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Aunque no existan ese tipo de datos, sí que se pueden procesar strings carácter a carácter tanto en JS como en PHP.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r>
              <a:t>Primero ver operadores y luego volver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Shape 490"/>
          <p:cNvSpPr/>
          <p:nvPr>
            <p:ph type="sldImg"/>
          </p:nvPr>
        </p:nvSpPr>
        <p:spPr>
          <a:prstGeom prst="rect">
            <a:avLst/>
          </a:prstGeom>
        </p:spPr>
        <p:txBody>
          <a:bodyPr/>
          <a:lstStyle/>
          <a:p>
            <a:pPr/>
          </a:p>
        </p:txBody>
      </p:sp>
      <p:sp>
        <p:nvSpPr>
          <p:cNvPr id="491" name="Shape 491"/>
          <p:cNvSpPr/>
          <p:nvPr>
            <p:ph type="body" sz="quarter" idx="1"/>
          </p:nvPr>
        </p:nvSpPr>
        <p:spPr>
          <a:prstGeom prst="rect">
            <a:avLst/>
          </a:prstGeom>
        </p:spPr>
        <p:txBody>
          <a:bodyPr/>
          <a:lstStyle/>
          <a:p>
            <a:pPr/>
            <a:r>
              <a:t>Resultado de </a:t>
            </a:r>
            <a:r>
              <a:rPr>
                <a:solidFill>
                  <a:srgbClr val="569CD6"/>
                </a:solidFill>
                <a:latin typeface="Consolas"/>
                <a:ea typeface="Consolas"/>
                <a:cs typeface="Consolas"/>
                <a:sym typeface="Consolas"/>
              </a:rPr>
              <a:t>true</a:t>
            </a:r>
            <a:r>
              <a:rPr>
                <a:solidFill>
                  <a:srgbClr val="D4D4D4"/>
                </a:solidFill>
                <a:latin typeface="Consolas"/>
                <a:ea typeface="Consolas"/>
                <a:cs typeface="Consolas"/>
                <a:sym typeface="Consolas"/>
              </a:rPr>
              <a:t> &amp;&amp; </a:t>
            </a:r>
            <a:r>
              <a:rPr>
                <a:solidFill>
                  <a:srgbClr val="569CD6"/>
                </a:solidFill>
                <a:latin typeface="Consolas"/>
                <a:ea typeface="Consolas"/>
                <a:cs typeface="Consolas"/>
                <a:sym typeface="Consolas"/>
              </a:rPr>
              <a:t>false</a:t>
            </a:r>
            <a:r>
              <a:rPr>
                <a:solidFill>
                  <a:srgbClr val="D4D4D4"/>
                </a:solidFill>
                <a:latin typeface="Consolas"/>
                <a:ea typeface="Consolas"/>
                <a:cs typeface="Consolas"/>
                <a:sym typeface="Consolas"/>
              </a:rPr>
              <a:t> || </a:t>
            </a:r>
            <a:r>
              <a:rPr>
                <a:solidFill>
                  <a:srgbClr val="569CD6"/>
                </a:solidFill>
                <a:latin typeface="Consolas"/>
                <a:ea typeface="Consolas"/>
                <a:cs typeface="Consolas"/>
                <a:sym typeface="Consolas"/>
              </a:rPr>
              <a:t>true</a:t>
            </a:r>
            <a:r>
              <a:rPr>
                <a:solidFill>
                  <a:srgbClr val="D4D4D4"/>
                </a:solidFill>
                <a:latin typeface="Consolas"/>
                <a:ea typeface="Consolas"/>
                <a:cs typeface="Consolas"/>
                <a:sym typeface="Consolas"/>
              </a:rPr>
              <a:t> &amp;&amp; </a:t>
            </a:r>
            <a:r>
              <a:rPr>
                <a:solidFill>
                  <a:srgbClr val="569CD6"/>
                </a:solidFill>
                <a:latin typeface="Consolas"/>
                <a:ea typeface="Consolas"/>
                <a:cs typeface="Consolas"/>
                <a:sym typeface="Consolas"/>
              </a:rPr>
              <a:t>false?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exto del título"/>
          <p:cNvSpPr txBox="1"/>
          <p:nvPr>
            <p:ph type="title"/>
          </p:nvPr>
        </p:nvSpPr>
        <p:spPr>
          <a:xfrm>
            <a:off x="1524000" y="1122362"/>
            <a:ext cx="9144000" cy="2387601"/>
          </a:xfrm>
          <a:prstGeom prst="rect">
            <a:avLst/>
          </a:prstGeom>
        </p:spPr>
        <p:txBody>
          <a:bodyPr anchor="b"/>
          <a:lstStyle>
            <a:lvl1pPr algn="ctr">
              <a:defRPr sz="6000"/>
            </a:lvl1pPr>
          </a:lstStyle>
          <a:p>
            <a:pPr/>
            <a:r>
              <a:t>Texto del título</a:t>
            </a:r>
          </a:p>
        </p:txBody>
      </p:sp>
      <p:sp>
        <p:nvSpPr>
          <p:cNvPr id="12" name="Nivel de texto 1…"/>
          <p:cNvSpPr txBox="1"/>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exto del título"/>
          <p:cNvSpPr txBox="1"/>
          <p:nvPr>
            <p:ph type="title"/>
          </p:nvPr>
        </p:nvSpPr>
        <p:spPr>
          <a:prstGeom prst="rect">
            <a:avLst/>
          </a:prstGeom>
        </p:spPr>
        <p:txBody>
          <a:bodyPr/>
          <a:lstStyle/>
          <a:p>
            <a:pPr/>
            <a:r>
              <a:t>Texto del título</a:t>
            </a:r>
          </a:p>
        </p:txBody>
      </p:sp>
      <p:sp>
        <p:nvSpPr>
          <p:cNvPr id="21" name="Nivel de texto 1…"/>
          <p:cNvSpPr txBox="1"/>
          <p:nvPr>
            <p:ph type="body" idx="1"/>
          </p:nvPr>
        </p:nvSpPr>
        <p:spPr>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22"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exto del título"/>
          <p:cNvSpPr txBox="1"/>
          <p:nvPr>
            <p:ph type="title"/>
          </p:nvPr>
        </p:nvSpPr>
        <p:spPr>
          <a:xfrm>
            <a:off x="831850" y="1709738"/>
            <a:ext cx="10515600" cy="2852737"/>
          </a:xfrm>
          <a:prstGeom prst="rect">
            <a:avLst/>
          </a:prstGeom>
        </p:spPr>
        <p:txBody>
          <a:bodyPr anchor="b"/>
          <a:lstStyle>
            <a:lvl1pPr>
              <a:defRPr sz="6000"/>
            </a:lvl1pPr>
          </a:lstStyle>
          <a:p>
            <a:pPr/>
            <a:r>
              <a:t>Texto del título</a:t>
            </a:r>
          </a:p>
        </p:txBody>
      </p:sp>
      <p:sp>
        <p:nvSpPr>
          <p:cNvPr id="30" name="Nivel de texto 1…"/>
          <p:cNvSpPr txBox="1"/>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Nivel de texto 1</a:t>
            </a:r>
          </a:p>
          <a:p>
            <a:pPr lvl="1"/>
            <a:r>
              <a:t>Nivel de texto 2</a:t>
            </a:r>
          </a:p>
          <a:p>
            <a:pPr lvl="2"/>
            <a:r>
              <a:t>Nivel de texto 3</a:t>
            </a:r>
          </a:p>
          <a:p>
            <a:pPr lvl="3"/>
            <a:r>
              <a:t>Nivel de texto 4</a:t>
            </a:r>
          </a:p>
          <a:p>
            <a:pPr lvl="4"/>
            <a:r>
              <a:t>Nivel de texto 5</a:t>
            </a:r>
          </a:p>
        </p:txBody>
      </p:sp>
      <p:sp>
        <p:nvSpPr>
          <p:cNvPr id="3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exto del título"/>
          <p:cNvSpPr txBox="1"/>
          <p:nvPr>
            <p:ph type="title"/>
          </p:nvPr>
        </p:nvSpPr>
        <p:spPr>
          <a:prstGeom prst="rect">
            <a:avLst/>
          </a:prstGeom>
        </p:spPr>
        <p:txBody>
          <a:bodyPr/>
          <a:lstStyle/>
          <a:p>
            <a:pPr/>
            <a:r>
              <a:t>Texto del título</a:t>
            </a:r>
          </a:p>
        </p:txBody>
      </p:sp>
      <p:sp>
        <p:nvSpPr>
          <p:cNvPr id="39" name="Nivel de texto 1…"/>
          <p:cNvSpPr txBox="1"/>
          <p:nvPr>
            <p:ph type="body" sz="half" idx="1"/>
          </p:nvPr>
        </p:nvSpPr>
        <p:spPr>
          <a:xfrm>
            <a:off x="838200" y="1825625"/>
            <a:ext cx="5181600" cy="4351338"/>
          </a:xfrm>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40"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exto del título"/>
          <p:cNvSpPr txBox="1"/>
          <p:nvPr>
            <p:ph type="title"/>
          </p:nvPr>
        </p:nvSpPr>
        <p:spPr>
          <a:xfrm>
            <a:off x="839787" y="365125"/>
            <a:ext cx="10515601" cy="1325563"/>
          </a:xfrm>
          <a:prstGeom prst="rect">
            <a:avLst/>
          </a:prstGeom>
        </p:spPr>
        <p:txBody>
          <a:bodyPr/>
          <a:lstStyle/>
          <a:p>
            <a:pPr/>
            <a:r>
              <a:t>Texto del título</a:t>
            </a:r>
          </a:p>
        </p:txBody>
      </p:sp>
      <p:sp>
        <p:nvSpPr>
          <p:cNvPr id="48" name="Nivel de texto 1…"/>
          <p:cNvSpPr txBox="1"/>
          <p:nvPr>
            <p:ph type="body" sz="quarter" idx="1"/>
          </p:nvPr>
        </p:nvSpPr>
        <p:spPr>
          <a:xfrm>
            <a:off x="839787" y="1681163"/>
            <a:ext cx="5157790" cy="823914"/>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Nivel de texto 1</a:t>
            </a:r>
          </a:p>
          <a:p>
            <a:pPr lvl="1"/>
            <a:r>
              <a:t>Nivel de texto 2</a:t>
            </a:r>
          </a:p>
          <a:p>
            <a:pPr lvl="2"/>
            <a:r>
              <a:t>Nivel de texto 3</a:t>
            </a:r>
          </a:p>
          <a:p>
            <a:pPr lvl="3"/>
            <a:r>
              <a:t>Nivel de texto 4</a:t>
            </a:r>
          </a:p>
          <a:p>
            <a:pPr lvl="4"/>
            <a:r>
              <a:t>Nivel de texto 5</a:t>
            </a:r>
          </a:p>
        </p:txBody>
      </p:sp>
      <p:sp>
        <p:nvSpPr>
          <p:cNvPr id="49" name="Text Placeholder 4"/>
          <p:cNvSpPr/>
          <p:nvPr>
            <p:ph type="body" sz="quarter" idx="21"/>
          </p:nvPr>
        </p:nvSpPr>
        <p:spPr>
          <a:xfrm>
            <a:off x="6172200" y="1681163"/>
            <a:ext cx="5183188" cy="823914"/>
          </a:xfrm>
          <a:prstGeom prst="rect">
            <a:avLst/>
          </a:prstGeom>
        </p:spPr>
        <p:txBody>
          <a:bodyPr anchor="b"/>
          <a:lstStyle/>
          <a:p>
            <a:pPr/>
          </a:p>
        </p:txBody>
      </p:sp>
      <p:sp>
        <p:nvSpPr>
          <p:cNvPr id="50"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exto del título"/>
          <p:cNvSpPr txBox="1"/>
          <p:nvPr>
            <p:ph type="title"/>
          </p:nvPr>
        </p:nvSpPr>
        <p:spPr>
          <a:prstGeom prst="rect">
            <a:avLst/>
          </a:prstGeom>
        </p:spPr>
        <p:txBody>
          <a:bodyPr/>
          <a:lstStyle/>
          <a:p>
            <a:pPr/>
            <a:r>
              <a:t>Texto del título</a:t>
            </a:r>
          </a:p>
        </p:txBody>
      </p:sp>
      <p:sp>
        <p:nvSpPr>
          <p:cNvPr id="5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exto del título"/>
          <p:cNvSpPr txBox="1"/>
          <p:nvPr>
            <p:ph type="title"/>
          </p:nvPr>
        </p:nvSpPr>
        <p:spPr>
          <a:xfrm>
            <a:off x="839787" y="457200"/>
            <a:ext cx="3932240" cy="1600200"/>
          </a:xfrm>
          <a:prstGeom prst="rect">
            <a:avLst/>
          </a:prstGeom>
        </p:spPr>
        <p:txBody>
          <a:bodyPr anchor="b"/>
          <a:lstStyle>
            <a:lvl1pPr>
              <a:defRPr sz="3200"/>
            </a:lvl1pPr>
          </a:lstStyle>
          <a:p>
            <a:pPr/>
            <a:r>
              <a:t>Texto del título</a:t>
            </a:r>
          </a:p>
        </p:txBody>
      </p:sp>
      <p:sp>
        <p:nvSpPr>
          <p:cNvPr id="73" name="Nivel de texto 1…"/>
          <p:cNvSpPr txBox="1"/>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Nivel de texto 1</a:t>
            </a:r>
          </a:p>
          <a:p>
            <a:pPr lvl="1"/>
            <a:r>
              <a:t>Nivel de texto 2</a:t>
            </a:r>
          </a:p>
          <a:p>
            <a:pPr lvl="2"/>
            <a:r>
              <a:t>Nivel de texto 3</a:t>
            </a:r>
          </a:p>
          <a:p>
            <a:pPr lvl="3"/>
            <a:r>
              <a:t>Nivel de texto 4</a:t>
            </a:r>
          </a:p>
          <a:p>
            <a:pPr lvl="4"/>
            <a:r>
              <a:t>Nivel de texto 5</a:t>
            </a:r>
          </a:p>
        </p:txBody>
      </p:sp>
      <p:sp>
        <p:nvSpPr>
          <p:cNvPr id="74" name="Text Placeholder 3"/>
          <p:cNvSpPr/>
          <p:nvPr>
            <p:ph type="body" sz="quarter" idx="21"/>
          </p:nvPr>
        </p:nvSpPr>
        <p:spPr>
          <a:xfrm>
            <a:off x="839787" y="2057400"/>
            <a:ext cx="3932238" cy="3811588"/>
          </a:xfrm>
          <a:prstGeom prst="rect">
            <a:avLst/>
          </a:prstGeom>
        </p:spPr>
        <p:txBody>
          <a:bodyPr/>
          <a:lstStyle/>
          <a:p>
            <a:pPr/>
          </a:p>
        </p:txBody>
      </p:sp>
      <p:sp>
        <p:nvSpPr>
          <p:cNvPr id="7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exto del título"/>
          <p:cNvSpPr txBox="1"/>
          <p:nvPr>
            <p:ph type="title"/>
          </p:nvPr>
        </p:nvSpPr>
        <p:spPr>
          <a:xfrm>
            <a:off x="839787" y="457200"/>
            <a:ext cx="3932240" cy="1600200"/>
          </a:xfrm>
          <a:prstGeom prst="rect">
            <a:avLst/>
          </a:prstGeom>
        </p:spPr>
        <p:txBody>
          <a:bodyPr anchor="b"/>
          <a:lstStyle>
            <a:lvl1pPr>
              <a:defRPr sz="3200"/>
            </a:lvl1pPr>
          </a:lstStyle>
          <a:p>
            <a:pPr/>
            <a:r>
              <a:t>Texto del título</a:t>
            </a:r>
          </a:p>
        </p:txBody>
      </p:sp>
      <p:sp>
        <p:nvSpPr>
          <p:cNvPr id="83" name="Picture Placeholder 2"/>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84" name="Nivel de texto 1…"/>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Nivel de texto 1</a:t>
            </a:r>
          </a:p>
          <a:p>
            <a:pPr lvl="1"/>
            <a:r>
              <a:t>Nivel de texto 2</a:t>
            </a:r>
          </a:p>
          <a:p>
            <a:pPr lvl="2"/>
            <a:r>
              <a:t>Nivel de texto 3</a:t>
            </a:r>
          </a:p>
          <a:p>
            <a:pPr lvl="3"/>
            <a:r>
              <a:t>Nivel de texto 4</a:t>
            </a:r>
          </a:p>
          <a:p>
            <a:pPr lvl="4"/>
            <a:r>
              <a:t>Nivel de texto 5</a:t>
            </a:r>
          </a:p>
        </p:txBody>
      </p:sp>
      <p:sp>
        <p:nvSpPr>
          <p:cNvPr id="8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o del título"/>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Texto del título</a:t>
            </a:r>
          </a:p>
        </p:txBody>
      </p:sp>
      <p:sp>
        <p:nvSpPr>
          <p:cNvPr id="3" name="Nivel de texto 1…"/>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p:nvPr>
            <p:ph type="sldNum" sz="quarter" idx="2"/>
          </p:nvPr>
        </p:nvSpPr>
        <p:spPr>
          <a:xfrm>
            <a:off x="11095178" y="6404293"/>
            <a:ext cx="258623"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youtube.com/watch?v=xoR-1KwQh2k" TargetMode="External"/><Relationship Id="rId3" Type="http://schemas.openxmlformats.org/officeDocument/2006/relationships/image" Target="../media/image2.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2.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2.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2.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 Id="rId3" Type="http://schemas.openxmlformats.org/officeDocument/2006/relationships/image" Target="../media/image2.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2.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2.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2.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gif"/><Relationship Id="rId3" Type="http://schemas.openxmlformats.org/officeDocument/2006/relationships/image" Target="../media/image2.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mozilla.org/en-US/docs/Web/Events" TargetMode="External"/><Relationship Id="rId3" Type="http://schemas.openxmlformats.org/officeDocument/2006/relationships/hyperlink" Target="https://developer.mozilla.org/en-US/docs/Web/Guide/Events/Event_handlers" TargetMode="External"/><Relationship Id="rId4" Type="http://schemas.openxmlformats.org/officeDocument/2006/relationships/image" Target="../media/image2.png"/></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Rectángulo"/>
          <p:cNvSpPr/>
          <p:nvPr/>
        </p:nvSpPr>
        <p:spPr>
          <a:xfrm>
            <a:off x="-12338" y="3526362"/>
            <a:ext cx="12216677" cy="3318333"/>
          </a:xfrm>
          <a:prstGeom prst="rect">
            <a:avLst/>
          </a:prstGeom>
          <a:solidFill>
            <a:srgbClr val="385FA4"/>
          </a:solidFill>
          <a:ln w="25400">
            <a:solidFill>
              <a:schemeClr val="accent1"/>
            </a:solidFill>
          </a:ln>
          <a:extLst>
            <a:ext uri="{C572A759-6A51-4108-AA02-DFA0A04FC94B}">
              <ma14:wrappingTextBoxFlag xmlns:ma14="http://schemas.microsoft.com/office/mac/drawingml/2011/main" val="1"/>
            </a:ext>
          </a:extLst>
        </p:spPr>
        <p:txBody>
          <a:bodyPr lIns="45718" tIns="45718" rIns="45718" bIns="45718" anchor="ctr"/>
          <a:lstStyle/>
          <a:p>
            <a:pPr/>
          </a:p>
        </p:txBody>
      </p:sp>
      <p:sp>
        <p:nvSpPr>
          <p:cNvPr id="95" name="CustomShape 1"/>
          <p:cNvSpPr txBox="1"/>
          <p:nvPr/>
        </p:nvSpPr>
        <p:spPr>
          <a:xfrm>
            <a:off x="9988977" y="6188678"/>
            <a:ext cx="2037841" cy="5488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gn="r">
              <a:lnSpc>
                <a:spcPct val="90000"/>
              </a:lnSpc>
              <a:spcBef>
                <a:spcPts val="2100"/>
              </a:spcBef>
              <a:defRPr spc="-1" sz="2000">
                <a:solidFill>
                  <a:srgbClr val="FFFFFF"/>
                </a:solidFill>
                <a:latin typeface="Prototype"/>
                <a:ea typeface="Prototype"/>
                <a:cs typeface="Prototype"/>
                <a:sym typeface="Prototype"/>
              </a:defRPr>
            </a:lvl1pPr>
          </a:lstStyle>
          <a:p>
            <a:pPr/>
            <a:r>
              <a:t>Nacho Viano</a:t>
            </a:r>
          </a:p>
        </p:txBody>
      </p:sp>
      <p:sp>
        <p:nvSpPr>
          <p:cNvPr id="96" name="Rectángulo"/>
          <p:cNvSpPr/>
          <p:nvPr/>
        </p:nvSpPr>
        <p:spPr>
          <a:xfrm>
            <a:off x="-12338" y="-12338"/>
            <a:ext cx="12216677" cy="3318333"/>
          </a:xfrm>
          <a:prstGeom prst="rect">
            <a:avLst/>
          </a:prstGeom>
          <a:solidFill>
            <a:srgbClr val="C85980"/>
          </a:solidFill>
          <a:ln w="25400">
            <a:solidFill>
              <a:schemeClr val="accent1"/>
            </a:solidFill>
          </a:ln>
        </p:spPr>
        <p:txBody>
          <a:bodyPr lIns="45718" tIns="45718" rIns="45718" bIns="45718" anchor="ctr"/>
          <a:lstStyle/>
          <a:p>
            <a:pPr/>
          </a:p>
        </p:txBody>
      </p:sp>
      <p:sp>
        <p:nvSpPr>
          <p:cNvPr id="97" name="CustomShape 2"/>
          <p:cNvSpPr txBox="1"/>
          <p:nvPr/>
        </p:nvSpPr>
        <p:spPr>
          <a:xfrm>
            <a:off x="821976" y="145858"/>
            <a:ext cx="10548048" cy="195730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gn="ctr">
              <a:lnSpc>
                <a:spcPct val="90000"/>
              </a:lnSpc>
              <a:spcBef>
                <a:spcPts val="2100"/>
              </a:spcBef>
              <a:defRPr spc="-1" sz="6000">
                <a:solidFill>
                  <a:srgbClr val="FFFFFF"/>
                </a:solidFill>
                <a:latin typeface="Prototype"/>
                <a:ea typeface="Prototype"/>
                <a:cs typeface="Prototype"/>
                <a:sym typeface="Prototype"/>
              </a:defRPr>
            </a:lvl1pPr>
          </a:lstStyle>
          <a:p>
            <a:pPr/>
            <a:r>
              <a:t>Introducción a la Programación con JavaScript</a:t>
            </a:r>
          </a:p>
        </p:txBody>
      </p:sp>
      <p:sp>
        <p:nvSpPr>
          <p:cNvPr id="98" name="Rectángulo redondeado"/>
          <p:cNvSpPr/>
          <p:nvPr/>
        </p:nvSpPr>
        <p:spPr>
          <a:xfrm>
            <a:off x="4711700" y="2235654"/>
            <a:ext cx="2768600" cy="2386692"/>
          </a:xfrm>
          <a:prstGeom prst="roundRect">
            <a:avLst>
              <a:gd name="adj" fmla="val 15000"/>
            </a:avLst>
          </a:prstGeom>
          <a:solidFill>
            <a:srgbClr val="FFFFFF"/>
          </a:solidFill>
          <a:ln w="25400">
            <a:solidFill>
              <a:schemeClr val="accent1"/>
            </a:solidFill>
          </a:ln>
        </p:spPr>
        <p:txBody>
          <a:bodyPr lIns="45718" tIns="45718" rIns="45718" bIns="45718" anchor="ctr"/>
          <a:lstStyle/>
          <a:p>
            <a:pPr/>
          </a:p>
        </p:txBody>
      </p:sp>
      <p:pic>
        <p:nvPicPr>
          <p:cNvPr id="99" name="Galería de imágenes" descr="Galería de imágenes"/>
          <p:cNvPicPr>
            <a:picLocks noChangeAspect="1"/>
          </p:cNvPicPr>
          <p:nvPr/>
        </p:nvPicPr>
        <p:blipFill>
          <a:blip r:embed="rId2">
            <a:extLst/>
          </a:blip>
          <a:srcRect l="0" t="27272" r="0" b="27272"/>
          <a:stretch>
            <a:fillRect/>
          </a:stretch>
        </p:blipFill>
        <p:spPr>
          <a:xfrm>
            <a:off x="4699000" y="2794000"/>
            <a:ext cx="2794000" cy="12700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CuadroTexto 3"/>
          <p:cNvSpPr txBox="1"/>
          <p:nvPr/>
        </p:nvSpPr>
        <p:spPr>
          <a:xfrm>
            <a:off x="504623" y="1242794"/>
            <a:ext cx="7234631"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3. JavaScript como primer lenguaje de programación </a:t>
            </a:r>
          </a:p>
        </p:txBody>
      </p:sp>
      <p:sp>
        <p:nvSpPr>
          <p:cNvPr id="161" name="CuadroTexto 4"/>
          <p:cNvSpPr txBox="1"/>
          <p:nvPr/>
        </p:nvSpPr>
        <p:spPr>
          <a:xfrm>
            <a:off x="662152" y="1857568"/>
            <a:ext cx="10810361" cy="4625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buSzPct val="100000"/>
              <a:buAutoNum type="arabicPeriod" startAt="1"/>
              <a:defRPr>
                <a:latin typeface="Prototype"/>
                <a:ea typeface="Prototype"/>
                <a:cs typeface="Prototype"/>
                <a:sym typeface="Prototype"/>
              </a:defRPr>
            </a:pPr>
            <a:r>
              <a:t>Los punto y coma o </a:t>
            </a:r>
            <a:r>
              <a:t>semicolon</a:t>
            </a:r>
            <a:r>
              <a:t> (</a:t>
            </a:r>
            <a:r>
              <a:t>;</a:t>
            </a:r>
            <a:r>
              <a:t>) son opcionales </a:t>
            </a:r>
            <a:r>
              <a:t>sólo en algunas </a:t>
            </a:r>
            <a:r>
              <a:t>situaciones gracias a ASI</a:t>
            </a:r>
            <a:br/>
            <a:r>
              <a:t>Si queremos evitar problemas, puede ser una buena práctica escribirlos siempre.</a:t>
            </a:r>
          </a:p>
          <a:p>
            <a:pPr marL="342900" indent="-342900">
              <a:buSzPct val="100000"/>
              <a:buAutoNum type="arabicPeriod" startAt="1"/>
              <a:defRPr>
                <a:latin typeface="Prototype"/>
                <a:ea typeface="Prototype"/>
                <a:cs typeface="Prototype"/>
                <a:sym typeface="Prototype"/>
              </a:defRPr>
            </a:pPr>
          </a:p>
          <a:p>
            <a:pPr marL="342900" indent="-342900">
              <a:buSzPct val="100000"/>
              <a:buAutoNum type="arabicPeriod" startAt="2"/>
              <a:defRPr>
                <a:latin typeface="Prototype"/>
                <a:ea typeface="Prototype"/>
                <a:cs typeface="Prototype"/>
                <a:sym typeface="Prototype"/>
              </a:defRPr>
            </a:pPr>
            <a:r>
              <a:t>Si se quiere introducir código JS directamente en HTML, debemos hacerlo con las etiquetas &lt;script&gt;&lt;/script&gt;.</a:t>
            </a:r>
          </a:p>
          <a:p>
            <a:pPr marL="342900" indent="-342900">
              <a:buSzPct val="100000"/>
              <a:buAutoNum type="arabicPeriod" startAt="2"/>
              <a:defRPr>
                <a:latin typeface="Prototype"/>
                <a:ea typeface="Prototype"/>
                <a:cs typeface="Prototype"/>
                <a:sym typeface="Prototype"/>
              </a:defRPr>
            </a:pPr>
          </a:p>
          <a:p>
            <a:pPr marL="342900" indent="-342900">
              <a:buSzPct val="100000"/>
              <a:buAutoNum type="arabicPeriod" startAt="3"/>
              <a:defRPr>
                <a:latin typeface="Prototype"/>
                <a:ea typeface="Prototype"/>
                <a:cs typeface="Prototype"/>
                <a:sym typeface="Prototype"/>
              </a:defRPr>
            </a:pPr>
            <a:r>
              <a:t>Si se produce un error en la programación y la excepción no es capturada, la ejecución se interrumpe inmediatamente.</a:t>
            </a:r>
          </a:p>
          <a:p>
            <a:pPr marL="342900" indent="-342900">
              <a:buSzPct val="100000"/>
              <a:buAutoNum type="arabicPeriod" startAt="3"/>
              <a:defRPr>
                <a:latin typeface="Prototype"/>
                <a:ea typeface="Prototype"/>
                <a:cs typeface="Prototype"/>
                <a:sym typeface="Prototype"/>
              </a:defRPr>
            </a:pPr>
          </a:p>
          <a:p>
            <a:pPr marL="342900" indent="-342900">
              <a:buSzPct val="100000"/>
              <a:buAutoNum type="arabicPeriod" startAt="4"/>
              <a:defRPr>
                <a:latin typeface="Prototype"/>
                <a:ea typeface="Prototype"/>
                <a:cs typeface="Prototype"/>
                <a:sym typeface="Prototype"/>
              </a:defRPr>
            </a:pPr>
            <a:r>
              <a:t>Los comentarios de una sola línea con // y de múltiples líneas con /* Comentario */</a:t>
            </a:r>
          </a:p>
          <a:p>
            <a:pPr marL="342900" indent="-342900">
              <a:buSzPct val="100000"/>
              <a:buAutoNum type="arabicPeriod" startAt="4"/>
              <a:defRPr>
                <a:latin typeface="Prototype"/>
                <a:ea typeface="Prototype"/>
                <a:cs typeface="Prototype"/>
                <a:sym typeface="Prototype"/>
              </a:defRPr>
            </a:pPr>
          </a:p>
          <a:p>
            <a:pPr marL="342900" indent="-342900">
              <a:buSzPct val="100000"/>
              <a:buAutoNum type="arabicPeriod" startAt="5"/>
              <a:defRPr>
                <a:latin typeface="Prototype"/>
                <a:ea typeface="Prototype"/>
                <a:cs typeface="Prototype"/>
                <a:sym typeface="Prototype"/>
              </a:defRPr>
            </a:pPr>
            <a:r>
              <a:t>Primera posición de un string o array es 0.</a:t>
            </a:r>
          </a:p>
          <a:p>
            <a:pPr marL="342900" indent="-342900">
              <a:buSzPct val="100000"/>
              <a:buAutoNum type="arabicPeriod" startAt="5"/>
              <a:defRPr>
                <a:latin typeface="Prototype"/>
                <a:ea typeface="Prototype"/>
                <a:cs typeface="Prototype"/>
                <a:sym typeface="Prototype"/>
              </a:defRPr>
            </a:pPr>
          </a:p>
          <a:p>
            <a:pPr marL="342900" indent="-342900">
              <a:buSzPct val="100000"/>
              <a:buAutoNum type="arabicPeriod" startAt="6"/>
              <a:defRPr>
                <a:latin typeface="Prototype"/>
                <a:ea typeface="Prototype"/>
                <a:cs typeface="Prototype"/>
                <a:sym typeface="Prototype"/>
              </a:defRPr>
            </a:pPr>
            <a:r>
              <a:t>Los strings o cadenas de caracteres, se definen entre ‘ o “. También se pueden utilizar las comillas ` si queremos mezclarlas con otros tipos de datos.</a:t>
            </a:r>
          </a:p>
          <a:p>
            <a:pPr marL="342900" indent="-342900">
              <a:buSzPct val="100000"/>
              <a:buAutoNum type="arabicPeriod" startAt="6"/>
              <a:defRPr>
                <a:latin typeface="Prototype"/>
                <a:ea typeface="Prototype"/>
                <a:cs typeface="Prototype"/>
                <a:sym typeface="Prototype"/>
              </a:defRPr>
            </a:pPr>
          </a:p>
          <a:p>
            <a:pPr marL="342900" indent="-342900">
              <a:buSzPct val="100000"/>
              <a:buAutoNum type="arabicPeriod" startAt="7"/>
              <a:defRPr>
                <a:latin typeface="Prototype"/>
                <a:ea typeface="Prototype"/>
                <a:cs typeface="Prototype"/>
                <a:sym typeface="Prototype"/>
              </a:defRPr>
            </a:pPr>
            <a:r>
              <a:t>Podemos hacer una depuración básica a través de console.log();</a:t>
            </a:r>
          </a:p>
        </p:txBody>
      </p:sp>
      <p:sp>
        <p:nvSpPr>
          <p:cNvPr id="162"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163"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164"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CuadroTexto 3"/>
          <p:cNvSpPr txBox="1"/>
          <p:nvPr/>
        </p:nvSpPr>
        <p:spPr>
          <a:xfrm>
            <a:off x="504625" y="1242794"/>
            <a:ext cx="3967479"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4. Variables y tipos de datos</a:t>
            </a:r>
          </a:p>
        </p:txBody>
      </p:sp>
      <p:sp>
        <p:nvSpPr>
          <p:cNvPr id="167" name="CuadroTexto 4"/>
          <p:cNvSpPr txBox="1"/>
          <p:nvPr/>
        </p:nvSpPr>
        <p:spPr>
          <a:xfrm>
            <a:off x="662152" y="1857568"/>
            <a:ext cx="10810361" cy="1958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Números</a:t>
            </a:r>
          </a:p>
          <a:p>
            <a:pPr>
              <a:defRPr>
                <a:latin typeface="Prototype"/>
                <a:ea typeface="Prototype"/>
                <a:cs typeface="Prototype"/>
                <a:sym typeface="Prototype"/>
              </a:defRPr>
            </a:pPr>
          </a:p>
          <a:p>
            <a:pPr>
              <a:defRPr>
                <a:latin typeface="Prototype"/>
                <a:ea typeface="Prototype"/>
                <a:cs typeface="Prototype"/>
                <a:sym typeface="Prototype"/>
              </a:defRPr>
            </a:pPr>
            <a:r>
              <a:t>Dentro de los datos numéricos encontramos los </a:t>
            </a:r>
            <a:r>
              <a:t>enteros</a:t>
            </a:r>
            <a:r>
              <a:t> y los </a:t>
            </a:r>
            <a:r>
              <a:t>reales</a:t>
            </a:r>
            <a:r>
              <a:t>. Ambos pueden estar precedidos del signo + o -. Los enteros no tienen parte decimal y los reales sí. En JS, ambos son de tipo “</a:t>
            </a:r>
            <a:r>
              <a:t>number</a:t>
            </a:r>
            <a:r>
              <a:t>” sin distinción.</a:t>
            </a:r>
          </a:p>
          <a:p>
            <a:pPr>
              <a:defRPr>
                <a:latin typeface="Prototype"/>
                <a:ea typeface="Prototype"/>
                <a:cs typeface="Prototype"/>
                <a:sym typeface="Prototype"/>
              </a:defRPr>
            </a:pPr>
          </a:p>
          <a:p>
            <a:pPr>
              <a:defRPr>
                <a:latin typeface="Prototype"/>
                <a:ea typeface="Prototype"/>
                <a:cs typeface="Prototype"/>
                <a:sym typeface="Prototype"/>
              </a:defRPr>
            </a:pPr>
            <a:r>
              <a:t>Ejemplos en JavaScript y en C++:</a:t>
            </a:r>
          </a:p>
        </p:txBody>
      </p:sp>
      <p:grpSp>
        <p:nvGrpSpPr>
          <p:cNvPr id="170" name="CuadroTexto 10"/>
          <p:cNvGrpSpPr/>
          <p:nvPr/>
        </p:nvGrpSpPr>
        <p:grpSpPr>
          <a:xfrm>
            <a:off x="673768" y="4002699"/>
            <a:ext cx="3377415" cy="2653370"/>
            <a:chOff x="0" y="0"/>
            <a:chExt cx="3377414" cy="2653369"/>
          </a:xfrm>
        </p:grpSpPr>
        <p:sp>
          <p:nvSpPr>
            <p:cNvPr id="168" name="Rectángulo redondeado"/>
            <p:cNvSpPr/>
            <p:nvPr/>
          </p:nvSpPr>
          <p:spPr>
            <a:xfrm>
              <a:off x="0" y="0"/>
              <a:ext cx="3377415" cy="2653370"/>
            </a:xfrm>
            <a:prstGeom prst="roundRect">
              <a:avLst>
                <a:gd name="adj" fmla="val 7388"/>
              </a:avLst>
            </a:prstGeom>
            <a:solidFill>
              <a:srgbClr val="222A35"/>
            </a:solidFill>
            <a:ln w="12700" cap="flat">
              <a:noFill/>
              <a:miter lim="400000"/>
            </a:ln>
            <a:effectLst/>
          </p:spPr>
          <p:txBody>
            <a:bodyPr wrap="square" lIns="45718" tIns="45718" rIns="45718" bIns="45718" numCol="1" anchor="t">
              <a:noAutofit/>
            </a:bodyPr>
            <a:lstStyle/>
            <a:p>
              <a:pPr>
                <a:defRPr sz="2000">
                  <a:solidFill>
                    <a:srgbClr val="B5CEA8"/>
                  </a:solidFill>
                  <a:latin typeface="Consolas"/>
                  <a:ea typeface="Consolas"/>
                  <a:cs typeface="Consolas"/>
                  <a:sym typeface="Consolas"/>
                </a:defRPr>
              </a:pPr>
            </a:p>
          </p:txBody>
        </p:sp>
        <p:sp>
          <p:nvSpPr>
            <p:cNvPr id="169" name="// JavaScript…"/>
            <p:cNvSpPr txBox="1"/>
            <p:nvPr/>
          </p:nvSpPr>
          <p:spPr>
            <a:xfrm>
              <a:off x="103135" y="57414"/>
              <a:ext cx="3171144" cy="238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2000">
                  <a:solidFill>
                    <a:srgbClr val="6A9955"/>
                  </a:solidFill>
                  <a:latin typeface="Consolas"/>
                  <a:ea typeface="Consolas"/>
                  <a:cs typeface="Consolas"/>
                  <a:sym typeface="Consolas"/>
                </a:defRPr>
              </a:pPr>
              <a:r>
                <a:t>// JavaScript</a:t>
              </a:r>
              <a:endParaRPr>
                <a:solidFill>
                  <a:srgbClr val="9CDCFE"/>
                </a:solidFill>
              </a:endParaRPr>
            </a:p>
            <a:p>
              <a:pPr>
                <a:defRPr sz="2000">
                  <a:solidFill>
                    <a:srgbClr val="9CDCFE"/>
                  </a:solidFill>
                  <a:latin typeface="Consolas"/>
                  <a:ea typeface="Consolas"/>
                  <a:cs typeface="Consolas"/>
                  <a:sym typeface="Consolas"/>
                </a:defRPr>
              </a:pPr>
              <a:r>
                <a:t>number1</a:t>
              </a:r>
              <a:r>
                <a:rPr>
                  <a:solidFill>
                    <a:srgbClr val="D4D4D4"/>
                  </a:solidFill>
                </a:rPr>
                <a:t> = </a:t>
              </a:r>
              <a:r>
                <a:rPr>
                  <a:solidFill>
                    <a:srgbClr val="B5CEA8"/>
                  </a:solidFill>
                </a:rPr>
                <a:t>5</a:t>
              </a:r>
              <a:endParaRPr>
                <a:solidFill>
                  <a:srgbClr val="D4D4D4"/>
                </a:solidFill>
              </a:endParaRPr>
            </a:p>
            <a:p>
              <a:pPr>
                <a:defRPr sz="2000">
                  <a:solidFill>
                    <a:srgbClr val="D4D4D4"/>
                  </a:solidFill>
                  <a:latin typeface="Consolas"/>
                  <a:ea typeface="Consolas"/>
                  <a:cs typeface="Consolas"/>
                  <a:sym typeface="Consolas"/>
                </a:defRPr>
              </a:pPr>
              <a:br/>
              <a:r>
                <a:rPr>
                  <a:solidFill>
                    <a:srgbClr val="9CDCFE"/>
                  </a:solidFill>
                </a:rPr>
                <a:t>number2</a:t>
              </a:r>
              <a:r>
                <a:t> = </a:t>
              </a:r>
              <a:r>
                <a:rPr>
                  <a:solidFill>
                    <a:srgbClr val="B5CEA8"/>
                  </a:solidFill>
                </a:rPr>
                <a:t>3.14</a:t>
              </a:r>
              <a:endParaRPr>
                <a:solidFill>
                  <a:srgbClr val="B5CEA8"/>
                </a:solidFill>
              </a:endParaRPr>
            </a:p>
            <a:p>
              <a:pPr>
                <a:defRPr sz="2000">
                  <a:solidFill>
                    <a:srgbClr val="B5CEA8"/>
                  </a:solidFill>
                  <a:latin typeface="Consolas"/>
                  <a:ea typeface="Consolas"/>
                  <a:cs typeface="Consolas"/>
                  <a:sym typeface="Consolas"/>
                </a:defRPr>
              </a:pPr>
            </a:p>
            <a:p>
              <a:pPr>
                <a:defRPr sz="2000">
                  <a:solidFill>
                    <a:srgbClr val="9CDCFE"/>
                  </a:solidFill>
                  <a:latin typeface="Consolas"/>
                  <a:ea typeface="Consolas"/>
                  <a:cs typeface="Consolas"/>
                  <a:sym typeface="Consolas"/>
                </a:defRPr>
              </a:pPr>
              <a:r>
                <a:t>number3</a:t>
              </a:r>
              <a:r>
                <a:rPr>
                  <a:solidFill>
                    <a:srgbClr val="D4D4D4"/>
                  </a:solidFill>
                </a:rPr>
                <a:t> = </a:t>
              </a:r>
              <a:r>
                <a:rPr>
                  <a:solidFill>
                    <a:srgbClr val="B5CEA8"/>
                  </a:solidFill>
                </a:rPr>
                <a:t>-10</a:t>
              </a:r>
              <a:endParaRPr>
                <a:solidFill>
                  <a:srgbClr val="B5CEA8"/>
                </a:solidFill>
              </a:endParaRPr>
            </a:p>
            <a:p>
              <a:pPr>
                <a:defRPr sz="2000">
                  <a:solidFill>
                    <a:srgbClr val="9CDCFE"/>
                  </a:solidFill>
                  <a:latin typeface="Consolas"/>
                  <a:ea typeface="Consolas"/>
                  <a:cs typeface="Consolas"/>
                  <a:sym typeface="Consolas"/>
                </a:defRPr>
              </a:pPr>
            </a:p>
            <a:p>
              <a:pPr>
                <a:defRPr sz="2000">
                  <a:solidFill>
                    <a:srgbClr val="9CDCFE"/>
                  </a:solidFill>
                  <a:latin typeface="Consolas"/>
                  <a:ea typeface="Consolas"/>
                  <a:cs typeface="Consolas"/>
                  <a:sym typeface="Consolas"/>
                </a:defRPr>
              </a:pPr>
              <a:r>
                <a:t>number4</a:t>
              </a:r>
              <a:r>
                <a:rPr>
                  <a:solidFill>
                    <a:srgbClr val="D4D4D4"/>
                  </a:solidFill>
                </a:rPr>
                <a:t> = </a:t>
              </a:r>
              <a:r>
                <a:rPr>
                  <a:solidFill>
                    <a:srgbClr val="B5CEA8"/>
                  </a:solidFill>
                </a:rPr>
                <a:t>-984.5</a:t>
              </a:r>
            </a:p>
          </p:txBody>
        </p:sp>
      </p:grpSp>
      <p:grpSp>
        <p:nvGrpSpPr>
          <p:cNvPr id="173" name="CuadroTexto 11"/>
          <p:cNvGrpSpPr/>
          <p:nvPr/>
        </p:nvGrpSpPr>
        <p:grpSpPr>
          <a:xfrm>
            <a:off x="5334001" y="4002697"/>
            <a:ext cx="4467728" cy="1113892"/>
            <a:chOff x="0" y="0"/>
            <a:chExt cx="4467727" cy="1113890"/>
          </a:xfrm>
        </p:grpSpPr>
        <p:sp>
          <p:nvSpPr>
            <p:cNvPr id="171" name="Rectángulo redondeado"/>
            <p:cNvSpPr/>
            <p:nvPr/>
          </p:nvSpPr>
          <p:spPr>
            <a:xfrm>
              <a:off x="-1" y="0"/>
              <a:ext cx="4467729" cy="1113891"/>
            </a:xfrm>
            <a:prstGeom prst="roundRect">
              <a:avLst>
                <a:gd name="adj" fmla="val 16512"/>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172" name="// C++…"/>
            <p:cNvSpPr txBox="1"/>
            <p:nvPr/>
          </p:nvSpPr>
          <p:spPr>
            <a:xfrm>
              <a:off x="99589" y="53869"/>
              <a:ext cx="4268549" cy="9243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2000">
                  <a:solidFill>
                    <a:srgbClr val="6A9955"/>
                  </a:solidFill>
                  <a:latin typeface="Consolas"/>
                  <a:ea typeface="Consolas"/>
                  <a:cs typeface="Consolas"/>
                  <a:sym typeface="Consolas"/>
                </a:defRPr>
              </a:pPr>
              <a:r>
                <a:t>// C++</a:t>
              </a:r>
              <a:endParaRPr>
                <a:solidFill>
                  <a:srgbClr val="D4D4D4"/>
                </a:solidFill>
              </a:endParaRPr>
            </a:p>
            <a:p>
              <a:pPr>
                <a:defRPr sz="2000">
                  <a:solidFill>
                    <a:srgbClr val="569CD6"/>
                  </a:solidFill>
                  <a:latin typeface="Consolas"/>
                  <a:ea typeface="Consolas"/>
                  <a:cs typeface="Consolas"/>
                  <a:sym typeface="Consolas"/>
                </a:defRPr>
              </a:pPr>
              <a:r>
                <a:t>int</a:t>
              </a:r>
              <a:r>
                <a:rPr>
                  <a:solidFill>
                    <a:srgbClr val="D4D4D4"/>
                  </a:solidFill>
                </a:rPr>
                <a:t> age = </a:t>
              </a:r>
              <a:r>
                <a:rPr>
                  <a:solidFill>
                    <a:srgbClr val="B5CEA8"/>
                  </a:solidFill>
                </a:rPr>
                <a:t>1</a:t>
              </a:r>
              <a:r>
                <a:rPr>
                  <a:solidFill>
                    <a:srgbClr val="D4D4D4"/>
                  </a:solidFill>
                </a:rPr>
                <a:t>;</a:t>
              </a:r>
              <a:endParaRPr>
                <a:solidFill>
                  <a:srgbClr val="D4D4D4"/>
                </a:solidFill>
              </a:endParaRPr>
            </a:p>
            <a:p>
              <a:pPr>
                <a:defRPr sz="2000">
                  <a:solidFill>
                    <a:srgbClr val="569CD6"/>
                  </a:solidFill>
                  <a:latin typeface="Consolas"/>
                  <a:ea typeface="Consolas"/>
                  <a:cs typeface="Consolas"/>
                  <a:sym typeface="Consolas"/>
                </a:defRPr>
              </a:pPr>
              <a:r>
                <a:t>float</a:t>
              </a:r>
              <a:r>
                <a:rPr>
                  <a:solidFill>
                    <a:srgbClr val="D4D4D4"/>
                  </a:solidFill>
                </a:rPr>
                <a:t> height = </a:t>
              </a:r>
              <a:r>
                <a:rPr>
                  <a:solidFill>
                    <a:srgbClr val="B5CEA8"/>
                  </a:solidFill>
                </a:rPr>
                <a:t>1.75</a:t>
              </a:r>
              <a:r>
                <a:rPr>
                  <a:solidFill>
                    <a:srgbClr val="D4D4D4"/>
                  </a:solidFill>
                </a:rPr>
                <a:t>;</a:t>
              </a:r>
            </a:p>
          </p:txBody>
        </p:sp>
      </p:grpSp>
      <p:sp>
        <p:nvSpPr>
          <p:cNvPr id="174"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175"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176"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CuadroTexto 3"/>
          <p:cNvSpPr txBox="1"/>
          <p:nvPr/>
        </p:nvSpPr>
        <p:spPr>
          <a:xfrm>
            <a:off x="504625" y="1242794"/>
            <a:ext cx="3967479"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4. Variables y tipos de datos</a:t>
            </a:r>
          </a:p>
        </p:txBody>
      </p:sp>
      <p:sp>
        <p:nvSpPr>
          <p:cNvPr id="179" name="CuadroTexto 4"/>
          <p:cNvSpPr txBox="1"/>
          <p:nvPr/>
        </p:nvSpPr>
        <p:spPr>
          <a:xfrm>
            <a:off x="662152" y="1857568"/>
            <a:ext cx="10810361" cy="4625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Strings (Cadenas de texto)</a:t>
            </a:r>
          </a:p>
          <a:p>
            <a:pPr>
              <a:defRPr>
                <a:latin typeface="Prototype"/>
                <a:ea typeface="Prototype"/>
                <a:cs typeface="Prototype"/>
                <a:sym typeface="Prototype"/>
              </a:defRPr>
            </a:pPr>
          </a:p>
          <a:p>
            <a:pPr>
              <a:defRPr>
                <a:latin typeface="Prototype"/>
                <a:ea typeface="Prototype"/>
                <a:cs typeface="Prototype"/>
                <a:sym typeface="Prototype"/>
              </a:defRPr>
            </a:pPr>
            <a:r>
              <a:t>Las cadenas de texto o </a:t>
            </a:r>
            <a:r>
              <a:t>strings </a:t>
            </a:r>
            <a:r>
              <a:t>se utilizan para guardar un conjunto de carácteres alfanuméricos, incluyendo letras del abecedario (a, b, c, ..., z), dígitos (0, 1, 9) o símbolos especiales (#, $, ^, etc)</a:t>
            </a: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r>
              <a:t>Aunque en algunos lenguajes existe un tipo de dato “char” que sólo guarda un único carácter, en JavaScript  y PHP no es así. Así que lo pasaremos por alto.</a:t>
            </a:r>
          </a:p>
        </p:txBody>
      </p:sp>
      <p:grpSp>
        <p:nvGrpSpPr>
          <p:cNvPr id="182" name="CuadroTexto 10"/>
          <p:cNvGrpSpPr/>
          <p:nvPr/>
        </p:nvGrpSpPr>
        <p:grpSpPr>
          <a:xfrm>
            <a:off x="3355736" y="3429000"/>
            <a:ext cx="5479569" cy="2014005"/>
            <a:chOff x="0" y="0"/>
            <a:chExt cx="5479567" cy="2014004"/>
          </a:xfrm>
        </p:grpSpPr>
        <p:sp>
          <p:nvSpPr>
            <p:cNvPr id="180" name="Rectángulo redondeado"/>
            <p:cNvSpPr/>
            <p:nvPr/>
          </p:nvSpPr>
          <p:spPr>
            <a:xfrm>
              <a:off x="-1" y="0"/>
              <a:ext cx="5479569" cy="2014005"/>
            </a:xfrm>
            <a:prstGeom prst="roundRect">
              <a:avLst>
                <a:gd name="adj" fmla="val 7388"/>
              </a:avLst>
            </a:prstGeom>
            <a:solidFill>
              <a:srgbClr val="222A35"/>
            </a:solidFill>
            <a:ln w="12700" cap="flat">
              <a:noFill/>
              <a:miter lim="400000"/>
            </a:ln>
            <a:effectLst/>
          </p:spPr>
          <p:txBody>
            <a:bodyPr wrap="square" lIns="45718" tIns="45718" rIns="45718" bIns="45718" numCol="1" anchor="t">
              <a:noAutofit/>
            </a:bodyPr>
            <a:lstStyle/>
            <a:p>
              <a:pPr>
                <a:defRPr sz="2000">
                  <a:solidFill>
                    <a:srgbClr val="D4D4D4"/>
                  </a:solidFill>
                  <a:latin typeface="Consolas"/>
                  <a:ea typeface="Consolas"/>
                  <a:cs typeface="Consolas"/>
                  <a:sym typeface="Consolas"/>
                </a:defRPr>
              </a:pPr>
            </a:p>
          </p:txBody>
        </p:sp>
        <p:sp>
          <p:nvSpPr>
            <p:cNvPr id="181" name="// JavaScript…"/>
            <p:cNvSpPr txBox="1"/>
            <p:nvPr/>
          </p:nvSpPr>
          <p:spPr>
            <a:xfrm>
              <a:off x="89299" y="43578"/>
              <a:ext cx="5300968" cy="18006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2000">
                  <a:solidFill>
                    <a:srgbClr val="6A9955"/>
                  </a:solidFill>
                  <a:latin typeface="Consolas"/>
                  <a:ea typeface="Consolas"/>
                  <a:cs typeface="Consolas"/>
                  <a:sym typeface="Consolas"/>
                </a:defRPr>
              </a:pPr>
              <a:r>
                <a:t>// JavaScript</a:t>
              </a:r>
              <a:endParaRPr>
                <a:solidFill>
                  <a:srgbClr val="9CDCFE"/>
                </a:solidFill>
              </a:endParaRPr>
            </a:p>
            <a:p>
              <a:pPr>
                <a:defRPr sz="2000">
                  <a:solidFill>
                    <a:srgbClr val="9CDCFE"/>
                  </a:solidFill>
                  <a:latin typeface="Consolas"/>
                  <a:ea typeface="Consolas"/>
                  <a:cs typeface="Consolas"/>
                  <a:sym typeface="Consolas"/>
                </a:defRPr>
              </a:pPr>
              <a:r>
                <a:t>address</a:t>
              </a:r>
              <a:r>
                <a:rPr>
                  <a:solidFill>
                    <a:srgbClr val="D4D4D4"/>
                  </a:solidFill>
                </a:rPr>
                <a:t> = </a:t>
              </a:r>
              <a:r>
                <a:rPr>
                  <a:solidFill>
                    <a:srgbClr val="CE9178"/>
                  </a:solidFill>
                </a:rPr>
                <a:t>"Calle Larios nº5"</a:t>
              </a:r>
              <a:endParaRPr>
                <a:solidFill>
                  <a:srgbClr val="D4D4D4"/>
                </a:solidFill>
              </a:endParaRPr>
            </a:p>
            <a:p>
              <a:pPr>
                <a:defRPr sz="2000">
                  <a:solidFill>
                    <a:srgbClr val="D4D4D4"/>
                  </a:solidFill>
                  <a:latin typeface="Consolas"/>
                  <a:ea typeface="Consolas"/>
                  <a:cs typeface="Consolas"/>
                  <a:sym typeface="Consolas"/>
                </a:defRPr>
              </a:pPr>
              <a:br/>
              <a:r>
                <a:rPr>
                  <a:solidFill>
                    <a:srgbClr val="9CDCFE"/>
                  </a:solidFill>
                </a:rPr>
                <a:t>lastname</a:t>
              </a:r>
              <a:r>
                <a:t> = </a:t>
              </a:r>
              <a:r>
                <a:rPr>
                  <a:solidFill>
                    <a:srgbClr val="CE9178"/>
                  </a:solidFill>
                </a:rPr>
                <a:t>"Díaz"</a:t>
              </a:r>
            </a:p>
            <a:p>
              <a:pPr>
                <a:defRPr sz="2000">
                  <a:solidFill>
                    <a:srgbClr val="D4D4D4"/>
                  </a:solidFill>
                  <a:latin typeface="Consolas"/>
                  <a:ea typeface="Consolas"/>
                  <a:cs typeface="Consolas"/>
                  <a:sym typeface="Consolas"/>
                </a:defRPr>
              </a:pPr>
              <a:br/>
              <a:r>
                <a:rPr>
                  <a:solidFill>
                    <a:srgbClr val="9CDCFE"/>
                  </a:solidFill>
                </a:rPr>
                <a:t>postTitle</a:t>
              </a:r>
              <a:r>
                <a:t> = </a:t>
              </a:r>
              <a:r>
                <a:rPr>
                  <a:solidFill>
                    <a:srgbClr val="CE9178"/>
                  </a:solidFill>
                </a:rPr>
                <a:t>"Teletrabajo, ¿sí o no?"</a:t>
              </a:r>
            </a:p>
          </p:txBody>
        </p:sp>
      </p:grpSp>
      <p:sp>
        <p:nvSpPr>
          <p:cNvPr id="183"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184"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185" name="Releevant-Favicon-xs.png" descr="Releevant-Favicon-xs.png"/>
          <p:cNvPicPr>
            <a:picLocks noChangeAspect="1"/>
          </p:cNvPicPr>
          <p:nvPr/>
        </p:nvPicPr>
        <p:blipFill>
          <a:blip r:embed="rId3">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CuadroTexto 3"/>
          <p:cNvSpPr txBox="1"/>
          <p:nvPr/>
        </p:nvSpPr>
        <p:spPr>
          <a:xfrm>
            <a:off x="504625" y="1242794"/>
            <a:ext cx="3967479"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4. Variables y tipos de datos</a:t>
            </a:r>
          </a:p>
        </p:txBody>
      </p:sp>
      <p:sp>
        <p:nvSpPr>
          <p:cNvPr id="190" name="CuadroTexto 4"/>
          <p:cNvSpPr txBox="1"/>
          <p:nvPr/>
        </p:nvSpPr>
        <p:spPr>
          <a:xfrm>
            <a:off x="662152" y="1857568"/>
            <a:ext cx="10810361" cy="1691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Boolean (Lógico)</a:t>
            </a:r>
          </a:p>
          <a:p>
            <a:pPr>
              <a:defRPr>
                <a:latin typeface="Prototype"/>
                <a:ea typeface="Prototype"/>
                <a:cs typeface="Prototype"/>
                <a:sym typeface="Prototype"/>
              </a:defRPr>
            </a:pPr>
          </a:p>
          <a:p>
            <a:pPr>
              <a:defRPr>
                <a:latin typeface="Prototype"/>
                <a:ea typeface="Prototype"/>
                <a:cs typeface="Prototype"/>
                <a:sym typeface="Prototype"/>
              </a:defRPr>
            </a:pPr>
            <a:r>
              <a:t>Este tipo de datos se conoce como </a:t>
            </a:r>
            <a:r>
              <a:t>booleano</a:t>
            </a:r>
            <a:r>
              <a:t> y sólo puede contener 2 valores:</a:t>
            </a:r>
          </a:p>
          <a:p>
            <a:pPr lvl="1" marL="742950" indent="-285750">
              <a:buSzPct val="100000"/>
              <a:buFont typeface="Arial"/>
              <a:buChar char="•"/>
              <a:defRPr>
                <a:latin typeface="Prototype"/>
                <a:ea typeface="Prototype"/>
                <a:cs typeface="Prototype"/>
                <a:sym typeface="Prototype"/>
              </a:defRPr>
            </a:pPr>
          </a:p>
          <a:p>
            <a:pPr lvl="1" marL="742950" indent="-285750">
              <a:buSzPct val="100000"/>
              <a:buFont typeface="Arial"/>
              <a:buChar char="•"/>
              <a:defRPr>
                <a:latin typeface="Prototype"/>
                <a:ea typeface="Prototype"/>
                <a:cs typeface="Prototype"/>
                <a:sym typeface="Prototype"/>
              </a:defRPr>
            </a:pPr>
            <a:r>
              <a:t>true (verdadero) </a:t>
            </a:r>
          </a:p>
          <a:p>
            <a:pPr lvl="1" marL="742950" indent="-285750">
              <a:buSzPct val="100000"/>
              <a:buFont typeface="Arial"/>
              <a:buChar char="•"/>
              <a:defRPr>
                <a:latin typeface="Prototype"/>
                <a:ea typeface="Prototype"/>
                <a:cs typeface="Prototype"/>
                <a:sym typeface="Prototype"/>
              </a:defRPr>
            </a:pPr>
            <a:r>
              <a:t>false (falso)</a:t>
            </a:r>
          </a:p>
        </p:txBody>
      </p:sp>
      <p:grpSp>
        <p:nvGrpSpPr>
          <p:cNvPr id="193" name="CuadroTexto 10"/>
          <p:cNvGrpSpPr/>
          <p:nvPr/>
        </p:nvGrpSpPr>
        <p:grpSpPr>
          <a:xfrm>
            <a:off x="3355736" y="4070684"/>
            <a:ext cx="5479569" cy="1054956"/>
            <a:chOff x="0" y="0"/>
            <a:chExt cx="5479567" cy="1054955"/>
          </a:xfrm>
        </p:grpSpPr>
        <p:sp>
          <p:nvSpPr>
            <p:cNvPr id="191" name="Rectángulo redondeado"/>
            <p:cNvSpPr/>
            <p:nvPr/>
          </p:nvSpPr>
          <p:spPr>
            <a:xfrm>
              <a:off x="-1" y="-1"/>
              <a:ext cx="5479569" cy="1054957"/>
            </a:xfrm>
            <a:prstGeom prst="roundRect">
              <a:avLst>
                <a:gd name="adj" fmla="val 7388"/>
              </a:avLst>
            </a:prstGeom>
            <a:solidFill>
              <a:srgbClr val="222A35"/>
            </a:solidFill>
            <a:ln w="12700" cap="flat">
              <a:noFill/>
              <a:miter lim="400000"/>
            </a:ln>
            <a:effectLst/>
          </p:spPr>
          <p:txBody>
            <a:bodyPr wrap="square" lIns="45718" tIns="45718" rIns="45718" bIns="45718" numCol="1" anchor="t">
              <a:noAutofit/>
            </a:bodyPr>
            <a:lstStyle/>
            <a:p>
              <a:pPr>
                <a:defRPr sz="2000">
                  <a:solidFill>
                    <a:srgbClr val="D4D4D4"/>
                  </a:solidFill>
                  <a:latin typeface="Consolas"/>
                  <a:ea typeface="Consolas"/>
                  <a:cs typeface="Consolas"/>
                  <a:sym typeface="Consolas"/>
                </a:defRPr>
              </a:pPr>
            </a:p>
          </p:txBody>
        </p:sp>
        <p:sp>
          <p:nvSpPr>
            <p:cNvPr id="192" name="isAlive = true…"/>
            <p:cNvSpPr txBox="1"/>
            <p:nvPr/>
          </p:nvSpPr>
          <p:spPr>
            <a:xfrm>
              <a:off x="68546" y="22828"/>
              <a:ext cx="5342473" cy="9243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2000">
                  <a:solidFill>
                    <a:srgbClr val="9CDCFE"/>
                  </a:solidFill>
                  <a:latin typeface="Consolas"/>
                  <a:ea typeface="Consolas"/>
                  <a:cs typeface="Consolas"/>
                  <a:sym typeface="Consolas"/>
                </a:defRPr>
              </a:pPr>
              <a:r>
                <a:t>isAlive </a:t>
              </a:r>
              <a:r>
                <a:rPr>
                  <a:solidFill>
                    <a:srgbClr val="D4D4D4"/>
                  </a:solidFill>
                </a:rPr>
                <a:t>= </a:t>
              </a:r>
              <a:r>
                <a:rPr>
                  <a:solidFill>
                    <a:srgbClr val="569CD6"/>
                  </a:solidFill>
                </a:rPr>
                <a:t>true</a:t>
              </a:r>
              <a:endParaRPr>
                <a:solidFill>
                  <a:srgbClr val="D4D4D4"/>
                </a:solidFill>
              </a:endParaRPr>
            </a:p>
            <a:p>
              <a:pPr>
                <a:defRPr sz="2000">
                  <a:solidFill>
                    <a:srgbClr val="D4D4D4"/>
                  </a:solidFill>
                  <a:latin typeface="Consolas"/>
                  <a:ea typeface="Consolas"/>
                  <a:cs typeface="Consolas"/>
                  <a:sym typeface="Consolas"/>
                </a:defRPr>
              </a:pPr>
              <a:br/>
              <a:r>
                <a:rPr>
                  <a:solidFill>
                    <a:srgbClr val="9CDCFE"/>
                  </a:solidFill>
                </a:rPr>
                <a:t>examPassed</a:t>
              </a:r>
              <a:r>
                <a:t> = </a:t>
              </a:r>
              <a:r>
                <a:rPr>
                  <a:solidFill>
                    <a:srgbClr val="569CD6"/>
                  </a:solidFill>
                </a:rPr>
                <a:t>false</a:t>
              </a:r>
            </a:p>
          </p:txBody>
        </p:sp>
      </p:grpSp>
      <p:sp>
        <p:nvSpPr>
          <p:cNvPr id="194"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195"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196"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CuadroTexto 3"/>
          <p:cNvSpPr txBox="1"/>
          <p:nvPr/>
        </p:nvSpPr>
        <p:spPr>
          <a:xfrm>
            <a:off x="504623" y="1242794"/>
            <a:ext cx="3967479"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4. Variables y tipos de datos</a:t>
            </a:r>
          </a:p>
        </p:txBody>
      </p:sp>
      <p:sp>
        <p:nvSpPr>
          <p:cNvPr id="199" name="CuadroTexto 4"/>
          <p:cNvSpPr txBox="1"/>
          <p:nvPr/>
        </p:nvSpPr>
        <p:spPr>
          <a:xfrm>
            <a:off x="662152" y="1857568"/>
            <a:ext cx="10810361" cy="3825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Identificadores</a:t>
            </a:r>
          </a:p>
          <a:p>
            <a:pPr>
              <a:defRPr>
                <a:latin typeface="Prototype"/>
                <a:ea typeface="Prototype"/>
                <a:cs typeface="Prototype"/>
                <a:sym typeface="Prototype"/>
              </a:defRPr>
            </a:pPr>
          </a:p>
          <a:p>
            <a:pPr>
              <a:defRPr>
                <a:latin typeface="Prototype"/>
                <a:ea typeface="Prototype"/>
                <a:cs typeface="Prototype"/>
                <a:sym typeface="Prototype"/>
              </a:defRPr>
            </a:pPr>
            <a:r>
              <a:t>Los datos a procesar por un ordenador tienen que almacenarse en celdas de memoria para su posterior utilización.</a:t>
            </a:r>
          </a:p>
          <a:p>
            <a:pPr>
              <a:defRPr>
                <a:latin typeface="Prototype"/>
                <a:ea typeface="Prototype"/>
                <a:cs typeface="Prototype"/>
                <a:sym typeface="Prototype"/>
              </a:defRPr>
            </a:pPr>
          </a:p>
          <a:p>
            <a:pPr>
              <a:defRPr>
                <a:latin typeface="Prototype"/>
                <a:ea typeface="Prototype"/>
                <a:cs typeface="Prototype"/>
                <a:sym typeface="Prototype"/>
              </a:defRPr>
            </a:pPr>
            <a:r>
              <a:t>Estas celdas de memoria tienen un nombre que permite su identificación. Para definir estos nombres se utilizan ciertas </a:t>
            </a:r>
            <a:r>
              <a:t>reglas</a:t>
            </a:r>
            <a:r>
              <a:t> (varían en función del lenguaje de programación):</a:t>
            </a:r>
          </a:p>
          <a:p>
            <a:pPr>
              <a:defRPr>
                <a:latin typeface="Prototype"/>
                <a:ea typeface="Prototype"/>
                <a:cs typeface="Prototype"/>
                <a:sym typeface="Prototype"/>
              </a:defRPr>
            </a:pPr>
          </a:p>
          <a:p>
            <a:pPr marL="285750" indent="-285750">
              <a:buSzPct val="100000"/>
              <a:buFont typeface="Arial"/>
              <a:buChar char="•"/>
              <a:defRPr>
                <a:latin typeface="Prototype"/>
                <a:ea typeface="Prototype"/>
                <a:cs typeface="Prototype"/>
                <a:sym typeface="Prototype"/>
              </a:defRPr>
            </a:pPr>
            <a:r>
              <a:t>Pueden ser </a:t>
            </a:r>
            <a:r>
              <a:t>letras</a:t>
            </a:r>
            <a:r>
              <a:t>, </a:t>
            </a:r>
            <a:r>
              <a:t>dígitos</a:t>
            </a:r>
            <a:r>
              <a:t> o el </a:t>
            </a:r>
            <a:r>
              <a:t>símbolo</a:t>
            </a:r>
            <a:r>
              <a:t> especial _</a:t>
            </a:r>
          </a:p>
          <a:p>
            <a:pPr>
              <a:defRPr>
                <a:latin typeface="Prototype"/>
                <a:ea typeface="Prototype"/>
                <a:cs typeface="Prototype"/>
                <a:sym typeface="Prototype"/>
              </a:defRPr>
            </a:pPr>
          </a:p>
          <a:p>
            <a:pPr>
              <a:defRPr>
                <a:latin typeface="Prototype"/>
                <a:ea typeface="Prototype"/>
                <a:cs typeface="Prototype"/>
                <a:sym typeface="Prototype"/>
              </a:defRPr>
            </a:pPr>
            <a:r>
              <a:t>Adicionalmente, se aplican las siguientes convenciones:</a:t>
            </a:r>
          </a:p>
          <a:p>
            <a:pPr>
              <a:defRPr>
                <a:latin typeface="Prototype"/>
                <a:ea typeface="Prototype"/>
                <a:cs typeface="Prototype"/>
                <a:sym typeface="Prototype"/>
              </a:defRPr>
            </a:pPr>
          </a:p>
          <a:p>
            <a:pPr marL="285750" indent="-285750">
              <a:buSzPct val="100000"/>
              <a:buFont typeface="Arial"/>
              <a:buChar char="•"/>
              <a:defRPr>
                <a:latin typeface="Prototype"/>
                <a:ea typeface="Prototype"/>
                <a:cs typeface="Prototype"/>
                <a:sym typeface="Prototype"/>
              </a:defRPr>
            </a:pPr>
            <a:r>
              <a:t>nombres </a:t>
            </a:r>
            <a:r>
              <a:t>camelCase</a:t>
            </a:r>
          </a:p>
          <a:p>
            <a:pPr marL="285750" indent="-285750">
              <a:buSzPct val="100000"/>
              <a:buFont typeface="Arial"/>
              <a:buChar char="•"/>
              <a:defRPr>
                <a:latin typeface="Prototype"/>
                <a:ea typeface="Prototype"/>
                <a:cs typeface="Prototype"/>
                <a:sym typeface="Prototype"/>
              </a:defRPr>
            </a:pPr>
            <a:r>
              <a:t>significado semántico </a:t>
            </a:r>
            <a:r>
              <a:t>de todos los identificadores</a:t>
            </a:r>
          </a:p>
        </p:txBody>
      </p:sp>
      <p:grpSp>
        <p:nvGrpSpPr>
          <p:cNvPr id="202" name="CuadroTexto 9"/>
          <p:cNvGrpSpPr/>
          <p:nvPr/>
        </p:nvGrpSpPr>
        <p:grpSpPr>
          <a:xfrm>
            <a:off x="7141674" y="4241831"/>
            <a:ext cx="4248224" cy="2014005"/>
            <a:chOff x="0" y="0"/>
            <a:chExt cx="4248222" cy="2014004"/>
          </a:xfrm>
        </p:grpSpPr>
        <p:sp>
          <p:nvSpPr>
            <p:cNvPr id="200" name="Rectángulo redondeado"/>
            <p:cNvSpPr/>
            <p:nvPr/>
          </p:nvSpPr>
          <p:spPr>
            <a:xfrm>
              <a:off x="0" y="0"/>
              <a:ext cx="4248223" cy="2014005"/>
            </a:xfrm>
            <a:prstGeom prst="roundRect">
              <a:avLst>
                <a:gd name="adj" fmla="val 7388"/>
              </a:avLst>
            </a:prstGeom>
            <a:solidFill>
              <a:srgbClr val="222A35"/>
            </a:solidFill>
            <a:ln w="12700" cap="flat">
              <a:noFill/>
              <a:miter lim="400000"/>
            </a:ln>
            <a:effectLst/>
          </p:spPr>
          <p:txBody>
            <a:bodyPr wrap="square" lIns="45718" tIns="45718" rIns="45718" bIns="45718" numCol="1" anchor="t">
              <a:noAutofit/>
            </a:bodyPr>
            <a:lstStyle/>
            <a:p>
              <a:pPr>
                <a:defRPr sz="2000">
                  <a:solidFill>
                    <a:srgbClr val="D4D4D4"/>
                  </a:solidFill>
                  <a:latin typeface="Consolas"/>
                  <a:ea typeface="Consolas"/>
                  <a:cs typeface="Consolas"/>
                  <a:sym typeface="Consolas"/>
                </a:defRPr>
              </a:pPr>
            </a:p>
          </p:txBody>
        </p:sp>
        <p:sp>
          <p:nvSpPr>
            <p:cNvPr id="201" name="number1 = 5…"/>
            <p:cNvSpPr txBox="1"/>
            <p:nvPr/>
          </p:nvSpPr>
          <p:spPr>
            <a:xfrm>
              <a:off x="89298" y="43578"/>
              <a:ext cx="4069626" cy="18006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2000">
                  <a:solidFill>
                    <a:srgbClr val="9CDCFE"/>
                  </a:solidFill>
                  <a:latin typeface="Consolas"/>
                  <a:ea typeface="Consolas"/>
                  <a:cs typeface="Consolas"/>
                  <a:sym typeface="Consolas"/>
                </a:defRPr>
              </a:pPr>
              <a:r>
                <a:t>number1</a:t>
              </a:r>
              <a:r>
                <a:rPr>
                  <a:solidFill>
                    <a:srgbClr val="D4D4D4"/>
                  </a:solidFill>
                </a:rPr>
                <a:t> = </a:t>
              </a:r>
              <a:r>
                <a:rPr>
                  <a:solidFill>
                    <a:srgbClr val="B5CEA8"/>
                  </a:solidFill>
                </a:rPr>
                <a:t>5</a:t>
              </a:r>
              <a:endParaRPr>
                <a:solidFill>
                  <a:srgbClr val="D4D4D4"/>
                </a:solidFill>
              </a:endParaRPr>
            </a:p>
            <a:p>
              <a:pPr>
                <a:defRPr sz="2000">
                  <a:solidFill>
                    <a:srgbClr val="4FC1FF"/>
                  </a:solidFill>
                  <a:latin typeface="Consolas"/>
                  <a:ea typeface="Consolas"/>
                  <a:cs typeface="Consolas"/>
                  <a:sym typeface="Consolas"/>
                </a:defRPr>
              </a:pPr>
              <a:r>
                <a:t>PI</a:t>
              </a:r>
              <a:r>
                <a:rPr>
                  <a:solidFill>
                    <a:srgbClr val="D4D4D4"/>
                  </a:solidFill>
                </a:rPr>
                <a:t> = </a:t>
              </a:r>
              <a:r>
                <a:rPr>
                  <a:solidFill>
                    <a:srgbClr val="B5CEA8"/>
                  </a:solidFill>
                </a:rPr>
                <a:t>3.14159</a:t>
              </a:r>
              <a:r>
                <a:rPr>
                  <a:solidFill>
                    <a:srgbClr val="D4D4D4"/>
                  </a:solidFill>
                </a:rPr>
                <a:t>;</a:t>
              </a:r>
              <a:endParaRPr>
                <a:solidFill>
                  <a:srgbClr val="D4D4D4"/>
                </a:solidFill>
              </a:endParaRPr>
            </a:p>
            <a:p>
              <a:pPr>
                <a:defRPr sz="2000">
                  <a:solidFill>
                    <a:srgbClr val="9CDCFE"/>
                  </a:solidFill>
                  <a:latin typeface="Consolas"/>
                  <a:ea typeface="Consolas"/>
                  <a:cs typeface="Consolas"/>
                  <a:sym typeface="Consolas"/>
                </a:defRPr>
              </a:pPr>
              <a:r>
                <a:t>address</a:t>
              </a:r>
              <a:r>
                <a:rPr>
                  <a:solidFill>
                    <a:srgbClr val="D4D4D4"/>
                  </a:solidFill>
                </a:rPr>
                <a:t> = </a:t>
              </a:r>
              <a:r>
                <a:rPr>
                  <a:solidFill>
                    <a:srgbClr val="CE9178"/>
                  </a:solidFill>
                </a:rPr>
                <a:t>"Calle Larios nº5"</a:t>
              </a:r>
              <a:endParaRPr>
                <a:solidFill>
                  <a:srgbClr val="D4D4D4"/>
                </a:solidFill>
              </a:endParaRPr>
            </a:p>
            <a:p>
              <a:pPr>
                <a:defRPr sz="2000">
                  <a:solidFill>
                    <a:srgbClr val="9CDCFE"/>
                  </a:solidFill>
                  <a:latin typeface="Consolas"/>
                  <a:ea typeface="Consolas"/>
                  <a:cs typeface="Consolas"/>
                  <a:sym typeface="Consolas"/>
                </a:defRPr>
              </a:pPr>
              <a:r>
                <a:t>lastname</a:t>
              </a:r>
              <a:r>
                <a:rPr>
                  <a:solidFill>
                    <a:srgbClr val="D4D4D4"/>
                  </a:solidFill>
                </a:rPr>
                <a:t> = </a:t>
              </a:r>
              <a:r>
                <a:rPr>
                  <a:solidFill>
                    <a:srgbClr val="CE9178"/>
                  </a:solidFill>
                </a:rPr>
                <a:t>"Díaz“</a:t>
              </a:r>
              <a:endParaRPr>
                <a:solidFill>
                  <a:srgbClr val="CE9178"/>
                </a:solidFill>
              </a:endParaRPr>
            </a:p>
            <a:p>
              <a:pPr>
                <a:defRPr sz="2000">
                  <a:solidFill>
                    <a:srgbClr val="9CDCFE"/>
                  </a:solidFill>
                  <a:latin typeface="Consolas"/>
                  <a:ea typeface="Consolas"/>
                  <a:cs typeface="Consolas"/>
                  <a:sym typeface="Consolas"/>
                </a:defRPr>
              </a:pPr>
              <a:r>
                <a:t>isAlive</a:t>
              </a:r>
              <a:r>
                <a:rPr>
                  <a:solidFill>
                    <a:srgbClr val="D4D4D4"/>
                  </a:solidFill>
                </a:rPr>
                <a:t> = </a:t>
              </a:r>
              <a:r>
                <a:rPr>
                  <a:solidFill>
                    <a:srgbClr val="569CD6"/>
                  </a:solidFill>
                </a:rPr>
                <a:t>true</a:t>
              </a:r>
              <a:endParaRPr>
                <a:solidFill>
                  <a:srgbClr val="D4D4D4"/>
                </a:solidFill>
              </a:endParaRPr>
            </a:p>
            <a:p>
              <a:pPr>
                <a:defRPr sz="2000">
                  <a:solidFill>
                    <a:srgbClr val="9CDCFE"/>
                  </a:solidFill>
                  <a:latin typeface="Consolas"/>
                  <a:ea typeface="Consolas"/>
                  <a:cs typeface="Consolas"/>
                  <a:sym typeface="Consolas"/>
                </a:defRPr>
              </a:pPr>
              <a:r>
                <a:t>examPassed</a:t>
              </a:r>
              <a:r>
                <a:rPr>
                  <a:solidFill>
                    <a:srgbClr val="D4D4D4"/>
                  </a:solidFill>
                </a:rPr>
                <a:t> = </a:t>
              </a:r>
              <a:r>
                <a:rPr>
                  <a:solidFill>
                    <a:srgbClr val="569CD6"/>
                  </a:solidFill>
                </a:rPr>
                <a:t>false</a:t>
              </a:r>
            </a:p>
          </p:txBody>
        </p:sp>
      </p:grpSp>
      <p:sp>
        <p:nvSpPr>
          <p:cNvPr id="203"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204"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205"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CuadroTexto 1"/>
          <p:cNvSpPr txBox="1"/>
          <p:nvPr/>
        </p:nvSpPr>
        <p:spPr>
          <a:xfrm>
            <a:off x="504623" y="1242794"/>
            <a:ext cx="3967479"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4. Variables y tipos de datos</a:t>
            </a:r>
          </a:p>
        </p:txBody>
      </p:sp>
      <p:sp>
        <p:nvSpPr>
          <p:cNvPr id="208" name="CuadroTexto 9"/>
          <p:cNvSpPr txBox="1"/>
          <p:nvPr/>
        </p:nvSpPr>
        <p:spPr>
          <a:xfrm>
            <a:off x="662152" y="1857568"/>
            <a:ext cx="10810361" cy="3558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Constantes</a:t>
            </a:r>
          </a:p>
          <a:p>
            <a:pPr>
              <a:defRPr>
                <a:latin typeface="Prototype"/>
                <a:ea typeface="Prototype"/>
                <a:cs typeface="Prototype"/>
                <a:sym typeface="Prototype"/>
              </a:defRPr>
            </a:pPr>
            <a:r>
              <a:t>Las constantes son datos que no cambian durante la ejecución de un programa. Para nombrar una contante se utiliza un identificador expresado anteriormente. Las constantes pueden ser de cualquier tipo de datos: número, strings, booleanos, etc..</a:t>
            </a:r>
          </a:p>
          <a:p>
            <a:pPr>
              <a:defRPr>
                <a:latin typeface="Prototype"/>
                <a:ea typeface="Prototype"/>
                <a:cs typeface="Prototype"/>
                <a:sym typeface="Prototype"/>
              </a:defRPr>
            </a:pPr>
          </a:p>
          <a:p>
            <a:pPr>
              <a:defRPr>
                <a:latin typeface="Prototype"/>
                <a:ea typeface="Prototype"/>
                <a:cs typeface="Prototype"/>
                <a:sym typeface="Prototype"/>
              </a:defRPr>
            </a:pPr>
            <a:r>
              <a:t>En JS, se usa la palabra reservada </a:t>
            </a:r>
            <a:r>
              <a:t>const</a:t>
            </a:r>
            <a:r>
              <a:t>.</a:t>
            </a:r>
          </a:p>
          <a:p>
            <a:pPr>
              <a:defRPr>
                <a:latin typeface="Prototype"/>
                <a:ea typeface="Prototype"/>
                <a:cs typeface="Prototype"/>
                <a:sym typeface="Prototype"/>
              </a:defRPr>
            </a:pPr>
          </a:p>
          <a:p>
            <a:pPr>
              <a:defRPr>
                <a:latin typeface="Prototype"/>
                <a:ea typeface="Prototype"/>
                <a:cs typeface="Prototype"/>
                <a:sym typeface="Prototype"/>
              </a:defRPr>
            </a:pPr>
            <a:r>
              <a:t>Variables</a:t>
            </a:r>
          </a:p>
          <a:p>
            <a:pPr>
              <a:defRPr>
                <a:latin typeface="Prototype"/>
                <a:ea typeface="Prototype"/>
                <a:cs typeface="Prototype"/>
                <a:sym typeface="Prototype"/>
              </a:defRPr>
            </a:pPr>
            <a:r>
              <a:t>Las variables pueden cambiar su valor durante la ejecución de un programa.</a:t>
            </a:r>
          </a:p>
          <a:p>
            <a:pPr>
              <a:defRPr>
                <a:latin typeface="Prototype"/>
                <a:ea typeface="Prototype"/>
                <a:cs typeface="Prototype"/>
                <a:sym typeface="Prototype"/>
              </a:defRPr>
            </a:pPr>
            <a:r>
              <a:t>En JavaScript se denota con la palabra reservada </a:t>
            </a:r>
            <a:r>
              <a:t>let</a:t>
            </a:r>
            <a:r>
              <a:t>. </a:t>
            </a:r>
          </a:p>
          <a:p>
            <a:pPr>
              <a:defRPr>
                <a:latin typeface="Prototype"/>
                <a:ea typeface="Prototype"/>
                <a:cs typeface="Prototype"/>
                <a:sym typeface="Prototype"/>
              </a:defRPr>
            </a:pPr>
          </a:p>
          <a:p>
            <a:pPr>
              <a:defRPr>
                <a:latin typeface="Prototype"/>
                <a:ea typeface="Prototype"/>
                <a:cs typeface="Prototype"/>
                <a:sym typeface="Prototype"/>
              </a:defRPr>
            </a:pPr>
            <a:r>
              <a:t>NOTA: Tanto en los constantes como en las variables los identificadores deben</a:t>
            </a:r>
          </a:p>
          <a:p>
            <a:pPr>
              <a:defRPr>
                <a:latin typeface="Prototype"/>
                <a:ea typeface="Prototype"/>
                <a:cs typeface="Prototype"/>
                <a:sym typeface="Prototype"/>
              </a:defRPr>
            </a:pPr>
            <a:r>
              <a:t>ser representativos. Ejemplo: dayOfTheMonth en lugar de sólo d</a:t>
            </a:r>
          </a:p>
        </p:txBody>
      </p:sp>
      <p:grpSp>
        <p:nvGrpSpPr>
          <p:cNvPr id="211" name="CuadroTexto 10"/>
          <p:cNvGrpSpPr/>
          <p:nvPr/>
        </p:nvGrpSpPr>
        <p:grpSpPr>
          <a:xfrm>
            <a:off x="3730285" y="5721755"/>
            <a:ext cx="4674096" cy="715092"/>
            <a:chOff x="0" y="0"/>
            <a:chExt cx="4674095" cy="715090"/>
          </a:xfrm>
        </p:grpSpPr>
        <p:sp>
          <p:nvSpPr>
            <p:cNvPr id="209" name="Rectángulo redondeado"/>
            <p:cNvSpPr/>
            <p:nvPr/>
          </p:nvSpPr>
          <p:spPr>
            <a:xfrm>
              <a:off x="-1" y="0"/>
              <a:ext cx="4674097" cy="715092"/>
            </a:xfrm>
            <a:prstGeom prst="roundRect">
              <a:avLst>
                <a:gd name="adj" fmla="val 16667"/>
              </a:avLst>
            </a:prstGeom>
            <a:solidFill>
              <a:srgbClr val="222A35"/>
            </a:solidFill>
            <a:ln w="12700" cap="flat">
              <a:noFill/>
              <a:miter lim="400000"/>
            </a:ln>
            <a:effectLst/>
          </p:spPr>
          <p:txBody>
            <a:bodyPr wrap="square" lIns="45718" tIns="45718" rIns="45718" bIns="45718" numCol="1" anchor="t">
              <a:noAutofit/>
            </a:bodyPr>
            <a:lstStyle/>
            <a:p>
              <a:pPr>
                <a:defRPr>
                  <a:solidFill>
                    <a:srgbClr val="D4D4D4"/>
                  </a:solidFill>
                  <a:latin typeface="Consolas"/>
                  <a:ea typeface="Consolas"/>
                  <a:cs typeface="Consolas"/>
                  <a:sym typeface="Consolas"/>
                </a:defRPr>
              </a:pPr>
            </a:p>
          </p:txBody>
        </p:sp>
        <p:sp>
          <p:nvSpPr>
            <p:cNvPr id="210" name="const height = 1.75…"/>
            <p:cNvSpPr txBox="1"/>
            <p:nvPr/>
          </p:nvSpPr>
          <p:spPr>
            <a:xfrm>
              <a:off x="80627" y="34907"/>
              <a:ext cx="4512841" cy="585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a:solidFill>
                    <a:srgbClr val="569CD6"/>
                  </a:solidFill>
                  <a:latin typeface="Consolas"/>
                  <a:ea typeface="Consolas"/>
                  <a:cs typeface="Consolas"/>
                  <a:sym typeface="Consolas"/>
                </a:defRPr>
              </a:pPr>
              <a:r>
                <a:t>const</a:t>
              </a:r>
              <a:r>
                <a:rPr>
                  <a:solidFill>
                    <a:srgbClr val="D4D4D4"/>
                  </a:solidFill>
                </a:rPr>
                <a:t> </a:t>
              </a:r>
              <a:r>
                <a:rPr>
                  <a:solidFill>
                    <a:srgbClr val="4FC1FF"/>
                  </a:solidFill>
                </a:rPr>
                <a:t>height</a:t>
              </a:r>
              <a:r>
                <a:rPr>
                  <a:solidFill>
                    <a:srgbClr val="D4D4D4"/>
                  </a:solidFill>
                </a:rPr>
                <a:t> = </a:t>
              </a:r>
              <a:r>
                <a:rPr>
                  <a:solidFill>
                    <a:srgbClr val="B5CEA8"/>
                  </a:solidFill>
                </a:rPr>
                <a:t>1.75</a:t>
              </a:r>
              <a:endParaRPr>
                <a:solidFill>
                  <a:srgbClr val="D4D4D4"/>
                </a:solidFill>
              </a:endParaRPr>
            </a:p>
            <a:p>
              <a:pPr>
                <a:defRPr>
                  <a:solidFill>
                    <a:srgbClr val="569CD6"/>
                  </a:solidFill>
                  <a:latin typeface="Consolas"/>
                  <a:ea typeface="Consolas"/>
                  <a:cs typeface="Consolas"/>
                  <a:sym typeface="Consolas"/>
                </a:defRPr>
              </a:pPr>
              <a:r>
                <a:t>let</a:t>
              </a:r>
              <a:r>
                <a:rPr>
                  <a:solidFill>
                    <a:srgbClr val="D4D4D4"/>
                  </a:solidFill>
                </a:rPr>
                <a:t> </a:t>
              </a:r>
              <a:r>
                <a:rPr>
                  <a:solidFill>
                    <a:srgbClr val="9CDCFE"/>
                  </a:solidFill>
                </a:rPr>
                <a:t>age</a:t>
              </a:r>
              <a:r>
                <a:rPr>
                  <a:solidFill>
                    <a:srgbClr val="D4D4D4"/>
                  </a:solidFill>
                </a:rPr>
                <a:t> = </a:t>
              </a:r>
              <a:r>
                <a:rPr>
                  <a:solidFill>
                    <a:srgbClr val="B5CEA8"/>
                  </a:solidFill>
                </a:rPr>
                <a:t>23</a:t>
              </a:r>
            </a:p>
          </p:txBody>
        </p:sp>
      </p:grpSp>
      <p:pic>
        <p:nvPicPr>
          <p:cNvPr id="212" name="Imagen 5" descr="Imagen 5"/>
          <p:cNvPicPr>
            <a:picLocks noChangeAspect="1"/>
          </p:cNvPicPr>
          <p:nvPr/>
        </p:nvPicPr>
        <p:blipFill>
          <a:blip r:embed="rId2">
            <a:extLst/>
          </a:blip>
          <a:stretch>
            <a:fillRect/>
          </a:stretch>
        </p:blipFill>
        <p:spPr>
          <a:xfrm>
            <a:off x="9351609" y="3457976"/>
            <a:ext cx="1918049" cy="1900613"/>
          </a:xfrm>
          <a:prstGeom prst="rect">
            <a:avLst/>
          </a:prstGeom>
          <a:ln w="12700">
            <a:miter lim="400000"/>
          </a:ln>
        </p:spPr>
      </p:pic>
      <p:sp>
        <p:nvSpPr>
          <p:cNvPr id="213"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214"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215" name="Releevant-Favicon-xs.png" descr="Releevant-Favicon-xs.png"/>
          <p:cNvPicPr>
            <a:picLocks noChangeAspect="1"/>
          </p:cNvPicPr>
          <p:nvPr/>
        </p:nvPicPr>
        <p:blipFill>
          <a:blip r:embed="rId3">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CuadroTexto 3"/>
          <p:cNvSpPr txBox="1"/>
          <p:nvPr/>
        </p:nvSpPr>
        <p:spPr>
          <a:xfrm>
            <a:off x="504623" y="1242794"/>
            <a:ext cx="3967479"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4. Variables y tipos de datos</a:t>
            </a:r>
          </a:p>
        </p:txBody>
      </p:sp>
      <p:sp>
        <p:nvSpPr>
          <p:cNvPr id="218" name="CuadroTexto 4"/>
          <p:cNvSpPr txBox="1"/>
          <p:nvPr/>
        </p:nvSpPr>
        <p:spPr>
          <a:xfrm>
            <a:off x="662152" y="1857568"/>
            <a:ext cx="10810361" cy="3291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Prototype"/>
                <a:ea typeface="Prototype"/>
                <a:cs typeface="Prototype"/>
                <a:sym typeface="Prototype"/>
              </a:defRPr>
            </a:pPr>
            <a:r>
              <a:t>Reglas para crear variables y constantes:</a:t>
            </a:r>
          </a:p>
          <a:p>
            <a:pPr>
              <a:defRPr sz="2000">
                <a:latin typeface="Prototype"/>
                <a:ea typeface="Prototype"/>
                <a:cs typeface="Prototype"/>
                <a:sym typeface="Prototype"/>
              </a:defRPr>
            </a:pPr>
          </a:p>
          <a:p>
            <a:pPr marL="285750" indent="-285750">
              <a:lnSpc>
                <a:spcPct val="150000"/>
              </a:lnSpc>
              <a:buSzPct val="100000"/>
              <a:buFont typeface="Arial"/>
              <a:buChar char="•"/>
              <a:defRPr sz="2000">
                <a:latin typeface="Prototype"/>
                <a:ea typeface="Prototype"/>
                <a:cs typeface="Prototype"/>
                <a:sym typeface="Prototype"/>
              </a:defRPr>
            </a:pPr>
            <a:r>
              <a:t>No pueden empezar con un número.</a:t>
            </a:r>
          </a:p>
          <a:p>
            <a:pPr marL="285750" indent="-285750">
              <a:lnSpc>
                <a:spcPct val="150000"/>
              </a:lnSpc>
              <a:buSzPct val="100000"/>
              <a:buFont typeface="Arial"/>
              <a:buChar char="•"/>
              <a:defRPr sz="2000">
                <a:latin typeface="Prototype"/>
                <a:ea typeface="Prototype"/>
                <a:cs typeface="Prototype"/>
                <a:sym typeface="Prototype"/>
              </a:defRPr>
            </a:pPr>
            <a:r>
              <a:t>No pueden contener espacio o guión (-).</a:t>
            </a:r>
          </a:p>
          <a:p>
            <a:pPr marL="285750" indent="-285750">
              <a:lnSpc>
                <a:spcPct val="150000"/>
              </a:lnSpc>
              <a:buSzPct val="100000"/>
              <a:buFont typeface="Arial"/>
              <a:buChar char="•"/>
              <a:defRPr sz="2000">
                <a:latin typeface="Prototype"/>
                <a:ea typeface="Prototype"/>
                <a:cs typeface="Prototype"/>
                <a:sym typeface="Prototype"/>
              </a:defRPr>
            </a:pPr>
            <a:r>
              <a:t>Distingue entre mayúsculas y minúsculas.</a:t>
            </a:r>
          </a:p>
          <a:p>
            <a:pPr marL="285750" indent="-285750">
              <a:lnSpc>
                <a:spcPct val="150000"/>
              </a:lnSpc>
              <a:buSzPct val="100000"/>
              <a:buFont typeface="Arial"/>
              <a:buChar char="•"/>
              <a:defRPr sz="2000">
                <a:latin typeface="Prototype"/>
                <a:ea typeface="Prototype"/>
                <a:cs typeface="Prototype"/>
                <a:sym typeface="Prototype"/>
              </a:defRPr>
            </a:pPr>
            <a:r>
              <a:t>No pueden ser una palabra reservada.</a:t>
            </a:r>
          </a:p>
          <a:p>
            <a:pPr marL="285750" indent="-285750">
              <a:lnSpc>
                <a:spcPct val="150000"/>
              </a:lnSpc>
              <a:buSzPct val="100000"/>
              <a:buFont typeface="Arial"/>
              <a:buChar char="•"/>
              <a:defRPr sz="2000">
                <a:latin typeface="Prototype"/>
                <a:ea typeface="Prototype"/>
                <a:cs typeface="Prototype"/>
                <a:sym typeface="Prototype"/>
              </a:defRPr>
            </a:pPr>
            <a:r>
              <a:t>Los nombres deben tener significado.</a:t>
            </a:r>
          </a:p>
          <a:p>
            <a:pPr marL="285750" indent="-285750">
              <a:lnSpc>
                <a:spcPct val="150000"/>
              </a:lnSpc>
              <a:buSzPct val="100000"/>
              <a:buFont typeface="Arial"/>
              <a:buChar char="•"/>
              <a:defRPr sz="2000">
                <a:latin typeface="Prototype"/>
                <a:ea typeface="Prototype"/>
                <a:cs typeface="Prototype"/>
                <a:sym typeface="Prototype"/>
              </a:defRPr>
            </a:pPr>
            <a:r>
              <a:t>Convención de camelCase.</a:t>
            </a:r>
          </a:p>
        </p:txBody>
      </p:sp>
      <p:sp>
        <p:nvSpPr>
          <p:cNvPr id="219"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220"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221"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CuadroTexto 1"/>
          <p:cNvSpPr txBox="1"/>
          <p:nvPr/>
        </p:nvSpPr>
        <p:spPr>
          <a:xfrm>
            <a:off x="504623" y="1242794"/>
            <a:ext cx="3967479"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4. Variables y tipos de datos</a:t>
            </a:r>
          </a:p>
        </p:txBody>
      </p:sp>
      <p:sp>
        <p:nvSpPr>
          <p:cNvPr id="224" name="CuadroTexto 2"/>
          <p:cNvSpPr txBox="1"/>
          <p:nvPr/>
        </p:nvSpPr>
        <p:spPr>
          <a:xfrm>
            <a:off x="662154" y="1857568"/>
            <a:ext cx="2373452"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Prototype"/>
                <a:ea typeface="Prototype"/>
                <a:cs typeface="Prototype"/>
                <a:sym typeface="Prototype"/>
              </a:defRPr>
            </a:lvl1pPr>
          </a:lstStyle>
          <a:p>
            <a:pPr/>
            <a:r>
              <a:t>Bloques de asignación</a:t>
            </a:r>
          </a:p>
        </p:txBody>
      </p:sp>
      <p:sp>
        <p:nvSpPr>
          <p:cNvPr id="225" name="CuadroTexto 3"/>
          <p:cNvSpPr txBox="1"/>
          <p:nvPr/>
        </p:nvSpPr>
        <p:spPr>
          <a:xfrm>
            <a:off x="662154" y="2380013"/>
            <a:ext cx="10881360" cy="3825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Un bloque de asignación se utiliza para asignar valores o expresiones a una variable. La asignación es una operación destructiva, lo que significa que si la variable tenía un valor asignado, éste se destruye, conservando ahora el </a:t>
            </a:r>
            <a:r>
              <a:t>nuevo valor</a:t>
            </a:r>
            <a:r>
              <a:t>, es decir, </a:t>
            </a:r>
            <a:r>
              <a:t>se sobrescribe</a:t>
            </a:r>
            <a:r>
              <a:t>. Para la asignación utilizamos el =</a:t>
            </a:r>
          </a:p>
          <a:p>
            <a:pPr>
              <a:defRPr>
                <a:latin typeface="Prototype"/>
                <a:ea typeface="Prototype"/>
                <a:cs typeface="Prototype"/>
                <a:sym typeface="Prototype"/>
              </a:defRPr>
            </a:pPr>
          </a:p>
          <a:p>
            <a:pPr>
              <a:defRPr>
                <a:latin typeface="Prototype"/>
                <a:ea typeface="Prototype"/>
                <a:cs typeface="Prototype"/>
                <a:sym typeface="Prototype"/>
              </a:defRPr>
            </a:pPr>
            <a:r>
              <a:t>Variable = expresión o valor</a:t>
            </a:r>
          </a:p>
          <a:p>
            <a:pPr>
              <a:defRPr>
                <a:latin typeface="Prototype"/>
                <a:ea typeface="Prototype"/>
                <a:cs typeface="Prototype"/>
                <a:sym typeface="Prototype"/>
              </a:defRPr>
            </a:pPr>
          </a:p>
          <a:p>
            <a:pPr>
              <a:defRPr>
                <a:latin typeface="Prototype"/>
                <a:ea typeface="Prototype"/>
                <a:cs typeface="Prototype"/>
                <a:sym typeface="Prototype"/>
              </a:defRPr>
            </a:pPr>
            <a:r>
              <a:t>Ejercicio. </a:t>
            </a:r>
            <a:r>
              <a:t>Determinar el tipo de dato y el valor de las siguientes variables</a:t>
            </a:r>
            <a:r>
              <a:t>:</a:t>
            </a:r>
            <a:br/>
            <a:r>
              <a:t>Tipos: number, string, boolean</a:t>
            </a:r>
          </a:p>
          <a:p>
            <a:pPr>
              <a:defRPr>
                <a:latin typeface="Prototype"/>
                <a:ea typeface="Prototype"/>
                <a:cs typeface="Prototype"/>
                <a:sym typeface="Prototype"/>
              </a:defRPr>
            </a:pPr>
          </a:p>
          <a:p>
            <a:pPr marL="342900" indent="-342900">
              <a:buSzPct val="100000"/>
              <a:buAutoNum type="alphaLcParenR" startAt="1"/>
              <a:defRPr>
                <a:latin typeface="Prototype"/>
                <a:ea typeface="Prototype"/>
                <a:cs typeface="Prototype"/>
                <a:sym typeface="Prototype"/>
              </a:defRPr>
            </a:pPr>
            <a:r>
              <a:t>variable = 838 &lt; 542</a:t>
            </a:r>
          </a:p>
          <a:p>
            <a:pPr marL="342900" indent="-342900">
              <a:buSzPct val="100000"/>
              <a:buAutoNum type="alphaLcParenR" startAt="1"/>
              <a:defRPr>
                <a:latin typeface="Prototype"/>
                <a:ea typeface="Prototype"/>
                <a:cs typeface="Prototype"/>
                <a:sym typeface="Prototype"/>
              </a:defRPr>
            </a:pPr>
            <a:r>
              <a:t>variable = 17 / 5</a:t>
            </a:r>
          </a:p>
          <a:p>
            <a:pPr marL="342900" indent="-342900">
              <a:buSzPct val="100000"/>
              <a:buAutoNum type="alphaLcParenR" startAt="1"/>
              <a:defRPr>
                <a:latin typeface="Prototype"/>
                <a:ea typeface="Prototype"/>
                <a:cs typeface="Prototype"/>
                <a:sym typeface="Prototype"/>
              </a:defRPr>
            </a:pPr>
            <a:r>
              <a:t>variable = 12 * 6</a:t>
            </a:r>
          </a:p>
          <a:p>
            <a:pPr marL="342900" indent="-342900">
              <a:buSzPct val="100000"/>
              <a:buAutoNum type="alphaLcParenR" startAt="1"/>
              <a:defRPr>
                <a:latin typeface="Prototype"/>
                <a:ea typeface="Prototype"/>
                <a:cs typeface="Prototype"/>
                <a:sym typeface="Prototype"/>
              </a:defRPr>
            </a:pPr>
            <a:r>
              <a:t>variable = 35 % 8</a:t>
            </a:r>
          </a:p>
          <a:p>
            <a:pPr marL="342900" indent="-342900">
              <a:buSzPct val="100000"/>
              <a:buAutoNum type="alphaLcParenR" startAt="1"/>
              <a:defRPr>
                <a:latin typeface="Prototype"/>
                <a:ea typeface="Prototype"/>
                <a:cs typeface="Prototype"/>
                <a:sym typeface="Prototype"/>
              </a:defRPr>
            </a:pPr>
            <a:r>
              <a:t>variable = 1 == 3 || 5 &gt; 7 || 10*5 &gt; 40</a:t>
            </a:r>
          </a:p>
        </p:txBody>
      </p:sp>
      <p:sp>
        <p:nvSpPr>
          <p:cNvPr id="226" name="CuadroTexto 4"/>
          <p:cNvSpPr txBox="1"/>
          <p:nvPr/>
        </p:nvSpPr>
        <p:spPr>
          <a:xfrm>
            <a:off x="5755166" y="4873003"/>
            <a:ext cx="6390155" cy="1424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buSzPct val="100000"/>
              <a:buAutoNum type="alphaLcParenR" startAt="6"/>
              <a:defRPr>
                <a:latin typeface="Prototype"/>
                <a:ea typeface="Prototype"/>
                <a:cs typeface="Prototype"/>
                <a:sym typeface="Prototype"/>
              </a:defRPr>
            </a:pPr>
            <a:r>
              <a:t>variable = 13 % 2 == 0 &amp;&amp; “Releevant” == “Academia”</a:t>
            </a:r>
          </a:p>
          <a:p>
            <a:pPr marL="342900" indent="-342900">
              <a:buSzPct val="100000"/>
              <a:buAutoNum type="alphaLcParenR" startAt="6"/>
              <a:defRPr>
                <a:latin typeface="Prototype"/>
                <a:ea typeface="Prototype"/>
                <a:cs typeface="Prototype"/>
                <a:sym typeface="Prototype"/>
              </a:defRPr>
            </a:pPr>
            <a:r>
              <a:t>variable = “Relee” + “vant”</a:t>
            </a:r>
          </a:p>
          <a:p>
            <a:pPr marL="342900" indent="-342900">
              <a:buSzPct val="100000"/>
              <a:buAutoNum type="alphaLcParenR" startAt="6"/>
              <a:defRPr>
                <a:latin typeface="Prototype"/>
                <a:ea typeface="Prototype"/>
                <a:cs typeface="Prototype"/>
                <a:sym typeface="Prototype"/>
              </a:defRPr>
            </a:pPr>
            <a:r>
              <a:t>variable = (21 / 2) % 3</a:t>
            </a:r>
          </a:p>
          <a:p>
            <a:pPr marL="342900" indent="-342900">
              <a:buSzPct val="100000"/>
              <a:buAutoNum type="alphaLcParenR" startAt="6"/>
              <a:defRPr>
                <a:latin typeface="Prototype"/>
                <a:ea typeface="Prototype"/>
                <a:cs typeface="Prototype"/>
                <a:sym typeface="Prototype"/>
              </a:defRPr>
            </a:pPr>
            <a:r>
              <a:t>variable = 5 == “5”</a:t>
            </a:r>
          </a:p>
          <a:p>
            <a:pPr marL="342900" indent="-342900">
              <a:buSzPct val="100000"/>
              <a:buAutoNum type="alphaLcParenR" startAt="6"/>
              <a:defRPr>
                <a:latin typeface="Prototype"/>
                <a:ea typeface="Prototype"/>
                <a:cs typeface="Prototype"/>
                <a:sym typeface="Prototype"/>
              </a:defRPr>
            </a:pPr>
            <a:r>
              <a:t>variable = !(1 == 1) || “PHP” === “PHP”</a:t>
            </a:r>
          </a:p>
        </p:txBody>
      </p:sp>
      <p:sp>
        <p:nvSpPr>
          <p:cNvPr id="227"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228"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229" name="Releevant-Favicon-xs.png" descr="Releevant-Favicon-xs.png"/>
          <p:cNvPicPr>
            <a:picLocks noChangeAspect="1"/>
          </p:cNvPicPr>
          <p:nvPr/>
        </p:nvPicPr>
        <p:blipFill>
          <a:blip r:embed="rId3">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CuadroTexto 3"/>
          <p:cNvSpPr txBox="1"/>
          <p:nvPr/>
        </p:nvSpPr>
        <p:spPr>
          <a:xfrm>
            <a:off x="504624" y="1242794"/>
            <a:ext cx="5695390"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4. Variables y tipos de datos (avanzados)</a:t>
            </a:r>
          </a:p>
        </p:txBody>
      </p:sp>
      <p:sp>
        <p:nvSpPr>
          <p:cNvPr id="234" name="CuadroTexto 4"/>
          <p:cNvSpPr txBox="1"/>
          <p:nvPr/>
        </p:nvSpPr>
        <p:spPr>
          <a:xfrm>
            <a:off x="662152" y="1857568"/>
            <a:ext cx="6448862" cy="10161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Prototype"/>
                <a:ea typeface="Prototype"/>
                <a:cs typeface="Prototype"/>
                <a:sym typeface="Prototype"/>
              </a:defRPr>
            </a:pPr>
            <a:r>
              <a:t>Conviene separarlos en </a:t>
            </a:r>
            <a:r>
              <a:t>primitivos</a:t>
            </a:r>
            <a:r>
              <a:t> y </a:t>
            </a:r>
            <a:r>
              <a:t>objetos</a:t>
            </a:r>
            <a:r>
              <a:t>.</a:t>
            </a:r>
          </a:p>
          <a:p>
            <a:pPr>
              <a:defRPr sz="2000">
                <a:latin typeface="Prototype"/>
                <a:ea typeface="Prototype"/>
                <a:cs typeface="Prototype"/>
                <a:sym typeface="Prototype"/>
              </a:defRPr>
            </a:pPr>
          </a:p>
          <a:p>
            <a:pPr>
              <a:defRPr sz="2000">
                <a:latin typeface="Prototype"/>
                <a:ea typeface="Prototype"/>
                <a:cs typeface="Prototype"/>
                <a:sym typeface="Prototype"/>
              </a:defRPr>
            </a:pPr>
            <a:r>
              <a:t>Primitivos: </a:t>
            </a:r>
            <a:r>
              <a:t>string, number, boolean, undefined y null</a:t>
            </a:r>
            <a:r>
              <a:rPr b="1">
                <a:latin typeface="+mj-lt"/>
                <a:ea typeface="+mj-ea"/>
                <a:cs typeface="+mj-cs"/>
                <a:sym typeface="Calibri"/>
              </a:rPr>
              <a:t>.</a:t>
            </a:r>
          </a:p>
        </p:txBody>
      </p:sp>
      <p:grpSp>
        <p:nvGrpSpPr>
          <p:cNvPr id="237" name="CuadroTexto 9"/>
          <p:cNvGrpSpPr/>
          <p:nvPr/>
        </p:nvGrpSpPr>
        <p:grpSpPr>
          <a:xfrm>
            <a:off x="7156733" y="2941390"/>
            <a:ext cx="3870902" cy="1833444"/>
            <a:chOff x="0" y="0"/>
            <a:chExt cx="3870901" cy="1833443"/>
          </a:xfrm>
        </p:grpSpPr>
        <p:sp>
          <p:nvSpPr>
            <p:cNvPr id="235" name="Rectángulo redondeado"/>
            <p:cNvSpPr/>
            <p:nvPr/>
          </p:nvSpPr>
          <p:spPr>
            <a:xfrm>
              <a:off x="0" y="0"/>
              <a:ext cx="3870902" cy="1833444"/>
            </a:xfrm>
            <a:prstGeom prst="roundRect">
              <a:avLst>
                <a:gd name="adj" fmla="val 8722"/>
              </a:avLst>
            </a:prstGeom>
            <a:solidFill>
              <a:srgbClr val="222A35"/>
            </a:solidFill>
            <a:ln w="12700" cap="flat">
              <a:noFill/>
              <a:miter lim="400000"/>
            </a:ln>
            <a:effectLst/>
          </p:spPr>
          <p:txBody>
            <a:bodyPr wrap="square" lIns="45718" tIns="45718" rIns="45718" bIns="45718" numCol="1" anchor="t">
              <a:noAutofit/>
            </a:bodyPr>
            <a:lstStyle/>
            <a:p>
              <a:pPr>
                <a:defRPr sz="1600">
                  <a:solidFill>
                    <a:srgbClr val="D4D4D4"/>
                  </a:solidFill>
                  <a:latin typeface="Consolas"/>
                  <a:ea typeface="Consolas"/>
                  <a:cs typeface="Consolas"/>
                  <a:sym typeface="Consolas"/>
                </a:defRPr>
              </a:pPr>
            </a:p>
          </p:txBody>
        </p:sp>
        <p:sp>
          <p:nvSpPr>
            <p:cNvPr id="236" name="let undef;…"/>
            <p:cNvSpPr txBox="1"/>
            <p:nvPr/>
          </p:nvSpPr>
          <p:spPr>
            <a:xfrm>
              <a:off x="92556" y="46836"/>
              <a:ext cx="3685788" cy="17458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569CD6"/>
                  </a:solidFill>
                  <a:latin typeface="Consolas"/>
                  <a:ea typeface="Consolas"/>
                  <a:cs typeface="Consolas"/>
                  <a:sym typeface="Consolas"/>
                </a:defRPr>
              </a:pPr>
              <a:r>
                <a:t>let</a:t>
              </a:r>
              <a:r>
                <a:rPr>
                  <a:solidFill>
                    <a:srgbClr val="D4D4D4"/>
                  </a:solidFill>
                </a:rPr>
                <a:t> </a:t>
              </a:r>
              <a:r>
                <a:rPr>
                  <a:solidFill>
                    <a:srgbClr val="9CDCFE"/>
                  </a:solidFill>
                </a:rPr>
                <a:t>undef</a:t>
              </a:r>
              <a:r>
                <a:rPr>
                  <a:solidFill>
                    <a:srgbClr val="D4D4D4"/>
                  </a:solidFill>
                </a:rPr>
                <a:t>;</a:t>
              </a:r>
              <a:endParaRPr>
                <a:solidFill>
                  <a:srgbClr val="D4D4D4"/>
                </a:solidFill>
              </a:endParaRPr>
            </a:p>
            <a:p>
              <a:pPr>
                <a:defRPr sz="1600">
                  <a:solidFill>
                    <a:srgbClr val="9CDCFE"/>
                  </a:solidFill>
                  <a:latin typeface="Consolas"/>
                  <a:ea typeface="Consolas"/>
                  <a:cs typeface="Consolas"/>
                  <a:sym typeface="Consolas"/>
                </a:defRPr>
              </a:pPr>
              <a:r>
                <a:t>console</a:t>
              </a:r>
              <a:r>
                <a:rPr>
                  <a:solidFill>
                    <a:srgbClr val="D4D4D4"/>
                  </a:solidFill>
                </a:rPr>
                <a:t>.</a:t>
              </a:r>
              <a:r>
                <a:rPr>
                  <a:solidFill>
                    <a:srgbClr val="DCDCAA"/>
                  </a:solidFill>
                </a:rPr>
                <a:t>log</a:t>
              </a:r>
              <a:r>
                <a:rPr>
                  <a:solidFill>
                    <a:srgbClr val="D4D4D4"/>
                  </a:solidFill>
                </a:rPr>
                <a:t>(</a:t>
              </a:r>
              <a:r>
                <a:rPr>
                  <a:solidFill>
                    <a:srgbClr val="569CD6"/>
                  </a:solidFill>
                </a:rPr>
                <a:t>typeof</a:t>
              </a:r>
              <a:r>
                <a:rPr>
                  <a:solidFill>
                    <a:srgbClr val="D4D4D4"/>
                  </a:solidFill>
                </a:rPr>
                <a:t> </a:t>
              </a:r>
              <a:r>
                <a:t>undef</a:t>
              </a:r>
              <a:r>
                <a:rPr>
                  <a:solidFill>
                    <a:srgbClr val="D4D4D4"/>
                  </a:solidFill>
                </a:rPr>
                <a:t>);</a:t>
              </a:r>
              <a:endParaRPr>
                <a:solidFill>
                  <a:srgbClr val="D4D4D4"/>
                </a:solidFill>
              </a:endParaRPr>
            </a:p>
            <a:p>
              <a:pPr>
                <a:defRPr sz="1600">
                  <a:solidFill>
                    <a:srgbClr val="6A9955"/>
                  </a:solidFill>
                  <a:latin typeface="Consolas"/>
                  <a:ea typeface="Consolas"/>
                  <a:cs typeface="Consolas"/>
                  <a:sym typeface="Consolas"/>
                </a:defRPr>
              </a:pPr>
              <a:r>
                <a:t>// output: undefined</a:t>
              </a:r>
              <a:endParaRPr>
                <a:solidFill>
                  <a:srgbClr val="D4D4D4"/>
                </a:solidFill>
              </a:endParaRPr>
            </a:p>
            <a:p>
              <a:pPr>
                <a:defRPr sz="1600">
                  <a:solidFill>
                    <a:srgbClr val="D4D4D4"/>
                  </a:solidFill>
                  <a:latin typeface="Consolas"/>
                  <a:ea typeface="Consolas"/>
                  <a:cs typeface="Consolas"/>
                  <a:sym typeface="Consolas"/>
                </a:defRPr>
              </a:pPr>
              <a:br/>
              <a:r>
                <a:rPr>
                  <a:solidFill>
                    <a:srgbClr val="9CDCFE"/>
                  </a:solidFill>
                </a:rPr>
                <a:t>num</a:t>
              </a:r>
              <a:r>
                <a:t> = </a:t>
              </a:r>
              <a:r>
                <a:rPr>
                  <a:solidFill>
                    <a:srgbClr val="569CD6"/>
                  </a:solidFill>
                </a:rPr>
                <a:t>null</a:t>
              </a:r>
              <a:r>
                <a:t>;</a:t>
              </a:r>
            </a:p>
            <a:p>
              <a:pPr>
                <a:defRPr sz="1600">
                  <a:solidFill>
                    <a:srgbClr val="9CDCFE"/>
                  </a:solidFill>
                  <a:latin typeface="Consolas"/>
                  <a:ea typeface="Consolas"/>
                  <a:cs typeface="Consolas"/>
                  <a:sym typeface="Consolas"/>
                </a:defRPr>
              </a:pPr>
              <a:r>
                <a:t>console</a:t>
              </a:r>
              <a:r>
                <a:rPr>
                  <a:solidFill>
                    <a:srgbClr val="D4D4D4"/>
                  </a:solidFill>
                </a:rPr>
                <a:t>.</a:t>
              </a:r>
              <a:r>
                <a:rPr>
                  <a:solidFill>
                    <a:srgbClr val="DCDCAA"/>
                  </a:solidFill>
                </a:rPr>
                <a:t>log</a:t>
              </a:r>
              <a:r>
                <a:rPr>
                  <a:solidFill>
                    <a:srgbClr val="D4D4D4"/>
                  </a:solidFill>
                </a:rPr>
                <a:t>(</a:t>
              </a:r>
              <a:r>
                <a:rPr>
                  <a:solidFill>
                    <a:srgbClr val="569CD6"/>
                  </a:solidFill>
                </a:rPr>
                <a:t>typeof</a:t>
              </a:r>
              <a:r>
                <a:rPr>
                  <a:solidFill>
                    <a:srgbClr val="D4D4D4"/>
                  </a:solidFill>
                </a:rPr>
                <a:t> </a:t>
              </a:r>
              <a:r>
                <a:t>num</a:t>
              </a:r>
              <a:r>
                <a:rPr>
                  <a:solidFill>
                    <a:srgbClr val="D4D4D4"/>
                  </a:solidFill>
                </a:rPr>
                <a:t>, </a:t>
              </a:r>
              <a:r>
                <a:t>num</a:t>
              </a:r>
              <a:r>
                <a:rPr>
                  <a:solidFill>
                    <a:srgbClr val="D4D4D4"/>
                  </a:solidFill>
                </a:rPr>
                <a:t>);</a:t>
              </a:r>
              <a:endParaRPr>
                <a:solidFill>
                  <a:srgbClr val="D4D4D4"/>
                </a:solidFill>
              </a:endParaRPr>
            </a:p>
            <a:p>
              <a:pPr>
                <a:defRPr sz="1600">
                  <a:solidFill>
                    <a:srgbClr val="6A9955"/>
                  </a:solidFill>
                  <a:latin typeface="Consolas"/>
                  <a:ea typeface="Consolas"/>
                  <a:cs typeface="Consolas"/>
                  <a:sym typeface="Consolas"/>
                </a:defRPr>
              </a:pPr>
              <a:r>
                <a:t>// output: object, null</a:t>
              </a:r>
            </a:p>
          </p:txBody>
        </p:sp>
      </p:grpSp>
      <p:grpSp>
        <p:nvGrpSpPr>
          <p:cNvPr id="240" name="CuadroTexto 10"/>
          <p:cNvGrpSpPr/>
          <p:nvPr/>
        </p:nvGrpSpPr>
        <p:grpSpPr>
          <a:xfrm>
            <a:off x="616433" y="2941390"/>
            <a:ext cx="6112936" cy="3539432"/>
            <a:chOff x="0" y="0"/>
            <a:chExt cx="6112934" cy="3539431"/>
          </a:xfrm>
        </p:grpSpPr>
        <p:sp>
          <p:nvSpPr>
            <p:cNvPr id="238" name="Rectángulo redondeado"/>
            <p:cNvSpPr/>
            <p:nvPr/>
          </p:nvSpPr>
          <p:spPr>
            <a:xfrm>
              <a:off x="-1" y="0"/>
              <a:ext cx="6112936" cy="3539432"/>
            </a:xfrm>
            <a:prstGeom prst="roundRect">
              <a:avLst>
                <a:gd name="adj" fmla="val 4322"/>
              </a:avLst>
            </a:prstGeom>
            <a:solidFill>
              <a:srgbClr val="222A35"/>
            </a:solidFill>
            <a:ln w="12700" cap="flat">
              <a:noFill/>
              <a:miter lim="400000"/>
            </a:ln>
            <a:effectLst/>
          </p:spPr>
          <p:txBody>
            <a:bodyPr wrap="square" lIns="45718" tIns="45718" rIns="45718" bIns="45718" numCol="1" anchor="t">
              <a:noAutofit/>
            </a:bodyPr>
            <a:lstStyle/>
            <a:p>
              <a:pPr>
                <a:defRPr sz="1600">
                  <a:solidFill>
                    <a:srgbClr val="D4D4D4"/>
                  </a:solidFill>
                  <a:latin typeface="Consolas"/>
                  <a:ea typeface="Consolas"/>
                  <a:cs typeface="Consolas"/>
                  <a:sym typeface="Consolas"/>
                </a:defRPr>
              </a:pPr>
            </a:p>
          </p:txBody>
        </p:sp>
        <p:sp>
          <p:nvSpPr>
            <p:cNvPr id="239" name="let str = String(&quot;I'm a String&quot;);…"/>
            <p:cNvSpPr txBox="1"/>
            <p:nvPr/>
          </p:nvSpPr>
          <p:spPr>
            <a:xfrm>
              <a:off x="90523" y="44804"/>
              <a:ext cx="5931887" cy="3434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569CD6"/>
                  </a:solidFill>
                  <a:latin typeface="Consolas"/>
                  <a:ea typeface="Consolas"/>
                  <a:cs typeface="Consolas"/>
                  <a:sym typeface="Consolas"/>
                </a:defRPr>
              </a:pPr>
              <a:r>
                <a:t>let</a:t>
              </a:r>
              <a:r>
                <a:rPr>
                  <a:solidFill>
                    <a:srgbClr val="D4D4D4"/>
                  </a:solidFill>
                </a:rPr>
                <a:t> </a:t>
              </a:r>
              <a:r>
                <a:rPr>
                  <a:solidFill>
                    <a:srgbClr val="9CDCFE"/>
                  </a:solidFill>
                </a:rPr>
                <a:t>str</a:t>
              </a:r>
              <a:r>
                <a:rPr>
                  <a:solidFill>
                    <a:srgbClr val="D4D4D4"/>
                  </a:solidFill>
                </a:rPr>
                <a:t> = </a:t>
              </a:r>
              <a:r>
                <a:rPr>
                  <a:solidFill>
                    <a:srgbClr val="4EC9B0"/>
                  </a:solidFill>
                </a:rPr>
                <a:t>String</a:t>
              </a:r>
              <a:r>
                <a:rPr>
                  <a:solidFill>
                    <a:srgbClr val="D4D4D4"/>
                  </a:solidFill>
                </a:rPr>
                <a:t>(</a:t>
              </a:r>
              <a:r>
                <a:rPr>
                  <a:solidFill>
                    <a:srgbClr val="CE9178"/>
                  </a:solidFill>
                </a:rPr>
                <a:t>"I'm a String"</a:t>
              </a:r>
              <a:r>
                <a:rPr>
                  <a:solidFill>
                    <a:srgbClr val="D4D4D4"/>
                  </a:solidFill>
                </a:rPr>
                <a:t>);</a:t>
              </a:r>
              <a:endParaRPr>
                <a:solidFill>
                  <a:srgbClr val="D4D4D4"/>
                </a:solidFill>
              </a:endParaRPr>
            </a:p>
            <a:p>
              <a:pPr>
                <a:defRPr sz="1600">
                  <a:solidFill>
                    <a:srgbClr val="569CD6"/>
                  </a:solidFill>
                  <a:latin typeface="Consolas"/>
                  <a:ea typeface="Consolas"/>
                  <a:cs typeface="Consolas"/>
                  <a:sym typeface="Consolas"/>
                </a:defRPr>
              </a:pPr>
              <a:r>
                <a:t>let</a:t>
              </a:r>
              <a:r>
                <a:rPr>
                  <a:solidFill>
                    <a:srgbClr val="D4D4D4"/>
                  </a:solidFill>
                </a:rPr>
                <a:t> </a:t>
              </a:r>
              <a:r>
                <a:rPr>
                  <a:solidFill>
                    <a:srgbClr val="9CDCFE"/>
                  </a:solidFill>
                </a:rPr>
                <a:t>str2</a:t>
              </a:r>
              <a:r>
                <a:rPr>
                  <a:solidFill>
                    <a:srgbClr val="D4D4D4"/>
                  </a:solidFill>
                </a:rPr>
                <a:t> = </a:t>
              </a:r>
              <a:r>
                <a:rPr>
                  <a:solidFill>
                    <a:srgbClr val="CE9178"/>
                  </a:solidFill>
                </a:rPr>
                <a:t>"I'm another String"</a:t>
              </a:r>
              <a:r>
                <a:rPr>
                  <a:solidFill>
                    <a:srgbClr val="D4D4D4"/>
                  </a:solidFill>
                </a:rPr>
                <a:t>;</a:t>
              </a:r>
              <a:endParaRPr>
                <a:solidFill>
                  <a:srgbClr val="D4D4D4"/>
                </a:solidFill>
              </a:endParaRPr>
            </a:p>
            <a:p>
              <a:pPr>
                <a:defRPr sz="1600">
                  <a:solidFill>
                    <a:srgbClr val="9CDCFE"/>
                  </a:solidFill>
                  <a:latin typeface="Consolas"/>
                  <a:ea typeface="Consolas"/>
                  <a:cs typeface="Consolas"/>
                  <a:sym typeface="Consolas"/>
                </a:defRPr>
              </a:pPr>
              <a:r>
                <a:t>console</a:t>
              </a:r>
              <a:r>
                <a:rPr>
                  <a:solidFill>
                    <a:srgbClr val="D4D4D4"/>
                  </a:solidFill>
                </a:rPr>
                <a:t>.</a:t>
              </a:r>
              <a:r>
                <a:rPr>
                  <a:solidFill>
                    <a:srgbClr val="DCDCAA"/>
                  </a:solidFill>
                </a:rPr>
                <a:t>log</a:t>
              </a:r>
              <a:r>
                <a:rPr>
                  <a:solidFill>
                    <a:srgbClr val="D4D4D4"/>
                  </a:solidFill>
                </a:rPr>
                <a:t>(</a:t>
              </a:r>
              <a:r>
                <a:rPr>
                  <a:solidFill>
                    <a:srgbClr val="569CD6"/>
                  </a:solidFill>
                </a:rPr>
                <a:t>typeof</a:t>
              </a:r>
              <a:r>
                <a:rPr>
                  <a:solidFill>
                    <a:srgbClr val="D4D4D4"/>
                  </a:solidFill>
                </a:rPr>
                <a:t> </a:t>
              </a:r>
              <a:r>
                <a:t>str</a:t>
              </a:r>
              <a:r>
                <a:rPr>
                  <a:solidFill>
                    <a:srgbClr val="D4D4D4"/>
                  </a:solidFill>
                </a:rPr>
                <a:t>, </a:t>
              </a:r>
              <a:r>
                <a:rPr>
                  <a:solidFill>
                    <a:srgbClr val="569CD6"/>
                  </a:solidFill>
                </a:rPr>
                <a:t>typeof</a:t>
              </a:r>
              <a:r>
                <a:rPr>
                  <a:solidFill>
                    <a:srgbClr val="D4D4D4"/>
                  </a:solidFill>
                </a:rPr>
                <a:t> </a:t>
              </a:r>
              <a:r>
                <a:t>str2</a:t>
              </a:r>
              <a:r>
                <a:rPr>
                  <a:solidFill>
                    <a:srgbClr val="D4D4D4"/>
                  </a:solidFill>
                </a:rPr>
                <a:t>, </a:t>
              </a:r>
              <a:r>
                <a:rPr>
                  <a:solidFill>
                    <a:srgbClr val="569CD6"/>
                  </a:solidFill>
                </a:rPr>
                <a:t>typeof</a:t>
              </a:r>
              <a:r>
                <a:rPr>
                  <a:solidFill>
                    <a:srgbClr val="D4D4D4"/>
                  </a:solidFill>
                </a:rPr>
                <a:t> </a:t>
              </a:r>
              <a:r>
                <a:rPr>
                  <a:solidFill>
                    <a:srgbClr val="CE9178"/>
                  </a:solidFill>
                </a:rPr>
                <a:t>""</a:t>
              </a:r>
              <a:r>
                <a:rPr>
                  <a:solidFill>
                    <a:srgbClr val="D4D4D4"/>
                  </a:solidFill>
                </a:rPr>
                <a:t>);</a:t>
              </a:r>
              <a:endParaRPr>
                <a:solidFill>
                  <a:srgbClr val="D4D4D4"/>
                </a:solidFill>
              </a:endParaRPr>
            </a:p>
            <a:p>
              <a:pPr>
                <a:defRPr sz="1600">
                  <a:solidFill>
                    <a:srgbClr val="6A9955"/>
                  </a:solidFill>
                  <a:latin typeface="Consolas"/>
                  <a:ea typeface="Consolas"/>
                  <a:cs typeface="Consolas"/>
                  <a:sym typeface="Consolas"/>
                </a:defRPr>
              </a:pPr>
              <a:r>
                <a:t>// output: string string</a:t>
              </a:r>
              <a:endParaRPr>
                <a:solidFill>
                  <a:srgbClr val="D4D4D4"/>
                </a:solidFill>
              </a:endParaRPr>
            </a:p>
            <a:p>
              <a:pPr>
                <a:defRPr sz="1600">
                  <a:solidFill>
                    <a:srgbClr val="D4D4D4"/>
                  </a:solidFill>
                  <a:latin typeface="Consolas"/>
                  <a:ea typeface="Consolas"/>
                  <a:cs typeface="Consolas"/>
                  <a:sym typeface="Consolas"/>
                </a:defRPr>
              </a:pPr>
              <a:br/>
              <a:r>
                <a:rPr>
                  <a:solidFill>
                    <a:srgbClr val="569CD6"/>
                  </a:solidFill>
                </a:rPr>
                <a:t>let</a:t>
              </a:r>
              <a:r>
                <a:t> </a:t>
              </a:r>
              <a:r>
                <a:rPr>
                  <a:solidFill>
                    <a:srgbClr val="9CDCFE"/>
                  </a:solidFill>
                </a:rPr>
                <a:t>num</a:t>
              </a:r>
              <a:r>
                <a:t> = </a:t>
              </a:r>
              <a:r>
                <a:rPr>
                  <a:solidFill>
                    <a:srgbClr val="4EC9B0"/>
                  </a:solidFill>
                </a:rPr>
                <a:t>Number</a:t>
              </a:r>
              <a:r>
                <a:t>(</a:t>
              </a:r>
              <a:r>
                <a:rPr>
                  <a:solidFill>
                    <a:srgbClr val="B5CEA8"/>
                  </a:solidFill>
                </a:rPr>
                <a:t>5</a:t>
              </a:r>
              <a:r>
                <a:t>);</a:t>
              </a:r>
            </a:p>
            <a:p>
              <a:pPr>
                <a:defRPr sz="1600">
                  <a:solidFill>
                    <a:srgbClr val="569CD6"/>
                  </a:solidFill>
                  <a:latin typeface="Consolas"/>
                  <a:ea typeface="Consolas"/>
                  <a:cs typeface="Consolas"/>
                  <a:sym typeface="Consolas"/>
                </a:defRPr>
              </a:pPr>
              <a:r>
                <a:t>let</a:t>
              </a:r>
              <a:r>
                <a:rPr>
                  <a:solidFill>
                    <a:srgbClr val="D4D4D4"/>
                  </a:solidFill>
                </a:rPr>
                <a:t> </a:t>
              </a:r>
              <a:r>
                <a:rPr>
                  <a:solidFill>
                    <a:srgbClr val="9CDCFE"/>
                  </a:solidFill>
                </a:rPr>
                <a:t>num2</a:t>
              </a:r>
              <a:r>
                <a:rPr>
                  <a:solidFill>
                    <a:srgbClr val="D4D4D4"/>
                  </a:solidFill>
                </a:rPr>
                <a:t> = </a:t>
              </a:r>
              <a:r>
                <a:rPr>
                  <a:solidFill>
                    <a:srgbClr val="B5CEA8"/>
                  </a:solidFill>
                </a:rPr>
                <a:t>5</a:t>
              </a:r>
              <a:r>
                <a:rPr>
                  <a:solidFill>
                    <a:srgbClr val="D4D4D4"/>
                  </a:solidFill>
                </a:rPr>
                <a:t>;</a:t>
              </a:r>
              <a:endParaRPr>
                <a:solidFill>
                  <a:srgbClr val="D4D4D4"/>
                </a:solidFill>
              </a:endParaRPr>
            </a:p>
            <a:p>
              <a:pPr>
                <a:defRPr sz="1600">
                  <a:solidFill>
                    <a:srgbClr val="9CDCFE"/>
                  </a:solidFill>
                  <a:latin typeface="Consolas"/>
                  <a:ea typeface="Consolas"/>
                  <a:cs typeface="Consolas"/>
                  <a:sym typeface="Consolas"/>
                </a:defRPr>
              </a:pPr>
              <a:r>
                <a:t>console</a:t>
              </a:r>
              <a:r>
                <a:rPr>
                  <a:solidFill>
                    <a:srgbClr val="D4D4D4"/>
                  </a:solidFill>
                </a:rPr>
                <a:t>.</a:t>
              </a:r>
              <a:r>
                <a:rPr>
                  <a:solidFill>
                    <a:srgbClr val="DCDCAA"/>
                  </a:solidFill>
                </a:rPr>
                <a:t>log</a:t>
              </a:r>
              <a:r>
                <a:rPr>
                  <a:solidFill>
                    <a:srgbClr val="D4D4D4"/>
                  </a:solidFill>
                </a:rPr>
                <a:t>(</a:t>
              </a:r>
              <a:r>
                <a:rPr>
                  <a:solidFill>
                    <a:srgbClr val="569CD6"/>
                  </a:solidFill>
                </a:rPr>
                <a:t>typeof</a:t>
              </a:r>
              <a:r>
                <a:rPr>
                  <a:solidFill>
                    <a:srgbClr val="D4D4D4"/>
                  </a:solidFill>
                </a:rPr>
                <a:t> </a:t>
              </a:r>
              <a:r>
                <a:t>num</a:t>
              </a:r>
              <a:r>
                <a:rPr>
                  <a:solidFill>
                    <a:srgbClr val="D4D4D4"/>
                  </a:solidFill>
                </a:rPr>
                <a:t>, </a:t>
              </a:r>
              <a:r>
                <a:rPr>
                  <a:solidFill>
                    <a:srgbClr val="569CD6"/>
                  </a:solidFill>
                </a:rPr>
                <a:t>typeof</a:t>
              </a:r>
              <a:r>
                <a:rPr>
                  <a:solidFill>
                    <a:srgbClr val="D4D4D4"/>
                  </a:solidFill>
                </a:rPr>
                <a:t> </a:t>
              </a:r>
              <a:r>
                <a:t>num2</a:t>
              </a:r>
              <a:r>
                <a:rPr>
                  <a:solidFill>
                    <a:srgbClr val="D4D4D4"/>
                  </a:solidFill>
                </a:rPr>
                <a:t>, </a:t>
              </a:r>
              <a:r>
                <a:rPr>
                  <a:solidFill>
                    <a:srgbClr val="569CD6"/>
                  </a:solidFill>
                </a:rPr>
                <a:t>typeof</a:t>
              </a:r>
              <a:r>
                <a:rPr>
                  <a:solidFill>
                    <a:srgbClr val="D4D4D4"/>
                  </a:solidFill>
                </a:rPr>
                <a:t> </a:t>
              </a:r>
              <a:r>
                <a:rPr>
                  <a:solidFill>
                    <a:srgbClr val="B5CEA8"/>
                  </a:solidFill>
                </a:rPr>
                <a:t>5</a:t>
              </a:r>
              <a:r>
                <a:rPr>
                  <a:solidFill>
                    <a:srgbClr val="D4D4D4"/>
                  </a:solidFill>
                </a:rPr>
                <a:t>);</a:t>
              </a:r>
              <a:endParaRPr>
                <a:solidFill>
                  <a:srgbClr val="D4D4D4"/>
                </a:solidFill>
              </a:endParaRPr>
            </a:p>
            <a:p>
              <a:pPr>
                <a:defRPr sz="1600">
                  <a:solidFill>
                    <a:srgbClr val="6A9955"/>
                  </a:solidFill>
                  <a:latin typeface="Consolas"/>
                  <a:ea typeface="Consolas"/>
                  <a:cs typeface="Consolas"/>
                  <a:sym typeface="Consolas"/>
                </a:defRPr>
              </a:pPr>
              <a:r>
                <a:t>// output: number number</a:t>
              </a:r>
              <a:endParaRPr>
                <a:solidFill>
                  <a:srgbClr val="D4D4D4"/>
                </a:solidFill>
              </a:endParaRPr>
            </a:p>
            <a:p>
              <a:pPr>
                <a:defRPr sz="1600">
                  <a:solidFill>
                    <a:srgbClr val="D4D4D4"/>
                  </a:solidFill>
                  <a:latin typeface="Consolas"/>
                  <a:ea typeface="Consolas"/>
                  <a:cs typeface="Consolas"/>
                  <a:sym typeface="Consolas"/>
                </a:defRPr>
              </a:pPr>
              <a:br/>
              <a:r>
                <a:rPr>
                  <a:solidFill>
                    <a:srgbClr val="569CD6"/>
                  </a:solidFill>
                </a:rPr>
                <a:t>let</a:t>
              </a:r>
              <a:r>
                <a:t> </a:t>
              </a:r>
              <a:r>
                <a:rPr>
                  <a:solidFill>
                    <a:srgbClr val="9CDCFE"/>
                  </a:solidFill>
                </a:rPr>
                <a:t>bool</a:t>
              </a:r>
              <a:r>
                <a:t> = </a:t>
              </a:r>
              <a:r>
                <a:rPr>
                  <a:solidFill>
                    <a:srgbClr val="4EC9B0"/>
                  </a:solidFill>
                </a:rPr>
                <a:t>Boolean</a:t>
              </a:r>
              <a:r>
                <a:t>(</a:t>
              </a:r>
              <a:r>
                <a:rPr>
                  <a:solidFill>
                    <a:srgbClr val="569CD6"/>
                  </a:solidFill>
                </a:rPr>
                <a:t>true</a:t>
              </a:r>
              <a:r>
                <a:t>);</a:t>
              </a:r>
            </a:p>
            <a:p>
              <a:pPr>
                <a:defRPr sz="1600">
                  <a:solidFill>
                    <a:srgbClr val="569CD6"/>
                  </a:solidFill>
                  <a:latin typeface="Consolas"/>
                  <a:ea typeface="Consolas"/>
                  <a:cs typeface="Consolas"/>
                  <a:sym typeface="Consolas"/>
                </a:defRPr>
              </a:pPr>
              <a:r>
                <a:t>let</a:t>
              </a:r>
              <a:r>
                <a:rPr>
                  <a:solidFill>
                    <a:srgbClr val="D4D4D4"/>
                  </a:solidFill>
                </a:rPr>
                <a:t> </a:t>
              </a:r>
              <a:r>
                <a:rPr>
                  <a:solidFill>
                    <a:srgbClr val="9CDCFE"/>
                  </a:solidFill>
                </a:rPr>
                <a:t>bool2</a:t>
              </a:r>
              <a:r>
                <a:rPr>
                  <a:solidFill>
                    <a:srgbClr val="D4D4D4"/>
                  </a:solidFill>
                </a:rPr>
                <a:t> = </a:t>
              </a:r>
              <a:r>
                <a:t>true</a:t>
              </a:r>
              <a:r>
                <a:rPr>
                  <a:solidFill>
                    <a:srgbClr val="D4D4D4"/>
                  </a:solidFill>
                </a:rPr>
                <a:t>;</a:t>
              </a:r>
              <a:endParaRPr>
                <a:solidFill>
                  <a:srgbClr val="D4D4D4"/>
                </a:solidFill>
              </a:endParaRPr>
            </a:p>
            <a:p>
              <a:pPr>
                <a:defRPr sz="1600">
                  <a:solidFill>
                    <a:srgbClr val="9CDCFE"/>
                  </a:solidFill>
                  <a:latin typeface="Consolas"/>
                  <a:ea typeface="Consolas"/>
                  <a:cs typeface="Consolas"/>
                  <a:sym typeface="Consolas"/>
                </a:defRPr>
              </a:pPr>
              <a:r>
                <a:t>console</a:t>
              </a:r>
              <a:r>
                <a:rPr>
                  <a:solidFill>
                    <a:srgbClr val="D4D4D4"/>
                  </a:solidFill>
                </a:rPr>
                <a:t>.</a:t>
              </a:r>
              <a:r>
                <a:rPr>
                  <a:solidFill>
                    <a:srgbClr val="DCDCAA"/>
                  </a:solidFill>
                </a:rPr>
                <a:t>log</a:t>
              </a:r>
              <a:r>
                <a:rPr>
                  <a:solidFill>
                    <a:srgbClr val="D4D4D4"/>
                  </a:solidFill>
                </a:rPr>
                <a:t>(</a:t>
              </a:r>
              <a:r>
                <a:rPr>
                  <a:solidFill>
                    <a:srgbClr val="569CD6"/>
                  </a:solidFill>
                </a:rPr>
                <a:t>typeof</a:t>
              </a:r>
              <a:r>
                <a:rPr>
                  <a:solidFill>
                    <a:srgbClr val="D4D4D4"/>
                  </a:solidFill>
                </a:rPr>
                <a:t> </a:t>
              </a:r>
              <a:r>
                <a:t>bool</a:t>
              </a:r>
              <a:r>
                <a:rPr>
                  <a:solidFill>
                    <a:srgbClr val="D4D4D4"/>
                  </a:solidFill>
                </a:rPr>
                <a:t>, </a:t>
              </a:r>
              <a:r>
                <a:rPr>
                  <a:solidFill>
                    <a:srgbClr val="569CD6"/>
                  </a:solidFill>
                </a:rPr>
                <a:t>typeof</a:t>
              </a:r>
              <a:r>
                <a:rPr>
                  <a:solidFill>
                    <a:srgbClr val="D4D4D4"/>
                  </a:solidFill>
                </a:rPr>
                <a:t> </a:t>
              </a:r>
              <a:r>
                <a:t>bool2</a:t>
              </a:r>
              <a:r>
                <a:rPr>
                  <a:solidFill>
                    <a:srgbClr val="D4D4D4"/>
                  </a:solidFill>
                </a:rPr>
                <a:t>, </a:t>
              </a:r>
              <a:r>
                <a:rPr>
                  <a:solidFill>
                    <a:srgbClr val="569CD6"/>
                  </a:solidFill>
                </a:rPr>
                <a:t>typeof</a:t>
              </a:r>
              <a:r>
                <a:rPr>
                  <a:solidFill>
                    <a:srgbClr val="D4D4D4"/>
                  </a:solidFill>
                </a:rPr>
                <a:t> </a:t>
              </a:r>
              <a:r>
                <a:rPr>
                  <a:solidFill>
                    <a:srgbClr val="569CD6"/>
                  </a:solidFill>
                </a:rPr>
                <a:t>true</a:t>
              </a:r>
              <a:r>
                <a:rPr>
                  <a:solidFill>
                    <a:srgbClr val="D4D4D4"/>
                  </a:solidFill>
                </a:rPr>
                <a:t>);</a:t>
              </a:r>
              <a:endParaRPr>
                <a:solidFill>
                  <a:srgbClr val="D4D4D4"/>
                </a:solidFill>
              </a:endParaRPr>
            </a:p>
            <a:p>
              <a:pPr>
                <a:defRPr sz="1600">
                  <a:solidFill>
                    <a:srgbClr val="6A9955"/>
                  </a:solidFill>
                  <a:latin typeface="Consolas"/>
                  <a:ea typeface="Consolas"/>
                  <a:cs typeface="Consolas"/>
                  <a:sym typeface="Consolas"/>
                </a:defRPr>
              </a:pPr>
              <a:r>
                <a:t>// output: boolean boolean</a:t>
              </a:r>
            </a:p>
          </p:txBody>
        </p:sp>
      </p:grpSp>
      <p:sp>
        <p:nvSpPr>
          <p:cNvPr id="241"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242"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243"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CuadroTexto 3"/>
          <p:cNvSpPr txBox="1"/>
          <p:nvPr/>
        </p:nvSpPr>
        <p:spPr>
          <a:xfrm>
            <a:off x="504624" y="1242794"/>
            <a:ext cx="5695390"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4. Variables y tipos de datos (avanzados)</a:t>
            </a:r>
          </a:p>
        </p:txBody>
      </p:sp>
      <p:sp>
        <p:nvSpPr>
          <p:cNvPr id="246" name="CuadroTexto 11"/>
          <p:cNvSpPr txBox="1"/>
          <p:nvPr/>
        </p:nvSpPr>
        <p:spPr>
          <a:xfrm>
            <a:off x="662154" y="1857568"/>
            <a:ext cx="5918396" cy="283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Prototype"/>
                <a:ea typeface="Prototype"/>
                <a:cs typeface="Prototype"/>
                <a:sym typeface="Prototype"/>
              </a:defRPr>
            </a:pPr>
            <a:r>
              <a:t>Objetos</a:t>
            </a:r>
          </a:p>
          <a:p>
            <a:pPr marL="342900" indent="-342900">
              <a:buSzPct val="100000"/>
              <a:buFont typeface="Arial"/>
              <a:buChar char="•"/>
              <a:defRPr sz="2000">
                <a:latin typeface="Prototype"/>
                <a:ea typeface="Prototype"/>
                <a:cs typeface="Prototype"/>
                <a:sym typeface="Prototype"/>
              </a:defRPr>
            </a:pPr>
            <a:r>
              <a:t>Array</a:t>
            </a:r>
          </a:p>
          <a:p>
            <a:pPr marL="342900" indent="-342900">
              <a:buSzPct val="100000"/>
              <a:buFont typeface="Arial"/>
              <a:buChar char="•"/>
              <a:defRPr sz="2000">
                <a:latin typeface="Prototype"/>
                <a:ea typeface="Prototype"/>
                <a:cs typeface="Prototype"/>
                <a:sym typeface="Prototype"/>
              </a:defRPr>
            </a:pPr>
            <a:r>
              <a:t>Function</a:t>
            </a:r>
          </a:p>
          <a:p>
            <a:pPr marL="342900" indent="-342900">
              <a:buSzPct val="100000"/>
              <a:buFont typeface="Arial"/>
              <a:buChar char="•"/>
              <a:defRPr sz="2000">
                <a:latin typeface="Prototype"/>
                <a:ea typeface="Prototype"/>
                <a:cs typeface="Prototype"/>
                <a:sym typeface="Prototype"/>
              </a:defRPr>
            </a:pPr>
            <a:r>
              <a:t>...</a:t>
            </a:r>
          </a:p>
          <a:p>
            <a:pPr marL="342900" indent="-342900">
              <a:buSzPct val="100000"/>
              <a:buFont typeface="Arial"/>
              <a:buChar char="•"/>
              <a:defRPr sz="2000">
                <a:latin typeface="Prototype"/>
                <a:ea typeface="Prototype"/>
                <a:cs typeface="Prototype"/>
                <a:sym typeface="Prototype"/>
              </a:defRPr>
            </a:pPr>
          </a:p>
          <a:p>
            <a:pPr>
              <a:defRPr sz="2000">
                <a:latin typeface="Prototype"/>
                <a:ea typeface="Prototype"/>
                <a:cs typeface="Prototype"/>
                <a:sym typeface="Prototype"/>
              </a:defRPr>
            </a:pPr>
            <a:r>
              <a:t>Ya definidos</a:t>
            </a:r>
          </a:p>
          <a:p>
            <a:pPr marL="342900" indent="-342900">
              <a:buSzPct val="100000"/>
              <a:buFont typeface="Arial"/>
              <a:buChar char="•"/>
              <a:defRPr sz="2000">
                <a:latin typeface="Prototype"/>
                <a:ea typeface="Prototype"/>
                <a:cs typeface="Prototype"/>
                <a:sym typeface="Prototype"/>
              </a:defRPr>
            </a:pPr>
            <a:r>
              <a:t>Date</a:t>
            </a:r>
          </a:p>
          <a:p>
            <a:pPr marL="342900" indent="-342900">
              <a:buSzPct val="100000"/>
              <a:buFont typeface="Arial"/>
              <a:buChar char="•"/>
              <a:defRPr sz="2000">
                <a:latin typeface="Prototype"/>
                <a:ea typeface="Prototype"/>
                <a:cs typeface="Prototype"/>
                <a:sym typeface="Prototype"/>
              </a:defRPr>
            </a:pPr>
            <a:r>
              <a:t>Error</a:t>
            </a:r>
          </a:p>
          <a:p>
            <a:pPr marL="342900" indent="-342900">
              <a:buSzPct val="100000"/>
              <a:buFont typeface="Arial"/>
              <a:buChar char="•"/>
              <a:defRPr sz="2000">
                <a:latin typeface="Prototype"/>
                <a:ea typeface="Prototype"/>
                <a:cs typeface="Prototype"/>
                <a:sym typeface="Prototype"/>
              </a:defRPr>
            </a:pPr>
            <a:r>
              <a:t>...</a:t>
            </a:r>
          </a:p>
        </p:txBody>
      </p:sp>
      <p:grpSp>
        <p:nvGrpSpPr>
          <p:cNvPr id="249" name="CuadroTexto 12"/>
          <p:cNvGrpSpPr/>
          <p:nvPr/>
        </p:nvGrpSpPr>
        <p:grpSpPr>
          <a:xfrm>
            <a:off x="3779282" y="1857567"/>
            <a:ext cx="7796284" cy="3729042"/>
            <a:chOff x="0" y="0"/>
            <a:chExt cx="7796283" cy="3729040"/>
          </a:xfrm>
        </p:grpSpPr>
        <p:sp>
          <p:nvSpPr>
            <p:cNvPr id="247" name="Rectángulo redondeado"/>
            <p:cNvSpPr/>
            <p:nvPr/>
          </p:nvSpPr>
          <p:spPr>
            <a:xfrm>
              <a:off x="0" y="-1"/>
              <a:ext cx="7796284" cy="3729042"/>
            </a:xfrm>
            <a:prstGeom prst="roundRect">
              <a:avLst>
                <a:gd name="adj" fmla="val 3227"/>
              </a:avLst>
            </a:prstGeom>
            <a:solidFill>
              <a:srgbClr val="222A35"/>
            </a:solidFill>
            <a:ln w="12700" cap="flat">
              <a:noFill/>
              <a:miter lim="400000"/>
            </a:ln>
            <a:effectLst/>
          </p:spPr>
          <p:txBody>
            <a:bodyPr wrap="square" lIns="45718" tIns="45718" rIns="45718" bIns="45718" numCol="1" anchor="t">
              <a:noAutofit/>
            </a:bodyPr>
            <a:lstStyle/>
            <a:p>
              <a:pPr>
                <a:defRPr>
                  <a:solidFill>
                    <a:srgbClr val="D4D4D4"/>
                  </a:solidFill>
                  <a:latin typeface="Consolas"/>
                  <a:ea typeface="Consolas"/>
                  <a:cs typeface="Consolas"/>
                  <a:sym typeface="Consolas"/>
                </a:defRPr>
              </a:pPr>
            </a:p>
          </p:txBody>
        </p:sp>
        <p:sp>
          <p:nvSpPr>
            <p:cNvPr id="248" name="const array = Array(1, 2, 3);…"/>
            <p:cNvSpPr txBox="1"/>
            <p:nvPr/>
          </p:nvSpPr>
          <p:spPr>
            <a:xfrm>
              <a:off x="80963" y="35244"/>
              <a:ext cx="7634356" cy="3252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a:solidFill>
                    <a:srgbClr val="569CD6"/>
                  </a:solidFill>
                  <a:latin typeface="Consolas"/>
                  <a:ea typeface="Consolas"/>
                  <a:cs typeface="Consolas"/>
                  <a:sym typeface="Consolas"/>
                </a:defRPr>
              </a:pPr>
            </a:p>
            <a:p>
              <a:pPr lvl="1" indent="457200">
                <a:defRPr>
                  <a:solidFill>
                    <a:srgbClr val="569CD6"/>
                  </a:solidFill>
                  <a:latin typeface="Consolas"/>
                  <a:ea typeface="Consolas"/>
                  <a:cs typeface="Consolas"/>
                  <a:sym typeface="Consolas"/>
                </a:defRPr>
              </a:pPr>
              <a:r>
                <a:t>const</a:t>
              </a:r>
              <a:r>
                <a:rPr>
                  <a:solidFill>
                    <a:srgbClr val="D4D4D4"/>
                  </a:solidFill>
                </a:rPr>
                <a:t> </a:t>
              </a:r>
              <a:r>
                <a:rPr>
                  <a:solidFill>
                    <a:srgbClr val="4FC1FF"/>
                  </a:solidFill>
                </a:rPr>
                <a:t>array</a:t>
              </a:r>
              <a:r>
                <a:rPr>
                  <a:solidFill>
                    <a:srgbClr val="D4D4D4"/>
                  </a:solidFill>
                </a:rPr>
                <a:t> = </a:t>
              </a:r>
              <a:r>
                <a:rPr>
                  <a:solidFill>
                    <a:srgbClr val="4EC9B0"/>
                  </a:solidFill>
                </a:rPr>
                <a:t>Array</a:t>
              </a:r>
              <a:r>
                <a:rPr>
                  <a:solidFill>
                    <a:srgbClr val="D4D4D4"/>
                  </a:solidFill>
                </a:rPr>
                <a:t>(</a:t>
              </a:r>
              <a:r>
                <a:rPr>
                  <a:solidFill>
                    <a:srgbClr val="B5CEA8"/>
                  </a:solidFill>
                </a:rPr>
                <a:t>1</a:t>
              </a:r>
              <a:r>
                <a:rPr>
                  <a:solidFill>
                    <a:srgbClr val="D4D4D4"/>
                  </a:solidFill>
                </a:rPr>
                <a:t>, </a:t>
              </a:r>
              <a:r>
                <a:rPr>
                  <a:solidFill>
                    <a:srgbClr val="B5CEA8"/>
                  </a:solidFill>
                </a:rPr>
                <a:t>2</a:t>
              </a:r>
              <a:r>
                <a:rPr>
                  <a:solidFill>
                    <a:srgbClr val="D4D4D4"/>
                  </a:solidFill>
                </a:rPr>
                <a:t>, </a:t>
              </a:r>
              <a:r>
                <a:rPr>
                  <a:solidFill>
                    <a:srgbClr val="B5CEA8"/>
                  </a:solidFill>
                </a:rPr>
                <a:t>3</a:t>
              </a:r>
              <a:r>
                <a:rPr>
                  <a:solidFill>
                    <a:srgbClr val="D4D4D4"/>
                  </a:solidFill>
                </a:rPr>
                <a:t>);</a:t>
              </a:r>
              <a:endParaRPr>
                <a:solidFill>
                  <a:srgbClr val="D4D4D4"/>
                </a:solidFill>
              </a:endParaRPr>
            </a:p>
            <a:p>
              <a:pPr lvl="1" indent="457200">
                <a:defRPr>
                  <a:solidFill>
                    <a:srgbClr val="569CD6"/>
                  </a:solidFill>
                  <a:latin typeface="Consolas"/>
                  <a:ea typeface="Consolas"/>
                  <a:cs typeface="Consolas"/>
                  <a:sym typeface="Consolas"/>
                </a:defRPr>
              </a:pPr>
              <a:r>
                <a:t>const</a:t>
              </a:r>
              <a:r>
                <a:rPr>
                  <a:solidFill>
                    <a:srgbClr val="D4D4D4"/>
                  </a:solidFill>
                </a:rPr>
                <a:t> </a:t>
              </a:r>
              <a:r>
                <a:rPr>
                  <a:solidFill>
                    <a:srgbClr val="4FC1FF"/>
                  </a:solidFill>
                </a:rPr>
                <a:t>array2</a:t>
              </a:r>
              <a:r>
                <a:rPr>
                  <a:solidFill>
                    <a:srgbClr val="D4D4D4"/>
                  </a:solidFill>
                </a:rPr>
                <a:t> = [</a:t>
              </a:r>
              <a:r>
                <a:rPr>
                  <a:solidFill>
                    <a:srgbClr val="B5CEA8"/>
                  </a:solidFill>
                </a:rPr>
                <a:t>1</a:t>
              </a:r>
              <a:r>
                <a:rPr>
                  <a:solidFill>
                    <a:srgbClr val="D4D4D4"/>
                  </a:solidFill>
                </a:rPr>
                <a:t>, </a:t>
              </a:r>
              <a:r>
                <a:rPr>
                  <a:solidFill>
                    <a:srgbClr val="B5CEA8"/>
                  </a:solidFill>
                </a:rPr>
                <a:t>2</a:t>
              </a:r>
              <a:r>
                <a:rPr>
                  <a:solidFill>
                    <a:srgbClr val="D4D4D4"/>
                  </a:solidFill>
                </a:rPr>
                <a:t>, </a:t>
              </a:r>
              <a:r>
                <a:rPr>
                  <a:solidFill>
                    <a:srgbClr val="B5CEA8"/>
                  </a:solidFill>
                </a:rPr>
                <a:t>3</a:t>
              </a:r>
              <a:r>
                <a:rPr>
                  <a:solidFill>
                    <a:srgbClr val="D4D4D4"/>
                  </a:solidFill>
                </a:rPr>
                <a:t>];</a:t>
              </a:r>
              <a:endParaRPr>
                <a:solidFill>
                  <a:srgbClr val="D4D4D4"/>
                </a:solidFill>
              </a:endParaRPr>
            </a:p>
            <a:p>
              <a:pPr lvl="1" indent="457200">
                <a:defRPr>
                  <a:solidFill>
                    <a:srgbClr val="9CDCFE"/>
                  </a:solidFill>
                  <a:latin typeface="Consolas"/>
                  <a:ea typeface="Consolas"/>
                  <a:cs typeface="Consolas"/>
                  <a:sym typeface="Consolas"/>
                </a:defRPr>
              </a:pPr>
              <a:r>
                <a:t>console</a:t>
              </a:r>
              <a:r>
                <a:rPr>
                  <a:solidFill>
                    <a:srgbClr val="D4D4D4"/>
                  </a:solidFill>
                </a:rPr>
                <a:t>.</a:t>
              </a:r>
              <a:r>
                <a:rPr>
                  <a:solidFill>
                    <a:srgbClr val="DCDCAA"/>
                  </a:solidFill>
                </a:rPr>
                <a:t>log</a:t>
              </a:r>
              <a:r>
                <a:rPr>
                  <a:solidFill>
                    <a:srgbClr val="D4D4D4"/>
                  </a:solidFill>
                </a:rPr>
                <a:t>(</a:t>
              </a:r>
              <a:r>
                <a:rPr>
                  <a:solidFill>
                    <a:srgbClr val="569CD6"/>
                  </a:solidFill>
                </a:rPr>
                <a:t>typeof</a:t>
              </a:r>
              <a:r>
                <a:rPr>
                  <a:solidFill>
                    <a:srgbClr val="D4D4D4"/>
                  </a:solidFill>
                </a:rPr>
                <a:t> </a:t>
              </a:r>
              <a:r>
                <a:rPr>
                  <a:solidFill>
                    <a:srgbClr val="4FC1FF"/>
                  </a:solidFill>
                </a:rPr>
                <a:t>array</a:t>
              </a:r>
              <a:r>
                <a:rPr>
                  <a:solidFill>
                    <a:srgbClr val="D4D4D4"/>
                  </a:solidFill>
                </a:rPr>
                <a:t>, </a:t>
              </a:r>
              <a:r>
                <a:rPr>
                  <a:solidFill>
                    <a:srgbClr val="569CD6"/>
                  </a:solidFill>
                </a:rPr>
                <a:t>typeof</a:t>
              </a:r>
              <a:r>
                <a:rPr>
                  <a:solidFill>
                    <a:srgbClr val="D4D4D4"/>
                  </a:solidFill>
                </a:rPr>
                <a:t> </a:t>
              </a:r>
              <a:r>
                <a:rPr>
                  <a:solidFill>
                    <a:srgbClr val="4FC1FF"/>
                  </a:solidFill>
                </a:rPr>
                <a:t>array2</a:t>
              </a:r>
              <a:r>
                <a:rPr>
                  <a:solidFill>
                    <a:srgbClr val="D4D4D4"/>
                  </a:solidFill>
                </a:rPr>
                <a:t>)</a:t>
              </a:r>
              <a:endParaRPr>
                <a:solidFill>
                  <a:srgbClr val="D4D4D4"/>
                </a:solidFill>
              </a:endParaRPr>
            </a:p>
            <a:p>
              <a:pPr lvl="1" indent="457200">
                <a:defRPr>
                  <a:solidFill>
                    <a:srgbClr val="6A9955"/>
                  </a:solidFill>
                  <a:latin typeface="Consolas"/>
                  <a:ea typeface="Consolas"/>
                  <a:cs typeface="Consolas"/>
                  <a:sym typeface="Consolas"/>
                </a:defRPr>
              </a:pPr>
              <a:r>
                <a:t>// output: object object</a:t>
              </a:r>
              <a:endParaRPr>
                <a:solidFill>
                  <a:srgbClr val="D4D4D4"/>
                </a:solidFill>
              </a:endParaRPr>
            </a:p>
            <a:p>
              <a:pPr lvl="1" indent="457200">
                <a:defRPr>
                  <a:solidFill>
                    <a:srgbClr val="D4D4D4"/>
                  </a:solidFill>
                  <a:latin typeface="Consolas"/>
                  <a:ea typeface="Consolas"/>
                  <a:cs typeface="Consolas"/>
                  <a:sym typeface="Consolas"/>
                </a:defRPr>
              </a:pPr>
              <a:br/>
              <a:r>
                <a:rPr>
                  <a:solidFill>
                    <a:srgbClr val="9CDCFE"/>
                  </a:solidFill>
                </a:rPr>
                <a:t>console</a:t>
              </a:r>
              <a:r>
                <a:t>.</a:t>
              </a:r>
              <a:r>
                <a:rPr>
                  <a:solidFill>
                    <a:srgbClr val="DCDCAA"/>
                  </a:solidFill>
                </a:rPr>
                <a:t>log</a:t>
              </a:r>
              <a:r>
                <a:t>(</a:t>
              </a:r>
              <a:r>
                <a:rPr>
                  <a:solidFill>
                    <a:srgbClr val="569CD6"/>
                  </a:solidFill>
                </a:rPr>
                <a:t>typeof</a:t>
              </a:r>
              <a:r>
                <a:t> (() </a:t>
              </a:r>
              <a:r>
                <a:rPr>
                  <a:solidFill>
                    <a:srgbClr val="569CD6"/>
                  </a:solidFill>
                </a:rPr>
                <a:t>=&gt;</a:t>
              </a:r>
              <a:r>
                <a:t> {}), </a:t>
              </a:r>
              <a:r>
                <a:rPr>
                  <a:solidFill>
                    <a:srgbClr val="569CD6"/>
                  </a:solidFill>
                </a:rPr>
                <a:t>typeof</a:t>
              </a:r>
              <a:r>
                <a:t> </a:t>
              </a:r>
              <a:r>
                <a:rPr>
                  <a:solidFill>
                    <a:srgbClr val="569CD6"/>
                  </a:solidFill>
                </a:rPr>
                <a:t>function</a:t>
              </a:r>
              <a:r>
                <a:t> () {})</a:t>
              </a:r>
            </a:p>
            <a:p>
              <a:pPr lvl="1" indent="457200">
                <a:defRPr>
                  <a:solidFill>
                    <a:srgbClr val="6A9955"/>
                  </a:solidFill>
                  <a:latin typeface="Consolas"/>
                  <a:ea typeface="Consolas"/>
                  <a:cs typeface="Consolas"/>
                  <a:sym typeface="Consolas"/>
                </a:defRPr>
              </a:pPr>
              <a:r>
                <a:t>// output: function function</a:t>
              </a:r>
              <a:endParaRPr>
                <a:solidFill>
                  <a:srgbClr val="D4D4D4"/>
                </a:solidFill>
              </a:endParaRPr>
            </a:p>
            <a:p>
              <a:pPr lvl="1" indent="457200">
                <a:defRPr>
                  <a:solidFill>
                    <a:srgbClr val="D4D4D4"/>
                  </a:solidFill>
                  <a:latin typeface="Consolas"/>
                  <a:ea typeface="Consolas"/>
                  <a:cs typeface="Consolas"/>
                  <a:sym typeface="Consolas"/>
                </a:defRPr>
              </a:pPr>
              <a:br/>
              <a:r>
                <a:rPr>
                  <a:solidFill>
                    <a:srgbClr val="9CDCFE"/>
                  </a:solidFill>
                </a:rPr>
                <a:t>console</a:t>
              </a:r>
              <a:r>
                <a:t>.</a:t>
              </a:r>
              <a:r>
                <a:rPr>
                  <a:solidFill>
                    <a:srgbClr val="DCDCAA"/>
                  </a:solidFill>
                </a:rPr>
                <a:t>log</a:t>
              </a:r>
              <a:r>
                <a:t>(</a:t>
              </a:r>
              <a:r>
                <a:rPr>
                  <a:solidFill>
                    <a:srgbClr val="569CD6"/>
                  </a:solidFill>
                </a:rPr>
                <a:t>typeof</a:t>
              </a:r>
              <a:r>
                <a:t> </a:t>
              </a:r>
              <a:r>
                <a:rPr>
                  <a:solidFill>
                    <a:srgbClr val="569CD6"/>
                  </a:solidFill>
                </a:rPr>
                <a:t>new</a:t>
              </a:r>
              <a:r>
                <a:t> </a:t>
              </a:r>
              <a:r>
                <a:rPr>
                  <a:solidFill>
                    <a:srgbClr val="4EC9B0"/>
                  </a:solidFill>
                </a:rPr>
                <a:t>Date</a:t>
              </a:r>
              <a:r>
                <a:t>(</a:t>
              </a:r>
              <a:r>
                <a:rPr>
                  <a:solidFill>
                    <a:srgbClr val="CE9178"/>
                  </a:solidFill>
                </a:rPr>
                <a:t>"2021-02-02"</a:t>
              </a:r>
              <a:r>
                <a:t>));</a:t>
              </a:r>
            </a:p>
            <a:p>
              <a:pPr lvl="1" indent="457200">
                <a:defRPr>
                  <a:solidFill>
                    <a:srgbClr val="9CDCFE"/>
                  </a:solidFill>
                  <a:latin typeface="Consolas"/>
                  <a:ea typeface="Consolas"/>
                  <a:cs typeface="Consolas"/>
                  <a:sym typeface="Consolas"/>
                </a:defRPr>
              </a:pPr>
              <a:r>
                <a:t>console</a:t>
              </a:r>
              <a:r>
                <a:rPr>
                  <a:solidFill>
                    <a:srgbClr val="D4D4D4"/>
                  </a:solidFill>
                </a:rPr>
                <a:t>.</a:t>
              </a:r>
              <a:r>
                <a:rPr>
                  <a:solidFill>
                    <a:srgbClr val="DCDCAA"/>
                  </a:solidFill>
                </a:rPr>
                <a:t>log</a:t>
              </a:r>
              <a:r>
                <a:rPr>
                  <a:solidFill>
                    <a:srgbClr val="D4D4D4"/>
                  </a:solidFill>
                </a:rPr>
                <a:t>(</a:t>
              </a:r>
              <a:r>
                <a:rPr>
                  <a:solidFill>
                    <a:srgbClr val="569CD6"/>
                  </a:solidFill>
                </a:rPr>
                <a:t>typeof</a:t>
              </a:r>
              <a:r>
                <a:rPr>
                  <a:solidFill>
                    <a:srgbClr val="D4D4D4"/>
                  </a:solidFill>
                </a:rPr>
                <a:t> </a:t>
              </a:r>
              <a:r>
                <a:rPr>
                  <a:solidFill>
                    <a:srgbClr val="569CD6"/>
                  </a:solidFill>
                </a:rPr>
                <a:t>new</a:t>
              </a:r>
              <a:r>
                <a:rPr>
                  <a:solidFill>
                    <a:srgbClr val="D4D4D4"/>
                  </a:solidFill>
                </a:rPr>
                <a:t> </a:t>
              </a:r>
              <a:r>
                <a:rPr>
                  <a:solidFill>
                    <a:srgbClr val="4EC9B0"/>
                  </a:solidFill>
                </a:rPr>
                <a:t>Error</a:t>
              </a:r>
              <a:r>
                <a:rPr>
                  <a:solidFill>
                    <a:srgbClr val="D4D4D4"/>
                  </a:solidFill>
                </a:rPr>
                <a:t>(</a:t>
              </a:r>
              <a:r>
                <a:rPr>
                  <a:solidFill>
                    <a:srgbClr val="CE9178"/>
                  </a:solidFill>
                </a:rPr>
                <a:t>"Mensaje de error"</a:t>
              </a:r>
              <a:r>
                <a:rPr>
                  <a:solidFill>
                    <a:srgbClr val="D4D4D4"/>
                  </a:solidFill>
                </a:rPr>
                <a:t>));</a:t>
              </a:r>
              <a:endParaRPr>
                <a:solidFill>
                  <a:srgbClr val="D4D4D4"/>
                </a:solidFill>
              </a:endParaRPr>
            </a:p>
            <a:p>
              <a:pPr lvl="1" indent="457200">
                <a:defRPr>
                  <a:solidFill>
                    <a:srgbClr val="6A9955"/>
                  </a:solidFill>
                  <a:latin typeface="Consolas"/>
                  <a:ea typeface="Consolas"/>
                  <a:cs typeface="Consolas"/>
                  <a:sym typeface="Consolas"/>
                </a:defRPr>
              </a:pPr>
              <a:r>
                <a:t>// output: object</a:t>
              </a:r>
            </a:p>
          </p:txBody>
        </p:sp>
      </p:grpSp>
      <p:sp>
        <p:nvSpPr>
          <p:cNvPr id="250"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251"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252"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CustomShape 1"/>
          <p:cNvSpPr/>
          <p:nvPr/>
        </p:nvSpPr>
        <p:spPr>
          <a:xfrm>
            <a:off x="-1" y="0"/>
            <a:ext cx="12191042" cy="990360"/>
          </a:xfrm>
          <a:prstGeom prst="rect">
            <a:avLst/>
          </a:prstGeom>
          <a:solidFill>
            <a:srgbClr val="2A60A9"/>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102"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sp>
        <p:nvSpPr>
          <p:cNvPr id="103" name="CuadroTexto 1"/>
          <p:cNvSpPr txBox="1"/>
          <p:nvPr/>
        </p:nvSpPr>
        <p:spPr>
          <a:xfrm>
            <a:off x="504625" y="1242794"/>
            <a:ext cx="903629"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Índice</a:t>
            </a:r>
          </a:p>
        </p:txBody>
      </p:sp>
      <p:sp>
        <p:nvSpPr>
          <p:cNvPr id="104" name="CuadroTexto 2"/>
          <p:cNvSpPr txBox="1"/>
          <p:nvPr/>
        </p:nvSpPr>
        <p:spPr>
          <a:xfrm>
            <a:off x="662155" y="1857568"/>
            <a:ext cx="7355469" cy="4003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spcBef>
                <a:spcPts val="1200"/>
              </a:spcBef>
              <a:buSzPct val="100000"/>
              <a:buFont typeface="Arial"/>
              <a:buChar char="•"/>
              <a:defRPr sz="2400">
                <a:latin typeface="Prototype"/>
                <a:ea typeface="Prototype"/>
                <a:cs typeface="Prototype"/>
                <a:sym typeface="Prototype"/>
              </a:defRPr>
            </a:pPr>
            <a:r>
              <a:t>Sobre la programación</a:t>
            </a:r>
          </a:p>
          <a:p>
            <a:pPr marL="285750" indent="-285750">
              <a:spcBef>
                <a:spcPts val="1200"/>
              </a:spcBef>
              <a:buSzPct val="100000"/>
              <a:buFont typeface="Arial"/>
              <a:buChar char="•"/>
              <a:defRPr sz="2400">
                <a:latin typeface="Prototype"/>
                <a:ea typeface="Prototype"/>
                <a:cs typeface="Prototype"/>
                <a:sym typeface="Prototype"/>
              </a:defRPr>
            </a:pPr>
            <a:r>
              <a:t>Organización programa informático</a:t>
            </a:r>
          </a:p>
          <a:p>
            <a:pPr marL="285750" indent="-285750">
              <a:spcBef>
                <a:spcPts val="1200"/>
              </a:spcBef>
              <a:buSzPct val="100000"/>
              <a:buFont typeface="Arial"/>
              <a:buChar char="•"/>
              <a:defRPr sz="2400">
                <a:latin typeface="Prototype"/>
                <a:ea typeface="Prototype"/>
                <a:cs typeface="Prototype"/>
                <a:sym typeface="Prototype"/>
              </a:defRPr>
            </a:pPr>
            <a:r>
              <a:t>JavaScript como primer lenguaje</a:t>
            </a:r>
          </a:p>
          <a:p>
            <a:pPr marL="285750" indent="-285750">
              <a:spcBef>
                <a:spcPts val="1200"/>
              </a:spcBef>
              <a:buSzPct val="100000"/>
              <a:buFont typeface="Arial"/>
              <a:buChar char="•"/>
              <a:defRPr sz="2400">
                <a:latin typeface="Prototype"/>
                <a:ea typeface="Prototype"/>
                <a:cs typeface="Prototype"/>
                <a:sym typeface="Prototype"/>
              </a:defRPr>
            </a:pPr>
            <a:r>
              <a:t>Variables y tipos de datos</a:t>
            </a:r>
          </a:p>
          <a:p>
            <a:pPr marL="285750" indent="-285750">
              <a:spcBef>
                <a:spcPts val="1200"/>
              </a:spcBef>
              <a:buSzPct val="100000"/>
              <a:buFont typeface="Arial"/>
              <a:buChar char="•"/>
              <a:defRPr sz="2400">
                <a:latin typeface="Prototype"/>
                <a:ea typeface="Prototype"/>
                <a:cs typeface="Prototype"/>
                <a:sym typeface="Prototype"/>
              </a:defRPr>
            </a:pPr>
            <a:r>
              <a:t>Estructuras de control</a:t>
            </a:r>
          </a:p>
          <a:p>
            <a:pPr marL="285750" indent="-285750">
              <a:spcBef>
                <a:spcPts val="1200"/>
              </a:spcBef>
              <a:buSzPct val="100000"/>
              <a:buFont typeface="Arial"/>
              <a:buChar char="•"/>
              <a:defRPr sz="2400">
                <a:latin typeface="Prototype"/>
                <a:ea typeface="Prototype"/>
                <a:cs typeface="Prototype"/>
                <a:sym typeface="Prototype"/>
              </a:defRPr>
            </a:pPr>
            <a:r>
              <a:t>Operadores</a:t>
            </a:r>
          </a:p>
          <a:p>
            <a:pPr marL="285750" indent="-285750">
              <a:spcBef>
                <a:spcPts val="1200"/>
              </a:spcBef>
              <a:buSzPct val="100000"/>
              <a:buFont typeface="Arial"/>
              <a:buChar char="•"/>
              <a:defRPr sz="2400">
                <a:latin typeface="Prototype"/>
                <a:ea typeface="Prototype"/>
                <a:cs typeface="Prototype"/>
                <a:sym typeface="Prototype"/>
              </a:defRPr>
            </a:pPr>
            <a:r>
              <a:t>Excepciones</a:t>
            </a:r>
          </a:p>
          <a:p>
            <a:pPr marL="285750" indent="-285750">
              <a:spcBef>
                <a:spcPts val="1200"/>
              </a:spcBef>
              <a:buSzPct val="100000"/>
              <a:buFont typeface="Arial"/>
              <a:buChar char="•"/>
              <a:defRPr sz="2400">
                <a:latin typeface="Prototype"/>
                <a:ea typeface="Prototype"/>
                <a:cs typeface="Prototype"/>
                <a:sym typeface="Prototype"/>
              </a:defRPr>
            </a:pPr>
            <a:r>
              <a:t>Funciones y procedimientos</a:t>
            </a:r>
          </a:p>
        </p:txBody>
      </p:sp>
      <p:sp>
        <p:nvSpPr>
          <p:cNvPr id="105" name="CuadroTexto 9"/>
          <p:cNvSpPr txBox="1"/>
          <p:nvPr/>
        </p:nvSpPr>
        <p:spPr>
          <a:xfrm>
            <a:off x="6392938" y="1862276"/>
            <a:ext cx="5388127" cy="44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285750" indent="-285750">
              <a:spcBef>
                <a:spcPts val="1200"/>
              </a:spcBef>
              <a:buSzPct val="100000"/>
              <a:buFont typeface="Arial"/>
              <a:buChar char="•"/>
              <a:defRPr sz="2400">
                <a:latin typeface="Prototype"/>
                <a:ea typeface="Prototype"/>
                <a:cs typeface="Prototype"/>
                <a:sym typeface="Prototype"/>
              </a:defRPr>
            </a:lvl1pPr>
          </a:lstStyle>
          <a:p>
            <a:pPr/>
            <a:r>
              <a:t>DOM</a:t>
            </a:r>
          </a:p>
        </p:txBody>
      </p:sp>
      <p:pic>
        <p:nvPicPr>
          <p:cNvPr id="106"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CuadroTexto 3"/>
          <p:cNvSpPr txBox="1"/>
          <p:nvPr/>
        </p:nvSpPr>
        <p:spPr>
          <a:xfrm>
            <a:off x="458904" y="1242793"/>
            <a:ext cx="5695390" cy="44703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4. Variables y tipos de datos (avanzados)</a:t>
            </a:r>
          </a:p>
        </p:txBody>
      </p:sp>
      <p:sp>
        <p:nvSpPr>
          <p:cNvPr id="255" name="CuadroTexto 4"/>
          <p:cNvSpPr txBox="1"/>
          <p:nvPr/>
        </p:nvSpPr>
        <p:spPr>
          <a:xfrm>
            <a:off x="662152" y="1857568"/>
            <a:ext cx="10810361" cy="3444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Prototype"/>
                <a:ea typeface="Prototype"/>
                <a:cs typeface="Prototype"/>
                <a:sym typeface="Prototype"/>
              </a:defRPr>
            </a:pPr>
            <a:r>
              <a:t>Objects</a:t>
            </a:r>
          </a:p>
          <a:p>
            <a:pPr>
              <a:defRPr sz="2000">
                <a:latin typeface="Prototype"/>
                <a:ea typeface="Prototype"/>
                <a:cs typeface="Prototype"/>
                <a:sym typeface="Prototype"/>
              </a:defRPr>
            </a:pPr>
          </a:p>
          <a:p>
            <a:pPr>
              <a:defRPr sz="2000">
                <a:latin typeface="Prototype"/>
                <a:ea typeface="Prototype"/>
                <a:cs typeface="Prototype"/>
                <a:sym typeface="Prototype"/>
              </a:defRPr>
            </a:pPr>
            <a:r>
              <a:t>Son datos estructurados que tienen el mismo significado que podría tener un objeto en la vida real. De esta forma relacionamos dentro de un mismo dato variables y funciones que comparten alguna relación.</a:t>
            </a:r>
          </a:p>
          <a:p>
            <a:pPr>
              <a:defRPr sz="2000">
                <a:latin typeface="Prototype"/>
                <a:ea typeface="Prototype"/>
                <a:cs typeface="Prototype"/>
                <a:sym typeface="Prototype"/>
              </a:defRPr>
            </a:pPr>
          </a:p>
          <a:p>
            <a:pPr>
              <a:defRPr sz="2000">
                <a:latin typeface="Prototype"/>
                <a:ea typeface="Prototype"/>
                <a:cs typeface="Prototype"/>
                <a:sym typeface="Prototype"/>
              </a:defRPr>
            </a:pPr>
            <a:r>
              <a:t>Podemos acceder a los campos del objeto de</a:t>
            </a:r>
          </a:p>
          <a:p>
            <a:pPr>
              <a:defRPr sz="2000">
                <a:latin typeface="Prototype"/>
                <a:ea typeface="Prototype"/>
                <a:cs typeface="Prototype"/>
                <a:sym typeface="Prototype"/>
              </a:defRPr>
            </a:pPr>
            <a:r>
              <a:t>dos formas:</a:t>
            </a:r>
            <a:br/>
          </a:p>
          <a:p>
            <a:pPr marL="342900" indent="-342900">
              <a:buSzPct val="100000"/>
              <a:buFont typeface="Arial"/>
              <a:buChar char="•"/>
              <a:defRPr sz="2000">
                <a:latin typeface="Prototype"/>
                <a:ea typeface="Prototype"/>
                <a:cs typeface="Prototype"/>
                <a:sym typeface="Prototype"/>
              </a:defRPr>
            </a:pPr>
            <a:r>
              <a:t>A través de un punto.</a:t>
            </a:r>
          </a:p>
          <a:p>
            <a:pPr marL="342900" indent="-342900">
              <a:buSzPct val="100000"/>
              <a:buFont typeface="Arial"/>
              <a:buChar char="•"/>
              <a:defRPr sz="2000">
                <a:latin typeface="Prototype"/>
                <a:ea typeface="Prototype"/>
                <a:cs typeface="Prototype"/>
                <a:sym typeface="Prototype"/>
              </a:defRPr>
            </a:pPr>
            <a:r>
              <a:t>Con corchetes.</a:t>
            </a:r>
          </a:p>
        </p:txBody>
      </p:sp>
      <p:grpSp>
        <p:nvGrpSpPr>
          <p:cNvPr id="258" name="CuadroTexto 9"/>
          <p:cNvGrpSpPr/>
          <p:nvPr/>
        </p:nvGrpSpPr>
        <p:grpSpPr>
          <a:xfrm>
            <a:off x="6770309" y="3596506"/>
            <a:ext cx="4496502" cy="2610327"/>
            <a:chOff x="0" y="0"/>
            <a:chExt cx="4496500" cy="2610326"/>
          </a:xfrm>
        </p:grpSpPr>
        <p:sp>
          <p:nvSpPr>
            <p:cNvPr id="256" name="Rectángulo redondeado"/>
            <p:cNvSpPr/>
            <p:nvPr/>
          </p:nvSpPr>
          <p:spPr>
            <a:xfrm>
              <a:off x="0" y="0"/>
              <a:ext cx="4496501" cy="2610327"/>
            </a:xfrm>
            <a:prstGeom prst="roundRect">
              <a:avLst>
                <a:gd name="adj" fmla="val 3207"/>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257" name="const person = {…"/>
            <p:cNvSpPr txBox="1"/>
            <p:nvPr/>
          </p:nvSpPr>
          <p:spPr>
            <a:xfrm>
              <a:off x="70238" y="24518"/>
              <a:ext cx="4356023" cy="24526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a:solidFill>
                    <a:srgbClr val="569CD6"/>
                  </a:solidFill>
                  <a:latin typeface="Consolas"/>
                  <a:ea typeface="Consolas"/>
                  <a:cs typeface="Consolas"/>
                  <a:sym typeface="Consolas"/>
                </a:defRPr>
              </a:pPr>
              <a:r>
                <a:t>const</a:t>
              </a:r>
              <a:r>
                <a:rPr>
                  <a:solidFill>
                    <a:srgbClr val="D4D4D4"/>
                  </a:solidFill>
                </a:rPr>
                <a:t> </a:t>
              </a:r>
              <a:r>
                <a:rPr>
                  <a:solidFill>
                    <a:srgbClr val="4FC1FF"/>
                  </a:solidFill>
                </a:rPr>
                <a:t>person</a:t>
              </a:r>
              <a:r>
                <a:rPr>
                  <a:solidFill>
                    <a:srgbClr val="D4D4D4"/>
                  </a:solidFill>
                </a:rPr>
                <a:t> = {</a:t>
              </a:r>
              <a:endParaRPr>
                <a:solidFill>
                  <a:srgbClr val="D4D4D4"/>
                </a:solidFill>
              </a:endParaRPr>
            </a:p>
            <a:p>
              <a:pPr>
                <a:defRPr>
                  <a:solidFill>
                    <a:srgbClr val="D4D4D4"/>
                  </a:solidFill>
                  <a:latin typeface="Consolas"/>
                  <a:ea typeface="Consolas"/>
                  <a:cs typeface="Consolas"/>
                  <a:sym typeface="Consolas"/>
                </a:defRPr>
              </a:pPr>
              <a:r>
                <a:t>    </a:t>
              </a:r>
              <a:r>
                <a:rPr>
                  <a:solidFill>
                    <a:srgbClr val="9CDCFE"/>
                  </a:solidFill>
                </a:rPr>
                <a:t>name:</a:t>
              </a:r>
              <a:r>
                <a:t> </a:t>
              </a:r>
              <a:r>
                <a:rPr>
                  <a:solidFill>
                    <a:srgbClr val="CE9178"/>
                  </a:solidFill>
                </a:rPr>
                <a:t>"John"</a:t>
              </a:r>
              <a:r>
                <a:t>,</a:t>
              </a:r>
            </a:p>
            <a:p>
              <a:pPr>
                <a:defRPr>
                  <a:solidFill>
                    <a:srgbClr val="D4D4D4"/>
                  </a:solidFill>
                  <a:latin typeface="Consolas"/>
                  <a:ea typeface="Consolas"/>
                  <a:cs typeface="Consolas"/>
                  <a:sym typeface="Consolas"/>
                </a:defRPr>
              </a:pPr>
              <a:r>
                <a:t>    </a:t>
              </a:r>
              <a:r>
                <a:rPr>
                  <a:solidFill>
                    <a:srgbClr val="9CDCFE"/>
                  </a:solidFill>
                </a:rPr>
                <a:t>age:</a:t>
              </a:r>
              <a:r>
                <a:t> </a:t>
              </a:r>
              <a:r>
                <a:rPr>
                  <a:solidFill>
                    <a:srgbClr val="B5CEA8"/>
                  </a:solidFill>
                </a:rPr>
                <a:t>30</a:t>
              </a:r>
              <a:r>
                <a:t>,</a:t>
              </a:r>
            </a:p>
            <a:p>
              <a:pPr>
                <a:defRPr>
                  <a:solidFill>
                    <a:srgbClr val="D4D4D4"/>
                  </a:solidFill>
                  <a:latin typeface="Consolas"/>
                  <a:ea typeface="Consolas"/>
                  <a:cs typeface="Consolas"/>
                  <a:sym typeface="Consolas"/>
                </a:defRPr>
              </a:pPr>
              <a:r>
                <a:t>}</a:t>
              </a:r>
            </a:p>
            <a:p>
              <a:pPr>
                <a:defRPr>
                  <a:solidFill>
                    <a:srgbClr val="D4D4D4"/>
                  </a:solidFill>
                  <a:latin typeface="Consolas"/>
                  <a:ea typeface="Consolas"/>
                  <a:cs typeface="Consolas"/>
                  <a:sym typeface="Consolas"/>
                </a:defRPr>
              </a:pPr>
              <a:br/>
              <a:r>
                <a:rPr>
                  <a:solidFill>
                    <a:srgbClr val="4FC1FF"/>
                  </a:solidFill>
                </a:rPr>
                <a:t>person</a:t>
              </a:r>
              <a:r>
                <a:t>.</a:t>
              </a:r>
              <a:r>
                <a:rPr>
                  <a:solidFill>
                    <a:srgbClr val="9CDCFE"/>
                  </a:solidFill>
                </a:rPr>
                <a:t>name</a:t>
              </a:r>
              <a:r>
                <a:t> = </a:t>
              </a:r>
              <a:r>
                <a:rPr>
                  <a:solidFill>
                    <a:srgbClr val="CE9178"/>
                  </a:solidFill>
                </a:rPr>
                <a:t>"Jane"</a:t>
              </a:r>
              <a:r>
                <a:t>;</a:t>
              </a:r>
            </a:p>
            <a:p>
              <a:pPr>
                <a:defRPr>
                  <a:solidFill>
                    <a:srgbClr val="D4D4D4"/>
                  </a:solidFill>
                  <a:latin typeface="Consolas"/>
                  <a:ea typeface="Consolas"/>
                  <a:cs typeface="Consolas"/>
                  <a:sym typeface="Consolas"/>
                </a:defRPr>
              </a:pPr>
              <a:br/>
              <a:r>
                <a:rPr>
                  <a:solidFill>
                    <a:srgbClr val="569CD6"/>
                  </a:solidFill>
                </a:rPr>
                <a:t>const</a:t>
              </a:r>
              <a:r>
                <a:t> </a:t>
              </a:r>
              <a:r>
                <a:rPr>
                  <a:solidFill>
                    <a:srgbClr val="4FC1FF"/>
                  </a:solidFill>
                </a:rPr>
                <a:t>propertyName</a:t>
              </a:r>
              <a:r>
                <a:t> = </a:t>
              </a:r>
              <a:r>
                <a:rPr>
                  <a:solidFill>
                    <a:srgbClr val="CE9178"/>
                  </a:solidFill>
                </a:rPr>
                <a:t>"name"</a:t>
              </a:r>
              <a:r>
                <a:t>;</a:t>
              </a:r>
            </a:p>
            <a:p>
              <a:pPr>
                <a:defRPr>
                  <a:solidFill>
                    <a:srgbClr val="4FC1FF"/>
                  </a:solidFill>
                  <a:latin typeface="Consolas"/>
                  <a:ea typeface="Consolas"/>
                  <a:cs typeface="Consolas"/>
                  <a:sym typeface="Consolas"/>
                </a:defRPr>
              </a:pPr>
              <a:r>
                <a:t>person</a:t>
              </a:r>
              <a:r>
                <a:rPr>
                  <a:solidFill>
                    <a:srgbClr val="D4D4D4"/>
                  </a:solidFill>
                </a:rPr>
                <a:t>[</a:t>
              </a:r>
              <a:r>
                <a:t>propertyName</a:t>
              </a:r>
              <a:r>
                <a:rPr>
                  <a:solidFill>
                    <a:srgbClr val="D4D4D4"/>
                  </a:solidFill>
                </a:rPr>
                <a:t>] = </a:t>
              </a:r>
              <a:r>
                <a:rPr>
                  <a:solidFill>
                    <a:srgbClr val="CE9178"/>
                  </a:solidFill>
                </a:rPr>
                <a:t>"Peter"</a:t>
              </a:r>
              <a:r>
                <a:rPr>
                  <a:solidFill>
                    <a:srgbClr val="D4D4D4"/>
                  </a:solidFill>
                </a:rPr>
                <a:t>;</a:t>
              </a:r>
            </a:p>
          </p:txBody>
        </p:sp>
      </p:grpSp>
      <p:sp>
        <p:nvSpPr>
          <p:cNvPr id="259"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260"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261"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CuadroTexto 1"/>
          <p:cNvSpPr txBox="1"/>
          <p:nvPr/>
        </p:nvSpPr>
        <p:spPr>
          <a:xfrm>
            <a:off x="504623" y="1242794"/>
            <a:ext cx="5572556"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4. Variables y tipos de datos (Avanzado)</a:t>
            </a:r>
          </a:p>
        </p:txBody>
      </p:sp>
      <p:sp>
        <p:nvSpPr>
          <p:cNvPr id="264" name="CuadroTexto 3"/>
          <p:cNvSpPr txBox="1"/>
          <p:nvPr/>
        </p:nvSpPr>
        <p:spPr>
          <a:xfrm>
            <a:off x="654839" y="2312491"/>
            <a:ext cx="10881360" cy="3291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En muchas ocasiones no es posible resolver un problema con una estructura simple de datos y es necesario utilizar tipos de datos estructurados. Como definimos anteriormente, los datos estructurados ocupan más de 1 posición de memoria.</a:t>
            </a:r>
          </a:p>
          <a:p>
            <a:pPr>
              <a:defRPr>
                <a:latin typeface="Prototype"/>
                <a:ea typeface="Prototype"/>
                <a:cs typeface="Prototype"/>
                <a:sym typeface="Prototype"/>
              </a:defRPr>
            </a:pPr>
          </a:p>
          <a:p>
            <a:pPr>
              <a:defRPr>
                <a:latin typeface="Prototype"/>
                <a:ea typeface="Prototype"/>
                <a:cs typeface="Prototype"/>
                <a:sym typeface="Prototype"/>
              </a:defRPr>
            </a:pPr>
            <a:r>
              <a:t>Arrays unidimensionales</a:t>
            </a:r>
          </a:p>
          <a:p>
            <a:pPr>
              <a:defRPr>
                <a:latin typeface="Prototype"/>
                <a:ea typeface="Prototype"/>
                <a:cs typeface="Prototype"/>
                <a:sym typeface="Prototype"/>
              </a:defRPr>
            </a:pPr>
          </a:p>
          <a:p>
            <a:pPr>
              <a:defRPr>
                <a:latin typeface="Prototype"/>
                <a:ea typeface="Prototype"/>
                <a:cs typeface="Prototype"/>
                <a:sym typeface="Prototype"/>
              </a:defRPr>
            </a:pPr>
            <a:r>
              <a:t>Una array es un colección finita, homogénea y ordenada de elementos (no se cumple en todos los lenguajes de programación, ya que en algunos permite que no sean homogéneos).</a:t>
            </a:r>
          </a:p>
          <a:p>
            <a:pPr>
              <a:defRPr>
                <a:latin typeface="Prototype"/>
                <a:ea typeface="Prototype"/>
                <a:cs typeface="Prototype"/>
                <a:sym typeface="Prototype"/>
              </a:defRPr>
            </a:pPr>
          </a:p>
          <a:p>
            <a:pPr>
              <a:defRPr>
                <a:latin typeface="Prototype"/>
                <a:ea typeface="Prototype"/>
                <a:cs typeface="Prototype"/>
                <a:sym typeface="Prototype"/>
              </a:defRPr>
            </a:pPr>
            <a:r>
              <a:t>Un array posee dos partes:</a:t>
            </a:r>
          </a:p>
          <a:p>
            <a:pPr>
              <a:defRPr>
                <a:latin typeface="Prototype"/>
                <a:ea typeface="Prototype"/>
                <a:cs typeface="Prototype"/>
                <a:sym typeface="Prototype"/>
              </a:defRPr>
            </a:pPr>
            <a:r>
              <a:t>	- El </a:t>
            </a:r>
            <a:r>
              <a:t>índice</a:t>
            </a:r>
            <a:r>
              <a:t>: Es el identificador de un componente individual del array.</a:t>
            </a:r>
          </a:p>
          <a:p>
            <a:pPr>
              <a:defRPr>
                <a:latin typeface="Prototype"/>
                <a:ea typeface="Prototype"/>
                <a:cs typeface="Prototype"/>
                <a:sym typeface="Prototype"/>
              </a:defRPr>
            </a:pPr>
            <a:r>
              <a:t>	- El</a:t>
            </a:r>
            <a:r>
              <a:t> elemento</a:t>
            </a:r>
            <a:r>
              <a:t>: El dato en sí dentro de un índice</a:t>
            </a:r>
          </a:p>
        </p:txBody>
      </p:sp>
      <p:sp>
        <p:nvSpPr>
          <p:cNvPr id="265"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266"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267"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
        <p:nvSpPr>
          <p:cNvPr id="268" name="Arrays"/>
          <p:cNvSpPr txBox="1"/>
          <p:nvPr/>
        </p:nvSpPr>
        <p:spPr>
          <a:xfrm>
            <a:off x="695409" y="1809393"/>
            <a:ext cx="854963" cy="396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a:latin typeface="Prototype"/>
                <a:ea typeface="Prototype"/>
                <a:cs typeface="Prototype"/>
                <a:sym typeface="Prototype"/>
              </a:defRPr>
            </a:lvl1pPr>
          </a:lstStyle>
          <a:p>
            <a:pPr/>
            <a:r>
              <a:t>Arrays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CuadroTexto 1"/>
          <p:cNvSpPr txBox="1"/>
          <p:nvPr/>
        </p:nvSpPr>
        <p:spPr>
          <a:xfrm>
            <a:off x="504623" y="1242794"/>
            <a:ext cx="5572556"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4. Variables y tipos de datos (Avanzado)</a:t>
            </a:r>
          </a:p>
        </p:txBody>
      </p:sp>
      <p:sp>
        <p:nvSpPr>
          <p:cNvPr id="271" name="CuadroTexto 3"/>
          <p:cNvSpPr txBox="1"/>
          <p:nvPr/>
        </p:nvSpPr>
        <p:spPr>
          <a:xfrm>
            <a:off x="654839" y="1956891"/>
            <a:ext cx="10881360" cy="3825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Arrays unidimensionales</a:t>
            </a:r>
          </a:p>
          <a:p>
            <a:pPr>
              <a:defRPr>
                <a:latin typeface="Prototype"/>
                <a:ea typeface="Prototype"/>
                <a:cs typeface="Prototype"/>
                <a:sym typeface="Prototype"/>
              </a:defRPr>
            </a:pPr>
          </a:p>
          <a:p>
            <a:pPr>
              <a:defRPr>
                <a:latin typeface="Prototype"/>
                <a:ea typeface="Prototype"/>
                <a:cs typeface="Prototype"/>
                <a:sym typeface="Prototype"/>
              </a:defRPr>
            </a:pPr>
            <a:r>
              <a:t>Ejemplos con diferentes tipos de datos:</a:t>
            </a: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r>
              <a:t>booleanos</a:t>
            </a: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r>
              <a:t>strings</a:t>
            </a: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r>
              <a:t>numbers</a:t>
            </a:r>
          </a:p>
        </p:txBody>
      </p:sp>
      <p:graphicFrame>
        <p:nvGraphicFramePr>
          <p:cNvPr id="272" name="Tabla 5"/>
          <p:cNvGraphicFramePr/>
          <p:nvPr/>
        </p:nvGraphicFramePr>
        <p:xfrm>
          <a:off x="2933219" y="3131536"/>
          <a:ext cx="8128001" cy="74168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625600"/>
                <a:gridCol w="1625600"/>
                <a:gridCol w="1625600"/>
                <a:gridCol w="1625600"/>
                <a:gridCol w="1625600"/>
              </a:tblGrid>
              <a:tr h="370840">
                <a:tc>
                  <a:txBody>
                    <a:bodyPr/>
                    <a:lstStyle/>
                    <a:p>
                      <a:pPr algn="ctr">
                        <a:defRPr b="0" sz="1800">
                          <a:solidFill>
                            <a:srgbClr val="000000"/>
                          </a:solidFill>
                        </a:defRPr>
                      </a:pPr>
                      <a:r>
                        <a:rPr b="1">
                          <a:solidFill>
                            <a:srgbClr val="FFFFFF"/>
                          </a:solidFill>
                        </a:rPr>
                        <a:t>0</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1</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2</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3</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4</a:t>
                      </a:r>
                    </a:p>
                  </a:txBody>
                  <a:tcPr marL="45720" marR="45720" marT="45720" marB="45720" anchor="t" anchorCtr="0" horzOverflow="overflow"/>
                </a:tc>
              </a:tr>
              <a:tr h="370840">
                <a:tc>
                  <a:txBody>
                    <a:bodyPr/>
                    <a:lstStyle/>
                    <a:p>
                      <a:pPr algn="ctr">
                        <a:defRPr sz="1800"/>
                      </a:pPr>
                      <a:r>
                        <a:t>True</a:t>
                      </a:r>
                    </a:p>
                  </a:txBody>
                  <a:tcPr marL="45720" marR="45720" marT="45720" marB="45720" anchor="t" anchorCtr="0" horzOverflow="overflow"/>
                </a:tc>
                <a:tc>
                  <a:txBody>
                    <a:bodyPr/>
                    <a:lstStyle/>
                    <a:p>
                      <a:pPr algn="ctr">
                        <a:defRPr sz="1800"/>
                      </a:pPr>
                      <a:r>
                        <a:t>False</a:t>
                      </a:r>
                    </a:p>
                  </a:txBody>
                  <a:tcPr marL="45720" marR="45720" marT="45720" marB="45720" anchor="t" anchorCtr="0" horzOverflow="overflow"/>
                </a:tc>
                <a:tc>
                  <a:txBody>
                    <a:bodyPr/>
                    <a:lstStyle/>
                    <a:p>
                      <a:pPr algn="ctr">
                        <a:defRPr sz="1800"/>
                      </a:pPr>
                      <a:r>
                        <a:t>False</a:t>
                      </a:r>
                    </a:p>
                  </a:txBody>
                  <a:tcPr marL="45720" marR="45720" marT="45720" marB="45720" anchor="t" anchorCtr="0" horzOverflow="overflow"/>
                </a:tc>
                <a:tc>
                  <a:txBody>
                    <a:bodyPr/>
                    <a:lstStyle/>
                    <a:p>
                      <a:pPr algn="ctr">
                        <a:defRPr sz="1800"/>
                      </a:pPr>
                      <a:r>
                        <a:t>True</a:t>
                      </a:r>
                    </a:p>
                  </a:txBody>
                  <a:tcPr marL="45720" marR="45720" marT="45720" marB="45720" anchor="t" anchorCtr="0" horzOverflow="overflow"/>
                </a:tc>
                <a:tc>
                  <a:txBody>
                    <a:bodyPr/>
                    <a:lstStyle/>
                    <a:p>
                      <a:pPr algn="ctr">
                        <a:defRPr sz="1800"/>
                      </a:pPr>
                      <a:r>
                        <a:t>True</a:t>
                      </a:r>
                    </a:p>
                  </a:txBody>
                  <a:tcPr marL="45720" marR="45720" marT="45720" marB="45720" anchor="t" anchorCtr="0" horzOverflow="overflow"/>
                </a:tc>
              </a:tr>
            </a:tbl>
          </a:graphicData>
        </a:graphic>
      </p:graphicFrame>
      <p:graphicFrame>
        <p:nvGraphicFramePr>
          <p:cNvPr id="273" name="Tabla 5"/>
          <p:cNvGraphicFramePr/>
          <p:nvPr/>
        </p:nvGraphicFramePr>
        <p:xfrm>
          <a:off x="2933219" y="4230644"/>
          <a:ext cx="8128001" cy="74168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625600"/>
                <a:gridCol w="1625600"/>
                <a:gridCol w="1625600"/>
                <a:gridCol w="1625600"/>
                <a:gridCol w="1625600"/>
              </a:tblGrid>
              <a:tr h="370840">
                <a:tc>
                  <a:txBody>
                    <a:bodyPr/>
                    <a:lstStyle/>
                    <a:p>
                      <a:pPr algn="ctr">
                        <a:defRPr b="0" sz="1800">
                          <a:solidFill>
                            <a:srgbClr val="000000"/>
                          </a:solidFill>
                        </a:defRPr>
                      </a:pPr>
                      <a:r>
                        <a:rPr b="1">
                          <a:solidFill>
                            <a:srgbClr val="FFFFFF"/>
                          </a:solidFill>
                        </a:rPr>
                        <a:t>0</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1</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2</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3</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4</a:t>
                      </a:r>
                    </a:p>
                  </a:txBody>
                  <a:tcPr marL="45720" marR="45720" marT="45720" marB="45720" anchor="t" anchorCtr="0" horzOverflow="overflow"/>
                </a:tc>
              </a:tr>
              <a:tr h="370840">
                <a:tc>
                  <a:txBody>
                    <a:bodyPr/>
                    <a:lstStyle/>
                    <a:p>
                      <a:pPr algn="ctr">
                        <a:defRPr sz="1800"/>
                      </a:pPr>
                      <a:r>
                        <a:t>PHP</a:t>
                      </a:r>
                    </a:p>
                  </a:txBody>
                  <a:tcPr marL="45720" marR="45720" marT="45720" marB="45720" anchor="t" anchorCtr="0" horzOverflow="overflow"/>
                </a:tc>
                <a:tc>
                  <a:txBody>
                    <a:bodyPr/>
                    <a:lstStyle/>
                    <a:p>
                      <a:pPr algn="ctr">
                        <a:defRPr sz="1800"/>
                      </a:pPr>
                      <a:r>
                        <a:t>Javascript</a:t>
                      </a:r>
                    </a:p>
                  </a:txBody>
                  <a:tcPr marL="45720" marR="45720" marT="45720" marB="45720" anchor="t" anchorCtr="0" horzOverflow="overflow"/>
                </a:tc>
                <a:tc>
                  <a:txBody>
                    <a:bodyPr/>
                    <a:lstStyle/>
                    <a:p>
                      <a:pPr algn="ctr">
                        <a:defRPr sz="1800"/>
                      </a:pPr>
                      <a:r>
                        <a:t>C</a:t>
                      </a:r>
                    </a:p>
                  </a:txBody>
                  <a:tcPr marL="45720" marR="45720" marT="45720" marB="45720" anchor="t" anchorCtr="0" horzOverflow="overflow"/>
                </a:tc>
                <a:tc>
                  <a:txBody>
                    <a:bodyPr/>
                    <a:lstStyle/>
                    <a:p>
                      <a:pPr algn="ctr">
                        <a:defRPr sz="1800"/>
                      </a:pPr>
                      <a:r>
                        <a:t>Kotlin</a:t>
                      </a:r>
                    </a:p>
                  </a:txBody>
                  <a:tcPr marL="45720" marR="45720" marT="45720" marB="45720" anchor="t" anchorCtr="0" horzOverflow="overflow"/>
                </a:tc>
                <a:tc>
                  <a:txBody>
                    <a:bodyPr/>
                    <a:lstStyle/>
                    <a:p>
                      <a:pPr algn="ctr">
                        <a:defRPr sz="1800"/>
                      </a:pPr>
                      <a:r>
                        <a:t>Python</a:t>
                      </a:r>
                    </a:p>
                  </a:txBody>
                  <a:tcPr marL="45720" marR="45720" marT="45720" marB="45720" anchor="t" anchorCtr="0" horzOverflow="overflow"/>
                </a:tc>
              </a:tr>
            </a:tbl>
          </a:graphicData>
        </a:graphic>
      </p:graphicFrame>
      <p:graphicFrame>
        <p:nvGraphicFramePr>
          <p:cNvPr id="274" name="Tabla 11"/>
          <p:cNvGraphicFramePr/>
          <p:nvPr/>
        </p:nvGraphicFramePr>
        <p:xfrm>
          <a:off x="2933219" y="5329749"/>
          <a:ext cx="8128001" cy="74168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625600"/>
                <a:gridCol w="1625600"/>
                <a:gridCol w="1625600"/>
                <a:gridCol w="1625600"/>
                <a:gridCol w="1625600"/>
              </a:tblGrid>
              <a:tr h="370840">
                <a:tc>
                  <a:txBody>
                    <a:bodyPr/>
                    <a:lstStyle/>
                    <a:p>
                      <a:pPr algn="ctr">
                        <a:defRPr b="0" sz="1800">
                          <a:solidFill>
                            <a:srgbClr val="000000"/>
                          </a:solidFill>
                        </a:defRPr>
                      </a:pPr>
                      <a:r>
                        <a:rPr b="1">
                          <a:solidFill>
                            <a:srgbClr val="FFFFFF"/>
                          </a:solidFill>
                        </a:rPr>
                        <a:t>0</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1</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2</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3</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4</a:t>
                      </a:r>
                    </a:p>
                  </a:txBody>
                  <a:tcPr marL="45720" marR="45720" marT="45720" marB="45720" anchor="t" anchorCtr="0" horzOverflow="overflow"/>
                </a:tc>
              </a:tr>
              <a:tr h="370840">
                <a:tc>
                  <a:txBody>
                    <a:bodyPr/>
                    <a:lstStyle/>
                    <a:p>
                      <a:pPr algn="ctr">
                        <a:defRPr sz="1800"/>
                      </a:pPr>
                      <a:r>
                        <a:t>65</a:t>
                      </a:r>
                    </a:p>
                  </a:txBody>
                  <a:tcPr marL="45720" marR="45720" marT="45720" marB="45720" anchor="t" anchorCtr="0" horzOverflow="overflow"/>
                </a:tc>
                <a:tc>
                  <a:txBody>
                    <a:bodyPr/>
                    <a:lstStyle/>
                    <a:p>
                      <a:pPr algn="ctr">
                        <a:defRPr sz="1800"/>
                      </a:pPr>
                      <a:r>
                        <a:t>12</a:t>
                      </a:r>
                    </a:p>
                  </a:txBody>
                  <a:tcPr marL="45720" marR="45720" marT="45720" marB="45720" anchor="t" anchorCtr="0" horzOverflow="overflow"/>
                </a:tc>
                <a:tc>
                  <a:txBody>
                    <a:bodyPr/>
                    <a:lstStyle/>
                    <a:p>
                      <a:pPr algn="ctr">
                        <a:defRPr sz="1800"/>
                      </a:pPr>
                      <a:r>
                        <a:t>5</a:t>
                      </a:r>
                    </a:p>
                  </a:txBody>
                  <a:tcPr marL="45720" marR="45720" marT="45720" marB="45720" anchor="t" anchorCtr="0" horzOverflow="overflow"/>
                </a:tc>
                <a:tc>
                  <a:txBody>
                    <a:bodyPr/>
                    <a:lstStyle/>
                    <a:p>
                      <a:pPr algn="ctr">
                        <a:defRPr sz="1800"/>
                      </a:pPr>
                      <a:r>
                        <a:t>73619</a:t>
                      </a:r>
                    </a:p>
                  </a:txBody>
                  <a:tcPr marL="45720" marR="45720" marT="45720" marB="45720" anchor="t" anchorCtr="0" horzOverflow="overflow"/>
                </a:tc>
                <a:tc>
                  <a:txBody>
                    <a:bodyPr/>
                    <a:lstStyle/>
                    <a:p>
                      <a:pPr algn="ctr">
                        <a:defRPr sz="1800"/>
                      </a:pPr>
                      <a:r>
                        <a:t>512</a:t>
                      </a:r>
                    </a:p>
                  </a:txBody>
                  <a:tcPr marL="45720" marR="45720" marT="45720" marB="45720" anchor="t" anchorCtr="0" horzOverflow="overflow"/>
                </a:tc>
              </a:tr>
            </a:tbl>
          </a:graphicData>
        </a:graphic>
      </p:graphicFrame>
      <p:sp>
        <p:nvSpPr>
          <p:cNvPr id="275" name="CuadroTexto 13"/>
          <p:cNvSpPr txBox="1"/>
          <p:nvPr/>
        </p:nvSpPr>
        <p:spPr>
          <a:xfrm>
            <a:off x="11190454" y="4345988"/>
            <a:ext cx="954868" cy="332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latin typeface="+mj-lt"/>
                <a:ea typeface="+mj-ea"/>
                <a:cs typeface="+mj-cs"/>
                <a:sym typeface="Calibri"/>
              </a:defRPr>
            </a:lvl1pPr>
          </a:lstStyle>
          <a:p>
            <a:pPr/>
            <a:r>
              <a:t>Elemento</a:t>
            </a:r>
          </a:p>
        </p:txBody>
      </p:sp>
      <p:sp>
        <p:nvSpPr>
          <p:cNvPr id="276" name="Conector recto de flecha 14"/>
          <p:cNvSpPr/>
          <p:nvPr/>
        </p:nvSpPr>
        <p:spPr>
          <a:xfrm flipV="1">
            <a:off x="11068532" y="3160601"/>
            <a:ext cx="249025" cy="317503"/>
          </a:xfrm>
          <a:prstGeom prst="line">
            <a:avLst/>
          </a:prstGeom>
          <a:ln w="6350">
            <a:solidFill>
              <a:schemeClr val="accent1"/>
            </a:solidFill>
            <a:miter/>
            <a:headEnd type="triangle"/>
          </a:ln>
        </p:spPr>
        <p:txBody>
          <a:bodyPr lIns="45718" tIns="45718" rIns="45718" bIns="45718"/>
          <a:lstStyle/>
          <a:p>
            <a:pPr/>
          </a:p>
        </p:txBody>
      </p:sp>
      <p:sp>
        <p:nvSpPr>
          <p:cNvPr id="277" name="CuadroTexto 17"/>
          <p:cNvSpPr txBox="1"/>
          <p:nvPr/>
        </p:nvSpPr>
        <p:spPr>
          <a:xfrm>
            <a:off x="11291089" y="2927251"/>
            <a:ext cx="696442" cy="332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latin typeface="+mj-lt"/>
                <a:ea typeface="+mj-ea"/>
                <a:cs typeface="+mj-cs"/>
                <a:sym typeface="Calibri"/>
              </a:defRPr>
            </a:lvl1pPr>
          </a:lstStyle>
          <a:p>
            <a:pPr/>
            <a:r>
              <a:t>Índice</a:t>
            </a:r>
          </a:p>
        </p:txBody>
      </p:sp>
      <p:sp>
        <p:nvSpPr>
          <p:cNvPr id="278" name="Conector recto de flecha 18"/>
          <p:cNvSpPr/>
          <p:nvPr/>
        </p:nvSpPr>
        <p:spPr>
          <a:xfrm>
            <a:off x="11119818" y="4185294"/>
            <a:ext cx="373684" cy="225398"/>
          </a:xfrm>
          <a:prstGeom prst="line">
            <a:avLst/>
          </a:prstGeom>
          <a:ln w="6350">
            <a:solidFill>
              <a:schemeClr val="accent1"/>
            </a:solidFill>
            <a:miter/>
            <a:headEnd type="triangle"/>
          </a:ln>
        </p:spPr>
        <p:txBody>
          <a:bodyPr lIns="45718" tIns="45718" rIns="45718" bIns="45718"/>
          <a:lstStyle/>
          <a:p>
            <a:pPr/>
          </a:p>
        </p:txBody>
      </p:sp>
      <p:sp>
        <p:nvSpPr>
          <p:cNvPr id="279"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280"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281"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CuadroTexto 1"/>
          <p:cNvSpPr txBox="1"/>
          <p:nvPr/>
        </p:nvSpPr>
        <p:spPr>
          <a:xfrm>
            <a:off x="504623" y="1242794"/>
            <a:ext cx="5572556"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4. Variables y tipos de datos (Avanzado)</a:t>
            </a:r>
          </a:p>
        </p:txBody>
      </p:sp>
      <p:sp>
        <p:nvSpPr>
          <p:cNvPr id="284" name="CuadroTexto 3"/>
          <p:cNvSpPr txBox="1"/>
          <p:nvPr/>
        </p:nvSpPr>
        <p:spPr>
          <a:xfrm>
            <a:off x="654839" y="1956891"/>
            <a:ext cx="10881360" cy="3825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Arrays unidimensionales</a:t>
            </a:r>
          </a:p>
          <a:p>
            <a:pPr>
              <a:defRPr>
                <a:latin typeface="Prototype"/>
                <a:ea typeface="Prototype"/>
                <a:cs typeface="Prototype"/>
                <a:sym typeface="Prototype"/>
              </a:defRPr>
            </a:pPr>
          </a:p>
          <a:p>
            <a:pPr>
              <a:defRPr>
                <a:latin typeface="Prototype"/>
                <a:ea typeface="Prototype"/>
                <a:cs typeface="Prototype"/>
                <a:sym typeface="Prototype"/>
              </a:defRPr>
            </a:pPr>
            <a:r>
              <a:t>Un array se define con un identificador, como cualquier otra variable, de la forma:</a:t>
            </a:r>
          </a:p>
          <a:p>
            <a:pPr lvl="1" indent="457200">
              <a:defRPr>
                <a:latin typeface="Prototype"/>
                <a:ea typeface="Prototype"/>
                <a:cs typeface="Prototype"/>
                <a:sym typeface="Prototype"/>
              </a:defRPr>
            </a:pPr>
            <a:r>
              <a:t>indentificadorArray = [1, 2, 3, 4];</a:t>
            </a:r>
          </a:p>
          <a:p>
            <a:pPr lvl="1" indent="457200">
              <a:defRPr>
                <a:latin typeface="Prototype"/>
                <a:ea typeface="Prototype"/>
                <a:cs typeface="Prototype"/>
                <a:sym typeface="Prototype"/>
              </a:defRPr>
            </a:pPr>
          </a:p>
          <a:p>
            <a:pPr>
              <a:defRPr>
                <a:latin typeface="Prototype"/>
                <a:ea typeface="Prototype"/>
                <a:cs typeface="Prototype"/>
                <a:sym typeface="Prototype"/>
              </a:defRPr>
            </a:pPr>
            <a:r>
              <a:t>- Pregunta: ¿Cuál es el último índice de un array de 10 posiciones? </a:t>
            </a:r>
          </a:p>
          <a:p>
            <a:pPr>
              <a:defRPr>
                <a:latin typeface="Prototype"/>
                <a:ea typeface="Prototype"/>
                <a:cs typeface="Prototype"/>
                <a:sym typeface="Prototype"/>
              </a:defRPr>
            </a:pPr>
          </a:p>
          <a:p>
            <a:pPr marL="285750" indent="-285750">
              <a:buSzPct val="100000"/>
              <a:buChar char="-"/>
              <a:defRPr>
                <a:latin typeface="Prototype"/>
                <a:ea typeface="Prototype"/>
                <a:cs typeface="Prototype"/>
                <a:sym typeface="Prototype"/>
              </a:defRPr>
            </a:pPr>
            <a:r>
              <a:t>Un array puede ser asociativo o no asociativo. </a:t>
            </a:r>
          </a:p>
          <a:p>
            <a:pPr lvl="1" marL="742950" indent="-285750">
              <a:buSzPct val="100000"/>
              <a:buChar char="-"/>
              <a:defRPr>
                <a:latin typeface="Prototype"/>
                <a:ea typeface="Prototype"/>
                <a:cs typeface="Prototype"/>
                <a:sym typeface="Prototype"/>
              </a:defRPr>
            </a:pPr>
            <a:r>
              <a:t>Asociativo: El índice es una cadena de caracteres personalizadas:</a:t>
            </a:r>
          </a:p>
          <a:p>
            <a:pPr lvl="2" indent="914400">
              <a:defRPr>
                <a:latin typeface="Prototype"/>
                <a:ea typeface="Prototype"/>
                <a:cs typeface="Prototype"/>
                <a:sym typeface="Prototype"/>
              </a:defRPr>
            </a:pPr>
            <a:r>
              <a:t>animales[“bufalo”] = 14</a:t>
            </a:r>
          </a:p>
          <a:p>
            <a:pPr lvl="1" marL="742950" indent="-285750">
              <a:buSzPct val="100000"/>
              <a:buChar char="-"/>
              <a:defRPr>
                <a:latin typeface="Prototype"/>
                <a:ea typeface="Prototype"/>
                <a:cs typeface="Prototype"/>
                <a:sym typeface="Prototype"/>
              </a:defRPr>
            </a:pPr>
            <a:r>
              <a:t>No asociativo o indexado: Los índices son numéricos</a:t>
            </a:r>
          </a:p>
          <a:p>
            <a:pPr lvl="2" indent="914400">
              <a:defRPr>
                <a:latin typeface="Prototype"/>
                <a:ea typeface="Prototype"/>
                <a:cs typeface="Prototype"/>
                <a:sym typeface="Prototype"/>
              </a:defRPr>
            </a:pPr>
            <a:r>
              <a:t>lenguajeDeProgramacion[1] = “Javascript”</a:t>
            </a:r>
          </a:p>
          <a:p>
            <a:pPr lvl="2" indent="914400">
              <a:defRPr>
                <a:latin typeface="Prototype"/>
                <a:ea typeface="Prototype"/>
                <a:cs typeface="Prototype"/>
                <a:sym typeface="Prototype"/>
              </a:defRPr>
            </a:pPr>
          </a:p>
          <a:p>
            <a:pPr>
              <a:defRPr>
                <a:latin typeface="Prototype"/>
                <a:ea typeface="Prototype"/>
                <a:cs typeface="Prototype"/>
                <a:sym typeface="Prototype"/>
              </a:defRPr>
            </a:pPr>
            <a:r>
              <a:t>Para acceder a cualquier elemento de un array, se usan los corchetes [ ].</a:t>
            </a:r>
          </a:p>
        </p:txBody>
      </p:sp>
      <p:sp>
        <p:nvSpPr>
          <p:cNvPr id="285"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286"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287"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CuadroTexto 1"/>
          <p:cNvSpPr txBox="1"/>
          <p:nvPr/>
        </p:nvSpPr>
        <p:spPr>
          <a:xfrm>
            <a:off x="504623" y="1242794"/>
            <a:ext cx="5572556"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4. Variables y tipos de datos (Avanzado)</a:t>
            </a:r>
          </a:p>
        </p:txBody>
      </p:sp>
      <p:sp>
        <p:nvSpPr>
          <p:cNvPr id="290" name="CuadroTexto 3"/>
          <p:cNvSpPr txBox="1"/>
          <p:nvPr/>
        </p:nvSpPr>
        <p:spPr>
          <a:xfrm>
            <a:off x="654839" y="1956891"/>
            <a:ext cx="10881360" cy="2225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Operaciones sobre arrays</a:t>
            </a:r>
          </a:p>
          <a:p>
            <a:pPr>
              <a:defRPr>
                <a:latin typeface="Prototype"/>
                <a:ea typeface="Prototype"/>
                <a:cs typeface="Prototype"/>
                <a:sym typeface="Prototype"/>
              </a:defRPr>
            </a:pPr>
          </a:p>
          <a:p>
            <a:pPr>
              <a:defRPr>
                <a:latin typeface="Prototype"/>
                <a:ea typeface="Prototype"/>
                <a:cs typeface="Prototype"/>
                <a:sym typeface="Prototype"/>
              </a:defRPr>
            </a:pPr>
            <a:r>
              <a:t>Acceder a elementos del array</a:t>
            </a:r>
          </a:p>
          <a:p>
            <a:pPr>
              <a:defRPr>
                <a:latin typeface="Prototype"/>
                <a:ea typeface="Prototype"/>
                <a:cs typeface="Prototype"/>
                <a:sym typeface="Prototype"/>
              </a:defRPr>
            </a:pPr>
            <a:r>
              <a:t>miArray[1], miArray[40]</a:t>
            </a:r>
          </a:p>
          <a:p>
            <a:pPr>
              <a:defRPr>
                <a:latin typeface="Prototype"/>
                <a:ea typeface="Prototype"/>
                <a:cs typeface="Prototype"/>
                <a:sym typeface="Prototype"/>
              </a:defRPr>
            </a:pPr>
          </a:p>
          <a:p>
            <a:pPr>
              <a:defRPr>
                <a:latin typeface="Prototype"/>
                <a:ea typeface="Prototype"/>
                <a:cs typeface="Prototype"/>
                <a:sym typeface="Prototype"/>
              </a:defRPr>
            </a:pPr>
            <a:r>
              <a:t>Modificar elementos del array</a:t>
            </a:r>
          </a:p>
          <a:p>
            <a:pPr>
              <a:defRPr>
                <a:latin typeface="Prototype"/>
                <a:ea typeface="Prototype"/>
                <a:cs typeface="Prototype"/>
                <a:sym typeface="Prototype"/>
              </a:defRPr>
            </a:pPr>
            <a:r>
              <a:t>miArray[1] = “nuevo valor”</a:t>
            </a:r>
          </a:p>
          <a:p>
            <a:pPr>
              <a:defRPr>
                <a:latin typeface="Prototype"/>
                <a:ea typeface="Prototype"/>
                <a:cs typeface="Prototype"/>
                <a:sym typeface="Prototype"/>
              </a:defRPr>
            </a:pPr>
            <a:r>
              <a:t>miArray[40] = “otros caracteres”</a:t>
            </a:r>
          </a:p>
        </p:txBody>
      </p:sp>
      <p:sp>
        <p:nvSpPr>
          <p:cNvPr id="291"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292"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293"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CuadroTexto 1"/>
          <p:cNvSpPr txBox="1"/>
          <p:nvPr/>
        </p:nvSpPr>
        <p:spPr>
          <a:xfrm>
            <a:off x="504623" y="1242794"/>
            <a:ext cx="5572556"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4. Variables y tipos de datos (Avanzado)</a:t>
            </a:r>
          </a:p>
        </p:txBody>
      </p:sp>
      <p:sp>
        <p:nvSpPr>
          <p:cNvPr id="296" name="CuadroTexto 3"/>
          <p:cNvSpPr txBox="1"/>
          <p:nvPr/>
        </p:nvSpPr>
        <p:spPr>
          <a:xfrm>
            <a:off x="654839" y="1956891"/>
            <a:ext cx="10881360" cy="3825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Ordenar Arrays</a:t>
            </a:r>
          </a:p>
          <a:p>
            <a:pPr>
              <a:defRPr>
                <a:latin typeface="Prototype"/>
                <a:ea typeface="Prototype"/>
                <a:cs typeface="Prototype"/>
                <a:sym typeface="Prototype"/>
              </a:defRPr>
            </a:pPr>
          </a:p>
          <a:p>
            <a:pPr>
              <a:defRPr>
                <a:latin typeface="Prototype"/>
                <a:ea typeface="Prototype"/>
                <a:cs typeface="Prototype"/>
                <a:sym typeface="Prototype"/>
              </a:defRPr>
            </a:pPr>
            <a:r>
              <a:t>La </a:t>
            </a:r>
            <a:r>
              <a:t>Ordenación de burbuja </a:t>
            </a:r>
            <a:r>
              <a:t>(Bubble Sort en inglés) es un sencillo algoritmo de ordenamiento.</a:t>
            </a:r>
          </a:p>
          <a:p>
            <a:pPr>
              <a:defRPr>
                <a:latin typeface="Prototype"/>
                <a:ea typeface="Prototype"/>
                <a:cs typeface="Prototype"/>
                <a:sym typeface="Prototype"/>
              </a:defRPr>
            </a:pPr>
          </a:p>
          <a:p>
            <a:pPr>
              <a:defRPr>
                <a:latin typeface="Prototype"/>
                <a:ea typeface="Prototype"/>
                <a:cs typeface="Prototype"/>
                <a:sym typeface="Prototype"/>
              </a:defRPr>
            </a:pPr>
            <a:r>
              <a:t>Se trata de ir revisando cada elemento del array con el siguiente, intercambiándolos de posición si están en el orden equivocado. Es necesario revisar varias veces toda la lista hasta que no se necesiten más intercambios, lo que significaría que la lista ya está ordenada.</a:t>
            </a:r>
          </a:p>
          <a:p>
            <a:pPr>
              <a:defRPr>
                <a:latin typeface="Prototype"/>
                <a:ea typeface="Prototype"/>
                <a:cs typeface="Prototype"/>
                <a:sym typeface="Prototype"/>
              </a:defRPr>
            </a:pPr>
          </a:p>
          <a:p>
            <a:pPr>
              <a:defRPr>
                <a:latin typeface="Prototype"/>
                <a:ea typeface="Prototype"/>
                <a:cs typeface="Prototype"/>
                <a:sym typeface="Prototype"/>
              </a:defRPr>
            </a:pPr>
            <a:r>
              <a:t>Este algoritmo obtiene su nombre de la forma con la que suben por la lista los elementos durante los intercambios, como si fueran pequeñas "burbujas". También es conocido como el método del intercambio directo. Dado que solo usa comparaciones para operar elementos, se lo considera un algoritmo de comparación, siendo uno de los más sencillos de implementar.</a:t>
            </a:r>
          </a:p>
          <a:p>
            <a:pPr>
              <a:defRPr>
                <a:latin typeface="Prototype"/>
                <a:ea typeface="Prototype"/>
                <a:cs typeface="Prototype"/>
                <a:sym typeface="Prototype"/>
              </a:defRPr>
            </a:pPr>
          </a:p>
          <a:p>
            <a:pPr>
              <a:defRPr u="sng">
                <a:solidFill>
                  <a:srgbClr val="0563C1"/>
                </a:solidFill>
                <a:uFill>
                  <a:solidFill>
                    <a:srgbClr val="0563C1"/>
                  </a:solidFill>
                </a:uFill>
                <a:latin typeface="Prototype"/>
                <a:ea typeface="Prototype"/>
                <a:cs typeface="Prototype"/>
                <a:sym typeface="Prototype"/>
              </a:defRPr>
            </a:pPr>
            <a:r>
              <a:rPr>
                <a:solidFill>
                  <a:srgbClr val="0000FF"/>
                </a:solidFill>
                <a:uFill>
                  <a:solidFill>
                    <a:srgbClr val="0000FF"/>
                  </a:solidFill>
                </a:uFill>
                <a:hlinkClick r:id="rId2" invalidUrl="" action="" tgtFrame="" tooltip="" history="1" highlightClick="0" endSnd="0"/>
              </a:rPr>
              <a:t>Más algoritmos de ordenación de forma visual</a:t>
            </a:r>
            <a:r>
              <a:rPr u="none">
                <a:solidFill>
                  <a:srgbClr val="000000"/>
                </a:solidFill>
                <a:uFillTx/>
              </a:rPr>
              <a:t>.</a:t>
            </a:r>
          </a:p>
        </p:txBody>
      </p:sp>
      <p:sp>
        <p:nvSpPr>
          <p:cNvPr id="297"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298"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299" name="Releevant-Favicon-xs.png" descr="Releevant-Favicon-xs.png"/>
          <p:cNvPicPr>
            <a:picLocks noChangeAspect="1"/>
          </p:cNvPicPr>
          <p:nvPr/>
        </p:nvPicPr>
        <p:blipFill>
          <a:blip r:embed="rId3">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CuadroTexto 1"/>
          <p:cNvSpPr txBox="1"/>
          <p:nvPr/>
        </p:nvSpPr>
        <p:spPr>
          <a:xfrm>
            <a:off x="504623" y="1242794"/>
            <a:ext cx="5572556"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4. Variables y tipos de datos (Avanzado)</a:t>
            </a:r>
          </a:p>
        </p:txBody>
      </p:sp>
      <p:sp>
        <p:nvSpPr>
          <p:cNvPr id="302" name="CuadroTexto 3"/>
          <p:cNvSpPr txBox="1"/>
          <p:nvPr/>
        </p:nvSpPr>
        <p:spPr>
          <a:xfrm>
            <a:off x="646657" y="1956891"/>
            <a:ext cx="10881360" cy="904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Ordenar Arrays</a:t>
            </a:r>
          </a:p>
          <a:p>
            <a:pPr>
              <a:defRPr b="1">
                <a:latin typeface="+mj-lt"/>
                <a:ea typeface="+mj-ea"/>
                <a:cs typeface="+mj-cs"/>
                <a:sym typeface="Calibri"/>
              </a:defRPr>
            </a:pPr>
          </a:p>
          <a:p>
            <a:pPr>
              <a:defRPr>
                <a:latin typeface="Prototype"/>
                <a:ea typeface="Prototype"/>
                <a:cs typeface="Prototype"/>
                <a:sym typeface="Prototype"/>
              </a:defRPr>
            </a:pPr>
            <a:r>
              <a:t>Ejemplo: ordenar el array = [3, 9, 8, 1, 4].</a:t>
            </a:r>
          </a:p>
        </p:txBody>
      </p:sp>
      <p:graphicFrame>
        <p:nvGraphicFramePr>
          <p:cNvPr id="303" name="Tabla 12"/>
          <p:cNvGraphicFramePr/>
          <p:nvPr/>
        </p:nvGraphicFramePr>
        <p:xfrm>
          <a:off x="723736" y="3206020"/>
          <a:ext cx="6389986" cy="225155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277997"/>
                <a:gridCol w="1277997"/>
                <a:gridCol w="1277997"/>
                <a:gridCol w="1277997"/>
                <a:gridCol w="1277997"/>
              </a:tblGrid>
              <a:tr h="375258">
                <a:tc>
                  <a:txBody>
                    <a:bodyPr/>
                    <a:lstStyle/>
                    <a:p>
                      <a:pPr algn="ctr">
                        <a:defRPr b="0" sz="1800">
                          <a:solidFill>
                            <a:srgbClr val="000000"/>
                          </a:solidFill>
                        </a:defRPr>
                      </a:pPr>
                      <a:r>
                        <a:rPr b="1">
                          <a:solidFill>
                            <a:srgbClr val="FFFFFF"/>
                          </a:solidFill>
                        </a:rPr>
                        <a:t>0</a:t>
                      </a:r>
                    </a:p>
                  </a:txBody>
                  <a:tcPr marL="46265" marR="46265" marT="46265" marB="46265" anchor="ctr" anchorCtr="0" horzOverflow="overflow"/>
                </a:tc>
                <a:tc>
                  <a:txBody>
                    <a:bodyPr/>
                    <a:lstStyle/>
                    <a:p>
                      <a:pPr algn="ctr">
                        <a:defRPr b="0" sz="1800">
                          <a:solidFill>
                            <a:srgbClr val="000000"/>
                          </a:solidFill>
                        </a:defRPr>
                      </a:pPr>
                      <a:r>
                        <a:rPr b="1">
                          <a:solidFill>
                            <a:srgbClr val="FFFFFF"/>
                          </a:solidFill>
                        </a:rPr>
                        <a:t>1</a:t>
                      </a:r>
                    </a:p>
                  </a:txBody>
                  <a:tcPr marL="46265" marR="46265" marT="46265" marB="46265" anchor="ctr" anchorCtr="0" horzOverflow="overflow"/>
                </a:tc>
                <a:tc>
                  <a:txBody>
                    <a:bodyPr/>
                    <a:lstStyle/>
                    <a:p>
                      <a:pPr algn="ctr">
                        <a:defRPr b="0" sz="1800">
                          <a:solidFill>
                            <a:srgbClr val="000000"/>
                          </a:solidFill>
                        </a:defRPr>
                      </a:pPr>
                      <a:r>
                        <a:rPr b="1">
                          <a:solidFill>
                            <a:srgbClr val="FFFFFF"/>
                          </a:solidFill>
                        </a:rPr>
                        <a:t>2</a:t>
                      </a:r>
                    </a:p>
                  </a:txBody>
                  <a:tcPr marL="46265" marR="46265" marT="46265" marB="46265" anchor="ctr" anchorCtr="0" horzOverflow="overflow"/>
                </a:tc>
                <a:tc>
                  <a:txBody>
                    <a:bodyPr/>
                    <a:lstStyle/>
                    <a:p>
                      <a:pPr algn="ctr">
                        <a:defRPr b="0" sz="1800">
                          <a:solidFill>
                            <a:srgbClr val="000000"/>
                          </a:solidFill>
                        </a:defRPr>
                      </a:pPr>
                      <a:r>
                        <a:rPr b="1">
                          <a:solidFill>
                            <a:srgbClr val="FFFFFF"/>
                          </a:solidFill>
                        </a:rPr>
                        <a:t>3</a:t>
                      </a:r>
                    </a:p>
                  </a:txBody>
                  <a:tcPr marL="46265" marR="46265" marT="46265" marB="46265" anchor="ctr" anchorCtr="0" horzOverflow="overflow"/>
                </a:tc>
                <a:tc>
                  <a:txBody>
                    <a:bodyPr/>
                    <a:lstStyle/>
                    <a:p>
                      <a:pPr algn="ctr">
                        <a:defRPr b="0" sz="1800">
                          <a:solidFill>
                            <a:srgbClr val="000000"/>
                          </a:solidFill>
                        </a:defRPr>
                      </a:pPr>
                      <a:r>
                        <a:rPr b="1">
                          <a:solidFill>
                            <a:srgbClr val="FFFFFF"/>
                          </a:solidFill>
                        </a:rPr>
                        <a:t>4</a:t>
                      </a:r>
                    </a:p>
                  </a:txBody>
                  <a:tcPr marL="46265" marR="46265" marT="46265" marB="46265" anchor="ctr" anchorCtr="0" horzOverflow="overflow"/>
                </a:tc>
              </a:tr>
              <a:tr h="375258">
                <a:tc>
                  <a:txBody>
                    <a:bodyPr/>
                    <a:lstStyle/>
                    <a:p>
                      <a:pPr algn="ctr">
                        <a:defRPr sz="1800"/>
                      </a:pPr>
                      <a:r>
                        <a:rPr b="1">
                          <a:solidFill>
                            <a:srgbClr val="C00000"/>
                          </a:solidFill>
                        </a:rPr>
                        <a:t>3</a:t>
                      </a:r>
                    </a:p>
                  </a:txBody>
                  <a:tcPr marL="46265" marR="46265" marT="46265" marB="46265" anchor="ctr" anchorCtr="0" horzOverflow="overflow"/>
                </a:tc>
                <a:tc>
                  <a:txBody>
                    <a:bodyPr/>
                    <a:lstStyle/>
                    <a:p>
                      <a:pPr algn="ctr">
                        <a:defRPr sz="1800"/>
                      </a:pPr>
                      <a:r>
                        <a:rPr b="1">
                          <a:solidFill>
                            <a:srgbClr val="C00000"/>
                          </a:solidFill>
                        </a:rPr>
                        <a:t>9</a:t>
                      </a:r>
                    </a:p>
                  </a:txBody>
                  <a:tcPr marL="46265" marR="46265" marT="46265" marB="46265" anchor="ctr" anchorCtr="0" horzOverflow="overflow"/>
                </a:tc>
                <a:tc>
                  <a:txBody>
                    <a:bodyPr/>
                    <a:lstStyle/>
                    <a:p>
                      <a:pPr algn="ctr">
                        <a:defRPr sz="1800"/>
                      </a:pPr>
                      <a:r>
                        <a:t>8</a:t>
                      </a:r>
                    </a:p>
                  </a:txBody>
                  <a:tcPr marL="46265" marR="46265" marT="46265" marB="46265" anchor="ctr" anchorCtr="0" horzOverflow="overflow"/>
                </a:tc>
                <a:tc>
                  <a:txBody>
                    <a:bodyPr/>
                    <a:lstStyle/>
                    <a:p>
                      <a:pPr algn="ctr">
                        <a:defRPr sz="1800"/>
                      </a:pPr>
                      <a:r>
                        <a:t>1</a:t>
                      </a:r>
                    </a:p>
                  </a:txBody>
                  <a:tcPr marL="46265" marR="46265" marT="46265" marB="46265" anchor="ctr" anchorCtr="0" horzOverflow="overflow"/>
                </a:tc>
                <a:tc>
                  <a:txBody>
                    <a:bodyPr/>
                    <a:lstStyle/>
                    <a:p>
                      <a:pPr algn="ctr">
                        <a:defRPr sz="1800"/>
                      </a:pPr>
                      <a:r>
                        <a:t>4</a:t>
                      </a:r>
                    </a:p>
                  </a:txBody>
                  <a:tcPr marL="46265" marR="46265" marT="46265" marB="46265" anchor="ctr" anchorCtr="0" horzOverflow="overflow"/>
                </a:tc>
              </a:tr>
              <a:tr h="375258">
                <a:tc>
                  <a:txBody>
                    <a:bodyPr/>
                    <a:lstStyle/>
                    <a:p>
                      <a:pPr algn="ctr">
                        <a:defRPr sz="1800"/>
                      </a:pPr>
                      <a:r>
                        <a:t>3</a:t>
                      </a:r>
                    </a:p>
                  </a:txBody>
                  <a:tcPr marL="46265" marR="46265" marT="46265" marB="46265" anchor="ctr" anchorCtr="0" horzOverflow="overflow"/>
                </a:tc>
                <a:tc>
                  <a:txBody>
                    <a:bodyPr/>
                    <a:lstStyle/>
                    <a:p>
                      <a:pPr algn="ctr">
                        <a:defRPr sz="1800"/>
                      </a:pPr>
                      <a:r>
                        <a:rPr b="1">
                          <a:solidFill>
                            <a:srgbClr val="C00000"/>
                          </a:solidFill>
                        </a:rPr>
                        <a:t>9</a:t>
                      </a:r>
                    </a:p>
                  </a:txBody>
                  <a:tcPr marL="46265" marR="46265" marT="46265" marB="46265" anchor="ctr" anchorCtr="0" horzOverflow="overflow"/>
                </a:tc>
                <a:tc>
                  <a:txBody>
                    <a:bodyPr/>
                    <a:lstStyle/>
                    <a:p>
                      <a:pPr algn="ctr">
                        <a:defRPr sz="1800"/>
                      </a:pPr>
                      <a:r>
                        <a:rPr b="1">
                          <a:solidFill>
                            <a:srgbClr val="C00000"/>
                          </a:solidFill>
                        </a:rPr>
                        <a:t>8</a:t>
                      </a:r>
                    </a:p>
                  </a:txBody>
                  <a:tcPr marL="46265" marR="46265" marT="46265" marB="46265" anchor="ctr" anchorCtr="0" horzOverflow="overflow"/>
                </a:tc>
                <a:tc>
                  <a:txBody>
                    <a:bodyPr/>
                    <a:lstStyle/>
                    <a:p>
                      <a:pPr algn="ctr">
                        <a:defRPr sz="1800"/>
                      </a:pPr>
                      <a:r>
                        <a:t>1</a:t>
                      </a:r>
                    </a:p>
                  </a:txBody>
                  <a:tcPr marL="46265" marR="46265" marT="46265" marB="46265" anchor="ctr" anchorCtr="0" horzOverflow="overflow"/>
                </a:tc>
                <a:tc>
                  <a:txBody>
                    <a:bodyPr/>
                    <a:lstStyle/>
                    <a:p>
                      <a:pPr algn="ctr">
                        <a:defRPr sz="1800"/>
                      </a:pPr>
                      <a:r>
                        <a:t>4</a:t>
                      </a:r>
                    </a:p>
                  </a:txBody>
                  <a:tcPr marL="46265" marR="46265" marT="46265" marB="46265" anchor="ctr" anchorCtr="0" horzOverflow="overflow"/>
                </a:tc>
              </a:tr>
              <a:tr h="375258">
                <a:tc>
                  <a:txBody>
                    <a:bodyPr/>
                    <a:lstStyle/>
                    <a:p>
                      <a:pPr algn="ctr">
                        <a:defRPr sz="1800"/>
                      </a:pPr>
                      <a:r>
                        <a:t>3</a:t>
                      </a:r>
                    </a:p>
                  </a:txBody>
                  <a:tcPr marL="46265" marR="46265" marT="46265" marB="46265" anchor="ctr" anchorCtr="0" horzOverflow="overflow"/>
                </a:tc>
                <a:tc>
                  <a:txBody>
                    <a:bodyPr/>
                    <a:lstStyle/>
                    <a:p>
                      <a:pPr algn="ctr">
                        <a:defRPr sz="1800"/>
                      </a:pPr>
                      <a:r>
                        <a:t>8</a:t>
                      </a:r>
                    </a:p>
                  </a:txBody>
                  <a:tcPr marL="46265" marR="46265" marT="46265" marB="46265" anchor="ctr" anchorCtr="0" horzOverflow="overflow"/>
                </a:tc>
                <a:tc>
                  <a:txBody>
                    <a:bodyPr/>
                    <a:lstStyle/>
                    <a:p>
                      <a:pPr algn="ctr">
                        <a:defRPr sz="1800"/>
                      </a:pPr>
                      <a:r>
                        <a:rPr b="1">
                          <a:solidFill>
                            <a:srgbClr val="C00000"/>
                          </a:solidFill>
                        </a:rPr>
                        <a:t>9</a:t>
                      </a:r>
                    </a:p>
                  </a:txBody>
                  <a:tcPr marL="46265" marR="46265" marT="46265" marB="46265" anchor="ctr" anchorCtr="0" horzOverflow="overflow"/>
                </a:tc>
                <a:tc>
                  <a:txBody>
                    <a:bodyPr/>
                    <a:lstStyle/>
                    <a:p>
                      <a:pPr algn="ctr">
                        <a:defRPr sz="1800"/>
                      </a:pPr>
                      <a:r>
                        <a:rPr b="1">
                          <a:solidFill>
                            <a:srgbClr val="C00000"/>
                          </a:solidFill>
                        </a:rPr>
                        <a:t>1</a:t>
                      </a:r>
                    </a:p>
                  </a:txBody>
                  <a:tcPr marL="46265" marR="46265" marT="46265" marB="46265" anchor="ctr" anchorCtr="0" horzOverflow="overflow"/>
                </a:tc>
                <a:tc>
                  <a:txBody>
                    <a:bodyPr/>
                    <a:lstStyle/>
                    <a:p>
                      <a:pPr algn="ctr">
                        <a:defRPr sz="1800"/>
                      </a:pPr>
                      <a:r>
                        <a:t>4</a:t>
                      </a:r>
                    </a:p>
                  </a:txBody>
                  <a:tcPr marL="46265" marR="46265" marT="46265" marB="46265" anchor="ctr" anchorCtr="0" horzOverflow="overflow"/>
                </a:tc>
              </a:tr>
              <a:tr h="375258">
                <a:tc>
                  <a:txBody>
                    <a:bodyPr/>
                    <a:lstStyle/>
                    <a:p>
                      <a:pPr algn="ctr">
                        <a:defRPr sz="1800"/>
                      </a:pPr>
                      <a:r>
                        <a:t>3</a:t>
                      </a:r>
                    </a:p>
                  </a:txBody>
                  <a:tcPr marL="46265" marR="46265" marT="46265" marB="46265" anchor="ctr" anchorCtr="0" horzOverflow="overflow"/>
                </a:tc>
                <a:tc>
                  <a:txBody>
                    <a:bodyPr/>
                    <a:lstStyle/>
                    <a:p>
                      <a:pPr algn="ctr">
                        <a:defRPr sz="1800"/>
                      </a:pPr>
                      <a:r>
                        <a:t>8</a:t>
                      </a:r>
                    </a:p>
                  </a:txBody>
                  <a:tcPr marL="46265" marR="46265" marT="46265" marB="46265" anchor="ctr" anchorCtr="0" horzOverflow="overflow"/>
                </a:tc>
                <a:tc>
                  <a:txBody>
                    <a:bodyPr/>
                    <a:lstStyle/>
                    <a:p>
                      <a:pPr algn="ctr">
                        <a:defRPr sz="1800"/>
                      </a:pPr>
                      <a:r>
                        <a:t>1</a:t>
                      </a:r>
                    </a:p>
                  </a:txBody>
                  <a:tcPr marL="46265" marR="46265" marT="46265" marB="46265" anchor="ctr" anchorCtr="0" horzOverflow="overflow"/>
                </a:tc>
                <a:tc>
                  <a:txBody>
                    <a:bodyPr/>
                    <a:lstStyle/>
                    <a:p>
                      <a:pPr algn="ctr">
                        <a:defRPr sz="1800"/>
                      </a:pPr>
                      <a:r>
                        <a:rPr b="1">
                          <a:solidFill>
                            <a:srgbClr val="C00000"/>
                          </a:solidFill>
                        </a:rPr>
                        <a:t>9</a:t>
                      </a:r>
                    </a:p>
                  </a:txBody>
                  <a:tcPr marL="46265" marR="46265" marT="46265" marB="46265" anchor="ctr" anchorCtr="0" horzOverflow="overflow"/>
                </a:tc>
                <a:tc>
                  <a:txBody>
                    <a:bodyPr/>
                    <a:lstStyle/>
                    <a:p>
                      <a:pPr algn="ctr">
                        <a:defRPr sz="1800"/>
                      </a:pPr>
                      <a:r>
                        <a:rPr b="1">
                          <a:solidFill>
                            <a:srgbClr val="C00000"/>
                          </a:solidFill>
                        </a:rPr>
                        <a:t>4</a:t>
                      </a:r>
                    </a:p>
                  </a:txBody>
                  <a:tcPr marL="46265" marR="46265" marT="46265" marB="46265" anchor="ctr" anchorCtr="0" horzOverflow="overflow"/>
                </a:tc>
              </a:tr>
              <a:tr h="375258">
                <a:tc>
                  <a:txBody>
                    <a:bodyPr/>
                    <a:lstStyle/>
                    <a:p>
                      <a:pPr algn="ctr">
                        <a:defRPr sz="1800"/>
                      </a:pPr>
                      <a:r>
                        <a:t>3</a:t>
                      </a:r>
                    </a:p>
                  </a:txBody>
                  <a:tcPr marL="46265" marR="46265" marT="46265" marB="46265" anchor="ctr" anchorCtr="0" horzOverflow="overflow"/>
                </a:tc>
                <a:tc>
                  <a:txBody>
                    <a:bodyPr/>
                    <a:lstStyle/>
                    <a:p>
                      <a:pPr algn="ctr">
                        <a:defRPr sz="1800"/>
                      </a:pPr>
                      <a:r>
                        <a:t>8</a:t>
                      </a:r>
                    </a:p>
                  </a:txBody>
                  <a:tcPr marL="46265" marR="46265" marT="46265" marB="46265" anchor="ctr" anchorCtr="0" horzOverflow="overflow"/>
                </a:tc>
                <a:tc>
                  <a:txBody>
                    <a:bodyPr/>
                    <a:lstStyle/>
                    <a:p>
                      <a:pPr algn="ctr">
                        <a:defRPr sz="1800"/>
                      </a:pPr>
                      <a:r>
                        <a:t>1</a:t>
                      </a:r>
                    </a:p>
                  </a:txBody>
                  <a:tcPr marL="46265" marR="46265" marT="46265" marB="46265" anchor="ctr" anchorCtr="0" horzOverflow="overflow"/>
                </a:tc>
                <a:tc>
                  <a:txBody>
                    <a:bodyPr/>
                    <a:lstStyle/>
                    <a:p>
                      <a:pPr algn="ctr">
                        <a:defRPr sz="1800"/>
                      </a:pPr>
                      <a:r>
                        <a:t>4</a:t>
                      </a:r>
                    </a:p>
                  </a:txBody>
                  <a:tcPr marL="46265" marR="46265" marT="46265" marB="46265" anchor="ctr" anchorCtr="0" horzOverflow="overflow"/>
                </a:tc>
                <a:tc>
                  <a:txBody>
                    <a:bodyPr/>
                    <a:lstStyle/>
                    <a:p>
                      <a:pPr algn="ctr">
                        <a:defRPr sz="1800"/>
                      </a:pPr>
                      <a:r>
                        <a:rPr b="1">
                          <a:solidFill>
                            <a:srgbClr val="C00000"/>
                          </a:solidFill>
                        </a:rPr>
                        <a:t>9</a:t>
                      </a:r>
                    </a:p>
                  </a:txBody>
                  <a:tcPr marL="46265" marR="46265" marT="46265" marB="46265" anchor="ctr" anchorCtr="0" horzOverflow="overflow"/>
                </a:tc>
              </a:tr>
            </a:tbl>
          </a:graphicData>
        </a:graphic>
      </p:graphicFrame>
      <p:sp>
        <p:nvSpPr>
          <p:cNvPr id="304" name="Conector recto de flecha 13"/>
          <p:cNvSpPr/>
          <p:nvPr/>
        </p:nvSpPr>
        <p:spPr>
          <a:xfrm flipH="1">
            <a:off x="600936" y="3001489"/>
            <a:ext cx="3" cy="2770764"/>
          </a:xfrm>
          <a:prstGeom prst="line">
            <a:avLst/>
          </a:prstGeom>
          <a:ln w="6350">
            <a:solidFill>
              <a:schemeClr val="accent1"/>
            </a:solidFill>
            <a:miter/>
            <a:tailEnd type="triangle"/>
          </a:ln>
        </p:spPr>
        <p:txBody>
          <a:bodyPr lIns="45718" tIns="45718" rIns="45718" bIns="45718"/>
          <a:lstStyle/>
          <a:p>
            <a:pPr/>
          </a:p>
        </p:txBody>
      </p:sp>
      <p:sp>
        <p:nvSpPr>
          <p:cNvPr id="305"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306" name="CustomShape 2"/>
          <p:cNvSpPr txBox="1"/>
          <p:nvPr/>
        </p:nvSpPr>
        <p:spPr>
          <a:xfrm>
            <a:off x="306600" y="125489"/>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307"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CuadroTexto 1"/>
          <p:cNvSpPr txBox="1"/>
          <p:nvPr/>
        </p:nvSpPr>
        <p:spPr>
          <a:xfrm>
            <a:off x="504623" y="1242794"/>
            <a:ext cx="5572556"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4. Variables y tipos de datos (Avanzado)</a:t>
            </a:r>
          </a:p>
        </p:txBody>
      </p:sp>
      <p:sp>
        <p:nvSpPr>
          <p:cNvPr id="310" name="CuadroTexto 3"/>
          <p:cNvSpPr txBox="1"/>
          <p:nvPr/>
        </p:nvSpPr>
        <p:spPr>
          <a:xfrm>
            <a:off x="654839" y="1956891"/>
            <a:ext cx="10881360" cy="904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Ordenar Arrays</a:t>
            </a:r>
          </a:p>
          <a:p>
            <a:pPr>
              <a:defRPr b="1">
                <a:latin typeface="+mj-lt"/>
                <a:ea typeface="+mj-ea"/>
                <a:cs typeface="+mj-cs"/>
                <a:sym typeface="Calibri"/>
              </a:defRPr>
            </a:pPr>
          </a:p>
          <a:p>
            <a:pPr>
              <a:defRPr>
                <a:latin typeface="Prototype"/>
                <a:ea typeface="Prototype"/>
                <a:cs typeface="Prototype"/>
                <a:sym typeface="Prototype"/>
              </a:defRPr>
            </a:pPr>
            <a:r>
              <a:t>Ejemplo: ordenar el array = [3, 9, 8, 1, 4].</a:t>
            </a:r>
          </a:p>
        </p:txBody>
      </p:sp>
      <p:graphicFrame>
        <p:nvGraphicFramePr>
          <p:cNvPr id="311" name="Tabla 12"/>
          <p:cNvGraphicFramePr/>
          <p:nvPr/>
        </p:nvGraphicFramePr>
        <p:xfrm>
          <a:off x="723736" y="3253523"/>
          <a:ext cx="6389986" cy="225155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277997"/>
                <a:gridCol w="1277997"/>
                <a:gridCol w="1277997"/>
                <a:gridCol w="1277997"/>
                <a:gridCol w="1277997"/>
              </a:tblGrid>
              <a:tr h="375258">
                <a:tc>
                  <a:txBody>
                    <a:bodyPr/>
                    <a:lstStyle/>
                    <a:p>
                      <a:pPr algn="ctr">
                        <a:defRPr b="0" sz="1800">
                          <a:solidFill>
                            <a:srgbClr val="000000"/>
                          </a:solidFill>
                        </a:defRPr>
                      </a:pPr>
                      <a:r>
                        <a:rPr b="1">
                          <a:solidFill>
                            <a:srgbClr val="FFFFFF"/>
                          </a:solidFill>
                        </a:rPr>
                        <a:t>0</a:t>
                      </a:r>
                    </a:p>
                  </a:txBody>
                  <a:tcPr marL="46265" marR="46265" marT="46265" marB="46265" anchor="ctr" anchorCtr="0" horzOverflow="overflow"/>
                </a:tc>
                <a:tc>
                  <a:txBody>
                    <a:bodyPr/>
                    <a:lstStyle/>
                    <a:p>
                      <a:pPr algn="ctr">
                        <a:defRPr b="0" sz="1800">
                          <a:solidFill>
                            <a:srgbClr val="000000"/>
                          </a:solidFill>
                        </a:defRPr>
                      </a:pPr>
                      <a:r>
                        <a:rPr b="1">
                          <a:solidFill>
                            <a:srgbClr val="FFFFFF"/>
                          </a:solidFill>
                        </a:rPr>
                        <a:t>1</a:t>
                      </a:r>
                    </a:p>
                  </a:txBody>
                  <a:tcPr marL="46265" marR="46265" marT="46265" marB="46265" anchor="ctr" anchorCtr="0" horzOverflow="overflow"/>
                </a:tc>
                <a:tc>
                  <a:txBody>
                    <a:bodyPr/>
                    <a:lstStyle/>
                    <a:p>
                      <a:pPr algn="ctr">
                        <a:defRPr b="0" sz="1800">
                          <a:solidFill>
                            <a:srgbClr val="000000"/>
                          </a:solidFill>
                        </a:defRPr>
                      </a:pPr>
                      <a:r>
                        <a:rPr b="1">
                          <a:solidFill>
                            <a:srgbClr val="FFFFFF"/>
                          </a:solidFill>
                        </a:rPr>
                        <a:t>2</a:t>
                      </a:r>
                    </a:p>
                  </a:txBody>
                  <a:tcPr marL="46265" marR="46265" marT="46265" marB="46265" anchor="ctr" anchorCtr="0" horzOverflow="overflow"/>
                </a:tc>
                <a:tc>
                  <a:txBody>
                    <a:bodyPr/>
                    <a:lstStyle/>
                    <a:p>
                      <a:pPr algn="ctr">
                        <a:defRPr b="0" sz="1800">
                          <a:solidFill>
                            <a:srgbClr val="000000"/>
                          </a:solidFill>
                        </a:defRPr>
                      </a:pPr>
                      <a:r>
                        <a:rPr b="1">
                          <a:solidFill>
                            <a:srgbClr val="FFFFFF"/>
                          </a:solidFill>
                        </a:rPr>
                        <a:t>3</a:t>
                      </a:r>
                    </a:p>
                  </a:txBody>
                  <a:tcPr marL="46265" marR="46265" marT="46265" marB="46265" anchor="ctr" anchorCtr="0" horzOverflow="overflow"/>
                </a:tc>
                <a:tc>
                  <a:txBody>
                    <a:bodyPr/>
                    <a:lstStyle/>
                    <a:p>
                      <a:pPr algn="ctr">
                        <a:defRPr b="0" sz="1800">
                          <a:solidFill>
                            <a:srgbClr val="000000"/>
                          </a:solidFill>
                        </a:defRPr>
                      </a:pPr>
                      <a:r>
                        <a:rPr b="1">
                          <a:solidFill>
                            <a:srgbClr val="FFFFFF"/>
                          </a:solidFill>
                        </a:rPr>
                        <a:t>4</a:t>
                      </a:r>
                    </a:p>
                  </a:txBody>
                  <a:tcPr marL="46265" marR="46265" marT="46265" marB="46265" anchor="ctr" anchorCtr="0" horzOverflow="overflow"/>
                </a:tc>
              </a:tr>
              <a:tr h="375258">
                <a:tc>
                  <a:txBody>
                    <a:bodyPr/>
                    <a:lstStyle/>
                    <a:p>
                      <a:pPr algn="ctr">
                        <a:defRPr sz="1800"/>
                      </a:pPr>
                      <a:r>
                        <a:rPr b="1">
                          <a:solidFill>
                            <a:srgbClr val="C00000"/>
                          </a:solidFill>
                        </a:rPr>
                        <a:t>3</a:t>
                      </a:r>
                    </a:p>
                  </a:txBody>
                  <a:tcPr marL="46265" marR="46265" marT="46265" marB="46265" anchor="ctr" anchorCtr="0" horzOverflow="overflow"/>
                </a:tc>
                <a:tc>
                  <a:txBody>
                    <a:bodyPr/>
                    <a:lstStyle/>
                    <a:p>
                      <a:pPr algn="ctr">
                        <a:defRPr sz="1800"/>
                      </a:pPr>
                      <a:r>
                        <a:rPr b="1">
                          <a:solidFill>
                            <a:srgbClr val="C00000"/>
                          </a:solidFill>
                        </a:rPr>
                        <a:t>9</a:t>
                      </a:r>
                    </a:p>
                  </a:txBody>
                  <a:tcPr marL="46265" marR="46265" marT="46265" marB="46265" anchor="ctr" anchorCtr="0" horzOverflow="overflow"/>
                </a:tc>
                <a:tc>
                  <a:txBody>
                    <a:bodyPr/>
                    <a:lstStyle/>
                    <a:p>
                      <a:pPr algn="ctr">
                        <a:defRPr sz="1800"/>
                      </a:pPr>
                      <a:r>
                        <a:t>8</a:t>
                      </a:r>
                    </a:p>
                  </a:txBody>
                  <a:tcPr marL="46265" marR="46265" marT="46265" marB="46265" anchor="ctr" anchorCtr="0" horzOverflow="overflow"/>
                </a:tc>
                <a:tc>
                  <a:txBody>
                    <a:bodyPr/>
                    <a:lstStyle/>
                    <a:p>
                      <a:pPr algn="ctr">
                        <a:defRPr sz="1800"/>
                      </a:pPr>
                      <a:r>
                        <a:t>1</a:t>
                      </a:r>
                    </a:p>
                  </a:txBody>
                  <a:tcPr marL="46265" marR="46265" marT="46265" marB="46265" anchor="ctr" anchorCtr="0" horzOverflow="overflow"/>
                </a:tc>
                <a:tc>
                  <a:txBody>
                    <a:bodyPr/>
                    <a:lstStyle/>
                    <a:p>
                      <a:pPr algn="ctr">
                        <a:defRPr sz="1800"/>
                      </a:pPr>
                      <a:r>
                        <a:t>4</a:t>
                      </a:r>
                    </a:p>
                  </a:txBody>
                  <a:tcPr marL="46265" marR="46265" marT="46265" marB="46265" anchor="ctr" anchorCtr="0" horzOverflow="overflow"/>
                </a:tc>
              </a:tr>
              <a:tr h="375258">
                <a:tc>
                  <a:txBody>
                    <a:bodyPr/>
                    <a:lstStyle/>
                    <a:p>
                      <a:pPr algn="ctr">
                        <a:defRPr sz="1800"/>
                      </a:pPr>
                      <a:r>
                        <a:t>3</a:t>
                      </a:r>
                    </a:p>
                  </a:txBody>
                  <a:tcPr marL="46265" marR="46265" marT="46265" marB="46265" anchor="ctr" anchorCtr="0" horzOverflow="overflow"/>
                </a:tc>
                <a:tc>
                  <a:txBody>
                    <a:bodyPr/>
                    <a:lstStyle/>
                    <a:p>
                      <a:pPr algn="ctr">
                        <a:defRPr sz="1800"/>
                      </a:pPr>
                      <a:r>
                        <a:rPr b="1">
                          <a:solidFill>
                            <a:srgbClr val="C00000"/>
                          </a:solidFill>
                        </a:rPr>
                        <a:t>9</a:t>
                      </a:r>
                    </a:p>
                  </a:txBody>
                  <a:tcPr marL="46265" marR="46265" marT="46265" marB="46265" anchor="ctr" anchorCtr="0" horzOverflow="overflow"/>
                </a:tc>
                <a:tc>
                  <a:txBody>
                    <a:bodyPr/>
                    <a:lstStyle/>
                    <a:p>
                      <a:pPr algn="ctr">
                        <a:defRPr sz="1800"/>
                      </a:pPr>
                      <a:r>
                        <a:rPr b="1">
                          <a:solidFill>
                            <a:srgbClr val="C00000"/>
                          </a:solidFill>
                        </a:rPr>
                        <a:t>8</a:t>
                      </a:r>
                    </a:p>
                  </a:txBody>
                  <a:tcPr marL="46265" marR="46265" marT="46265" marB="46265" anchor="ctr" anchorCtr="0" horzOverflow="overflow"/>
                </a:tc>
                <a:tc>
                  <a:txBody>
                    <a:bodyPr/>
                    <a:lstStyle/>
                    <a:p>
                      <a:pPr algn="ctr">
                        <a:defRPr sz="1800"/>
                      </a:pPr>
                      <a:r>
                        <a:t>1</a:t>
                      </a:r>
                    </a:p>
                  </a:txBody>
                  <a:tcPr marL="46265" marR="46265" marT="46265" marB="46265" anchor="ctr" anchorCtr="0" horzOverflow="overflow"/>
                </a:tc>
                <a:tc>
                  <a:txBody>
                    <a:bodyPr/>
                    <a:lstStyle/>
                    <a:p>
                      <a:pPr algn="ctr">
                        <a:defRPr sz="1800"/>
                      </a:pPr>
                      <a:r>
                        <a:t>4</a:t>
                      </a:r>
                    </a:p>
                  </a:txBody>
                  <a:tcPr marL="46265" marR="46265" marT="46265" marB="46265" anchor="ctr" anchorCtr="0" horzOverflow="overflow"/>
                </a:tc>
              </a:tr>
              <a:tr h="375258">
                <a:tc>
                  <a:txBody>
                    <a:bodyPr/>
                    <a:lstStyle/>
                    <a:p>
                      <a:pPr algn="ctr">
                        <a:defRPr sz="1800"/>
                      </a:pPr>
                      <a:r>
                        <a:t>3</a:t>
                      </a:r>
                    </a:p>
                  </a:txBody>
                  <a:tcPr marL="46265" marR="46265" marT="46265" marB="46265" anchor="ctr" anchorCtr="0" horzOverflow="overflow"/>
                </a:tc>
                <a:tc>
                  <a:txBody>
                    <a:bodyPr/>
                    <a:lstStyle/>
                    <a:p>
                      <a:pPr algn="ctr">
                        <a:defRPr sz="1800"/>
                      </a:pPr>
                      <a:r>
                        <a:t>8</a:t>
                      </a:r>
                    </a:p>
                  </a:txBody>
                  <a:tcPr marL="46265" marR="46265" marT="46265" marB="46265" anchor="ctr" anchorCtr="0" horzOverflow="overflow"/>
                </a:tc>
                <a:tc>
                  <a:txBody>
                    <a:bodyPr/>
                    <a:lstStyle/>
                    <a:p>
                      <a:pPr algn="ctr">
                        <a:defRPr sz="1800"/>
                      </a:pPr>
                      <a:r>
                        <a:rPr b="1">
                          <a:solidFill>
                            <a:srgbClr val="C00000"/>
                          </a:solidFill>
                        </a:rPr>
                        <a:t>9</a:t>
                      </a:r>
                    </a:p>
                  </a:txBody>
                  <a:tcPr marL="46265" marR="46265" marT="46265" marB="46265" anchor="ctr" anchorCtr="0" horzOverflow="overflow"/>
                </a:tc>
                <a:tc>
                  <a:txBody>
                    <a:bodyPr/>
                    <a:lstStyle/>
                    <a:p>
                      <a:pPr algn="ctr">
                        <a:defRPr sz="1800"/>
                      </a:pPr>
                      <a:r>
                        <a:rPr b="1">
                          <a:solidFill>
                            <a:srgbClr val="C00000"/>
                          </a:solidFill>
                        </a:rPr>
                        <a:t>1</a:t>
                      </a:r>
                    </a:p>
                  </a:txBody>
                  <a:tcPr marL="46265" marR="46265" marT="46265" marB="46265" anchor="ctr" anchorCtr="0" horzOverflow="overflow"/>
                </a:tc>
                <a:tc>
                  <a:txBody>
                    <a:bodyPr/>
                    <a:lstStyle/>
                    <a:p>
                      <a:pPr algn="ctr">
                        <a:defRPr sz="1800"/>
                      </a:pPr>
                      <a:r>
                        <a:t>4</a:t>
                      </a:r>
                    </a:p>
                  </a:txBody>
                  <a:tcPr marL="46265" marR="46265" marT="46265" marB="46265" anchor="ctr" anchorCtr="0" horzOverflow="overflow"/>
                </a:tc>
              </a:tr>
              <a:tr h="375258">
                <a:tc>
                  <a:txBody>
                    <a:bodyPr/>
                    <a:lstStyle/>
                    <a:p>
                      <a:pPr algn="ctr">
                        <a:defRPr sz="1800"/>
                      </a:pPr>
                      <a:r>
                        <a:t>3</a:t>
                      </a:r>
                    </a:p>
                  </a:txBody>
                  <a:tcPr marL="46265" marR="46265" marT="46265" marB="46265" anchor="ctr" anchorCtr="0" horzOverflow="overflow"/>
                </a:tc>
                <a:tc>
                  <a:txBody>
                    <a:bodyPr/>
                    <a:lstStyle/>
                    <a:p>
                      <a:pPr algn="ctr">
                        <a:defRPr sz="1800"/>
                      </a:pPr>
                      <a:r>
                        <a:t>8</a:t>
                      </a:r>
                    </a:p>
                  </a:txBody>
                  <a:tcPr marL="46265" marR="46265" marT="46265" marB="46265" anchor="ctr" anchorCtr="0" horzOverflow="overflow"/>
                </a:tc>
                <a:tc>
                  <a:txBody>
                    <a:bodyPr/>
                    <a:lstStyle/>
                    <a:p>
                      <a:pPr algn="ctr">
                        <a:defRPr sz="1800"/>
                      </a:pPr>
                      <a:r>
                        <a:t>1</a:t>
                      </a:r>
                    </a:p>
                  </a:txBody>
                  <a:tcPr marL="46265" marR="46265" marT="46265" marB="46265" anchor="ctr" anchorCtr="0" horzOverflow="overflow"/>
                </a:tc>
                <a:tc>
                  <a:txBody>
                    <a:bodyPr/>
                    <a:lstStyle/>
                    <a:p>
                      <a:pPr algn="ctr">
                        <a:defRPr sz="1800"/>
                      </a:pPr>
                      <a:r>
                        <a:rPr b="1">
                          <a:solidFill>
                            <a:srgbClr val="C00000"/>
                          </a:solidFill>
                        </a:rPr>
                        <a:t>9</a:t>
                      </a:r>
                    </a:p>
                  </a:txBody>
                  <a:tcPr marL="46265" marR="46265" marT="46265" marB="46265" anchor="ctr" anchorCtr="0" horzOverflow="overflow"/>
                </a:tc>
                <a:tc>
                  <a:txBody>
                    <a:bodyPr/>
                    <a:lstStyle/>
                    <a:p>
                      <a:pPr algn="ctr">
                        <a:defRPr sz="1800"/>
                      </a:pPr>
                      <a:r>
                        <a:rPr b="1">
                          <a:solidFill>
                            <a:srgbClr val="C00000"/>
                          </a:solidFill>
                        </a:rPr>
                        <a:t>4</a:t>
                      </a:r>
                    </a:p>
                  </a:txBody>
                  <a:tcPr marL="46265" marR="46265" marT="46265" marB="46265" anchor="ctr" anchorCtr="0" horzOverflow="overflow"/>
                </a:tc>
              </a:tr>
              <a:tr h="375258">
                <a:tc>
                  <a:txBody>
                    <a:bodyPr/>
                    <a:lstStyle/>
                    <a:p>
                      <a:pPr algn="ctr">
                        <a:defRPr sz="1800"/>
                      </a:pPr>
                      <a:r>
                        <a:t>3</a:t>
                      </a:r>
                    </a:p>
                  </a:txBody>
                  <a:tcPr marL="46265" marR="46265" marT="46265" marB="46265" anchor="ctr" anchorCtr="0" horzOverflow="overflow"/>
                </a:tc>
                <a:tc>
                  <a:txBody>
                    <a:bodyPr/>
                    <a:lstStyle/>
                    <a:p>
                      <a:pPr algn="ctr">
                        <a:defRPr sz="1800"/>
                      </a:pPr>
                      <a:r>
                        <a:t>8</a:t>
                      </a:r>
                    </a:p>
                  </a:txBody>
                  <a:tcPr marL="46265" marR="46265" marT="46265" marB="46265" anchor="ctr" anchorCtr="0" horzOverflow="overflow"/>
                </a:tc>
                <a:tc>
                  <a:txBody>
                    <a:bodyPr/>
                    <a:lstStyle/>
                    <a:p>
                      <a:pPr algn="ctr">
                        <a:defRPr sz="1800"/>
                      </a:pPr>
                      <a:r>
                        <a:t>1</a:t>
                      </a:r>
                    </a:p>
                  </a:txBody>
                  <a:tcPr marL="46265" marR="46265" marT="46265" marB="46265" anchor="ctr" anchorCtr="0" horzOverflow="overflow"/>
                </a:tc>
                <a:tc>
                  <a:txBody>
                    <a:bodyPr/>
                    <a:lstStyle/>
                    <a:p>
                      <a:pPr algn="ctr">
                        <a:defRPr sz="1800"/>
                      </a:pPr>
                      <a:r>
                        <a:t>4</a:t>
                      </a:r>
                    </a:p>
                  </a:txBody>
                  <a:tcPr marL="46265" marR="46265" marT="46265" marB="46265" anchor="ctr" anchorCtr="0" horzOverflow="overflow"/>
                </a:tc>
                <a:tc>
                  <a:txBody>
                    <a:bodyPr/>
                    <a:lstStyle/>
                    <a:p>
                      <a:pPr algn="ctr">
                        <a:defRPr sz="1800"/>
                      </a:pPr>
                      <a:r>
                        <a:rPr b="1">
                          <a:solidFill>
                            <a:srgbClr val="C00000"/>
                          </a:solidFill>
                        </a:rPr>
                        <a:t>9</a:t>
                      </a:r>
                    </a:p>
                  </a:txBody>
                  <a:tcPr marL="46265" marR="46265" marT="46265" marB="46265" anchor="ctr" anchorCtr="0" horzOverflow="overflow"/>
                </a:tc>
              </a:tr>
            </a:tbl>
          </a:graphicData>
        </a:graphic>
      </p:graphicFrame>
      <p:sp>
        <p:nvSpPr>
          <p:cNvPr id="312" name="Conector recto de flecha 13"/>
          <p:cNvSpPr/>
          <p:nvPr/>
        </p:nvSpPr>
        <p:spPr>
          <a:xfrm flipH="1">
            <a:off x="600936" y="3048991"/>
            <a:ext cx="3" cy="2770765"/>
          </a:xfrm>
          <a:prstGeom prst="line">
            <a:avLst/>
          </a:prstGeom>
          <a:ln w="6350">
            <a:solidFill>
              <a:schemeClr val="accent1"/>
            </a:solidFill>
            <a:miter/>
            <a:tailEnd type="triangle"/>
          </a:ln>
        </p:spPr>
        <p:txBody>
          <a:bodyPr lIns="45718" tIns="45718" rIns="45718" bIns="45718"/>
          <a:lstStyle/>
          <a:p>
            <a:pPr/>
          </a:p>
        </p:txBody>
      </p:sp>
      <p:grpSp>
        <p:nvGrpSpPr>
          <p:cNvPr id="315" name="Rectángulo: esquinas redondeadas 9"/>
          <p:cNvGrpSpPr/>
          <p:nvPr/>
        </p:nvGrpSpPr>
        <p:grpSpPr>
          <a:xfrm>
            <a:off x="7223282" y="3191647"/>
            <a:ext cx="4753806" cy="2375301"/>
            <a:chOff x="0" y="0"/>
            <a:chExt cx="4753804" cy="2375299"/>
          </a:xfrm>
        </p:grpSpPr>
        <p:sp>
          <p:nvSpPr>
            <p:cNvPr id="313" name="Rectángulo redondeado"/>
            <p:cNvSpPr/>
            <p:nvPr/>
          </p:nvSpPr>
          <p:spPr>
            <a:xfrm>
              <a:off x="0" y="-1"/>
              <a:ext cx="4753805" cy="2375301"/>
            </a:xfrm>
            <a:prstGeom prst="roundRect">
              <a:avLst>
                <a:gd name="adj" fmla="val 4913"/>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314" name="for (let i = 0; i &lt; size - 2; i++) {…"/>
            <p:cNvSpPr txBox="1"/>
            <p:nvPr/>
          </p:nvSpPr>
          <p:spPr>
            <a:xfrm>
              <a:off x="79899" y="34178"/>
              <a:ext cx="4594006" cy="22284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C586C0"/>
                  </a:solidFill>
                  <a:latin typeface="Consolas"/>
                  <a:ea typeface="Consolas"/>
                  <a:cs typeface="Consolas"/>
                  <a:sym typeface="Consolas"/>
                </a:defRPr>
              </a:pPr>
              <a:r>
                <a:t>for</a:t>
              </a:r>
              <a:r>
                <a:rPr>
                  <a:solidFill>
                    <a:srgbClr val="D4D4D4"/>
                  </a:solidFill>
                </a:rPr>
                <a:t> (</a:t>
              </a:r>
              <a:r>
                <a:rPr>
                  <a:solidFill>
                    <a:srgbClr val="569CD6"/>
                  </a:solidFill>
                </a:rPr>
                <a:t>let</a:t>
              </a:r>
              <a:r>
                <a:rPr>
                  <a:solidFill>
                    <a:srgbClr val="D4D4D4"/>
                  </a:solidFill>
                </a:rPr>
                <a:t> </a:t>
              </a:r>
              <a:r>
                <a:rPr>
                  <a:solidFill>
                    <a:srgbClr val="9CDCFE"/>
                  </a:solidFill>
                </a:rPr>
                <a:t>i</a:t>
              </a:r>
              <a:r>
                <a:rPr>
                  <a:solidFill>
                    <a:srgbClr val="D4D4D4"/>
                  </a:solidFill>
                </a:rPr>
                <a:t> = </a:t>
              </a:r>
              <a:r>
                <a:rPr>
                  <a:solidFill>
                    <a:srgbClr val="B5CEA8"/>
                  </a:solidFill>
                </a:rPr>
                <a:t>0</a:t>
              </a:r>
              <a:r>
                <a:rPr>
                  <a:solidFill>
                    <a:srgbClr val="D4D4D4"/>
                  </a:solidFill>
                </a:rPr>
                <a:t>; </a:t>
              </a:r>
              <a:r>
                <a:rPr>
                  <a:solidFill>
                    <a:srgbClr val="9CDCFE"/>
                  </a:solidFill>
                </a:rPr>
                <a:t>i</a:t>
              </a:r>
              <a:r>
                <a:rPr>
                  <a:solidFill>
                    <a:srgbClr val="D4D4D4"/>
                  </a:solidFill>
                </a:rPr>
                <a:t> &lt; </a:t>
              </a:r>
              <a:r>
                <a:rPr>
                  <a:solidFill>
                    <a:srgbClr val="9CDCFE"/>
                  </a:solidFill>
                </a:rPr>
                <a:t>size</a:t>
              </a:r>
              <a:r>
                <a:rPr>
                  <a:solidFill>
                    <a:srgbClr val="D4D4D4"/>
                  </a:solidFill>
                </a:rPr>
                <a:t> - </a:t>
              </a:r>
              <a:r>
                <a:rPr>
                  <a:solidFill>
                    <a:srgbClr val="B5CEA8"/>
                  </a:solidFill>
                </a:rPr>
                <a:t>2</a:t>
              </a:r>
              <a:r>
                <a:rPr>
                  <a:solidFill>
                    <a:srgbClr val="D4D4D4"/>
                  </a:solidFill>
                </a:rPr>
                <a:t>; </a:t>
              </a:r>
              <a:r>
                <a:rPr>
                  <a:solidFill>
                    <a:srgbClr val="9CDCFE"/>
                  </a:solidFill>
                </a:rPr>
                <a:t>i</a:t>
              </a:r>
              <a:r>
                <a:rPr>
                  <a:solidFill>
                    <a:srgbClr val="D4D4D4"/>
                  </a:solidFill>
                </a:rPr>
                <a:t>++) {</a:t>
              </a:r>
              <a:endParaRPr>
                <a:solidFill>
                  <a:srgbClr val="D4D4D4"/>
                </a:solidFill>
              </a:endParaRPr>
            </a:p>
            <a:p>
              <a:pPr>
                <a:defRPr sz="1600">
                  <a:solidFill>
                    <a:srgbClr val="D4D4D4"/>
                  </a:solidFill>
                  <a:latin typeface="Consolas"/>
                  <a:ea typeface="Consolas"/>
                  <a:cs typeface="Consolas"/>
                  <a:sym typeface="Consolas"/>
                </a:defRPr>
              </a:pPr>
              <a:r>
                <a:t>    </a:t>
              </a:r>
              <a:r>
                <a:rPr>
                  <a:solidFill>
                    <a:srgbClr val="C586C0"/>
                  </a:solidFill>
                </a:rPr>
                <a:t>for</a:t>
              </a:r>
              <a:r>
                <a:t> (</a:t>
              </a:r>
              <a:r>
                <a:rPr>
                  <a:solidFill>
                    <a:srgbClr val="569CD6"/>
                  </a:solidFill>
                </a:rPr>
                <a:t>let</a:t>
              </a:r>
              <a:r>
                <a:t> </a:t>
              </a:r>
              <a:r>
                <a:rPr>
                  <a:solidFill>
                    <a:srgbClr val="9CDCFE"/>
                  </a:solidFill>
                </a:rPr>
                <a:t>j</a:t>
              </a:r>
              <a:r>
                <a:t> = </a:t>
              </a:r>
              <a:r>
                <a:rPr>
                  <a:solidFill>
                    <a:srgbClr val="B5CEA8"/>
                  </a:solidFill>
                </a:rPr>
                <a:t>0</a:t>
              </a:r>
              <a:r>
                <a:t>; </a:t>
              </a:r>
              <a:r>
                <a:rPr>
                  <a:solidFill>
                    <a:srgbClr val="9CDCFE"/>
                  </a:solidFill>
                </a:rPr>
                <a:t>j</a:t>
              </a:r>
              <a:r>
                <a:t> &lt; </a:t>
              </a:r>
              <a:r>
                <a:rPr>
                  <a:solidFill>
                    <a:srgbClr val="9CDCFE"/>
                  </a:solidFill>
                </a:rPr>
                <a:t>size</a:t>
              </a:r>
              <a:r>
                <a:t> - </a:t>
              </a:r>
              <a:r>
                <a:rPr>
                  <a:solidFill>
                    <a:srgbClr val="B5CEA8"/>
                  </a:solidFill>
                </a:rPr>
                <a:t>1</a:t>
              </a:r>
              <a:r>
                <a:t>; </a:t>
              </a:r>
              <a:r>
                <a:rPr>
                  <a:solidFill>
                    <a:srgbClr val="9CDCFE"/>
                  </a:solidFill>
                </a:rPr>
                <a:t>j</a:t>
              </a:r>
              <a:r>
                <a:t>++) {</a:t>
              </a:r>
            </a:p>
            <a:p>
              <a:pPr>
                <a:defRPr sz="1600">
                  <a:solidFill>
                    <a:srgbClr val="D4D4D4"/>
                  </a:solidFill>
                  <a:latin typeface="Consolas"/>
                  <a:ea typeface="Consolas"/>
                  <a:cs typeface="Consolas"/>
                  <a:sym typeface="Consolas"/>
                </a:defRPr>
              </a:pPr>
              <a:r>
                <a:t>        </a:t>
              </a:r>
              <a:r>
                <a:rPr>
                  <a:solidFill>
                    <a:srgbClr val="C586C0"/>
                  </a:solidFill>
                </a:rPr>
                <a:t>if</a:t>
              </a:r>
              <a:r>
                <a:t> (</a:t>
              </a:r>
              <a:r>
                <a:rPr>
                  <a:solidFill>
                    <a:srgbClr val="9CDCFE"/>
                  </a:solidFill>
                </a:rPr>
                <a:t>array</a:t>
              </a:r>
              <a:r>
                <a:t>[</a:t>
              </a:r>
              <a:r>
                <a:rPr>
                  <a:solidFill>
                    <a:srgbClr val="9CDCFE"/>
                  </a:solidFill>
                </a:rPr>
                <a:t>j</a:t>
              </a:r>
              <a:r>
                <a:t>] &lt; </a:t>
              </a:r>
              <a:r>
                <a:rPr>
                  <a:solidFill>
                    <a:srgbClr val="9CDCFE"/>
                  </a:solidFill>
                </a:rPr>
                <a:t>array</a:t>
              </a:r>
              <a:r>
                <a:t>[</a:t>
              </a:r>
              <a:r>
                <a:rPr>
                  <a:solidFill>
                    <a:srgbClr val="9CDCFE"/>
                  </a:solidFill>
                </a:rPr>
                <a:t>j</a:t>
              </a:r>
              <a:r>
                <a:t>+</a:t>
              </a:r>
              <a:r>
                <a:rPr>
                  <a:solidFill>
                    <a:srgbClr val="B5CEA8"/>
                  </a:solidFill>
                </a:rPr>
                <a:t>1</a:t>
              </a:r>
              <a:r>
                <a:t>]) {</a:t>
              </a:r>
            </a:p>
            <a:p>
              <a:pPr>
                <a:defRPr sz="1600">
                  <a:solidFill>
                    <a:srgbClr val="D4D4D4"/>
                  </a:solidFill>
                  <a:latin typeface="Consolas"/>
                  <a:ea typeface="Consolas"/>
                  <a:cs typeface="Consolas"/>
                  <a:sym typeface="Consolas"/>
                </a:defRPr>
              </a:pPr>
              <a:r>
                <a:t>            </a:t>
              </a:r>
              <a:r>
                <a:rPr>
                  <a:solidFill>
                    <a:srgbClr val="9CDCFE"/>
                  </a:solidFill>
                </a:rPr>
                <a:t>aux</a:t>
              </a:r>
              <a:r>
                <a:t> = </a:t>
              </a:r>
              <a:r>
                <a:rPr>
                  <a:solidFill>
                    <a:srgbClr val="9CDCFE"/>
                  </a:solidFill>
                </a:rPr>
                <a:t>array</a:t>
              </a:r>
              <a:r>
                <a:t>[</a:t>
              </a:r>
              <a:r>
                <a:rPr>
                  <a:solidFill>
                    <a:srgbClr val="9CDCFE"/>
                  </a:solidFill>
                </a:rPr>
                <a:t>j</a:t>
              </a:r>
              <a:r>
                <a:t>];</a:t>
              </a:r>
            </a:p>
            <a:p>
              <a:pPr>
                <a:defRPr sz="1600">
                  <a:solidFill>
                    <a:srgbClr val="D4D4D4"/>
                  </a:solidFill>
                  <a:latin typeface="Consolas"/>
                  <a:ea typeface="Consolas"/>
                  <a:cs typeface="Consolas"/>
                  <a:sym typeface="Consolas"/>
                </a:defRPr>
              </a:pPr>
              <a:r>
                <a:t>            </a:t>
              </a:r>
              <a:r>
                <a:rPr>
                  <a:solidFill>
                    <a:srgbClr val="9CDCFE"/>
                  </a:solidFill>
                </a:rPr>
                <a:t>array</a:t>
              </a:r>
              <a:r>
                <a:t>[</a:t>
              </a:r>
              <a:r>
                <a:rPr>
                  <a:solidFill>
                    <a:srgbClr val="9CDCFE"/>
                  </a:solidFill>
                </a:rPr>
                <a:t>j</a:t>
              </a:r>
              <a:r>
                <a:t>] = </a:t>
              </a:r>
              <a:r>
                <a:rPr>
                  <a:solidFill>
                    <a:srgbClr val="9CDCFE"/>
                  </a:solidFill>
                </a:rPr>
                <a:t>array</a:t>
              </a:r>
              <a:r>
                <a:t>[</a:t>
              </a:r>
              <a:r>
                <a:rPr>
                  <a:solidFill>
                    <a:srgbClr val="9CDCFE"/>
                  </a:solidFill>
                </a:rPr>
                <a:t>j</a:t>
              </a:r>
              <a:r>
                <a:t>+</a:t>
              </a:r>
              <a:r>
                <a:rPr>
                  <a:solidFill>
                    <a:srgbClr val="B5CEA8"/>
                  </a:solidFill>
                </a:rPr>
                <a:t>1</a:t>
              </a:r>
              <a:r>
                <a:t>];</a:t>
              </a:r>
            </a:p>
            <a:p>
              <a:pPr>
                <a:defRPr sz="1600">
                  <a:solidFill>
                    <a:srgbClr val="D4D4D4"/>
                  </a:solidFill>
                  <a:latin typeface="Consolas"/>
                  <a:ea typeface="Consolas"/>
                  <a:cs typeface="Consolas"/>
                  <a:sym typeface="Consolas"/>
                </a:defRPr>
              </a:pPr>
              <a:r>
                <a:t>            </a:t>
              </a:r>
              <a:r>
                <a:rPr>
                  <a:solidFill>
                    <a:srgbClr val="9CDCFE"/>
                  </a:solidFill>
                </a:rPr>
                <a:t>array</a:t>
              </a:r>
              <a:r>
                <a:t>[</a:t>
              </a:r>
              <a:r>
                <a:rPr>
                  <a:solidFill>
                    <a:srgbClr val="9CDCFE"/>
                  </a:solidFill>
                </a:rPr>
                <a:t>j</a:t>
              </a:r>
              <a:r>
                <a:t>+</a:t>
              </a:r>
              <a:r>
                <a:rPr>
                  <a:solidFill>
                    <a:srgbClr val="B5CEA8"/>
                  </a:solidFill>
                </a:rPr>
                <a:t>1</a:t>
              </a:r>
              <a:r>
                <a:t>] = </a:t>
              </a:r>
              <a:r>
                <a:rPr>
                  <a:solidFill>
                    <a:srgbClr val="9CDCFE"/>
                  </a:solidFill>
                </a:rPr>
                <a:t>aux</a:t>
              </a:r>
              <a:r>
                <a:t>;</a:t>
              </a:r>
            </a:p>
            <a:p>
              <a:pPr>
                <a:defRPr sz="1600">
                  <a:solidFill>
                    <a:srgbClr val="D4D4D4"/>
                  </a:solidFill>
                  <a:latin typeface="Consolas"/>
                  <a:ea typeface="Consolas"/>
                  <a:cs typeface="Consolas"/>
                  <a:sym typeface="Consolas"/>
                </a:defRPr>
              </a:pPr>
              <a:r>
                <a:t>        }</a:t>
              </a:r>
            </a:p>
            <a:p>
              <a:pPr>
                <a:defRPr sz="1600">
                  <a:solidFill>
                    <a:srgbClr val="D4D4D4"/>
                  </a:solidFill>
                  <a:latin typeface="Consolas"/>
                  <a:ea typeface="Consolas"/>
                  <a:cs typeface="Consolas"/>
                  <a:sym typeface="Consolas"/>
                </a:defRPr>
              </a:pPr>
              <a:r>
                <a:t>    }</a:t>
              </a:r>
            </a:p>
            <a:p>
              <a:pPr>
                <a:defRPr sz="1600">
                  <a:solidFill>
                    <a:srgbClr val="D4D4D4"/>
                  </a:solidFill>
                  <a:latin typeface="Consolas"/>
                  <a:ea typeface="Consolas"/>
                  <a:cs typeface="Consolas"/>
                  <a:sym typeface="Consolas"/>
                </a:defRPr>
              </a:pPr>
              <a:r>
                <a:t>}</a:t>
              </a:r>
            </a:p>
          </p:txBody>
        </p:sp>
      </p:grpSp>
      <p:sp>
        <p:nvSpPr>
          <p:cNvPr id="316"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317"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318"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CuadroTexto 1"/>
          <p:cNvSpPr txBox="1"/>
          <p:nvPr/>
        </p:nvSpPr>
        <p:spPr>
          <a:xfrm>
            <a:off x="504624" y="1242794"/>
            <a:ext cx="5514035"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5. Estructuras de control (condicionales)</a:t>
            </a:r>
          </a:p>
        </p:txBody>
      </p:sp>
      <p:sp>
        <p:nvSpPr>
          <p:cNvPr id="321" name="CuadroTexto 3"/>
          <p:cNvSpPr txBox="1"/>
          <p:nvPr/>
        </p:nvSpPr>
        <p:spPr>
          <a:xfrm>
            <a:off x="504624" y="1956891"/>
            <a:ext cx="10881360" cy="2491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Las estructuras lógicas selectivas se encuentra en la solución algorítmica de cualquier problema. Se utilizan cuando en un problema de debe tomar una </a:t>
            </a:r>
            <a:r>
              <a:t>decisión</a:t>
            </a:r>
            <a:r>
              <a:t> para establecer un proceso o determinar el </a:t>
            </a:r>
            <a:r>
              <a:t>camino a seguir</a:t>
            </a:r>
            <a:r>
              <a:t>.</a:t>
            </a:r>
          </a:p>
          <a:p>
            <a:pPr>
              <a:defRPr>
                <a:latin typeface="Prototype"/>
                <a:ea typeface="Prototype"/>
                <a:cs typeface="Prototype"/>
                <a:sym typeface="Prototype"/>
              </a:defRPr>
            </a:pPr>
          </a:p>
          <a:p>
            <a:pPr>
              <a:defRPr>
                <a:latin typeface="Prototype"/>
                <a:ea typeface="Prototype"/>
                <a:cs typeface="Prototype"/>
                <a:sym typeface="Prototype"/>
              </a:defRPr>
            </a:pPr>
            <a:r>
              <a:t>Se pueden clasificar de la siguiente forma:</a:t>
            </a:r>
          </a:p>
          <a:p>
            <a:pPr>
              <a:defRPr>
                <a:latin typeface="Prototype"/>
                <a:ea typeface="Prototype"/>
                <a:cs typeface="Prototype"/>
                <a:sym typeface="Prototype"/>
              </a:defRPr>
            </a:pPr>
          </a:p>
          <a:p>
            <a:pPr marL="342900" indent="-342900">
              <a:buSzPct val="100000"/>
              <a:buAutoNum type="arabicPeriod" startAt="1"/>
              <a:defRPr>
                <a:latin typeface="Prototype"/>
                <a:ea typeface="Prototype"/>
                <a:cs typeface="Prototype"/>
                <a:sym typeface="Prototype"/>
              </a:defRPr>
            </a:pPr>
            <a:r>
              <a:t>if </a:t>
            </a:r>
            <a:r>
              <a:t>			(Estructura selectiva simple)</a:t>
            </a:r>
          </a:p>
          <a:p>
            <a:pPr marL="342900" indent="-342900">
              <a:buSzPct val="100000"/>
              <a:buAutoNum type="arabicPeriod" startAt="1"/>
              <a:defRPr>
                <a:latin typeface="Prototype"/>
                <a:ea typeface="Prototype"/>
                <a:cs typeface="Prototype"/>
                <a:sym typeface="Prototype"/>
              </a:defRPr>
            </a:pPr>
            <a:r>
              <a:t>if-else</a:t>
            </a:r>
            <a:r>
              <a:t>		(Estructura selectiva doble)</a:t>
            </a:r>
          </a:p>
          <a:p>
            <a:pPr marL="342900" indent="-342900">
              <a:buSzPct val="100000"/>
              <a:buAutoNum type="arabicPeriod" startAt="1"/>
              <a:defRPr>
                <a:latin typeface="Prototype"/>
                <a:ea typeface="Prototype"/>
                <a:cs typeface="Prototype"/>
                <a:sym typeface="Prototype"/>
              </a:defRPr>
            </a:pPr>
            <a:r>
              <a:t>if-else if / switch </a:t>
            </a:r>
            <a:r>
              <a:t>	(Estructura selectiva múltiple)</a:t>
            </a:r>
          </a:p>
        </p:txBody>
      </p:sp>
      <p:sp>
        <p:nvSpPr>
          <p:cNvPr id="322"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323"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324"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CuadroTexto 1"/>
          <p:cNvSpPr txBox="1"/>
          <p:nvPr/>
        </p:nvSpPr>
        <p:spPr>
          <a:xfrm>
            <a:off x="504624" y="1242794"/>
            <a:ext cx="5514035"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5. Estructuras de control (condicionales)</a:t>
            </a:r>
          </a:p>
        </p:txBody>
      </p:sp>
      <p:sp>
        <p:nvSpPr>
          <p:cNvPr id="327" name="CuadroTexto 3"/>
          <p:cNvSpPr txBox="1"/>
          <p:nvPr/>
        </p:nvSpPr>
        <p:spPr>
          <a:xfrm>
            <a:off x="655319" y="1956891"/>
            <a:ext cx="10881360"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Estructura selectiva simple: </a:t>
            </a:r>
            <a:r>
              <a:t>if</a:t>
            </a:r>
          </a:p>
        </p:txBody>
      </p:sp>
      <p:pic>
        <p:nvPicPr>
          <p:cNvPr id="328" name="Imagen 5" descr="Imagen 5"/>
          <p:cNvPicPr>
            <a:picLocks noChangeAspect="1"/>
          </p:cNvPicPr>
          <p:nvPr/>
        </p:nvPicPr>
        <p:blipFill>
          <a:blip r:embed="rId2">
            <a:extLst/>
          </a:blip>
          <a:stretch>
            <a:fillRect/>
          </a:stretch>
        </p:blipFill>
        <p:spPr>
          <a:xfrm>
            <a:off x="7790550" y="2042235"/>
            <a:ext cx="2366965" cy="4339434"/>
          </a:xfrm>
          <a:prstGeom prst="rect">
            <a:avLst/>
          </a:prstGeom>
          <a:ln w="12700">
            <a:miter lim="400000"/>
          </a:ln>
        </p:spPr>
      </p:pic>
      <p:sp>
        <p:nvSpPr>
          <p:cNvPr id="329" name="Rectángulo 10"/>
          <p:cNvSpPr txBox="1"/>
          <p:nvPr/>
        </p:nvSpPr>
        <p:spPr>
          <a:xfrm>
            <a:off x="655319" y="4362211"/>
            <a:ext cx="6464451" cy="624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Prototype"/>
                <a:ea typeface="Prototype"/>
                <a:cs typeface="Prototype"/>
                <a:sym typeface="Prototype"/>
              </a:defRPr>
            </a:lvl1pPr>
          </a:lstStyle>
          <a:p>
            <a:pPr/>
            <a:r>
              <a:t>Ejemplo: Condicional que indique “aprobado” si un alumno tiene la nota mayor que 5.</a:t>
            </a:r>
          </a:p>
        </p:txBody>
      </p:sp>
      <p:grpSp>
        <p:nvGrpSpPr>
          <p:cNvPr id="332" name="CuadroTexto 11"/>
          <p:cNvGrpSpPr/>
          <p:nvPr/>
        </p:nvGrpSpPr>
        <p:grpSpPr>
          <a:xfrm>
            <a:off x="609599" y="2703422"/>
            <a:ext cx="5267476" cy="1281591"/>
            <a:chOff x="0" y="0"/>
            <a:chExt cx="5267474" cy="1281590"/>
          </a:xfrm>
        </p:grpSpPr>
        <p:sp>
          <p:nvSpPr>
            <p:cNvPr id="330" name="Rectángulo redondeado"/>
            <p:cNvSpPr/>
            <p:nvPr/>
          </p:nvSpPr>
          <p:spPr>
            <a:xfrm>
              <a:off x="-1" y="0"/>
              <a:ext cx="5267476" cy="1281591"/>
            </a:xfrm>
            <a:prstGeom prst="roundRect">
              <a:avLst>
                <a:gd name="adj" fmla="val 11276"/>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331" name="if (expresionLogica || valorLogico) {…"/>
            <p:cNvSpPr txBox="1"/>
            <p:nvPr/>
          </p:nvSpPr>
          <p:spPr>
            <a:xfrm>
              <a:off x="88045" y="42325"/>
              <a:ext cx="5091384" cy="11191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a:solidFill>
                    <a:srgbClr val="C586C0"/>
                  </a:solidFill>
                  <a:latin typeface="Consolas"/>
                  <a:ea typeface="Consolas"/>
                  <a:cs typeface="Consolas"/>
                  <a:sym typeface="Consolas"/>
                </a:defRPr>
              </a:pPr>
              <a:r>
                <a:t>if</a:t>
              </a:r>
              <a:r>
                <a:rPr>
                  <a:solidFill>
                    <a:srgbClr val="D4D4D4"/>
                  </a:solidFill>
                </a:rPr>
                <a:t> (</a:t>
              </a:r>
              <a:r>
                <a:rPr>
                  <a:solidFill>
                    <a:srgbClr val="9CDCFE"/>
                  </a:solidFill>
                </a:rPr>
                <a:t>expresionLogica</a:t>
              </a:r>
              <a:r>
                <a:rPr>
                  <a:solidFill>
                    <a:srgbClr val="D4D4D4"/>
                  </a:solidFill>
                </a:rPr>
                <a:t> || </a:t>
              </a:r>
              <a:r>
                <a:rPr>
                  <a:solidFill>
                    <a:srgbClr val="9CDCFE"/>
                  </a:solidFill>
                </a:rPr>
                <a:t>valorLogico</a:t>
              </a:r>
              <a:r>
                <a:rPr>
                  <a:solidFill>
                    <a:srgbClr val="D4D4D4"/>
                  </a:solidFill>
                </a:rPr>
                <a:t>) {</a:t>
              </a:r>
              <a:endParaRPr>
                <a:solidFill>
                  <a:srgbClr val="D4D4D4"/>
                </a:solidFill>
              </a:endParaRPr>
            </a:p>
            <a:p>
              <a:pPr>
                <a:defRPr>
                  <a:solidFill>
                    <a:srgbClr val="D4D4D4"/>
                  </a:solidFill>
                  <a:latin typeface="Consolas"/>
                  <a:ea typeface="Consolas"/>
                  <a:cs typeface="Consolas"/>
                  <a:sym typeface="Consolas"/>
                </a:defRPr>
              </a:pPr>
              <a:r>
                <a:t>    </a:t>
              </a:r>
              <a:r>
                <a:rPr>
                  <a:solidFill>
                    <a:srgbClr val="6A9955"/>
                  </a:solidFill>
                </a:rPr>
                <a:t>// Hago algunas instrucciones</a:t>
              </a:r>
            </a:p>
            <a:p>
              <a:pPr>
                <a:defRPr>
                  <a:solidFill>
                    <a:srgbClr val="D4D4D4"/>
                  </a:solidFill>
                  <a:latin typeface="Consolas"/>
                  <a:ea typeface="Consolas"/>
                  <a:cs typeface="Consolas"/>
                  <a:sym typeface="Consolas"/>
                </a:defRPr>
              </a:pPr>
              <a:r>
                <a:t>    </a:t>
              </a:r>
              <a:r>
                <a:rPr>
                  <a:solidFill>
                    <a:srgbClr val="6A9955"/>
                  </a:solidFill>
                </a:rPr>
                <a:t>// ...</a:t>
              </a:r>
            </a:p>
            <a:p>
              <a:pPr>
                <a:defRPr>
                  <a:solidFill>
                    <a:srgbClr val="D4D4D4"/>
                  </a:solidFill>
                  <a:latin typeface="Consolas"/>
                  <a:ea typeface="Consolas"/>
                  <a:cs typeface="Consolas"/>
                  <a:sym typeface="Consolas"/>
                </a:defRPr>
              </a:pPr>
              <a:r>
                <a:t>}</a:t>
              </a:r>
            </a:p>
          </p:txBody>
        </p:sp>
      </p:grpSp>
      <p:sp>
        <p:nvSpPr>
          <p:cNvPr id="333"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334"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335" name="Releevant-Favicon-xs.png" descr="Releevant-Favicon-xs.png"/>
          <p:cNvPicPr>
            <a:picLocks noChangeAspect="1"/>
          </p:cNvPicPr>
          <p:nvPr/>
        </p:nvPicPr>
        <p:blipFill>
          <a:blip r:embed="rId3">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CuadroTexto 3"/>
          <p:cNvSpPr txBox="1"/>
          <p:nvPr/>
        </p:nvSpPr>
        <p:spPr>
          <a:xfrm>
            <a:off x="504623" y="1242794"/>
            <a:ext cx="3351783"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1. Sobre la programación</a:t>
            </a:r>
          </a:p>
        </p:txBody>
      </p:sp>
      <p:sp>
        <p:nvSpPr>
          <p:cNvPr id="109" name="CuadroTexto 4"/>
          <p:cNvSpPr txBox="1"/>
          <p:nvPr/>
        </p:nvSpPr>
        <p:spPr>
          <a:xfrm>
            <a:off x="583249" y="2252983"/>
            <a:ext cx="10810360" cy="1894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Un </a:t>
            </a:r>
            <a:r>
              <a:t>programa</a:t>
            </a:r>
            <a:r>
              <a:t> es una lista de instrucciones escritas en un lenguaje de programación que se usa para controlar las tareas de una maquina, normalmente una computadora (en cuyo caso se denomina programa informático).</a:t>
            </a:r>
          </a:p>
          <a:p>
            <a:pPr defTabSz="457200">
              <a:defRPr sz="1400">
                <a:solidFill>
                  <a:srgbClr val="202122"/>
                </a:solidFill>
                <a:latin typeface="Prototype"/>
                <a:ea typeface="Prototype"/>
                <a:cs typeface="Prototype"/>
                <a:sym typeface="Prototype"/>
              </a:defRPr>
            </a:pPr>
          </a:p>
          <a:p>
            <a:pPr defTabSz="457200">
              <a:defRPr>
                <a:solidFill>
                  <a:srgbClr val="202122"/>
                </a:solidFill>
                <a:latin typeface="Prototype"/>
                <a:ea typeface="Prototype"/>
                <a:cs typeface="Prototype"/>
                <a:sym typeface="Prototype"/>
              </a:defRPr>
            </a:pPr>
            <a:r>
              <a:t>La ejecución de un programa consiste en una serie de acciones que siguen las instrucciones que este contiene. Cada instrucción produce efectos que alteran el estado de la máquina conforme a su significado predefinido.</a:t>
            </a:r>
          </a:p>
        </p:txBody>
      </p:sp>
      <p:sp>
        <p:nvSpPr>
          <p:cNvPr id="110" name="CustomShape 1"/>
          <p:cNvSpPr/>
          <p:nvPr/>
        </p:nvSpPr>
        <p:spPr>
          <a:xfrm>
            <a:off x="-1" y="0"/>
            <a:ext cx="12191042" cy="990360"/>
          </a:xfrm>
          <a:prstGeom prst="rect">
            <a:avLst/>
          </a:prstGeom>
          <a:solidFill>
            <a:srgbClr val="2A60A9"/>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111"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112"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
        <p:nvSpPr>
          <p:cNvPr id="113" name="1.1 ¿Qué es un programa?"/>
          <p:cNvSpPr txBox="1"/>
          <p:nvPr/>
        </p:nvSpPr>
        <p:spPr>
          <a:xfrm>
            <a:off x="809076" y="1843138"/>
            <a:ext cx="2925063" cy="396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u="sng">
                <a:latin typeface="Prototype"/>
                <a:ea typeface="Prototype"/>
                <a:cs typeface="Prototype"/>
                <a:sym typeface="Prototype"/>
              </a:defRPr>
            </a:lvl1pPr>
          </a:lstStyle>
          <a:p>
            <a:pPr/>
            <a:r>
              <a:t>1.1 ¿Qué es un programa?</a:t>
            </a:r>
          </a:p>
        </p:txBody>
      </p:sp>
      <p:sp>
        <p:nvSpPr>
          <p:cNvPr id="114" name="1.2 ¿Qué es un lenguaje de programación?"/>
          <p:cNvSpPr txBox="1"/>
          <p:nvPr/>
        </p:nvSpPr>
        <p:spPr>
          <a:xfrm>
            <a:off x="880617" y="4250327"/>
            <a:ext cx="4841493" cy="396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u="sng">
                <a:latin typeface="Prototype"/>
                <a:ea typeface="Prototype"/>
                <a:cs typeface="Prototype"/>
                <a:sym typeface="Prototype"/>
              </a:defRPr>
            </a:lvl1pPr>
          </a:lstStyle>
          <a:p>
            <a:pPr/>
            <a:r>
              <a:t>1.2 ¿Qué es un lenguaje de programación?</a:t>
            </a:r>
          </a:p>
        </p:txBody>
      </p:sp>
      <p:sp>
        <p:nvSpPr>
          <p:cNvPr id="115" name="Un lenguaje de programación es un lenguaje formal (o artificial, es decir, un lenguaje con reglas gramaticales bien definidas) que le proporciona a una persona, en este caso el programador, la capacidad de escribir (o programar) una serie de instruccione"/>
          <p:cNvSpPr txBox="1"/>
          <p:nvPr/>
        </p:nvSpPr>
        <p:spPr>
          <a:xfrm>
            <a:off x="609987" y="4660172"/>
            <a:ext cx="10433378" cy="1958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a:solidFill>
                  <a:srgbClr val="202122"/>
                </a:solidFill>
                <a:latin typeface="Prototype"/>
                <a:ea typeface="Prototype"/>
                <a:cs typeface="Prototype"/>
                <a:sym typeface="Prototype"/>
              </a:defRPr>
            </a:pPr>
            <a:r>
              <a:t>Un </a:t>
            </a:r>
            <a:r>
              <a:t>lenguaje de programación</a:t>
            </a:r>
            <a:r>
              <a:t> es un lenguaje formal (o artificial, es decir, un lenguaje con reglas gramaticales bien definidas) que le proporciona a una persona, en este caso el programador, la capacidad de escribir (o programar) una serie de instrucciones o secuencias de órdenes en forma de algoritmos con el fin de controlar el comportamiento físico o lógico de un sistema informático, de manera que se puedan obtener diversas clases de datos o ejecutar determinadas tareas. A todo este conjunto de órdenes escritas mediante un lenguaje de programación se le denomina programa informático</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CuadroTexto 1"/>
          <p:cNvSpPr txBox="1"/>
          <p:nvPr/>
        </p:nvSpPr>
        <p:spPr>
          <a:xfrm>
            <a:off x="504624" y="1242794"/>
            <a:ext cx="5514035"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5. Estructuras de control (condicionales)</a:t>
            </a:r>
          </a:p>
        </p:txBody>
      </p:sp>
      <p:pic>
        <p:nvPicPr>
          <p:cNvPr id="338" name="Imagen 13" descr="Imagen 13"/>
          <p:cNvPicPr>
            <a:picLocks noChangeAspect="1"/>
          </p:cNvPicPr>
          <p:nvPr/>
        </p:nvPicPr>
        <p:blipFill>
          <a:blip r:embed="rId2">
            <a:extLst/>
          </a:blip>
          <a:stretch>
            <a:fillRect/>
          </a:stretch>
        </p:blipFill>
        <p:spPr>
          <a:xfrm>
            <a:off x="6969611" y="2042235"/>
            <a:ext cx="4324900" cy="4067246"/>
          </a:xfrm>
          <a:prstGeom prst="rect">
            <a:avLst/>
          </a:prstGeom>
          <a:ln w="12700">
            <a:miter lim="400000"/>
          </a:ln>
        </p:spPr>
      </p:pic>
      <p:sp>
        <p:nvSpPr>
          <p:cNvPr id="339" name="Rectángulo 15"/>
          <p:cNvSpPr txBox="1"/>
          <p:nvPr/>
        </p:nvSpPr>
        <p:spPr>
          <a:xfrm>
            <a:off x="655319" y="5015397"/>
            <a:ext cx="6778777" cy="624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Prototype"/>
                <a:ea typeface="Prototype"/>
                <a:cs typeface="Prototype"/>
                <a:sym typeface="Prototype"/>
              </a:defRPr>
            </a:lvl1pPr>
          </a:lstStyle>
          <a:p>
            <a:pPr/>
            <a:r>
              <a:t>Ejemplo: Construir condicional que escriba “aprobado” si un alumno ha aprobado y ”suspenso” si ha suspendido.</a:t>
            </a:r>
          </a:p>
        </p:txBody>
      </p:sp>
      <p:grpSp>
        <p:nvGrpSpPr>
          <p:cNvPr id="342" name="Rectángulo: esquinas redondeadas 10"/>
          <p:cNvGrpSpPr/>
          <p:nvPr/>
        </p:nvGrpSpPr>
        <p:grpSpPr>
          <a:xfrm>
            <a:off x="897490" y="3087121"/>
            <a:ext cx="5287988" cy="1491618"/>
            <a:chOff x="0" y="0"/>
            <a:chExt cx="5287986" cy="1491617"/>
          </a:xfrm>
        </p:grpSpPr>
        <p:sp>
          <p:nvSpPr>
            <p:cNvPr id="340" name="Rectángulo redondeado"/>
            <p:cNvSpPr/>
            <p:nvPr/>
          </p:nvSpPr>
          <p:spPr>
            <a:xfrm>
              <a:off x="0" y="-1"/>
              <a:ext cx="5287988" cy="1491619"/>
            </a:xfrm>
            <a:prstGeom prst="roundRect">
              <a:avLst>
                <a:gd name="adj" fmla="val 11137"/>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341" name="if (userGuess === randomNumber) {…"/>
            <p:cNvSpPr txBox="1"/>
            <p:nvPr/>
          </p:nvSpPr>
          <p:spPr>
            <a:xfrm>
              <a:off x="94374" y="48653"/>
              <a:ext cx="5099239" cy="13858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a:solidFill>
                    <a:srgbClr val="C586C0"/>
                  </a:solidFill>
                  <a:latin typeface="Consolas"/>
                  <a:ea typeface="Consolas"/>
                  <a:cs typeface="Consolas"/>
                  <a:sym typeface="Consolas"/>
                </a:defRPr>
              </a:pPr>
              <a:r>
                <a:t>if</a:t>
              </a:r>
              <a:r>
                <a:rPr>
                  <a:solidFill>
                    <a:srgbClr val="D4D4D4"/>
                  </a:solidFill>
                </a:rPr>
                <a:t> (</a:t>
              </a:r>
              <a:r>
                <a:rPr>
                  <a:solidFill>
                    <a:srgbClr val="9CDCFE"/>
                  </a:solidFill>
                </a:rPr>
                <a:t>userGuess</a:t>
              </a:r>
              <a:r>
                <a:rPr>
                  <a:solidFill>
                    <a:srgbClr val="D4D4D4"/>
                  </a:solidFill>
                </a:rPr>
                <a:t> === </a:t>
              </a:r>
              <a:r>
                <a:rPr>
                  <a:solidFill>
                    <a:srgbClr val="9CDCFE"/>
                  </a:solidFill>
                </a:rPr>
                <a:t>randomNumber</a:t>
              </a:r>
              <a:r>
                <a:rPr>
                  <a:solidFill>
                    <a:srgbClr val="D4D4D4"/>
                  </a:solidFill>
                </a:rPr>
                <a:t>) { </a:t>
              </a:r>
              <a:endParaRPr>
                <a:solidFill>
                  <a:srgbClr val="D4D4D4"/>
                </a:solidFill>
              </a:endParaRPr>
            </a:p>
            <a:p>
              <a:pPr>
                <a:defRPr>
                  <a:solidFill>
                    <a:srgbClr val="D4D4D4"/>
                  </a:solidFill>
                  <a:latin typeface="Consolas"/>
                  <a:ea typeface="Consolas"/>
                  <a:cs typeface="Consolas"/>
                  <a:sym typeface="Consolas"/>
                </a:defRPr>
              </a:pPr>
              <a:r>
                <a:t>    </a:t>
              </a:r>
              <a:r>
                <a:rPr>
                  <a:solidFill>
                    <a:srgbClr val="6A9955"/>
                  </a:solidFill>
                </a:rPr>
                <a:t>//operaciones 1</a:t>
              </a:r>
            </a:p>
            <a:p>
              <a:pPr>
                <a:defRPr>
                  <a:solidFill>
                    <a:srgbClr val="D4D4D4"/>
                  </a:solidFill>
                  <a:latin typeface="Consolas"/>
                  <a:ea typeface="Consolas"/>
                  <a:cs typeface="Consolas"/>
                  <a:sym typeface="Consolas"/>
                </a:defRPr>
              </a:pPr>
              <a:r>
                <a:t>} </a:t>
              </a:r>
              <a:r>
                <a:rPr>
                  <a:solidFill>
                    <a:srgbClr val="C586C0"/>
                  </a:solidFill>
                </a:rPr>
                <a:t>else</a:t>
              </a:r>
              <a:r>
                <a:t> {</a:t>
              </a:r>
            </a:p>
            <a:p>
              <a:pPr>
                <a:defRPr>
                  <a:solidFill>
                    <a:srgbClr val="D4D4D4"/>
                  </a:solidFill>
                  <a:latin typeface="Consolas"/>
                  <a:ea typeface="Consolas"/>
                  <a:cs typeface="Consolas"/>
                  <a:sym typeface="Consolas"/>
                </a:defRPr>
              </a:pPr>
              <a:r>
                <a:t>    </a:t>
              </a:r>
              <a:r>
                <a:rPr>
                  <a:solidFill>
                    <a:srgbClr val="6A9955"/>
                  </a:solidFill>
                </a:rPr>
                <a:t>//operaciones 2</a:t>
              </a:r>
              <a:endParaRPr>
                <a:solidFill>
                  <a:srgbClr val="6A9955"/>
                </a:solidFill>
              </a:endParaRPr>
            </a:p>
            <a:p>
              <a:pPr>
                <a:defRPr>
                  <a:solidFill>
                    <a:srgbClr val="D4D4D4"/>
                  </a:solidFill>
                  <a:latin typeface="Consolas"/>
                  <a:ea typeface="Consolas"/>
                  <a:cs typeface="Consolas"/>
                  <a:sym typeface="Consolas"/>
                </a:defRPr>
              </a:pPr>
              <a:r>
                <a:t>}</a:t>
              </a:r>
            </a:p>
          </p:txBody>
        </p:sp>
      </p:grpSp>
      <p:sp>
        <p:nvSpPr>
          <p:cNvPr id="343" name="CuadroTexto 12"/>
          <p:cNvSpPr txBox="1"/>
          <p:nvPr/>
        </p:nvSpPr>
        <p:spPr>
          <a:xfrm>
            <a:off x="655319" y="1956891"/>
            <a:ext cx="10881360"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Estructura selectiva simple: </a:t>
            </a:r>
            <a:r>
              <a:t>if / else</a:t>
            </a:r>
          </a:p>
        </p:txBody>
      </p:sp>
      <p:sp>
        <p:nvSpPr>
          <p:cNvPr id="344"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345"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346" name="Releevant-Favicon-xs.png" descr="Releevant-Favicon-xs.png"/>
          <p:cNvPicPr>
            <a:picLocks noChangeAspect="1"/>
          </p:cNvPicPr>
          <p:nvPr/>
        </p:nvPicPr>
        <p:blipFill>
          <a:blip r:embed="rId3">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CuadroTexto 1"/>
          <p:cNvSpPr txBox="1"/>
          <p:nvPr/>
        </p:nvSpPr>
        <p:spPr>
          <a:xfrm>
            <a:off x="504624" y="1242794"/>
            <a:ext cx="5514035"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5. Estructuras de control (condicionales)</a:t>
            </a:r>
          </a:p>
        </p:txBody>
      </p:sp>
      <p:pic>
        <p:nvPicPr>
          <p:cNvPr id="349" name="Imagen 5" descr="Imagen 5"/>
          <p:cNvPicPr>
            <a:picLocks noChangeAspect="1"/>
          </p:cNvPicPr>
          <p:nvPr/>
        </p:nvPicPr>
        <p:blipFill>
          <a:blip r:embed="rId2">
            <a:extLst/>
          </a:blip>
          <a:stretch>
            <a:fillRect/>
          </a:stretch>
        </p:blipFill>
        <p:spPr>
          <a:xfrm>
            <a:off x="6691527" y="1971755"/>
            <a:ext cx="4612473" cy="4247316"/>
          </a:xfrm>
          <a:prstGeom prst="rect">
            <a:avLst/>
          </a:prstGeom>
          <a:ln w="12700">
            <a:miter lim="400000"/>
          </a:ln>
        </p:spPr>
      </p:pic>
      <p:grpSp>
        <p:nvGrpSpPr>
          <p:cNvPr id="352" name="Rectángulo: esquinas redondeadas 9"/>
          <p:cNvGrpSpPr/>
          <p:nvPr/>
        </p:nvGrpSpPr>
        <p:grpSpPr>
          <a:xfrm>
            <a:off x="807534" y="3157601"/>
            <a:ext cx="5287988" cy="2610328"/>
            <a:chOff x="0" y="0"/>
            <a:chExt cx="5287986" cy="2610327"/>
          </a:xfrm>
        </p:grpSpPr>
        <p:sp>
          <p:nvSpPr>
            <p:cNvPr id="350" name="Rectángulo redondeado"/>
            <p:cNvSpPr/>
            <p:nvPr/>
          </p:nvSpPr>
          <p:spPr>
            <a:xfrm>
              <a:off x="-1" y="0"/>
              <a:ext cx="5287988" cy="2610328"/>
            </a:xfrm>
            <a:prstGeom prst="roundRect">
              <a:avLst>
                <a:gd name="adj" fmla="val 3176"/>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351" name="if (userGuess === randomNumber) {…"/>
            <p:cNvSpPr txBox="1"/>
            <p:nvPr/>
          </p:nvSpPr>
          <p:spPr>
            <a:xfrm>
              <a:off x="70002" y="24280"/>
              <a:ext cx="5147982" cy="24526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a:solidFill>
                    <a:srgbClr val="C586C0"/>
                  </a:solidFill>
                  <a:latin typeface="Consolas"/>
                  <a:ea typeface="Consolas"/>
                  <a:cs typeface="Consolas"/>
                  <a:sym typeface="Consolas"/>
                </a:defRPr>
              </a:pPr>
              <a:r>
                <a:t>if</a:t>
              </a:r>
              <a:r>
                <a:rPr>
                  <a:solidFill>
                    <a:srgbClr val="D4D4D4"/>
                  </a:solidFill>
                </a:rPr>
                <a:t> (</a:t>
              </a:r>
              <a:r>
                <a:rPr>
                  <a:solidFill>
                    <a:srgbClr val="9CDCFE"/>
                  </a:solidFill>
                </a:rPr>
                <a:t>userGuess</a:t>
              </a:r>
              <a:r>
                <a:rPr>
                  <a:solidFill>
                    <a:srgbClr val="D4D4D4"/>
                  </a:solidFill>
                </a:rPr>
                <a:t> === </a:t>
              </a:r>
              <a:r>
                <a:rPr>
                  <a:solidFill>
                    <a:srgbClr val="9CDCFE"/>
                  </a:solidFill>
                </a:rPr>
                <a:t>randomNumber</a:t>
              </a:r>
              <a:r>
                <a:rPr>
                  <a:solidFill>
                    <a:srgbClr val="D4D4D4"/>
                  </a:solidFill>
                </a:rPr>
                <a:t>) { </a:t>
              </a:r>
              <a:endParaRPr>
                <a:solidFill>
                  <a:srgbClr val="D4D4D4"/>
                </a:solidFill>
              </a:endParaRPr>
            </a:p>
            <a:p>
              <a:pPr>
                <a:defRPr>
                  <a:solidFill>
                    <a:srgbClr val="D4D4D4"/>
                  </a:solidFill>
                  <a:latin typeface="Consolas"/>
                  <a:ea typeface="Consolas"/>
                  <a:cs typeface="Consolas"/>
                  <a:sym typeface="Consolas"/>
                </a:defRPr>
              </a:pPr>
              <a:r>
                <a:t>    </a:t>
              </a:r>
              <a:r>
                <a:rPr>
                  <a:solidFill>
                    <a:srgbClr val="6A9955"/>
                  </a:solidFill>
                </a:rPr>
                <a:t>//operaciones 1</a:t>
              </a:r>
            </a:p>
            <a:p>
              <a:pPr>
                <a:defRPr>
                  <a:solidFill>
                    <a:srgbClr val="D4D4D4"/>
                  </a:solidFill>
                  <a:latin typeface="Consolas"/>
                  <a:ea typeface="Consolas"/>
                  <a:cs typeface="Consolas"/>
                  <a:sym typeface="Consolas"/>
                </a:defRPr>
              </a:pPr>
              <a:r>
                <a:t>} </a:t>
              </a:r>
              <a:r>
                <a:rPr>
                  <a:solidFill>
                    <a:srgbClr val="C586C0"/>
                  </a:solidFill>
                </a:rPr>
                <a:t>else</a:t>
              </a:r>
              <a:r>
                <a:t> </a:t>
              </a:r>
              <a:r>
                <a:rPr>
                  <a:solidFill>
                    <a:srgbClr val="C586C0"/>
                  </a:solidFill>
                </a:rPr>
                <a:t>if</a:t>
              </a:r>
              <a:r>
                <a:t> (</a:t>
              </a:r>
              <a:r>
                <a:rPr>
                  <a:solidFill>
                    <a:srgbClr val="9CDCFE"/>
                  </a:solidFill>
                </a:rPr>
                <a:t>userGuess </a:t>
              </a:r>
              <a:r>
                <a:t>&gt; </a:t>
              </a:r>
              <a:r>
                <a:rPr>
                  <a:solidFill>
                    <a:srgbClr val="9CDCFE"/>
                  </a:solidFill>
                </a:rPr>
                <a:t>randomNumber</a:t>
              </a:r>
              <a:r>
                <a:t>) {</a:t>
              </a:r>
            </a:p>
            <a:p>
              <a:pPr>
                <a:defRPr>
                  <a:solidFill>
                    <a:srgbClr val="D4D4D4"/>
                  </a:solidFill>
                  <a:latin typeface="Consolas"/>
                  <a:ea typeface="Consolas"/>
                  <a:cs typeface="Consolas"/>
                  <a:sym typeface="Consolas"/>
                </a:defRPr>
              </a:pPr>
              <a:r>
                <a:t>    </a:t>
              </a:r>
              <a:r>
                <a:rPr>
                  <a:solidFill>
                    <a:srgbClr val="6A9955"/>
                  </a:solidFill>
                </a:rPr>
                <a:t>//operaciones 2</a:t>
              </a:r>
            </a:p>
            <a:p>
              <a:pPr>
                <a:defRPr>
                  <a:solidFill>
                    <a:srgbClr val="D4D4D4"/>
                  </a:solidFill>
                  <a:latin typeface="Consolas"/>
                  <a:ea typeface="Consolas"/>
                  <a:cs typeface="Consolas"/>
                  <a:sym typeface="Consolas"/>
                </a:defRPr>
              </a:pPr>
              <a:r>
                <a:t>} </a:t>
              </a:r>
              <a:r>
                <a:rPr>
                  <a:solidFill>
                    <a:srgbClr val="C586C0"/>
                  </a:solidFill>
                </a:rPr>
                <a:t>else</a:t>
              </a:r>
              <a:r>
                <a:t> </a:t>
              </a:r>
              <a:r>
                <a:rPr>
                  <a:solidFill>
                    <a:srgbClr val="C586C0"/>
                  </a:solidFill>
                </a:rPr>
                <a:t>if</a:t>
              </a:r>
              <a:r>
                <a:t>(</a:t>
              </a:r>
              <a:r>
                <a:rPr>
                  <a:solidFill>
                    <a:srgbClr val="9CDCFE"/>
                  </a:solidFill>
                </a:rPr>
                <a:t>userGuess</a:t>
              </a:r>
              <a:r>
                <a:t> &lt; </a:t>
              </a:r>
              <a:r>
                <a:rPr>
                  <a:solidFill>
                    <a:srgbClr val="9CDCFE"/>
                  </a:solidFill>
                </a:rPr>
                <a:t>randomNumber</a:t>
              </a:r>
              <a:r>
                <a:t>) { </a:t>
              </a:r>
            </a:p>
            <a:p>
              <a:pPr>
                <a:defRPr>
                  <a:solidFill>
                    <a:srgbClr val="D4D4D4"/>
                  </a:solidFill>
                  <a:latin typeface="Consolas"/>
                  <a:ea typeface="Consolas"/>
                  <a:cs typeface="Consolas"/>
                  <a:sym typeface="Consolas"/>
                </a:defRPr>
              </a:pPr>
              <a:r>
                <a:t>    </a:t>
              </a:r>
              <a:r>
                <a:rPr>
                  <a:solidFill>
                    <a:srgbClr val="6A9955"/>
                  </a:solidFill>
                </a:rPr>
                <a:t>//operaciones 3</a:t>
              </a:r>
            </a:p>
            <a:p>
              <a:pPr>
                <a:defRPr>
                  <a:solidFill>
                    <a:srgbClr val="D4D4D4"/>
                  </a:solidFill>
                  <a:latin typeface="Consolas"/>
                  <a:ea typeface="Consolas"/>
                  <a:cs typeface="Consolas"/>
                  <a:sym typeface="Consolas"/>
                </a:defRPr>
              </a:pPr>
              <a:r>
                <a:t>} </a:t>
              </a:r>
              <a:r>
                <a:rPr>
                  <a:solidFill>
                    <a:srgbClr val="C586C0"/>
                  </a:solidFill>
                </a:rPr>
                <a:t>else</a:t>
              </a:r>
              <a:r>
                <a:t> {</a:t>
              </a:r>
            </a:p>
            <a:p>
              <a:pPr>
                <a:defRPr>
                  <a:solidFill>
                    <a:srgbClr val="D4D4D4"/>
                  </a:solidFill>
                  <a:latin typeface="Consolas"/>
                  <a:ea typeface="Consolas"/>
                  <a:cs typeface="Consolas"/>
                  <a:sym typeface="Consolas"/>
                </a:defRPr>
              </a:pPr>
              <a:r>
                <a:t>    </a:t>
              </a:r>
              <a:r>
                <a:rPr>
                  <a:solidFill>
                    <a:srgbClr val="6A9955"/>
                  </a:solidFill>
                </a:rPr>
                <a:t>//operaciones 4</a:t>
              </a:r>
            </a:p>
            <a:p>
              <a:pPr>
                <a:defRPr>
                  <a:solidFill>
                    <a:srgbClr val="D4D4D4"/>
                  </a:solidFill>
                  <a:latin typeface="Consolas"/>
                  <a:ea typeface="Consolas"/>
                  <a:cs typeface="Consolas"/>
                  <a:sym typeface="Consolas"/>
                </a:defRPr>
              </a:pPr>
              <a:r>
                <a:t>}</a:t>
              </a:r>
            </a:p>
          </p:txBody>
        </p:sp>
      </p:grpSp>
      <p:sp>
        <p:nvSpPr>
          <p:cNvPr id="353" name="CuadroTexto 10"/>
          <p:cNvSpPr txBox="1"/>
          <p:nvPr/>
        </p:nvSpPr>
        <p:spPr>
          <a:xfrm>
            <a:off x="655319" y="1956891"/>
            <a:ext cx="10881360"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Estructura selectiva múltiple </a:t>
            </a:r>
            <a:r>
              <a:t>if-else if / switch </a:t>
            </a:r>
          </a:p>
        </p:txBody>
      </p:sp>
      <p:sp>
        <p:nvSpPr>
          <p:cNvPr id="354"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355"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356" name="Releevant-Favicon-xs.png" descr="Releevant-Favicon-xs.png"/>
          <p:cNvPicPr>
            <a:picLocks noChangeAspect="1"/>
          </p:cNvPicPr>
          <p:nvPr/>
        </p:nvPicPr>
        <p:blipFill>
          <a:blip r:embed="rId3">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CuadroTexto 1"/>
          <p:cNvSpPr txBox="1"/>
          <p:nvPr/>
        </p:nvSpPr>
        <p:spPr>
          <a:xfrm>
            <a:off x="504624" y="1242794"/>
            <a:ext cx="5514035"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5. Estructuras de control (condicionales)</a:t>
            </a:r>
          </a:p>
        </p:txBody>
      </p:sp>
      <p:pic>
        <p:nvPicPr>
          <p:cNvPr id="359" name="Imagen 5" descr="Imagen 5"/>
          <p:cNvPicPr>
            <a:picLocks noChangeAspect="1"/>
          </p:cNvPicPr>
          <p:nvPr/>
        </p:nvPicPr>
        <p:blipFill>
          <a:blip r:embed="rId2">
            <a:extLst/>
          </a:blip>
          <a:stretch>
            <a:fillRect/>
          </a:stretch>
        </p:blipFill>
        <p:spPr>
          <a:xfrm>
            <a:off x="6691527" y="1971755"/>
            <a:ext cx="4612473" cy="4247316"/>
          </a:xfrm>
          <a:prstGeom prst="rect">
            <a:avLst/>
          </a:prstGeom>
          <a:ln w="12700">
            <a:miter lim="400000"/>
          </a:ln>
        </p:spPr>
      </p:pic>
      <p:grpSp>
        <p:nvGrpSpPr>
          <p:cNvPr id="362" name="Rectángulo: esquinas redondeadas 10"/>
          <p:cNvGrpSpPr/>
          <p:nvPr/>
        </p:nvGrpSpPr>
        <p:grpSpPr>
          <a:xfrm>
            <a:off x="814848" y="2789988"/>
            <a:ext cx="5287988" cy="3764757"/>
            <a:chOff x="0" y="0"/>
            <a:chExt cx="5287986" cy="3764756"/>
          </a:xfrm>
        </p:grpSpPr>
        <p:sp>
          <p:nvSpPr>
            <p:cNvPr id="360" name="Rectángulo redondeado"/>
            <p:cNvSpPr/>
            <p:nvPr/>
          </p:nvSpPr>
          <p:spPr>
            <a:xfrm>
              <a:off x="-1" y="0"/>
              <a:ext cx="5287988" cy="3764757"/>
            </a:xfrm>
            <a:prstGeom prst="roundRect">
              <a:avLst>
                <a:gd name="adj" fmla="val 4481"/>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361" name="switch(option) {…"/>
            <p:cNvSpPr txBox="1"/>
            <p:nvPr/>
          </p:nvSpPr>
          <p:spPr>
            <a:xfrm>
              <a:off x="95129" y="49409"/>
              <a:ext cx="5097727" cy="35194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a:solidFill>
                    <a:srgbClr val="C586C0"/>
                  </a:solidFill>
                  <a:latin typeface="Consolas"/>
                  <a:ea typeface="Consolas"/>
                  <a:cs typeface="Consolas"/>
                  <a:sym typeface="Consolas"/>
                </a:defRPr>
              </a:pPr>
              <a:r>
                <a:t>switch</a:t>
              </a:r>
              <a:r>
                <a:rPr>
                  <a:solidFill>
                    <a:srgbClr val="D4D4D4"/>
                  </a:solidFill>
                </a:rPr>
                <a:t>(</a:t>
              </a:r>
              <a:r>
                <a:rPr>
                  <a:solidFill>
                    <a:srgbClr val="9CDCFE"/>
                  </a:solidFill>
                </a:rPr>
                <a:t>option</a:t>
              </a:r>
              <a:r>
                <a:rPr>
                  <a:solidFill>
                    <a:srgbClr val="D4D4D4"/>
                  </a:solidFill>
                </a:rPr>
                <a:t>) {</a:t>
              </a:r>
              <a:endParaRPr>
                <a:solidFill>
                  <a:srgbClr val="D4D4D4"/>
                </a:solidFill>
              </a:endParaRPr>
            </a:p>
            <a:p>
              <a:pPr>
                <a:defRPr>
                  <a:solidFill>
                    <a:srgbClr val="D4D4D4"/>
                  </a:solidFill>
                  <a:latin typeface="Consolas"/>
                  <a:ea typeface="Consolas"/>
                  <a:cs typeface="Consolas"/>
                  <a:sym typeface="Consolas"/>
                </a:defRPr>
              </a:pPr>
              <a:r>
                <a:t>    </a:t>
              </a:r>
              <a:r>
                <a:rPr>
                  <a:solidFill>
                    <a:srgbClr val="C586C0"/>
                  </a:solidFill>
                </a:rPr>
                <a:t>case</a:t>
              </a:r>
              <a:r>
                <a:t> </a:t>
              </a:r>
              <a:r>
                <a:rPr>
                  <a:solidFill>
                    <a:srgbClr val="9CDCFE"/>
                  </a:solidFill>
                </a:rPr>
                <a:t>1</a:t>
              </a:r>
              <a:r>
                <a:t>:</a:t>
              </a:r>
            </a:p>
            <a:p>
              <a:pPr>
                <a:defRPr>
                  <a:solidFill>
                    <a:srgbClr val="D4D4D4"/>
                  </a:solidFill>
                  <a:latin typeface="Consolas"/>
                  <a:ea typeface="Consolas"/>
                  <a:cs typeface="Consolas"/>
                  <a:sym typeface="Consolas"/>
                </a:defRPr>
              </a:pPr>
              <a:r>
                <a:t>        </a:t>
              </a:r>
              <a:r>
                <a:rPr>
                  <a:solidFill>
                    <a:srgbClr val="6A9955"/>
                  </a:solidFill>
                </a:rPr>
                <a:t>// code block</a:t>
              </a:r>
            </a:p>
            <a:p>
              <a:pPr>
                <a:defRPr>
                  <a:solidFill>
                    <a:srgbClr val="D4D4D4"/>
                  </a:solidFill>
                  <a:latin typeface="Consolas"/>
                  <a:ea typeface="Consolas"/>
                  <a:cs typeface="Consolas"/>
                  <a:sym typeface="Consolas"/>
                </a:defRPr>
              </a:pPr>
              <a:r>
                <a:t>        </a:t>
              </a:r>
              <a:r>
                <a:rPr>
                  <a:solidFill>
                    <a:srgbClr val="C586C0"/>
                  </a:solidFill>
                </a:rPr>
                <a:t>break</a:t>
              </a:r>
              <a:r>
                <a:t>;</a:t>
              </a:r>
            </a:p>
            <a:p>
              <a:pPr>
                <a:defRPr>
                  <a:solidFill>
                    <a:srgbClr val="D4D4D4"/>
                  </a:solidFill>
                  <a:latin typeface="Consolas"/>
                  <a:ea typeface="Consolas"/>
                  <a:cs typeface="Consolas"/>
                  <a:sym typeface="Consolas"/>
                </a:defRPr>
              </a:pPr>
              <a:r>
                <a:t>    </a:t>
              </a:r>
              <a:r>
                <a:rPr>
                  <a:solidFill>
                    <a:srgbClr val="C586C0"/>
                  </a:solidFill>
                </a:rPr>
                <a:t>case</a:t>
              </a:r>
              <a:r>
                <a:t> </a:t>
              </a:r>
              <a:r>
                <a:rPr>
                  <a:solidFill>
                    <a:srgbClr val="9CDCFE"/>
                  </a:solidFill>
                </a:rPr>
                <a:t>2</a:t>
              </a:r>
              <a:r>
                <a:t>:</a:t>
              </a:r>
            </a:p>
            <a:p>
              <a:pPr>
                <a:defRPr>
                  <a:solidFill>
                    <a:srgbClr val="D4D4D4"/>
                  </a:solidFill>
                  <a:latin typeface="Consolas"/>
                  <a:ea typeface="Consolas"/>
                  <a:cs typeface="Consolas"/>
                  <a:sym typeface="Consolas"/>
                </a:defRPr>
              </a:pPr>
              <a:r>
                <a:t>        </a:t>
              </a:r>
              <a:r>
                <a:rPr>
                  <a:solidFill>
                    <a:srgbClr val="6A9955"/>
                  </a:solidFill>
                </a:rPr>
                <a:t>// code block</a:t>
              </a:r>
            </a:p>
            <a:p>
              <a:pPr>
                <a:defRPr>
                  <a:solidFill>
                    <a:srgbClr val="D4D4D4"/>
                  </a:solidFill>
                  <a:latin typeface="Consolas"/>
                  <a:ea typeface="Consolas"/>
                  <a:cs typeface="Consolas"/>
                  <a:sym typeface="Consolas"/>
                </a:defRPr>
              </a:pPr>
              <a:r>
                <a:t>        </a:t>
              </a:r>
              <a:r>
                <a:rPr>
                  <a:solidFill>
                    <a:srgbClr val="C586C0"/>
                  </a:solidFill>
                </a:rPr>
                <a:t>break</a:t>
              </a:r>
              <a:r>
                <a:t>;</a:t>
              </a:r>
            </a:p>
            <a:p>
              <a:pPr>
                <a:defRPr>
                  <a:solidFill>
                    <a:srgbClr val="D4D4D4"/>
                  </a:solidFill>
                  <a:latin typeface="Consolas"/>
                  <a:ea typeface="Consolas"/>
                  <a:cs typeface="Consolas"/>
                  <a:sym typeface="Consolas"/>
                </a:defRPr>
              </a:pPr>
              <a:r>
                <a:t>    </a:t>
              </a:r>
              <a:r>
                <a:rPr>
                  <a:solidFill>
                    <a:srgbClr val="C586C0"/>
                  </a:solidFill>
                </a:rPr>
                <a:t>case</a:t>
              </a:r>
              <a:r>
                <a:t> </a:t>
              </a:r>
              <a:r>
                <a:rPr>
                  <a:solidFill>
                    <a:srgbClr val="9CDCFE"/>
                  </a:solidFill>
                </a:rPr>
                <a:t>3</a:t>
              </a:r>
              <a:r>
                <a:t>:</a:t>
              </a:r>
            </a:p>
            <a:p>
              <a:pPr>
                <a:defRPr>
                  <a:solidFill>
                    <a:srgbClr val="D4D4D4"/>
                  </a:solidFill>
                  <a:latin typeface="Consolas"/>
                  <a:ea typeface="Consolas"/>
                  <a:cs typeface="Consolas"/>
                  <a:sym typeface="Consolas"/>
                </a:defRPr>
              </a:pPr>
              <a:r>
                <a:t>        </a:t>
              </a:r>
              <a:r>
                <a:rPr>
                  <a:solidFill>
                    <a:srgbClr val="6A9955"/>
                  </a:solidFill>
                </a:rPr>
                <a:t>// code block</a:t>
              </a:r>
            </a:p>
            <a:p>
              <a:pPr>
                <a:defRPr>
                  <a:solidFill>
                    <a:srgbClr val="D4D4D4"/>
                  </a:solidFill>
                  <a:latin typeface="Consolas"/>
                  <a:ea typeface="Consolas"/>
                  <a:cs typeface="Consolas"/>
                  <a:sym typeface="Consolas"/>
                </a:defRPr>
              </a:pPr>
              <a:r>
                <a:t>        </a:t>
              </a:r>
              <a:r>
                <a:rPr>
                  <a:solidFill>
                    <a:srgbClr val="C586C0"/>
                  </a:solidFill>
                </a:rPr>
                <a:t>break</a:t>
              </a:r>
              <a:r>
                <a:t>;</a:t>
              </a:r>
            </a:p>
            <a:p>
              <a:pPr>
                <a:defRPr>
                  <a:solidFill>
                    <a:srgbClr val="D4D4D4"/>
                  </a:solidFill>
                  <a:latin typeface="Consolas"/>
                  <a:ea typeface="Consolas"/>
                  <a:cs typeface="Consolas"/>
                  <a:sym typeface="Consolas"/>
                </a:defRPr>
              </a:pPr>
              <a:r>
                <a:t>    </a:t>
              </a:r>
              <a:r>
                <a:rPr>
                  <a:solidFill>
                    <a:srgbClr val="C586C0"/>
                  </a:solidFill>
                </a:rPr>
                <a:t>default</a:t>
              </a:r>
              <a:r>
                <a:t>:</a:t>
              </a:r>
            </a:p>
            <a:p>
              <a:pPr>
                <a:defRPr>
                  <a:solidFill>
                    <a:srgbClr val="D4D4D4"/>
                  </a:solidFill>
                  <a:latin typeface="Consolas"/>
                  <a:ea typeface="Consolas"/>
                  <a:cs typeface="Consolas"/>
                  <a:sym typeface="Consolas"/>
                </a:defRPr>
              </a:pPr>
              <a:r>
                <a:t>        </a:t>
              </a:r>
              <a:r>
                <a:rPr>
                  <a:solidFill>
                    <a:srgbClr val="6A9955"/>
                  </a:solidFill>
                </a:rPr>
                <a:t>// code block</a:t>
              </a:r>
            </a:p>
            <a:p>
              <a:pPr>
                <a:defRPr>
                  <a:solidFill>
                    <a:srgbClr val="D4D4D4"/>
                  </a:solidFill>
                  <a:latin typeface="Consolas"/>
                  <a:ea typeface="Consolas"/>
                  <a:cs typeface="Consolas"/>
                  <a:sym typeface="Consolas"/>
                </a:defRPr>
              </a:pPr>
              <a:r>
                <a:t>}</a:t>
              </a:r>
            </a:p>
          </p:txBody>
        </p:sp>
      </p:grpSp>
      <p:sp>
        <p:nvSpPr>
          <p:cNvPr id="363" name="CuadroTexto 12"/>
          <p:cNvSpPr txBox="1"/>
          <p:nvPr/>
        </p:nvSpPr>
        <p:spPr>
          <a:xfrm>
            <a:off x="655319" y="1956891"/>
            <a:ext cx="10881360"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Estructura selectiva múltiple </a:t>
            </a:r>
            <a:r>
              <a:t>if-else if / switch </a:t>
            </a:r>
          </a:p>
        </p:txBody>
      </p:sp>
      <p:sp>
        <p:nvSpPr>
          <p:cNvPr id="364"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365"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366" name="Releevant-Favicon-xs.png" descr="Releevant-Favicon-xs.png"/>
          <p:cNvPicPr>
            <a:picLocks noChangeAspect="1"/>
          </p:cNvPicPr>
          <p:nvPr/>
        </p:nvPicPr>
        <p:blipFill>
          <a:blip r:embed="rId3">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CuadroTexto 1"/>
          <p:cNvSpPr txBox="1"/>
          <p:nvPr/>
        </p:nvSpPr>
        <p:spPr>
          <a:xfrm>
            <a:off x="504624" y="1242794"/>
            <a:ext cx="5514035"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5. Estructuras de control (condicionales)</a:t>
            </a:r>
          </a:p>
        </p:txBody>
      </p:sp>
      <p:sp>
        <p:nvSpPr>
          <p:cNvPr id="369" name="CuadroTexto 3"/>
          <p:cNvSpPr txBox="1"/>
          <p:nvPr/>
        </p:nvSpPr>
        <p:spPr>
          <a:xfrm>
            <a:off x="662153" y="1809995"/>
            <a:ext cx="5172228" cy="1691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Estructura selectiva en cascada (anidadas)</a:t>
            </a:r>
          </a:p>
          <a:p>
            <a:pPr>
              <a:defRPr>
                <a:latin typeface="Prototype"/>
                <a:ea typeface="Prototype"/>
                <a:cs typeface="Prototype"/>
                <a:sym typeface="Prototype"/>
              </a:defRPr>
            </a:pPr>
          </a:p>
          <a:p>
            <a:pPr>
              <a:defRPr>
                <a:latin typeface="Prototype"/>
                <a:ea typeface="Prototype"/>
                <a:cs typeface="Prototype"/>
                <a:sym typeface="Prototype"/>
              </a:defRPr>
            </a:pPr>
            <a:r>
              <a:t>Generalmente para la solución de un problema será necesario tomar múltiples decisiones, por lo que necesitaremos anidar las estructuras selectivas anteriores.</a:t>
            </a:r>
          </a:p>
        </p:txBody>
      </p:sp>
      <p:pic>
        <p:nvPicPr>
          <p:cNvPr id="370" name="Imagen 4" descr="Imagen 4"/>
          <p:cNvPicPr>
            <a:picLocks noChangeAspect="1"/>
          </p:cNvPicPr>
          <p:nvPr/>
        </p:nvPicPr>
        <p:blipFill>
          <a:blip r:embed="rId2">
            <a:extLst/>
          </a:blip>
          <a:stretch>
            <a:fillRect/>
          </a:stretch>
        </p:blipFill>
        <p:spPr>
          <a:xfrm>
            <a:off x="7017870" y="2073985"/>
            <a:ext cx="3569040" cy="4325304"/>
          </a:xfrm>
          <a:prstGeom prst="rect">
            <a:avLst/>
          </a:prstGeom>
          <a:ln w="12700">
            <a:miter lim="400000"/>
          </a:ln>
        </p:spPr>
      </p:pic>
      <p:grpSp>
        <p:nvGrpSpPr>
          <p:cNvPr id="373" name="Rectángulo: esquinas redondeadas 9"/>
          <p:cNvGrpSpPr/>
          <p:nvPr/>
        </p:nvGrpSpPr>
        <p:grpSpPr>
          <a:xfrm>
            <a:off x="807534" y="3775640"/>
            <a:ext cx="5287988" cy="2352976"/>
            <a:chOff x="0" y="0"/>
            <a:chExt cx="5287986" cy="2352974"/>
          </a:xfrm>
        </p:grpSpPr>
        <p:sp>
          <p:nvSpPr>
            <p:cNvPr id="371" name="Rectángulo redondeado"/>
            <p:cNvSpPr/>
            <p:nvPr/>
          </p:nvSpPr>
          <p:spPr>
            <a:xfrm>
              <a:off x="-1" y="0"/>
              <a:ext cx="5287988" cy="2352975"/>
            </a:xfrm>
            <a:prstGeom prst="roundRect">
              <a:avLst>
                <a:gd name="adj" fmla="val 4481"/>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372" name="if (expresionLogica || valorLogico) {…"/>
            <p:cNvSpPr txBox="1"/>
            <p:nvPr/>
          </p:nvSpPr>
          <p:spPr>
            <a:xfrm>
              <a:off x="76599" y="30880"/>
              <a:ext cx="5134786" cy="22284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C586C0"/>
                  </a:solidFill>
                  <a:latin typeface="Consolas"/>
                  <a:ea typeface="Consolas"/>
                  <a:cs typeface="Consolas"/>
                  <a:sym typeface="Consolas"/>
                </a:defRPr>
              </a:pPr>
              <a:r>
                <a:t>if</a:t>
              </a:r>
              <a:r>
                <a:rPr>
                  <a:solidFill>
                    <a:srgbClr val="D4D4D4"/>
                  </a:solidFill>
                </a:rPr>
                <a:t> (</a:t>
              </a:r>
              <a:r>
                <a:rPr>
                  <a:solidFill>
                    <a:srgbClr val="9CDCFE"/>
                  </a:solidFill>
                </a:rPr>
                <a:t>expresionLogica</a:t>
              </a:r>
              <a:r>
                <a:rPr>
                  <a:solidFill>
                    <a:srgbClr val="D4D4D4"/>
                  </a:solidFill>
                </a:rPr>
                <a:t> || </a:t>
              </a:r>
              <a:r>
                <a:rPr>
                  <a:solidFill>
                    <a:srgbClr val="9CDCFE"/>
                  </a:solidFill>
                </a:rPr>
                <a:t>valorLogico</a:t>
              </a:r>
              <a:r>
                <a:rPr>
                  <a:solidFill>
                    <a:srgbClr val="D4D4D4"/>
                  </a:solidFill>
                </a:rPr>
                <a:t>) {</a:t>
              </a:r>
              <a:endParaRPr>
                <a:solidFill>
                  <a:srgbClr val="D4D4D4"/>
                </a:solidFill>
              </a:endParaRPr>
            </a:p>
            <a:p>
              <a:pPr>
                <a:defRPr sz="1600">
                  <a:solidFill>
                    <a:srgbClr val="D4D4D4"/>
                  </a:solidFill>
                  <a:latin typeface="Consolas"/>
                  <a:ea typeface="Consolas"/>
                  <a:cs typeface="Consolas"/>
                  <a:sym typeface="Consolas"/>
                </a:defRPr>
              </a:pPr>
              <a:r>
                <a:t>    </a:t>
              </a:r>
              <a:r>
                <a:rPr>
                  <a:solidFill>
                    <a:srgbClr val="6A9955"/>
                  </a:solidFill>
                </a:rPr>
                <a:t>// Hago algunas instrucciones</a:t>
              </a:r>
            </a:p>
            <a:p>
              <a:pPr>
                <a:defRPr sz="1600">
                  <a:solidFill>
                    <a:srgbClr val="D4D4D4"/>
                  </a:solidFill>
                  <a:latin typeface="Consolas"/>
                  <a:ea typeface="Consolas"/>
                  <a:cs typeface="Consolas"/>
                  <a:sym typeface="Consolas"/>
                </a:defRPr>
              </a:pPr>
              <a:r>
                <a:t>    </a:t>
              </a:r>
              <a:r>
                <a:rPr>
                  <a:solidFill>
                    <a:srgbClr val="6A9955"/>
                  </a:solidFill>
                </a:rPr>
                <a:t>// ...</a:t>
              </a:r>
            </a:p>
            <a:p>
              <a:pPr>
                <a:defRPr sz="1600">
                  <a:solidFill>
                    <a:srgbClr val="D4D4D4"/>
                  </a:solidFill>
                  <a:latin typeface="Consolas"/>
                  <a:ea typeface="Consolas"/>
                  <a:cs typeface="Consolas"/>
                  <a:sym typeface="Consolas"/>
                </a:defRPr>
              </a:pPr>
              <a:r>
                <a:t>    </a:t>
              </a:r>
              <a:r>
                <a:rPr>
                  <a:solidFill>
                    <a:srgbClr val="C586C0"/>
                  </a:solidFill>
                </a:rPr>
                <a:t>if</a:t>
              </a:r>
              <a:r>
                <a:t> (</a:t>
              </a:r>
              <a:r>
                <a:rPr>
                  <a:solidFill>
                    <a:srgbClr val="9CDCFE"/>
                  </a:solidFill>
                </a:rPr>
                <a:t>otraCondicion</a:t>
              </a:r>
              <a:r>
                <a:t>) {</a:t>
              </a:r>
            </a:p>
            <a:p>
              <a:pPr>
                <a:defRPr sz="1600">
                  <a:solidFill>
                    <a:srgbClr val="D4D4D4"/>
                  </a:solidFill>
                  <a:latin typeface="Consolas"/>
                  <a:ea typeface="Consolas"/>
                  <a:cs typeface="Consolas"/>
                  <a:sym typeface="Consolas"/>
                </a:defRPr>
              </a:pPr>
              <a:r>
                <a:t>        </a:t>
              </a:r>
              <a:r>
                <a:rPr>
                  <a:solidFill>
                    <a:srgbClr val="6A9955"/>
                  </a:solidFill>
                </a:rPr>
                <a:t>// Otra Operación</a:t>
              </a:r>
            </a:p>
            <a:p>
              <a:pPr>
                <a:defRPr sz="1600">
                  <a:solidFill>
                    <a:srgbClr val="D4D4D4"/>
                  </a:solidFill>
                  <a:latin typeface="Consolas"/>
                  <a:ea typeface="Consolas"/>
                  <a:cs typeface="Consolas"/>
                  <a:sym typeface="Consolas"/>
                </a:defRPr>
              </a:pPr>
              <a:r>
                <a:t>    } </a:t>
              </a:r>
              <a:r>
                <a:rPr>
                  <a:solidFill>
                    <a:srgbClr val="C586C0"/>
                  </a:solidFill>
                </a:rPr>
                <a:t>else</a:t>
              </a:r>
              <a:r>
                <a:t> {</a:t>
              </a:r>
            </a:p>
            <a:p>
              <a:pPr>
                <a:defRPr sz="1600">
                  <a:solidFill>
                    <a:srgbClr val="D4D4D4"/>
                  </a:solidFill>
                  <a:latin typeface="Consolas"/>
                  <a:ea typeface="Consolas"/>
                  <a:cs typeface="Consolas"/>
                  <a:sym typeface="Consolas"/>
                </a:defRPr>
              </a:pPr>
              <a:r>
                <a:t>        </a:t>
              </a:r>
              <a:r>
                <a:rPr>
                  <a:solidFill>
                    <a:srgbClr val="6A9955"/>
                  </a:solidFill>
                </a:rPr>
                <a:t>// Otra Operación</a:t>
              </a:r>
            </a:p>
            <a:p>
              <a:pPr>
                <a:defRPr sz="1600">
                  <a:solidFill>
                    <a:srgbClr val="D4D4D4"/>
                  </a:solidFill>
                  <a:latin typeface="Consolas"/>
                  <a:ea typeface="Consolas"/>
                  <a:cs typeface="Consolas"/>
                  <a:sym typeface="Consolas"/>
                </a:defRPr>
              </a:pPr>
              <a:r>
                <a:t>    }</a:t>
              </a:r>
            </a:p>
            <a:p>
              <a:pPr>
                <a:defRPr sz="1600">
                  <a:solidFill>
                    <a:srgbClr val="D4D4D4"/>
                  </a:solidFill>
                  <a:latin typeface="Consolas"/>
                  <a:ea typeface="Consolas"/>
                  <a:cs typeface="Consolas"/>
                  <a:sym typeface="Consolas"/>
                </a:defRPr>
              </a:pPr>
              <a:r>
                <a:t>}</a:t>
              </a:r>
            </a:p>
          </p:txBody>
        </p:sp>
      </p:grpSp>
      <p:sp>
        <p:nvSpPr>
          <p:cNvPr id="374"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375"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376" name="Releevant-Favicon-xs.png" descr="Releevant-Favicon-xs.png"/>
          <p:cNvPicPr>
            <a:picLocks noChangeAspect="1"/>
          </p:cNvPicPr>
          <p:nvPr/>
        </p:nvPicPr>
        <p:blipFill>
          <a:blip r:embed="rId3">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CuadroTexto 1"/>
          <p:cNvSpPr txBox="1"/>
          <p:nvPr/>
        </p:nvSpPr>
        <p:spPr>
          <a:xfrm>
            <a:off x="504624" y="1242794"/>
            <a:ext cx="4543551"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5. Estructuras de control (bucles)</a:t>
            </a:r>
          </a:p>
        </p:txBody>
      </p:sp>
      <p:sp>
        <p:nvSpPr>
          <p:cNvPr id="379" name="CuadroTexto 3"/>
          <p:cNvSpPr txBox="1"/>
          <p:nvPr/>
        </p:nvSpPr>
        <p:spPr>
          <a:xfrm>
            <a:off x="662154" y="1956891"/>
            <a:ext cx="10881360" cy="3291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En la práctica encontramos muchas veces algoritmos cuya estructura se tiene que ejecutar un número repetido de veces. Si bien las instrucciones son las mismas, los datos sobre los que se operan varían. El conjunto de instrucciones que se ejecuta repetidamente se llama ciclo o bucle.</a:t>
            </a:r>
          </a:p>
          <a:p>
            <a:pPr>
              <a:defRPr>
                <a:latin typeface="Prototype"/>
                <a:ea typeface="Prototype"/>
                <a:cs typeface="Prototype"/>
                <a:sym typeface="Prototype"/>
              </a:defRPr>
            </a:pPr>
          </a:p>
          <a:p>
            <a:pPr>
              <a:defRPr>
                <a:latin typeface="Prototype"/>
                <a:ea typeface="Prototype"/>
                <a:cs typeface="Prototype"/>
                <a:sym typeface="Prototype"/>
              </a:defRPr>
            </a:pPr>
            <a:r>
              <a:t>Todo ciclo tiene que terminar tras un número de iteraciones, por lo que es necesario que en cada iteración  se evalúen las condiciones para determinar si se tiene que seguir ejecutando o parar. </a:t>
            </a:r>
            <a:r>
              <a:t>IMPORTANTE: En todo ciclo tiene que existir una condición de parada o fin de ciclo.</a:t>
            </a:r>
          </a:p>
          <a:p>
            <a:pPr>
              <a:defRPr>
                <a:latin typeface="Prototype"/>
                <a:ea typeface="Prototype"/>
                <a:cs typeface="Prototype"/>
                <a:sym typeface="Prototype"/>
              </a:defRPr>
            </a:pPr>
          </a:p>
          <a:p>
            <a:pPr>
              <a:defRPr>
                <a:latin typeface="Prototype"/>
                <a:ea typeface="Prototype"/>
                <a:cs typeface="Prototype"/>
                <a:sym typeface="Prototype"/>
              </a:defRPr>
            </a:pPr>
            <a:r>
              <a:t>En función de </a:t>
            </a:r>
            <a:r>
              <a:t>si previamente el número de iteraciones de un ciclo es conocido o no</a:t>
            </a:r>
            <a:r>
              <a:t>, podemos clasificar los algoritmos repetitivos en:	</a:t>
            </a:r>
          </a:p>
          <a:p>
            <a:pPr>
              <a:defRPr>
                <a:latin typeface="Prototype"/>
                <a:ea typeface="Prototype"/>
                <a:cs typeface="Prototype"/>
                <a:sym typeface="Prototype"/>
              </a:defRPr>
            </a:pPr>
            <a:r>
              <a:t>	1) while</a:t>
            </a:r>
          </a:p>
          <a:p>
            <a:pPr>
              <a:defRPr>
                <a:latin typeface="Prototype"/>
                <a:ea typeface="Prototype"/>
                <a:cs typeface="Prototype"/>
                <a:sym typeface="Prototype"/>
              </a:defRPr>
            </a:pPr>
            <a:r>
              <a:t>	2) for</a:t>
            </a:r>
          </a:p>
        </p:txBody>
      </p:sp>
      <p:sp>
        <p:nvSpPr>
          <p:cNvPr id="380"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381"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382"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CuadroTexto 1"/>
          <p:cNvSpPr txBox="1"/>
          <p:nvPr/>
        </p:nvSpPr>
        <p:spPr>
          <a:xfrm>
            <a:off x="504624" y="1242794"/>
            <a:ext cx="4543551"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5. Estructuras de control (bucles)</a:t>
            </a:r>
          </a:p>
        </p:txBody>
      </p:sp>
      <p:sp>
        <p:nvSpPr>
          <p:cNvPr id="385" name="CuadroTexto 3"/>
          <p:cNvSpPr txBox="1"/>
          <p:nvPr/>
        </p:nvSpPr>
        <p:spPr>
          <a:xfrm>
            <a:off x="662154" y="1956891"/>
            <a:ext cx="6881315" cy="1958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El bucle </a:t>
            </a:r>
            <a:r>
              <a:t>WHILE</a:t>
            </a:r>
            <a:r>
              <a:t> se utiliza para ejecutar la estructura cuando el número de ciclos no es conocido con anterioridad.</a:t>
            </a:r>
          </a:p>
          <a:p>
            <a:pPr>
              <a:defRPr>
                <a:latin typeface="Prototype"/>
                <a:ea typeface="Prototype"/>
                <a:cs typeface="Prototype"/>
                <a:sym typeface="Prototype"/>
              </a:defRPr>
            </a:pPr>
          </a:p>
          <a:p>
            <a:pPr>
              <a:defRPr>
                <a:latin typeface="Prototype"/>
                <a:ea typeface="Prototype"/>
                <a:cs typeface="Prototype"/>
                <a:sym typeface="Prototype"/>
              </a:defRPr>
            </a:pPr>
            <a:r>
              <a:t>Ejemplos:</a:t>
            </a:r>
          </a:p>
          <a:p>
            <a:pPr marL="285750" indent="-285750">
              <a:buSzPct val="100000"/>
              <a:buChar char="-"/>
              <a:defRPr>
                <a:latin typeface="Prototype"/>
                <a:ea typeface="Prototype"/>
                <a:cs typeface="Prototype"/>
                <a:sym typeface="Prototype"/>
              </a:defRPr>
            </a:pPr>
            <a:r>
              <a:t>Pedir entrada de datos hasta que ésta sea válida</a:t>
            </a:r>
          </a:p>
          <a:p>
            <a:pPr>
              <a:defRPr>
                <a:latin typeface="Prototype"/>
                <a:ea typeface="Prototype"/>
                <a:cs typeface="Prototype"/>
                <a:sym typeface="Prototype"/>
              </a:defRPr>
            </a:pPr>
          </a:p>
          <a:p>
            <a:pPr>
              <a:defRPr>
                <a:latin typeface="Prototype"/>
                <a:ea typeface="Prototype"/>
                <a:cs typeface="Prototype"/>
                <a:sym typeface="Prototype"/>
              </a:defRPr>
            </a:pPr>
            <a:r>
              <a:t>El diagrama de flujo de la estructura </a:t>
            </a:r>
            <a:r>
              <a:t>while</a:t>
            </a:r>
            <a:r>
              <a:t> es:</a:t>
            </a:r>
          </a:p>
        </p:txBody>
      </p:sp>
      <p:pic>
        <p:nvPicPr>
          <p:cNvPr id="386" name="Imagen 5" descr="Imagen 5"/>
          <p:cNvPicPr>
            <a:picLocks noChangeAspect="1"/>
          </p:cNvPicPr>
          <p:nvPr/>
        </p:nvPicPr>
        <p:blipFill>
          <a:blip r:embed="rId2">
            <a:extLst/>
          </a:blip>
          <a:srcRect l="53407" t="0" r="0" b="0"/>
          <a:stretch>
            <a:fillRect/>
          </a:stretch>
        </p:blipFill>
        <p:spPr>
          <a:xfrm>
            <a:off x="7996876" y="1654640"/>
            <a:ext cx="2926991" cy="4715865"/>
          </a:xfrm>
          <a:prstGeom prst="rect">
            <a:avLst/>
          </a:prstGeom>
          <a:ln w="12700">
            <a:miter lim="400000"/>
          </a:ln>
        </p:spPr>
      </p:pic>
      <p:grpSp>
        <p:nvGrpSpPr>
          <p:cNvPr id="389" name="Rectángulo: esquinas redondeadas 10"/>
          <p:cNvGrpSpPr/>
          <p:nvPr/>
        </p:nvGrpSpPr>
        <p:grpSpPr>
          <a:xfrm>
            <a:off x="1154928" y="4100657"/>
            <a:ext cx="5287988" cy="1851008"/>
            <a:chOff x="0" y="0"/>
            <a:chExt cx="5287986" cy="1851006"/>
          </a:xfrm>
        </p:grpSpPr>
        <p:sp>
          <p:nvSpPr>
            <p:cNvPr id="387" name="Rectángulo redondeado"/>
            <p:cNvSpPr/>
            <p:nvPr/>
          </p:nvSpPr>
          <p:spPr>
            <a:xfrm>
              <a:off x="-1" y="0"/>
              <a:ext cx="5287988" cy="1851007"/>
            </a:xfrm>
            <a:prstGeom prst="roundRect">
              <a:avLst>
                <a:gd name="adj" fmla="val 4481"/>
              </a:avLst>
            </a:prstGeom>
            <a:solidFill>
              <a:srgbClr val="222A35"/>
            </a:solidFill>
            <a:ln w="12700" cap="flat">
              <a:noFill/>
              <a:miter lim="400000"/>
            </a:ln>
            <a:effectLst/>
          </p:spPr>
          <p:txBody>
            <a:bodyPr wrap="square" lIns="45718" tIns="45718" rIns="45718" bIns="45718" numCol="1" anchor="t">
              <a:noAutofit/>
            </a:bodyPr>
            <a:lstStyle/>
            <a:p>
              <a:pPr>
                <a:defRPr sz="1600">
                  <a:solidFill>
                    <a:srgbClr val="D4D4D4"/>
                  </a:solidFill>
                  <a:latin typeface="Consolas"/>
                  <a:ea typeface="Consolas"/>
                  <a:cs typeface="Consolas"/>
                  <a:sym typeface="Consolas"/>
                </a:defRPr>
              </a:pPr>
            </a:p>
          </p:txBody>
        </p:sp>
        <p:sp>
          <p:nvSpPr>
            <p:cNvPr id="388" name="while (condition) {…"/>
            <p:cNvSpPr txBox="1"/>
            <p:nvPr/>
          </p:nvSpPr>
          <p:spPr>
            <a:xfrm>
              <a:off x="70012" y="24292"/>
              <a:ext cx="5147961" cy="17458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C586C0"/>
                  </a:solidFill>
                  <a:latin typeface="Consolas"/>
                  <a:ea typeface="Consolas"/>
                  <a:cs typeface="Consolas"/>
                  <a:sym typeface="Consolas"/>
                </a:defRPr>
              </a:pPr>
              <a:r>
                <a:t>while</a:t>
              </a:r>
              <a:r>
                <a:rPr>
                  <a:solidFill>
                    <a:srgbClr val="D4D4D4"/>
                  </a:solidFill>
                </a:rPr>
                <a:t> (</a:t>
              </a:r>
              <a:r>
                <a:rPr>
                  <a:solidFill>
                    <a:srgbClr val="9CDCFE"/>
                  </a:solidFill>
                </a:rPr>
                <a:t>condition</a:t>
              </a:r>
              <a:r>
                <a:rPr>
                  <a:solidFill>
                    <a:srgbClr val="D4D4D4"/>
                  </a:solidFill>
                </a:rPr>
                <a:t>) {</a:t>
              </a:r>
              <a:endParaRPr>
                <a:solidFill>
                  <a:srgbClr val="D4D4D4"/>
                </a:solidFill>
              </a:endParaRPr>
            </a:p>
            <a:p>
              <a:pPr>
                <a:defRPr sz="1600">
                  <a:solidFill>
                    <a:srgbClr val="D4D4D4"/>
                  </a:solidFill>
                  <a:latin typeface="Consolas"/>
                  <a:ea typeface="Consolas"/>
                  <a:cs typeface="Consolas"/>
                  <a:sym typeface="Consolas"/>
                </a:defRPr>
              </a:pPr>
              <a:r>
                <a:t>    </a:t>
              </a:r>
              <a:r>
                <a:rPr>
                  <a:solidFill>
                    <a:srgbClr val="6A9955"/>
                  </a:solidFill>
                </a:rPr>
                <a:t>// Repito la operación</a:t>
              </a:r>
            </a:p>
            <a:p>
              <a:pPr>
                <a:defRPr sz="1600">
                  <a:solidFill>
                    <a:srgbClr val="D4D4D4"/>
                  </a:solidFill>
                  <a:latin typeface="Consolas"/>
                  <a:ea typeface="Consolas"/>
                  <a:cs typeface="Consolas"/>
                  <a:sym typeface="Consolas"/>
                </a:defRPr>
              </a:pPr>
              <a:r>
                <a:t>    </a:t>
              </a:r>
              <a:r>
                <a:rPr>
                  <a:solidFill>
                    <a:srgbClr val="6A9955"/>
                  </a:solidFill>
                </a:rPr>
                <a:t>// actualizo la condición</a:t>
              </a:r>
            </a:p>
            <a:p>
              <a:pPr>
                <a:defRPr sz="1600">
                  <a:solidFill>
                    <a:srgbClr val="D4D4D4"/>
                  </a:solidFill>
                  <a:latin typeface="Consolas"/>
                  <a:ea typeface="Consolas"/>
                  <a:cs typeface="Consolas"/>
                  <a:sym typeface="Consolas"/>
                </a:defRPr>
              </a:pPr>
              <a:r>
                <a:t>}</a:t>
              </a:r>
            </a:p>
            <a:p>
              <a:pPr>
                <a:defRPr sz="1600">
                  <a:solidFill>
                    <a:srgbClr val="D4D4D4"/>
                  </a:solidFill>
                  <a:latin typeface="Consolas"/>
                  <a:ea typeface="Consolas"/>
                  <a:cs typeface="Consolas"/>
                  <a:sym typeface="Consolas"/>
                </a:defRPr>
              </a:pPr>
              <a:br/>
              <a:r>
                <a:rPr>
                  <a:solidFill>
                    <a:srgbClr val="6A9955"/>
                  </a:solidFill>
                </a:rPr>
                <a:t>// Termino cuando la condición</a:t>
              </a:r>
            </a:p>
            <a:p>
              <a:pPr>
                <a:defRPr sz="1600">
                  <a:solidFill>
                    <a:srgbClr val="6A9955"/>
                  </a:solidFill>
                  <a:latin typeface="Consolas"/>
                  <a:ea typeface="Consolas"/>
                  <a:cs typeface="Consolas"/>
                  <a:sym typeface="Consolas"/>
                </a:defRPr>
              </a:pPr>
              <a:r>
                <a:t>// deja de cumplirse</a:t>
              </a:r>
            </a:p>
          </p:txBody>
        </p:sp>
      </p:grpSp>
      <p:sp>
        <p:nvSpPr>
          <p:cNvPr id="390"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391"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392" name="Releevant-Favicon-xs.png" descr="Releevant-Favicon-xs.png"/>
          <p:cNvPicPr>
            <a:picLocks noChangeAspect="1"/>
          </p:cNvPicPr>
          <p:nvPr/>
        </p:nvPicPr>
        <p:blipFill>
          <a:blip r:embed="rId3">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CuadroTexto 1"/>
          <p:cNvSpPr txBox="1"/>
          <p:nvPr/>
        </p:nvSpPr>
        <p:spPr>
          <a:xfrm>
            <a:off x="504624" y="1242794"/>
            <a:ext cx="4543551"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5. Estructuras de control (bucles)</a:t>
            </a:r>
          </a:p>
        </p:txBody>
      </p:sp>
      <p:sp>
        <p:nvSpPr>
          <p:cNvPr id="395" name="CuadroTexto 3"/>
          <p:cNvSpPr txBox="1"/>
          <p:nvPr/>
        </p:nvSpPr>
        <p:spPr>
          <a:xfrm>
            <a:off x="662154" y="1956891"/>
            <a:ext cx="6881315" cy="2225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El bucle </a:t>
            </a:r>
            <a:r>
              <a:t>FOR</a:t>
            </a:r>
            <a:r>
              <a:t> se utiliza para ejecutar la estructura un número de veces definido.</a:t>
            </a:r>
          </a:p>
          <a:p>
            <a:pPr>
              <a:defRPr>
                <a:latin typeface="Prototype"/>
                <a:ea typeface="Prototype"/>
                <a:cs typeface="Prototype"/>
                <a:sym typeface="Prototype"/>
              </a:defRPr>
            </a:pPr>
          </a:p>
          <a:p>
            <a:pPr>
              <a:defRPr>
                <a:latin typeface="Prototype"/>
                <a:ea typeface="Prototype"/>
                <a:cs typeface="Prototype"/>
                <a:sym typeface="Prototype"/>
              </a:defRPr>
            </a:pPr>
            <a:r>
              <a:t>Ejemplos:</a:t>
            </a:r>
          </a:p>
          <a:p>
            <a:pPr marL="285750" indent="-285750">
              <a:buSzPct val="100000"/>
              <a:buChar char="-"/>
              <a:defRPr>
                <a:latin typeface="Prototype"/>
                <a:ea typeface="Prototype"/>
                <a:cs typeface="Prototype"/>
                <a:sym typeface="Prototype"/>
              </a:defRPr>
            </a:pPr>
            <a:r>
              <a:t>Sumar las nóminas de N empleados de una empresa.</a:t>
            </a:r>
          </a:p>
          <a:p>
            <a:pPr marL="285750" indent="-285750">
              <a:buSzPct val="100000"/>
              <a:buChar char="-"/>
              <a:defRPr>
                <a:latin typeface="Prototype"/>
                <a:ea typeface="Prototype"/>
                <a:cs typeface="Prototype"/>
                <a:sym typeface="Prototype"/>
              </a:defRPr>
            </a:pPr>
            <a:r>
              <a:t>Enviar un email a todos los empleados de una empresa.</a:t>
            </a:r>
          </a:p>
          <a:p>
            <a:pPr>
              <a:defRPr>
                <a:latin typeface="Prototype"/>
                <a:ea typeface="Prototype"/>
                <a:cs typeface="Prototype"/>
                <a:sym typeface="Prototype"/>
              </a:defRPr>
            </a:pPr>
          </a:p>
          <a:p>
            <a:pPr>
              <a:defRPr>
                <a:latin typeface="Prototype"/>
                <a:ea typeface="Prototype"/>
                <a:cs typeface="Prototype"/>
                <a:sym typeface="Prototype"/>
              </a:defRPr>
            </a:pPr>
            <a:r>
              <a:t>El diagrama de flujo de la estructura </a:t>
            </a:r>
            <a:r>
              <a:t>for</a:t>
            </a:r>
            <a:r>
              <a:t> es:</a:t>
            </a:r>
          </a:p>
        </p:txBody>
      </p:sp>
      <p:pic>
        <p:nvPicPr>
          <p:cNvPr id="396" name="Imagen 4" descr="Imagen 4"/>
          <p:cNvPicPr>
            <a:picLocks noChangeAspect="1"/>
          </p:cNvPicPr>
          <p:nvPr/>
        </p:nvPicPr>
        <p:blipFill>
          <a:blip r:embed="rId2">
            <a:extLst/>
          </a:blip>
          <a:stretch>
            <a:fillRect/>
          </a:stretch>
        </p:blipFill>
        <p:spPr>
          <a:xfrm>
            <a:off x="8179337" y="2042235"/>
            <a:ext cx="2437659" cy="4310294"/>
          </a:xfrm>
          <a:prstGeom prst="rect">
            <a:avLst/>
          </a:prstGeom>
          <a:ln w="12700">
            <a:miter lim="400000"/>
          </a:ln>
        </p:spPr>
      </p:pic>
      <p:grpSp>
        <p:nvGrpSpPr>
          <p:cNvPr id="399" name="Rectángulo: esquinas redondeadas 9"/>
          <p:cNvGrpSpPr/>
          <p:nvPr/>
        </p:nvGrpSpPr>
        <p:grpSpPr>
          <a:xfrm>
            <a:off x="976798" y="4768136"/>
            <a:ext cx="5424004" cy="919404"/>
            <a:chOff x="0" y="0"/>
            <a:chExt cx="5424003" cy="919403"/>
          </a:xfrm>
        </p:grpSpPr>
        <p:sp>
          <p:nvSpPr>
            <p:cNvPr id="397" name="Rectángulo redondeado"/>
            <p:cNvSpPr/>
            <p:nvPr/>
          </p:nvSpPr>
          <p:spPr>
            <a:xfrm>
              <a:off x="-1" y="-1"/>
              <a:ext cx="5424004" cy="919405"/>
            </a:xfrm>
            <a:prstGeom prst="roundRect">
              <a:avLst>
                <a:gd name="adj" fmla="val 17098"/>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398" name="for (alumno = 0; alumno &lt; 15; alumno++) {…"/>
            <p:cNvSpPr txBox="1"/>
            <p:nvPr/>
          </p:nvSpPr>
          <p:spPr>
            <a:xfrm>
              <a:off x="91760" y="46042"/>
              <a:ext cx="5240480" cy="7806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C586C0"/>
                  </a:solidFill>
                  <a:latin typeface="Consolas"/>
                  <a:ea typeface="Consolas"/>
                  <a:cs typeface="Consolas"/>
                  <a:sym typeface="Consolas"/>
                </a:defRPr>
              </a:pPr>
              <a:r>
                <a:t>for</a:t>
              </a:r>
              <a:r>
                <a:rPr>
                  <a:solidFill>
                    <a:srgbClr val="D4D4D4"/>
                  </a:solidFill>
                </a:rPr>
                <a:t> (</a:t>
              </a:r>
              <a:r>
                <a:rPr>
                  <a:solidFill>
                    <a:srgbClr val="9CDCFE"/>
                  </a:solidFill>
                </a:rPr>
                <a:t>alumno</a:t>
              </a:r>
              <a:r>
                <a:rPr>
                  <a:solidFill>
                    <a:srgbClr val="D4D4D4"/>
                  </a:solidFill>
                </a:rPr>
                <a:t> = </a:t>
              </a:r>
              <a:r>
                <a:rPr>
                  <a:solidFill>
                    <a:srgbClr val="B5CEA8"/>
                  </a:solidFill>
                </a:rPr>
                <a:t>0</a:t>
              </a:r>
              <a:r>
                <a:rPr>
                  <a:solidFill>
                    <a:srgbClr val="D4D4D4"/>
                  </a:solidFill>
                </a:rPr>
                <a:t>; </a:t>
              </a:r>
              <a:r>
                <a:rPr>
                  <a:solidFill>
                    <a:srgbClr val="9CDCFE"/>
                  </a:solidFill>
                </a:rPr>
                <a:t>alumno</a:t>
              </a:r>
              <a:r>
                <a:rPr>
                  <a:solidFill>
                    <a:srgbClr val="D4D4D4"/>
                  </a:solidFill>
                </a:rPr>
                <a:t> &lt; </a:t>
              </a:r>
              <a:r>
                <a:rPr>
                  <a:solidFill>
                    <a:srgbClr val="B5CEA8"/>
                  </a:solidFill>
                </a:rPr>
                <a:t>15</a:t>
              </a:r>
              <a:r>
                <a:rPr>
                  <a:solidFill>
                    <a:srgbClr val="D4D4D4"/>
                  </a:solidFill>
                </a:rPr>
                <a:t>; </a:t>
              </a:r>
              <a:r>
                <a:rPr>
                  <a:solidFill>
                    <a:srgbClr val="9CDCFE"/>
                  </a:solidFill>
                </a:rPr>
                <a:t>alumno</a:t>
              </a:r>
              <a:r>
                <a:rPr>
                  <a:solidFill>
                    <a:srgbClr val="D4D4D4"/>
                  </a:solidFill>
                </a:rPr>
                <a:t>++) {</a:t>
              </a:r>
              <a:endParaRPr>
                <a:solidFill>
                  <a:srgbClr val="D4D4D4"/>
                </a:solidFill>
              </a:endParaRPr>
            </a:p>
            <a:p>
              <a:pPr>
                <a:defRPr sz="1600">
                  <a:solidFill>
                    <a:srgbClr val="D4D4D4"/>
                  </a:solidFill>
                  <a:latin typeface="Consolas"/>
                  <a:ea typeface="Consolas"/>
                  <a:cs typeface="Consolas"/>
                  <a:sym typeface="Consolas"/>
                </a:defRPr>
              </a:pPr>
              <a:r>
                <a:t>    </a:t>
              </a:r>
              <a:r>
                <a:rPr>
                  <a:solidFill>
                    <a:srgbClr val="9CDCFE"/>
                  </a:solidFill>
                </a:rPr>
                <a:t>console</a:t>
              </a:r>
              <a:r>
                <a:t>.</a:t>
              </a:r>
              <a:r>
                <a:rPr>
                  <a:solidFill>
                    <a:srgbClr val="DCDCAA"/>
                  </a:solidFill>
                </a:rPr>
                <a:t>log</a:t>
              </a:r>
              <a:r>
                <a:t>(</a:t>
              </a:r>
              <a:r>
                <a:rPr>
                  <a:solidFill>
                    <a:srgbClr val="CE9178"/>
                  </a:solidFill>
                </a:rPr>
                <a:t>"Alumno nº "</a:t>
              </a:r>
              <a:r>
                <a:t>, </a:t>
              </a:r>
              <a:r>
                <a:rPr>
                  <a:solidFill>
                    <a:srgbClr val="9CDCFE"/>
                  </a:solidFill>
                </a:rPr>
                <a:t>alumno</a:t>
              </a:r>
              <a:r>
                <a:t>);</a:t>
              </a:r>
            </a:p>
            <a:p>
              <a:pPr>
                <a:defRPr sz="1600">
                  <a:solidFill>
                    <a:srgbClr val="D4D4D4"/>
                  </a:solidFill>
                  <a:latin typeface="Consolas"/>
                  <a:ea typeface="Consolas"/>
                  <a:cs typeface="Consolas"/>
                  <a:sym typeface="Consolas"/>
                </a:defRPr>
              </a:pPr>
              <a:r>
                <a:t>}</a:t>
              </a:r>
            </a:p>
          </p:txBody>
        </p:sp>
      </p:grpSp>
      <p:sp>
        <p:nvSpPr>
          <p:cNvPr id="400"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401"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402" name="Releevant-Favicon-xs.png" descr="Releevant-Favicon-xs.png"/>
          <p:cNvPicPr>
            <a:picLocks noChangeAspect="1"/>
          </p:cNvPicPr>
          <p:nvPr/>
        </p:nvPicPr>
        <p:blipFill>
          <a:blip r:embed="rId3">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CuadroTexto 1"/>
          <p:cNvSpPr txBox="1"/>
          <p:nvPr/>
        </p:nvSpPr>
        <p:spPr>
          <a:xfrm>
            <a:off x="504624" y="1242794"/>
            <a:ext cx="4543551"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5. Estructuras de control (bucles)</a:t>
            </a:r>
          </a:p>
        </p:txBody>
      </p:sp>
      <p:sp>
        <p:nvSpPr>
          <p:cNvPr id="405" name="CuadroTexto 3"/>
          <p:cNvSpPr txBox="1"/>
          <p:nvPr/>
        </p:nvSpPr>
        <p:spPr>
          <a:xfrm>
            <a:off x="662154" y="1956891"/>
            <a:ext cx="6881315"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Prototype"/>
                <a:ea typeface="Prototype"/>
                <a:cs typeface="Prototype"/>
                <a:sym typeface="Prototype"/>
              </a:defRPr>
            </a:lvl1pPr>
          </a:lstStyle>
          <a:p>
            <a:pPr/>
            <a:r>
              <a:t>Ejemplo del bucle FOR anidado:</a:t>
            </a:r>
          </a:p>
        </p:txBody>
      </p:sp>
      <p:grpSp>
        <p:nvGrpSpPr>
          <p:cNvPr id="408" name="Rectángulo: esquinas redondeadas 10"/>
          <p:cNvGrpSpPr/>
          <p:nvPr/>
        </p:nvGrpSpPr>
        <p:grpSpPr>
          <a:xfrm>
            <a:off x="616434" y="2578655"/>
            <a:ext cx="7541916" cy="2628665"/>
            <a:chOff x="0" y="0"/>
            <a:chExt cx="7541915" cy="2628664"/>
          </a:xfrm>
        </p:grpSpPr>
        <p:sp>
          <p:nvSpPr>
            <p:cNvPr id="406" name="Rectángulo redondeado"/>
            <p:cNvSpPr/>
            <p:nvPr/>
          </p:nvSpPr>
          <p:spPr>
            <a:xfrm>
              <a:off x="0" y="0"/>
              <a:ext cx="7541916" cy="2628665"/>
            </a:xfrm>
            <a:prstGeom prst="roundRect">
              <a:avLst>
                <a:gd name="adj" fmla="val 4913"/>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407" name="for (contador1 = 0; contador1 &lt; 3; contador1++) {…"/>
            <p:cNvSpPr txBox="1"/>
            <p:nvPr/>
          </p:nvSpPr>
          <p:spPr>
            <a:xfrm>
              <a:off x="83545" y="37825"/>
              <a:ext cx="7374825" cy="246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C586C0"/>
                  </a:solidFill>
                  <a:latin typeface="Consolas"/>
                  <a:ea typeface="Consolas"/>
                  <a:cs typeface="Consolas"/>
                  <a:sym typeface="Consolas"/>
                </a:defRPr>
              </a:pPr>
              <a:r>
                <a:t>for</a:t>
              </a:r>
              <a:r>
                <a:rPr>
                  <a:solidFill>
                    <a:srgbClr val="D4D4D4"/>
                  </a:solidFill>
                </a:rPr>
                <a:t> (</a:t>
              </a:r>
              <a:r>
                <a:rPr>
                  <a:solidFill>
                    <a:srgbClr val="9CDCFE"/>
                  </a:solidFill>
                </a:rPr>
                <a:t>contador1</a:t>
              </a:r>
              <a:r>
                <a:rPr>
                  <a:solidFill>
                    <a:srgbClr val="D4D4D4"/>
                  </a:solidFill>
                </a:rPr>
                <a:t> = </a:t>
              </a:r>
              <a:r>
                <a:rPr>
                  <a:solidFill>
                    <a:srgbClr val="B5CEA8"/>
                  </a:solidFill>
                </a:rPr>
                <a:t>0</a:t>
              </a:r>
              <a:r>
                <a:rPr>
                  <a:solidFill>
                    <a:srgbClr val="D4D4D4"/>
                  </a:solidFill>
                </a:rPr>
                <a:t>; </a:t>
              </a:r>
              <a:r>
                <a:rPr>
                  <a:solidFill>
                    <a:srgbClr val="9CDCFE"/>
                  </a:solidFill>
                </a:rPr>
                <a:t>contador1</a:t>
              </a:r>
              <a:r>
                <a:rPr>
                  <a:solidFill>
                    <a:srgbClr val="D4D4D4"/>
                  </a:solidFill>
                </a:rPr>
                <a:t> &lt; </a:t>
              </a:r>
              <a:r>
                <a:rPr>
                  <a:solidFill>
                    <a:srgbClr val="B5CEA8"/>
                  </a:solidFill>
                </a:rPr>
                <a:t>3</a:t>
              </a:r>
              <a:r>
                <a:rPr>
                  <a:solidFill>
                    <a:srgbClr val="D4D4D4"/>
                  </a:solidFill>
                </a:rPr>
                <a:t>; </a:t>
              </a:r>
              <a:r>
                <a:rPr>
                  <a:solidFill>
                    <a:srgbClr val="9CDCFE"/>
                  </a:solidFill>
                </a:rPr>
                <a:t>contador1</a:t>
              </a:r>
              <a:r>
                <a:rPr>
                  <a:solidFill>
                    <a:srgbClr val="D4D4D4"/>
                  </a:solidFill>
                </a:rPr>
                <a:t>++) {</a:t>
              </a:r>
              <a:endParaRPr>
                <a:solidFill>
                  <a:srgbClr val="D4D4D4"/>
                </a:solidFill>
              </a:endParaRPr>
            </a:p>
            <a:p>
              <a:pPr>
                <a:defRPr sz="1600">
                  <a:solidFill>
                    <a:srgbClr val="D4D4D4"/>
                  </a:solidFill>
                  <a:latin typeface="Consolas"/>
                  <a:ea typeface="Consolas"/>
                  <a:cs typeface="Consolas"/>
                  <a:sym typeface="Consolas"/>
                </a:defRPr>
              </a:pPr>
              <a:r>
                <a:t>    </a:t>
              </a:r>
            </a:p>
            <a:p>
              <a:pPr>
                <a:defRPr sz="1600">
                  <a:solidFill>
                    <a:srgbClr val="D4D4D4"/>
                  </a:solidFill>
                  <a:latin typeface="Consolas"/>
                  <a:ea typeface="Consolas"/>
                  <a:cs typeface="Consolas"/>
                  <a:sym typeface="Consolas"/>
                </a:defRPr>
              </a:pPr>
              <a:r>
                <a:t>    </a:t>
              </a:r>
              <a:r>
                <a:rPr>
                  <a:solidFill>
                    <a:srgbClr val="9CDCFE"/>
                  </a:solidFill>
                </a:rPr>
                <a:t>console</a:t>
              </a:r>
              <a:r>
                <a:t>.</a:t>
              </a:r>
              <a:r>
                <a:rPr>
                  <a:solidFill>
                    <a:srgbClr val="DCDCAA"/>
                  </a:solidFill>
                </a:rPr>
                <a:t>log</a:t>
              </a:r>
              <a:r>
                <a:t>(</a:t>
              </a:r>
              <a:r>
                <a:rPr>
                  <a:solidFill>
                    <a:srgbClr val="CE9178"/>
                  </a:solidFill>
                </a:rPr>
                <a:t>"Iteración"</a:t>
              </a:r>
              <a:r>
                <a:t>, </a:t>
              </a:r>
              <a:r>
                <a:rPr>
                  <a:solidFill>
                    <a:srgbClr val="9CDCFE"/>
                  </a:solidFill>
                </a:rPr>
                <a:t>contador1</a:t>
              </a:r>
              <a:r>
                <a:t>, </a:t>
              </a:r>
              <a:r>
                <a:rPr>
                  <a:solidFill>
                    <a:srgbClr val="CE9178"/>
                  </a:solidFill>
                </a:rPr>
                <a:t>"del bucle externo"</a:t>
              </a:r>
              <a:r>
                <a:t>);</a:t>
              </a:r>
            </a:p>
            <a:p>
              <a:pPr>
                <a:defRPr sz="1600">
                  <a:solidFill>
                    <a:srgbClr val="D4D4D4"/>
                  </a:solidFill>
                  <a:latin typeface="Consolas"/>
                  <a:ea typeface="Consolas"/>
                  <a:cs typeface="Consolas"/>
                  <a:sym typeface="Consolas"/>
                </a:defRPr>
              </a:pPr>
              <a:br/>
              <a:r>
                <a:t>    </a:t>
              </a:r>
              <a:r>
                <a:rPr>
                  <a:solidFill>
                    <a:srgbClr val="C586C0"/>
                  </a:solidFill>
                </a:rPr>
                <a:t>for</a:t>
              </a:r>
              <a:r>
                <a:t> (</a:t>
              </a:r>
              <a:r>
                <a:rPr>
                  <a:solidFill>
                    <a:srgbClr val="9CDCFE"/>
                  </a:solidFill>
                </a:rPr>
                <a:t>contador2</a:t>
              </a:r>
              <a:r>
                <a:t> = </a:t>
              </a:r>
              <a:r>
                <a:rPr>
                  <a:solidFill>
                    <a:srgbClr val="B5CEA8"/>
                  </a:solidFill>
                </a:rPr>
                <a:t>0</a:t>
              </a:r>
              <a:r>
                <a:t>; </a:t>
              </a:r>
              <a:r>
                <a:rPr>
                  <a:solidFill>
                    <a:srgbClr val="9CDCFE"/>
                  </a:solidFill>
                </a:rPr>
                <a:t>contador2</a:t>
              </a:r>
              <a:r>
                <a:t> &lt; </a:t>
              </a:r>
              <a:r>
                <a:rPr>
                  <a:solidFill>
                    <a:srgbClr val="B5CEA8"/>
                  </a:solidFill>
                </a:rPr>
                <a:t>2</a:t>
              </a:r>
              <a:r>
                <a:t>; </a:t>
              </a:r>
              <a:r>
                <a:rPr>
                  <a:solidFill>
                    <a:srgbClr val="9CDCFE"/>
                  </a:solidFill>
                </a:rPr>
                <a:t>contador2</a:t>
              </a:r>
              <a:r>
                <a:t>++) {</a:t>
              </a:r>
            </a:p>
            <a:p>
              <a:pPr>
                <a:defRPr sz="1600">
                  <a:solidFill>
                    <a:srgbClr val="D4D4D4"/>
                  </a:solidFill>
                  <a:latin typeface="Consolas"/>
                  <a:ea typeface="Consolas"/>
                  <a:cs typeface="Consolas"/>
                  <a:sym typeface="Consolas"/>
                </a:defRPr>
              </a:pPr>
              <a:r>
                <a:t>        </a:t>
              </a:r>
              <a:r>
                <a:rPr>
                  <a:solidFill>
                    <a:srgbClr val="9CDCFE"/>
                  </a:solidFill>
                </a:rPr>
                <a:t>console</a:t>
              </a:r>
              <a:r>
                <a:t>.</a:t>
              </a:r>
              <a:r>
                <a:rPr>
                  <a:solidFill>
                    <a:srgbClr val="DCDCAA"/>
                  </a:solidFill>
                </a:rPr>
                <a:t>log</a:t>
              </a:r>
              <a:r>
                <a:t>(</a:t>
              </a:r>
              <a:r>
                <a:rPr>
                  <a:solidFill>
                    <a:srgbClr val="CE9178"/>
                  </a:solidFill>
                </a:rPr>
                <a:t>"Iteración"</a:t>
              </a:r>
              <a:r>
                <a:t>, </a:t>
              </a:r>
              <a:r>
                <a:rPr>
                  <a:solidFill>
                    <a:srgbClr val="9CDCFE"/>
                  </a:solidFill>
                </a:rPr>
                <a:t>contador2</a:t>
              </a:r>
              <a:r>
                <a:t>, </a:t>
              </a:r>
              <a:r>
                <a:rPr>
                  <a:solidFill>
                    <a:srgbClr val="CE9178"/>
                  </a:solidFill>
                </a:rPr>
                <a:t>"del bucle interno"</a:t>
              </a:r>
              <a:r>
                <a:t>);</a:t>
              </a:r>
            </a:p>
            <a:p>
              <a:pPr>
                <a:defRPr sz="1600">
                  <a:solidFill>
                    <a:srgbClr val="D4D4D4"/>
                  </a:solidFill>
                  <a:latin typeface="Consolas"/>
                  <a:ea typeface="Consolas"/>
                  <a:cs typeface="Consolas"/>
                  <a:sym typeface="Consolas"/>
                </a:defRPr>
              </a:pPr>
              <a:r>
                <a:t>    }</a:t>
              </a:r>
            </a:p>
            <a:p>
              <a:pPr>
                <a:defRPr sz="1600">
                  <a:solidFill>
                    <a:srgbClr val="D4D4D4"/>
                  </a:solidFill>
                  <a:latin typeface="Consolas"/>
                  <a:ea typeface="Consolas"/>
                  <a:cs typeface="Consolas"/>
                  <a:sym typeface="Consolas"/>
                </a:defRPr>
              </a:pPr>
              <a:br/>
              <a:r>
                <a:t>    </a:t>
              </a:r>
              <a:r>
                <a:rPr>
                  <a:solidFill>
                    <a:srgbClr val="9CDCFE"/>
                  </a:solidFill>
                </a:rPr>
                <a:t>console</a:t>
              </a:r>
              <a:r>
                <a:t>.</a:t>
              </a:r>
              <a:r>
                <a:rPr>
                  <a:solidFill>
                    <a:srgbClr val="DCDCAA"/>
                  </a:solidFill>
                </a:rPr>
                <a:t>log</a:t>
              </a:r>
              <a:r>
                <a:t>();</a:t>
              </a:r>
            </a:p>
            <a:p>
              <a:pPr>
                <a:defRPr sz="1600">
                  <a:solidFill>
                    <a:srgbClr val="D4D4D4"/>
                  </a:solidFill>
                  <a:latin typeface="Consolas"/>
                  <a:ea typeface="Consolas"/>
                  <a:cs typeface="Consolas"/>
                  <a:sym typeface="Consolas"/>
                </a:defRPr>
              </a:pPr>
              <a:r>
                <a:t>}</a:t>
              </a:r>
            </a:p>
          </p:txBody>
        </p:sp>
      </p:grpSp>
      <p:grpSp>
        <p:nvGrpSpPr>
          <p:cNvPr id="411" name="Rectángulo: esquinas redondeadas 12"/>
          <p:cNvGrpSpPr/>
          <p:nvPr/>
        </p:nvGrpSpPr>
        <p:grpSpPr>
          <a:xfrm>
            <a:off x="8265224" y="2565822"/>
            <a:ext cx="3561562" cy="3607894"/>
            <a:chOff x="0" y="0"/>
            <a:chExt cx="3561560" cy="3607892"/>
          </a:xfrm>
        </p:grpSpPr>
        <p:sp>
          <p:nvSpPr>
            <p:cNvPr id="409" name="Rectángulo redondeado"/>
            <p:cNvSpPr/>
            <p:nvPr/>
          </p:nvSpPr>
          <p:spPr>
            <a:xfrm>
              <a:off x="-1" y="0"/>
              <a:ext cx="3561562" cy="3607894"/>
            </a:xfrm>
            <a:prstGeom prst="roundRect">
              <a:avLst>
                <a:gd name="adj" fmla="val 4913"/>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410" name="Iteración 0 del bucle externo…"/>
            <p:cNvSpPr txBox="1"/>
            <p:nvPr/>
          </p:nvSpPr>
          <p:spPr>
            <a:xfrm>
              <a:off x="96968" y="51249"/>
              <a:ext cx="3367621" cy="3434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D4D4D4"/>
                  </a:solidFill>
                  <a:latin typeface="Consolas"/>
                  <a:ea typeface="Consolas"/>
                  <a:cs typeface="Consolas"/>
                  <a:sym typeface="Consolas"/>
                </a:defRPr>
              </a:pPr>
              <a:r>
                <a:t>Iteración 0 del bucle externo</a:t>
              </a:r>
            </a:p>
            <a:p>
              <a:pPr>
                <a:defRPr sz="1600">
                  <a:solidFill>
                    <a:srgbClr val="D4D4D4"/>
                  </a:solidFill>
                  <a:latin typeface="Consolas"/>
                  <a:ea typeface="Consolas"/>
                  <a:cs typeface="Consolas"/>
                  <a:sym typeface="Consolas"/>
                </a:defRPr>
              </a:pPr>
              <a:r>
                <a:t>Iteración 0 del bucle interno</a:t>
              </a:r>
            </a:p>
            <a:p>
              <a:pPr>
                <a:defRPr sz="1600">
                  <a:solidFill>
                    <a:srgbClr val="D4D4D4"/>
                  </a:solidFill>
                  <a:latin typeface="Consolas"/>
                  <a:ea typeface="Consolas"/>
                  <a:cs typeface="Consolas"/>
                  <a:sym typeface="Consolas"/>
                </a:defRPr>
              </a:pPr>
              <a:r>
                <a:t>Iteración 1 del bucle interno</a:t>
              </a:r>
            </a:p>
            <a:p>
              <a:pPr>
                <a:defRPr sz="1600">
                  <a:solidFill>
                    <a:srgbClr val="D4D4D4"/>
                  </a:solidFill>
                  <a:latin typeface="Consolas"/>
                  <a:ea typeface="Consolas"/>
                  <a:cs typeface="Consolas"/>
                  <a:sym typeface="Consolas"/>
                </a:defRPr>
              </a:pPr>
              <a:r>
                <a:t>Iteración 2 del bucle interno</a:t>
              </a:r>
            </a:p>
            <a:p>
              <a:pPr>
                <a:defRPr sz="1600">
                  <a:solidFill>
                    <a:srgbClr val="D4D4D4"/>
                  </a:solidFill>
                  <a:latin typeface="Consolas"/>
                  <a:ea typeface="Consolas"/>
                  <a:cs typeface="Consolas"/>
                  <a:sym typeface="Consolas"/>
                </a:defRPr>
              </a:pPr>
              <a:br/>
              <a:r>
                <a:t>Iteración 1 del bucle externo</a:t>
              </a:r>
            </a:p>
            <a:p>
              <a:pPr>
                <a:defRPr sz="1600">
                  <a:solidFill>
                    <a:srgbClr val="D4D4D4"/>
                  </a:solidFill>
                  <a:latin typeface="Consolas"/>
                  <a:ea typeface="Consolas"/>
                  <a:cs typeface="Consolas"/>
                  <a:sym typeface="Consolas"/>
                </a:defRPr>
              </a:pPr>
              <a:r>
                <a:t>Iteración 0 del bucle interno</a:t>
              </a:r>
            </a:p>
            <a:p>
              <a:pPr>
                <a:defRPr sz="1600">
                  <a:solidFill>
                    <a:srgbClr val="D4D4D4"/>
                  </a:solidFill>
                  <a:latin typeface="Consolas"/>
                  <a:ea typeface="Consolas"/>
                  <a:cs typeface="Consolas"/>
                  <a:sym typeface="Consolas"/>
                </a:defRPr>
              </a:pPr>
              <a:r>
                <a:t>Iteración 1 del bucle interno</a:t>
              </a:r>
            </a:p>
            <a:p>
              <a:pPr>
                <a:defRPr sz="1600">
                  <a:solidFill>
                    <a:srgbClr val="D4D4D4"/>
                  </a:solidFill>
                  <a:latin typeface="Consolas"/>
                  <a:ea typeface="Consolas"/>
                  <a:cs typeface="Consolas"/>
                  <a:sym typeface="Consolas"/>
                </a:defRPr>
              </a:pPr>
              <a:r>
                <a:t>Iteración 2 del bucle interno</a:t>
              </a:r>
            </a:p>
            <a:p>
              <a:pPr>
                <a:defRPr sz="1600">
                  <a:solidFill>
                    <a:srgbClr val="D4D4D4"/>
                  </a:solidFill>
                  <a:latin typeface="Consolas"/>
                  <a:ea typeface="Consolas"/>
                  <a:cs typeface="Consolas"/>
                  <a:sym typeface="Consolas"/>
                </a:defRPr>
              </a:pPr>
              <a:br/>
              <a:r>
                <a:t>Iteración 2 del bucle externo</a:t>
              </a:r>
            </a:p>
            <a:p>
              <a:pPr>
                <a:defRPr sz="1600">
                  <a:solidFill>
                    <a:srgbClr val="D4D4D4"/>
                  </a:solidFill>
                  <a:latin typeface="Consolas"/>
                  <a:ea typeface="Consolas"/>
                  <a:cs typeface="Consolas"/>
                  <a:sym typeface="Consolas"/>
                </a:defRPr>
              </a:pPr>
              <a:r>
                <a:t>Iteración 0 del bucle interno</a:t>
              </a:r>
            </a:p>
            <a:p>
              <a:pPr>
                <a:defRPr sz="1600">
                  <a:solidFill>
                    <a:srgbClr val="D4D4D4"/>
                  </a:solidFill>
                  <a:latin typeface="Consolas"/>
                  <a:ea typeface="Consolas"/>
                  <a:cs typeface="Consolas"/>
                  <a:sym typeface="Consolas"/>
                </a:defRPr>
              </a:pPr>
              <a:r>
                <a:t>Iteración 1 del bucle interno</a:t>
              </a:r>
            </a:p>
            <a:p>
              <a:pPr>
                <a:defRPr sz="1600">
                  <a:solidFill>
                    <a:srgbClr val="D4D4D4"/>
                  </a:solidFill>
                  <a:latin typeface="Consolas"/>
                  <a:ea typeface="Consolas"/>
                  <a:cs typeface="Consolas"/>
                  <a:sym typeface="Consolas"/>
                </a:defRPr>
              </a:pPr>
              <a:r>
                <a:t>Iteración 2 del bucle interno</a:t>
              </a:r>
            </a:p>
          </p:txBody>
        </p:sp>
      </p:grpSp>
      <p:sp>
        <p:nvSpPr>
          <p:cNvPr id="412"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413"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414"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CuadroTexto 3"/>
          <p:cNvSpPr txBox="1"/>
          <p:nvPr/>
        </p:nvSpPr>
        <p:spPr>
          <a:xfrm>
            <a:off x="504624" y="1242794"/>
            <a:ext cx="4543551"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5. Estructuras de control (bucles)</a:t>
            </a:r>
          </a:p>
        </p:txBody>
      </p:sp>
      <p:sp>
        <p:nvSpPr>
          <p:cNvPr id="417" name="Rectángulo 12"/>
          <p:cNvSpPr txBox="1"/>
          <p:nvPr/>
        </p:nvSpPr>
        <p:spPr>
          <a:xfrm>
            <a:off x="724752" y="1826518"/>
            <a:ext cx="5196545" cy="3558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For</a:t>
            </a: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r>
              <a:t>For each</a:t>
            </a: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p:txBody>
      </p:sp>
      <p:sp>
        <p:nvSpPr>
          <p:cNvPr id="418" name="Rectángulo 9"/>
          <p:cNvSpPr txBox="1"/>
          <p:nvPr/>
        </p:nvSpPr>
        <p:spPr>
          <a:xfrm>
            <a:off x="6424802" y="1826518"/>
            <a:ext cx="5196545" cy="3825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For ... of</a:t>
            </a: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r>
              <a:t>While</a:t>
            </a: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r>
              <a:t>Elementos de control de bucles:</a:t>
            </a:r>
          </a:p>
        </p:txBody>
      </p:sp>
      <p:grpSp>
        <p:nvGrpSpPr>
          <p:cNvPr id="421" name="CuadroTexto 10"/>
          <p:cNvGrpSpPr/>
          <p:nvPr/>
        </p:nvGrpSpPr>
        <p:grpSpPr>
          <a:xfrm>
            <a:off x="747396" y="2189818"/>
            <a:ext cx="4336994" cy="1328026"/>
            <a:chOff x="0" y="0"/>
            <a:chExt cx="4336992" cy="1328025"/>
          </a:xfrm>
        </p:grpSpPr>
        <p:sp>
          <p:nvSpPr>
            <p:cNvPr id="419" name="Rectángulo redondeado"/>
            <p:cNvSpPr/>
            <p:nvPr/>
          </p:nvSpPr>
          <p:spPr>
            <a:xfrm>
              <a:off x="-1" y="-1"/>
              <a:ext cx="4336994" cy="1328027"/>
            </a:xfrm>
            <a:prstGeom prst="roundRect">
              <a:avLst>
                <a:gd name="adj" fmla="val 8302"/>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420" name="for (let i = 1 ; i &lt; 21 ; i++) {…"/>
            <p:cNvSpPr txBox="1"/>
            <p:nvPr/>
          </p:nvSpPr>
          <p:spPr>
            <a:xfrm>
              <a:off x="78011" y="32291"/>
              <a:ext cx="4180970" cy="11191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a:solidFill>
                    <a:srgbClr val="C586C0"/>
                  </a:solidFill>
                  <a:latin typeface="Consolas"/>
                  <a:ea typeface="Consolas"/>
                  <a:cs typeface="Consolas"/>
                  <a:sym typeface="Consolas"/>
                </a:defRPr>
              </a:pPr>
              <a:r>
                <a:t>for</a:t>
              </a:r>
              <a:r>
                <a:rPr>
                  <a:solidFill>
                    <a:srgbClr val="D4D4D4"/>
                  </a:solidFill>
                </a:rPr>
                <a:t> (</a:t>
              </a:r>
              <a:r>
                <a:rPr>
                  <a:solidFill>
                    <a:srgbClr val="569CD6"/>
                  </a:solidFill>
                </a:rPr>
                <a:t>let</a:t>
              </a:r>
              <a:r>
                <a:rPr>
                  <a:solidFill>
                    <a:srgbClr val="D4D4D4"/>
                  </a:solidFill>
                </a:rPr>
                <a:t> </a:t>
              </a:r>
              <a:r>
                <a:rPr>
                  <a:solidFill>
                    <a:srgbClr val="9CDCFE"/>
                  </a:solidFill>
                </a:rPr>
                <a:t>i</a:t>
              </a:r>
              <a:r>
                <a:rPr>
                  <a:solidFill>
                    <a:srgbClr val="D4D4D4"/>
                  </a:solidFill>
                </a:rPr>
                <a:t> = </a:t>
              </a:r>
              <a:r>
                <a:rPr>
                  <a:solidFill>
                    <a:srgbClr val="B5CEA8"/>
                  </a:solidFill>
                </a:rPr>
                <a:t>1</a:t>
              </a:r>
              <a:r>
                <a:rPr>
                  <a:solidFill>
                    <a:srgbClr val="D4D4D4"/>
                  </a:solidFill>
                </a:rPr>
                <a:t> ; </a:t>
              </a:r>
              <a:r>
                <a:rPr>
                  <a:solidFill>
                    <a:srgbClr val="9CDCFE"/>
                  </a:solidFill>
                </a:rPr>
                <a:t>i</a:t>
              </a:r>
              <a:r>
                <a:rPr>
                  <a:solidFill>
                    <a:srgbClr val="D4D4D4"/>
                  </a:solidFill>
                </a:rPr>
                <a:t> &lt; </a:t>
              </a:r>
              <a:r>
                <a:rPr>
                  <a:solidFill>
                    <a:srgbClr val="B5CEA8"/>
                  </a:solidFill>
                </a:rPr>
                <a:t>21</a:t>
              </a:r>
              <a:r>
                <a:rPr>
                  <a:solidFill>
                    <a:srgbClr val="D4D4D4"/>
                  </a:solidFill>
                </a:rPr>
                <a:t> ; </a:t>
              </a:r>
              <a:r>
                <a:rPr>
                  <a:solidFill>
                    <a:srgbClr val="9CDCFE"/>
                  </a:solidFill>
                </a:rPr>
                <a:t>i</a:t>
              </a:r>
              <a:r>
                <a:rPr>
                  <a:solidFill>
                    <a:srgbClr val="D4D4D4"/>
                  </a:solidFill>
                </a:rPr>
                <a:t>++) { </a:t>
              </a:r>
              <a:endParaRPr>
                <a:solidFill>
                  <a:srgbClr val="D4D4D4"/>
                </a:solidFill>
              </a:endParaRPr>
            </a:p>
            <a:p>
              <a:pPr>
                <a:defRPr>
                  <a:solidFill>
                    <a:srgbClr val="D4D4D4"/>
                  </a:solidFill>
                  <a:latin typeface="Consolas"/>
                  <a:ea typeface="Consolas"/>
                  <a:cs typeface="Consolas"/>
                  <a:sym typeface="Consolas"/>
                </a:defRPr>
              </a:pPr>
              <a:r>
                <a:t>    </a:t>
              </a:r>
              <a:r>
                <a:rPr>
                  <a:solidFill>
                    <a:srgbClr val="9CDCFE"/>
                  </a:solidFill>
                </a:rPr>
                <a:t>console</a:t>
              </a:r>
              <a:r>
                <a:t>.</a:t>
              </a:r>
              <a:r>
                <a:rPr>
                  <a:solidFill>
                    <a:srgbClr val="DCDCAA"/>
                  </a:solidFill>
                </a:rPr>
                <a:t>log</a:t>
              </a:r>
              <a:r>
                <a:t>(</a:t>
              </a:r>
              <a:r>
                <a:rPr>
                  <a:solidFill>
                    <a:srgbClr val="9CDCFE"/>
                  </a:solidFill>
                </a:rPr>
                <a:t>i</a:t>
              </a:r>
              <a:r>
                <a:t>) ;</a:t>
              </a:r>
            </a:p>
            <a:p>
              <a:pPr>
                <a:defRPr>
                  <a:solidFill>
                    <a:srgbClr val="D4D4D4"/>
                  </a:solidFill>
                  <a:latin typeface="Consolas"/>
                  <a:ea typeface="Consolas"/>
                  <a:cs typeface="Consolas"/>
                  <a:sym typeface="Consolas"/>
                </a:defRPr>
              </a:pPr>
              <a:r>
                <a:t>}</a:t>
              </a:r>
            </a:p>
          </p:txBody>
        </p:sp>
      </p:grpSp>
      <p:grpSp>
        <p:nvGrpSpPr>
          <p:cNvPr id="424" name="CuadroTexto 11"/>
          <p:cNvGrpSpPr/>
          <p:nvPr/>
        </p:nvGrpSpPr>
        <p:grpSpPr>
          <a:xfrm>
            <a:off x="747396" y="4151574"/>
            <a:ext cx="4841555" cy="1534481"/>
            <a:chOff x="0" y="0"/>
            <a:chExt cx="4841553" cy="1534479"/>
          </a:xfrm>
        </p:grpSpPr>
        <p:sp>
          <p:nvSpPr>
            <p:cNvPr id="422" name="Rectángulo redondeado"/>
            <p:cNvSpPr/>
            <p:nvPr/>
          </p:nvSpPr>
          <p:spPr>
            <a:xfrm>
              <a:off x="-1" y="0"/>
              <a:ext cx="4841555" cy="1534480"/>
            </a:xfrm>
            <a:prstGeom prst="roundRect">
              <a:avLst>
                <a:gd name="adj" fmla="val 6733"/>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423" name="array.forEach(myFunction);…"/>
            <p:cNvSpPr txBox="1"/>
            <p:nvPr/>
          </p:nvSpPr>
          <p:spPr>
            <a:xfrm>
              <a:off x="75978" y="30259"/>
              <a:ext cx="4689595" cy="13858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a:solidFill>
                    <a:srgbClr val="9CDCFE"/>
                  </a:solidFill>
                  <a:latin typeface="Consolas"/>
                  <a:ea typeface="Consolas"/>
                  <a:cs typeface="Consolas"/>
                  <a:sym typeface="Consolas"/>
                </a:defRPr>
              </a:pPr>
              <a:r>
                <a:t>array</a:t>
              </a:r>
              <a:r>
                <a:rPr>
                  <a:solidFill>
                    <a:srgbClr val="D4D4D4"/>
                  </a:solidFill>
                </a:rPr>
                <a:t>.</a:t>
              </a:r>
              <a:r>
                <a:rPr>
                  <a:solidFill>
                    <a:srgbClr val="DCDCAA"/>
                  </a:solidFill>
                </a:rPr>
                <a:t>forEach</a:t>
              </a:r>
              <a:r>
                <a:rPr>
                  <a:solidFill>
                    <a:srgbClr val="D4D4D4"/>
                  </a:solidFill>
                </a:rPr>
                <a:t>(</a:t>
              </a:r>
              <a:r>
                <a:rPr>
                  <a:solidFill>
                    <a:srgbClr val="DCDCAA"/>
                  </a:solidFill>
                </a:rPr>
                <a:t>myFunction</a:t>
              </a:r>
              <a:r>
                <a:rPr>
                  <a:solidFill>
                    <a:srgbClr val="D4D4D4"/>
                  </a:solidFill>
                </a:rPr>
                <a:t>);</a:t>
              </a:r>
              <a:endParaRPr>
                <a:solidFill>
                  <a:srgbClr val="D4D4D4"/>
                </a:solidFill>
              </a:endParaRPr>
            </a:p>
            <a:p>
              <a:pPr>
                <a:defRPr>
                  <a:solidFill>
                    <a:srgbClr val="D4D4D4"/>
                  </a:solidFill>
                  <a:latin typeface="Consolas"/>
                  <a:ea typeface="Consolas"/>
                  <a:cs typeface="Consolas"/>
                  <a:sym typeface="Consolas"/>
                </a:defRPr>
              </a:pPr>
              <a:br/>
              <a:r>
                <a:rPr>
                  <a:solidFill>
                    <a:srgbClr val="569CD6"/>
                  </a:solidFill>
                </a:rPr>
                <a:t>function</a:t>
              </a:r>
              <a:r>
                <a:t> </a:t>
              </a:r>
              <a:r>
                <a:rPr>
                  <a:solidFill>
                    <a:srgbClr val="DCDCAA"/>
                  </a:solidFill>
                </a:rPr>
                <a:t>myFunction</a:t>
              </a:r>
              <a:r>
                <a:t> (</a:t>
              </a:r>
              <a:r>
                <a:rPr>
                  <a:solidFill>
                    <a:srgbClr val="9CDCFE"/>
                  </a:solidFill>
                </a:rPr>
                <a:t>item</a:t>
              </a:r>
              <a:r>
                <a:t>, </a:t>
              </a:r>
              <a:r>
                <a:rPr>
                  <a:solidFill>
                    <a:srgbClr val="9CDCFE"/>
                  </a:solidFill>
                </a:rPr>
                <a:t>index</a:t>
              </a:r>
              <a:r>
                <a:t>) {</a:t>
              </a:r>
            </a:p>
            <a:p>
              <a:pPr>
                <a:defRPr>
                  <a:solidFill>
                    <a:srgbClr val="D4D4D4"/>
                  </a:solidFill>
                  <a:latin typeface="Consolas"/>
                  <a:ea typeface="Consolas"/>
                  <a:cs typeface="Consolas"/>
                  <a:sym typeface="Consolas"/>
                </a:defRPr>
              </a:pPr>
              <a:r>
                <a:t>    </a:t>
              </a:r>
              <a:r>
                <a:rPr>
                  <a:solidFill>
                    <a:srgbClr val="9CDCFE"/>
                  </a:solidFill>
                </a:rPr>
                <a:t>console</a:t>
              </a:r>
              <a:r>
                <a:t>.</a:t>
              </a:r>
              <a:r>
                <a:rPr>
                  <a:solidFill>
                    <a:srgbClr val="DCDCAA"/>
                  </a:solidFill>
                </a:rPr>
                <a:t>log</a:t>
              </a:r>
              <a:r>
                <a:t>(</a:t>
              </a:r>
              <a:r>
                <a:rPr>
                  <a:solidFill>
                    <a:srgbClr val="9CDCFE"/>
                  </a:solidFill>
                </a:rPr>
                <a:t>index</a:t>
              </a:r>
              <a:r>
                <a:t>, </a:t>
              </a:r>
              <a:r>
                <a:rPr>
                  <a:solidFill>
                    <a:srgbClr val="CE9178"/>
                  </a:solidFill>
                </a:rPr>
                <a:t>": "</a:t>
              </a:r>
              <a:r>
                <a:t>, </a:t>
              </a:r>
              <a:r>
                <a:rPr>
                  <a:solidFill>
                    <a:srgbClr val="9CDCFE"/>
                  </a:solidFill>
                </a:rPr>
                <a:t>item</a:t>
              </a:r>
              <a:r>
                <a:t>);</a:t>
              </a:r>
            </a:p>
            <a:p>
              <a:pPr>
                <a:defRPr>
                  <a:solidFill>
                    <a:srgbClr val="D4D4D4"/>
                  </a:solidFill>
                  <a:latin typeface="Consolas"/>
                  <a:ea typeface="Consolas"/>
                  <a:cs typeface="Consolas"/>
                  <a:sym typeface="Consolas"/>
                </a:defRPr>
              </a:pPr>
              <a:r>
                <a:t>}</a:t>
              </a:r>
            </a:p>
          </p:txBody>
        </p:sp>
      </p:grpSp>
      <p:grpSp>
        <p:nvGrpSpPr>
          <p:cNvPr id="427" name="CuadroTexto 13"/>
          <p:cNvGrpSpPr/>
          <p:nvPr/>
        </p:nvGrpSpPr>
        <p:grpSpPr>
          <a:xfrm>
            <a:off x="6444257" y="2189818"/>
            <a:ext cx="4841555" cy="1021559"/>
            <a:chOff x="0" y="0"/>
            <a:chExt cx="4841553" cy="1021557"/>
          </a:xfrm>
        </p:grpSpPr>
        <p:sp>
          <p:nvSpPr>
            <p:cNvPr id="425" name="Rectángulo redondeado"/>
            <p:cNvSpPr/>
            <p:nvPr/>
          </p:nvSpPr>
          <p:spPr>
            <a:xfrm>
              <a:off x="-1" y="0"/>
              <a:ext cx="4841555" cy="1021559"/>
            </a:xfrm>
            <a:prstGeom prst="roundRect">
              <a:avLst>
                <a:gd name="adj" fmla="val 15831"/>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426" name="for (const item of array) {…"/>
            <p:cNvSpPr txBox="1"/>
            <p:nvPr/>
          </p:nvSpPr>
          <p:spPr>
            <a:xfrm>
              <a:off x="93085" y="47366"/>
              <a:ext cx="4655382" cy="8524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a:solidFill>
                    <a:srgbClr val="C586C0"/>
                  </a:solidFill>
                  <a:latin typeface="Consolas"/>
                  <a:ea typeface="Consolas"/>
                  <a:cs typeface="Consolas"/>
                  <a:sym typeface="Consolas"/>
                </a:defRPr>
              </a:pPr>
              <a:r>
                <a:t>for</a:t>
              </a:r>
              <a:r>
                <a:rPr>
                  <a:solidFill>
                    <a:srgbClr val="D4D4D4"/>
                  </a:solidFill>
                </a:rPr>
                <a:t> (</a:t>
              </a:r>
              <a:r>
                <a:rPr>
                  <a:solidFill>
                    <a:srgbClr val="569CD6"/>
                  </a:solidFill>
                </a:rPr>
                <a:t>const</a:t>
              </a:r>
              <a:r>
                <a:rPr>
                  <a:solidFill>
                    <a:srgbClr val="D4D4D4"/>
                  </a:solidFill>
                </a:rPr>
                <a:t> </a:t>
              </a:r>
              <a:r>
                <a:rPr>
                  <a:solidFill>
                    <a:srgbClr val="4FC1FF"/>
                  </a:solidFill>
                </a:rPr>
                <a:t>item</a:t>
              </a:r>
              <a:r>
                <a:rPr>
                  <a:solidFill>
                    <a:srgbClr val="D4D4D4"/>
                  </a:solidFill>
                </a:rPr>
                <a:t> </a:t>
              </a:r>
              <a:r>
                <a:rPr>
                  <a:solidFill>
                    <a:srgbClr val="569CD6"/>
                  </a:solidFill>
                </a:rPr>
                <a:t>of</a:t>
              </a:r>
              <a:r>
                <a:rPr>
                  <a:solidFill>
                    <a:srgbClr val="D4D4D4"/>
                  </a:solidFill>
                </a:rPr>
                <a:t> </a:t>
              </a:r>
              <a:r>
                <a:rPr>
                  <a:solidFill>
                    <a:srgbClr val="9CDCFE"/>
                  </a:solidFill>
                </a:rPr>
                <a:t>array</a:t>
              </a:r>
              <a:r>
                <a:rPr>
                  <a:solidFill>
                    <a:srgbClr val="D4D4D4"/>
                  </a:solidFill>
                </a:rPr>
                <a:t>) {</a:t>
              </a:r>
              <a:endParaRPr>
                <a:solidFill>
                  <a:srgbClr val="D4D4D4"/>
                </a:solidFill>
              </a:endParaRPr>
            </a:p>
            <a:p>
              <a:pPr>
                <a:defRPr>
                  <a:solidFill>
                    <a:srgbClr val="D4D4D4"/>
                  </a:solidFill>
                  <a:latin typeface="Consolas"/>
                  <a:ea typeface="Consolas"/>
                  <a:cs typeface="Consolas"/>
                  <a:sym typeface="Consolas"/>
                </a:defRPr>
              </a:pPr>
              <a:r>
                <a:t>    </a:t>
              </a:r>
              <a:r>
                <a:rPr>
                  <a:solidFill>
                    <a:srgbClr val="9CDCFE"/>
                  </a:solidFill>
                </a:rPr>
                <a:t>console</a:t>
              </a:r>
              <a:r>
                <a:t>.</a:t>
              </a:r>
              <a:r>
                <a:rPr>
                  <a:solidFill>
                    <a:srgbClr val="DCDCAA"/>
                  </a:solidFill>
                </a:rPr>
                <a:t>log</a:t>
              </a:r>
              <a:r>
                <a:t>(</a:t>
              </a:r>
              <a:r>
                <a:rPr>
                  <a:solidFill>
                    <a:srgbClr val="4FC1FF"/>
                  </a:solidFill>
                </a:rPr>
                <a:t>item</a:t>
              </a:r>
              <a:r>
                <a:t>);</a:t>
              </a:r>
            </a:p>
            <a:p>
              <a:pPr>
                <a:defRPr>
                  <a:solidFill>
                    <a:srgbClr val="D4D4D4"/>
                  </a:solidFill>
                  <a:latin typeface="Consolas"/>
                  <a:ea typeface="Consolas"/>
                  <a:cs typeface="Consolas"/>
                  <a:sym typeface="Consolas"/>
                </a:defRPr>
              </a:pPr>
              <a:r>
                <a:t>}</a:t>
              </a:r>
            </a:p>
          </p:txBody>
        </p:sp>
      </p:grpSp>
      <p:grpSp>
        <p:nvGrpSpPr>
          <p:cNvPr id="430" name="CuadroTexto 14"/>
          <p:cNvGrpSpPr/>
          <p:nvPr/>
        </p:nvGrpSpPr>
        <p:grpSpPr>
          <a:xfrm>
            <a:off x="6444257" y="5802591"/>
            <a:ext cx="1494787" cy="715092"/>
            <a:chOff x="0" y="0"/>
            <a:chExt cx="1494785" cy="715090"/>
          </a:xfrm>
        </p:grpSpPr>
        <p:sp>
          <p:nvSpPr>
            <p:cNvPr id="428" name="Rectángulo redondeado"/>
            <p:cNvSpPr/>
            <p:nvPr/>
          </p:nvSpPr>
          <p:spPr>
            <a:xfrm>
              <a:off x="0" y="0"/>
              <a:ext cx="1494787" cy="715092"/>
            </a:xfrm>
            <a:prstGeom prst="roundRect">
              <a:avLst>
                <a:gd name="adj" fmla="val 9497"/>
              </a:avLst>
            </a:prstGeom>
            <a:solidFill>
              <a:srgbClr val="222A35"/>
            </a:solidFill>
            <a:ln w="12700" cap="flat">
              <a:noFill/>
              <a:miter lim="400000"/>
            </a:ln>
            <a:effectLst/>
          </p:spPr>
          <p:txBody>
            <a:bodyPr wrap="square" lIns="45718" tIns="45718" rIns="45718" bIns="45718" numCol="1" anchor="t">
              <a:noAutofit/>
            </a:bodyPr>
            <a:lstStyle/>
            <a:p>
              <a:pPr>
                <a:defRPr>
                  <a:solidFill>
                    <a:srgbClr val="D4D4D4"/>
                  </a:solidFill>
                  <a:latin typeface="Consolas"/>
                  <a:ea typeface="Consolas"/>
                  <a:cs typeface="Consolas"/>
                  <a:sym typeface="Consolas"/>
                </a:defRPr>
              </a:pPr>
            </a:p>
          </p:txBody>
        </p:sp>
        <p:sp>
          <p:nvSpPr>
            <p:cNvPr id="429" name="break…"/>
            <p:cNvSpPr txBox="1"/>
            <p:nvPr/>
          </p:nvSpPr>
          <p:spPr>
            <a:xfrm>
              <a:off x="65611" y="19891"/>
              <a:ext cx="1363565" cy="585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a:solidFill>
                    <a:srgbClr val="C586C0"/>
                  </a:solidFill>
                  <a:latin typeface="Consolas"/>
                  <a:ea typeface="Consolas"/>
                  <a:cs typeface="Consolas"/>
                  <a:sym typeface="Consolas"/>
                </a:defRPr>
              </a:pPr>
              <a:r>
                <a:t>break</a:t>
              </a:r>
              <a:endParaRPr>
                <a:solidFill>
                  <a:srgbClr val="D4D4D4"/>
                </a:solidFill>
              </a:endParaRPr>
            </a:p>
            <a:p>
              <a:pPr>
                <a:defRPr>
                  <a:solidFill>
                    <a:srgbClr val="C586C0"/>
                  </a:solidFill>
                  <a:latin typeface="Consolas"/>
                  <a:ea typeface="Consolas"/>
                  <a:cs typeface="Consolas"/>
                  <a:sym typeface="Consolas"/>
                </a:defRPr>
              </a:pPr>
              <a:r>
                <a:t>continue</a:t>
              </a:r>
            </a:p>
          </p:txBody>
        </p:sp>
      </p:grpSp>
      <p:grpSp>
        <p:nvGrpSpPr>
          <p:cNvPr id="433" name="CuadroTexto 16"/>
          <p:cNvGrpSpPr/>
          <p:nvPr/>
        </p:nvGrpSpPr>
        <p:grpSpPr>
          <a:xfrm>
            <a:off x="6444257" y="4270018"/>
            <a:ext cx="4280717" cy="941192"/>
            <a:chOff x="0" y="0"/>
            <a:chExt cx="4280716" cy="941191"/>
          </a:xfrm>
        </p:grpSpPr>
        <p:sp>
          <p:nvSpPr>
            <p:cNvPr id="431" name="Rectángulo redondeado"/>
            <p:cNvSpPr/>
            <p:nvPr/>
          </p:nvSpPr>
          <p:spPr>
            <a:xfrm>
              <a:off x="-1" y="0"/>
              <a:ext cx="4280718" cy="941192"/>
            </a:xfrm>
            <a:prstGeom prst="roundRect">
              <a:avLst>
                <a:gd name="adj" fmla="val 15015"/>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432" name="while (condition) {…"/>
            <p:cNvSpPr txBox="1"/>
            <p:nvPr/>
          </p:nvSpPr>
          <p:spPr>
            <a:xfrm>
              <a:off x="87110" y="41390"/>
              <a:ext cx="4106495" cy="8524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a:solidFill>
                    <a:srgbClr val="C586C0"/>
                  </a:solidFill>
                  <a:latin typeface="Consolas"/>
                  <a:ea typeface="Consolas"/>
                  <a:cs typeface="Consolas"/>
                  <a:sym typeface="Consolas"/>
                </a:defRPr>
              </a:pPr>
              <a:r>
                <a:t>while</a:t>
              </a:r>
              <a:r>
                <a:rPr>
                  <a:solidFill>
                    <a:srgbClr val="D4D4D4"/>
                  </a:solidFill>
                </a:rPr>
                <a:t> (</a:t>
              </a:r>
              <a:r>
                <a:rPr>
                  <a:solidFill>
                    <a:srgbClr val="9CDCFE"/>
                  </a:solidFill>
                </a:rPr>
                <a:t>condition</a:t>
              </a:r>
              <a:r>
                <a:rPr>
                  <a:solidFill>
                    <a:srgbClr val="D4D4D4"/>
                  </a:solidFill>
                </a:rPr>
                <a:t>) {</a:t>
              </a:r>
              <a:endParaRPr>
                <a:solidFill>
                  <a:srgbClr val="D4D4D4"/>
                </a:solidFill>
              </a:endParaRPr>
            </a:p>
            <a:p>
              <a:pPr>
                <a:defRPr>
                  <a:solidFill>
                    <a:srgbClr val="D4D4D4"/>
                  </a:solidFill>
                  <a:latin typeface="Consolas"/>
                  <a:ea typeface="Consolas"/>
                  <a:cs typeface="Consolas"/>
                  <a:sym typeface="Consolas"/>
                </a:defRPr>
              </a:pPr>
              <a:r>
                <a:t>    </a:t>
              </a:r>
              <a:r>
                <a:rPr>
                  <a:solidFill>
                    <a:srgbClr val="6A9955"/>
                  </a:solidFill>
                </a:rPr>
                <a:t>//code block to be executed</a:t>
              </a:r>
            </a:p>
            <a:p>
              <a:pPr>
                <a:defRPr>
                  <a:solidFill>
                    <a:srgbClr val="D4D4D4"/>
                  </a:solidFill>
                  <a:latin typeface="Consolas"/>
                  <a:ea typeface="Consolas"/>
                  <a:cs typeface="Consolas"/>
                  <a:sym typeface="Consolas"/>
                </a:defRPr>
              </a:pPr>
              <a:r>
                <a:t>}</a:t>
              </a:r>
            </a:p>
          </p:txBody>
        </p:sp>
      </p:grpSp>
      <p:sp>
        <p:nvSpPr>
          <p:cNvPr id="434"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435"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436"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CuadroTexto 1"/>
          <p:cNvSpPr txBox="1"/>
          <p:nvPr/>
        </p:nvSpPr>
        <p:spPr>
          <a:xfrm>
            <a:off x="504624" y="1242794"/>
            <a:ext cx="2017368"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6. Operadores</a:t>
            </a:r>
          </a:p>
        </p:txBody>
      </p:sp>
      <p:graphicFrame>
        <p:nvGraphicFramePr>
          <p:cNvPr id="439" name="Tabla 4"/>
          <p:cNvGraphicFramePr/>
          <p:nvPr/>
        </p:nvGraphicFramePr>
        <p:xfrm>
          <a:off x="2031519" y="2939756"/>
          <a:ext cx="8128001" cy="259588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032000"/>
                <a:gridCol w="2032000"/>
                <a:gridCol w="2032000"/>
                <a:gridCol w="2032000"/>
              </a:tblGrid>
              <a:tr h="370840">
                <a:tc>
                  <a:txBody>
                    <a:bodyPr/>
                    <a:lstStyle/>
                    <a:p>
                      <a:pPr algn="ctr">
                        <a:defRPr b="0" sz="1800">
                          <a:solidFill>
                            <a:srgbClr val="000000"/>
                          </a:solidFill>
                        </a:defRPr>
                      </a:pPr>
                      <a:r>
                        <a:rPr>
                          <a:solidFill>
                            <a:srgbClr val="FFFFFF"/>
                          </a:solidFill>
                          <a:latin typeface="Prototype"/>
                          <a:ea typeface="Prototype"/>
                          <a:cs typeface="Prototype"/>
                          <a:sym typeface="Prototype"/>
                        </a:rPr>
                        <a:t>Operador aritmético</a:t>
                      </a:r>
                    </a:p>
                  </a:txBody>
                  <a:tcPr marL="45720" marR="45720" marT="45720" marB="45720" anchor="ctr" anchorCtr="0" horzOverflow="overflow"/>
                </a:tc>
                <a:tc>
                  <a:txBody>
                    <a:bodyPr/>
                    <a:lstStyle/>
                    <a:p>
                      <a:pPr algn="ctr">
                        <a:defRPr b="0" sz="1800">
                          <a:solidFill>
                            <a:srgbClr val="000000"/>
                          </a:solidFill>
                        </a:defRPr>
                      </a:pPr>
                      <a:r>
                        <a:rPr>
                          <a:solidFill>
                            <a:srgbClr val="FFFFFF"/>
                          </a:solidFill>
                          <a:latin typeface="Prototype"/>
                          <a:ea typeface="Prototype"/>
                          <a:cs typeface="Prototype"/>
                          <a:sym typeface="Prototype"/>
                        </a:rPr>
                        <a:t>Operación</a:t>
                      </a:r>
                    </a:p>
                  </a:txBody>
                  <a:tcPr marL="45720" marR="45720" marT="45720" marB="45720" anchor="ctr" anchorCtr="0" horzOverflow="overflow"/>
                </a:tc>
                <a:tc>
                  <a:txBody>
                    <a:bodyPr/>
                    <a:lstStyle/>
                    <a:p>
                      <a:pPr algn="ctr">
                        <a:defRPr b="0" sz="1800">
                          <a:solidFill>
                            <a:srgbClr val="000000"/>
                          </a:solidFill>
                        </a:defRPr>
                      </a:pPr>
                      <a:r>
                        <a:rPr>
                          <a:solidFill>
                            <a:srgbClr val="FFFFFF"/>
                          </a:solidFill>
                          <a:latin typeface="Prototype"/>
                          <a:ea typeface="Prototype"/>
                          <a:cs typeface="Prototype"/>
                          <a:sym typeface="Prototype"/>
                        </a:rPr>
                        <a:t>Ejemplo</a:t>
                      </a:r>
                    </a:p>
                  </a:txBody>
                  <a:tcPr marL="45720" marR="45720" marT="45720" marB="45720" anchor="ctr" anchorCtr="0" horzOverflow="overflow"/>
                </a:tc>
                <a:tc>
                  <a:txBody>
                    <a:bodyPr/>
                    <a:lstStyle/>
                    <a:p>
                      <a:pPr algn="ctr">
                        <a:defRPr b="0" sz="1800">
                          <a:solidFill>
                            <a:srgbClr val="000000"/>
                          </a:solidFill>
                        </a:defRPr>
                      </a:pPr>
                      <a:r>
                        <a:rPr>
                          <a:solidFill>
                            <a:srgbClr val="FFFFFF"/>
                          </a:solidFill>
                          <a:latin typeface="Prototype"/>
                          <a:ea typeface="Prototype"/>
                          <a:cs typeface="Prototype"/>
                          <a:sym typeface="Prototype"/>
                        </a:rPr>
                        <a:t>Resultado</a:t>
                      </a:r>
                    </a:p>
                  </a:txBody>
                  <a:tcPr marL="45720" marR="45720" marT="45720" marB="45720" anchor="ctr" anchorCtr="0" horzOverflow="overflow"/>
                </a:tc>
              </a:tr>
              <a:tr h="370840">
                <a:tc>
                  <a:txBody>
                    <a:bodyPr/>
                    <a:lstStyle/>
                    <a:p>
                      <a:pPr algn="ctr">
                        <a:defRPr sz="1800"/>
                      </a:pPr>
                      <a:r>
                        <a:rPr>
                          <a:latin typeface="Prototype"/>
                          <a:ea typeface="Prototype"/>
                          <a:cs typeface="Prototype"/>
                          <a:sym typeface="Prototype"/>
                        </a:rPr>
                        <a:t>**</a:t>
                      </a:r>
                    </a:p>
                  </a:txBody>
                  <a:tcPr marL="45720" marR="45720" marT="45720" marB="45720" anchor="ctr" anchorCtr="0" horzOverflow="overflow"/>
                </a:tc>
                <a:tc>
                  <a:txBody>
                    <a:bodyPr/>
                    <a:lstStyle/>
                    <a:p>
                      <a:pPr algn="ctr">
                        <a:defRPr sz="1800"/>
                      </a:pPr>
                      <a:r>
                        <a:rPr>
                          <a:latin typeface="Prototype"/>
                          <a:ea typeface="Prototype"/>
                          <a:cs typeface="Prototype"/>
                          <a:sym typeface="Prototype"/>
                        </a:rPr>
                        <a:t>Potencia</a:t>
                      </a:r>
                    </a:p>
                  </a:txBody>
                  <a:tcPr marL="45720" marR="45720" marT="45720" marB="45720" anchor="ctr" anchorCtr="0" horzOverflow="overflow"/>
                </a:tc>
                <a:tc>
                  <a:txBody>
                    <a:bodyPr/>
                    <a:lstStyle/>
                    <a:p>
                      <a:pPr algn="ctr">
                        <a:defRPr sz="1800"/>
                      </a:pPr>
                      <a:r>
                        <a:rPr>
                          <a:latin typeface="Prototype"/>
                          <a:ea typeface="Prototype"/>
                          <a:cs typeface="Prototype"/>
                          <a:sym typeface="Prototype"/>
                        </a:rPr>
                        <a:t>4**3</a:t>
                      </a:r>
                    </a:p>
                  </a:txBody>
                  <a:tcPr marL="45720" marR="45720" marT="45720" marB="45720" anchor="ctr" anchorCtr="0" horzOverflow="overflow"/>
                </a:tc>
                <a:tc>
                  <a:txBody>
                    <a:bodyPr/>
                    <a:lstStyle/>
                    <a:p>
                      <a:pPr algn="ctr">
                        <a:defRPr sz="1800"/>
                      </a:pPr>
                      <a:r>
                        <a:rPr>
                          <a:latin typeface="Prototype"/>
                          <a:ea typeface="Prototype"/>
                          <a:cs typeface="Prototype"/>
                          <a:sym typeface="Prototype"/>
                        </a:rPr>
                        <a:t>64</a:t>
                      </a:r>
                    </a:p>
                  </a:txBody>
                  <a:tcPr marL="45720" marR="45720" marT="45720" marB="45720" anchor="ctr" anchorCtr="0" horzOverflow="overflow"/>
                </a:tc>
              </a:tr>
              <a:tr h="370840">
                <a:tc>
                  <a:txBody>
                    <a:bodyPr/>
                    <a:lstStyle/>
                    <a:p>
                      <a:pPr algn="ctr">
                        <a:defRPr sz="1800"/>
                      </a:pPr>
                      <a:r>
                        <a:rPr>
                          <a:latin typeface="Prototype"/>
                          <a:ea typeface="Prototype"/>
                          <a:cs typeface="Prototype"/>
                          <a:sym typeface="Prototype"/>
                        </a:rPr>
                        <a:t>*</a:t>
                      </a:r>
                    </a:p>
                  </a:txBody>
                  <a:tcPr marL="45720" marR="45720" marT="45720" marB="45720" anchor="ctr" anchorCtr="0" horzOverflow="overflow"/>
                </a:tc>
                <a:tc>
                  <a:txBody>
                    <a:bodyPr/>
                    <a:lstStyle/>
                    <a:p>
                      <a:pPr algn="ctr">
                        <a:defRPr sz="1800"/>
                      </a:pPr>
                      <a:r>
                        <a:rPr>
                          <a:latin typeface="Prototype"/>
                          <a:ea typeface="Prototype"/>
                          <a:cs typeface="Prototype"/>
                          <a:sym typeface="Prototype"/>
                        </a:rPr>
                        <a:t>Multiplicación</a:t>
                      </a:r>
                    </a:p>
                  </a:txBody>
                  <a:tcPr marL="45720" marR="45720" marT="45720" marB="45720" anchor="ctr" anchorCtr="0" horzOverflow="overflow"/>
                </a:tc>
                <a:tc>
                  <a:txBody>
                    <a:bodyPr/>
                    <a:lstStyle/>
                    <a:p>
                      <a:pPr algn="ctr">
                        <a:defRPr sz="1800"/>
                      </a:pPr>
                      <a:r>
                        <a:rPr>
                          <a:latin typeface="Prototype"/>
                          <a:ea typeface="Prototype"/>
                          <a:cs typeface="Prototype"/>
                          <a:sym typeface="Prototype"/>
                        </a:rPr>
                        <a:t>20.21*17</a:t>
                      </a:r>
                    </a:p>
                  </a:txBody>
                  <a:tcPr marL="45720" marR="45720" marT="45720" marB="45720" anchor="ctr" anchorCtr="0" horzOverflow="overflow"/>
                </a:tc>
                <a:tc>
                  <a:txBody>
                    <a:bodyPr/>
                    <a:lstStyle/>
                    <a:p>
                      <a:pPr algn="ctr">
                        <a:defRPr sz="1800"/>
                      </a:pPr>
                      <a:r>
                        <a:rPr>
                          <a:latin typeface="Prototype"/>
                          <a:ea typeface="Prototype"/>
                          <a:cs typeface="Prototype"/>
                          <a:sym typeface="Prototype"/>
                        </a:rPr>
                        <a:t>360,57</a:t>
                      </a:r>
                    </a:p>
                  </a:txBody>
                  <a:tcPr marL="45720" marR="45720" marT="45720" marB="45720" anchor="ctr" anchorCtr="0" horzOverflow="overflow"/>
                </a:tc>
              </a:tr>
              <a:tr h="370840">
                <a:tc>
                  <a:txBody>
                    <a:bodyPr/>
                    <a:lstStyle/>
                    <a:p>
                      <a:pPr algn="ctr">
                        <a:defRPr sz="1800"/>
                      </a:pPr>
                      <a:r>
                        <a:rPr>
                          <a:latin typeface="Prototype"/>
                          <a:ea typeface="Prototype"/>
                          <a:cs typeface="Prototype"/>
                          <a:sym typeface="Prototype"/>
                        </a:rPr>
                        <a:t>/</a:t>
                      </a:r>
                    </a:p>
                  </a:txBody>
                  <a:tcPr marL="45720" marR="45720" marT="45720" marB="45720" anchor="ctr" anchorCtr="0" horzOverflow="overflow"/>
                </a:tc>
                <a:tc>
                  <a:txBody>
                    <a:bodyPr/>
                    <a:lstStyle/>
                    <a:p>
                      <a:pPr algn="ctr">
                        <a:defRPr sz="1800"/>
                      </a:pPr>
                      <a:r>
                        <a:rPr>
                          <a:latin typeface="Prototype"/>
                          <a:ea typeface="Prototype"/>
                          <a:cs typeface="Prototype"/>
                          <a:sym typeface="Prototype"/>
                        </a:rPr>
                        <a:t>División</a:t>
                      </a:r>
                    </a:p>
                  </a:txBody>
                  <a:tcPr marL="45720" marR="45720" marT="45720" marB="45720" anchor="ctr" anchorCtr="0" horzOverflow="overflow"/>
                </a:tc>
                <a:tc>
                  <a:txBody>
                    <a:bodyPr/>
                    <a:lstStyle/>
                    <a:p>
                      <a:pPr algn="ctr">
                        <a:defRPr sz="1800"/>
                      </a:pPr>
                      <a:r>
                        <a:rPr>
                          <a:latin typeface="Prototype"/>
                          <a:ea typeface="Prototype"/>
                          <a:cs typeface="Prototype"/>
                          <a:sym typeface="Prototype"/>
                        </a:rPr>
                        <a:t>15/4</a:t>
                      </a:r>
                    </a:p>
                  </a:txBody>
                  <a:tcPr marL="45720" marR="45720" marT="45720" marB="45720" anchor="ctr" anchorCtr="0" horzOverflow="overflow"/>
                </a:tc>
                <a:tc>
                  <a:txBody>
                    <a:bodyPr/>
                    <a:lstStyle/>
                    <a:p>
                      <a:pPr algn="ctr">
                        <a:defRPr sz="1800"/>
                      </a:pPr>
                      <a:r>
                        <a:rPr>
                          <a:latin typeface="Prototype"/>
                          <a:ea typeface="Prototype"/>
                          <a:cs typeface="Prototype"/>
                          <a:sym typeface="Prototype"/>
                        </a:rPr>
                        <a:t>3.75</a:t>
                      </a:r>
                    </a:p>
                  </a:txBody>
                  <a:tcPr marL="45720" marR="45720" marT="45720" marB="45720" anchor="ctr" anchorCtr="0" horzOverflow="overflow"/>
                </a:tc>
              </a:tr>
              <a:tr h="370840">
                <a:tc>
                  <a:txBody>
                    <a:bodyPr/>
                    <a:lstStyle/>
                    <a:p>
                      <a:pPr algn="ctr">
                        <a:defRPr sz="1800"/>
                      </a:pPr>
                      <a:r>
                        <a:rPr>
                          <a:latin typeface="Prototype"/>
                          <a:ea typeface="Prototype"/>
                          <a:cs typeface="Prototype"/>
                          <a:sym typeface="Prototype"/>
                        </a:rPr>
                        <a:t>+</a:t>
                      </a:r>
                    </a:p>
                  </a:txBody>
                  <a:tcPr marL="45720" marR="45720" marT="45720" marB="45720" anchor="ctr" anchorCtr="0" horzOverflow="overflow"/>
                </a:tc>
                <a:tc>
                  <a:txBody>
                    <a:bodyPr/>
                    <a:lstStyle/>
                    <a:p>
                      <a:pPr algn="ctr">
                        <a:defRPr sz="1800"/>
                      </a:pPr>
                      <a:r>
                        <a:rPr>
                          <a:latin typeface="Prototype"/>
                          <a:ea typeface="Prototype"/>
                          <a:cs typeface="Prototype"/>
                          <a:sym typeface="Prototype"/>
                        </a:rPr>
                        <a:t>Suma / concat.</a:t>
                      </a:r>
                    </a:p>
                  </a:txBody>
                  <a:tcPr marL="45720" marR="45720" marT="45720" marB="45720" anchor="ctr" anchorCtr="0" horzOverflow="overflow"/>
                </a:tc>
                <a:tc>
                  <a:txBody>
                    <a:bodyPr/>
                    <a:lstStyle/>
                    <a:p>
                      <a:pPr algn="ctr">
                        <a:defRPr sz="1800"/>
                      </a:pPr>
                      <a:r>
                        <a:rPr>
                          <a:latin typeface="Prototype"/>
                          <a:ea typeface="Prototype"/>
                          <a:cs typeface="Prototype"/>
                          <a:sym typeface="Prototype"/>
                        </a:rPr>
                        <a:t>10+5</a:t>
                      </a:r>
                    </a:p>
                  </a:txBody>
                  <a:tcPr marL="45720" marR="45720" marT="45720" marB="45720" anchor="ctr" anchorCtr="0" horzOverflow="overflow"/>
                </a:tc>
                <a:tc>
                  <a:txBody>
                    <a:bodyPr/>
                    <a:lstStyle/>
                    <a:p>
                      <a:pPr algn="ctr">
                        <a:defRPr sz="1800"/>
                      </a:pPr>
                      <a:r>
                        <a:rPr>
                          <a:latin typeface="Prototype"/>
                          <a:ea typeface="Prototype"/>
                          <a:cs typeface="Prototype"/>
                          <a:sym typeface="Prototype"/>
                        </a:rPr>
                        <a:t>15</a:t>
                      </a:r>
                    </a:p>
                  </a:txBody>
                  <a:tcPr marL="45720" marR="45720" marT="45720" marB="45720" anchor="ctr" anchorCtr="0" horzOverflow="overflow"/>
                </a:tc>
              </a:tr>
              <a:tr h="370840">
                <a:tc>
                  <a:txBody>
                    <a:bodyPr/>
                    <a:lstStyle/>
                    <a:p>
                      <a:pPr algn="ctr">
                        <a:defRPr sz="1800"/>
                      </a:pPr>
                      <a:r>
                        <a:rPr>
                          <a:latin typeface="Prototype"/>
                          <a:ea typeface="Prototype"/>
                          <a:cs typeface="Prototype"/>
                          <a:sym typeface="Prototype"/>
                        </a:rPr>
                        <a:t>-</a:t>
                      </a:r>
                    </a:p>
                  </a:txBody>
                  <a:tcPr marL="45720" marR="45720" marT="45720" marB="45720" anchor="ctr" anchorCtr="0" horzOverflow="overflow"/>
                </a:tc>
                <a:tc>
                  <a:txBody>
                    <a:bodyPr/>
                    <a:lstStyle/>
                    <a:p>
                      <a:pPr algn="ctr">
                        <a:defRPr sz="1800"/>
                      </a:pPr>
                      <a:r>
                        <a:rPr>
                          <a:latin typeface="Prototype"/>
                          <a:ea typeface="Prototype"/>
                          <a:cs typeface="Prototype"/>
                          <a:sym typeface="Prototype"/>
                        </a:rPr>
                        <a:t>Resta</a:t>
                      </a:r>
                    </a:p>
                  </a:txBody>
                  <a:tcPr marL="45720" marR="45720" marT="45720" marB="45720" anchor="ctr" anchorCtr="0" horzOverflow="overflow"/>
                </a:tc>
                <a:tc>
                  <a:txBody>
                    <a:bodyPr/>
                    <a:lstStyle/>
                    <a:p>
                      <a:pPr algn="ctr">
                        <a:defRPr sz="1800"/>
                      </a:pPr>
                      <a:r>
                        <a:rPr>
                          <a:latin typeface="Prototype"/>
                          <a:ea typeface="Prototype"/>
                          <a:cs typeface="Prototype"/>
                          <a:sym typeface="Prototype"/>
                        </a:rPr>
                        <a:t>20-5</a:t>
                      </a:r>
                    </a:p>
                  </a:txBody>
                  <a:tcPr marL="45720" marR="45720" marT="45720" marB="45720" anchor="ctr" anchorCtr="0" horzOverflow="overflow"/>
                </a:tc>
                <a:tc>
                  <a:txBody>
                    <a:bodyPr/>
                    <a:lstStyle/>
                    <a:p>
                      <a:pPr algn="ctr">
                        <a:defRPr sz="1800"/>
                      </a:pPr>
                      <a:r>
                        <a:rPr>
                          <a:latin typeface="Prototype"/>
                          <a:ea typeface="Prototype"/>
                          <a:cs typeface="Prototype"/>
                          <a:sym typeface="Prototype"/>
                        </a:rPr>
                        <a:t>15</a:t>
                      </a:r>
                    </a:p>
                  </a:txBody>
                  <a:tcPr marL="45720" marR="45720" marT="45720" marB="45720" anchor="ctr" anchorCtr="0" horzOverflow="overflow"/>
                </a:tc>
              </a:tr>
              <a:tr h="370840">
                <a:tc>
                  <a:txBody>
                    <a:bodyPr/>
                    <a:lstStyle/>
                    <a:p>
                      <a:pPr algn="ctr">
                        <a:defRPr sz="1800"/>
                      </a:pPr>
                      <a:r>
                        <a:rPr>
                          <a:latin typeface="Prototype"/>
                          <a:ea typeface="Prototype"/>
                          <a:cs typeface="Prototype"/>
                          <a:sym typeface="Prototype"/>
                        </a:rPr>
                        <a:t>%</a:t>
                      </a:r>
                    </a:p>
                  </a:txBody>
                  <a:tcPr marL="45720" marR="45720" marT="45720" marB="45720" anchor="ctr" anchorCtr="0" horzOverflow="overflow"/>
                </a:tc>
                <a:tc>
                  <a:txBody>
                    <a:bodyPr/>
                    <a:lstStyle/>
                    <a:p>
                      <a:pPr algn="ctr">
                        <a:defRPr sz="1800"/>
                      </a:pPr>
                      <a:r>
                        <a:rPr>
                          <a:latin typeface="Prototype"/>
                          <a:ea typeface="Prototype"/>
                          <a:cs typeface="Prototype"/>
                          <a:sym typeface="Prototype"/>
                        </a:rPr>
                        <a:t>Módulo o residuo</a:t>
                      </a:r>
                    </a:p>
                  </a:txBody>
                  <a:tcPr marL="45720" marR="45720" marT="45720" marB="45720" anchor="ctr" anchorCtr="0" horzOverflow="overflow"/>
                </a:tc>
                <a:tc>
                  <a:txBody>
                    <a:bodyPr/>
                    <a:lstStyle/>
                    <a:p>
                      <a:pPr algn="ctr">
                        <a:defRPr sz="1800"/>
                      </a:pPr>
                      <a:r>
                        <a:rPr>
                          <a:latin typeface="Prototype"/>
                          <a:ea typeface="Prototype"/>
                          <a:cs typeface="Prototype"/>
                          <a:sym typeface="Prototype"/>
                        </a:rPr>
                        <a:t>15 % 2</a:t>
                      </a:r>
                    </a:p>
                  </a:txBody>
                  <a:tcPr marL="45720" marR="45720" marT="45720" marB="45720" anchor="ctr" anchorCtr="0" horzOverflow="overflow"/>
                </a:tc>
                <a:tc>
                  <a:txBody>
                    <a:bodyPr/>
                    <a:lstStyle/>
                    <a:p>
                      <a:pPr algn="ctr">
                        <a:defRPr sz="1800"/>
                      </a:pPr>
                      <a:r>
                        <a:rPr>
                          <a:latin typeface="Prototype"/>
                          <a:ea typeface="Prototype"/>
                          <a:cs typeface="Prototype"/>
                          <a:sym typeface="Prototype"/>
                        </a:rPr>
                        <a:t>1</a:t>
                      </a:r>
                    </a:p>
                  </a:txBody>
                  <a:tcPr marL="45720" marR="45720" marT="45720" marB="45720" anchor="ctr" anchorCtr="0" horzOverflow="overflow"/>
                </a:tc>
              </a:tr>
            </a:tbl>
          </a:graphicData>
        </a:graphic>
      </p:graphicFrame>
      <p:sp>
        <p:nvSpPr>
          <p:cNvPr id="440" name="CuadroTexto 9"/>
          <p:cNvSpPr txBox="1"/>
          <p:nvPr/>
        </p:nvSpPr>
        <p:spPr>
          <a:xfrm>
            <a:off x="662152" y="1857568"/>
            <a:ext cx="10810361" cy="624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Prototype"/>
                <a:ea typeface="Prototype"/>
                <a:cs typeface="Prototype"/>
                <a:sym typeface="Prototype"/>
              </a:defRPr>
            </a:lvl1pPr>
          </a:lstStyle>
          <a:p>
            <a:pPr/>
            <a:r>
              <a:t>Para poder realizar operaciones aritméticas son necesarios los operadores aritméticos. Las operaciones se pueden realizar con números, variables o constantes y el resultado es un número.</a:t>
            </a:r>
          </a:p>
        </p:txBody>
      </p:sp>
      <p:sp>
        <p:nvSpPr>
          <p:cNvPr id="441"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442"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443"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CuadroTexto 3"/>
          <p:cNvSpPr txBox="1"/>
          <p:nvPr/>
        </p:nvSpPr>
        <p:spPr>
          <a:xfrm>
            <a:off x="504623" y="1242794"/>
            <a:ext cx="6062370"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2. Organización de un programa informático </a:t>
            </a:r>
          </a:p>
        </p:txBody>
      </p:sp>
      <p:sp>
        <p:nvSpPr>
          <p:cNvPr id="118" name="CuadroTexto 4"/>
          <p:cNvSpPr txBox="1"/>
          <p:nvPr/>
        </p:nvSpPr>
        <p:spPr>
          <a:xfrm>
            <a:off x="690820" y="2405380"/>
            <a:ext cx="10810360" cy="1958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defTabSz="457200">
              <a:defRPr>
                <a:solidFill>
                  <a:srgbClr val="1C1C1C"/>
                </a:solidFill>
                <a:latin typeface="Prototype"/>
                <a:ea typeface="Prototype"/>
                <a:cs typeface="Prototype"/>
                <a:sym typeface="Prototype"/>
              </a:defRPr>
            </a:pPr>
            <a:r>
              <a:t>Existen </a:t>
            </a:r>
            <a:r>
              <a:t>dos</a:t>
            </a:r>
            <a:r>
              <a:t> partes o </a:t>
            </a:r>
            <a:r>
              <a:t>bloques</a:t>
            </a:r>
            <a:r>
              <a:t> que componen un programa:</a:t>
            </a:r>
          </a:p>
          <a:p>
            <a:pPr algn="just" defTabSz="457200">
              <a:defRPr>
                <a:solidFill>
                  <a:srgbClr val="1C1C1C"/>
                </a:solidFill>
                <a:latin typeface="Prototype"/>
                <a:ea typeface="Prototype"/>
                <a:cs typeface="Prototype"/>
                <a:sym typeface="Prototype"/>
              </a:defRPr>
            </a:pPr>
          </a:p>
          <a:p>
            <a:pPr marL="457200" indent="-317500" algn="just" defTabSz="457200">
              <a:buClr>
                <a:srgbClr val="1C1C1C"/>
              </a:buClr>
              <a:buSzPct val="100000"/>
              <a:buFont typeface="Verdana"/>
              <a:buAutoNum type="arabicPeriod" startAt="1"/>
              <a:defRPr>
                <a:solidFill>
                  <a:srgbClr val="1C1C1C"/>
                </a:solidFill>
                <a:latin typeface="Prototype"/>
                <a:ea typeface="Prototype"/>
                <a:cs typeface="Prototype"/>
                <a:sym typeface="Prototype"/>
              </a:defRPr>
            </a:pPr>
            <a:r>
              <a:t>Bloque de </a:t>
            </a:r>
            <a:r>
              <a:t>declaraciones</a:t>
            </a:r>
            <a:r>
              <a:t>: en este se detallan todos los objetos que utiliza el programa (constantes, variables, archivos, etc).</a:t>
            </a:r>
          </a:p>
          <a:p>
            <a:pPr algn="just" defTabSz="457200">
              <a:defRPr>
                <a:solidFill>
                  <a:srgbClr val="1C1C1C"/>
                </a:solidFill>
                <a:latin typeface="Prototype"/>
                <a:ea typeface="Prototype"/>
                <a:cs typeface="Prototype"/>
                <a:sym typeface="Prototype"/>
              </a:defRPr>
            </a:pPr>
          </a:p>
          <a:p>
            <a:pPr marL="457200" indent="-317500" algn="just" defTabSz="457200">
              <a:buClr>
                <a:srgbClr val="1C1C1C"/>
              </a:buClr>
              <a:buSzPct val="100000"/>
              <a:buFont typeface="Verdana"/>
              <a:buAutoNum type="arabicPeriod" startAt="2"/>
              <a:defRPr>
                <a:solidFill>
                  <a:srgbClr val="1C1C1C"/>
                </a:solidFill>
                <a:latin typeface="Prototype"/>
                <a:ea typeface="Prototype"/>
                <a:cs typeface="Prototype"/>
                <a:sym typeface="Prototype"/>
              </a:defRPr>
            </a:pPr>
            <a:r>
              <a:t>Bloque de </a:t>
            </a:r>
            <a:r>
              <a:t>instrucciones</a:t>
            </a:r>
            <a:r>
              <a:t>: conjunto de acciones u operaciones que se han de llevar a cabo para conseguir los resultados esperados.</a:t>
            </a:r>
          </a:p>
        </p:txBody>
      </p:sp>
      <p:sp>
        <p:nvSpPr>
          <p:cNvPr id="119" name="CustomShape 1"/>
          <p:cNvSpPr/>
          <p:nvPr/>
        </p:nvSpPr>
        <p:spPr>
          <a:xfrm>
            <a:off x="-1" y="0"/>
            <a:ext cx="12191042" cy="990360"/>
          </a:xfrm>
          <a:prstGeom prst="rect">
            <a:avLst/>
          </a:prstGeom>
          <a:solidFill>
            <a:srgbClr val="2A60A9"/>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120"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121"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
        <p:nvSpPr>
          <p:cNvPr id="122" name="2.1 Estructura básica"/>
          <p:cNvSpPr txBox="1"/>
          <p:nvPr/>
        </p:nvSpPr>
        <p:spPr>
          <a:xfrm>
            <a:off x="791173" y="1855837"/>
            <a:ext cx="2375153" cy="396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u="sng">
                <a:latin typeface="Prototype"/>
                <a:ea typeface="Prototype"/>
                <a:cs typeface="Prototype"/>
                <a:sym typeface="Prototype"/>
              </a:defRPr>
            </a:lvl1pPr>
          </a:lstStyle>
          <a:p>
            <a:pPr/>
            <a:r>
              <a:t>2.1 Estructura básica</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5" name="CuadroTexto 1"/>
          <p:cNvSpPr txBox="1"/>
          <p:nvPr/>
        </p:nvSpPr>
        <p:spPr>
          <a:xfrm>
            <a:off x="504624" y="1242794"/>
            <a:ext cx="2017368"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6. Operadores</a:t>
            </a:r>
          </a:p>
        </p:txBody>
      </p:sp>
      <p:sp>
        <p:nvSpPr>
          <p:cNvPr id="446" name="CuadroTexto 2"/>
          <p:cNvSpPr txBox="1"/>
          <p:nvPr/>
        </p:nvSpPr>
        <p:spPr>
          <a:xfrm>
            <a:off x="662154" y="1857568"/>
            <a:ext cx="1016938"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Prototype"/>
                <a:ea typeface="Prototype"/>
                <a:cs typeface="Prototype"/>
                <a:sym typeface="Prototype"/>
              </a:defRPr>
            </a:lvl1pPr>
          </a:lstStyle>
          <a:p>
            <a:pPr/>
            <a:r>
              <a:t>Jerarquía</a:t>
            </a:r>
          </a:p>
        </p:txBody>
      </p:sp>
      <p:sp>
        <p:nvSpPr>
          <p:cNvPr id="447" name="CuadroTexto 3"/>
          <p:cNvSpPr txBox="1"/>
          <p:nvPr/>
        </p:nvSpPr>
        <p:spPr>
          <a:xfrm>
            <a:off x="662154" y="2380013"/>
            <a:ext cx="10881360" cy="2491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Se cumple la jerarquía matemática. Por tanto por orden de ejecución es:</a:t>
            </a:r>
          </a:p>
          <a:p>
            <a:pPr>
              <a:defRPr>
                <a:latin typeface="Prototype"/>
                <a:ea typeface="Prototype"/>
                <a:cs typeface="Prototype"/>
                <a:sym typeface="Prototype"/>
              </a:defRPr>
            </a:pPr>
            <a:r>
              <a:t>	1. Lo que está entre paréntesis</a:t>
            </a:r>
          </a:p>
          <a:p>
            <a:pPr>
              <a:defRPr>
                <a:latin typeface="Prototype"/>
                <a:ea typeface="Prototype"/>
                <a:cs typeface="Prototype"/>
                <a:sym typeface="Prototype"/>
              </a:defRPr>
            </a:pPr>
            <a:r>
              <a:t>	2. Las potencias **</a:t>
            </a:r>
          </a:p>
          <a:p>
            <a:pPr>
              <a:defRPr>
                <a:latin typeface="Prototype"/>
                <a:ea typeface="Prototype"/>
                <a:cs typeface="Prototype"/>
                <a:sym typeface="Prototype"/>
              </a:defRPr>
            </a:pPr>
            <a:r>
              <a:t>	3. *, /, %</a:t>
            </a:r>
          </a:p>
          <a:p>
            <a:pPr>
              <a:defRPr>
                <a:latin typeface="Prototype"/>
                <a:ea typeface="Prototype"/>
                <a:cs typeface="Prototype"/>
                <a:sym typeface="Prototype"/>
              </a:defRPr>
            </a:pPr>
            <a:r>
              <a:t>	4. +, -</a:t>
            </a:r>
          </a:p>
          <a:p>
            <a:pPr>
              <a:defRPr>
                <a:latin typeface="Prototype"/>
                <a:ea typeface="Prototype"/>
                <a:cs typeface="Prototype"/>
                <a:sym typeface="Prototype"/>
              </a:defRPr>
            </a:pPr>
          </a:p>
          <a:p>
            <a:pPr>
              <a:defRPr>
                <a:latin typeface="Prototype"/>
                <a:ea typeface="Prototype"/>
                <a:cs typeface="Prototype"/>
                <a:sym typeface="Prototype"/>
              </a:defRPr>
            </a:pPr>
            <a:r>
              <a:t>Ejemplos:</a:t>
            </a:r>
          </a:p>
          <a:p>
            <a:pPr>
              <a:defRPr>
                <a:latin typeface="Prototype"/>
                <a:ea typeface="Prototype"/>
                <a:cs typeface="Prototype"/>
                <a:sym typeface="Prototype"/>
              </a:defRPr>
            </a:pPr>
          </a:p>
          <a:p>
            <a:pPr marL="342900" indent="-342900">
              <a:buSzPct val="100000"/>
              <a:buAutoNum type="alphaUcParenR" startAt="1"/>
              <a:defRPr>
                <a:latin typeface="Prototype"/>
                <a:ea typeface="Prototype"/>
                <a:cs typeface="Prototype"/>
                <a:sym typeface="Prototype"/>
              </a:defRPr>
            </a:pPr>
            <a:r>
              <a:t>7 * 5**3 / 4 % 3      </a:t>
            </a:r>
          </a:p>
        </p:txBody>
      </p:sp>
      <p:sp>
        <p:nvSpPr>
          <p:cNvPr id="448"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449"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450"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2" name="CuadroTexto 1"/>
          <p:cNvSpPr txBox="1"/>
          <p:nvPr/>
        </p:nvSpPr>
        <p:spPr>
          <a:xfrm>
            <a:off x="504624" y="1242794"/>
            <a:ext cx="2017368"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6. Operadores</a:t>
            </a:r>
          </a:p>
        </p:txBody>
      </p:sp>
      <p:sp>
        <p:nvSpPr>
          <p:cNvPr id="453" name="CuadroTexto 3"/>
          <p:cNvSpPr txBox="1"/>
          <p:nvPr/>
        </p:nvSpPr>
        <p:spPr>
          <a:xfrm>
            <a:off x="662154" y="2380013"/>
            <a:ext cx="10881360" cy="3558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Se cumple la jerarquía matemática. Por tanto por orden de ejecución es:</a:t>
            </a:r>
          </a:p>
          <a:p>
            <a:pPr>
              <a:defRPr>
                <a:latin typeface="Prototype"/>
                <a:ea typeface="Prototype"/>
                <a:cs typeface="Prototype"/>
                <a:sym typeface="Prototype"/>
              </a:defRPr>
            </a:pPr>
            <a:r>
              <a:t>	1. Lo que está entre paréntesis</a:t>
            </a:r>
          </a:p>
          <a:p>
            <a:pPr>
              <a:defRPr>
                <a:latin typeface="Prototype"/>
                <a:ea typeface="Prototype"/>
                <a:cs typeface="Prototype"/>
                <a:sym typeface="Prototype"/>
              </a:defRPr>
            </a:pPr>
            <a:r>
              <a:t>	2. Las potencias **</a:t>
            </a:r>
          </a:p>
          <a:p>
            <a:pPr>
              <a:defRPr>
                <a:latin typeface="Prototype"/>
                <a:ea typeface="Prototype"/>
                <a:cs typeface="Prototype"/>
                <a:sym typeface="Prototype"/>
              </a:defRPr>
            </a:pPr>
            <a:r>
              <a:t>	3. *, /, %</a:t>
            </a:r>
          </a:p>
          <a:p>
            <a:pPr>
              <a:defRPr>
                <a:latin typeface="Prototype"/>
                <a:ea typeface="Prototype"/>
                <a:cs typeface="Prototype"/>
                <a:sym typeface="Prototype"/>
              </a:defRPr>
            </a:pPr>
            <a:r>
              <a:t>	4. +, -</a:t>
            </a:r>
          </a:p>
          <a:p>
            <a:pPr>
              <a:defRPr>
                <a:latin typeface="Prototype"/>
                <a:ea typeface="Prototype"/>
                <a:cs typeface="Prototype"/>
                <a:sym typeface="Prototype"/>
              </a:defRPr>
            </a:pPr>
          </a:p>
          <a:p>
            <a:pPr>
              <a:defRPr>
                <a:latin typeface="Prototype"/>
                <a:ea typeface="Prototype"/>
                <a:cs typeface="Prototype"/>
                <a:sym typeface="Prototype"/>
              </a:defRPr>
            </a:pPr>
            <a:r>
              <a:t>Ejemplos:</a:t>
            </a:r>
          </a:p>
          <a:p>
            <a:pPr>
              <a:defRPr>
                <a:latin typeface="Prototype"/>
                <a:ea typeface="Prototype"/>
                <a:cs typeface="Prototype"/>
                <a:sym typeface="Prototype"/>
              </a:defRPr>
            </a:pPr>
          </a:p>
          <a:p>
            <a:pPr marL="342900" indent="-342900">
              <a:buSzPct val="100000"/>
              <a:buAutoNum type="alphaUcParenR" startAt="1"/>
              <a:defRPr>
                <a:latin typeface="Prototype"/>
                <a:ea typeface="Prototype"/>
                <a:cs typeface="Prototype"/>
                <a:sym typeface="Prototype"/>
              </a:defRPr>
            </a:pPr>
            <a:r>
              <a:t>7 * </a:t>
            </a:r>
            <a:r>
              <a:t>5**3 </a:t>
            </a:r>
            <a:r>
              <a:t>/ 4 % 3     </a:t>
            </a:r>
          </a:p>
          <a:p>
            <a:pPr lvl="1" indent="457200">
              <a:defRPr>
                <a:latin typeface="Prototype"/>
                <a:ea typeface="Prototype"/>
                <a:cs typeface="Prototype"/>
                <a:sym typeface="Prototype"/>
              </a:defRPr>
            </a:pPr>
            <a:r>
              <a:t>	</a:t>
            </a:r>
            <a:r>
              <a:t>7*125 </a:t>
            </a:r>
            <a:r>
              <a:t>/ 4 % 3</a:t>
            </a:r>
          </a:p>
          <a:p>
            <a:pPr lvl="1" indent="457200">
              <a:defRPr>
                <a:latin typeface="Prototype"/>
                <a:ea typeface="Prototype"/>
                <a:cs typeface="Prototype"/>
                <a:sym typeface="Prototype"/>
              </a:defRPr>
            </a:pPr>
            <a:r>
              <a:t>		</a:t>
            </a:r>
            <a:r>
              <a:t>875 / 4</a:t>
            </a:r>
            <a:r>
              <a:t> % 3</a:t>
            </a:r>
          </a:p>
          <a:p>
            <a:pPr lvl="1" indent="457200">
              <a:defRPr>
                <a:latin typeface="Prototype"/>
                <a:ea typeface="Prototype"/>
                <a:cs typeface="Prototype"/>
                <a:sym typeface="Prototype"/>
              </a:defRPr>
            </a:pPr>
            <a:r>
              <a:t>			</a:t>
            </a:r>
            <a:r>
              <a:t>218.75</a:t>
            </a:r>
            <a:r>
              <a:t> % 3</a:t>
            </a:r>
          </a:p>
          <a:p>
            <a:pPr lvl="1" indent="457200">
              <a:defRPr>
                <a:latin typeface="Prototype"/>
                <a:ea typeface="Prototype"/>
                <a:cs typeface="Prototype"/>
                <a:sym typeface="Prototype"/>
              </a:defRPr>
            </a:pPr>
            <a:r>
              <a:t>				2.75  </a:t>
            </a:r>
          </a:p>
        </p:txBody>
      </p:sp>
      <p:sp>
        <p:nvSpPr>
          <p:cNvPr id="454" name="CuadroTexto 9"/>
          <p:cNvSpPr txBox="1"/>
          <p:nvPr/>
        </p:nvSpPr>
        <p:spPr>
          <a:xfrm>
            <a:off x="662154" y="1857568"/>
            <a:ext cx="1016938"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Prototype"/>
                <a:ea typeface="Prototype"/>
                <a:cs typeface="Prototype"/>
                <a:sym typeface="Prototype"/>
              </a:defRPr>
            </a:lvl1pPr>
          </a:lstStyle>
          <a:p>
            <a:pPr/>
            <a:r>
              <a:t>Jerarquía</a:t>
            </a:r>
          </a:p>
        </p:txBody>
      </p:sp>
      <p:sp>
        <p:nvSpPr>
          <p:cNvPr id="455"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456"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457"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CuadroTexto 1"/>
          <p:cNvSpPr txBox="1"/>
          <p:nvPr/>
        </p:nvSpPr>
        <p:spPr>
          <a:xfrm>
            <a:off x="504624" y="1242794"/>
            <a:ext cx="2017368"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6. Operadores</a:t>
            </a:r>
          </a:p>
        </p:txBody>
      </p:sp>
      <p:sp>
        <p:nvSpPr>
          <p:cNvPr id="460" name="CuadroTexto 3"/>
          <p:cNvSpPr txBox="1"/>
          <p:nvPr/>
        </p:nvSpPr>
        <p:spPr>
          <a:xfrm>
            <a:off x="662154" y="2380013"/>
            <a:ext cx="10881360"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buSzPct val="100000"/>
              <a:buAutoNum type="alphaUcParenR" startAt="2"/>
              <a:defRPr>
                <a:latin typeface="Prototype"/>
                <a:ea typeface="Prototype"/>
                <a:cs typeface="Prototype"/>
                <a:sym typeface="Prototype"/>
              </a:defRPr>
            </a:pPr>
            <a:r>
              <a:t>15 / 2 * (7 + (68 – 15 * 33 + (</a:t>
            </a:r>
            <a:r>
              <a:t>45**2 </a:t>
            </a:r>
            <a:r>
              <a:t>/ 16) /3) / 15) + 19</a:t>
            </a:r>
          </a:p>
        </p:txBody>
      </p:sp>
      <p:sp>
        <p:nvSpPr>
          <p:cNvPr id="461" name="CuadroTexto 9"/>
          <p:cNvSpPr txBox="1"/>
          <p:nvPr/>
        </p:nvSpPr>
        <p:spPr>
          <a:xfrm>
            <a:off x="662154" y="1857568"/>
            <a:ext cx="1016938"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Prototype"/>
                <a:ea typeface="Prototype"/>
                <a:cs typeface="Prototype"/>
                <a:sym typeface="Prototype"/>
              </a:defRPr>
            </a:lvl1pPr>
          </a:lstStyle>
          <a:p>
            <a:pPr/>
            <a:r>
              <a:t>Jerarquía</a:t>
            </a:r>
          </a:p>
        </p:txBody>
      </p:sp>
      <p:sp>
        <p:nvSpPr>
          <p:cNvPr id="462"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463"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464"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CuadroTexto 1"/>
          <p:cNvSpPr txBox="1"/>
          <p:nvPr/>
        </p:nvSpPr>
        <p:spPr>
          <a:xfrm>
            <a:off x="504624" y="1242794"/>
            <a:ext cx="2017368"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6. Operadores</a:t>
            </a:r>
          </a:p>
        </p:txBody>
      </p:sp>
      <p:sp>
        <p:nvSpPr>
          <p:cNvPr id="467" name="CuadroTexto 3"/>
          <p:cNvSpPr txBox="1"/>
          <p:nvPr/>
        </p:nvSpPr>
        <p:spPr>
          <a:xfrm>
            <a:off x="662154" y="2380013"/>
            <a:ext cx="10881360" cy="3291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buSzPct val="100000"/>
              <a:buAutoNum type="alphaUcParenR" startAt="2"/>
              <a:defRPr>
                <a:latin typeface="Prototype"/>
                <a:ea typeface="Prototype"/>
                <a:cs typeface="Prototype"/>
                <a:sym typeface="Prototype"/>
              </a:defRPr>
            </a:pPr>
            <a:r>
              <a:t>15 / 2 * (7 + (68 – 15 * 33 + (</a:t>
            </a:r>
            <a:r>
              <a:t>45**2 </a:t>
            </a:r>
            <a:r>
              <a:t>/ 16) /3) / 15) + 19</a:t>
            </a:r>
          </a:p>
          <a:p>
            <a:pPr lvl="1" indent="457200">
              <a:defRPr>
                <a:latin typeface="Prototype"/>
                <a:ea typeface="Prototype"/>
                <a:cs typeface="Prototype"/>
                <a:sym typeface="Prototype"/>
              </a:defRPr>
            </a:pPr>
            <a:r>
              <a:t>15 / 2 * (7 + (68 – 15 * 33 + </a:t>
            </a:r>
            <a:r>
              <a:t>(2025 / 16)</a:t>
            </a:r>
            <a:r>
              <a:t> / 3) /15) + 19</a:t>
            </a:r>
          </a:p>
          <a:p>
            <a:pPr lvl="1" indent="457200">
              <a:defRPr>
                <a:latin typeface="Prototype"/>
                <a:ea typeface="Prototype"/>
                <a:cs typeface="Prototype"/>
                <a:sym typeface="Prototype"/>
              </a:defRPr>
            </a:pPr>
            <a:r>
              <a:t>	15 / 2 * (7 + (18 - </a:t>
            </a:r>
            <a:r>
              <a:t>15 * 33 </a:t>
            </a:r>
            <a:r>
              <a:t>+ 126.5625 / 3) / 15) + 19</a:t>
            </a:r>
          </a:p>
          <a:p>
            <a:pPr lvl="4" indent="1828800">
              <a:defRPr>
                <a:latin typeface="Prototype"/>
                <a:ea typeface="Prototype"/>
                <a:cs typeface="Prototype"/>
                <a:sym typeface="Prototype"/>
              </a:defRPr>
            </a:pPr>
            <a:r>
              <a:t>15 / 2 * (7 + (68 – 495 + </a:t>
            </a:r>
            <a:r>
              <a:t>126.5625 / 3</a:t>
            </a:r>
            <a:r>
              <a:t>) / 15) + 19</a:t>
            </a:r>
          </a:p>
          <a:p>
            <a:pPr lvl="4" indent="1828800">
              <a:defRPr>
                <a:latin typeface="Prototype"/>
                <a:ea typeface="Prototype"/>
                <a:cs typeface="Prototype"/>
                <a:sym typeface="Prototype"/>
              </a:defRPr>
            </a:pPr>
            <a:r>
              <a:t>	15 / 2 * (7 + </a:t>
            </a:r>
            <a:r>
              <a:t>(68 – 495 </a:t>
            </a:r>
            <a:r>
              <a:t>+ 42.1875) / 15) + 19</a:t>
            </a:r>
          </a:p>
          <a:p>
            <a:pPr lvl="4" indent="1828800">
              <a:defRPr>
                <a:latin typeface="Prototype"/>
                <a:ea typeface="Prototype"/>
                <a:cs typeface="Prototype"/>
                <a:sym typeface="Prototype"/>
              </a:defRPr>
            </a:pPr>
            <a:r>
              <a:t>		15 / 2 * (7 + </a:t>
            </a:r>
            <a:r>
              <a:t>(-427 + 42.1875) </a:t>
            </a:r>
            <a:r>
              <a:t>/ 15) + 19</a:t>
            </a:r>
          </a:p>
          <a:p>
            <a:pPr lvl="4" indent="1828800">
              <a:defRPr>
                <a:latin typeface="Prototype"/>
                <a:ea typeface="Prototype"/>
                <a:cs typeface="Prototype"/>
                <a:sym typeface="Prototype"/>
              </a:defRPr>
            </a:pPr>
            <a:r>
              <a:t>			15 / 2 * (7 + </a:t>
            </a:r>
            <a:r>
              <a:t>(-)384.8125 / 15</a:t>
            </a:r>
            <a:r>
              <a:t>) + 19</a:t>
            </a:r>
          </a:p>
          <a:p>
            <a:pPr lvl="4" indent="1828800">
              <a:defRPr>
                <a:latin typeface="Prototype"/>
                <a:ea typeface="Prototype"/>
                <a:cs typeface="Prototype"/>
                <a:sym typeface="Prototype"/>
              </a:defRPr>
            </a:pPr>
            <a:r>
              <a:t>				15 / 2 * </a:t>
            </a:r>
            <a:r>
              <a:t>(7 + (-)25.6541) </a:t>
            </a:r>
            <a:r>
              <a:t>+ 19</a:t>
            </a:r>
          </a:p>
          <a:p>
            <a:pPr lvl="4" indent="1828800">
              <a:defRPr>
                <a:latin typeface="Prototype"/>
                <a:ea typeface="Prototype"/>
                <a:cs typeface="Prototype"/>
                <a:sym typeface="Prototype"/>
              </a:defRPr>
            </a:pPr>
            <a:r>
              <a:t>					</a:t>
            </a:r>
            <a:r>
              <a:t>15 / 2 </a:t>
            </a:r>
            <a:r>
              <a:t>* (-)18.6541 + 19</a:t>
            </a:r>
          </a:p>
          <a:p>
            <a:pPr lvl="4" indent="1828800">
              <a:defRPr>
                <a:latin typeface="Prototype"/>
                <a:ea typeface="Prototype"/>
                <a:cs typeface="Prototype"/>
                <a:sym typeface="Prototype"/>
              </a:defRPr>
            </a:pPr>
            <a:r>
              <a:t>						</a:t>
            </a:r>
            <a:r>
              <a:t>7.5 * (-)18.6541 </a:t>
            </a:r>
            <a:r>
              <a:t>+ 19</a:t>
            </a:r>
          </a:p>
          <a:p>
            <a:pPr lvl="4" indent="1828800">
              <a:defRPr>
                <a:latin typeface="Prototype"/>
                <a:ea typeface="Prototype"/>
                <a:cs typeface="Prototype"/>
                <a:sym typeface="Prototype"/>
              </a:defRPr>
            </a:pPr>
            <a:r>
              <a:t>							</a:t>
            </a:r>
            <a:r>
              <a:t>-139.9062 + 19</a:t>
            </a:r>
          </a:p>
          <a:p>
            <a:pPr lvl="4" indent="1828800">
              <a:defRPr>
                <a:latin typeface="Prototype"/>
                <a:ea typeface="Prototype"/>
                <a:cs typeface="Prototype"/>
                <a:sym typeface="Prototype"/>
              </a:defRPr>
            </a:pPr>
            <a:r>
              <a:t>								-120.90625</a:t>
            </a:r>
          </a:p>
        </p:txBody>
      </p:sp>
      <p:sp>
        <p:nvSpPr>
          <p:cNvPr id="468" name="CuadroTexto 9"/>
          <p:cNvSpPr txBox="1"/>
          <p:nvPr/>
        </p:nvSpPr>
        <p:spPr>
          <a:xfrm>
            <a:off x="662154" y="1857568"/>
            <a:ext cx="1016938"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Prototype"/>
                <a:ea typeface="Prototype"/>
                <a:cs typeface="Prototype"/>
                <a:sym typeface="Prototype"/>
              </a:defRPr>
            </a:lvl1pPr>
          </a:lstStyle>
          <a:p>
            <a:pPr/>
            <a:r>
              <a:t>Jerarquía</a:t>
            </a:r>
          </a:p>
        </p:txBody>
      </p:sp>
      <p:sp>
        <p:nvSpPr>
          <p:cNvPr id="469"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470"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471"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3" name="CuadroTexto 1"/>
          <p:cNvSpPr txBox="1"/>
          <p:nvPr/>
        </p:nvSpPr>
        <p:spPr>
          <a:xfrm>
            <a:off x="504625" y="1242794"/>
            <a:ext cx="2017368"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6. Operadores</a:t>
            </a:r>
          </a:p>
        </p:txBody>
      </p:sp>
      <p:graphicFrame>
        <p:nvGraphicFramePr>
          <p:cNvPr id="474" name="Tabla 12"/>
          <p:cNvGraphicFramePr/>
          <p:nvPr/>
        </p:nvGraphicFramePr>
        <p:xfrm>
          <a:off x="8115206" y="4578698"/>
          <a:ext cx="3711578" cy="135472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855788"/>
                <a:gridCol w="1855788"/>
              </a:tblGrid>
              <a:tr h="338681">
                <a:tc>
                  <a:txBody>
                    <a:bodyPr/>
                    <a:lstStyle/>
                    <a:p>
                      <a:pPr algn="ctr">
                        <a:defRPr b="0" sz="1800">
                          <a:solidFill>
                            <a:srgbClr val="000000"/>
                          </a:solidFill>
                        </a:defRPr>
                      </a:pPr>
                      <a:r>
                        <a:rPr sz="1600">
                          <a:solidFill>
                            <a:srgbClr val="FFFFFF"/>
                          </a:solidFill>
                          <a:latin typeface="Prototype"/>
                          <a:ea typeface="Prototype"/>
                          <a:cs typeface="Prototype"/>
                          <a:sym typeface="Prototype"/>
                        </a:rPr>
                        <a:t>Operador</a:t>
                      </a:r>
                    </a:p>
                  </a:txBody>
                  <a:tcPr marL="41755" marR="41755" marT="41755" marB="41755" anchor="ctr" anchorCtr="0" horzOverflow="overflow"/>
                </a:tc>
                <a:tc>
                  <a:txBody>
                    <a:bodyPr/>
                    <a:lstStyle/>
                    <a:p>
                      <a:pPr algn="ctr">
                        <a:defRPr b="0" sz="1800">
                          <a:solidFill>
                            <a:srgbClr val="000000"/>
                          </a:solidFill>
                        </a:defRPr>
                      </a:pPr>
                      <a:r>
                        <a:rPr sz="1600">
                          <a:solidFill>
                            <a:srgbClr val="FFFFFF"/>
                          </a:solidFill>
                          <a:latin typeface="Prototype"/>
                          <a:ea typeface="Prototype"/>
                          <a:cs typeface="Prototype"/>
                          <a:sym typeface="Prototype"/>
                        </a:rPr>
                        <a:t>Operación</a:t>
                      </a:r>
                    </a:p>
                  </a:txBody>
                  <a:tcPr marL="41755" marR="41755" marT="41755" marB="41755" anchor="ctr" anchorCtr="0" horzOverflow="overflow"/>
                </a:tc>
              </a:tr>
              <a:tr h="338681">
                <a:tc>
                  <a:txBody>
                    <a:bodyPr/>
                    <a:lstStyle/>
                    <a:p>
                      <a:pPr algn="ctr">
                        <a:defRPr sz="1800"/>
                      </a:pPr>
                      <a:r>
                        <a:rPr sz="1600">
                          <a:latin typeface="Prototype"/>
                          <a:ea typeface="Prototype"/>
                          <a:cs typeface="Prototype"/>
                          <a:sym typeface="Prototype"/>
                        </a:rPr>
                        <a:t>!</a:t>
                      </a:r>
                    </a:p>
                  </a:txBody>
                  <a:tcPr marL="41755" marR="41755" marT="41755" marB="41755" anchor="ctr" anchorCtr="0" horzOverflow="overflow"/>
                </a:tc>
                <a:tc>
                  <a:txBody>
                    <a:bodyPr/>
                    <a:lstStyle/>
                    <a:p>
                      <a:pPr algn="ctr">
                        <a:defRPr sz="1800"/>
                      </a:pPr>
                      <a:r>
                        <a:rPr sz="1600">
                          <a:latin typeface="Prototype"/>
                          <a:ea typeface="Prototype"/>
                          <a:cs typeface="Prototype"/>
                          <a:sym typeface="Prototype"/>
                        </a:rPr>
                        <a:t>No</a:t>
                      </a:r>
                    </a:p>
                  </a:txBody>
                  <a:tcPr marL="41755" marR="41755" marT="41755" marB="41755" anchor="ctr" anchorCtr="0" horzOverflow="overflow"/>
                </a:tc>
              </a:tr>
              <a:tr h="338681">
                <a:tc>
                  <a:txBody>
                    <a:bodyPr/>
                    <a:lstStyle/>
                    <a:p>
                      <a:pPr algn="ctr">
                        <a:defRPr sz="1800"/>
                      </a:pPr>
                      <a:r>
                        <a:rPr sz="1600">
                          <a:latin typeface="Prototype"/>
                          <a:ea typeface="Prototype"/>
                          <a:cs typeface="Prototype"/>
                          <a:sym typeface="Prototype"/>
                        </a:rPr>
                        <a:t>&amp;&amp;</a:t>
                      </a:r>
                    </a:p>
                  </a:txBody>
                  <a:tcPr marL="41755" marR="41755" marT="41755" marB="41755" anchor="ctr" anchorCtr="0" horzOverflow="overflow"/>
                </a:tc>
                <a:tc>
                  <a:txBody>
                    <a:bodyPr/>
                    <a:lstStyle/>
                    <a:p>
                      <a:pPr algn="ctr">
                        <a:defRPr sz="1800"/>
                      </a:pPr>
                      <a:r>
                        <a:rPr sz="1600">
                          <a:latin typeface="Prototype"/>
                          <a:ea typeface="Prototype"/>
                          <a:cs typeface="Prototype"/>
                          <a:sym typeface="Prototype"/>
                        </a:rPr>
                        <a:t>Y</a:t>
                      </a:r>
                    </a:p>
                  </a:txBody>
                  <a:tcPr marL="41755" marR="41755" marT="41755" marB="41755" anchor="ctr" anchorCtr="0" horzOverflow="overflow"/>
                </a:tc>
              </a:tr>
              <a:tr h="338681">
                <a:tc>
                  <a:txBody>
                    <a:bodyPr/>
                    <a:lstStyle/>
                    <a:p>
                      <a:pPr algn="ctr">
                        <a:defRPr sz="1800"/>
                      </a:pPr>
                      <a:r>
                        <a:rPr sz="1600">
                          <a:latin typeface="Prototype"/>
                          <a:ea typeface="Prototype"/>
                          <a:cs typeface="Prototype"/>
                          <a:sym typeface="Prototype"/>
                        </a:rPr>
                        <a:t>| |</a:t>
                      </a:r>
                    </a:p>
                  </a:txBody>
                  <a:tcPr marL="41755" marR="41755" marT="41755" marB="41755" anchor="ctr" anchorCtr="0" horzOverflow="overflow"/>
                </a:tc>
                <a:tc>
                  <a:txBody>
                    <a:bodyPr/>
                    <a:lstStyle/>
                    <a:p>
                      <a:pPr algn="ctr">
                        <a:defRPr sz="1800"/>
                      </a:pPr>
                      <a:r>
                        <a:rPr sz="1600">
                          <a:latin typeface="Prototype"/>
                          <a:ea typeface="Prototype"/>
                          <a:cs typeface="Prototype"/>
                          <a:sym typeface="Prototype"/>
                        </a:rPr>
                        <a:t>O</a:t>
                      </a:r>
                    </a:p>
                  </a:txBody>
                  <a:tcPr marL="41755" marR="41755" marT="41755" marB="41755" anchor="ctr" anchorCtr="0" horzOverflow="overflow"/>
                </a:tc>
              </a:tr>
            </a:tbl>
          </a:graphicData>
        </a:graphic>
      </p:graphicFrame>
      <p:graphicFrame>
        <p:nvGraphicFramePr>
          <p:cNvPr id="475" name="Tabla 14"/>
          <p:cNvGraphicFramePr/>
          <p:nvPr/>
        </p:nvGraphicFramePr>
        <p:xfrm>
          <a:off x="616433" y="4119733"/>
          <a:ext cx="7178691" cy="2272654"/>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196448"/>
                <a:gridCol w="1196448"/>
                <a:gridCol w="1196448"/>
                <a:gridCol w="1196448"/>
                <a:gridCol w="1196448"/>
                <a:gridCol w="1196448"/>
              </a:tblGrid>
              <a:tr h="287433">
                <a:tc>
                  <a:txBody>
                    <a:bodyPr/>
                    <a:lstStyle/>
                    <a:p>
                      <a:pPr algn="ctr">
                        <a:defRPr b="0" sz="1800">
                          <a:solidFill>
                            <a:srgbClr val="000000"/>
                          </a:solidFill>
                        </a:defRPr>
                      </a:pPr>
                      <a:r>
                        <a:rPr sz="1400">
                          <a:solidFill>
                            <a:srgbClr val="FFFFFF"/>
                          </a:solidFill>
                          <a:latin typeface="Prototype"/>
                          <a:ea typeface="Prototype"/>
                          <a:cs typeface="Prototype"/>
                          <a:sym typeface="Prototype"/>
                        </a:rPr>
                        <a:t>P</a:t>
                      </a:r>
                    </a:p>
                  </a:txBody>
                  <a:tcPr marL="35450" marR="35450" marT="35450" marB="35450" anchor="ctr" anchorCtr="0" horzOverflow="overflow"/>
                </a:tc>
                <a:tc>
                  <a:txBody>
                    <a:bodyPr/>
                    <a:lstStyle/>
                    <a:p>
                      <a:pPr algn="ctr">
                        <a:defRPr b="0" sz="1800">
                          <a:solidFill>
                            <a:srgbClr val="000000"/>
                          </a:solidFill>
                        </a:defRPr>
                      </a:pPr>
                      <a:r>
                        <a:rPr sz="1400">
                          <a:solidFill>
                            <a:srgbClr val="FFFFFF"/>
                          </a:solidFill>
                          <a:latin typeface="Prototype"/>
                          <a:ea typeface="Prototype"/>
                          <a:cs typeface="Prototype"/>
                          <a:sym typeface="Prototype"/>
                        </a:rPr>
                        <a:t>Q</a:t>
                      </a:r>
                    </a:p>
                  </a:txBody>
                  <a:tcPr marL="35450" marR="35450" marT="35450" marB="35450" anchor="ctr" anchorCtr="0" horzOverflow="overflow"/>
                </a:tc>
                <a:tc>
                  <a:txBody>
                    <a:bodyPr/>
                    <a:lstStyle/>
                    <a:p>
                      <a:pPr algn="ctr">
                        <a:defRPr b="0" sz="1800">
                          <a:solidFill>
                            <a:srgbClr val="000000"/>
                          </a:solidFill>
                        </a:defRPr>
                      </a:pPr>
                      <a:r>
                        <a:rPr sz="1400">
                          <a:solidFill>
                            <a:srgbClr val="FFFFFF"/>
                          </a:solidFill>
                          <a:latin typeface="Prototype"/>
                          <a:ea typeface="Prototype"/>
                          <a:cs typeface="Prototype"/>
                          <a:sym typeface="Prototype"/>
                        </a:rPr>
                        <a:t>!P</a:t>
                      </a:r>
                    </a:p>
                  </a:txBody>
                  <a:tcPr marL="35450" marR="35450" marT="35450" marB="35450" anchor="ctr" anchorCtr="0" horzOverflow="overflow"/>
                </a:tc>
                <a:tc>
                  <a:txBody>
                    <a:bodyPr/>
                    <a:lstStyle/>
                    <a:p>
                      <a:pPr algn="ctr">
                        <a:defRPr b="0" sz="1800">
                          <a:solidFill>
                            <a:srgbClr val="000000"/>
                          </a:solidFill>
                        </a:defRPr>
                      </a:pPr>
                      <a:r>
                        <a:rPr sz="1400">
                          <a:solidFill>
                            <a:srgbClr val="FFFFFF"/>
                          </a:solidFill>
                          <a:latin typeface="Prototype"/>
                          <a:ea typeface="Prototype"/>
                          <a:cs typeface="Prototype"/>
                          <a:sym typeface="Prototype"/>
                        </a:rPr>
                        <a:t>!Q</a:t>
                      </a:r>
                    </a:p>
                  </a:txBody>
                  <a:tcPr marL="35450" marR="35450" marT="35450" marB="35450" anchor="ctr" anchorCtr="0" horzOverflow="overflow"/>
                </a:tc>
                <a:tc>
                  <a:txBody>
                    <a:bodyPr/>
                    <a:lstStyle/>
                    <a:p>
                      <a:pPr algn="ctr">
                        <a:defRPr b="0" sz="1800">
                          <a:solidFill>
                            <a:srgbClr val="000000"/>
                          </a:solidFill>
                        </a:defRPr>
                      </a:pPr>
                      <a:r>
                        <a:rPr sz="1400">
                          <a:solidFill>
                            <a:srgbClr val="FFFFFF"/>
                          </a:solidFill>
                          <a:latin typeface="Prototype"/>
                          <a:ea typeface="Prototype"/>
                          <a:cs typeface="Prototype"/>
                          <a:sym typeface="Prototype"/>
                        </a:rPr>
                        <a:t>P &amp;&amp; Q</a:t>
                      </a:r>
                    </a:p>
                  </a:txBody>
                  <a:tcPr marL="35450" marR="35450" marT="35450" marB="35450" anchor="ctr" anchorCtr="0" horzOverflow="overflow"/>
                </a:tc>
                <a:tc>
                  <a:txBody>
                    <a:bodyPr/>
                    <a:lstStyle/>
                    <a:p>
                      <a:pPr algn="ctr">
                        <a:defRPr b="0" sz="1800">
                          <a:solidFill>
                            <a:srgbClr val="000000"/>
                          </a:solidFill>
                        </a:defRPr>
                      </a:pPr>
                      <a:r>
                        <a:rPr sz="1400">
                          <a:solidFill>
                            <a:srgbClr val="FFFFFF"/>
                          </a:solidFill>
                          <a:latin typeface="Prototype"/>
                          <a:ea typeface="Prototype"/>
                          <a:cs typeface="Prototype"/>
                          <a:sym typeface="Prototype"/>
                        </a:rPr>
                        <a:t>P || Q</a:t>
                      </a:r>
                    </a:p>
                  </a:txBody>
                  <a:tcPr marL="35450" marR="35450" marT="35450" marB="35450" anchor="ctr" anchorCtr="0" horzOverflow="overflow"/>
                </a:tc>
              </a:tr>
              <a:tr h="496304">
                <a:tc>
                  <a:txBody>
                    <a:bodyPr/>
                    <a:lstStyle/>
                    <a:p>
                      <a:pPr algn="ctr">
                        <a:defRPr sz="1800"/>
                      </a:pPr>
                      <a:r>
                        <a:rPr sz="1400">
                          <a:latin typeface="Prototype"/>
                          <a:ea typeface="Prototype"/>
                          <a:cs typeface="Prototype"/>
                          <a:sym typeface="Prototype"/>
                        </a:rPr>
                        <a:t>TRUE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TRUE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FALSE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FALSE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TRUE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TRUE</a:t>
                      </a:r>
                    </a:p>
                  </a:txBody>
                  <a:tcPr marL="35450" marR="35450" marT="35450" marB="35450" anchor="ctr" anchorCtr="0" horzOverflow="overflow"/>
                </a:tc>
              </a:tr>
              <a:tr h="496304">
                <a:tc>
                  <a:txBody>
                    <a:bodyPr/>
                    <a:lstStyle/>
                    <a:p>
                      <a:pPr algn="ctr">
                        <a:defRPr sz="1800"/>
                      </a:pPr>
                      <a:r>
                        <a:rPr sz="1400">
                          <a:latin typeface="Prototype"/>
                          <a:ea typeface="Prototype"/>
                          <a:cs typeface="Prototype"/>
                          <a:sym typeface="Prototype"/>
                        </a:rPr>
                        <a:t>TRUE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FALSE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FALSE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TRUE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FALSE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TRUE</a:t>
                      </a:r>
                    </a:p>
                  </a:txBody>
                  <a:tcPr marL="35450" marR="35450" marT="35450" marB="35450" anchor="ctr" anchorCtr="0" horzOverflow="overflow"/>
                </a:tc>
              </a:tr>
              <a:tr h="496304">
                <a:tc>
                  <a:txBody>
                    <a:bodyPr/>
                    <a:lstStyle/>
                    <a:p>
                      <a:pPr algn="ctr">
                        <a:defRPr sz="1800"/>
                      </a:pPr>
                      <a:r>
                        <a:rPr sz="1400">
                          <a:latin typeface="Prototype"/>
                          <a:ea typeface="Prototype"/>
                          <a:cs typeface="Prototype"/>
                          <a:sym typeface="Prototype"/>
                        </a:rPr>
                        <a:t>FALSE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TRUE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TRUE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FALSE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FALSE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TRUE</a:t>
                      </a:r>
                    </a:p>
                  </a:txBody>
                  <a:tcPr marL="35450" marR="35450" marT="35450" marB="35450" anchor="ctr" anchorCtr="0" horzOverflow="overflow"/>
                </a:tc>
              </a:tr>
              <a:tr h="496304">
                <a:tc>
                  <a:txBody>
                    <a:bodyPr/>
                    <a:lstStyle/>
                    <a:p>
                      <a:pPr algn="ctr">
                        <a:defRPr sz="1800"/>
                      </a:pPr>
                      <a:r>
                        <a:rPr sz="1400">
                          <a:latin typeface="Prototype"/>
                          <a:ea typeface="Prototype"/>
                          <a:cs typeface="Prototype"/>
                          <a:sym typeface="Prototype"/>
                        </a:rPr>
                        <a:t>FALSE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FALSE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TRUE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TRUE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FALSE</a:t>
                      </a:r>
                    </a:p>
                  </a:txBody>
                  <a:tcPr marL="35450" marR="35450" marT="35450" marB="35450" anchor="ctr" anchorCtr="0" horzOverflow="overflow"/>
                </a:tc>
                <a:tc>
                  <a:txBody>
                    <a:bodyPr/>
                    <a:lstStyle/>
                    <a:p>
                      <a:pPr algn="ctr">
                        <a:defRPr sz="1800"/>
                      </a:pPr>
                      <a:r>
                        <a:rPr sz="1400">
                          <a:latin typeface="Prototype"/>
                          <a:ea typeface="Prototype"/>
                          <a:cs typeface="Prototype"/>
                          <a:sym typeface="Prototype"/>
                        </a:rPr>
                        <a:t>FALSE</a:t>
                      </a:r>
                    </a:p>
                  </a:txBody>
                  <a:tcPr marL="35450" marR="35450" marT="35450" marB="35450" anchor="ctr" anchorCtr="0" horzOverflow="overflow"/>
                </a:tc>
              </a:tr>
            </a:tbl>
          </a:graphicData>
        </a:graphic>
      </p:graphicFrame>
      <p:sp>
        <p:nvSpPr>
          <p:cNvPr id="476" name="CuadroTexto 11"/>
          <p:cNvSpPr txBox="1"/>
          <p:nvPr/>
        </p:nvSpPr>
        <p:spPr>
          <a:xfrm>
            <a:off x="662154" y="1857568"/>
            <a:ext cx="6543951" cy="1437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Expresiones lógicas</a:t>
            </a:r>
          </a:p>
          <a:p>
            <a:pPr>
              <a:defRPr b="1">
                <a:latin typeface="+mj-lt"/>
                <a:ea typeface="+mj-ea"/>
                <a:cs typeface="+mj-cs"/>
                <a:sym typeface="Calibri"/>
              </a:defRPr>
            </a:pPr>
          </a:p>
          <a:p>
            <a:pPr>
              <a:defRPr>
                <a:latin typeface="Prototype"/>
                <a:ea typeface="Prototype"/>
                <a:cs typeface="Prototype"/>
                <a:sym typeface="Prototype"/>
              </a:defRPr>
            </a:pPr>
            <a:r>
              <a:t>Permiten formular condiciones complejas a partir de condiciones simples. Los operadores lógicos son de conjunción (y), disyunción (o) y negación (no). </a:t>
            </a:r>
          </a:p>
        </p:txBody>
      </p:sp>
      <p:grpSp>
        <p:nvGrpSpPr>
          <p:cNvPr id="479" name="CuadroTexto 9"/>
          <p:cNvGrpSpPr/>
          <p:nvPr/>
        </p:nvGrpSpPr>
        <p:grpSpPr>
          <a:xfrm>
            <a:off x="7532299" y="1572941"/>
            <a:ext cx="4043269" cy="2330651"/>
            <a:chOff x="0" y="0"/>
            <a:chExt cx="4043268" cy="2330650"/>
          </a:xfrm>
        </p:grpSpPr>
        <p:sp>
          <p:nvSpPr>
            <p:cNvPr id="477" name="Rectángulo redondeado"/>
            <p:cNvSpPr/>
            <p:nvPr/>
          </p:nvSpPr>
          <p:spPr>
            <a:xfrm>
              <a:off x="-1" y="0"/>
              <a:ext cx="4043270" cy="2330651"/>
            </a:xfrm>
            <a:prstGeom prst="roundRect">
              <a:avLst>
                <a:gd name="adj" fmla="val 3010"/>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478" name="5 === &quot;5&quot; //false…"/>
            <p:cNvSpPr txBox="1"/>
            <p:nvPr/>
          </p:nvSpPr>
          <p:spPr>
            <a:xfrm>
              <a:off x="66266" y="20545"/>
              <a:ext cx="3910736" cy="21859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a:solidFill>
                    <a:srgbClr val="B5CEA8"/>
                  </a:solidFill>
                  <a:latin typeface="Consolas"/>
                  <a:ea typeface="Consolas"/>
                  <a:cs typeface="Consolas"/>
                  <a:sym typeface="Consolas"/>
                </a:defRPr>
              </a:pPr>
              <a:r>
                <a:t>5</a:t>
              </a:r>
              <a:r>
                <a:rPr>
                  <a:solidFill>
                    <a:srgbClr val="D4D4D4"/>
                  </a:solidFill>
                </a:rPr>
                <a:t> === </a:t>
              </a:r>
              <a:r>
                <a:rPr>
                  <a:solidFill>
                    <a:srgbClr val="CE9178"/>
                  </a:solidFill>
                </a:rPr>
                <a:t>"5"</a:t>
              </a:r>
              <a:r>
                <a:rPr>
                  <a:solidFill>
                    <a:srgbClr val="D4D4D4"/>
                  </a:solidFill>
                </a:rPr>
                <a:t> </a:t>
              </a:r>
              <a:r>
                <a:rPr>
                  <a:solidFill>
                    <a:srgbClr val="6A9955"/>
                  </a:solidFill>
                </a:rPr>
                <a:t>//false</a:t>
              </a:r>
              <a:endParaRPr>
                <a:solidFill>
                  <a:srgbClr val="D4D4D4"/>
                </a:solidFill>
              </a:endParaRPr>
            </a:p>
            <a:p>
              <a:pPr>
                <a:defRPr>
                  <a:solidFill>
                    <a:srgbClr val="B5CEA8"/>
                  </a:solidFill>
                  <a:latin typeface="Consolas"/>
                  <a:ea typeface="Consolas"/>
                  <a:cs typeface="Consolas"/>
                  <a:sym typeface="Consolas"/>
                </a:defRPr>
              </a:pPr>
              <a:r>
                <a:t>5</a:t>
              </a:r>
              <a:r>
                <a:rPr>
                  <a:solidFill>
                    <a:srgbClr val="D4D4D4"/>
                  </a:solidFill>
                </a:rPr>
                <a:t> == </a:t>
              </a:r>
              <a:r>
                <a:rPr>
                  <a:solidFill>
                    <a:srgbClr val="CE9178"/>
                  </a:solidFill>
                </a:rPr>
                <a:t>"5"</a:t>
              </a:r>
              <a:r>
                <a:rPr>
                  <a:solidFill>
                    <a:srgbClr val="D4D4D4"/>
                  </a:solidFill>
                </a:rPr>
                <a:t> </a:t>
              </a:r>
              <a:r>
                <a:rPr>
                  <a:solidFill>
                    <a:srgbClr val="6A9955"/>
                  </a:solidFill>
                </a:rPr>
                <a:t>//true</a:t>
              </a:r>
              <a:endParaRPr>
                <a:solidFill>
                  <a:srgbClr val="D4D4D4"/>
                </a:solidFill>
              </a:endParaRPr>
            </a:p>
            <a:p>
              <a:pPr>
                <a:defRPr>
                  <a:solidFill>
                    <a:srgbClr val="B5CEA8"/>
                  </a:solidFill>
                  <a:latin typeface="Consolas"/>
                  <a:ea typeface="Consolas"/>
                  <a:cs typeface="Consolas"/>
                  <a:sym typeface="Consolas"/>
                </a:defRPr>
              </a:pPr>
              <a:r>
                <a:t>5</a:t>
              </a:r>
              <a:r>
                <a:rPr>
                  <a:solidFill>
                    <a:srgbClr val="D4D4D4"/>
                  </a:solidFill>
                </a:rPr>
                <a:t> !== </a:t>
              </a:r>
              <a:r>
                <a:rPr>
                  <a:solidFill>
                    <a:srgbClr val="CE9178"/>
                  </a:solidFill>
                </a:rPr>
                <a:t>"5"</a:t>
              </a:r>
              <a:r>
                <a:rPr>
                  <a:solidFill>
                    <a:srgbClr val="D4D4D4"/>
                  </a:solidFill>
                </a:rPr>
                <a:t> </a:t>
              </a:r>
              <a:r>
                <a:rPr>
                  <a:solidFill>
                    <a:srgbClr val="6A9955"/>
                  </a:solidFill>
                </a:rPr>
                <a:t>// true</a:t>
              </a:r>
              <a:endParaRPr>
                <a:solidFill>
                  <a:srgbClr val="D4D4D4"/>
                </a:solidFill>
              </a:endParaRPr>
            </a:p>
            <a:p>
              <a:pPr>
                <a:defRPr>
                  <a:solidFill>
                    <a:srgbClr val="B5CEA8"/>
                  </a:solidFill>
                  <a:latin typeface="Consolas"/>
                  <a:ea typeface="Consolas"/>
                  <a:cs typeface="Consolas"/>
                  <a:sym typeface="Consolas"/>
                </a:defRPr>
              </a:pPr>
              <a:r>
                <a:t>5</a:t>
              </a:r>
              <a:r>
                <a:rPr>
                  <a:solidFill>
                    <a:srgbClr val="D4D4D4"/>
                  </a:solidFill>
                </a:rPr>
                <a:t> != </a:t>
              </a:r>
              <a:r>
                <a:rPr>
                  <a:solidFill>
                    <a:srgbClr val="CE9178"/>
                  </a:solidFill>
                </a:rPr>
                <a:t>"5"</a:t>
              </a:r>
              <a:r>
                <a:rPr>
                  <a:solidFill>
                    <a:srgbClr val="D4D4D4"/>
                  </a:solidFill>
                </a:rPr>
                <a:t> </a:t>
              </a:r>
              <a:r>
                <a:rPr>
                  <a:solidFill>
                    <a:srgbClr val="6A9955"/>
                  </a:solidFill>
                </a:rPr>
                <a:t>// false</a:t>
              </a:r>
              <a:endParaRPr>
                <a:solidFill>
                  <a:srgbClr val="D4D4D4"/>
                </a:solidFill>
              </a:endParaRPr>
            </a:p>
            <a:p>
              <a:pPr>
                <a:defRPr>
                  <a:solidFill>
                    <a:srgbClr val="B5CEA8"/>
                  </a:solidFill>
                  <a:latin typeface="Consolas"/>
                  <a:ea typeface="Consolas"/>
                  <a:cs typeface="Consolas"/>
                  <a:sym typeface="Consolas"/>
                </a:defRPr>
              </a:pPr>
              <a:r>
                <a:t>5</a:t>
              </a:r>
              <a:r>
                <a:rPr>
                  <a:solidFill>
                    <a:srgbClr val="D4D4D4"/>
                  </a:solidFill>
                </a:rPr>
                <a:t> &gt;= </a:t>
              </a:r>
              <a:r>
                <a:t>7</a:t>
              </a:r>
              <a:r>
                <a:rPr>
                  <a:solidFill>
                    <a:srgbClr val="D4D4D4"/>
                  </a:solidFill>
                </a:rPr>
                <a:t> </a:t>
              </a:r>
              <a:r>
                <a:rPr>
                  <a:solidFill>
                    <a:srgbClr val="6A9955"/>
                  </a:solidFill>
                </a:rPr>
                <a:t>// false (&gt;, &lt;, &lt;=, &gt;=)</a:t>
              </a:r>
              <a:endParaRPr>
                <a:solidFill>
                  <a:srgbClr val="D4D4D4"/>
                </a:solidFill>
              </a:endParaRPr>
            </a:p>
            <a:p>
              <a:pPr>
                <a:defRPr>
                  <a:solidFill>
                    <a:srgbClr val="D4D4D4"/>
                  </a:solidFill>
                  <a:latin typeface="Consolas"/>
                  <a:ea typeface="Consolas"/>
                  <a:cs typeface="Consolas"/>
                  <a:sym typeface="Consolas"/>
                </a:defRPr>
              </a:pPr>
              <a:r>
                <a:t>!</a:t>
              </a:r>
              <a:r>
                <a:rPr>
                  <a:solidFill>
                    <a:srgbClr val="569CD6"/>
                  </a:solidFill>
                </a:rPr>
                <a:t>true</a:t>
              </a:r>
              <a:r>
                <a:t> </a:t>
              </a:r>
              <a:r>
                <a:rPr>
                  <a:solidFill>
                    <a:srgbClr val="6A9955"/>
                  </a:solidFill>
                </a:rPr>
                <a:t>// false</a:t>
              </a:r>
            </a:p>
            <a:p>
              <a:pPr>
                <a:defRPr>
                  <a:solidFill>
                    <a:srgbClr val="569CD6"/>
                  </a:solidFill>
                  <a:latin typeface="Consolas"/>
                  <a:ea typeface="Consolas"/>
                  <a:cs typeface="Consolas"/>
                  <a:sym typeface="Consolas"/>
                </a:defRPr>
              </a:pPr>
              <a:r>
                <a:t>false</a:t>
              </a:r>
              <a:r>
                <a:rPr>
                  <a:solidFill>
                    <a:srgbClr val="D4D4D4"/>
                  </a:solidFill>
                </a:rPr>
                <a:t> &amp;&amp; </a:t>
              </a:r>
              <a:r>
                <a:t>true</a:t>
              </a:r>
              <a:r>
                <a:rPr>
                  <a:solidFill>
                    <a:srgbClr val="D4D4D4"/>
                  </a:solidFill>
                </a:rPr>
                <a:t> </a:t>
              </a:r>
              <a:r>
                <a:rPr>
                  <a:solidFill>
                    <a:srgbClr val="6A9955"/>
                  </a:solidFill>
                </a:rPr>
                <a:t>// false</a:t>
              </a:r>
              <a:endParaRPr>
                <a:solidFill>
                  <a:srgbClr val="D4D4D4"/>
                </a:solidFill>
              </a:endParaRPr>
            </a:p>
            <a:p>
              <a:pPr>
                <a:defRPr>
                  <a:solidFill>
                    <a:srgbClr val="569CD6"/>
                  </a:solidFill>
                  <a:latin typeface="Consolas"/>
                  <a:ea typeface="Consolas"/>
                  <a:cs typeface="Consolas"/>
                  <a:sym typeface="Consolas"/>
                </a:defRPr>
              </a:pPr>
              <a:r>
                <a:t>false</a:t>
              </a:r>
              <a:r>
                <a:rPr>
                  <a:solidFill>
                    <a:srgbClr val="D4D4D4"/>
                  </a:solidFill>
                </a:rPr>
                <a:t> || </a:t>
              </a:r>
              <a:r>
                <a:t>true</a:t>
              </a:r>
              <a:r>
                <a:rPr>
                  <a:solidFill>
                    <a:srgbClr val="D4D4D4"/>
                  </a:solidFill>
                </a:rPr>
                <a:t> </a:t>
              </a:r>
              <a:r>
                <a:rPr>
                  <a:solidFill>
                    <a:srgbClr val="6A9955"/>
                  </a:solidFill>
                </a:rPr>
                <a:t>// true</a:t>
              </a:r>
            </a:p>
          </p:txBody>
        </p:sp>
      </p:grpSp>
      <p:sp>
        <p:nvSpPr>
          <p:cNvPr id="480"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481"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482"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4" name="CuadroTexto 1"/>
          <p:cNvSpPr txBox="1"/>
          <p:nvPr/>
        </p:nvSpPr>
        <p:spPr>
          <a:xfrm>
            <a:off x="504625" y="1242794"/>
            <a:ext cx="2017368"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6. Operadores</a:t>
            </a:r>
          </a:p>
        </p:txBody>
      </p:sp>
      <p:sp>
        <p:nvSpPr>
          <p:cNvPr id="485" name="CuadroTexto 2"/>
          <p:cNvSpPr txBox="1"/>
          <p:nvPr/>
        </p:nvSpPr>
        <p:spPr>
          <a:xfrm>
            <a:off x="662153" y="1857568"/>
            <a:ext cx="2119477"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Prototype"/>
                <a:ea typeface="Prototype"/>
                <a:cs typeface="Prototype"/>
                <a:sym typeface="Prototype"/>
              </a:defRPr>
            </a:lvl1pPr>
          </a:lstStyle>
          <a:p>
            <a:pPr/>
            <a:r>
              <a:t>Expresiones lógicas</a:t>
            </a:r>
          </a:p>
        </p:txBody>
      </p:sp>
      <p:sp>
        <p:nvSpPr>
          <p:cNvPr id="486" name="CuadroTexto 3"/>
          <p:cNvSpPr txBox="1"/>
          <p:nvPr/>
        </p:nvSpPr>
        <p:spPr>
          <a:xfrm>
            <a:off x="662154" y="2380013"/>
            <a:ext cx="10881360" cy="2491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El resumen de jerarquía es:</a:t>
            </a:r>
          </a:p>
          <a:p>
            <a:pPr>
              <a:defRPr>
                <a:latin typeface="Prototype"/>
                <a:ea typeface="Prototype"/>
                <a:cs typeface="Prototype"/>
                <a:sym typeface="Prototype"/>
              </a:defRPr>
            </a:pPr>
            <a:r>
              <a:t>	1. lo que está entre ()</a:t>
            </a:r>
          </a:p>
          <a:p>
            <a:pPr>
              <a:defRPr>
                <a:latin typeface="Prototype"/>
                <a:ea typeface="Prototype"/>
                <a:cs typeface="Prototype"/>
                <a:sym typeface="Prototype"/>
              </a:defRPr>
            </a:pPr>
            <a:r>
              <a:t>	2. la potencia **</a:t>
            </a:r>
          </a:p>
          <a:p>
            <a:pPr>
              <a:defRPr>
                <a:latin typeface="Prototype"/>
                <a:ea typeface="Prototype"/>
                <a:cs typeface="Prototype"/>
                <a:sym typeface="Prototype"/>
              </a:defRPr>
            </a:pPr>
            <a:r>
              <a:t>	3. *, /, %</a:t>
            </a:r>
          </a:p>
          <a:p>
            <a:pPr>
              <a:defRPr>
                <a:latin typeface="Prototype"/>
                <a:ea typeface="Prototype"/>
                <a:cs typeface="Prototype"/>
                <a:sym typeface="Prototype"/>
              </a:defRPr>
            </a:pPr>
            <a:r>
              <a:t>	4. +, -</a:t>
            </a:r>
          </a:p>
          <a:p>
            <a:pPr>
              <a:defRPr>
                <a:latin typeface="Prototype"/>
                <a:ea typeface="Prototype"/>
                <a:cs typeface="Prototype"/>
                <a:sym typeface="Prototype"/>
              </a:defRPr>
            </a:pPr>
            <a:r>
              <a:t>	5. ==, !=, &lt; ,&gt;, &lt;=, &gt;=, ===, !== ...</a:t>
            </a:r>
          </a:p>
          <a:p>
            <a:pPr>
              <a:defRPr>
                <a:latin typeface="Prototype"/>
                <a:ea typeface="Prototype"/>
                <a:cs typeface="Prototype"/>
                <a:sym typeface="Prototype"/>
              </a:defRPr>
            </a:pPr>
            <a:r>
              <a:t>	6. ! </a:t>
            </a:r>
          </a:p>
          <a:p>
            <a:pPr>
              <a:defRPr>
                <a:latin typeface="Prototype"/>
                <a:ea typeface="Prototype"/>
                <a:cs typeface="Prototype"/>
                <a:sym typeface="Prototype"/>
              </a:defRPr>
            </a:pPr>
            <a:r>
              <a:t>	7. &amp;&amp;</a:t>
            </a:r>
          </a:p>
          <a:p>
            <a:pPr>
              <a:defRPr>
                <a:latin typeface="Prototype"/>
                <a:ea typeface="Prototype"/>
                <a:cs typeface="Prototype"/>
                <a:sym typeface="Prototype"/>
              </a:defRPr>
            </a:pPr>
            <a:r>
              <a:t>	8. ||</a:t>
            </a:r>
          </a:p>
        </p:txBody>
      </p:sp>
      <p:sp>
        <p:nvSpPr>
          <p:cNvPr id="487"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488"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489" name="Releevant-Favicon-xs.png" descr="Releevant-Favicon-xs.png"/>
          <p:cNvPicPr>
            <a:picLocks noChangeAspect="1"/>
          </p:cNvPicPr>
          <p:nvPr/>
        </p:nvPicPr>
        <p:blipFill>
          <a:blip r:embed="rId3">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CuadroTexto 1"/>
          <p:cNvSpPr txBox="1"/>
          <p:nvPr/>
        </p:nvSpPr>
        <p:spPr>
          <a:xfrm>
            <a:off x="504623" y="1242794"/>
            <a:ext cx="2126792"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7. Excepciones</a:t>
            </a:r>
          </a:p>
        </p:txBody>
      </p:sp>
      <p:sp>
        <p:nvSpPr>
          <p:cNvPr id="494" name="CuadroTexto 3"/>
          <p:cNvSpPr txBox="1"/>
          <p:nvPr/>
        </p:nvSpPr>
        <p:spPr>
          <a:xfrm>
            <a:off x="654839" y="1956891"/>
            <a:ext cx="10881360" cy="2225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Definición</a:t>
            </a:r>
          </a:p>
          <a:p>
            <a:pPr>
              <a:defRPr>
                <a:latin typeface="Prototype"/>
                <a:ea typeface="Prototype"/>
                <a:cs typeface="Prototype"/>
                <a:sym typeface="Prototype"/>
              </a:defRPr>
            </a:pPr>
          </a:p>
          <a:p>
            <a:pPr>
              <a:defRPr>
                <a:latin typeface="Prototype"/>
                <a:ea typeface="Prototype"/>
                <a:cs typeface="Prototype"/>
                <a:sym typeface="Prototype"/>
              </a:defRPr>
            </a:pPr>
            <a:r>
              <a:t>Errores ocasionados </a:t>
            </a:r>
            <a:r>
              <a:t>durante la ejecución de un programa informático. Cuando ocurre cierto tipo de error, el sistema reacciona ejecutando un fragmento de código que resuelve la situación, por ejemplo retornando un mensaje de error o devolviendo un valor por defecto.</a:t>
            </a:r>
          </a:p>
          <a:p>
            <a:pPr>
              <a:defRPr>
                <a:latin typeface="Prototype"/>
                <a:ea typeface="Prototype"/>
                <a:cs typeface="Prototype"/>
                <a:sym typeface="Prototype"/>
              </a:defRPr>
            </a:pPr>
          </a:p>
          <a:p>
            <a:pPr>
              <a:defRPr>
                <a:latin typeface="Prototype"/>
                <a:ea typeface="Prototype"/>
                <a:cs typeface="Prototype"/>
                <a:sym typeface="Prototype"/>
              </a:defRPr>
            </a:pPr>
            <a:r>
              <a:t>Su función es separar el código del manejo de errores de la lógica de aplicación del programa. En aquellos lenguajes que incluyen soporte para el manejo de excepciones.</a:t>
            </a:r>
          </a:p>
        </p:txBody>
      </p:sp>
      <p:sp>
        <p:nvSpPr>
          <p:cNvPr id="495"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496"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497"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9" name="CuadroTexto 1"/>
          <p:cNvSpPr txBox="1"/>
          <p:nvPr/>
        </p:nvSpPr>
        <p:spPr>
          <a:xfrm>
            <a:off x="504623" y="1242794"/>
            <a:ext cx="2126792"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7. Excepciones</a:t>
            </a:r>
          </a:p>
        </p:txBody>
      </p:sp>
      <p:sp>
        <p:nvSpPr>
          <p:cNvPr id="500" name="CuadroTexto 3"/>
          <p:cNvSpPr txBox="1"/>
          <p:nvPr/>
        </p:nvSpPr>
        <p:spPr>
          <a:xfrm>
            <a:off x="654839" y="1956891"/>
            <a:ext cx="10881360" cy="1958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Capturar excepciones</a:t>
            </a:r>
          </a:p>
          <a:p>
            <a:pPr>
              <a:defRPr>
                <a:latin typeface="Prototype"/>
                <a:ea typeface="Prototype"/>
                <a:cs typeface="Prototype"/>
                <a:sym typeface="Prototype"/>
              </a:defRPr>
            </a:pPr>
          </a:p>
          <a:p>
            <a:pPr>
              <a:defRPr>
                <a:latin typeface="Prototype"/>
                <a:ea typeface="Prototype"/>
                <a:cs typeface="Prototype"/>
                <a:sym typeface="Prototype"/>
              </a:defRPr>
            </a:pPr>
            <a:r>
              <a:t>try … catch </a:t>
            </a:r>
            <a:r>
              <a:t>corresponde a un tipo de estructura de control con la que distribuir el flujo de un programa en función a posibles errores. </a:t>
            </a:r>
          </a:p>
          <a:p>
            <a:pPr>
              <a:defRPr>
                <a:latin typeface="Prototype"/>
                <a:ea typeface="Prototype"/>
                <a:cs typeface="Prototype"/>
                <a:sym typeface="Prototype"/>
              </a:defRPr>
            </a:pPr>
          </a:p>
          <a:p>
            <a:pPr>
              <a:defRPr>
                <a:latin typeface="Prototype"/>
                <a:ea typeface="Prototype"/>
                <a:cs typeface="Prototype"/>
                <a:sym typeface="Prototype"/>
              </a:defRPr>
            </a:pPr>
            <a:r>
              <a:t>La primera parte, </a:t>
            </a:r>
            <a:r>
              <a:t>try</a:t>
            </a:r>
            <a:r>
              <a:t>, ejecutará el código susceptible de contener errores. Si el error a controlar efectivamente ocurre, el flujo del programa parará en esa línea y seguirá en el bloque de </a:t>
            </a:r>
            <a:r>
              <a:t>catch.</a:t>
            </a:r>
          </a:p>
        </p:txBody>
      </p:sp>
      <p:sp>
        <p:nvSpPr>
          <p:cNvPr id="501" name="CuadroTexto 9"/>
          <p:cNvSpPr txBox="1"/>
          <p:nvPr/>
        </p:nvSpPr>
        <p:spPr>
          <a:xfrm>
            <a:off x="2765937" y="4658894"/>
            <a:ext cx="6017897" cy="1488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solidFill>
                  <a:srgbClr val="000066"/>
                </a:solidFill>
                <a:latin typeface="+mj-lt"/>
                <a:ea typeface="+mj-ea"/>
                <a:cs typeface="+mj-cs"/>
                <a:sym typeface="Calibri"/>
              </a:defRPr>
            </a:pPr>
            <a:r>
              <a:t>	try</a:t>
            </a:r>
            <a:r>
              <a:rPr b="0">
                <a:solidFill>
                  <a:srgbClr val="000000"/>
                </a:solidFill>
              </a:rPr>
              <a:t> </a:t>
            </a:r>
            <a:r>
              <a:rPr b="0">
                <a:solidFill>
                  <a:srgbClr val="009900"/>
                </a:solidFill>
              </a:rPr>
              <a:t>{</a:t>
            </a:r>
            <a:r>
              <a:rPr b="0">
                <a:solidFill>
                  <a:srgbClr val="000000"/>
                </a:solidFill>
              </a:rPr>
              <a:t> </a:t>
            </a:r>
          </a:p>
          <a:p>
            <a:pPr>
              <a:defRPr b="1">
                <a:solidFill>
                  <a:srgbClr val="000066"/>
                </a:solidFill>
                <a:latin typeface="+mj-lt"/>
                <a:ea typeface="+mj-ea"/>
                <a:cs typeface="+mj-cs"/>
                <a:sym typeface="Calibri"/>
              </a:defRPr>
            </a:pPr>
            <a:r>
              <a:t>		</a:t>
            </a:r>
            <a:r>
              <a:rPr b="0">
                <a:solidFill>
                  <a:srgbClr val="000000"/>
                </a:solidFill>
              </a:rPr>
              <a:t>// Código que puede contener errores</a:t>
            </a:r>
          </a:p>
          <a:p>
            <a:pPr>
              <a:defRPr>
                <a:solidFill>
                  <a:srgbClr val="009900"/>
                </a:solidFill>
                <a:latin typeface="+mj-lt"/>
                <a:ea typeface="+mj-ea"/>
                <a:cs typeface="+mj-cs"/>
                <a:sym typeface="Calibri"/>
              </a:defRPr>
            </a:pPr>
            <a:r>
              <a:t>	}</a:t>
            </a:r>
            <a:r>
              <a:rPr>
                <a:solidFill>
                  <a:srgbClr val="000000"/>
                </a:solidFill>
              </a:rPr>
              <a:t> </a:t>
            </a:r>
            <a:r>
              <a:rPr b="1">
                <a:solidFill>
                  <a:srgbClr val="000066"/>
                </a:solidFill>
              </a:rPr>
              <a:t>catch</a:t>
            </a:r>
            <a:r>
              <a:t>(</a:t>
            </a:r>
            <a:r>
              <a:rPr>
                <a:solidFill>
                  <a:srgbClr val="000000"/>
                </a:solidFill>
              </a:rPr>
              <a:t> error </a:t>
            </a:r>
            <a:r>
              <a:t>)</a:t>
            </a:r>
            <a:r>
              <a:rPr>
                <a:solidFill>
                  <a:srgbClr val="000000"/>
                </a:solidFill>
              </a:rPr>
              <a:t> </a:t>
            </a:r>
            <a:r>
              <a:t>{</a:t>
            </a:r>
          </a:p>
          <a:p>
            <a:pPr>
              <a:defRPr>
                <a:latin typeface="+mj-lt"/>
                <a:ea typeface="+mj-ea"/>
                <a:cs typeface="+mj-cs"/>
                <a:sym typeface="Calibri"/>
              </a:defRPr>
            </a:pPr>
            <a:r>
              <a:t>		// Controlo el error y actúo</a:t>
            </a:r>
          </a:p>
          <a:p>
            <a:pPr>
              <a:defRPr>
                <a:latin typeface="+mj-lt"/>
                <a:ea typeface="+mj-ea"/>
                <a:cs typeface="+mj-cs"/>
                <a:sym typeface="Calibri"/>
              </a:defRPr>
            </a:pPr>
            <a:r>
              <a:t>	</a:t>
            </a:r>
            <a:r>
              <a:rPr>
                <a:solidFill>
                  <a:srgbClr val="009900"/>
                </a:solidFill>
              </a:rPr>
              <a:t>}</a:t>
            </a:r>
          </a:p>
        </p:txBody>
      </p:sp>
      <p:sp>
        <p:nvSpPr>
          <p:cNvPr id="502"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503"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504"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6" name="CuadroTexto 1"/>
          <p:cNvSpPr txBox="1"/>
          <p:nvPr/>
        </p:nvSpPr>
        <p:spPr>
          <a:xfrm>
            <a:off x="504623" y="1242794"/>
            <a:ext cx="2126792"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7. Excepciones</a:t>
            </a:r>
          </a:p>
        </p:txBody>
      </p:sp>
      <p:sp>
        <p:nvSpPr>
          <p:cNvPr id="507" name="CuadroTexto 3"/>
          <p:cNvSpPr txBox="1"/>
          <p:nvPr/>
        </p:nvSpPr>
        <p:spPr>
          <a:xfrm>
            <a:off x="654839" y="1969591"/>
            <a:ext cx="10881360" cy="3025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Lanzar excepciones</a:t>
            </a:r>
          </a:p>
          <a:p>
            <a:pPr>
              <a:defRPr>
                <a:latin typeface="Prototype"/>
                <a:ea typeface="Prototype"/>
                <a:cs typeface="Prototype"/>
                <a:sym typeface="Prototype"/>
              </a:defRPr>
            </a:pPr>
          </a:p>
          <a:p>
            <a:pPr>
              <a:defRPr>
                <a:latin typeface="Prototype"/>
                <a:ea typeface="Prototype"/>
                <a:cs typeface="Prototype"/>
                <a:sym typeface="Prototype"/>
              </a:defRPr>
            </a:pPr>
            <a:r>
              <a:t>También podemos lanzar una excepción cuando detectamos un comportamiento programado. Por ejemplo, si en una acción es necesario que el usuario esté logueado y no lo está, puedo lanzar una excepción.</a:t>
            </a:r>
          </a:p>
          <a:p>
            <a:pPr>
              <a:defRPr>
                <a:latin typeface="Prototype"/>
                <a:ea typeface="Prototype"/>
                <a:cs typeface="Prototype"/>
                <a:sym typeface="Prototype"/>
              </a:defRPr>
            </a:pPr>
          </a:p>
          <a:p>
            <a:pPr>
              <a:defRPr>
                <a:latin typeface="Prototype"/>
                <a:ea typeface="Prototype"/>
                <a:cs typeface="Prototype"/>
                <a:sym typeface="Prototype"/>
              </a:defRPr>
            </a:pPr>
            <a:r>
              <a:t>La forma más sencilla para lanzar errores es utilizando throw. Este comando permite enviar al navegador un evento similar al que se produce cuando ocurre algún imprevisto o nos encontramos ante un tipo inesperado de datos. El lenguaje permite enviar todo tipo de elementos, incluyendo texto, números, valores booleanos o incluso objetos. Sin embargo, la opción más usual es enviar el objeto nativo Error:</a:t>
            </a:r>
          </a:p>
          <a:p>
            <a:pPr>
              <a:defRPr>
                <a:latin typeface="Prototype"/>
                <a:ea typeface="Prototype"/>
                <a:cs typeface="Prototype"/>
                <a:sym typeface="Prototype"/>
              </a:defRPr>
            </a:pPr>
          </a:p>
          <a:p>
            <a:pPr>
              <a:defRPr>
                <a:latin typeface="Prototype"/>
                <a:ea typeface="Prototype"/>
                <a:cs typeface="Prototype"/>
                <a:sym typeface="Prototype"/>
              </a:defRPr>
            </a:pPr>
            <a:r>
              <a:t>throw new Error( "Something bad happened." );</a:t>
            </a:r>
          </a:p>
        </p:txBody>
      </p:sp>
      <p:sp>
        <p:nvSpPr>
          <p:cNvPr id="508"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509"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510"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2" name="CuadroTexto 1"/>
          <p:cNvSpPr txBox="1"/>
          <p:nvPr/>
        </p:nvSpPr>
        <p:spPr>
          <a:xfrm>
            <a:off x="504623" y="1242794"/>
            <a:ext cx="4244847"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8. Funciones y procedimientos</a:t>
            </a:r>
          </a:p>
        </p:txBody>
      </p:sp>
      <p:sp>
        <p:nvSpPr>
          <p:cNvPr id="513" name="CuadroTexto 3"/>
          <p:cNvSpPr txBox="1"/>
          <p:nvPr/>
        </p:nvSpPr>
        <p:spPr>
          <a:xfrm>
            <a:off x="654838" y="1956891"/>
            <a:ext cx="10881360" cy="1424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Las </a:t>
            </a:r>
            <a:r>
              <a:t>funciones</a:t>
            </a:r>
            <a:r>
              <a:t> son un elemento muy utilizado en la programación. Empaquetan y aíslan una parte de código que realiza una tarea específica del resto del programa.</a:t>
            </a:r>
          </a:p>
          <a:p>
            <a:pPr>
              <a:defRPr>
                <a:latin typeface="Prototype"/>
                <a:ea typeface="Prototype"/>
                <a:cs typeface="Prototype"/>
                <a:sym typeface="Prototype"/>
              </a:defRPr>
            </a:pPr>
          </a:p>
          <a:p>
            <a:pPr>
              <a:defRPr>
                <a:latin typeface="Prototype"/>
                <a:ea typeface="Prototype"/>
                <a:cs typeface="Prototype"/>
                <a:sym typeface="Prototype"/>
              </a:defRPr>
            </a:pPr>
            <a:r>
              <a:t>Son un </a:t>
            </a:r>
            <a:r>
              <a:t>conjunto de instrucciones que ejecutan una tarea determinada</a:t>
            </a:r>
            <a:r>
              <a:t> y que hemos encapsulado en un formato estándar para que nos sea muy sencillo de manipular y </a:t>
            </a:r>
            <a:r>
              <a:t>reutilizar</a:t>
            </a:r>
            <a:r>
              <a:t>.</a:t>
            </a:r>
          </a:p>
        </p:txBody>
      </p:sp>
      <p:grpSp>
        <p:nvGrpSpPr>
          <p:cNvPr id="516" name="Rectángulo: esquinas redondeadas 10"/>
          <p:cNvGrpSpPr/>
          <p:nvPr/>
        </p:nvGrpSpPr>
        <p:grpSpPr>
          <a:xfrm>
            <a:off x="3718615" y="3843654"/>
            <a:ext cx="4753805" cy="1615205"/>
            <a:chOff x="0" y="0"/>
            <a:chExt cx="4753804" cy="1615203"/>
          </a:xfrm>
        </p:grpSpPr>
        <p:sp>
          <p:nvSpPr>
            <p:cNvPr id="514" name="Rectángulo redondeado"/>
            <p:cNvSpPr/>
            <p:nvPr/>
          </p:nvSpPr>
          <p:spPr>
            <a:xfrm>
              <a:off x="-1" y="0"/>
              <a:ext cx="4753805" cy="1615204"/>
            </a:xfrm>
            <a:prstGeom prst="roundRect">
              <a:avLst>
                <a:gd name="adj" fmla="val 4913"/>
              </a:avLst>
            </a:prstGeom>
            <a:solidFill>
              <a:srgbClr val="222A35"/>
            </a:solidFill>
            <a:ln w="12700" cap="flat">
              <a:noFill/>
              <a:miter lim="400000"/>
            </a:ln>
            <a:effectLst/>
          </p:spPr>
          <p:txBody>
            <a:bodyPr wrap="square" lIns="45718" tIns="45718" rIns="45718" bIns="45718" numCol="1" anchor="t">
              <a:noAutofit/>
            </a:bodyPr>
            <a:lstStyle/>
            <a:p>
              <a:pPr>
                <a:defRPr sz="1600">
                  <a:solidFill>
                    <a:srgbClr val="D4D4D4"/>
                  </a:solidFill>
                  <a:latin typeface="Consolas"/>
                  <a:ea typeface="Consolas"/>
                  <a:cs typeface="Consolas"/>
                  <a:sym typeface="Consolas"/>
                </a:defRPr>
              </a:pPr>
            </a:p>
          </p:txBody>
        </p:sp>
        <p:sp>
          <p:nvSpPr>
            <p:cNvPr id="515" name="function sum(num1, num2) {…"/>
            <p:cNvSpPr txBox="1"/>
            <p:nvPr/>
          </p:nvSpPr>
          <p:spPr>
            <a:xfrm>
              <a:off x="68960" y="23241"/>
              <a:ext cx="4615882" cy="1504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569CD6"/>
                  </a:solidFill>
                  <a:latin typeface="Consolas"/>
                  <a:ea typeface="Consolas"/>
                  <a:cs typeface="Consolas"/>
                  <a:sym typeface="Consolas"/>
                </a:defRPr>
              </a:pPr>
              <a:r>
                <a:t>function</a:t>
              </a:r>
              <a:r>
                <a:rPr>
                  <a:solidFill>
                    <a:srgbClr val="D4D4D4"/>
                  </a:solidFill>
                </a:rPr>
                <a:t> </a:t>
              </a:r>
              <a:r>
                <a:rPr>
                  <a:solidFill>
                    <a:srgbClr val="DCDCAA"/>
                  </a:solidFill>
                </a:rPr>
                <a:t>sum</a:t>
              </a:r>
              <a:r>
                <a:rPr>
                  <a:solidFill>
                    <a:srgbClr val="D4D4D4"/>
                  </a:solidFill>
                </a:rPr>
                <a:t>(</a:t>
              </a:r>
              <a:r>
                <a:rPr>
                  <a:solidFill>
                    <a:srgbClr val="9CDCFE"/>
                  </a:solidFill>
                </a:rPr>
                <a:t>num1</a:t>
              </a:r>
              <a:r>
                <a:rPr>
                  <a:solidFill>
                    <a:srgbClr val="D4D4D4"/>
                  </a:solidFill>
                </a:rPr>
                <a:t>, </a:t>
              </a:r>
              <a:r>
                <a:rPr>
                  <a:solidFill>
                    <a:srgbClr val="9CDCFE"/>
                  </a:solidFill>
                </a:rPr>
                <a:t>num2</a:t>
              </a:r>
              <a:r>
                <a:rPr>
                  <a:solidFill>
                    <a:srgbClr val="D4D4D4"/>
                  </a:solidFill>
                </a:rPr>
                <a:t>) {</a:t>
              </a:r>
              <a:endParaRPr>
                <a:solidFill>
                  <a:srgbClr val="D4D4D4"/>
                </a:solidFill>
              </a:endParaRPr>
            </a:p>
            <a:p>
              <a:pPr>
                <a:defRPr sz="1600">
                  <a:solidFill>
                    <a:srgbClr val="D4D4D4"/>
                  </a:solidFill>
                  <a:latin typeface="Consolas"/>
                  <a:ea typeface="Consolas"/>
                  <a:cs typeface="Consolas"/>
                  <a:sym typeface="Consolas"/>
                </a:defRPr>
              </a:pPr>
              <a:r>
                <a:t>    </a:t>
              </a:r>
              <a:r>
                <a:rPr>
                  <a:solidFill>
                    <a:srgbClr val="569CD6"/>
                  </a:solidFill>
                </a:rPr>
                <a:t>const</a:t>
              </a:r>
              <a:r>
                <a:t> </a:t>
              </a:r>
              <a:r>
                <a:rPr>
                  <a:solidFill>
                    <a:srgbClr val="4FC1FF"/>
                  </a:solidFill>
                </a:rPr>
                <a:t>result</a:t>
              </a:r>
              <a:r>
                <a:t> = </a:t>
              </a:r>
              <a:r>
                <a:rPr>
                  <a:solidFill>
                    <a:srgbClr val="9CDCFE"/>
                  </a:solidFill>
                </a:rPr>
                <a:t>num1</a:t>
              </a:r>
              <a:r>
                <a:t> + </a:t>
              </a:r>
              <a:r>
                <a:rPr>
                  <a:solidFill>
                    <a:srgbClr val="9CDCFE"/>
                  </a:solidFill>
                </a:rPr>
                <a:t>num2</a:t>
              </a:r>
              <a:r>
                <a:t>;</a:t>
              </a:r>
            </a:p>
            <a:p>
              <a:pPr>
                <a:defRPr sz="1600">
                  <a:solidFill>
                    <a:srgbClr val="D4D4D4"/>
                  </a:solidFill>
                  <a:latin typeface="Consolas"/>
                  <a:ea typeface="Consolas"/>
                  <a:cs typeface="Consolas"/>
                  <a:sym typeface="Consolas"/>
                </a:defRPr>
              </a:pPr>
              <a:r>
                <a:t>    </a:t>
              </a:r>
              <a:r>
                <a:rPr>
                  <a:solidFill>
                    <a:srgbClr val="C586C0"/>
                  </a:solidFill>
                </a:rPr>
                <a:t>return</a:t>
              </a:r>
              <a:r>
                <a:t> </a:t>
              </a:r>
              <a:r>
                <a:rPr>
                  <a:solidFill>
                    <a:srgbClr val="4FC1FF"/>
                  </a:solidFill>
                </a:rPr>
                <a:t>result</a:t>
              </a:r>
              <a:r>
                <a:t>;</a:t>
              </a:r>
            </a:p>
            <a:p>
              <a:pPr>
                <a:defRPr sz="1600">
                  <a:solidFill>
                    <a:srgbClr val="D4D4D4"/>
                  </a:solidFill>
                  <a:latin typeface="Consolas"/>
                  <a:ea typeface="Consolas"/>
                  <a:cs typeface="Consolas"/>
                  <a:sym typeface="Consolas"/>
                </a:defRPr>
              </a:pPr>
              <a:r>
                <a:t>}</a:t>
              </a:r>
            </a:p>
            <a:p>
              <a:pPr>
                <a:defRPr sz="1600">
                  <a:solidFill>
                    <a:srgbClr val="D4D4D4"/>
                  </a:solidFill>
                  <a:latin typeface="Consolas"/>
                  <a:ea typeface="Consolas"/>
                  <a:cs typeface="Consolas"/>
                  <a:sym typeface="Consolas"/>
                </a:defRPr>
              </a:pPr>
              <a:br/>
              <a:r>
                <a:rPr>
                  <a:solidFill>
                    <a:srgbClr val="9CDCFE"/>
                  </a:solidFill>
                </a:rPr>
                <a:t>console</a:t>
              </a:r>
              <a:r>
                <a:t>.</a:t>
              </a:r>
              <a:r>
                <a:rPr>
                  <a:solidFill>
                    <a:srgbClr val="DCDCAA"/>
                  </a:solidFill>
                </a:rPr>
                <a:t>log</a:t>
              </a:r>
              <a:r>
                <a:t>(</a:t>
              </a:r>
              <a:r>
                <a:rPr>
                  <a:solidFill>
                    <a:srgbClr val="DCDCAA"/>
                  </a:solidFill>
                </a:rPr>
                <a:t>sum</a:t>
              </a:r>
              <a:r>
                <a:t>(</a:t>
              </a:r>
              <a:r>
                <a:rPr>
                  <a:solidFill>
                    <a:srgbClr val="B5CEA8"/>
                  </a:solidFill>
                </a:rPr>
                <a:t>2</a:t>
              </a:r>
              <a:r>
                <a:t>, </a:t>
              </a:r>
              <a:r>
                <a:rPr>
                  <a:solidFill>
                    <a:srgbClr val="B5CEA8"/>
                  </a:solidFill>
                </a:rPr>
                <a:t>5</a:t>
              </a:r>
              <a:r>
                <a:t>)); </a:t>
              </a:r>
              <a:r>
                <a:rPr>
                  <a:solidFill>
                    <a:srgbClr val="6A9955"/>
                  </a:solidFill>
                </a:rPr>
                <a:t>// 7</a:t>
              </a:r>
            </a:p>
          </p:txBody>
        </p:sp>
      </p:grpSp>
      <p:sp>
        <p:nvSpPr>
          <p:cNvPr id="517"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518"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519"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CuadroTexto 3"/>
          <p:cNvSpPr txBox="1"/>
          <p:nvPr/>
        </p:nvSpPr>
        <p:spPr>
          <a:xfrm>
            <a:off x="504623" y="1242794"/>
            <a:ext cx="6062370"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2. Organización de un programa informático </a:t>
            </a:r>
          </a:p>
        </p:txBody>
      </p:sp>
      <p:sp>
        <p:nvSpPr>
          <p:cNvPr id="125" name="CuadroTexto 4"/>
          <p:cNvSpPr txBox="1"/>
          <p:nvPr/>
        </p:nvSpPr>
        <p:spPr>
          <a:xfrm>
            <a:off x="690820" y="2482366"/>
            <a:ext cx="10810360" cy="2758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defTabSz="457200">
              <a:defRPr>
                <a:solidFill>
                  <a:srgbClr val="1C1C1C"/>
                </a:solidFill>
                <a:latin typeface="Prototype"/>
                <a:ea typeface="Prototype"/>
                <a:cs typeface="Prototype"/>
                <a:sym typeface="Prototype"/>
              </a:defRPr>
            </a:pPr>
            <a:r>
              <a:t>El bloque de instrucciones está compuesto a su vez por tres partes</a:t>
            </a:r>
            <a:r>
              <a:t>, aunque en ocasiones no están perfectamente delimitadas, y aparecerán entremezcladas en la secuencia del programa, podemos localizarlas según su función. Estas son:</a:t>
            </a:r>
          </a:p>
          <a:p>
            <a:pPr algn="just" defTabSz="457200">
              <a:defRPr>
                <a:solidFill>
                  <a:srgbClr val="1C1C1C"/>
                </a:solidFill>
                <a:latin typeface="Prototype"/>
                <a:ea typeface="Prototype"/>
                <a:cs typeface="Prototype"/>
                <a:sym typeface="Prototype"/>
              </a:defRPr>
            </a:pPr>
          </a:p>
          <a:p>
            <a:pPr marL="457200" indent="-317500" algn="just" defTabSz="457200">
              <a:buClr>
                <a:srgbClr val="1C1C1C"/>
              </a:buClr>
              <a:buSzPct val="100000"/>
              <a:buFont typeface="Verdana"/>
              <a:buAutoNum type="arabicPeriod" startAt="1"/>
              <a:defRPr>
                <a:solidFill>
                  <a:srgbClr val="1C1C1C"/>
                </a:solidFill>
                <a:latin typeface="Prototype"/>
                <a:ea typeface="Prototype"/>
                <a:cs typeface="Prototype"/>
                <a:sym typeface="Prototype"/>
              </a:defRPr>
            </a:pPr>
            <a:r>
              <a:t>Entrada</a:t>
            </a:r>
            <a:r>
              <a:t> de datos: instrucciones que almacenan en la memoria interna datos procedentes de un dispositivo externo.</a:t>
            </a:r>
          </a:p>
          <a:p>
            <a:pPr marL="457200" indent="-317500" algn="just" defTabSz="457200">
              <a:buClr>
                <a:srgbClr val="1C1C1C"/>
              </a:buClr>
              <a:buSzPct val="100000"/>
              <a:buFont typeface="Verdana"/>
              <a:buAutoNum type="arabicPeriod" startAt="1"/>
              <a:defRPr>
                <a:solidFill>
                  <a:srgbClr val="1C1C1C"/>
                </a:solidFill>
                <a:latin typeface="Prototype"/>
                <a:ea typeface="Prototype"/>
                <a:cs typeface="Prototype"/>
                <a:sym typeface="Prototype"/>
              </a:defRPr>
            </a:pPr>
            <a:r>
              <a:t>Proceso</a:t>
            </a:r>
            <a:r>
              <a:t> o algoritmo: instrucciones que modifican los objetos de entrada y, en ocasiones, creando otros nuevos.</a:t>
            </a:r>
          </a:p>
          <a:p>
            <a:pPr marL="457200" indent="-317500" algn="just" defTabSz="457200">
              <a:buClr>
                <a:srgbClr val="1C1C1C"/>
              </a:buClr>
              <a:buSzPct val="100000"/>
              <a:buFont typeface="Verdana"/>
              <a:buAutoNum type="arabicPeriod" startAt="1"/>
              <a:defRPr>
                <a:solidFill>
                  <a:srgbClr val="1C1C1C"/>
                </a:solidFill>
                <a:latin typeface="Prototype"/>
                <a:ea typeface="Prototype"/>
                <a:cs typeface="Prototype"/>
                <a:sym typeface="Prototype"/>
              </a:defRPr>
            </a:pPr>
            <a:r>
              <a:t>Salida</a:t>
            </a:r>
            <a:r>
              <a:t> de resultados:conjunto de instrucciones que toman los datos finales de la memoria interna y los envían a los dispositivos externos.</a:t>
            </a:r>
          </a:p>
        </p:txBody>
      </p:sp>
      <p:sp>
        <p:nvSpPr>
          <p:cNvPr id="126"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127"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128"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
        <p:nvSpPr>
          <p:cNvPr id="129" name="2.1 Estructura básica"/>
          <p:cNvSpPr txBox="1"/>
          <p:nvPr/>
        </p:nvSpPr>
        <p:spPr>
          <a:xfrm>
            <a:off x="809076" y="1894330"/>
            <a:ext cx="2375153" cy="396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u="sng">
                <a:latin typeface="Prototype"/>
                <a:ea typeface="Prototype"/>
                <a:cs typeface="Prototype"/>
                <a:sym typeface="Prototype"/>
              </a:defRPr>
            </a:lvl1pPr>
          </a:lstStyle>
          <a:p>
            <a:pPr/>
            <a:r>
              <a:t>2.1 Estructura básica</a:t>
            </a:r>
          </a:p>
        </p:txBody>
      </p:sp>
      <p:graphicFrame>
        <p:nvGraphicFramePr>
          <p:cNvPr id="130" name="Tabla"/>
          <p:cNvGraphicFramePr/>
          <p:nvPr/>
        </p:nvGraphicFramePr>
        <p:xfrm>
          <a:off x="1060239" y="5559602"/>
          <a:ext cx="10348805" cy="102862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445368"/>
                <a:gridCol w="3445368"/>
                <a:gridCol w="3445368"/>
              </a:tblGrid>
              <a:tr h="507959">
                <a:tc>
                  <a:txBody>
                    <a:bodyPr/>
                    <a:lstStyle/>
                    <a:p>
                      <a:pPr indent="457200" algn="ctr">
                        <a:defRPr b="0" sz="1800">
                          <a:solidFill>
                            <a:srgbClr val="000000"/>
                          </a:solidFill>
                        </a:defRPr>
                      </a:pPr>
                      <a:r>
                        <a:rPr>
                          <a:solidFill>
                            <a:srgbClr val="FFFFFF"/>
                          </a:solidFill>
                          <a:latin typeface="Prototype"/>
                          <a:ea typeface="Prototype"/>
                          <a:cs typeface="Prototype"/>
                          <a:sym typeface="Prototype"/>
                        </a:rPr>
                        <a:t>Entrada</a:t>
                      </a:r>
                    </a:p>
                  </a:txBody>
                  <a:tcPr marL="0" marR="0" marT="0" marB="0" anchor="ctr" anchorCtr="0" horzOverflow="overflow"/>
                </a:tc>
                <a:tc>
                  <a:txBody>
                    <a:bodyPr/>
                    <a:lstStyle/>
                    <a:p>
                      <a:pPr indent="457200" algn="ctr">
                        <a:defRPr b="0" sz="1800">
                          <a:solidFill>
                            <a:srgbClr val="000000"/>
                          </a:solidFill>
                        </a:defRPr>
                      </a:pPr>
                      <a:r>
                        <a:rPr>
                          <a:solidFill>
                            <a:srgbClr val="FFFFFF"/>
                          </a:solidFill>
                          <a:latin typeface="Prototype"/>
                          <a:ea typeface="Prototype"/>
                          <a:cs typeface="Prototype"/>
                          <a:sym typeface="Prototype"/>
                        </a:rPr>
                        <a:t>Algoritmo</a:t>
                      </a:r>
                    </a:p>
                  </a:txBody>
                  <a:tcPr marL="0" marR="0" marT="0" marB="0" anchor="ctr" anchorCtr="0" horzOverflow="overflow"/>
                </a:tc>
                <a:tc>
                  <a:txBody>
                    <a:bodyPr/>
                    <a:lstStyle/>
                    <a:p>
                      <a:pPr indent="457200" algn="ctr">
                        <a:defRPr b="0" sz="1800">
                          <a:solidFill>
                            <a:srgbClr val="000000"/>
                          </a:solidFill>
                        </a:defRPr>
                      </a:pPr>
                      <a:r>
                        <a:rPr>
                          <a:solidFill>
                            <a:srgbClr val="FFFFFF"/>
                          </a:solidFill>
                          <a:latin typeface="Prototype"/>
                          <a:ea typeface="Prototype"/>
                          <a:cs typeface="Prototype"/>
                          <a:sym typeface="Prototype"/>
                        </a:rPr>
                        <a:t>Salida</a:t>
                      </a:r>
                    </a:p>
                  </a:txBody>
                  <a:tcPr marL="0" marR="0" marT="0" marB="0" anchor="ctr" anchorCtr="0" horzOverflow="overflow"/>
                </a:tc>
              </a:tr>
              <a:tr h="507959">
                <a:tc>
                  <a:txBody>
                    <a:bodyPr/>
                    <a:lstStyle/>
                    <a:p>
                      <a:pPr indent="457200" algn="ctr">
                        <a:defRPr sz="1800"/>
                      </a:pPr>
                      <a:r>
                        <a:rPr>
                          <a:latin typeface="Prototype"/>
                          <a:ea typeface="Prototype"/>
                          <a:cs typeface="Prototype"/>
                          <a:sym typeface="Prototype"/>
                        </a:rPr>
                        <a:t>Inicio de programa: datos</a:t>
                      </a:r>
                    </a:p>
                  </a:txBody>
                  <a:tcPr marL="0" marR="0" marT="0" marB="0" anchor="ctr" anchorCtr="0" horzOverflow="overflow"/>
                </a:tc>
                <a:tc>
                  <a:txBody>
                    <a:bodyPr/>
                    <a:lstStyle/>
                    <a:p>
                      <a:pPr indent="457200" algn="ctr">
                        <a:defRPr sz="1800"/>
                      </a:pPr>
                      <a:r>
                        <a:rPr>
                          <a:latin typeface="Prototype"/>
                          <a:ea typeface="Prototype"/>
                          <a:cs typeface="Prototype"/>
                          <a:sym typeface="Prototype"/>
                        </a:rPr>
                        <a:t>Proceso de programa: cálculos</a:t>
                      </a:r>
                    </a:p>
                  </a:txBody>
                  <a:tcPr marL="0" marR="0" marT="0" marB="0" anchor="ctr" anchorCtr="0" horzOverflow="overflow"/>
                </a:tc>
                <a:tc>
                  <a:txBody>
                    <a:bodyPr/>
                    <a:lstStyle/>
                    <a:p>
                      <a:pPr indent="457200" algn="ctr">
                        <a:defRPr sz="1800"/>
                      </a:pPr>
                      <a:r>
                        <a:rPr>
                          <a:latin typeface="Prototype"/>
                          <a:ea typeface="Prototype"/>
                          <a:cs typeface="Prototype"/>
                          <a:sym typeface="Prototype"/>
                        </a:rPr>
                        <a:t>Fin de programa: resultados</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CuadroTexto 1"/>
          <p:cNvSpPr txBox="1"/>
          <p:nvPr/>
        </p:nvSpPr>
        <p:spPr>
          <a:xfrm>
            <a:off x="504623" y="1242794"/>
            <a:ext cx="4244847"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8. Funciones y procedimientos</a:t>
            </a:r>
          </a:p>
        </p:txBody>
      </p:sp>
      <p:sp>
        <p:nvSpPr>
          <p:cNvPr id="522" name="CuadroTexto 3"/>
          <p:cNvSpPr txBox="1"/>
          <p:nvPr/>
        </p:nvSpPr>
        <p:spPr>
          <a:xfrm>
            <a:off x="654839" y="1956891"/>
            <a:ext cx="10881360" cy="3825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Declaración de funciones</a:t>
            </a:r>
          </a:p>
          <a:p>
            <a:pPr>
              <a:defRPr>
                <a:latin typeface="Prototype"/>
                <a:ea typeface="Prototype"/>
                <a:cs typeface="Prototype"/>
                <a:sym typeface="Prototype"/>
              </a:defRPr>
            </a:pPr>
          </a:p>
          <a:p>
            <a:pPr>
              <a:defRPr>
                <a:latin typeface="Prototype"/>
                <a:ea typeface="Prototype"/>
                <a:cs typeface="Prototype"/>
                <a:sym typeface="Prototype"/>
              </a:defRPr>
            </a:pPr>
            <a:r>
              <a:t>Corresponde al bloque:</a:t>
            </a:r>
          </a:p>
          <a:p>
            <a:pPr>
              <a:defRPr>
                <a:latin typeface="Prototype"/>
                <a:ea typeface="Prototype"/>
                <a:cs typeface="Prototype"/>
                <a:sym typeface="Prototype"/>
              </a:defRPr>
            </a:pPr>
          </a:p>
          <a:p>
            <a:pPr>
              <a:defRPr>
                <a:latin typeface="Prototype"/>
                <a:ea typeface="Prototype"/>
                <a:cs typeface="Prototype"/>
                <a:sym typeface="Prototype"/>
              </a:defRPr>
            </a:pPr>
            <a:r>
              <a:t>function sum(num1, num2) {</a:t>
            </a:r>
          </a:p>
          <a:p>
            <a:pPr>
              <a:defRPr>
                <a:latin typeface="Prototype"/>
                <a:ea typeface="Prototype"/>
                <a:cs typeface="Prototype"/>
                <a:sym typeface="Prototype"/>
              </a:defRPr>
            </a:pPr>
            <a:r>
              <a:t>    // proceso</a:t>
            </a:r>
          </a:p>
          <a:p>
            <a:pPr>
              <a:defRPr>
                <a:latin typeface="Prototype"/>
                <a:ea typeface="Prototype"/>
                <a:cs typeface="Prototype"/>
                <a:sym typeface="Prototype"/>
              </a:defRPr>
            </a:pPr>
            <a:r>
              <a:t>}</a:t>
            </a:r>
          </a:p>
          <a:p>
            <a:pPr>
              <a:defRPr>
                <a:latin typeface="Prototype"/>
                <a:ea typeface="Prototype"/>
                <a:cs typeface="Prototype"/>
                <a:sym typeface="Prototype"/>
              </a:defRPr>
            </a:pPr>
          </a:p>
          <a:p>
            <a:pPr>
              <a:defRPr>
                <a:latin typeface="Prototype"/>
                <a:ea typeface="Prototype"/>
                <a:cs typeface="Prototype"/>
                <a:sym typeface="Prototype"/>
              </a:defRPr>
            </a:pPr>
            <a:r>
              <a:t>Podemos distinguir los siguientes elementos en este bloque de código que define la función:</a:t>
            </a:r>
          </a:p>
          <a:p>
            <a:pPr>
              <a:defRPr>
                <a:latin typeface="Prototype"/>
                <a:ea typeface="Prototype"/>
                <a:cs typeface="Prototype"/>
                <a:sym typeface="Prototype"/>
              </a:defRPr>
            </a:pPr>
          </a:p>
          <a:p>
            <a:pPr marL="285750" indent="-285750">
              <a:buSzPct val="100000"/>
              <a:buFont typeface="Arial"/>
              <a:buChar char="•"/>
              <a:defRPr>
                <a:latin typeface="Prototype"/>
                <a:ea typeface="Prototype"/>
                <a:cs typeface="Prototype"/>
                <a:sym typeface="Prototype"/>
              </a:defRPr>
            </a:pPr>
            <a:r>
              <a:t>La </a:t>
            </a:r>
            <a:r>
              <a:t>palabra reservada</a:t>
            </a:r>
            <a:r>
              <a:t> ‘function‘</a:t>
            </a:r>
          </a:p>
          <a:p>
            <a:pPr marL="285750" indent="-285750">
              <a:buSzPct val="100000"/>
              <a:buFont typeface="Arial"/>
              <a:buChar char="•"/>
              <a:defRPr>
                <a:latin typeface="Prototype"/>
                <a:ea typeface="Prototype"/>
                <a:cs typeface="Prototype"/>
                <a:sym typeface="Prototype"/>
              </a:defRPr>
            </a:pPr>
            <a:r>
              <a:t>El </a:t>
            </a:r>
            <a:r>
              <a:t>nombre</a:t>
            </a:r>
            <a:r>
              <a:t> que queremos darle a dicha función, en este caso: sum.</a:t>
            </a:r>
          </a:p>
          <a:p>
            <a:pPr marL="285750" indent="-285750">
              <a:buSzPct val="100000"/>
              <a:buFont typeface="Arial"/>
              <a:buChar char="•"/>
              <a:defRPr>
                <a:latin typeface="Prototype"/>
                <a:ea typeface="Prototype"/>
                <a:cs typeface="Prototype"/>
                <a:sym typeface="Prototype"/>
              </a:defRPr>
            </a:pPr>
            <a:r>
              <a:t>Unos paréntesis en el que escribimos los parámetros (si los necesitamos).</a:t>
            </a:r>
          </a:p>
          <a:p>
            <a:pPr marL="285750" indent="-285750">
              <a:buSzPct val="100000"/>
              <a:buFont typeface="Arial"/>
              <a:buChar char="•"/>
              <a:defRPr>
                <a:latin typeface="Prototype"/>
                <a:ea typeface="Prototype"/>
                <a:cs typeface="Prototype"/>
                <a:sym typeface="Prototype"/>
              </a:defRPr>
            </a:pPr>
            <a:r>
              <a:t>El </a:t>
            </a:r>
            <a:r>
              <a:t>bloque de instrucciones </a:t>
            </a:r>
            <a:r>
              <a:t>con la lógica rodeada de las llaves {}.</a:t>
            </a:r>
          </a:p>
        </p:txBody>
      </p:sp>
      <p:sp>
        <p:nvSpPr>
          <p:cNvPr id="523"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524"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525"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CuadroTexto 1"/>
          <p:cNvSpPr txBox="1"/>
          <p:nvPr/>
        </p:nvSpPr>
        <p:spPr>
          <a:xfrm>
            <a:off x="504623" y="1242794"/>
            <a:ext cx="4244847"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8. Funciones y procedimientos</a:t>
            </a:r>
          </a:p>
        </p:txBody>
      </p:sp>
      <p:sp>
        <p:nvSpPr>
          <p:cNvPr id="528" name="CuadroTexto 3"/>
          <p:cNvSpPr txBox="1"/>
          <p:nvPr/>
        </p:nvSpPr>
        <p:spPr>
          <a:xfrm>
            <a:off x="654839" y="1956891"/>
            <a:ext cx="10881360" cy="4091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Llamar a la función</a:t>
            </a:r>
          </a:p>
          <a:p>
            <a:pPr>
              <a:defRPr>
                <a:latin typeface="Prototype"/>
                <a:ea typeface="Prototype"/>
                <a:cs typeface="Prototype"/>
                <a:sym typeface="Prototype"/>
              </a:defRPr>
            </a:pPr>
          </a:p>
          <a:p>
            <a:pPr>
              <a:defRPr>
                <a:latin typeface="Prototype"/>
                <a:ea typeface="Prototype"/>
                <a:cs typeface="Prototype"/>
                <a:sym typeface="Prototype"/>
              </a:defRPr>
            </a:pPr>
            <a:r>
              <a:t>Lo hacemos con la instrucción: </a:t>
            </a:r>
            <a:r>
              <a:t>nombreDeLaFuncion();</a:t>
            </a:r>
          </a:p>
          <a:p>
            <a:pPr>
              <a:defRPr>
                <a:latin typeface="Prototype"/>
                <a:ea typeface="Prototype"/>
                <a:cs typeface="Prototype"/>
                <a:sym typeface="Prototype"/>
              </a:defRPr>
            </a:pPr>
          </a:p>
          <a:p>
            <a:pPr>
              <a:defRPr>
                <a:latin typeface="Prototype"/>
                <a:ea typeface="Prototype"/>
                <a:cs typeface="Prototype"/>
                <a:sym typeface="Prototype"/>
              </a:defRPr>
            </a:pPr>
            <a:r>
              <a:t>La función puede ser llamada con o sin parámetros, como fuera definida. Los parámetros se definen incluyéndolos dentro de los paréntesis, y dependiendo de estos, la función devolverá resultados distintos.</a:t>
            </a:r>
          </a:p>
          <a:p>
            <a:pPr>
              <a:defRPr>
                <a:latin typeface="Prototype"/>
                <a:ea typeface="Prototype"/>
                <a:cs typeface="Prototype"/>
                <a:sym typeface="Prototype"/>
              </a:defRPr>
            </a:pPr>
          </a:p>
          <a:p>
            <a:pPr>
              <a:defRPr>
                <a:latin typeface="Prototype"/>
                <a:ea typeface="Prototype"/>
                <a:cs typeface="Prototype"/>
                <a:sym typeface="Prototype"/>
              </a:defRPr>
            </a:pPr>
            <a:r>
              <a:t>Parámetros</a:t>
            </a:r>
          </a:p>
          <a:p>
            <a:pPr>
              <a:defRPr>
                <a:latin typeface="Prototype"/>
                <a:ea typeface="Prototype"/>
                <a:cs typeface="Prototype"/>
                <a:sym typeface="Prototype"/>
              </a:defRPr>
            </a:pPr>
          </a:p>
          <a:p>
            <a:pPr>
              <a:defRPr>
                <a:latin typeface="Prototype"/>
                <a:ea typeface="Prototype"/>
                <a:cs typeface="Prototype"/>
                <a:sym typeface="Prototype"/>
              </a:defRPr>
            </a:pPr>
            <a:r>
              <a:t>Las funciones puede poseer, ninguno, uno o múltiples parámetros y se definen entre los (). Los </a:t>
            </a:r>
            <a:r>
              <a:t>argumentos </a:t>
            </a:r>
            <a:r>
              <a:t>serán los valores de dichos parámetros cuando se ejecute la función.</a:t>
            </a:r>
          </a:p>
          <a:p>
            <a:pPr>
              <a:defRPr>
                <a:latin typeface="Prototype"/>
                <a:ea typeface="Prototype"/>
                <a:cs typeface="Prototype"/>
                <a:sym typeface="Prototype"/>
              </a:defRPr>
            </a:pPr>
          </a:p>
          <a:p>
            <a:pPr>
              <a:defRPr>
                <a:latin typeface="Prototype"/>
                <a:ea typeface="Prototype"/>
                <a:cs typeface="Prototype"/>
                <a:sym typeface="Prototype"/>
              </a:defRPr>
            </a:pPr>
            <a:r>
              <a:t>Los argumentos no tienen por qué tener los mismos nombres que los parámetros, aunque sí deben tener el mismo número y orden. Es decir, si una función tiene dos parámetros, tendremos que “pasarle” dos argumentos. </a:t>
            </a:r>
          </a:p>
        </p:txBody>
      </p:sp>
      <p:sp>
        <p:nvSpPr>
          <p:cNvPr id="529"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530"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531"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3" name="CuadroTexto 1"/>
          <p:cNvSpPr txBox="1"/>
          <p:nvPr/>
        </p:nvSpPr>
        <p:spPr>
          <a:xfrm>
            <a:off x="504623" y="1242794"/>
            <a:ext cx="4244847"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8. Funciones y procedimientos</a:t>
            </a:r>
          </a:p>
        </p:txBody>
      </p:sp>
      <p:grpSp>
        <p:nvGrpSpPr>
          <p:cNvPr id="536" name="Rectángulo: esquinas redondeadas 9"/>
          <p:cNvGrpSpPr/>
          <p:nvPr/>
        </p:nvGrpSpPr>
        <p:grpSpPr>
          <a:xfrm>
            <a:off x="619295" y="1991871"/>
            <a:ext cx="5981980" cy="2628665"/>
            <a:chOff x="0" y="0"/>
            <a:chExt cx="5981978" cy="2628663"/>
          </a:xfrm>
        </p:grpSpPr>
        <p:sp>
          <p:nvSpPr>
            <p:cNvPr id="534" name="Rectángulo redondeado"/>
            <p:cNvSpPr/>
            <p:nvPr/>
          </p:nvSpPr>
          <p:spPr>
            <a:xfrm>
              <a:off x="-1" y="0"/>
              <a:ext cx="5981980" cy="2628664"/>
            </a:xfrm>
            <a:prstGeom prst="roundRect">
              <a:avLst>
                <a:gd name="adj" fmla="val 4913"/>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535" name="function saludar(nombre, apellido, dia) {…"/>
            <p:cNvSpPr txBox="1"/>
            <p:nvPr/>
          </p:nvSpPr>
          <p:spPr>
            <a:xfrm>
              <a:off x="83544" y="37825"/>
              <a:ext cx="5814888" cy="246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569CD6"/>
                  </a:solidFill>
                  <a:latin typeface="Consolas"/>
                  <a:ea typeface="Consolas"/>
                  <a:cs typeface="Consolas"/>
                  <a:sym typeface="Consolas"/>
                </a:defRPr>
              </a:pPr>
              <a:r>
                <a:t>function</a:t>
              </a:r>
              <a:r>
                <a:rPr>
                  <a:solidFill>
                    <a:srgbClr val="D4D4D4"/>
                  </a:solidFill>
                </a:rPr>
                <a:t> </a:t>
              </a:r>
              <a:r>
                <a:rPr>
                  <a:solidFill>
                    <a:srgbClr val="DCDCAA"/>
                  </a:solidFill>
                </a:rPr>
                <a:t>saludar</a:t>
              </a:r>
              <a:r>
                <a:rPr>
                  <a:solidFill>
                    <a:srgbClr val="D4D4D4"/>
                  </a:solidFill>
                </a:rPr>
                <a:t>(</a:t>
              </a:r>
              <a:r>
                <a:rPr>
                  <a:solidFill>
                    <a:srgbClr val="9CDCFE"/>
                  </a:solidFill>
                </a:rPr>
                <a:t>nombre</a:t>
              </a:r>
              <a:r>
                <a:rPr>
                  <a:solidFill>
                    <a:srgbClr val="D4D4D4"/>
                  </a:solidFill>
                </a:rPr>
                <a:t>, </a:t>
              </a:r>
              <a:r>
                <a:rPr>
                  <a:solidFill>
                    <a:srgbClr val="9CDCFE"/>
                  </a:solidFill>
                </a:rPr>
                <a:t>apellido</a:t>
              </a:r>
              <a:r>
                <a:rPr>
                  <a:solidFill>
                    <a:srgbClr val="D4D4D4"/>
                  </a:solidFill>
                </a:rPr>
                <a:t>, </a:t>
              </a:r>
              <a:r>
                <a:rPr>
                  <a:solidFill>
                    <a:srgbClr val="9CDCFE"/>
                  </a:solidFill>
                </a:rPr>
                <a:t>dia</a:t>
              </a:r>
              <a:r>
                <a:rPr>
                  <a:solidFill>
                    <a:srgbClr val="D4D4D4"/>
                  </a:solidFill>
                </a:rPr>
                <a:t>) {</a:t>
              </a:r>
              <a:endParaRPr>
                <a:solidFill>
                  <a:srgbClr val="D4D4D4"/>
                </a:solidFill>
              </a:endParaRPr>
            </a:p>
            <a:p>
              <a:pPr>
                <a:defRPr sz="1600">
                  <a:solidFill>
                    <a:srgbClr val="D4D4D4"/>
                  </a:solidFill>
                  <a:latin typeface="Consolas"/>
                  <a:ea typeface="Consolas"/>
                  <a:cs typeface="Consolas"/>
                  <a:sym typeface="Consolas"/>
                </a:defRPr>
              </a:pPr>
              <a:br/>
              <a:r>
                <a:t>    </a:t>
              </a:r>
              <a:r>
                <a:rPr>
                  <a:solidFill>
                    <a:srgbClr val="9CDCFE"/>
                  </a:solidFill>
                </a:rPr>
                <a:t>console</a:t>
              </a:r>
              <a:r>
                <a:t>.</a:t>
              </a:r>
              <a:r>
                <a:rPr>
                  <a:solidFill>
                    <a:srgbClr val="DCDCAA"/>
                  </a:solidFill>
                </a:rPr>
                <a:t>log</a:t>
              </a:r>
              <a:r>
                <a:t>(</a:t>
              </a:r>
              <a:r>
                <a:rPr>
                  <a:solidFill>
                    <a:srgbClr val="CE9178"/>
                  </a:solidFill>
                </a:rPr>
                <a:t>"Hola,"</a:t>
              </a:r>
              <a:r>
                <a:t>, </a:t>
              </a:r>
              <a:r>
                <a:rPr>
                  <a:solidFill>
                    <a:srgbClr val="9CDCFE"/>
                  </a:solidFill>
                </a:rPr>
                <a:t>nombre</a:t>
              </a:r>
              <a:r>
                <a:t>, </a:t>
              </a:r>
              <a:r>
                <a:rPr>
                  <a:solidFill>
                    <a:srgbClr val="9CDCFE"/>
                  </a:solidFill>
                </a:rPr>
                <a:t>apellido</a:t>
              </a:r>
              <a:r>
                <a:t>);</a:t>
              </a:r>
            </a:p>
            <a:p>
              <a:pPr>
                <a:defRPr sz="1600">
                  <a:solidFill>
                    <a:srgbClr val="D4D4D4"/>
                  </a:solidFill>
                  <a:latin typeface="Consolas"/>
                  <a:ea typeface="Consolas"/>
                  <a:cs typeface="Consolas"/>
                  <a:sym typeface="Consolas"/>
                </a:defRPr>
              </a:pPr>
              <a:r>
                <a:t>    </a:t>
              </a:r>
            </a:p>
            <a:p>
              <a:pPr>
                <a:defRPr sz="1600">
                  <a:solidFill>
                    <a:srgbClr val="D4D4D4"/>
                  </a:solidFill>
                  <a:latin typeface="Consolas"/>
                  <a:ea typeface="Consolas"/>
                  <a:cs typeface="Consolas"/>
                  <a:sym typeface="Consolas"/>
                </a:defRPr>
              </a:pPr>
              <a:r>
                <a:t>    </a:t>
              </a:r>
              <a:r>
                <a:rPr>
                  <a:solidFill>
                    <a:srgbClr val="C586C0"/>
                  </a:solidFill>
                </a:rPr>
                <a:t>if</a:t>
              </a:r>
              <a:r>
                <a:t> (</a:t>
              </a:r>
              <a:r>
                <a:rPr>
                  <a:solidFill>
                    <a:srgbClr val="9CDCFE"/>
                  </a:solidFill>
                </a:rPr>
                <a:t>dia</a:t>
              </a:r>
              <a:r>
                <a:t> === </a:t>
              </a:r>
              <a:r>
                <a:rPr>
                  <a:solidFill>
                    <a:srgbClr val="CE9178"/>
                  </a:solidFill>
                </a:rPr>
                <a:t>"viernes"</a:t>
              </a:r>
              <a:r>
                <a:t>) {</a:t>
              </a:r>
            </a:p>
            <a:p>
              <a:pPr>
                <a:defRPr sz="1600">
                  <a:solidFill>
                    <a:srgbClr val="D4D4D4"/>
                  </a:solidFill>
                  <a:latin typeface="Consolas"/>
                  <a:ea typeface="Consolas"/>
                  <a:cs typeface="Consolas"/>
                  <a:sym typeface="Consolas"/>
                </a:defRPr>
              </a:pPr>
              <a:r>
                <a:t>        </a:t>
              </a:r>
              <a:r>
                <a:rPr>
                  <a:solidFill>
                    <a:srgbClr val="9CDCFE"/>
                  </a:solidFill>
                </a:rPr>
                <a:t>console</a:t>
              </a:r>
              <a:r>
                <a:t>.</a:t>
              </a:r>
              <a:r>
                <a:rPr>
                  <a:solidFill>
                    <a:srgbClr val="DCDCAA"/>
                  </a:solidFill>
                </a:rPr>
                <a:t>log</a:t>
              </a:r>
              <a:r>
                <a:t>(</a:t>
              </a:r>
              <a:r>
                <a:rPr>
                  <a:solidFill>
                    <a:srgbClr val="CE9178"/>
                  </a:solidFill>
                </a:rPr>
                <a:t>"Ya es viernes, ¡buen finde!"</a:t>
              </a:r>
              <a:r>
                <a:t>);</a:t>
              </a:r>
            </a:p>
            <a:p>
              <a:pPr>
                <a:defRPr sz="1600">
                  <a:solidFill>
                    <a:srgbClr val="D4D4D4"/>
                  </a:solidFill>
                  <a:latin typeface="Consolas"/>
                  <a:ea typeface="Consolas"/>
                  <a:cs typeface="Consolas"/>
                  <a:sym typeface="Consolas"/>
                </a:defRPr>
              </a:pPr>
              <a:r>
                <a:t>    } </a:t>
              </a:r>
              <a:r>
                <a:rPr>
                  <a:solidFill>
                    <a:srgbClr val="C586C0"/>
                  </a:solidFill>
                </a:rPr>
                <a:t>else</a:t>
              </a:r>
              <a:r>
                <a:t> {</a:t>
              </a:r>
            </a:p>
            <a:p>
              <a:pPr>
                <a:defRPr sz="1600">
                  <a:solidFill>
                    <a:srgbClr val="D4D4D4"/>
                  </a:solidFill>
                  <a:latin typeface="Consolas"/>
                  <a:ea typeface="Consolas"/>
                  <a:cs typeface="Consolas"/>
                  <a:sym typeface="Consolas"/>
                </a:defRPr>
              </a:pPr>
              <a:r>
                <a:t>        </a:t>
              </a:r>
              <a:r>
                <a:rPr>
                  <a:solidFill>
                    <a:srgbClr val="9CDCFE"/>
                  </a:solidFill>
                </a:rPr>
                <a:t>console</a:t>
              </a:r>
              <a:r>
                <a:t>.</a:t>
              </a:r>
              <a:r>
                <a:rPr>
                  <a:solidFill>
                    <a:srgbClr val="DCDCAA"/>
                  </a:solidFill>
                </a:rPr>
                <a:t>log</a:t>
              </a:r>
              <a:r>
                <a:t>(</a:t>
              </a:r>
              <a:r>
                <a:rPr>
                  <a:solidFill>
                    <a:srgbClr val="CE9178"/>
                  </a:solidFill>
                </a:rPr>
                <a:t>"¡A seguir con la semana!"</a:t>
              </a:r>
              <a:r>
                <a:t>);</a:t>
              </a:r>
            </a:p>
            <a:p>
              <a:pPr>
                <a:defRPr sz="1600">
                  <a:solidFill>
                    <a:srgbClr val="D4D4D4"/>
                  </a:solidFill>
                  <a:latin typeface="Consolas"/>
                  <a:ea typeface="Consolas"/>
                  <a:cs typeface="Consolas"/>
                  <a:sym typeface="Consolas"/>
                </a:defRPr>
              </a:pPr>
              <a:r>
                <a:t>    }</a:t>
              </a:r>
            </a:p>
            <a:p>
              <a:pPr>
                <a:defRPr sz="1600">
                  <a:solidFill>
                    <a:srgbClr val="D4D4D4"/>
                  </a:solidFill>
                  <a:latin typeface="Consolas"/>
                  <a:ea typeface="Consolas"/>
                  <a:cs typeface="Consolas"/>
                  <a:sym typeface="Consolas"/>
                </a:defRPr>
              </a:pPr>
              <a:r>
                <a:t>}</a:t>
              </a:r>
            </a:p>
          </p:txBody>
        </p:sp>
      </p:grpSp>
      <p:grpSp>
        <p:nvGrpSpPr>
          <p:cNvPr id="539" name="Rectángulo: esquinas redondeadas 10"/>
          <p:cNvGrpSpPr/>
          <p:nvPr/>
        </p:nvGrpSpPr>
        <p:grpSpPr>
          <a:xfrm>
            <a:off x="7042287" y="1991871"/>
            <a:ext cx="4221828" cy="1615204"/>
            <a:chOff x="0" y="0"/>
            <a:chExt cx="4221827" cy="1615203"/>
          </a:xfrm>
        </p:grpSpPr>
        <p:sp>
          <p:nvSpPr>
            <p:cNvPr id="537" name="Rectángulo redondeado"/>
            <p:cNvSpPr/>
            <p:nvPr/>
          </p:nvSpPr>
          <p:spPr>
            <a:xfrm>
              <a:off x="-1" y="0"/>
              <a:ext cx="4221829" cy="1615204"/>
            </a:xfrm>
            <a:prstGeom prst="roundRect">
              <a:avLst>
                <a:gd name="adj" fmla="val 4913"/>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538" name="const name = &quot;John&quot;;…"/>
            <p:cNvSpPr txBox="1"/>
            <p:nvPr/>
          </p:nvSpPr>
          <p:spPr>
            <a:xfrm>
              <a:off x="68961" y="23241"/>
              <a:ext cx="4083905" cy="1504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569CD6"/>
                  </a:solidFill>
                  <a:latin typeface="Consolas"/>
                  <a:ea typeface="Consolas"/>
                  <a:cs typeface="Consolas"/>
                  <a:sym typeface="Consolas"/>
                </a:defRPr>
              </a:pPr>
              <a:r>
                <a:t>const</a:t>
              </a:r>
              <a:r>
                <a:rPr>
                  <a:solidFill>
                    <a:srgbClr val="D4D4D4"/>
                  </a:solidFill>
                </a:rPr>
                <a:t> </a:t>
              </a:r>
              <a:r>
                <a:rPr>
                  <a:solidFill>
                    <a:srgbClr val="4FC1FF"/>
                  </a:solidFill>
                </a:rPr>
                <a:t>name</a:t>
              </a:r>
              <a:r>
                <a:rPr>
                  <a:solidFill>
                    <a:srgbClr val="D4D4D4"/>
                  </a:solidFill>
                </a:rPr>
                <a:t> = </a:t>
              </a:r>
              <a:r>
                <a:rPr>
                  <a:solidFill>
                    <a:srgbClr val="CE9178"/>
                  </a:solidFill>
                </a:rPr>
                <a:t>"John"</a:t>
              </a:r>
              <a:r>
                <a:rPr>
                  <a:solidFill>
                    <a:srgbClr val="D4D4D4"/>
                  </a:solidFill>
                </a:rPr>
                <a:t>;</a:t>
              </a:r>
              <a:endParaRPr>
                <a:solidFill>
                  <a:srgbClr val="D4D4D4"/>
                </a:solidFill>
              </a:endParaRPr>
            </a:p>
            <a:p>
              <a:pPr>
                <a:defRPr sz="1600">
                  <a:solidFill>
                    <a:srgbClr val="569CD6"/>
                  </a:solidFill>
                  <a:latin typeface="Consolas"/>
                  <a:ea typeface="Consolas"/>
                  <a:cs typeface="Consolas"/>
                  <a:sym typeface="Consolas"/>
                </a:defRPr>
              </a:pPr>
              <a:r>
                <a:t>const</a:t>
              </a:r>
              <a:r>
                <a:rPr>
                  <a:solidFill>
                    <a:srgbClr val="D4D4D4"/>
                  </a:solidFill>
                </a:rPr>
                <a:t> </a:t>
              </a:r>
              <a:r>
                <a:rPr>
                  <a:solidFill>
                    <a:srgbClr val="4FC1FF"/>
                  </a:solidFill>
                </a:rPr>
                <a:t>lastname</a:t>
              </a:r>
              <a:r>
                <a:rPr>
                  <a:solidFill>
                    <a:srgbClr val="D4D4D4"/>
                  </a:solidFill>
                </a:rPr>
                <a:t> = </a:t>
              </a:r>
              <a:r>
                <a:rPr>
                  <a:solidFill>
                    <a:srgbClr val="CE9178"/>
                  </a:solidFill>
                </a:rPr>
                <a:t>"Doe"</a:t>
              </a:r>
              <a:r>
                <a:rPr>
                  <a:solidFill>
                    <a:srgbClr val="D4D4D4"/>
                  </a:solidFill>
                </a:rPr>
                <a:t>;</a:t>
              </a:r>
              <a:endParaRPr>
                <a:solidFill>
                  <a:srgbClr val="D4D4D4"/>
                </a:solidFill>
              </a:endParaRPr>
            </a:p>
            <a:p>
              <a:pPr>
                <a:defRPr sz="1600">
                  <a:solidFill>
                    <a:srgbClr val="569CD6"/>
                  </a:solidFill>
                  <a:latin typeface="Consolas"/>
                  <a:ea typeface="Consolas"/>
                  <a:cs typeface="Consolas"/>
                  <a:sym typeface="Consolas"/>
                </a:defRPr>
              </a:pPr>
              <a:r>
                <a:t>const</a:t>
              </a:r>
              <a:r>
                <a:rPr>
                  <a:solidFill>
                    <a:srgbClr val="D4D4D4"/>
                  </a:solidFill>
                </a:rPr>
                <a:t> </a:t>
              </a:r>
              <a:r>
                <a:rPr>
                  <a:solidFill>
                    <a:srgbClr val="4FC1FF"/>
                  </a:solidFill>
                </a:rPr>
                <a:t>day</a:t>
              </a:r>
              <a:r>
                <a:rPr>
                  <a:solidFill>
                    <a:srgbClr val="D4D4D4"/>
                  </a:solidFill>
                </a:rPr>
                <a:t> = </a:t>
              </a:r>
              <a:r>
                <a:rPr>
                  <a:solidFill>
                    <a:srgbClr val="CE9178"/>
                  </a:solidFill>
                </a:rPr>
                <a:t>"friday"</a:t>
              </a:r>
              <a:r>
                <a:rPr>
                  <a:solidFill>
                    <a:srgbClr val="D4D4D4"/>
                  </a:solidFill>
                </a:rPr>
                <a:t>;</a:t>
              </a:r>
              <a:endParaRPr>
                <a:solidFill>
                  <a:srgbClr val="D4D4D4"/>
                </a:solidFill>
              </a:endParaRPr>
            </a:p>
            <a:p>
              <a:pPr>
                <a:defRPr sz="1600">
                  <a:solidFill>
                    <a:srgbClr val="D4D4D4"/>
                  </a:solidFill>
                  <a:latin typeface="Consolas"/>
                  <a:ea typeface="Consolas"/>
                  <a:cs typeface="Consolas"/>
                  <a:sym typeface="Consolas"/>
                </a:defRPr>
              </a:pPr>
              <a:br/>
              <a:r>
                <a:rPr>
                  <a:solidFill>
                    <a:srgbClr val="DCDCAA"/>
                  </a:solidFill>
                </a:rPr>
                <a:t>sayHello</a:t>
              </a:r>
              <a:r>
                <a:t>(</a:t>
              </a:r>
              <a:r>
                <a:rPr>
                  <a:solidFill>
                    <a:srgbClr val="9CDCFE"/>
                  </a:solidFill>
                </a:rPr>
                <a:t>name</a:t>
              </a:r>
              <a:r>
                <a:t>, </a:t>
              </a:r>
              <a:r>
                <a:rPr>
                  <a:solidFill>
                    <a:srgbClr val="4FC1FF"/>
                  </a:solidFill>
                </a:rPr>
                <a:t>lastname</a:t>
              </a:r>
              <a:r>
                <a:t>, </a:t>
              </a:r>
              <a:r>
                <a:rPr>
                  <a:solidFill>
                    <a:srgbClr val="4FC1FF"/>
                  </a:solidFill>
                </a:rPr>
                <a:t>day</a:t>
              </a:r>
              <a:r>
                <a:t>);</a:t>
              </a:r>
            </a:p>
            <a:p>
              <a:pPr>
                <a:defRPr sz="1600">
                  <a:solidFill>
                    <a:srgbClr val="DCDCAA"/>
                  </a:solidFill>
                  <a:latin typeface="Consolas"/>
                  <a:ea typeface="Consolas"/>
                  <a:cs typeface="Consolas"/>
                  <a:sym typeface="Consolas"/>
                </a:defRPr>
              </a:pPr>
              <a:r>
                <a:t>sayHello</a:t>
              </a:r>
              <a:r>
                <a:rPr>
                  <a:solidFill>
                    <a:srgbClr val="D4D4D4"/>
                  </a:solidFill>
                </a:rPr>
                <a:t>(</a:t>
              </a:r>
              <a:r>
                <a:rPr>
                  <a:solidFill>
                    <a:srgbClr val="CE9178"/>
                  </a:solidFill>
                </a:rPr>
                <a:t>"Jane"</a:t>
              </a:r>
              <a:r>
                <a:rPr>
                  <a:solidFill>
                    <a:srgbClr val="D4D4D4"/>
                  </a:solidFill>
                </a:rPr>
                <a:t>, </a:t>
              </a:r>
              <a:r>
                <a:rPr>
                  <a:solidFill>
                    <a:srgbClr val="CE9178"/>
                  </a:solidFill>
                </a:rPr>
                <a:t>"Doe"</a:t>
              </a:r>
              <a:r>
                <a:rPr>
                  <a:solidFill>
                    <a:srgbClr val="D4D4D4"/>
                  </a:solidFill>
                </a:rPr>
                <a:t>, </a:t>
              </a:r>
              <a:r>
                <a:rPr>
                  <a:solidFill>
                    <a:srgbClr val="CE9178"/>
                  </a:solidFill>
                </a:rPr>
                <a:t>"monday"</a:t>
              </a:r>
              <a:r>
                <a:rPr>
                  <a:solidFill>
                    <a:srgbClr val="D4D4D4"/>
                  </a:solidFill>
                </a:rPr>
                <a:t>);</a:t>
              </a:r>
            </a:p>
          </p:txBody>
        </p:sp>
      </p:grpSp>
      <p:sp>
        <p:nvSpPr>
          <p:cNvPr id="540"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541"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542"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4" name="CuadroTexto 1"/>
          <p:cNvSpPr txBox="1"/>
          <p:nvPr/>
        </p:nvSpPr>
        <p:spPr>
          <a:xfrm>
            <a:off x="504623" y="1242794"/>
            <a:ext cx="4244847"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8. Funciones y procedimientos</a:t>
            </a:r>
          </a:p>
        </p:txBody>
      </p:sp>
      <p:sp>
        <p:nvSpPr>
          <p:cNvPr id="545" name="CuadroTexto 3"/>
          <p:cNvSpPr txBox="1"/>
          <p:nvPr/>
        </p:nvSpPr>
        <p:spPr>
          <a:xfrm>
            <a:off x="654839" y="1956891"/>
            <a:ext cx="10881360" cy="2225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En la mayoría de los lenguajes hay dos formas de pasar las variables a una función, por valor o por referencia.</a:t>
            </a:r>
          </a:p>
          <a:p>
            <a:pPr>
              <a:defRPr>
                <a:latin typeface="Prototype"/>
                <a:ea typeface="Prototype"/>
                <a:cs typeface="Prototype"/>
                <a:sym typeface="Prototype"/>
              </a:defRPr>
            </a:pPr>
          </a:p>
          <a:p>
            <a:pPr marL="285750" indent="-285750">
              <a:buSzPct val="100000"/>
              <a:buFont typeface="Arial"/>
              <a:buChar char="•"/>
              <a:defRPr>
                <a:latin typeface="Prototype"/>
                <a:ea typeface="Prototype"/>
                <a:cs typeface="Prototype"/>
                <a:sym typeface="Prototype"/>
              </a:defRPr>
            </a:pPr>
            <a:r>
              <a:t>Por valor </a:t>
            </a:r>
            <a:r>
              <a:t>significa que la función recibe sólo una copia del valor que tiene la variable, o sea, que no la puede modificar.</a:t>
            </a:r>
          </a:p>
          <a:p>
            <a:pPr marL="285750" indent="-285750">
              <a:buSzPct val="100000"/>
              <a:buFont typeface="Arial"/>
              <a:buChar char="•"/>
              <a:defRPr>
                <a:latin typeface="Prototype"/>
                <a:ea typeface="Prototype"/>
                <a:cs typeface="Prototype"/>
                <a:sym typeface="Prototype"/>
              </a:defRPr>
            </a:pPr>
          </a:p>
          <a:p>
            <a:pPr marL="285750" indent="-285750">
              <a:buSzPct val="100000"/>
              <a:buFont typeface="Arial"/>
              <a:buChar char="•"/>
              <a:defRPr>
                <a:latin typeface="Prototype"/>
                <a:ea typeface="Prototype"/>
                <a:cs typeface="Prototype"/>
                <a:sym typeface="Prototype"/>
              </a:defRPr>
            </a:pPr>
            <a:r>
              <a:t>Por referencia </a:t>
            </a:r>
            <a:r>
              <a:t>significa que se pasa la posición de memoria donde esta guardada la variable, por lo que la función puede saber cuánto vale, pero además puede modificarla de cualquier manera.</a:t>
            </a:r>
          </a:p>
        </p:txBody>
      </p:sp>
      <p:sp>
        <p:nvSpPr>
          <p:cNvPr id="546"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547"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548"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0" name="CuadroTexto 1"/>
          <p:cNvSpPr txBox="1"/>
          <p:nvPr/>
        </p:nvSpPr>
        <p:spPr>
          <a:xfrm>
            <a:off x="504623" y="1242794"/>
            <a:ext cx="4244847"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8. Funciones y procedimientos</a:t>
            </a:r>
          </a:p>
        </p:txBody>
      </p:sp>
      <p:sp>
        <p:nvSpPr>
          <p:cNvPr id="551" name="CuadroTexto 3"/>
          <p:cNvSpPr txBox="1"/>
          <p:nvPr/>
        </p:nvSpPr>
        <p:spPr>
          <a:xfrm>
            <a:off x="655320" y="1942186"/>
            <a:ext cx="10881360"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Prototype"/>
                <a:ea typeface="Prototype"/>
                <a:cs typeface="Prototype"/>
                <a:sym typeface="Prototype"/>
              </a:defRPr>
            </a:lvl1pPr>
          </a:lstStyle>
          <a:p>
            <a:pPr/>
            <a:r>
              <a:t>Repasemos los tipos de datos:</a:t>
            </a:r>
          </a:p>
        </p:txBody>
      </p:sp>
      <p:graphicFrame>
        <p:nvGraphicFramePr>
          <p:cNvPr id="552" name="Tabla"/>
          <p:cNvGraphicFramePr/>
          <p:nvPr/>
        </p:nvGraphicFramePr>
        <p:xfrm>
          <a:off x="653733" y="2552679"/>
          <a:ext cx="9825178" cy="2842267"/>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912589"/>
                <a:gridCol w="4912589"/>
              </a:tblGrid>
              <a:tr h="797221">
                <a:tc>
                  <a:txBody>
                    <a:bodyPr/>
                    <a:lstStyle/>
                    <a:p>
                      <a:pPr algn="ctr">
                        <a:defRPr b="0" sz="1800">
                          <a:solidFill>
                            <a:srgbClr val="000000"/>
                          </a:solidFill>
                        </a:defRPr>
                      </a:pPr>
                      <a:r>
                        <a:rPr b="1">
                          <a:solidFill>
                            <a:srgbClr val="FFFFFF"/>
                          </a:solidFill>
                        </a:rPr>
                        <a:t>PRIMITIVOS</a:t>
                      </a:r>
                    </a:p>
                  </a:txBody>
                  <a:tcPr marL="0" marR="0" marT="0" marB="0" anchor="ctr" anchorCtr="0" horzOverflow="overflow"/>
                </a:tc>
                <a:tc>
                  <a:txBody>
                    <a:bodyPr/>
                    <a:lstStyle/>
                    <a:p>
                      <a:pPr algn="ctr">
                        <a:defRPr b="0" sz="1800">
                          <a:solidFill>
                            <a:srgbClr val="000000"/>
                          </a:solidFill>
                        </a:defRPr>
                      </a:pPr>
                      <a:r>
                        <a:rPr b="1">
                          <a:solidFill>
                            <a:srgbClr val="FFFFFF"/>
                          </a:solidFill>
                        </a:rPr>
                        <a:t>ESTRUCTURALES ( TIPO OBJETO)</a:t>
                      </a:r>
                    </a:p>
                  </a:txBody>
                  <a:tcPr marL="0" marR="0" marT="0" marB="0" anchor="ctr" anchorCtr="0" horzOverflow="overflow"/>
                </a:tc>
              </a:tr>
              <a:tr h="415941">
                <a:tc>
                  <a:txBody>
                    <a:bodyPr/>
                    <a:lstStyle/>
                    <a:p>
                      <a:pPr algn="ctr">
                        <a:defRPr sz="1800"/>
                      </a:pPr>
                      <a:r>
                        <a:t>Number</a:t>
                      </a:r>
                    </a:p>
                  </a:txBody>
                  <a:tcPr marL="0" marR="0" marT="0" marB="0" anchor="ctr" anchorCtr="0" horzOverflow="overflow"/>
                </a:tc>
                <a:tc>
                  <a:txBody>
                    <a:bodyPr/>
                    <a:lstStyle/>
                    <a:p>
                      <a:pPr algn="ctr">
                        <a:defRPr sz="1800"/>
                      </a:pPr>
                      <a:r>
                        <a:t>Object</a:t>
                      </a:r>
                    </a:p>
                  </a:txBody>
                  <a:tcPr marL="0" marR="0" marT="0" marB="0" anchor="ctr" anchorCtr="0" horzOverflow="overflow"/>
                </a:tc>
              </a:tr>
              <a:tr h="407276">
                <a:tc>
                  <a:txBody>
                    <a:bodyPr/>
                    <a:lstStyle/>
                    <a:p>
                      <a:pPr algn="ctr">
                        <a:defRPr sz="1800"/>
                      </a:pPr>
                      <a:r>
                        <a:t>String</a:t>
                      </a:r>
                    </a:p>
                  </a:txBody>
                  <a:tcPr marL="0" marR="0" marT="0" marB="0" anchor="ctr" anchorCtr="0" horzOverflow="overflow"/>
                </a:tc>
                <a:tc>
                  <a:txBody>
                    <a:bodyPr/>
                    <a:lstStyle/>
                    <a:p>
                      <a:pPr algn="ctr">
                        <a:defRPr sz="1800"/>
                      </a:pPr>
                      <a:r>
                        <a:t>Array</a:t>
                      </a:r>
                    </a:p>
                  </a:txBody>
                  <a:tcPr marL="0" marR="0" marT="0" marB="0" anchor="ctr" anchorCtr="0" horzOverflow="overflow"/>
                </a:tc>
              </a:tr>
              <a:tr h="407276">
                <a:tc>
                  <a:txBody>
                    <a:bodyPr/>
                    <a:lstStyle/>
                    <a:p>
                      <a:pPr algn="ctr">
                        <a:defRPr sz="1800"/>
                      </a:pPr>
                      <a:r>
                        <a:t>Boolean</a:t>
                      </a:r>
                    </a:p>
                  </a:txBody>
                  <a:tcPr marL="0" marR="0" marT="0" marB="0" anchor="ctr" anchorCtr="0" horzOverflow="overflow"/>
                </a:tc>
                <a:tc>
                  <a:txBody>
                    <a:bodyPr/>
                    <a:lstStyle/>
                    <a:p>
                      <a:pPr algn="ctr">
                        <a:defRPr sz="1800"/>
                      </a:pPr>
                      <a:r>
                        <a:t>Function</a:t>
                      </a:r>
                    </a:p>
                  </a:txBody>
                  <a:tcPr marL="0" marR="0" marT="0" marB="0" anchor="ctr" anchorCtr="0" horzOverflow="overflow"/>
                </a:tc>
              </a:tr>
              <a:tr h="407276">
                <a:tc>
                  <a:txBody>
                    <a:bodyPr/>
                    <a:lstStyle/>
                    <a:p>
                      <a:pPr algn="ctr">
                        <a:defRPr sz="1800"/>
                      </a:pPr>
                      <a:r>
                        <a:t>Null</a:t>
                      </a:r>
                    </a:p>
                  </a:txBody>
                  <a:tcPr marL="0" marR="0" marT="0" marB="0" anchor="ctr" anchorCtr="0" horzOverflow="overflow"/>
                </a:tc>
                <a:tc>
                  <a:txBody>
                    <a:bodyPr/>
                    <a:lstStyle/>
                    <a:p>
                      <a:pPr algn="l">
                        <a:defRPr sz="1800"/>
                      </a:pPr>
                    </a:p>
                  </a:txBody>
                  <a:tcPr marL="0" marR="0" marT="0" marB="0" anchor="ctr" anchorCtr="0" horzOverflow="overflow"/>
                </a:tc>
              </a:tr>
              <a:tr h="407276">
                <a:tc>
                  <a:txBody>
                    <a:bodyPr/>
                    <a:lstStyle/>
                    <a:p>
                      <a:pPr algn="ctr">
                        <a:defRPr sz="1800"/>
                      </a:pPr>
                      <a:r>
                        <a:t>Undefined</a:t>
                      </a:r>
                    </a:p>
                  </a:txBody>
                  <a:tcPr marL="0" marR="0" marT="0" marB="0" anchor="ctr" anchorCtr="0" horzOverflow="overflow"/>
                </a:tc>
                <a:tc>
                  <a:txBody>
                    <a:bodyPr/>
                    <a:lstStyle/>
                    <a:p>
                      <a:pPr algn="l">
                        <a:defRPr sz="1800"/>
                      </a:pPr>
                    </a:p>
                  </a:txBody>
                  <a:tcPr marL="0" marR="0" marT="0" marB="0" anchor="ctr" anchorCtr="0" horzOverflow="overflow"/>
                </a:tc>
              </a:tr>
            </a:tbl>
          </a:graphicData>
        </a:graphic>
      </p:graphicFrame>
      <p:sp>
        <p:nvSpPr>
          <p:cNvPr id="553"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554"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555"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7" name="CuadroTexto 1"/>
          <p:cNvSpPr txBox="1"/>
          <p:nvPr/>
        </p:nvSpPr>
        <p:spPr>
          <a:xfrm>
            <a:off x="504623" y="1242794"/>
            <a:ext cx="4244847"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8. Funciones y procedimientos</a:t>
            </a:r>
          </a:p>
        </p:txBody>
      </p:sp>
      <p:sp>
        <p:nvSpPr>
          <p:cNvPr id="558" name="Primitivos"/>
          <p:cNvSpPr txBox="1"/>
          <p:nvPr/>
        </p:nvSpPr>
        <p:spPr>
          <a:xfrm>
            <a:off x="585366" y="1967585"/>
            <a:ext cx="1395837" cy="491489"/>
          </a:xfrm>
          <a:prstGeom prst="rect">
            <a:avLst/>
          </a:prstGeom>
          <a:gradFill>
            <a:gsLst>
              <a:gs pos="0">
                <a:srgbClr val="70A6DB"/>
              </a:gs>
              <a:gs pos="50000">
                <a:srgbClr val="559BDB"/>
              </a:gs>
              <a:gs pos="100000">
                <a:srgbClr val="448AC9"/>
              </a:gs>
            </a:gsLst>
            <a:lin ang="5400000"/>
          </a:gradFill>
          <a:ln w="6350">
            <a:solidFill>
              <a:schemeClr val="accent5"/>
            </a:solidFill>
            <a:miter/>
          </a:ln>
          <a:extLst>
            <a:ext uri="{C572A759-6A51-4108-AA02-DFA0A04FC94B}">
              <ma14:wrappingTextBoxFlag xmlns:ma14="http://schemas.microsoft.com/office/mac/drawingml/2011/main" val="1"/>
            </a:ext>
          </a:extLst>
        </p:spPr>
        <p:txBody>
          <a:bodyPr wrap="none" lIns="45718" tIns="45718" rIns="45718" bIns="45718" anchor="ctr">
            <a:spAutoFit/>
          </a:bodyPr>
          <a:lstStyle>
            <a:lvl1pPr algn="ctr">
              <a:defRPr sz="2500">
                <a:solidFill>
                  <a:srgbClr val="FFFFFF"/>
                </a:solidFill>
                <a:latin typeface="+mj-lt"/>
                <a:ea typeface="+mj-ea"/>
                <a:cs typeface="+mj-cs"/>
                <a:sym typeface="Calibri"/>
              </a:defRPr>
            </a:lvl1pPr>
          </a:lstStyle>
          <a:p>
            <a:pPr/>
            <a:r>
              <a:t>Primitivos</a:t>
            </a:r>
          </a:p>
        </p:txBody>
      </p:sp>
      <p:sp>
        <p:nvSpPr>
          <p:cNvPr id="559" name="Inmutables (no se pueden alterar)"/>
          <p:cNvSpPr txBox="1"/>
          <p:nvPr/>
        </p:nvSpPr>
        <p:spPr>
          <a:xfrm>
            <a:off x="496398" y="2727305"/>
            <a:ext cx="3254644"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j-lt"/>
                <a:ea typeface="+mj-ea"/>
                <a:cs typeface="+mj-cs"/>
                <a:sym typeface="Calibri"/>
              </a:defRPr>
            </a:lvl1pPr>
          </a:lstStyle>
          <a:p>
            <a:pPr/>
            <a:r>
              <a:t>Inmutables (no se pueden alterar)</a:t>
            </a:r>
          </a:p>
        </p:txBody>
      </p:sp>
      <p:sp>
        <p:nvSpPr>
          <p:cNvPr id="560" name="No tienen propiedades ni métodos"/>
          <p:cNvSpPr txBox="1"/>
          <p:nvPr/>
        </p:nvSpPr>
        <p:spPr>
          <a:xfrm>
            <a:off x="496397" y="3243579"/>
            <a:ext cx="3324185"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j-lt"/>
                <a:ea typeface="+mj-ea"/>
                <a:cs typeface="+mj-cs"/>
                <a:sym typeface="Calibri"/>
              </a:defRPr>
            </a:lvl1pPr>
          </a:lstStyle>
          <a:p>
            <a:pPr/>
            <a:r>
              <a:t>No tienen propiedades ni métodos</a:t>
            </a:r>
          </a:p>
        </p:txBody>
      </p:sp>
      <p:sp>
        <p:nvSpPr>
          <p:cNvPr id="561" name="Se copian por valor"/>
          <p:cNvSpPr txBox="1"/>
          <p:nvPr/>
        </p:nvSpPr>
        <p:spPr>
          <a:xfrm>
            <a:off x="537127" y="3759856"/>
            <a:ext cx="1877909"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j-lt"/>
                <a:ea typeface="+mj-ea"/>
                <a:cs typeface="+mj-cs"/>
                <a:sym typeface="Calibri"/>
              </a:defRPr>
            </a:lvl1pPr>
          </a:lstStyle>
          <a:p>
            <a:pPr/>
            <a:r>
              <a:t>Se copian por valor</a:t>
            </a:r>
          </a:p>
        </p:txBody>
      </p:sp>
      <p:sp>
        <p:nvSpPr>
          <p:cNvPr id="562" name="Círculo"/>
          <p:cNvSpPr/>
          <p:nvPr/>
        </p:nvSpPr>
        <p:spPr>
          <a:xfrm>
            <a:off x="312756" y="2846203"/>
            <a:ext cx="133041" cy="133041"/>
          </a:xfrm>
          <a:prstGeom prst="ellipse">
            <a:avLst/>
          </a:prstGeom>
          <a:solidFill>
            <a:srgbClr val="000000"/>
          </a:solidFill>
          <a:ln w="12700">
            <a:solidFill>
              <a:schemeClr val="accent1"/>
            </a:solidFill>
            <a:miter/>
          </a:ln>
        </p:spPr>
        <p:txBody>
          <a:bodyPr lIns="45718" tIns="45718" rIns="45718" bIns="45718" anchor="ctr"/>
          <a:lstStyle/>
          <a:p>
            <a:pPr>
              <a:defRPr>
                <a:latin typeface="+mj-lt"/>
                <a:ea typeface="+mj-ea"/>
                <a:cs typeface="+mj-cs"/>
                <a:sym typeface="Calibri"/>
              </a:defRPr>
            </a:pPr>
          </a:p>
        </p:txBody>
      </p:sp>
      <p:sp>
        <p:nvSpPr>
          <p:cNvPr id="563" name="Círculo"/>
          <p:cNvSpPr/>
          <p:nvPr/>
        </p:nvSpPr>
        <p:spPr>
          <a:xfrm>
            <a:off x="312756" y="3362480"/>
            <a:ext cx="133041" cy="133041"/>
          </a:xfrm>
          <a:prstGeom prst="ellipse">
            <a:avLst/>
          </a:prstGeom>
          <a:solidFill>
            <a:srgbClr val="000000"/>
          </a:solidFill>
          <a:ln w="12700">
            <a:solidFill>
              <a:schemeClr val="accent1"/>
            </a:solidFill>
            <a:miter/>
          </a:ln>
        </p:spPr>
        <p:txBody>
          <a:bodyPr lIns="45718" tIns="45718" rIns="45718" bIns="45718" anchor="ctr"/>
          <a:lstStyle/>
          <a:p>
            <a:pPr>
              <a:defRPr>
                <a:latin typeface="+mj-lt"/>
                <a:ea typeface="+mj-ea"/>
                <a:cs typeface="+mj-cs"/>
                <a:sym typeface="Calibri"/>
              </a:defRPr>
            </a:pPr>
          </a:p>
        </p:txBody>
      </p:sp>
      <p:sp>
        <p:nvSpPr>
          <p:cNvPr id="564" name="Círculo"/>
          <p:cNvSpPr/>
          <p:nvPr/>
        </p:nvSpPr>
        <p:spPr>
          <a:xfrm>
            <a:off x="312756" y="3878755"/>
            <a:ext cx="133041" cy="133041"/>
          </a:xfrm>
          <a:prstGeom prst="ellipse">
            <a:avLst/>
          </a:prstGeom>
          <a:solidFill>
            <a:srgbClr val="000000"/>
          </a:solidFill>
          <a:ln w="12700">
            <a:solidFill>
              <a:schemeClr val="accent1"/>
            </a:solidFill>
            <a:miter/>
          </a:ln>
        </p:spPr>
        <p:txBody>
          <a:bodyPr lIns="45718" tIns="45718" rIns="45718" bIns="45718" anchor="ctr"/>
          <a:lstStyle/>
          <a:p>
            <a:pPr>
              <a:defRPr>
                <a:latin typeface="+mj-lt"/>
                <a:ea typeface="+mj-ea"/>
                <a:cs typeface="+mj-cs"/>
                <a:sym typeface="Calibri"/>
              </a:defRPr>
            </a:pPr>
          </a:p>
        </p:txBody>
      </p:sp>
      <p:sp>
        <p:nvSpPr>
          <p:cNvPr id="565" name="Flecha"/>
          <p:cNvSpPr/>
          <p:nvPr/>
        </p:nvSpPr>
        <p:spPr>
          <a:xfrm>
            <a:off x="4095100" y="2736342"/>
            <a:ext cx="1856251" cy="352765"/>
          </a:xfrm>
          <a:prstGeom prst="rightArrow">
            <a:avLst>
              <a:gd name="adj1" fmla="val 32000"/>
              <a:gd name="adj2" fmla="val 109710"/>
            </a:avLst>
          </a:prstGeom>
          <a:solidFill>
            <a:srgbClr val="FFFFFF"/>
          </a:solidFill>
          <a:ln w="12700">
            <a:solidFill>
              <a:schemeClr val="accent1"/>
            </a:solidFill>
            <a:miter/>
          </a:ln>
        </p:spPr>
        <p:txBody>
          <a:bodyPr lIns="45718" tIns="45718" rIns="45718" bIns="45718" anchor="ctr"/>
          <a:lstStyle/>
          <a:p>
            <a:pPr>
              <a:defRPr>
                <a:latin typeface="+mj-lt"/>
                <a:ea typeface="+mj-ea"/>
                <a:cs typeface="+mj-cs"/>
                <a:sym typeface="Calibri"/>
              </a:defRPr>
            </a:pPr>
          </a:p>
        </p:txBody>
      </p:sp>
      <p:sp>
        <p:nvSpPr>
          <p:cNvPr id="566" name="let x = 5"/>
          <p:cNvSpPr txBox="1"/>
          <p:nvPr/>
        </p:nvSpPr>
        <p:spPr>
          <a:xfrm>
            <a:off x="6858985" y="2162043"/>
            <a:ext cx="842153" cy="383539"/>
          </a:xfrm>
          <a:prstGeom prst="rect">
            <a:avLst/>
          </a:prstGeom>
          <a:solidFill>
            <a:schemeClr val="accent2"/>
          </a:solidFill>
          <a:ln w="12700">
            <a:solidFill>
              <a:srgbClr val="AD5B24"/>
            </a:solidFill>
            <a:miter/>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FFFFFF"/>
                </a:solidFill>
                <a:latin typeface="+mj-lt"/>
                <a:ea typeface="+mj-ea"/>
                <a:cs typeface="+mj-cs"/>
                <a:sym typeface="Calibri"/>
              </a:defRPr>
            </a:lvl1pPr>
          </a:lstStyle>
          <a:p>
            <a:pPr/>
            <a:r>
              <a:t>let x = 5</a:t>
            </a:r>
          </a:p>
        </p:txBody>
      </p:sp>
      <p:sp>
        <p:nvSpPr>
          <p:cNvPr id="567" name="Rectángulo redondeado"/>
          <p:cNvSpPr/>
          <p:nvPr/>
        </p:nvSpPr>
        <p:spPr>
          <a:xfrm>
            <a:off x="8585644" y="1935041"/>
            <a:ext cx="1706788" cy="837545"/>
          </a:xfrm>
          <a:prstGeom prst="roundRect">
            <a:avLst>
              <a:gd name="adj" fmla="val 15431"/>
            </a:avLst>
          </a:prstGeom>
          <a:gradFill>
            <a:gsLst>
              <a:gs pos="0">
                <a:srgbClr val="70A6DB"/>
              </a:gs>
              <a:gs pos="50000">
                <a:srgbClr val="559BDB"/>
              </a:gs>
              <a:gs pos="100000">
                <a:srgbClr val="448AC9"/>
              </a:gs>
            </a:gsLst>
            <a:lin ang="5400000"/>
          </a:gradFill>
          <a:ln w="6350">
            <a:solidFill>
              <a:schemeClr val="accent5"/>
            </a:solidFill>
            <a:miter/>
          </a:ln>
        </p:spPr>
        <p:txBody>
          <a:bodyPr lIns="45718" tIns="45718" rIns="45718" bIns="45718" anchor="ctr"/>
          <a:lstStyle/>
          <a:p>
            <a:pPr>
              <a:defRPr>
                <a:solidFill>
                  <a:srgbClr val="FFFFFF"/>
                </a:solidFill>
                <a:latin typeface="+mj-lt"/>
                <a:ea typeface="+mj-ea"/>
                <a:cs typeface="+mj-cs"/>
                <a:sym typeface="Calibri"/>
              </a:defRPr>
            </a:pPr>
          </a:p>
        </p:txBody>
      </p:sp>
      <p:sp>
        <p:nvSpPr>
          <p:cNvPr id="568" name="5"/>
          <p:cNvSpPr txBox="1"/>
          <p:nvPr/>
        </p:nvSpPr>
        <p:spPr>
          <a:xfrm>
            <a:off x="9329036" y="2168394"/>
            <a:ext cx="220002" cy="3708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a:latin typeface="+mj-lt"/>
                <a:ea typeface="+mj-ea"/>
                <a:cs typeface="+mj-cs"/>
                <a:sym typeface="Calibri"/>
              </a:defRPr>
            </a:lvl1pPr>
          </a:lstStyle>
          <a:p>
            <a:pPr/>
            <a:r>
              <a:t>5</a:t>
            </a:r>
          </a:p>
        </p:txBody>
      </p:sp>
      <p:sp>
        <p:nvSpPr>
          <p:cNvPr id="569" name="Contenedor"/>
          <p:cNvSpPr txBox="1"/>
          <p:nvPr/>
        </p:nvSpPr>
        <p:spPr>
          <a:xfrm>
            <a:off x="8835725" y="1400346"/>
            <a:ext cx="1206621"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j-lt"/>
                <a:ea typeface="+mj-ea"/>
                <a:cs typeface="+mj-cs"/>
                <a:sym typeface="Calibri"/>
              </a:defRPr>
            </a:lvl1pPr>
          </a:lstStyle>
          <a:p>
            <a:pPr/>
            <a:r>
              <a:t>Contenedor</a:t>
            </a:r>
          </a:p>
        </p:txBody>
      </p:sp>
      <p:sp>
        <p:nvSpPr>
          <p:cNvPr id="570" name="x = x + 2"/>
          <p:cNvSpPr txBox="1"/>
          <p:nvPr/>
        </p:nvSpPr>
        <p:spPr>
          <a:xfrm>
            <a:off x="6847489" y="3362480"/>
            <a:ext cx="865146" cy="383539"/>
          </a:xfrm>
          <a:prstGeom prst="rect">
            <a:avLst/>
          </a:prstGeom>
          <a:solidFill>
            <a:schemeClr val="accent2"/>
          </a:solidFill>
          <a:ln w="12700">
            <a:solidFill>
              <a:srgbClr val="AD5B24"/>
            </a:solidFill>
            <a:miter/>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FFFFFF"/>
                </a:solidFill>
                <a:latin typeface="+mj-lt"/>
                <a:ea typeface="+mj-ea"/>
                <a:cs typeface="+mj-cs"/>
                <a:sym typeface="Calibri"/>
              </a:defRPr>
            </a:lvl1pPr>
          </a:lstStyle>
          <a:p>
            <a:pPr/>
            <a:r>
              <a:t>x = x + 2</a:t>
            </a:r>
          </a:p>
        </p:txBody>
      </p:sp>
      <p:sp>
        <p:nvSpPr>
          <p:cNvPr id="571" name="Rectángulo redondeado"/>
          <p:cNvSpPr/>
          <p:nvPr/>
        </p:nvSpPr>
        <p:spPr>
          <a:xfrm>
            <a:off x="8585644" y="3010228"/>
            <a:ext cx="1706788" cy="837545"/>
          </a:xfrm>
          <a:prstGeom prst="roundRect">
            <a:avLst>
              <a:gd name="adj" fmla="val 15431"/>
            </a:avLst>
          </a:prstGeom>
          <a:gradFill>
            <a:gsLst>
              <a:gs pos="0">
                <a:srgbClr val="70A6DB"/>
              </a:gs>
              <a:gs pos="50000">
                <a:srgbClr val="559BDB"/>
              </a:gs>
              <a:gs pos="100000">
                <a:srgbClr val="448AC9"/>
              </a:gs>
            </a:gsLst>
            <a:lin ang="5400000"/>
          </a:gradFill>
          <a:ln w="6350">
            <a:solidFill>
              <a:schemeClr val="accent5"/>
            </a:solidFill>
            <a:miter/>
          </a:ln>
        </p:spPr>
        <p:txBody>
          <a:bodyPr lIns="45718" tIns="45718" rIns="45718" bIns="45718" anchor="ctr"/>
          <a:lstStyle/>
          <a:p>
            <a:pPr>
              <a:defRPr>
                <a:solidFill>
                  <a:srgbClr val="FFFFFF"/>
                </a:solidFill>
                <a:latin typeface="+mj-lt"/>
                <a:ea typeface="+mj-ea"/>
                <a:cs typeface="+mj-cs"/>
                <a:sym typeface="Calibri"/>
              </a:defRPr>
            </a:pPr>
          </a:p>
        </p:txBody>
      </p:sp>
      <p:sp>
        <p:nvSpPr>
          <p:cNvPr id="572" name="7"/>
          <p:cNvSpPr txBox="1"/>
          <p:nvPr/>
        </p:nvSpPr>
        <p:spPr>
          <a:xfrm>
            <a:off x="9329036" y="3243579"/>
            <a:ext cx="220002"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a:latin typeface="+mj-lt"/>
                <a:ea typeface="+mj-ea"/>
                <a:cs typeface="+mj-cs"/>
                <a:sym typeface="Calibri"/>
              </a:defRPr>
            </a:lvl1pPr>
          </a:lstStyle>
          <a:p>
            <a:pPr/>
            <a:r>
              <a:t>7</a:t>
            </a:r>
          </a:p>
        </p:txBody>
      </p:sp>
      <p:sp>
        <p:nvSpPr>
          <p:cNvPr id="573" name="Signo de multiplicación"/>
          <p:cNvSpPr/>
          <p:nvPr/>
        </p:nvSpPr>
        <p:spPr>
          <a:xfrm>
            <a:off x="8937450" y="1852226"/>
            <a:ext cx="1003222" cy="1003222"/>
          </a:xfrm>
          <a:custGeom>
            <a:avLst/>
            <a:gdLst/>
            <a:ahLst/>
            <a:cxnLst>
              <a:cxn ang="0">
                <a:pos x="wd2" y="hd2"/>
              </a:cxn>
              <a:cxn ang="5400000">
                <a:pos x="wd2" y="hd2"/>
              </a:cxn>
              <a:cxn ang="10800000">
                <a:pos x="wd2" y="hd2"/>
              </a:cxn>
              <a:cxn ang="16200000">
                <a:pos x="wd2" y="hd2"/>
              </a:cxn>
            </a:cxnLst>
            <a:rect l="0" t="0" r="r" b="b"/>
            <a:pathLst>
              <a:path w="21577" h="21577" fill="norm" stroke="1" extrusionOk="0">
                <a:moveTo>
                  <a:pt x="3398" y="1"/>
                </a:moveTo>
                <a:cubicBezTo>
                  <a:pt x="3368" y="1"/>
                  <a:pt x="3338" y="12"/>
                  <a:pt x="3315" y="35"/>
                </a:cubicBezTo>
                <a:lnTo>
                  <a:pt x="35" y="3315"/>
                </a:lnTo>
                <a:cubicBezTo>
                  <a:pt x="-11" y="3361"/>
                  <a:pt x="-11" y="3434"/>
                  <a:pt x="35" y="3480"/>
                </a:cubicBezTo>
                <a:lnTo>
                  <a:pt x="7290" y="10733"/>
                </a:lnTo>
                <a:cubicBezTo>
                  <a:pt x="7320" y="10764"/>
                  <a:pt x="7320" y="10813"/>
                  <a:pt x="7290" y="10843"/>
                </a:cubicBezTo>
                <a:lnTo>
                  <a:pt x="35" y="18098"/>
                </a:lnTo>
                <a:cubicBezTo>
                  <a:pt x="-11" y="18144"/>
                  <a:pt x="-11" y="18217"/>
                  <a:pt x="35" y="18263"/>
                </a:cubicBezTo>
                <a:lnTo>
                  <a:pt x="3315" y="21543"/>
                </a:lnTo>
                <a:cubicBezTo>
                  <a:pt x="3361" y="21589"/>
                  <a:pt x="3434" y="21589"/>
                  <a:pt x="3480" y="21543"/>
                </a:cubicBezTo>
                <a:lnTo>
                  <a:pt x="10733" y="14288"/>
                </a:lnTo>
                <a:cubicBezTo>
                  <a:pt x="10764" y="14258"/>
                  <a:pt x="10814" y="14258"/>
                  <a:pt x="10845" y="14288"/>
                </a:cubicBezTo>
                <a:lnTo>
                  <a:pt x="18098" y="21543"/>
                </a:lnTo>
                <a:cubicBezTo>
                  <a:pt x="18144" y="21589"/>
                  <a:pt x="18217" y="21589"/>
                  <a:pt x="18263" y="21543"/>
                </a:cubicBezTo>
                <a:lnTo>
                  <a:pt x="21543" y="18263"/>
                </a:lnTo>
                <a:cubicBezTo>
                  <a:pt x="21589" y="18217"/>
                  <a:pt x="21589" y="18144"/>
                  <a:pt x="21543" y="18098"/>
                </a:cubicBezTo>
                <a:lnTo>
                  <a:pt x="14288" y="10845"/>
                </a:lnTo>
                <a:cubicBezTo>
                  <a:pt x="14258" y="10814"/>
                  <a:pt x="14258" y="10764"/>
                  <a:pt x="14288" y="10733"/>
                </a:cubicBezTo>
                <a:lnTo>
                  <a:pt x="21543" y="3480"/>
                </a:lnTo>
                <a:cubicBezTo>
                  <a:pt x="21588" y="3434"/>
                  <a:pt x="21588" y="3360"/>
                  <a:pt x="21543" y="3315"/>
                </a:cubicBezTo>
                <a:lnTo>
                  <a:pt x="18263" y="35"/>
                </a:lnTo>
                <a:cubicBezTo>
                  <a:pt x="18217" y="-11"/>
                  <a:pt x="18144" y="-11"/>
                  <a:pt x="18098" y="35"/>
                </a:cubicBezTo>
                <a:lnTo>
                  <a:pt x="10845" y="7290"/>
                </a:lnTo>
                <a:cubicBezTo>
                  <a:pt x="10814" y="7320"/>
                  <a:pt x="10765" y="7320"/>
                  <a:pt x="10735" y="7290"/>
                </a:cubicBezTo>
                <a:lnTo>
                  <a:pt x="3480" y="35"/>
                </a:lnTo>
                <a:cubicBezTo>
                  <a:pt x="3457" y="12"/>
                  <a:pt x="3428" y="1"/>
                  <a:pt x="3398" y="1"/>
                </a:cubicBezTo>
                <a:close/>
              </a:path>
            </a:pathLst>
          </a:custGeom>
          <a:solidFill>
            <a:srgbClr val="FF1126">
              <a:alpha val="72102"/>
            </a:srgbClr>
          </a:solidFill>
          <a:ln w="12700">
            <a:solidFill>
              <a:schemeClr val="accent1">
                <a:alpha val="72102"/>
              </a:schemeClr>
            </a:solidFill>
            <a:miter/>
          </a:ln>
        </p:spPr>
        <p:txBody>
          <a:bodyPr lIns="45718" tIns="45718" rIns="45718" bIns="45718" anchor="ctr"/>
          <a:lstStyle/>
          <a:p>
            <a:pPr>
              <a:defRPr>
                <a:latin typeface="+mj-lt"/>
                <a:ea typeface="+mj-ea"/>
                <a:cs typeface="+mj-cs"/>
                <a:sym typeface="Calibri"/>
              </a:defRPr>
            </a:pPr>
          </a:p>
        </p:txBody>
      </p:sp>
      <p:sp>
        <p:nvSpPr>
          <p:cNvPr id="574" name="Basura"/>
          <p:cNvSpPr txBox="1"/>
          <p:nvPr/>
        </p:nvSpPr>
        <p:spPr>
          <a:xfrm>
            <a:off x="11170584" y="2204805"/>
            <a:ext cx="774460" cy="298013"/>
          </a:xfrm>
          <a:prstGeom prst="rect">
            <a:avLst/>
          </a:prstGeom>
          <a:solidFill>
            <a:srgbClr val="222A35"/>
          </a:solidFill>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solidFill>
                  <a:srgbClr val="C586C0"/>
                </a:solidFill>
                <a:latin typeface="Consolas"/>
                <a:ea typeface="Consolas"/>
                <a:cs typeface="Consolas"/>
                <a:sym typeface="Consolas"/>
              </a:defRPr>
            </a:lvl1pPr>
          </a:lstStyle>
          <a:p>
            <a:pPr/>
            <a:r>
              <a:t>Basura</a:t>
            </a:r>
          </a:p>
        </p:txBody>
      </p:sp>
      <p:sp>
        <p:nvSpPr>
          <p:cNvPr id="575" name="Línea"/>
          <p:cNvSpPr/>
          <p:nvPr/>
        </p:nvSpPr>
        <p:spPr>
          <a:xfrm>
            <a:off x="10436029" y="2353813"/>
            <a:ext cx="594131" cy="1"/>
          </a:xfrm>
          <a:prstGeom prst="line">
            <a:avLst/>
          </a:prstGeom>
          <a:ln w="12700">
            <a:solidFill>
              <a:schemeClr val="accent1"/>
            </a:solidFill>
            <a:miter/>
            <a:tailEnd type="triangle"/>
          </a:ln>
        </p:spPr>
        <p:txBody>
          <a:bodyPr lIns="45718" tIns="45718" rIns="45718" bIns="45718"/>
          <a:lstStyle/>
          <a:p>
            <a:pPr/>
          </a:p>
        </p:txBody>
      </p:sp>
      <p:sp>
        <p:nvSpPr>
          <p:cNvPr id="576" name="Flecha"/>
          <p:cNvSpPr/>
          <p:nvPr/>
        </p:nvSpPr>
        <p:spPr>
          <a:xfrm rot="2160000">
            <a:off x="2402447" y="4324303"/>
            <a:ext cx="1459597" cy="358054"/>
          </a:xfrm>
          <a:prstGeom prst="rightArrow">
            <a:avLst>
              <a:gd name="adj1" fmla="val 32000"/>
              <a:gd name="adj2" fmla="val 108089"/>
            </a:avLst>
          </a:prstGeom>
          <a:solidFill>
            <a:srgbClr val="FFFFFF"/>
          </a:solidFill>
          <a:ln w="12700">
            <a:solidFill>
              <a:schemeClr val="accent1"/>
            </a:solidFill>
            <a:miter/>
          </a:ln>
        </p:spPr>
        <p:txBody>
          <a:bodyPr lIns="45718" tIns="45718" rIns="45718" bIns="45718" anchor="ctr"/>
          <a:lstStyle/>
          <a:p>
            <a:pPr>
              <a:defRPr>
                <a:latin typeface="+mj-lt"/>
                <a:ea typeface="+mj-ea"/>
                <a:cs typeface="+mj-cs"/>
                <a:sym typeface="Calibri"/>
              </a:defRPr>
            </a:pPr>
          </a:p>
        </p:txBody>
      </p:sp>
      <p:sp>
        <p:nvSpPr>
          <p:cNvPr id="577" name="let x = 5"/>
          <p:cNvSpPr txBox="1"/>
          <p:nvPr/>
        </p:nvSpPr>
        <p:spPr>
          <a:xfrm>
            <a:off x="4296400" y="4445451"/>
            <a:ext cx="842153" cy="383539"/>
          </a:xfrm>
          <a:prstGeom prst="rect">
            <a:avLst/>
          </a:prstGeom>
          <a:solidFill>
            <a:schemeClr val="accent2"/>
          </a:solidFill>
          <a:ln w="12700">
            <a:solidFill>
              <a:srgbClr val="AD5B24"/>
            </a:solidFill>
            <a:miter/>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FFFFFF"/>
                </a:solidFill>
                <a:latin typeface="+mj-lt"/>
                <a:ea typeface="+mj-ea"/>
                <a:cs typeface="+mj-cs"/>
                <a:sym typeface="Calibri"/>
              </a:defRPr>
            </a:lvl1pPr>
          </a:lstStyle>
          <a:p>
            <a:pPr/>
            <a:r>
              <a:t>let x = 5</a:t>
            </a:r>
          </a:p>
        </p:txBody>
      </p:sp>
      <p:sp>
        <p:nvSpPr>
          <p:cNvPr id="578" name="let y = x + 2"/>
          <p:cNvSpPr txBox="1"/>
          <p:nvPr/>
        </p:nvSpPr>
        <p:spPr>
          <a:xfrm>
            <a:off x="4284903" y="5645887"/>
            <a:ext cx="1162840" cy="383539"/>
          </a:xfrm>
          <a:prstGeom prst="rect">
            <a:avLst/>
          </a:prstGeom>
          <a:solidFill>
            <a:schemeClr val="accent2"/>
          </a:solidFill>
          <a:ln w="12700">
            <a:solidFill>
              <a:srgbClr val="AD5B24"/>
            </a:solidFill>
            <a:miter/>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FFFFFF"/>
                </a:solidFill>
                <a:latin typeface="+mj-lt"/>
                <a:ea typeface="+mj-ea"/>
                <a:cs typeface="+mj-cs"/>
                <a:sym typeface="Calibri"/>
              </a:defRPr>
            </a:lvl1pPr>
          </a:lstStyle>
          <a:p>
            <a:pPr/>
            <a:r>
              <a:t>let y = x + 2</a:t>
            </a:r>
          </a:p>
        </p:txBody>
      </p:sp>
      <p:sp>
        <p:nvSpPr>
          <p:cNvPr id="579" name="Rectángulo redondeado"/>
          <p:cNvSpPr/>
          <p:nvPr/>
        </p:nvSpPr>
        <p:spPr>
          <a:xfrm>
            <a:off x="6082377" y="4242146"/>
            <a:ext cx="1706789" cy="837545"/>
          </a:xfrm>
          <a:prstGeom prst="roundRect">
            <a:avLst>
              <a:gd name="adj" fmla="val 15431"/>
            </a:avLst>
          </a:prstGeom>
          <a:gradFill>
            <a:gsLst>
              <a:gs pos="0">
                <a:srgbClr val="70A6DB"/>
              </a:gs>
              <a:gs pos="50000">
                <a:srgbClr val="559BDB"/>
              </a:gs>
              <a:gs pos="100000">
                <a:srgbClr val="448AC9"/>
              </a:gs>
            </a:gsLst>
            <a:lin ang="5400000"/>
          </a:gradFill>
          <a:ln w="6350">
            <a:solidFill>
              <a:schemeClr val="accent5"/>
            </a:solidFill>
            <a:miter/>
          </a:ln>
        </p:spPr>
        <p:txBody>
          <a:bodyPr lIns="45718" tIns="45718" rIns="45718" bIns="45718" anchor="ctr"/>
          <a:lstStyle/>
          <a:p>
            <a:pPr>
              <a:defRPr>
                <a:solidFill>
                  <a:srgbClr val="FFFFFF"/>
                </a:solidFill>
                <a:latin typeface="+mj-lt"/>
                <a:ea typeface="+mj-ea"/>
                <a:cs typeface="+mj-cs"/>
                <a:sym typeface="Calibri"/>
              </a:defRPr>
            </a:pPr>
          </a:p>
        </p:txBody>
      </p:sp>
      <p:sp>
        <p:nvSpPr>
          <p:cNvPr id="580" name="5"/>
          <p:cNvSpPr txBox="1"/>
          <p:nvPr/>
        </p:nvSpPr>
        <p:spPr>
          <a:xfrm>
            <a:off x="6825768" y="4475499"/>
            <a:ext cx="220002"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a:latin typeface="+mj-lt"/>
                <a:ea typeface="+mj-ea"/>
                <a:cs typeface="+mj-cs"/>
                <a:sym typeface="Calibri"/>
              </a:defRPr>
            </a:lvl1pPr>
          </a:lstStyle>
          <a:p>
            <a:pPr/>
            <a:r>
              <a:t>5</a:t>
            </a:r>
          </a:p>
        </p:txBody>
      </p:sp>
      <p:sp>
        <p:nvSpPr>
          <p:cNvPr id="581" name="Rectángulo redondeado"/>
          <p:cNvSpPr/>
          <p:nvPr/>
        </p:nvSpPr>
        <p:spPr>
          <a:xfrm>
            <a:off x="6082377" y="5317333"/>
            <a:ext cx="1706789" cy="837545"/>
          </a:xfrm>
          <a:prstGeom prst="roundRect">
            <a:avLst>
              <a:gd name="adj" fmla="val 15431"/>
            </a:avLst>
          </a:prstGeom>
          <a:gradFill>
            <a:gsLst>
              <a:gs pos="0">
                <a:srgbClr val="70A6DB"/>
              </a:gs>
              <a:gs pos="50000">
                <a:srgbClr val="559BDB"/>
              </a:gs>
              <a:gs pos="100000">
                <a:srgbClr val="448AC9"/>
              </a:gs>
            </a:gsLst>
            <a:lin ang="5400000"/>
          </a:gradFill>
          <a:ln w="6350">
            <a:solidFill>
              <a:schemeClr val="accent5"/>
            </a:solidFill>
            <a:miter/>
          </a:ln>
        </p:spPr>
        <p:txBody>
          <a:bodyPr lIns="45718" tIns="45718" rIns="45718" bIns="45718" anchor="ctr"/>
          <a:lstStyle/>
          <a:p>
            <a:pPr>
              <a:defRPr>
                <a:solidFill>
                  <a:srgbClr val="FFFFFF"/>
                </a:solidFill>
                <a:latin typeface="+mj-lt"/>
                <a:ea typeface="+mj-ea"/>
                <a:cs typeface="+mj-cs"/>
                <a:sym typeface="Calibri"/>
              </a:defRPr>
            </a:pPr>
          </a:p>
        </p:txBody>
      </p:sp>
      <p:sp>
        <p:nvSpPr>
          <p:cNvPr id="582" name="7"/>
          <p:cNvSpPr txBox="1"/>
          <p:nvPr/>
        </p:nvSpPr>
        <p:spPr>
          <a:xfrm>
            <a:off x="6825768" y="5550685"/>
            <a:ext cx="220002"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a:latin typeface="+mj-lt"/>
                <a:ea typeface="+mj-ea"/>
                <a:cs typeface="+mj-cs"/>
                <a:sym typeface="Calibri"/>
              </a:defRPr>
            </a:lvl1pPr>
          </a:lstStyle>
          <a:p>
            <a:pPr/>
            <a:r>
              <a:t>7</a:t>
            </a:r>
          </a:p>
        </p:txBody>
      </p:sp>
      <p:sp>
        <p:nvSpPr>
          <p:cNvPr id="583"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584"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585"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5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5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5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5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5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5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9" fill="hold">
                                  <p:stCondLst>
                                    <p:cond delay="0"/>
                                  </p:stCondLst>
                                  <p:iterate type="el" backwards="0">
                                    <p:tmAbs val="0"/>
                                  </p:iterate>
                                  <p:childTnLst>
                                    <p:set>
                                      <p:cBhvr>
                                        <p:cTn id="38" fill="hold"/>
                                        <p:tgtEl>
                                          <p:spTgt spid="56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10" fill="hold">
                                  <p:stCondLst>
                                    <p:cond delay="0"/>
                                  </p:stCondLst>
                                  <p:iterate type="el" backwards="0">
                                    <p:tmAbs val="0"/>
                                  </p:iterate>
                                  <p:childTnLst>
                                    <p:set>
                                      <p:cBhvr>
                                        <p:cTn id="42" fill="hold"/>
                                        <p:tgtEl>
                                          <p:spTgt spid="5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11" fill="hold">
                                  <p:stCondLst>
                                    <p:cond delay="0"/>
                                  </p:stCondLst>
                                  <p:iterate type="el" backwards="0">
                                    <p:tmAbs val="0"/>
                                  </p:iterate>
                                  <p:childTnLst>
                                    <p:set>
                                      <p:cBhvr>
                                        <p:cTn id="46" fill="hold"/>
                                        <p:tgtEl>
                                          <p:spTgt spid="5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12" fill="hold">
                                  <p:stCondLst>
                                    <p:cond delay="0"/>
                                  </p:stCondLst>
                                  <p:iterate type="el" backwards="0">
                                    <p:tmAbs val="0"/>
                                  </p:iterate>
                                  <p:childTnLst>
                                    <p:set>
                                      <p:cBhvr>
                                        <p:cTn id="50" fill="hold"/>
                                        <p:tgtEl>
                                          <p:spTgt spid="5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13" fill="hold">
                                  <p:stCondLst>
                                    <p:cond delay="0"/>
                                  </p:stCondLst>
                                  <p:iterate type="el" backwards="0">
                                    <p:tmAbs val="0"/>
                                  </p:iterate>
                                  <p:childTnLst>
                                    <p:set>
                                      <p:cBhvr>
                                        <p:cTn id="54" fill="hold"/>
                                        <p:tgtEl>
                                          <p:spTgt spid="57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4" fill="hold">
                                  <p:stCondLst>
                                    <p:cond delay="0"/>
                                  </p:stCondLst>
                                  <p:iterate type="el" backwards="0">
                                    <p:tmAbs val="0"/>
                                  </p:iterate>
                                  <p:childTnLst>
                                    <p:set>
                                      <p:cBhvr>
                                        <p:cTn id="58" fill="hold"/>
                                        <p:tgtEl>
                                          <p:spTgt spid="5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0" presetID="1" grpId="15" fill="hold">
                                  <p:stCondLst>
                                    <p:cond delay="0"/>
                                  </p:stCondLst>
                                  <p:iterate type="el" backwards="0">
                                    <p:tmAbs val="0"/>
                                  </p:iterate>
                                  <p:childTnLst>
                                    <p:set>
                                      <p:cBhvr>
                                        <p:cTn id="62" fill="hold"/>
                                        <p:tgtEl>
                                          <p:spTgt spid="57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0" presetID="1" grpId="16" fill="hold">
                                  <p:stCondLst>
                                    <p:cond delay="0"/>
                                  </p:stCondLst>
                                  <p:iterate type="el" backwards="0">
                                    <p:tmAbs val="0"/>
                                  </p:iterate>
                                  <p:childTnLst>
                                    <p:set>
                                      <p:cBhvr>
                                        <p:cTn id="66" fill="hold"/>
                                        <p:tgtEl>
                                          <p:spTgt spid="57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0" presetID="1" grpId="17" fill="hold">
                                  <p:stCondLst>
                                    <p:cond delay="0"/>
                                  </p:stCondLst>
                                  <p:iterate type="el" backwards="0">
                                    <p:tmAbs val="0"/>
                                  </p:iterate>
                                  <p:childTnLst>
                                    <p:set>
                                      <p:cBhvr>
                                        <p:cTn id="70" fill="hold"/>
                                        <p:tgtEl>
                                          <p:spTgt spid="57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Class="entr" nodeType="clickEffect" presetSubtype="0" presetID="1" grpId="18" fill="hold">
                                  <p:stCondLst>
                                    <p:cond delay="0"/>
                                  </p:stCondLst>
                                  <p:iterate type="el" backwards="0">
                                    <p:tmAbs val="0"/>
                                  </p:iterate>
                                  <p:childTnLst>
                                    <p:set>
                                      <p:cBhvr>
                                        <p:cTn id="74" fill="hold"/>
                                        <p:tgtEl>
                                          <p:spTgt spid="57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Class="entr" nodeType="clickEffect" presetSubtype="0" presetID="1" grpId="19" fill="hold">
                                  <p:stCondLst>
                                    <p:cond delay="0"/>
                                  </p:stCondLst>
                                  <p:iterate type="el" backwards="0">
                                    <p:tmAbs val="0"/>
                                  </p:iterate>
                                  <p:childTnLst>
                                    <p:set>
                                      <p:cBhvr>
                                        <p:cTn id="78" fill="hold"/>
                                        <p:tgtEl>
                                          <p:spTgt spid="57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Class="entr" nodeType="clickEffect" presetSubtype="0" presetID="1" grpId="20" fill="hold">
                                  <p:stCondLst>
                                    <p:cond delay="0"/>
                                  </p:stCondLst>
                                  <p:iterate type="el" backwards="0">
                                    <p:tmAbs val="0"/>
                                  </p:iterate>
                                  <p:childTnLst>
                                    <p:set>
                                      <p:cBhvr>
                                        <p:cTn id="82" fill="hold"/>
                                        <p:tgtEl>
                                          <p:spTgt spid="57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Class="entr" nodeType="clickEffect" presetSubtype="0" presetID="1" grpId="21" fill="hold">
                                  <p:stCondLst>
                                    <p:cond delay="0"/>
                                  </p:stCondLst>
                                  <p:iterate type="el" backwards="0">
                                    <p:tmAbs val="0"/>
                                  </p:iterate>
                                  <p:childTnLst>
                                    <p:set>
                                      <p:cBhvr>
                                        <p:cTn id="86" fill="hold"/>
                                        <p:tgtEl>
                                          <p:spTgt spid="58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Class="entr" nodeType="clickEffect" presetSubtype="0" presetID="1" grpId="22" fill="hold">
                                  <p:stCondLst>
                                    <p:cond delay="0"/>
                                  </p:stCondLst>
                                  <p:iterate type="el" backwards="0">
                                    <p:tmAbs val="0"/>
                                  </p:iterate>
                                  <p:childTnLst>
                                    <p:set>
                                      <p:cBhvr>
                                        <p:cTn id="90" fill="hold"/>
                                        <p:tgtEl>
                                          <p:spTgt spid="57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Class="entr" nodeType="clickEffect" presetSubtype="0" presetID="1" grpId="23" fill="hold">
                                  <p:stCondLst>
                                    <p:cond delay="0"/>
                                  </p:stCondLst>
                                  <p:iterate type="el" backwards="0">
                                    <p:tmAbs val="0"/>
                                  </p:iterate>
                                  <p:childTnLst>
                                    <p:set>
                                      <p:cBhvr>
                                        <p:cTn id="94" fill="hold"/>
                                        <p:tgtEl>
                                          <p:spTgt spid="58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Class="entr" nodeType="clickEffect" presetSubtype="0" presetID="1" grpId="24" fill="hold">
                                  <p:stCondLst>
                                    <p:cond delay="0"/>
                                  </p:stCondLst>
                                  <p:iterate type="el" backwards="0">
                                    <p:tmAbs val="0"/>
                                  </p:iterate>
                                  <p:childTnLst>
                                    <p:set>
                                      <p:cBhvr>
                                        <p:cTn id="98" fill="hold"/>
                                        <p:tgtEl>
                                          <p:spTgt spid="5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2" grpId="14"/>
      <p:bldP build="whole" bldLvl="1" animBg="1" rev="0" advAuto="0" spid="569" grpId="9"/>
      <p:bldP build="whole" bldLvl="1" animBg="1" rev="0" advAuto="0" spid="571" grpId="13"/>
      <p:bldP build="whole" bldLvl="1" animBg="1" rev="0" advAuto="0" spid="570" grpId="12"/>
      <p:bldP build="whole" bldLvl="1" animBg="1" rev="0" advAuto="0" spid="566" grpId="8"/>
      <p:bldP build="whole" bldLvl="1" animBg="1" rev="0" advAuto="0" spid="565" grpId="7"/>
      <p:bldP build="whole" bldLvl="1" animBg="1" rev="0" advAuto="0" spid="567" grpId="10"/>
      <p:bldP build="whole" bldLvl="1" animBg="1" rev="0" advAuto="0" spid="564" grpId="6"/>
      <p:bldP build="whole" bldLvl="1" animBg="1" rev="0" advAuto="0" spid="562" grpId="2"/>
      <p:bldP build="whole" bldLvl="1" animBg="1" rev="0" advAuto="0" spid="563" grpId="4"/>
      <p:bldP build="whole" bldLvl="1" animBg="1" rev="0" advAuto="0" spid="580" grpId="21"/>
      <p:bldP build="whole" bldLvl="1" animBg="1" rev="0" advAuto="0" spid="579" grpId="20"/>
      <p:bldP build="whole" bldLvl="1" animBg="1" rev="0" advAuto="0" spid="581" grpId="23"/>
      <p:bldP build="whole" bldLvl="1" animBg="1" rev="0" advAuto="0" spid="560" grpId="3"/>
      <p:bldP build="whole" bldLvl="1" animBg="1" rev="0" advAuto="0" spid="568" grpId="11"/>
      <p:bldP build="whole" bldLvl="1" animBg="1" rev="0" advAuto="0" spid="576" grpId="18"/>
      <p:bldP build="whole" bldLvl="1" animBg="1" rev="0" advAuto="0" spid="575" grpId="17"/>
      <p:bldP build="whole" bldLvl="1" animBg="1" rev="0" advAuto="0" spid="574" grpId="16"/>
      <p:bldP build="whole" bldLvl="1" animBg="1" rev="0" advAuto="0" spid="577" grpId="19"/>
      <p:bldP build="whole" bldLvl="1" animBg="1" rev="0" advAuto="0" spid="559" grpId="1"/>
      <p:bldP build="whole" bldLvl="1" animBg="1" rev="0" advAuto="0" spid="561" grpId="5"/>
      <p:bldP build="whole" bldLvl="1" animBg="1" rev="0" advAuto="0" spid="578" grpId="22"/>
      <p:bldP build="whole" bldLvl="1" animBg="1" rev="0" advAuto="0" spid="582" grpId="24"/>
      <p:bldP build="whole" bldLvl="1" animBg="1" rev="0" advAuto="0" spid="573" grpId="15"/>
    </p:bldLst>
  </p:timing>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7" name="CuadroTexto 1"/>
          <p:cNvSpPr txBox="1"/>
          <p:nvPr/>
        </p:nvSpPr>
        <p:spPr>
          <a:xfrm>
            <a:off x="504623" y="1242794"/>
            <a:ext cx="4244847"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8. Funciones y procedimientos</a:t>
            </a:r>
          </a:p>
        </p:txBody>
      </p:sp>
      <p:sp>
        <p:nvSpPr>
          <p:cNvPr id="588" name="Tipo - objeto"/>
          <p:cNvSpPr txBox="1"/>
          <p:nvPr/>
        </p:nvSpPr>
        <p:spPr>
          <a:xfrm>
            <a:off x="408168" y="1967585"/>
            <a:ext cx="1750233" cy="491489"/>
          </a:xfrm>
          <a:prstGeom prst="rect">
            <a:avLst/>
          </a:prstGeom>
          <a:gradFill>
            <a:gsLst>
              <a:gs pos="0">
                <a:srgbClr val="70A6DB"/>
              </a:gs>
              <a:gs pos="50000">
                <a:srgbClr val="559BDB"/>
              </a:gs>
              <a:gs pos="100000">
                <a:srgbClr val="448AC9"/>
              </a:gs>
            </a:gsLst>
            <a:lin ang="5400000"/>
          </a:gradFill>
          <a:ln w="6350">
            <a:solidFill>
              <a:schemeClr val="accent5"/>
            </a:solidFill>
            <a:miter/>
          </a:ln>
          <a:extLst>
            <a:ext uri="{C572A759-6A51-4108-AA02-DFA0A04FC94B}">
              <ma14:wrappingTextBoxFlag xmlns:ma14="http://schemas.microsoft.com/office/mac/drawingml/2011/main" val="1"/>
            </a:ext>
          </a:extLst>
        </p:spPr>
        <p:txBody>
          <a:bodyPr wrap="none" lIns="45718" tIns="45718" rIns="45718" bIns="45718" anchor="ctr">
            <a:spAutoFit/>
          </a:bodyPr>
          <a:lstStyle>
            <a:lvl1pPr algn="ctr">
              <a:defRPr sz="2500">
                <a:solidFill>
                  <a:srgbClr val="FFFFFF"/>
                </a:solidFill>
                <a:latin typeface="+mj-lt"/>
                <a:ea typeface="+mj-ea"/>
                <a:cs typeface="+mj-cs"/>
                <a:sym typeface="Calibri"/>
              </a:defRPr>
            </a:lvl1pPr>
          </a:lstStyle>
          <a:p>
            <a:pPr/>
            <a:r>
              <a:t>Tipo - objeto</a:t>
            </a:r>
          </a:p>
        </p:txBody>
      </p:sp>
      <p:sp>
        <p:nvSpPr>
          <p:cNvPr id="589" name="let x = [5, 4, 3];"/>
          <p:cNvSpPr txBox="1"/>
          <p:nvPr/>
        </p:nvSpPr>
        <p:spPr>
          <a:xfrm>
            <a:off x="1116217" y="3213532"/>
            <a:ext cx="1492680" cy="383539"/>
          </a:xfrm>
          <a:prstGeom prst="rect">
            <a:avLst/>
          </a:prstGeom>
          <a:solidFill>
            <a:schemeClr val="accent2"/>
          </a:solidFill>
          <a:ln w="12700">
            <a:solidFill>
              <a:srgbClr val="AD5B24"/>
            </a:solidFill>
            <a:miter/>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FFFFFF"/>
                </a:solidFill>
                <a:latin typeface="+mj-lt"/>
                <a:ea typeface="+mj-ea"/>
                <a:cs typeface="+mj-cs"/>
                <a:sym typeface="Calibri"/>
              </a:defRPr>
            </a:lvl1pPr>
          </a:lstStyle>
          <a:p>
            <a:pPr/>
            <a:r>
              <a:t>let x = [5, 4, 3];</a:t>
            </a:r>
          </a:p>
        </p:txBody>
      </p:sp>
      <p:sp>
        <p:nvSpPr>
          <p:cNvPr id="590" name="Rectángulo redondeado"/>
          <p:cNvSpPr/>
          <p:nvPr/>
        </p:nvSpPr>
        <p:spPr>
          <a:xfrm>
            <a:off x="4854216" y="2962834"/>
            <a:ext cx="1706789" cy="837545"/>
          </a:xfrm>
          <a:prstGeom prst="roundRect">
            <a:avLst>
              <a:gd name="adj" fmla="val 15431"/>
            </a:avLst>
          </a:prstGeom>
          <a:gradFill>
            <a:gsLst>
              <a:gs pos="0">
                <a:srgbClr val="70A6DB"/>
              </a:gs>
              <a:gs pos="50000">
                <a:srgbClr val="559BDB"/>
              </a:gs>
              <a:gs pos="100000">
                <a:srgbClr val="448AC9"/>
              </a:gs>
            </a:gsLst>
            <a:lin ang="5400000"/>
          </a:gradFill>
          <a:ln w="6350">
            <a:solidFill>
              <a:schemeClr val="accent5"/>
            </a:solidFill>
            <a:miter/>
          </a:ln>
        </p:spPr>
        <p:txBody>
          <a:bodyPr lIns="45718" tIns="45718" rIns="45718" bIns="45718" anchor="ctr"/>
          <a:lstStyle/>
          <a:p>
            <a:pPr>
              <a:defRPr>
                <a:solidFill>
                  <a:srgbClr val="FFFFFF"/>
                </a:solidFill>
                <a:latin typeface="+mj-lt"/>
                <a:ea typeface="+mj-ea"/>
                <a:cs typeface="+mj-cs"/>
                <a:sym typeface="Calibri"/>
              </a:defRPr>
            </a:pPr>
          </a:p>
        </p:txBody>
      </p:sp>
      <p:sp>
        <p:nvSpPr>
          <p:cNvPr id="591" name="0001"/>
          <p:cNvSpPr txBox="1"/>
          <p:nvPr/>
        </p:nvSpPr>
        <p:spPr>
          <a:xfrm>
            <a:off x="5423814" y="3196186"/>
            <a:ext cx="567590"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a:latin typeface="+mj-lt"/>
                <a:ea typeface="+mj-ea"/>
                <a:cs typeface="+mj-cs"/>
                <a:sym typeface="Calibri"/>
              </a:defRPr>
            </a:lvl1pPr>
          </a:lstStyle>
          <a:p>
            <a:pPr/>
            <a:r>
              <a:t>0001</a:t>
            </a:r>
          </a:p>
        </p:txBody>
      </p:sp>
      <p:sp>
        <p:nvSpPr>
          <p:cNvPr id="592" name="Referencia"/>
          <p:cNvSpPr txBox="1"/>
          <p:nvPr/>
        </p:nvSpPr>
        <p:spPr>
          <a:xfrm>
            <a:off x="5166138" y="2339769"/>
            <a:ext cx="1082944"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j-lt"/>
                <a:ea typeface="+mj-ea"/>
                <a:cs typeface="+mj-cs"/>
                <a:sym typeface="Calibri"/>
              </a:defRPr>
            </a:lvl1pPr>
          </a:lstStyle>
          <a:p>
            <a:pPr/>
            <a:r>
              <a:t>Referencia</a:t>
            </a:r>
          </a:p>
        </p:txBody>
      </p:sp>
      <p:sp>
        <p:nvSpPr>
          <p:cNvPr id="593" name="Flecha"/>
          <p:cNvSpPr/>
          <p:nvPr/>
        </p:nvSpPr>
        <p:spPr>
          <a:xfrm>
            <a:off x="2798965" y="3229754"/>
            <a:ext cx="1859398" cy="303704"/>
          </a:xfrm>
          <a:prstGeom prst="rightArrow">
            <a:avLst>
              <a:gd name="adj1" fmla="val 32000"/>
              <a:gd name="adj2" fmla="val 109710"/>
            </a:avLst>
          </a:prstGeom>
          <a:solidFill>
            <a:srgbClr val="FFFFFF"/>
          </a:solidFill>
          <a:ln w="12700">
            <a:solidFill>
              <a:schemeClr val="accent1"/>
            </a:solidFill>
            <a:miter/>
          </a:ln>
        </p:spPr>
        <p:txBody>
          <a:bodyPr lIns="45718" tIns="45718" rIns="45718" bIns="45718" anchor="ctr"/>
          <a:lstStyle/>
          <a:p>
            <a:pPr>
              <a:defRPr>
                <a:latin typeface="+mj-lt"/>
                <a:ea typeface="+mj-ea"/>
                <a:cs typeface="+mj-cs"/>
                <a:sym typeface="Calibri"/>
              </a:defRPr>
            </a:pPr>
          </a:p>
        </p:txBody>
      </p:sp>
      <p:sp>
        <p:nvSpPr>
          <p:cNvPr id="594" name="Rectángulo redondeado"/>
          <p:cNvSpPr/>
          <p:nvPr/>
        </p:nvSpPr>
        <p:spPr>
          <a:xfrm>
            <a:off x="8688847" y="2983198"/>
            <a:ext cx="1706789" cy="837545"/>
          </a:xfrm>
          <a:prstGeom prst="roundRect">
            <a:avLst>
              <a:gd name="adj" fmla="val 15431"/>
            </a:avLst>
          </a:prstGeom>
          <a:gradFill>
            <a:gsLst>
              <a:gs pos="0">
                <a:srgbClr val="70A6DB"/>
              </a:gs>
              <a:gs pos="50000">
                <a:srgbClr val="559BDB"/>
              </a:gs>
              <a:gs pos="100000">
                <a:srgbClr val="448AC9"/>
              </a:gs>
            </a:gsLst>
            <a:lin ang="5400000"/>
          </a:gradFill>
          <a:ln w="6350">
            <a:solidFill>
              <a:schemeClr val="accent5"/>
            </a:solidFill>
            <a:miter/>
          </a:ln>
        </p:spPr>
        <p:txBody>
          <a:bodyPr lIns="45718" tIns="45718" rIns="45718" bIns="45718" anchor="ctr"/>
          <a:lstStyle/>
          <a:p>
            <a:pPr>
              <a:defRPr>
                <a:solidFill>
                  <a:srgbClr val="FFFFFF"/>
                </a:solidFill>
                <a:latin typeface="+mj-lt"/>
                <a:ea typeface="+mj-ea"/>
                <a:cs typeface="+mj-cs"/>
                <a:sym typeface="Calibri"/>
              </a:defRPr>
            </a:pPr>
          </a:p>
        </p:txBody>
      </p:sp>
      <p:sp>
        <p:nvSpPr>
          <p:cNvPr id="595" name="[5, 4, 3]"/>
          <p:cNvSpPr txBox="1"/>
          <p:nvPr/>
        </p:nvSpPr>
        <p:spPr>
          <a:xfrm>
            <a:off x="9137560" y="3216550"/>
            <a:ext cx="809361"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a:latin typeface="+mj-lt"/>
                <a:ea typeface="+mj-ea"/>
                <a:cs typeface="+mj-cs"/>
                <a:sym typeface="Calibri"/>
              </a:defRPr>
            </a:lvl1pPr>
          </a:lstStyle>
          <a:p>
            <a:pPr/>
            <a:r>
              <a:t>[5, 4, 3]</a:t>
            </a:r>
          </a:p>
        </p:txBody>
      </p:sp>
      <p:sp>
        <p:nvSpPr>
          <p:cNvPr id="596" name="Valor actual"/>
          <p:cNvSpPr txBox="1"/>
          <p:nvPr/>
        </p:nvSpPr>
        <p:spPr>
          <a:xfrm>
            <a:off x="8942334" y="2339769"/>
            <a:ext cx="1199811"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j-lt"/>
                <a:ea typeface="+mj-ea"/>
                <a:cs typeface="+mj-cs"/>
                <a:sym typeface="Calibri"/>
              </a:defRPr>
            </a:lvl1pPr>
          </a:lstStyle>
          <a:p>
            <a:pPr/>
            <a:r>
              <a:t>Valor actual</a:t>
            </a:r>
          </a:p>
        </p:txBody>
      </p:sp>
      <p:sp>
        <p:nvSpPr>
          <p:cNvPr id="597" name="Flecha"/>
          <p:cNvSpPr/>
          <p:nvPr/>
        </p:nvSpPr>
        <p:spPr>
          <a:xfrm>
            <a:off x="6760602" y="3277149"/>
            <a:ext cx="1691477" cy="303703"/>
          </a:xfrm>
          <a:prstGeom prst="rightArrow">
            <a:avLst>
              <a:gd name="adj1" fmla="val 32000"/>
              <a:gd name="adj2" fmla="val 109710"/>
            </a:avLst>
          </a:prstGeom>
          <a:solidFill>
            <a:srgbClr val="FFFFFF"/>
          </a:solidFill>
          <a:ln w="12700">
            <a:solidFill>
              <a:schemeClr val="accent1"/>
            </a:solidFill>
            <a:miter/>
          </a:ln>
        </p:spPr>
        <p:txBody>
          <a:bodyPr lIns="45718" tIns="45718" rIns="45718" bIns="45718" anchor="ctr"/>
          <a:lstStyle/>
          <a:p>
            <a:pPr>
              <a:defRPr>
                <a:latin typeface="+mj-lt"/>
                <a:ea typeface="+mj-ea"/>
                <a:cs typeface="+mj-cs"/>
                <a:sym typeface="Calibri"/>
              </a:defRPr>
            </a:pPr>
          </a:p>
        </p:txBody>
      </p:sp>
      <p:sp>
        <p:nvSpPr>
          <p:cNvPr id="598" name="let y = x;"/>
          <p:cNvSpPr txBox="1"/>
          <p:nvPr/>
        </p:nvSpPr>
        <p:spPr>
          <a:xfrm>
            <a:off x="1151761" y="4179504"/>
            <a:ext cx="890932" cy="383539"/>
          </a:xfrm>
          <a:prstGeom prst="rect">
            <a:avLst/>
          </a:prstGeom>
          <a:solidFill>
            <a:schemeClr val="accent2"/>
          </a:solidFill>
          <a:ln w="12700">
            <a:solidFill>
              <a:srgbClr val="AD5B24"/>
            </a:solidFill>
            <a:miter/>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FFFFFF"/>
                </a:solidFill>
                <a:latin typeface="+mj-lt"/>
                <a:ea typeface="+mj-ea"/>
                <a:cs typeface="+mj-cs"/>
                <a:sym typeface="Calibri"/>
              </a:defRPr>
            </a:lvl1pPr>
          </a:lstStyle>
          <a:p>
            <a:pPr/>
            <a:r>
              <a:t>let y = x;</a:t>
            </a:r>
          </a:p>
        </p:txBody>
      </p:sp>
      <p:sp>
        <p:nvSpPr>
          <p:cNvPr id="599" name="Flecha"/>
          <p:cNvSpPr/>
          <p:nvPr/>
        </p:nvSpPr>
        <p:spPr>
          <a:xfrm rot="20640000">
            <a:off x="2163776" y="3895678"/>
            <a:ext cx="2497542" cy="303703"/>
          </a:xfrm>
          <a:prstGeom prst="rightArrow">
            <a:avLst>
              <a:gd name="adj1" fmla="val 32000"/>
              <a:gd name="adj2" fmla="val 109710"/>
            </a:avLst>
          </a:prstGeom>
          <a:solidFill>
            <a:srgbClr val="FFFFFF"/>
          </a:solidFill>
          <a:ln w="12700">
            <a:solidFill>
              <a:schemeClr val="accent1"/>
            </a:solidFill>
            <a:miter/>
          </a:ln>
        </p:spPr>
        <p:txBody>
          <a:bodyPr lIns="45718" tIns="45718" rIns="45718" bIns="45718" anchor="ctr"/>
          <a:lstStyle/>
          <a:p>
            <a:pPr>
              <a:defRPr>
                <a:latin typeface="+mj-lt"/>
                <a:ea typeface="+mj-ea"/>
                <a:cs typeface="+mj-cs"/>
                <a:sym typeface="Calibri"/>
              </a:defRPr>
            </a:pPr>
          </a:p>
        </p:txBody>
      </p:sp>
      <p:sp>
        <p:nvSpPr>
          <p:cNvPr id="600" name="y.push(2)"/>
          <p:cNvSpPr txBox="1"/>
          <p:nvPr/>
        </p:nvSpPr>
        <p:spPr>
          <a:xfrm>
            <a:off x="1151761" y="5327731"/>
            <a:ext cx="967169" cy="383539"/>
          </a:xfrm>
          <a:prstGeom prst="rect">
            <a:avLst/>
          </a:prstGeom>
          <a:solidFill>
            <a:schemeClr val="accent2"/>
          </a:solidFill>
          <a:ln w="12700">
            <a:solidFill>
              <a:srgbClr val="AD5B24"/>
            </a:solidFill>
            <a:miter/>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FFFFFF"/>
                </a:solidFill>
                <a:latin typeface="+mj-lt"/>
                <a:ea typeface="+mj-ea"/>
                <a:cs typeface="+mj-cs"/>
                <a:sym typeface="Calibri"/>
              </a:defRPr>
            </a:lvl1pPr>
          </a:lstStyle>
          <a:p>
            <a:pPr/>
            <a:r>
              <a:t>y.push(2)</a:t>
            </a:r>
          </a:p>
        </p:txBody>
      </p:sp>
      <p:sp>
        <p:nvSpPr>
          <p:cNvPr id="601" name="Flecha"/>
          <p:cNvSpPr/>
          <p:nvPr/>
        </p:nvSpPr>
        <p:spPr>
          <a:xfrm rot="19980000">
            <a:off x="2044469" y="4632866"/>
            <a:ext cx="3125527" cy="303703"/>
          </a:xfrm>
          <a:prstGeom prst="rightArrow">
            <a:avLst>
              <a:gd name="adj1" fmla="val 32000"/>
              <a:gd name="adj2" fmla="val 109710"/>
            </a:avLst>
          </a:prstGeom>
          <a:solidFill>
            <a:srgbClr val="FFFFFF"/>
          </a:solidFill>
          <a:ln w="12700">
            <a:solidFill>
              <a:schemeClr val="accent1"/>
            </a:solidFill>
            <a:miter/>
          </a:ln>
        </p:spPr>
        <p:txBody>
          <a:bodyPr lIns="45718" tIns="45718" rIns="45718" bIns="45718" anchor="ctr"/>
          <a:lstStyle/>
          <a:p>
            <a:pPr>
              <a:defRPr>
                <a:latin typeface="+mj-lt"/>
                <a:ea typeface="+mj-ea"/>
                <a:cs typeface="+mj-cs"/>
                <a:sym typeface="Calibri"/>
              </a:defRPr>
            </a:pPr>
          </a:p>
        </p:txBody>
      </p:sp>
      <p:sp>
        <p:nvSpPr>
          <p:cNvPr id="602" name="Signo de multiplicación"/>
          <p:cNvSpPr/>
          <p:nvPr/>
        </p:nvSpPr>
        <p:spPr>
          <a:xfrm>
            <a:off x="9040654" y="2903716"/>
            <a:ext cx="1003222" cy="1003222"/>
          </a:xfrm>
          <a:custGeom>
            <a:avLst/>
            <a:gdLst/>
            <a:ahLst/>
            <a:cxnLst>
              <a:cxn ang="0">
                <a:pos x="wd2" y="hd2"/>
              </a:cxn>
              <a:cxn ang="5400000">
                <a:pos x="wd2" y="hd2"/>
              </a:cxn>
              <a:cxn ang="10800000">
                <a:pos x="wd2" y="hd2"/>
              </a:cxn>
              <a:cxn ang="16200000">
                <a:pos x="wd2" y="hd2"/>
              </a:cxn>
            </a:cxnLst>
            <a:rect l="0" t="0" r="r" b="b"/>
            <a:pathLst>
              <a:path w="21577" h="21577" fill="norm" stroke="1" extrusionOk="0">
                <a:moveTo>
                  <a:pt x="3398" y="1"/>
                </a:moveTo>
                <a:cubicBezTo>
                  <a:pt x="3368" y="1"/>
                  <a:pt x="3338" y="12"/>
                  <a:pt x="3315" y="35"/>
                </a:cubicBezTo>
                <a:lnTo>
                  <a:pt x="35" y="3315"/>
                </a:lnTo>
                <a:cubicBezTo>
                  <a:pt x="-11" y="3361"/>
                  <a:pt x="-11" y="3434"/>
                  <a:pt x="35" y="3480"/>
                </a:cubicBezTo>
                <a:lnTo>
                  <a:pt x="7290" y="10733"/>
                </a:lnTo>
                <a:cubicBezTo>
                  <a:pt x="7320" y="10764"/>
                  <a:pt x="7320" y="10813"/>
                  <a:pt x="7290" y="10843"/>
                </a:cubicBezTo>
                <a:lnTo>
                  <a:pt x="35" y="18098"/>
                </a:lnTo>
                <a:cubicBezTo>
                  <a:pt x="-11" y="18144"/>
                  <a:pt x="-11" y="18217"/>
                  <a:pt x="35" y="18263"/>
                </a:cubicBezTo>
                <a:lnTo>
                  <a:pt x="3315" y="21543"/>
                </a:lnTo>
                <a:cubicBezTo>
                  <a:pt x="3361" y="21589"/>
                  <a:pt x="3434" y="21589"/>
                  <a:pt x="3480" y="21543"/>
                </a:cubicBezTo>
                <a:lnTo>
                  <a:pt x="10733" y="14288"/>
                </a:lnTo>
                <a:cubicBezTo>
                  <a:pt x="10764" y="14258"/>
                  <a:pt x="10814" y="14258"/>
                  <a:pt x="10845" y="14288"/>
                </a:cubicBezTo>
                <a:lnTo>
                  <a:pt x="18098" y="21543"/>
                </a:lnTo>
                <a:cubicBezTo>
                  <a:pt x="18144" y="21589"/>
                  <a:pt x="18217" y="21589"/>
                  <a:pt x="18263" y="21543"/>
                </a:cubicBezTo>
                <a:lnTo>
                  <a:pt x="21543" y="18263"/>
                </a:lnTo>
                <a:cubicBezTo>
                  <a:pt x="21589" y="18217"/>
                  <a:pt x="21589" y="18144"/>
                  <a:pt x="21543" y="18098"/>
                </a:cubicBezTo>
                <a:lnTo>
                  <a:pt x="14288" y="10845"/>
                </a:lnTo>
                <a:cubicBezTo>
                  <a:pt x="14258" y="10814"/>
                  <a:pt x="14258" y="10764"/>
                  <a:pt x="14288" y="10733"/>
                </a:cubicBezTo>
                <a:lnTo>
                  <a:pt x="21543" y="3480"/>
                </a:lnTo>
                <a:cubicBezTo>
                  <a:pt x="21588" y="3434"/>
                  <a:pt x="21588" y="3360"/>
                  <a:pt x="21543" y="3315"/>
                </a:cubicBezTo>
                <a:lnTo>
                  <a:pt x="18263" y="35"/>
                </a:lnTo>
                <a:cubicBezTo>
                  <a:pt x="18217" y="-11"/>
                  <a:pt x="18144" y="-11"/>
                  <a:pt x="18098" y="35"/>
                </a:cubicBezTo>
                <a:lnTo>
                  <a:pt x="10845" y="7290"/>
                </a:lnTo>
                <a:cubicBezTo>
                  <a:pt x="10814" y="7320"/>
                  <a:pt x="10765" y="7320"/>
                  <a:pt x="10735" y="7290"/>
                </a:cubicBezTo>
                <a:lnTo>
                  <a:pt x="3480" y="35"/>
                </a:lnTo>
                <a:cubicBezTo>
                  <a:pt x="3457" y="12"/>
                  <a:pt x="3428" y="1"/>
                  <a:pt x="3398" y="1"/>
                </a:cubicBezTo>
                <a:close/>
              </a:path>
            </a:pathLst>
          </a:custGeom>
          <a:solidFill>
            <a:srgbClr val="FF1126">
              <a:alpha val="72102"/>
            </a:srgbClr>
          </a:solidFill>
          <a:ln w="12700">
            <a:solidFill>
              <a:schemeClr val="accent1">
                <a:alpha val="72102"/>
              </a:schemeClr>
            </a:solidFill>
            <a:miter/>
          </a:ln>
        </p:spPr>
        <p:txBody>
          <a:bodyPr lIns="45718" tIns="45718" rIns="45718" bIns="45718" anchor="ctr"/>
          <a:lstStyle/>
          <a:p>
            <a:pPr>
              <a:defRPr>
                <a:latin typeface="+mj-lt"/>
                <a:ea typeface="+mj-ea"/>
                <a:cs typeface="+mj-cs"/>
                <a:sym typeface="Calibri"/>
              </a:defRPr>
            </a:pPr>
          </a:p>
        </p:txBody>
      </p:sp>
      <p:sp>
        <p:nvSpPr>
          <p:cNvPr id="603" name="Rectángulo redondeado"/>
          <p:cNvSpPr/>
          <p:nvPr/>
        </p:nvSpPr>
        <p:spPr>
          <a:xfrm>
            <a:off x="8688847" y="4745278"/>
            <a:ext cx="1706789" cy="837545"/>
          </a:xfrm>
          <a:prstGeom prst="roundRect">
            <a:avLst>
              <a:gd name="adj" fmla="val 15431"/>
            </a:avLst>
          </a:prstGeom>
          <a:gradFill>
            <a:gsLst>
              <a:gs pos="0">
                <a:srgbClr val="70A6DB"/>
              </a:gs>
              <a:gs pos="50000">
                <a:srgbClr val="559BDB"/>
              </a:gs>
              <a:gs pos="100000">
                <a:srgbClr val="448AC9"/>
              </a:gs>
            </a:gsLst>
            <a:lin ang="5400000"/>
          </a:gradFill>
          <a:ln w="6350">
            <a:solidFill>
              <a:schemeClr val="accent5"/>
            </a:solidFill>
            <a:miter/>
          </a:ln>
        </p:spPr>
        <p:txBody>
          <a:bodyPr lIns="45718" tIns="45718" rIns="45718" bIns="45718" anchor="ctr"/>
          <a:lstStyle/>
          <a:p>
            <a:pPr>
              <a:defRPr>
                <a:solidFill>
                  <a:srgbClr val="FFFFFF"/>
                </a:solidFill>
                <a:latin typeface="+mj-lt"/>
                <a:ea typeface="+mj-ea"/>
                <a:cs typeface="+mj-cs"/>
                <a:sym typeface="Calibri"/>
              </a:defRPr>
            </a:pPr>
          </a:p>
        </p:txBody>
      </p:sp>
      <p:sp>
        <p:nvSpPr>
          <p:cNvPr id="604" name="[5, 4, 3, 2]"/>
          <p:cNvSpPr txBox="1"/>
          <p:nvPr/>
        </p:nvSpPr>
        <p:spPr>
          <a:xfrm>
            <a:off x="9025269" y="4978630"/>
            <a:ext cx="1033942"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a:latin typeface="+mj-lt"/>
                <a:ea typeface="+mj-ea"/>
                <a:cs typeface="+mj-cs"/>
                <a:sym typeface="Calibri"/>
              </a:defRPr>
            </a:lvl1pPr>
          </a:lstStyle>
          <a:p>
            <a:pPr/>
            <a:r>
              <a:t>[5, 4, 3, 2]</a:t>
            </a:r>
          </a:p>
        </p:txBody>
      </p:sp>
      <p:sp>
        <p:nvSpPr>
          <p:cNvPr id="605" name="Flecha"/>
          <p:cNvSpPr/>
          <p:nvPr/>
        </p:nvSpPr>
        <p:spPr>
          <a:xfrm rot="5400000">
            <a:off x="9133247" y="4126677"/>
            <a:ext cx="817988" cy="303703"/>
          </a:xfrm>
          <a:prstGeom prst="rightArrow">
            <a:avLst>
              <a:gd name="adj1" fmla="val 32000"/>
              <a:gd name="adj2" fmla="val 109710"/>
            </a:avLst>
          </a:prstGeom>
          <a:solidFill>
            <a:srgbClr val="FFFFFF"/>
          </a:solidFill>
          <a:ln w="12700">
            <a:solidFill>
              <a:schemeClr val="accent1"/>
            </a:solidFill>
            <a:miter/>
          </a:ln>
        </p:spPr>
        <p:txBody>
          <a:bodyPr lIns="45718" tIns="45718" rIns="45718" bIns="45718" anchor="ctr"/>
          <a:lstStyle/>
          <a:p>
            <a:pPr>
              <a:defRPr>
                <a:latin typeface="+mj-lt"/>
                <a:ea typeface="+mj-ea"/>
                <a:cs typeface="+mj-cs"/>
                <a:sym typeface="Calibri"/>
              </a:defRPr>
            </a:pPr>
          </a:p>
        </p:txBody>
      </p:sp>
      <p:sp>
        <p:nvSpPr>
          <p:cNvPr id="606"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607"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608"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5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5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5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59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5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9" fill="hold">
                                  <p:stCondLst>
                                    <p:cond delay="0"/>
                                  </p:stCondLst>
                                  <p:iterate type="el" backwards="0">
                                    <p:tmAbs val="0"/>
                                  </p:iterate>
                                  <p:childTnLst>
                                    <p:set>
                                      <p:cBhvr>
                                        <p:cTn id="38" fill="hold"/>
                                        <p:tgtEl>
                                          <p:spTgt spid="59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10" fill="hold">
                                  <p:stCondLst>
                                    <p:cond delay="0"/>
                                  </p:stCondLst>
                                  <p:iterate type="el" backwards="0">
                                    <p:tmAbs val="0"/>
                                  </p:iterate>
                                  <p:childTnLst>
                                    <p:set>
                                      <p:cBhvr>
                                        <p:cTn id="42" fill="hold"/>
                                        <p:tgtEl>
                                          <p:spTgt spid="59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11" fill="hold">
                                  <p:stCondLst>
                                    <p:cond delay="0"/>
                                  </p:stCondLst>
                                  <p:iterate type="el" backwards="0">
                                    <p:tmAbs val="0"/>
                                  </p:iterate>
                                  <p:childTnLst>
                                    <p:set>
                                      <p:cBhvr>
                                        <p:cTn id="46" fill="hold"/>
                                        <p:tgtEl>
                                          <p:spTgt spid="60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12" fill="hold">
                                  <p:stCondLst>
                                    <p:cond delay="0"/>
                                  </p:stCondLst>
                                  <p:iterate type="el" backwards="0">
                                    <p:tmAbs val="0"/>
                                  </p:iterate>
                                  <p:childTnLst>
                                    <p:set>
                                      <p:cBhvr>
                                        <p:cTn id="50" fill="hold"/>
                                        <p:tgtEl>
                                          <p:spTgt spid="60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13" fill="hold">
                                  <p:stCondLst>
                                    <p:cond delay="0"/>
                                  </p:stCondLst>
                                  <p:iterate type="el" backwards="0">
                                    <p:tmAbs val="0"/>
                                  </p:iterate>
                                  <p:childTnLst>
                                    <p:set>
                                      <p:cBhvr>
                                        <p:cTn id="54" fill="hold"/>
                                        <p:tgtEl>
                                          <p:spTgt spid="60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4" fill="hold">
                                  <p:stCondLst>
                                    <p:cond delay="0"/>
                                  </p:stCondLst>
                                  <p:iterate type="el" backwards="0">
                                    <p:tmAbs val="0"/>
                                  </p:iterate>
                                  <p:childTnLst>
                                    <p:set>
                                      <p:cBhvr>
                                        <p:cTn id="58" fill="hold"/>
                                        <p:tgtEl>
                                          <p:spTgt spid="60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0" presetID="1" grpId="15" fill="hold">
                                  <p:stCondLst>
                                    <p:cond delay="0"/>
                                  </p:stCondLst>
                                  <p:iterate type="el" backwards="0">
                                    <p:tmAbs val="0"/>
                                  </p:iterate>
                                  <p:childTnLst>
                                    <p:set>
                                      <p:cBhvr>
                                        <p:cTn id="62" fill="hold"/>
                                        <p:tgtEl>
                                          <p:spTgt spid="6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0" presetID="1" grpId="16" fill="hold">
                                  <p:stCondLst>
                                    <p:cond delay="0"/>
                                  </p:stCondLst>
                                  <p:iterate type="el" backwards="0">
                                    <p:tmAbs val="0"/>
                                  </p:iterate>
                                  <p:childTnLst>
                                    <p:set>
                                      <p:cBhvr>
                                        <p:cTn id="66" fill="hold"/>
                                        <p:tgtEl>
                                          <p:spTgt spid="6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8" grpId="9"/>
      <p:bldP build="whole" bldLvl="1" animBg="1" rev="0" advAuto="0" spid="600" grpId="11"/>
      <p:bldP build="whole" bldLvl="1" animBg="1" rev="0" advAuto="0" spid="592" grpId="2"/>
      <p:bldP build="whole" bldLvl="1" animBg="1" rev="0" advAuto="0" spid="602" grpId="13"/>
      <p:bldP build="whole" bldLvl="1" animBg="1" rev="0" advAuto="0" spid="595" grpId="8"/>
      <p:bldP build="whole" bldLvl="1" animBg="1" rev="0" advAuto="0" spid="590" grpId="3"/>
      <p:bldP build="whole" bldLvl="1" animBg="1" rev="0" advAuto="0" spid="597" grpId="5"/>
      <p:bldP build="whole" bldLvl="1" animBg="1" rev="0" advAuto="0" spid="604" grpId="16"/>
      <p:bldP build="whole" bldLvl="1" animBg="1" rev="0" advAuto="0" spid="599" grpId="10"/>
      <p:bldP build="whole" bldLvl="1" animBg="1" rev="0" advAuto="0" spid="593" grpId="1"/>
      <p:bldP build="whole" bldLvl="1" animBg="1" rev="0" advAuto="0" spid="601" grpId="12"/>
      <p:bldP build="whole" bldLvl="1" animBg="1" rev="0" advAuto="0" spid="605" grpId="14"/>
      <p:bldP build="whole" bldLvl="1" animBg="1" rev="0" advAuto="0" spid="603" grpId="15"/>
      <p:bldP build="whole" bldLvl="1" animBg="1" rev="0" advAuto="0" spid="591" grpId="4"/>
      <p:bldP build="whole" bldLvl="1" animBg="1" rev="0" advAuto="0" spid="596" grpId="6"/>
      <p:bldP build="whole" bldLvl="1" animBg="1" rev="0" advAuto="0" spid="594" grpId="7"/>
    </p:bldLst>
  </p:timing>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0" name="CuadroTexto 1"/>
          <p:cNvSpPr txBox="1"/>
          <p:nvPr/>
        </p:nvSpPr>
        <p:spPr>
          <a:xfrm>
            <a:off x="504623" y="1242794"/>
            <a:ext cx="4244847"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8. Funciones y procedimientos</a:t>
            </a:r>
          </a:p>
        </p:txBody>
      </p:sp>
      <p:sp>
        <p:nvSpPr>
          <p:cNvPr id="611" name="CuadroTexto 3"/>
          <p:cNvSpPr txBox="1"/>
          <p:nvPr/>
        </p:nvSpPr>
        <p:spPr>
          <a:xfrm>
            <a:off x="654839" y="1956891"/>
            <a:ext cx="10881360" cy="2758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Return: devolución de un resultado</a:t>
            </a:r>
          </a:p>
          <a:p>
            <a:pPr>
              <a:defRPr>
                <a:latin typeface="Prototype"/>
                <a:ea typeface="Prototype"/>
                <a:cs typeface="Prototype"/>
                <a:sym typeface="Prototype"/>
              </a:defRPr>
            </a:pPr>
          </a:p>
          <a:p>
            <a:pPr>
              <a:defRPr>
                <a:latin typeface="Prototype"/>
                <a:ea typeface="Prototype"/>
                <a:cs typeface="Prototype"/>
                <a:sym typeface="Prototype"/>
              </a:defRPr>
            </a:pPr>
            <a:r>
              <a:t>Las funciones pueden o no devolver un resultado. </a:t>
            </a:r>
          </a:p>
          <a:p>
            <a:pPr>
              <a:defRPr>
                <a:latin typeface="Prototype"/>
                <a:ea typeface="Prototype"/>
                <a:cs typeface="Prototype"/>
                <a:sym typeface="Prototype"/>
              </a:defRPr>
            </a:pPr>
          </a:p>
          <a:p>
            <a:pPr>
              <a:defRPr>
                <a:latin typeface="Prototype"/>
                <a:ea typeface="Prototype"/>
                <a:cs typeface="Prototype"/>
                <a:sym typeface="Prototype"/>
              </a:defRPr>
            </a:pPr>
            <a:r>
              <a:t>En el primer ejemplo de la función sayHello(), la función ejecutaba un </a:t>
            </a:r>
            <a:r>
              <a:t>console log</a:t>
            </a:r>
            <a:r>
              <a:t>, es decir mostraban una frase en pantalla, con lo que ya nos daba un resultado. Pero ¿qué ocurre, si en vez de esto, lo que calculan es una valor o una serie de valores que queremos utilizar en el resto del programa?</a:t>
            </a:r>
          </a:p>
          <a:p>
            <a:pPr>
              <a:defRPr>
                <a:latin typeface="Prototype"/>
                <a:ea typeface="Prototype"/>
                <a:cs typeface="Prototype"/>
                <a:sym typeface="Prototype"/>
              </a:defRPr>
            </a:pPr>
          </a:p>
          <a:p>
            <a:pPr>
              <a:defRPr>
                <a:latin typeface="Prototype"/>
                <a:ea typeface="Prototype"/>
                <a:cs typeface="Prototype"/>
                <a:sym typeface="Prototype"/>
              </a:defRPr>
            </a:pPr>
            <a:r>
              <a:t>En estos casos, para devolver el valor calculado por la función se suele utilizar la palabra reservada ‘return‘. </a:t>
            </a:r>
          </a:p>
        </p:txBody>
      </p:sp>
      <p:sp>
        <p:nvSpPr>
          <p:cNvPr id="612"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613"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614"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6" name="CuadroTexto 1"/>
          <p:cNvSpPr txBox="1"/>
          <p:nvPr/>
        </p:nvSpPr>
        <p:spPr>
          <a:xfrm>
            <a:off x="504623" y="1242794"/>
            <a:ext cx="4244847"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8. Funciones y procedimientos</a:t>
            </a:r>
          </a:p>
        </p:txBody>
      </p:sp>
      <p:sp>
        <p:nvSpPr>
          <p:cNvPr id="617" name="CuadroTexto 3"/>
          <p:cNvSpPr txBox="1"/>
          <p:nvPr/>
        </p:nvSpPr>
        <p:spPr>
          <a:xfrm>
            <a:off x="654839" y="1956891"/>
            <a:ext cx="10881360" cy="3291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Variables locales y globales</a:t>
            </a:r>
          </a:p>
          <a:p>
            <a:pPr>
              <a:defRPr>
                <a:latin typeface="Prototype"/>
                <a:ea typeface="Prototype"/>
                <a:cs typeface="Prototype"/>
                <a:sym typeface="Prototype"/>
              </a:defRPr>
            </a:pPr>
          </a:p>
          <a:p>
            <a:pPr>
              <a:defRPr>
                <a:latin typeface="Prototype"/>
                <a:ea typeface="Prototype"/>
                <a:cs typeface="Prototype"/>
                <a:sym typeface="Prototype"/>
              </a:defRPr>
            </a:pPr>
            <a:r>
              <a:t>Las </a:t>
            </a:r>
            <a:r>
              <a:t>variables definidas dentro de las funciones </a:t>
            </a:r>
            <a:r>
              <a:t>son denominadas variables locales y no pueden ser accedidas desde el exterior de la función.  </a:t>
            </a:r>
          </a:p>
          <a:p>
            <a:pPr>
              <a:defRPr>
                <a:latin typeface="Prototype"/>
                <a:ea typeface="Prototype"/>
                <a:cs typeface="Prototype"/>
                <a:sym typeface="Prototype"/>
              </a:defRPr>
            </a:pPr>
          </a:p>
          <a:p>
            <a:pPr>
              <a:defRPr>
                <a:latin typeface="Prototype"/>
                <a:ea typeface="Prototype"/>
                <a:cs typeface="Prototype"/>
                <a:sym typeface="Prototype"/>
              </a:defRPr>
            </a:pPr>
            <a:r>
              <a:t>Esta es una práctica muy recomendable que debemos seguir para que no entren en conflicto con otras variables del mismo nombre que puedan existir en el resto del script, incluyendo las que pueden estar dentro de otras funciones que también hayamos definido en dicho programa.</a:t>
            </a:r>
          </a:p>
          <a:p>
            <a:pPr>
              <a:defRPr>
                <a:latin typeface="Prototype"/>
                <a:ea typeface="Prototype"/>
                <a:cs typeface="Prototype"/>
                <a:sym typeface="Prototype"/>
              </a:defRPr>
            </a:pPr>
          </a:p>
          <a:p>
            <a:pPr>
              <a:defRPr>
                <a:latin typeface="Prototype"/>
                <a:ea typeface="Prototype"/>
                <a:cs typeface="Prototype"/>
                <a:sym typeface="Prototype"/>
              </a:defRPr>
            </a:pPr>
            <a:r>
              <a:t>La contraposición a esto están las </a:t>
            </a:r>
            <a:r>
              <a:t>variables globales</a:t>
            </a:r>
            <a:r>
              <a:t>, aquellas que definimos fuera de las funciones que tienen efecto en todo el programa. Se dice por tanto que una variable puede tener ámbito (</a:t>
            </a:r>
            <a:r>
              <a:t>scope</a:t>
            </a:r>
            <a:r>
              <a:t>) local o global.</a:t>
            </a:r>
          </a:p>
        </p:txBody>
      </p:sp>
      <p:sp>
        <p:nvSpPr>
          <p:cNvPr id="618"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619"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620"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2" name="CuadroTexto 1"/>
          <p:cNvSpPr txBox="1"/>
          <p:nvPr/>
        </p:nvSpPr>
        <p:spPr>
          <a:xfrm>
            <a:off x="504623" y="1242794"/>
            <a:ext cx="4244847"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8. Funciones y procedimientos</a:t>
            </a:r>
          </a:p>
        </p:txBody>
      </p:sp>
      <p:sp>
        <p:nvSpPr>
          <p:cNvPr id="623" name="CuadroTexto 3"/>
          <p:cNvSpPr txBox="1"/>
          <p:nvPr/>
        </p:nvSpPr>
        <p:spPr>
          <a:xfrm>
            <a:off x="654839" y="1956891"/>
            <a:ext cx="10881360" cy="2491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Beneficios de utilizar funciones</a:t>
            </a:r>
          </a:p>
          <a:p>
            <a:pPr>
              <a:defRPr>
                <a:latin typeface="Prototype"/>
                <a:ea typeface="Prototype"/>
                <a:cs typeface="Prototype"/>
                <a:sym typeface="Prototype"/>
              </a:defRPr>
            </a:pPr>
          </a:p>
          <a:p>
            <a:pPr marL="285750" indent="-285750">
              <a:buSzPct val="100000"/>
              <a:buFont typeface="Arial"/>
              <a:buChar char="•"/>
              <a:defRPr>
                <a:latin typeface="Prototype"/>
                <a:ea typeface="Prototype"/>
                <a:cs typeface="Prototype"/>
                <a:sym typeface="Prototype"/>
              </a:defRPr>
            </a:pPr>
            <a:r>
              <a:t>Las funciones permiten crear programas </a:t>
            </a:r>
            <a:r>
              <a:t>mejor estructurados y más claros</a:t>
            </a:r>
            <a:r>
              <a:t>, evitando repeticiones innecesarias de código y facilitando su mantenimiento. </a:t>
            </a:r>
          </a:p>
          <a:p>
            <a:pPr marL="285750" indent="-285750">
              <a:buSzPct val="100000"/>
              <a:buFont typeface="Arial"/>
              <a:buChar char="•"/>
              <a:defRPr>
                <a:latin typeface="Prototype"/>
                <a:ea typeface="Prototype"/>
                <a:cs typeface="Prototype"/>
                <a:sym typeface="Prototype"/>
              </a:defRPr>
            </a:pPr>
          </a:p>
          <a:p>
            <a:pPr marL="285750" indent="-285750">
              <a:buSzPct val="100000"/>
              <a:buFont typeface="Arial"/>
              <a:buChar char="•"/>
              <a:defRPr>
                <a:latin typeface="Prototype"/>
                <a:ea typeface="Prototype"/>
                <a:cs typeface="Prototype"/>
                <a:sym typeface="Prototype"/>
              </a:defRPr>
            </a:pPr>
            <a:r>
              <a:t>Las funciones ‘empaquetan’ y aislan del resto del programa </a:t>
            </a:r>
            <a:r>
              <a:t>una serie de variables e instrucciones de código que realizan alguna tarea específica. </a:t>
            </a:r>
          </a:p>
          <a:p>
            <a:pPr marL="285750" indent="-285750">
              <a:buSzPct val="100000"/>
              <a:buFont typeface="Arial"/>
              <a:buChar char="•"/>
              <a:defRPr>
                <a:latin typeface="Prototype"/>
                <a:ea typeface="Prototype"/>
                <a:cs typeface="Prototype"/>
                <a:sym typeface="Prototype"/>
              </a:defRPr>
            </a:pPr>
          </a:p>
          <a:p>
            <a:pPr marL="285750" indent="-285750">
              <a:buSzPct val="100000"/>
              <a:buFont typeface="Arial"/>
              <a:buChar char="•"/>
              <a:defRPr>
                <a:latin typeface="Prototype"/>
                <a:ea typeface="Prototype"/>
                <a:cs typeface="Prototype"/>
                <a:sym typeface="Prototype"/>
              </a:defRPr>
            </a:pPr>
            <a:r>
              <a:t>Los valores de las variables internas (locales) no entran en conflicto con el resto del programa.</a:t>
            </a:r>
          </a:p>
        </p:txBody>
      </p:sp>
      <p:sp>
        <p:nvSpPr>
          <p:cNvPr id="624"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625"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626"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CuadroTexto 3"/>
          <p:cNvSpPr txBox="1"/>
          <p:nvPr/>
        </p:nvSpPr>
        <p:spPr>
          <a:xfrm>
            <a:off x="504623" y="1242794"/>
            <a:ext cx="6062370"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2. Organización de un programa informático </a:t>
            </a:r>
          </a:p>
        </p:txBody>
      </p:sp>
      <p:sp>
        <p:nvSpPr>
          <p:cNvPr id="133" name="CuadroTexto 4"/>
          <p:cNvSpPr txBox="1"/>
          <p:nvPr/>
        </p:nvSpPr>
        <p:spPr>
          <a:xfrm>
            <a:off x="690820" y="2482366"/>
            <a:ext cx="10810360" cy="904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defTabSz="457200">
              <a:defRPr>
                <a:solidFill>
                  <a:srgbClr val="1C1C1C"/>
                </a:solidFill>
                <a:latin typeface="Prototype"/>
                <a:ea typeface="Prototype"/>
                <a:cs typeface="Prototype"/>
                <a:sym typeface="Prototype"/>
              </a:defRPr>
            </a:pPr>
            <a:r>
              <a:t>En lenguajes de programación el </a:t>
            </a:r>
            <a:r>
              <a:t>Punto de entrada</a:t>
            </a:r>
            <a:r>
              <a:t> (Entry Point en inglés) es el procedimiento de inicio de un programa, en muchos lenguajes de programación, el inicio de un programa se establece por el procedimiento </a:t>
            </a:r>
            <a:r>
              <a:rPr>
                <a:solidFill>
                  <a:srgbClr val="000000"/>
                </a:solidFill>
                <a:latin typeface="Courier"/>
                <a:ea typeface="Courier"/>
                <a:cs typeface="Courier"/>
                <a:sym typeface="Courier"/>
              </a:rPr>
              <a:t>main</a:t>
            </a:r>
            <a:r>
              <a:t>.</a:t>
            </a:r>
          </a:p>
        </p:txBody>
      </p:sp>
      <p:sp>
        <p:nvSpPr>
          <p:cNvPr id="134"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135"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136"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
        <p:nvSpPr>
          <p:cNvPr id="137" name="2.2 Puntos de entrada"/>
          <p:cNvSpPr txBox="1"/>
          <p:nvPr/>
        </p:nvSpPr>
        <p:spPr>
          <a:xfrm>
            <a:off x="809076" y="1894330"/>
            <a:ext cx="2591561" cy="396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u="sng">
                <a:latin typeface="Prototype"/>
                <a:ea typeface="Prototype"/>
                <a:cs typeface="Prototype"/>
                <a:sym typeface="Prototype"/>
              </a:defRPr>
            </a:lvl1pPr>
          </a:lstStyle>
          <a:p>
            <a:pPr/>
            <a:r>
              <a:t>2.2 Puntos de entrada</a:t>
            </a:r>
          </a:p>
        </p:txBody>
      </p:sp>
      <p:sp>
        <p:nvSpPr>
          <p:cNvPr id="138" name="2.3 Procedimientos y funciones"/>
          <p:cNvSpPr txBox="1"/>
          <p:nvPr/>
        </p:nvSpPr>
        <p:spPr>
          <a:xfrm>
            <a:off x="809076" y="3607486"/>
            <a:ext cx="3667505" cy="396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u="sng">
                <a:latin typeface="Prototype"/>
                <a:ea typeface="Prototype"/>
                <a:cs typeface="Prototype"/>
                <a:sym typeface="Prototype"/>
              </a:defRPr>
            </a:lvl1pPr>
          </a:lstStyle>
          <a:p>
            <a:pPr/>
            <a:r>
              <a:t>2.3 Procedimientos y funciones</a:t>
            </a:r>
          </a:p>
        </p:txBody>
      </p:sp>
      <p:sp>
        <p:nvSpPr>
          <p:cNvPr id="139" name="CuadroTexto 4"/>
          <p:cNvSpPr txBox="1"/>
          <p:nvPr/>
        </p:nvSpPr>
        <p:spPr>
          <a:xfrm>
            <a:off x="690820" y="4195522"/>
            <a:ext cx="10810360" cy="1691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just" defTabSz="457200">
              <a:defRPr>
                <a:solidFill>
                  <a:srgbClr val="1C1C1C"/>
                </a:solidFill>
                <a:latin typeface="Prototype"/>
                <a:ea typeface="Prototype"/>
                <a:cs typeface="Prototype"/>
                <a:sym typeface="Prototype"/>
              </a:defRPr>
            </a:lvl1pPr>
          </a:lstStyle>
          <a:p>
            <a:pPr/>
            <a:r>
              <a:t>Uno de los métodos fundamentales para resolver un problema es dividirlo en problemas más pequeños, llamados subproblemas. Estos problemas pueden a su vez dividirse repetidamente en problemas más pequeños hasta que los problemas sean de fácil solución. Divide y vencerás … Cada subproblema es deseable que sea independiente de los demás y se denomina módulo. El problema original se resuelve con un programa principal (llamado también driver o main), y los subproblemas (módulos) mediante subprogramas: procedimientos y funciones.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8" name="CuadroTexto 3"/>
          <p:cNvSpPr txBox="1"/>
          <p:nvPr/>
        </p:nvSpPr>
        <p:spPr>
          <a:xfrm>
            <a:off x="504623" y="1242794"/>
            <a:ext cx="4244847"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8. Funciones y procedimientos</a:t>
            </a:r>
          </a:p>
        </p:txBody>
      </p:sp>
      <p:sp>
        <p:nvSpPr>
          <p:cNvPr id="629" name="CuadroTexto 4"/>
          <p:cNvSpPr txBox="1"/>
          <p:nvPr/>
        </p:nvSpPr>
        <p:spPr>
          <a:xfrm>
            <a:off x="662152" y="1857568"/>
            <a:ext cx="10810361" cy="4841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latin typeface="+mj-lt"/>
                <a:ea typeface="+mj-ea"/>
                <a:cs typeface="+mj-cs"/>
                <a:sym typeface="Calibri"/>
              </a:defRPr>
            </a:pPr>
            <a:r>
              <a:t>Tipos de funciones</a:t>
            </a:r>
          </a:p>
          <a:p>
            <a:pPr>
              <a:defRPr b="1">
                <a:latin typeface="+mj-lt"/>
                <a:ea typeface="+mj-ea"/>
                <a:cs typeface="+mj-cs"/>
                <a:sym typeface="Calibri"/>
              </a:defRPr>
            </a:pPr>
          </a:p>
          <a:p>
            <a:pPr>
              <a:defRPr b="1">
                <a:latin typeface="+mj-lt"/>
                <a:ea typeface="+mj-ea"/>
                <a:cs typeface="+mj-cs"/>
                <a:sym typeface="Calibri"/>
              </a:defRPr>
            </a:pPr>
            <a:r>
              <a:t>Pueden ser funciones con nombre o sin él (anónimas).</a:t>
            </a:r>
          </a:p>
          <a:p>
            <a:pPr>
              <a:defRPr b="1">
                <a:latin typeface="+mj-lt"/>
                <a:ea typeface="+mj-ea"/>
                <a:cs typeface="+mj-cs"/>
                <a:sym typeface="Calibri"/>
              </a:defRPr>
            </a:pPr>
          </a:p>
          <a:p>
            <a:pPr>
              <a:defRPr b="1">
                <a:latin typeface="+mj-lt"/>
                <a:ea typeface="+mj-ea"/>
                <a:cs typeface="+mj-cs"/>
                <a:sym typeface="Calibri"/>
              </a:defRPr>
            </a:pPr>
            <a:r>
              <a:t>Nombradas:</a:t>
            </a: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p>
          <a:p>
            <a:pPr algn="r">
              <a:defRPr b="1">
                <a:solidFill>
                  <a:srgbClr val="2E75B6"/>
                </a:solidFill>
                <a:latin typeface="+mj-lt"/>
                <a:ea typeface="+mj-ea"/>
                <a:cs typeface="+mj-cs"/>
                <a:sym typeface="Calibri"/>
              </a:defRPr>
            </a:pPr>
            <a:r>
              <a:t>https://developer.mozilla.org/en-US/docs/Web/JavaScript/Reference/Functions/Arrow_functions</a:t>
            </a:r>
          </a:p>
        </p:txBody>
      </p:sp>
      <p:sp>
        <p:nvSpPr>
          <p:cNvPr id="630" name="CuadroTexto 9"/>
          <p:cNvSpPr txBox="1"/>
          <p:nvPr/>
        </p:nvSpPr>
        <p:spPr>
          <a:xfrm>
            <a:off x="5227566" y="1383461"/>
            <a:ext cx="5339730" cy="3164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r>
              <a:t>Anónima</a:t>
            </a: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r>
              <a:t>Funciones de flecha:</a:t>
            </a:r>
          </a:p>
        </p:txBody>
      </p:sp>
      <p:grpSp>
        <p:nvGrpSpPr>
          <p:cNvPr id="633" name="CuadroTexto 10"/>
          <p:cNvGrpSpPr/>
          <p:nvPr/>
        </p:nvGrpSpPr>
        <p:grpSpPr>
          <a:xfrm>
            <a:off x="659576" y="3338524"/>
            <a:ext cx="3863289" cy="1634493"/>
            <a:chOff x="0" y="0"/>
            <a:chExt cx="3863288" cy="1634491"/>
          </a:xfrm>
        </p:grpSpPr>
        <p:sp>
          <p:nvSpPr>
            <p:cNvPr id="631" name="Rectángulo redondeado"/>
            <p:cNvSpPr/>
            <p:nvPr/>
          </p:nvSpPr>
          <p:spPr>
            <a:xfrm>
              <a:off x="0" y="0"/>
              <a:ext cx="3863289" cy="1634492"/>
            </a:xfrm>
            <a:prstGeom prst="roundRect">
              <a:avLst>
                <a:gd name="adj" fmla="val 3595"/>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632" name="function suma(num1, num2) {…"/>
            <p:cNvSpPr txBox="1"/>
            <p:nvPr/>
          </p:nvSpPr>
          <p:spPr>
            <a:xfrm>
              <a:off x="62928" y="17208"/>
              <a:ext cx="3737430" cy="13858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a:solidFill>
                    <a:srgbClr val="569CD6"/>
                  </a:solidFill>
                  <a:latin typeface="Consolas"/>
                  <a:ea typeface="Consolas"/>
                  <a:cs typeface="Consolas"/>
                  <a:sym typeface="Consolas"/>
                </a:defRPr>
              </a:pPr>
              <a:r>
                <a:t>function</a:t>
              </a:r>
              <a:r>
                <a:rPr>
                  <a:solidFill>
                    <a:srgbClr val="D4D4D4"/>
                  </a:solidFill>
                </a:rPr>
                <a:t> </a:t>
              </a:r>
              <a:r>
                <a:rPr>
                  <a:solidFill>
                    <a:srgbClr val="DCDCAA"/>
                  </a:solidFill>
                </a:rPr>
                <a:t>suma</a:t>
              </a:r>
              <a:r>
                <a:rPr>
                  <a:solidFill>
                    <a:srgbClr val="D4D4D4"/>
                  </a:solidFill>
                </a:rPr>
                <a:t>(</a:t>
              </a:r>
              <a:r>
                <a:rPr>
                  <a:solidFill>
                    <a:srgbClr val="9CDCFE"/>
                  </a:solidFill>
                </a:rPr>
                <a:t>num1</a:t>
              </a:r>
              <a:r>
                <a:rPr>
                  <a:solidFill>
                    <a:srgbClr val="D4D4D4"/>
                  </a:solidFill>
                </a:rPr>
                <a:t>, </a:t>
              </a:r>
              <a:r>
                <a:rPr>
                  <a:solidFill>
                    <a:srgbClr val="9CDCFE"/>
                  </a:solidFill>
                </a:rPr>
                <a:t>num2</a:t>
              </a:r>
              <a:r>
                <a:rPr>
                  <a:solidFill>
                    <a:srgbClr val="D4D4D4"/>
                  </a:solidFill>
                </a:rPr>
                <a:t>) { </a:t>
              </a:r>
              <a:endParaRPr>
                <a:solidFill>
                  <a:srgbClr val="D4D4D4"/>
                </a:solidFill>
              </a:endParaRPr>
            </a:p>
            <a:p>
              <a:pPr>
                <a:defRPr>
                  <a:solidFill>
                    <a:srgbClr val="D4D4D4"/>
                  </a:solidFill>
                  <a:latin typeface="Consolas"/>
                  <a:ea typeface="Consolas"/>
                  <a:cs typeface="Consolas"/>
                  <a:sym typeface="Consolas"/>
                </a:defRPr>
              </a:pPr>
              <a:r>
                <a:t>    </a:t>
              </a:r>
              <a:r>
                <a:rPr>
                  <a:solidFill>
                    <a:srgbClr val="C586C0"/>
                  </a:solidFill>
                </a:rPr>
                <a:t>return</a:t>
              </a:r>
              <a:r>
                <a:t> </a:t>
              </a:r>
              <a:r>
                <a:rPr>
                  <a:solidFill>
                    <a:srgbClr val="9CDCFE"/>
                  </a:solidFill>
                </a:rPr>
                <a:t>num1</a:t>
              </a:r>
              <a:r>
                <a:t> + </a:t>
              </a:r>
              <a:r>
                <a:rPr>
                  <a:solidFill>
                    <a:srgbClr val="9CDCFE"/>
                  </a:solidFill>
                </a:rPr>
                <a:t>num2</a:t>
              </a:r>
              <a:r>
                <a:t>;</a:t>
              </a:r>
            </a:p>
            <a:p>
              <a:pPr>
                <a:defRPr>
                  <a:solidFill>
                    <a:srgbClr val="D4D4D4"/>
                  </a:solidFill>
                  <a:latin typeface="Consolas"/>
                  <a:ea typeface="Consolas"/>
                  <a:cs typeface="Consolas"/>
                  <a:sym typeface="Consolas"/>
                </a:defRPr>
              </a:pPr>
              <a:r>
                <a:t>}</a:t>
              </a:r>
            </a:p>
            <a:p>
              <a:pPr>
                <a:defRPr>
                  <a:solidFill>
                    <a:srgbClr val="D4D4D4"/>
                  </a:solidFill>
                  <a:latin typeface="Consolas"/>
                  <a:ea typeface="Consolas"/>
                  <a:cs typeface="Consolas"/>
                  <a:sym typeface="Consolas"/>
                </a:defRPr>
              </a:pPr>
              <a:br/>
              <a:r>
                <a:rPr>
                  <a:solidFill>
                    <a:srgbClr val="DCDCAA"/>
                  </a:solidFill>
                </a:rPr>
                <a:t>suma</a:t>
              </a:r>
              <a:r>
                <a:t>(</a:t>
              </a:r>
              <a:r>
                <a:rPr>
                  <a:solidFill>
                    <a:srgbClr val="B5CEA8"/>
                  </a:solidFill>
                </a:rPr>
                <a:t>2</a:t>
              </a:r>
              <a:r>
                <a:t>, </a:t>
              </a:r>
              <a:r>
                <a:rPr>
                  <a:solidFill>
                    <a:srgbClr val="B5CEA8"/>
                  </a:solidFill>
                </a:rPr>
                <a:t>2</a:t>
              </a:r>
              <a:r>
                <a:t>);</a:t>
              </a:r>
            </a:p>
          </p:txBody>
        </p:sp>
      </p:grpSp>
      <p:grpSp>
        <p:nvGrpSpPr>
          <p:cNvPr id="636" name="CuadroTexto 11"/>
          <p:cNvGrpSpPr/>
          <p:nvPr/>
        </p:nvGrpSpPr>
        <p:grpSpPr>
          <a:xfrm>
            <a:off x="5181848" y="3368621"/>
            <a:ext cx="6295156" cy="374574"/>
            <a:chOff x="0" y="0"/>
            <a:chExt cx="6295155" cy="374573"/>
          </a:xfrm>
        </p:grpSpPr>
        <p:sp>
          <p:nvSpPr>
            <p:cNvPr id="634" name="Rectángulo redondeado"/>
            <p:cNvSpPr/>
            <p:nvPr/>
          </p:nvSpPr>
          <p:spPr>
            <a:xfrm>
              <a:off x="0" y="-1"/>
              <a:ext cx="6295156" cy="374575"/>
            </a:xfrm>
            <a:prstGeom prst="roundRect">
              <a:avLst>
                <a:gd name="adj" fmla="val 16667"/>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635" name="const saludar = function () { console.log(&quot;Hello&quot;); };"/>
            <p:cNvSpPr txBox="1"/>
            <p:nvPr/>
          </p:nvSpPr>
          <p:spPr>
            <a:xfrm>
              <a:off x="64003" y="18284"/>
              <a:ext cx="6167147" cy="2980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569CD6"/>
                  </a:solidFill>
                  <a:latin typeface="Consolas"/>
                  <a:ea typeface="Consolas"/>
                  <a:cs typeface="Consolas"/>
                  <a:sym typeface="Consolas"/>
                </a:defRPr>
              </a:pPr>
              <a:r>
                <a:t>const</a:t>
              </a:r>
              <a:r>
                <a:rPr>
                  <a:solidFill>
                    <a:srgbClr val="D4D4D4"/>
                  </a:solidFill>
                </a:rPr>
                <a:t> </a:t>
              </a:r>
              <a:r>
                <a:rPr>
                  <a:solidFill>
                    <a:srgbClr val="DCDCAA"/>
                  </a:solidFill>
                </a:rPr>
                <a:t>saludar</a:t>
              </a:r>
              <a:r>
                <a:rPr>
                  <a:solidFill>
                    <a:srgbClr val="D4D4D4"/>
                  </a:solidFill>
                </a:rPr>
                <a:t> = </a:t>
              </a:r>
              <a:r>
                <a:t>function</a:t>
              </a:r>
              <a:r>
                <a:rPr>
                  <a:solidFill>
                    <a:srgbClr val="D4D4D4"/>
                  </a:solidFill>
                </a:rPr>
                <a:t> () { </a:t>
              </a:r>
              <a:r>
                <a:rPr>
                  <a:solidFill>
                    <a:srgbClr val="9CDCFE"/>
                  </a:solidFill>
                </a:rPr>
                <a:t>console</a:t>
              </a:r>
              <a:r>
                <a:rPr>
                  <a:solidFill>
                    <a:srgbClr val="D4D4D4"/>
                  </a:solidFill>
                </a:rPr>
                <a:t>.</a:t>
              </a:r>
              <a:r>
                <a:rPr>
                  <a:solidFill>
                    <a:srgbClr val="DCDCAA"/>
                  </a:solidFill>
                </a:rPr>
                <a:t>log</a:t>
              </a:r>
              <a:r>
                <a:rPr>
                  <a:solidFill>
                    <a:srgbClr val="D4D4D4"/>
                  </a:solidFill>
                </a:rPr>
                <a:t>(</a:t>
              </a:r>
              <a:r>
                <a:rPr>
                  <a:solidFill>
                    <a:srgbClr val="CE9178"/>
                  </a:solidFill>
                </a:rPr>
                <a:t>"Hello"</a:t>
              </a:r>
              <a:r>
                <a:rPr>
                  <a:solidFill>
                    <a:srgbClr val="D4D4D4"/>
                  </a:solidFill>
                </a:rPr>
                <a:t>); };</a:t>
              </a:r>
            </a:p>
          </p:txBody>
        </p:sp>
      </p:grpSp>
      <p:grpSp>
        <p:nvGrpSpPr>
          <p:cNvPr id="639" name="CuadroTexto 12"/>
          <p:cNvGrpSpPr/>
          <p:nvPr/>
        </p:nvGrpSpPr>
        <p:grpSpPr>
          <a:xfrm>
            <a:off x="5219659" y="4506617"/>
            <a:ext cx="6110247" cy="374574"/>
            <a:chOff x="0" y="0"/>
            <a:chExt cx="6110245" cy="374573"/>
          </a:xfrm>
        </p:grpSpPr>
        <p:sp>
          <p:nvSpPr>
            <p:cNvPr id="637" name="Rectángulo redondeado"/>
            <p:cNvSpPr/>
            <p:nvPr/>
          </p:nvSpPr>
          <p:spPr>
            <a:xfrm>
              <a:off x="-1" y="-1"/>
              <a:ext cx="6110247" cy="374575"/>
            </a:xfrm>
            <a:prstGeom prst="roundRect">
              <a:avLst>
                <a:gd name="adj" fmla="val 16667"/>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638" name="const perimeterOfSquare = (side) =&gt; 4*side;"/>
            <p:cNvSpPr txBox="1"/>
            <p:nvPr/>
          </p:nvSpPr>
          <p:spPr>
            <a:xfrm>
              <a:off x="64004" y="18284"/>
              <a:ext cx="5982235" cy="2980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569CD6"/>
                  </a:solidFill>
                  <a:latin typeface="Consolas"/>
                  <a:ea typeface="Consolas"/>
                  <a:cs typeface="Consolas"/>
                  <a:sym typeface="Consolas"/>
                </a:defRPr>
              </a:pPr>
              <a:r>
                <a:t>const</a:t>
              </a:r>
              <a:r>
                <a:rPr>
                  <a:solidFill>
                    <a:srgbClr val="D4D4D4"/>
                  </a:solidFill>
                </a:rPr>
                <a:t> </a:t>
              </a:r>
              <a:r>
                <a:rPr>
                  <a:solidFill>
                    <a:srgbClr val="DCDCAA"/>
                  </a:solidFill>
                </a:rPr>
                <a:t>perimeterOfSquare</a:t>
              </a:r>
              <a:r>
                <a:rPr>
                  <a:solidFill>
                    <a:srgbClr val="D4D4D4"/>
                  </a:solidFill>
                </a:rPr>
                <a:t> = (</a:t>
              </a:r>
              <a:r>
                <a:rPr>
                  <a:solidFill>
                    <a:srgbClr val="9CDCFE"/>
                  </a:solidFill>
                </a:rPr>
                <a:t>side</a:t>
              </a:r>
              <a:r>
                <a:rPr>
                  <a:solidFill>
                    <a:srgbClr val="D4D4D4"/>
                  </a:solidFill>
                </a:rPr>
                <a:t>) </a:t>
              </a:r>
              <a:r>
                <a:t>=&gt;</a:t>
              </a:r>
              <a:r>
                <a:rPr>
                  <a:solidFill>
                    <a:srgbClr val="D4D4D4"/>
                  </a:solidFill>
                </a:rPr>
                <a:t> </a:t>
              </a:r>
              <a:r>
                <a:rPr>
                  <a:solidFill>
                    <a:srgbClr val="B5CEA8"/>
                  </a:solidFill>
                </a:rPr>
                <a:t>4</a:t>
              </a:r>
              <a:r>
                <a:rPr>
                  <a:solidFill>
                    <a:srgbClr val="D4D4D4"/>
                  </a:solidFill>
                </a:rPr>
                <a:t>*</a:t>
              </a:r>
              <a:r>
                <a:rPr>
                  <a:solidFill>
                    <a:srgbClr val="9CDCFE"/>
                  </a:solidFill>
                </a:rPr>
                <a:t>side</a:t>
              </a:r>
              <a:r>
                <a:rPr>
                  <a:solidFill>
                    <a:srgbClr val="D4D4D4"/>
                  </a:solidFill>
                </a:rPr>
                <a:t>;</a:t>
              </a:r>
            </a:p>
          </p:txBody>
        </p:sp>
      </p:grpSp>
      <p:sp>
        <p:nvSpPr>
          <p:cNvPr id="640"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641"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642"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4" name="CuadroTexto 3"/>
          <p:cNvSpPr txBox="1"/>
          <p:nvPr/>
        </p:nvSpPr>
        <p:spPr>
          <a:xfrm>
            <a:off x="504625" y="1242794"/>
            <a:ext cx="2520593"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9. Acceso al DOM</a:t>
            </a:r>
          </a:p>
        </p:txBody>
      </p:sp>
      <p:sp>
        <p:nvSpPr>
          <p:cNvPr id="645" name="CuadroTexto 4"/>
          <p:cNvSpPr txBox="1"/>
          <p:nvPr/>
        </p:nvSpPr>
        <p:spPr>
          <a:xfrm>
            <a:off x="662152" y="1857568"/>
            <a:ext cx="10810361" cy="15582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a:latin typeface="Prototype"/>
                <a:ea typeface="Prototype"/>
                <a:cs typeface="Prototype"/>
                <a:sym typeface="Prototype"/>
              </a:defRPr>
            </a:pPr>
            <a:r>
              <a:t>Document Object Model</a:t>
            </a:r>
          </a:p>
          <a:p>
            <a:pPr>
              <a:lnSpc>
                <a:spcPct val="150000"/>
              </a:lnSpc>
              <a:defRPr>
                <a:latin typeface="Prototype"/>
                <a:ea typeface="Prototype"/>
                <a:cs typeface="Prototype"/>
                <a:sym typeface="Prototype"/>
              </a:defRPr>
            </a:pPr>
          </a:p>
          <a:p>
            <a:pPr marL="285750" indent="-285750">
              <a:lnSpc>
                <a:spcPct val="150000"/>
              </a:lnSpc>
              <a:buSzPct val="100000"/>
              <a:buFont typeface="Arial"/>
              <a:buChar char="•"/>
              <a:defRPr>
                <a:latin typeface="Prototype"/>
                <a:ea typeface="Prototype"/>
                <a:cs typeface="Prototype"/>
                <a:sym typeface="Prototype"/>
              </a:defRPr>
            </a:pPr>
            <a:r>
              <a:t>Árbol de elementos / nodos creado por el navegador.</a:t>
            </a:r>
          </a:p>
          <a:p>
            <a:pPr marL="285750" indent="-285750">
              <a:lnSpc>
                <a:spcPct val="150000"/>
              </a:lnSpc>
              <a:buSzPct val="100000"/>
              <a:buFont typeface="Arial"/>
              <a:buChar char="•"/>
              <a:defRPr>
                <a:latin typeface="Prototype"/>
                <a:ea typeface="Prototype"/>
                <a:cs typeface="Prototype"/>
                <a:sym typeface="Prototype"/>
              </a:defRPr>
            </a:pPr>
            <a:r>
              <a:t>Podemos leer / escribir / manipular el DOM.</a:t>
            </a:r>
          </a:p>
        </p:txBody>
      </p:sp>
      <p:pic>
        <p:nvPicPr>
          <p:cNvPr id="646" name="Imagen 2" descr="Imagen 2"/>
          <p:cNvPicPr>
            <a:picLocks noChangeAspect="1"/>
          </p:cNvPicPr>
          <p:nvPr/>
        </p:nvPicPr>
        <p:blipFill>
          <a:blip r:embed="rId2">
            <a:extLst/>
          </a:blip>
          <a:stretch>
            <a:fillRect/>
          </a:stretch>
        </p:blipFill>
        <p:spPr>
          <a:xfrm>
            <a:off x="6801849" y="1368490"/>
            <a:ext cx="5024935" cy="5200807"/>
          </a:xfrm>
          <a:prstGeom prst="rect">
            <a:avLst/>
          </a:prstGeom>
          <a:ln w="12700">
            <a:miter lim="400000"/>
          </a:ln>
        </p:spPr>
      </p:pic>
      <p:sp>
        <p:nvSpPr>
          <p:cNvPr id="647"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648"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649" name="Releevant-Favicon-xs.png" descr="Releevant-Favicon-xs.png"/>
          <p:cNvPicPr>
            <a:picLocks noChangeAspect="1"/>
          </p:cNvPicPr>
          <p:nvPr/>
        </p:nvPicPr>
        <p:blipFill>
          <a:blip r:embed="rId3">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1" name="CuadroTexto 3"/>
          <p:cNvSpPr txBox="1"/>
          <p:nvPr/>
        </p:nvSpPr>
        <p:spPr>
          <a:xfrm>
            <a:off x="504625" y="1242794"/>
            <a:ext cx="2520593"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9. Acceso al DOM</a:t>
            </a:r>
          </a:p>
        </p:txBody>
      </p:sp>
      <p:grpSp>
        <p:nvGrpSpPr>
          <p:cNvPr id="654" name="CuadroTexto 9"/>
          <p:cNvGrpSpPr/>
          <p:nvPr/>
        </p:nvGrpSpPr>
        <p:grpSpPr>
          <a:xfrm>
            <a:off x="2138008" y="2571667"/>
            <a:ext cx="7915025" cy="3764757"/>
            <a:chOff x="0" y="0"/>
            <a:chExt cx="7915024" cy="3764756"/>
          </a:xfrm>
        </p:grpSpPr>
        <p:sp>
          <p:nvSpPr>
            <p:cNvPr id="652" name="Rectángulo redondeado"/>
            <p:cNvSpPr/>
            <p:nvPr/>
          </p:nvSpPr>
          <p:spPr>
            <a:xfrm>
              <a:off x="0" y="0"/>
              <a:ext cx="7915025" cy="3764757"/>
            </a:xfrm>
            <a:prstGeom prst="roundRect">
              <a:avLst>
                <a:gd name="adj" fmla="val 3504"/>
              </a:avLst>
            </a:prstGeom>
            <a:solidFill>
              <a:srgbClr val="222A35"/>
            </a:solidFill>
            <a:ln w="12700" cap="flat">
              <a:noFill/>
              <a:miter lim="400000"/>
            </a:ln>
            <a:effectLst/>
          </p:spPr>
          <p:txBody>
            <a:bodyPr wrap="square" lIns="45718" tIns="45718" rIns="45718" bIns="45718" numCol="1" anchor="t">
              <a:noAutofit/>
            </a:bodyPr>
            <a:lstStyle/>
            <a:p>
              <a:pPr>
                <a:defRPr>
                  <a:solidFill>
                    <a:srgbClr val="D4D4D4"/>
                  </a:solidFill>
                  <a:latin typeface="Consolas"/>
                  <a:ea typeface="Consolas"/>
                  <a:cs typeface="Consolas"/>
                  <a:sym typeface="Consolas"/>
                </a:defRPr>
              </a:pPr>
            </a:p>
          </p:txBody>
        </p:sp>
        <p:sp>
          <p:nvSpPr>
            <p:cNvPr id="653" name="// Selección por ID…"/>
            <p:cNvSpPr txBox="1"/>
            <p:nvPr/>
          </p:nvSpPr>
          <p:spPr>
            <a:xfrm>
              <a:off x="84356" y="38636"/>
              <a:ext cx="7746312" cy="3252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a:solidFill>
                    <a:srgbClr val="6A9955"/>
                  </a:solidFill>
                  <a:latin typeface="Consolas"/>
                  <a:ea typeface="Consolas"/>
                  <a:cs typeface="Consolas"/>
                  <a:sym typeface="Consolas"/>
                </a:defRPr>
              </a:pPr>
            </a:p>
            <a:p>
              <a:pPr lvl="1" indent="457200">
                <a:defRPr>
                  <a:solidFill>
                    <a:srgbClr val="6A9955"/>
                  </a:solidFill>
                  <a:latin typeface="Consolas"/>
                  <a:ea typeface="Consolas"/>
                  <a:cs typeface="Consolas"/>
                  <a:sym typeface="Consolas"/>
                </a:defRPr>
              </a:pPr>
              <a:r>
                <a:t>// Selección por ID</a:t>
              </a:r>
              <a:endParaRPr>
                <a:solidFill>
                  <a:srgbClr val="D4D4D4"/>
                </a:solidFill>
              </a:endParaRPr>
            </a:p>
            <a:p>
              <a:pPr lvl="1" indent="457200">
                <a:defRPr>
                  <a:solidFill>
                    <a:srgbClr val="9CDCFE"/>
                  </a:solidFill>
                  <a:latin typeface="Consolas"/>
                  <a:ea typeface="Consolas"/>
                  <a:cs typeface="Consolas"/>
                  <a:sym typeface="Consolas"/>
                </a:defRPr>
              </a:pPr>
              <a:r>
                <a:t>document</a:t>
              </a:r>
              <a:r>
                <a:rPr>
                  <a:solidFill>
                    <a:srgbClr val="D4D4D4"/>
                  </a:solidFill>
                </a:rPr>
                <a:t>.</a:t>
              </a:r>
              <a:r>
                <a:rPr>
                  <a:solidFill>
                    <a:srgbClr val="DCDCAA"/>
                  </a:solidFill>
                </a:rPr>
                <a:t>getElementById</a:t>
              </a:r>
              <a:r>
                <a:rPr>
                  <a:solidFill>
                    <a:srgbClr val="D4D4D4"/>
                  </a:solidFill>
                </a:rPr>
                <a:t>(</a:t>
              </a:r>
              <a:r>
                <a:rPr>
                  <a:solidFill>
                    <a:srgbClr val="CE9178"/>
                  </a:solidFill>
                </a:rPr>
                <a:t>"mainContainer"</a:t>
              </a:r>
              <a:r>
                <a:rPr>
                  <a:solidFill>
                    <a:srgbClr val="D4D4D4"/>
                  </a:solidFill>
                </a:rPr>
                <a:t>);</a:t>
              </a:r>
              <a:endParaRPr>
                <a:solidFill>
                  <a:srgbClr val="D4D4D4"/>
                </a:solidFill>
              </a:endParaRPr>
            </a:p>
            <a:p>
              <a:pPr lvl="1" indent="457200">
                <a:defRPr>
                  <a:solidFill>
                    <a:srgbClr val="D4D4D4"/>
                  </a:solidFill>
                  <a:latin typeface="Consolas"/>
                  <a:ea typeface="Consolas"/>
                  <a:cs typeface="Consolas"/>
                  <a:sym typeface="Consolas"/>
                </a:defRPr>
              </a:pPr>
              <a:br/>
              <a:r>
                <a:rPr>
                  <a:solidFill>
                    <a:srgbClr val="6A9955"/>
                  </a:solidFill>
                </a:rPr>
                <a:t>// Selección por etiqueta HTML</a:t>
              </a:r>
            </a:p>
            <a:p>
              <a:pPr lvl="1" indent="457200">
                <a:defRPr>
                  <a:solidFill>
                    <a:srgbClr val="9CDCFE"/>
                  </a:solidFill>
                  <a:latin typeface="Consolas"/>
                  <a:ea typeface="Consolas"/>
                  <a:cs typeface="Consolas"/>
                  <a:sym typeface="Consolas"/>
                </a:defRPr>
              </a:pPr>
              <a:r>
                <a:t>document</a:t>
              </a:r>
              <a:r>
                <a:rPr>
                  <a:solidFill>
                    <a:srgbClr val="D4D4D4"/>
                  </a:solidFill>
                </a:rPr>
                <a:t>.</a:t>
              </a:r>
              <a:r>
                <a:rPr>
                  <a:solidFill>
                    <a:srgbClr val="DCDCAA"/>
                  </a:solidFill>
                </a:rPr>
                <a:t>getElementsByTagName</a:t>
              </a:r>
              <a:r>
                <a:rPr>
                  <a:solidFill>
                    <a:srgbClr val="D4D4D4"/>
                  </a:solidFill>
                </a:rPr>
                <a:t>(</a:t>
              </a:r>
              <a:r>
                <a:rPr>
                  <a:solidFill>
                    <a:srgbClr val="CE9178"/>
                  </a:solidFill>
                </a:rPr>
                <a:t>"table"</a:t>
              </a:r>
              <a:r>
                <a:rPr>
                  <a:solidFill>
                    <a:srgbClr val="D4D4D4"/>
                  </a:solidFill>
                </a:rPr>
                <a:t>);</a:t>
              </a:r>
              <a:endParaRPr>
                <a:solidFill>
                  <a:srgbClr val="D4D4D4"/>
                </a:solidFill>
              </a:endParaRPr>
            </a:p>
            <a:p>
              <a:pPr lvl="1" indent="457200">
                <a:defRPr>
                  <a:solidFill>
                    <a:srgbClr val="D4D4D4"/>
                  </a:solidFill>
                  <a:latin typeface="Consolas"/>
                  <a:ea typeface="Consolas"/>
                  <a:cs typeface="Consolas"/>
                  <a:sym typeface="Consolas"/>
                </a:defRPr>
              </a:pPr>
              <a:br/>
              <a:r>
                <a:rPr>
                  <a:solidFill>
                    <a:srgbClr val="6A9955"/>
                  </a:solidFill>
                </a:rPr>
                <a:t>// Selección por clase</a:t>
              </a:r>
            </a:p>
            <a:p>
              <a:pPr lvl="1" indent="457200">
                <a:defRPr>
                  <a:solidFill>
                    <a:srgbClr val="9CDCFE"/>
                  </a:solidFill>
                  <a:latin typeface="Consolas"/>
                  <a:ea typeface="Consolas"/>
                  <a:cs typeface="Consolas"/>
                  <a:sym typeface="Consolas"/>
                </a:defRPr>
              </a:pPr>
              <a:r>
                <a:t>document</a:t>
              </a:r>
              <a:r>
                <a:rPr>
                  <a:solidFill>
                    <a:srgbClr val="D4D4D4"/>
                  </a:solidFill>
                </a:rPr>
                <a:t>.</a:t>
              </a:r>
              <a:r>
                <a:rPr>
                  <a:solidFill>
                    <a:srgbClr val="DCDCAA"/>
                  </a:solidFill>
                </a:rPr>
                <a:t>getElementsByClassName</a:t>
              </a:r>
              <a:r>
                <a:rPr>
                  <a:solidFill>
                    <a:srgbClr val="D4D4D4"/>
                  </a:solidFill>
                </a:rPr>
                <a:t>(</a:t>
              </a:r>
              <a:r>
                <a:rPr>
                  <a:solidFill>
                    <a:srgbClr val="CE9178"/>
                  </a:solidFill>
                </a:rPr>
                <a:t>"rounded"</a:t>
              </a:r>
              <a:r>
                <a:rPr>
                  <a:solidFill>
                    <a:srgbClr val="D4D4D4"/>
                  </a:solidFill>
                </a:rPr>
                <a:t>);</a:t>
              </a:r>
              <a:endParaRPr>
                <a:solidFill>
                  <a:srgbClr val="D4D4D4"/>
                </a:solidFill>
              </a:endParaRPr>
            </a:p>
            <a:p>
              <a:pPr lvl="1" indent="457200">
                <a:defRPr>
                  <a:solidFill>
                    <a:srgbClr val="D4D4D4"/>
                  </a:solidFill>
                  <a:latin typeface="Consolas"/>
                  <a:ea typeface="Consolas"/>
                  <a:cs typeface="Consolas"/>
                  <a:sym typeface="Consolas"/>
                </a:defRPr>
              </a:pPr>
              <a:br/>
              <a:r>
                <a:rPr>
                  <a:solidFill>
                    <a:srgbClr val="6A9955"/>
                  </a:solidFill>
                </a:rPr>
                <a:t>// Selección con un selector completo</a:t>
              </a:r>
            </a:p>
            <a:p>
              <a:pPr lvl="1" indent="457200">
                <a:defRPr>
                  <a:solidFill>
                    <a:srgbClr val="9CDCFE"/>
                  </a:solidFill>
                  <a:latin typeface="Consolas"/>
                  <a:ea typeface="Consolas"/>
                  <a:cs typeface="Consolas"/>
                  <a:sym typeface="Consolas"/>
                </a:defRPr>
              </a:pPr>
              <a:r>
                <a:t>document</a:t>
              </a:r>
              <a:r>
                <a:rPr>
                  <a:solidFill>
                    <a:srgbClr val="D4D4D4"/>
                  </a:solidFill>
                </a:rPr>
                <a:t>.</a:t>
              </a:r>
              <a:r>
                <a:rPr>
                  <a:solidFill>
                    <a:srgbClr val="DCDCAA"/>
                  </a:solidFill>
                </a:rPr>
                <a:t>querySelector</a:t>
              </a:r>
              <a:r>
                <a:rPr>
                  <a:solidFill>
                    <a:srgbClr val="D4D4D4"/>
                  </a:solidFill>
                </a:rPr>
                <a:t>(</a:t>
              </a:r>
              <a:r>
                <a:rPr>
                  <a:solidFill>
                    <a:srgbClr val="CE9178"/>
                  </a:solidFill>
                </a:rPr>
                <a:t>"div.container#mainContainer"</a:t>
              </a:r>
              <a:r>
                <a:rPr>
                  <a:solidFill>
                    <a:srgbClr val="D4D4D4"/>
                  </a:solidFill>
                </a:rPr>
                <a:t>);</a:t>
              </a:r>
            </a:p>
          </p:txBody>
        </p:sp>
      </p:grpSp>
      <p:sp>
        <p:nvSpPr>
          <p:cNvPr id="655" name="CuadroTexto 10"/>
          <p:cNvSpPr txBox="1"/>
          <p:nvPr/>
        </p:nvSpPr>
        <p:spPr>
          <a:xfrm>
            <a:off x="662152" y="1857568"/>
            <a:ext cx="10810361"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150000"/>
              </a:lnSpc>
              <a:defRPr>
                <a:latin typeface="Prototype"/>
                <a:ea typeface="Prototype"/>
                <a:cs typeface="Prototype"/>
                <a:sym typeface="Prototype"/>
              </a:defRPr>
            </a:lvl1pPr>
          </a:lstStyle>
          <a:p>
            <a:pPr/>
            <a:r>
              <a:t>Selectores</a:t>
            </a:r>
          </a:p>
        </p:txBody>
      </p:sp>
      <p:sp>
        <p:nvSpPr>
          <p:cNvPr id="656"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657"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658"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0" name="CuadroTexto 3"/>
          <p:cNvSpPr txBox="1"/>
          <p:nvPr/>
        </p:nvSpPr>
        <p:spPr>
          <a:xfrm>
            <a:off x="504625" y="1242794"/>
            <a:ext cx="2520593"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9. Acceso al DOM</a:t>
            </a:r>
          </a:p>
        </p:txBody>
      </p:sp>
      <p:sp>
        <p:nvSpPr>
          <p:cNvPr id="661" name="CuadroTexto 4"/>
          <p:cNvSpPr txBox="1"/>
          <p:nvPr/>
        </p:nvSpPr>
        <p:spPr>
          <a:xfrm>
            <a:off x="662154" y="1857568"/>
            <a:ext cx="4276252" cy="2682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lnSpc>
                <a:spcPct val="150000"/>
              </a:lnSpc>
              <a:buSzPct val="100000"/>
              <a:buFont typeface="Arial"/>
              <a:buChar char="•"/>
              <a:defRPr sz="2000">
                <a:latin typeface="Prototype"/>
                <a:ea typeface="Prototype"/>
                <a:cs typeface="Prototype"/>
                <a:sym typeface="Prototype"/>
              </a:defRPr>
            </a:pPr>
            <a:r>
              <a:t>parentNode</a:t>
            </a:r>
          </a:p>
          <a:p>
            <a:pPr marL="285750" indent="-285750">
              <a:lnSpc>
                <a:spcPct val="150000"/>
              </a:lnSpc>
              <a:buSzPct val="100000"/>
              <a:buFont typeface="Arial"/>
              <a:buChar char="•"/>
              <a:defRPr sz="2000">
                <a:latin typeface="Prototype"/>
                <a:ea typeface="Prototype"/>
                <a:cs typeface="Prototype"/>
                <a:sym typeface="Prototype"/>
              </a:defRPr>
            </a:pPr>
            <a:r>
              <a:t>children[nodenumber]</a:t>
            </a:r>
          </a:p>
          <a:p>
            <a:pPr marL="285750" indent="-285750">
              <a:lnSpc>
                <a:spcPct val="150000"/>
              </a:lnSpc>
              <a:buSzPct val="100000"/>
              <a:buFont typeface="Arial"/>
              <a:buChar char="•"/>
              <a:defRPr sz="2000">
                <a:latin typeface="Prototype"/>
                <a:ea typeface="Prototype"/>
                <a:cs typeface="Prototype"/>
                <a:sym typeface="Prototype"/>
              </a:defRPr>
            </a:pPr>
            <a:r>
              <a:t>firstElementChild</a:t>
            </a:r>
          </a:p>
          <a:p>
            <a:pPr marL="285750" indent="-285750">
              <a:lnSpc>
                <a:spcPct val="150000"/>
              </a:lnSpc>
              <a:buSzPct val="100000"/>
              <a:buFont typeface="Arial"/>
              <a:buChar char="•"/>
              <a:defRPr sz="2000">
                <a:latin typeface="Prototype"/>
                <a:ea typeface="Prototype"/>
                <a:cs typeface="Prototype"/>
                <a:sym typeface="Prototype"/>
              </a:defRPr>
            </a:pPr>
            <a:r>
              <a:t>lastElementChild</a:t>
            </a:r>
          </a:p>
          <a:p>
            <a:pPr marL="285750" indent="-285750">
              <a:lnSpc>
                <a:spcPct val="150000"/>
              </a:lnSpc>
              <a:buSzPct val="100000"/>
              <a:buFont typeface="Arial"/>
              <a:buChar char="•"/>
              <a:defRPr sz="2000">
                <a:latin typeface="Prototype"/>
                <a:ea typeface="Prototype"/>
                <a:cs typeface="Prototype"/>
                <a:sym typeface="Prototype"/>
              </a:defRPr>
            </a:pPr>
            <a:r>
              <a:t>nextElementSibling</a:t>
            </a:r>
          </a:p>
          <a:p>
            <a:pPr marL="285750" indent="-285750">
              <a:lnSpc>
                <a:spcPct val="150000"/>
              </a:lnSpc>
              <a:buSzPct val="100000"/>
              <a:buFont typeface="Arial"/>
              <a:buChar char="•"/>
              <a:defRPr sz="2000">
                <a:latin typeface="Prototype"/>
                <a:ea typeface="Prototype"/>
                <a:cs typeface="Prototype"/>
                <a:sym typeface="Prototype"/>
              </a:defRPr>
            </a:pPr>
            <a:r>
              <a:t>previousElementSibling</a:t>
            </a:r>
          </a:p>
        </p:txBody>
      </p:sp>
      <p:pic>
        <p:nvPicPr>
          <p:cNvPr id="662" name="Imagen 9" descr="Imagen 9"/>
          <p:cNvPicPr>
            <a:picLocks noChangeAspect="1"/>
          </p:cNvPicPr>
          <p:nvPr/>
        </p:nvPicPr>
        <p:blipFill>
          <a:blip r:embed="rId2">
            <a:extLst/>
          </a:blip>
          <a:stretch>
            <a:fillRect/>
          </a:stretch>
        </p:blipFill>
        <p:spPr>
          <a:xfrm>
            <a:off x="5632410" y="2056601"/>
            <a:ext cx="5250139" cy="3683800"/>
          </a:xfrm>
          <a:prstGeom prst="rect">
            <a:avLst/>
          </a:prstGeom>
          <a:ln w="12700">
            <a:miter lim="400000"/>
          </a:ln>
        </p:spPr>
      </p:pic>
      <p:sp>
        <p:nvSpPr>
          <p:cNvPr id="663"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664"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665" name="Releevant-Favicon-xs.png" descr="Releevant-Favicon-xs.png"/>
          <p:cNvPicPr>
            <a:picLocks noChangeAspect="1"/>
          </p:cNvPicPr>
          <p:nvPr/>
        </p:nvPicPr>
        <p:blipFill>
          <a:blip r:embed="rId3">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7" name="CuadroTexto 3"/>
          <p:cNvSpPr txBox="1"/>
          <p:nvPr/>
        </p:nvSpPr>
        <p:spPr>
          <a:xfrm>
            <a:off x="504625" y="1242794"/>
            <a:ext cx="2520593"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9. Acceso al DOM</a:t>
            </a:r>
          </a:p>
        </p:txBody>
      </p:sp>
      <p:sp>
        <p:nvSpPr>
          <p:cNvPr id="668" name="CuadroTexto 4"/>
          <p:cNvSpPr txBox="1"/>
          <p:nvPr/>
        </p:nvSpPr>
        <p:spPr>
          <a:xfrm>
            <a:off x="662152" y="1857568"/>
            <a:ext cx="10810361"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Prototype"/>
                <a:ea typeface="Prototype"/>
                <a:cs typeface="Prototype"/>
                <a:sym typeface="Prototype"/>
              </a:defRPr>
            </a:lvl1pPr>
          </a:lstStyle>
          <a:p>
            <a:pPr/>
            <a:r>
              <a:t>Cambiar los elementos existentes:</a:t>
            </a:r>
          </a:p>
        </p:txBody>
      </p:sp>
      <p:graphicFrame>
        <p:nvGraphicFramePr>
          <p:cNvPr id="669" name="Tabla 10"/>
          <p:cNvGraphicFramePr/>
          <p:nvPr/>
        </p:nvGraphicFramePr>
        <p:xfrm>
          <a:off x="774611" y="2749343"/>
          <a:ext cx="10614205" cy="300010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01521"/>
                <a:gridCol w="5312683"/>
              </a:tblGrid>
              <a:tr h="500017">
                <a:tc>
                  <a:txBody>
                    <a:bodyPr/>
                    <a:lstStyle/>
                    <a:p>
                      <a:pPr algn="l">
                        <a:defRPr sz="1800"/>
                      </a:pPr>
                      <a:r>
                        <a:rPr b="1" sz="2100"/>
                        <a:t>Propiedad</a:t>
                      </a:r>
                    </a:p>
                  </a:txBody>
                  <a:tcPr marL="89289" marR="89289" marT="89289" marB="89289" anchor="t" anchorCtr="0" horzOverflow="overflow">
                    <a:lnL>
                      <a:solidFill>
                        <a:srgbClr val="CCCCCC"/>
                      </a:solidFill>
                    </a:lnL>
                    <a:lnR>
                      <a:solidFill>
                        <a:srgbClr val="CCCCCC"/>
                      </a:solidFill>
                    </a:lnR>
                    <a:lnT>
                      <a:solidFill>
                        <a:srgbClr val="CCCCCC"/>
                      </a:solidFill>
                    </a:lnT>
                    <a:lnB>
                      <a:solidFill>
                        <a:srgbClr val="CCCCCC"/>
                      </a:solidFill>
                    </a:lnB>
                    <a:solidFill>
                      <a:srgbClr val="FFFFFF"/>
                    </a:solidFill>
                  </a:tcPr>
                </a:tc>
                <a:tc>
                  <a:txBody>
                    <a:bodyPr/>
                    <a:lstStyle/>
                    <a:p>
                      <a:pPr algn="l">
                        <a:defRPr sz="1800"/>
                      </a:pPr>
                      <a:r>
                        <a:rPr b="1" sz="2100"/>
                        <a:t>Descripción</a:t>
                      </a:r>
                    </a:p>
                  </a:txBody>
                  <a:tcPr marL="89289" marR="89289" marT="89289" marB="89289" anchor="t" anchorCtr="0" horzOverflow="overflow">
                    <a:lnL>
                      <a:solidFill>
                        <a:srgbClr val="CCCCCC"/>
                      </a:solidFill>
                    </a:lnL>
                    <a:lnR>
                      <a:solidFill>
                        <a:srgbClr val="CCCCCC"/>
                      </a:solidFill>
                    </a:lnR>
                    <a:lnT>
                      <a:solidFill>
                        <a:srgbClr val="CCCCCC"/>
                      </a:solidFill>
                    </a:lnT>
                    <a:lnB>
                      <a:solidFill>
                        <a:srgbClr val="CCCCCC"/>
                      </a:solidFill>
                    </a:lnB>
                    <a:solidFill>
                      <a:srgbClr val="FFFFFF"/>
                    </a:solidFill>
                  </a:tcPr>
                </a:tc>
              </a:tr>
              <a:tr h="500017">
                <a:tc>
                  <a:txBody>
                    <a:bodyPr/>
                    <a:lstStyle/>
                    <a:p>
                      <a:pPr algn="l">
                        <a:defRPr i="1" sz="2100"/>
                      </a:pPr>
                      <a:r>
                        <a:t>elemento</a:t>
                      </a:r>
                      <a:r>
                        <a:rPr i="0"/>
                        <a:t>.innerHTML =  </a:t>
                      </a:r>
                      <a:r>
                        <a:t>nuevo contenido html</a:t>
                      </a:r>
                    </a:p>
                  </a:txBody>
                  <a:tcPr marL="89289" marR="89289" marT="89289" marB="89289" anchor="t" anchorCtr="0" horzOverflow="overflow">
                    <a:lnL>
                      <a:solidFill>
                        <a:srgbClr val="CCCCCC"/>
                      </a:solidFill>
                    </a:lnL>
                    <a:lnR>
                      <a:solidFill>
                        <a:srgbClr val="CCCCCC"/>
                      </a:solidFill>
                    </a:lnR>
                    <a:lnT>
                      <a:solidFill>
                        <a:srgbClr val="CCCCCC"/>
                      </a:solidFill>
                    </a:lnT>
                    <a:lnB>
                      <a:solidFill>
                        <a:srgbClr val="CCCCCC"/>
                      </a:solidFill>
                    </a:lnB>
                    <a:solidFill>
                      <a:srgbClr val="F1F1F1"/>
                    </a:solidFill>
                  </a:tcPr>
                </a:tc>
                <a:tc>
                  <a:txBody>
                    <a:bodyPr/>
                    <a:lstStyle/>
                    <a:p>
                      <a:pPr algn="l">
                        <a:defRPr sz="1800"/>
                      </a:pPr>
                      <a:r>
                        <a:rPr sz="2100"/>
                        <a:t>Cambia el contenido interno de un elemento</a:t>
                      </a:r>
                    </a:p>
                  </a:txBody>
                  <a:tcPr marL="89289" marR="89289" marT="89289" marB="89289" anchor="t" anchorCtr="0" horzOverflow="overflow">
                    <a:lnL>
                      <a:solidFill>
                        <a:srgbClr val="CCCCCC"/>
                      </a:solidFill>
                    </a:lnL>
                    <a:lnR>
                      <a:solidFill>
                        <a:srgbClr val="CCCCCC"/>
                      </a:solidFill>
                    </a:lnR>
                    <a:lnT>
                      <a:solidFill>
                        <a:srgbClr val="CCCCCC"/>
                      </a:solidFill>
                    </a:lnT>
                    <a:lnB>
                      <a:solidFill>
                        <a:srgbClr val="CCCCCC"/>
                      </a:solidFill>
                    </a:lnB>
                    <a:solidFill>
                      <a:srgbClr val="F1F1F1"/>
                    </a:solidFill>
                  </a:tcPr>
                </a:tc>
              </a:tr>
              <a:tr h="500017">
                <a:tc>
                  <a:txBody>
                    <a:bodyPr/>
                    <a:lstStyle/>
                    <a:p>
                      <a:pPr algn="l">
                        <a:defRPr i="1" sz="2100"/>
                      </a:pPr>
                      <a:r>
                        <a:t>elemento</a:t>
                      </a:r>
                      <a:r>
                        <a:rPr i="0"/>
                        <a:t>.</a:t>
                      </a:r>
                      <a:r>
                        <a:t>attribute = nuevo valor</a:t>
                      </a:r>
                    </a:p>
                  </a:txBody>
                  <a:tcPr marL="89289" marR="89289" marT="89289" marB="89289" anchor="t" anchorCtr="0" horzOverflow="overflow">
                    <a:lnL>
                      <a:solidFill>
                        <a:srgbClr val="CCCCCC"/>
                      </a:solidFill>
                    </a:lnL>
                    <a:lnR>
                      <a:solidFill>
                        <a:srgbClr val="CCCCCC"/>
                      </a:solidFill>
                    </a:lnR>
                    <a:lnT>
                      <a:solidFill>
                        <a:srgbClr val="CCCCCC"/>
                      </a:solidFill>
                    </a:lnT>
                    <a:lnB>
                      <a:solidFill>
                        <a:srgbClr val="CCCCCC"/>
                      </a:solidFill>
                    </a:lnB>
                    <a:solidFill>
                      <a:srgbClr val="FFFFFF"/>
                    </a:solidFill>
                  </a:tcPr>
                </a:tc>
                <a:tc>
                  <a:txBody>
                    <a:bodyPr/>
                    <a:lstStyle/>
                    <a:p>
                      <a:pPr algn="l">
                        <a:defRPr sz="1800"/>
                      </a:pPr>
                      <a:r>
                        <a:rPr sz="2100"/>
                        <a:t>Cambia el valor de un atributo</a:t>
                      </a:r>
                    </a:p>
                  </a:txBody>
                  <a:tcPr marL="89289" marR="89289" marT="89289" marB="89289" anchor="t" anchorCtr="0" horzOverflow="overflow">
                    <a:lnL>
                      <a:solidFill>
                        <a:srgbClr val="CCCCCC"/>
                      </a:solidFill>
                    </a:lnL>
                    <a:lnR>
                      <a:solidFill>
                        <a:srgbClr val="CCCCCC"/>
                      </a:solidFill>
                    </a:lnR>
                    <a:lnT>
                      <a:solidFill>
                        <a:srgbClr val="CCCCCC"/>
                      </a:solidFill>
                    </a:lnT>
                    <a:lnB>
                      <a:solidFill>
                        <a:srgbClr val="CCCCCC"/>
                      </a:solidFill>
                    </a:lnB>
                    <a:solidFill>
                      <a:srgbClr val="FFFFFF"/>
                    </a:solidFill>
                  </a:tcPr>
                </a:tc>
              </a:tr>
              <a:tr h="500017">
                <a:tc>
                  <a:txBody>
                    <a:bodyPr/>
                    <a:lstStyle/>
                    <a:p>
                      <a:pPr algn="l">
                        <a:defRPr i="1" sz="2100"/>
                      </a:pPr>
                      <a:r>
                        <a:t>elemento</a:t>
                      </a:r>
                      <a:r>
                        <a:rPr i="0"/>
                        <a:t>.style.</a:t>
                      </a:r>
                      <a:r>
                        <a:t>property = estilo</a:t>
                      </a:r>
                    </a:p>
                  </a:txBody>
                  <a:tcPr marL="89289" marR="89289" marT="89289" marB="89289" anchor="t" anchorCtr="0" horzOverflow="overflow">
                    <a:lnL>
                      <a:solidFill>
                        <a:srgbClr val="CCCCCC"/>
                      </a:solidFill>
                    </a:lnL>
                    <a:lnR>
                      <a:solidFill>
                        <a:srgbClr val="CCCCCC"/>
                      </a:solidFill>
                    </a:lnR>
                    <a:lnT>
                      <a:solidFill>
                        <a:srgbClr val="CCCCCC"/>
                      </a:solidFill>
                    </a:lnT>
                    <a:lnB>
                      <a:solidFill>
                        <a:srgbClr val="CCCCCC"/>
                      </a:solidFill>
                    </a:lnB>
                    <a:solidFill>
                      <a:srgbClr val="F1F1F1"/>
                    </a:solidFill>
                  </a:tcPr>
                </a:tc>
                <a:tc>
                  <a:txBody>
                    <a:bodyPr/>
                    <a:lstStyle/>
                    <a:p>
                      <a:pPr algn="l">
                        <a:defRPr sz="1800"/>
                      </a:pPr>
                      <a:r>
                        <a:rPr sz="2100"/>
                        <a:t>Cambia el estilo de un elemento</a:t>
                      </a:r>
                    </a:p>
                  </a:txBody>
                  <a:tcPr marL="89289" marR="89289" marT="89289" marB="89289" anchor="t" anchorCtr="0" horzOverflow="overflow">
                    <a:lnL>
                      <a:solidFill>
                        <a:srgbClr val="CCCCCC"/>
                      </a:solidFill>
                    </a:lnL>
                    <a:lnR>
                      <a:solidFill>
                        <a:srgbClr val="CCCCCC"/>
                      </a:solidFill>
                    </a:lnR>
                    <a:lnT>
                      <a:solidFill>
                        <a:srgbClr val="CCCCCC"/>
                      </a:solidFill>
                    </a:lnT>
                    <a:lnB>
                      <a:solidFill>
                        <a:srgbClr val="CCCCCC"/>
                      </a:solidFill>
                    </a:lnB>
                    <a:solidFill>
                      <a:srgbClr val="F1F1F1"/>
                    </a:solidFill>
                  </a:tcPr>
                </a:tc>
              </a:tr>
              <a:tr h="500017">
                <a:tc>
                  <a:txBody>
                    <a:bodyPr/>
                    <a:lstStyle/>
                    <a:p>
                      <a:pPr algn="l">
                        <a:defRPr sz="1800"/>
                      </a:pPr>
                      <a:r>
                        <a:rPr b="1" sz="2100"/>
                        <a:t>Method</a:t>
                      </a:r>
                    </a:p>
                  </a:txBody>
                  <a:tcPr marL="89289" marR="89289" marT="89289" marB="89289" anchor="t" anchorCtr="0" horzOverflow="overflow">
                    <a:lnL>
                      <a:solidFill>
                        <a:srgbClr val="CCCCCC"/>
                      </a:solidFill>
                    </a:lnL>
                    <a:lnR>
                      <a:solidFill>
                        <a:srgbClr val="CCCCCC"/>
                      </a:solidFill>
                    </a:lnR>
                    <a:lnT>
                      <a:solidFill>
                        <a:srgbClr val="CCCCCC"/>
                      </a:solidFill>
                    </a:lnT>
                    <a:lnB>
                      <a:solidFill>
                        <a:srgbClr val="CCCCCC"/>
                      </a:solidFill>
                    </a:lnB>
                    <a:solidFill>
                      <a:srgbClr val="FFFFFF"/>
                    </a:solidFill>
                  </a:tcPr>
                </a:tc>
                <a:tc>
                  <a:txBody>
                    <a:bodyPr/>
                    <a:lstStyle/>
                    <a:p>
                      <a:pPr algn="l">
                        <a:defRPr sz="1800"/>
                      </a:pPr>
                      <a:r>
                        <a:rPr b="1" sz="2100"/>
                        <a:t>Description</a:t>
                      </a:r>
                    </a:p>
                  </a:txBody>
                  <a:tcPr marL="89289" marR="89289" marT="89289" marB="89289" anchor="t" anchorCtr="0" horzOverflow="overflow">
                    <a:lnL>
                      <a:solidFill>
                        <a:srgbClr val="CCCCCC"/>
                      </a:solidFill>
                    </a:lnL>
                    <a:lnR>
                      <a:solidFill>
                        <a:srgbClr val="CCCCCC"/>
                      </a:solidFill>
                    </a:lnR>
                    <a:lnT>
                      <a:solidFill>
                        <a:srgbClr val="CCCCCC"/>
                      </a:solidFill>
                    </a:lnT>
                    <a:lnB>
                      <a:solidFill>
                        <a:srgbClr val="CCCCCC"/>
                      </a:solidFill>
                    </a:lnB>
                    <a:solidFill>
                      <a:srgbClr val="FFFFFF"/>
                    </a:solidFill>
                  </a:tcPr>
                </a:tc>
              </a:tr>
              <a:tr h="500017">
                <a:tc>
                  <a:txBody>
                    <a:bodyPr/>
                    <a:lstStyle/>
                    <a:p>
                      <a:pPr algn="l">
                        <a:defRPr i="1" sz="2100"/>
                      </a:pPr>
                      <a:r>
                        <a:t>elemento</a:t>
                      </a:r>
                      <a:r>
                        <a:rPr i="0"/>
                        <a:t>.setAttribute</a:t>
                      </a:r>
                      <a:r>
                        <a:t>(atributo, valor)</a:t>
                      </a:r>
                    </a:p>
                  </a:txBody>
                  <a:tcPr marL="89289" marR="89289" marT="89289" marB="89289" anchor="t" anchorCtr="0" horzOverflow="overflow">
                    <a:lnL>
                      <a:solidFill>
                        <a:srgbClr val="CCCCCC"/>
                      </a:solidFill>
                    </a:lnL>
                    <a:lnR>
                      <a:solidFill>
                        <a:srgbClr val="CCCCCC"/>
                      </a:solidFill>
                    </a:lnR>
                    <a:lnT>
                      <a:solidFill>
                        <a:srgbClr val="CCCCCC"/>
                      </a:solidFill>
                    </a:lnT>
                    <a:lnB>
                      <a:solidFill>
                        <a:srgbClr val="DDDDDD"/>
                      </a:solidFill>
                    </a:lnB>
                    <a:solidFill>
                      <a:srgbClr val="F1F1F1"/>
                    </a:solidFill>
                  </a:tcPr>
                </a:tc>
                <a:tc>
                  <a:txBody>
                    <a:bodyPr/>
                    <a:lstStyle/>
                    <a:p>
                      <a:pPr algn="l">
                        <a:defRPr sz="1800"/>
                      </a:pPr>
                      <a:r>
                        <a:rPr sz="2100"/>
                        <a:t>Establece el atributo de un elemento</a:t>
                      </a:r>
                    </a:p>
                  </a:txBody>
                  <a:tcPr marL="89289" marR="89289" marT="89289" marB="89289" anchor="t" anchorCtr="0" horzOverflow="overflow">
                    <a:lnL>
                      <a:solidFill>
                        <a:srgbClr val="CCCCCC"/>
                      </a:solidFill>
                    </a:lnL>
                    <a:lnR>
                      <a:solidFill>
                        <a:srgbClr val="CCCCCC"/>
                      </a:solidFill>
                    </a:lnR>
                    <a:lnT>
                      <a:solidFill>
                        <a:srgbClr val="CCCCCC"/>
                      </a:solidFill>
                    </a:lnT>
                    <a:lnB>
                      <a:solidFill>
                        <a:srgbClr val="DDDDDD"/>
                      </a:solidFill>
                    </a:lnB>
                    <a:solidFill>
                      <a:srgbClr val="F1F1F1"/>
                    </a:solidFill>
                  </a:tcPr>
                </a:tc>
              </a:tr>
            </a:tbl>
          </a:graphicData>
        </a:graphic>
      </p:graphicFrame>
      <p:sp>
        <p:nvSpPr>
          <p:cNvPr id="670"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671"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672"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4" name="CuadroTexto 3"/>
          <p:cNvSpPr txBox="1"/>
          <p:nvPr/>
        </p:nvSpPr>
        <p:spPr>
          <a:xfrm>
            <a:off x="504625" y="1242794"/>
            <a:ext cx="2520593"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9. Acceso al DOM</a:t>
            </a:r>
          </a:p>
        </p:txBody>
      </p:sp>
      <p:sp>
        <p:nvSpPr>
          <p:cNvPr id="675" name="CuadroTexto 4"/>
          <p:cNvSpPr txBox="1"/>
          <p:nvPr/>
        </p:nvSpPr>
        <p:spPr>
          <a:xfrm>
            <a:off x="662152" y="1857568"/>
            <a:ext cx="10810361"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Prototype"/>
                <a:ea typeface="Prototype"/>
                <a:cs typeface="Prototype"/>
                <a:sym typeface="Prototype"/>
              </a:defRPr>
            </a:lvl1pPr>
          </a:lstStyle>
          <a:p>
            <a:pPr/>
            <a:r>
              <a:t>Crear y eliminar elementos</a:t>
            </a:r>
          </a:p>
        </p:txBody>
      </p:sp>
      <p:graphicFrame>
        <p:nvGraphicFramePr>
          <p:cNvPr id="676" name="Tabla 9"/>
          <p:cNvGraphicFramePr/>
          <p:nvPr/>
        </p:nvGraphicFramePr>
        <p:xfrm>
          <a:off x="774208" y="2747029"/>
          <a:ext cx="10767883" cy="304354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78279"/>
                <a:gridCol w="5389602"/>
              </a:tblGrid>
              <a:tr h="507257">
                <a:tc>
                  <a:txBody>
                    <a:bodyPr/>
                    <a:lstStyle/>
                    <a:p>
                      <a:pPr algn="l">
                        <a:defRPr sz="1800"/>
                      </a:pPr>
                      <a:r>
                        <a:rPr b="1" sz="2100"/>
                        <a:t>Metodo</a:t>
                      </a:r>
                    </a:p>
                  </a:txBody>
                  <a:tcPr marL="90582" marR="90582" marT="90582" marB="90582" anchor="t" anchorCtr="0" horzOverflow="overflow">
                    <a:lnL>
                      <a:solidFill>
                        <a:srgbClr val="CCCCCC"/>
                      </a:solidFill>
                    </a:lnL>
                    <a:lnR>
                      <a:solidFill>
                        <a:srgbClr val="CCCCCC"/>
                      </a:solidFill>
                    </a:lnR>
                    <a:lnT>
                      <a:solidFill>
                        <a:srgbClr val="CCCCCC"/>
                      </a:solidFill>
                    </a:lnT>
                    <a:lnB>
                      <a:solidFill>
                        <a:srgbClr val="CCCCCC"/>
                      </a:solidFill>
                    </a:lnB>
                    <a:solidFill>
                      <a:srgbClr val="FFFFFF"/>
                    </a:solidFill>
                  </a:tcPr>
                </a:tc>
                <a:tc>
                  <a:txBody>
                    <a:bodyPr/>
                    <a:lstStyle/>
                    <a:p>
                      <a:pPr algn="l">
                        <a:defRPr sz="1800"/>
                      </a:pPr>
                      <a:r>
                        <a:rPr b="1" sz="2100"/>
                        <a:t>Descripción</a:t>
                      </a:r>
                    </a:p>
                  </a:txBody>
                  <a:tcPr marL="90582" marR="90582" marT="90582" marB="90582" anchor="t" anchorCtr="0" horzOverflow="overflow">
                    <a:lnL>
                      <a:solidFill>
                        <a:srgbClr val="CCCCCC"/>
                      </a:solidFill>
                    </a:lnL>
                    <a:lnR>
                      <a:solidFill>
                        <a:srgbClr val="CCCCCC"/>
                      </a:solidFill>
                    </a:lnR>
                    <a:lnT>
                      <a:solidFill>
                        <a:srgbClr val="CCCCCC"/>
                      </a:solidFill>
                    </a:lnT>
                    <a:lnB>
                      <a:solidFill>
                        <a:srgbClr val="CCCCCC"/>
                      </a:solidFill>
                    </a:lnB>
                    <a:solidFill>
                      <a:srgbClr val="FFFFFF"/>
                    </a:solidFill>
                  </a:tcPr>
                </a:tc>
              </a:tr>
              <a:tr h="507257">
                <a:tc>
                  <a:txBody>
                    <a:bodyPr/>
                    <a:lstStyle/>
                    <a:p>
                      <a:pPr algn="l">
                        <a:defRPr sz="2100"/>
                      </a:pPr>
                      <a:r>
                        <a:t>document.createElement(</a:t>
                      </a:r>
                      <a:r>
                        <a:rPr i="1"/>
                        <a:t>elemento</a:t>
                      </a:r>
                      <a:r>
                        <a:t>)</a:t>
                      </a:r>
                    </a:p>
                  </a:txBody>
                  <a:tcPr marL="90582" marR="90582" marT="90582" marB="90582" anchor="t" anchorCtr="0" horzOverflow="overflow">
                    <a:lnL>
                      <a:solidFill>
                        <a:srgbClr val="CCCCCC"/>
                      </a:solidFill>
                    </a:lnL>
                    <a:lnR>
                      <a:solidFill>
                        <a:srgbClr val="CCCCCC"/>
                      </a:solidFill>
                    </a:lnR>
                    <a:lnT>
                      <a:solidFill>
                        <a:srgbClr val="CCCCCC"/>
                      </a:solidFill>
                    </a:lnT>
                    <a:lnB>
                      <a:solidFill>
                        <a:srgbClr val="CCCCCC"/>
                      </a:solidFill>
                    </a:lnB>
                    <a:solidFill>
                      <a:srgbClr val="F1F1F1"/>
                    </a:solidFill>
                  </a:tcPr>
                </a:tc>
                <a:tc>
                  <a:txBody>
                    <a:bodyPr/>
                    <a:lstStyle/>
                    <a:p>
                      <a:pPr algn="l">
                        <a:defRPr sz="1800"/>
                      </a:pPr>
                      <a:r>
                        <a:rPr sz="2100"/>
                        <a:t>Crea un elemento</a:t>
                      </a:r>
                    </a:p>
                  </a:txBody>
                  <a:tcPr marL="90582" marR="90582" marT="90582" marB="90582" anchor="t" anchorCtr="0" horzOverflow="overflow">
                    <a:lnL>
                      <a:solidFill>
                        <a:srgbClr val="CCCCCC"/>
                      </a:solidFill>
                    </a:lnL>
                    <a:lnR>
                      <a:solidFill>
                        <a:srgbClr val="CCCCCC"/>
                      </a:solidFill>
                    </a:lnR>
                    <a:lnT>
                      <a:solidFill>
                        <a:srgbClr val="CCCCCC"/>
                      </a:solidFill>
                    </a:lnT>
                    <a:lnB>
                      <a:solidFill>
                        <a:srgbClr val="CCCCCC"/>
                      </a:solidFill>
                    </a:lnB>
                    <a:solidFill>
                      <a:srgbClr val="F1F1F1"/>
                    </a:solidFill>
                  </a:tcPr>
                </a:tc>
              </a:tr>
              <a:tr h="507257">
                <a:tc>
                  <a:txBody>
                    <a:bodyPr/>
                    <a:lstStyle/>
                    <a:p>
                      <a:pPr algn="l">
                        <a:defRPr sz="2100"/>
                      </a:pPr>
                      <a:r>
                        <a:t>document.removeChild(</a:t>
                      </a:r>
                      <a:r>
                        <a:rPr i="1"/>
                        <a:t>elemento</a:t>
                      </a:r>
                      <a:r>
                        <a:t>)</a:t>
                      </a:r>
                    </a:p>
                  </a:txBody>
                  <a:tcPr marL="90582" marR="90582" marT="90582" marB="90582" anchor="t" anchorCtr="0" horzOverflow="overflow">
                    <a:lnL>
                      <a:solidFill>
                        <a:srgbClr val="CCCCCC"/>
                      </a:solidFill>
                    </a:lnL>
                    <a:lnR>
                      <a:solidFill>
                        <a:srgbClr val="CCCCCC"/>
                      </a:solidFill>
                    </a:lnR>
                    <a:lnT>
                      <a:solidFill>
                        <a:srgbClr val="CCCCCC"/>
                      </a:solidFill>
                    </a:lnT>
                    <a:lnB>
                      <a:solidFill>
                        <a:srgbClr val="CCCCCC"/>
                      </a:solidFill>
                    </a:lnB>
                    <a:solidFill>
                      <a:srgbClr val="FFFFFF"/>
                    </a:solidFill>
                  </a:tcPr>
                </a:tc>
                <a:tc>
                  <a:txBody>
                    <a:bodyPr/>
                    <a:lstStyle/>
                    <a:p>
                      <a:pPr algn="l">
                        <a:defRPr sz="1800"/>
                      </a:pPr>
                      <a:r>
                        <a:rPr sz="2100"/>
                        <a:t>Elimina elemento</a:t>
                      </a:r>
                    </a:p>
                  </a:txBody>
                  <a:tcPr marL="90582" marR="90582" marT="90582" marB="90582" anchor="t" anchorCtr="0" horzOverflow="overflow">
                    <a:lnL>
                      <a:solidFill>
                        <a:srgbClr val="CCCCCC"/>
                      </a:solidFill>
                    </a:lnL>
                    <a:lnR>
                      <a:solidFill>
                        <a:srgbClr val="CCCCCC"/>
                      </a:solidFill>
                    </a:lnR>
                    <a:lnT>
                      <a:solidFill>
                        <a:srgbClr val="CCCCCC"/>
                      </a:solidFill>
                    </a:lnT>
                    <a:lnB>
                      <a:solidFill>
                        <a:srgbClr val="CCCCCC"/>
                      </a:solidFill>
                    </a:lnB>
                    <a:solidFill>
                      <a:srgbClr val="FFFFFF"/>
                    </a:solidFill>
                  </a:tcPr>
                </a:tc>
              </a:tr>
              <a:tr h="507257">
                <a:tc>
                  <a:txBody>
                    <a:bodyPr/>
                    <a:lstStyle/>
                    <a:p>
                      <a:pPr algn="l">
                        <a:defRPr sz="2100"/>
                      </a:pPr>
                      <a:r>
                        <a:t>document.appendChild(</a:t>
                      </a:r>
                      <a:r>
                        <a:rPr i="1"/>
                        <a:t>elemento</a:t>
                      </a:r>
                      <a:r>
                        <a:t>)</a:t>
                      </a:r>
                    </a:p>
                  </a:txBody>
                  <a:tcPr marL="90582" marR="90582" marT="90582" marB="90582" anchor="t" anchorCtr="0" horzOverflow="overflow">
                    <a:lnL>
                      <a:solidFill>
                        <a:srgbClr val="CCCCCC"/>
                      </a:solidFill>
                    </a:lnL>
                    <a:lnR>
                      <a:solidFill>
                        <a:srgbClr val="CCCCCC"/>
                      </a:solidFill>
                    </a:lnR>
                    <a:lnT>
                      <a:solidFill>
                        <a:srgbClr val="CCCCCC"/>
                      </a:solidFill>
                    </a:lnT>
                    <a:lnB>
                      <a:solidFill>
                        <a:srgbClr val="CCCCCC"/>
                      </a:solidFill>
                    </a:lnB>
                    <a:solidFill>
                      <a:srgbClr val="F1F1F1"/>
                    </a:solidFill>
                  </a:tcPr>
                </a:tc>
                <a:tc>
                  <a:txBody>
                    <a:bodyPr/>
                    <a:lstStyle/>
                    <a:p>
                      <a:pPr algn="l">
                        <a:defRPr sz="1800"/>
                      </a:pPr>
                      <a:r>
                        <a:rPr sz="2100"/>
                        <a:t>Añade un elemento hijo</a:t>
                      </a:r>
                    </a:p>
                  </a:txBody>
                  <a:tcPr marL="90582" marR="90582" marT="90582" marB="90582" anchor="t" anchorCtr="0" horzOverflow="overflow">
                    <a:lnL>
                      <a:solidFill>
                        <a:srgbClr val="CCCCCC"/>
                      </a:solidFill>
                    </a:lnL>
                    <a:lnR>
                      <a:solidFill>
                        <a:srgbClr val="CCCCCC"/>
                      </a:solidFill>
                    </a:lnR>
                    <a:lnT>
                      <a:solidFill>
                        <a:srgbClr val="CCCCCC"/>
                      </a:solidFill>
                    </a:lnT>
                    <a:lnB>
                      <a:solidFill>
                        <a:srgbClr val="CCCCCC"/>
                      </a:solidFill>
                    </a:lnB>
                    <a:solidFill>
                      <a:srgbClr val="F1F1F1"/>
                    </a:solidFill>
                  </a:tcPr>
                </a:tc>
              </a:tr>
              <a:tr h="507257">
                <a:tc>
                  <a:txBody>
                    <a:bodyPr/>
                    <a:lstStyle/>
                    <a:p>
                      <a:pPr algn="l">
                        <a:defRPr sz="2100"/>
                      </a:pPr>
                      <a:r>
                        <a:t>document.replaceChild(</a:t>
                      </a:r>
                      <a:r>
                        <a:rPr i="1"/>
                        <a:t>nuevo, antiguo</a:t>
                      </a:r>
                      <a:r>
                        <a:t>)</a:t>
                      </a:r>
                    </a:p>
                  </a:txBody>
                  <a:tcPr marL="90582" marR="90582" marT="90582" marB="90582" anchor="t" anchorCtr="0" horzOverflow="overflow">
                    <a:lnL>
                      <a:solidFill>
                        <a:srgbClr val="CCCCCC"/>
                      </a:solidFill>
                    </a:lnL>
                    <a:lnR>
                      <a:solidFill>
                        <a:srgbClr val="CCCCCC"/>
                      </a:solidFill>
                    </a:lnR>
                    <a:lnT>
                      <a:solidFill>
                        <a:srgbClr val="CCCCCC"/>
                      </a:solidFill>
                    </a:lnT>
                    <a:lnB>
                      <a:solidFill>
                        <a:srgbClr val="CCCCCC"/>
                      </a:solidFill>
                    </a:lnB>
                    <a:solidFill>
                      <a:srgbClr val="FFFFFF"/>
                    </a:solidFill>
                  </a:tcPr>
                </a:tc>
                <a:tc>
                  <a:txBody>
                    <a:bodyPr/>
                    <a:lstStyle/>
                    <a:p>
                      <a:pPr algn="l">
                        <a:defRPr sz="1800"/>
                      </a:pPr>
                      <a:r>
                        <a:rPr sz="2100"/>
                        <a:t>Reemplaza un elemento</a:t>
                      </a:r>
                    </a:p>
                  </a:txBody>
                  <a:tcPr marL="90582" marR="90582" marT="90582" marB="90582" anchor="t" anchorCtr="0" horzOverflow="overflow">
                    <a:lnL>
                      <a:solidFill>
                        <a:srgbClr val="CCCCCC"/>
                      </a:solidFill>
                    </a:lnL>
                    <a:lnR>
                      <a:solidFill>
                        <a:srgbClr val="CCCCCC"/>
                      </a:solidFill>
                    </a:lnR>
                    <a:lnT>
                      <a:solidFill>
                        <a:srgbClr val="CCCCCC"/>
                      </a:solidFill>
                    </a:lnT>
                    <a:lnB>
                      <a:solidFill>
                        <a:srgbClr val="CCCCCC"/>
                      </a:solidFill>
                    </a:lnB>
                    <a:solidFill>
                      <a:srgbClr val="FFFFFF"/>
                    </a:solidFill>
                  </a:tcPr>
                </a:tc>
              </a:tr>
              <a:tr h="507257">
                <a:tc>
                  <a:txBody>
                    <a:bodyPr/>
                    <a:lstStyle/>
                    <a:p>
                      <a:pPr algn="l">
                        <a:defRPr sz="1800"/>
                      </a:pPr>
                      <a:r>
                        <a:rPr sz="2100"/>
                        <a:t>insertBefore()</a:t>
                      </a:r>
                    </a:p>
                  </a:txBody>
                  <a:tcPr marL="90582" marR="90582" marT="90582" marB="90582" anchor="t" anchorCtr="0" horzOverflow="overflow">
                    <a:lnL>
                      <a:solidFill>
                        <a:srgbClr val="CCCCCC"/>
                      </a:solidFill>
                    </a:lnL>
                    <a:lnR>
                      <a:solidFill>
                        <a:srgbClr val="CCCCCC"/>
                      </a:solidFill>
                    </a:lnR>
                    <a:lnT>
                      <a:solidFill>
                        <a:srgbClr val="CCCCCC"/>
                      </a:solidFill>
                    </a:lnT>
                    <a:lnB>
                      <a:solidFill>
                        <a:srgbClr val="CCCCCC"/>
                      </a:solidFill>
                    </a:lnB>
                    <a:solidFill>
                      <a:srgbClr val="FFFFFF"/>
                    </a:solidFill>
                  </a:tcPr>
                </a:tc>
                <a:tc>
                  <a:txBody>
                    <a:bodyPr/>
                    <a:lstStyle/>
                    <a:p>
                      <a:pPr algn="l">
                        <a:defRPr sz="1800"/>
                      </a:pPr>
                      <a:r>
                        <a:rPr sz="2100"/>
                        <a:t>Inserta antes de un elemento</a:t>
                      </a:r>
                    </a:p>
                  </a:txBody>
                  <a:tcPr marL="90582" marR="90582" marT="90582" marB="90582" anchor="t" anchorCtr="0" horzOverflow="overflow">
                    <a:lnL>
                      <a:solidFill>
                        <a:srgbClr val="CCCCCC"/>
                      </a:solidFill>
                    </a:lnL>
                    <a:lnR>
                      <a:solidFill>
                        <a:srgbClr val="CCCCCC"/>
                      </a:solidFill>
                    </a:lnR>
                    <a:lnT>
                      <a:solidFill>
                        <a:srgbClr val="CCCCCC"/>
                      </a:solidFill>
                    </a:lnT>
                    <a:lnB>
                      <a:solidFill>
                        <a:srgbClr val="CCCCCC"/>
                      </a:solidFill>
                    </a:lnB>
                    <a:solidFill>
                      <a:srgbClr val="FFFFFF"/>
                    </a:solidFill>
                  </a:tcPr>
                </a:tc>
              </a:tr>
            </a:tbl>
          </a:graphicData>
        </a:graphic>
      </p:graphicFrame>
      <p:sp>
        <p:nvSpPr>
          <p:cNvPr id="677"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678"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679"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1" name="CuadroTexto 3"/>
          <p:cNvSpPr txBox="1"/>
          <p:nvPr/>
        </p:nvSpPr>
        <p:spPr>
          <a:xfrm>
            <a:off x="504624" y="1242794"/>
            <a:ext cx="1622653"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10. Eventos</a:t>
            </a:r>
          </a:p>
        </p:txBody>
      </p:sp>
      <p:sp>
        <p:nvSpPr>
          <p:cNvPr id="682" name="CuadroTexto 4"/>
          <p:cNvSpPr txBox="1"/>
          <p:nvPr/>
        </p:nvSpPr>
        <p:spPr>
          <a:xfrm>
            <a:off x="662152" y="1857568"/>
            <a:ext cx="10810361" cy="4841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latin typeface="+mj-lt"/>
                <a:ea typeface="+mj-ea"/>
                <a:cs typeface="+mj-cs"/>
                <a:sym typeface="Calibri"/>
              </a:defRPr>
            </a:pPr>
            <a:r>
              <a:t>Existen varias maneras de ser notificado de los eventos del DOM. Dos enfoques comunes son </a:t>
            </a:r>
            <a:r>
              <a:rPr i="1"/>
              <a:t>addEventListener</a:t>
            </a:r>
            <a:r>
              <a:t>() y los manejadores (</a:t>
            </a:r>
            <a:r>
              <a:rPr i="1"/>
              <a:t>handlers</a:t>
            </a:r>
            <a:r>
              <a:t>) específicos de un evento. </a:t>
            </a:r>
          </a:p>
          <a:p>
            <a:pPr>
              <a:defRPr b="1">
                <a:latin typeface="+mj-lt"/>
                <a:ea typeface="+mj-ea"/>
                <a:cs typeface="+mj-cs"/>
                <a:sym typeface="Calibri"/>
              </a:defRPr>
            </a:pPr>
          </a:p>
          <a:p>
            <a:pPr>
              <a:defRPr b="1">
                <a:latin typeface="+mj-lt"/>
                <a:ea typeface="+mj-ea"/>
                <a:cs typeface="+mj-cs"/>
                <a:sym typeface="Calibri"/>
              </a:defRPr>
            </a:pPr>
            <a:r>
              <a:t>Desde JS</a:t>
            </a: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r>
              <a:t>Desde HTML</a:t>
            </a:r>
          </a:p>
          <a:p>
            <a:pPr>
              <a:defRPr b="1">
                <a:latin typeface="+mj-lt"/>
                <a:ea typeface="+mj-ea"/>
                <a:cs typeface="+mj-cs"/>
                <a:sym typeface="Calibri"/>
              </a:defRPr>
            </a:pPr>
          </a:p>
          <a:p>
            <a:pPr>
              <a:defRPr b="1">
                <a:latin typeface="+mj-lt"/>
                <a:ea typeface="+mj-ea"/>
                <a:cs typeface="+mj-cs"/>
                <a:sym typeface="Calibri"/>
              </a:defRPr>
            </a:pPr>
            <a:br/>
          </a:p>
          <a:p>
            <a:pPr>
              <a:defRPr b="1">
                <a:latin typeface="+mj-lt"/>
                <a:ea typeface="+mj-ea"/>
                <a:cs typeface="+mj-cs"/>
                <a:sym typeface="Calibri"/>
              </a:defRPr>
            </a:pPr>
            <a:r>
              <a:t>Eventos</a:t>
            </a:r>
          </a:p>
          <a:p>
            <a:pPr>
              <a:defRPr b="1" u="sng">
                <a:solidFill>
                  <a:srgbClr val="0563C1"/>
                </a:solidFill>
                <a:uFill>
                  <a:solidFill>
                    <a:srgbClr val="0563C1"/>
                  </a:solidFill>
                </a:uFill>
                <a:latin typeface="+mj-lt"/>
                <a:ea typeface="+mj-ea"/>
                <a:cs typeface="+mj-cs"/>
                <a:sym typeface="Calibri"/>
              </a:defRPr>
            </a:pPr>
            <a:r>
              <a:rPr>
                <a:solidFill>
                  <a:srgbClr val="0000FF"/>
                </a:solidFill>
                <a:uFill>
                  <a:solidFill>
                    <a:srgbClr val="0000FF"/>
                  </a:solidFill>
                </a:uFill>
                <a:hlinkClick r:id="rId2" invalidUrl="" action="" tgtFrame="" tooltip="" history="1" highlightClick="0" endSnd="0"/>
              </a:rPr>
              <a:t>https://developer.mozilla.org/en-US/docs/Web/Events</a:t>
            </a:r>
            <a:endParaRPr>
              <a:solidFill>
                <a:srgbClr val="2E75B6"/>
              </a:solidFill>
            </a:endParaRPr>
          </a:p>
          <a:p>
            <a:pPr>
              <a:defRPr b="1">
                <a:solidFill>
                  <a:srgbClr val="2E75B6"/>
                </a:solidFill>
                <a:latin typeface="+mj-lt"/>
                <a:ea typeface="+mj-ea"/>
                <a:cs typeface="+mj-cs"/>
                <a:sym typeface="Calibri"/>
              </a:defRPr>
            </a:pPr>
          </a:p>
          <a:p>
            <a:pPr>
              <a:defRPr b="1">
                <a:latin typeface="+mj-lt"/>
                <a:ea typeface="+mj-ea"/>
                <a:cs typeface="+mj-cs"/>
                <a:sym typeface="Calibri"/>
              </a:defRPr>
            </a:pPr>
            <a:r>
              <a:t>Manejadores específicos de eventos</a:t>
            </a:r>
            <a:br/>
            <a:r>
              <a:rPr u="sng">
                <a:solidFill>
                  <a:srgbClr val="0000FF"/>
                </a:solidFill>
                <a:uFill>
                  <a:solidFill>
                    <a:srgbClr val="0000FF"/>
                  </a:solidFill>
                </a:uFill>
                <a:hlinkClick r:id="rId3" invalidUrl="" action="" tgtFrame="" tooltip="" history="1" highlightClick="0" endSnd="0"/>
              </a:rPr>
              <a:t>https://developer.mozilla.org/en-US/docs/Web/Guide/Events/Event_handlers</a:t>
            </a:r>
          </a:p>
        </p:txBody>
      </p:sp>
      <p:grpSp>
        <p:nvGrpSpPr>
          <p:cNvPr id="685" name="CuadroTexto 9"/>
          <p:cNvGrpSpPr/>
          <p:nvPr/>
        </p:nvGrpSpPr>
        <p:grpSpPr>
          <a:xfrm>
            <a:off x="616433" y="3013499"/>
            <a:ext cx="6111026" cy="919405"/>
            <a:chOff x="0" y="0"/>
            <a:chExt cx="6111025" cy="919403"/>
          </a:xfrm>
        </p:grpSpPr>
        <p:sp>
          <p:nvSpPr>
            <p:cNvPr id="683" name="Rectángulo redondeado"/>
            <p:cNvSpPr/>
            <p:nvPr/>
          </p:nvSpPr>
          <p:spPr>
            <a:xfrm>
              <a:off x="0" y="-1"/>
              <a:ext cx="6111026" cy="919405"/>
            </a:xfrm>
            <a:prstGeom prst="roundRect">
              <a:avLst>
                <a:gd name="adj" fmla="val 11064"/>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684" name="document.getElementById(id).onclick = function(){…"/>
            <p:cNvSpPr txBox="1"/>
            <p:nvPr/>
          </p:nvSpPr>
          <p:spPr>
            <a:xfrm>
              <a:off x="75513" y="29793"/>
              <a:ext cx="5960000" cy="7806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9CDCFE"/>
                  </a:solidFill>
                  <a:latin typeface="Consolas"/>
                  <a:ea typeface="Consolas"/>
                  <a:cs typeface="Consolas"/>
                  <a:sym typeface="Consolas"/>
                </a:defRPr>
              </a:pPr>
              <a:r>
                <a:t>document</a:t>
              </a:r>
              <a:r>
                <a:rPr>
                  <a:solidFill>
                    <a:srgbClr val="D4D4D4"/>
                  </a:solidFill>
                </a:rPr>
                <a:t>.</a:t>
              </a:r>
              <a:r>
                <a:rPr>
                  <a:solidFill>
                    <a:srgbClr val="DCDCAA"/>
                  </a:solidFill>
                </a:rPr>
                <a:t>getElementById</a:t>
              </a:r>
              <a:r>
                <a:rPr>
                  <a:solidFill>
                    <a:srgbClr val="D4D4D4"/>
                  </a:solidFill>
                </a:rPr>
                <a:t>(</a:t>
              </a:r>
              <a:r>
                <a:t>id</a:t>
              </a:r>
              <a:r>
                <a:rPr>
                  <a:solidFill>
                    <a:srgbClr val="D4D4D4"/>
                  </a:solidFill>
                </a:rPr>
                <a:t>).</a:t>
              </a:r>
              <a:r>
                <a:rPr>
                  <a:solidFill>
                    <a:srgbClr val="DCDCAA"/>
                  </a:solidFill>
                </a:rPr>
                <a:t>onclick</a:t>
              </a:r>
              <a:r>
                <a:rPr>
                  <a:solidFill>
                    <a:srgbClr val="D4D4D4"/>
                  </a:solidFill>
                </a:rPr>
                <a:t> = </a:t>
              </a:r>
              <a:r>
                <a:rPr>
                  <a:solidFill>
                    <a:srgbClr val="569CD6"/>
                  </a:solidFill>
                </a:rPr>
                <a:t>function</a:t>
              </a:r>
              <a:r>
                <a:rPr>
                  <a:solidFill>
                    <a:srgbClr val="D4D4D4"/>
                  </a:solidFill>
                </a:rPr>
                <a:t>(){</a:t>
              </a:r>
              <a:endParaRPr>
                <a:solidFill>
                  <a:srgbClr val="D4D4D4"/>
                </a:solidFill>
              </a:endParaRPr>
            </a:p>
            <a:p>
              <a:pPr>
                <a:defRPr sz="1600">
                  <a:solidFill>
                    <a:srgbClr val="D4D4D4"/>
                  </a:solidFill>
                  <a:latin typeface="Consolas"/>
                  <a:ea typeface="Consolas"/>
                  <a:cs typeface="Consolas"/>
                  <a:sym typeface="Consolas"/>
                </a:defRPr>
              </a:pPr>
              <a:r>
                <a:t>    </a:t>
              </a:r>
              <a:r>
                <a:rPr>
                  <a:solidFill>
                    <a:srgbClr val="6A9955"/>
                  </a:solidFill>
                </a:rPr>
                <a:t>//nuestro código</a:t>
              </a:r>
            </a:p>
            <a:p>
              <a:pPr>
                <a:defRPr sz="1600">
                  <a:solidFill>
                    <a:srgbClr val="D4D4D4"/>
                  </a:solidFill>
                  <a:latin typeface="Consolas"/>
                  <a:ea typeface="Consolas"/>
                  <a:cs typeface="Consolas"/>
                  <a:sym typeface="Consolas"/>
                </a:defRPr>
              </a:pPr>
              <a:r>
                <a:t>}</a:t>
              </a:r>
            </a:p>
          </p:txBody>
        </p:sp>
      </p:grpSp>
      <p:grpSp>
        <p:nvGrpSpPr>
          <p:cNvPr id="688" name="CuadroTexto 10"/>
          <p:cNvGrpSpPr/>
          <p:nvPr/>
        </p:nvGrpSpPr>
        <p:grpSpPr>
          <a:xfrm>
            <a:off x="616433" y="4476944"/>
            <a:ext cx="6698769" cy="374574"/>
            <a:chOff x="0" y="0"/>
            <a:chExt cx="6698768" cy="374573"/>
          </a:xfrm>
        </p:grpSpPr>
        <p:sp>
          <p:nvSpPr>
            <p:cNvPr id="686" name="Rectángulo redondeado"/>
            <p:cNvSpPr/>
            <p:nvPr/>
          </p:nvSpPr>
          <p:spPr>
            <a:xfrm>
              <a:off x="0" y="-1"/>
              <a:ext cx="6698769" cy="374575"/>
            </a:xfrm>
            <a:prstGeom prst="roundRect">
              <a:avLst>
                <a:gd name="adj" fmla="val 16667"/>
              </a:avLst>
            </a:prstGeom>
            <a:solidFill>
              <a:srgbClr val="222A35"/>
            </a:solidFill>
            <a:ln w="12700" cap="flat">
              <a:noFill/>
              <a:miter lim="400000"/>
            </a:ln>
            <a:effectLst/>
          </p:spPr>
          <p:txBody>
            <a:bodyPr wrap="square" lIns="45718" tIns="45718" rIns="45718" bIns="45718" numCol="1" anchor="t">
              <a:noAutofit/>
            </a:bodyPr>
            <a:lstStyle/>
            <a:p>
              <a:pPr>
                <a:defRPr sz="1600">
                  <a:solidFill>
                    <a:srgbClr val="D4D4D4"/>
                  </a:solidFill>
                  <a:latin typeface="Consolas"/>
                  <a:ea typeface="Consolas"/>
                  <a:cs typeface="Consolas"/>
                  <a:sym typeface="Consolas"/>
                </a:defRPr>
              </a:pPr>
            </a:p>
          </p:txBody>
        </p:sp>
        <p:sp>
          <p:nvSpPr>
            <p:cNvPr id="687" name="&lt;button onclick=&quot;nombreFuncion()&quot;&gt;Al hacer click&lt;/button&gt;"/>
            <p:cNvSpPr txBox="1"/>
            <p:nvPr/>
          </p:nvSpPr>
          <p:spPr>
            <a:xfrm>
              <a:off x="64004" y="18284"/>
              <a:ext cx="6570759" cy="2980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808080"/>
                  </a:solidFill>
                  <a:latin typeface="Consolas"/>
                  <a:ea typeface="Consolas"/>
                  <a:cs typeface="Consolas"/>
                  <a:sym typeface="Consolas"/>
                </a:defRPr>
              </a:pPr>
              <a:r>
                <a:t>&lt;</a:t>
              </a:r>
              <a:r>
                <a:rPr>
                  <a:solidFill>
                    <a:srgbClr val="569CD6"/>
                  </a:solidFill>
                </a:rPr>
                <a:t>button</a:t>
              </a:r>
              <a:r>
                <a:rPr>
                  <a:solidFill>
                    <a:srgbClr val="9CDCFE"/>
                  </a:solidFill>
                </a:rPr>
                <a:t> onclick</a:t>
              </a:r>
              <a:r>
                <a:rPr>
                  <a:solidFill>
                    <a:srgbClr val="D4D4D4"/>
                  </a:solidFill>
                </a:rPr>
                <a:t>=</a:t>
              </a:r>
              <a:r>
                <a:rPr>
                  <a:solidFill>
                    <a:srgbClr val="CE9178"/>
                  </a:solidFill>
                </a:rPr>
                <a:t>"nombreFuncion()"</a:t>
              </a:r>
              <a:r>
                <a:t>&gt;</a:t>
              </a:r>
              <a:r>
                <a:rPr>
                  <a:solidFill>
                    <a:srgbClr val="D4D4D4"/>
                  </a:solidFill>
                </a:rPr>
                <a:t>Al hacer click</a:t>
              </a:r>
              <a:r>
                <a:t>&lt;/</a:t>
              </a:r>
              <a:r>
                <a:rPr>
                  <a:solidFill>
                    <a:srgbClr val="569CD6"/>
                  </a:solidFill>
                </a:rPr>
                <a:t>button</a:t>
              </a:r>
              <a:r>
                <a:t>&gt;</a:t>
              </a:r>
            </a:p>
          </p:txBody>
        </p:sp>
      </p:grpSp>
      <p:sp>
        <p:nvSpPr>
          <p:cNvPr id="689"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690"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691" name="Releevant-Favicon-xs.png" descr="Releevant-Favicon-xs.png"/>
          <p:cNvPicPr>
            <a:picLocks noChangeAspect="1"/>
          </p:cNvPicPr>
          <p:nvPr/>
        </p:nvPicPr>
        <p:blipFill>
          <a:blip r:embed="rId4">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3" name="CuadroTexto 3"/>
          <p:cNvSpPr txBox="1"/>
          <p:nvPr/>
        </p:nvSpPr>
        <p:spPr>
          <a:xfrm>
            <a:off x="504624" y="1242794"/>
            <a:ext cx="1622653"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10. Eventos</a:t>
            </a:r>
          </a:p>
        </p:txBody>
      </p:sp>
      <p:sp>
        <p:nvSpPr>
          <p:cNvPr id="694" name="CuadroTexto 4"/>
          <p:cNvSpPr txBox="1"/>
          <p:nvPr/>
        </p:nvSpPr>
        <p:spPr>
          <a:xfrm>
            <a:off x="662152" y="1857568"/>
            <a:ext cx="10810361" cy="3444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latin typeface="+mj-lt"/>
                <a:ea typeface="+mj-ea"/>
                <a:cs typeface="+mj-cs"/>
                <a:sym typeface="Calibri"/>
              </a:defRPr>
            </a:pPr>
            <a:r>
              <a:t>Event Listeners</a:t>
            </a:r>
          </a:p>
          <a:p>
            <a:pPr>
              <a:defRPr b="1">
                <a:latin typeface="+mj-lt"/>
                <a:ea typeface="+mj-ea"/>
                <a:cs typeface="+mj-cs"/>
                <a:sym typeface="Calibri"/>
              </a:defRPr>
            </a:pPr>
          </a:p>
          <a:p>
            <a:pPr>
              <a:defRPr b="1">
                <a:latin typeface="+mj-lt"/>
                <a:ea typeface="+mj-ea"/>
                <a:cs typeface="+mj-cs"/>
                <a:sym typeface="Calibri"/>
              </a:defRPr>
            </a:pPr>
            <a:r>
              <a:t>Se utilizan para escuchar un evento, es decir, que esté pendiente de dicho evento. Se pueden añadir múltiples “event listener” sobre un elemento, tanto del mismo evento como de eventos distintos:</a:t>
            </a: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r>
              <a:t>En este caso los eventos no llevan “on”, por ejemplo:</a:t>
            </a: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p>
          <a:p>
            <a:pPr>
              <a:defRPr b="1">
                <a:latin typeface="+mj-lt"/>
                <a:ea typeface="+mj-ea"/>
                <a:cs typeface="+mj-cs"/>
                <a:sym typeface="Calibri"/>
              </a:defRPr>
            </a:pPr>
            <a:r>
              <a:t>Para eliminar un event listener se usa:</a:t>
            </a:r>
          </a:p>
        </p:txBody>
      </p:sp>
      <p:grpSp>
        <p:nvGrpSpPr>
          <p:cNvPr id="697" name="CuadroTexto 9"/>
          <p:cNvGrpSpPr/>
          <p:nvPr/>
        </p:nvGrpSpPr>
        <p:grpSpPr>
          <a:xfrm>
            <a:off x="673767" y="3244332"/>
            <a:ext cx="8775857" cy="408626"/>
            <a:chOff x="0" y="0"/>
            <a:chExt cx="8775855" cy="408625"/>
          </a:xfrm>
        </p:grpSpPr>
        <p:sp>
          <p:nvSpPr>
            <p:cNvPr id="695" name="Rectángulo redondeado"/>
            <p:cNvSpPr/>
            <p:nvPr/>
          </p:nvSpPr>
          <p:spPr>
            <a:xfrm>
              <a:off x="-1" y="-1"/>
              <a:ext cx="8775857" cy="408627"/>
            </a:xfrm>
            <a:prstGeom prst="roundRect">
              <a:avLst>
                <a:gd name="adj" fmla="val 16667"/>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696" name="element.addEventListener(&quot;eventoQueQuieroControlar&quot;, function(){});"/>
            <p:cNvSpPr txBox="1"/>
            <p:nvPr/>
          </p:nvSpPr>
          <p:spPr>
            <a:xfrm>
              <a:off x="65666" y="19947"/>
              <a:ext cx="8644523" cy="319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a:solidFill>
                    <a:srgbClr val="9CDCFE"/>
                  </a:solidFill>
                  <a:latin typeface="Consolas"/>
                  <a:ea typeface="Consolas"/>
                  <a:cs typeface="Consolas"/>
                  <a:sym typeface="Consolas"/>
                </a:defRPr>
              </a:pPr>
              <a:r>
                <a:t>element</a:t>
              </a:r>
              <a:r>
                <a:rPr>
                  <a:solidFill>
                    <a:srgbClr val="D4D4D4"/>
                  </a:solidFill>
                </a:rPr>
                <a:t>.</a:t>
              </a:r>
              <a:r>
                <a:rPr>
                  <a:solidFill>
                    <a:srgbClr val="DCDCAA"/>
                  </a:solidFill>
                </a:rPr>
                <a:t>addEventListener</a:t>
              </a:r>
              <a:r>
                <a:rPr>
                  <a:solidFill>
                    <a:srgbClr val="D4D4D4"/>
                  </a:solidFill>
                </a:rPr>
                <a:t>(</a:t>
              </a:r>
              <a:r>
                <a:rPr>
                  <a:solidFill>
                    <a:srgbClr val="CE9178"/>
                  </a:solidFill>
                </a:rPr>
                <a:t>"eventoQueQuieroControlar"</a:t>
              </a:r>
              <a:r>
                <a:rPr>
                  <a:solidFill>
                    <a:srgbClr val="D4D4D4"/>
                  </a:solidFill>
                </a:rPr>
                <a:t>, </a:t>
              </a:r>
              <a:r>
                <a:rPr>
                  <a:solidFill>
                    <a:srgbClr val="569CD6"/>
                  </a:solidFill>
                </a:rPr>
                <a:t>function</a:t>
              </a:r>
              <a:r>
                <a:rPr>
                  <a:solidFill>
                    <a:srgbClr val="D4D4D4"/>
                  </a:solidFill>
                </a:rPr>
                <a:t>(){}); </a:t>
              </a:r>
            </a:p>
          </p:txBody>
        </p:sp>
      </p:grpSp>
      <p:grpSp>
        <p:nvGrpSpPr>
          <p:cNvPr id="700" name="CuadroTexto 10"/>
          <p:cNvGrpSpPr/>
          <p:nvPr/>
        </p:nvGrpSpPr>
        <p:grpSpPr>
          <a:xfrm>
            <a:off x="673767" y="4354100"/>
            <a:ext cx="6412834" cy="408626"/>
            <a:chOff x="0" y="0"/>
            <a:chExt cx="6412833" cy="408625"/>
          </a:xfrm>
        </p:grpSpPr>
        <p:sp>
          <p:nvSpPr>
            <p:cNvPr id="698" name="Rectángulo redondeado"/>
            <p:cNvSpPr/>
            <p:nvPr/>
          </p:nvSpPr>
          <p:spPr>
            <a:xfrm>
              <a:off x="0" y="-1"/>
              <a:ext cx="6412834" cy="408627"/>
            </a:xfrm>
            <a:prstGeom prst="roundRect">
              <a:avLst>
                <a:gd name="adj" fmla="val 16667"/>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699" name="element.addEventListener(&quot;click&quot;, function(){});"/>
            <p:cNvSpPr txBox="1"/>
            <p:nvPr/>
          </p:nvSpPr>
          <p:spPr>
            <a:xfrm>
              <a:off x="65667" y="19947"/>
              <a:ext cx="6281499" cy="319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a:solidFill>
                    <a:srgbClr val="9CDCFE"/>
                  </a:solidFill>
                  <a:latin typeface="Consolas"/>
                  <a:ea typeface="Consolas"/>
                  <a:cs typeface="Consolas"/>
                  <a:sym typeface="Consolas"/>
                </a:defRPr>
              </a:pPr>
              <a:r>
                <a:t>element</a:t>
              </a:r>
              <a:r>
                <a:rPr>
                  <a:solidFill>
                    <a:srgbClr val="D4D4D4"/>
                  </a:solidFill>
                </a:rPr>
                <a:t>.</a:t>
              </a:r>
              <a:r>
                <a:rPr>
                  <a:solidFill>
                    <a:srgbClr val="DCDCAA"/>
                  </a:solidFill>
                </a:rPr>
                <a:t>addEventListener</a:t>
              </a:r>
              <a:r>
                <a:rPr>
                  <a:solidFill>
                    <a:srgbClr val="D4D4D4"/>
                  </a:solidFill>
                </a:rPr>
                <a:t>(</a:t>
              </a:r>
              <a:r>
                <a:rPr>
                  <a:solidFill>
                    <a:srgbClr val="CE9178"/>
                  </a:solidFill>
                </a:rPr>
                <a:t>"click"</a:t>
              </a:r>
              <a:r>
                <a:rPr>
                  <a:solidFill>
                    <a:srgbClr val="D4D4D4"/>
                  </a:solidFill>
                </a:rPr>
                <a:t>, </a:t>
              </a:r>
              <a:r>
                <a:rPr>
                  <a:solidFill>
                    <a:srgbClr val="569CD6"/>
                  </a:solidFill>
                </a:rPr>
                <a:t>function</a:t>
              </a:r>
              <a:r>
                <a:rPr>
                  <a:solidFill>
                    <a:srgbClr val="D4D4D4"/>
                  </a:solidFill>
                </a:rPr>
                <a:t>(){}); </a:t>
              </a:r>
            </a:p>
          </p:txBody>
        </p:sp>
      </p:grpSp>
      <p:grpSp>
        <p:nvGrpSpPr>
          <p:cNvPr id="703" name="CuadroTexto 11"/>
          <p:cNvGrpSpPr/>
          <p:nvPr/>
        </p:nvGrpSpPr>
        <p:grpSpPr>
          <a:xfrm>
            <a:off x="673766" y="5463866"/>
            <a:ext cx="6905205" cy="408626"/>
            <a:chOff x="0" y="0"/>
            <a:chExt cx="6905203" cy="408625"/>
          </a:xfrm>
        </p:grpSpPr>
        <p:sp>
          <p:nvSpPr>
            <p:cNvPr id="701" name="Rectángulo redondeado"/>
            <p:cNvSpPr/>
            <p:nvPr/>
          </p:nvSpPr>
          <p:spPr>
            <a:xfrm>
              <a:off x="-1" y="-1"/>
              <a:ext cx="6905205" cy="408627"/>
            </a:xfrm>
            <a:prstGeom prst="roundRect">
              <a:avLst>
                <a:gd name="adj" fmla="val 16667"/>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702" name="element.removeEventListener(&quot;mousemove&quot;, myFunction);"/>
            <p:cNvSpPr txBox="1"/>
            <p:nvPr/>
          </p:nvSpPr>
          <p:spPr>
            <a:xfrm>
              <a:off x="65666" y="19947"/>
              <a:ext cx="6773870" cy="319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a:solidFill>
                    <a:srgbClr val="9CDCFE"/>
                  </a:solidFill>
                  <a:latin typeface="Consolas"/>
                  <a:ea typeface="Consolas"/>
                  <a:cs typeface="Consolas"/>
                  <a:sym typeface="Consolas"/>
                </a:defRPr>
              </a:pPr>
              <a:r>
                <a:t>element</a:t>
              </a:r>
              <a:r>
                <a:rPr>
                  <a:solidFill>
                    <a:srgbClr val="D4D4D4"/>
                  </a:solidFill>
                </a:rPr>
                <a:t>.</a:t>
              </a:r>
              <a:r>
                <a:rPr>
                  <a:solidFill>
                    <a:srgbClr val="DCDCAA"/>
                  </a:solidFill>
                </a:rPr>
                <a:t>removeEventListener</a:t>
              </a:r>
              <a:r>
                <a:rPr>
                  <a:solidFill>
                    <a:srgbClr val="D4D4D4"/>
                  </a:solidFill>
                </a:rPr>
                <a:t>(</a:t>
              </a:r>
              <a:r>
                <a:rPr>
                  <a:solidFill>
                    <a:srgbClr val="CE9178"/>
                  </a:solidFill>
                </a:rPr>
                <a:t>"mousemove"</a:t>
              </a:r>
              <a:r>
                <a:rPr>
                  <a:solidFill>
                    <a:srgbClr val="D4D4D4"/>
                  </a:solidFill>
                </a:rPr>
                <a:t>, </a:t>
              </a:r>
              <a:r>
                <a:t>myFunction</a:t>
              </a:r>
              <a:r>
                <a:rPr>
                  <a:solidFill>
                    <a:srgbClr val="D4D4D4"/>
                  </a:solidFill>
                </a:rPr>
                <a:t>);</a:t>
              </a:r>
            </a:p>
          </p:txBody>
        </p:sp>
      </p:grpSp>
      <p:sp>
        <p:nvSpPr>
          <p:cNvPr id="704"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705"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706"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8" name="CuadroTexto 3"/>
          <p:cNvSpPr txBox="1"/>
          <p:nvPr/>
        </p:nvSpPr>
        <p:spPr>
          <a:xfrm>
            <a:off x="504624" y="1242794"/>
            <a:ext cx="3550818"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11. Operadores avanzados</a:t>
            </a:r>
          </a:p>
        </p:txBody>
      </p:sp>
      <p:sp>
        <p:nvSpPr>
          <p:cNvPr id="709" name="CuadroTexto 4"/>
          <p:cNvSpPr txBox="1"/>
          <p:nvPr/>
        </p:nvSpPr>
        <p:spPr>
          <a:xfrm>
            <a:off x="662152" y="1857568"/>
            <a:ext cx="10810361" cy="176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Prototype"/>
                <a:ea typeface="Prototype"/>
                <a:cs typeface="Prototype"/>
                <a:sym typeface="Prototype"/>
              </a:defRPr>
            </a:pPr>
            <a:r>
              <a:t>Spread operator / Operador de propagación</a:t>
            </a:r>
          </a:p>
          <a:p>
            <a:pPr>
              <a:defRPr sz="2000">
                <a:latin typeface="Prototype"/>
                <a:ea typeface="Prototype"/>
                <a:cs typeface="Prototype"/>
                <a:sym typeface="Prototype"/>
              </a:defRPr>
            </a:pPr>
          </a:p>
          <a:p>
            <a:pPr>
              <a:defRPr>
                <a:latin typeface="Prototype"/>
                <a:ea typeface="Prototype"/>
                <a:cs typeface="Prototype"/>
                <a:sym typeface="Prototype"/>
              </a:defRPr>
            </a:pPr>
            <a:r>
              <a:t>Utilizado sobre un array u objeto, podemos </a:t>
            </a:r>
            <a:r>
              <a:t>copiarlos por valor</a:t>
            </a:r>
            <a:r>
              <a:t>, </a:t>
            </a:r>
            <a:r>
              <a:t>fusionarlos</a:t>
            </a:r>
            <a:r>
              <a:t>, </a:t>
            </a:r>
            <a:r>
              <a:t>expandirlos</a:t>
            </a:r>
            <a:r>
              <a:t>, o separar sus elementos para un uso individual. Suele ser recomendado desde que se incluyó por su simplicidad.</a:t>
            </a:r>
          </a:p>
          <a:p>
            <a:pPr>
              <a:defRPr>
                <a:latin typeface="Prototype"/>
                <a:ea typeface="Prototype"/>
                <a:cs typeface="Prototype"/>
                <a:sym typeface="Prototype"/>
              </a:defRPr>
            </a:pPr>
          </a:p>
          <a:p>
            <a:pPr>
              <a:defRPr>
                <a:latin typeface="Prototype"/>
                <a:ea typeface="Prototype"/>
                <a:cs typeface="Prototype"/>
                <a:sym typeface="Prototype"/>
              </a:defRPr>
            </a:pPr>
            <a:r>
              <a:t>Arrays</a:t>
            </a:r>
          </a:p>
        </p:txBody>
      </p:sp>
      <p:grpSp>
        <p:nvGrpSpPr>
          <p:cNvPr id="712" name="CuadroTexto 10"/>
          <p:cNvGrpSpPr/>
          <p:nvPr/>
        </p:nvGrpSpPr>
        <p:grpSpPr>
          <a:xfrm>
            <a:off x="616433" y="5185798"/>
            <a:ext cx="9362070" cy="1361840"/>
            <a:chOff x="0" y="0"/>
            <a:chExt cx="9362069" cy="1361839"/>
          </a:xfrm>
        </p:grpSpPr>
        <p:sp>
          <p:nvSpPr>
            <p:cNvPr id="710" name="Rectángulo redondeado"/>
            <p:cNvSpPr/>
            <p:nvPr/>
          </p:nvSpPr>
          <p:spPr>
            <a:xfrm>
              <a:off x="0" y="-1"/>
              <a:ext cx="9362070" cy="1361841"/>
            </a:xfrm>
            <a:prstGeom prst="roundRect">
              <a:avLst>
                <a:gd name="adj" fmla="val 5744"/>
              </a:avLst>
            </a:prstGeom>
            <a:solidFill>
              <a:srgbClr val="222A35"/>
            </a:solidFill>
            <a:ln w="12700" cap="flat">
              <a:noFill/>
              <a:miter lim="400000"/>
            </a:ln>
            <a:effectLst/>
          </p:spPr>
          <p:txBody>
            <a:bodyPr wrap="square" lIns="45718" tIns="45718" rIns="45718" bIns="45718" numCol="1" anchor="t">
              <a:noAutofit/>
            </a:bodyPr>
            <a:lstStyle/>
            <a:p>
              <a:pPr>
                <a:defRPr sz="1600">
                  <a:solidFill>
                    <a:srgbClr val="D4D4D4"/>
                  </a:solidFill>
                  <a:latin typeface="Consolas"/>
                  <a:ea typeface="Consolas"/>
                  <a:cs typeface="Consolas"/>
                  <a:sym typeface="Consolas"/>
                </a:defRPr>
              </a:pPr>
            </a:p>
          </p:txBody>
        </p:sp>
        <p:sp>
          <p:nvSpPr>
            <p:cNvPr id="711" name="// Expandir y fusionar…"/>
            <p:cNvSpPr txBox="1"/>
            <p:nvPr/>
          </p:nvSpPr>
          <p:spPr>
            <a:xfrm>
              <a:off x="68629" y="22909"/>
              <a:ext cx="9224809" cy="12632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6A9955"/>
                  </a:solidFill>
                  <a:latin typeface="Consolas"/>
                  <a:ea typeface="Consolas"/>
                  <a:cs typeface="Consolas"/>
                  <a:sym typeface="Consolas"/>
                </a:defRPr>
              </a:pPr>
              <a:r>
                <a:t>// Expandir y fusionar</a:t>
              </a:r>
              <a:endParaRPr>
                <a:solidFill>
                  <a:srgbClr val="D4D4D4"/>
                </a:solidFill>
              </a:endParaRPr>
            </a:p>
            <a:p>
              <a:pPr>
                <a:defRPr sz="1600">
                  <a:solidFill>
                    <a:srgbClr val="569CD6"/>
                  </a:solidFill>
                  <a:latin typeface="Consolas"/>
                  <a:ea typeface="Consolas"/>
                  <a:cs typeface="Consolas"/>
                  <a:sym typeface="Consolas"/>
                </a:defRPr>
              </a:pPr>
              <a:r>
                <a:t>let</a:t>
              </a:r>
              <a:r>
                <a:rPr>
                  <a:solidFill>
                    <a:srgbClr val="D4D4D4"/>
                  </a:solidFill>
                </a:rPr>
                <a:t> </a:t>
              </a:r>
              <a:r>
                <a:rPr>
                  <a:solidFill>
                    <a:srgbClr val="9CDCFE"/>
                  </a:solidFill>
                </a:rPr>
                <a:t>array</a:t>
              </a:r>
              <a:r>
                <a:rPr>
                  <a:solidFill>
                    <a:srgbClr val="D4D4D4"/>
                  </a:solidFill>
                </a:rPr>
                <a:t> = [</a:t>
              </a:r>
              <a:r>
                <a:rPr>
                  <a:solidFill>
                    <a:srgbClr val="B5CEA8"/>
                  </a:solidFill>
                </a:rPr>
                <a:t>0</a:t>
              </a:r>
              <a:r>
                <a:rPr>
                  <a:solidFill>
                    <a:srgbClr val="D4D4D4"/>
                  </a:solidFill>
                </a:rPr>
                <a:t>, </a:t>
              </a:r>
              <a:r>
                <a:rPr>
                  <a:solidFill>
                    <a:srgbClr val="B5CEA8"/>
                  </a:solidFill>
                </a:rPr>
                <a:t>1</a:t>
              </a:r>
              <a:r>
                <a:rPr>
                  <a:solidFill>
                    <a:srgbClr val="D4D4D4"/>
                  </a:solidFill>
                </a:rPr>
                <a:t>, </a:t>
              </a:r>
              <a:r>
                <a:rPr>
                  <a:solidFill>
                    <a:srgbClr val="B5CEA8"/>
                  </a:solidFill>
                </a:rPr>
                <a:t>2</a:t>
              </a:r>
              <a:r>
                <a:rPr>
                  <a:solidFill>
                    <a:srgbClr val="D4D4D4"/>
                  </a:solidFill>
                </a:rPr>
                <a:t>];</a:t>
              </a:r>
              <a:endParaRPr>
                <a:solidFill>
                  <a:srgbClr val="D4D4D4"/>
                </a:solidFill>
              </a:endParaRPr>
            </a:p>
            <a:p>
              <a:pPr>
                <a:defRPr sz="1600">
                  <a:solidFill>
                    <a:srgbClr val="569CD6"/>
                  </a:solidFill>
                  <a:latin typeface="Consolas"/>
                  <a:ea typeface="Consolas"/>
                  <a:cs typeface="Consolas"/>
                  <a:sym typeface="Consolas"/>
                </a:defRPr>
              </a:pPr>
              <a:r>
                <a:t>let</a:t>
              </a:r>
              <a:r>
                <a:rPr>
                  <a:solidFill>
                    <a:srgbClr val="D4D4D4"/>
                  </a:solidFill>
                </a:rPr>
                <a:t> </a:t>
              </a:r>
              <a:r>
                <a:rPr>
                  <a:solidFill>
                    <a:srgbClr val="9CDCFE"/>
                  </a:solidFill>
                </a:rPr>
                <a:t>anotherArray</a:t>
              </a:r>
              <a:r>
                <a:rPr>
                  <a:solidFill>
                    <a:srgbClr val="D4D4D4"/>
                  </a:solidFill>
                </a:rPr>
                <a:t> = [</a:t>
              </a:r>
              <a:r>
                <a:rPr>
                  <a:solidFill>
                    <a:srgbClr val="B5CEA8"/>
                  </a:solidFill>
                </a:rPr>
                <a:t>4</a:t>
              </a:r>
              <a:r>
                <a:rPr>
                  <a:solidFill>
                    <a:srgbClr val="D4D4D4"/>
                  </a:solidFill>
                </a:rPr>
                <a:t>,</a:t>
              </a:r>
              <a:r>
                <a:rPr>
                  <a:solidFill>
                    <a:srgbClr val="B5CEA8"/>
                  </a:solidFill>
                </a:rPr>
                <a:t> 5</a:t>
              </a:r>
              <a:r>
                <a:rPr>
                  <a:solidFill>
                    <a:srgbClr val="D4D4D4"/>
                  </a:solidFill>
                </a:rPr>
                <a:t>,</a:t>
              </a:r>
              <a:r>
                <a:rPr>
                  <a:solidFill>
                    <a:srgbClr val="B5CEA8"/>
                  </a:solidFill>
                </a:rPr>
                <a:t> 6</a:t>
              </a:r>
              <a:r>
                <a:rPr>
                  <a:solidFill>
                    <a:srgbClr val="D4D4D4"/>
                  </a:solidFill>
                </a:rPr>
                <a:t>];</a:t>
              </a:r>
              <a:endParaRPr>
                <a:solidFill>
                  <a:srgbClr val="D4D4D4"/>
                </a:solidFill>
              </a:endParaRPr>
            </a:p>
            <a:p>
              <a:pPr>
                <a:defRPr sz="1600">
                  <a:solidFill>
                    <a:srgbClr val="569CD6"/>
                  </a:solidFill>
                  <a:latin typeface="Consolas"/>
                  <a:ea typeface="Consolas"/>
                  <a:cs typeface="Consolas"/>
                  <a:sym typeface="Consolas"/>
                </a:defRPr>
              </a:pPr>
              <a:r>
                <a:t>let</a:t>
              </a:r>
              <a:r>
                <a:rPr>
                  <a:solidFill>
                    <a:srgbClr val="D4D4D4"/>
                  </a:solidFill>
                </a:rPr>
                <a:t> </a:t>
              </a:r>
              <a:r>
                <a:rPr>
                  <a:solidFill>
                    <a:srgbClr val="9CDCFE"/>
                  </a:solidFill>
                </a:rPr>
                <a:t>number</a:t>
              </a:r>
              <a:r>
                <a:rPr>
                  <a:solidFill>
                    <a:srgbClr val="D4D4D4"/>
                  </a:solidFill>
                </a:rPr>
                <a:t> = </a:t>
              </a:r>
              <a:r>
                <a:rPr>
                  <a:solidFill>
                    <a:srgbClr val="B5CEA8"/>
                  </a:solidFill>
                </a:rPr>
                <a:t>3</a:t>
              </a:r>
              <a:r>
                <a:rPr>
                  <a:solidFill>
                    <a:srgbClr val="D4D4D4"/>
                  </a:solidFill>
                </a:rPr>
                <a:t>;</a:t>
              </a:r>
              <a:endParaRPr>
                <a:solidFill>
                  <a:srgbClr val="D4D4D4"/>
                </a:solidFill>
              </a:endParaRPr>
            </a:p>
            <a:p>
              <a:pPr>
                <a:defRPr sz="1600">
                  <a:solidFill>
                    <a:srgbClr val="9CDCFE"/>
                  </a:solidFill>
                  <a:latin typeface="Consolas"/>
                  <a:ea typeface="Consolas"/>
                  <a:cs typeface="Consolas"/>
                  <a:sym typeface="Consolas"/>
                </a:defRPr>
              </a:pPr>
              <a:r>
                <a:t>numberStore</a:t>
              </a:r>
              <a:r>
                <a:rPr>
                  <a:solidFill>
                    <a:srgbClr val="D4D4D4"/>
                  </a:solidFill>
                </a:rPr>
                <a:t> = [...</a:t>
              </a:r>
              <a:r>
                <a:t>numberStore</a:t>
              </a:r>
              <a:r>
                <a:rPr>
                  <a:solidFill>
                    <a:srgbClr val="D4D4D4"/>
                  </a:solidFill>
                </a:rPr>
                <a:t>, </a:t>
              </a:r>
              <a:r>
                <a:t>number</a:t>
              </a:r>
              <a:r>
                <a:rPr>
                  <a:solidFill>
                    <a:srgbClr val="D4D4D4"/>
                  </a:solidFill>
                </a:rPr>
                <a:t>, </a:t>
              </a:r>
              <a:r>
                <a:t> </a:t>
              </a:r>
              <a:r>
                <a:rPr>
                  <a:solidFill>
                    <a:srgbClr val="D4D4D4"/>
                  </a:solidFill>
                </a:rPr>
                <a:t>...</a:t>
              </a:r>
              <a:r>
                <a:t>otherArray</a:t>
              </a:r>
              <a:r>
                <a:rPr>
                  <a:solidFill>
                    <a:srgbClr val="D4D4D4"/>
                  </a:solidFill>
                </a:rPr>
                <a:t>]; </a:t>
              </a:r>
              <a:r>
                <a:rPr>
                  <a:solidFill>
                    <a:srgbClr val="6A9955"/>
                  </a:solidFill>
                </a:rPr>
                <a:t>// [0, 1, 2, 3, 4, 5, 6]</a:t>
              </a:r>
            </a:p>
          </p:txBody>
        </p:sp>
      </p:grpSp>
      <p:grpSp>
        <p:nvGrpSpPr>
          <p:cNvPr id="715" name="CuadroTexto 9"/>
          <p:cNvGrpSpPr/>
          <p:nvPr/>
        </p:nvGrpSpPr>
        <p:grpSpPr>
          <a:xfrm>
            <a:off x="616432" y="3826562"/>
            <a:ext cx="5544673" cy="1108475"/>
            <a:chOff x="0" y="0"/>
            <a:chExt cx="5544671" cy="1108474"/>
          </a:xfrm>
        </p:grpSpPr>
        <p:sp>
          <p:nvSpPr>
            <p:cNvPr id="713" name="Rectángulo redondeado"/>
            <p:cNvSpPr/>
            <p:nvPr/>
          </p:nvSpPr>
          <p:spPr>
            <a:xfrm>
              <a:off x="-1" y="-1"/>
              <a:ext cx="5544673" cy="1108476"/>
            </a:xfrm>
            <a:prstGeom prst="roundRect">
              <a:avLst>
                <a:gd name="adj" fmla="val 5744"/>
              </a:avLst>
            </a:prstGeom>
            <a:solidFill>
              <a:srgbClr val="222A35"/>
            </a:solidFill>
            <a:ln w="12700" cap="flat">
              <a:noFill/>
              <a:miter lim="400000"/>
            </a:ln>
            <a:effectLst/>
          </p:spPr>
          <p:txBody>
            <a:bodyPr wrap="square" lIns="45718" tIns="45718" rIns="45718" bIns="45718" numCol="1" anchor="t">
              <a:noAutofit/>
            </a:bodyPr>
            <a:lstStyle/>
            <a:p>
              <a:pPr>
                <a:defRPr sz="1600">
                  <a:solidFill>
                    <a:srgbClr val="D4D4D4"/>
                  </a:solidFill>
                  <a:latin typeface="Consolas"/>
                  <a:ea typeface="Consolas"/>
                  <a:cs typeface="Consolas"/>
                  <a:sym typeface="Consolas"/>
                </a:defRPr>
              </a:pPr>
            </a:p>
          </p:txBody>
        </p:sp>
        <p:sp>
          <p:nvSpPr>
            <p:cNvPr id="714" name="// Copiar…"/>
            <p:cNvSpPr txBox="1"/>
            <p:nvPr/>
          </p:nvSpPr>
          <p:spPr>
            <a:xfrm>
              <a:off x="64366" y="18647"/>
              <a:ext cx="5415938" cy="10219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6A9955"/>
                  </a:solidFill>
                  <a:latin typeface="Consolas"/>
                  <a:ea typeface="Consolas"/>
                  <a:cs typeface="Consolas"/>
                  <a:sym typeface="Consolas"/>
                </a:defRPr>
              </a:pPr>
              <a:r>
                <a:t>// Copiar</a:t>
              </a:r>
              <a:endParaRPr>
                <a:solidFill>
                  <a:srgbClr val="D4D4D4"/>
                </a:solidFill>
              </a:endParaRPr>
            </a:p>
            <a:p>
              <a:pPr>
                <a:defRPr sz="1600">
                  <a:solidFill>
                    <a:srgbClr val="569CD6"/>
                  </a:solidFill>
                  <a:latin typeface="Consolas"/>
                  <a:ea typeface="Consolas"/>
                  <a:cs typeface="Consolas"/>
                  <a:sym typeface="Consolas"/>
                </a:defRPr>
              </a:pPr>
              <a:r>
                <a:t>const</a:t>
              </a:r>
              <a:r>
                <a:rPr>
                  <a:solidFill>
                    <a:srgbClr val="D4D4D4"/>
                  </a:solidFill>
                </a:rPr>
                <a:t> </a:t>
              </a:r>
              <a:r>
                <a:rPr>
                  <a:solidFill>
                    <a:srgbClr val="4FC1FF"/>
                  </a:solidFill>
                </a:rPr>
                <a:t>paradigms</a:t>
              </a:r>
              <a:r>
                <a:rPr>
                  <a:solidFill>
                    <a:srgbClr val="D4D4D4"/>
                  </a:solidFill>
                </a:rPr>
                <a:t> = [</a:t>
              </a:r>
              <a:r>
                <a:rPr>
                  <a:solidFill>
                    <a:srgbClr val="CE9178"/>
                  </a:solidFill>
                </a:rPr>
                <a:t>"OOP"</a:t>
              </a:r>
              <a:r>
                <a:rPr>
                  <a:solidFill>
                    <a:srgbClr val="D4D4D4"/>
                  </a:solidFill>
                </a:rPr>
                <a:t>, </a:t>
              </a:r>
              <a:r>
                <a:rPr>
                  <a:solidFill>
                    <a:srgbClr val="CE9178"/>
                  </a:solidFill>
                </a:rPr>
                <a:t>"Functional"</a:t>
              </a:r>
              <a:r>
                <a:rPr>
                  <a:solidFill>
                    <a:srgbClr val="D4D4D4"/>
                  </a:solidFill>
                </a:rPr>
                <a:t>];</a:t>
              </a:r>
              <a:endParaRPr>
                <a:solidFill>
                  <a:srgbClr val="D4D4D4"/>
                </a:solidFill>
              </a:endParaRPr>
            </a:p>
            <a:p>
              <a:pPr>
                <a:defRPr sz="1600">
                  <a:solidFill>
                    <a:srgbClr val="569CD6"/>
                  </a:solidFill>
                  <a:latin typeface="Consolas"/>
                  <a:ea typeface="Consolas"/>
                  <a:cs typeface="Consolas"/>
                  <a:sym typeface="Consolas"/>
                </a:defRPr>
              </a:pPr>
              <a:r>
                <a:t>let</a:t>
              </a:r>
              <a:r>
                <a:rPr>
                  <a:solidFill>
                    <a:srgbClr val="D4D4D4"/>
                  </a:solidFill>
                </a:rPr>
                <a:t> </a:t>
              </a:r>
              <a:r>
                <a:rPr>
                  <a:solidFill>
                    <a:srgbClr val="9CDCFE"/>
                  </a:solidFill>
                </a:rPr>
                <a:t>copy</a:t>
              </a:r>
              <a:r>
                <a:rPr>
                  <a:solidFill>
                    <a:srgbClr val="D4D4D4"/>
                  </a:solidFill>
                </a:rPr>
                <a:t> = [...</a:t>
              </a:r>
              <a:r>
                <a:rPr>
                  <a:solidFill>
                    <a:srgbClr val="4FC1FF"/>
                  </a:solidFill>
                </a:rPr>
                <a:t>paradigms</a:t>
              </a:r>
              <a:r>
                <a:rPr>
                  <a:solidFill>
                    <a:srgbClr val="D4D4D4"/>
                  </a:solidFill>
                </a:rPr>
                <a:t>]; </a:t>
              </a:r>
              <a:r>
                <a:rPr>
                  <a:solidFill>
                    <a:srgbClr val="6A9955"/>
                  </a:solidFill>
                </a:rPr>
                <a:t>// Copia superficial</a:t>
              </a:r>
              <a:endParaRPr>
                <a:solidFill>
                  <a:srgbClr val="D4D4D4"/>
                </a:solidFill>
              </a:endParaRPr>
            </a:p>
            <a:p>
              <a:pPr>
                <a:defRPr sz="1600">
                  <a:solidFill>
                    <a:srgbClr val="6A9955"/>
                  </a:solidFill>
                  <a:latin typeface="Consolas"/>
                  <a:ea typeface="Consolas"/>
                  <a:cs typeface="Consolas"/>
                  <a:sym typeface="Consolas"/>
                </a:defRPr>
              </a:pPr>
              <a:r>
                <a:t>// copy = paradigms; NO es una copia</a:t>
              </a:r>
            </a:p>
          </p:txBody>
        </p:sp>
      </p:grpSp>
      <p:grpSp>
        <p:nvGrpSpPr>
          <p:cNvPr id="718" name="CuadroTexto 12"/>
          <p:cNvGrpSpPr/>
          <p:nvPr/>
        </p:nvGrpSpPr>
        <p:grpSpPr>
          <a:xfrm>
            <a:off x="6335133" y="3826562"/>
            <a:ext cx="4939510" cy="1108475"/>
            <a:chOff x="0" y="0"/>
            <a:chExt cx="4939508" cy="1108474"/>
          </a:xfrm>
        </p:grpSpPr>
        <p:sp>
          <p:nvSpPr>
            <p:cNvPr id="716" name="Rectángulo redondeado"/>
            <p:cNvSpPr/>
            <p:nvPr/>
          </p:nvSpPr>
          <p:spPr>
            <a:xfrm>
              <a:off x="0" y="-1"/>
              <a:ext cx="4939510" cy="1108476"/>
            </a:xfrm>
            <a:prstGeom prst="roundRect">
              <a:avLst>
                <a:gd name="adj" fmla="val 5744"/>
              </a:avLst>
            </a:prstGeom>
            <a:solidFill>
              <a:srgbClr val="222A35"/>
            </a:solidFill>
            <a:ln w="12700" cap="flat">
              <a:noFill/>
              <a:miter lim="400000"/>
            </a:ln>
            <a:effectLst/>
          </p:spPr>
          <p:txBody>
            <a:bodyPr wrap="square" lIns="45718" tIns="45718" rIns="45718" bIns="45718" numCol="1" anchor="t">
              <a:noAutofit/>
            </a:bodyPr>
            <a:lstStyle/>
            <a:p>
              <a:pPr>
                <a:defRPr sz="1600">
                  <a:solidFill>
                    <a:srgbClr val="D4D4D4"/>
                  </a:solidFill>
                  <a:latin typeface="Consolas"/>
                  <a:ea typeface="Consolas"/>
                  <a:cs typeface="Consolas"/>
                  <a:sym typeface="Consolas"/>
                </a:defRPr>
              </a:pPr>
            </a:p>
          </p:txBody>
        </p:sp>
        <p:sp>
          <p:nvSpPr>
            <p:cNvPr id="717" name="// Separación de elementos…"/>
            <p:cNvSpPr txBox="1"/>
            <p:nvPr/>
          </p:nvSpPr>
          <p:spPr>
            <a:xfrm>
              <a:off x="64367" y="18647"/>
              <a:ext cx="4810774" cy="10219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6A9955"/>
                  </a:solidFill>
                  <a:latin typeface="Consolas"/>
                  <a:ea typeface="Consolas"/>
                  <a:cs typeface="Consolas"/>
                  <a:sym typeface="Consolas"/>
                </a:defRPr>
              </a:pPr>
              <a:r>
                <a:t>// Separación de elementos</a:t>
              </a:r>
              <a:endParaRPr>
                <a:solidFill>
                  <a:srgbClr val="D4D4D4"/>
                </a:solidFill>
              </a:endParaRPr>
            </a:p>
            <a:p>
              <a:pPr>
                <a:defRPr sz="1600">
                  <a:solidFill>
                    <a:srgbClr val="569CD6"/>
                  </a:solidFill>
                  <a:latin typeface="Consolas"/>
                  <a:ea typeface="Consolas"/>
                  <a:cs typeface="Consolas"/>
                  <a:sym typeface="Consolas"/>
                </a:defRPr>
              </a:pPr>
              <a:r>
                <a:t>const</a:t>
              </a:r>
              <a:r>
                <a:rPr>
                  <a:solidFill>
                    <a:srgbClr val="D4D4D4"/>
                  </a:solidFill>
                </a:rPr>
                <a:t> </a:t>
              </a:r>
              <a:r>
                <a:rPr>
                  <a:solidFill>
                    <a:srgbClr val="4FC1FF"/>
                  </a:solidFill>
                </a:rPr>
                <a:t>fullStack</a:t>
              </a:r>
              <a:r>
                <a:rPr>
                  <a:solidFill>
                    <a:srgbClr val="D4D4D4"/>
                  </a:solidFill>
                </a:rPr>
                <a:t> = [</a:t>
              </a:r>
              <a:r>
                <a:rPr>
                  <a:solidFill>
                    <a:srgbClr val="CE9178"/>
                  </a:solidFill>
                </a:rPr>
                <a:t>"frontend"</a:t>
              </a:r>
              <a:r>
                <a:rPr>
                  <a:solidFill>
                    <a:srgbClr val="D4D4D4"/>
                  </a:solidFill>
                </a:rPr>
                <a:t>, </a:t>
              </a:r>
              <a:r>
                <a:rPr>
                  <a:solidFill>
                    <a:srgbClr val="CE9178"/>
                  </a:solidFill>
                </a:rPr>
                <a:t>"backend"</a:t>
              </a:r>
              <a:r>
                <a:rPr>
                  <a:solidFill>
                    <a:srgbClr val="D4D4D4"/>
                  </a:solidFill>
                </a:rPr>
                <a:t>];</a:t>
              </a:r>
              <a:endParaRPr>
                <a:solidFill>
                  <a:srgbClr val="D4D4D4"/>
                </a:solidFill>
              </a:endParaRPr>
            </a:p>
            <a:p>
              <a:pPr>
                <a:defRPr sz="1600">
                  <a:solidFill>
                    <a:srgbClr val="DCDCAA"/>
                  </a:solidFill>
                  <a:latin typeface="Consolas"/>
                  <a:ea typeface="Consolas"/>
                  <a:cs typeface="Consolas"/>
                  <a:sym typeface="Consolas"/>
                </a:defRPr>
              </a:pPr>
              <a:r>
                <a:t>myFunction</a:t>
              </a:r>
              <a:r>
                <a:rPr>
                  <a:solidFill>
                    <a:srgbClr val="D4D4D4"/>
                  </a:solidFill>
                </a:rPr>
                <a:t>(...</a:t>
              </a:r>
              <a:r>
                <a:rPr>
                  <a:solidFill>
                    <a:srgbClr val="4FC1FF"/>
                  </a:solidFill>
                </a:rPr>
                <a:t>fullStack</a:t>
              </a:r>
              <a:r>
                <a:rPr>
                  <a:solidFill>
                    <a:srgbClr val="D4D4D4"/>
                  </a:solidFill>
                </a:rPr>
                <a:t>);</a:t>
              </a:r>
              <a:endParaRPr>
                <a:solidFill>
                  <a:srgbClr val="D4D4D4"/>
                </a:solidFill>
              </a:endParaRPr>
            </a:p>
            <a:p>
              <a:pPr>
                <a:defRPr sz="1600">
                  <a:solidFill>
                    <a:srgbClr val="6A9955"/>
                  </a:solidFill>
                  <a:latin typeface="Consolas"/>
                  <a:ea typeface="Consolas"/>
                  <a:cs typeface="Consolas"/>
                  <a:sym typeface="Consolas"/>
                </a:defRPr>
              </a:pPr>
              <a:r>
                <a:t>// myFunction("frontend", "backend")</a:t>
              </a:r>
            </a:p>
          </p:txBody>
        </p:sp>
      </p:grpSp>
      <p:sp>
        <p:nvSpPr>
          <p:cNvPr id="719"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720"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721"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3" name="CuadroTexto 3"/>
          <p:cNvSpPr txBox="1"/>
          <p:nvPr/>
        </p:nvSpPr>
        <p:spPr>
          <a:xfrm>
            <a:off x="504624" y="1242794"/>
            <a:ext cx="3550818"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11. Operadores avanzados</a:t>
            </a:r>
          </a:p>
        </p:txBody>
      </p:sp>
      <p:sp>
        <p:nvSpPr>
          <p:cNvPr id="724" name="CuadroTexto 4"/>
          <p:cNvSpPr txBox="1"/>
          <p:nvPr/>
        </p:nvSpPr>
        <p:spPr>
          <a:xfrm>
            <a:off x="662152" y="1857568"/>
            <a:ext cx="10810361" cy="967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Prototype"/>
                <a:ea typeface="Prototype"/>
                <a:cs typeface="Prototype"/>
                <a:sym typeface="Prototype"/>
              </a:defRPr>
            </a:pPr>
            <a:r>
              <a:t>Spread operator / Operador de propagación</a:t>
            </a:r>
          </a:p>
          <a:p>
            <a:pPr>
              <a:defRPr sz="2000">
                <a:latin typeface="Prototype"/>
                <a:ea typeface="Prototype"/>
                <a:cs typeface="Prototype"/>
                <a:sym typeface="Prototype"/>
              </a:defRPr>
            </a:pPr>
          </a:p>
          <a:p>
            <a:pPr>
              <a:defRPr>
                <a:latin typeface="Prototype"/>
                <a:ea typeface="Prototype"/>
                <a:cs typeface="Prototype"/>
                <a:sym typeface="Prototype"/>
              </a:defRPr>
            </a:pPr>
            <a:r>
              <a:t>Objetos</a:t>
            </a:r>
          </a:p>
        </p:txBody>
      </p:sp>
      <p:grpSp>
        <p:nvGrpSpPr>
          <p:cNvPr id="727" name="CuadroTexto 10"/>
          <p:cNvGrpSpPr/>
          <p:nvPr/>
        </p:nvGrpSpPr>
        <p:grpSpPr>
          <a:xfrm>
            <a:off x="3572697" y="2995565"/>
            <a:ext cx="8254088" cy="1108473"/>
            <a:chOff x="0" y="0"/>
            <a:chExt cx="8254087" cy="1108472"/>
          </a:xfrm>
        </p:grpSpPr>
        <p:sp>
          <p:nvSpPr>
            <p:cNvPr id="725" name="Rectángulo redondeado"/>
            <p:cNvSpPr/>
            <p:nvPr/>
          </p:nvSpPr>
          <p:spPr>
            <a:xfrm>
              <a:off x="0" y="0"/>
              <a:ext cx="8254088" cy="1108473"/>
            </a:xfrm>
            <a:prstGeom prst="roundRect">
              <a:avLst>
                <a:gd name="adj" fmla="val 5744"/>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726" name="// Expandir y fusionar…"/>
            <p:cNvSpPr txBox="1"/>
            <p:nvPr/>
          </p:nvSpPr>
          <p:spPr>
            <a:xfrm>
              <a:off x="64368" y="18648"/>
              <a:ext cx="8125351" cy="1021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6A9955"/>
                  </a:solidFill>
                  <a:latin typeface="Consolas"/>
                  <a:ea typeface="Consolas"/>
                  <a:cs typeface="Consolas"/>
                  <a:sym typeface="Consolas"/>
                </a:defRPr>
              </a:pPr>
              <a:r>
                <a:t>// Expandir y fusionar</a:t>
              </a:r>
              <a:endParaRPr>
                <a:solidFill>
                  <a:srgbClr val="D4D4D4"/>
                </a:solidFill>
              </a:endParaRPr>
            </a:p>
            <a:p>
              <a:pPr>
                <a:defRPr sz="1600">
                  <a:solidFill>
                    <a:srgbClr val="569CD6"/>
                  </a:solidFill>
                  <a:latin typeface="Consolas"/>
                  <a:ea typeface="Consolas"/>
                  <a:cs typeface="Consolas"/>
                  <a:sym typeface="Consolas"/>
                </a:defRPr>
              </a:pPr>
              <a:r>
                <a:t>const</a:t>
              </a:r>
              <a:r>
                <a:rPr>
                  <a:solidFill>
                    <a:srgbClr val="D4D4D4"/>
                  </a:solidFill>
                </a:rPr>
                <a:t> </a:t>
              </a:r>
              <a:r>
                <a:rPr>
                  <a:solidFill>
                    <a:srgbClr val="4FC1FF"/>
                  </a:solidFill>
                </a:rPr>
                <a:t>user</a:t>
              </a:r>
              <a:r>
                <a:rPr>
                  <a:solidFill>
                    <a:srgbClr val="D4D4D4"/>
                  </a:solidFill>
                </a:rPr>
                <a:t> = {</a:t>
              </a:r>
              <a:r>
                <a:rPr>
                  <a:solidFill>
                    <a:srgbClr val="9CDCFE"/>
                  </a:solidFill>
                </a:rPr>
                <a:t>name:</a:t>
              </a:r>
              <a:r>
                <a:rPr>
                  <a:solidFill>
                    <a:srgbClr val="D4D4D4"/>
                  </a:solidFill>
                </a:rPr>
                <a:t> </a:t>
              </a:r>
              <a:r>
                <a:rPr>
                  <a:solidFill>
                    <a:srgbClr val="CE9178"/>
                  </a:solidFill>
                </a:rPr>
                <a:t>"Alberto"</a:t>
              </a:r>
              <a:r>
                <a:rPr>
                  <a:solidFill>
                    <a:srgbClr val="D4D4D4"/>
                  </a:solidFill>
                </a:rPr>
                <a:t>, </a:t>
              </a:r>
              <a:r>
                <a:rPr>
                  <a:solidFill>
                    <a:srgbClr val="9CDCFE"/>
                  </a:solidFill>
                </a:rPr>
                <a:t>age:</a:t>
              </a:r>
              <a:r>
                <a:rPr>
                  <a:solidFill>
                    <a:srgbClr val="D4D4D4"/>
                  </a:solidFill>
                </a:rPr>
                <a:t> </a:t>
              </a:r>
              <a:r>
                <a:rPr>
                  <a:solidFill>
                    <a:srgbClr val="B5CEA8"/>
                  </a:solidFill>
                </a:rPr>
                <a:t>35</a:t>
              </a:r>
              <a:r>
                <a:rPr>
                  <a:solidFill>
                    <a:srgbClr val="D4D4D4"/>
                  </a:solidFill>
                </a:rPr>
                <a:t>, </a:t>
              </a:r>
              <a:r>
                <a:rPr>
                  <a:solidFill>
                    <a:srgbClr val="9CDCFE"/>
                  </a:solidFill>
                </a:rPr>
                <a:t>address:</a:t>
              </a:r>
              <a:r>
                <a:rPr>
                  <a:solidFill>
                    <a:srgbClr val="D4D4D4"/>
                  </a:solidFill>
                </a:rPr>
                <a:t> </a:t>
              </a:r>
              <a:r>
                <a:rPr>
                  <a:solidFill>
                    <a:srgbClr val="CE9178"/>
                  </a:solidFill>
                </a:rPr>
                <a:t>"Calle Larios"</a:t>
              </a:r>
              <a:r>
                <a:rPr>
                  <a:solidFill>
                    <a:srgbClr val="D4D4D4"/>
                  </a:solidFill>
                </a:rPr>
                <a:t>};</a:t>
              </a:r>
              <a:endParaRPr>
                <a:solidFill>
                  <a:srgbClr val="D4D4D4"/>
                </a:solidFill>
              </a:endParaRPr>
            </a:p>
            <a:p>
              <a:pPr>
                <a:defRPr sz="1600">
                  <a:solidFill>
                    <a:srgbClr val="569CD6"/>
                  </a:solidFill>
                  <a:latin typeface="Consolas"/>
                  <a:ea typeface="Consolas"/>
                  <a:cs typeface="Consolas"/>
                  <a:sym typeface="Consolas"/>
                </a:defRPr>
              </a:pPr>
              <a:r>
                <a:t>const</a:t>
              </a:r>
              <a:r>
                <a:rPr>
                  <a:solidFill>
                    <a:srgbClr val="D4D4D4"/>
                  </a:solidFill>
                </a:rPr>
                <a:t> </a:t>
              </a:r>
              <a:r>
                <a:rPr>
                  <a:solidFill>
                    <a:srgbClr val="4FC1FF"/>
                  </a:solidFill>
                </a:rPr>
                <a:t>contactInfo</a:t>
              </a:r>
              <a:r>
                <a:rPr>
                  <a:solidFill>
                    <a:srgbClr val="D4D4D4"/>
                  </a:solidFill>
                </a:rPr>
                <a:t> = {</a:t>
              </a:r>
              <a:r>
                <a:rPr>
                  <a:solidFill>
                    <a:srgbClr val="9CDCFE"/>
                  </a:solidFill>
                </a:rPr>
                <a:t>phone:</a:t>
              </a:r>
              <a:r>
                <a:rPr>
                  <a:solidFill>
                    <a:srgbClr val="D4D4D4"/>
                  </a:solidFill>
                </a:rPr>
                <a:t> </a:t>
              </a:r>
              <a:r>
                <a:rPr>
                  <a:solidFill>
                    <a:srgbClr val="B5CEA8"/>
                  </a:solidFill>
                </a:rPr>
                <a:t>654897341</a:t>
              </a:r>
              <a:r>
                <a:rPr>
                  <a:solidFill>
                    <a:srgbClr val="D4D4D4"/>
                  </a:solidFill>
                </a:rPr>
                <a:t>, </a:t>
              </a:r>
              <a:r>
                <a:rPr>
                  <a:solidFill>
                    <a:srgbClr val="9CDCFE"/>
                  </a:solidFill>
                </a:rPr>
                <a:t>email:</a:t>
              </a:r>
              <a:r>
                <a:rPr>
                  <a:solidFill>
                    <a:srgbClr val="D4D4D4"/>
                  </a:solidFill>
                </a:rPr>
                <a:t> </a:t>
              </a:r>
              <a:r>
                <a:rPr>
                  <a:solidFill>
                    <a:srgbClr val="CE9178"/>
                  </a:solidFill>
                </a:rPr>
                <a:t>"albertito13@yahoo.es"</a:t>
              </a:r>
              <a:r>
                <a:rPr>
                  <a:solidFill>
                    <a:srgbClr val="D4D4D4"/>
                  </a:solidFill>
                </a:rPr>
                <a:t>};</a:t>
              </a:r>
              <a:endParaRPr>
                <a:solidFill>
                  <a:srgbClr val="D4D4D4"/>
                </a:solidFill>
              </a:endParaRPr>
            </a:p>
            <a:p>
              <a:pPr>
                <a:defRPr sz="1600">
                  <a:solidFill>
                    <a:srgbClr val="569CD6"/>
                  </a:solidFill>
                  <a:latin typeface="Consolas"/>
                  <a:ea typeface="Consolas"/>
                  <a:cs typeface="Consolas"/>
                  <a:sym typeface="Consolas"/>
                </a:defRPr>
              </a:pPr>
              <a:r>
                <a:t>const</a:t>
              </a:r>
              <a:r>
                <a:rPr>
                  <a:solidFill>
                    <a:srgbClr val="D4D4D4"/>
                  </a:solidFill>
                </a:rPr>
                <a:t> </a:t>
              </a:r>
              <a:r>
                <a:rPr>
                  <a:solidFill>
                    <a:srgbClr val="4FC1FF"/>
                  </a:solidFill>
                </a:rPr>
                <a:t>completeInfo</a:t>
              </a:r>
              <a:r>
                <a:rPr>
                  <a:solidFill>
                    <a:srgbClr val="D4D4D4"/>
                  </a:solidFill>
                </a:rPr>
                <a:t> = {...</a:t>
              </a:r>
              <a:r>
                <a:rPr>
                  <a:solidFill>
                    <a:srgbClr val="4FC1FF"/>
                  </a:solidFill>
                </a:rPr>
                <a:t>user</a:t>
              </a:r>
              <a:r>
                <a:rPr>
                  <a:solidFill>
                    <a:srgbClr val="D4D4D4"/>
                  </a:solidFill>
                </a:rPr>
                <a:t>, ...</a:t>
              </a:r>
              <a:r>
                <a:rPr>
                  <a:solidFill>
                    <a:srgbClr val="4FC1FF"/>
                  </a:solidFill>
                </a:rPr>
                <a:t>contactInfo</a:t>
              </a:r>
              <a:r>
                <a:rPr>
                  <a:solidFill>
                    <a:srgbClr val="D4D4D4"/>
                  </a:solidFill>
                </a:rPr>
                <a:t>, </a:t>
              </a:r>
              <a:r>
                <a:rPr>
                  <a:solidFill>
                    <a:srgbClr val="9CDCFE"/>
                  </a:solidFill>
                </a:rPr>
                <a:t>address:</a:t>
              </a:r>
              <a:r>
                <a:rPr>
                  <a:solidFill>
                    <a:srgbClr val="D4D4D4"/>
                  </a:solidFill>
                </a:rPr>
                <a:t> </a:t>
              </a:r>
              <a:r>
                <a:rPr>
                  <a:solidFill>
                    <a:srgbClr val="CE9178"/>
                  </a:solidFill>
                </a:rPr>
                <a:t>"Carlos Haya"</a:t>
              </a:r>
              <a:r>
                <a:rPr>
                  <a:solidFill>
                    <a:srgbClr val="D4D4D4"/>
                  </a:solidFill>
                </a:rPr>
                <a:t>};</a:t>
              </a:r>
            </a:p>
          </p:txBody>
        </p:sp>
      </p:grpSp>
      <p:grpSp>
        <p:nvGrpSpPr>
          <p:cNvPr id="730" name="CuadroTexto 9"/>
          <p:cNvGrpSpPr/>
          <p:nvPr/>
        </p:nvGrpSpPr>
        <p:grpSpPr>
          <a:xfrm>
            <a:off x="458903" y="2995565"/>
            <a:ext cx="2956268" cy="2628665"/>
            <a:chOff x="0" y="0"/>
            <a:chExt cx="2956266" cy="2628663"/>
          </a:xfrm>
        </p:grpSpPr>
        <p:sp>
          <p:nvSpPr>
            <p:cNvPr id="728" name="Rectángulo redondeado"/>
            <p:cNvSpPr/>
            <p:nvPr/>
          </p:nvSpPr>
          <p:spPr>
            <a:xfrm>
              <a:off x="-1" y="0"/>
              <a:ext cx="2956268" cy="2628664"/>
            </a:xfrm>
            <a:prstGeom prst="roundRect">
              <a:avLst>
                <a:gd name="adj" fmla="val 5744"/>
              </a:avLst>
            </a:prstGeom>
            <a:solidFill>
              <a:srgbClr val="222A35"/>
            </a:solidFill>
            <a:ln w="12700" cap="flat">
              <a:noFill/>
              <a:miter lim="400000"/>
            </a:ln>
            <a:effectLst/>
          </p:spPr>
          <p:txBody>
            <a:bodyPr wrap="square" lIns="45718" tIns="45718" rIns="45718" bIns="45718" numCol="1" anchor="t">
              <a:noAutofit/>
            </a:bodyPr>
            <a:lstStyle/>
            <a:p>
              <a:pPr>
                <a:defRPr sz="1600">
                  <a:solidFill>
                    <a:srgbClr val="D4D4D4"/>
                  </a:solidFill>
                  <a:latin typeface="Consolas"/>
                  <a:ea typeface="Consolas"/>
                  <a:cs typeface="Consolas"/>
                  <a:sym typeface="Consolas"/>
                </a:defRPr>
              </a:pPr>
            </a:p>
          </p:txBody>
        </p:sp>
        <p:sp>
          <p:nvSpPr>
            <p:cNvPr id="729" name="// Copia superficial…"/>
            <p:cNvSpPr txBox="1"/>
            <p:nvPr/>
          </p:nvSpPr>
          <p:spPr>
            <a:xfrm>
              <a:off x="89943" y="44223"/>
              <a:ext cx="2776380" cy="2469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6A9955"/>
                  </a:solidFill>
                  <a:latin typeface="Consolas"/>
                  <a:ea typeface="Consolas"/>
                  <a:cs typeface="Consolas"/>
                  <a:sym typeface="Consolas"/>
                </a:defRPr>
              </a:pPr>
              <a:r>
                <a:t>// Copia superficial</a:t>
              </a:r>
              <a:endParaRPr>
                <a:solidFill>
                  <a:srgbClr val="D4D4D4"/>
                </a:solidFill>
              </a:endParaRPr>
            </a:p>
            <a:p>
              <a:pPr>
                <a:defRPr sz="1600">
                  <a:solidFill>
                    <a:srgbClr val="569CD6"/>
                  </a:solidFill>
                  <a:latin typeface="Consolas"/>
                  <a:ea typeface="Consolas"/>
                  <a:cs typeface="Consolas"/>
                  <a:sym typeface="Consolas"/>
                </a:defRPr>
              </a:pPr>
              <a:r>
                <a:t>const</a:t>
              </a:r>
              <a:r>
                <a:rPr>
                  <a:solidFill>
                    <a:srgbClr val="D4D4D4"/>
                  </a:solidFill>
                </a:rPr>
                <a:t> </a:t>
              </a:r>
              <a:r>
                <a:rPr>
                  <a:solidFill>
                    <a:srgbClr val="4FC1FF"/>
                  </a:solidFill>
                </a:rPr>
                <a:t>student</a:t>
              </a:r>
              <a:r>
                <a:rPr>
                  <a:solidFill>
                    <a:srgbClr val="D4D4D4"/>
                  </a:solidFill>
                </a:rPr>
                <a:t>= {</a:t>
              </a:r>
              <a:endParaRPr>
                <a:solidFill>
                  <a:srgbClr val="D4D4D4"/>
                </a:solidFill>
              </a:endParaRPr>
            </a:p>
            <a:p>
              <a:pPr>
                <a:defRPr sz="1600">
                  <a:solidFill>
                    <a:srgbClr val="D4D4D4"/>
                  </a:solidFill>
                  <a:latin typeface="Consolas"/>
                  <a:ea typeface="Consolas"/>
                  <a:cs typeface="Consolas"/>
                  <a:sym typeface="Consolas"/>
                </a:defRPr>
              </a:pPr>
              <a:r>
                <a:t>    </a:t>
              </a:r>
              <a:r>
                <a:rPr>
                  <a:solidFill>
                    <a:srgbClr val="9CDCFE"/>
                  </a:solidFill>
                </a:rPr>
                <a:t>name:</a:t>
              </a:r>
              <a:r>
                <a:t> </a:t>
              </a:r>
              <a:r>
                <a:rPr>
                  <a:solidFill>
                    <a:srgbClr val="CE9178"/>
                  </a:solidFill>
                </a:rPr>
                <a:t>"Alberto"</a:t>
              </a:r>
              <a:r>
                <a:t>,</a:t>
              </a:r>
            </a:p>
            <a:p>
              <a:pPr>
                <a:defRPr sz="1600">
                  <a:solidFill>
                    <a:srgbClr val="9CDCFE"/>
                  </a:solidFill>
                  <a:latin typeface="Consolas"/>
                  <a:ea typeface="Consolas"/>
                  <a:cs typeface="Consolas"/>
                  <a:sym typeface="Consolas"/>
                </a:defRPr>
              </a:pPr>
              <a:r>
                <a:t>    age:</a:t>
              </a:r>
              <a:r>
                <a:rPr>
                  <a:solidFill>
                    <a:srgbClr val="D4D4D4"/>
                  </a:solidFill>
                </a:rPr>
                <a:t> </a:t>
              </a:r>
              <a:r>
                <a:rPr>
                  <a:solidFill>
                    <a:srgbClr val="B5CEA8"/>
                  </a:solidFill>
                </a:rPr>
                <a:t>37</a:t>
              </a:r>
              <a:endParaRPr>
                <a:solidFill>
                  <a:srgbClr val="B5CEA8"/>
                </a:solidFill>
              </a:endParaRPr>
            </a:p>
            <a:p>
              <a:pPr>
                <a:defRPr sz="1600">
                  <a:solidFill>
                    <a:srgbClr val="D4D4D4"/>
                  </a:solidFill>
                  <a:latin typeface="Consolas"/>
                  <a:ea typeface="Consolas"/>
                  <a:cs typeface="Consolas"/>
                  <a:sym typeface="Consolas"/>
                </a:defRPr>
              </a:pPr>
              <a:r>
                <a:t>};</a:t>
              </a:r>
            </a:p>
            <a:p>
              <a:pPr>
                <a:defRPr sz="1600">
                  <a:solidFill>
                    <a:srgbClr val="D4D4D4"/>
                  </a:solidFill>
                  <a:latin typeface="Consolas"/>
                  <a:ea typeface="Consolas"/>
                  <a:cs typeface="Consolas"/>
                  <a:sym typeface="Consolas"/>
                </a:defRPr>
              </a:pPr>
            </a:p>
            <a:p>
              <a:pPr>
                <a:defRPr sz="1600">
                  <a:solidFill>
                    <a:srgbClr val="569CD6"/>
                  </a:solidFill>
                  <a:latin typeface="Consolas"/>
                  <a:ea typeface="Consolas"/>
                  <a:cs typeface="Consolas"/>
                  <a:sym typeface="Consolas"/>
                </a:defRPr>
              </a:pPr>
              <a:r>
                <a:t>let</a:t>
              </a:r>
              <a:r>
                <a:rPr>
                  <a:solidFill>
                    <a:srgbClr val="D4D4D4"/>
                  </a:solidFill>
                </a:rPr>
                <a:t> </a:t>
              </a:r>
              <a:r>
                <a:rPr>
                  <a:solidFill>
                    <a:srgbClr val="9CDCFE"/>
                  </a:solidFill>
                </a:rPr>
                <a:t>copy</a:t>
              </a:r>
              <a:r>
                <a:rPr>
                  <a:solidFill>
                    <a:srgbClr val="D4D4D4"/>
                  </a:solidFill>
                </a:rPr>
                <a:t> = {...</a:t>
              </a:r>
              <a:r>
                <a:rPr>
                  <a:solidFill>
                    <a:srgbClr val="4FC1FF"/>
                  </a:solidFill>
                </a:rPr>
                <a:t>student</a:t>
              </a:r>
              <a:r>
                <a:rPr>
                  <a:solidFill>
                    <a:srgbClr val="D4D4D4"/>
                  </a:solidFill>
                </a:rPr>
                <a:t>};</a:t>
              </a:r>
              <a:endParaRPr>
                <a:solidFill>
                  <a:srgbClr val="D4D4D4"/>
                </a:solidFill>
              </a:endParaRPr>
            </a:p>
            <a:p>
              <a:pPr>
                <a:defRPr sz="1600">
                  <a:solidFill>
                    <a:srgbClr val="6A9955"/>
                  </a:solidFill>
                  <a:latin typeface="Consolas"/>
                  <a:ea typeface="Consolas"/>
                  <a:cs typeface="Consolas"/>
                  <a:sym typeface="Consolas"/>
                </a:defRPr>
              </a:pPr>
            </a:p>
            <a:p>
              <a:pPr>
                <a:defRPr sz="1600">
                  <a:solidFill>
                    <a:srgbClr val="6A9955"/>
                  </a:solidFill>
                  <a:latin typeface="Consolas"/>
                  <a:ea typeface="Consolas"/>
                  <a:cs typeface="Consolas"/>
                  <a:sym typeface="Consolas"/>
                </a:defRPr>
              </a:pPr>
              <a:r>
                <a:t>// copy = student;</a:t>
              </a:r>
            </a:p>
            <a:p>
              <a:pPr>
                <a:defRPr sz="1600">
                  <a:solidFill>
                    <a:srgbClr val="6A9955"/>
                  </a:solidFill>
                  <a:latin typeface="Consolas"/>
                  <a:ea typeface="Consolas"/>
                  <a:cs typeface="Consolas"/>
                  <a:sym typeface="Consolas"/>
                </a:defRPr>
              </a:pPr>
              <a:r>
                <a:t>// NO sería una copia</a:t>
              </a:r>
            </a:p>
          </p:txBody>
        </p:sp>
      </p:grpSp>
      <p:sp>
        <p:nvSpPr>
          <p:cNvPr id="731"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732"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733"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CuadroTexto 3"/>
          <p:cNvSpPr txBox="1"/>
          <p:nvPr/>
        </p:nvSpPr>
        <p:spPr>
          <a:xfrm>
            <a:off x="504623" y="1242794"/>
            <a:ext cx="7234631"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3. JavaScript como primer lenguaje de programación </a:t>
            </a:r>
          </a:p>
        </p:txBody>
      </p:sp>
      <p:sp>
        <p:nvSpPr>
          <p:cNvPr id="142" name="CuadroTexto 4"/>
          <p:cNvSpPr txBox="1"/>
          <p:nvPr/>
        </p:nvSpPr>
        <p:spPr>
          <a:xfrm>
            <a:off x="791239" y="2055597"/>
            <a:ext cx="10810361" cy="3634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spcBef>
                <a:spcPts val="2400"/>
              </a:spcBef>
              <a:defRPr>
                <a:solidFill>
                  <a:srgbClr val="1B1B1B"/>
                </a:solidFill>
                <a:latin typeface="Prototype"/>
                <a:ea typeface="Prototype"/>
                <a:cs typeface="Prototype"/>
                <a:sym typeface="Prototype"/>
              </a:defRPr>
            </a:pPr>
            <a:r>
              <a:t>JavaScript</a:t>
            </a:r>
            <a:r>
              <a:t> es un robusto lenguaje de programación que se puede aplicar a un documento HTML y usarse para crear interactividad dinámica en los sitios web. Fue inventado por Brendan Eich, cofundador del proyecto Mozilla, Mozilla Foundation y la Corporación Mozilla.</a:t>
            </a:r>
          </a:p>
          <a:p>
            <a:pPr defTabSz="457200">
              <a:spcBef>
                <a:spcPts val="2400"/>
              </a:spcBef>
              <a:defRPr>
                <a:solidFill>
                  <a:srgbClr val="1B1B1B"/>
                </a:solidFill>
                <a:latin typeface="Prototype"/>
                <a:ea typeface="Prototype"/>
                <a:cs typeface="Prototype"/>
                <a:sym typeface="Prototype"/>
              </a:defRPr>
            </a:pPr>
            <a:r>
              <a:t>Puedes hacer casi cualquier cosa con </a:t>
            </a:r>
            <a:r>
              <a:t>JavaScript</a:t>
            </a:r>
            <a:r>
              <a:t>. Puedes empezar con pequeñas cosas como carruseles, galerías de imágenes, diseños fluctuantes, y respuestas a las pulsaciones de botones. Con más experiencia, serás capaz de crear juegos, animaciones 2D y gráficos 3D, aplicaciones integradas basadas en bases de datos ¡y mucho más!</a:t>
            </a:r>
          </a:p>
          <a:p>
            <a:pPr defTabSz="457200">
              <a:defRPr>
                <a:solidFill>
                  <a:srgbClr val="1B1B1B"/>
                </a:solidFill>
                <a:latin typeface="Prototype"/>
                <a:ea typeface="Prototype"/>
                <a:cs typeface="Prototype"/>
                <a:sym typeface="Prototype"/>
              </a:defRPr>
            </a:pPr>
            <a:r>
              <a:t>JavaScript por sí solo es bastante compacto aunque muy flexible, y los desarrolladores han escrito gran cantidad de herramientas encima del núcleo del lenguaje JavaScript, desbloqueando una gran cantidad de funcionalidad adicional con un mínimo esfuerzo. Esto incluye:</a:t>
            </a:r>
          </a:p>
        </p:txBody>
      </p:sp>
      <p:sp>
        <p:nvSpPr>
          <p:cNvPr id="143"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144"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145"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5" name="CuadroTexto 3"/>
          <p:cNvSpPr txBox="1"/>
          <p:nvPr/>
        </p:nvSpPr>
        <p:spPr>
          <a:xfrm>
            <a:off x="504623" y="1242794"/>
            <a:ext cx="3550818"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11. Operadores avanzados</a:t>
            </a:r>
          </a:p>
        </p:txBody>
      </p:sp>
      <p:sp>
        <p:nvSpPr>
          <p:cNvPr id="736" name="CuadroTexto 4"/>
          <p:cNvSpPr txBox="1"/>
          <p:nvPr/>
        </p:nvSpPr>
        <p:spPr>
          <a:xfrm>
            <a:off x="8736958" y="1854679"/>
            <a:ext cx="2864826" cy="2390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Prototype"/>
                <a:ea typeface="Prototype"/>
                <a:cs typeface="Prototype"/>
                <a:sym typeface="Prototype"/>
              </a:defRPr>
            </a:pPr>
            <a:r>
              <a:t>Desestructuración de objetos</a:t>
            </a:r>
          </a:p>
          <a:p>
            <a:pPr>
              <a:defRPr sz="1600">
                <a:latin typeface="Prototype"/>
                <a:ea typeface="Prototype"/>
                <a:cs typeface="Prototype"/>
                <a:sym typeface="Prototype"/>
              </a:defRPr>
            </a:pPr>
          </a:p>
          <a:p>
            <a:pPr>
              <a:defRPr sz="1600">
                <a:latin typeface="Prototype"/>
                <a:ea typeface="Prototype"/>
                <a:cs typeface="Prototype"/>
                <a:sym typeface="Prototype"/>
              </a:defRPr>
            </a:pPr>
            <a:r>
              <a:t>A partir de un objeto, podemos crear variables con el nombre de propiedades existentes y con su valor cómodamente, </a:t>
            </a:r>
            <a:r>
              <a:t>el orden es irrelevante.</a:t>
            </a:r>
          </a:p>
        </p:txBody>
      </p:sp>
      <p:grpSp>
        <p:nvGrpSpPr>
          <p:cNvPr id="739" name="CuadroTexto 9"/>
          <p:cNvGrpSpPr/>
          <p:nvPr/>
        </p:nvGrpSpPr>
        <p:grpSpPr>
          <a:xfrm>
            <a:off x="644621" y="1762524"/>
            <a:ext cx="7861705" cy="2886314"/>
            <a:chOff x="0" y="0"/>
            <a:chExt cx="7861704" cy="2886313"/>
          </a:xfrm>
        </p:grpSpPr>
        <p:sp>
          <p:nvSpPr>
            <p:cNvPr id="737" name="Rectángulo redondeado"/>
            <p:cNvSpPr/>
            <p:nvPr/>
          </p:nvSpPr>
          <p:spPr>
            <a:xfrm>
              <a:off x="0" y="0"/>
              <a:ext cx="7861705" cy="2886314"/>
            </a:xfrm>
            <a:prstGeom prst="roundRect">
              <a:avLst>
                <a:gd name="adj" fmla="val 3663"/>
              </a:avLst>
            </a:prstGeom>
            <a:solidFill>
              <a:srgbClr val="222A35"/>
            </a:solidFill>
            <a:ln w="12700" cap="flat">
              <a:noFill/>
              <a:miter lim="400000"/>
            </a:ln>
            <a:effectLst/>
          </p:spPr>
          <p:txBody>
            <a:bodyPr wrap="square" lIns="45718" tIns="45718" rIns="45718" bIns="45718" numCol="1" anchor="t">
              <a:noAutofit/>
            </a:bodyPr>
            <a:lstStyle/>
            <a:p>
              <a:pPr>
                <a:defRPr sz="1600">
                  <a:solidFill>
                    <a:srgbClr val="D4D4D4"/>
                  </a:solidFill>
                  <a:latin typeface="Consolas"/>
                  <a:ea typeface="Consolas"/>
                  <a:cs typeface="Consolas"/>
                  <a:sym typeface="Consolas"/>
                </a:defRPr>
              </a:pPr>
            </a:p>
          </p:txBody>
        </p:sp>
        <p:sp>
          <p:nvSpPr>
            <p:cNvPr id="738" name="const car = {…"/>
            <p:cNvSpPr txBox="1"/>
            <p:nvPr/>
          </p:nvSpPr>
          <p:spPr>
            <a:xfrm>
              <a:off x="76685" y="30965"/>
              <a:ext cx="7708333" cy="27110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569CD6"/>
                  </a:solidFill>
                  <a:latin typeface="Consolas"/>
                  <a:ea typeface="Consolas"/>
                  <a:cs typeface="Consolas"/>
                  <a:sym typeface="Consolas"/>
                </a:defRPr>
              </a:pPr>
              <a:r>
                <a:t>const</a:t>
              </a:r>
              <a:r>
                <a:rPr>
                  <a:solidFill>
                    <a:srgbClr val="D4D4D4"/>
                  </a:solidFill>
                </a:rPr>
                <a:t> </a:t>
              </a:r>
              <a:r>
                <a:rPr>
                  <a:solidFill>
                    <a:srgbClr val="4FC1FF"/>
                  </a:solidFill>
                </a:rPr>
                <a:t>car</a:t>
              </a:r>
              <a:r>
                <a:rPr>
                  <a:solidFill>
                    <a:srgbClr val="D4D4D4"/>
                  </a:solidFill>
                </a:rPr>
                <a:t> = {</a:t>
              </a:r>
              <a:endParaRPr>
                <a:solidFill>
                  <a:srgbClr val="D4D4D4"/>
                </a:solidFill>
              </a:endParaRPr>
            </a:p>
            <a:p>
              <a:pPr>
                <a:defRPr sz="1600">
                  <a:solidFill>
                    <a:srgbClr val="D4D4D4"/>
                  </a:solidFill>
                  <a:latin typeface="Consolas"/>
                  <a:ea typeface="Consolas"/>
                  <a:cs typeface="Consolas"/>
                  <a:sym typeface="Consolas"/>
                </a:defRPr>
              </a:pPr>
              <a:r>
                <a:t>    </a:t>
              </a:r>
              <a:r>
                <a:rPr>
                  <a:solidFill>
                    <a:srgbClr val="9CDCFE"/>
                  </a:solidFill>
                </a:rPr>
                <a:t>brand:</a:t>
              </a:r>
              <a:r>
                <a:t> </a:t>
              </a:r>
              <a:r>
                <a:rPr>
                  <a:solidFill>
                    <a:srgbClr val="CE9178"/>
                  </a:solidFill>
                </a:rPr>
                <a:t>"Audi"</a:t>
              </a:r>
              <a:r>
                <a:t>,</a:t>
              </a:r>
            </a:p>
            <a:p>
              <a:pPr>
                <a:defRPr sz="1600">
                  <a:solidFill>
                    <a:srgbClr val="D4D4D4"/>
                  </a:solidFill>
                  <a:latin typeface="Consolas"/>
                  <a:ea typeface="Consolas"/>
                  <a:cs typeface="Consolas"/>
                  <a:sym typeface="Consolas"/>
                </a:defRPr>
              </a:pPr>
              <a:r>
                <a:t>    </a:t>
              </a:r>
              <a:r>
                <a:rPr>
                  <a:solidFill>
                    <a:srgbClr val="9CDCFE"/>
                  </a:solidFill>
                </a:rPr>
                <a:t>model:</a:t>
              </a:r>
              <a:r>
                <a:t> </a:t>
              </a:r>
              <a:r>
                <a:rPr>
                  <a:solidFill>
                    <a:srgbClr val="CE9178"/>
                  </a:solidFill>
                </a:rPr>
                <a:t>"Q7"</a:t>
              </a:r>
              <a:r>
                <a:t>,</a:t>
              </a:r>
            </a:p>
            <a:p>
              <a:pPr>
                <a:defRPr sz="1600">
                  <a:solidFill>
                    <a:srgbClr val="D4D4D4"/>
                  </a:solidFill>
                  <a:latin typeface="Consolas"/>
                  <a:ea typeface="Consolas"/>
                  <a:cs typeface="Consolas"/>
                  <a:sym typeface="Consolas"/>
                </a:defRPr>
              </a:pPr>
              <a:r>
                <a:t>    </a:t>
              </a:r>
              <a:r>
                <a:rPr>
                  <a:solidFill>
                    <a:srgbClr val="9CDCFE"/>
                  </a:solidFill>
                </a:rPr>
                <a:t>plateNumber:</a:t>
              </a:r>
              <a:r>
                <a:t> </a:t>
              </a:r>
              <a:r>
                <a:rPr>
                  <a:solidFill>
                    <a:srgbClr val="CE9178"/>
                  </a:solidFill>
                </a:rPr>
                <a:t>"0818BHG"</a:t>
              </a:r>
              <a:r>
                <a:t>,</a:t>
              </a:r>
            </a:p>
            <a:p>
              <a:pPr>
                <a:defRPr sz="1600">
                  <a:solidFill>
                    <a:srgbClr val="D4D4D4"/>
                  </a:solidFill>
                  <a:latin typeface="Consolas"/>
                  <a:ea typeface="Consolas"/>
                  <a:cs typeface="Consolas"/>
                  <a:sym typeface="Consolas"/>
                </a:defRPr>
              </a:pPr>
              <a:r>
                <a:t>    </a:t>
              </a:r>
              <a:r>
                <a:rPr>
                  <a:solidFill>
                    <a:srgbClr val="9CDCFE"/>
                  </a:solidFill>
                </a:rPr>
                <a:t>color:</a:t>
              </a:r>
              <a:r>
                <a:t> </a:t>
              </a:r>
              <a:r>
                <a:rPr>
                  <a:solidFill>
                    <a:srgbClr val="CE9178"/>
                  </a:solidFill>
                </a:rPr>
                <a:t>"white"</a:t>
              </a:r>
            </a:p>
            <a:p>
              <a:pPr>
                <a:defRPr sz="1600">
                  <a:solidFill>
                    <a:srgbClr val="D4D4D4"/>
                  </a:solidFill>
                  <a:latin typeface="Consolas"/>
                  <a:ea typeface="Consolas"/>
                  <a:cs typeface="Consolas"/>
                  <a:sym typeface="Consolas"/>
                </a:defRPr>
              </a:pPr>
              <a:r>
                <a:t>};</a:t>
              </a:r>
            </a:p>
            <a:p>
              <a:pPr>
                <a:defRPr sz="1600">
                  <a:solidFill>
                    <a:srgbClr val="D4D4D4"/>
                  </a:solidFill>
                  <a:latin typeface="Consolas"/>
                  <a:ea typeface="Consolas"/>
                  <a:cs typeface="Consolas"/>
                  <a:sym typeface="Consolas"/>
                </a:defRPr>
              </a:pPr>
              <a:br/>
              <a:r>
                <a:rPr>
                  <a:solidFill>
                    <a:srgbClr val="569CD6"/>
                  </a:solidFill>
                </a:rPr>
                <a:t>const</a:t>
              </a:r>
              <a:r>
                <a:t> {</a:t>
              </a:r>
              <a:r>
                <a:rPr>
                  <a:solidFill>
                    <a:srgbClr val="4FC1FF"/>
                  </a:solidFill>
                </a:rPr>
                <a:t>brand</a:t>
              </a:r>
              <a:r>
                <a:t>, </a:t>
              </a:r>
              <a:r>
                <a:rPr>
                  <a:solidFill>
                    <a:srgbClr val="4FC1FF"/>
                  </a:solidFill>
                </a:rPr>
                <a:t>model</a:t>
              </a:r>
              <a:r>
                <a:t>, ...</a:t>
              </a:r>
              <a:r>
                <a:rPr>
                  <a:solidFill>
                    <a:srgbClr val="4FC1FF"/>
                  </a:solidFill>
                </a:rPr>
                <a:t>rest</a:t>
              </a:r>
              <a:r>
                <a:t>} = </a:t>
              </a:r>
              <a:r>
                <a:rPr>
                  <a:solidFill>
                    <a:srgbClr val="4FC1FF"/>
                  </a:solidFill>
                </a:rPr>
                <a:t>car</a:t>
              </a:r>
              <a:r>
                <a:t>;</a:t>
              </a:r>
            </a:p>
            <a:p>
              <a:pPr>
                <a:defRPr sz="1600">
                  <a:solidFill>
                    <a:srgbClr val="D4D4D4"/>
                  </a:solidFill>
                  <a:latin typeface="Consolas"/>
                  <a:ea typeface="Consolas"/>
                  <a:cs typeface="Consolas"/>
                  <a:sym typeface="Consolas"/>
                </a:defRPr>
              </a:pPr>
              <a:br/>
              <a:r>
                <a:rPr>
                  <a:solidFill>
                    <a:srgbClr val="9CDCFE"/>
                  </a:solidFill>
                </a:rPr>
                <a:t>console</a:t>
              </a:r>
              <a:r>
                <a:t>.</a:t>
              </a:r>
              <a:r>
                <a:rPr>
                  <a:solidFill>
                    <a:srgbClr val="DCDCAA"/>
                  </a:solidFill>
                </a:rPr>
                <a:t>log</a:t>
              </a:r>
              <a:r>
                <a:t>(</a:t>
              </a:r>
              <a:r>
                <a:rPr>
                  <a:solidFill>
                    <a:srgbClr val="4FC1FF"/>
                  </a:solidFill>
                </a:rPr>
                <a:t>brand</a:t>
              </a:r>
              <a:r>
                <a:t>, </a:t>
              </a:r>
              <a:r>
                <a:rPr>
                  <a:solidFill>
                    <a:srgbClr val="4FC1FF"/>
                  </a:solidFill>
                </a:rPr>
                <a:t>model</a:t>
              </a:r>
              <a:r>
                <a:t>); </a:t>
              </a:r>
              <a:r>
                <a:rPr>
                  <a:solidFill>
                    <a:srgbClr val="6A9955"/>
                  </a:solidFill>
                </a:rPr>
                <a:t>// Audi Q7</a:t>
              </a:r>
            </a:p>
            <a:p>
              <a:pPr>
                <a:defRPr sz="1600">
                  <a:solidFill>
                    <a:srgbClr val="9CDCFE"/>
                  </a:solidFill>
                  <a:latin typeface="Consolas"/>
                  <a:ea typeface="Consolas"/>
                  <a:cs typeface="Consolas"/>
                  <a:sym typeface="Consolas"/>
                </a:defRPr>
              </a:pPr>
              <a:r>
                <a:t>console</a:t>
              </a:r>
              <a:r>
                <a:rPr>
                  <a:solidFill>
                    <a:srgbClr val="D4D4D4"/>
                  </a:solidFill>
                </a:rPr>
                <a:t>.</a:t>
              </a:r>
              <a:r>
                <a:rPr>
                  <a:solidFill>
                    <a:srgbClr val="DCDCAA"/>
                  </a:solidFill>
                </a:rPr>
                <a:t>log</a:t>
              </a:r>
              <a:r>
                <a:rPr>
                  <a:solidFill>
                    <a:srgbClr val="D4D4D4"/>
                  </a:solidFill>
                </a:rPr>
                <a:t>(</a:t>
              </a:r>
              <a:r>
                <a:rPr>
                  <a:solidFill>
                    <a:srgbClr val="4FC1FF"/>
                  </a:solidFill>
                </a:rPr>
                <a:t>rest</a:t>
              </a:r>
              <a:r>
                <a:rPr>
                  <a:solidFill>
                    <a:srgbClr val="D4D4D4"/>
                  </a:solidFill>
                </a:rPr>
                <a:t>); </a:t>
              </a:r>
              <a:r>
                <a:rPr>
                  <a:solidFill>
                    <a:srgbClr val="6A9955"/>
                  </a:solidFill>
                </a:rPr>
                <a:t>// { plateNumber: '0818BHG', color: 'white' }</a:t>
              </a:r>
            </a:p>
          </p:txBody>
        </p:sp>
      </p:grpSp>
      <p:grpSp>
        <p:nvGrpSpPr>
          <p:cNvPr id="742" name="CuadroTexto 11"/>
          <p:cNvGrpSpPr/>
          <p:nvPr/>
        </p:nvGrpSpPr>
        <p:grpSpPr>
          <a:xfrm>
            <a:off x="3684715" y="4839039"/>
            <a:ext cx="7861705" cy="1736649"/>
            <a:chOff x="0" y="0"/>
            <a:chExt cx="7861704" cy="1736647"/>
          </a:xfrm>
        </p:grpSpPr>
        <p:sp>
          <p:nvSpPr>
            <p:cNvPr id="740" name="Rectángulo redondeado"/>
            <p:cNvSpPr/>
            <p:nvPr/>
          </p:nvSpPr>
          <p:spPr>
            <a:xfrm>
              <a:off x="0" y="0"/>
              <a:ext cx="7861705" cy="1736648"/>
            </a:xfrm>
            <a:prstGeom prst="roundRect">
              <a:avLst>
                <a:gd name="adj" fmla="val 4398"/>
              </a:avLst>
            </a:prstGeom>
            <a:solidFill>
              <a:srgbClr val="222A35"/>
            </a:solidFill>
            <a:ln w="12700" cap="flat">
              <a:noFill/>
              <a:miter lim="400000"/>
            </a:ln>
            <a:effectLst/>
          </p:spPr>
          <p:txBody>
            <a:bodyPr wrap="square" lIns="45718" tIns="45718" rIns="45718" bIns="45718" numCol="1" anchor="t">
              <a:noAutofit/>
            </a:bodyPr>
            <a:lstStyle/>
            <a:p>
              <a:pPr>
                <a:defRPr sz="1600">
                  <a:solidFill>
                    <a:srgbClr val="D4D4D4"/>
                  </a:solidFill>
                  <a:latin typeface="Consolas"/>
                  <a:ea typeface="Consolas"/>
                  <a:cs typeface="Consolas"/>
                  <a:sym typeface="Consolas"/>
                </a:defRPr>
              </a:pPr>
            </a:p>
          </p:txBody>
        </p:sp>
        <p:sp>
          <p:nvSpPr>
            <p:cNvPr id="741" name="const languajes = [&quot;Go&quot;, &quot;TypeScript&quot;, &quot;Rust&quot;, &quot;C#&quot;];…"/>
            <p:cNvSpPr txBox="1"/>
            <p:nvPr/>
          </p:nvSpPr>
          <p:spPr>
            <a:xfrm>
              <a:off x="68089" y="22369"/>
              <a:ext cx="7725525" cy="1504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569CD6"/>
                  </a:solidFill>
                  <a:latin typeface="Consolas"/>
                  <a:ea typeface="Consolas"/>
                  <a:cs typeface="Consolas"/>
                  <a:sym typeface="Consolas"/>
                </a:defRPr>
              </a:pPr>
              <a:r>
                <a:t>const</a:t>
              </a:r>
              <a:r>
                <a:rPr>
                  <a:solidFill>
                    <a:srgbClr val="D4D4D4"/>
                  </a:solidFill>
                </a:rPr>
                <a:t> </a:t>
              </a:r>
              <a:r>
                <a:rPr>
                  <a:solidFill>
                    <a:srgbClr val="4FC1FF"/>
                  </a:solidFill>
                </a:rPr>
                <a:t>languajes</a:t>
              </a:r>
              <a:r>
                <a:rPr>
                  <a:solidFill>
                    <a:srgbClr val="D4D4D4"/>
                  </a:solidFill>
                </a:rPr>
                <a:t> = [</a:t>
              </a:r>
              <a:r>
                <a:rPr>
                  <a:solidFill>
                    <a:srgbClr val="CE9178"/>
                  </a:solidFill>
                </a:rPr>
                <a:t>"Go"</a:t>
              </a:r>
              <a:r>
                <a:rPr>
                  <a:solidFill>
                    <a:srgbClr val="D4D4D4"/>
                  </a:solidFill>
                </a:rPr>
                <a:t>, </a:t>
              </a:r>
              <a:r>
                <a:rPr>
                  <a:solidFill>
                    <a:srgbClr val="CE9178"/>
                  </a:solidFill>
                </a:rPr>
                <a:t>"TypeScript"</a:t>
              </a:r>
              <a:r>
                <a:rPr>
                  <a:solidFill>
                    <a:srgbClr val="D4D4D4"/>
                  </a:solidFill>
                </a:rPr>
                <a:t>, </a:t>
              </a:r>
              <a:r>
                <a:rPr>
                  <a:solidFill>
                    <a:srgbClr val="CE9178"/>
                  </a:solidFill>
                </a:rPr>
                <a:t>"Rust"</a:t>
              </a:r>
              <a:r>
                <a:rPr>
                  <a:solidFill>
                    <a:srgbClr val="D4D4D4"/>
                  </a:solidFill>
                </a:rPr>
                <a:t>, </a:t>
              </a:r>
              <a:r>
                <a:rPr>
                  <a:solidFill>
                    <a:srgbClr val="CE9178"/>
                  </a:solidFill>
                </a:rPr>
                <a:t>"C#"</a:t>
              </a:r>
              <a:r>
                <a:rPr>
                  <a:solidFill>
                    <a:srgbClr val="D4D4D4"/>
                  </a:solidFill>
                </a:rPr>
                <a:t>];</a:t>
              </a:r>
              <a:endParaRPr>
                <a:solidFill>
                  <a:srgbClr val="D4D4D4"/>
                </a:solidFill>
              </a:endParaRPr>
            </a:p>
            <a:p>
              <a:pPr>
                <a:defRPr sz="1600">
                  <a:solidFill>
                    <a:srgbClr val="D4D4D4"/>
                  </a:solidFill>
                  <a:latin typeface="Consolas"/>
                  <a:ea typeface="Consolas"/>
                  <a:cs typeface="Consolas"/>
                  <a:sym typeface="Consolas"/>
                </a:defRPr>
              </a:pPr>
              <a:br/>
              <a:r>
                <a:rPr>
                  <a:solidFill>
                    <a:srgbClr val="569CD6"/>
                  </a:solidFill>
                </a:rPr>
                <a:t>const</a:t>
              </a:r>
              <a:r>
                <a:t> [</a:t>
              </a:r>
              <a:r>
                <a:rPr>
                  <a:solidFill>
                    <a:srgbClr val="4FC1FF"/>
                  </a:solidFill>
                </a:rPr>
                <a:t>lang1</a:t>
              </a:r>
              <a:r>
                <a:t>, </a:t>
              </a:r>
              <a:r>
                <a:rPr>
                  <a:solidFill>
                    <a:srgbClr val="4FC1FF"/>
                  </a:solidFill>
                </a:rPr>
                <a:t>lang2</a:t>
              </a:r>
              <a:r>
                <a:t>, ...</a:t>
              </a:r>
              <a:r>
                <a:rPr>
                  <a:solidFill>
                    <a:srgbClr val="4FC1FF"/>
                  </a:solidFill>
                </a:rPr>
                <a:t>rest</a:t>
              </a:r>
              <a:r>
                <a:t>] = [</a:t>
              </a:r>
              <a:r>
                <a:rPr>
                  <a:solidFill>
                    <a:srgbClr val="CE9178"/>
                  </a:solidFill>
                </a:rPr>
                <a:t>"Go"</a:t>
              </a:r>
              <a:r>
                <a:t>, </a:t>
              </a:r>
              <a:r>
                <a:rPr>
                  <a:solidFill>
                    <a:srgbClr val="CE9178"/>
                  </a:solidFill>
                </a:rPr>
                <a:t>"TypeScript"</a:t>
              </a:r>
              <a:r>
                <a:t>, </a:t>
              </a:r>
              <a:r>
                <a:rPr>
                  <a:solidFill>
                    <a:srgbClr val="CE9178"/>
                  </a:solidFill>
                </a:rPr>
                <a:t>"Rust"</a:t>
              </a:r>
              <a:r>
                <a:t>, </a:t>
              </a:r>
              <a:r>
                <a:rPr>
                  <a:solidFill>
                    <a:srgbClr val="CE9178"/>
                  </a:solidFill>
                </a:rPr>
                <a:t>"C#"</a:t>
              </a:r>
              <a:r>
                <a:t>];</a:t>
              </a:r>
            </a:p>
            <a:p>
              <a:pPr>
                <a:defRPr sz="1600">
                  <a:solidFill>
                    <a:srgbClr val="D4D4D4"/>
                  </a:solidFill>
                  <a:latin typeface="Consolas"/>
                  <a:ea typeface="Consolas"/>
                  <a:cs typeface="Consolas"/>
                  <a:sym typeface="Consolas"/>
                </a:defRPr>
              </a:pPr>
              <a:br/>
              <a:r>
                <a:rPr>
                  <a:solidFill>
                    <a:srgbClr val="9CDCFE"/>
                  </a:solidFill>
                </a:rPr>
                <a:t>console</a:t>
              </a:r>
              <a:r>
                <a:t>.</a:t>
              </a:r>
              <a:r>
                <a:rPr>
                  <a:solidFill>
                    <a:srgbClr val="DCDCAA"/>
                  </a:solidFill>
                </a:rPr>
                <a:t>log</a:t>
              </a:r>
              <a:r>
                <a:t>(</a:t>
              </a:r>
              <a:r>
                <a:rPr>
                  <a:solidFill>
                    <a:srgbClr val="9CDCFE"/>
                  </a:solidFill>
                </a:rPr>
                <a:t>languaje1</a:t>
              </a:r>
              <a:r>
                <a:t>, </a:t>
              </a:r>
              <a:r>
                <a:rPr>
                  <a:solidFill>
                    <a:srgbClr val="9CDCFE"/>
                  </a:solidFill>
                </a:rPr>
                <a:t>languaje2</a:t>
              </a:r>
              <a:r>
                <a:t>); </a:t>
              </a:r>
              <a:r>
                <a:rPr>
                  <a:solidFill>
                    <a:srgbClr val="6A9955"/>
                  </a:solidFill>
                </a:rPr>
                <a:t>// Go TypeScript</a:t>
              </a:r>
            </a:p>
            <a:p>
              <a:pPr>
                <a:defRPr sz="1600">
                  <a:solidFill>
                    <a:srgbClr val="9CDCFE"/>
                  </a:solidFill>
                  <a:latin typeface="Consolas"/>
                  <a:ea typeface="Consolas"/>
                  <a:cs typeface="Consolas"/>
                  <a:sym typeface="Consolas"/>
                </a:defRPr>
              </a:pPr>
              <a:r>
                <a:t>console</a:t>
              </a:r>
              <a:r>
                <a:rPr>
                  <a:solidFill>
                    <a:srgbClr val="D4D4D4"/>
                  </a:solidFill>
                </a:rPr>
                <a:t>.</a:t>
              </a:r>
              <a:r>
                <a:rPr>
                  <a:solidFill>
                    <a:srgbClr val="DCDCAA"/>
                  </a:solidFill>
                </a:rPr>
                <a:t>log</a:t>
              </a:r>
              <a:r>
                <a:rPr>
                  <a:solidFill>
                    <a:srgbClr val="D4D4D4"/>
                  </a:solidFill>
                </a:rPr>
                <a:t>(</a:t>
              </a:r>
              <a:r>
                <a:rPr>
                  <a:solidFill>
                    <a:srgbClr val="4FC1FF"/>
                  </a:solidFill>
                </a:rPr>
                <a:t>rest</a:t>
              </a:r>
              <a:r>
                <a:rPr>
                  <a:solidFill>
                    <a:srgbClr val="D4D4D4"/>
                  </a:solidFill>
                </a:rPr>
                <a:t>); </a:t>
              </a:r>
              <a:r>
                <a:rPr>
                  <a:solidFill>
                    <a:srgbClr val="6A9955"/>
                  </a:solidFill>
                </a:rPr>
                <a:t>// ["Rust", "C#"]</a:t>
              </a:r>
            </a:p>
          </p:txBody>
        </p:sp>
      </p:grpSp>
      <p:sp>
        <p:nvSpPr>
          <p:cNvPr id="743" name="CuadroTexto 10"/>
          <p:cNvSpPr txBox="1"/>
          <p:nvPr/>
        </p:nvSpPr>
        <p:spPr>
          <a:xfrm>
            <a:off x="588737" y="4825015"/>
            <a:ext cx="2864826" cy="1666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Prototype"/>
                <a:ea typeface="Prototype"/>
                <a:cs typeface="Prototype"/>
                <a:sym typeface="Prototype"/>
              </a:defRPr>
            </a:pPr>
            <a:r>
              <a:t>Desestructuración de arrays</a:t>
            </a:r>
          </a:p>
          <a:p>
            <a:pPr>
              <a:defRPr sz="1600">
                <a:latin typeface="Prototype"/>
                <a:ea typeface="Prototype"/>
                <a:cs typeface="Prototype"/>
                <a:sym typeface="Prototype"/>
              </a:defRPr>
            </a:pPr>
          </a:p>
          <a:p>
            <a:pPr>
              <a:defRPr sz="1600">
                <a:latin typeface="Prototype"/>
                <a:ea typeface="Prototype"/>
                <a:cs typeface="Prototype"/>
                <a:sym typeface="Prototype"/>
              </a:defRPr>
            </a:pPr>
            <a:r>
              <a:t>A partir de un array, podemos crear tantas variables como elementos tenga, </a:t>
            </a:r>
            <a:r>
              <a:t>en orden.</a:t>
            </a:r>
          </a:p>
        </p:txBody>
      </p:sp>
      <p:sp>
        <p:nvSpPr>
          <p:cNvPr id="744"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745"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746"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8" name="CuadroTexto 3"/>
          <p:cNvSpPr txBox="1"/>
          <p:nvPr/>
        </p:nvSpPr>
        <p:spPr>
          <a:xfrm>
            <a:off x="504624" y="1242794"/>
            <a:ext cx="3550818"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11. Operadores avanzados</a:t>
            </a:r>
          </a:p>
        </p:txBody>
      </p:sp>
      <p:sp>
        <p:nvSpPr>
          <p:cNvPr id="749" name="CuadroTexto 4"/>
          <p:cNvSpPr txBox="1"/>
          <p:nvPr/>
        </p:nvSpPr>
        <p:spPr>
          <a:xfrm>
            <a:off x="662153" y="1857568"/>
            <a:ext cx="5639663" cy="1234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Prototype"/>
                <a:ea typeface="Prototype"/>
                <a:cs typeface="Prototype"/>
                <a:sym typeface="Prototype"/>
              </a:defRPr>
            </a:pPr>
            <a:r>
              <a:t>Encadenamiento opcional con “?”</a:t>
            </a:r>
          </a:p>
          <a:p>
            <a:pPr>
              <a:defRPr sz="2000">
                <a:latin typeface="Prototype"/>
                <a:ea typeface="Prototype"/>
                <a:cs typeface="Prototype"/>
                <a:sym typeface="Prototype"/>
              </a:defRPr>
            </a:pPr>
          </a:p>
          <a:p>
            <a:pPr>
              <a:defRPr>
                <a:latin typeface="Prototype"/>
                <a:ea typeface="Prototype"/>
                <a:cs typeface="Prototype"/>
                <a:sym typeface="Prototype"/>
              </a:defRPr>
            </a:pPr>
            <a:r>
              <a:t>Evita errores si propiedades embebidas son </a:t>
            </a:r>
            <a:r>
              <a:t>undefined.</a:t>
            </a:r>
          </a:p>
        </p:txBody>
      </p:sp>
      <p:grpSp>
        <p:nvGrpSpPr>
          <p:cNvPr id="752" name="CuadroTexto 9"/>
          <p:cNvGrpSpPr/>
          <p:nvPr/>
        </p:nvGrpSpPr>
        <p:grpSpPr>
          <a:xfrm>
            <a:off x="398561" y="2938794"/>
            <a:ext cx="5948976" cy="3356911"/>
            <a:chOff x="0" y="0"/>
            <a:chExt cx="5948974" cy="3356909"/>
          </a:xfrm>
        </p:grpSpPr>
        <p:sp>
          <p:nvSpPr>
            <p:cNvPr id="750" name="Rectángulo redondeado"/>
            <p:cNvSpPr/>
            <p:nvPr/>
          </p:nvSpPr>
          <p:spPr>
            <a:xfrm>
              <a:off x="-1" y="-1"/>
              <a:ext cx="5948976" cy="3356910"/>
            </a:xfrm>
            <a:prstGeom prst="roundRect">
              <a:avLst>
                <a:gd name="adj" fmla="val 4434"/>
              </a:avLst>
            </a:prstGeom>
            <a:solidFill>
              <a:srgbClr val="222A35"/>
            </a:solidFill>
            <a:ln w="12700" cap="flat">
              <a:noFill/>
              <a:miter lim="400000"/>
            </a:ln>
            <a:effectLst/>
          </p:spPr>
          <p:txBody>
            <a:bodyPr wrap="square" lIns="45718" tIns="45718" rIns="45718" bIns="45718" numCol="1" anchor="t">
              <a:noAutofit/>
            </a:bodyPr>
            <a:lstStyle/>
            <a:p>
              <a:pPr>
                <a:defRPr sz="1600">
                  <a:solidFill>
                    <a:srgbClr val="D4D4D4"/>
                  </a:solidFill>
                  <a:latin typeface="Consolas"/>
                  <a:ea typeface="Consolas"/>
                  <a:cs typeface="Consolas"/>
                  <a:sym typeface="Consolas"/>
                </a:defRPr>
              </a:pPr>
            </a:p>
          </p:txBody>
        </p:sp>
        <p:sp>
          <p:nvSpPr>
            <p:cNvPr id="751" name="const adventurer = {…"/>
            <p:cNvSpPr txBox="1"/>
            <p:nvPr/>
          </p:nvSpPr>
          <p:spPr>
            <a:xfrm>
              <a:off x="89315" y="43594"/>
              <a:ext cx="5770344" cy="31936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569CD6"/>
                  </a:solidFill>
                  <a:latin typeface="Consolas"/>
                  <a:ea typeface="Consolas"/>
                  <a:cs typeface="Consolas"/>
                  <a:sym typeface="Consolas"/>
                </a:defRPr>
              </a:pPr>
              <a:r>
                <a:t>const</a:t>
              </a:r>
              <a:r>
                <a:rPr>
                  <a:solidFill>
                    <a:srgbClr val="D4D4D4"/>
                  </a:solidFill>
                </a:rPr>
                <a:t> </a:t>
              </a:r>
              <a:r>
                <a:rPr>
                  <a:solidFill>
                    <a:srgbClr val="4FC1FF"/>
                  </a:solidFill>
                </a:rPr>
                <a:t>adventurer</a:t>
              </a:r>
              <a:r>
                <a:rPr>
                  <a:solidFill>
                    <a:srgbClr val="D4D4D4"/>
                  </a:solidFill>
                </a:rPr>
                <a:t> = {</a:t>
              </a:r>
              <a:endParaRPr>
                <a:solidFill>
                  <a:srgbClr val="D4D4D4"/>
                </a:solidFill>
              </a:endParaRPr>
            </a:p>
            <a:p>
              <a:pPr>
                <a:defRPr sz="1600">
                  <a:solidFill>
                    <a:srgbClr val="D4D4D4"/>
                  </a:solidFill>
                  <a:latin typeface="Consolas"/>
                  <a:ea typeface="Consolas"/>
                  <a:cs typeface="Consolas"/>
                  <a:sym typeface="Consolas"/>
                </a:defRPr>
              </a:pPr>
              <a:r>
                <a:t>    </a:t>
              </a:r>
              <a:r>
                <a:rPr>
                  <a:solidFill>
                    <a:srgbClr val="9CDCFE"/>
                  </a:solidFill>
                </a:rPr>
                <a:t>name:</a:t>
              </a:r>
              <a:r>
                <a:t> </a:t>
              </a:r>
              <a:r>
                <a:rPr>
                  <a:solidFill>
                    <a:srgbClr val="CE9178"/>
                  </a:solidFill>
                </a:rPr>
                <a:t>'Alice'</a:t>
              </a:r>
              <a:r>
                <a:t>,</a:t>
              </a:r>
            </a:p>
            <a:p>
              <a:pPr>
                <a:defRPr sz="1600">
                  <a:solidFill>
                    <a:srgbClr val="D4D4D4"/>
                  </a:solidFill>
                  <a:latin typeface="Consolas"/>
                  <a:ea typeface="Consolas"/>
                  <a:cs typeface="Consolas"/>
                  <a:sym typeface="Consolas"/>
                </a:defRPr>
              </a:pPr>
              <a:r>
                <a:t>    </a:t>
              </a:r>
              <a:r>
                <a:rPr>
                  <a:solidFill>
                    <a:srgbClr val="9CDCFE"/>
                  </a:solidFill>
                </a:rPr>
                <a:t>cat:</a:t>
              </a:r>
              <a:r>
                <a:t> {</a:t>
              </a:r>
            </a:p>
            <a:p>
              <a:pPr>
                <a:defRPr sz="1600">
                  <a:solidFill>
                    <a:srgbClr val="D4D4D4"/>
                  </a:solidFill>
                  <a:latin typeface="Consolas"/>
                  <a:ea typeface="Consolas"/>
                  <a:cs typeface="Consolas"/>
                  <a:sym typeface="Consolas"/>
                </a:defRPr>
              </a:pPr>
              <a:r>
                <a:t>        </a:t>
              </a:r>
              <a:r>
                <a:rPr>
                  <a:solidFill>
                    <a:srgbClr val="9CDCFE"/>
                  </a:solidFill>
                </a:rPr>
                <a:t>name:</a:t>
              </a:r>
              <a:r>
                <a:t> </a:t>
              </a:r>
              <a:r>
                <a:rPr>
                  <a:solidFill>
                    <a:srgbClr val="CE9178"/>
                  </a:solidFill>
                </a:rPr>
                <a:t>'Dinah'</a:t>
              </a:r>
            </a:p>
            <a:p>
              <a:pPr>
                <a:defRPr sz="1600">
                  <a:solidFill>
                    <a:srgbClr val="D4D4D4"/>
                  </a:solidFill>
                  <a:latin typeface="Consolas"/>
                  <a:ea typeface="Consolas"/>
                  <a:cs typeface="Consolas"/>
                  <a:sym typeface="Consolas"/>
                </a:defRPr>
              </a:pPr>
              <a:r>
                <a:t>    }</a:t>
              </a:r>
            </a:p>
            <a:p>
              <a:pPr>
                <a:defRPr sz="1600">
                  <a:solidFill>
                    <a:srgbClr val="D4D4D4"/>
                  </a:solidFill>
                  <a:latin typeface="Consolas"/>
                  <a:ea typeface="Consolas"/>
                  <a:cs typeface="Consolas"/>
                  <a:sym typeface="Consolas"/>
                </a:defRPr>
              </a:pPr>
              <a:r>
                <a:t>};</a:t>
              </a:r>
            </a:p>
            <a:p>
              <a:pPr>
                <a:defRPr sz="1600">
                  <a:solidFill>
                    <a:srgbClr val="569CD6"/>
                  </a:solidFill>
                  <a:latin typeface="Consolas"/>
                  <a:ea typeface="Consolas"/>
                  <a:cs typeface="Consolas"/>
                  <a:sym typeface="Consolas"/>
                </a:defRPr>
              </a:pPr>
            </a:p>
            <a:p>
              <a:pPr>
                <a:defRPr sz="1600">
                  <a:solidFill>
                    <a:srgbClr val="569CD6"/>
                  </a:solidFill>
                  <a:latin typeface="Consolas"/>
                  <a:ea typeface="Consolas"/>
                  <a:cs typeface="Consolas"/>
                  <a:sym typeface="Consolas"/>
                </a:defRPr>
              </a:pPr>
              <a:r>
                <a:t>const</a:t>
              </a:r>
              <a:r>
                <a:rPr>
                  <a:solidFill>
                    <a:srgbClr val="D4D4D4"/>
                  </a:solidFill>
                </a:rPr>
                <a:t> </a:t>
              </a:r>
              <a:r>
                <a:rPr>
                  <a:solidFill>
                    <a:srgbClr val="4FC1FF"/>
                  </a:solidFill>
                </a:rPr>
                <a:t>dogName</a:t>
              </a:r>
              <a:r>
                <a:rPr>
                  <a:solidFill>
                    <a:srgbClr val="D4D4D4"/>
                  </a:solidFill>
                </a:rPr>
                <a:t> = </a:t>
              </a:r>
              <a:r>
                <a:rPr>
                  <a:solidFill>
                    <a:srgbClr val="4FC1FF"/>
                  </a:solidFill>
                </a:rPr>
                <a:t>adventurer</a:t>
              </a:r>
              <a:r>
                <a:rPr>
                  <a:solidFill>
                    <a:srgbClr val="D4D4D4"/>
                  </a:solidFill>
                </a:rPr>
                <a:t>.</a:t>
              </a:r>
              <a:r>
                <a:rPr>
                  <a:solidFill>
                    <a:srgbClr val="9CDCFE"/>
                  </a:solidFill>
                </a:rPr>
                <a:t>dog</a:t>
              </a:r>
              <a:r>
                <a:rPr>
                  <a:solidFill>
                    <a:srgbClr val="D4D4D4"/>
                  </a:solidFill>
                </a:rPr>
                <a:t>?.</a:t>
              </a:r>
              <a:r>
                <a:rPr>
                  <a:solidFill>
                    <a:srgbClr val="9CDCFE"/>
                  </a:solidFill>
                </a:rPr>
                <a:t>name</a:t>
              </a:r>
              <a:r>
                <a:rPr>
                  <a:solidFill>
                    <a:srgbClr val="D4D4D4"/>
                  </a:solidFill>
                </a:rPr>
                <a:t>;</a:t>
              </a:r>
              <a:endParaRPr>
                <a:solidFill>
                  <a:srgbClr val="D4D4D4"/>
                </a:solidFill>
              </a:endParaRPr>
            </a:p>
            <a:p>
              <a:pPr>
                <a:defRPr sz="1600">
                  <a:solidFill>
                    <a:srgbClr val="9CDCFE"/>
                  </a:solidFill>
                  <a:latin typeface="Consolas"/>
                  <a:ea typeface="Consolas"/>
                  <a:cs typeface="Consolas"/>
                  <a:sym typeface="Consolas"/>
                </a:defRPr>
              </a:pPr>
              <a:r>
                <a:t>console</a:t>
              </a:r>
              <a:r>
                <a:rPr>
                  <a:solidFill>
                    <a:srgbClr val="D4D4D4"/>
                  </a:solidFill>
                </a:rPr>
                <a:t>.</a:t>
              </a:r>
              <a:r>
                <a:rPr>
                  <a:solidFill>
                    <a:srgbClr val="DCDCAA"/>
                  </a:solidFill>
                </a:rPr>
                <a:t>log</a:t>
              </a:r>
              <a:r>
                <a:rPr>
                  <a:solidFill>
                    <a:srgbClr val="D4D4D4"/>
                  </a:solidFill>
                </a:rPr>
                <a:t>(</a:t>
              </a:r>
              <a:r>
                <a:rPr>
                  <a:solidFill>
                    <a:srgbClr val="4FC1FF"/>
                  </a:solidFill>
                </a:rPr>
                <a:t>dogName</a:t>
              </a:r>
              <a:r>
                <a:rPr>
                  <a:solidFill>
                    <a:srgbClr val="D4D4D4"/>
                  </a:solidFill>
                </a:rPr>
                <a:t>);</a:t>
              </a:r>
              <a:endParaRPr>
                <a:solidFill>
                  <a:srgbClr val="D4D4D4"/>
                </a:solidFill>
              </a:endParaRPr>
            </a:p>
            <a:p>
              <a:pPr>
                <a:defRPr sz="1600">
                  <a:solidFill>
                    <a:srgbClr val="6A9955"/>
                  </a:solidFill>
                  <a:latin typeface="Consolas"/>
                  <a:ea typeface="Consolas"/>
                  <a:cs typeface="Consolas"/>
                  <a:sym typeface="Consolas"/>
                </a:defRPr>
              </a:pPr>
              <a:r>
                <a:t>// expected output: undefined</a:t>
              </a:r>
              <a:endParaRPr>
                <a:solidFill>
                  <a:srgbClr val="D4D4D4"/>
                </a:solidFill>
              </a:endParaRPr>
            </a:p>
            <a:p>
              <a:pPr>
                <a:defRPr sz="1600">
                  <a:solidFill>
                    <a:srgbClr val="D4D4D4"/>
                  </a:solidFill>
                  <a:latin typeface="Consolas"/>
                  <a:ea typeface="Consolas"/>
                  <a:cs typeface="Consolas"/>
                  <a:sym typeface="Consolas"/>
                </a:defRPr>
              </a:pPr>
              <a:br/>
              <a:r>
                <a:rPr>
                  <a:solidFill>
                    <a:srgbClr val="9CDCFE"/>
                  </a:solidFill>
                </a:rPr>
                <a:t>console</a:t>
              </a:r>
              <a:r>
                <a:t>.</a:t>
              </a:r>
              <a:r>
                <a:rPr>
                  <a:solidFill>
                    <a:srgbClr val="DCDCAA"/>
                  </a:solidFill>
                </a:rPr>
                <a:t>log</a:t>
              </a:r>
              <a:r>
                <a:t>(</a:t>
              </a:r>
              <a:r>
                <a:rPr>
                  <a:solidFill>
                    <a:srgbClr val="4FC1FF"/>
                  </a:solidFill>
                </a:rPr>
                <a:t>adventurer</a:t>
              </a:r>
              <a:r>
                <a:t>.</a:t>
              </a:r>
              <a:r>
                <a:rPr>
                  <a:solidFill>
                    <a:srgbClr val="DCDCAA"/>
                  </a:solidFill>
                </a:rPr>
                <a:t>someNonExistentMethod</a:t>
              </a:r>
              <a:r>
                <a:t>?.());</a:t>
              </a:r>
            </a:p>
            <a:p>
              <a:pPr>
                <a:defRPr sz="1600">
                  <a:solidFill>
                    <a:srgbClr val="6A9955"/>
                  </a:solidFill>
                  <a:latin typeface="Consolas"/>
                  <a:ea typeface="Consolas"/>
                  <a:cs typeface="Consolas"/>
                  <a:sym typeface="Consolas"/>
                </a:defRPr>
              </a:pPr>
              <a:r>
                <a:t>// expected output: undefined</a:t>
              </a:r>
            </a:p>
          </p:txBody>
        </p:sp>
      </p:grpSp>
      <p:sp>
        <p:nvSpPr>
          <p:cNvPr id="753" name="CuadroTexto 11"/>
          <p:cNvSpPr txBox="1"/>
          <p:nvPr/>
        </p:nvSpPr>
        <p:spPr>
          <a:xfrm>
            <a:off x="6638305" y="1857568"/>
            <a:ext cx="4758375" cy="967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Prototype"/>
                <a:ea typeface="Prototype"/>
                <a:cs typeface="Prototype"/>
                <a:sym typeface="Prototype"/>
              </a:defRPr>
            </a:pPr>
            <a:r>
              <a:t>Cortocircuito con “&amp;&amp;” y “||”</a:t>
            </a:r>
          </a:p>
          <a:p>
            <a:pPr>
              <a:defRPr sz="2000">
                <a:latin typeface="Prototype"/>
                <a:ea typeface="Prototype"/>
                <a:cs typeface="Prototype"/>
                <a:sym typeface="Prototype"/>
              </a:defRPr>
            </a:pPr>
          </a:p>
          <a:p>
            <a:pPr>
              <a:defRPr>
                <a:latin typeface="Prototype"/>
                <a:ea typeface="Prototype"/>
                <a:cs typeface="Prototype"/>
                <a:sym typeface="Prototype"/>
              </a:defRPr>
            </a:pPr>
            <a:r>
              <a:t>Comprobación sencilla en una línea.</a:t>
            </a:r>
          </a:p>
        </p:txBody>
      </p:sp>
      <p:grpSp>
        <p:nvGrpSpPr>
          <p:cNvPr id="756" name="CuadroTexto 13"/>
          <p:cNvGrpSpPr/>
          <p:nvPr/>
        </p:nvGrpSpPr>
        <p:grpSpPr>
          <a:xfrm>
            <a:off x="6507877" y="2938795"/>
            <a:ext cx="5318909" cy="927440"/>
            <a:chOff x="0" y="0"/>
            <a:chExt cx="5318907" cy="927439"/>
          </a:xfrm>
        </p:grpSpPr>
        <p:sp>
          <p:nvSpPr>
            <p:cNvPr id="754" name="Rectángulo redondeado"/>
            <p:cNvSpPr/>
            <p:nvPr/>
          </p:nvSpPr>
          <p:spPr>
            <a:xfrm>
              <a:off x="0" y="-1"/>
              <a:ext cx="5318909" cy="927440"/>
            </a:xfrm>
            <a:prstGeom prst="roundRect">
              <a:avLst>
                <a:gd name="adj" fmla="val 18059"/>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755" name="// La segunda instrucción será evaluada sólo…"/>
            <p:cNvSpPr txBox="1"/>
            <p:nvPr/>
          </p:nvSpPr>
          <p:spPr>
            <a:xfrm>
              <a:off x="94774" y="49055"/>
              <a:ext cx="5129359" cy="7806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6A9955"/>
                  </a:solidFill>
                  <a:latin typeface="Consolas"/>
                  <a:ea typeface="Consolas"/>
                  <a:cs typeface="Consolas"/>
                  <a:sym typeface="Consolas"/>
                </a:defRPr>
              </a:pPr>
              <a:r>
                <a:t>// La segunda instrucción será evaluada sólo</a:t>
              </a:r>
              <a:endParaRPr>
                <a:solidFill>
                  <a:srgbClr val="D4D4D4"/>
                </a:solidFill>
              </a:endParaRPr>
            </a:p>
            <a:p>
              <a:pPr>
                <a:defRPr sz="1600">
                  <a:solidFill>
                    <a:srgbClr val="6A9955"/>
                  </a:solidFill>
                  <a:latin typeface="Consolas"/>
                  <a:ea typeface="Consolas"/>
                  <a:cs typeface="Consolas"/>
                  <a:sym typeface="Consolas"/>
                </a:defRPr>
              </a:pPr>
              <a:r>
                <a:t>// si la primera es true</a:t>
              </a:r>
              <a:endParaRPr>
                <a:solidFill>
                  <a:srgbClr val="D4D4D4"/>
                </a:solidFill>
              </a:endParaRPr>
            </a:p>
            <a:p>
              <a:pPr>
                <a:defRPr sz="1600">
                  <a:solidFill>
                    <a:srgbClr val="9CDCFE"/>
                  </a:solidFill>
                  <a:latin typeface="Consolas"/>
                  <a:ea typeface="Consolas"/>
                  <a:cs typeface="Consolas"/>
                  <a:sym typeface="Consolas"/>
                </a:defRPr>
              </a:pPr>
              <a:r>
                <a:t>isAuthenticated</a:t>
              </a:r>
              <a:r>
                <a:rPr>
                  <a:solidFill>
                    <a:srgbClr val="D4D4D4"/>
                  </a:solidFill>
                </a:rPr>
                <a:t> &amp;&amp; </a:t>
              </a:r>
              <a:r>
                <a:rPr>
                  <a:solidFill>
                    <a:srgbClr val="DCDCAA"/>
                  </a:solidFill>
                </a:rPr>
                <a:t>doSomePrivateOperations</a:t>
              </a:r>
              <a:r>
                <a:rPr>
                  <a:solidFill>
                    <a:srgbClr val="D4D4D4"/>
                  </a:solidFill>
                </a:rPr>
                <a:t>();</a:t>
              </a:r>
            </a:p>
          </p:txBody>
        </p:sp>
      </p:grpSp>
      <p:grpSp>
        <p:nvGrpSpPr>
          <p:cNvPr id="759" name="CuadroTexto 14"/>
          <p:cNvGrpSpPr/>
          <p:nvPr/>
        </p:nvGrpSpPr>
        <p:grpSpPr>
          <a:xfrm>
            <a:off x="6507877" y="4153529"/>
            <a:ext cx="5318909" cy="1477032"/>
            <a:chOff x="0" y="0"/>
            <a:chExt cx="5318907" cy="1477031"/>
          </a:xfrm>
        </p:grpSpPr>
        <p:sp>
          <p:nvSpPr>
            <p:cNvPr id="757" name="Rectángulo redondeado"/>
            <p:cNvSpPr/>
            <p:nvPr/>
          </p:nvSpPr>
          <p:spPr>
            <a:xfrm>
              <a:off x="0" y="0"/>
              <a:ext cx="5318909" cy="1477032"/>
            </a:xfrm>
            <a:prstGeom prst="roundRect">
              <a:avLst>
                <a:gd name="adj" fmla="val 12049"/>
              </a:avLst>
            </a:prstGeom>
            <a:solidFill>
              <a:srgbClr val="222A35"/>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758" name="// La segunda será asignada SÓLO si la…"/>
            <p:cNvSpPr txBox="1"/>
            <p:nvPr/>
          </p:nvSpPr>
          <p:spPr>
            <a:xfrm>
              <a:off x="97844" y="52124"/>
              <a:ext cx="5123219" cy="1263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6A9955"/>
                  </a:solidFill>
                  <a:latin typeface="Consolas"/>
                  <a:ea typeface="Consolas"/>
                  <a:cs typeface="Consolas"/>
                  <a:sym typeface="Consolas"/>
                </a:defRPr>
              </a:pPr>
              <a:r>
                <a:t>// La segunda será asignada SÓLO si la</a:t>
              </a:r>
            </a:p>
            <a:p>
              <a:pPr>
                <a:defRPr sz="1600">
                  <a:solidFill>
                    <a:srgbClr val="6A9955"/>
                  </a:solidFill>
                  <a:latin typeface="Consolas"/>
                  <a:ea typeface="Consolas"/>
                  <a:cs typeface="Consolas"/>
                  <a:sym typeface="Consolas"/>
                </a:defRPr>
              </a:pPr>
              <a:r>
                <a:t>// primera no existe.</a:t>
              </a:r>
            </a:p>
            <a:p>
              <a:pPr>
                <a:defRPr sz="1600">
                  <a:solidFill>
                    <a:srgbClr val="6A9955"/>
                  </a:solidFill>
                  <a:latin typeface="Consolas"/>
                  <a:ea typeface="Consolas"/>
                  <a:cs typeface="Consolas"/>
                  <a:sym typeface="Consolas"/>
                </a:defRPr>
              </a:pPr>
              <a:r>
                <a:t>// Útil para configurar valores por</a:t>
              </a:r>
            </a:p>
            <a:p>
              <a:pPr>
                <a:defRPr sz="1600">
                  <a:solidFill>
                    <a:srgbClr val="6A9955"/>
                  </a:solidFill>
                  <a:latin typeface="Consolas"/>
                  <a:ea typeface="Consolas"/>
                  <a:cs typeface="Consolas"/>
                  <a:sym typeface="Consolas"/>
                </a:defRPr>
              </a:pPr>
              <a:r>
                <a:t>// defecto que depende de datos existentes. </a:t>
              </a:r>
              <a:r>
                <a:rPr>
                  <a:solidFill>
                    <a:srgbClr val="569CD6"/>
                  </a:solidFill>
                </a:rPr>
                <a:t>const</a:t>
              </a:r>
              <a:r>
                <a:rPr>
                  <a:solidFill>
                    <a:srgbClr val="D4D4D4"/>
                  </a:solidFill>
                </a:rPr>
                <a:t> </a:t>
              </a:r>
              <a:r>
                <a:rPr>
                  <a:solidFill>
                    <a:srgbClr val="4FC1FF"/>
                  </a:solidFill>
                </a:rPr>
                <a:t>PORT</a:t>
              </a:r>
              <a:r>
                <a:rPr>
                  <a:solidFill>
                    <a:srgbClr val="D4D4D4"/>
                  </a:solidFill>
                </a:rPr>
                <a:t> = </a:t>
              </a:r>
              <a:r>
                <a:rPr>
                  <a:solidFill>
                    <a:srgbClr val="9CDCFE"/>
                  </a:solidFill>
                </a:rPr>
                <a:t>existingPort</a:t>
              </a:r>
              <a:r>
                <a:rPr>
                  <a:solidFill>
                    <a:srgbClr val="D4D4D4"/>
                  </a:solidFill>
                </a:rPr>
                <a:t> || </a:t>
              </a:r>
              <a:r>
                <a:rPr>
                  <a:solidFill>
                    <a:srgbClr val="B5CEA8"/>
                  </a:solidFill>
                </a:rPr>
                <a:t>5000</a:t>
              </a:r>
              <a:r>
                <a:rPr>
                  <a:solidFill>
                    <a:srgbClr val="D4D4D4"/>
                  </a:solidFill>
                </a:rPr>
                <a:t>;</a:t>
              </a:r>
            </a:p>
          </p:txBody>
        </p:sp>
      </p:grpSp>
      <p:sp>
        <p:nvSpPr>
          <p:cNvPr id="760"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761"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762"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4" name="CuadroTexto 3"/>
          <p:cNvSpPr txBox="1"/>
          <p:nvPr/>
        </p:nvSpPr>
        <p:spPr>
          <a:xfrm>
            <a:off x="504624" y="1242794"/>
            <a:ext cx="3550818"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11. Operadores avanzados</a:t>
            </a:r>
          </a:p>
        </p:txBody>
      </p:sp>
      <p:sp>
        <p:nvSpPr>
          <p:cNvPr id="765" name="CuadroTexto 4"/>
          <p:cNvSpPr txBox="1"/>
          <p:nvPr/>
        </p:nvSpPr>
        <p:spPr>
          <a:xfrm>
            <a:off x="662152" y="1857568"/>
            <a:ext cx="10810361" cy="1234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Prototype"/>
                <a:ea typeface="Prototype"/>
                <a:cs typeface="Prototype"/>
                <a:sym typeface="Prototype"/>
              </a:defRPr>
            </a:pPr>
            <a:r>
              <a:t>Valores truthy / falsy</a:t>
            </a:r>
          </a:p>
          <a:p>
            <a:pPr>
              <a:defRPr sz="2000">
                <a:latin typeface="Prototype"/>
                <a:ea typeface="Prototype"/>
                <a:cs typeface="Prototype"/>
                <a:sym typeface="Prototype"/>
              </a:defRPr>
            </a:pPr>
          </a:p>
          <a:p>
            <a:pPr>
              <a:defRPr>
                <a:latin typeface="Prototype"/>
                <a:ea typeface="Prototype"/>
                <a:cs typeface="Prototype"/>
                <a:sym typeface="Prototype"/>
              </a:defRPr>
            </a:pPr>
            <a:r>
              <a:t>En JavaScript, hay valores similares a true / false a efectos de una comprobación, pero que no son </a:t>
            </a:r>
            <a:r>
              <a:t>booleanos</a:t>
            </a:r>
            <a:r>
              <a:t>.</a:t>
            </a:r>
          </a:p>
        </p:txBody>
      </p:sp>
      <p:grpSp>
        <p:nvGrpSpPr>
          <p:cNvPr id="768" name="CuadroTexto 9"/>
          <p:cNvGrpSpPr/>
          <p:nvPr/>
        </p:nvGrpSpPr>
        <p:grpSpPr>
          <a:xfrm>
            <a:off x="616432" y="3272563"/>
            <a:ext cx="5544673" cy="2882029"/>
            <a:chOff x="0" y="0"/>
            <a:chExt cx="5544671" cy="2882028"/>
          </a:xfrm>
        </p:grpSpPr>
        <p:sp>
          <p:nvSpPr>
            <p:cNvPr id="766" name="Rectángulo redondeado"/>
            <p:cNvSpPr/>
            <p:nvPr/>
          </p:nvSpPr>
          <p:spPr>
            <a:xfrm>
              <a:off x="-1" y="0"/>
              <a:ext cx="5544673" cy="2882029"/>
            </a:xfrm>
            <a:prstGeom prst="roundRect">
              <a:avLst>
                <a:gd name="adj" fmla="val 5744"/>
              </a:avLst>
            </a:prstGeom>
            <a:solidFill>
              <a:srgbClr val="222A35"/>
            </a:solidFill>
            <a:ln w="12700" cap="flat">
              <a:noFill/>
              <a:miter lim="400000"/>
            </a:ln>
            <a:effectLst/>
          </p:spPr>
          <p:txBody>
            <a:bodyPr wrap="square" lIns="45718" tIns="45718" rIns="45718" bIns="45718" numCol="1" anchor="t">
              <a:noAutofit/>
            </a:bodyPr>
            <a:lstStyle/>
            <a:p>
              <a:pPr>
                <a:defRPr sz="1600">
                  <a:solidFill>
                    <a:srgbClr val="D4D4D4"/>
                  </a:solidFill>
                  <a:latin typeface="Consolas"/>
                  <a:ea typeface="Consolas"/>
                  <a:cs typeface="Consolas"/>
                  <a:sym typeface="Consolas"/>
                </a:defRPr>
              </a:pPr>
            </a:p>
          </p:txBody>
        </p:sp>
        <p:sp>
          <p:nvSpPr>
            <p:cNvPr id="767" name="if (true) // true…"/>
            <p:cNvSpPr txBox="1"/>
            <p:nvPr/>
          </p:nvSpPr>
          <p:spPr>
            <a:xfrm>
              <a:off x="94205" y="48485"/>
              <a:ext cx="5356261" cy="27110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C586C0"/>
                  </a:solidFill>
                  <a:latin typeface="Consolas"/>
                  <a:ea typeface="Consolas"/>
                  <a:cs typeface="Consolas"/>
                  <a:sym typeface="Consolas"/>
                </a:defRPr>
              </a:pPr>
              <a:r>
                <a:t>if</a:t>
              </a:r>
              <a:r>
                <a:rPr>
                  <a:solidFill>
                    <a:srgbClr val="D4D4D4"/>
                  </a:solidFill>
                </a:rPr>
                <a:t> (</a:t>
              </a:r>
              <a:r>
                <a:rPr>
                  <a:solidFill>
                    <a:srgbClr val="569CD6"/>
                  </a:solidFill>
                </a:rPr>
                <a:t>true</a:t>
              </a:r>
              <a:r>
                <a:rPr>
                  <a:solidFill>
                    <a:srgbClr val="D4D4D4"/>
                  </a:solidFill>
                </a:rPr>
                <a:t>) </a:t>
              </a:r>
              <a:r>
                <a:rPr>
                  <a:solidFill>
                    <a:srgbClr val="6A9955"/>
                  </a:solidFill>
                </a:rPr>
                <a:t>// true</a:t>
              </a:r>
              <a:endParaRPr>
                <a:solidFill>
                  <a:srgbClr val="D4D4D4"/>
                </a:solidFill>
              </a:endParaRPr>
            </a:p>
            <a:p>
              <a:pPr>
                <a:defRPr sz="1600">
                  <a:solidFill>
                    <a:srgbClr val="C586C0"/>
                  </a:solidFill>
                  <a:latin typeface="Consolas"/>
                  <a:ea typeface="Consolas"/>
                  <a:cs typeface="Consolas"/>
                  <a:sym typeface="Consolas"/>
                </a:defRPr>
              </a:pPr>
              <a:r>
                <a:t>if</a:t>
              </a:r>
              <a:r>
                <a:rPr>
                  <a:solidFill>
                    <a:srgbClr val="D4D4D4"/>
                  </a:solidFill>
                </a:rPr>
                <a:t> ({}) </a:t>
              </a:r>
              <a:r>
                <a:rPr>
                  <a:solidFill>
                    <a:srgbClr val="6A9955"/>
                  </a:solidFill>
                </a:rPr>
                <a:t>// true</a:t>
              </a:r>
              <a:endParaRPr>
                <a:solidFill>
                  <a:srgbClr val="D4D4D4"/>
                </a:solidFill>
              </a:endParaRPr>
            </a:p>
            <a:p>
              <a:pPr>
                <a:defRPr sz="1600">
                  <a:solidFill>
                    <a:srgbClr val="C586C0"/>
                  </a:solidFill>
                  <a:latin typeface="Consolas"/>
                  <a:ea typeface="Consolas"/>
                  <a:cs typeface="Consolas"/>
                  <a:sym typeface="Consolas"/>
                </a:defRPr>
              </a:pPr>
              <a:r>
                <a:t>if</a:t>
              </a:r>
              <a:r>
                <a:rPr>
                  <a:solidFill>
                    <a:srgbClr val="D4D4D4"/>
                  </a:solidFill>
                </a:rPr>
                <a:t> ([]) </a:t>
              </a:r>
              <a:r>
                <a:rPr>
                  <a:solidFill>
                    <a:srgbClr val="6A9955"/>
                  </a:solidFill>
                </a:rPr>
                <a:t>// true</a:t>
              </a:r>
              <a:endParaRPr>
                <a:solidFill>
                  <a:srgbClr val="D4D4D4"/>
                </a:solidFill>
              </a:endParaRPr>
            </a:p>
            <a:p>
              <a:pPr>
                <a:defRPr sz="1600">
                  <a:solidFill>
                    <a:srgbClr val="C586C0"/>
                  </a:solidFill>
                  <a:latin typeface="Consolas"/>
                  <a:ea typeface="Consolas"/>
                  <a:cs typeface="Consolas"/>
                  <a:sym typeface="Consolas"/>
                </a:defRPr>
              </a:pPr>
              <a:r>
                <a:t>if</a:t>
              </a:r>
              <a:r>
                <a:rPr>
                  <a:solidFill>
                    <a:srgbClr val="D4D4D4"/>
                  </a:solidFill>
                </a:rPr>
                <a:t> (</a:t>
              </a:r>
              <a:r>
                <a:rPr>
                  <a:solidFill>
                    <a:srgbClr val="B5CEA8"/>
                  </a:solidFill>
                </a:rPr>
                <a:t>42</a:t>
              </a:r>
              <a:r>
                <a:rPr>
                  <a:solidFill>
                    <a:srgbClr val="D4D4D4"/>
                  </a:solidFill>
                </a:rPr>
                <a:t>) </a:t>
              </a:r>
              <a:r>
                <a:rPr>
                  <a:solidFill>
                    <a:srgbClr val="6A9955"/>
                  </a:solidFill>
                </a:rPr>
                <a:t>// true</a:t>
              </a:r>
              <a:endParaRPr>
                <a:solidFill>
                  <a:srgbClr val="D4D4D4"/>
                </a:solidFill>
              </a:endParaRPr>
            </a:p>
            <a:p>
              <a:pPr>
                <a:defRPr sz="1600">
                  <a:solidFill>
                    <a:srgbClr val="C586C0"/>
                  </a:solidFill>
                  <a:latin typeface="Consolas"/>
                  <a:ea typeface="Consolas"/>
                  <a:cs typeface="Consolas"/>
                  <a:sym typeface="Consolas"/>
                </a:defRPr>
              </a:pPr>
              <a:r>
                <a:t>if</a:t>
              </a:r>
              <a:r>
                <a:rPr>
                  <a:solidFill>
                    <a:srgbClr val="D4D4D4"/>
                  </a:solidFill>
                </a:rPr>
                <a:t> (</a:t>
              </a:r>
              <a:r>
                <a:rPr>
                  <a:solidFill>
                    <a:srgbClr val="CE9178"/>
                  </a:solidFill>
                </a:rPr>
                <a:t>"0"</a:t>
              </a:r>
              <a:r>
                <a:rPr>
                  <a:solidFill>
                    <a:srgbClr val="D4D4D4"/>
                  </a:solidFill>
                </a:rPr>
                <a:t>) </a:t>
              </a:r>
              <a:r>
                <a:rPr>
                  <a:solidFill>
                    <a:srgbClr val="6A9955"/>
                  </a:solidFill>
                </a:rPr>
                <a:t>// true</a:t>
              </a:r>
              <a:endParaRPr>
                <a:solidFill>
                  <a:srgbClr val="D4D4D4"/>
                </a:solidFill>
              </a:endParaRPr>
            </a:p>
            <a:p>
              <a:pPr>
                <a:defRPr sz="1600">
                  <a:solidFill>
                    <a:srgbClr val="C586C0"/>
                  </a:solidFill>
                  <a:latin typeface="Consolas"/>
                  <a:ea typeface="Consolas"/>
                  <a:cs typeface="Consolas"/>
                  <a:sym typeface="Consolas"/>
                </a:defRPr>
              </a:pPr>
              <a:r>
                <a:t>if</a:t>
              </a:r>
              <a:r>
                <a:rPr>
                  <a:solidFill>
                    <a:srgbClr val="D4D4D4"/>
                  </a:solidFill>
                </a:rPr>
                <a:t> (</a:t>
              </a:r>
              <a:r>
                <a:rPr>
                  <a:solidFill>
                    <a:srgbClr val="CE9178"/>
                  </a:solidFill>
                </a:rPr>
                <a:t>"false"</a:t>
              </a:r>
              <a:r>
                <a:rPr>
                  <a:solidFill>
                    <a:srgbClr val="D4D4D4"/>
                  </a:solidFill>
                </a:rPr>
                <a:t>) </a:t>
              </a:r>
              <a:r>
                <a:rPr>
                  <a:solidFill>
                    <a:srgbClr val="6A9955"/>
                  </a:solidFill>
                </a:rPr>
                <a:t>// true</a:t>
              </a:r>
              <a:endParaRPr>
                <a:solidFill>
                  <a:srgbClr val="D4D4D4"/>
                </a:solidFill>
              </a:endParaRPr>
            </a:p>
            <a:p>
              <a:pPr>
                <a:defRPr sz="1600">
                  <a:solidFill>
                    <a:srgbClr val="C586C0"/>
                  </a:solidFill>
                  <a:latin typeface="Consolas"/>
                  <a:ea typeface="Consolas"/>
                  <a:cs typeface="Consolas"/>
                  <a:sym typeface="Consolas"/>
                </a:defRPr>
              </a:pPr>
              <a:r>
                <a:t>if</a:t>
              </a:r>
              <a:r>
                <a:rPr>
                  <a:solidFill>
                    <a:srgbClr val="D4D4D4"/>
                  </a:solidFill>
                </a:rPr>
                <a:t> (</a:t>
              </a:r>
              <a:r>
                <a:rPr>
                  <a:solidFill>
                    <a:srgbClr val="569CD6"/>
                  </a:solidFill>
                </a:rPr>
                <a:t>new</a:t>
              </a:r>
              <a:r>
                <a:rPr>
                  <a:solidFill>
                    <a:srgbClr val="D4D4D4"/>
                  </a:solidFill>
                </a:rPr>
                <a:t> </a:t>
              </a:r>
              <a:r>
                <a:rPr>
                  <a:solidFill>
                    <a:srgbClr val="4EC9B0"/>
                  </a:solidFill>
                </a:rPr>
                <a:t>Date</a:t>
              </a:r>
              <a:r>
                <a:rPr>
                  <a:solidFill>
                    <a:srgbClr val="D4D4D4"/>
                  </a:solidFill>
                </a:rPr>
                <a:t>()) </a:t>
              </a:r>
              <a:r>
                <a:rPr>
                  <a:solidFill>
                    <a:srgbClr val="6A9955"/>
                  </a:solidFill>
                </a:rPr>
                <a:t>// true</a:t>
              </a:r>
              <a:endParaRPr>
                <a:solidFill>
                  <a:srgbClr val="D4D4D4"/>
                </a:solidFill>
              </a:endParaRPr>
            </a:p>
            <a:p>
              <a:pPr>
                <a:defRPr sz="1600">
                  <a:solidFill>
                    <a:srgbClr val="C586C0"/>
                  </a:solidFill>
                  <a:latin typeface="Consolas"/>
                  <a:ea typeface="Consolas"/>
                  <a:cs typeface="Consolas"/>
                  <a:sym typeface="Consolas"/>
                </a:defRPr>
              </a:pPr>
              <a:r>
                <a:t>if</a:t>
              </a:r>
              <a:r>
                <a:rPr>
                  <a:solidFill>
                    <a:srgbClr val="D4D4D4"/>
                  </a:solidFill>
                </a:rPr>
                <a:t> (-</a:t>
              </a:r>
              <a:r>
                <a:rPr>
                  <a:solidFill>
                    <a:srgbClr val="B5CEA8"/>
                  </a:solidFill>
                </a:rPr>
                <a:t>42</a:t>
              </a:r>
              <a:r>
                <a:rPr>
                  <a:solidFill>
                    <a:srgbClr val="D4D4D4"/>
                  </a:solidFill>
                </a:rPr>
                <a:t>) </a:t>
              </a:r>
              <a:r>
                <a:rPr>
                  <a:solidFill>
                    <a:srgbClr val="6A9955"/>
                  </a:solidFill>
                </a:rPr>
                <a:t>// true</a:t>
              </a:r>
              <a:endParaRPr>
                <a:solidFill>
                  <a:srgbClr val="6A9955"/>
                </a:solidFill>
              </a:endParaRPr>
            </a:p>
            <a:p>
              <a:pPr>
                <a:defRPr sz="1600">
                  <a:solidFill>
                    <a:srgbClr val="C586C0"/>
                  </a:solidFill>
                  <a:latin typeface="Consolas"/>
                  <a:ea typeface="Consolas"/>
                  <a:cs typeface="Consolas"/>
                  <a:sym typeface="Consolas"/>
                </a:defRPr>
              </a:pPr>
              <a:r>
                <a:t>if</a:t>
              </a:r>
              <a:r>
                <a:rPr>
                  <a:solidFill>
                    <a:srgbClr val="D4D4D4"/>
                  </a:solidFill>
                </a:rPr>
                <a:t> (</a:t>
              </a:r>
              <a:r>
                <a:rPr>
                  <a:solidFill>
                    <a:srgbClr val="B5CEA8"/>
                  </a:solidFill>
                </a:rPr>
                <a:t>3.14</a:t>
              </a:r>
              <a:r>
                <a:rPr>
                  <a:solidFill>
                    <a:srgbClr val="D4D4D4"/>
                  </a:solidFill>
                </a:rPr>
                <a:t>) </a:t>
              </a:r>
              <a:r>
                <a:rPr>
                  <a:solidFill>
                    <a:srgbClr val="6A9955"/>
                  </a:solidFill>
                </a:rPr>
                <a:t>// true</a:t>
              </a:r>
              <a:endParaRPr>
                <a:solidFill>
                  <a:srgbClr val="D4D4D4"/>
                </a:solidFill>
              </a:endParaRPr>
            </a:p>
            <a:p>
              <a:pPr>
                <a:defRPr sz="1600">
                  <a:solidFill>
                    <a:srgbClr val="C586C0"/>
                  </a:solidFill>
                  <a:latin typeface="Consolas"/>
                  <a:ea typeface="Consolas"/>
                  <a:cs typeface="Consolas"/>
                  <a:sym typeface="Consolas"/>
                </a:defRPr>
              </a:pPr>
              <a:r>
                <a:t>if</a:t>
              </a:r>
              <a:r>
                <a:rPr>
                  <a:solidFill>
                    <a:srgbClr val="D4D4D4"/>
                  </a:solidFill>
                </a:rPr>
                <a:t> (-</a:t>
              </a:r>
              <a:r>
                <a:rPr>
                  <a:solidFill>
                    <a:srgbClr val="B5CEA8"/>
                  </a:solidFill>
                </a:rPr>
                <a:t>3.14</a:t>
              </a:r>
              <a:r>
                <a:rPr>
                  <a:solidFill>
                    <a:srgbClr val="D4D4D4"/>
                  </a:solidFill>
                </a:rPr>
                <a:t>) </a:t>
              </a:r>
              <a:r>
                <a:rPr>
                  <a:solidFill>
                    <a:srgbClr val="6A9955"/>
                  </a:solidFill>
                </a:rPr>
                <a:t>// true</a:t>
              </a:r>
              <a:endParaRPr>
                <a:solidFill>
                  <a:srgbClr val="D4D4D4"/>
                </a:solidFill>
              </a:endParaRPr>
            </a:p>
            <a:p>
              <a:pPr>
                <a:defRPr sz="1600">
                  <a:solidFill>
                    <a:srgbClr val="C586C0"/>
                  </a:solidFill>
                  <a:latin typeface="Consolas"/>
                  <a:ea typeface="Consolas"/>
                  <a:cs typeface="Consolas"/>
                  <a:sym typeface="Consolas"/>
                </a:defRPr>
              </a:pPr>
              <a:r>
                <a:t>if</a:t>
              </a:r>
              <a:r>
                <a:rPr>
                  <a:solidFill>
                    <a:srgbClr val="D4D4D4"/>
                  </a:solidFill>
                </a:rPr>
                <a:t> (</a:t>
              </a:r>
              <a:r>
                <a:rPr>
                  <a:solidFill>
                    <a:srgbClr val="9CDCFE"/>
                  </a:solidFill>
                </a:rPr>
                <a:t>Infinity</a:t>
              </a:r>
              <a:r>
                <a:rPr>
                  <a:solidFill>
                    <a:srgbClr val="D4D4D4"/>
                  </a:solidFill>
                </a:rPr>
                <a:t>) </a:t>
              </a:r>
              <a:r>
                <a:rPr>
                  <a:solidFill>
                    <a:srgbClr val="6A9955"/>
                  </a:solidFill>
                </a:rPr>
                <a:t>// true</a:t>
              </a:r>
            </a:p>
          </p:txBody>
        </p:sp>
      </p:grpSp>
      <p:grpSp>
        <p:nvGrpSpPr>
          <p:cNvPr id="771" name="CuadroTexto 11"/>
          <p:cNvGrpSpPr/>
          <p:nvPr/>
        </p:nvGrpSpPr>
        <p:grpSpPr>
          <a:xfrm>
            <a:off x="6539568" y="3272563"/>
            <a:ext cx="4664055" cy="1868568"/>
            <a:chOff x="0" y="0"/>
            <a:chExt cx="4664054" cy="1868567"/>
          </a:xfrm>
        </p:grpSpPr>
        <p:sp>
          <p:nvSpPr>
            <p:cNvPr id="769" name="Rectángulo redondeado"/>
            <p:cNvSpPr/>
            <p:nvPr/>
          </p:nvSpPr>
          <p:spPr>
            <a:xfrm>
              <a:off x="-1" y="0"/>
              <a:ext cx="4664055" cy="1868568"/>
            </a:xfrm>
            <a:prstGeom prst="roundRect">
              <a:avLst>
                <a:gd name="adj" fmla="val 5744"/>
              </a:avLst>
            </a:prstGeom>
            <a:solidFill>
              <a:srgbClr val="222A35"/>
            </a:solidFill>
            <a:ln w="12700" cap="flat">
              <a:noFill/>
              <a:miter lim="400000"/>
            </a:ln>
            <a:effectLst/>
          </p:spPr>
          <p:txBody>
            <a:bodyPr wrap="square" lIns="45718" tIns="45718" rIns="45718" bIns="45718" numCol="1" anchor="t">
              <a:noAutofit/>
            </a:bodyPr>
            <a:lstStyle/>
            <a:p>
              <a:pPr>
                <a:defRPr sz="1600">
                  <a:solidFill>
                    <a:srgbClr val="D4D4D4"/>
                  </a:solidFill>
                  <a:latin typeface="Consolas"/>
                  <a:ea typeface="Consolas"/>
                  <a:cs typeface="Consolas"/>
                  <a:sym typeface="Consolas"/>
                </a:defRPr>
              </a:pPr>
            </a:p>
          </p:txBody>
        </p:sp>
        <p:sp>
          <p:nvSpPr>
            <p:cNvPr id="770" name="if (false) // false…"/>
            <p:cNvSpPr txBox="1"/>
            <p:nvPr/>
          </p:nvSpPr>
          <p:spPr>
            <a:xfrm>
              <a:off x="77155" y="31435"/>
              <a:ext cx="4509742" cy="17458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600">
                  <a:solidFill>
                    <a:srgbClr val="C586C0"/>
                  </a:solidFill>
                  <a:latin typeface="Consolas"/>
                  <a:ea typeface="Consolas"/>
                  <a:cs typeface="Consolas"/>
                  <a:sym typeface="Consolas"/>
                </a:defRPr>
              </a:pPr>
              <a:r>
                <a:t>if</a:t>
              </a:r>
              <a:r>
                <a:rPr>
                  <a:solidFill>
                    <a:srgbClr val="D4D4D4"/>
                  </a:solidFill>
                </a:rPr>
                <a:t> (</a:t>
              </a:r>
              <a:r>
                <a:rPr>
                  <a:solidFill>
                    <a:srgbClr val="569CD6"/>
                  </a:solidFill>
                </a:rPr>
                <a:t>false</a:t>
              </a:r>
              <a:r>
                <a:rPr>
                  <a:solidFill>
                    <a:srgbClr val="D4D4D4"/>
                  </a:solidFill>
                </a:rPr>
                <a:t>) </a:t>
              </a:r>
              <a:r>
                <a:rPr>
                  <a:solidFill>
                    <a:srgbClr val="6A9955"/>
                  </a:solidFill>
                </a:rPr>
                <a:t>// false</a:t>
              </a:r>
              <a:endParaRPr>
                <a:solidFill>
                  <a:srgbClr val="D4D4D4"/>
                </a:solidFill>
              </a:endParaRPr>
            </a:p>
            <a:p>
              <a:pPr>
                <a:defRPr sz="1600">
                  <a:solidFill>
                    <a:srgbClr val="C586C0"/>
                  </a:solidFill>
                  <a:latin typeface="Consolas"/>
                  <a:ea typeface="Consolas"/>
                  <a:cs typeface="Consolas"/>
                  <a:sym typeface="Consolas"/>
                </a:defRPr>
              </a:pPr>
              <a:r>
                <a:t>if</a:t>
              </a:r>
              <a:r>
                <a:rPr>
                  <a:solidFill>
                    <a:srgbClr val="D4D4D4"/>
                  </a:solidFill>
                </a:rPr>
                <a:t> (</a:t>
              </a:r>
              <a:r>
                <a:rPr>
                  <a:solidFill>
                    <a:srgbClr val="569CD6"/>
                  </a:solidFill>
                </a:rPr>
                <a:t>null</a:t>
              </a:r>
              <a:r>
                <a:rPr>
                  <a:solidFill>
                    <a:srgbClr val="D4D4D4"/>
                  </a:solidFill>
                </a:rPr>
                <a:t>) </a:t>
              </a:r>
              <a:r>
                <a:rPr>
                  <a:solidFill>
                    <a:srgbClr val="6A9955"/>
                  </a:solidFill>
                </a:rPr>
                <a:t>// false</a:t>
              </a:r>
              <a:endParaRPr>
                <a:solidFill>
                  <a:srgbClr val="D4D4D4"/>
                </a:solidFill>
              </a:endParaRPr>
            </a:p>
            <a:p>
              <a:pPr>
                <a:defRPr sz="1600">
                  <a:solidFill>
                    <a:srgbClr val="C586C0"/>
                  </a:solidFill>
                  <a:latin typeface="Consolas"/>
                  <a:ea typeface="Consolas"/>
                  <a:cs typeface="Consolas"/>
                  <a:sym typeface="Consolas"/>
                </a:defRPr>
              </a:pPr>
              <a:r>
                <a:t>if</a:t>
              </a:r>
              <a:r>
                <a:rPr>
                  <a:solidFill>
                    <a:srgbClr val="D4D4D4"/>
                  </a:solidFill>
                </a:rPr>
                <a:t> (</a:t>
              </a:r>
              <a:r>
                <a:rPr>
                  <a:solidFill>
                    <a:srgbClr val="569CD6"/>
                  </a:solidFill>
                </a:rPr>
                <a:t>undefined</a:t>
              </a:r>
              <a:r>
                <a:rPr>
                  <a:solidFill>
                    <a:srgbClr val="D4D4D4"/>
                  </a:solidFill>
                </a:rPr>
                <a:t>) </a:t>
              </a:r>
              <a:r>
                <a:rPr>
                  <a:solidFill>
                    <a:srgbClr val="6A9955"/>
                  </a:solidFill>
                </a:rPr>
                <a:t>// false</a:t>
              </a:r>
              <a:endParaRPr>
                <a:solidFill>
                  <a:srgbClr val="D4D4D4"/>
                </a:solidFill>
              </a:endParaRPr>
            </a:p>
            <a:p>
              <a:pPr>
                <a:defRPr sz="1600">
                  <a:solidFill>
                    <a:srgbClr val="C586C0"/>
                  </a:solidFill>
                  <a:latin typeface="Consolas"/>
                  <a:ea typeface="Consolas"/>
                  <a:cs typeface="Consolas"/>
                  <a:sym typeface="Consolas"/>
                </a:defRPr>
              </a:pPr>
              <a:r>
                <a:t>if</a:t>
              </a:r>
              <a:r>
                <a:rPr>
                  <a:solidFill>
                    <a:srgbClr val="D4D4D4"/>
                  </a:solidFill>
                </a:rPr>
                <a:t> (</a:t>
              </a:r>
              <a:r>
                <a:rPr>
                  <a:solidFill>
                    <a:srgbClr val="B5CEA8"/>
                  </a:solidFill>
                </a:rPr>
                <a:t>0</a:t>
              </a:r>
              <a:r>
                <a:rPr>
                  <a:solidFill>
                    <a:srgbClr val="D4D4D4"/>
                  </a:solidFill>
                </a:rPr>
                <a:t>) </a:t>
              </a:r>
              <a:r>
                <a:rPr>
                  <a:solidFill>
                    <a:srgbClr val="6A9955"/>
                  </a:solidFill>
                </a:rPr>
                <a:t>// false</a:t>
              </a:r>
              <a:endParaRPr>
                <a:solidFill>
                  <a:srgbClr val="D4D4D4"/>
                </a:solidFill>
              </a:endParaRPr>
            </a:p>
            <a:p>
              <a:pPr>
                <a:defRPr sz="1600">
                  <a:solidFill>
                    <a:srgbClr val="C586C0"/>
                  </a:solidFill>
                  <a:latin typeface="Consolas"/>
                  <a:ea typeface="Consolas"/>
                  <a:cs typeface="Consolas"/>
                  <a:sym typeface="Consolas"/>
                </a:defRPr>
              </a:pPr>
              <a:r>
                <a:t>if</a:t>
              </a:r>
              <a:r>
                <a:rPr>
                  <a:solidFill>
                    <a:srgbClr val="D4D4D4"/>
                  </a:solidFill>
                </a:rPr>
                <a:t> (-</a:t>
              </a:r>
              <a:r>
                <a:rPr>
                  <a:solidFill>
                    <a:srgbClr val="B5CEA8"/>
                  </a:solidFill>
                </a:rPr>
                <a:t>0</a:t>
              </a:r>
              <a:r>
                <a:rPr>
                  <a:solidFill>
                    <a:srgbClr val="D4D4D4"/>
                  </a:solidFill>
                </a:rPr>
                <a:t>) </a:t>
              </a:r>
              <a:r>
                <a:rPr>
                  <a:solidFill>
                    <a:srgbClr val="6A9955"/>
                  </a:solidFill>
                </a:rPr>
                <a:t>// false</a:t>
              </a:r>
              <a:endParaRPr>
                <a:solidFill>
                  <a:srgbClr val="D4D4D4"/>
                </a:solidFill>
              </a:endParaRPr>
            </a:p>
            <a:p>
              <a:pPr>
                <a:defRPr sz="1600">
                  <a:solidFill>
                    <a:srgbClr val="C586C0"/>
                  </a:solidFill>
                  <a:latin typeface="Consolas"/>
                  <a:ea typeface="Consolas"/>
                  <a:cs typeface="Consolas"/>
                  <a:sym typeface="Consolas"/>
                </a:defRPr>
              </a:pPr>
              <a:r>
                <a:t>if</a:t>
              </a:r>
              <a:r>
                <a:rPr>
                  <a:solidFill>
                    <a:srgbClr val="D4D4D4"/>
                  </a:solidFill>
                </a:rPr>
                <a:t> (</a:t>
              </a:r>
              <a:r>
                <a:rPr>
                  <a:solidFill>
                    <a:srgbClr val="9CDCFE"/>
                  </a:solidFill>
                </a:rPr>
                <a:t>NaN</a:t>
              </a:r>
              <a:r>
                <a:rPr>
                  <a:solidFill>
                    <a:srgbClr val="D4D4D4"/>
                  </a:solidFill>
                </a:rPr>
                <a:t>) </a:t>
              </a:r>
              <a:r>
                <a:rPr>
                  <a:solidFill>
                    <a:srgbClr val="6A9955"/>
                  </a:solidFill>
                </a:rPr>
                <a:t>// false</a:t>
              </a:r>
              <a:endParaRPr>
                <a:solidFill>
                  <a:srgbClr val="D4D4D4"/>
                </a:solidFill>
              </a:endParaRPr>
            </a:p>
            <a:p>
              <a:pPr>
                <a:defRPr sz="1600">
                  <a:solidFill>
                    <a:srgbClr val="C586C0"/>
                  </a:solidFill>
                  <a:latin typeface="Consolas"/>
                  <a:ea typeface="Consolas"/>
                  <a:cs typeface="Consolas"/>
                  <a:sym typeface="Consolas"/>
                </a:defRPr>
              </a:pPr>
              <a:r>
                <a:t>if</a:t>
              </a:r>
              <a:r>
                <a:rPr>
                  <a:solidFill>
                    <a:srgbClr val="D4D4D4"/>
                  </a:solidFill>
                </a:rPr>
                <a:t> (</a:t>
              </a:r>
              <a:r>
                <a:rPr>
                  <a:solidFill>
                    <a:srgbClr val="CE9178"/>
                  </a:solidFill>
                </a:rPr>
                <a:t>""</a:t>
              </a:r>
              <a:r>
                <a:rPr>
                  <a:solidFill>
                    <a:srgbClr val="D4D4D4"/>
                  </a:solidFill>
                </a:rPr>
                <a:t>) </a:t>
              </a:r>
              <a:r>
                <a:rPr>
                  <a:solidFill>
                    <a:srgbClr val="6A9955"/>
                  </a:solidFill>
                </a:rPr>
                <a:t>// false</a:t>
              </a:r>
            </a:p>
          </p:txBody>
        </p:sp>
      </p:grpSp>
      <p:sp>
        <p:nvSpPr>
          <p:cNvPr id="772"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773"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774"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6" name="Rectángulo"/>
          <p:cNvSpPr/>
          <p:nvPr/>
        </p:nvSpPr>
        <p:spPr>
          <a:xfrm>
            <a:off x="-12338" y="3526362"/>
            <a:ext cx="12216677" cy="3318333"/>
          </a:xfrm>
          <a:prstGeom prst="rect">
            <a:avLst/>
          </a:prstGeom>
          <a:solidFill>
            <a:srgbClr val="2A60A9"/>
          </a:solidFill>
          <a:ln w="25400">
            <a:solidFill>
              <a:schemeClr val="accent1"/>
            </a:solidFill>
          </a:ln>
          <a:extLst>
            <a:ext uri="{C572A759-6A51-4108-AA02-DFA0A04FC94B}">
              <ma14:wrappingTextBoxFlag xmlns:ma14="http://schemas.microsoft.com/office/mac/drawingml/2011/main" val="1"/>
            </a:ext>
          </a:extLst>
        </p:spPr>
        <p:txBody>
          <a:bodyPr lIns="45718" tIns="45718" rIns="45718" bIns="45718" anchor="ctr"/>
          <a:lstStyle/>
          <a:p>
            <a:pPr/>
          </a:p>
        </p:txBody>
      </p:sp>
      <p:sp>
        <p:nvSpPr>
          <p:cNvPr id="777" name="CustomShape 1"/>
          <p:cNvSpPr txBox="1"/>
          <p:nvPr/>
        </p:nvSpPr>
        <p:spPr>
          <a:xfrm>
            <a:off x="9988977" y="6188678"/>
            <a:ext cx="2037841" cy="5488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gn="r">
              <a:lnSpc>
                <a:spcPct val="90000"/>
              </a:lnSpc>
              <a:spcBef>
                <a:spcPts val="2100"/>
              </a:spcBef>
              <a:defRPr spc="-1" sz="2000">
                <a:solidFill>
                  <a:srgbClr val="FFFFFF"/>
                </a:solidFill>
                <a:latin typeface="Prototype"/>
                <a:ea typeface="Prototype"/>
                <a:cs typeface="Prototype"/>
                <a:sym typeface="Prototype"/>
              </a:defRPr>
            </a:lvl1pPr>
          </a:lstStyle>
          <a:p>
            <a:pPr/>
            <a:r>
              <a:t>Nacho Viano</a:t>
            </a:r>
          </a:p>
        </p:txBody>
      </p:sp>
      <p:sp>
        <p:nvSpPr>
          <p:cNvPr id="778" name="Rectángulo"/>
          <p:cNvSpPr/>
          <p:nvPr/>
        </p:nvSpPr>
        <p:spPr>
          <a:xfrm>
            <a:off x="-12338" y="-12338"/>
            <a:ext cx="12216677" cy="3318333"/>
          </a:xfrm>
          <a:prstGeom prst="rect">
            <a:avLst/>
          </a:prstGeom>
          <a:solidFill>
            <a:srgbClr val="C85980"/>
          </a:solidFill>
          <a:ln w="25400">
            <a:solidFill>
              <a:schemeClr val="accent1"/>
            </a:solidFill>
          </a:ln>
        </p:spPr>
        <p:txBody>
          <a:bodyPr lIns="45718" tIns="45718" rIns="45718" bIns="45718" anchor="ctr"/>
          <a:lstStyle/>
          <a:p>
            <a:pPr/>
          </a:p>
        </p:txBody>
      </p:sp>
      <p:sp>
        <p:nvSpPr>
          <p:cNvPr id="779" name="CustomShape 2"/>
          <p:cNvSpPr txBox="1"/>
          <p:nvPr/>
        </p:nvSpPr>
        <p:spPr>
          <a:xfrm>
            <a:off x="821976" y="145858"/>
            <a:ext cx="10548048" cy="195730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gn="ctr">
              <a:lnSpc>
                <a:spcPct val="90000"/>
              </a:lnSpc>
              <a:spcBef>
                <a:spcPts val="2100"/>
              </a:spcBef>
              <a:defRPr spc="-1" sz="6000">
                <a:solidFill>
                  <a:srgbClr val="FFFFFF"/>
                </a:solidFill>
                <a:latin typeface="Prototype"/>
                <a:ea typeface="Prototype"/>
                <a:cs typeface="Prototype"/>
                <a:sym typeface="Prototype"/>
              </a:defRPr>
            </a:lvl1pPr>
          </a:lstStyle>
          <a:p>
            <a:pPr/>
            <a:r>
              <a:t>Introducción a la Programación con JavaScript</a:t>
            </a:r>
          </a:p>
        </p:txBody>
      </p:sp>
      <p:sp>
        <p:nvSpPr>
          <p:cNvPr id="780" name="Rectángulo redondeado"/>
          <p:cNvSpPr/>
          <p:nvPr/>
        </p:nvSpPr>
        <p:spPr>
          <a:xfrm>
            <a:off x="4711700" y="2235654"/>
            <a:ext cx="2768600" cy="2386692"/>
          </a:xfrm>
          <a:prstGeom prst="roundRect">
            <a:avLst>
              <a:gd name="adj" fmla="val 15000"/>
            </a:avLst>
          </a:prstGeom>
          <a:solidFill>
            <a:srgbClr val="FFFFFF"/>
          </a:solidFill>
          <a:ln w="25400">
            <a:solidFill>
              <a:schemeClr val="accent1"/>
            </a:solidFill>
          </a:ln>
        </p:spPr>
        <p:txBody>
          <a:bodyPr lIns="45718" tIns="45718" rIns="45718" bIns="45718" anchor="ctr"/>
          <a:lstStyle/>
          <a:p>
            <a:pPr/>
          </a:p>
        </p:txBody>
      </p:sp>
      <p:pic>
        <p:nvPicPr>
          <p:cNvPr id="781" name="Galería de imágenes" descr="Galería de imágenes"/>
          <p:cNvPicPr>
            <a:picLocks noChangeAspect="1"/>
          </p:cNvPicPr>
          <p:nvPr/>
        </p:nvPicPr>
        <p:blipFill>
          <a:blip r:embed="rId2">
            <a:extLst/>
          </a:blip>
          <a:srcRect l="0" t="27272" r="0" b="27272"/>
          <a:stretch>
            <a:fillRect/>
          </a:stretch>
        </p:blipFill>
        <p:spPr>
          <a:xfrm>
            <a:off x="4699000" y="2794000"/>
            <a:ext cx="2794000" cy="12700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CuadroTexto 3"/>
          <p:cNvSpPr txBox="1"/>
          <p:nvPr/>
        </p:nvSpPr>
        <p:spPr>
          <a:xfrm>
            <a:off x="504623" y="1242794"/>
            <a:ext cx="7234631"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3. JavaScript como primer lenguaje de programación </a:t>
            </a:r>
          </a:p>
        </p:txBody>
      </p:sp>
      <p:sp>
        <p:nvSpPr>
          <p:cNvPr id="148" name="CuadroTexto 4"/>
          <p:cNvSpPr txBox="1"/>
          <p:nvPr/>
        </p:nvSpPr>
        <p:spPr>
          <a:xfrm>
            <a:off x="690820" y="2119096"/>
            <a:ext cx="10810360" cy="381859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marL="457200" indent="-317500" defTabSz="457200">
              <a:spcBef>
                <a:spcPts val="800"/>
              </a:spcBef>
              <a:buClr>
                <a:srgbClr val="1B1B1B"/>
              </a:buClr>
              <a:buSzPct val="100000"/>
              <a:buFont typeface="Arial"/>
              <a:buChar char="•"/>
              <a:defRPr>
                <a:solidFill>
                  <a:srgbClr val="1B1B1B"/>
                </a:solidFill>
                <a:latin typeface="Prototype"/>
                <a:ea typeface="Prototype"/>
                <a:cs typeface="Prototype"/>
                <a:sym typeface="Prototype"/>
              </a:defRPr>
            </a:pPr>
            <a:r>
              <a:t>Interfaces de Programación de Aplicaciones del Navegador (APIs) — APIs construidas dentro de los navegadores que ofrecen funcionalidades como crear dinámicamente contenido HTML y establecer estilos CSS, hasta capturar y manipular un vídeo desde la cámara web del usuario, o generar gráficos 3D y muestras de sonido.</a:t>
            </a:r>
          </a:p>
          <a:p>
            <a:pPr defTabSz="457200">
              <a:spcBef>
                <a:spcPts val="800"/>
              </a:spcBef>
              <a:defRPr>
                <a:solidFill>
                  <a:srgbClr val="1B1B1B"/>
                </a:solidFill>
                <a:latin typeface="Prototype"/>
                <a:ea typeface="Prototype"/>
                <a:cs typeface="Prototype"/>
                <a:sym typeface="Prototype"/>
              </a:defRPr>
            </a:pPr>
          </a:p>
          <a:p>
            <a:pPr marL="457200" indent="-317500" defTabSz="457200">
              <a:spcBef>
                <a:spcPts val="800"/>
              </a:spcBef>
              <a:buClr>
                <a:srgbClr val="1B1B1B"/>
              </a:buClr>
              <a:buSzPct val="100000"/>
              <a:buFont typeface="Arial"/>
              <a:buChar char="•"/>
              <a:defRPr>
                <a:solidFill>
                  <a:srgbClr val="1B1B1B"/>
                </a:solidFill>
                <a:latin typeface="Prototype"/>
                <a:ea typeface="Prototype"/>
                <a:cs typeface="Prototype"/>
                <a:sym typeface="Prototype"/>
              </a:defRPr>
            </a:pPr>
            <a:r>
              <a:t>APIs de terceros, que permiten a los desarrolladores incorporar funcionalidades en sus sitios de otros proveedores de contenidos como Twitter o Facebook.</a:t>
            </a:r>
          </a:p>
          <a:p>
            <a:pPr defTabSz="457200">
              <a:spcBef>
                <a:spcPts val="800"/>
              </a:spcBef>
              <a:defRPr>
                <a:solidFill>
                  <a:srgbClr val="1B1B1B"/>
                </a:solidFill>
                <a:latin typeface="Prototype"/>
                <a:ea typeface="Prototype"/>
                <a:cs typeface="Prototype"/>
                <a:sym typeface="Prototype"/>
              </a:defRPr>
            </a:pPr>
          </a:p>
          <a:p>
            <a:pPr marL="457200" indent="-317500" defTabSz="457200">
              <a:spcBef>
                <a:spcPts val="800"/>
              </a:spcBef>
              <a:buClr>
                <a:srgbClr val="1B1B1B"/>
              </a:buClr>
              <a:buSzPct val="100000"/>
              <a:buFont typeface="Arial"/>
              <a:buChar char="•"/>
              <a:defRPr>
                <a:solidFill>
                  <a:srgbClr val="1B1B1B"/>
                </a:solidFill>
                <a:latin typeface="Prototype"/>
                <a:ea typeface="Prototype"/>
                <a:cs typeface="Prototype"/>
                <a:sym typeface="Prototype"/>
              </a:defRPr>
            </a:pPr>
            <a:r>
              <a:t>Marcos de trabajo y librerías de terceros que puedes aplicar a tu HTML para que puedas construir y publicar rápidamente sitios y aplicaciones</a:t>
            </a:r>
          </a:p>
          <a:p>
            <a:pPr marL="457200" indent="-457200" defTabSz="457200">
              <a:spcBef>
                <a:spcPts val="800"/>
              </a:spcBef>
              <a:tabLst>
                <a:tab pos="139700" algn="l"/>
                <a:tab pos="457200" algn="l"/>
              </a:tabLst>
              <a:defRPr sz="1600">
                <a:solidFill>
                  <a:srgbClr val="1B1B1B"/>
                </a:solidFill>
                <a:latin typeface="Arial"/>
                <a:ea typeface="Arial"/>
                <a:cs typeface="Arial"/>
                <a:sym typeface="Arial"/>
              </a:defRPr>
            </a:pPr>
          </a:p>
        </p:txBody>
      </p:sp>
      <p:sp>
        <p:nvSpPr>
          <p:cNvPr id="149"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150"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151"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CuadroTexto 3"/>
          <p:cNvSpPr txBox="1"/>
          <p:nvPr/>
        </p:nvSpPr>
        <p:spPr>
          <a:xfrm>
            <a:off x="504623" y="1242794"/>
            <a:ext cx="7234631"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rototype"/>
                <a:ea typeface="Prototype"/>
                <a:cs typeface="Prototype"/>
                <a:sym typeface="Prototype"/>
              </a:defRPr>
            </a:lvl1pPr>
          </a:lstStyle>
          <a:p>
            <a:pPr/>
            <a:r>
              <a:t>3. JavaScript como primer lenguaje de programación </a:t>
            </a:r>
          </a:p>
        </p:txBody>
      </p:sp>
      <p:sp>
        <p:nvSpPr>
          <p:cNvPr id="154" name="CuadroTexto 4"/>
          <p:cNvSpPr txBox="1"/>
          <p:nvPr/>
        </p:nvSpPr>
        <p:spPr>
          <a:xfrm>
            <a:off x="662152" y="2213168"/>
            <a:ext cx="10810361" cy="4358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Prototype"/>
                <a:ea typeface="Prototype"/>
                <a:cs typeface="Prototype"/>
                <a:sym typeface="Prototype"/>
              </a:defRPr>
            </a:pPr>
            <a:r>
              <a:t>JavaScript (JS) </a:t>
            </a:r>
            <a:r>
              <a:t>es un lenguaje ligero e interpretado, orientado a objetos con funciones de primera clase, generalmente usado para el desarrollo web pero también usado en muchos entornos sin navegador, tales como node.js. </a:t>
            </a:r>
          </a:p>
          <a:p>
            <a:pPr>
              <a:defRPr>
                <a:latin typeface="Prototype"/>
                <a:ea typeface="Prototype"/>
                <a:cs typeface="Prototype"/>
                <a:sym typeface="Prototype"/>
              </a:defRPr>
            </a:pPr>
          </a:p>
          <a:p>
            <a:pPr marL="285750" indent="-285750">
              <a:lnSpc>
                <a:spcPct val="150000"/>
              </a:lnSpc>
              <a:buSzPct val="100000"/>
              <a:buFont typeface="Arial"/>
              <a:buChar char="•"/>
              <a:defRPr>
                <a:latin typeface="Prototype"/>
                <a:ea typeface="Prototype"/>
                <a:cs typeface="Prototype"/>
                <a:sym typeface="Prototype"/>
              </a:defRPr>
            </a:pPr>
            <a:r>
              <a:t>Basado en prototipos</a:t>
            </a:r>
          </a:p>
          <a:p>
            <a:pPr marL="285750" indent="-285750">
              <a:lnSpc>
                <a:spcPct val="150000"/>
              </a:lnSpc>
              <a:buSzPct val="100000"/>
              <a:buFont typeface="Arial"/>
              <a:buChar char="•"/>
              <a:defRPr>
                <a:latin typeface="Prototype"/>
                <a:ea typeface="Prototype"/>
                <a:cs typeface="Prototype"/>
                <a:sym typeface="Prototype"/>
              </a:defRPr>
            </a:pPr>
            <a:r>
              <a:t>Dinámico</a:t>
            </a:r>
          </a:p>
          <a:p>
            <a:pPr marL="285750" indent="-285750">
              <a:lnSpc>
                <a:spcPct val="150000"/>
              </a:lnSpc>
              <a:buSzPct val="100000"/>
              <a:buFont typeface="Arial"/>
              <a:buChar char="•"/>
              <a:defRPr>
                <a:latin typeface="Prototype"/>
                <a:ea typeface="Prototype"/>
                <a:cs typeface="Prototype"/>
                <a:sym typeface="Prototype"/>
              </a:defRPr>
            </a:pPr>
            <a:r>
              <a:t>Multi-paradigma, soporta estilo de programación funcional y orientado a objetos entre otros</a:t>
            </a:r>
          </a:p>
          <a:p>
            <a:pPr marL="285750" indent="-285750">
              <a:lnSpc>
                <a:spcPct val="150000"/>
              </a:lnSpc>
              <a:buSzPct val="100000"/>
              <a:buFont typeface="Arial"/>
              <a:buChar char="•"/>
              <a:defRPr>
                <a:latin typeface="Prototype"/>
                <a:ea typeface="Prototype"/>
                <a:cs typeface="Prototype"/>
                <a:sym typeface="Prototype"/>
              </a:defRPr>
            </a:pPr>
            <a:r>
              <a:t>Su estándar es ECMAScript</a:t>
            </a:r>
          </a:p>
          <a:p>
            <a:pPr>
              <a:defRPr>
                <a:latin typeface="Prototype"/>
                <a:ea typeface="Prototype"/>
                <a:cs typeface="Prototype"/>
                <a:sym typeface="Prototype"/>
              </a:defRPr>
            </a:pPr>
          </a:p>
          <a:p>
            <a:pPr>
              <a:defRPr>
                <a:latin typeface="Prototype"/>
                <a:ea typeface="Prototype"/>
                <a:cs typeface="Prototype"/>
                <a:sym typeface="Prototype"/>
              </a:defRPr>
            </a:pPr>
            <a:r>
              <a:t>En 2015 se publicó la sexta versión de ECMAScript, llamada ECMAScript 2015, ECMAScript 6 o ES6. Actualmente se lanza una versión de forma anual añadiendo nuevas características.</a:t>
            </a:r>
          </a:p>
          <a:p>
            <a:pPr>
              <a:defRPr>
                <a:latin typeface="Prototype"/>
                <a:ea typeface="Prototype"/>
                <a:cs typeface="Prototype"/>
                <a:sym typeface="Prototype"/>
              </a:defRPr>
            </a:pPr>
          </a:p>
          <a:p>
            <a:pPr>
              <a:defRPr>
                <a:latin typeface="Prototype"/>
                <a:ea typeface="Prototype"/>
                <a:cs typeface="Prototype"/>
                <a:sym typeface="Prototype"/>
              </a:defRPr>
            </a:pPr>
          </a:p>
          <a:p>
            <a:pPr>
              <a:defRPr>
                <a:latin typeface="Prototype"/>
                <a:ea typeface="Prototype"/>
                <a:cs typeface="Prototype"/>
                <a:sym typeface="Prototype"/>
              </a:defRPr>
            </a:pPr>
            <a:r>
              <a:t>JavaScript no debe ser confundido con el lenguaje de programación Java.</a:t>
            </a:r>
          </a:p>
        </p:txBody>
      </p:sp>
      <p:sp>
        <p:nvSpPr>
          <p:cNvPr id="155" name="CustomShape 1"/>
          <p:cNvSpPr/>
          <p:nvPr/>
        </p:nvSpPr>
        <p:spPr>
          <a:xfrm>
            <a:off x="-1" y="0"/>
            <a:ext cx="12191042" cy="990360"/>
          </a:xfrm>
          <a:prstGeom prst="rect">
            <a:avLst/>
          </a:prstGeom>
          <a:solidFill>
            <a:srgbClr val="385FA4"/>
          </a:solidFill>
          <a:ln w="25560">
            <a:solidFill>
              <a:srgbClr val="385FA4"/>
            </a:solidFill>
          </a:ln>
        </p:spPr>
        <p:txBody>
          <a:bodyPr lIns="45718" tIns="45718" rIns="45718" bIns="45718"/>
          <a:lstStyle/>
          <a:p>
            <a:pPr>
              <a:defRPr>
                <a:latin typeface="+mj-lt"/>
                <a:ea typeface="+mj-ea"/>
                <a:cs typeface="+mj-cs"/>
                <a:sym typeface="Calibri"/>
              </a:defRPr>
            </a:pPr>
          </a:p>
        </p:txBody>
      </p:sp>
      <p:sp>
        <p:nvSpPr>
          <p:cNvPr id="156" name="CustomShape 2"/>
          <p:cNvSpPr txBox="1"/>
          <p:nvPr/>
        </p:nvSpPr>
        <p:spPr>
          <a:xfrm>
            <a:off x="306600" y="150347"/>
            <a:ext cx="9293584" cy="713979"/>
          </a:xfrm>
          <a:prstGeom prst="rect">
            <a:avLst/>
          </a:prstGeom>
          <a:ln w="12700">
            <a:miter lim="400000"/>
          </a:ln>
          <a:extLst>
            <a:ext uri="{C572A759-6A51-4108-AA02-DFA0A04FC94B}">
              <ma14:wrappingTextBoxFlag xmlns:ma14="http://schemas.microsoft.com/office/mac/drawingml/2011/main" val="1"/>
            </a:ext>
          </a:extLst>
        </p:spPr>
        <p:txBody>
          <a:bodyPr lIns="122039" tIns="122039" rIns="122039" bIns="122039">
            <a:spAutoFit/>
          </a:bodyPr>
          <a:lstStyle>
            <a:lvl1pPr>
              <a:lnSpc>
                <a:spcPct val="90000"/>
              </a:lnSpc>
              <a:spcBef>
                <a:spcPts val="2100"/>
              </a:spcBef>
              <a:defRPr spc="-1" sz="3200">
                <a:solidFill>
                  <a:srgbClr val="FFFFFF">
                    <a:alpha val="84705"/>
                  </a:srgbClr>
                </a:solidFill>
                <a:latin typeface="Prototype"/>
                <a:ea typeface="Prototype"/>
                <a:cs typeface="Prototype"/>
                <a:sym typeface="Prototype"/>
              </a:defRPr>
            </a:lvl1pPr>
          </a:lstStyle>
          <a:p>
            <a:pPr/>
            <a:r>
              <a:t>Introducción a la Programación con JavaScript</a:t>
            </a:r>
          </a:p>
        </p:txBody>
      </p:sp>
      <p:pic>
        <p:nvPicPr>
          <p:cNvPr id="157" name="Releevant-Favicon-xs.png" descr="Releevant-Favicon-xs.png"/>
          <p:cNvPicPr>
            <a:picLocks noChangeAspect="1"/>
          </p:cNvPicPr>
          <p:nvPr/>
        </p:nvPicPr>
        <p:blipFill>
          <a:blip r:embed="rId2">
            <a:extLst/>
          </a:blip>
          <a:stretch>
            <a:fillRect/>
          </a:stretch>
        </p:blipFill>
        <p:spPr>
          <a:xfrm>
            <a:off x="10777501" y="-139821"/>
            <a:ext cx="1270001" cy="1270001"/>
          </a:xfrm>
          <a:prstGeom prst="rect">
            <a:avLst/>
          </a:prstGeom>
          <a:ln w="12700">
            <a:miter lim="400000"/>
          </a:ln>
        </p:spPr>
      </p:pic>
      <p:sp>
        <p:nvSpPr>
          <p:cNvPr id="158" name="CuadroTexto 3"/>
          <p:cNvSpPr txBox="1"/>
          <p:nvPr/>
        </p:nvSpPr>
        <p:spPr>
          <a:xfrm>
            <a:off x="615568" y="1747031"/>
            <a:ext cx="2569717" cy="396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a:latin typeface="Prototype"/>
                <a:ea typeface="Prototype"/>
                <a:cs typeface="Prototype"/>
                <a:sym typeface="Prototype"/>
              </a:defRPr>
            </a:lvl1pPr>
          </a:lstStyle>
          <a:p>
            <a:pPr/>
            <a:r>
              <a:t>¿ Qué es JavaScript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