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15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9" r:id="rId13"/>
    <p:sldId id="328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8" r:id="rId23"/>
    <p:sldId id="347" r:id="rId24"/>
    <p:sldId id="348" r:id="rId25"/>
    <p:sldId id="349" r:id="rId26"/>
    <p:sldId id="350" r:id="rId27"/>
    <p:sldId id="351" r:id="rId28"/>
    <p:sldId id="352" r:id="rId29"/>
    <p:sldId id="354" r:id="rId30"/>
    <p:sldId id="353" r:id="rId31"/>
    <p:sldId id="355" r:id="rId32"/>
    <p:sldId id="356" r:id="rId33"/>
    <p:sldId id="357" r:id="rId34"/>
    <p:sldId id="358" r:id="rId35"/>
    <p:sldId id="359" r:id="rId36"/>
    <p:sldId id="36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FA4"/>
    <a:srgbClr val="C859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A108E-A8AE-4CB9-8991-6C627DB34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Prototype" panose="02000400000000000000" pitchFamily="2" charset="0"/>
                <a:cs typeface="Prototype" panose="02000400000000000000" pitchFamily="2" charset="0"/>
              </a:defRPr>
            </a:lvl1pPr>
          </a:lstStyle>
          <a:p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title</a:t>
            </a:r>
            <a:r>
              <a:rPr lang="es-ES" noProof="0" dirty="0"/>
              <a:t> </a:t>
            </a:r>
            <a:r>
              <a:rPr lang="es-ES" noProof="0" dirty="0" err="1"/>
              <a:t>style</a:t>
            </a:r>
            <a:endParaRPr lang="es-E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5D545-07B1-4C71-92F2-7EA960204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Prototype" panose="02000400000000000000" pitchFamily="2" charset="0"/>
                <a:cs typeface="Prototype" panose="020004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subtitle</a:t>
            </a:r>
            <a:r>
              <a:rPr lang="es-ES" noProof="0" dirty="0"/>
              <a:t> </a:t>
            </a:r>
            <a:r>
              <a:rPr lang="es-ES" noProof="0" dirty="0" err="1"/>
              <a:t>style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43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B70A2-2189-4332-920D-0702CE1AC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title</a:t>
            </a:r>
            <a:r>
              <a:rPr lang="es-ES" noProof="0" dirty="0"/>
              <a:t> </a:t>
            </a:r>
            <a:r>
              <a:rPr lang="es-ES" noProof="0" dirty="0" err="1"/>
              <a:t>style</a:t>
            </a:r>
            <a:endParaRPr lang="es-ES" noProof="0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1107E-794A-46AF-9F7B-CC0EBF09F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text</a:t>
            </a:r>
            <a:r>
              <a:rPr lang="es-ES" noProof="0" dirty="0"/>
              <a:t> </a:t>
            </a:r>
            <a:r>
              <a:rPr lang="es-ES" noProof="0" dirty="0" err="1"/>
              <a:t>styles</a:t>
            </a:r>
            <a:endParaRPr lang="es-ES" noProof="0" dirty="0"/>
          </a:p>
          <a:p>
            <a:pPr lvl="1"/>
            <a:r>
              <a:rPr lang="es-ES" noProof="0" dirty="0" err="1"/>
              <a:t>Second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2"/>
            <a:r>
              <a:rPr lang="es-ES" noProof="0" dirty="0" err="1"/>
              <a:t>Third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3"/>
            <a:r>
              <a:rPr lang="es-ES" noProof="0" dirty="0" err="1"/>
              <a:t>Fourth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4"/>
            <a:r>
              <a:rPr lang="es-ES" noProof="0" dirty="0" err="1"/>
              <a:t>Fifth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5098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520D20-D4DC-4BB9-94DA-D414F14A8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title</a:t>
            </a:r>
            <a:r>
              <a:rPr lang="es-ES" noProof="0" dirty="0"/>
              <a:t> </a:t>
            </a:r>
            <a:r>
              <a:rPr lang="es-ES" noProof="0" dirty="0" err="1"/>
              <a:t>style</a:t>
            </a:r>
            <a:endParaRPr lang="es-ES" noProof="0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678FD3-866C-46BF-8FC8-67EF86CFC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text</a:t>
            </a:r>
            <a:r>
              <a:rPr lang="es-ES" noProof="0" dirty="0"/>
              <a:t> </a:t>
            </a:r>
            <a:r>
              <a:rPr lang="es-ES" noProof="0" dirty="0" err="1"/>
              <a:t>styles</a:t>
            </a:r>
            <a:endParaRPr lang="es-ES" noProof="0" dirty="0"/>
          </a:p>
          <a:p>
            <a:pPr lvl="1"/>
            <a:r>
              <a:rPr lang="es-ES" noProof="0" dirty="0" err="1"/>
              <a:t>Second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2"/>
            <a:r>
              <a:rPr lang="es-ES" noProof="0" dirty="0" err="1"/>
              <a:t>Third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3"/>
            <a:r>
              <a:rPr lang="es-ES" noProof="0" dirty="0" err="1"/>
              <a:t>Fourth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4"/>
            <a:r>
              <a:rPr lang="es-ES" noProof="0" dirty="0" err="1"/>
              <a:t>Fifth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6304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50347-F562-489E-A647-58FB8548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title</a:t>
            </a:r>
            <a:r>
              <a:rPr lang="es-ES" noProof="0" dirty="0"/>
              <a:t> </a:t>
            </a:r>
            <a:r>
              <a:rPr lang="es-ES" noProof="0" dirty="0" err="1"/>
              <a:t>style</a:t>
            </a:r>
            <a:endParaRPr lang="es-E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D637E-F5D3-4948-92DD-340EEFE00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text</a:t>
            </a:r>
            <a:r>
              <a:rPr lang="es-ES" noProof="0" dirty="0"/>
              <a:t> </a:t>
            </a:r>
            <a:r>
              <a:rPr lang="es-ES" noProof="0" dirty="0" err="1"/>
              <a:t>styles</a:t>
            </a:r>
            <a:endParaRPr lang="es-ES" noProof="0" dirty="0"/>
          </a:p>
          <a:p>
            <a:pPr lvl="1"/>
            <a:r>
              <a:rPr lang="es-ES" noProof="0" dirty="0" err="1"/>
              <a:t>Second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2"/>
            <a:r>
              <a:rPr lang="es-ES" noProof="0" dirty="0" err="1"/>
              <a:t>Third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3"/>
            <a:r>
              <a:rPr lang="es-ES" noProof="0" dirty="0" err="1"/>
              <a:t>Fourth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4"/>
            <a:r>
              <a:rPr lang="es-ES" noProof="0" dirty="0" err="1"/>
              <a:t>Fifth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4917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121AA-A9BD-4088-8A37-762046860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title</a:t>
            </a:r>
            <a:r>
              <a:rPr lang="es-ES" noProof="0" dirty="0"/>
              <a:t> </a:t>
            </a:r>
            <a:r>
              <a:rPr lang="es-ES" noProof="0" dirty="0" err="1"/>
              <a:t>style</a:t>
            </a:r>
            <a:endParaRPr lang="es-E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01500-7EC4-4F60-928D-7C9DED020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text</a:t>
            </a:r>
            <a:r>
              <a:rPr lang="es-ES" noProof="0" dirty="0"/>
              <a:t> </a:t>
            </a:r>
            <a:r>
              <a:rPr lang="es-ES" noProof="0" dirty="0" err="1"/>
              <a:t>styles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12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3BA50-0078-406C-88B0-88F400528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title</a:t>
            </a:r>
            <a:r>
              <a:rPr lang="es-ES" noProof="0" dirty="0"/>
              <a:t> </a:t>
            </a:r>
            <a:r>
              <a:rPr lang="es-ES" noProof="0" dirty="0" err="1"/>
              <a:t>style</a:t>
            </a:r>
            <a:endParaRPr lang="es-E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8ED3A-D031-44C7-94D7-AB8FD764D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text</a:t>
            </a:r>
            <a:r>
              <a:rPr lang="es-ES" noProof="0" dirty="0"/>
              <a:t> </a:t>
            </a:r>
            <a:r>
              <a:rPr lang="es-ES" noProof="0" dirty="0" err="1"/>
              <a:t>styles</a:t>
            </a:r>
            <a:endParaRPr lang="es-ES" noProof="0" dirty="0"/>
          </a:p>
          <a:p>
            <a:pPr lvl="1"/>
            <a:r>
              <a:rPr lang="es-ES" noProof="0" dirty="0" err="1"/>
              <a:t>Second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2"/>
            <a:r>
              <a:rPr lang="es-ES" noProof="0" dirty="0" err="1"/>
              <a:t>Third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3"/>
            <a:r>
              <a:rPr lang="es-ES" noProof="0" dirty="0" err="1"/>
              <a:t>Fourth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4"/>
            <a:r>
              <a:rPr lang="es-ES" noProof="0" dirty="0" err="1"/>
              <a:t>Fifth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A6C10-9C71-42F2-924D-1574CB2AC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text</a:t>
            </a:r>
            <a:r>
              <a:rPr lang="es-ES" noProof="0" dirty="0"/>
              <a:t> </a:t>
            </a:r>
            <a:r>
              <a:rPr lang="es-ES" noProof="0" dirty="0" err="1"/>
              <a:t>styles</a:t>
            </a:r>
            <a:endParaRPr lang="es-ES" noProof="0" dirty="0"/>
          </a:p>
          <a:p>
            <a:pPr lvl="1"/>
            <a:r>
              <a:rPr lang="es-ES" noProof="0" dirty="0" err="1"/>
              <a:t>Second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2"/>
            <a:r>
              <a:rPr lang="es-ES" noProof="0" dirty="0" err="1"/>
              <a:t>Third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3"/>
            <a:r>
              <a:rPr lang="es-ES" noProof="0" dirty="0" err="1"/>
              <a:t>Fourth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4"/>
            <a:r>
              <a:rPr lang="es-ES" noProof="0" dirty="0" err="1"/>
              <a:t>Fifth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057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13C0-11C0-49EA-A649-1D620AFEB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title</a:t>
            </a:r>
            <a:r>
              <a:rPr lang="es-ES" noProof="0" dirty="0"/>
              <a:t> </a:t>
            </a:r>
            <a:r>
              <a:rPr lang="es-ES" noProof="0" dirty="0" err="1"/>
              <a:t>style</a:t>
            </a:r>
            <a:endParaRPr lang="es-E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E83E5-573C-4A14-9C98-8B32E582C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text</a:t>
            </a:r>
            <a:r>
              <a:rPr lang="es-ES" noProof="0" dirty="0"/>
              <a:t> </a:t>
            </a:r>
            <a:r>
              <a:rPr lang="es-ES" noProof="0" dirty="0" err="1"/>
              <a:t>styles</a:t>
            </a:r>
            <a:endParaRPr lang="es-E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28732-2A2B-46B4-98A5-893CF22F4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text</a:t>
            </a:r>
            <a:r>
              <a:rPr lang="es-ES" noProof="0" dirty="0"/>
              <a:t> </a:t>
            </a:r>
            <a:r>
              <a:rPr lang="es-ES" noProof="0" dirty="0" err="1"/>
              <a:t>styles</a:t>
            </a:r>
            <a:endParaRPr lang="es-ES" noProof="0" dirty="0"/>
          </a:p>
          <a:p>
            <a:pPr lvl="1"/>
            <a:r>
              <a:rPr lang="es-ES" noProof="0" dirty="0" err="1"/>
              <a:t>Second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2"/>
            <a:r>
              <a:rPr lang="es-ES" noProof="0" dirty="0" err="1"/>
              <a:t>Third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3"/>
            <a:r>
              <a:rPr lang="es-ES" noProof="0" dirty="0" err="1"/>
              <a:t>Fourth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4"/>
            <a:r>
              <a:rPr lang="es-ES" noProof="0" dirty="0" err="1"/>
              <a:t>Fifth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BD63B6-536C-4DBE-B255-8239F71BB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text</a:t>
            </a:r>
            <a:r>
              <a:rPr lang="es-ES" noProof="0" dirty="0"/>
              <a:t> </a:t>
            </a:r>
            <a:r>
              <a:rPr lang="es-ES" noProof="0" dirty="0" err="1"/>
              <a:t>styles</a:t>
            </a:r>
            <a:endParaRPr lang="es-E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603EF6-ED6A-45A9-BD8C-3B5454912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text</a:t>
            </a:r>
            <a:r>
              <a:rPr lang="es-ES" noProof="0" dirty="0"/>
              <a:t> </a:t>
            </a:r>
            <a:r>
              <a:rPr lang="es-ES" noProof="0" dirty="0" err="1"/>
              <a:t>styles</a:t>
            </a:r>
            <a:endParaRPr lang="es-ES" noProof="0" dirty="0"/>
          </a:p>
          <a:p>
            <a:pPr lvl="1"/>
            <a:r>
              <a:rPr lang="es-ES" noProof="0" dirty="0" err="1"/>
              <a:t>Second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2"/>
            <a:r>
              <a:rPr lang="es-ES" noProof="0" dirty="0" err="1"/>
              <a:t>Third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3"/>
            <a:r>
              <a:rPr lang="es-ES" noProof="0" dirty="0" err="1"/>
              <a:t>Fourth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4"/>
            <a:r>
              <a:rPr lang="es-ES" noProof="0" dirty="0" err="1"/>
              <a:t>Fifth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2574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B108-F271-4961-BB66-1D84C939F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title</a:t>
            </a:r>
            <a:r>
              <a:rPr lang="es-ES" noProof="0" dirty="0"/>
              <a:t> </a:t>
            </a:r>
            <a:r>
              <a:rPr lang="es-ES" noProof="0" dirty="0" err="1"/>
              <a:t>style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2029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0682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E016-D314-4FC4-8F02-D19A63C42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title</a:t>
            </a:r>
            <a:r>
              <a:rPr lang="es-ES" noProof="0" dirty="0"/>
              <a:t> </a:t>
            </a:r>
            <a:r>
              <a:rPr lang="es-ES" noProof="0" dirty="0" err="1"/>
              <a:t>style</a:t>
            </a:r>
            <a:endParaRPr lang="es-E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982D7-DAD1-4AEA-AB54-EAE69E480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text</a:t>
            </a:r>
            <a:r>
              <a:rPr lang="es-ES" noProof="0" dirty="0"/>
              <a:t> </a:t>
            </a:r>
            <a:r>
              <a:rPr lang="es-ES" noProof="0" dirty="0" err="1"/>
              <a:t>styles</a:t>
            </a:r>
            <a:endParaRPr lang="es-ES" noProof="0" dirty="0"/>
          </a:p>
          <a:p>
            <a:pPr lvl="1"/>
            <a:r>
              <a:rPr lang="es-ES" noProof="0" dirty="0" err="1"/>
              <a:t>Second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2"/>
            <a:r>
              <a:rPr lang="es-ES" noProof="0" dirty="0" err="1"/>
              <a:t>Third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3"/>
            <a:r>
              <a:rPr lang="es-ES" noProof="0" dirty="0" err="1"/>
              <a:t>Fourth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4"/>
            <a:r>
              <a:rPr lang="es-ES" noProof="0" dirty="0" err="1"/>
              <a:t>Fifth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C46C6-BB65-40BB-8BC8-7AD856870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198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22803-9E53-4F62-8869-C01C00CB1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title</a:t>
            </a:r>
            <a:r>
              <a:rPr lang="es-ES" noProof="0" dirty="0"/>
              <a:t> </a:t>
            </a:r>
            <a:r>
              <a:rPr lang="es-ES" noProof="0" dirty="0" err="1"/>
              <a:t>style</a:t>
            </a:r>
            <a:endParaRPr lang="es-E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75F20D-6ACF-48F0-A284-D7F333C73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C310F-B736-4250-A15D-4B4E6A458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text</a:t>
            </a:r>
            <a:r>
              <a:rPr lang="es-ES" noProof="0" dirty="0"/>
              <a:t> </a:t>
            </a:r>
            <a:r>
              <a:rPr lang="es-ES" noProof="0" dirty="0" err="1"/>
              <a:t>styles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7577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9D66DB-7285-401B-BA47-46E46FD2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title</a:t>
            </a:r>
            <a:r>
              <a:rPr lang="es-ES" noProof="0" dirty="0"/>
              <a:t> </a:t>
            </a:r>
            <a:r>
              <a:rPr lang="es-ES" noProof="0" dirty="0" err="1"/>
              <a:t>style</a:t>
            </a:r>
            <a:endParaRPr lang="es-E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71B03-3835-47E0-BD92-33E31C4FC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text</a:t>
            </a:r>
            <a:r>
              <a:rPr lang="es-ES" noProof="0" dirty="0"/>
              <a:t> </a:t>
            </a:r>
            <a:r>
              <a:rPr lang="es-ES" noProof="0" dirty="0" err="1"/>
              <a:t>styles</a:t>
            </a:r>
            <a:endParaRPr lang="es-ES" noProof="0" dirty="0"/>
          </a:p>
          <a:p>
            <a:pPr lvl="1"/>
            <a:r>
              <a:rPr lang="es-ES" noProof="0" dirty="0" err="1"/>
              <a:t>Second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2"/>
            <a:r>
              <a:rPr lang="es-ES" noProof="0" dirty="0" err="1"/>
              <a:t>Third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3"/>
            <a:r>
              <a:rPr lang="es-ES" noProof="0" dirty="0" err="1"/>
              <a:t>Fourth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4"/>
            <a:r>
              <a:rPr lang="es-ES" noProof="0" dirty="0" err="1"/>
              <a:t>Fifth</a:t>
            </a:r>
            <a:r>
              <a:rPr lang="es-ES" noProof="0" dirty="0"/>
              <a:t> leve</a:t>
            </a:r>
            <a:r>
              <a:rPr lang="en-US" dirty="0"/>
              <a:t>l</a:t>
            </a:r>
            <a:endParaRPr lang="en-GB" dirty="0"/>
          </a:p>
        </p:txBody>
      </p:sp>
      <p:pic>
        <p:nvPicPr>
          <p:cNvPr id="7" name="Picture 6" descr="A picture containing text, tableware, dishware, plate&#10;&#10;Description automatically generated">
            <a:extLst>
              <a:ext uri="{FF2B5EF4-FFF2-40B4-BE49-F238E27FC236}">
                <a16:creationId xmlns:a16="http://schemas.microsoft.com/office/drawing/2014/main" id="{4ACE7807-2B63-47BE-AC77-B36A598E43D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639" y="-79704"/>
            <a:ext cx="3482686" cy="88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9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rototype" panose="02000400000000000000" pitchFamily="2" charset="0"/>
          <a:ea typeface="+mj-ea"/>
          <a:cs typeface="Prototype" panose="020004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ototype" panose="02000400000000000000" pitchFamily="2" charset="0"/>
          <a:ea typeface="+mn-ea"/>
          <a:cs typeface="Prototype" panose="020004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ototype" panose="02000400000000000000" pitchFamily="2" charset="0"/>
          <a:ea typeface="+mn-ea"/>
          <a:cs typeface="Prototype" panose="020004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ototype" panose="02000400000000000000" pitchFamily="2" charset="0"/>
          <a:ea typeface="+mn-ea"/>
          <a:cs typeface="Prototype" panose="020004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ototype" panose="02000400000000000000" pitchFamily="2" charset="0"/>
          <a:ea typeface="+mn-ea"/>
          <a:cs typeface="Prototype" panose="020004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ototype" panose="02000400000000000000" pitchFamily="2" charset="0"/>
          <a:ea typeface="+mn-ea"/>
          <a:cs typeface="Prototype" panose="020004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hyperlink" Target="https://www.mysql.com/products/workbench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mdb.com/chart/top/?ref_=nv_mv_25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ariadb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7412-AA21-45D7-AE1D-4B69FF6120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s-ES" dirty="0"/>
              <a:t>Full </a:t>
            </a:r>
            <a:r>
              <a:rPr lang="es-ES" dirty="0" err="1"/>
              <a:t>Stack</a:t>
            </a:r>
            <a:r>
              <a:rPr lang="es-ES" dirty="0"/>
              <a:t> </a:t>
            </a:r>
            <a:r>
              <a:rPr lang="es-ES" dirty="0" err="1"/>
              <a:t>Bootcamp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66114-B7AF-4629-8240-2D6A2910C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Programación &amp; Algorítmica &amp; Proyectos Software</a:t>
            </a:r>
          </a:p>
          <a:p>
            <a:r>
              <a:rPr lang="es-ES" dirty="0"/>
              <a:t> </a:t>
            </a:r>
            <a:r>
              <a:rPr lang="es-ES" b="1" dirty="0"/>
              <a:t>Introducción</a:t>
            </a:r>
            <a:r>
              <a:rPr lang="es-ES" dirty="0"/>
              <a:t> a BBDD </a:t>
            </a:r>
          </a:p>
          <a:p>
            <a:r>
              <a:rPr lang="es-ES" dirty="0"/>
              <a:t>Bases de Datos avanzadas </a:t>
            </a:r>
          </a:p>
          <a:p>
            <a:r>
              <a:rPr lang="es-ES" dirty="0" err="1"/>
              <a:t>Javascript</a:t>
            </a:r>
            <a:r>
              <a:rPr lang="es-ES" dirty="0"/>
              <a:t> avanzado &amp; </a:t>
            </a:r>
            <a:r>
              <a:rPr lang="es-ES" dirty="0" err="1"/>
              <a:t>EcmaScript</a:t>
            </a:r>
            <a:r>
              <a:rPr lang="es-ES" dirty="0"/>
              <a:t> 6</a:t>
            </a:r>
          </a:p>
          <a:p>
            <a:r>
              <a:rPr lang="es-ES" dirty="0"/>
              <a:t> MongoDB </a:t>
            </a:r>
          </a:p>
        </p:txBody>
      </p:sp>
    </p:spTree>
    <p:extLst>
      <p:ext uri="{BB962C8B-B14F-4D97-AF65-F5344CB8AC3E}">
        <p14:creationId xmlns:p14="http://schemas.microsoft.com/office/powerpoint/2010/main" val="1894169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Base de Datos – Tipos (IV)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5624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Sistemas documentales:</a:t>
            </a:r>
          </a:p>
          <a:p>
            <a:pPr marL="0" indent="0">
              <a:buNone/>
            </a:pPr>
            <a:endParaRPr lang="es-ES" dirty="0"/>
          </a:p>
          <a:p>
            <a:pPr>
              <a:buFontTx/>
              <a:buChar char="-"/>
            </a:pPr>
            <a:r>
              <a:rPr lang="es-ES" dirty="0"/>
              <a:t>Para almacenar grandes volúmenes de datos</a:t>
            </a:r>
          </a:p>
          <a:p>
            <a:pPr>
              <a:buFontTx/>
              <a:buChar char="-"/>
            </a:pPr>
            <a:r>
              <a:rPr lang="es-ES" dirty="0"/>
              <a:t>Diferentes formatos para almacenar</a:t>
            </a:r>
          </a:p>
          <a:p>
            <a:pPr>
              <a:buFontTx/>
              <a:buChar char="-"/>
            </a:pPr>
            <a:r>
              <a:rPr lang="es-ES" dirty="0"/>
              <a:t>Uso de </a:t>
            </a:r>
            <a:r>
              <a:rPr lang="es-ES" dirty="0" err="1"/>
              <a:t>metadata</a:t>
            </a:r>
            <a:endParaRPr lang="es-ES" dirty="0"/>
          </a:p>
          <a:p>
            <a:pPr>
              <a:buFontTx/>
              <a:buChar char="-"/>
            </a:pPr>
            <a:endParaRPr lang="es-ES" dirty="0"/>
          </a:p>
          <a:p>
            <a:pPr marL="0" indent="0">
              <a:buNone/>
            </a:pPr>
            <a:r>
              <a:rPr lang="es-ES" dirty="0"/>
              <a:t>Ventajas / desventajas:</a:t>
            </a:r>
          </a:p>
          <a:p>
            <a:pPr marL="0" indent="0">
              <a:buNone/>
            </a:pPr>
            <a:endParaRPr lang="es-ES" dirty="0"/>
          </a:p>
          <a:p>
            <a:pPr>
              <a:buFontTx/>
              <a:buChar char="-"/>
            </a:pPr>
            <a:r>
              <a:rPr lang="es-ES" dirty="0"/>
              <a:t>Flexibilidad a la hora de almacenar y rapidez en la búsqueda</a:t>
            </a:r>
          </a:p>
          <a:p>
            <a:pPr>
              <a:buFontTx/>
              <a:buChar char="-"/>
            </a:pPr>
            <a:r>
              <a:rPr lang="es-ES" dirty="0"/>
              <a:t>Perdida de las relaciones y dificultad de mantenimiento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4167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MySQL – Historia y </a:t>
            </a:r>
            <a:r>
              <a:rPr lang="es-ES" dirty="0" err="1"/>
              <a:t>caracteristicas</a:t>
            </a:r>
            <a:endParaRPr lang="es-E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5624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i="1" dirty="0"/>
              <a:t>Contar mi vida con las bases de datos.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8BB4F0F-E30D-4907-BE7D-A3F01356E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500" y="3220586"/>
            <a:ext cx="45148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19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MySQL – Historia y características (II)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9904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Múltiples base de datos en un mismo servidor</a:t>
            </a:r>
          </a:p>
          <a:p>
            <a:pPr>
              <a:buFontTx/>
              <a:buChar char="-"/>
            </a:pPr>
            <a:r>
              <a:rPr lang="es-ES" dirty="0"/>
              <a:t>Base de datos relacionales</a:t>
            </a:r>
          </a:p>
          <a:p>
            <a:pPr>
              <a:buFontTx/>
              <a:buChar char="-"/>
            </a:pPr>
            <a:r>
              <a:rPr lang="es-ES" dirty="0"/>
              <a:t>Tipos de datos múltiples: entero, texto, decimal, flotante, etc.</a:t>
            </a:r>
          </a:p>
          <a:p>
            <a:pPr>
              <a:buFontTx/>
              <a:buChar char="-"/>
            </a:pPr>
            <a:r>
              <a:rPr lang="es-ES" dirty="0"/>
              <a:t>Basado en tablas y las relaciones entre dichas tablas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8BB4F0F-E30D-4907-BE7D-A3F01356E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042" y="2266950"/>
            <a:ext cx="45148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70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MySQL </a:t>
            </a:r>
            <a:r>
              <a:rPr lang="es-ES" dirty="0" err="1"/>
              <a:t>Workbench</a:t>
            </a:r>
            <a:endParaRPr lang="es-E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39482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Características:</a:t>
            </a:r>
          </a:p>
          <a:p>
            <a:pPr marL="0" indent="0">
              <a:buNone/>
            </a:pPr>
            <a:endParaRPr lang="es-ES" dirty="0"/>
          </a:p>
          <a:p>
            <a:pPr>
              <a:buFontTx/>
              <a:buChar char="-"/>
            </a:pPr>
            <a:r>
              <a:rPr lang="es-ES" dirty="0"/>
              <a:t>Nos ayuda a visualizar los datos</a:t>
            </a:r>
          </a:p>
          <a:p>
            <a:pPr>
              <a:buFontTx/>
              <a:buChar char="-"/>
            </a:pPr>
            <a:r>
              <a:rPr lang="es-ES" dirty="0"/>
              <a:t>Permite crear consultas de forma fácil</a:t>
            </a:r>
          </a:p>
          <a:p>
            <a:pPr>
              <a:buFontTx/>
              <a:buChar char="-"/>
            </a:pPr>
            <a:r>
              <a:rPr lang="es-ES" dirty="0"/>
              <a:t>Podemos “</a:t>
            </a:r>
            <a:r>
              <a:rPr lang="es-ES" dirty="0" err="1"/>
              <a:t>debuguear</a:t>
            </a:r>
            <a:r>
              <a:rPr lang="es-ES" dirty="0"/>
              <a:t>” nuestros scripts de SQL</a:t>
            </a:r>
          </a:p>
          <a:p>
            <a:pPr>
              <a:buFontTx/>
              <a:buChar char="-"/>
            </a:pPr>
            <a:r>
              <a:rPr lang="es-ES" dirty="0"/>
              <a:t>Crear tablas y sus relaciones de forma visual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7DDC7C4-A105-4011-ACCA-2BC6826FD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31" y="1928047"/>
            <a:ext cx="5549049" cy="414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84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MySQL </a:t>
            </a:r>
            <a:r>
              <a:rPr lang="es-ES" dirty="0" err="1"/>
              <a:t>Workbench</a:t>
            </a:r>
            <a:endParaRPr lang="es-E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39482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Instalación:</a:t>
            </a:r>
          </a:p>
          <a:p>
            <a:pPr marL="0" indent="0">
              <a:buNone/>
            </a:pPr>
            <a:endParaRPr lang="es-ES" dirty="0"/>
          </a:p>
          <a:p>
            <a:pPr>
              <a:buFontTx/>
              <a:buChar char="-"/>
            </a:pPr>
            <a:r>
              <a:rPr lang="es-ES" dirty="0">
                <a:hlinkClick r:id="rId2"/>
              </a:rPr>
              <a:t>https://www.mysql.com/products/workbench/</a:t>
            </a:r>
            <a:endParaRPr lang="es-ES" dirty="0"/>
          </a:p>
          <a:p>
            <a:pPr>
              <a:buFontTx/>
              <a:buChar char="-"/>
            </a:pPr>
            <a:endParaRPr lang="es-ES" dirty="0"/>
          </a:p>
          <a:p>
            <a:pPr>
              <a:buFontTx/>
              <a:buChar char="-"/>
            </a:pPr>
            <a:r>
              <a:rPr lang="es-ES" dirty="0"/>
              <a:t>Conectar con nuestro servidor Maria DB</a:t>
            </a:r>
          </a:p>
          <a:p>
            <a:pPr>
              <a:buFontTx/>
              <a:buChar char="-"/>
            </a:pPr>
            <a:r>
              <a:rPr lang="es-ES" dirty="0"/>
              <a:t>Ver base de datos y tablas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7DDC7C4-A105-4011-ACCA-2BC6826FD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31" y="1928047"/>
            <a:ext cx="5549049" cy="414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70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MySQL – Crear Base de Datos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2520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Comando CREATE DATABASE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CREATE DATABASE </a:t>
            </a:r>
            <a:r>
              <a:rPr lang="es-ES" dirty="0" err="1"/>
              <a:t>nombre_base_de_datos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Ejemplos: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GB" i="1" dirty="0"/>
              <a:t>CREATE DATABASE </a:t>
            </a:r>
            <a:r>
              <a:rPr lang="en-GB" i="1" dirty="0" err="1"/>
              <a:t>miBaseDeDatos</a:t>
            </a:r>
            <a:endParaRPr lang="en-GB" i="1" dirty="0"/>
          </a:p>
          <a:p>
            <a:pPr marL="0" indent="0">
              <a:buNone/>
            </a:pPr>
            <a:r>
              <a:rPr lang="en-GB" i="1" dirty="0"/>
              <a:t>CREATE DATABASE test</a:t>
            </a:r>
          </a:p>
          <a:p>
            <a:pPr marL="0" indent="0">
              <a:buNone/>
            </a:pPr>
            <a:r>
              <a:rPr lang="en-GB" i="1" dirty="0"/>
              <a:t>CREATE DATABASE QWERTY_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725694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MySQL - Tablas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2520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Comando CREATE TABLE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CREATE TABLE </a:t>
            </a:r>
            <a:r>
              <a:rPr lang="es-ES" dirty="0" err="1"/>
              <a:t>nombre_tabla</a:t>
            </a:r>
            <a:r>
              <a:rPr lang="es-ES" dirty="0"/>
              <a:t> (</a:t>
            </a:r>
            <a:r>
              <a:rPr lang="es-ES" dirty="0" err="1"/>
              <a:t>nombre_columna</a:t>
            </a:r>
            <a:r>
              <a:rPr lang="es-ES" dirty="0"/>
              <a:t> TIPO_DATO, …)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Ejemplos: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GB" i="1" dirty="0"/>
              <a:t>CREATE TABLE t1 ( a INT );</a:t>
            </a:r>
          </a:p>
          <a:p>
            <a:pPr marL="0" indent="0">
              <a:buNone/>
            </a:pPr>
            <a:r>
              <a:rPr lang="en-GB" i="1" dirty="0"/>
              <a:t>CREATE TABLE t2 ( b INT );</a:t>
            </a:r>
          </a:p>
          <a:p>
            <a:pPr marL="0" indent="0">
              <a:buNone/>
            </a:pPr>
            <a:r>
              <a:rPr lang="en-GB" i="1" dirty="0"/>
              <a:t>CREATE TABLE </a:t>
            </a:r>
            <a:r>
              <a:rPr lang="en-GB" i="1" dirty="0" err="1"/>
              <a:t>student_tests</a:t>
            </a:r>
            <a:r>
              <a:rPr lang="en-GB" i="1" dirty="0"/>
              <a:t> (</a:t>
            </a:r>
          </a:p>
          <a:p>
            <a:pPr marL="0" indent="0">
              <a:buNone/>
            </a:pPr>
            <a:r>
              <a:rPr lang="en-GB" i="1" dirty="0"/>
              <a:t> name CHAR(10), test CHAR(10), </a:t>
            </a:r>
          </a:p>
          <a:p>
            <a:pPr marL="0" indent="0">
              <a:buNone/>
            </a:pPr>
            <a:r>
              <a:rPr lang="en-GB" i="1" dirty="0"/>
              <a:t> score TINYINT, </a:t>
            </a:r>
            <a:r>
              <a:rPr lang="en-GB" i="1" dirty="0" err="1"/>
              <a:t>test_date</a:t>
            </a:r>
            <a:r>
              <a:rPr lang="en-GB" i="1" dirty="0"/>
              <a:t> DATE</a:t>
            </a:r>
          </a:p>
          <a:p>
            <a:pPr marL="0" indent="0">
              <a:buNone/>
            </a:pPr>
            <a:r>
              <a:rPr lang="en-GB" i="1" dirty="0"/>
              <a:t>);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i="1" dirty="0" err="1"/>
              <a:t>Ejercicio</a:t>
            </a:r>
            <a:r>
              <a:rPr lang="en-GB" i="1" dirty="0"/>
              <a:t>: </a:t>
            </a:r>
            <a:r>
              <a:rPr lang="en-GB" i="1" dirty="0" err="1"/>
              <a:t>crear</a:t>
            </a:r>
            <a:r>
              <a:rPr lang="en-GB" i="1" dirty="0"/>
              <a:t> una base de </a:t>
            </a:r>
            <a:r>
              <a:rPr lang="en-GB" i="1" dirty="0" err="1"/>
              <a:t>datos</a:t>
            </a:r>
            <a:r>
              <a:rPr lang="en-GB" i="1" dirty="0"/>
              <a:t> de </a:t>
            </a:r>
            <a:r>
              <a:rPr lang="en-GB" i="1" dirty="0" err="1"/>
              <a:t>nombre</a:t>
            </a:r>
            <a:r>
              <a:rPr lang="en-GB" i="1" dirty="0"/>
              <a:t> </a:t>
            </a:r>
            <a:r>
              <a:rPr lang="en-GB" i="1" dirty="0" err="1"/>
              <a:t>imdb</a:t>
            </a:r>
            <a:r>
              <a:rPr lang="en-GB" i="1" dirty="0"/>
              <a:t> y </a:t>
            </a:r>
            <a:r>
              <a:rPr lang="en-GB" i="1" dirty="0" err="1"/>
              <a:t>crear</a:t>
            </a:r>
            <a:r>
              <a:rPr lang="en-GB" i="1" dirty="0"/>
              <a:t> </a:t>
            </a:r>
            <a:r>
              <a:rPr lang="en-GB" i="1" dirty="0" err="1"/>
              <a:t>su</a:t>
            </a:r>
            <a:r>
              <a:rPr lang="en-GB" i="1" dirty="0"/>
              <a:t> table de </a:t>
            </a:r>
            <a:r>
              <a:rPr lang="en-GB" i="1" dirty="0" err="1"/>
              <a:t>usuario</a:t>
            </a:r>
            <a:r>
              <a:rPr lang="en-GB" i="1" dirty="0"/>
              <a:t>.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1431898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MySQL – Integridad de datos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2520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Permite asegurar que los datos siempre guardan una consistencia</a:t>
            </a:r>
          </a:p>
          <a:p>
            <a:pPr>
              <a:buFontTx/>
              <a:buChar char="-"/>
            </a:pPr>
            <a:r>
              <a:rPr lang="es-ES" dirty="0"/>
              <a:t>Importante relación con el código que usa la base de datos, comunicación de errores entre ambas partes</a:t>
            </a:r>
          </a:p>
          <a:p>
            <a:pPr>
              <a:buFontTx/>
              <a:buChar char="-"/>
            </a:pPr>
            <a:r>
              <a:rPr lang="es-ES" dirty="0"/>
              <a:t>Usuario sin nombre o contraseña no puede existir -&gt; obligar a que al guardar en base de datos sean correctos</a:t>
            </a:r>
          </a:p>
          <a:p>
            <a:pPr>
              <a:buFontTx/>
              <a:buChar char="-"/>
            </a:pPr>
            <a:r>
              <a:rPr lang="es-ES" dirty="0"/>
              <a:t>Uso de NOT NULL</a:t>
            </a:r>
          </a:p>
          <a:p>
            <a:pPr>
              <a:buFontTx/>
              <a:buChar char="-"/>
            </a:pPr>
            <a:endParaRPr lang="es-ES" dirty="0"/>
          </a:p>
          <a:p>
            <a:pPr marL="0" indent="0">
              <a:buNone/>
            </a:pPr>
            <a:r>
              <a:rPr lang="en-GB" i="1" dirty="0"/>
              <a:t>CREATE TABLE t1 ( a INT  NOT NULL);</a:t>
            </a:r>
            <a:endParaRPr lang="es-ES" dirty="0"/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i="1" dirty="0" err="1"/>
              <a:t>Ejercicio</a:t>
            </a:r>
            <a:r>
              <a:rPr lang="en-GB" i="1" dirty="0"/>
              <a:t>: </a:t>
            </a:r>
            <a:r>
              <a:rPr lang="en-GB" i="1" dirty="0" err="1"/>
              <a:t>borrar</a:t>
            </a:r>
            <a:r>
              <a:rPr lang="en-GB" i="1" dirty="0"/>
              <a:t> table </a:t>
            </a:r>
            <a:r>
              <a:rPr lang="en-GB" i="1" dirty="0" err="1"/>
              <a:t>usuario</a:t>
            </a:r>
            <a:r>
              <a:rPr lang="en-GB" i="1" dirty="0"/>
              <a:t> y </a:t>
            </a:r>
            <a:r>
              <a:rPr lang="en-GB" i="1" dirty="0" err="1"/>
              <a:t>crearla</a:t>
            </a:r>
            <a:r>
              <a:rPr lang="en-GB" i="1" dirty="0"/>
              <a:t> </a:t>
            </a:r>
            <a:r>
              <a:rPr lang="en-GB" i="1" dirty="0" err="1"/>
              <a:t>aplicando</a:t>
            </a:r>
            <a:r>
              <a:rPr lang="en-GB" i="1" dirty="0"/>
              <a:t> </a:t>
            </a:r>
            <a:r>
              <a:rPr lang="en-GB" i="1" dirty="0" err="1"/>
              <a:t>integridad</a:t>
            </a:r>
            <a:r>
              <a:rPr lang="en-GB" i="1" dirty="0"/>
              <a:t> de </a:t>
            </a:r>
            <a:r>
              <a:rPr lang="en-GB" i="1" dirty="0" err="1"/>
              <a:t>datos</a:t>
            </a:r>
            <a:r>
              <a:rPr lang="en-GB" i="1" dirty="0"/>
              <a:t> </a:t>
            </a:r>
            <a:r>
              <a:rPr lang="en-GB" i="1" dirty="0" err="1"/>
              <a:t>requerida</a:t>
            </a:r>
            <a:r>
              <a:rPr lang="en-GB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2592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MySQL – Tipos de datos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2520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GB" dirty="0" err="1"/>
              <a:t>Numericos</a:t>
            </a:r>
            <a:endParaRPr lang="en-GB" dirty="0"/>
          </a:p>
          <a:p>
            <a:pPr lvl="1">
              <a:buFontTx/>
              <a:buChar char="-"/>
            </a:pPr>
            <a:r>
              <a:rPr lang="en-GB" dirty="0"/>
              <a:t>INT, TINYINT, SMALLINT, MEDIUMINT, BIGINT, FLOAT, DOUBLE, DECIMAL</a:t>
            </a:r>
          </a:p>
          <a:p>
            <a:pPr lvl="1"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r>
              <a:rPr lang="en-GB" dirty="0" err="1"/>
              <a:t>Fecha</a:t>
            </a:r>
            <a:r>
              <a:rPr lang="en-GB" dirty="0"/>
              <a:t> y hora</a:t>
            </a:r>
          </a:p>
          <a:p>
            <a:pPr lvl="1">
              <a:buFontTx/>
              <a:buChar char="-"/>
            </a:pPr>
            <a:r>
              <a:rPr lang="en-GB" dirty="0"/>
              <a:t>DATE, DATETIME, TIMESTAMP,  TIME, YEAR</a:t>
            </a:r>
          </a:p>
          <a:p>
            <a:pPr lvl="1">
              <a:buFontTx/>
              <a:buChar char="-"/>
            </a:pPr>
            <a:endParaRPr lang="en-GB" dirty="0"/>
          </a:p>
          <a:p>
            <a:pPr>
              <a:buFontTx/>
              <a:buChar char="-"/>
            </a:pPr>
            <a:r>
              <a:rPr lang="en-GB" dirty="0" err="1"/>
              <a:t>Cadenas</a:t>
            </a:r>
            <a:endParaRPr lang="en-GB" dirty="0"/>
          </a:p>
          <a:p>
            <a:pPr lvl="1">
              <a:buFontTx/>
              <a:buChar char="-"/>
            </a:pPr>
            <a:r>
              <a:rPr lang="en-GB" dirty="0"/>
              <a:t>CHAR, VARCHAR, BLOB, TINYBLOB, MEDIUMBLOB, LONGBLOB, ENUM</a:t>
            </a:r>
          </a:p>
          <a:p>
            <a:pPr lvl="1">
              <a:buFontTx/>
              <a:buChar char="-"/>
            </a:pPr>
            <a:endParaRPr lang="en-GB" dirty="0"/>
          </a:p>
          <a:p>
            <a:pPr marL="0" indent="0">
              <a:buNone/>
            </a:pPr>
            <a:r>
              <a:rPr lang="en-GB" i="1" dirty="0" err="1"/>
              <a:t>Ejercicio</a:t>
            </a:r>
            <a:r>
              <a:rPr lang="en-GB" i="1" dirty="0"/>
              <a:t>: </a:t>
            </a:r>
            <a:r>
              <a:rPr lang="en-GB" i="1" dirty="0" err="1"/>
              <a:t>crear</a:t>
            </a:r>
            <a:r>
              <a:rPr lang="en-GB" i="1" dirty="0"/>
              <a:t> </a:t>
            </a:r>
            <a:r>
              <a:rPr lang="en-GB" i="1" dirty="0" err="1"/>
              <a:t>varias</a:t>
            </a:r>
            <a:r>
              <a:rPr lang="en-GB" i="1" dirty="0"/>
              <a:t> </a:t>
            </a:r>
            <a:r>
              <a:rPr lang="en-GB" i="1" dirty="0" err="1"/>
              <a:t>tablas</a:t>
            </a:r>
            <a:r>
              <a:rPr lang="en-GB" i="1" dirty="0"/>
              <a:t> con </a:t>
            </a:r>
            <a:r>
              <a:rPr lang="en-GB" i="1" dirty="0" err="1"/>
              <a:t>varios</a:t>
            </a:r>
            <a:r>
              <a:rPr lang="en-GB" i="1" dirty="0"/>
              <a:t> </a:t>
            </a:r>
            <a:r>
              <a:rPr lang="en-GB" i="1" dirty="0" err="1"/>
              <a:t>tipos</a:t>
            </a:r>
            <a:r>
              <a:rPr lang="en-GB" i="1" dirty="0"/>
              <a:t> de </a:t>
            </a:r>
            <a:r>
              <a:rPr lang="en-GB" i="1" dirty="0" err="1"/>
              <a:t>datos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621423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MySQL – Tipos de datos – El valor NULL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2520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Representa en valor vacío o no conocido</a:t>
            </a:r>
          </a:p>
          <a:p>
            <a:pPr>
              <a:buFontTx/>
              <a:buChar char="-"/>
            </a:pPr>
            <a:r>
              <a:rPr lang="es-ES" dirty="0"/>
              <a:t>Por ejemplo, un usuario crea una cuenta pero no indica sus hobbies porque no es un dato obligatorio</a:t>
            </a:r>
          </a:p>
          <a:p>
            <a:pPr>
              <a:buFontTx/>
              <a:buChar char="-"/>
            </a:pPr>
            <a:endParaRPr lang="es-ES" dirty="0"/>
          </a:p>
          <a:p>
            <a:pPr lvl="1">
              <a:buFontTx/>
              <a:buChar char="-"/>
            </a:pPr>
            <a:endParaRPr lang="es-ES" dirty="0"/>
          </a:p>
          <a:p>
            <a:pPr marL="0" indent="0">
              <a:buNone/>
            </a:pPr>
            <a:r>
              <a:rPr lang="es-ES" i="1" dirty="0"/>
              <a:t>Ejercicio: crear varias tablas con varios tipos de datos, algunos </a:t>
            </a:r>
            <a:r>
              <a:rPr lang="es-ES" i="1" dirty="0" err="1"/>
              <a:t>null</a:t>
            </a:r>
            <a:r>
              <a:rPr lang="es-ES" i="1" dirty="0"/>
              <a:t> y otros </a:t>
            </a:r>
            <a:r>
              <a:rPr lang="es-ES" i="1" dirty="0" err="1"/>
              <a:t>not</a:t>
            </a:r>
            <a:r>
              <a:rPr lang="es-ES" i="1" dirty="0"/>
              <a:t> </a:t>
            </a:r>
            <a:r>
              <a:rPr lang="es-ES" i="1" dirty="0" err="1"/>
              <a:t>null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123581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Base de Datos – Que es?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06577EF-8D5D-4AC8-8732-93C4B093F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Según la Wikipedia:</a:t>
            </a:r>
          </a:p>
          <a:p>
            <a:pPr marL="0" indent="0">
              <a:buNone/>
            </a:pPr>
            <a:r>
              <a:rPr lang="es-ES" i="1" dirty="0"/>
              <a:t>Una </a:t>
            </a:r>
            <a:r>
              <a:rPr lang="es-ES" b="1" i="1" dirty="0"/>
              <a:t>base de datos</a:t>
            </a:r>
            <a:r>
              <a:rPr lang="es-ES" i="1" dirty="0"/>
              <a:t> es un conjunto de datos pertenecientes a un mismo contexto y almacenados sistemáticamente para su posterior uso. En este sentido; una biblioteca puede considerarse una base de datos compuesta en su mayoría por documentos y textos impresos en papel e indexados para su consulta.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76487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MySQL – INSERT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2520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Inserta nuevas filas en la tabla</a:t>
            </a:r>
          </a:p>
          <a:p>
            <a:pPr>
              <a:buFontTx/>
              <a:buChar char="-"/>
            </a:pPr>
            <a:endParaRPr lang="es-ES" dirty="0"/>
          </a:p>
          <a:p>
            <a:pPr marL="0" indent="0" algn="ctr">
              <a:buNone/>
            </a:pPr>
            <a:r>
              <a:rPr lang="es-ES" dirty="0"/>
              <a:t>INSERT INTO </a:t>
            </a:r>
            <a:r>
              <a:rPr lang="es-ES" dirty="0" err="1"/>
              <a:t>nombre_tabla</a:t>
            </a:r>
            <a:r>
              <a:rPr lang="es-ES" dirty="0"/>
              <a:t> VALUES (</a:t>
            </a:r>
            <a:r>
              <a:rPr lang="es-ES" dirty="0" err="1"/>
              <a:t>valor_columna</a:t>
            </a:r>
            <a:r>
              <a:rPr lang="es-ES" dirty="0"/>
              <a:t>, …)</a:t>
            </a:r>
          </a:p>
          <a:p>
            <a:pPr>
              <a:buFontTx/>
              <a:buChar char="-"/>
            </a:pPr>
            <a:endParaRPr lang="es-ES" dirty="0"/>
          </a:p>
          <a:p>
            <a:pPr marL="0" indent="0">
              <a:buNone/>
            </a:pPr>
            <a:r>
              <a:rPr lang="en-GB" i="1" dirty="0"/>
              <a:t>INSERT INTO t1 VALUES (1), (2), (3);</a:t>
            </a:r>
          </a:p>
          <a:p>
            <a:pPr marL="0" indent="0">
              <a:buNone/>
            </a:pPr>
            <a:r>
              <a:rPr lang="en-GB" i="1" dirty="0"/>
              <a:t>INSERT INTO t2 VALUES (2), (4);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INSERT INTO </a:t>
            </a:r>
            <a:r>
              <a:rPr lang="en-GB" i="1" dirty="0" err="1"/>
              <a:t>student_tests</a:t>
            </a:r>
            <a:r>
              <a:rPr lang="en-GB" i="1" dirty="0"/>
              <a:t> </a:t>
            </a:r>
          </a:p>
          <a:p>
            <a:pPr marL="0" indent="0">
              <a:buNone/>
            </a:pPr>
            <a:r>
              <a:rPr lang="en-GB" i="1" dirty="0"/>
              <a:t> (name, test, score, </a:t>
            </a:r>
            <a:r>
              <a:rPr lang="en-GB" i="1" dirty="0" err="1"/>
              <a:t>test_date</a:t>
            </a:r>
            <a:r>
              <a:rPr lang="en-GB" i="1" dirty="0"/>
              <a:t>) VALUES</a:t>
            </a:r>
          </a:p>
          <a:p>
            <a:pPr marL="0" indent="0">
              <a:buNone/>
            </a:pPr>
            <a:r>
              <a:rPr lang="en-GB" i="1" dirty="0"/>
              <a:t> ('Chun', 'SQL', 75, '2012-11-05')</a:t>
            </a:r>
            <a:endParaRPr lang="es-ES" i="1" dirty="0"/>
          </a:p>
          <a:p>
            <a:pPr lvl="1">
              <a:buFontTx/>
              <a:buChar char="-"/>
            </a:pPr>
            <a:endParaRPr lang="es-ES" dirty="0"/>
          </a:p>
          <a:p>
            <a:pPr marL="0" indent="0">
              <a:buNone/>
            </a:pPr>
            <a:r>
              <a:rPr lang="es-ES" i="1" dirty="0"/>
              <a:t>Ejercicio: Insertar filas en tabla de usuarios que ya hemos creado</a:t>
            </a:r>
          </a:p>
          <a:p>
            <a:pPr marL="0" indent="0">
              <a:buNone/>
            </a:pPr>
            <a:r>
              <a:rPr lang="es-ES" i="1" u="sng" dirty="0"/>
              <a:t>Tip: usar sentencia `SELECT * FROM </a:t>
            </a:r>
            <a:r>
              <a:rPr lang="es-ES" i="1" u="sng" dirty="0" err="1"/>
              <a:t>nombre_tabla</a:t>
            </a:r>
            <a:r>
              <a:rPr lang="es-ES" i="1" u="sng" dirty="0"/>
              <a:t>` para ver datos ya creados</a:t>
            </a:r>
          </a:p>
        </p:txBody>
      </p:sp>
    </p:spTree>
    <p:extLst>
      <p:ext uri="{BB962C8B-B14F-4D97-AF65-F5344CB8AC3E}">
        <p14:creationId xmlns:p14="http://schemas.microsoft.com/office/powerpoint/2010/main" val="1191559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MySQL – UPDATE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2520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Actualiza datos de filas existentes en la tabla</a:t>
            </a:r>
          </a:p>
          <a:p>
            <a:pPr>
              <a:buFontTx/>
              <a:buChar char="-"/>
            </a:pPr>
            <a:endParaRPr lang="es-ES" dirty="0"/>
          </a:p>
          <a:p>
            <a:pPr marL="0" indent="0" algn="ctr">
              <a:buNone/>
            </a:pPr>
            <a:r>
              <a:rPr lang="es-ES" dirty="0"/>
              <a:t>UPDATE </a:t>
            </a:r>
            <a:r>
              <a:rPr lang="es-ES" dirty="0" err="1"/>
              <a:t>nombre_tabla</a:t>
            </a:r>
            <a:r>
              <a:rPr lang="es-ES" dirty="0"/>
              <a:t> SET </a:t>
            </a:r>
            <a:r>
              <a:rPr lang="es-ES" dirty="0" err="1"/>
              <a:t>nombre_columna</a:t>
            </a:r>
            <a:r>
              <a:rPr lang="es-ES" dirty="0"/>
              <a:t> = </a:t>
            </a:r>
            <a:r>
              <a:rPr lang="es-ES" dirty="0" err="1"/>
              <a:t>valor_nuevo</a:t>
            </a:r>
            <a:endParaRPr lang="es-ES" dirty="0"/>
          </a:p>
          <a:p>
            <a:pPr>
              <a:buFontTx/>
              <a:buChar char="-"/>
            </a:pPr>
            <a:endParaRPr lang="es-ES" dirty="0"/>
          </a:p>
          <a:p>
            <a:pPr marL="0" indent="0">
              <a:buNone/>
            </a:pPr>
            <a:r>
              <a:rPr lang="en-GB" i="1" dirty="0"/>
              <a:t>UPDATE books</a:t>
            </a:r>
          </a:p>
          <a:p>
            <a:pPr marL="0" indent="0">
              <a:buNone/>
            </a:pPr>
            <a:r>
              <a:rPr lang="en-GB" i="1" dirty="0"/>
              <a:t>SET title = 'Amerika’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i="1" dirty="0"/>
              <a:t>Ejercicio: Actualizar datos de las filas de la tabla usuario que ya hemos creado</a:t>
            </a:r>
          </a:p>
        </p:txBody>
      </p:sp>
    </p:spTree>
    <p:extLst>
      <p:ext uri="{BB962C8B-B14F-4D97-AF65-F5344CB8AC3E}">
        <p14:creationId xmlns:p14="http://schemas.microsoft.com/office/powerpoint/2010/main" val="4055636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MySQL – DELETE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2520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Elimina datos de filas existentes en la tabla</a:t>
            </a:r>
          </a:p>
          <a:p>
            <a:pPr>
              <a:buFontTx/>
              <a:buChar char="-"/>
            </a:pPr>
            <a:endParaRPr lang="es-ES" dirty="0"/>
          </a:p>
          <a:p>
            <a:pPr marL="0" indent="0" algn="ctr">
              <a:buNone/>
            </a:pPr>
            <a:r>
              <a:rPr lang="es-ES" dirty="0"/>
              <a:t>DELETE FROM </a:t>
            </a:r>
            <a:r>
              <a:rPr lang="es-ES" dirty="0" err="1"/>
              <a:t>nombre_tabla</a:t>
            </a:r>
            <a:r>
              <a:rPr lang="es-ES" dirty="0"/>
              <a:t> WHERE </a:t>
            </a:r>
            <a:r>
              <a:rPr lang="es-ES" dirty="0" err="1"/>
              <a:t>condicion</a:t>
            </a:r>
            <a:endParaRPr lang="es-ES" dirty="0"/>
          </a:p>
          <a:p>
            <a:pPr>
              <a:buFontTx/>
              <a:buChar char="-"/>
            </a:pPr>
            <a:endParaRPr lang="es-ES" dirty="0"/>
          </a:p>
          <a:p>
            <a:pPr marL="0" indent="0">
              <a:buNone/>
            </a:pPr>
            <a:r>
              <a:rPr lang="en-GB" i="1" dirty="0"/>
              <a:t>DELETE FROM books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i="1" dirty="0"/>
              <a:t>Ejercicio: Borrar filas de la tabla usuario que hemos creado anteriormente</a:t>
            </a:r>
          </a:p>
        </p:txBody>
      </p:sp>
    </p:spTree>
    <p:extLst>
      <p:ext uri="{BB962C8B-B14F-4D97-AF65-F5344CB8AC3E}">
        <p14:creationId xmlns:p14="http://schemas.microsoft.com/office/powerpoint/2010/main" val="1412255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MySQL – SELECT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2520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Selecciona filas existentes en la tabla</a:t>
            </a:r>
          </a:p>
          <a:p>
            <a:pPr>
              <a:buFontTx/>
              <a:buChar char="-"/>
            </a:pPr>
            <a:endParaRPr lang="es-ES" dirty="0"/>
          </a:p>
          <a:p>
            <a:pPr marL="0" indent="0" algn="ctr">
              <a:buNone/>
            </a:pPr>
            <a:r>
              <a:rPr lang="es-ES" dirty="0"/>
              <a:t>SELECT * FROM </a:t>
            </a:r>
            <a:r>
              <a:rPr lang="es-ES" dirty="0" err="1"/>
              <a:t>nombre_tabla</a:t>
            </a:r>
            <a:r>
              <a:rPr lang="es-ES" dirty="0"/>
              <a:t> WHERE </a:t>
            </a:r>
            <a:r>
              <a:rPr lang="es-ES" dirty="0" err="1"/>
              <a:t>condicion</a:t>
            </a:r>
            <a:endParaRPr lang="es-ES" dirty="0"/>
          </a:p>
          <a:p>
            <a:pPr>
              <a:buFontTx/>
              <a:buChar char="-"/>
            </a:pPr>
            <a:endParaRPr lang="es-ES" dirty="0"/>
          </a:p>
          <a:p>
            <a:pPr marL="0" indent="0">
              <a:buNone/>
            </a:pPr>
            <a:r>
              <a:rPr lang="en-GB" i="1" dirty="0"/>
              <a:t>SELECT * FROM Books</a:t>
            </a:r>
          </a:p>
          <a:p>
            <a:pPr marL="0" indent="0">
              <a:buNone/>
            </a:pPr>
            <a:r>
              <a:rPr lang="en-GB" i="1" dirty="0"/>
              <a:t>SELECT name, test FROM </a:t>
            </a:r>
            <a:r>
              <a:rPr lang="en-GB" i="1" dirty="0" err="1"/>
              <a:t>student_tests</a:t>
            </a:r>
            <a:endParaRPr lang="en-GB" i="1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i="1" dirty="0"/>
              <a:t>Ejercicio: Seleccionar filas de la tabla Usuarios que ya hemos creado</a:t>
            </a:r>
          </a:p>
        </p:txBody>
      </p:sp>
    </p:spTree>
    <p:extLst>
      <p:ext uri="{BB962C8B-B14F-4D97-AF65-F5344CB8AC3E}">
        <p14:creationId xmlns:p14="http://schemas.microsoft.com/office/powerpoint/2010/main" val="2806388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MySQL – DISTINCT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2520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Selecciona filas distintas existentes en la tabla</a:t>
            </a:r>
          </a:p>
          <a:p>
            <a:pPr>
              <a:buFontTx/>
              <a:buChar char="-"/>
            </a:pPr>
            <a:endParaRPr lang="es-ES" dirty="0"/>
          </a:p>
          <a:p>
            <a:pPr marL="0" indent="0" algn="ctr">
              <a:buNone/>
            </a:pPr>
            <a:r>
              <a:rPr lang="es-ES" dirty="0"/>
              <a:t>SELECT DISTINCT </a:t>
            </a:r>
            <a:r>
              <a:rPr lang="es-ES" dirty="0" err="1"/>
              <a:t>nombre_columna</a:t>
            </a:r>
            <a:r>
              <a:rPr lang="es-ES" dirty="0"/>
              <a:t> FROM </a:t>
            </a:r>
            <a:r>
              <a:rPr lang="es-ES" dirty="0" err="1"/>
              <a:t>nombre_tabla</a:t>
            </a:r>
            <a:endParaRPr lang="es-ES" dirty="0"/>
          </a:p>
          <a:p>
            <a:pPr>
              <a:buFontTx/>
              <a:buChar char="-"/>
            </a:pPr>
            <a:endParaRPr lang="es-ES" dirty="0"/>
          </a:p>
          <a:p>
            <a:pPr marL="0" indent="0">
              <a:buNone/>
            </a:pPr>
            <a:r>
              <a:rPr lang="en-GB" i="1" dirty="0"/>
              <a:t>SELECT DISTINCT topic FROM Books</a:t>
            </a:r>
          </a:p>
          <a:p>
            <a:pPr marL="0" indent="0">
              <a:buNone/>
            </a:pPr>
            <a:r>
              <a:rPr lang="en-GB" i="1" dirty="0"/>
              <a:t>SELECT DISTINCT test FROM </a:t>
            </a:r>
            <a:r>
              <a:rPr lang="en-GB" i="1" dirty="0" err="1"/>
              <a:t>student_tests</a:t>
            </a:r>
            <a:endParaRPr lang="en-GB" i="1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i="1" dirty="0"/>
              <a:t>Ejercicio: Crear filas nuevas en la tabla Contenidos, varios contenidos con mismo géneros. Selecciona las filas distintas por genero.</a:t>
            </a:r>
          </a:p>
        </p:txBody>
      </p:sp>
    </p:spTree>
    <p:extLst>
      <p:ext uri="{BB962C8B-B14F-4D97-AF65-F5344CB8AC3E}">
        <p14:creationId xmlns:p14="http://schemas.microsoft.com/office/powerpoint/2010/main" val="3619669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MySQL – COUNT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2520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Cuenta el numero de filas en una tabla</a:t>
            </a:r>
          </a:p>
          <a:p>
            <a:pPr>
              <a:buFontTx/>
              <a:buChar char="-"/>
            </a:pPr>
            <a:endParaRPr lang="es-ES" dirty="0"/>
          </a:p>
          <a:p>
            <a:pPr marL="0" indent="0" algn="ctr">
              <a:buNone/>
            </a:pPr>
            <a:r>
              <a:rPr lang="es-ES" dirty="0"/>
              <a:t>SELECT COUNT(</a:t>
            </a:r>
            <a:r>
              <a:rPr lang="es-ES" dirty="0" err="1"/>
              <a:t>nombre_columna</a:t>
            </a:r>
            <a:r>
              <a:rPr lang="es-ES" dirty="0"/>
              <a:t>) FROM </a:t>
            </a:r>
            <a:r>
              <a:rPr lang="es-ES" dirty="0" err="1"/>
              <a:t>nombre_tabla</a:t>
            </a:r>
            <a:endParaRPr lang="es-ES" dirty="0"/>
          </a:p>
          <a:p>
            <a:pPr>
              <a:buFontTx/>
              <a:buChar char="-"/>
            </a:pPr>
            <a:endParaRPr lang="es-ES" dirty="0"/>
          </a:p>
          <a:p>
            <a:pPr marL="0" indent="0">
              <a:buNone/>
            </a:pPr>
            <a:r>
              <a:rPr lang="en-GB" i="1" dirty="0"/>
              <a:t>SELECT COUNT(topic) FROM Books</a:t>
            </a:r>
          </a:p>
          <a:p>
            <a:pPr marL="0" indent="0">
              <a:buNone/>
            </a:pPr>
            <a:r>
              <a:rPr lang="en-GB" i="1" dirty="0"/>
              <a:t>SELECT COUNT(test) FROM </a:t>
            </a:r>
            <a:r>
              <a:rPr lang="en-GB" i="1" dirty="0" err="1"/>
              <a:t>student_tests</a:t>
            </a:r>
            <a:endParaRPr lang="en-GB" i="1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i="1" dirty="0"/>
              <a:t>Ejercicio: Cuenta el numero de filas de la tabla Usuarios y Contenidos.</a:t>
            </a:r>
          </a:p>
        </p:txBody>
      </p:sp>
    </p:spTree>
    <p:extLst>
      <p:ext uri="{BB962C8B-B14F-4D97-AF65-F5344CB8AC3E}">
        <p14:creationId xmlns:p14="http://schemas.microsoft.com/office/powerpoint/2010/main" val="922064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MySQL – GROUP BY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2520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Agrupa una función de agregado por la columna indicada</a:t>
            </a:r>
          </a:p>
          <a:p>
            <a:pPr>
              <a:buFontTx/>
              <a:buChar char="-"/>
            </a:pPr>
            <a:endParaRPr lang="es-ES" dirty="0"/>
          </a:p>
          <a:p>
            <a:pPr marL="0" indent="0" algn="ctr">
              <a:buNone/>
            </a:pPr>
            <a:r>
              <a:rPr lang="es-ES" dirty="0"/>
              <a:t>SELECT COUNT(</a:t>
            </a:r>
            <a:r>
              <a:rPr lang="es-ES" dirty="0" err="1"/>
              <a:t>nombre_columna</a:t>
            </a:r>
            <a:r>
              <a:rPr lang="es-ES" dirty="0"/>
              <a:t>) FROM </a:t>
            </a:r>
            <a:r>
              <a:rPr lang="es-ES" dirty="0" err="1"/>
              <a:t>nombre_tabla</a:t>
            </a:r>
            <a:r>
              <a:rPr lang="es-ES" dirty="0"/>
              <a:t> GROUP BY </a:t>
            </a:r>
            <a:r>
              <a:rPr lang="es-ES" dirty="0" err="1"/>
              <a:t>nombre_otra_columna</a:t>
            </a:r>
            <a:endParaRPr lang="es-ES" dirty="0"/>
          </a:p>
          <a:p>
            <a:pPr>
              <a:buFontTx/>
              <a:buChar char="-"/>
            </a:pPr>
            <a:endParaRPr lang="es-ES" dirty="0"/>
          </a:p>
          <a:p>
            <a:pPr marL="0" indent="0">
              <a:buNone/>
            </a:pPr>
            <a:r>
              <a:rPr lang="en-GB" i="1" dirty="0"/>
              <a:t>SELECT COUNT(name) FROM Books GROUP BY topic</a:t>
            </a:r>
          </a:p>
          <a:p>
            <a:pPr marL="0" indent="0">
              <a:buNone/>
            </a:pPr>
            <a:r>
              <a:rPr lang="en-GB" i="1" dirty="0"/>
              <a:t>SELECT COUNT(name) FROM </a:t>
            </a:r>
            <a:r>
              <a:rPr lang="en-GB" i="1" dirty="0" err="1"/>
              <a:t>student_tests</a:t>
            </a:r>
            <a:r>
              <a:rPr lang="en-GB" i="1" dirty="0"/>
              <a:t> GROUP BY test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i="1" dirty="0"/>
              <a:t>Ejercicio: Cuenta el numero de filas de la tabla Usuarios y Contenidos agrupando por población y por genero.</a:t>
            </a:r>
          </a:p>
        </p:txBody>
      </p:sp>
    </p:spTree>
    <p:extLst>
      <p:ext uri="{BB962C8B-B14F-4D97-AF65-F5344CB8AC3E}">
        <p14:creationId xmlns:p14="http://schemas.microsoft.com/office/powerpoint/2010/main" val="2638176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MySQL – HAVING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2520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Filtra los resultados de GROUP BY usando el filtrado indicado</a:t>
            </a:r>
          </a:p>
          <a:p>
            <a:pPr>
              <a:buFontTx/>
              <a:buChar char="-"/>
            </a:pPr>
            <a:endParaRPr lang="es-ES" dirty="0"/>
          </a:p>
          <a:p>
            <a:pPr marL="0" indent="0" algn="ctr">
              <a:buNone/>
            </a:pPr>
            <a:r>
              <a:rPr lang="es-ES" dirty="0"/>
              <a:t>SELECT </a:t>
            </a:r>
            <a:r>
              <a:rPr lang="es-ES" dirty="0" err="1"/>
              <a:t>nombre_columna</a:t>
            </a:r>
            <a:r>
              <a:rPr lang="es-ES" dirty="0"/>
              <a:t> FROM </a:t>
            </a:r>
            <a:r>
              <a:rPr lang="es-ES" dirty="0" err="1"/>
              <a:t>nombre_tabla</a:t>
            </a:r>
            <a:r>
              <a:rPr lang="es-ES" dirty="0"/>
              <a:t> GROUP BY </a:t>
            </a:r>
            <a:r>
              <a:rPr lang="es-ES" dirty="0" err="1"/>
              <a:t>nombre_otra_columna</a:t>
            </a:r>
            <a:r>
              <a:rPr lang="es-ES" dirty="0"/>
              <a:t> HAVING </a:t>
            </a:r>
            <a:r>
              <a:rPr lang="es-ES" dirty="0" err="1"/>
              <a:t>condicion</a:t>
            </a:r>
            <a:endParaRPr lang="es-ES" dirty="0"/>
          </a:p>
          <a:p>
            <a:pPr>
              <a:buFontTx/>
              <a:buChar char="-"/>
            </a:pPr>
            <a:endParaRPr lang="es-ES" dirty="0"/>
          </a:p>
          <a:p>
            <a:pPr marL="0" indent="0">
              <a:buNone/>
            </a:pPr>
            <a:r>
              <a:rPr lang="en-GB" i="1" dirty="0"/>
              <a:t>SELECT topic, count(name) as total FROM Books GROUP BY topic HAVING total &gt; 10</a:t>
            </a:r>
          </a:p>
          <a:p>
            <a:pPr marL="0" indent="0">
              <a:buNone/>
            </a:pPr>
            <a:r>
              <a:rPr lang="en-GB" i="1" dirty="0"/>
              <a:t>SELECT name, AVG(score) as </a:t>
            </a:r>
            <a:r>
              <a:rPr lang="en-GB" i="1" dirty="0" err="1"/>
              <a:t>total_score</a:t>
            </a:r>
            <a:r>
              <a:rPr lang="en-GB" i="1" dirty="0"/>
              <a:t> FROM </a:t>
            </a:r>
            <a:r>
              <a:rPr lang="en-GB" i="1" dirty="0" err="1"/>
              <a:t>student_tests</a:t>
            </a:r>
            <a:r>
              <a:rPr lang="en-GB" i="1" dirty="0"/>
              <a:t> GROUP BY name HAVING </a:t>
            </a:r>
            <a:r>
              <a:rPr lang="en-GB" i="1" dirty="0" err="1"/>
              <a:t>total_score</a:t>
            </a:r>
            <a:r>
              <a:rPr lang="en-GB" i="1" dirty="0"/>
              <a:t> &gt; 4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i="1" dirty="0"/>
              <a:t>Ejercicio: Contar numero de contenidos por genero y solo mostrar cuando haya mas de 3 contenidos por genero.</a:t>
            </a:r>
          </a:p>
        </p:txBody>
      </p:sp>
    </p:spTree>
    <p:extLst>
      <p:ext uri="{BB962C8B-B14F-4D97-AF65-F5344CB8AC3E}">
        <p14:creationId xmlns:p14="http://schemas.microsoft.com/office/powerpoint/2010/main" val="1140486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MySQL – Orden de </a:t>
            </a:r>
            <a:r>
              <a:rPr lang="es-ES" dirty="0" err="1"/>
              <a:t>ejecucion</a:t>
            </a:r>
            <a:endParaRPr lang="es-E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2520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Filtra los resultados de GROUP BY usando el filtrado indicado</a:t>
            </a:r>
          </a:p>
          <a:p>
            <a:pPr>
              <a:buFontTx/>
              <a:buChar char="-"/>
            </a:pPr>
            <a:endParaRPr lang="es-ES" dirty="0"/>
          </a:p>
          <a:p>
            <a:pPr marL="0" indent="0" algn="ctr">
              <a:buNone/>
            </a:pPr>
            <a:r>
              <a:rPr lang="es-ES" dirty="0"/>
              <a:t>SELECT DISTINCT </a:t>
            </a:r>
            <a:r>
              <a:rPr lang="es-ES" dirty="0" err="1"/>
              <a:t>nombre_columna</a:t>
            </a:r>
            <a:r>
              <a:rPr lang="es-ES" dirty="0"/>
              <a:t> FROM </a:t>
            </a:r>
            <a:r>
              <a:rPr lang="es-ES" dirty="0" err="1"/>
              <a:t>nombre_tabla</a:t>
            </a:r>
            <a:r>
              <a:rPr lang="es-ES" dirty="0"/>
              <a:t> GROUP BY </a:t>
            </a:r>
            <a:r>
              <a:rPr lang="es-ES" dirty="0" err="1"/>
              <a:t>nombre_otra_columna</a:t>
            </a:r>
            <a:r>
              <a:rPr lang="es-ES" dirty="0"/>
              <a:t> HAVING condición LIMIT numero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1D3DBE4-A916-409B-B6DD-4BAEEE2CD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326" y="4546561"/>
            <a:ext cx="11695941" cy="80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11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MySQL – LIMIT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2520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Limita el numero de filas a devolver por una sentencia SELECT</a:t>
            </a:r>
          </a:p>
          <a:p>
            <a:pPr>
              <a:buFontTx/>
              <a:buChar char="-"/>
            </a:pPr>
            <a:endParaRPr lang="es-ES" dirty="0"/>
          </a:p>
          <a:p>
            <a:pPr marL="0" indent="0" algn="ctr">
              <a:buNone/>
            </a:pPr>
            <a:r>
              <a:rPr lang="es-ES" dirty="0"/>
              <a:t>SELECT </a:t>
            </a:r>
            <a:r>
              <a:rPr lang="es-ES" dirty="0" err="1"/>
              <a:t>nombre_columna</a:t>
            </a:r>
            <a:r>
              <a:rPr lang="es-ES" dirty="0"/>
              <a:t> FROM </a:t>
            </a:r>
            <a:r>
              <a:rPr lang="es-ES" dirty="0" err="1"/>
              <a:t>nombre_tabla</a:t>
            </a:r>
            <a:r>
              <a:rPr lang="es-ES" dirty="0"/>
              <a:t> LIMIT numero</a:t>
            </a:r>
          </a:p>
          <a:p>
            <a:pPr>
              <a:buFontTx/>
              <a:buChar char="-"/>
            </a:pPr>
            <a:endParaRPr lang="es-ES" dirty="0"/>
          </a:p>
          <a:p>
            <a:pPr marL="0" indent="0">
              <a:buNone/>
            </a:pPr>
            <a:r>
              <a:rPr lang="en-GB" i="1" dirty="0"/>
              <a:t>SELECT topic, count(name) FROM Books LIMIT 10</a:t>
            </a:r>
          </a:p>
          <a:p>
            <a:pPr marL="0" indent="0">
              <a:buNone/>
            </a:pPr>
            <a:r>
              <a:rPr lang="en-GB" i="1" dirty="0"/>
              <a:t>SELECT name, AVG(score) FROM </a:t>
            </a:r>
            <a:r>
              <a:rPr lang="en-GB" i="1" dirty="0" err="1"/>
              <a:t>student_tests</a:t>
            </a:r>
            <a:r>
              <a:rPr lang="en-GB" i="1" dirty="0"/>
              <a:t> LIMIT 5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i="1" dirty="0"/>
              <a:t>Ejercicio: Mostrar las 5 filas de las tablas Usuarios y Contenidos.</a:t>
            </a:r>
          </a:p>
        </p:txBody>
      </p:sp>
    </p:spTree>
    <p:extLst>
      <p:ext uri="{BB962C8B-B14F-4D97-AF65-F5344CB8AC3E}">
        <p14:creationId xmlns:p14="http://schemas.microsoft.com/office/powerpoint/2010/main" val="1803361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Base de Datos – Ejemplos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06577EF-8D5D-4AC8-8732-93C4B093F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i="1" dirty="0"/>
              <a:t>Ejercicio: Definir los datos necesarios para una biblioteca</a:t>
            </a:r>
          </a:p>
          <a:p>
            <a:pPr marL="0" indent="0">
              <a:buNone/>
            </a:pPr>
            <a:endParaRPr lang="es-ES" i="1" dirty="0"/>
          </a:p>
          <a:p>
            <a:pPr marL="0" indent="0">
              <a:buNone/>
            </a:pPr>
            <a:r>
              <a:rPr lang="es-ES" i="1" dirty="0"/>
              <a:t>Ejercicio: Definir los datos para una plataforma </a:t>
            </a:r>
            <a:r>
              <a:rPr lang="es-ES" i="1" dirty="0" err="1"/>
              <a:t>ecommerce</a:t>
            </a:r>
            <a:r>
              <a:rPr lang="es-ES" i="1" dirty="0"/>
              <a:t>.</a:t>
            </a:r>
          </a:p>
          <a:p>
            <a:pPr marL="0" indent="0">
              <a:buNone/>
            </a:pPr>
            <a:endParaRPr lang="es-ES" i="1" dirty="0"/>
          </a:p>
          <a:p>
            <a:pPr>
              <a:buFontTx/>
              <a:buChar char="-"/>
            </a:pPr>
            <a:r>
              <a:rPr lang="es-ES" dirty="0"/>
              <a:t>Tablas</a:t>
            </a:r>
          </a:p>
          <a:p>
            <a:pPr>
              <a:buFontTx/>
              <a:buChar char="-"/>
            </a:pPr>
            <a:r>
              <a:rPr lang="es-ES" dirty="0"/>
              <a:t>Tipos de datos</a:t>
            </a:r>
          </a:p>
          <a:p>
            <a:pPr>
              <a:buFontTx/>
              <a:buChar char="-"/>
            </a:pPr>
            <a:r>
              <a:rPr lang="es-ES" dirty="0"/>
              <a:t>Relaciones</a:t>
            </a:r>
          </a:p>
          <a:p>
            <a:pPr>
              <a:buFontTx/>
              <a:buChar char="-"/>
            </a:pPr>
            <a:endParaRPr lang="es-ES" dirty="0"/>
          </a:p>
          <a:p>
            <a:pPr marL="0" indent="0">
              <a:buNone/>
            </a:pPr>
            <a:r>
              <a:rPr lang="es-ES" dirty="0"/>
              <a:t>Como se enlaza con la web?</a:t>
            </a:r>
          </a:p>
        </p:txBody>
      </p:sp>
    </p:spTree>
    <p:extLst>
      <p:ext uri="{BB962C8B-B14F-4D97-AF65-F5344CB8AC3E}">
        <p14:creationId xmlns:p14="http://schemas.microsoft.com/office/powerpoint/2010/main" val="3450042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MySQL – Vistas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2520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Muestra los resultados de una </a:t>
            </a:r>
            <a:r>
              <a:rPr lang="es-ES" dirty="0" err="1"/>
              <a:t>query</a:t>
            </a:r>
            <a:r>
              <a:rPr lang="es-ES" dirty="0"/>
              <a:t> / sentencia de MySQL</a:t>
            </a:r>
          </a:p>
          <a:p>
            <a:pPr>
              <a:buFontTx/>
              <a:buChar char="-"/>
            </a:pPr>
            <a:r>
              <a:rPr lang="es-ES" dirty="0"/>
              <a:t>Es de solo lectura y no se puede insertar datos</a:t>
            </a:r>
          </a:p>
          <a:p>
            <a:pPr>
              <a:buFontTx/>
              <a:buChar char="-"/>
            </a:pPr>
            <a:r>
              <a:rPr lang="es-ES" dirty="0"/>
              <a:t>Al insertar datos en la tabla fuente la </a:t>
            </a:r>
            <a:r>
              <a:rPr lang="es-ES" dirty="0" err="1"/>
              <a:t>vist</a:t>
            </a:r>
            <a:r>
              <a:rPr lang="es-ES" dirty="0"/>
              <a:t> ase modifica</a:t>
            </a:r>
          </a:p>
          <a:p>
            <a:pPr>
              <a:buFontTx/>
              <a:buChar char="-"/>
            </a:pPr>
            <a:endParaRPr lang="es-ES" dirty="0"/>
          </a:p>
          <a:p>
            <a:pPr marL="0" indent="0" algn="ctr">
              <a:buNone/>
            </a:pPr>
            <a:r>
              <a:rPr lang="en-GB" i="1" dirty="0"/>
              <a:t>CREATE VIEW </a:t>
            </a:r>
            <a:r>
              <a:rPr lang="en-GB" i="1" dirty="0" err="1"/>
              <a:t>nombre_vista</a:t>
            </a:r>
            <a:r>
              <a:rPr lang="en-GB" i="1" dirty="0"/>
              <a:t> AS &lt;query&gt; (</a:t>
            </a:r>
            <a:r>
              <a:rPr lang="en-GB" i="1" dirty="0" err="1"/>
              <a:t>p.e.</a:t>
            </a:r>
            <a:r>
              <a:rPr lang="en-GB" i="1" dirty="0"/>
              <a:t> SELECT name from </a:t>
            </a:r>
            <a:r>
              <a:rPr lang="en-GB" i="1" dirty="0" err="1"/>
              <a:t>student_tests</a:t>
            </a:r>
            <a:r>
              <a:rPr lang="en-GB" i="1" dirty="0"/>
              <a:t>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i="1" dirty="0"/>
              <a:t>Ejercicio: Crear una vista con el listado de contenidos que sean los 5 primeros de la lista (mayor score).</a:t>
            </a:r>
          </a:p>
        </p:txBody>
      </p:sp>
    </p:spTree>
    <p:extLst>
      <p:ext uri="{BB962C8B-B14F-4D97-AF65-F5344CB8AC3E}">
        <p14:creationId xmlns:p14="http://schemas.microsoft.com/office/powerpoint/2010/main" val="34955831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MySQL – ALTER TABLE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2520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Incluir nueva columna en una tabla existente</a:t>
            </a:r>
          </a:p>
          <a:p>
            <a:pPr>
              <a:buFontTx/>
              <a:buChar char="-"/>
            </a:pPr>
            <a:endParaRPr lang="es-ES" dirty="0"/>
          </a:p>
          <a:p>
            <a:pPr marL="0" indent="0" algn="ctr">
              <a:buNone/>
            </a:pPr>
            <a:r>
              <a:rPr lang="es-ES" i="1" dirty="0"/>
              <a:t>ALTER TABLE t3 ADD COLUMN (d INT)</a:t>
            </a:r>
          </a:p>
          <a:p>
            <a:pPr marL="0" indent="0" algn="ctr">
              <a:buNone/>
            </a:pPr>
            <a:endParaRPr lang="es-ES" dirty="0"/>
          </a:p>
          <a:p>
            <a:pPr>
              <a:buFontTx/>
              <a:buChar char="-"/>
            </a:pPr>
            <a:r>
              <a:rPr lang="es-ES" dirty="0"/>
              <a:t>Modificar una columna existente en una tabla existente</a:t>
            </a:r>
          </a:p>
          <a:p>
            <a:pPr>
              <a:buFontTx/>
              <a:buChar char="-"/>
            </a:pPr>
            <a:endParaRPr lang="es-ES" dirty="0"/>
          </a:p>
          <a:p>
            <a:pPr marL="0" indent="0" algn="ctr">
              <a:buNone/>
            </a:pPr>
            <a:r>
              <a:rPr lang="es-ES" i="1" dirty="0"/>
              <a:t>ALTER TABLE t3 MODIFY COLUMN d VARCHAR</a:t>
            </a:r>
          </a:p>
          <a:p>
            <a:pPr marL="0" indent="0">
              <a:buNone/>
            </a:pPr>
            <a:endParaRPr lang="es-ES" dirty="0"/>
          </a:p>
          <a:p>
            <a:pPr>
              <a:buFontTx/>
              <a:buChar char="-"/>
            </a:pPr>
            <a:r>
              <a:rPr lang="es-ES" dirty="0"/>
              <a:t>Eliminar una columna existente en una tabla existente</a:t>
            </a:r>
          </a:p>
          <a:p>
            <a:pPr>
              <a:buFontTx/>
              <a:buChar char="-"/>
            </a:pPr>
            <a:endParaRPr lang="es-ES" dirty="0"/>
          </a:p>
          <a:p>
            <a:pPr marL="0" indent="0" algn="ctr">
              <a:buNone/>
            </a:pPr>
            <a:r>
              <a:rPr lang="es-ES" i="1" dirty="0"/>
              <a:t>ALTER TABLE t3 DROP COLUMN d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i="1" dirty="0"/>
              <a:t>Ejercicio: Anadir nueva columna en la tabla Usuarios y Contenidos, Modificar las columnas creadas y luego eliminarlas.</a:t>
            </a:r>
          </a:p>
        </p:txBody>
      </p:sp>
    </p:spTree>
    <p:extLst>
      <p:ext uri="{BB962C8B-B14F-4D97-AF65-F5344CB8AC3E}">
        <p14:creationId xmlns:p14="http://schemas.microsoft.com/office/powerpoint/2010/main" val="16106490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MySQL – Secuencias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2520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Listado de números enteros en orden ascendente (1, 2, 3, …)</a:t>
            </a:r>
          </a:p>
          <a:p>
            <a:pPr>
              <a:buFontTx/>
              <a:buChar char="-"/>
            </a:pPr>
            <a:r>
              <a:rPr lang="es-ES" dirty="0"/>
              <a:t>Se usan para generar números únicos en base de datos</a:t>
            </a:r>
          </a:p>
          <a:p>
            <a:pPr>
              <a:buFontTx/>
              <a:buChar char="-"/>
            </a:pPr>
            <a:r>
              <a:rPr lang="es-ES" dirty="0"/>
              <a:t>Permite hacer referencia a una fila en concreto</a:t>
            </a:r>
          </a:p>
          <a:p>
            <a:pPr>
              <a:buFontTx/>
              <a:buChar char="-"/>
            </a:pPr>
            <a:r>
              <a:rPr lang="es-ES" dirty="0"/>
              <a:t>Se suele usar con clave primaria</a:t>
            </a:r>
          </a:p>
          <a:p>
            <a:pPr>
              <a:buFontTx/>
              <a:buChar char="-"/>
            </a:pPr>
            <a:endParaRPr lang="es-ES" dirty="0"/>
          </a:p>
          <a:p>
            <a:pPr marL="0" indent="0" algn="ctr">
              <a:buNone/>
            </a:pPr>
            <a:r>
              <a:rPr lang="en-GB" i="1" dirty="0"/>
              <a:t>CREATE TABLE t3 (id INT UNSIGNED NOT NULL AUTO_INCREMENT, c INT)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i="1" dirty="0"/>
              <a:t>Ejercicio: Incluir una columna ID en la tabla Usuarios y Contenidos.</a:t>
            </a:r>
          </a:p>
        </p:txBody>
      </p:sp>
    </p:spTree>
    <p:extLst>
      <p:ext uri="{BB962C8B-B14F-4D97-AF65-F5344CB8AC3E}">
        <p14:creationId xmlns:p14="http://schemas.microsoft.com/office/powerpoint/2010/main" val="11307733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MySQL – Secuencias (II)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2520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Reenumerar secuencia en una tabla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GB" dirty="0"/>
              <a:t>ALTER TABLE t3 DROP id;</a:t>
            </a:r>
          </a:p>
          <a:p>
            <a:pPr marL="0" indent="0">
              <a:buNone/>
            </a:pPr>
            <a:r>
              <a:rPr lang="en-GB" dirty="0"/>
              <a:t>ALTER TABLE t3 ADD id INT UNSIGNED NOT NULL AUTO_INCREMENT FIRST, ADD PRIMARY KEY (id);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>
              <a:buFontTx/>
              <a:buChar char="-"/>
            </a:pPr>
            <a:r>
              <a:rPr lang="es-ES" dirty="0"/>
              <a:t>Comenzar la secuencia en un numero concreto</a:t>
            </a:r>
          </a:p>
          <a:p>
            <a:pPr>
              <a:buFontTx/>
              <a:buChar char="-"/>
            </a:pPr>
            <a:endParaRPr lang="es-ES" dirty="0"/>
          </a:p>
          <a:p>
            <a:pPr marL="0" indent="0" algn="ctr">
              <a:buNone/>
            </a:pPr>
            <a:r>
              <a:rPr lang="en-GB" i="1" dirty="0"/>
              <a:t>CREATE TABLE t3 (id INT UNSIGNED NOT NULL AUTO_INCREMENT = 100, c INT)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i="1" dirty="0"/>
              <a:t>Ejercicio: Modificar las secuencias de las tablas de Usuarios y Contenidos.</a:t>
            </a:r>
          </a:p>
        </p:txBody>
      </p:sp>
    </p:spTree>
    <p:extLst>
      <p:ext uri="{BB962C8B-B14F-4D97-AF65-F5344CB8AC3E}">
        <p14:creationId xmlns:p14="http://schemas.microsoft.com/office/powerpoint/2010/main" val="41180988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MySQL – Recopilación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3948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- CREATE DATABASE test;</a:t>
            </a:r>
          </a:p>
          <a:p>
            <a:pPr marL="0" indent="0">
              <a:buNone/>
            </a:pPr>
            <a:r>
              <a:rPr lang="en-GB" dirty="0"/>
              <a:t>- CREATE TABLE t1 ( a INT );</a:t>
            </a:r>
          </a:p>
          <a:p>
            <a:pPr marL="0" indent="0">
              <a:buNone/>
            </a:pPr>
            <a:r>
              <a:rPr lang="en-GB" dirty="0"/>
              <a:t>- INSERT INTO t1 VALUES (1);</a:t>
            </a:r>
          </a:p>
          <a:p>
            <a:pPr marL="0" indent="0">
              <a:buNone/>
            </a:pPr>
            <a:r>
              <a:rPr lang="en-GB" dirty="0"/>
              <a:t>- UPDATE books SET title = ‘A’;</a:t>
            </a:r>
          </a:p>
          <a:p>
            <a:pPr marL="0" indent="0">
              <a:buNone/>
            </a:pPr>
            <a:r>
              <a:rPr lang="en-GB" dirty="0"/>
              <a:t>- DELETE FROM Books;</a:t>
            </a:r>
          </a:p>
          <a:p>
            <a:pPr marL="0" indent="0">
              <a:buNone/>
            </a:pPr>
            <a:r>
              <a:rPr lang="en-GB" dirty="0"/>
              <a:t>- SELECT * FROM Books;</a:t>
            </a:r>
          </a:p>
          <a:p>
            <a:pPr marL="0" indent="0">
              <a:buNone/>
            </a:pPr>
            <a:r>
              <a:rPr lang="en-GB" dirty="0"/>
              <a:t>- SELECT DISTINCT topic FROM Books;</a:t>
            </a:r>
          </a:p>
          <a:p>
            <a:pPr marL="0" indent="0">
              <a:buNone/>
            </a:pPr>
            <a:r>
              <a:rPr lang="en-GB" dirty="0"/>
              <a:t>- SELECT COUNT(topic) FROM Books;</a:t>
            </a:r>
          </a:p>
          <a:p>
            <a:pPr marL="0" indent="0">
              <a:buNone/>
            </a:pPr>
            <a:r>
              <a:rPr lang="en-GB" dirty="0"/>
              <a:t>- SELECT COUNT(name) FROM Books GROUP BY topic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s-ES" i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474F06-0BA1-460B-B06F-D441FB39852B}"/>
              </a:ext>
            </a:extLst>
          </p:cNvPr>
          <p:cNvSpPr txBox="1">
            <a:spLocks/>
          </p:cNvSpPr>
          <p:nvPr/>
        </p:nvSpPr>
        <p:spPr>
          <a:xfrm>
            <a:off x="6342776" y="1825625"/>
            <a:ext cx="57891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- SELECT topic, count(name) as total FROM Books GROUP BY topic HAVING total &gt; 10</a:t>
            </a:r>
          </a:p>
          <a:p>
            <a:pPr marL="0" indent="0">
              <a:buNone/>
            </a:pPr>
            <a:r>
              <a:rPr lang="en-GB" dirty="0"/>
              <a:t>- SELECT topic, count(name) FROM Books LIMIT 10</a:t>
            </a:r>
          </a:p>
          <a:p>
            <a:pPr marL="0" indent="0">
              <a:buNone/>
            </a:pPr>
            <a:r>
              <a:rPr lang="es-ES" dirty="0"/>
              <a:t>- ALTER TABLE t3 ADD COLUMN (d INT)</a:t>
            </a:r>
          </a:p>
          <a:p>
            <a:pPr marL="0" indent="0">
              <a:buNone/>
            </a:pPr>
            <a:r>
              <a:rPr lang="es-ES" dirty="0"/>
              <a:t>- ALTER TABLE t3 MODIFY COLUMN d VARCHAR</a:t>
            </a:r>
          </a:p>
          <a:p>
            <a:pPr marL="0" indent="0">
              <a:buNone/>
            </a:pPr>
            <a:r>
              <a:rPr lang="es-ES" dirty="0"/>
              <a:t>- ALTER TABLE t3 DROP COLUMN d</a:t>
            </a:r>
          </a:p>
          <a:p>
            <a:pPr marL="0" indent="0">
              <a:buNone/>
            </a:pPr>
            <a:r>
              <a:rPr lang="en-GB" dirty="0"/>
              <a:t>- CREATE TABLE t3 (id INT UNSIGNED NOT NULL AUTO_INCREMENT, c INT)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38584647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MySQL – Practicar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7218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i="1" dirty="0"/>
              <a:t>Ejercicio: Trabajar sobre la base de datos </a:t>
            </a:r>
            <a:r>
              <a:rPr lang="es-ES" i="1" dirty="0" err="1"/>
              <a:t>IMDb</a:t>
            </a:r>
            <a:r>
              <a:rPr lang="es-ES" i="1" dirty="0"/>
              <a:t> para completar los requisitos.</a:t>
            </a:r>
          </a:p>
          <a:p>
            <a:pPr marL="0" indent="0">
              <a:buNone/>
            </a:pPr>
            <a:endParaRPr lang="es-ES" i="1" dirty="0"/>
          </a:p>
          <a:p>
            <a:pPr>
              <a:buFontTx/>
              <a:buChar char="-"/>
            </a:pPr>
            <a:r>
              <a:rPr lang="es-ES" i="1" dirty="0"/>
              <a:t>Mostrar las 5 películas con mayor score</a:t>
            </a:r>
          </a:p>
          <a:p>
            <a:pPr>
              <a:buFontTx/>
              <a:buChar char="-"/>
            </a:pPr>
            <a:r>
              <a:rPr lang="es-ES" i="1" dirty="0"/>
              <a:t>Listado del numero de películas por genero</a:t>
            </a:r>
          </a:p>
          <a:p>
            <a:pPr>
              <a:buFontTx/>
              <a:buChar char="-"/>
            </a:pPr>
            <a:r>
              <a:rPr lang="es-ES" i="1" dirty="0"/>
              <a:t>Listado de los géneros disponibles</a:t>
            </a:r>
          </a:p>
          <a:p>
            <a:pPr>
              <a:buFontTx/>
              <a:buChar char="-"/>
            </a:pPr>
            <a:r>
              <a:rPr lang="es-ES" i="1" dirty="0"/>
              <a:t>Media de score por genero</a:t>
            </a:r>
          </a:p>
          <a:p>
            <a:pPr>
              <a:buFontTx/>
              <a:buChar char="-"/>
            </a:pPr>
            <a:r>
              <a:rPr lang="es-ES" i="1" dirty="0"/>
              <a:t>Tabla de votaciones de usuarios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32856863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MySQL – Practicar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7218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i="1" dirty="0"/>
              <a:t>Ejercicio: Crear base de datos para </a:t>
            </a:r>
            <a:r>
              <a:rPr lang="es-ES" i="1" dirty="0" err="1"/>
              <a:t>eCommerce</a:t>
            </a:r>
            <a:r>
              <a:rPr lang="es-ES" i="1" dirty="0"/>
              <a:t>.</a:t>
            </a:r>
          </a:p>
          <a:p>
            <a:pPr marL="0" indent="0">
              <a:buNone/>
            </a:pPr>
            <a:endParaRPr lang="es-ES" i="1" dirty="0"/>
          </a:p>
          <a:p>
            <a:pPr>
              <a:buFontTx/>
              <a:buChar char="-"/>
            </a:pPr>
            <a:r>
              <a:rPr lang="es-ES" i="1" dirty="0"/>
              <a:t>Trabajar en grupo para el diseño de la base de datos</a:t>
            </a:r>
          </a:p>
          <a:p>
            <a:pPr>
              <a:buFontTx/>
              <a:buChar char="-"/>
            </a:pPr>
            <a:r>
              <a:rPr lang="es-ES" i="1" dirty="0"/>
              <a:t>Crear todas las tablas requeridas</a:t>
            </a:r>
          </a:p>
          <a:p>
            <a:pPr>
              <a:buFontTx/>
              <a:buChar char="-"/>
            </a:pPr>
            <a:r>
              <a:rPr lang="es-ES" i="1" dirty="0"/>
              <a:t>Usar columna ID para cada tabla</a:t>
            </a:r>
          </a:p>
          <a:p>
            <a:pPr>
              <a:buFontTx/>
              <a:buChar char="-"/>
            </a:pPr>
            <a:r>
              <a:rPr lang="es-ES" i="1" dirty="0"/>
              <a:t>Crear las sentencias para obtener datos necesarios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396006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Base de Datos – Ejemplos (II)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06577EF-8D5D-4AC8-8732-93C4B093F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i="1" dirty="0"/>
              <a:t>Ejercicio: Modelar los datos de </a:t>
            </a:r>
            <a:r>
              <a:rPr lang="es-ES" i="1" dirty="0" err="1"/>
              <a:t>IMDb</a:t>
            </a:r>
            <a:endParaRPr lang="es-ES" i="1" dirty="0"/>
          </a:p>
          <a:p>
            <a:pPr marL="0" indent="0">
              <a:buNone/>
            </a:pPr>
            <a:endParaRPr lang="es-ES" i="1" dirty="0"/>
          </a:p>
          <a:p>
            <a:pPr marL="0" indent="0" algn="ctr">
              <a:buNone/>
            </a:pPr>
            <a:r>
              <a:rPr lang="es-ES" i="1" dirty="0">
                <a:hlinkClick r:id="rId2"/>
              </a:rPr>
              <a:t>https://www.imdb.com/chart/top/?ref_=nv_mv_250</a:t>
            </a:r>
            <a:endParaRPr lang="es-ES" i="1" dirty="0"/>
          </a:p>
          <a:p>
            <a:pPr marL="0" indent="0" algn="ctr">
              <a:buNone/>
            </a:pPr>
            <a:endParaRPr lang="es-ES" i="1" dirty="0"/>
          </a:p>
          <a:p>
            <a:pPr>
              <a:buFontTx/>
              <a:buChar char="-"/>
            </a:pPr>
            <a:r>
              <a:rPr lang="es-ES" dirty="0"/>
              <a:t>Tablas</a:t>
            </a:r>
          </a:p>
          <a:p>
            <a:pPr>
              <a:buFontTx/>
              <a:buChar char="-"/>
            </a:pPr>
            <a:r>
              <a:rPr lang="es-ES" dirty="0"/>
              <a:t>Tipos de datos</a:t>
            </a:r>
          </a:p>
          <a:p>
            <a:pPr>
              <a:buFontTx/>
              <a:buChar char="-"/>
            </a:pPr>
            <a:r>
              <a:rPr lang="es-ES" dirty="0"/>
              <a:t>Relaciones</a:t>
            </a:r>
          </a:p>
        </p:txBody>
      </p:sp>
    </p:spTree>
    <p:extLst>
      <p:ext uri="{BB962C8B-B14F-4D97-AF65-F5344CB8AC3E}">
        <p14:creationId xmlns:p14="http://schemas.microsoft.com/office/powerpoint/2010/main" val="2491053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Base de Datos – Ejemplos (II)</a:t>
            </a:r>
          </a:p>
        </p:txBody>
      </p:sp>
      <p:pic>
        <p:nvPicPr>
          <p:cNvPr id="4" name="Content Placeholder 3" descr="Logo&#10;&#10;Description automatically generated">
            <a:extLst>
              <a:ext uri="{FF2B5EF4-FFF2-40B4-BE49-F238E27FC236}">
                <a16:creationId xmlns:a16="http://schemas.microsoft.com/office/drawing/2014/main" id="{8BD57DFD-892C-4D86-B7CD-07A323BDA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232" y="2956764"/>
            <a:ext cx="3036888" cy="944472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59444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Almacenamiento de datos en servidor</a:t>
            </a:r>
          </a:p>
          <a:p>
            <a:pPr>
              <a:buFontTx/>
              <a:buChar char="-"/>
            </a:pPr>
            <a:r>
              <a:rPr lang="es-ES" dirty="0"/>
              <a:t>Guardado permanente</a:t>
            </a:r>
          </a:p>
          <a:p>
            <a:pPr>
              <a:buFontTx/>
              <a:buChar char="-"/>
            </a:pPr>
            <a:r>
              <a:rPr lang="es-ES" dirty="0"/>
              <a:t>Acceso a los datos en paralelo</a:t>
            </a:r>
          </a:p>
          <a:p>
            <a:pPr>
              <a:buFontTx/>
              <a:buChar char="-"/>
            </a:pPr>
            <a:r>
              <a:rPr lang="es-ES" dirty="0"/>
              <a:t>Inserción de datos</a:t>
            </a:r>
          </a:p>
          <a:p>
            <a:pPr>
              <a:buFontTx/>
              <a:buChar char="-"/>
            </a:pPr>
            <a:r>
              <a:rPr lang="es-ES" dirty="0"/>
              <a:t>Datos relacionados</a:t>
            </a:r>
          </a:p>
          <a:p>
            <a:pPr>
              <a:buFontTx/>
              <a:buChar char="-"/>
            </a:pPr>
            <a:r>
              <a:rPr lang="es-ES" dirty="0"/>
              <a:t>Búsqueda de datos -&gt; Filtrado - </a:t>
            </a:r>
            <a:r>
              <a:rPr lang="es-ES" dirty="0" err="1"/>
              <a:t>filter</a:t>
            </a:r>
            <a:r>
              <a:rPr lang="es-ES" dirty="0"/>
              <a:t>()</a:t>
            </a:r>
          </a:p>
          <a:p>
            <a:pPr>
              <a:buFontTx/>
              <a:buChar char="-"/>
            </a:pPr>
            <a:r>
              <a:rPr lang="es-ES" dirty="0"/>
              <a:t>Ordenación de datos -&gt; </a:t>
            </a:r>
            <a:r>
              <a:rPr lang="es-ES" dirty="0" err="1"/>
              <a:t>sort</a:t>
            </a:r>
            <a:r>
              <a:rPr lang="es-ES" dirty="0"/>
              <a:t>()</a:t>
            </a:r>
          </a:p>
          <a:p>
            <a:pPr>
              <a:buFontTx/>
              <a:buChar char="-"/>
            </a:pPr>
            <a:endParaRPr lang="es-ES" dirty="0"/>
          </a:p>
          <a:p>
            <a:pPr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456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Base de Datos – Maria DB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5624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Instalar Maria DB Server</a:t>
            </a:r>
          </a:p>
          <a:p>
            <a:pPr>
              <a:buFontTx/>
              <a:buChar char="-"/>
            </a:pPr>
            <a:endParaRPr lang="es-ES" dirty="0"/>
          </a:p>
          <a:p>
            <a:pPr marL="0" indent="0" algn="ctr">
              <a:buNone/>
            </a:pPr>
            <a:r>
              <a:rPr lang="es-ES" dirty="0">
                <a:hlinkClick r:id="rId2"/>
              </a:rPr>
              <a:t>https://mariadb.org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>
              <a:buFontTx/>
              <a:buChar char="-"/>
            </a:pPr>
            <a:r>
              <a:rPr lang="es-ES" dirty="0"/>
              <a:t>Indicar usuario y contraseña </a:t>
            </a:r>
          </a:p>
          <a:p>
            <a:pPr>
              <a:buFontTx/>
              <a:buChar char="-"/>
            </a:pPr>
            <a:r>
              <a:rPr lang="es-ES" dirty="0"/>
              <a:t>Marcar resto de configuración por defecto</a:t>
            </a:r>
          </a:p>
          <a:p>
            <a:pPr>
              <a:buFontTx/>
              <a:buChar char="-"/>
            </a:pPr>
            <a:r>
              <a:rPr lang="es-ES" dirty="0"/>
              <a:t>Completar la instalación</a:t>
            </a:r>
          </a:p>
          <a:p>
            <a:pPr>
              <a:buFontTx/>
              <a:buChar char="-"/>
            </a:pPr>
            <a:r>
              <a:rPr lang="es-ES" dirty="0"/>
              <a:t>Inicio -&gt; MySQL Client</a:t>
            </a:r>
          </a:p>
          <a:p>
            <a:pPr>
              <a:buFontTx/>
              <a:buChar char="-"/>
            </a:pPr>
            <a:r>
              <a:rPr lang="en-GB" dirty="0" err="1"/>
              <a:t>mysql</a:t>
            </a:r>
            <a:r>
              <a:rPr lang="en-GB" dirty="0"/>
              <a:t> -u //</a:t>
            </a:r>
            <a:r>
              <a:rPr lang="en-GB" dirty="0" err="1"/>
              <a:t>user_name</a:t>
            </a:r>
            <a:r>
              <a:rPr lang="en-GB" dirty="0"/>
              <a:t>// -p -h //</a:t>
            </a:r>
            <a:r>
              <a:rPr lang="en-GB" dirty="0" err="1"/>
              <a:t>ip_address</a:t>
            </a:r>
            <a:r>
              <a:rPr lang="en-GB" dirty="0"/>
              <a:t>// //</a:t>
            </a:r>
            <a:r>
              <a:rPr lang="en-GB" dirty="0" err="1"/>
              <a:t>db_name</a:t>
            </a:r>
            <a:r>
              <a:rPr lang="en-GB" dirty="0"/>
              <a:t>//</a:t>
            </a:r>
            <a:endParaRPr lang="es-ES" dirty="0"/>
          </a:p>
          <a:p>
            <a:pPr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358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Base de Datos – Tipos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5624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Sistemas transaccionales</a:t>
            </a:r>
          </a:p>
          <a:p>
            <a:pPr marL="0" indent="0">
              <a:buNone/>
            </a:pPr>
            <a:endParaRPr lang="es-ES" dirty="0"/>
          </a:p>
          <a:p>
            <a:pPr>
              <a:buFontTx/>
              <a:buChar char="-"/>
            </a:pPr>
            <a:r>
              <a:rPr lang="es-ES" dirty="0"/>
              <a:t>Basado en “transacciones”</a:t>
            </a:r>
          </a:p>
          <a:p>
            <a:pPr>
              <a:buFontTx/>
              <a:buChar char="-"/>
            </a:pPr>
            <a:r>
              <a:rPr lang="es-ES" dirty="0"/>
              <a:t>Aplicaciones en tiempo real</a:t>
            </a:r>
          </a:p>
          <a:p>
            <a:pPr>
              <a:buFontTx/>
              <a:buChar char="-"/>
            </a:pPr>
            <a:r>
              <a:rPr lang="es-ES" dirty="0"/>
              <a:t>Arquitectura normalizada</a:t>
            </a:r>
          </a:p>
          <a:p>
            <a:pPr>
              <a:buFontTx/>
              <a:buChar char="-"/>
            </a:pPr>
            <a:r>
              <a:rPr lang="es-ES" dirty="0"/>
              <a:t>Ejemplo: La mayoría de aplicaciones web</a:t>
            </a:r>
          </a:p>
          <a:p>
            <a:pPr>
              <a:buFontTx/>
              <a:buChar char="-"/>
            </a:pPr>
            <a:endParaRPr lang="es-ES" dirty="0"/>
          </a:p>
          <a:p>
            <a:pPr marL="0" indent="0">
              <a:buNone/>
            </a:pPr>
            <a:r>
              <a:rPr lang="es-ES" dirty="0"/>
              <a:t>Ventajas / desventajas:</a:t>
            </a:r>
          </a:p>
          <a:p>
            <a:pPr marL="0" indent="0">
              <a:buNone/>
            </a:pPr>
            <a:endParaRPr lang="es-ES" dirty="0"/>
          </a:p>
          <a:p>
            <a:pPr>
              <a:buFontTx/>
              <a:buChar char="-"/>
            </a:pPr>
            <a:r>
              <a:rPr lang="es-ES" dirty="0"/>
              <a:t>Eliminación de bloqueos e interbloqueos (</a:t>
            </a:r>
            <a:r>
              <a:rPr lang="es-ES" dirty="0" err="1"/>
              <a:t>deadlocks</a:t>
            </a:r>
            <a:r>
              <a:rPr lang="es-ES" dirty="0"/>
              <a:t>)</a:t>
            </a:r>
          </a:p>
          <a:p>
            <a:pPr>
              <a:buFontTx/>
              <a:buChar char="-"/>
            </a:pPr>
            <a:r>
              <a:rPr lang="es-ES" dirty="0"/>
              <a:t>Difíciles de consultar desde el punto de vista analítico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4478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Base de Datos – Tipos (II)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5624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Sistemas analíticos:</a:t>
            </a:r>
          </a:p>
          <a:p>
            <a:pPr marL="0" indent="0">
              <a:buNone/>
            </a:pPr>
            <a:endParaRPr lang="es-ES" dirty="0"/>
          </a:p>
          <a:p>
            <a:pPr>
              <a:buFontTx/>
              <a:buChar char="-"/>
            </a:pPr>
            <a:r>
              <a:rPr lang="es-ES" dirty="0"/>
              <a:t>Para crear diagrama Relación-Entidad en estrella en sistema (OLAP)</a:t>
            </a:r>
          </a:p>
          <a:p>
            <a:pPr>
              <a:buFontTx/>
              <a:buChar char="-"/>
            </a:pPr>
            <a:r>
              <a:rPr lang="es-ES" dirty="0"/>
              <a:t>Usado masivamente para Data </a:t>
            </a:r>
            <a:r>
              <a:rPr lang="es-ES" dirty="0" err="1"/>
              <a:t>Warehouse</a:t>
            </a:r>
            <a:endParaRPr lang="es-ES" dirty="0"/>
          </a:p>
          <a:p>
            <a:pPr>
              <a:buFontTx/>
              <a:buChar char="-"/>
            </a:pPr>
            <a:r>
              <a:rPr lang="es-ES" dirty="0"/>
              <a:t>Uso de procesos ETL</a:t>
            </a:r>
          </a:p>
          <a:p>
            <a:pPr>
              <a:buFontTx/>
              <a:buChar char="-"/>
            </a:pPr>
            <a:endParaRPr lang="es-ES" dirty="0"/>
          </a:p>
          <a:p>
            <a:pPr marL="0" indent="0">
              <a:buNone/>
            </a:pPr>
            <a:r>
              <a:rPr lang="es-ES" dirty="0"/>
              <a:t>Ventajas / desventajas:</a:t>
            </a:r>
          </a:p>
          <a:p>
            <a:pPr marL="0" indent="0">
              <a:buNone/>
            </a:pPr>
            <a:endParaRPr lang="es-ES" dirty="0"/>
          </a:p>
          <a:p>
            <a:pPr>
              <a:buFontTx/>
              <a:buChar char="-"/>
            </a:pPr>
            <a:r>
              <a:rPr lang="es-ES" dirty="0"/>
              <a:t>Herramienta casi perfecta para la mejora continua de nuestro software</a:t>
            </a:r>
          </a:p>
          <a:p>
            <a:pPr>
              <a:buFontTx/>
              <a:buChar char="-"/>
            </a:pPr>
            <a:r>
              <a:rPr lang="es-ES" dirty="0"/>
              <a:t>No vale para uso del usuario final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4488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3743-7BE5-45E5-9535-CB74B719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1" y="365125"/>
            <a:ext cx="11526473" cy="1325563"/>
          </a:xfrm>
        </p:spPr>
        <p:txBody>
          <a:bodyPr/>
          <a:lstStyle/>
          <a:p>
            <a:r>
              <a:rPr lang="es-ES" dirty="0"/>
              <a:t>Base de Datos – Tipos (III)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48272-3C79-409B-BB20-F4712132F62D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5624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ototype" panose="02000400000000000000" pitchFamily="2" charset="0"/>
                <a:ea typeface="+mn-ea"/>
                <a:cs typeface="Prototype" panose="020004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Sistemas relacionales:</a:t>
            </a:r>
          </a:p>
          <a:p>
            <a:pPr marL="0" indent="0">
              <a:buNone/>
            </a:pPr>
            <a:endParaRPr lang="es-ES" dirty="0"/>
          </a:p>
          <a:p>
            <a:pPr>
              <a:buFontTx/>
              <a:buChar char="-"/>
            </a:pPr>
            <a:r>
              <a:rPr lang="es-ES" dirty="0"/>
              <a:t>Ayudan a representar el modelo de datos con sus relaciones</a:t>
            </a:r>
          </a:p>
          <a:p>
            <a:pPr>
              <a:buFontTx/>
              <a:buChar char="-"/>
            </a:pPr>
            <a:r>
              <a:rPr lang="es-ES" dirty="0"/>
              <a:t>Operaciones de búsqueda e inserción controladas</a:t>
            </a:r>
          </a:p>
          <a:p>
            <a:pPr>
              <a:buFontTx/>
              <a:buChar char="-"/>
            </a:pPr>
            <a:r>
              <a:rPr lang="es-ES" dirty="0"/>
              <a:t>Uso de transacciones para gestionar los datos</a:t>
            </a:r>
          </a:p>
          <a:p>
            <a:pPr>
              <a:buFontTx/>
              <a:buChar char="-"/>
            </a:pPr>
            <a:endParaRPr lang="es-ES" dirty="0"/>
          </a:p>
          <a:p>
            <a:pPr>
              <a:buFontTx/>
              <a:buChar char="-"/>
            </a:pPr>
            <a:endParaRPr lang="es-ES" dirty="0"/>
          </a:p>
          <a:p>
            <a:pPr marL="0" indent="0">
              <a:buNone/>
            </a:pPr>
            <a:r>
              <a:rPr lang="es-ES" dirty="0"/>
              <a:t>Ventajas / desventajas:</a:t>
            </a:r>
          </a:p>
          <a:p>
            <a:pPr marL="0" indent="0">
              <a:buNone/>
            </a:pPr>
            <a:endParaRPr lang="es-ES" dirty="0"/>
          </a:p>
          <a:p>
            <a:pPr>
              <a:buFontTx/>
              <a:buChar char="-"/>
            </a:pPr>
            <a:r>
              <a:rPr lang="es-ES" dirty="0"/>
              <a:t>Fácil de entender y de mantener</a:t>
            </a:r>
          </a:p>
          <a:p>
            <a:pPr>
              <a:buFontTx/>
              <a:buChar char="-"/>
            </a:pPr>
            <a:r>
              <a:rPr lang="es-ES" dirty="0"/>
              <a:t>Con grandes volúmenes hace difícil su mantenimiento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7967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2260</TotalTime>
  <Words>1975</Words>
  <Application>Microsoft Office PowerPoint</Application>
  <PresentationFormat>Widescreen</PresentationFormat>
  <Paragraphs>338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Prototype</vt:lpstr>
      <vt:lpstr>Office Theme</vt:lpstr>
      <vt:lpstr>Full Stack Bootcamp</vt:lpstr>
      <vt:lpstr>Base de Datos – Que es?</vt:lpstr>
      <vt:lpstr>Base de Datos – Ejemplos</vt:lpstr>
      <vt:lpstr>Base de Datos – Ejemplos (II)</vt:lpstr>
      <vt:lpstr>Base de Datos – Ejemplos (II)</vt:lpstr>
      <vt:lpstr>Base de Datos – Maria DB</vt:lpstr>
      <vt:lpstr>Base de Datos – Tipos</vt:lpstr>
      <vt:lpstr>Base de Datos – Tipos (II)</vt:lpstr>
      <vt:lpstr>Base de Datos – Tipos (III)</vt:lpstr>
      <vt:lpstr>Base de Datos – Tipos (IV)</vt:lpstr>
      <vt:lpstr>MySQL – Historia y caracteristicas</vt:lpstr>
      <vt:lpstr>MySQL – Historia y características (II)</vt:lpstr>
      <vt:lpstr>MySQL Workbench</vt:lpstr>
      <vt:lpstr>MySQL Workbench</vt:lpstr>
      <vt:lpstr>MySQL – Crear Base de Datos</vt:lpstr>
      <vt:lpstr>MySQL - Tablas</vt:lpstr>
      <vt:lpstr>MySQL – Integridad de datos</vt:lpstr>
      <vt:lpstr>MySQL – Tipos de datos</vt:lpstr>
      <vt:lpstr>MySQL – Tipos de datos – El valor NULL</vt:lpstr>
      <vt:lpstr>MySQL – INSERT</vt:lpstr>
      <vt:lpstr>MySQL – UPDATE</vt:lpstr>
      <vt:lpstr>MySQL – DELETE</vt:lpstr>
      <vt:lpstr>MySQL – SELECT</vt:lpstr>
      <vt:lpstr>MySQL – DISTINCT</vt:lpstr>
      <vt:lpstr>MySQL – COUNT</vt:lpstr>
      <vt:lpstr>MySQL – GROUP BY</vt:lpstr>
      <vt:lpstr>MySQL – HAVING</vt:lpstr>
      <vt:lpstr>MySQL – Orden de ejecucion</vt:lpstr>
      <vt:lpstr>MySQL – LIMIT</vt:lpstr>
      <vt:lpstr>MySQL – Vistas</vt:lpstr>
      <vt:lpstr>MySQL – ALTER TABLE </vt:lpstr>
      <vt:lpstr>MySQL – Secuencias</vt:lpstr>
      <vt:lpstr>MySQL – Secuencias (II)</vt:lpstr>
      <vt:lpstr>MySQL – Recopilación</vt:lpstr>
      <vt:lpstr>MySQL – Practicar</vt:lpstr>
      <vt:lpstr>MySQL – Practicar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Israel Menis</dc:creator>
  <cp:lastModifiedBy>Israel Menis</cp:lastModifiedBy>
  <cp:revision>18</cp:revision>
  <dcterms:created xsi:type="dcterms:W3CDTF">2021-12-21T19:55:08Z</dcterms:created>
  <dcterms:modified xsi:type="dcterms:W3CDTF">2022-01-20T04:31:14Z</dcterms:modified>
</cp:coreProperties>
</file>