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 Black" panose="020B0604020202020204" charset="0"/>
      <p:bold r:id="rId19"/>
      <p:boldItalic r:id="rId20"/>
    </p:embeddedFont>
    <p:embeddedFont>
      <p:font typeface="Lato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5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53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avLst/>
            <a:gdLst/>
            <a:ahLst/>
            <a:cxnLst/>
            <a:rect l="l" t="t" r="r" b="b"/>
            <a:pathLst>
              <a:path w="3860800" h="939800" extrusionOk="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avLst/>
            <a:gdLst/>
            <a:ahLst/>
            <a:cxnLst/>
            <a:rect l="l" t="t" r="r" b="b"/>
            <a:pathLst>
              <a:path w="3860800" h="1358900" extrusionOk="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avLst/>
            <a:gdLst/>
            <a:ahLst/>
            <a:cxnLst/>
            <a:rect l="l" t="t" r="r" b="b"/>
            <a:pathLst>
              <a:path w="3860800" h="730250" extrusionOk="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1034250" y="104753"/>
            <a:ext cx="7075500" cy="1414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Proyectos de inversion Funcion Educacion</a:t>
            </a:r>
            <a:endParaRPr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DA7DAB-171E-4A04-BAE7-AE577C29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79" y="1179815"/>
            <a:ext cx="3659716" cy="3220735"/>
          </a:xfrm>
          <a:prstGeom prst="rect">
            <a:avLst/>
          </a:prstGeom>
        </p:spPr>
      </p:pic>
      <p:sp>
        <p:nvSpPr>
          <p:cNvPr id="9" name="Google Shape;90;p12">
            <a:extLst>
              <a:ext uri="{FF2B5EF4-FFF2-40B4-BE49-F238E27FC236}">
                <a16:creationId xmlns:a16="http://schemas.microsoft.com/office/drawing/2014/main" id="{0AF64DF5-8B31-499A-8870-6D4C50CB3719}"/>
              </a:ext>
            </a:extLst>
          </p:cNvPr>
          <p:cNvSpPr txBox="1">
            <a:spLocks/>
          </p:cNvSpPr>
          <p:nvPr/>
        </p:nvSpPr>
        <p:spPr>
          <a:xfrm>
            <a:off x="82550" y="4572001"/>
            <a:ext cx="8997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sz="2400" dirty="0"/>
              <a:t>Oficina Regional de Formulación y Evaluación de Inversiones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BEE15461-ADEE-4A1F-B926-E9BAE0E827E3}"/>
              </a:ext>
            </a:extLst>
          </p:cNvPr>
          <p:cNvSpPr txBox="1">
            <a:spLocks/>
          </p:cNvSpPr>
          <p:nvPr/>
        </p:nvSpPr>
        <p:spPr>
          <a:xfrm>
            <a:off x="737850" y="324975"/>
            <a:ext cx="7922056" cy="9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PE" dirty="0"/>
              <a:t>Antecedentes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4479807-5130-4997-A490-1BF56ADBB9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35250"/>
            <a:ext cx="8540005" cy="2284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El año 2019 se elabora la cartera de inversiones de la Función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Educacion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, en reuniones con la Dirección Regional de Educación, las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UGELs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y el área de PREAVED Programa de Reducción de la Vulnerabilidad y Atención de Emergencias por Desastres de la DRE para focalizar las inversiones a aquellas I.E. cuyas infraestructuras representen en riesgo físico para la comunidad educativa.</a:t>
            </a:r>
            <a:b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</a:t>
            </a:r>
            <a:b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b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</a:t>
            </a:r>
            <a:b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endParaRPr lang="es-PE" sz="12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37850" y="324975"/>
            <a:ext cx="7922056" cy="936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Proyectos de Inversion programados en la PMI 2021-2023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89394"/>
              </p:ext>
            </p:extLst>
          </p:nvPr>
        </p:nvGraphicFramePr>
        <p:xfrm>
          <a:off x="286869" y="1333500"/>
          <a:ext cx="8310283" cy="2636520"/>
        </p:xfrm>
        <a:graphic>
          <a:graphicData uri="http://schemas.openxmlformats.org/drawingml/2006/table">
            <a:tbl>
              <a:tblPr firstRow="1" bandRow="1">
                <a:tableStyleId>{B296C3B7-51D5-40FC-B7EA-EAF5845D4BE8}</a:tableStyleId>
              </a:tblPr>
              <a:tblGrid>
                <a:gridCol w="562166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7748117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</a:tblGrid>
              <a:tr h="325414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dirty="0"/>
                        <a:t>MEJORAMIENTO DEL SERVICIO EDUCATIVO DEL NIVEL INICIAL </a:t>
                      </a:r>
                      <a:r>
                        <a:rPr lang="es-PE" sz="1100" b="0" dirty="0" err="1"/>
                        <a:t>N°</a:t>
                      </a:r>
                      <a:r>
                        <a:rPr lang="es-PE" sz="1100" b="0" dirty="0"/>
                        <a:t> 1105, N°92 - REYNA DE LOS ANGELES, N°1106, 812 SAN JUAN DE DIOS Y N°79 CRISTO REDENTOR EN LOS DISTRITOS DE ABANCAY , CURAHUASI Y SAN PEDRO DE CACHORA DE LA PROVINCIA DE ABANCAY - DEPARTAMENTO DE APURIMAC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MEJORAMIENTO DE LOS SERVICIOS EDUCATIVOS INICIALES DE 10 INSTITUCIONES EDUCATIVAS DEL, DISTRITO DE TALAVERA - ANDAHUAYLAS - APURIMAC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MEJORAMIENTO DEL SERVICIO EDUCATIVO DEL NIVEL INICIAL N°1135 SANGABRIEL, N°171 PICHIUPATA, </a:t>
                      </a:r>
                      <a:r>
                        <a:rPr lang="es-PE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N°</a:t>
                      </a: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39 HUANCARAMA, </a:t>
                      </a:r>
                      <a:r>
                        <a:rPr lang="es-PE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N°</a:t>
                      </a: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938 HUACCAYHURA, DISTRITO DE HUANCARAMA PROVINCIA DE ANDAHUAYLAS, REGION APURIMAC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648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1105, N°92 - REYNA DE LOS ANGELES, N°1106, 812 SAN JUAN DE DIOS Y N°79 CRISTO REDENTOR EN LOS DISTRITOS DE ABANCAY , CURAHUASI Y SAN PEDRO DE CACHORA DE LA PROVINCIA DE ABANCAY - DEPARTAMENTO DE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7" y="203492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82201"/>
              </p:ext>
            </p:extLst>
          </p:nvPr>
        </p:nvGraphicFramePr>
        <p:xfrm>
          <a:off x="301997" y="2396605"/>
          <a:ext cx="3696262" cy="128365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1105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N°92 - Reyna de los Ángeles 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N°1106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Abancay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N°79 Cristo Redentor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San Pedro de Cachora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s-PE" sz="1100" u="none" strike="noStrike" dirty="0" err="1">
                          <a:effectLst/>
                          <a:latin typeface="Arial Narrow" panose="020B0606020202030204" pitchFamily="34" charset="0"/>
                        </a:rPr>
                        <a:t>N°</a:t>
                      </a:r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 812 San Juan de Dios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 27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Curahuasi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929"/>
              </p:ext>
            </p:extLst>
          </p:nvPr>
        </p:nvGraphicFramePr>
        <p:xfrm>
          <a:off x="301997" y="1191120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889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3" name="Google Shape;112;p15">
            <a:extLst>
              <a:ext uri="{FF2B5EF4-FFF2-40B4-BE49-F238E27FC236}">
                <a16:creationId xmlns:a16="http://schemas.microsoft.com/office/drawing/2014/main" id="{2F7B493C-8A5E-4266-94BE-7BD1D310249C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3696262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6,870,000.00 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3875C47-0051-41ED-9D6B-A17EFC09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03" y="1003632"/>
            <a:ext cx="3756137" cy="410956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05ED5706-9ED1-4B1F-94E5-C5B3101DBFF5}"/>
              </a:ext>
            </a:extLst>
          </p:cNvPr>
          <p:cNvSpPr/>
          <p:nvPr/>
        </p:nvSpPr>
        <p:spPr>
          <a:xfrm>
            <a:off x="7521219" y="1950555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E5009B-4902-4BAB-825C-E4FEB558934B}"/>
              </a:ext>
            </a:extLst>
          </p:cNvPr>
          <p:cNvSpPr/>
          <p:nvPr/>
        </p:nvSpPr>
        <p:spPr>
          <a:xfrm>
            <a:off x="6982850" y="1829629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675348" y="2387908"/>
            <a:ext cx="322971" cy="315567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 LOS SERVICIOS EDUCATIVOS INICIALES DE 10 INSTITUCIONES EDUCATIVAS DEL, DISTRITO DE TALAVERA - ANDAHUAYLAS - APURIMAC</a:t>
            </a:r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DEF18FBA-623F-4849-B5BE-EA30B525EF4B}"/>
              </a:ext>
            </a:extLst>
          </p:cNvPr>
          <p:cNvSpPr txBox="1">
            <a:spLocks/>
          </p:cNvSpPr>
          <p:nvPr/>
        </p:nvSpPr>
        <p:spPr>
          <a:xfrm>
            <a:off x="301996" y="1432383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las UP: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FC634-70E2-45AF-B4DD-49163998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51535"/>
              </p:ext>
            </p:extLst>
          </p:nvPr>
        </p:nvGraphicFramePr>
        <p:xfrm>
          <a:off x="303858" y="1728572"/>
          <a:ext cx="4809162" cy="1872788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01142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effectLst/>
                          <a:latin typeface="Arial Narrow" panose="020B0606020202030204" pitchFamily="34" charset="0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69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275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277-40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284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537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343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69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8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54214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02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1145</a:t>
                      </a:r>
                      <a:endParaRPr lang="es-PE" sz="10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s-PE" sz="10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835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1148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s-PE" sz="1000" dirty="0">
                        <a:solidFill>
                          <a:schemeClr val="accent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Talavera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97915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6C694C-BC11-4476-9BB2-7308668A0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86154"/>
              </p:ext>
            </p:extLst>
          </p:nvPr>
        </p:nvGraphicFramePr>
        <p:xfrm>
          <a:off x="301996" y="814214"/>
          <a:ext cx="4811024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40363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70661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3337E15-888E-4F04-913A-B091F3F9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0972"/>
              </p:ext>
            </p:extLst>
          </p:nvPr>
        </p:nvGraphicFramePr>
        <p:xfrm>
          <a:off x="301996" y="3912521"/>
          <a:ext cx="48091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2139535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669627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Pi declarado viable el 2015, (UF Municipalidad Distrital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Chicmo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) desactivado por periodo de vigencia. Se requiere la actualización del Estudio.</a:t>
                      </a:r>
                    </a:p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 requiere analizar la intervención en IEI con poca cantidad de alumnos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3FF52051-1B5E-4C12-8E39-1FB3CE2F5067}"/>
              </a:ext>
            </a:extLst>
          </p:cNvPr>
          <p:cNvSpPr txBox="1">
            <a:spLocks/>
          </p:cNvSpPr>
          <p:nvPr/>
        </p:nvSpPr>
        <p:spPr>
          <a:xfrm>
            <a:off x="301996" y="3598758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E84C49ED-B2FA-48C9-9BE9-E96688D901BA}"/>
              </a:ext>
            </a:extLst>
          </p:cNvPr>
          <p:cNvSpPr txBox="1">
            <a:spLocks/>
          </p:cNvSpPr>
          <p:nvPr/>
        </p:nvSpPr>
        <p:spPr>
          <a:xfrm>
            <a:off x="301996" y="575693"/>
            <a:ext cx="2728075" cy="2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9AE991-22D3-4FD7-AD79-FFF9DFB2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11508FB4-250D-473E-9DD0-A933E6D74B09}"/>
              </a:ext>
            </a:extLst>
          </p:cNvPr>
          <p:cNvSpPr/>
          <p:nvPr/>
        </p:nvSpPr>
        <p:spPr>
          <a:xfrm>
            <a:off x="6905124" y="1443672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96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INSTITUTO DE EDUCACIÓN SUPERIOR TECNOLÓGICO ALFREDO SARMIENTO PALOMINO, DISTRITO DE HUANCARAMA - PROVINCIA DE ANDAHUAYLAS - DEPARTAMENTO DE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2399964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98F54-CF05-4252-A6D5-A74DFCBB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22602"/>
              </p:ext>
            </p:extLst>
          </p:nvPr>
        </p:nvGraphicFramePr>
        <p:xfrm>
          <a:off x="301996" y="2788007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latin typeface="Arial Narrow" panose="020B0606020202030204" pitchFamily="34" charset="0"/>
                        </a:rPr>
                        <a:t>ISTP ALFREDO SARMIENTO PALOMINO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7F55B4A-35F9-4055-BFDA-7D0E47946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16756"/>
              </p:ext>
            </p:extLst>
          </p:nvPr>
        </p:nvGraphicFramePr>
        <p:xfrm>
          <a:off x="301997" y="1191120"/>
          <a:ext cx="3696262" cy="102489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Superior Tecnológica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superior tecnológica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E45FCC1-D0EF-4598-A89C-F11136C9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0302"/>
              </p:ext>
            </p:extLst>
          </p:nvPr>
        </p:nvGraphicFramePr>
        <p:xfrm>
          <a:off x="301997" y="3964575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administración directa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40%, se concluyo el modulo de diagnostico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789052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11,595,000.00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60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1351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N°1135 SANGABRIEL, N°171 PICHIUPATA,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39 HUANCARAMA, </a:t>
            </a:r>
            <a:r>
              <a:rPr lang="es-PE" sz="12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N°</a:t>
            </a: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 938 HUACCAYHURA, DISTRITO DE HUANCARAMA PROVINCIA DE ANDAHUAYLAS,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9,320,000.00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13834"/>
              </p:ext>
            </p:extLst>
          </p:nvPr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41859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1135 San Gabriel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171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Pichiupata</a:t>
                      </a: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39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938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Huaccayura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Huancarama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94777"/>
              </p:ext>
            </p:extLst>
          </p:nvPr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10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F4337A1E-3151-4DEE-AB86-053C2F8098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1997" y="211301"/>
            <a:ext cx="8540005" cy="4112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1" dirty="0">
                <a:solidFill>
                  <a:srgbClr val="0070C0"/>
                </a:solidFill>
                <a:latin typeface="Arial Narrow" panose="020B0606020202030204" pitchFamily="34" charset="0"/>
              </a:rPr>
              <a:t>1. MEJORAMIENTO DEL SERVICIO EDUCATIVO DEL NIVEL INICIAL N°1005 BARRIO CENTRO DE COTABAMBAS, N°1024 CHECCHECALLA DE TAMBOBAMBA,N°716 DIVINO NIÑO JESUS DE HAQUIRA Y N°1008 CHOCHOCA DE COYLLURQUI, PROVINCIA DE COTABAMBAS, REGION APURIMAC</a:t>
            </a:r>
          </a:p>
        </p:txBody>
      </p:sp>
      <p:sp>
        <p:nvSpPr>
          <p:cNvPr id="5" name="Google Shape;112;p15">
            <a:extLst>
              <a:ext uri="{FF2B5EF4-FFF2-40B4-BE49-F238E27FC236}">
                <a16:creationId xmlns:a16="http://schemas.microsoft.com/office/drawing/2014/main" id="{8A1F1931-D144-41CB-A302-628D8408776C}"/>
              </a:ext>
            </a:extLst>
          </p:cNvPr>
          <p:cNvSpPr txBox="1">
            <a:spLocks/>
          </p:cNvSpPr>
          <p:nvPr/>
        </p:nvSpPr>
        <p:spPr>
          <a:xfrm>
            <a:off x="301996" y="1872375"/>
            <a:ext cx="1204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Datos de la UP: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72B0EE50-AFF7-472E-AC47-CC605628B7C0}"/>
              </a:ext>
            </a:extLst>
          </p:cNvPr>
          <p:cNvSpPr txBox="1">
            <a:spLocks/>
          </p:cNvSpPr>
          <p:nvPr/>
        </p:nvSpPr>
        <p:spPr>
          <a:xfrm>
            <a:off x="301997" y="3599806"/>
            <a:ext cx="150887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Estado Situacional</a:t>
            </a:r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229F9D65-0586-4347-B291-DED75121B156}"/>
              </a:ext>
            </a:extLst>
          </p:cNvPr>
          <p:cNvSpPr txBox="1">
            <a:spLocks/>
          </p:cNvSpPr>
          <p:nvPr/>
        </p:nvSpPr>
        <p:spPr>
          <a:xfrm>
            <a:off x="301996" y="646196"/>
            <a:ext cx="2728075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solidFill>
                  <a:srgbClr val="00B0F0"/>
                </a:solidFill>
                <a:latin typeface="+mj-lt"/>
              </a:rPr>
              <a:t>Alineamiento a brechas priorizadas</a:t>
            </a:r>
          </a:p>
        </p:txBody>
      </p:sp>
      <p:sp>
        <p:nvSpPr>
          <p:cNvPr id="11" name="Google Shape;112;p15">
            <a:extLst>
              <a:ext uri="{FF2B5EF4-FFF2-40B4-BE49-F238E27FC236}">
                <a16:creationId xmlns:a16="http://schemas.microsoft.com/office/drawing/2014/main" id="{6AA4FA98-5CE9-4DB5-B827-56A2AC9DCC04}"/>
              </a:ext>
            </a:extLst>
          </p:cNvPr>
          <p:cNvSpPr txBox="1">
            <a:spLocks/>
          </p:cNvSpPr>
          <p:nvPr/>
        </p:nvSpPr>
        <p:spPr>
          <a:xfrm>
            <a:off x="301996" y="4739223"/>
            <a:ext cx="4016004" cy="31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Black"/>
              <a:buNone/>
              <a:defRPr sz="48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s-PE" sz="1200" b="1" dirty="0">
                <a:latin typeface="+mj-lt"/>
              </a:rPr>
              <a:t>Monto estimado de la </a:t>
            </a:r>
            <a:r>
              <a:rPr lang="es-PE" sz="1200" b="1" dirty="0" err="1">
                <a:latin typeface="+mj-lt"/>
              </a:rPr>
              <a:t>Inversion</a:t>
            </a:r>
            <a:r>
              <a:rPr lang="es-PE" sz="1200" b="1" dirty="0">
                <a:latin typeface="+mj-lt"/>
              </a:rPr>
              <a:t>: S/:     9,520,000.00 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F7C62E-D77C-4672-B872-0161A6FD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8" y="541054"/>
            <a:ext cx="3448129" cy="4586088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0D8D5050-0968-4BF5-8CEE-AD94859D0A98}"/>
              </a:ext>
            </a:extLst>
          </p:cNvPr>
          <p:cNvSpPr/>
          <p:nvPr/>
        </p:nvSpPr>
        <p:spPr>
          <a:xfrm>
            <a:off x="8511674" y="1331645"/>
            <a:ext cx="384676" cy="37192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1B15D9D-22E1-4B7E-B9A1-C143E41D37DF}"/>
              </a:ext>
            </a:extLst>
          </p:cNvPr>
          <p:cNvGraphicFramePr>
            <a:graphicFrameLocks noGrp="1"/>
          </p:cNvGraphicFramePr>
          <p:nvPr/>
        </p:nvGraphicFramePr>
        <p:xfrm>
          <a:off x="301996" y="1005688"/>
          <a:ext cx="3696262" cy="85725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Servicios públicos con brecha identificada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Educación Inicial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Indicador de brecha de acceso a servicios: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Porcentaje de locales educativos con el servicio de educación inicial con capacidad instalada inadecuada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B532E68-972B-46D9-8273-102A8C80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9951"/>
              </p:ext>
            </p:extLst>
          </p:nvPr>
        </p:nvGraphicFramePr>
        <p:xfrm>
          <a:off x="301997" y="2237855"/>
          <a:ext cx="3696262" cy="1074101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506244">
                  <a:extLst>
                    <a:ext uri="{9D8B030D-6E8A-4147-A177-3AD203B41FA5}">
                      <a16:colId xmlns:a16="http://schemas.microsoft.com/office/drawing/2014/main" val="1630796721"/>
                    </a:ext>
                  </a:extLst>
                </a:gridCol>
                <a:gridCol w="750664">
                  <a:extLst>
                    <a:ext uri="{9D8B030D-6E8A-4147-A177-3AD203B41FA5}">
                      <a16:colId xmlns:a16="http://schemas.microsoft.com/office/drawing/2014/main" val="2640724827"/>
                    </a:ext>
                  </a:extLst>
                </a:gridCol>
                <a:gridCol w="1439354">
                  <a:extLst>
                    <a:ext uri="{9D8B030D-6E8A-4147-A177-3AD203B41FA5}">
                      <a16:colId xmlns:a16="http://schemas.microsoft.com/office/drawing/2014/main" val="14238010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u="none" strike="noStrike" dirty="0">
                          <a:effectLst/>
                          <a:latin typeface="Arial Narrow" panose="020B0606020202030204" pitchFamily="34" charset="0"/>
                        </a:rPr>
                        <a:t>Servicio</a:t>
                      </a:r>
                      <a:endParaRPr lang="es-PE" sz="11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Matriculas 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effectLst/>
                          <a:latin typeface="Arial Narrow" panose="020B0606020202030204" pitchFamily="34" charset="0"/>
                        </a:rPr>
                        <a:t>Localización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787704"/>
                  </a:ext>
                </a:extLst>
              </a:tr>
              <a:tr h="16721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1005 Barrio centro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Cotabambas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95619"/>
                  </a:ext>
                </a:extLst>
              </a:tr>
              <a:tr h="1978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Tambobamba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514534"/>
                  </a:ext>
                </a:extLst>
              </a:tr>
              <a:tr h="14457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716 Divino Niño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Jesus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Haquira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4653306"/>
                  </a:ext>
                </a:extLst>
              </a:tr>
              <a:tr h="16463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1008 Chochoca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Coyllurqui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51479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31ECC383-E26D-4CF8-A40C-44F9B192E619}"/>
              </a:ext>
            </a:extLst>
          </p:cNvPr>
          <p:cNvGraphicFramePr>
            <a:graphicFrameLocks noGrp="1"/>
          </p:cNvGraphicFramePr>
          <p:nvPr/>
        </p:nvGraphicFramePr>
        <p:xfrm>
          <a:off x="301997" y="3964575"/>
          <a:ext cx="3696262" cy="689610"/>
        </p:xfrm>
        <a:graphic>
          <a:graphicData uri="http://schemas.openxmlformats.org/drawingml/2006/table">
            <a:tbl>
              <a:tblPr>
                <a:tableStyleId>{B296C3B7-51D5-40FC-B7EA-EAF5845D4BE8}</a:tableStyleId>
              </a:tblPr>
              <a:tblGrid>
                <a:gridCol w="1644420">
                  <a:extLst>
                    <a:ext uri="{9D8B030D-6E8A-4147-A177-3AD203B41FA5}">
                      <a16:colId xmlns:a16="http://schemas.microsoft.com/office/drawing/2014/main" val="3272131695"/>
                    </a:ext>
                  </a:extLst>
                </a:gridCol>
                <a:gridCol w="2051842">
                  <a:extLst>
                    <a:ext uri="{9D8B030D-6E8A-4147-A177-3AD203B41FA5}">
                      <a16:colId xmlns:a16="http://schemas.microsoft.com/office/drawing/2014/main" val="2599908670"/>
                    </a:ext>
                  </a:extLst>
                </a:gridCol>
              </a:tblGrid>
              <a:tr h="5397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Tipo de ejecución del la elaboración del estudio de </a:t>
                      </a:r>
                      <a:r>
                        <a:rPr lang="es-PE" sz="1100" b="0" i="0" u="none" strike="noStrike" dirty="0" err="1">
                          <a:effectLst/>
                          <a:latin typeface="Arial Narrow" panose="020B0606020202030204" pitchFamily="34" charset="0"/>
                        </a:rPr>
                        <a:t>preinversion</a:t>
                      </a:r>
                      <a:endParaRPr lang="es-PE" sz="11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Por Contrata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49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b="0" i="0" u="none" strike="noStrike" dirty="0">
                          <a:effectLst/>
                          <a:latin typeface="Arial Narrow" panose="020B0606020202030204" pitchFamily="34" charset="0"/>
                        </a:rPr>
                        <a:t>0%, se elaboro los TDR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7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998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1084</Words>
  <Application>Microsoft Office PowerPoint</Application>
  <PresentationFormat>Presentación en pantalla (16:9)</PresentationFormat>
  <Paragraphs>168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 Narrow</vt:lpstr>
      <vt:lpstr>Lato Light</vt:lpstr>
      <vt:lpstr>Lato Black</vt:lpstr>
      <vt:lpstr>Calibri</vt:lpstr>
      <vt:lpstr>Arial</vt:lpstr>
      <vt:lpstr>Silvia template</vt:lpstr>
      <vt:lpstr>Proyectos de inversion Funcion Educacion</vt:lpstr>
      <vt:lpstr>1. El año 2019 se elabora la cartera de inversiones de la Función Educacion, en reuniones con la Dirección Regional de Educación, las UGELs y el área de PREAVED Programa de Reducción de la Vulnerabilidad y Atención de Emergencias por Desastres de la DRE para focalizar las inversiones a aquellas I.E. cuyas infraestructuras representen en riesgo físico para la comunidad educativa.  2. Se elabora una lista de proyectos de la función educación, (aproximadamente 30 proyectos con enfoque territorial) y se remite a la Oficina de Programación Multianual de Inversiones OPMI para su priorización en la PMI 2020-2022, siendo priorizados 7 proyectos, de los cuales se logra la viabilidad de 6 de ellos.  3. El 2020 se continua con la lista de trabajada con los actores involucrados, y se remite a la OPMI  7 proyectos educativos para su priorización en la PMI 2021 - 2023, de los cuales son priorizados 4 de ellos, representando una cartera de 5 proyectos (considerando el proyecto pendiente de la PMI anterior)  </vt:lpstr>
      <vt:lpstr>Proyectos de Inversion programados en la PMI 2021-2023</vt:lpstr>
      <vt:lpstr>1. MEJORAMIENTO DEL SERVICIO EDUCATIVO DEL NIVEL INICIAL N° 1105, N°92 - REYNA DE LOS ANGELES, N°1106, 812 SAN JUAN DE DIOS Y N°79 CRISTO REDENTOR EN LOS DISTRITOS DE ABANCAY , CURAHUASI Y SAN PEDRO DE CACHORA DE LA PROVINCIA DE ABANCAY - DEPARTAMENTO DE APURIMAC</vt:lpstr>
      <vt:lpstr>1. MEJORAMIENTO DE LOS SERVICIOS EDUCATIVOS INICIALES DE 10 INSTITUCIONES EDUCATIVAS DEL, DISTRITO DE TALAVERA - ANDAHUAYLAS - APURIMAC</vt:lpstr>
      <vt:lpstr>1. MEJORAMIENTO DEL INSTITUTO DE EDUCACIÓN SUPERIOR TECNOLÓGICO ALFREDO SARMIENTO PALOMINO, DISTRITO DE HUANCARAMA - PROVINCIA DE ANDAHUAYLAS - DEPARTAMENTO DE APURIMAC</vt:lpstr>
      <vt:lpstr>1. MEJORAMIENTO DEL SERVICIO EDUCATIVO DEL NIVEL INICIAL N°1135 SANGABRIEL, N°171 PICHIUPATA, N° 39 HUANCARAMA, N° 938 HUACCAYHURA, DISTRITO DE HUANCARAMA PROVINCIA DE ANDAHUAYLAS, REGION APURIMAC</vt:lpstr>
      <vt:lpstr>1. MEJORAMIENTO DEL SERVICIO EDUCATIVO DEL NIVEL INICIAL N°1005 BARRIO CENTRO DE COTABAMBAS, N°1024 CHECCHECALLA DE TAMBOBAMBA,N°716 DIVINO NIÑO JESUS DE HAQUIRA Y N°1008 CHOCHOCA DE COYLLURQUI, PROVINCIA DE COTABAMBAS, REGION APURIMAC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15</cp:revision>
  <dcterms:modified xsi:type="dcterms:W3CDTF">2020-07-07T18:04:48Z</dcterms:modified>
</cp:coreProperties>
</file>