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"/>
  </p:notesMasterIdLst>
  <p:sldIdLst>
    <p:sldId id="256" r:id="rId2"/>
    <p:sldId id="266" r:id="rId3"/>
    <p:sldId id="267" r:id="rId4"/>
    <p:sldId id="257" r:id="rId5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Lato Black" panose="020B0604020202020204" charset="0"/>
      <p:bold r:id="rId15"/>
      <p:boldItalic r:id="rId16"/>
    </p:embeddedFont>
    <p:embeddedFont>
      <p:font typeface="Lato Ligh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96C3B7-51D5-40FC-B7EA-EAF5845D4BE8}">
  <a:tblStyle styleId="{B296C3B7-51D5-40FC-B7EA-EAF5845D4B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3164" y="1424069"/>
            <a:ext cx="9157393" cy="3719422"/>
            <a:chOff x="187960" y="1453515"/>
            <a:chExt cx="3861435" cy="1568450"/>
          </a:xfrm>
        </p:grpSpPr>
        <p:sp>
          <p:nvSpPr>
            <p:cNvPr id="11" name="Google Shape;11;p2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4" y="2917253"/>
            <a:ext cx="9140444" cy="2224977"/>
          </a:xfrm>
          <a:custGeom>
            <a:avLst/>
            <a:gdLst/>
            <a:ahLst/>
            <a:cxnLst/>
            <a:rect l="l" t="t" r="r" b="b"/>
            <a:pathLst>
              <a:path w="3860800" h="939800" extrusionOk="0">
                <a:moveTo>
                  <a:pt x="1304290" y="494030"/>
                </a:moveTo>
                <a:cubicBezTo>
                  <a:pt x="857250" y="494030"/>
                  <a:pt x="421005" y="451485"/>
                  <a:pt x="0" y="370840"/>
                </a:cubicBezTo>
                <a:lnTo>
                  <a:pt x="0" y="942340"/>
                </a:lnTo>
                <a:lnTo>
                  <a:pt x="3864610" y="942340"/>
                </a:lnTo>
                <a:lnTo>
                  <a:pt x="3864610" y="0"/>
                </a:lnTo>
                <a:cubicBezTo>
                  <a:pt x="3082290" y="317500"/>
                  <a:pt x="2216150" y="494030"/>
                  <a:pt x="1304290" y="494030"/>
                </a:cubicBezTo>
                <a:close/>
              </a:path>
            </a:pathLst>
          </a:custGeom>
          <a:gradFill>
            <a:gsLst>
              <a:gs pos="0">
                <a:srgbClr val="FFC486">
                  <a:alpha val="20000"/>
                </a:srgbClr>
              </a:gs>
              <a:gs pos="100000">
                <a:srgbClr val="FF866B"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4" y="1926312"/>
            <a:ext cx="9140444" cy="3217196"/>
          </a:xfrm>
          <a:custGeom>
            <a:avLst/>
            <a:gdLst/>
            <a:ahLst/>
            <a:cxnLst/>
            <a:rect l="l" t="t" r="r" b="b"/>
            <a:pathLst>
              <a:path w="3860800" h="1358900" extrusionOk="0">
                <a:moveTo>
                  <a:pt x="175260" y="1096010"/>
                </a:moveTo>
                <a:cubicBezTo>
                  <a:pt x="116840" y="1096010"/>
                  <a:pt x="58420" y="1095375"/>
                  <a:pt x="0" y="1094105"/>
                </a:cubicBezTo>
                <a:lnTo>
                  <a:pt x="0" y="1360805"/>
                </a:lnTo>
                <a:lnTo>
                  <a:pt x="3864610" y="1360805"/>
                </a:lnTo>
                <a:lnTo>
                  <a:pt x="3864610" y="0"/>
                </a:lnTo>
                <a:cubicBezTo>
                  <a:pt x="2827655" y="689610"/>
                  <a:pt x="1553210" y="1096010"/>
                  <a:pt x="175260" y="109601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  <a:alpha val="20000"/>
                </a:srgbClr>
              </a:gs>
              <a:gs pos="100000">
                <a:srgbClr val="FF6A00">
                  <a:alpha val="71764"/>
                  <a:alpha val="2000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18" y="3413475"/>
            <a:ext cx="9140444" cy="1728867"/>
          </a:xfrm>
          <a:custGeom>
            <a:avLst/>
            <a:gdLst/>
            <a:ahLst/>
            <a:cxnLst/>
            <a:rect l="l" t="t" r="r" b="b"/>
            <a:pathLst>
              <a:path w="3860800" h="730250" extrusionOk="0">
                <a:moveTo>
                  <a:pt x="2672715" y="539750"/>
                </a:moveTo>
                <a:cubicBezTo>
                  <a:pt x="1717040" y="539750"/>
                  <a:pt x="811530" y="346075"/>
                  <a:pt x="0" y="0"/>
                </a:cubicBezTo>
                <a:lnTo>
                  <a:pt x="0" y="732790"/>
                </a:lnTo>
                <a:lnTo>
                  <a:pt x="3863975" y="732790"/>
                </a:lnTo>
                <a:lnTo>
                  <a:pt x="3863975" y="437515"/>
                </a:lnTo>
                <a:cubicBezTo>
                  <a:pt x="3477895" y="504190"/>
                  <a:pt x="3079750" y="539750"/>
                  <a:pt x="2672715" y="539750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  <a:alpha val="20000"/>
                </a:srgbClr>
              </a:gs>
              <a:gs pos="100000">
                <a:srgbClr val="CC0000">
                  <a:alpha val="57254"/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 rot="-5400000" flipH="1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43" name="Google Shape;43;p6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2891700" cy="29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3955979" y="1475700"/>
            <a:ext cx="2891700" cy="29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>
            <a:off x="921361" y="1864367"/>
            <a:ext cx="7075500" cy="14147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Proyectos de inversion Función - </a:t>
            </a:r>
            <a:r>
              <a:rPr lang="es-PE" sz="4000" b="1" dirty="0"/>
              <a:t>Producción</a:t>
            </a:r>
            <a:endParaRPr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5;p13">
            <a:extLst>
              <a:ext uri="{FF2B5EF4-FFF2-40B4-BE49-F238E27FC236}">
                <a16:creationId xmlns:a16="http://schemas.microsoft.com/office/drawing/2014/main" id="{7DB9BA98-6BEB-4F68-8F37-ADE0EF83B1E6}"/>
              </a:ext>
            </a:extLst>
          </p:cNvPr>
          <p:cNvSpPr txBox="1">
            <a:spLocks/>
          </p:cNvSpPr>
          <p:nvPr/>
        </p:nvSpPr>
        <p:spPr>
          <a:xfrm>
            <a:off x="507847" y="347895"/>
            <a:ext cx="7922056" cy="45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Inversión Formulados-2019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4465241-21E8-4B56-869A-C4671844D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76671"/>
              </p:ext>
            </p:extLst>
          </p:nvPr>
        </p:nvGraphicFramePr>
        <p:xfrm>
          <a:off x="507845" y="927749"/>
          <a:ext cx="7922056" cy="3869568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677581">
                  <a:extLst>
                    <a:ext uri="{9D8B030D-6E8A-4147-A177-3AD203B41FA5}">
                      <a16:colId xmlns:a16="http://schemas.microsoft.com/office/drawing/2014/main" val="330299476"/>
                    </a:ext>
                  </a:extLst>
                </a:gridCol>
                <a:gridCol w="872386">
                  <a:extLst>
                    <a:ext uri="{9D8B030D-6E8A-4147-A177-3AD203B41FA5}">
                      <a16:colId xmlns:a16="http://schemas.microsoft.com/office/drawing/2014/main" val="4227491169"/>
                    </a:ext>
                  </a:extLst>
                </a:gridCol>
                <a:gridCol w="677581">
                  <a:extLst>
                    <a:ext uri="{9D8B030D-6E8A-4147-A177-3AD203B41FA5}">
                      <a16:colId xmlns:a16="http://schemas.microsoft.com/office/drawing/2014/main" val="615782607"/>
                    </a:ext>
                  </a:extLst>
                </a:gridCol>
                <a:gridCol w="2055331">
                  <a:extLst>
                    <a:ext uri="{9D8B030D-6E8A-4147-A177-3AD203B41FA5}">
                      <a16:colId xmlns:a16="http://schemas.microsoft.com/office/drawing/2014/main" val="2672996359"/>
                    </a:ext>
                  </a:extLst>
                </a:gridCol>
                <a:gridCol w="756633">
                  <a:extLst>
                    <a:ext uri="{9D8B030D-6E8A-4147-A177-3AD203B41FA5}">
                      <a16:colId xmlns:a16="http://schemas.microsoft.com/office/drawing/2014/main" val="739492714"/>
                    </a:ext>
                  </a:extLst>
                </a:gridCol>
                <a:gridCol w="872386">
                  <a:extLst>
                    <a:ext uri="{9D8B030D-6E8A-4147-A177-3AD203B41FA5}">
                      <a16:colId xmlns:a16="http://schemas.microsoft.com/office/drawing/2014/main" val="1676228402"/>
                    </a:ext>
                  </a:extLst>
                </a:gridCol>
                <a:gridCol w="1072836">
                  <a:extLst>
                    <a:ext uri="{9D8B030D-6E8A-4147-A177-3AD203B41FA5}">
                      <a16:colId xmlns:a16="http://schemas.microsoft.com/office/drawing/2014/main" val="839643407"/>
                    </a:ext>
                  </a:extLst>
                </a:gridCol>
                <a:gridCol w="937322">
                  <a:extLst>
                    <a:ext uri="{9D8B030D-6E8A-4147-A177-3AD203B41FA5}">
                      <a16:colId xmlns:a16="http://schemas.microsoft.com/office/drawing/2014/main" val="3951591802"/>
                    </a:ext>
                  </a:extLst>
                </a:gridCol>
              </a:tblGrid>
              <a:tr h="4801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 err="1">
                          <a:effectLst/>
                        </a:rPr>
                        <a:t>N°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CUI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CÓDIGO DE IDEA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NOMBRE DEL PROYECTO DE INVERSIÓN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MONTO DE INVERSIÓN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ESTADO SITUACIONAL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ALCANCE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EJECUCIÓN FÍSICA PROYECTADA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extLst>
                  <a:ext uri="{0D108BD9-81ED-4DB2-BD59-A6C34878D82A}">
                    <a16:rowId xmlns:a16="http://schemas.microsoft.com/office/drawing/2014/main" val="3897104824"/>
                  </a:ext>
                </a:extLst>
              </a:tr>
              <a:tr h="75271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1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2234047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-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800" u="none" strike="noStrike">
                          <a:effectLst/>
                        </a:rPr>
                        <a:t>“MEJORAMIENTO DE LA COMPETITIVIDAD DE LA CADENA PRODUCTIVA DE LACTEOS EN 62 COMUNIDADES DE 22 DISTRITOS DE LAS PROVINCIAS DE ANDAHUAYLAS Y CHINCHEROS, REGION APURIMAC”.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s/. 88,689.82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VIABLE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62 COMUNIDADES DE 22 DISTRITOS DE LAS PROVINCIAS DE ANDAHUAYLAS Y CHINCHEROS,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2021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extLst>
                  <a:ext uri="{0D108BD9-81ED-4DB2-BD59-A6C34878D82A}">
                    <a16:rowId xmlns:a16="http://schemas.microsoft.com/office/drawing/2014/main" val="2826679302"/>
                  </a:ext>
                </a:extLst>
              </a:tr>
              <a:tr h="609961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 dirty="0">
                          <a:effectLst/>
                        </a:rPr>
                        <a:t>2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2457746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-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800" u="none" strike="noStrike" dirty="0">
                          <a:effectLst/>
                        </a:rPr>
                        <a:t>“MEJORAMIENTO DE LOS SERVICIOS DE INFORMACIÓN Y REGULACIÓN PARA EL ORDENAMIENTO TERRITORIAL PARA LAS 7 PROVINCIAS DE LA REGION APURIMAC".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S/.3,583,745.32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VIABLE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07 PROVINCIAS DE LA REGIÓN APURÍMAC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2020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extLst>
                  <a:ext uri="{0D108BD9-81ED-4DB2-BD59-A6C34878D82A}">
                    <a16:rowId xmlns:a16="http://schemas.microsoft.com/office/drawing/2014/main" val="2294981680"/>
                  </a:ext>
                </a:extLst>
              </a:tr>
              <a:tr h="577517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3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2462399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-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800" u="none" strike="noStrike" dirty="0">
                          <a:effectLst/>
                        </a:rPr>
                        <a:t>“MEJORAMIENTO DE LA COMPETITIVIDAD DE LA CADENA DE VALOR DE LA PAPA EN 50 DISTRITOS DE LAS 7 PROVINCIAS DE LA REGIÓN APURÍMAC”.  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S/.31,603,109.84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VIABLE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50 DISTRITOS DE LAS 07 PROVINCIAS DE LA REGIÓN APURÍMAC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2021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extLst>
                  <a:ext uri="{0D108BD9-81ED-4DB2-BD59-A6C34878D82A}">
                    <a16:rowId xmlns:a16="http://schemas.microsoft.com/office/drawing/2014/main" val="2760013480"/>
                  </a:ext>
                </a:extLst>
              </a:tr>
              <a:tr h="44556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4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2471009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-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PE" sz="800" u="none" strike="noStrike">
                          <a:effectLst/>
                        </a:rPr>
                        <a:t>“MEJORAMIENTO DE LA COMPETITIVIDAD DE LA CADENA PRODUCTIVA DE LA MIEL DE ABEJAS EN LAS 7 PROVINCIAS DEL DEPARTAMENTO DE APURIMAC”.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S/.12,533,519.83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VIABLE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07 PROVINCIAS DE LA REGIÓN APURÍMAC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2021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extLst>
                  <a:ext uri="{0D108BD9-81ED-4DB2-BD59-A6C34878D82A}">
                    <a16:rowId xmlns:a16="http://schemas.microsoft.com/office/drawing/2014/main" val="3435359884"/>
                  </a:ext>
                </a:extLst>
              </a:tr>
              <a:tr h="79165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5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2462401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-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PE" sz="800" u="none" strike="noStrike">
                          <a:effectLst/>
                        </a:rPr>
                        <a:t>“MEJORAMIENTO DE LA</a:t>
                      </a:r>
                      <a:br>
                        <a:rPr lang="es-PE" sz="800" u="none" strike="noStrike">
                          <a:effectLst/>
                        </a:rPr>
                      </a:br>
                      <a:r>
                        <a:rPr lang="es-PE" sz="800" u="none" strike="noStrike">
                          <a:effectLst/>
                        </a:rPr>
                        <a:t>PRESTACIÓN DE SERVICIOS DE LA DIRECCIÓN REGIONAL DE TRABAJO Y PROMOCIÓN DEL EMPLEO EN LAS 7 PROVINCIAS DEL DEPARTAMENTO DE</a:t>
                      </a:r>
                      <a:br>
                        <a:rPr lang="es-PE" sz="800" u="none" strike="noStrike">
                          <a:effectLst/>
                        </a:rPr>
                      </a:br>
                      <a:r>
                        <a:rPr lang="es-PE" sz="800" u="none" strike="noStrike">
                          <a:effectLst/>
                        </a:rPr>
                        <a:t>APURIMAC”.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S/.3,839,134.33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VIABLE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07 PROVINCIAS DE LA REGIÓN APURÍMAC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2021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405" marR="5405" marT="5405" marB="0" anchor="ctr"/>
                </a:tc>
                <a:extLst>
                  <a:ext uri="{0D108BD9-81ED-4DB2-BD59-A6C34878D82A}">
                    <a16:rowId xmlns:a16="http://schemas.microsoft.com/office/drawing/2014/main" val="4245522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77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5;p13">
            <a:extLst>
              <a:ext uri="{FF2B5EF4-FFF2-40B4-BE49-F238E27FC236}">
                <a16:creationId xmlns:a16="http://schemas.microsoft.com/office/drawing/2014/main" id="{6C0F00E2-765C-4B44-BEE0-055B291C14BB}"/>
              </a:ext>
            </a:extLst>
          </p:cNvPr>
          <p:cNvSpPr txBox="1">
            <a:spLocks/>
          </p:cNvSpPr>
          <p:nvPr/>
        </p:nvSpPr>
        <p:spPr>
          <a:xfrm>
            <a:off x="507847" y="347895"/>
            <a:ext cx="7922056" cy="45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Inversión Formulados – 2019 - 2020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FD712B2D-EB79-4EE4-899D-7F36673F3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247543"/>
              </p:ext>
            </p:extLst>
          </p:nvPr>
        </p:nvGraphicFramePr>
        <p:xfrm>
          <a:off x="507847" y="1046163"/>
          <a:ext cx="7922056" cy="389355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677582">
                  <a:extLst>
                    <a:ext uri="{9D8B030D-6E8A-4147-A177-3AD203B41FA5}">
                      <a16:colId xmlns:a16="http://schemas.microsoft.com/office/drawing/2014/main" val="2957843639"/>
                    </a:ext>
                  </a:extLst>
                </a:gridCol>
                <a:gridCol w="872386">
                  <a:extLst>
                    <a:ext uri="{9D8B030D-6E8A-4147-A177-3AD203B41FA5}">
                      <a16:colId xmlns:a16="http://schemas.microsoft.com/office/drawing/2014/main" val="136235467"/>
                    </a:ext>
                  </a:extLst>
                </a:gridCol>
                <a:gridCol w="677582">
                  <a:extLst>
                    <a:ext uri="{9D8B030D-6E8A-4147-A177-3AD203B41FA5}">
                      <a16:colId xmlns:a16="http://schemas.microsoft.com/office/drawing/2014/main" val="947015423"/>
                    </a:ext>
                  </a:extLst>
                </a:gridCol>
                <a:gridCol w="2055330">
                  <a:extLst>
                    <a:ext uri="{9D8B030D-6E8A-4147-A177-3AD203B41FA5}">
                      <a16:colId xmlns:a16="http://schemas.microsoft.com/office/drawing/2014/main" val="88868210"/>
                    </a:ext>
                  </a:extLst>
                </a:gridCol>
                <a:gridCol w="756633">
                  <a:extLst>
                    <a:ext uri="{9D8B030D-6E8A-4147-A177-3AD203B41FA5}">
                      <a16:colId xmlns:a16="http://schemas.microsoft.com/office/drawing/2014/main" val="1624433438"/>
                    </a:ext>
                  </a:extLst>
                </a:gridCol>
                <a:gridCol w="872386">
                  <a:extLst>
                    <a:ext uri="{9D8B030D-6E8A-4147-A177-3AD203B41FA5}">
                      <a16:colId xmlns:a16="http://schemas.microsoft.com/office/drawing/2014/main" val="1308146116"/>
                    </a:ext>
                  </a:extLst>
                </a:gridCol>
                <a:gridCol w="1072836">
                  <a:extLst>
                    <a:ext uri="{9D8B030D-6E8A-4147-A177-3AD203B41FA5}">
                      <a16:colId xmlns:a16="http://schemas.microsoft.com/office/drawing/2014/main" val="1173708136"/>
                    </a:ext>
                  </a:extLst>
                </a:gridCol>
                <a:gridCol w="937321">
                  <a:extLst>
                    <a:ext uri="{9D8B030D-6E8A-4147-A177-3AD203B41FA5}">
                      <a16:colId xmlns:a16="http://schemas.microsoft.com/office/drawing/2014/main" val="1746161859"/>
                    </a:ext>
                  </a:extLst>
                </a:gridCol>
              </a:tblGrid>
              <a:tr h="2774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 err="1">
                          <a:effectLst/>
                        </a:rPr>
                        <a:t>N°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38" marR="5238" marT="52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CUI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38" marR="5238" marT="52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CÓDIGO DE IDEA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38" marR="5238" marT="52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NOMBRE DEL PROYECTO DE INVERSIÓN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38" marR="5238" marT="52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MONTO DE INVERSIÓN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38" marR="5238" marT="52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ESTADO SITUACIONAL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38" marR="5238" marT="52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ALCANCE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38" marR="5238" marT="52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EJECUCIÓN FÍSICA PROYECTADA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38" marR="5238" marT="5238" marB="0" anchor="ctr"/>
                </a:tc>
                <a:extLst>
                  <a:ext uri="{0D108BD9-81ED-4DB2-BD59-A6C34878D82A}">
                    <a16:rowId xmlns:a16="http://schemas.microsoft.com/office/drawing/2014/main" val="3648813531"/>
                  </a:ext>
                </a:extLst>
              </a:tr>
              <a:tr h="105190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6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38" marR="5238" marT="52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-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38" marR="5238" marT="52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49488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38" marR="5238" marT="5238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PE" sz="800" u="none" strike="noStrike" dirty="0">
                          <a:effectLst/>
                        </a:rPr>
                        <a:t>"MEJORAMIENTO Y CREACIÓN DE SERVICIOS TURÍSTICOS PÚBLICOS EN EL CAÑÓN DEL APURIMAC, DISTRITOS DE CURAHUASI, SAN PEDRO DE CACHORA, HUANIPACA, TAMBURCO Y ABANCAY - REGIÓN APURIMAC” 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38" marR="5238" marT="523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S/.50,000,000.00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38" marR="5238" marT="52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FORMULACIÓN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38" marR="5238" marT="5238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800" u="none" strike="noStrike">
                          <a:effectLst/>
                        </a:rPr>
                        <a:t>DISTRITOS DE CURAHUASI, SAN PEDRO DE CACHORA, HUANIPACA, TAMBURCO Y ABANCAY DE LA PROVINCIA DE ABANCAY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38" marR="5238" marT="52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2021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38" marR="5238" marT="5238" marB="0" anchor="ctr"/>
                </a:tc>
                <a:extLst>
                  <a:ext uri="{0D108BD9-81ED-4DB2-BD59-A6C34878D82A}">
                    <a16:rowId xmlns:a16="http://schemas.microsoft.com/office/drawing/2014/main" val="3441649357"/>
                  </a:ext>
                </a:extLst>
              </a:tr>
              <a:tr h="806678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7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38" marR="5238" marT="52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-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38" marR="5238" marT="52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49512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38" marR="5238" marT="5238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PE" sz="800" u="none" strike="noStrike">
                          <a:effectLst/>
                        </a:rPr>
                        <a:t>Inversión “MEJORAMIENTO DE LA PRESTACIÓN DE LOS SERVICIO DE LA DIRECCIÓN REGIONAL DE PESQUERÍA/DIREPRO EN 22 DISTRITOS DE LAS 7 PROVINCIAS DE LA REGIÓN APURÍMAC” 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38" marR="5238" marT="523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S/.3,433,062.38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38" marR="5238" marT="52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FORMULACIÓN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38" marR="5238" marT="523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 22 DISTRITOS DE LAS 7 PROVINCIAS DE LA REGIÓN APURÍMAC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38" marR="5238" marT="52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2021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38" marR="5238" marT="5238" marB="0" anchor="ctr"/>
                </a:tc>
                <a:extLst>
                  <a:ext uri="{0D108BD9-81ED-4DB2-BD59-A6C34878D82A}">
                    <a16:rowId xmlns:a16="http://schemas.microsoft.com/office/drawing/2014/main" val="126011062"/>
                  </a:ext>
                </a:extLst>
              </a:tr>
              <a:tr h="806678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8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38" marR="5238" marT="52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-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38" marR="5238" marT="52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49546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38" marR="5238" marT="5238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PE" sz="800" u="none" strike="noStrike">
                          <a:effectLst/>
                        </a:rPr>
                        <a:t>"MEJORAMIENTO DE LOS SERVICIOS DE LA DIRECCION REGIONAL DE LA PRODUCCION - DIRECCION DE INDUSTRIA, DE LA PROVINCIA DE ABANCAY DEL DEPARTAMENTO DE APURÍMAC"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38" marR="5238" marT="523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S/.11,042,405.06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38" marR="5238" marT="52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FORMULACIÓN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38" marR="5238" marT="523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PROVINCIA DE ABANCAY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38" marR="5238" marT="52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2021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38" marR="5238" marT="5238" marB="0" anchor="ctr"/>
                </a:tc>
                <a:extLst>
                  <a:ext uri="{0D108BD9-81ED-4DB2-BD59-A6C34878D82A}">
                    <a16:rowId xmlns:a16="http://schemas.microsoft.com/office/drawing/2014/main" val="522540618"/>
                  </a:ext>
                </a:extLst>
              </a:tr>
              <a:tr h="806678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9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38" marR="5238" marT="52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-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38" marR="5238" marT="52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75659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38" marR="5238" marT="5238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PE" sz="800" u="none" strike="noStrike">
                          <a:effectLst/>
                        </a:rPr>
                        <a:t>“MEJORAMIENTO DE LOS SERVICIOS TURÍSTICOS EN EL CONJUNTO ARQUEOLÓGICO DE SAYWITE, DISTRITO DE CURAHUASI, PROVINCIA DE ABANCAY, REGIÓN APURÍMAC” 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38" marR="5238" marT="523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S/.2,800,000.00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38" marR="5238" marT="52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FORMULACIÓN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38" marR="5238" marT="523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DISTRITO DE CURAHUASI DE LA PROVINCIA DE ABANCAY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38" marR="5238" marT="523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2021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38" marR="5238" marT="5238" marB="0" anchor="ctr"/>
                </a:tc>
                <a:extLst>
                  <a:ext uri="{0D108BD9-81ED-4DB2-BD59-A6C34878D82A}">
                    <a16:rowId xmlns:a16="http://schemas.microsoft.com/office/drawing/2014/main" val="1654941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58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594038" y="304801"/>
            <a:ext cx="7922056" cy="88048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Inversion Programados para su Formulacion -2020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B36C9A3-FD3A-4D14-A066-E2E13A658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340402"/>
              </p:ext>
            </p:extLst>
          </p:nvPr>
        </p:nvGraphicFramePr>
        <p:xfrm>
          <a:off x="473886" y="1461706"/>
          <a:ext cx="8162853" cy="3043650"/>
        </p:xfrm>
        <a:graphic>
          <a:graphicData uri="http://schemas.openxmlformats.org/drawingml/2006/table">
            <a:tbl>
              <a:tblPr firstRow="1" bandRow="1">
                <a:tableStyleId>{B296C3B7-51D5-40FC-B7EA-EAF5845D4BE8}</a:tableStyleId>
              </a:tblPr>
              <a:tblGrid>
                <a:gridCol w="623516">
                  <a:extLst>
                    <a:ext uri="{9D8B030D-6E8A-4147-A177-3AD203B41FA5}">
                      <a16:colId xmlns:a16="http://schemas.microsoft.com/office/drawing/2014/main" val="842321193"/>
                    </a:ext>
                  </a:extLst>
                </a:gridCol>
                <a:gridCol w="802776">
                  <a:extLst>
                    <a:ext uri="{9D8B030D-6E8A-4147-A177-3AD203B41FA5}">
                      <a16:colId xmlns:a16="http://schemas.microsoft.com/office/drawing/2014/main" val="1455337710"/>
                    </a:ext>
                  </a:extLst>
                </a:gridCol>
                <a:gridCol w="623516">
                  <a:extLst>
                    <a:ext uri="{9D8B030D-6E8A-4147-A177-3AD203B41FA5}">
                      <a16:colId xmlns:a16="http://schemas.microsoft.com/office/drawing/2014/main" val="2044776553"/>
                    </a:ext>
                  </a:extLst>
                </a:gridCol>
                <a:gridCol w="1891329">
                  <a:extLst>
                    <a:ext uri="{9D8B030D-6E8A-4147-A177-3AD203B41FA5}">
                      <a16:colId xmlns:a16="http://schemas.microsoft.com/office/drawing/2014/main" val="2207195283"/>
                    </a:ext>
                  </a:extLst>
                </a:gridCol>
                <a:gridCol w="818514">
                  <a:extLst>
                    <a:ext uri="{9D8B030D-6E8A-4147-A177-3AD203B41FA5}">
                      <a16:colId xmlns:a16="http://schemas.microsoft.com/office/drawing/2014/main" val="854073882"/>
                    </a:ext>
                  </a:extLst>
                </a:gridCol>
                <a:gridCol w="680520">
                  <a:extLst>
                    <a:ext uri="{9D8B030D-6E8A-4147-A177-3AD203B41FA5}">
                      <a16:colId xmlns:a16="http://schemas.microsoft.com/office/drawing/2014/main" val="3533749018"/>
                    </a:ext>
                  </a:extLst>
                </a:gridCol>
                <a:gridCol w="987231">
                  <a:extLst>
                    <a:ext uri="{9D8B030D-6E8A-4147-A177-3AD203B41FA5}">
                      <a16:colId xmlns:a16="http://schemas.microsoft.com/office/drawing/2014/main" val="2131652511"/>
                    </a:ext>
                  </a:extLst>
                </a:gridCol>
                <a:gridCol w="862529">
                  <a:extLst>
                    <a:ext uri="{9D8B030D-6E8A-4147-A177-3AD203B41FA5}">
                      <a16:colId xmlns:a16="http://schemas.microsoft.com/office/drawing/2014/main" val="1967094526"/>
                    </a:ext>
                  </a:extLst>
                </a:gridCol>
                <a:gridCol w="872922">
                  <a:extLst>
                    <a:ext uri="{9D8B030D-6E8A-4147-A177-3AD203B41FA5}">
                      <a16:colId xmlns:a16="http://schemas.microsoft.com/office/drawing/2014/main" val="2207494539"/>
                    </a:ext>
                  </a:extLst>
                </a:gridCol>
              </a:tblGrid>
              <a:tr h="6249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N°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CUI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CÓDIGO DE IDEA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NOMBRE DEL PROYECTO DE INVERSIÓN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INVERSIÓN ESTIMADO s/.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ESTADO SITUACIONAL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DURACIÓN DE LA FORMULACIÓN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ALCANCE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MODALIDAD DE LA FORMULACIÓN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3308654660"/>
                  </a:ext>
                </a:extLst>
              </a:tr>
              <a:tr h="13294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1</a:t>
                      </a:r>
                      <a:endParaRPr lang="es-PE" sz="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-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49533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PE" sz="800" u="none" strike="noStrike" dirty="0">
                          <a:effectLst/>
                        </a:rPr>
                        <a:t>"MEJORAMIENTO DEL SERVICIO DE APOYO PARA LA PRODUCCION DE HONGOS COMESTIBLES 5 PROVINCIAS DEL DEPARTAMENTO DE APURIMAC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S/.5,185,155.00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IDEA</a:t>
                      </a:r>
                      <a:endParaRPr lang="es-PE" sz="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5 MESES</a:t>
                      </a:r>
                      <a:endParaRPr lang="es-PE" sz="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just" rtl="0" fontAlgn="ctr">
                        <a:buClr>
                          <a:srgbClr val="000000"/>
                        </a:buClr>
                        <a:buSzPts val="1000"/>
                        <a:buFont typeface="Arial Narrow" panose="020B0606020202030204" pitchFamily="34" charset="0"/>
                        <a:buNone/>
                      </a:pPr>
                      <a:r>
                        <a:rPr lang="es-PE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PROVINCIAS DE ABANCAY, AYMARAES, ANDAHUAYLAS, CHINCHEROS Y COTABAMBAS</a:t>
                      </a: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800" u="none" strike="noStrike" dirty="0">
                          <a:effectLst/>
                        </a:rPr>
                        <a:t>ADMINISTRACIÓN DIRECTA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2995058976"/>
                  </a:ext>
                </a:extLst>
              </a:tr>
              <a:tr h="10892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2</a:t>
                      </a:r>
                      <a:endParaRPr lang="es-PE" sz="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-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49538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PE" sz="800" u="none" strike="noStrike">
                          <a:effectLst/>
                        </a:rPr>
                        <a:t>"CREACION DE SERVICIOS DEL CENTRO DE INNOVACIÓN TECNOLÓGICA - CITE ACUÍCOLA EN LAS 7 PROVINCIAS DEL DEPARTAMENTO DE APURIMAC"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S/.15,613,021.57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IDEA</a:t>
                      </a:r>
                      <a:endParaRPr lang="es-PE" sz="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6 MESES</a:t>
                      </a:r>
                      <a:endParaRPr lang="es-PE" sz="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just" rtl="0" fontAlgn="ctr">
                        <a:buClr>
                          <a:srgbClr val="000000"/>
                        </a:buClr>
                        <a:buSzPts val="1000"/>
                        <a:buFont typeface="Arial Narrow" panose="020B0606020202030204" pitchFamily="34" charset="0"/>
                        <a:buNone/>
                      </a:pPr>
                      <a:r>
                        <a:rPr lang="es-PE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LAS 07 PROVINCIAS DE LA REGIÓN APURÍMAC</a:t>
                      </a: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800" u="none" strike="noStrike" dirty="0">
                          <a:effectLst/>
                        </a:rPr>
                        <a:t>ADMINISTRACIÓN DIRECTA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7266455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E7E4D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565</Words>
  <Application>Microsoft Office PowerPoint</Application>
  <PresentationFormat>Presentación en pantalla (16:9)</PresentationFormat>
  <Paragraphs>120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Lato Black</vt:lpstr>
      <vt:lpstr>Arial Narrow</vt:lpstr>
      <vt:lpstr>Lato Light</vt:lpstr>
      <vt:lpstr>Calibri</vt:lpstr>
      <vt:lpstr>Arial</vt:lpstr>
      <vt:lpstr>Silvia template</vt:lpstr>
      <vt:lpstr>Proyectos de inversion Función - Producción</vt:lpstr>
      <vt:lpstr>Presentación de PowerPoint</vt:lpstr>
      <vt:lpstr>Presentación de PowerPoint</vt:lpstr>
      <vt:lpstr>Proyectos de Inversion Programados para su Formulacion -2020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ORFEI DIRE</dc:creator>
  <cp:lastModifiedBy>ORFEI-GERMUT</cp:lastModifiedBy>
  <cp:revision>34</cp:revision>
  <dcterms:modified xsi:type="dcterms:W3CDTF">2020-07-08T13:02:04Z</dcterms:modified>
</cp:coreProperties>
</file>