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5" r:id="rId1"/>
  </p:sldMasterIdLst>
  <p:notesMasterIdLst>
    <p:notesMasterId r:id="rId8"/>
  </p:notesMasterIdLst>
  <p:sldIdLst>
    <p:sldId id="256" r:id="rId2"/>
    <p:sldId id="266" r:id="rId3"/>
    <p:sldId id="268" r:id="rId4"/>
    <p:sldId id="267" r:id="rId5"/>
    <p:sldId id="269" r:id="rId6"/>
    <p:sldId id="257" r:id="rId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071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487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4052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4532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112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906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7950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11000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6804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8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45229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70326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564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75180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7530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64101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1364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1366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82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– </a:t>
            </a:r>
            <a:r>
              <a:rPr lang="es-PE" sz="4000" b="1"/>
              <a:t>Producción y turismo </a:t>
            </a:r>
            <a:endParaRPr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8E15C1-01FD-48E6-A704-924AE524E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3" b="16179"/>
          <a:stretch/>
        </p:blipFill>
        <p:spPr>
          <a:xfrm>
            <a:off x="676182" y="409337"/>
            <a:ext cx="490358" cy="496637"/>
          </a:xfrm>
          <a:prstGeom prst="rect">
            <a:avLst/>
          </a:prstGeom>
        </p:spPr>
      </p:pic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3395BEA7-3C2D-4305-9A61-9C728FCCB8C6}"/>
              </a:ext>
            </a:extLst>
          </p:cNvPr>
          <p:cNvSpPr txBox="1">
            <a:spLocks/>
          </p:cNvSpPr>
          <p:nvPr/>
        </p:nvSpPr>
        <p:spPr>
          <a:xfrm>
            <a:off x="1215038" y="409337"/>
            <a:ext cx="4271363" cy="4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MX" sz="1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Oficina regional de formulación y evaluación de inversiones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320962" y="381268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Formulados-2019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A5CC4D-BBD4-4FC3-B093-12525FF0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46956"/>
              </p:ext>
            </p:extLst>
          </p:nvPr>
        </p:nvGraphicFramePr>
        <p:xfrm>
          <a:off x="507847" y="1261471"/>
          <a:ext cx="8062151" cy="335057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2450">
                  <a:extLst>
                    <a:ext uri="{9D8B030D-6E8A-4147-A177-3AD203B41FA5}">
                      <a16:colId xmlns:a16="http://schemas.microsoft.com/office/drawing/2014/main" val="3300454707"/>
                    </a:ext>
                  </a:extLst>
                </a:gridCol>
                <a:gridCol w="698403">
                  <a:extLst>
                    <a:ext uri="{9D8B030D-6E8A-4147-A177-3AD203B41FA5}">
                      <a16:colId xmlns:a16="http://schemas.microsoft.com/office/drawing/2014/main" val="2866352394"/>
                    </a:ext>
                  </a:extLst>
                </a:gridCol>
                <a:gridCol w="542450">
                  <a:extLst>
                    <a:ext uri="{9D8B030D-6E8A-4147-A177-3AD203B41FA5}">
                      <a16:colId xmlns:a16="http://schemas.microsoft.com/office/drawing/2014/main" val="3624716480"/>
                    </a:ext>
                  </a:extLst>
                </a:gridCol>
                <a:gridCol w="725526">
                  <a:extLst>
                    <a:ext uri="{9D8B030D-6E8A-4147-A177-3AD203B41FA5}">
                      <a16:colId xmlns:a16="http://schemas.microsoft.com/office/drawing/2014/main" val="681924180"/>
                    </a:ext>
                  </a:extLst>
                </a:gridCol>
                <a:gridCol w="1645429">
                  <a:extLst>
                    <a:ext uri="{9D8B030D-6E8A-4147-A177-3AD203B41FA5}">
                      <a16:colId xmlns:a16="http://schemas.microsoft.com/office/drawing/2014/main" val="3638742105"/>
                    </a:ext>
                  </a:extLst>
                </a:gridCol>
                <a:gridCol w="817621">
                  <a:extLst>
                    <a:ext uri="{9D8B030D-6E8A-4147-A177-3AD203B41FA5}">
                      <a16:colId xmlns:a16="http://schemas.microsoft.com/office/drawing/2014/main" val="2291599566"/>
                    </a:ext>
                  </a:extLst>
                </a:gridCol>
                <a:gridCol w="547305">
                  <a:extLst>
                    <a:ext uri="{9D8B030D-6E8A-4147-A177-3AD203B41FA5}">
                      <a16:colId xmlns:a16="http://schemas.microsoft.com/office/drawing/2014/main" val="3775668474"/>
                    </a:ext>
                  </a:extLst>
                </a:gridCol>
                <a:gridCol w="798090">
                  <a:extLst>
                    <a:ext uri="{9D8B030D-6E8A-4147-A177-3AD203B41FA5}">
                      <a16:colId xmlns:a16="http://schemas.microsoft.com/office/drawing/2014/main" val="3200249208"/>
                    </a:ext>
                  </a:extLst>
                </a:gridCol>
                <a:gridCol w="750387">
                  <a:extLst>
                    <a:ext uri="{9D8B030D-6E8A-4147-A177-3AD203B41FA5}">
                      <a16:colId xmlns:a16="http://schemas.microsoft.com/office/drawing/2014/main" val="1406055724"/>
                    </a:ext>
                  </a:extLst>
                </a:gridCol>
                <a:gridCol w="994490">
                  <a:extLst>
                    <a:ext uri="{9D8B030D-6E8A-4147-A177-3AD203B41FA5}">
                      <a16:colId xmlns:a16="http://schemas.microsoft.com/office/drawing/2014/main" val="1736740086"/>
                    </a:ext>
                  </a:extLst>
                </a:gridCol>
              </a:tblGrid>
              <a:tr h="6647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N°.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</a:t>
                      </a:r>
                      <a:r>
                        <a:rPr lang="es-PE" sz="600" b="1" u="none" strike="noStrike" dirty="0">
                          <a:effectLst/>
                        </a:rPr>
                        <a:t>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303929"/>
                  </a:ext>
                </a:extLst>
              </a:tr>
              <a:tr h="10420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2234047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“Mejoramiento de la competitividad de la cadena productiva de lácteos en 62 comunidades de 22 distritos de las provincias de Andahuaylas y chincheros, región Apurímac”.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 88,689.82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VIABLE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62 comunidades de 22 distritos de las provincias de Andahuaylas y Chincheros,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148360611"/>
                  </a:ext>
                </a:extLst>
              </a:tr>
              <a:tr h="84438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2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2457746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Ambiente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“Mejoramiento de los servicios de información y regulación para el ordenamiento territorial para las 7 provincias de la región Apurímac".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S/.3,583,745.32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Las 07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078547925"/>
                  </a:ext>
                </a:extLst>
              </a:tr>
              <a:tr h="79946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3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2462399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“Mejoramiento de la competitividad de la cadena de valor de la papa en 50 distritos de las 7 provincias de la región Apurímac”. 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S/.31,603,109.84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50 distritos de las 07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34706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3C5A7A13-AE8E-4BD3-BC65-D00C2035C21F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b="1" dirty="0">
                <a:solidFill>
                  <a:schemeClr val="tx1"/>
                </a:solidFill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b="1" dirty="0">
                <a:solidFill>
                  <a:schemeClr val="tx1"/>
                </a:solidFill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b="1" dirty="0">
                <a:solidFill>
                  <a:schemeClr val="tx1"/>
                </a:solidFill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Formulados-2019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293120B-51A0-4155-AE37-132DA2F40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69342"/>
              </p:ext>
            </p:extLst>
          </p:nvPr>
        </p:nvGraphicFramePr>
        <p:xfrm>
          <a:off x="146833" y="1126447"/>
          <a:ext cx="8830300" cy="388612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08566">
                  <a:extLst>
                    <a:ext uri="{9D8B030D-6E8A-4147-A177-3AD203B41FA5}">
                      <a16:colId xmlns:a16="http://schemas.microsoft.com/office/drawing/2014/main" val="1874816563"/>
                    </a:ext>
                  </a:extLst>
                </a:gridCol>
                <a:gridCol w="639208">
                  <a:extLst>
                    <a:ext uri="{9D8B030D-6E8A-4147-A177-3AD203B41FA5}">
                      <a16:colId xmlns:a16="http://schemas.microsoft.com/office/drawing/2014/main" val="4078304109"/>
                    </a:ext>
                  </a:extLst>
                </a:gridCol>
                <a:gridCol w="665568">
                  <a:extLst>
                    <a:ext uri="{9D8B030D-6E8A-4147-A177-3AD203B41FA5}">
                      <a16:colId xmlns:a16="http://schemas.microsoft.com/office/drawing/2014/main" val="639958430"/>
                    </a:ext>
                  </a:extLst>
                </a:gridCol>
                <a:gridCol w="931990">
                  <a:extLst>
                    <a:ext uri="{9D8B030D-6E8A-4147-A177-3AD203B41FA5}">
                      <a16:colId xmlns:a16="http://schemas.microsoft.com/office/drawing/2014/main" val="1226034246"/>
                    </a:ext>
                  </a:extLst>
                </a:gridCol>
                <a:gridCol w="1734956">
                  <a:extLst>
                    <a:ext uri="{9D8B030D-6E8A-4147-A177-3AD203B41FA5}">
                      <a16:colId xmlns:a16="http://schemas.microsoft.com/office/drawing/2014/main" val="2458552788"/>
                    </a:ext>
                  </a:extLst>
                </a:gridCol>
                <a:gridCol w="845404">
                  <a:extLst>
                    <a:ext uri="{9D8B030D-6E8A-4147-A177-3AD203B41FA5}">
                      <a16:colId xmlns:a16="http://schemas.microsoft.com/office/drawing/2014/main" val="30227510"/>
                    </a:ext>
                  </a:extLst>
                </a:gridCol>
                <a:gridCol w="529692">
                  <a:extLst>
                    <a:ext uri="{9D8B030D-6E8A-4147-A177-3AD203B41FA5}">
                      <a16:colId xmlns:a16="http://schemas.microsoft.com/office/drawing/2014/main" val="1025716034"/>
                    </a:ext>
                  </a:extLst>
                </a:gridCol>
                <a:gridCol w="905609">
                  <a:extLst>
                    <a:ext uri="{9D8B030D-6E8A-4147-A177-3AD203B41FA5}">
                      <a16:colId xmlns:a16="http://schemas.microsoft.com/office/drawing/2014/main" val="1116272985"/>
                    </a:ext>
                  </a:extLst>
                </a:gridCol>
                <a:gridCol w="791217">
                  <a:extLst>
                    <a:ext uri="{9D8B030D-6E8A-4147-A177-3AD203B41FA5}">
                      <a16:colId xmlns:a16="http://schemas.microsoft.com/office/drawing/2014/main" val="3986314712"/>
                    </a:ext>
                  </a:extLst>
                </a:gridCol>
                <a:gridCol w="1378090">
                  <a:extLst>
                    <a:ext uri="{9D8B030D-6E8A-4147-A177-3AD203B41FA5}">
                      <a16:colId xmlns:a16="http://schemas.microsoft.com/office/drawing/2014/main" val="953288859"/>
                    </a:ext>
                  </a:extLst>
                </a:gridCol>
              </a:tblGrid>
              <a:tr h="4520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N°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CUI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CÓDIGO DE IDEA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FUNCIÓN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NOMBRE DEL PROYECTO DE INVERSIÓN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MONTO DE INVERSIÓN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ESTADO SITUACIONAL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ALCANCE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EJECUCIÓN FÍSICA PROYECTADA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OBSERVACIONES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72366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2471009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Planeamiento gestión y reserva de la contingencia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“Mejoramiento de la competitividad de la cadena productiva de la miel de abejas en las 7 provincias del departamento de Apurímac”.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S/.12,533,519.83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VIABLE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07 provincias de la región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052893977"/>
                  </a:ext>
                </a:extLst>
              </a:tr>
              <a:tr h="61966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5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2462401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Planeamiento gestión y reserva de la contingencia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“Mejoramiento de la</a:t>
                      </a:r>
                      <a:b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prestación de servicios de la dirección regional de trabajo y promoción del empleo en las 7 provincias del departamento de</a:t>
                      </a:r>
                      <a:b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Apurímac”.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S/.3,839,134.33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VIABLE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07 provincias de la región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168317701"/>
                  </a:ext>
                </a:extLst>
              </a:tr>
              <a:tr h="6044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6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2469927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Turismo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Mejoramiento servicio para la productividad y la competitividad de los artesanos de la línea artesanal textil 7 provincias del departamento de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S/.2,966,681.12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VIABLE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07 provincias de la región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2020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928929422"/>
                  </a:ext>
                </a:extLst>
              </a:tr>
              <a:tr h="95996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7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49521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Planeamiento gestión y reserva de la contingencia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“Mejoramiento de los servicios de asistencia técnica y promoción de la cadena productiva de leche de cabra en 4 provincias del departamento de Apurímac”.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S/.3,606,589.76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FORMULACIÓN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provincias de Aymaraes, Abancay, Andahuaylas y Chicheros.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2021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El proyecto se concluyo al 100%. Pero se esta a la espera de la firma del convenio entre el Gobierno Regional de Apurímac y el INIA, para que facilite la sesión de uso del terreno de parte del INIA. El documento del convenio actualmente se encuentra en la sede central del INIA Lima 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74864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5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6C0F00E2-765C-4B44-BEE0-055B291C14BB}"/>
              </a:ext>
            </a:extLst>
          </p:cNvPr>
          <p:cNvSpPr txBox="1">
            <a:spLocks/>
          </p:cNvSpPr>
          <p:nvPr/>
        </p:nvSpPr>
        <p:spPr>
          <a:xfrm>
            <a:off x="507847" y="568140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de Inversión Formulados – 2019 - 2020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4BDBD29-9533-41C6-A672-DAD1CAA7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86188"/>
              </p:ext>
            </p:extLst>
          </p:nvPr>
        </p:nvGraphicFramePr>
        <p:xfrm>
          <a:off x="148702" y="1361405"/>
          <a:ext cx="8747130" cy="34845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54822">
                  <a:extLst>
                    <a:ext uri="{9D8B030D-6E8A-4147-A177-3AD203B41FA5}">
                      <a16:colId xmlns:a16="http://schemas.microsoft.com/office/drawing/2014/main" val="2206328261"/>
                    </a:ext>
                  </a:extLst>
                </a:gridCol>
                <a:gridCol w="551269">
                  <a:extLst>
                    <a:ext uri="{9D8B030D-6E8A-4147-A177-3AD203B41FA5}">
                      <a16:colId xmlns:a16="http://schemas.microsoft.com/office/drawing/2014/main" val="937944395"/>
                    </a:ext>
                  </a:extLst>
                </a:gridCol>
                <a:gridCol w="607376">
                  <a:extLst>
                    <a:ext uri="{9D8B030D-6E8A-4147-A177-3AD203B41FA5}">
                      <a16:colId xmlns:a16="http://schemas.microsoft.com/office/drawing/2014/main" val="1535674311"/>
                    </a:ext>
                  </a:extLst>
                </a:gridCol>
                <a:gridCol w="852582">
                  <a:extLst>
                    <a:ext uri="{9D8B030D-6E8A-4147-A177-3AD203B41FA5}">
                      <a16:colId xmlns:a16="http://schemas.microsoft.com/office/drawing/2014/main" val="296799343"/>
                    </a:ext>
                  </a:extLst>
                </a:gridCol>
                <a:gridCol w="1490150">
                  <a:extLst>
                    <a:ext uri="{9D8B030D-6E8A-4147-A177-3AD203B41FA5}">
                      <a16:colId xmlns:a16="http://schemas.microsoft.com/office/drawing/2014/main" val="3924109350"/>
                    </a:ext>
                  </a:extLst>
                </a:gridCol>
                <a:gridCol w="812357">
                  <a:extLst>
                    <a:ext uri="{9D8B030D-6E8A-4147-A177-3AD203B41FA5}">
                      <a16:colId xmlns:a16="http://schemas.microsoft.com/office/drawing/2014/main" val="3775724237"/>
                    </a:ext>
                  </a:extLst>
                </a:gridCol>
                <a:gridCol w="714332">
                  <a:extLst>
                    <a:ext uri="{9D8B030D-6E8A-4147-A177-3AD203B41FA5}">
                      <a16:colId xmlns:a16="http://schemas.microsoft.com/office/drawing/2014/main" val="3431862948"/>
                    </a:ext>
                  </a:extLst>
                </a:gridCol>
                <a:gridCol w="878466">
                  <a:extLst>
                    <a:ext uri="{9D8B030D-6E8A-4147-A177-3AD203B41FA5}">
                      <a16:colId xmlns:a16="http://schemas.microsoft.com/office/drawing/2014/main" val="1350907981"/>
                    </a:ext>
                  </a:extLst>
                </a:gridCol>
                <a:gridCol w="767503">
                  <a:extLst>
                    <a:ext uri="{9D8B030D-6E8A-4147-A177-3AD203B41FA5}">
                      <a16:colId xmlns:a16="http://schemas.microsoft.com/office/drawing/2014/main" val="921878909"/>
                    </a:ext>
                  </a:extLst>
                </a:gridCol>
                <a:gridCol w="1518273">
                  <a:extLst>
                    <a:ext uri="{9D8B030D-6E8A-4147-A177-3AD203B41FA5}">
                      <a16:colId xmlns:a16="http://schemas.microsoft.com/office/drawing/2014/main" val="2264100452"/>
                    </a:ext>
                  </a:extLst>
                </a:gridCol>
              </a:tblGrid>
              <a:tr h="424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02323"/>
                  </a:ext>
                </a:extLst>
              </a:tr>
              <a:tr h="98192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49512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Inversión “mejoramiento de la prestación de los servicio de la dirección regional de pesquería/</a:t>
                      </a:r>
                      <a:r>
                        <a:rPr lang="es-PE" sz="800" u="none" strike="noStrike" dirty="0" err="1">
                          <a:effectLst/>
                        </a:rPr>
                        <a:t>DIREPRO</a:t>
                      </a:r>
                      <a:r>
                        <a:rPr lang="es-PE" sz="800" u="none" strike="noStrike" dirty="0">
                          <a:effectLst/>
                        </a:rPr>
                        <a:t> en 22 distritos de las 7 provincias de la región Apurímac”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S/.3,433,062.38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Formulación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 22 distritos de las 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La formulación del Proyecto de Inversión se concluyó al 100%, se evaluó y actualmente se presento para su registro en el aplicativo informático del banco de proyectso del Invierte.pe para su registro y viabilización.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3217481272"/>
                  </a:ext>
                </a:extLst>
              </a:tr>
              <a:tr h="195804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"Mejoramiento y ampliación de los servicios de la dirección regional de la producción - dirección de industria, de la provincia de Abancay del departamento de Apurímac"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S/.11,042,405.06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Formulación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Provincia de Abancay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La formulación del Proyecto de Inversión se concluyó al 100%, quedando pendiente la subsanación de algunas observaciones y la consolidación de documentos como el convenio entre el Gobierno Regional de Apurímac y la Dirección Regional de Educación Apurímac para la sesión de uso del terreno para la instalación de la planta de producción y procesamiento de la Espirulina en polvo.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b"/>
                </a:tc>
                <a:extLst>
                  <a:ext uri="{0D108BD9-81ED-4DB2-BD59-A6C34878D82A}">
                    <a16:rowId xmlns:a16="http://schemas.microsoft.com/office/drawing/2014/main" val="370120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387707" y="394613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2019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2020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80593"/>
              </p:ext>
            </p:extLst>
          </p:nvPr>
        </p:nvGraphicFramePr>
        <p:xfrm>
          <a:off x="260899" y="1178092"/>
          <a:ext cx="8702891" cy="371855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0529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541366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617712">
                  <a:extLst>
                    <a:ext uri="{9D8B030D-6E8A-4147-A177-3AD203B41FA5}">
                      <a16:colId xmlns:a16="http://schemas.microsoft.com/office/drawing/2014/main" val="666123856"/>
                    </a:ext>
                  </a:extLst>
                </a:gridCol>
                <a:gridCol w="749584">
                  <a:extLst>
                    <a:ext uri="{9D8B030D-6E8A-4147-A177-3AD203B41FA5}">
                      <a16:colId xmlns:a16="http://schemas.microsoft.com/office/drawing/2014/main" val="2645908959"/>
                    </a:ext>
                  </a:extLst>
                </a:gridCol>
                <a:gridCol w="1665743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921927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785459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1006386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617712">
                  <a:extLst>
                    <a:ext uri="{9D8B030D-6E8A-4147-A177-3AD203B41FA5}">
                      <a16:colId xmlns:a16="http://schemas.microsoft.com/office/drawing/2014/main" val="1302838389"/>
                    </a:ext>
                  </a:extLst>
                </a:gridCol>
                <a:gridCol w="1346473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21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 err="1">
                          <a:effectLst/>
                        </a:rPr>
                        <a:t>N°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CUI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CÓDIGO DE IDEA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FUNCIÓN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NOMBRE DEL PROYECTO DE INVERSIÓN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MONTO DE INVERSIÓN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ESTADO SITUACIONAL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ALCANCE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EJECUCIÓN FÍSICA PROYECTADA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OBSERVACIONES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80251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 dirty="0">
                          <a:effectLst/>
                        </a:rPr>
                        <a:t>10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-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49488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Turismo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"Mejoramiento y creación de servicios turísticos públicos en el cañón del Apurímac, distritos de Curahuasi, san pedro de Cachora, Huanipaca, Tamburco y Abancay - región Apurímac” 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>
                          <a:effectLst/>
                        </a:rPr>
                        <a:t>S/.50,000,000.00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Formulación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 dirty="0">
                          <a:effectLst/>
                        </a:rPr>
                        <a:t>Distritos de Curahuasi, san pedro de Cachora, Huanipaca, Tamburco y Abancay de la provincia de Abancay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2021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La formulación del Proyecto de Inversión se concluyó al 100%, se evaluó y actualmente se presento para su registro en el aplicativo informático del banco de proyectos del Invierte.pe para su registro y viabilización.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78219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 dirty="0">
                          <a:effectLst/>
                        </a:rPr>
                        <a:t>11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-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75659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Turismo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>
                          <a:effectLst/>
                        </a:rPr>
                        <a:t>S/.2,800,000.00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Formulación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 dirty="0">
                          <a:effectLst/>
                        </a:rPr>
                        <a:t>Distrito de Curahuasi de la provincia de Abancay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2021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La formulación del Proyecto de Inversión se concluyó al 100%, y esta a la espera de los documentos de donación de parte de la comunidad de Saywite alto y de </a:t>
                      </a:r>
                      <a:r>
                        <a:rPr lang="es-PE" sz="900" u="none" strike="noStrike" dirty="0" err="1">
                          <a:effectLst/>
                        </a:rPr>
                        <a:t>Concacha</a:t>
                      </a:r>
                      <a:r>
                        <a:rPr lang="es-PE" sz="900" u="none" strike="noStrike" dirty="0">
                          <a:effectLst/>
                        </a:rPr>
                        <a:t>, una vez donado los terrenos se procederá a la aprobación y </a:t>
                      </a:r>
                      <a:r>
                        <a:rPr lang="es-PE" sz="900" u="none" strike="noStrike" dirty="0" err="1">
                          <a:effectLst/>
                        </a:rPr>
                        <a:t>viabilización</a:t>
                      </a:r>
                      <a:r>
                        <a:rPr lang="es-PE" sz="900" u="none" strike="noStrike" dirty="0">
                          <a:effectLst/>
                        </a:rPr>
                        <a:t>.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89089"/>
              </p:ext>
            </p:extLst>
          </p:nvPr>
        </p:nvGraphicFramePr>
        <p:xfrm>
          <a:off x="594038" y="1635241"/>
          <a:ext cx="7886547" cy="282996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30634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683191">
                  <a:extLst>
                    <a:ext uri="{9D8B030D-6E8A-4147-A177-3AD203B41FA5}">
                      <a16:colId xmlns:a16="http://schemas.microsoft.com/office/drawing/2014/main" val="3265136901"/>
                    </a:ext>
                  </a:extLst>
                </a:gridCol>
                <a:gridCol w="530634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709723">
                  <a:extLst>
                    <a:ext uri="{9D8B030D-6E8A-4147-A177-3AD203B41FA5}">
                      <a16:colId xmlns:a16="http://schemas.microsoft.com/office/drawing/2014/main" val="2809815218"/>
                    </a:ext>
                  </a:extLst>
                </a:gridCol>
                <a:gridCol w="160959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808567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467165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840170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734044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972829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474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INVERSIÓN ESTIMADO s/.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ESTADO SITUACIONAL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DURACIÓN DE LA FORMULACIÓN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MODALIDAD DE LA FORMULACIÓN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125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"Mejoramiento del servicio de apoyo para la producción de hongos comestibles 5 provincias del departamento de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S/.5,185,155.00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Idea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5 meses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Provincias de Abancay, Aymaraes, Andahuaylas, chincheros y Cotabambas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099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"Creación de servicios del centro de innovación tecnológica - cite acuícola en las 7 provincias del departamento de Apurímac"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S/.15,613,021.57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Idea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6 meses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Las 07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416</TotalTime>
  <Words>1036</Words>
  <Application>Microsoft Office PowerPoint</Application>
  <PresentationFormat>Presentación en pantalla (16:9)</PresentationFormat>
  <Paragraphs>188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 Narrow</vt:lpstr>
      <vt:lpstr>Lato Black</vt:lpstr>
      <vt:lpstr>Arial</vt:lpstr>
      <vt:lpstr>Century Gothic</vt:lpstr>
      <vt:lpstr>Malla</vt:lpstr>
      <vt:lpstr>Proyectos de inversion Función – Producción y turismo </vt:lpstr>
      <vt:lpstr>Presentación de PowerPoint</vt:lpstr>
      <vt:lpstr>Presentación de PowerPoint</vt:lpstr>
      <vt:lpstr>Presentación de PowerPoint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ORFEI DIRE</dc:creator>
  <cp:lastModifiedBy>ORFEI880</cp:lastModifiedBy>
  <cp:revision>50</cp:revision>
  <dcterms:modified xsi:type="dcterms:W3CDTF">2020-07-08T16:14:19Z</dcterms:modified>
</cp:coreProperties>
</file>