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6" r:id="rId3"/>
    <p:sldId id="268" r:id="rId4"/>
    <p:sldId id="267" r:id="rId5"/>
    <p:sldId id="269" r:id="rId6"/>
    <p:sldId id="257" r:id="rId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  <p:embeddedFont>
      <p:font typeface="Lato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- </a:t>
            </a:r>
            <a:r>
              <a:rPr lang="es-PE" sz="4000" b="1" dirty="0"/>
              <a:t>Producción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A5CC4D-BBD4-4FC3-B093-12525FF0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0909"/>
              </p:ext>
            </p:extLst>
          </p:nvPr>
        </p:nvGraphicFramePr>
        <p:xfrm>
          <a:off x="507847" y="1261471"/>
          <a:ext cx="7922058" cy="3350576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33024">
                  <a:extLst>
                    <a:ext uri="{9D8B030D-6E8A-4147-A177-3AD203B41FA5}">
                      <a16:colId xmlns:a16="http://schemas.microsoft.com/office/drawing/2014/main" val="3300454707"/>
                    </a:ext>
                  </a:extLst>
                </a:gridCol>
                <a:gridCol w="686267">
                  <a:extLst>
                    <a:ext uri="{9D8B030D-6E8A-4147-A177-3AD203B41FA5}">
                      <a16:colId xmlns:a16="http://schemas.microsoft.com/office/drawing/2014/main" val="2866352394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3624716480"/>
                    </a:ext>
                  </a:extLst>
                </a:gridCol>
                <a:gridCol w="712919">
                  <a:extLst>
                    <a:ext uri="{9D8B030D-6E8A-4147-A177-3AD203B41FA5}">
                      <a16:colId xmlns:a16="http://schemas.microsoft.com/office/drawing/2014/main" val="681924180"/>
                    </a:ext>
                  </a:extLst>
                </a:gridCol>
                <a:gridCol w="1616837">
                  <a:extLst>
                    <a:ext uri="{9D8B030D-6E8A-4147-A177-3AD203B41FA5}">
                      <a16:colId xmlns:a16="http://schemas.microsoft.com/office/drawing/2014/main" val="3638742105"/>
                    </a:ext>
                  </a:extLst>
                </a:gridCol>
                <a:gridCol w="595210">
                  <a:extLst>
                    <a:ext uri="{9D8B030D-6E8A-4147-A177-3AD203B41FA5}">
                      <a16:colId xmlns:a16="http://schemas.microsoft.com/office/drawing/2014/main" val="2291599566"/>
                    </a:ext>
                  </a:extLst>
                </a:gridCol>
                <a:gridCol w="686267">
                  <a:extLst>
                    <a:ext uri="{9D8B030D-6E8A-4147-A177-3AD203B41FA5}">
                      <a16:colId xmlns:a16="http://schemas.microsoft.com/office/drawing/2014/main" val="3775668474"/>
                    </a:ext>
                  </a:extLst>
                </a:gridCol>
                <a:gridCol w="843953">
                  <a:extLst>
                    <a:ext uri="{9D8B030D-6E8A-4147-A177-3AD203B41FA5}">
                      <a16:colId xmlns:a16="http://schemas.microsoft.com/office/drawing/2014/main" val="3200249208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406055724"/>
                    </a:ext>
                  </a:extLst>
                </a:gridCol>
                <a:gridCol w="977209">
                  <a:extLst>
                    <a:ext uri="{9D8B030D-6E8A-4147-A177-3AD203B41FA5}">
                      <a16:colId xmlns:a16="http://schemas.microsoft.com/office/drawing/2014/main" val="1736740086"/>
                    </a:ext>
                  </a:extLst>
                </a:gridCol>
              </a:tblGrid>
              <a:tr h="6647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369303929"/>
                  </a:ext>
                </a:extLst>
              </a:tr>
              <a:tr h="10420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2234047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PRODUCTIVA DE LACTEOS EN 62 COMUNIDADES DE 22 DISTRITOS DE LAS PROVINCIAS DE ANDAHUAYLAS Y CHINCHEROS, REGION APURIMAC”.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 88,689.82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62 COMUNIDADES DE 22 DISTRITOS DE LAS PROVINCIAS DE ANDAHUAYLAS Y CHINCHEROS,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48360611"/>
                  </a:ext>
                </a:extLst>
              </a:tr>
              <a:tr h="8443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2457746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AMBIENTE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“MEJORAMIENTO DE LOS SERVICIOS DE INFORMACIÓN Y REGULACIÓN PARA EL ORDENAMIENTO TERRITORIAL PARA LAS 7 PROVINCIAS DE LA REGION APURIMAC".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S/.3,583,745.32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078547925"/>
                  </a:ext>
                </a:extLst>
              </a:tr>
              <a:tr h="79946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2462399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DE VALOR DE LA PAPA EN 50 DISTRITOS DE LAS 7 PROVINCIAS DE LA REGIÓN APURÍMAC”. 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S/.31,603,109.84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50 DISTRITOS DE 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34706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3C5A7A13-AE8E-4BD3-BC65-D00C2035C21F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293120B-51A0-4155-AE37-132DA2F4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59227"/>
              </p:ext>
            </p:extLst>
          </p:nvPr>
        </p:nvGraphicFramePr>
        <p:xfrm>
          <a:off x="80093" y="799400"/>
          <a:ext cx="8943767" cy="4251885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79314">
                  <a:extLst>
                    <a:ext uri="{9D8B030D-6E8A-4147-A177-3AD203B41FA5}">
                      <a16:colId xmlns:a16="http://schemas.microsoft.com/office/drawing/2014/main" val="1874816563"/>
                    </a:ext>
                  </a:extLst>
                </a:gridCol>
                <a:gridCol w="745865">
                  <a:extLst>
                    <a:ext uri="{9D8B030D-6E8A-4147-A177-3AD203B41FA5}">
                      <a16:colId xmlns:a16="http://schemas.microsoft.com/office/drawing/2014/main" val="4078304109"/>
                    </a:ext>
                  </a:extLst>
                </a:gridCol>
                <a:gridCol w="579314">
                  <a:extLst>
                    <a:ext uri="{9D8B030D-6E8A-4147-A177-3AD203B41FA5}">
                      <a16:colId xmlns:a16="http://schemas.microsoft.com/office/drawing/2014/main" val="639958430"/>
                    </a:ext>
                  </a:extLst>
                </a:gridCol>
                <a:gridCol w="774831">
                  <a:extLst>
                    <a:ext uri="{9D8B030D-6E8A-4147-A177-3AD203B41FA5}">
                      <a16:colId xmlns:a16="http://schemas.microsoft.com/office/drawing/2014/main" val="1226034246"/>
                    </a:ext>
                  </a:extLst>
                </a:gridCol>
                <a:gridCol w="1757250">
                  <a:extLst>
                    <a:ext uri="{9D8B030D-6E8A-4147-A177-3AD203B41FA5}">
                      <a16:colId xmlns:a16="http://schemas.microsoft.com/office/drawing/2014/main" val="2458552788"/>
                    </a:ext>
                  </a:extLst>
                </a:gridCol>
                <a:gridCol w="646900">
                  <a:extLst>
                    <a:ext uri="{9D8B030D-6E8A-4147-A177-3AD203B41FA5}">
                      <a16:colId xmlns:a16="http://schemas.microsoft.com/office/drawing/2014/main" val="30227510"/>
                    </a:ext>
                  </a:extLst>
                </a:gridCol>
                <a:gridCol w="745865">
                  <a:extLst>
                    <a:ext uri="{9D8B030D-6E8A-4147-A177-3AD203B41FA5}">
                      <a16:colId xmlns:a16="http://schemas.microsoft.com/office/drawing/2014/main" val="1025716034"/>
                    </a:ext>
                  </a:extLst>
                </a:gridCol>
                <a:gridCol w="917246">
                  <a:extLst>
                    <a:ext uri="{9D8B030D-6E8A-4147-A177-3AD203B41FA5}">
                      <a16:colId xmlns:a16="http://schemas.microsoft.com/office/drawing/2014/main" val="1116272985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986314712"/>
                    </a:ext>
                  </a:extLst>
                </a:gridCol>
                <a:gridCol w="1395798">
                  <a:extLst>
                    <a:ext uri="{9D8B030D-6E8A-4147-A177-3AD203B41FA5}">
                      <a16:colId xmlns:a16="http://schemas.microsoft.com/office/drawing/2014/main" val="953288859"/>
                    </a:ext>
                  </a:extLst>
                </a:gridCol>
              </a:tblGrid>
              <a:tr h="4520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862072366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4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2471009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PRODUCTIVA DE LA MIEL DE ABEJAS EN LAS 7 PROVINCIAS DEL DEPARTAMENTO DE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S/.12,533,519.83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052893977"/>
                  </a:ext>
                </a:extLst>
              </a:tr>
              <a:tr h="61966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5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2462401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LA</a:t>
                      </a:r>
                      <a:br>
                        <a:rPr lang="es-PE" sz="800" u="none" strike="noStrike">
                          <a:effectLst/>
                        </a:rPr>
                      </a:br>
                      <a:r>
                        <a:rPr lang="es-PE" sz="800" u="none" strike="noStrike">
                          <a:effectLst/>
                        </a:rPr>
                        <a:t>PRESTACIÓN DE SERVICIOS DE LA DIRECCIÓN REGIONAL DE TRABAJO Y PROMOCIÓN DEL EMPLEO EN LAS 7 PROVINCIAS DEL DEPARTAMENTO DE</a:t>
                      </a:r>
                      <a:br>
                        <a:rPr lang="es-PE" sz="800" u="none" strike="noStrike">
                          <a:effectLst/>
                        </a:rPr>
                      </a:br>
                      <a:r>
                        <a:rPr lang="es-PE" sz="800" u="none" strike="noStrike">
                          <a:effectLst/>
                        </a:rPr>
                        <a:t>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S/.3,839,134.33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68317701"/>
                  </a:ext>
                </a:extLst>
              </a:tr>
              <a:tr h="6044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2469927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TURISMO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MEJORAMIENTO SERVICIO PARA LA PRODUCTIVIDAD Y LA COMPETITIVIDAD DE LOS ARTESANOS DE LA LINEA ARTESANAL TEXTIL 7 PROVINCIAS DEL DEPARTAMENTO DE APURIMAC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S/.2,966,681.12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928929422"/>
                  </a:ext>
                </a:extLst>
              </a:tr>
              <a:tr h="95996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LOS SERVICIOS DE ASISTENCIA TÉCNICA Y PROMOCIÓN DE LA CADENA PRODUCTIVA DE LECHE DE CABRA EN 4 PROVINCIAS DEL DEPARTAMENTO DE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S/.3,606,589.76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LAS PROVINCIAS DE AYMARAES, ABANCAY, ANDAHUAYLAS Y CHICNHEROS.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El proyecto se concluyo al 100%. Pero se esta a la espera de la firma del convenio entre el Gobierno Regional de Apurímac y el INIA, para que facilite la sesión de uso del terreno de parte del INIA. El documento del convenio actualmente se encuentra en la sede central del INIA Lima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7486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5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2019 - 2020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4BDBD29-9533-41C6-A672-DAD1CAA7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44902"/>
              </p:ext>
            </p:extLst>
          </p:nvPr>
        </p:nvGraphicFramePr>
        <p:xfrm>
          <a:off x="95310" y="1101091"/>
          <a:ext cx="8747130" cy="3364117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54822">
                  <a:extLst>
                    <a:ext uri="{9D8B030D-6E8A-4147-A177-3AD203B41FA5}">
                      <a16:colId xmlns:a16="http://schemas.microsoft.com/office/drawing/2014/main" val="2206328261"/>
                    </a:ext>
                  </a:extLst>
                </a:gridCol>
                <a:gridCol w="714332">
                  <a:extLst>
                    <a:ext uri="{9D8B030D-6E8A-4147-A177-3AD203B41FA5}">
                      <a16:colId xmlns:a16="http://schemas.microsoft.com/office/drawing/2014/main" val="937944395"/>
                    </a:ext>
                  </a:extLst>
                </a:gridCol>
                <a:gridCol w="554822">
                  <a:extLst>
                    <a:ext uri="{9D8B030D-6E8A-4147-A177-3AD203B41FA5}">
                      <a16:colId xmlns:a16="http://schemas.microsoft.com/office/drawing/2014/main" val="1535674311"/>
                    </a:ext>
                  </a:extLst>
                </a:gridCol>
                <a:gridCol w="742073">
                  <a:extLst>
                    <a:ext uri="{9D8B030D-6E8A-4147-A177-3AD203B41FA5}">
                      <a16:colId xmlns:a16="http://schemas.microsoft.com/office/drawing/2014/main" val="296799343"/>
                    </a:ext>
                  </a:extLst>
                </a:gridCol>
                <a:gridCol w="1490150">
                  <a:extLst>
                    <a:ext uri="{9D8B030D-6E8A-4147-A177-3AD203B41FA5}">
                      <a16:colId xmlns:a16="http://schemas.microsoft.com/office/drawing/2014/main" val="3924109350"/>
                    </a:ext>
                  </a:extLst>
                </a:gridCol>
                <a:gridCol w="812357">
                  <a:extLst>
                    <a:ext uri="{9D8B030D-6E8A-4147-A177-3AD203B41FA5}">
                      <a16:colId xmlns:a16="http://schemas.microsoft.com/office/drawing/2014/main" val="3775724237"/>
                    </a:ext>
                  </a:extLst>
                </a:gridCol>
                <a:gridCol w="714332">
                  <a:extLst>
                    <a:ext uri="{9D8B030D-6E8A-4147-A177-3AD203B41FA5}">
                      <a16:colId xmlns:a16="http://schemas.microsoft.com/office/drawing/2014/main" val="3431862948"/>
                    </a:ext>
                  </a:extLst>
                </a:gridCol>
                <a:gridCol w="878466">
                  <a:extLst>
                    <a:ext uri="{9D8B030D-6E8A-4147-A177-3AD203B41FA5}">
                      <a16:colId xmlns:a16="http://schemas.microsoft.com/office/drawing/2014/main" val="1350907981"/>
                    </a:ext>
                  </a:extLst>
                </a:gridCol>
                <a:gridCol w="767503">
                  <a:extLst>
                    <a:ext uri="{9D8B030D-6E8A-4147-A177-3AD203B41FA5}">
                      <a16:colId xmlns:a16="http://schemas.microsoft.com/office/drawing/2014/main" val="921878909"/>
                    </a:ext>
                  </a:extLst>
                </a:gridCol>
                <a:gridCol w="1518273">
                  <a:extLst>
                    <a:ext uri="{9D8B030D-6E8A-4147-A177-3AD203B41FA5}">
                      <a16:colId xmlns:a16="http://schemas.microsoft.com/office/drawing/2014/main" val="2264100452"/>
                    </a:ext>
                  </a:extLst>
                </a:gridCol>
              </a:tblGrid>
              <a:tr h="424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259002323"/>
                  </a:ext>
                </a:extLst>
              </a:tr>
              <a:tr h="98192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Inversión “MEJORAMIENTO DE LA PRESTACIÓN DE LOS SERVICIO DE LA DIRECCIÓN REGIONAL DE PESQUERÍA/DIREPRO EN 22 DISTRITOS DE LAS 7 PROVINCIAS DE LA REGIÓN APURÍMAC”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S/.3,433,062.38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 22 DISTRITOS DE LAS 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proyectso del Invierte.pe para su registro y viabilización.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217481272"/>
                  </a:ext>
                </a:extLst>
              </a:tr>
              <a:tr h="19580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"MEJORAMIENTO Y AMPLIACIÓN DE LOS SERVICIOS DE LA DIRECCION REGIONAL DE LA PRODUCCION - DIRECCION DE INDUSTRIA, DE LA PROVINCIA DE ABANCAY DEL DEPARTAMENTO DE APURÍMAC"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S/.11,042,405.06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PE" sz="800" u="none" strike="noStrike" dirty="0">
                          <a:effectLst/>
                        </a:rPr>
                        <a:t>La formulación del Proyecto de Inversión se concluyó al 100%, quedando pendiente la subsanación de algunas observaciones y la consolidación de documentos como el convenio entre el Gobierno Regional de Apurímac y la Dirección Regional de Educación Apurímac para la sesión de uso del terreno para la instalación de la planta de producción y procesamiento de la Espirulina en polvo.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b"/>
                </a:tc>
                <a:extLst>
                  <a:ext uri="{0D108BD9-81ED-4DB2-BD59-A6C34878D82A}">
                    <a16:rowId xmlns:a16="http://schemas.microsoft.com/office/drawing/2014/main" val="37012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2019 - 2020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83913"/>
              </p:ext>
            </p:extLst>
          </p:nvPr>
        </p:nvGraphicFramePr>
        <p:xfrm>
          <a:off x="507847" y="911109"/>
          <a:ext cx="7922058" cy="3672837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33024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686267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533024">
                  <a:extLst>
                    <a:ext uri="{9D8B030D-6E8A-4147-A177-3AD203B41FA5}">
                      <a16:colId xmlns:a16="http://schemas.microsoft.com/office/drawing/2014/main" val="666123856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2645908959"/>
                    </a:ext>
                  </a:extLst>
                </a:gridCol>
                <a:gridCol w="1616837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595209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686267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843953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737349">
                  <a:extLst>
                    <a:ext uri="{9D8B030D-6E8A-4147-A177-3AD203B41FA5}">
                      <a16:colId xmlns:a16="http://schemas.microsoft.com/office/drawing/2014/main" val="1302838389"/>
                    </a:ext>
                  </a:extLst>
                </a:gridCol>
                <a:gridCol w="977210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21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80251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10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49488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TURISMO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"MEJORAMIENTO Y CREACIÓN DE SERVICIOS TURÍSTICOS PÚBLICOS EN EL CAÑÓN DEL APURIMAC, DISTRITOS DE CURAHUASI, SAN PEDRO DE CACHORA, HUANIPACA, TAMBURCO Y ABANCAY - REGIÓN APURIMAC”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S/.50,000,000.00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DISTRITOS DE CURAHUASI, SAN PEDRO DE CACHORA, HUANIPACA, TAMBURCO Y ABANCAY DE LA 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proyectos del Invierte.pe para su registro y viabilización.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7821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11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75659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TURISMO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S/.2,800,000.00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FORMULACIÓN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DISTRITO DE CURAHUASI DE LA PROVINCIA DE ABANCAY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La formulación del Proyecto de Inversión se concluyó al 100%, y esta a la espera de los documentos de donación de parte de la comunidad de </a:t>
                      </a:r>
                      <a:r>
                        <a:rPr lang="es-PE" sz="800" u="none" strike="noStrike" dirty="0" err="1">
                          <a:effectLst/>
                        </a:rPr>
                        <a:t>Saywite</a:t>
                      </a:r>
                      <a:r>
                        <a:rPr lang="es-PE" sz="800" u="none" strike="noStrike" dirty="0">
                          <a:effectLst/>
                        </a:rPr>
                        <a:t> alto y de </a:t>
                      </a:r>
                      <a:r>
                        <a:rPr lang="es-PE" sz="800" u="none" strike="noStrike" dirty="0" err="1">
                          <a:effectLst/>
                        </a:rPr>
                        <a:t>Concacha</a:t>
                      </a:r>
                      <a:r>
                        <a:rPr lang="es-PE" sz="800" u="none" strike="noStrike" dirty="0">
                          <a:effectLst/>
                        </a:rPr>
                        <a:t>, una vez donado los terrenos se procederá a la aprobación y </a:t>
                      </a:r>
                      <a:r>
                        <a:rPr lang="es-PE" sz="800" u="none" strike="noStrike" dirty="0" err="1">
                          <a:effectLst/>
                        </a:rPr>
                        <a:t>viabilización</a:t>
                      </a:r>
                      <a:r>
                        <a:rPr lang="es-PE" sz="800" u="none" strike="noStrike" dirty="0">
                          <a:effectLst/>
                        </a:rPr>
                        <a:t>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07907"/>
              </p:ext>
            </p:extLst>
          </p:nvPr>
        </p:nvGraphicFramePr>
        <p:xfrm>
          <a:off x="594038" y="1635241"/>
          <a:ext cx="7886547" cy="282996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3063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683191">
                  <a:extLst>
                    <a:ext uri="{9D8B030D-6E8A-4147-A177-3AD203B41FA5}">
                      <a16:colId xmlns:a16="http://schemas.microsoft.com/office/drawing/2014/main" val="3265136901"/>
                    </a:ext>
                  </a:extLst>
                </a:gridCol>
                <a:gridCol w="530634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709723">
                  <a:extLst>
                    <a:ext uri="{9D8B030D-6E8A-4147-A177-3AD203B41FA5}">
                      <a16:colId xmlns:a16="http://schemas.microsoft.com/office/drawing/2014/main" val="2809815218"/>
                    </a:ext>
                  </a:extLst>
                </a:gridCol>
                <a:gridCol w="160959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592541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683191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840170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734044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972829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474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INVERSIÓN ESTIMADO s/.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ESTADO SITUACIONAL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DURACIÓN DE LA FORMULACIÓN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MODALIDAD DE LA FORMULACIÓN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125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"MEJORAMIENTO DEL SERVICIO DE APOYO PARA LA PRODUCCION DE HONGOS COMESTIBLES 5 PROVINCIAS DEL DEPARTAMENTO DE APURIMAC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S/.5,185,155.00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IDEA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5 MESES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PROVINCIAS DE ABANCAY, AYMARAES, ANDAHUAYLAS, CHINCHEROS Y COTABAMBAS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ADMINISTRACIÓN DIRECTA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099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"CREACION DE SERVICIOS DEL CENTRO DE INNOVACIÓN TECNOLÓGICA - CITE ACUÍCOLA EN LAS 7 PROVINCIAS DEL DEPARTAMENTO DE APURIMAC"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S/.15,613,021.57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IDEA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6 MESES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LAS 07 PROVINCIAS DE LA REGIÓN APURÍMAC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1026</Words>
  <Application>Microsoft Office PowerPoint</Application>
  <PresentationFormat>Presentación en pantalla (16:9)</PresentationFormat>
  <Paragraphs>187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 Narrow</vt:lpstr>
      <vt:lpstr>Calibri</vt:lpstr>
      <vt:lpstr>Lato Black</vt:lpstr>
      <vt:lpstr>Arial</vt:lpstr>
      <vt:lpstr>Lato Light</vt:lpstr>
      <vt:lpstr>Silvia template</vt:lpstr>
      <vt:lpstr>Proyectos de inversion Función - Producción</vt:lpstr>
      <vt:lpstr>Presentación de PowerPoint</vt:lpstr>
      <vt:lpstr>Presentación de PowerPoint</vt:lpstr>
      <vt:lpstr>Presentación de PowerPoint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ORFEI-GERMUT</cp:lastModifiedBy>
  <cp:revision>37</cp:revision>
  <dcterms:modified xsi:type="dcterms:W3CDTF">2020-07-08T14:51:09Z</dcterms:modified>
</cp:coreProperties>
</file>