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9" r:id="rId6"/>
    <p:sldId id="260" r:id="rId7"/>
    <p:sldId id="261" r:id="rId8"/>
    <p:sldId id="263" r:id="rId9"/>
    <p:sldId id="264" r:id="rId10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ato Black" panose="020F0A02020204030203" pitchFamily="34" charset="0"/>
      <p:bold r:id="rId20"/>
      <p:boldItalic r:id="rId21"/>
    </p:embeddedFont>
    <p:embeddedFont>
      <p:font typeface="Lato Light" panose="020F0402020204030203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96C3B7-51D5-40FC-B7EA-EAF5845D4BE8}">
  <a:tblStyle styleId="{B296C3B7-51D5-40FC-B7EA-EAF5845D4B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530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3164" y="1424069"/>
            <a:ext cx="9157393" cy="3719422"/>
            <a:chOff x="187960" y="1453515"/>
            <a:chExt cx="3861435" cy="1568450"/>
          </a:xfrm>
        </p:grpSpPr>
        <p:sp>
          <p:nvSpPr>
            <p:cNvPr id="11" name="Google Shape;11;p2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4" y="2917253"/>
            <a:ext cx="9140444" cy="2224977"/>
          </a:xfrm>
          <a:custGeom>
            <a:avLst/>
            <a:gdLst/>
            <a:ahLst/>
            <a:cxnLst/>
            <a:rect l="l" t="t" r="r" b="b"/>
            <a:pathLst>
              <a:path w="3860800" h="939800" extrusionOk="0">
                <a:moveTo>
                  <a:pt x="1304290" y="494030"/>
                </a:moveTo>
                <a:cubicBezTo>
                  <a:pt x="857250" y="494030"/>
                  <a:pt x="421005" y="451485"/>
                  <a:pt x="0" y="370840"/>
                </a:cubicBezTo>
                <a:lnTo>
                  <a:pt x="0" y="942340"/>
                </a:lnTo>
                <a:lnTo>
                  <a:pt x="3864610" y="942340"/>
                </a:lnTo>
                <a:lnTo>
                  <a:pt x="3864610" y="0"/>
                </a:lnTo>
                <a:cubicBezTo>
                  <a:pt x="3082290" y="317500"/>
                  <a:pt x="2216150" y="494030"/>
                  <a:pt x="1304290" y="494030"/>
                </a:cubicBezTo>
                <a:close/>
              </a:path>
            </a:pathLst>
          </a:custGeom>
          <a:gradFill>
            <a:gsLst>
              <a:gs pos="0">
                <a:srgbClr val="FFC486">
                  <a:alpha val="20000"/>
                </a:srgbClr>
              </a:gs>
              <a:gs pos="100000">
                <a:srgbClr val="FF866B"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4" y="1926312"/>
            <a:ext cx="9140444" cy="3217196"/>
          </a:xfrm>
          <a:custGeom>
            <a:avLst/>
            <a:gdLst/>
            <a:ahLst/>
            <a:cxnLst/>
            <a:rect l="l" t="t" r="r" b="b"/>
            <a:pathLst>
              <a:path w="3860800" h="1358900" extrusionOk="0">
                <a:moveTo>
                  <a:pt x="175260" y="1096010"/>
                </a:moveTo>
                <a:cubicBezTo>
                  <a:pt x="116840" y="1096010"/>
                  <a:pt x="58420" y="1095375"/>
                  <a:pt x="0" y="1094105"/>
                </a:cubicBezTo>
                <a:lnTo>
                  <a:pt x="0" y="1360805"/>
                </a:lnTo>
                <a:lnTo>
                  <a:pt x="3864610" y="1360805"/>
                </a:lnTo>
                <a:lnTo>
                  <a:pt x="3864610" y="0"/>
                </a:lnTo>
                <a:cubicBezTo>
                  <a:pt x="2827655" y="689610"/>
                  <a:pt x="1553210" y="1096010"/>
                  <a:pt x="175260" y="109601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  <a:alpha val="20000"/>
                </a:srgbClr>
              </a:gs>
              <a:gs pos="100000">
                <a:srgbClr val="FF6A00">
                  <a:alpha val="71764"/>
                  <a:alpha val="2000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18" y="3413475"/>
            <a:ext cx="9140444" cy="1728867"/>
          </a:xfrm>
          <a:custGeom>
            <a:avLst/>
            <a:gdLst/>
            <a:ahLst/>
            <a:cxnLst/>
            <a:rect l="l" t="t" r="r" b="b"/>
            <a:pathLst>
              <a:path w="3860800" h="730250" extrusionOk="0">
                <a:moveTo>
                  <a:pt x="2672715" y="539750"/>
                </a:moveTo>
                <a:cubicBezTo>
                  <a:pt x="1717040" y="539750"/>
                  <a:pt x="811530" y="346075"/>
                  <a:pt x="0" y="0"/>
                </a:cubicBezTo>
                <a:lnTo>
                  <a:pt x="0" y="732790"/>
                </a:lnTo>
                <a:lnTo>
                  <a:pt x="3863975" y="732790"/>
                </a:lnTo>
                <a:lnTo>
                  <a:pt x="3863975" y="437515"/>
                </a:lnTo>
                <a:cubicBezTo>
                  <a:pt x="3477895" y="504190"/>
                  <a:pt x="3079750" y="539750"/>
                  <a:pt x="2672715" y="539750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  <a:alpha val="20000"/>
                </a:srgbClr>
              </a:gs>
              <a:gs pos="100000">
                <a:srgbClr val="CC0000">
                  <a:alpha val="57254"/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 rot="-5400000" flipH="1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43" name="Google Shape;43;p6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2891700" cy="29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3955979" y="1475700"/>
            <a:ext cx="2891700" cy="29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>
            <a:off x="921361" y="1864367"/>
            <a:ext cx="7075500" cy="14147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Proyectos de inversion Función Educación</a:t>
            </a:r>
            <a:endParaRPr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3">
            <a:extLst>
              <a:ext uri="{FF2B5EF4-FFF2-40B4-BE49-F238E27FC236}">
                <a16:creationId xmlns:a16="http://schemas.microsoft.com/office/drawing/2014/main" id="{BEE15461-ADEE-4A1F-B926-E9BAE0E827E3}"/>
              </a:ext>
            </a:extLst>
          </p:cNvPr>
          <p:cNvSpPr txBox="1">
            <a:spLocks/>
          </p:cNvSpPr>
          <p:nvPr/>
        </p:nvSpPr>
        <p:spPr>
          <a:xfrm>
            <a:off x="737850" y="324975"/>
            <a:ext cx="7922056" cy="93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PE" dirty="0"/>
              <a:t>Antecedentes</a:t>
            </a:r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84479807-5130-4997-A490-1BF56ADBB94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1997" y="1840092"/>
            <a:ext cx="8540005" cy="31566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El año 2019 se elabora la cartera de inversiones de la Función Educación, en reuniones con la Dirección Regional de Educación, las </a:t>
            </a:r>
            <a:r>
              <a:rPr lang="es-PE" sz="15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UGELs</a:t>
            </a:r>
            <a: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  <a:t> y el área de PREAVED Programa de Reducción de la Vulnerabilidad y Atención de Emergencias por Desastres de la DRE para focalizar las inversiones a aquellas I.E. cuyas infraestructuras representen en riesgo físico para la comunidad educativa.</a:t>
            </a:r>
            <a:b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</a:br>
            <a:b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</a:br>
            <a: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  <a:t>2. Se elabora una lista de proyectos de la función educación, (aproximadamente 30 proyectos con enfoque territorial) y se remite a la Oficina de Programación Multianual de Inversiones OPMI para su priorización en la PMI 2020-2022, siendo priorizados 7 proyectos, de los cuales se logra la viabilidad de 6 de ellos.</a:t>
            </a:r>
            <a:b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</a:br>
            <a:b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</a:br>
            <a: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  <a:t>3. El 2020 se continua con la lista de trabajada con los actores involucrados, y se remite a la OPMI  7 proyectos educativos para su priorización en la PMI 2021 - 2023, de los cuales son priorizados 4 de ellos, representando una cartera de 5 proyectos (considerando el proyecto pendiente de la PMI anterior) </a:t>
            </a:r>
            <a:b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</a:br>
            <a:endParaRPr lang="es-PE" sz="1500" b="1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9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6">
            <a:extLst>
              <a:ext uri="{FF2B5EF4-FFF2-40B4-BE49-F238E27FC236}">
                <a16:creationId xmlns:a16="http://schemas.microsoft.com/office/drawing/2014/main" id="{61092F70-2AE1-4B21-990C-2413397B3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313341"/>
              </p:ext>
            </p:extLst>
          </p:nvPr>
        </p:nvGraphicFramePr>
        <p:xfrm>
          <a:off x="191910" y="1413087"/>
          <a:ext cx="8049139" cy="3474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07193">
                  <a:extLst>
                    <a:ext uri="{9D8B030D-6E8A-4147-A177-3AD203B41FA5}">
                      <a16:colId xmlns:a16="http://schemas.microsoft.com/office/drawing/2014/main" val="3565300996"/>
                    </a:ext>
                  </a:extLst>
                </a:gridCol>
                <a:gridCol w="3788558">
                  <a:extLst>
                    <a:ext uri="{9D8B030D-6E8A-4147-A177-3AD203B41FA5}">
                      <a16:colId xmlns:a16="http://schemas.microsoft.com/office/drawing/2014/main" val="1429739352"/>
                    </a:ext>
                  </a:extLst>
                </a:gridCol>
                <a:gridCol w="924970">
                  <a:extLst>
                    <a:ext uri="{9D8B030D-6E8A-4147-A177-3AD203B41FA5}">
                      <a16:colId xmlns:a16="http://schemas.microsoft.com/office/drawing/2014/main" val="1073880851"/>
                    </a:ext>
                  </a:extLst>
                </a:gridCol>
                <a:gridCol w="932112">
                  <a:extLst>
                    <a:ext uri="{9D8B030D-6E8A-4147-A177-3AD203B41FA5}">
                      <a16:colId xmlns:a16="http://schemas.microsoft.com/office/drawing/2014/main" val="4239792826"/>
                    </a:ext>
                  </a:extLst>
                </a:gridCol>
                <a:gridCol w="1174044">
                  <a:extLst>
                    <a:ext uri="{9D8B030D-6E8A-4147-A177-3AD203B41FA5}">
                      <a16:colId xmlns:a16="http://schemas.microsoft.com/office/drawing/2014/main" val="3466243991"/>
                    </a:ext>
                  </a:extLst>
                </a:gridCol>
                <a:gridCol w="822262">
                  <a:extLst>
                    <a:ext uri="{9D8B030D-6E8A-4147-A177-3AD203B41FA5}">
                      <a16:colId xmlns:a16="http://schemas.microsoft.com/office/drawing/2014/main" val="1146080519"/>
                    </a:ext>
                  </a:extLst>
                </a:gridCol>
              </a:tblGrid>
              <a:tr h="246944">
                <a:tc>
                  <a:txBody>
                    <a:bodyPr/>
                    <a:lstStyle/>
                    <a:p>
                      <a:pPr algn="ctr"/>
                      <a:r>
                        <a:rPr lang="es-PE" sz="800" dirty="0"/>
                        <a:t>CUI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Proyectos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Monto de Inversión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Estado situacional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Alcance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Ejecución Física Proyectada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79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P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MEJORAMIENTO DEL SERVICIO EDUCATIVO DEL NIVEL INICIAL N° 1105, N°92 - REYNA DE LOS ANGELES, N°1106, 812 SAN JUAN DE DIOS Y N°79 CRISTO REDENTOR EN LOS DISTRITOS DE ABANCAY , CURAHUASI Y SAN PEDRO DE CACHORA DE LA PROVINCIA DE ABANCAY - DEPARTAMENTO DE APURIMAC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PE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PE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67623"/>
                  </a:ext>
                </a:extLst>
              </a:tr>
              <a:tr h="324838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MEJORAMIENTO DE LOS SERVICIOS EDUCATIVOS INICIALES DE 10 INSTITUCIONES EDUCATIVAS DEL, DISTRITO DE TALAVERA - ANDAHUAYLAS -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800" b="0" i="0" u="none" strike="noStrike" cap="none" dirty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20417"/>
                  </a:ext>
                </a:extLst>
              </a:tr>
              <a:tr h="27855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MEJORAMIENTO DEL INSTITUTO DE EDUCACIÓN SUPERIOR TECNOLÓGICO ALFREDO SARMIENTO PALOMINO, DISTRITO DE HUANCARAMA - PROVINCIA DE ANDAHUAYLAS -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663526"/>
                  </a:ext>
                </a:extLst>
              </a:tr>
              <a:tr h="25033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MEJORAMIENTO DEL SERVICIO EDUCATIVO DEL NIVEL INICIAL N°1135 SANGABRIEL, N°171 PICHIUPATA, N° 39 HUANCARAMA, N° 938 HUACCAYHURA, DISTRITO DE HUANCARAMA PROVINCIA DE ANDAHUAYLAS, REGION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PE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PE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38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MEJORAMIENTO DEL SERVICIO EDUCATIVO DEL NIVEL INICIAL N°1005 BARRIO CENTRO DE COTABAMBAS, N°1024 CHECCHECALLA DE TAMBOBAMBA,N°716 DIVINO NIÑO JESUS DE HAQUIRA Y N°1008 CHOCHOCA DE COYLLURQUI, PROVINCIA DE COTABAMBAS, REGION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221123"/>
                  </a:ext>
                </a:extLst>
              </a:tr>
            </a:tbl>
          </a:graphicData>
        </a:graphic>
      </p:graphicFrame>
      <p:sp>
        <p:nvSpPr>
          <p:cNvPr id="5" name="Google Shape;95;p13">
            <a:extLst>
              <a:ext uri="{FF2B5EF4-FFF2-40B4-BE49-F238E27FC236}">
                <a16:creationId xmlns:a16="http://schemas.microsoft.com/office/drawing/2014/main" id="{7DB9BA98-6BEB-4F68-8F37-ADE0EF83B1E6}"/>
              </a:ext>
            </a:extLst>
          </p:cNvPr>
          <p:cNvSpPr txBox="1">
            <a:spLocks/>
          </p:cNvSpPr>
          <p:nvPr/>
        </p:nvSpPr>
        <p:spPr>
          <a:xfrm>
            <a:off x="481149" y="361244"/>
            <a:ext cx="7922056" cy="45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Inversión Formulados-2019</a:t>
            </a:r>
          </a:p>
        </p:txBody>
      </p:sp>
    </p:spTree>
    <p:extLst>
      <p:ext uri="{BB962C8B-B14F-4D97-AF65-F5344CB8AC3E}">
        <p14:creationId xmlns:p14="http://schemas.microsoft.com/office/powerpoint/2010/main" val="273777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594038" y="304801"/>
            <a:ext cx="7922056" cy="88048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Inversion Programados para su Formulacion -2020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0AC01847-D4D3-4905-82B1-924A8AEB1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571924"/>
              </p:ext>
            </p:extLst>
          </p:nvPr>
        </p:nvGraphicFramePr>
        <p:xfrm>
          <a:off x="191910" y="1413087"/>
          <a:ext cx="8837374" cy="3474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07193">
                  <a:extLst>
                    <a:ext uri="{9D8B030D-6E8A-4147-A177-3AD203B41FA5}">
                      <a16:colId xmlns:a16="http://schemas.microsoft.com/office/drawing/2014/main" val="3565300996"/>
                    </a:ext>
                  </a:extLst>
                </a:gridCol>
                <a:gridCol w="3788558">
                  <a:extLst>
                    <a:ext uri="{9D8B030D-6E8A-4147-A177-3AD203B41FA5}">
                      <a16:colId xmlns:a16="http://schemas.microsoft.com/office/drawing/2014/main" val="1429739352"/>
                    </a:ext>
                  </a:extLst>
                </a:gridCol>
                <a:gridCol w="924970">
                  <a:extLst>
                    <a:ext uri="{9D8B030D-6E8A-4147-A177-3AD203B41FA5}">
                      <a16:colId xmlns:a16="http://schemas.microsoft.com/office/drawing/2014/main" val="1073880851"/>
                    </a:ext>
                  </a:extLst>
                </a:gridCol>
                <a:gridCol w="932112">
                  <a:extLst>
                    <a:ext uri="{9D8B030D-6E8A-4147-A177-3AD203B41FA5}">
                      <a16:colId xmlns:a16="http://schemas.microsoft.com/office/drawing/2014/main" val="4239792826"/>
                    </a:ext>
                  </a:extLst>
                </a:gridCol>
                <a:gridCol w="743331">
                  <a:extLst>
                    <a:ext uri="{9D8B030D-6E8A-4147-A177-3AD203B41FA5}">
                      <a16:colId xmlns:a16="http://schemas.microsoft.com/office/drawing/2014/main" val="2844200124"/>
                    </a:ext>
                  </a:extLst>
                </a:gridCol>
                <a:gridCol w="1218948">
                  <a:extLst>
                    <a:ext uri="{9D8B030D-6E8A-4147-A177-3AD203B41FA5}">
                      <a16:colId xmlns:a16="http://schemas.microsoft.com/office/drawing/2014/main" val="3466243991"/>
                    </a:ext>
                  </a:extLst>
                </a:gridCol>
                <a:gridCol w="822262">
                  <a:extLst>
                    <a:ext uri="{9D8B030D-6E8A-4147-A177-3AD203B41FA5}">
                      <a16:colId xmlns:a16="http://schemas.microsoft.com/office/drawing/2014/main" val="1146080519"/>
                    </a:ext>
                  </a:extLst>
                </a:gridCol>
              </a:tblGrid>
              <a:tr h="246944">
                <a:tc>
                  <a:txBody>
                    <a:bodyPr/>
                    <a:lstStyle/>
                    <a:p>
                      <a:pPr algn="ctr"/>
                      <a:r>
                        <a:rPr lang="es-PE" sz="800" dirty="0"/>
                        <a:t>N°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Proyectos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Inversión Estimada 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Estado situacional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Duración Formulación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Alcance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Modalidad de la Formulación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79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dirty="0"/>
                        <a:t>1</a:t>
                      </a:r>
                    </a:p>
                    <a:p>
                      <a:pPr algn="ctr"/>
                      <a:endParaRPr lang="es-P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>
                          <a:hlinkClick r:id="rId3" action="ppaction://hlinksldjump"/>
                        </a:rPr>
                        <a:t>MEJORAMIENTO DEL SERVICIO EDUCATIVO DEL NIVEL INICIAL N° 1105, N°92 - REYNA DE LOS ANGELES, N°1106, 812 SAN JUAN DE DIOS Y N°79 CRISTO REDENTOR EN LOS DISTRITOS DE ABANCAY , CURAHUASI Y SAN PEDRO DE CACHORA DE LA PROVINCIA DE ABANCAY - DEPARTAMENTO DE APURIMAC</a:t>
                      </a:r>
                      <a:endParaRPr lang="es-PE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6,870,000.00</a:t>
                      </a:r>
                      <a:endParaRPr lang="es-PE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03 meses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05 II.EE. 270 Alum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PE" sz="800" b="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TDR en revisión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800" b="0" dirty="0"/>
                        <a:t>Contrata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67623"/>
                  </a:ext>
                </a:extLst>
              </a:tr>
              <a:tr h="324838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2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  <a:hlinkClick r:id="rId4" action="ppaction://hlinksldjump"/>
                        </a:rPr>
                        <a:t>MEJORAMIENTO DE LOS SERVICIOS EDUCATIVOS INICIALES DE 10 INSTITUCIONES EDUCATIVAS DEL, DISTRITO DE TALAVERA - ANDAHUAYLAS -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(desactivado temporalmente)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u="none" strike="noStrike" dirty="0">
                          <a:effectLst/>
                        </a:rPr>
                        <a:t> 10 II.EE. De nivel Inicial 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Adm</a:t>
                      </a: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. Directa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20417"/>
                  </a:ext>
                </a:extLst>
              </a:tr>
              <a:tr h="27855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3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  <a:hlinkClick r:id="rId5" action="ppaction://hlinksldjump"/>
                        </a:rPr>
                        <a:t>MEJORAMIENTO DEL INSTITUTO DE EDUCACIÓN SUPERIOR TECNOLÓGICO ALFREDO SARMIENTO PALOMINO, DISTRITO DE HUANCARAMA - PROVINCIA DE ANDAHUAYLAS -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En Formulación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18/06/2020</a:t>
                      </a:r>
                    </a:p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31/08/2020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(Avance 40%)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Adm</a:t>
                      </a: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. Directa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663526"/>
                  </a:ext>
                </a:extLst>
              </a:tr>
              <a:tr h="25033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4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  <a:hlinkClick r:id="rId6" action="ppaction://hlinksldjump"/>
                        </a:rPr>
                        <a:t>MEJORAMIENTO DEL SERVICIO EDUCATIVO DEL NIVEL INICIAL N°1135 SANGABRIEL, N°171 PICHIUPATA, N° 39 HUANCARAMA, N° 938 HUACCAYHURA, DISTRITO DE HUANCARAMA PROVINCIA DE ANDAHUAYLAS, REGION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Idea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04 II.EE.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PE" sz="800" b="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TDR en revisión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800" b="0" dirty="0"/>
                        <a:t>Contrata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38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5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  <a:hlinkClick r:id="rId7" action="ppaction://hlinksldjump"/>
                        </a:rPr>
                        <a:t>MEJORAMIENTO DEL SERVICIO EDUCATIVO DEL NIVEL INICIAL N°1005 BARRIO CENTRO DE COTABAMBAS, N°1024 CHECCHECALLA DE TAMBOBAMBA,N°716 DIVINO NIÑO JESUS DE HAQUIRA Y N°1008 CHOCHOCA DE COYLLURQUI, PROVINCIA DE COTABAMBAS, REGION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Idea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04 II.EE.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PE" sz="800" b="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TDR en revisión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dirty="0"/>
                        <a:t>Contrata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2211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ctrTitle"/>
          </p:nvPr>
        </p:nvSpPr>
        <p:spPr>
          <a:xfrm>
            <a:off x="301997" y="135101"/>
            <a:ext cx="8540005" cy="6488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MEJORAMIENTO DEL SERVICIO EDUCATIVO DEL NIVEL INICIAL </a:t>
            </a:r>
            <a:r>
              <a:rPr lang="es-PE" sz="12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N°</a:t>
            </a: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 1105, N°92 - REYNA DE LOS ANGELES, N°1106, 812 SAN JUAN DE DIOS Y N°79 CRISTO REDENTOR EN LOS DISTRITOS DE ABANCAY , CURAHUASI Y SAN PEDRO DE CACHORA DE LA PROVINCIA DE ABANCAY - DEPARTAMENTO DE APURIMAC</a:t>
            </a:r>
          </a:p>
        </p:txBody>
      </p:sp>
      <p:sp>
        <p:nvSpPr>
          <p:cNvPr id="6" name="Google Shape;112;p15">
            <a:extLst>
              <a:ext uri="{FF2B5EF4-FFF2-40B4-BE49-F238E27FC236}">
                <a16:creationId xmlns:a16="http://schemas.microsoft.com/office/drawing/2014/main" id="{DEF18FBA-623F-4849-B5BE-EA30B525EF4B}"/>
              </a:ext>
            </a:extLst>
          </p:cNvPr>
          <p:cNvSpPr txBox="1">
            <a:spLocks/>
          </p:cNvSpPr>
          <p:nvPr/>
        </p:nvSpPr>
        <p:spPr>
          <a:xfrm>
            <a:off x="301997" y="2034924"/>
            <a:ext cx="1204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Datos de las UP: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62FC634-70E2-45AF-B4DD-49163998C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382201"/>
              </p:ext>
            </p:extLst>
          </p:nvPr>
        </p:nvGraphicFramePr>
        <p:xfrm>
          <a:off x="301997" y="2396605"/>
          <a:ext cx="3696262" cy="1283651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506244">
                  <a:extLst>
                    <a:ext uri="{9D8B030D-6E8A-4147-A177-3AD203B41FA5}">
                      <a16:colId xmlns:a16="http://schemas.microsoft.com/office/drawing/2014/main" val="1630796721"/>
                    </a:ext>
                  </a:extLst>
                </a:gridCol>
                <a:gridCol w="750664">
                  <a:extLst>
                    <a:ext uri="{9D8B030D-6E8A-4147-A177-3AD203B41FA5}">
                      <a16:colId xmlns:a16="http://schemas.microsoft.com/office/drawing/2014/main" val="2640724827"/>
                    </a:ext>
                  </a:extLst>
                </a:gridCol>
                <a:gridCol w="1439354">
                  <a:extLst>
                    <a:ext uri="{9D8B030D-6E8A-4147-A177-3AD203B41FA5}">
                      <a16:colId xmlns:a16="http://schemas.microsoft.com/office/drawing/2014/main" val="142380102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u="none" strike="noStrike" dirty="0">
                          <a:effectLst/>
                          <a:latin typeface="Arial Narrow" panose="020B0606020202030204" pitchFamily="34" charset="0"/>
                        </a:rPr>
                        <a:t>Servicio</a:t>
                      </a:r>
                      <a:endParaRPr lang="es-PE" sz="11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Matriculas 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Localización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87704"/>
                  </a:ext>
                </a:extLst>
              </a:tr>
              <a:tr h="16721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 err="1">
                          <a:effectLst/>
                          <a:latin typeface="Arial Narrow" panose="020B0606020202030204" pitchFamily="34" charset="0"/>
                        </a:rPr>
                        <a:t>N°</a:t>
                      </a:r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 1105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Abancay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895619"/>
                  </a:ext>
                </a:extLst>
              </a:tr>
              <a:tr h="197801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N°92 - Reyna de los Ángeles 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Abancay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514534"/>
                  </a:ext>
                </a:extLst>
              </a:tr>
              <a:tr h="14457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N°1106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Abancay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4653306"/>
                  </a:ext>
                </a:extLst>
              </a:tr>
              <a:tr h="16463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N°79 Cristo Redentor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San Pedro de Cachora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1514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r>
                        <a:rPr lang="es-PE" sz="1100" u="none" strike="noStrike" dirty="0" err="1">
                          <a:effectLst/>
                          <a:latin typeface="Arial Narrow" panose="020B0606020202030204" pitchFamily="34" charset="0"/>
                        </a:rPr>
                        <a:t>N°</a:t>
                      </a:r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 812 San Juan de Dios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 27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Curahuasi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5053767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696C694C-BC11-4476-9BB2-7308668A0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219929"/>
              </p:ext>
            </p:extLst>
          </p:nvPr>
        </p:nvGraphicFramePr>
        <p:xfrm>
          <a:off x="301997" y="1191120"/>
          <a:ext cx="3696262" cy="85725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Servicios públicos con brecha identificada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Educación Inicial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Indicador de brecha de acceso a servicios: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Porcentaje de locales educativos con el servicio de educación inicial con capacidad instalada inadecuada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3337E15-888E-4F04-913A-B091F3F98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777889"/>
              </p:ext>
            </p:extLst>
          </p:nvPr>
        </p:nvGraphicFramePr>
        <p:xfrm>
          <a:off x="301997" y="3964575"/>
          <a:ext cx="3696262" cy="68961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Tipo de ejecución del la elaboración del estudio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preinversion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 Contrata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0%, se elaboro los TDR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3FF52051-1B5E-4C12-8E39-1FB3CE2F5067}"/>
              </a:ext>
            </a:extLst>
          </p:cNvPr>
          <p:cNvSpPr txBox="1">
            <a:spLocks/>
          </p:cNvSpPr>
          <p:nvPr/>
        </p:nvSpPr>
        <p:spPr>
          <a:xfrm>
            <a:off x="301997" y="3599806"/>
            <a:ext cx="150887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Estado Situacional</a:t>
            </a:r>
          </a:p>
        </p:txBody>
      </p:sp>
      <p:sp>
        <p:nvSpPr>
          <p:cNvPr id="11" name="Google Shape;112;p15">
            <a:extLst>
              <a:ext uri="{FF2B5EF4-FFF2-40B4-BE49-F238E27FC236}">
                <a16:creationId xmlns:a16="http://schemas.microsoft.com/office/drawing/2014/main" id="{E84C49ED-B2FA-48C9-9BE9-E96688D901BA}"/>
              </a:ext>
            </a:extLst>
          </p:cNvPr>
          <p:cNvSpPr txBox="1">
            <a:spLocks/>
          </p:cNvSpPr>
          <p:nvPr/>
        </p:nvSpPr>
        <p:spPr>
          <a:xfrm>
            <a:off x="301996" y="789052"/>
            <a:ext cx="2728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Alineamiento a brechas priorizadas</a:t>
            </a:r>
          </a:p>
        </p:txBody>
      </p:sp>
      <p:sp>
        <p:nvSpPr>
          <p:cNvPr id="13" name="Google Shape;112;p15">
            <a:extLst>
              <a:ext uri="{FF2B5EF4-FFF2-40B4-BE49-F238E27FC236}">
                <a16:creationId xmlns:a16="http://schemas.microsoft.com/office/drawing/2014/main" id="{2F7B493C-8A5E-4266-94BE-7BD1D310249C}"/>
              </a:ext>
            </a:extLst>
          </p:cNvPr>
          <p:cNvSpPr txBox="1">
            <a:spLocks/>
          </p:cNvSpPr>
          <p:nvPr/>
        </p:nvSpPr>
        <p:spPr>
          <a:xfrm>
            <a:off x="301996" y="4739223"/>
            <a:ext cx="3696262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latin typeface="+mj-lt"/>
              </a:rPr>
              <a:t>Monto estimado de la </a:t>
            </a:r>
            <a:r>
              <a:rPr lang="es-PE" sz="1200" b="1" dirty="0" err="1">
                <a:latin typeface="+mj-lt"/>
              </a:rPr>
              <a:t>Inversion</a:t>
            </a:r>
            <a:r>
              <a:rPr lang="es-PE" sz="1200" b="1" dirty="0">
                <a:latin typeface="+mj-lt"/>
              </a:rPr>
              <a:t>: S/:   6,870,000.00 	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3875C47-0051-41ED-9D6B-A17EFC09E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003" y="1003632"/>
            <a:ext cx="3756137" cy="4109567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05ED5706-9ED1-4B1F-94E5-C5B3101DBFF5}"/>
              </a:ext>
            </a:extLst>
          </p:cNvPr>
          <p:cNvSpPr/>
          <p:nvPr/>
        </p:nvSpPr>
        <p:spPr>
          <a:xfrm>
            <a:off x="7521219" y="1950555"/>
            <a:ext cx="322971" cy="315567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3E5009B-4902-4BAB-825C-E4FEB558934B}"/>
              </a:ext>
            </a:extLst>
          </p:cNvPr>
          <p:cNvSpPr/>
          <p:nvPr/>
        </p:nvSpPr>
        <p:spPr>
          <a:xfrm>
            <a:off x="6982850" y="1829629"/>
            <a:ext cx="322971" cy="315567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11508FB4-250D-473E-9DD0-A933E6D74B09}"/>
              </a:ext>
            </a:extLst>
          </p:cNvPr>
          <p:cNvSpPr/>
          <p:nvPr/>
        </p:nvSpPr>
        <p:spPr>
          <a:xfrm>
            <a:off x="6675348" y="2387908"/>
            <a:ext cx="322971" cy="315567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ctrTitle"/>
          </p:nvPr>
        </p:nvSpPr>
        <p:spPr>
          <a:xfrm>
            <a:off x="301997" y="135101"/>
            <a:ext cx="8540005" cy="4112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MEJORAMIENTO DE LOS SERVICIOS EDUCATIVOS INICIALES DE 10 INSTITUCIONES EDUCATIVAS DEL, DISTRITO DE TALAVERA - ANDAHUAYLAS - APURIMAC</a:t>
            </a:r>
          </a:p>
        </p:txBody>
      </p:sp>
      <p:sp>
        <p:nvSpPr>
          <p:cNvPr id="6" name="Google Shape;112;p15">
            <a:extLst>
              <a:ext uri="{FF2B5EF4-FFF2-40B4-BE49-F238E27FC236}">
                <a16:creationId xmlns:a16="http://schemas.microsoft.com/office/drawing/2014/main" id="{DEF18FBA-623F-4849-B5BE-EA30B525EF4B}"/>
              </a:ext>
            </a:extLst>
          </p:cNvPr>
          <p:cNvSpPr txBox="1">
            <a:spLocks/>
          </p:cNvSpPr>
          <p:nvPr/>
        </p:nvSpPr>
        <p:spPr>
          <a:xfrm>
            <a:off x="301996" y="1432383"/>
            <a:ext cx="1204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Datos de las UP: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62FC634-70E2-45AF-B4DD-49163998C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751535"/>
              </p:ext>
            </p:extLst>
          </p:nvPr>
        </p:nvGraphicFramePr>
        <p:xfrm>
          <a:off x="303858" y="1728572"/>
          <a:ext cx="4809162" cy="1872788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01142">
                  <a:extLst>
                    <a:ext uri="{9D8B030D-6E8A-4147-A177-3AD203B41FA5}">
                      <a16:colId xmlns:a16="http://schemas.microsoft.com/office/drawing/2014/main" val="1630796721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2640724827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142380102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u="none" strike="noStrike" dirty="0">
                          <a:effectLst/>
                          <a:latin typeface="Arial Narrow" panose="020B0606020202030204" pitchFamily="34" charset="0"/>
                        </a:rPr>
                        <a:t>Servicio</a:t>
                      </a:r>
                      <a:endParaRPr lang="es-PE" sz="11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Matriculas 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Localización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87704"/>
                  </a:ext>
                </a:extLst>
              </a:tr>
              <a:tr h="1672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261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effectLst/>
                          <a:latin typeface="Arial Narrow" panose="020B0606020202030204" pitchFamily="34" charset="0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895619"/>
                  </a:ext>
                </a:extLst>
              </a:tr>
              <a:tr h="1693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275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514534"/>
                  </a:ext>
                </a:extLst>
              </a:tr>
              <a:tr h="1445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277-40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4653306"/>
                  </a:ext>
                </a:extLst>
              </a:tr>
              <a:tr h="1646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284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151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310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5053767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343</a:t>
                      </a:r>
                      <a:endParaRPr lang="es-PE" sz="1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6696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348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783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54214</a:t>
                      </a:r>
                      <a:endParaRPr lang="es-PE" sz="1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2021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1145</a:t>
                      </a:r>
                      <a:endParaRPr lang="es-PE" sz="1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8359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1148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2979155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696C694C-BC11-4476-9BB2-7308668A0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786154"/>
              </p:ext>
            </p:extLst>
          </p:nvPr>
        </p:nvGraphicFramePr>
        <p:xfrm>
          <a:off x="301996" y="814214"/>
          <a:ext cx="4811024" cy="68961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2140363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670661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Servicios públicos con brecha identificada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Educación Inicial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Indicador de brecha de acceso a servicios: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Porcentaje de locales educativos con el servicio de educación inicial con capacidad instalada inadecuada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3337E15-888E-4F04-913A-B091F3F98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440972"/>
              </p:ext>
            </p:extLst>
          </p:nvPr>
        </p:nvGraphicFramePr>
        <p:xfrm>
          <a:off x="301996" y="3912521"/>
          <a:ext cx="4809162" cy="102489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2139535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669627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Tipo de ejecución del la elaboración del estudio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preinversion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Pi declarado viable el 2015, (UF Municipalidad Distrital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Chicmo</a:t>
                      </a: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) desactivado por periodo de vigencia. Se requiere la actualización del Estudio.</a:t>
                      </a:r>
                    </a:p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 requiere analizar la intervención en IEI con poca cantidad de alumnos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3FF52051-1B5E-4C12-8E39-1FB3CE2F5067}"/>
              </a:ext>
            </a:extLst>
          </p:cNvPr>
          <p:cNvSpPr txBox="1">
            <a:spLocks/>
          </p:cNvSpPr>
          <p:nvPr/>
        </p:nvSpPr>
        <p:spPr>
          <a:xfrm>
            <a:off x="301996" y="3598758"/>
            <a:ext cx="150887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Estado Situacional</a:t>
            </a:r>
          </a:p>
        </p:txBody>
      </p:sp>
      <p:sp>
        <p:nvSpPr>
          <p:cNvPr id="11" name="Google Shape;112;p15">
            <a:extLst>
              <a:ext uri="{FF2B5EF4-FFF2-40B4-BE49-F238E27FC236}">
                <a16:creationId xmlns:a16="http://schemas.microsoft.com/office/drawing/2014/main" id="{E84C49ED-B2FA-48C9-9BE9-E96688D901BA}"/>
              </a:ext>
            </a:extLst>
          </p:cNvPr>
          <p:cNvSpPr txBox="1">
            <a:spLocks/>
          </p:cNvSpPr>
          <p:nvPr/>
        </p:nvSpPr>
        <p:spPr>
          <a:xfrm>
            <a:off x="301996" y="575693"/>
            <a:ext cx="2728075" cy="209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Alineamiento a brechas priorizadas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49AE991-22D3-4FD7-AD79-FFF9DFB2A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608" y="541054"/>
            <a:ext cx="3448129" cy="4586088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11508FB4-250D-473E-9DD0-A933E6D74B09}"/>
              </a:ext>
            </a:extLst>
          </p:cNvPr>
          <p:cNvSpPr/>
          <p:nvPr/>
        </p:nvSpPr>
        <p:spPr>
          <a:xfrm>
            <a:off x="6905124" y="1443672"/>
            <a:ext cx="384676" cy="37192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896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F4337A1E-3151-4DEE-AB86-053C2F8098A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1997" y="135101"/>
            <a:ext cx="8540005" cy="4112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MEJORAMIENTO DEL INSTITUTO DE EDUCACIÓN SUPERIOR TECNOLÓGICO ALFREDO SARMIENTO PALOMINO, DISTRITO DE HUANCARAMA - PROVINCIA DE ANDAHUAYLAS - DEPARTAMENTO DE APURIMAC</a:t>
            </a:r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8A1F1931-D144-41CB-A302-628D8408776C}"/>
              </a:ext>
            </a:extLst>
          </p:cNvPr>
          <p:cNvSpPr txBox="1">
            <a:spLocks/>
          </p:cNvSpPr>
          <p:nvPr/>
        </p:nvSpPr>
        <p:spPr>
          <a:xfrm>
            <a:off x="301996" y="2399964"/>
            <a:ext cx="1204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Datos de la UP: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8EE98F54-CF05-4252-A6D5-A74DFCBB4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222602"/>
              </p:ext>
            </p:extLst>
          </p:nvPr>
        </p:nvGraphicFramePr>
        <p:xfrm>
          <a:off x="301996" y="2788007"/>
          <a:ext cx="3696262" cy="68961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506244">
                  <a:extLst>
                    <a:ext uri="{9D8B030D-6E8A-4147-A177-3AD203B41FA5}">
                      <a16:colId xmlns:a16="http://schemas.microsoft.com/office/drawing/2014/main" val="1630796721"/>
                    </a:ext>
                  </a:extLst>
                </a:gridCol>
                <a:gridCol w="750664">
                  <a:extLst>
                    <a:ext uri="{9D8B030D-6E8A-4147-A177-3AD203B41FA5}">
                      <a16:colId xmlns:a16="http://schemas.microsoft.com/office/drawing/2014/main" val="2640724827"/>
                    </a:ext>
                  </a:extLst>
                </a:gridCol>
                <a:gridCol w="1439354">
                  <a:extLst>
                    <a:ext uri="{9D8B030D-6E8A-4147-A177-3AD203B41FA5}">
                      <a16:colId xmlns:a16="http://schemas.microsoft.com/office/drawing/2014/main" val="142380102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u="none" strike="noStrike" dirty="0">
                          <a:effectLst/>
                          <a:latin typeface="Arial Narrow" panose="020B0606020202030204" pitchFamily="34" charset="0"/>
                        </a:rPr>
                        <a:t>Servicio</a:t>
                      </a:r>
                      <a:endParaRPr lang="es-PE" sz="11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Matriculas 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Localización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87704"/>
                  </a:ext>
                </a:extLst>
              </a:tr>
              <a:tr h="16721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ISTP ALFREDO SARMIENTO PALOMINO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895619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C7F55B4A-35F9-4055-BFDA-7D0E47946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616756"/>
              </p:ext>
            </p:extLst>
          </p:nvPr>
        </p:nvGraphicFramePr>
        <p:xfrm>
          <a:off x="301997" y="1191120"/>
          <a:ext cx="3696262" cy="102489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Servicios públicos con brecha identificada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Educación Superior Tecnológica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Indicador de brecha de acceso a servicios: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Porcentaje de locales educativos con el servicio de educación superior tecnológica con capacidad instalada inadecuada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E45FCC1-D0EF-4598-A89C-F11136C95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50302"/>
              </p:ext>
            </p:extLst>
          </p:nvPr>
        </p:nvGraphicFramePr>
        <p:xfrm>
          <a:off x="301997" y="3964575"/>
          <a:ext cx="3696262" cy="85725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Tipo de ejecución del la elaboración del estudio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preinversion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 administración directa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40%, se concluyo el modulo de diagnostico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72B0EE50-AFF7-472E-AC47-CC605628B7C0}"/>
              </a:ext>
            </a:extLst>
          </p:cNvPr>
          <p:cNvSpPr txBox="1">
            <a:spLocks/>
          </p:cNvSpPr>
          <p:nvPr/>
        </p:nvSpPr>
        <p:spPr>
          <a:xfrm>
            <a:off x="301997" y="3599806"/>
            <a:ext cx="150887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Estado Situacional</a:t>
            </a:r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229F9D65-0586-4347-B291-DED75121B156}"/>
              </a:ext>
            </a:extLst>
          </p:cNvPr>
          <p:cNvSpPr txBox="1">
            <a:spLocks/>
          </p:cNvSpPr>
          <p:nvPr/>
        </p:nvSpPr>
        <p:spPr>
          <a:xfrm>
            <a:off x="301996" y="789052"/>
            <a:ext cx="2728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Alineamiento a brechas priorizadas</a:t>
            </a:r>
          </a:p>
        </p:txBody>
      </p:sp>
      <p:sp>
        <p:nvSpPr>
          <p:cNvPr id="11" name="Google Shape;112;p15">
            <a:extLst>
              <a:ext uri="{FF2B5EF4-FFF2-40B4-BE49-F238E27FC236}">
                <a16:creationId xmlns:a16="http://schemas.microsoft.com/office/drawing/2014/main" id="{6AA4FA98-5CE9-4DB5-B827-56A2AC9DCC04}"/>
              </a:ext>
            </a:extLst>
          </p:cNvPr>
          <p:cNvSpPr txBox="1">
            <a:spLocks/>
          </p:cNvSpPr>
          <p:nvPr/>
        </p:nvSpPr>
        <p:spPr>
          <a:xfrm>
            <a:off x="301996" y="4739223"/>
            <a:ext cx="401600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latin typeface="+mj-lt"/>
              </a:rPr>
              <a:t>Monto estimado de la </a:t>
            </a:r>
            <a:r>
              <a:rPr lang="es-PE" sz="1200" b="1" dirty="0" err="1">
                <a:latin typeface="+mj-lt"/>
              </a:rPr>
              <a:t>Inversion</a:t>
            </a:r>
            <a:r>
              <a:rPr lang="es-PE" sz="1200" b="1" dirty="0">
                <a:latin typeface="+mj-lt"/>
              </a:rPr>
              <a:t>: S/:    11,595,000.00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DF7C62E-D77C-4672-B872-0161A6FD1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608" y="541054"/>
            <a:ext cx="3448129" cy="4586088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0D8D5050-0968-4BF5-8CEE-AD94859D0A98}"/>
              </a:ext>
            </a:extLst>
          </p:cNvPr>
          <p:cNvSpPr/>
          <p:nvPr/>
        </p:nvSpPr>
        <p:spPr>
          <a:xfrm>
            <a:off x="8511674" y="1331645"/>
            <a:ext cx="384676" cy="37192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960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F4337A1E-3151-4DEE-AB86-053C2F8098A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1997" y="135101"/>
            <a:ext cx="8540005" cy="4112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MEJORAMIENTO DEL SERVICIO EDUCATIVO DEL NIVEL INICIAL N°1135 SANGABRIEL, N°171 PICHIUPATA, </a:t>
            </a:r>
            <a:r>
              <a:rPr lang="es-PE" sz="12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N°</a:t>
            </a: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 39 HUANCARAMA, </a:t>
            </a:r>
            <a:r>
              <a:rPr lang="es-PE" sz="12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N°</a:t>
            </a: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 938 HUACCAYHURA, DISTRITO DE HUANCARAMA PROVINCIA DE ANDAHUAYLAS, REGION APURIMAC</a:t>
            </a:r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8A1F1931-D144-41CB-A302-628D8408776C}"/>
              </a:ext>
            </a:extLst>
          </p:cNvPr>
          <p:cNvSpPr txBox="1">
            <a:spLocks/>
          </p:cNvSpPr>
          <p:nvPr/>
        </p:nvSpPr>
        <p:spPr>
          <a:xfrm>
            <a:off x="301996" y="1872375"/>
            <a:ext cx="1204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Datos de la UP: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72B0EE50-AFF7-472E-AC47-CC605628B7C0}"/>
              </a:ext>
            </a:extLst>
          </p:cNvPr>
          <p:cNvSpPr txBox="1">
            <a:spLocks/>
          </p:cNvSpPr>
          <p:nvPr/>
        </p:nvSpPr>
        <p:spPr>
          <a:xfrm>
            <a:off x="301997" y="3599806"/>
            <a:ext cx="150887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Estado Situacional</a:t>
            </a:r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229F9D65-0586-4347-B291-DED75121B156}"/>
              </a:ext>
            </a:extLst>
          </p:cNvPr>
          <p:cNvSpPr txBox="1">
            <a:spLocks/>
          </p:cNvSpPr>
          <p:nvPr/>
        </p:nvSpPr>
        <p:spPr>
          <a:xfrm>
            <a:off x="301996" y="646196"/>
            <a:ext cx="2728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Alineamiento a brechas priorizadas</a:t>
            </a:r>
          </a:p>
        </p:txBody>
      </p:sp>
      <p:sp>
        <p:nvSpPr>
          <p:cNvPr id="11" name="Google Shape;112;p15">
            <a:extLst>
              <a:ext uri="{FF2B5EF4-FFF2-40B4-BE49-F238E27FC236}">
                <a16:creationId xmlns:a16="http://schemas.microsoft.com/office/drawing/2014/main" id="{6AA4FA98-5CE9-4DB5-B827-56A2AC9DCC04}"/>
              </a:ext>
            </a:extLst>
          </p:cNvPr>
          <p:cNvSpPr txBox="1">
            <a:spLocks/>
          </p:cNvSpPr>
          <p:nvPr/>
        </p:nvSpPr>
        <p:spPr>
          <a:xfrm>
            <a:off x="301996" y="4739223"/>
            <a:ext cx="401600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latin typeface="+mj-lt"/>
              </a:rPr>
              <a:t>Monto estimado de la </a:t>
            </a:r>
            <a:r>
              <a:rPr lang="es-PE" sz="1200" b="1" dirty="0" err="1">
                <a:latin typeface="+mj-lt"/>
              </a:rPr>
              <a:t>Inversion</a:t>
            </a:r>
            <a:r>
              <a:rPr lang="es-PE" sz="1200" b="1" dirty="0">
                <a:latin typeface="+mj-lt"/>
              </a:rPr>
              <a:t>: S/:     9,320,000.00 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DF7C62E-D77C-4672-B872-0161A6FD1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608" y="541054"/>
            <a:ext cx="3448129" cy="4586088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0D8D5050-0968-4BF5-8CEE-AD94859D0A98}"/>
              </a:ext>
            </a:extLst>
          </p:cNvPr>
          <p:cNvSpPr/>
          <p:nvPr/>
        </p:nvSpPr>
        <p:spPr>
          <a:xfrm>
            <a:off x="8511674" y="1331645"/>
            <a:ext cx="384676" cy="37192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1B15D9D-22E1-4B7E-B9A1-C143E41D3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413834"/>
              </p:ext>
            </p:extLst>
          </p:nvPr>
        </p:nvGraphicFramePr>
        <p:xfrm>
          <a:off x="301996" y="1005688"/>
          <a:ext cx="3696262" cy="85725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Servicios públicos con brecha identificada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Educación Inicial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Indicador de brecha de acceso a servicios: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Porcentaje de locales educativos con el servicio de educación inicial con capacidad instalada inadecuada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5B532E68-972B-46D9-8273-102A8C803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741859"/>
              </p:ext>
            </p:extLst>
          </p:nvPr>
        </p:nvGraphicFramePr>
        <p:xfrm>
          <a:off x="301997" y="2237855"/>
          <a:ext cx="3696262" cy="1074101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506244">
                  <a:extLst>
                    <a:ext uri="{9D8B030D-6E8A-4147-A177-3AD203B41FA5}">
                      <a16:colId xmlns:a16="http://schemas.microsoft.com/office/drawing/2014/main" val="1630796721"/>
                    </a:ext>
                  </a:extLst>
                </a:gridCol>
                <a:gridCol w="750664">
                  <a:extLst>
                    <a:ext uri="{9D8B030D-6E8A-4147-A177-3AD203B41FA5}">
                      <a16:colId xmlns:a16="http://schemas.microsoft.com/office/drawing/2014/main" val="2640724827"/>
                    </a:ext>
                  </a:extLst>
                </a:gridCol>
                <a:gridCol w="1439354">
                  <a:extLst>
                    <a:ext uri="{9D8B030D-6E8A-4147-A177-3AD203B41FA5}">
                      <a16:colId xmlns:a16="http://schemas.microsoft.com/office/drawing/2014/main" val="142380102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u="none" strike="noStrike" dirty="0">
                          <a:effectLst/>
                          <a:latin typeface="Arial Narrow" panose="020B0606020202030204" pitchFamily="34" charset="0"/>
                        </a:rPr>
                        <a:t>Servicio</a:t>
                      </a:r>
                      <a:endParaRPr lang="es-PE" sz="11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Matriculas 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Localización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87704"/>
                  </a:ext>
                </a:extLst>
              </a:tr>
              <a:tr h="16721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1135 San Gabriel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895619"/>
                  </a:ext>
                </a:extLst>
              </a:tr>
              <a:tr h="197801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171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Pichiupata</a:t>
                      </a: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514534"/>
                  </a:ext>
                </a:extLst>
              </a:tr>
              <a:tr h="14457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39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4653306"/>
                  </a:ext>
                </a:extLst>
              </a:tr>
              <a:tr h="16463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938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Huaccayura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151479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31ECC383-E26D-4CF8-A40C-44F9B192E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694777"/>
              </p:ext>
            </p:extLst>
          </p:nvPr>
        </p:nvGraphicFramePr>
        <p:xfrm>
          <a:off x="301997" y="3964575"/>
          <a:ext cx="3696262" cy="68961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Tipo de ejecución del la elaboración del estudio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preinversion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 Contrata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0%, se elaboro los TDR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10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F4337A1E-3151-4DEE-AB86-053C2F8098A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1997" y="211301"/>
            <a:ext cx="8540005" cy="4112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MEJORAMIENTO DEL SERVICIO EDUCATIVO DEL NIVEL INICIAL N°1005 BARRIO CENTRO DE COTABAMBAS, N°1024 CHECCHECALLA DE TAMBOBAMBA,N°716 DIVINO NIÑO JESUS DE HAQUIRA Y N°1008 CHOCHOCA DE COYLLURQUI, PROVINCIA DE COTABAMBAS, REGION APURIMAC</a:t>
            </a:r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8A1F1931-D144-41CB-A302-628D8408776C}"/>
              </a:ext>
            </a:extLst>
          </p:cNvPr>
          <p:cNvSpPr txBox="1">
            <a:spLocks/>
          </p:cNvSpPr>
          <p:nvPr/>
        </p:nvSpPr>
        <p:spPr>
          <a:xfrm>
            <a:off x="301996" y="1872375"/>
            <a:ext cx="1204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Datos de la UP: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72B0EE50-AFF7-472E-AC47-CC605628B7C0}"/>
              </a:ext>
            </a:extLst>
          </p:cNvPr>
          <p:cNvSpPr txBox="1">
            <a:spLocks/>
          </p:cNvSpPr>
          <p:nvPr/>
        </p:nvSpPr>
        <p:spPr>
          <a:xfrm>
            <a:off x="301997" y="3599806"/>
            <a:ext cx="150887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Estado Situacional</a:t>
            </a:r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229F9D65-0586-4347-B291-DED75121B156}"/>
              </a:ext>
            </a:extLst>
          </p:cNvPr>
          <p:cNvSpPr txBox="1">
            <a:spLocks/>
          </p:cNvSpPr>
          <p:nvPr/>
        </p:nvSpPr>
        <p:spPr>
          <a:xfrm>
            <a:off x="301996" y="646196"/>
            <a:ext cx="2728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Alineamiento a brechas priorizadas</a:t>
            </a:r>
          </a:p>
        </p:txBody>
      </p:sp>
      <p:sp>
        <p:nvSpPr>
          <p:cNvPr id="11" name="Google Shape;112;p15">
            <a:extLst>
              <a:ext uri="{FF2B5EF4-FFF2-40B4-BE49-F238E27FC236}">
                <a16:creationId xmlns:a16="http://schemas.microsoft.com/office/drawing/2014/main" id="{6AA4FA98-5CE9-4DB5-B827-56A2AC9DCC04}"/>
              </a:ext>
            </a:extLst>
          </p:cNvPr>
          <p:cNvSpPr txBox="1">
            <a:spLocks/>
          </p:cNvSpPr>
          <p:nvPr/>
        </p:nvSpPr>
        <p:spPr>
          <a:xfrm>
            <a:off x="301996" y="4739223"/>
            <a:ext cx="401600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latin typeface="+mj-lt"/>
              </a:rPr>
              <a:t>Monto estimado de la </a:t>
            </a:r>
            <a:r>
              <a:rPr lang="es-PE" sz="1200" b="1" dirty="0" err="1">
                <a:latin typeface="+mj-lt"/>
              </a:rPr>
              <a:t>Inversion</a:t>
            </a:r>
            <a:r>
              <a:rPr lang="es-PE" sz="1200" b="1" dirty="0">
                <a:latin typeface="+mj-lt"/>
              </a:rPr>
              <a:t>: S/:     9,520,000.00 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DF7C62E-D77C-4672-B872-0161A6FD1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608" y="541054"/>
            <a:ext cx="3448129" cy="4586088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0D8D5050-0968-4BF5-8CEE-AD94859D0A98}"/>
              </a:ext>
            </a:extLst>
          </p:cNvPr>
          <p:cNvSpPr/>
          <p:nvPr/>
        </p:nvSpPr>
        <p:spPr>
          <a:xfrm>
            <a:off x="8511674" y="1331645"/>
            <a:ext cx="384676" cy="37192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1B15D9D-22E1-4B7E-B9A1-C143E41D37DF}"/>
              </a:ext>
            </a:extLst>
          </p:cNvPr>
          <p:cNvGraphicFramePr>
            <a:graphicFrameLocks noGrp="1"/>
          </p:cNvGraphicFramePr>
          <p:nvPr/>
        </p:nvGraphicFramePr>
        <p:xfrm>
          <a:off x="301996" y="1005688"/>
          <a:ext cx="3696262" cy="85725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Servicios públicos con brecha identificada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Educación Inicial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Indicador de brecha de acceso a servicios: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Porcentaje de locales educativos con el servicio de educación inicial con capacidad instalada inadecuada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5B532E68-972B-46D9-8273-102A8C803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259951"/>
              </p:ext>
            </p:extLst>
          </p:nvPr>
        </p:nvGraphicFramePr>
        <p:xfrm>
          <a:off x="301997" y="2237855"/>
          <a:ext cx="3696262" cy="1074101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506244">
                  <a:extLst>
                    <a:ext uri="{9D8B030D-6E8A-4147-A177-3AD203B41FA5}">
                      <a16:colId xmlns:a16="http://schemas.microsoft.com/office/drawing/2014/main" val="1630796721"/>
                    </a:ext>
                  </a:extLst>
                </a:gridCol>
                <a:gridCol w="750664">
                  <a:extLst>
                    <a:ext uri="{9D8B030D-6E8A-4147-A177-3AD203B41FA5}">
                      <a16:colId xmlns:a16="http://schemas.microsoft.com/office/drawing/2014/main" val="2640724827"/>
                    </a:ext>
                  </a:extLst>
                </a:gridCol>
                <a:gridCol w="1439354">
                  <a:extLst>
                    <a:ext uri="{9D8B030D-6E8A-4147-A177-3AD203B41FA5}">
                      <a16:colId xmlns:a16="http://schemas.microsoft.com/office/drawing/2014/main" val="142380102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u="none" strike="noStrike" dirty="0">
                          <a:effectLst/>
                          <a:latin typeface="Arial Narrow" panose="020B0606020202030204" pitchFamily="34" charset="0"/>
                        </a:rPr>
                        <a:t>Servicio</a:t>
                      </a:r>
                      <a:endParaRPr lang="es-PE" sz="11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Matriculas 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Localización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87704"/>
                  </a:ext>
                </a:extLst>
              </a:tr>
              <a:tr h="16721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1005 Barrio centro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Cotabambas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895619"/>
                  </a:ext>
                </a:extLst>
              </a:tr>
              <a:tr h="197801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Tambobamba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514534"/>
                  </a:ext>
                </a:extLst>
              </a:tr>
              <a:tr h="14457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716 Divino Niño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Jesus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Haquira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4653306"/>
                  </a:ext>
                </a:extLst>
              </a:tr>
              <a:tr h="16463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1008 Chochoca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Coyllurqui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151479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31ECC383-E26D-4CF8-A40C-44F9B192E619}"/>
              </a:ext>
            </a:extLst>
          </p:cNvPr>
          <p:cNvGraphicFramePr>
            <a:graphicFrameLocks noGrp="1"/>
          </p:cNvGraphicFramePr>
          <p:nvPr/>
        </p:nvGraphicFramePr>
        <p:xfrm>
          <a:off x="301997" y="3964575"/>
          <a:ext cx="3696262" cy="68961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Tipo de ejecución del la elaboración del estudio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preinversion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 Contrata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0%, se elaboro los TDR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9998"/>
      </p:ext>
    </p:extLst>
  </p:cSld>
  <p:clrMapOvr>
    <a:masterClrMapping/>
  </p:clrMapOvr>
</p:sld>
</file>

<file path=ppt/theme/theme1.xml><?xml version="1.0" encoding="utf-8"?>
<a:theme xmlns:a="http://schemas.openxmlformats.org/drawingml/2006/main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E7E4D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1347</Words>
  <Application>Microsoft Office PowerPoint</Application>
  <PresentationFormat>Presentación en pantalla (16:9)</PresentationFormat>
  <Paragraphs>211</Paragraphs>
  <Slides>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Lato Black</vt:lpstr>
      <vt:lpstr>Calibri</vt:lpstr>
      <vt:lpstr>Lato Light</vt:lpstr>
      <vt:lpstr>Arial</vt:lpstr>
      <vt:lpstr>Arial Narrow</vt:lpstr>
      <vt:lpstr>Silvia template</vt:lpstr>
      <vt:lpstr>Proyectos de inversion Función Educación</vt:lpstr>
      <vt:lpstr>1. El año 2019 se elabora la cartera de inversiones de la Función Educación, en reuniones con la Dirección Regional de Educación, las UGELs y el área de PREAVED Programa de Reducción de la Vulnerabilidad y Atención de Emergencias por Desastres de la DRE para focalizar las inversiones a aquellas I.E. cuyas infraestructuras representen en riesgo físico para la comunidad educativa.  2. Se elabora una lista de proyectos de la función educación, (aproximadamente 30 proyectos con enfoque territorial) y se remite a la Oficina de Programación Multianual de Inversiones OPMI para su priorización en la PMI 2020-2022, siendo priorizados 7 proyectos, de los cuales se logra la viabilidad de 6 de ellos.  3. El 2020 se continua con la lista de trabajada con los actores involucrados, y se remite a la OPMI  7 proyectos educativos para su priorización en la PMI 2021 - 2023, de los cuales son priorizados 4 de ellos, representando una cartera de 5 proyectos (considerando el proyecto pendiente de la PMI anterior)  </vt:lpstr>
      <vt:lpstr>Presentación de PowerPoint</vt:lpstr>
      <vt:lpstr>Proyectos de Inversion Programados para su Formulacion -2020</vt:lpstr>
      <vt:lpstr>1. MEJORAMIENTO DEL SERVICIO EDUCATIVO DEL NIVEL INICIAL N° 1105, N°92 - REYNA DE LOS ANGELES, N°1106, 812 SAN JUAN DE DIOS Y N°79 CRISTO REDENTOR EN LOS DISTRITOS DE ABANCAY , CURAHUASI Y SAN PEDRO DE CACHORA DE LA PROVINCIA DE ABANCAY - DEPARTAMENTO DE APURIMAC</vt:lpstr>
      <vt:lpstr>1. MEJORAMIENTO DE LOS SERVICIOS EDUCATIVOS INICIALES DE 10 INSTITUCIONES EDUCATIVAS DEL, DISTRITO DE TALAVERA - ANDAHUAYLAS - APURIMAC</vt:lpstr>
      <vt:lpstr>1. MEJORAMIENTO DEL INSTITUTO DE EDUCACIÓN SUPERIOR TECNOLÓGICO ALFREDO SARMIENTO PALOMINO, DISTRITO DE HUANCARAMA - PROVINCIA DE ANDAHUAYLAS - DEPARTAMENTO DE APURIMAC</vt:lpstr>
      <vt:lpstr>1. MEJORAMIENTO DEL SERVICIO EDUCATIVO DEL NIVEL INICIAL N°1135 SANGABRIEL, N°171 PICHIUPATA, N° 39 HUANCARAMA, N° 938 HUACCAYHURA, DISTRITO DE HUANCARAMA PROVINCIA DE ANDAHUAYLAS, REGION APURIMAC</vt:lpstr>
      <vt:lpstr>1. MEJORAMIENTO DEL SERVICIO EDUCATIVO DEL NIVEL INICIAL N°1005 BARRIO CENTRO DE COTABAMBAS, N°1024 CHECCHECALLA DE TAMBOBAMBA,N°716 DIVINO NIÑO JESUS DE HAQUIRA Y N°1008 CHOCHOCA DE COYLLURQUI, PROVINCIA DE COTABAMBAS, REGION APURIMAC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MEL</cp:lastModifiedBy>
  <cp:revision>30</cp:revision>
  <dcterms:modified xsi:type="dcterms:W3CDTF">2020-07-07T22:23:49Z</dcterms:modified>
</cp:coreProperties>
</file>