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8" r:id="rId4"/>
    <p:sldId id="261" r:id="rId5"/>
    <p:sldId id="259" r:id="rId6"/>
    <p:sldId id="263" r:id="rId7"/>
    <p:sldId id="265" r:id="rId8"/>
    <p:sldId id="260" r:id="rId9"/>
    <p:sldId id="257" r:id="rId10"/>
    <p:sldId id="266" r:id="rId11"/>
    <p:sldId id="268" r:id="rId12"/>
    <p:sldId id="264" r:id="rId13"/>
    <p:sldId id="26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C229BA3-8F89-4015-B835-B707E9AAB48A}"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ADB452-4106-482A-963F-876697CE610A}" type="slidenum">
              <a:rPr lang="zh-CN" altLang="en-US" smtClean="0"/>
              <a:t>‹#›</a:t>
            </a:fld>
            <a:endParaRPr lang="zh-CN" altLang="en-US"/>
          </a:p>
        </p:txBody>
      </p:sp>
    </p:spTree>
    <p:extLst>
      <p:ext uri="{BB962C8B-B14F-4D97-AF65-F5344CB8AC3E}">
        <p14:creationId xmlns:p14="http://schemas.microsoft.com/office/powerpoint/2010/main" val="2879126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229BA3-8F89-4015-B835-B707E9AAB48A}"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ADB452-4106-482A-963F-876697CE610A}" type="slidenum">
              <a:rPr lang="zh-CN" altLang="en-US" smtClean="0"/>
              <a:t>‹#›</a:t>
            </a:fld>
            <a:endParaRPr lang="zh-CN" altLang="en-US"/>
          </a:p>
        </p:txBody>
      </p:sp>
    </p:spTree>
    <p:extLst>
      <p:ext uri="{BB962C8B-B14F-4D97-AF65-F5344CB8AC3E}">
        <p14:creationId xmlns:p14="http://schemas.microsoft.com/office/powerpoint/2010/main" val="3286954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229BA3-8F89-4015-B835-B707E9AAB48A}"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ADB452-4106-482A-963F-876697CE610A}" type="slidenum">
              <a:rPr lang="zh-CN" altLang="en-US" smtClean="0"/>
              <a:t>‹#›</a:t>
            </a:fld>
            <a:endParaRPr lang="zh-CN" altLang="en-US"/>
          </a:p>
        </p:txBody>
      </p:sp>
    </p:spTree>
    <p:extLst>
      <p:ext uri="{BB962C8B-B14F-4D97-AF65-F5344CB8AC3E}">
        <p14:creationId xmlns:p14="http://schemas.microsoft.com/office/powerpoint/2010/main" val="425800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229BA3-8F89-4015-B835-B707E9AAB48A}"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ADB452-4106-482A-963F-876697CE610A}" type="slidenum">
              <a:rPr lang="zh-CN" altLang="en-US" smtClean="0"/>
              <a:t>‹#›</a:t>
            </a:fld>
            <a:endParaRPr lang="zh-CN" altLang="en-US"/>
          </a:p>
        </p:txBody>
      </p:sp>
    </p:spTree>
    <p:extLst>
      <p:ext uri="{BB962C8B-B14F-4D97-AF65-F5344CB8AC3E}">
        <p14:creationId xmlns:p14="http://schemas.microsoft.com/office/powerpoint/2010/main" val="8629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C229BA3-8F89-4015-B835-B707E9AAB48A}"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ADB452-4106-482A-963F-876697CE610A}" type="slidenum">
              <a:rPr lang="zh-CN" altLang="en-US" smtClean="0"/>
              <a:t>‹#›</a:t>
            </a:fld>
            <a:endParaRPr lang="zh-CN" altLang="en-US"/>
          </a:p>
        </p:txBody>
      </p:sp>
    </p:spTree>
    <p:extLst>
      <p:ext uri="{BB962C8B-B14F-4D97-AF65-F5344CB8AC3E}">
        <p14:creationId xmlns:p14="http://schemas.microsoft.com/office/powerpoint/2010/main" val="1711471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229BA3-8F89-4015-B835-B707E9AAB48A}"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ADB452-4106-482A-963F-876697CE610A}" type="slidenum">
              <a:rPr lang="zh-CN" altLang="en-US" smtClean="0"/>
              <a:t>‹#›</a:t>
            </a:fld>
            <a:endParaRPr lang="zh-CN" altLang="en-US"/>
          </a:p>
        </p:txBody>
      </p:sp>
    </p:spTree>
    <p:extLst>
      <p:ext uri="{BB962C8B-B14F-4D97-AF65-F5344CB8AC3E}">
        <p14:creationId xmlns:p14="http://schemas.microsoft.com/office/powerpoint/2010/main" val="220334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229BA3-8F89-4015-B835-B707E9AAB48A}" type="datetimeFigureOut">
              <a:rPr lang="zh-CN" altLang="en-US" smtClean="0"/>
              <a:t>2018/5/24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ADB452-4106-482A-963F-876697CE610A}" type="slidenum">
              <a:rPr lang="zh-CN" altLang="en-US" smtClean="0"/>
              <a:t>‹#›</a:t>
            </a:fld>
            <a:endParaRPr lang="zh-CN" altLang="en-US"/>
          </a:p>
        </p:txBody>
      </p:sp>
    </p:spTree>
    <p:extLst>
      <p:ext uri="{BB962C8B-B14F-4D97-AF65-F5344CB8AC3E}">
        <p14:creationId xmlns:p14="http://schemas.microsoft.com/office/powerpoint/2010/main" val="595383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229BA3-8F89-4015-B835-B707E9AAB48A}" type="datetimeFigureOut">
              <a:rPr lang="zh-CN" altLang="en-US" smtClean="0"/>
              <a:t>2018/5/24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ADB452-4106-482A-963F-876697CE610A}" type="slidenum">
              <a:rPr lang="zh-CN" altLang="en-US" smtClean="0"/>
              <a:t>‹#›</a:t>
            </a:fld>
            <a:endParaRPr lang="zh-CN" altLang="en-US"/>
          </a:p>
        </p:txBody>
      </p:sp>
    </p:spTree>
    <p:extLst>
      <p:ext uri="{BB962C8B-B14F-4D97-AF65-F5344CB8AC3E}">
        <p14:creationId xmlns:p14="http://schemas.microsoft.com/office/powerpoint/2010/main" val="190290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229BA3-8F89-4015-B835-B707E9AAB48A}" type="datetimeFigureOut">
              <a:rPr lang="zh-CN" altLang="en-US" smtClean="0"/>
              <a:t>2018/5/24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ADB452-4106-482A-963F-876697CE610A}" type="slidenum">
              <a:rPr lang="zh-CN" altLang="en-US" smtClean="0"/>
              <a:t>‹#›</a:t>
            </a:fld>
            <a:endParaRPr lang="zh-CN" altLang="en-US"/>
          </a:p>
        </p:txBody>
      </p:sp>
    </p:spTree>
    <p:extLst>
      <p:ext uri="{BB962C8B-B14F-4D97-AF65-F5344CB8AC3E}">
        <p14:creationId xmlns:p14="http://schemas.microsoft.com/office/powerpoint/2010/main" val="174179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C229BA3-8F89-4015-B835-B707E9AAB48A}"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ADB452-4106-482A-963F-876697CE610A}" type="slidenum">
              <a:rPr lang="zh-CN" altLang="en-US" smtClean="0"/>
              <a:t>‹#›</a:t>
            </a:fld>
            <a:endParaRPr lang="zh-CN" altLang="en-US"/>
          </a:p>
        </p:txBody>
      </p:sp>
    </p:spTree>
    <p:extLst>
      <p:ext uri="{BB962C8B-B14F-4D97-AF65-F5344CB8AC3E}">
        <p14:creationId xmlns:p14="http://schemas.microsoft.com/office/powerpoint/2010/main" val="135728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C229BA3-8F89-4015-B835-B707E9AAB48A}"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ADB452-4106-482A-963F-876697CE610A}" type="slidenum">
              <a:rPr lang="zh-CN" altLang="en-US" smtClean="0"/>
              <a:t>‹#›</a:t>
            </a:fld>
            <a:endParaRPr lang="zh-CN" altLang="en-US"/>
          </a:p>
        </p:txBody>
      </p:sp>
    </p:spTree>
    <p:extLst>
      <p:ext uri="{BB962C8B-B14F-4D97-AF65-F5344CB8AC3E}">
        <p14:creationId xmlns:p14="http://schemas.microsoft.com/office/powerpoint/2010/main" val="152021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29BA3-8F89-4015-B835-B707E9AAB48A}" type="datetimeFigureOut">
              <a:rPr lang="zh-CN" altLang="en-US" smtClean="0"/>
              <a:t>2018/5/24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DB452-4106-482A-963F-876697CE610A}" type="slidenum">
              <a:rPr lang="zh-CN" altLang="en-US" smtClean="0"/>
              <a:t>‹#›</a:t>
            </a:fld>
            <a:endParaRPr lang="zh-CN" altLang="en-US"/>
          </a:p>
        </p:txBody>
      </p:sp>
    </p:spTree>
    <p:extLst>
      <p:ext uri="{BB962C8B-B14F-4D97-AF65-F5344CB8AC3E}">
        <p14:creationId xmlns:p14="http://schemas.microsoft.com/office/powerpoint/2010/main" val="1613102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projects.angelmsger.com/bangum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400" dirty="0"/>
              <a:t>隐私保护的共享协同过滤算法研究</a:t>
            </a:r>
          </a:p>
        </p:txBody>
      </p:sp>
      <p:sp>
        <p:nvSpPr>
          <p:cNvPr id="3" name="副标题 2"/>
          <p:cNvSpPr>
            <a:spLocks noGrp="1"/>
          </p:cNvSpPr>
          <p:nvPr>
            <p:ph type="subTitle" idx="1"/>
          </p:nvPr>
        </p:nvSpPr>
        <p:spPr>
          <a:xfrm>
            <a:off x="1422400" y="4110254"/>
            <a:ext cx="9144000" cy="406400"/>
          </a:xfrm>
        </p:spPr>
        <p:txBody>
          <a:bodyPr>
            <a:normAutofit lnSpcReduction="10000"/>
          </a:bodyPr>
          <a:lstStyle/>
          <a:p>
            <a:r>
              <a:rPr lang="zh-CN" altLang="en-US" dirty="0" smtClean="0"/>
              <a:t>齐浩天</a:t>
            </a:r>
            <a:endParaRPr lang="en-US" altLang="zh-CN" dirty="0" smtClean="0"/>
          </a:p>
        </p:txBody>
      </p:sp>
      <p:sp>
        <p:nvSpPr>
          <p:cNvPr id="4" name="文本框 3"/>
          <p:cNvSpPr txBox="1"/>
          <p:nvPr/>
        </p:nvSpPr>
        <p:spPr>
          <a:xfrm>
            <a:off x="3916218" y="6022110"/>
            <a:ext cx="4581237" cy="338554"/>
          </a:xfrm>
          <a:prstGeom prst="rect">
            <a:avLst/>
          </a:prstGeom>
          <a:noFill/>
        </p:spPr>
        <p:txBody>
          <a:bodyPr wrap="square" rtlCol="0">
            <a:spAutoFit/>
          </a:bodyPr>
          <a:lstStyle/>
          <a:p>
            <a:r>
              <a:rPr lang="zh-CN" altLang="en-US" sz="1600" dirty="0"/>
              <a:t>学号：</a:t>
            </a:r>
            <a:r>
              <a:rPr lang="en-US" altLang="zh-CN" sz="1600" dirty="0" smtClean="0"/>
              <a:t>1427406023          </a:t>
            </a:r>
            <a:r>
              <a:rPr lang="zh-CN" altLang="en-US" sz="1600" dirty="0" smtClean="0"/>
              <a:t>指导</a:t>
            </a:r>
            <a:r>
              <a:rPr lang="zh-CN" altLang="en-US" sz="1600" dirty="0"/>
              <a:t>老师：刘</a:t>
            </a:r>
            <a:r>
              <a:rPr lang="zh-CN" altLang="en-US" sz="1600" dirty="0" smtClean="0"/>
              <a:t>安</a:t>
            </a:r>
            <a:endParaRPr lang="zh-CN" altLang="en-US" sz="1600" dirty="0"/>
          </a:p>
        </p:txBody>
      </p:sp>
    </p:spTree>
    <p:extLst>
      <p:ext uri="{BB962C8B-B14F-4D97-AF65-F5344CB8AC3E}">
        <p14:creationId xmlns:p14="http://schemas.microsoft.com/office/powerpoint/2010/main" val="344916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67353" y="614279"/>
            <a:ext cx="4879862" cy="461665"/>
          </a:xfrm>
          <a:prstGeom prst="rect">
            <a:avLst/>
          </a:prstGeom>
          <a:noFill/>
        </p:spPr>
        <p:txBody>
          <a:bodyPr wrap="none" rtlCol="0">
            <a:spAutoFit/>
          </a:bodyPr>
          <a:lstStyle/>
          <a:p>
            <a:r>
              <a:rPr lang="zh-CN" altLang="en-US" sz="2400" dirty="0" smtClean="0"/>
              <a:t>基于同态加密的共享协同过滤分析</a:t>
            </a:r>
            <a:endParaRPr lang="zh-CN" altLang="en-US" sz="2400" dirty="0"/>
          </a:p>
        </p:txBody>
      </p:sp>
      <p:sp>
        <p:nvSpPr>
          <p:cNvPr id="7" name="文本框 6"/>
          <p:cNvSpPr txBox="1"/>
          <p:nvPr/>
        </p:nvSpPr>
        <p:spPr>
          <a:xfrm>
            <a:off x="6456218" y="1089797"/>
            <a:ext cx="4963682" cy="1338828"/>
          </a:xfrm>
          <a:prstGeom prst="rect">
            <a:avLst/>
          </a:prstGeom>
          <a:noFill/>
        </p:spPr>
        <p:txBody>
          <a:bodyPr wrap="square" rtlCol="0">
            <a:spAutoFit/>
          </a:bodyPr>
          <a:lstStyle/>
          <a:p>
            <a:pPr>
              <a:lnSpc>
                <a:spcPct val="150000"/>
              </a:lnSpc>
            </a:pPr>
            <a:r>
              <a:rPr lang="zh-CN" altLang="en-US" dirty="0" smtClean="0"/>
              <a:t>实验结果来自</a:t>
            </a:r>
            <a:r>
              <a:rPr lang="en-US" altLang="zh-CN" dirty="0" smtClean="0"/>
              <a:t>256</a:t>
            </a:r>
            <a:r>
              <a:rPr lang="zh-CN" altLang="en-US" dirty="0" smtClean="0"/>
              <a:t>个用户，</a:t>
            </a:r>
            <a:r>
              <a:rPr lang="en-US" altLang="zh-CN" dirty="0" smtClean="0"/>
              <a:t>36</a:t>
            </a:r>
            <a:r>
              <a:rPr lang="zh-CN" altLang="en-US" dirty="0" smtClean="0"/>
              <a:t>部电影的评分数据集。两个平台分别模拟请求方与参与方，各占数据集的</a:t>
            </a:r>
            <a:r>
              <a:rPr lang="en-US" altLang="zh-CN" dirty="0" smtClean="0"/>
              <a:t>50%</a:t>
            </a:r>
            <a:r>
              <a:rPr lang="zh-CN" altLang="en-US" dirty="0" smtClean="0"/>
              <a:t>，重复实验</a:t>
            </a:r>
            <a:r>
              <a:rPr lang="en-US" altLang="zh-CN" dirty="0" smtClean="0"/>
              <a:t>64</a:t>
            </a:r>
            <a:r>
              <a:rPr lang="zh-CN" altLang="en-US" dirty="0" smtClean="0"/>
              <a:t>次的平均结果</a:t>
            </a:r>
            <a:endParaRPr lang="en-US" altLang="zh-CN" dirty="0" smtClean="0"/>
          </a:p>
        </p:txBody>
      </p:sp>
      <p:graphicFrame>
        <p:nvGraphicFramePr>
          <p:cNvPr id="3" name="表格 2"/>
          <p:cNvGraphicFramePr>
            <a:graphicFrameLocks noGrp="1"/>
          </p:cNvGraphicFramePr>
          <p:nvPr>
            <p:extLst>
              <p:ext uri="{D42A27DB-BD31-4B8C-83A1-F6EECF244321}">
                <p14:modId xmlns:p14="http://schemas.microsoft.com/office/powerpoint/2010/main" val="1604483494"/>
              </p:ext>
            </p:extLst>
          </p:nvPr>
        </p:nvGraphicFramePr>
        <p:xfrm>
          <a:off x="7028873" y="4631251"/>
          <a:ext cx="3915066" cy="1127760"/>
        </p:xfrm>
        <a:graphic>
          <a:graphicData uri="http://schemas.openxmlformats.org/drawingml/2006/table">
            <a:tbl>
              <a:tblPr>
                <a:tableStyleId>{69C7853C-536D-4A76-A0AE-DD22124D55A5}</a:tableStyleId>
              </a:tblPr>
              <a:tblGrid>
                <a:gridCol w="3915066">
                  <a:extLst>
                    <a:ext uri="{9D8B030D-6E8A-4147-A177-3AD203B41FA5}">
                      <a16:colId xmlns:a16="http://schemas.microsoft.com/office/drawing/2014/main" val="662465646"/>
                    </a:ext>
                  </a:extLst>
                </a:gridCol>
              </a:tblGrid>
              <a:tr h="175260">
                <a:tc>
                  <a:txBody>
                    <a:bodyPr/>
                    <a:lstStyle/>
                    <a:p>
                      <a:pPr algn="ctr" fontAlgn="b"/>
                      <a:r>
                        <a:rPr lang="en-US" sz="1800" u="none" strike="noStrike" dirty="0">
                          <a:effectLst/>
                        </a:rPr>
                        <a:t>Time Using </a:t>
                      </a:r>
                      <a:r>
                        <a:rPr lang="en-US" sz="1800" u="none" strike="noStrike" dirty="0" err="1">
                          <a:effectLst/>
                        </a:rPr>
                        <a:t>Paillier</a:t>
                      </a:r>
                      <a:r>
                        <a:rPr lang="en-US" sz="1800" u="none" strike="noStrike" dirty="0">
                          <a:effectLst/>
                        </a:rPr>
                        <a:t> (</a:t>
                      </a:r>
                      <a:r>
                        <a:rPr lang="en-US" sz="1800" u="none" strike="noStrike" dirty="0" err="1">
                          <a:effectLst/>
                        </a:rPr>
                        <a:t>ms</a:t>
                      </a:r>
                      <a:r>
                        <a:rPr lang="en-US" sz="1800" u="none" strike="noStrike" dirty="0">
                          <a:effectLst/>
                        </a:rPr>
                        <a:t>)</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902892836"/>
                  </a:ext>
                </a:extLst>
              </a:tr>
              <a:tr h="175260">
                <a:tc>
                  <a:txBody>
                    <a:bodyPr/>
                    <a:lstStyle/>
                    <a:p>
                      <a:pPr algn="ctr" fontAlgn="b"/>
                      <a:r>
                        <a:rPr lang="en-US" altLang="zh-CN" sz="1800" u="none" strike="noStrike" dirty="0">
                          <a:effectLst/>
                        </a:rPr>
                        <a:t>160072.25</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442694082"/>
                  </a:ext>
                </a:extLst>
              </a:tr>
              <a:tr h="175260">
                <a:tc>
                  <a:txBody>
                    <a:bodyPr/>
                    <a:lstStyle/>
                    <a:p>
                      <a:pPr algn="ctr" fontAlgn="b"/>
                      <a:r>
                        <a:rPr lang="en-US" sz="1800" u="none" strike="noStrike" dirty="0">
                          <a:effectLst/>
                        </a:rPr>
                        <a:t>Time NOT Using </a:t>
                      </a:r>
                      <a:r>
                        <a:rPr lang="en-US" sz="1800" u="none" strike="noStrike" dirty="0" err="1">
                          <a:effectLst/>
                        </a:rPr>
                        <a:t>Paillier</a:t>
                      </a:r>
                      <a:r>
                        <a:rPr lang="en-US" sz="1800" u="none" strike="noStrike" dirty="0">
                          <a:effectLst/>
                        </a:rPr>
                        <a:t> (</a:t>
                      </a:r>
                      <a:r>
                        <a:rPr lang="en-US" sz="1800" u="none" strike="noStrike" dirty="0" err="1">
                          <a:effectLst/>
                        </a:rPr>
                        <a:t>ms</a:t>
                      </a:r>
                      <a:r>
                        <a:rPr lang="en-US" sz="1800" u="none" strike="noStrike" dirty="0">
                          <a:effectLst/>
                        </a:rPr>
                        <a:t>)</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610929942"/>
                  </a:ext>
                </a:extLst>
              </a:tr>
              <a:tr h="175260">
                <a:tc>
                  <a:txBody>
                    <a:bodyPr/>
                    <a:lstStyle/>
                    <a:p>
                      <a:pPr algn="ctr" fontAlgn="b"/>
                      <a:r>
                        <a:rPr lang="en-US" altLang="zh-CN" sz="1800" u="none" strike="noStrike" dirty="0">
                          <a:effectLst/>
                        </a:rPr>
                        <a:t>245</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075191768"/>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854669331"/>
              </p:ext>
            </p:extLst>
          </p:nvPr>
        </p:nvGraphicFramePr>
        <p:xfrm>
          <a:off x="7028873" y="2876681"/>
          <a:ext cx="3915066" cy="1127760"/>
        </p:xfrm>
        <a:graphic>
          <a:graphicData uri="http://schemas.openxmlformats.org/drawingml/2006/table">
            <a:tbl>
              <a:tblPr>
                <a:tableStyleId>{69C7853C-536D-4A76-A0AE-DD22124D55A5}</a:tableStyleId>
              </a:tblPr>
              <a:tblGrid>
                <a:gridCol w="3915066">
                  <a:extLst>
                    <a:ext uri="{9D8B030D-6E8A-4147-A177-3AD203B41FA5}">
                      <a16:colId xmlns:a16="http://schemas.microsoft.com/office/drawing/2014/main" val="1941139881"/>
                    </a:ext>
                  </a:extLst>
                </a:gridCol>
              </a:tblGrid>
              <a:tr h="175260">
                <a:tc>
                  <a:txBody>
                    <a:bodyPr/>
                    <a:lstStyle/>
                    <a:p>
                      <a:pPr algn="ctr" fontAlgn="b"/>
                      <a:r>
                        <a:rPr lang="en-US" sz="1800" u="none" strike="noStrike" dirty="0">
                          <a:effectLst/>
                        </a:rPr>
                        <a:t>MAE Using </a:t>
                      </a:r>
                      <a:r>
                        <a:rPr lang="en-US" sz="1800" u="none" strike="noStrike" dirty="0" err="1">
                          <a:effectLst/>
                        </a:rPr>
                        <a:t>Paillier</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240501135"/>
                  </a:ext>
                </a:extLst>
              </a:tr>
              <a:tr h="175260">
                <a:tc>
                  <a:txBody>
                    <a:bodyPr/>
                    <a:lstStyle/>
                    <a:p>
                      <a:pPr algn="ctr" fontAlgn="b"/>
                      <a:r>
                        <a:rPr lang="en-US" altLang="zh-CN" sz="1800" u="none" strike="noStrike" dirty="0">
                          <a:effectLst/>
                        </a:rPr>
                        <a:t>0.422146429</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882975248"/>
                  </a:ext>
                </a:extLst>
              </a:tr>
              <a:tr h="175260">
                <a:tc>
                  <a:txBody>
                    <a:bodyPr/>
                    <a:lstStyle/>
                    <a:p>
                      <a:pPr algn="ctr" fontAlgn="b"/>
                      <a:r>
                        <a:rPr lang="en-US" sz="1800" u="none" strike="noStrike">
                          <a:effectLst/>
                        </a:rPr>
                        <a:t>MAE NOT Using Paillier</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160033937"/>
                  </a:ext>
                </a:extLst>
              </a:tr>
              <a:tr h="175260">
                <a:tc>
                  <a:txBody>
                    <a:bodyPr/>
                    <a:lstStyle/>
                    <a:p>
                      <a:pPr algn="ctr" fontAlgn="b"/>
                      <a:r>
                        <a:rPr lang="en-US" altLang="zh-CN" sz="1800" u="none" strike="noStrike" dirty="0">
                          <a:effectLst/>
                        </a:rPr>
                        <a:t>0.456171466</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152727162"/>
                  </a:ext>
                </a:extLst>
              </a:tr>
            </a:tbl>
          </a:graphicData>
        </a:graphic>
      </p:graphicFrame>
      <p:sp>
        <p:nvSpPr>
          <p:cNvPr id="9" name="文本框 8"/>
          <p:cNvSpPr txBox="1"/>
          <p:nvPr/>
        </p:nvSpPr>
        <p:spPr>
          <a:xfrm>
            <a:off x="467353" y="3707678"/>
            <a:ext cx="4797374" cy="2169825"/>
          </a:xfrm>
          <a:prstGeom prst="rect">
            <a:avLst/>
          </a:prstGeom>
          <a:noFill/>
        </p:spPr>
        <p:txBody>
          <a:bodyPr wrap="square" rtlCol="0">
            <a:spAutoFit/>
          </a:bodyPr>
          <a:lstStyle/>
          <a:p>
            <a:pPr>
              <a:lnSpc>
                <a:spcPct val="150000"/>
              </a:lnSpc>
            </a:pPr>
            <a:r>
              <a:rPr lang="zh-CN" altLang="en-US" b="1" dirty="0" smtClean="0"/>
              <a:t>实验结果</a:t>
            </a:r>
            <a:r>
              <a:rPr lang="zh-CN" altLang="en-US" dirty="0" smtClean="0"/>
              <a:t>：</a:t>
            </a:r>
            <a:endParaRPr lang="en-US" altLang="zh-CN" dirty="0" smtClean="0"/>
          </a:p>
          <a:p>
            <a:pPr marL="342900" indent="-342900">
              <a:lnSpc>
                <a:spcPct val="150000"/>
              </a:lnSpc>
              <a:buFont typeface="+mj-lt"/>
              <a:buAutoNum type="arabicPeriod"/>
            </a:pPr>
            <a:r>
              <a:rPr lang="zh-CN" altLang="en-US" dirty="0" smtClean="0"/>
              <a:t>基于同态加密的共享协同过滤推荐系统在推荐结果的平均绝对误差</a:t>
            </a:r>
            <a:r>
              <a:rPr lang="en-US" altLang="zh-CN" dirty="0" smtClean="0"/>
              <a:t>(MAE)</a:t>
            </a:r>
            <a:r>
              <a:rPr lang="zh-CN" altLang="en-US" dirty="0" smtClean="0"/>
              <a:t>有所下降</a:t>
            </a:r>
            <a:endParaRPr lang="en-US" altLang="zh-CN" dirty="0" smtClean="0"/>
          </a:p>
          <a:p>
            <a:pPr marL="342900" indent="-342900">
              <a:lnSpc>
                <a:spcPct val="150000"/>
              </a:lnSpc>
              <a:buFont typeface="+mj-lt"/>
              <a:buAutoNum type="arabicPeriod"/>
            </a:pPr>
            <a:r>
              <a:rPr lang="zh-CN" altLang="en-US" dirty="0" smtClean="0"/>
              <a:t>引入</a:t>
            </a:r>
            <a:r>
              <a:rPr lang="en-US" altLang="zh-CN" dirty="0" err="1" smtClean="0"/>
              <a:t>Paillier</a:t>
            </a:r>
            <a:r>
              <a:rPr lang="zh-CN" altLang="en-US" dirty="0" smtClean="0"/>
              <a:t>同态加密后，共享协同过滤推荐系统运算过程耗时显著上升</a:t>
            </a:r>
            <a:endParaRPr lang="zh-CN" altLang="en-US" dirty="0"/>
          </a:p>
        </p:txBody>
      </p:sp>
      <p:sp>
        <p:nvSpPr>
          <p:cNvPr id="10" name="文本框 9"/>
          <p:cNvSpPr txBox="1"/>
          <p:nvPr/>
        </p:nvSpPr>
        <p:spPr>
          <a:xfrm>
            <a:off x="467353" y="1537853"/>
            <a:ext cx="4879862" cy="2169825"/>
          </a:xfrm>
          <a:prstGeom prst="rect">
            <a:avLst/>
          </a:prstGeom>
          <a:noFill/>
        </p:spPr>
        <p:txBody>
          <a:bodyPr wrap="square" rtlCol="0">
            <a:spAutoFit/>
          </a:bodyPr>
          <a:lstStyle/>
          <a:p>
            <a:pPr>
              <a:lnSpc>
                <a:spcPct val="150000"/>
              </a:lnSpc>
            </a:pPr>
            <a:r>
              <a:rPr lang="zh-CN" altLang="en-US" b="1" dirty="0" smtClean="0"/>
              <a:t>内容</a:t>
            </a:r>
            <a:r>
              <a:rPr lang="zh-CN" altLang="en-US" dirty="0" smtClean="0"/>
              <a:t>：</a:t>
            </a:r>
            <a:endParaRPr lang="en-US" altLang="zh-CN" dirty="0" smtClean="0"/>
          </a:p>
          <a:p>
            <a:pPr>
              <a:lnSpc>
                <a:spcPct val="150000"/>
              </a:lnSpc>
            </a:pPr>
            <a:r>
              <a:rPr lang="zh-CN" altLang="en-US" dirty="0" smtClean="0"/>
              <a:t>实验对比了单平台基于局部敏感哈希和协同过滤算法的推荐系统与双平台基于局部敏感哈希，同态加密与协同过滤算法的推荐系统在性能与推荐结果准确性间的差异</a:t>
            </a:r>
            <a:endParaRPr lang="en-US" altLang="zh-CN" dirty="0" smtClean="0"/>
          </a:p>
        </p:txBody>
      </p:sp>
    </p:spTree>
    <p:extLst>
      <p:ext uri="{BB962C8B-B14F-4D97-AF65-F5344CB8AC3E}">
        <p14:creationId xmlns:p14="http://schemas.microsoft.com/office/powerpoint/2010/main" val="187180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总结</a:t>
            </a:r>
            <a:endParaRPr lang="zh-CN" altLang="en-US" dirty="0"/>
          </a:p>
        </p:txBody>
      </p:sp>
      <p:sp>
        <p:nvSpPr>
          <p:cNvPr id="4" name="文本框 3"/>
          <p:cNvSpPr txBox="1"/>
          <p:nvPr/>
        </p:nvSpPr>
        <p:spPr>
          <a:xfrm>
            <a:off x="838200" y="1825625"/>
            <a:ext cx="10515600" cy="452431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dirty="0" smtClean="0"/>
              <a:t>更大的数据集，较低的稀疏程度，合理的相似度度量方式与近似用户群查找机制有助于提升推荐结果的性能与准确度</a:t>
            </a:r>
            <a:endParaRPr lang="en-US" altLang="zh-CN" dirty="0" smtClean="0"/>
          </a:p>
          <a:p>
            <a:pPr marL="285750" indent="-285750">
              <a:lnSpc>
                <a:spcPct val="200000"/>
              </a:lnSpc>
              <a:buFont typeface="Arial" panose="020B0604020202020204" pitchFamily="34" charset="0"/>
              <a:buChar char="•"/>
            </a:pPr>
            <a:r>
              <a:rPr lang="zh-CN" altLang="en-US" dirty="0" smtClean="0"/>
              <a:t>局部敏感哈希能够显著提升推荐结果的计算效率，但利用局部敏感哈希实现的共享协同过滤推荐系统准确性较低</a:t>
            </a:r>
            <a:endParaRPr lang="en-US" altLang="zh-CN" dirty="0" smtClean="0"/>
          </a:p>
          <a:p>
            <a:pPr marL="285750" indent="-285750">
              <a:lnSpc>
                <a:spcPct val="200000"/>
              </a:lnSpc>
              <a:buFont typeface="Arial" panose="020B0604020202020204" pitchFamily="34" charset="0"/>
              <a:buChar char="•"/>
            </a:pPr>
            <a:r>
              <a:rPr lang="zh-CN" altLang="en-US" dirty="0" smtClean="0"/>
              <a:t>利用</a:t>
            </a:r>
            <a:r>
              <a:rPr lang="en-US" altLang="zh-CN" dirty="0" err="1" smtClean="0"/>
              <a:t>Paillier</a:t>
            </a:r>
            <a:r>
              <a:rPr lang="zh-CN" altLang="en-US" dirty="0" smtClean="0"/>
              <a:t>加密算法的加法同态性，可以实现以皮尔逊相关系数为相似度度量方式的共享协同过滤推荐系统，在实验结果中体现出其能够提升推荐结果的准确度，但由于加解密带来的额外开销，产生推荐结果耗费时间显著提升</a:t>
            </a:r>
            <a:endParaRPr lang="en-US" altLang="zh-CN" dirty="0" smtClean="0"/>
          </a:p>
          <a:p>
            <a:pPr marL="285750" indent="-285750">
              <a:lnSpc>
                <a:spcPct val="200000"/>
              </a:lnSpc>
              <a:buFont typeface="Arial" panose="020B0604020202020204" pitchFamily="34" charset="0"/>
              <a:buChar char="•"/>
            </a:pPr>
            <a:r>
              <a:rPr lang="zh-CN" altLang="en-US" dirty="0" smtClean="0"/>
              <a:t>在同态加密算法的性能，以及全同态加密的实现上仍有研究空间</a:t>
            </a:r>
            <a:endParaRPr lang="zh-CN" altLang="en-US" dirty="0"/>
          </a:p>
        </p:txBody>
      </p:sp>
    </p:spTree>
    <p:extLst>
      <p:ext uri="{BB962C8B-B14F-4D97-AF65-F5344CB8AC3E}">
        <p14:creationId xmlns:p14="http://schemas.microsoft.com/office/powerpoint/2010/main" val="356766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025" y="979056"/>
            <a:ext cx="8212649" cy="4405744"/>
          </a:xfrm>
          <a:prstGeom prst="rect">
            <a:avLst/>
          </a:prstGeom>
          <a:ln>
            <a:noFill/>
          </a:ln>
          <a:effectLst>
            <a:outerShdw blurRad="292100" dist="139700" dir="2700000" algn="tl" rotWithShape="0">
              <a:srgbClr val="333333">
                <a:alpha val="65000"/>
              </a:srgbClr>
            </a:outerShdw>
          </a:effectLst>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6293" y="1671781"/>
            <a:ext cx="2582142" cy="45904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文本框 5"/>
          <p:cNvSpPr txBox="1"/>
          <p:nvPr/>
        </p:nvSpPr>
        <p:spPr>
          <a:xfrm>
            <a:off x="4590389" y="355665"/>
            <a:ext cx="5977919" cy="369332"/>
          </a:xfrm>
          <a:prstGeom prst="rect">
            <a:avLst/>
          </a:prstGeom>
          <a:noFill/>
        </p:spPr>
        <p:txBody>
          <a:bodyPr wrap="none" rtlCol="0">
            <a:spAutoFit/>
          </a:bodyPr>
          <a:lstStyle/>
          <a:p>
            <a:r>
              <a:rPr lang="en-US" altLang="zh-CN" dirty="0" smtClean="0">
                <a:hlinkClick r:id="rId4"/>
              </a:rPr>
              <a:t>https://projects.angelmsger.com/bangumi</a:t>
            </a:r>
            <a:r>
              <a:rPr lang="en-US" altLang="zh-CN" dirty="0" smtClean="0"/>
              <a:t> (Chrome Only)</a:t>
            </a:r>
            <a:endParaRPr lang="zh-CN" altLang="en-US" dirty="0"/>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05627" y="5115145"/>
            <a:ext cx="880812" cy="539309"/>
          </a:xfrm>
          <a:prstGeom prst="rect">
            <a:avLst/>
          </a:prstGeom>
          <a:ln>
            <a:noFill/>
          </a:ln>
          <a:effectLst>
            <a:outerShdw blurRad="190500" algn="tl" rotWithShape="0">
              <a:srgbClr val="000000">
                <a:alpha val="70000"/>
              </a:srgbClr>
            </a:outerShdw>
          </a:effectLst>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3830" y="5654454"/>
            <a:ext cx="1348660" cy="366350"/>
          </a:xfrm>
          <a:prstGeom prst="rect">
            <a:avLst/>
          </a:prstGeom>
          <a:ln>
            <a:noFill/>
          </a:ln>
          <a:effectLst>
            <a:outerShdw blurRad="190500" algn="tl" rotWithShape="0">
              <a:srgbClr val="000000">
                <a:alpha val="70000"/>
              </a:srgbClr>
            </a:outerShdw>
          </a:effectLst>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3830" y="5186205"/>
            <a:ext cx="1404697" cy="397190"/>
          </a:xfrm>
          <a:prstGeom prst="rect">
            <a:avLst/>
          </a:prstGeom>
          <a:ln>
            <a:noFill/>
          </a:ln>
          <a:effectLst>
            <a:outerShdw blurRad="190500" algn="tl" rotWithShape="0">
              <a:srgbClr val="000000">
                <a:alpha val="70000"/>
              </a:srgbClr>
            </a:outerShdw>
          </a:effectLst>
        </p:spPr>
      </p:pic>
      <p:pic>
        <p:nvPicPr>
          <p:cNvPr id="10" name="图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71106" y="5704186"/>
            <a:ext cx="949854" cy="316618"/>
          </a:xfrm>
          <a:prstGeom prst="rect">
            <a:avLst/>
          </a:prstGeom>
          <a:ln>
            <a:noFill/>
          </a:ln>
          <a:effectLst>
            <a:outerShdw blurRad="190500" algn="tl" rotWithShape="0">
              <a:srgbClr val="000000">
                <a:alpha val="70000"/>
              </a:srgbClr>
            </a:outerShdw>
          </a:effectLst>
        </p:spPr>
      </p:pic>
      <p:sp>
        <p:nvSpPr>
          <p:cNvPr id="11" name="文本框 10"/>
          <p:cNvSpPr txBox="1"/>
          <p:nvPr/>
        </p:nvSpPr>
        <p:spPr>
          <a:xfrm>
            <a:off x="467353" y="614279"/>
            <a:ext cx="1415772" cy="461665"/>
          </a:xfrm>
          <a:prstGeom prst="rect">
            <a:avLst/>
          </a:prstGeom>
          <a:noFill/>
        </p:spPr>
        <p:txBody>
          <a:bodyPr wrap="none" rtlCol="0">
            <a:spAutoFit/>
          </a:bodyPr>
          <a:lstStyle/>
          <a:p>
            <a:r>
              <a:rPr lang="zh-CN" altLang="en-US" sz="2400" dirty="0" smtClean="0"/>
              <a:t>小型实践</a:t>
            </a:r>
            <a:endParaRPr lang="zh-CN" altLang="en-US" sz="2400" dirty="0"/>
          </a:p>
        </p:txBody>
      </p:sp>
      <p:sp>
        <p:nvSpPr>
          <p:cNvPr id="12" name="文本框 11"/>
          <p:cNvSpPr txBox="1"/>
          <p:nvPr/>
        </p:nvSpPr>
        <p:spPr>
          <a:xfrm>
            <a:off x="467353" y="1437634"/>
            <a:ext cx="2698402" cy="3416320"/>
          </a:xfrm>
          <a:prstGeom prst="rect">
            <a:avLst/>
          </a:prstGeom>
          <a:noFill/>
        </p:spPr>
        <p:txBody>
          <a:bodyPr wrap="square" rtlCol="0">
            <a:spAutoFit/>
          </a:bodyPr>
          <a:lstStyle/>
          <a:p>
            <a:pPr>
              <a:lnSpc>
                <a:spcPct val="150000"/>
              </a:lnSpc>
            </a:pPr>
            <a:r>
              <a:rPr lang="zh-CN" altLang="en-US" dirty="0" smtClean="0"/>
              <a:t>基于自爬取的来自</a:t>
            </a:r>
            <a:r>
              <a:rPr lang="en-US" altLang="zh-CN" dirty="0" smtClean="0"/>
              <a:t>B</a:t>
            </a:r>
            <a:r>
              <a:rPr lang="zh-CN" altLang="en-US" dirty="0" smtClean="0"/>
              <a:t>站的</a:t>
            </a:r>
            <a:endParaRPr lang="en-US" altLang="zh-CN" dirty="0" smtClean="0"/>
          </a:p>
          <a:p>
            <a:pPr algn="ctr">
              <a:lnSpc>
                <a:spcPct val="150000"/>
              </a:lnSpc>
            </a:pPr>
            <a:r>
              <a:rPr lang="en-US" altLang="zh-CN" b="1" dirty="0" smtClean="0"/>
              <a:t>35</a:t>
            </a:r>
            <a:r>
              <a:rPr lang="zh-CN" altLang="en-US" b="1" dirty="0" smtClean="0"/>
              <a:t>万用户</a:t>
            </a:r>
            <a:endParaRPr lang="en-US" altLang="zh-CN" b="1" dirty="0" smtClean="0"/>
          </a:p>
          <a:p>
            <a:pPr algn="ctr">
              <a:lnSpc>
                <a:spcPct val="150000"/>
              </a:lnSpc>
            </a:pPr>
            <a:r>
              <a:rPr lang="zh-CN" altLang="en-US" dirty="0" smtClean="0"/>
              <a:t>对</a:t>
            </a:r>
            <a:endParaRPr lang="en-US" altLang="zh-CN" dirty="0" smtClean="0"/>
          </a:p>
          <a:p>
            <a:pPr algn="ctr">
              <a:lnSpc>
                <a:spcPct val="150000"/>
              </a:lnSpc>
            </a:pPr>
            <a:r>
              <a:rPr lang="en-US" altLang="zh-CN" b="1" dirty="0" smtClean="0"/>
              <a:t>3000</a:t>
            </a:r>
            <a:r>
              <a:rPr lang="zh-CN" altLang="en-US" b="1" dirty="0" smtClean="0"/>
              <a:t>部番剧</a:t>
            </a:r>
            <a:endParaRPr lang="en-US" altLang="zh-CN" b="1" dirty="0" smtClean="0"/>
          </a:p>
          <a:p>
            <a:pPr>
              <a:lnSpc>
                <a:spcPct val="150000"/>
              </a:lnSpc>
            </a:pPr>
            <a:r>
              <a:rPr lang="zh-CN" altLang="en-US" dirty="0" smtClean="0"/>
              <a:t>的评分数据构建的协同过滤推荐系统，仅计算拥有</a:t>
            </a:r>
            <a:r>
              <a:rPr lang="en-US" altLang="zh-CN" dirty="0" smtClean="0"/>
              <a:t>8</a:t>
            </a:r>
            <a:r>
              <a:rPr lang="zh-CN" altLang="en-US" dirty="0" smtClean="0"/>
              <a:t>条影评以上的用户，每日更新</a:t>
            </a:r>
            <a:endParaRPr lang="zh-CN" altLang="en-US" dirty="0"/>
          </a:p>
        </p:txBody>
      </p:sp>
    </p:spTree>
    <p:extLst>
      <p:ext uri="{BB962C8B-B14F-4D97-AF65-F5344CB8AC3E}">
        <p14:creationId xmlns:p14="http://schemas.microsoft.com/office/powerpoint/2010/main" val="320434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579"/>
            <a:ext cx="10515600" cy="1325563"/>
          </a:xfrm>
        </p:spPr>
        <p:txBody>
          <a:bodyPr/>
          <a:lstStyle/>
          <a:p>
            <a:pPr algn="ctr"/>
            <a:r>
              <a:rPr lang="zh-CN" altLang="en-US" dirty="0" smtClean="0"/>
              <a:t>感谢！</a:t>
            </a:r>
            <a:endParaRPr lang="zh-CN" altLang="en-US" dirty="0"/>
          </a:p>
        </p:txBody>
      </p:sp>
    </p:spTree>
    <p:extLst>
      <p:ext uri="{BB962C8B-B14F-4D97-AF65-F5344CB8AC3E}">
        <p14:creationId xmlns:p14="http://schemas.microsoft.com/office/powerpoint/2010/main" val="94397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概览</a:t>
            </a:r>
            <a:endParaRPr lang="zh-CN" altLang="en-US" dirty="0"/>
          </a:p>
        </p:txBody>
      </p:sp>
      <p:sp>
        <p:nvSpPr>
          <p:cNvPr id="3" name="内容占位符 2"/>
          <p:cNvSpPr>
            <a:spLocks noGrp="1"/>
          </p:cNvSpPr>
          <p:nvPr>
            <p:ph idx="1"/>
          </p:nvPr>
        </p:nvSpPr>
        <p:spPr/>
        <p:txBody>
          <a:bodyPr>
            <a:normAutofit fontScale="92500" lnSpcReduction="20000"/>
          </a:bodyPr>
          <a:lstStyle/>
          <a:p>
            <a:pPr marL="285750" indent="-285750">
              <a:lnSpc>
                <a:spcPct val="200000"/>
              </a:lnSpc>
            </a:pPr>
            <a:r>
              <a:rPr lang="zh-CN" altLang="en-US" dirty="0"/>
              <a:t>协同过滤推荐算法与隐私保护</a:t>
            </a:r>
            <a:endParaRPr lang="en-US" altLang="zh-CN" dirty="0"/>
          </a:p>
          <a:p>
            <a:pPr marL="285750" indent="-285750">
              <a:lnSpc>
                <a:spcPct val="200000"/>
              </a:lnSpc>
            </a:pPr>
            <a:r>
              <a:rPr lang="zh-CN" altLang="en-US" dirty="0"/>
              <a:t>局部敏感哈希</a:t>
            </a:r>
            <a:endParaRPr lang="en-US" altLang="zh-CN" dirty="0"/>
          </a:p>
          <a:p>
            <a:pPr marL="285750" indent="-285750">
              <a:lnSpc>
                <a:spcPct val="200000"/>
              </a:lnSpc>
            </a:pPr>
            <a:r>
              <a:rPr lang="zh-CN" altLang="en-US" dirty="0"/>
              <a:t>基于局部敏感哈希的共享协同过滤</a:t>
            </a:r>
            <a:endParaRPr lang="en-US" altLang="zh-CN" dirty="0"/>
          </a:p>
          <a:p>
            <a:pPr marL="285750" indent="-285750">
              <a:lnSpc>
                <a:spcPct val="200000"/>
              </a:lnSpc>
            </a:pPr>
            <a:r>
              <a:rPr lang="zh-CN" altLang="en-US" dirty="0"/>
              <a:t>同态加密</a:t>
            </a:r>
            <a:endParaRPr lang="en-US" altLang="zh-CN" dirty="0"/>
          </a:p>
          <a:p>
            <a:pPr marL="285750" indent="-285750">
              <a:lnSpc>
                <a:spcPct val="200000"/>
              </a:lnSpc>
            </a:pPr>
            <a:r>
              <a:rPr lang="zh-CN" altLang="en-US" dirty="0"/>
              <a:t>基于</a:t>
            </a:r>
            <a:r>
              <a:rPr lang="zh-CN" altLang="en-US"/>
              <a:t>同态</a:t>
            </a:r>
            <a:r>
              <a:rPr lang="zh-CN" altLang="en-US" smtClean="0"/>
              <a:t>加密与局部</a:t>
            </a:r>
            <a:r>
              <a:rPr lang="zh-CN" altLang="en-US" dirty="0"/>
              <a:t>敏感哈希的共享协同</a:t>
            </a:r>
            <a:r>
              <a:rPr lang="zh-CN" altLang="en-US" dirty="0" smtClean="0"/>
              <a:t>过滤</a:t>
            </a:r>
            <a:endParaRPr lang="zh-CN" altLang="en-US" dirty="0"/>
          </a:p>
        </p:txBody>
      </p:sp>
    </p:spTree>
    <p:extLst>
      <p:ext uri="{BB962C8B-B14F-4D97-AF65-F5344CB8AC3E}">
        <p14:creationId xmlns:p14="http://schemas.microsoft.com/office/powerpoint/2010/main" val="161309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741" y="249382"/>
            <a:ext cx="7252639" cy="6336145"/>
          </a:xfrm>
          <a:prstGeom prst="rect">
            <a:avLst/>
          </a:prstGeom>
        </p:spPr>
      </p:pic>
      <p:sp>
        <p:nvSpPr>
          <p:cNvPr id="2" name="文本框 1"/>
          <p:cNvSpPr txBox="1"/>
          <p:nvPr/>
        </p:nvSpPr>
        <p:spPr>
          <a:xfrm>
            <a:off x="467353" y="3834217"/>
            <a:ext cx="3870036" cy="2169825"/>
          </a:xfrm>
          <a:prstGeom prst="rect">
            <a:avLst/>
          </a:prstGeom>
          <a:noFill/>
        </p:spPr>
        <p:txBody>
          <a:bodyPr wrap="square" rtlCol="0">
            <a:spAutoFit/>
          </a:bodyPr>
          <a:lstStyle/>
          <a:p>
            <a:pPr>
              <a:lnSpc>
                <a:spcPct val="150000"/>
              </a:lnSpc>
            </a:pPr>
            <a:r>
              <a:rPr lang="zh-CN" altLang="en-US" b="1" dirty="0" smtClean="0"/>
              <a:t>本课题关注的特点</a:t>
            </a:r>
            <a:r>
              <a:rPr lang="zh-CN" altLang="en-US" dirty="0" smtClean="0"/>
              <a:t>：</a:t>
            </a:r>
            <a:endParaRPr lang="en-US" altLang="zh-CN" dirty="0" smtClean="0"/>
          </a:p>
          <a:p>
            <a:pPr marL="342900" indent="-342900">
              <a:lnSpc>
                <a:spcPct val="150000"/>
              </a:lnSpc>
              <a:buFont typeface="+mj-lt"/>
              <a:buAutoNum type="arabicPeriod"/>
            </a:pPr>
            <a:r>
              <a:rPr lang="zh-CN" altLang="en-US" dirty="0" smtClean="0"/>
              <a:t>推荐结果的准确度依赖数据集大小及稀疏程度等特征</a:t>
            </a:r>
            <a:endParaRPr lang="en-US" altLang="zh-CN" dirty="0" smtClean="0"/>
          </a:p>
          <a:p>
            <a:pPr marL="342900" indent="-342900">
              <a:lnSpc>
                <a:spcPct val="150000"/>
              </a:lnSpc>
              <a:buFont typeface="+mj-lt"/>
              <a:buAutoNum type="arabicPeriod"/>
            </a:pPr>
            <a:r>
              <a:rPr lang="zh-CN" altLang="en-US" dirty="0" smtClean="0"/>
              <a:t>用户评分向量涉及用户隐私，影响到企业数据安全性</a:t>
            </a:r>
            <a:endParaRPr lang="zh-CN" altLang="en-US" dirty="0"/>
          </a:p>
        </p:txBody>
      </p:sp>
      <p:sp>
        <p:nvSpPr>
          <p:cNvPr id="3" name="文本框 2"/>
          <p:cNvSpPr txBox="1"/>
          <p:nvPr/>
        </p:nvSpPr>
        <p:spPr>
          <a:xfrm>
            <a:off x="467353" y="614279"/>
            <a:ext cx="2646878" cy="461665"/>
          </a:xfrm>
          <a:prstGeom prst="rect">
            <a:avLst/>
          </a:prstGeom>
          <a:noFill/>
        </p:spPr>
        <p:txBody>
          <a:bodyPr wrap="none" rtlCol="0">
            <a:spAutoFit/>
          </a:bodyPr>
          <a:lstStyle/>
          <a:p>
            <a:r>
              <a:rPr lang="zh-CN" altLang="en-US" sz="2400" dirty="0" smtClean="0"/>
              <a:t>协同过滤推荐算法</a:t>
            </a:r>
            <a:endParaRPr lang="zh-CN" altLang="en-US" sz="2400" dirty="0"/>
          </a:p>
        </p:txBody>
      </p:sp>
      <p:sp>
        <p:nvSpPr>
          <p:cNvPr id="5" name="文本框 4"/>
          <p:cNvSpPr txBox="1"/>
          <p:nvPr/>
        </p:nvSpPr>
        <p:spPr>
          <a:xfrm>
            <a:off x="467353" y="1537853"/>
            <a:ext cx="3870036" cy="2169825"/>
          </a:xfrm>
          <a:prstGeom prst="rect">
            <a:avLst/>
          </a:prstGeom>
          <a:noFill/>
        </p:spPr>
        <p:txBody>
          <a:bodyPr wrap="square" rtlCol="0">
            <a:spAutoFit/>
          </a:bodyPr>
          <a:lstStyle/>
          <a:p>
            <a:pPr>
              <a:lnSpc>
                <a:spcPct val="150000"/>
              </a:lnSpc>
            </a:pPr>
            <a:r>
              <a:rPr lang="zh-CN" altLang="en-US" b="1" dirty="0" smtClean="0"/>
              <a:t>原理</a:t>
            </a:r>
            <a:r>
              <a:rPr lang="zh-CN" altLang="en-US" dirty="0" smtClean="0"/>
              <a:t>：</a:t>
            </a:r>
            <a:endParaRPr lang="en-US" altLang="zh-CN" dirty="0" smtClean="0"/>
          </a:p>
          <a:p>
            <a:pPr marL="342900" indent="-342900">
              <a:lnSpc>
                <a:spcPct val="150000"/>
              </a:lnSpc>
              <a:buFont typeface="+mj-lt"/>
              <a:buAutoNum type="arabicPeriod"/>
            </a:pPr>
            <a:r>
              <a:rPr lang="zh-CN" altLang="en-US" dirty="0" smtClean="0"/>
              <a:t>不关心与推荐的内容本身</a:t>
            </a:r>
            <a:endParaRPr lang="en-US" altLang="zh-CN" dirty="0" smtClean="0"/>
          </a:p>
          <a:p>
            <a:pPr marL="342900" indent="-342900">
              <a:lnSpc>
                <a:spcPct val="150000"/>
              </a:lnSpc>
              <a:buFont typeface="+mj-lt"/>
              <a:buAutoNum type="arabicPeriod"/>
            </a:pPr>
            <a:r>
              <a:rPr lang="zh-CN" altLang="en-US" dirty="0" smtClean="0"/>
              <a:t>以用户的评分偏好为依据</a:t>
            </a:r>
            <a:endParaRPr lang="en-US" altLang="zh-CN" dirty="0" smtClean="0"/>
          </a:p>
          <a:p>
            <a:pPr marL="342900" indent="-342900">
              <a:lnSpc>
                <a:spcPct val="150000"/>
              </a:lnSpc>
              <a:buFont typeface="+mj-lt"/>
              <a:buAutoNum type="arabicPeriod"/>
            </a:pPr>
            <a:r>
              <a:rPr lang="zh-CN" altLang="en-US" dirty="0" smtClean="0"/>
              <a:t>与目标的相似度或协同性越高，对预测结果的影响越大</a:t>
            </a:r>
            <a:endParaRPr lang="zh-CN" altLang="en-US" dirty="0"/>
          </a:p>
        </p:txBody>
      </p:sp>
    </p:spTree>
    <p:extLst>
      <p:ext uri="{BB962C8B-B14F-4D97-AF65-F5344CB8AC3E}">
        <p14:creationId xmlns:p14="http://schemas.microsoft.com/office/powerpoint/2010/main" val="51180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0142" y="818229"/>
            <a:ext cx="7801858" cy="5457879"/>
          </a:xfrm>
          <a:prstGeom prst="rect">
            <a:avLst/>
          </a:prstGeom>
        </p:spPr>
      </p:pic>
      <p:sp>
        <p:nvSpPr>
          <p:cNvPr id="3" name="文本框 2"/>
          <p:cNvSpPr txBox="1"/>
          <p:nvPr/>
        </p:nvSpPr>
        <p:spPr>
          <a:xfrm>
            <a:off x="467353" y="614279"/>
            <a:ext cx="2031325" cy="461665"/>
          </a:xfrm>
          <a:prstGeom prst="rect">
            <a:avLst/>
          </a:prstGeom>
          <a:noFill/>
        </p:spPr>
        <p:txBody>
          <a:bodyPr wrap="none" rtlCol="0">
            <a:spAutoFit/>
          </a:bodyPr>
          <a:lstStyle/>
          <a:p>
            <a:r>
              <a:rPr lang="zh-CN" altLang="en-US" sz="2400" dirty="0" smtClean="0"/>
              <a:t>局部敏感哈希</a:t>
            </a:r>
            <a:endParaRPr lang="zh-CN" altLang="en-US" sz="2400" dirty="0"/>
          </a:p>
        </p:txBody>
      </p:sp>
      <p:sp>
        <p:nvSpPr>
          <p:cNvPr id="5" name="文本框 4"/>
          <p:cNvSpPr txBox="1"/>
          <p:nvPr/>
        </p:nvSpPr>
        <p:spPr>
          <a:xfrm>
            <a:off x="467353" y="3338590"/>
            <a:ext cx="3870036" cy="2585323"/>
          </a:xfrm>
          <a:prstGeom prst="rect">
            <a:avLst/>
          </a:prstGeom>
          <a:noFill/>
        </p:spPr>
        <p:txBody>
          <a:bodyPr wrap="square" rtlCol="0">
            <a:spAutoFit/>
          </a:bodyPr>
          <a:lstStyle/>
          <a:p>
            <a:pPr>
              <a:lnSpc>
                <a:spcPct val="150000"/>
              </a:lnSpc>
            </a:pPr>
            <a:r>
              <a:rPr lang="zh-CN" altLang="en-US" b="1" dirty="0" smtClean="0"/>
              <a:t>为何引入局部敏感哈希</a:t>
            </a:r>
            <a:r>
              <a:rPr lang="zh-CN" altLang="en-US" dirty="0" smtClean="0"/>
              <a:t>：</a:t>
            </a:r>
            <a:endParaRPr lang="en-US" altLang="zh-CN" dirty="0" smtClean="0"/>
          </a:p>
          <a:p>
            <a:pPr marL="342900" indent="-342900">
              <a:lnSpc>
                <a:spcPct val="150000"/>
              </a:lnSpc>
              <a:buFont typeface="+mj-lt"/>
              <a:buAutoNum type="arabicPeriod"/>
            </a:pPr>
            <a:r>
              <a:rPr lang="zh-CN" altLang="en-US" dirty="0" smtClean="0"/>
              <a:t>降维后的索引信息不会不会暴露用户隐私，也是隐私保护的一种简单的实现方案</a:t>
            </a:r>
            <a:endParaRPr lang="en-US" altLang="zh-CN" dirty="0" smtClean="0"/>
          </a:p>
          <a:p>
            <a:pPr marL="342900" indent="-342900">
              <a:lnSpc>
                <a:spcPct val="150000"/>
              </a:lnSpc>
              <a:buFont typeface="+mj-lt"/>
              <a:buAutoNum type="arabicPeriod"/>
            </a:pPr>
            <a:r>
              <a:rPr lang="zh-CN" altLang="en-US" dirty="0" smtClean="0"/>
              <a:t>加密算法会使本就效率较低的传统协同过滤算法不堪重负</a:t>
            </a:r>
            <a:endParaRPr lang="zh-CN" altLang="en-US" dirty="0"/>
          </a:p>
        </p:txBody>
      </p:sp>
      <p:sp>
        <p:nvSpPr>
          <p:cNvPr id="6" name="文本框 5"/>
          <p:cNvSpPr txBox="1"/>
          <p:nvPr/>
        </p:nvSpPr>
        <p:spPr>
          <a:xfrm>
            <a:off x="467353" y="1537853"/>
            <a:ext cx="3870036" cy="1338828"/>
          </a:xfrm>
          <a:prstGeom prst="rect">
            <a:avLst/>
          </a:prstGeom>
          <a:noFill/>
        </p:spPr>
        <p:txBody>
          <a:bodyPr wrap="square" rtlCol="0">
            <a:spAutoFit/>
          </a:bodyPr>
          <a:lstStyle/>
          <a:p>
            <a:pPr>
              <a:lnSpc>
                <a:spcPct val="150000"/>
              </a:lnSpc>
            </a:pPr>
            <a:r>
              <a:rPr lang="zh-CN" altLang="en-US" b="1" dirty="0" smtClean="0"/>
              <a:t>原理</a:t>
            </a:r>
            <a:r>
              <a:rPr lang="zh-CN" altLang="en-US" dirty="0" smtClean="0"/>
              <a:t>：</a:t>
            </a:r>
            <a:endParaRPr lang="en-US" altLang="zh-CN" dirty="0" smtClean="0"/>
          </a:p>
          <a:p>
            <a:pPr>
              <a:lnSpc>
                <a:spcPct val="150000"/>
              </a:lnSpc>
            </a:pPr>
            <a:r>
              <a:rPr lang="zh-CN" altLang="en-US" dirty="0" smtClean="0"/>
              <a:t>以大概率将可能相似的用户映射入同一哈希桶</a:t>
            </a:r>
            <a:endParaRPr lang="en-US" altLang="zh-CN" dirty="0" smtClean="0"/>
          </a:p>
        </p:txBody>
      </p:sp>
    </p:spTree>
    <p:extLst>
      <p:ext uri="{BB962C8B-B14F-4D97-AF65-F5344CB8AC3E}">
        <p14:creationId xmlns:p14="http://schemas.microsoft.com/office/powerpoint/2010/main" val="94826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9986" y="1437634"/>
            <a:ext cx="5852172" cy="4389129"/>
          </a:xfrm>
          <a:prstGeom prst="rect">
            <a:avLst/>
          </a:prstGeom>
        </p:spPr>
      </p:pic>
      <p:sp>
        <p:nvSpPr>
          <p:cNvPr id="6" name="文本框 5"/>
          <p:cNvSpPr txBox="1"/>
          <p:nvPr/>
        </p:nvSpPr>
        <p:spPr>
          <a:xfrm>
            <a:off x="467353" y="614279"/>
            <a:ext cx="5432898" cy="461665"/>
          </a:xfrm>
          <a:prstGeom prst="rect">
            <a:avLst/>
          </a:prstGeom>
          <a:noFill/>
        </p:spPr>
        <p:txBody>
          <a:bodyPr wrap="none" rtlCol="0">
            <a:spAutoFit/>
          </a:bodyPr>
          <a:lstStyle/>
          <a:p>
            <a:r>
              <a:rPr lang="zh-CN" altLang="en-US" sz="2400" dirty="0" smtClean="0"/>
              <a:t>结合局部敏感哈希后的效果 </a:t>
            </a:r>
            <a:r>
              <a:rPr lang="en-US" altLang="zh-CN" sz="2400" dirty="0" smtClean="0"/>
              <a:t>– </a:t>
            </a:r>
            <a:r>
              <a:rPr lang="zh-CN" altLang="en-US" sz="2400" dirty="0" smtClean="0"/>
              <a:t>运行时间</a:t>
            </a:r>
            <a:endParaRPr lang="zh-CN" altLang="en-US" sz="2400" dirty="0"/>
          </a:p>
        </p:txBody>
      </p:sp>
      <p:sp>
        <p:nvSpPr>
          <p:cNvPr id="7" name="文本框 6"/>
          <p:cNvSpPr txBox="1"/>
          <p:nvPr/>
        </p:nvSpPr>
        <p:spPr>
          <a:xfrm>
            <a:off x="467353" y="1437634"/>
            <a:ext cx="2698402" cy="3831818"/>
          </a:xfrm>
          <a:prstGeom prst="rect">
            <a:avLst/>
          </a:prstGeom>
          <a:noFill/>
        </p:spPr>
        <p:txBody>
          <a:bodyPr wrap="square" rtlCol="0">
            <a:spAutoFit/>
          </a:bodyPr>
          <a:lstStyle/>
          <a:p>
            <a:pPr>
              <a:lnSpc>
                <a:spcPct val="150000"/>
              </a:lnSpc>
            </a:pPr>
            <a:r>
              <a:rPr lang="zh-CN" altLang="en-US" b="1" dirty="0"/>
              <a:t>分析</a:t>
            </a:r>
            <a:r>
              <a:rPr lang="zh-CN" altLang="en-US" dirty="0" smtClean="0"/>
              <a:t>：</a:t>
            </a:r>
            <a:endParaRPr lang="en-US" altLang="zh-CN" dirty="0" smtClean="0"/>
          </a:p>
          <a:p>
            <a:pPr marL="342900" indent="-342900">
              <a:lnSpc>
                <a:spcPct val="150000"/>
              </a:lnSpc>
              <a:buFont typeface="+mj-lt"/>
              <a:buAutoNum type="arabicPeriod"/>
            </a:pPr>
            <a:r>
              <a:rPr lang="zh-CN" altLang="en-US" dirty="0" smtClean="0"/>
              <a:t>推荐过程运行时间与数据集容量呈正相关</a:t>
            </a:r>
            <a:endParaRPr lang="en-US" altLang="zh-CN" dirty="0" smtClean="0"/>
          </a:p>
          <a:p>
            <a:pPr marL="342900" indent="-342900">
              <a:lnSpc>
                <a:spcPct val="150000"/>
              </a:lnSpc>
              <a:buFont typeface="+mj-lt"/>
              <a:buAutoNum type="arabicPeriod"/>
            </a:pPr>
            <a:r>
              <a:rPr lang="zh-CN" altLang="en-US" dirty="0" smtClean="0"/>
              <a:t>使用局部敏感哈希后运行时间显著下降</a:t>
            </a:r>
            <a:endParaRPr lang="en-US" altLang="zh-CN" dirty="0" smtClean="0"/>
          </a:p>
          <a:p>
            <a:pPr marL="342900" indent="-342900">
              <a:lnSpc>
                <a:spcPct val="150000"/>
              </a:lnSpc>
              <a:buFont typeface="+mj-lt"/>
              <a:buAutoNum type="arabicPeriod"/>
            </a:pPr>
            <a:r>
              <a:rPr lang="zh-CN" altLang="en-US" dirty="0" smtClean="0"/>
              <a:t>使用局部敏感哈希后运行时间随数据集容量增大的增长速度显著下降</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56663529"/>
              </p:ext>
            </p:extLst>
          </p:nvPr>
        </p:nvGraphicFramePr>
        <p:xfrm>
          <a:off x="9266389" y="1437634"/>
          <a:ext cx="2574632" cy="4389123"/>
        </p:xfrm>
        <a:graphic>
          <a:graphicData uri="http://schemas.openxmlformats.org/drawingml/2006/table">
            <a:tbl>
              <a:tblPr>
                <a:tableStyleId>{69C7853C-536D-4A76-A0AE-DD22124D55A5}</a:tableStyleId>
              </a:tblPr>
              <a:tblGrid>
                <a:gridCol w="762854">
                  <a:extLst>
                    <a:ext uri="{9D8B030D-6E8A-4147-A177-3AD203B41FA5}">
                      <a16:colId xmlns:a16="http://schemas.microsoft.com/office/drawing/2014/main" val="517602653"/>
                    </a:ext>
                  </a:extLst>
                </a:gridCol>
                <a:gridCol w="858211">
                  <a:extLst>
                    <a:ext uri="{9D8B030D-6E8A-4147-A177-3AD203B41FA5}">
                      <a16:colId xmlns:a16="http://schemas.microsoft.com/office/drawing/2014/main" val="3818973755"/>
                    </a:ext>
                  </a:extLst>
                </a:gridCol>
                <a:gridCol w="953567">
                  <a:extLst>
                    <a:ext uri="{9D8B030D-6E8A-4147-A177-3AD203B41FA5}">
                      <a16:colId xmlns:a16="http://schemas.microsoft.com/office/drawing/2014/main" val="3669167789"/>
                    </a:ext>
                  </a:extLst>
                </a:gridCol>
              </a:tblGrid>
              <a:tr h="858211">
                <a:tc>
                  <a:txBody>
                    <a:bodyPr/>
                    <a:lstStyle/>
                    <a:p>
                      <a:pPr algn="ctr" fontAlgn="ctr"/>
                      <a:r>
                        <a:rPr lang="en-US" sz="1300" u="none" strike="noStrike">
                          <a:effectLst/>
                        </a:rPr>
                        <a:t>Size of Dataset</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dirty="0">
                          <a:effectLst/>
                        </a:rPr>
                        <a:t>Time Using LSH(</a:t>
                      </a:r>
                      <a:r>
                        <a:rPr lang="en-US" sz="1300" u="none" strike="noStrike" dirty="0" err="1">
                          <a:effectLst/>
                        </a:rPr>
                        <a:t>ms</a:t>
                      </a:r>
                      <a:r>
                        <a:rPr lang="en-US" sz="1300" u="none" strike="noStrike" dirty="0">
                          <a:effectLst/>
                        </a:rPr>
                        <a:t>)</a:t>
                      </a:r>
                      <a:endParaRPr lang="zh-CN" sz="1300" b="0" i="0" u="none" strike="noStrike" dirty="0">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dirty="0">
                          <a:effectLst/>
                        </a:rPr>
                        <a:t>Time NOT Using LSH(</a:t>
                      </a:r>
                      <a:r>
                        <a:rPr lang="en-US" sz="1300" u="none" strike="noStrike" dirty="0" err="1">
                          <a:effectLst/>
                        </a:rPr>
                        <a:t>ms</a:t>
                      </a:r>
                      <a:r>
                        <a:rPr lang="en-US" sz="1300" u="none" strike="noStrike" dirty="0">
                          <a:effectLst/>
                        </a:rPr>
                        <a:t>)</a:t>
                      </a:r>
                      <a:endParaRPr lang="zh-CN" sz="1300" b="0" i="0" u="none" strike="noStrike" dirty="0">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extLst>
                  <a:ext uri="{0D108BD9-81ED-4DB2-BD59-A6C34878D82A}">
                    <a16:rowId xmlns:a16="http://schemas.microsoft.com/office/drawing/2014/main" val="2006774400"/>
                  </a:ext>
                </a:extLst>
              </a:tr>
              <a:tr h="220682">
                <a:tc>
                  <a:txBody>
                    <a:bodyPr/>
                    <a:lstStyle/>
                    <a:p>
                      <a:pPr algn="ctr" fontAlgn="ctr"/>
                      <a:r>
                        <a:rPr lang="en-US" sz="1300" u="none" strike="noStrike">
                          <a:effectLst/>
                        </a:rPr>
                        <a:t>37</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334.9118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2804.6176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extLst>
                  <a:ext uri="{0D108BD9-81ED-4DB2-BD59-A6C34878D82A}">
                    <a16:rowId xmlns:a16="http://schemas.microsoft.com/office/drawing/2014/main" val="2727827666"/>
                  </a:ext>
                </a:extLst>
              </a:tr>
              <a:tr h="220682">
                <a:tc>
                  <a:txBody>
                    <a:bodyPr/>
                    <a:lstStyle/>
                    <a:p>
                      <a:pPr algn="ctr" fontAlgn="ctr"/>
                      <a:r>
                        <a:rPr lang="en-US" sz="1300" u="none" strike="noStrike">
                          <a:effectLst/>
                        </a:rPr>
                        <a:t>74</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421.4412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5173.8971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extLst>
                  <a:ext uri="{0D108BD9-81ED-4DB2-BD59-A6C34878D82A}">
                    <a16:rowId xmlns:a16="http://schemas.microsoft.com/office/drawing/2014/main" val="1692924423"/>
                  </a:ext>
                </a:extLst>
              </a:tr>
              <a:tr h="220682">
                <a:tc>
                  <a:txBody>
                    <a:bodyPr/>
                    <a:lstStyle/>
                    <a:p>
                      <a:pPr algn="ctr" fontAlgn="ctr"/>
                      <a:r>
                        <a:rPr lang="en-US" sz="1300" u="none" strike="noStrike">
                          <a:effectLst/>
                        </a:rPr>
                        <a:t>111</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547.0147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7727.4706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extLst>
                  <a:ext uri="{0D108BD9-81ED-4DB2-BD59-A6C34878D82A}">
                    <a16:rowId xmlns:a16="http://schemas.microsoft.com/office/drawing/2014/main" val="2361668676"/>
                  </a:ext>
                </a:extLst>
              </a:tr>
              <a:tr h="220682">
                <a:tc>
                  <a:txBody>
                    <a:bodyPr/>
                    <a:lstStyle/>
                    <a:p>
                      <a:pPr algn="ctr" fontAlgn="ctr"/>
                      <a:r>
                        <a:rPr lang="en-US" sz="1300" u="none" strike="noStrike">
                          <a:effectLst/>
                        </a:rPr>
                        <a:t>148</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624.2794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10202.5294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extLst>
                  <a:ext uri="{0D108BD9-81ED-4DB2-BD59-A6C34878D82A}">
                    <a16:rowId xmlns:a16="http://schemas.microsoft.com/office/drawing/2014/main" val="994220581"/>
                  </a:ext>
                </a:extLst>
              </a:tr>
              <a:tr h="220682">
                <a:tc>
                  <a:txBody>
                    <a:bodyPr/>
                    <a:lstStyle/>
                    <a:p>
                      <a:pPr algn="ctr" fontAlgn="ctr"/>
                      <a:r>
                        <a:rPr lang="en-US" sz="1300" u="none" strike="noStrike">
                          <a:effectLst/>
                        </a:rPr>
                        <a:t>185</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707.4412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12621.9118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extLst>
                  <a:ext uri="{0D108BD9-81ED-4DB2-BD59-A6C34878D82A}">
                    <a16:rowId xmlns:a16="http://schemas.microsoft.com/office/drawing/2014/main" val="4017444226"/>
                  </a:ext>
                </a:extLst>
              </a:tr>
              <a:tr h="220682">
                <a:tc>
                  <a:txBody>
                    <a:bodyPr/>
                    <a:lstStyle/>
                    <a:p>
                      <a:pPr algn="ctr" fontAlgn="ctr"/>
                      <a:r>
                        <a:rPr lang="en-US" sz="1300" u="none" strike="noStrike">
                          <a:effectLst/>
                        </a:rPr>
                        <a:t>222</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752.0000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15062.5147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extLst>
                  <a:ext uri="{0D108BD9-81ED-4DB2-BD59-A6C34878D82A}">
                    <a16:rowId xmlns:a16="http://schemas.microsoft.com/office/drawing/2014/main" val="3579547636"/>
                  </a:ext>
                </a:extLst>
              </a:tr>
              <a:tr h="220682">
                <a:tc>
                  <a:txBody>
                    <a:bodyPr/>
                    <a:lstStyle/>
                    <a:p>
                      <a:pPr algn="ctr" fontAlgn="ctr"/>
                      <a:r>
                        <a:rPr lang="en-US" sz="1300" u="none" strike="noStrike">
                          <a:effectLst/>
                        </a:rPr>
                        <a:t>259</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813.8529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17499.9118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extLst>
                  <a:ext uri="{0D108BD9-81ED-4DB2-BD59-A6C34878D82A}">
                    <a16:rowId xmlns:a16="http://schemas.microsoft.com/office/drawing/2014/main" val="125337871"/>
                  </a:ext>
                </a:extLst>
              </a:tr>
              <a:tr h="220682">
                <a:tc>
                  <a:txBody>
                    <a:bodyPr/>
                    <a:lstStyle/>
                    <a:p>
                      <a:pPr algn="ctr" fontAlgn="ctr"/>
                      <a:r>
                        <a:rPr lang="en-US" sz="1300" u="none" strike="noStrike">
                          <a:effectLst/>
                        </a:rPr>
                        <a:t>296</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891.9412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20082.4118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extLst>
                  <a:ext uri="{0D108BD9-81ED-4DB2-BD59-A6C34878D82A}">
                    <a16:rowId xmlns:a16="http://schemas.microsoft.com/office/drawing/2014/main" val="192193596"/>
                  </a:ext>
                </a:extLst>
              </a:tr>
              <a:tr h="220682">
                <a:tc>
                  <a:txBody>
                    <a:bodyPr/>
                    <a:lstStyle/>
                    <a:p>
                      <a:pPr algn="ctr" fontAlgn="ctr"/>
                      <a:r>
                        <a:rPr lang="en-US" sz="1300" u="none" strike="noStrike">
                          <a:effectLst/>
                        </a:rPr>
                        <a:t>333</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941.3235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22265.9412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extLst>
                  <a:ext uri="{0D108BD9-81ED-4DB2-BD59-A6C34878D82A}">
                    <a16:rowId xmlns:a16="http://schemas.microsoft.com/office/drawing/2014/main" val="512225628"/>
                  </a:ext>
                </a:extLst>
              </a:tr>
              <a:tr h="220682">
                <a:tc>
                  <a:txBody>
                    <a:bodyPr/>
                    <a:lstStyle/>
                    <a:p>
                      <a:pPr algn="ctr" fontAlgn="ctr"/>
                      <a:r>
                        <a:rPr lang="en-US" sz="1300" u="none" strike="noStrike">
                          <a:effectLst/>
                        </a:rPr>
                        <a:t>370</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1010.0147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24715.3824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extLst>
                  <a:ext uri="{0D108BD9-81ED-4DB2-BD59-A6C34878D82A}">
                    <a16:rowId xmlns:a16="http://schemas.microsoft.com/office/drawing/2014/main" val="2349312016"/>
                  </a:ext>
                </a:extLst>
              </a:tr>
              <a:tr h="220682">
                <a:tc>
                  <a:txBody>
                    <a:bodyPr/>
                    <a:lstStyle/>
                    <a:p>
                      <a:pPr algn="ctr" fontAlgn="ctr"/>
                      <a:r>
                        <a:rPr lang="en-US" sz="1300" u="none" strike="noStrike">
                          <a:effectLst/>
                        </a:rPr>
                        <a:t>407</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1048.7794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27198.4559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extLst>
                  <a:ext uri="{0D108BD9-81ED-4DB2-BD59-A6C34878D82A}">
                    <a16:rowId xmlns:a16="http://schemas.microsoft.com/office/drawing/2014/main" val="3429233188"/>
                  </a:ext>
                </a:extLst>
              </a:tr>
              <a:tr h="220682">
                <a:tc>
                  <a:txBody>
                    <a:bodyPr/>
                    <a:lstStyle/>
                    <a:p>
                      <a:pPr algn="ctr" fontAlgn="ctr"/>
                      <a:r>
                        <a:rPr lang="en-US" sz="1300" u="none" strike="noStrike">
                          <a:effectLst/>
                        </a:rPr>
                        <a:t>444</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1118.3235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29728.7941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extLst>
                  <a:ext uri="{0D108BD9-81ED-4DB2-BD59-A6C34878D82A}">
                    <a16:rowId xmlns:a16="http://schemas.microsoft.com/office/drawing/2014/main" val="129434746"/>
                  </a:ext>
                </a:extLst>
              </a:tr>
              <a:tr h="220682">
                <a:tc>
                  <a:txBody>
                    <a:bodyPr/>
                    <a:lstStyle/>
                    <a:p>
                      <a:pPr algn="ctr" fontAlgn="ctr"/>
                      <a:r>
                        <a:rPr lang="en-US" sz="1300" u="none" strike="noStrike">
                          <a:effectLst/>
                        </a:rPr>
                        <a:t>481</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1210.3235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32366.7941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extLst>
                  <a:ext uri="{0D108BD9-81ED-4DB2-BD59-A6C34878D82A}">
                    <a16:rowId xmlns:a16="http://schemas.microsoft.com/office/drawing/2014/main" val="47790706"/>
                  </a:ext>
                </a:extLst>
              </a:tr>
              <a:tr h="220682">
                <a:tc>
                  <a:txBody>
                    <a:bodyPr/>
                    <a:lstStyle/>
                    <a:p>
                      <a:pPr algn="ctr" fontAlgn="ctr"/>
                      <a:r>
                        <a:rPr lang="en-US" sz="1300" u="none" strike="noStrike">
                          <a:effectLst/>
                        </a:rPr>
                        <a:t>518</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1255.9559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34337.8676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extLst>
                  <a:ext uri="{0D108BD9-81ED-4DB2-BD59-A6C34878D82A}">
                    <a16:rowId xmlns:a16="http://schemas.microsoft.com/office/drawing/2014/main" val="237403030"/>
                  </a:ext>
                </a:extLst>
              </a:tr>
              <a:tr h="220682">
                <a:tc>
                  <a:txBody>
                    <a:bodyPr/>
                    <a:lstStyle/>
                    <a:p>
                      <a:pPr algn="ctr" fontAlgn="ctr"/>
                      <a:r>
                        <a:rPr lang="en-US" sz="1300" u="none" strike="noStrike">
                          <a:effectLst/>
                        </a:rPr>
                        <a:t>555</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1378.1912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37129.0588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extLst>
                  <a:ext uri="{0D108BD9-81ED-4DB2-BD59-A6C34878D82A}">
                    <a16:rowId xmlns:a16="http://schemas.microsoft.com/office/drawing/2014/main" val="3962505725"/>
                  </a:ext>
                </a:extLst>
              </a:tr>
              <a:tr h="220682">
                <a:tc>
                  <a:txBody>
                    <a:bodyPr/>
                    <a:lstStyle/>
                    <a:p>
                      <a:pPr algn="ctr" fontAlgn="ctr"/>
                      <a:r>
                        <a:rPr lang="en-US" sz="1300" u="none" strike="noStrike">
                          <a:effectLst/>
                        </a:rPr>
                        <a:t>592</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a:effectLst/>
                        </a:rPr>
                        <a:t>1425.4706 </a:t>
                      </a:r>
                      <a:endParaRPr lang="zh-CN" sz="1300" b="0" i="0" u="none" strike="noStrike">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tc>
                  <a:txBody>
                    <a:bodyPr/>
                    <a:lstStyle/>
                    <a:p>
                      <a:pPr algn="ctr" fontAlgn="ctr"/>
                      <a:r>
                        <a:rPr lang="en-US" sz="1300" u="none" strike="noStrike" dirty="0">
                          <a:effectLst/>
                        </a:rPr>
                        <a:t>39571.4853 </a:t>
                      </a:r>
                      <a:endParaRPr lang="zh-CN" sz="1300" b="0" i="0" u="none" strike="noStrike" dirty="0">
                        <a:solidFill>
                          <a:srgbClr val="000000"/>
                        </a:solidFill>
                        <a:effectLst/>
                        <a:latin typeface="Times New Roman" panose="02020603050405020304" pitchFamily="18" charset="0"/>
                        <a:ea typeface="等线" panose="02010600030101010101" pitchFamily="2" charset="-122"/>
                      </a:endParaRPr>
                    </a:p>
                  </a:txBody>
                  <a:tcPr marL="8174" marR="8174" marT="8174" marB="0" anchor="ctr"/>
                </a:tc>
                <a:extLst>
                  <a:ext uri="{0D108BD9-81ED-4DB2-BD59-A6C34878D82A}">
                    <a16:rowId xmlns:a16="http://schemas.microsoft.com/office/drawing/2014/main" val="1169235741"/>
                  </a:ext>
                </a:extLst>
              </a:tr>
            </a:tbl>
          </a:graphicData>
        </a:graphic>
      </p:graphicFrame>
    </p:spTree>
    <p:extLst>
      <p:ext uri="{BB962C8B-B14F-4D97-AF65-F5344CB8AC3E}">
        <p14:creationId xmlns:p14="http://schemas.microsoft.com/office/powerpoint/2010/main" val="282315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9986" y="1437634"/>
            <a:ext cx="5852172" cy="4389129"/>
          </a:xfrm>
          <a:prstGeom prst="rect">
            <a:avLst/>
          </a:prstGeom>
        </p:spPr>
      </p:pic>
      <p:sp>
        <p:nvSpPr>
          <p:cNvPr id="5" name="文本框 4"/>
          <p:cNvSpPr txBox="1"/>
          <p:nvPr/>
        </p:nvSpPr>
        <p:spPr>
          <a:xfrm>
            <a:off x="467353" y="614279"/>
            <a:ext cx="5432898" cy="461665"/>
          </a:xfrm>
          <a:prstGeom prst="rect">
            <a:avLst/>
          </a:prstGeom>
          <a:noFill/>
        </p:spPr>
        <p:txBody>
          <a:bodyPr wrap="none" rtlCol="0">
            <a:spAutoFit/>
          </a:bodyPr>
          <a:lstStyle/>
          <a:p>
            <a:r>
              <a:rPr lang="zh-CN" altLang="en-US" sz="2400" dirty="0" smtClean="0"/>
              <a:t>结合局部敏感哈希后的效果 </a:t>
            </a:r>
            <a:r>
              <a:rPr lang="en-US" altLang="zh-CN" sz="2400" dirty="0" smtClean="0"/>
              <a:t>– </a:t>
            </a:r>
            <a:r>
              <a:rPr lang="zh-CN" altLang="en-US" sz="2400" dirty="0" smtClean="0"/>
              <a:t>结果误差</a:t>
            </a:r>
            <a:endParaRPr lang="zh-CN" altLang="en-US" sz="2400" dirty="0"/>
          </a:p>
        </p:txBody>
      </p:sp>
      <p:sp>
        <p:nvSpPr>
          <p:cNvPr id="6" name="文本框 5"/>
          <p:cNvSpPr txBox="1"/>
          <p:nvPr/>
        </p:nvSpPr>
        <p:spPr>
          <a:xfrm>
            <a:off x="467353" y="1437634"/>
            <a:ext cx="2698402" cy="4662815"/>
          </a:xfrm>
          <a:prstGeom prst="rect">
            <a:avLst/>
          </a:prstGeom>
          <a:noFill/>
        </p:spPr>
        <p:txBody>
          <a:bodyPr wrap="square" rtlCol="0">
            <a:spAutoFit/>
          </a:bodyPr>
          <a:lstStyle/>
          <a:p>
            <a:pPr>
              <a:lnSpc>
                <a:spcPct val="150000"/>
              </a:lnSpc>
            </a:pPr>
            <a:r>
              <a:rPr lang="zh-CN" altLang="en-US" b="1" dirty="0"/>
              <a:t>分析</a:t>
            </a:r>
            <a:r>
              <a:rPr lang="zh-CN" altLang="en-US" dirty="0" smtClean="0"/>
              <a:t>：</a:t>
            </a:r>
            <a:endParaRPr lang="en-US" altLang="zh-CN" dirty="0" smtClean="0"/>
          </a:p>
          <a:p>
            <a:pPr marL="342900" indent="-342900">
              <a:lnSpc>
                <a:spcPct val="150000"/>
              </a:lnSpc>
              <a:buFont typeface="+mj-lt"/>
              <a:buAutoNum type="arabicPeriod"/>
            </a:pPr>
            <a:r>
              <a:rPr lang="zh-CN" altLang="en-US" dirty="0" smtClean="0"/>
              <a:t>推荐结果的平均绝对误差与数据集容量呈负相关</a:t>
            </a:r>
            <a:endParaRPr lang="en-US" altLang="zh-CN" dirty="0" smtClean="0"/>
          </a:p>
          <a:p>
            <a:pPr marL="342900" indent="-342900">
              <a:lnSpc>
                <a:spcPct val="150000"/>
              </a:lnSpc>
              <a:buFont typeface="+mj-lt"/>
              <a:buAutoNum type="arabicPeriod"/>
            </a:pPr>
            <a:r>
              <a:rPr lang="zh-CN" altLang="en-US" dirty="0" smtClean="0"/>
              <a:t>使用局部敏感哈希后平均绝对误差略有上升</a:t>
            </a:r>
            <a:endParaRPr lang="en-US" altLang="zh-CN" dirty="0" smtClean="0"/>
          </a:p>
          <a:p>
            <a:pPr marL="342900" indent="-342900">
              <a:lnSpc>
                <a:spcPct val="150000"/>
              </a:lnSpc>
              <a:buFont typeface="+mj-lt"/>
              <a:buAutoNum type="arabicPeriod"/>
            </a:pPr>
            <a:r>
              <a:rPr lang="zh-CN" altLang="en-US" dirty="0" smtClean="0"/>
              <a:t>使用局部敏感哈希后平均绝对误差变化趋势与使用之前大致相同</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161565195"/>
              </p:ext>
            </p:extLst>
          </p:nvPr>
        </p:nvGraphicFramePr>
        <p:xfrm>
          <a:off x="9266389" y="1452868"/>
          <a:ext cx="2090565" cy="4373903"/>
        </p:xfrm>
        <a:graphic>
          <a:graphicData uri="http://schemas.openxmlformats.org/drawingml/2006/table">
            <a:tbl>
              <a:tblPr>
                <a:tableStyleId>{69C7853C-536D-4A76-A0AE-DD22124D55A5}</a:tableStyleId>
              </a:tblPr>
              <a:tblGrid>
                <a:gridCol w="760205">
                  <a:extLst>
                    <a:ext uri="{9D8B030D-6E8A-4147-A177-3AD203B41FA5}">
                      <a16:colId xmlns:a16="http://schemas.microsoft.com/office/drawing/2014/main" val="3678439369"/>
                    </a:ext>
                  </a:extLst>
                </a:gridCol>
                <a:gridCol w="665180">
                  <a:extLst>
                    <a:ext uri="{9D8B030D-6E8A-4147-A177-3AD203B41FA5}">
                      <a16:colId xmlns:a16="http://schemas.microsoft.com/office/drawing/2014/main" val="3477084658"/>
                    </a:ext>
                  </a:extLst>
                </a:gridCol>
                <a:gridCol w="665180">
                  <a:extLst>
                    <a:ext uri="{9D8B030D-6E8A-4147-A177-3AD203B41FA5}">
                      <a16:colId xmlns:a16="http://schemas.microsoft.com/office/drawing/2014/main" val="3806485269"/>
                    </a:ext>
                  </a:extLst>
                </a:gridCol>
              </a:tblGrid>
              <a:tr h="855231">
                <a:tc>
                  <a:txBody>
                    <a:bodyPr/>
                    <a:lstStyle/>
                    <a:p>
                      <a:pPr algn="ctr" fontAlgn="ctr"/>
                      <a:r>
                        <a:rPr lang="en-US" sz="1300" u="none" strike="noStrike" dirty="0">
                          <a:effectLst/>
                        </a:rPr>
                        <a:t>Size of Dataset</a:t>
                      </a:r>
                      <a:endParaRPr lang="en-US" sz="1300" b="0" i="0" u="none" strike="noStrike" dirty="0">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dirty="0">
                          <a:effectLst/>
                        </a:rPr>
                        <a:t>MAE Using LSH</a:t>
                      </a:r>
                      <a:endParaRPr lang="en-US" sz="1300" b="0" i="0" u="none" strike="noStrike" dirty="0">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dirty="0">
                          <a:effectLst/>
                        </a:rPr>
                        <a:t>MAE NOT Using LSH</a:t>
                      </a:r>
                      <a:endParaRPr lang="en-US" sz="1300" b="0" i="0" u="none" strike="noStrike" dirty="0">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extLst>
                  <a:ext uri="{0D108BD9-81ED-4DB2-BD59-A6C34878D82A}">
                    <a16:rowId xmlns:a16="http://schemas.microsoft.com/office/drawing/2014/main" val="1045350850"/>
                  </a:ext>
                </a:extLst>
              </a:tr>
              <a:tr h="219917">
                <a:tc>
                  <a:txBody>
                    <a:bodyPr/>
                    <a:lstStyle/>
                    <a:p>
                      <a:pPr algn="ctr" fontAlgn="ctr"/>
                      <a:r>
                        <a:rPr lang="en-US" sz="1300" u="none" strike="noStrike">
                          <a:effectLst/>
                        </a:rPr>
                        <a:t>37</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0.4167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0.3170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extLst>
                  <a:ext uri="{0D108BD9-81ED-4DB2-BD59-A6C34878D82A}">
                    <a16:rowId xmlns:a16="http://schemas.microsoft.com/office/drawing/2014/main" val="1826659951"/>
                  </a:ext>
                </a:extLst>
              </a:tr>
              <a:tr h="219917">
                <a:tc>
                  <a:txBody>
                    <a:bodyPr/>
                    <a:lstStyle/>
                    <a:p>
                      <a:pPr algn="ctr" fontAlgn="ctr"/>
                      <a:r>
                        <a:rPr lang="en-US" sz="1300" u="none" strike="noStrike">
                          <a:effectLst/>
                        </a:rPr>
                        <a:t>74</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0.3019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0.1945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extLst>
                  <a:ext uri="{0D108BD9-81ED-4DB2-BD59-A6C34878D82A}">
                    <a16:rowId xmlns:a16="http://schemas.microsoft.com/office/drawing/2014/main" val="73965307"/>
                  </a:ext>
                </a:extLst>
              </a:tr>
              <a:tr h="219917">
                <a:tc>
                  <a:txBody>
                    <a:bodyPr/>
                    <a:lstStyle/>
                    <a:p>
                      <a:pPr algn="ctr" fontAlgn="ctr"/>
                      <a:r>
                        <a:rPr lang="en-US" sz="1300" u="none" strike="noStrike">
                          <a:effectLst/>
                        </a:rPr>
                        <a:t>111</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0.2933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0.1953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extLst>
                  <a:ext uri="{0D108BD9-81ED-4DB2-BD59-A6C34878D82A}">
                    <a16:rowId xmlns:a16="http://schemas.microsoft.com/office/drawing/2014/main" val="852648790"/>
                  </a:ext>
                </a:extLst>
              </a:tr>
              <a:tr h="219917">
                <a:tc>
                  <a:txBody>
                    <a:bodyPr/>
                    <a:lstStyle/>
                    <a:p>
                      <a:pPr algn="ctr" fontAlgn="ctr"/>
                      <a:r>
                        <a:rPr lang="en-US" sz="1300" u="none" strike="noStrike">
                          <a:effectLst/>
                        </a:rPr>
                        <a:t>148</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0.3138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0.1961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extLst>
                  <a:ext uri="{0D108BD9-81ED-4DB2-BD59-A6C34878D82A}">
                    <a16:rowId xmlns:a16="http://schemas.microsoft.com/office/drawing/2014/main" val="1722435242"/>
                  </a:ext>
                </a:extLst>
              </a:tr>
              <a:tr h="219917">
                <a:tc>
                  <a:txBody>
                    <a:bodyPr/>
                    <a:lstStyle/>
                    <a:p>
                      <a:pPr algn="ctr" fontAlgn="ctr"/>
                      <a:r>
                        <a:rPr lang="en-US" sz="1300" u="none" strike="noStrike">
                          <a:effectLst/>
                        </a:rPr>
                        <a:t>185</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0.3069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0.1965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extLst>
                  <a:ext uri="{0D108BD9-81ED-4DB2-BD59-A6C34878D82A}">
                    <a16:rowId xmlns:a16="http://schemas.microsoft.com/office/drawing/2014/main" val="614983800"/>
                  </a:ext>
                </a:extLst>
              </a:tr>
              <a:tr h="219917">
                <a:tc>
                  <a:txBody>
                    <a:bodyPr/>
                    <a:lstStyle/>
                    <a:p>
                      <a:pPr algn="ctr" fontAlgn="ctr"/>
                      <a:r>
                        <a:rPr lang="en-US" sz="1300" u="none" strike="noStrike">
                          <a:effectLst/>
                        </a:rPr>
                        <a:t>222</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0.2899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0.1961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extLst>
                  <a:ext uri="{0D108BD9-81ED-4DB2-BD59-A6C34878D82A}">
                    <a16:rowId xmlns:a16="http://schemas.microsoft.com/office/drawing/2014/main" val="689825593"/>
                  </a:ext>
                </a:extLst>
              </a:tr>
              <a:tr h="219917">
                <a:tc>
                  <a:txBody>
                    <a:bodyPr/>
                    <a:lstStyle/>
                    <a:p>
                      <a:pPr algn="ctr" fontAlgn="ctr"/>
                      <a:r>
                        <a:rPr lang="en-US" sz="1300" u="none" strike="noStrike">
                          <a:effectLst/>
                        </a:rPr>
                        <a:t>259</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0.2899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0.1962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extLst>
                  <a:ext uri="{0D108BD9-81ED-4DB2-BD59-A6C34878D82A}">
                    <a16:rowId xmlns:a16="http://schemas.microsoft.com/office/drawing/2014/main" val="1727261206"/>
                  </a:ext>
                </a:extLst>
              </a:tr>
              <a:tr h="219917">
                <a:tc>
                  <a:txBody>
                    <a:bodyPr/>
                    <a:lstStyle/>
                    <a:p>
                      <a:pPr algn="ctr" fontAlgn="ctr"/>
                      <a:r>
                        <a:rPr lang="en-US" sz="1300" u="none" strike="noStrike">
                          <a:effectLst/>
                        </a:rPr>
                        <a:t>296</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0.2772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0.1963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extLst>
                  <a:ext uri="{0D108BD9-81ED-4DB2-BD59-A6C34878D82A}">
                    <a16:rowId xmlns:a16="http://schemas.microsoft.com/office/drawing/2014/main" val="1183467205"/>
                  </a:ext>
                </a:extLst>
              </a:tr>
              <a:tr h="219917">
                <a:tc>
                  <a:txBody>
                    <a:bodyPr/>
                    <a:lstStyle/>
                    <a:p>
                      <a:pPr algn="ctr" fontAlgn="ctr"/>
                      <a:r>
                        <a:rPr lang="en-US" sz="1300" u="none" strike="noStrike">
                          <a:effectLst/>
                        </a:rPr>
                        <a:t>333</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0.2766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0.1962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extLst>
                  <a:ext uri="{0D108BD9-81ED-4DB2-BD59-A6C34878D82A}">
                    <a16:rowId xmlns:a16="http://schemas.microsoft.com/office/drawing/2014/main" val="4031177706"/>
                  </a:ext>
                </a:extLst>
              </a:tr>
              <a:tr h="219917">
                <a:tc>
                  <a:txBody>
                    <a:bodyPr/>
                    <a:lstStyle/>
                    <a:p>
                      <a:pPr algn="ctr" fontAlgn="ctr"/>
                      <a:r>
                        <a:rPr lang="en-US" sz="1300" u="none" strike="noStrike">
                          <a:effectLst/>
                        </a:rPr>
                        <a:t>370</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0.2559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0.1541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extLst>
                  <a:ext uri="{0D108BD9-81ED-4DB2-BD59-A6C34878D82A}">
                    <a16:rowId xmlns:a16="http://schemas.microsoft.com/office/drawing/2014/main" val="554160297"/>
                  </a:ext>
                </a:extLst>
              </a:tr>
              <a:tr h="219917">
                <a:tc>
                  <a:txBody>
                    <a:bodyPr/>
                    <a:lstStyle/>
                    <a:p>
                      <a:pPr algn="ctr" fontAlgn="ctr"/>
                      <a:r>
                        <a:rPr lang="en-US" sz="1300" u="none" strike="noStrike">
                          <a:effectLst/>
                        </a:rPr>
                        <a:t>407</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0.2634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0.1540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extLst>
                  <a:ext uri="{0D108BD9-81ED-4DB2-BD59-A6C34878D82A}">
                    <a16:rowId xmlns:a16="http://schemas.microsoft.com/office/drawing/2014/main" val="1679229558"/>
                  </a:ext>
                </a:extLst>
              </a:tr>
              <a:tr h="219917">
                <a:tc>
                  <a:txBody>
                    <a:bodyPr/>
                    <a:lstStyle/>
                    <a:p>
                      <a:pPr algn="ctr" fontAlgn="ctr"/>
                      <a:r>
                        <a:rPr lang="en-US" sz="1300" u="none" strike="noStrike">
                          <a:effectLst/>
                        </a:rPr>
                        <a:t>444</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0.2576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0.1540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extLst>
                  <a:ext uri="{0D108BD9-81ED-4DB2-BD59-A6C34878D82A}">
                    <a16:rowId xmlns:a16="http://schemas.microsoft.com/office/drawing/2014/main" val="308638532"/>
                  </a:ext>
                </a:extLst>
              </a:tr>
              <a:tr h="219917">
                <a:tc>
                  <a:txBody>
                    <a:bodyPr/>
                    <a:lstStyle/>
                    <a:p>
                      <a:pPr algn="ctr" fontAlgn="ctr"/>
                      <a:r>
                        <a:rPr lang="en-US" sz="1300" u="none" strike="noStrike">
                          <a:effectLst/>
                        </a:rPr>
                        <a:t>481</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0.2318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0.1537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extLst>
                  <a:ext uri="{0D108BD9-81ED-4DB2-BD59-A6C34878D82A}">
                    <a16:rowId xmlns:a16="http://schemas.microsoft.com/office/drawing/2014/main" val="913723953"/>
                  </a:ext>
                </a:extLst>
              </a:tr>
              <a:tr h="219917">
                <a:tc>
                  <a:txBody>
                    <a:bodyPr/>
                    <a:lstStyle/>
                    <a:p>
                      <a:pPr algn="ctr" fontAlgn="ctr"/>
                      <a:r>
                        <a:rPr lang="en-US" sz="1300" u="none" strike="noStrike">
                          <a:effectLst/>
                        </a:rPr>
                        <a:t>518</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0.2368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0.1539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extLst>
                  <a:ext uri="{0D108BD9-81ED-4DB2-BD59-A6C34878D82A}">
                    <a16:rowId xmlns:a16="http://schemas.microsoft.com/office/drawing/2014/main" val="3813858037"/>
                  </a:ext>
                </a:extLst>
              </a:tr>
              <a:tr h="219917">
                <a:tc>
                  <a:txBody>
                    <a:bodyPr/>
                    <a:lstStyle/>
                    <a:p>
                      <a:pPr algn="ctr" fontAlgn="ctr"/>
                      <a:r>
                        <a:rPr lang="en-US" sz="1300" u="none" strike="noStrike">
                          <a:effectLst/>
                        </a:rPr>
                        <a:t>555</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0.2484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0.1540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extLst>
                  <a:ext uri="{0D108BD9-81ED-4DB2-BD59-A6C34878D82A}">
                    <a16:rowId xmlns:a16="http://schemas.microsoft.com/office/drawing/2014/main" val="3558983117"/>
                  </a:ext>
                </a:extLst>
              </a:tr>
              <a:tr h="219917">
                <a:tc>
                  <a:txBody>
                    <a:bodyPr/>
                    <a:lstStyle/>
                    <a:p>
                      <a:pPr algn="ctr" fontAlgn="ctr"/>
                      <a:r>
                        <a:rPr lang="en-US" sz="1300" u="none" strike="noStrike">
                          <a:effectLst/>
                        </a:rPr>
                        <a:t>592</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a:effectLst/>
                        </a:rPr>
                        <a:t>0.1790 </a:t>
                      </a:r>
                      <a:endParaRPr lang="en-US" sz="1300" b="0" i="0" u="none" strike="noStrike">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tc>
                  <a:txBody>
                    <a:bodyPr/>
                    <a:lstStyle/>
                    <a:p>
                      <a:pPr algn="ctr" fontAlgn="ctr"/>
                      <a:r>
                        <a:rPr lang="en-US" sz="1300" u="none" strike="noStrike" dirty="0">
                          <a:effectLst/>
                        </a:rPr>
                        <a:t>0.1000 </a:t>
                      </a:r>
                      <a:endParaRPr lang="en-US" sz="1300" b="0" i="0" u="none" strike="noStrike" dirty="0">
                        <a:solidFill>
                          <a:srgbClr val="000000"/>
                        </a:solidFill>
                        <a:effectLst/>
                        <a:latin typeface="Times New Roman" panose="02020603050405020304" pitchFamily="18" charset="0"/>
                        <a:ea typeface="等线" panose="02010600030101010101" pitchFamily="2" charset="-122"/>
                      </a:endParaRPr>
                    </a:p>
                  </a:txBody>
                  <a:tcPr marL="8145" marR="8145" marT="8145" marB="0" anchor="ctr"/>
                </a:tc>
                <a:extLst>
                  <a:ext uri="{0D108BD9-81ED-4DB2-BD59-A6C34878D82A}">
                    <a16:rowId xmlns:a16="http://schemas.microsoft.com/office/drawing/2014/main" val="3538976507"/>
                  </a:ext>
                </a:extLst>
              </a:tr>
            </a:tbl>
          </a:graphicData>
        </a:graphic>
      </p:graphicFrame>
    </p:spTree>
    <p:extLst>
      <p:ext uri="{BB962C8B-B14F-4D97-AF65-F5344CB8AC3E}">
        <p14:creationId xmlns:p14="http://schemas.microsoft.com/office/powerpoint/2010/main" val="16110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67353" y="614279"/>
            <a:ext cx="4801314" cy="461665"/>
          </a:xfrm>
          <a:prstGeom prst="rect">
            <a:avLst/>
          </a:prstGeom>
          <a:noFill/>
        </p:spPr>
        <p:txBody>
          <a:bodyPr wrap="none" rtlCol="0">
            <a:spAutoFit/>
          </a:bodyPr>
          <a:lstStyle/>
          <a:p>
            <a:r>
              <a:rPr lang="zh-CN" altLang="en-US" sz="2400" dirty="0" smtClean="0"/>
              <a:t>基于局部敏感哈希的共享协同过滤</a:t>
            </a:r>
            <a:endParaRPr lang="zh-CN" altLang="en-US" sz="2400" dirty="0"/>
          </a:p>
        </p:txBody>
      </p:sp>
      <p:sp>
        <p:nvSpPr>
          <p:cNvPr id="6" name="文本框 5"/>
          <p:cNvSpPr txBox="1"/>
          <p:nvPr/>
        </p:nvSpPr>
        <p:spPr>
          <a:xfrm>
            <a:off x="467353" y="3338590"/>
            <a:ext cx="3870036" cy="3000821"/>
          </a:xfrm>
          <a:prstGeom prst="rect">
            <a:avLst/>
          </a:prstGeom>
          <a:noFill/>
        </p:spPr>
        <p:txBody>
          <a:bodyPr wrap="square" rtlCol="0">
            <a:spAutoFit/>
          </a:bodyPr>
          <a:lstStyle/>
          <a:p>
            <a:pPr>
              <a:lnSpc>
                <a:spcPct val="150000"/>
              </a:lnSpc>
            </a:pPr>
            <a:r>
              <a:rPr lang="zh-CN" altLang="en-US" b="1" dirty="0" smtClean="0"/>
              <a:t>优势与弊端</a:t>
            </a:r>
            <a:r>
              <a:rPr lang="zh-CN" altLang="en-US" dirty="0" smtClean="0"/>
              <a:t>：</a:t>
            </a:r>
            <a:endParaRPr lang="en-US" altLang="zh-CN" dirty="0" smtClean="0"/>
          </a:p>
          <a:p>
            <a:pPr marL="342900" indent="-342900">
              <a:lnSpc>
                <a:spcPct val="150000"/>
              </a:lnSpc>
              <a:buFont typeface="+mj-lt"/>
              <a:buAutoNum type="arabicPeriod"/>
            </a:pPr>
            <a:r>
              <a:rPr lang="zh-CN" altLang="en-US" dirty="0" smtClean="0"/>
              <a:t>实现简单，计算效率高</a:t>
            </a:r>
            <a:endParaRPr lang="en-US" altLang="zh-CN" dirty="0" smtClean="0"/>
          </a:p>
          <a:p>
            <a:pPr marL="342900" indent="-342900">
              <a:lnSpc>
                <a:spcPct val="150000"/>
              </a:lnSpc>
              <a:buFont typeface="+mj-lt"/>
              <a:buAutoNum type="arabicPeriod"/>
            </a:pPr>
            <a:r>
              <a:rPr lang="zh-CN" altLang="en-US" dirty="0" smtClean="0"/>
              <a:t>对记录变化敏感，不能很好的保证数据安全性</a:t>
            </a:r>
            <a:endParaRPr lang="en-US" altLang="zh-CN" dirty="0" smtClean="0"/>
          </a:p>
          <a:p>
            <a:pPr marL="342900" indent="-342900">
              <a:lnSpc>
                <a:spcPct val="150000"/>
              </a:lnSpc>
              <a:buFont typeface="+mj-lt"/>
              <a:buAutoNum type="arabicPeriod"/>
            </a:pPr>
            <a:r>
              <a:rPr lang="zh-CN" altLang="en-US" dirty="0" smtClean="0"/>
              <a:t>以近似近邻用户群直接作为近邻用户群，且其中所有用户贡献相同权重，推荐准确度较低</a:t>
            </a:r>
            <a:endParaRPr lang="zh-CN" altLang="en-US" dirty="0"/>
          </a:p>
        </p:txBody>
      </p:sp>
      <p:sp>
        <p:nvSpPr>
          <p:cNvPr id="7" name="文本框 6"/>
          <p:cNvSpPr txBox="1"/>
          <p:nvPr/>
        </p:nvSpPr>
        <p:spPr>
          <a:xfrm>
            <a:off x="467353" y="1537853"/>
            <a:ext cx="3870036" cy="1754326"/>
          </a:xfrm>
          <a:prstGeom prst="rect">
            <a:avLst/>
          </a:prstGeom>
          <a:noFill/>
        </p:spPr>
        <p:txBody>
          <a:bodyPr wrap="square" rtlCol="0">
            <a:spAutoFit/>
          </a:bodyPr>
          <a:lstStyle/>
          <a:p>
            <a:pPr>
              <a:lnSpc>
                <a:spcPct val="150000"/>
              </a:lnSpc>
            </a:pPr>
            <a:r>
              <a:rPr lang="zh-CN" altLang="en-US" b="1" dirty="0" smtClean="0"/>
              <a:t>原理</a:t>
            </a:r>
            <a:r>
              <a:rPr lang="zh-CN" altLang="en-US" dirty="0" smtClean="0"/>
              <a:t>：</a:t>
            </a:r>
            <a:endParaRPr lang="en-US" altLang="zh-CN" dirty="0" smtClean="0"/>
          </a:p>
          <a:p>
            <a:pPr>
              <a:lnSpc>
                <a:spcPct val="150000"/>
              </a:lnSpc>
            </a:pPr>
            <a:r>
              <a:rPr lang="zh-CN" altLang="en-US" dirty="0" smtClean="0"/>
              <a:t>共享局部敏感哈希函数与各哈希表桶中用户评分的均值。通过对汇总结果排序产生推荐</a:t>
            </a:r>
            <a:endParaRPr lang="en-US" altLang="zh-CN"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8667" y="0"/>
            <a:ext cx="6931516" cy="6858000"/>
          </a:xfrm>
          <a:prstGeom prst="rect">
            <a:avLst/>
          </a:prstGeom>
        </p:spPr>
      </p:pic>
    </p:spTree>
    <p:extLst>
      <p:ext uri="{BB962C8B-B14F-4D97-AF65-F5344CB8AC3E}">
        <p14:creationId xmlns:p14="http://schemas.microsoft.com/office/powerpoint/2010/main" val="368383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4258" y="0"/>
            <a:ext cx="6327742" cy="6858000"/>
          </a:xfrm>
          <a:prstGeom prst="rect">
            <a:avLst/>
          </a:prstGeom>
        </p:spPr>
      </p:pic>
      <p:sp>
        <p:nvSpPr>
          <p:cNvPr id="6" name="文本框 5"/>
          <p:cNvSpPr txBox="1"/>
          <p:nvPr/>
        </p:nvSpPr>
        <p:spPr>
          <a:xfrm>
            <a:off x="467353" y="614279"/>
            <a:ext cx="1415772" cy="461665"/>
          </a:xfrm>
          <a:prstGeom prst="rect">
            <a:avLst/>
          </a:prstGeom>
          <a:noFill/>
        </p:spPr>
        <p:txBody>
          <a:bodyPr wrap="none" rtlCol="0">
            <a:spAutoFit/>
          </a:bodyPr>
          <a:lstStyle/>
          <a:p>
            <a:r>
              <a:rPr lang="zh-CN" altLang="en-US" sz="2400" dirty="0"/>
              <a:t>同态加密</a:t>
            </a:r>
          </a:p>
        </p:txBody>
      </p:sp>
      <p:sp>
        <p:nvSpPr>
          <p:cNvPr id="8" name="文本框 7"/>
          <p:cNvSpPr txBox="1"/>
          <p:nvPr/>
        </p:nvSpPr>
        <p:spPr>
          <a:xfrm>
            <a:off x="467353" y="1537853"/>
            <a:ext cx="3870036" cy="1754326"/>
          </a:xfrm>
          <a:prstGeom prst="rect">
            <a:avLst/>
          </a:prstGeom>
          <a:noFill/>
        </p:spPr>
        <p:txBody>
          <a:bodyPr wrap="square" rtlCol="0">
            <a:spAutoFit/>
          </a:bodyPr>
          <a:lstStyle/>
          <a:p>
            <a:pPr>
              <a:lnSpc>
                <a:spcPct val="150000"/>
              </a:lnSpc>
            </a:pPr>
            <a:r>
              <a:rPr lang="zh-CN" altLang="en-US" b="1" dirty="0" smtClean="0"/>
              <a:t>定义与原理</a:t>
            </a:r>
            <a:r>
              <a:rPr lang="zh-CN" altLang="en-US" dirty="0" smtClean="0"/>
              <a:t>：</a:t>
            </a:r>
            <a:endParaRPr lang="en-US" altLang="zh-CN" dirty="0" smtClean="0"/>
          </a:p>
          <a:p>
            <a:pPr>
              <a:lnSpc>
                <a:spcPct val="150000"/>
              </a:lnSpc>
            </a:pPr>
            <a:r>
              <a:rPr lang="zh-CN" altLang="en-US" dirty="0" smtClean="0"/>
              <a:t>对密文的代数运算得到的结果解密后与直接对明文做相同操作得到的结果相同</a:t>
            </a:r>
            <a:endParaRPr lang="en-US" altLang="zh-CN" dirty="0" smtClean="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813" y="3956859"/>
            <a:ext cx="4072136" cy="240792"/>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813" y="4374434"/>
            <a:ext cx="3599695" cy="240792"/>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4813" y="4786899"/>
            <a:ext cx="3166878" cy="240792"/>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813" y="5199364"/>
            <a:ext cx="3166878" cy="240792"/>
          </a:xfrm>
          <a:prstGeom prst="rect">
            <a:avLst/>
          </a:prstGeom>
        </p:spPr>
      </p:pic>
      <p:sp>
        <p:nvSpPr>
          <p:cNvPr id="10" name="文本框 9"/>
          <p:cNvSpPr txBox="1"/>
          <p:nvPr/>
        </p:nvSpPr>
        <p:spPr>
          <a:xfrm>
            <a:off x="467353" y="3338590"/>
            <a:ext cx="3870036" cy="507831"/>
          </a:xfrm>
          <a:prstGeom prst="rect">
            <a:avLst/>
          </a:prstGeom>
          <a:noFill/>
        </p:spPr>
        <p:txBody>
          <a:bodyPr wrap="square" rtlCol="0">
            <a:spAutoFit/>
          </a:bodyPr>
          <a:lstStyle/>
          <a:p>
            <a:pPr>
              <a:lnSpc>
                <a:spcPct val="150000"/>
              </a:lnSpc>
            </a:pPr>
            <a:r>
              <a:rPr lang="en-US" altLang="zh-CN" b="1" dirty="0" err="1" smtClean="0"/>
              <a:t>Paillier</a:t>
            </a:r>
            <a:r>
              <a:rPr lang="zh-CN" altLang="en-US" b="1" dirty="0" smtClean="0"/>
              <a:t>加密算法的加法同态性</a:t>
            </a:r>
            <a:r>
              <a:rPr lang="zh-CN" altLang="en-US" dirty="0" smtClean="0"/>
              <a:t>：</a:t>
            </a:r>
            <a:endParaRPr lang="zh-CN" altLang="en-US" dirty="0"/>
          </a:p>
        </p:txBody>
      </p:sp>
    </p:spTree>
    <p:extLst>
      <p:ext uri="{BB962C8B-B14F-4D97-AF65-F5344CB8AC3E}">
        <p14:creationId xmlns:p14="http://schemas.microsoft.com/office/powerpoint/2010/main" val="117116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3724" y="0"/>
            <a:ext cx="8098276" cy="6858000"/>
          </a:xfrm>
        </p:spPr>
      </p:pic>
      <p:sp>
        <p:nvSpPr>
          <p:cNvPr id="3" name="文本框 2"/>
          <p:cNvSpPr txBox="1"/>
          <p:nvPr/>
        </p:nvSpPr>
        <p:spPr>
          <a:xfrm>
            <a:off x="467353" y="614279"/>
            <a:ext cx="4801314" cy="461665"/>
          </a:xfrm>
          <a:prstGeom prst="rect">
            <a:avLst/>
          </a:prstGeom>
          <a:noFill/>
        </p:spPr>
        <p:txBody>
          <a:bodyPr wrap="none" rtlCol="0">
            <a:spAutoFit/>
          </a:bodyPr>
          <a:lstStyle/>
          <a:p>
            <a:r>
              <a:rPr lang="zh-CN" altLang="en-US" sz="2400" dirty="0" smtClean="0"/>
              <a:t>基于同态加密的共享协同过滤实现</a:t>
            </a:r>
            <a:endParaRPr lang="zh-CN" altLang="en-US" sz="2400" dirty="0"/>
          </a:p>
        </p:txBody>
      </p:sp>
      <p:sp>
        <p:nvSpPr>
          <p:cNvPr id="5" name="文本框 4"/>
          <p:cNvSpPr txBox="1"/>
          <p:nvPr/>
        </p:nvSpPr>
        <p:spPr>
          <a:xfrm>
            <a:off x="467353" y="3338590"/>
            <a:ext cx="3870036" cy="3000821"/>
          </a:xfrm>
          <a:prstGeom prst="rect">
            <a:avLst/>
          </a:prstGeom>
          <a:noFill/>
        </p:spPr>
        <p:txBody>
          <a:bodyPr wrap="square" rtlCol="0">
            <a:spAutoFit/>
          </a:bodyPr>
          <a:lstStyle/>
          <a:p>
            <a:pPr>
              <a:lnSpc>
                <a:spcPct val="150000"/>
              </a:lnSpc>
            </a:pPr>
            <a:r>
              <a:rPr lang="zh-CN" altLang="en-US" b="1" dirty="0" smtClean="0"/>
              <a:t>实现关注点</a:t>
            </a:r>
            <a:r>
              <a:rPr lang="zh-CN" altLang="en-US" dirty="0" smtClean="0"/>
              <a:t>：</a:t>
            </a:r>
            <a:endParaRPr lang="en-US" altLang="zh-CN" dirty="0" smtClean="0"/>
          </a:p>
          <a:p>
            <a:pPr marL="342900" indent="-342900">
              <a:lnSpc>
                <a:spcPct val="150000"/>
              </a:lnSpc>
              <a:buFont typeface="+mj-lt"/>
              <a:buAutoNum type="arabicPeriod"/>
            </a:pPr>
            <a:r>
              <a:rPr lang="zh-CN" altLang="en-US" dirty="0" smtClean="0"/>
              <a:t>双方通信内容仅包含密文与汇总计算结果</a:t>
            </a:r>
            <a:endParaRPr lang="en-US" altLang="zh-CN" dirty="0" smtClean="0"/>
          </a:p>
          <a:p>
            <a:pPr marL="342900" indent="-342900">
              <a:lnSpc>
                <a:spcPct val="150000"/>
              </a:lnSpc>
              <a:buFont typeface="+mj-lt"/>
              <a:buAutoNum type="arabicPeriod"/>
            </a:pPr>
            <a:r>
              <a:rPr lang="zh-CN" altLang="en-US" dirty="0" smtClean="0"/>
              <a:t>由于</a:t>
            </a:r>
            <a:r>
              <a:rPr lang="en-US" altLang="zh-CN" dirty="0" err="1" smtClean="0"/>
              <a:t>Paillier</a:t>
            </a:r>
            <a:r>
              <a:rPr lang="zh-CN" altLang="en-US" dirty="0" smtClean="0"/>
              <a:t>加密算法仅具有加法同态性，而皮尔逊相关系数包含乘法操作，因此需要传递中间计算结果</a:t>
            </a:r>
            <a:r>
              <a:rPr lang="en-US" altLang="zh-CN" dirty="0" smtClean="0"/>
              <a:t>(</a:t>
            </a:r>
            <a:r>
              <a:rPr lang="zh-CN" altLang="en-US" dirty="0" smtClean="0"/>
              <a:t>无敏感信息</a:t>
            </a:r>
            <a:r>
              <a:rPr lang="en-US" altLang="zh-CN" dirty="0" smtClean="0"/>
              <a:t>)</a:t>
            </a:r>
            <a:endParaRPr lang="zh-CN" altLang="en-US" dirty="0"/>
          </a:p>
        </p:txBody>
      </p:sp>
      <p:sp>
        <p:nvSpPr>
          <p:cNvPr id="6" name="文本框 5"/>
          <p:cNvSpPr txBox="1"/>
          <p:nvPr/>
        </p:nvSpPr>
        <p:spPr>
          <a:xfrm>
            <a:off x="467353" y="1537853"/>
            <a:ext cx="3870036" cy="1754326"/>
          </a:xfrm>
          <a:prstGeom prst="rect">
            <a:avLst/>
          </a:prstGeom>
          <a:noFill/>
        </p:spPr>
        <p:txBody>
          <a:bodyPr wrap="square" rtlCol="0">
            <a:spAutoFit/>
          </a:bodyPr>
          <a:lstStyle/>
          <a:p>
            <a:pPr>
              <a:lnSpc>
                <a:spcPct val="150000"/>
              </a:lnSpc>
            </a:pPr>
            <a:r>
              <a:rPr lang="zh-CN" altLang="en-US" b="1" dirty="0" smtClean="0"/>
              <a:t>原理</a:t>
            </a:r>
            <a:r>
              <a:rPr lang="zh-CN" altLang="en-US" dirty="0" smtClean="0"/>
              <a:t>：</a:t>
            </a:r>
            <a:endParaRPr lang="en-US" altLang="zh-CN" dirty="0" smtClean="0"/>
          </a:p>
          <a:p>
            <a:pPr>
              <a:lnSpc>
                <a:spcPct val="150000"/>
              </a:lnSpc>
            </a:pPr>
            <a:r>
              <a:rPr lang="zh-CN" altLang="en-US" dirty="0" smtClean="0"/>
              <a:t>考虑到皮尔逊相关系数计算特性与</a:t>
            </a:r>
            <a:r>
              <a:rPr lang="en-US" altLang="zh-CN" dirty="0" err="1" smtClean="0"/>
              <a:t>Paillier</a:t>
            </a:r>
            <a:r>
              <a:rPr lang="zh-CN" altLang="en-US" dirty="0" smtClean="0"/>
              <a:t>加密算法的加法同态性，在双方通信时运用同态加密</a:t>
            </a:r>
            <a:endParaRPr lang="en-US" altLang="zh-CN" dirty="0" smtClean="0"/>
          </a:p>
        </p:txBody>
      </p:sp>
    </p:spTree>
    <p:extLst>
      <p:ext uri="{BB962C8B-B14F-4D97-AF65-F5344CB8AC3E}">
        <p14:creationId xmlns:p14="http://schemas.microsoft.com/office/powerpoint/2010/main" val="317005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913</Words>
  <Application>Microsoft Office PowerPoint</Application>
  <PresentationFormat>宽屏</PresentationFormat>
  <Paragraphs>180</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Times New Roman</vt:lpstr>
      <vt:lpstr>Office 主题​​</vt:lpstr>
      <vt:lpstr>隐私保护的共享协同过滤算法研究</vt:lpstr>
      <vt:lpstr>概览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lpstr>PowerPoint 演示文稿</vt:lpstr>
      <vt:lpstr>感谢！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隐私保护的共享协同过滤算法研究</dc:title>
  <dc:creator>Msger Angel</dc:creator>
  <cp:lastModifiedBy>Msger Angel</cp:lastModifiedBy>
  <cp:revision>53</cp:revision>
  <dcterms:created xsi:type="dcterms:W3CDTF">2018-05-17T02:03:32Z</dcterms:created>
  <dcterms:modified xsi:type="dcterms:W3CDTF">2018-05-24T11:53:17Z</dcterms:modified>
</cp:coreProperties>
</file>