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3"/>
    <p:sldId id="257" r:id="rId4"/>
    <p:sldId id="303" r:id="rId5"/>
    <p:sldId id="304" r:id="rId6"/>
    <p:sldId id="273" r:id="rId7"/>
    <p:sldId id="260" r:id="rId8"/>
    <p:sldId id="269" r:id="rId9"/>
    <p:sldId id="288" r:id="rId10"/>
    <p:sldId id="265" r:id="rId11"/>
    <p:sldId id="267" r:id="rId12"/>
    <p:sldId id="263" r:id="rId13"/>
    <p:sldId id="261" r:id="rId14"/>
    <p:sldId id="271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B2C7"/>
    <a:srgbClr val="ED4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2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包裹数量变化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2351668559684"/>
          <c:y val="0.004"/>
          <c:w val="0.829920493266266"/>
          <c:h val="0.679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全国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15</c:v>
                </c:pt>
                <c:pt idx="7">
                  <c:v>14</c:v>
                </c:pt>
                <c:pt idx="8">
                  <c:v>15</c:v>
                </c:pt>
                <c:pt idx="9">
                  <c:v>13</c:v>
                </c:pt>
                <c:pt idx="10">
                  <c:v>20</c:v>
                </c:pt>
                <c:pt idx="11">
                  <c:v>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高校</c:v>
                </c:pt>
              </c:strCache>
            </c:strRef>
          </c:tx>
          <c:spPr>
            <a:ln w="28575" cap="rnd">
              <a:solidFill>
                <a:srgbClr val="ED498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</c:v>
                </c:pt>
                <c:pt idx="2">
                  <c:v>2</c:v>
                </c:pt>
                <c:pt idx="3">
                  <c:v>14</c:v>
                </c:pt>
                <c:pt idx="4">
                  <c:v>16</c:v>
                </c:pt>
                <c:pt idx="5">
                  <c:v>10</c:v>
                </c:pt>
                <c:pt idx="6">
                  <c:v>2</c:v>
                </c:pt>
                <c:pt idx="7">
                  <c:v>3</c:v>
                </c:pt>
                <c:pt idx="8">
                  <c:v>16</c:v>
                </c:pt>
                <c:pt idx="9">
                  <c:v>14</c:v>
                </c:pt>
                <c:pt idx="10">
                  <c:v>22</c:v>
                </c:pt>
                <c:pt idx="11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77633"/>
        <c:axId val="847620148"/>
      </c:lineChart>
      <c:catAx>
        <c:axId val="14617763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7620148"/>
        <c:crosses val="autoZero"/>
        <c:auto val="1"/>
        <c:lblAlgn val="ctr"/>
        <c:lblOffset val="100"/>
        <c:noMultiLvlLbl val="0"/>
      </c:catAx>
      <c:valAx>
        <c:axId val="8476201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177633"/>
        <c:crosses val="autoZero"/>
        <c:crossBetween val="between"/>
      </c:valAx>
      <c:spPr>
        <a:noFill/>
        <a:ln w="3175">
          <a:solidFill>
            <a:srgbClr val="21B2C7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AEF4F7F1-3AAB-415E-92F9-150460A09677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/>
              <a:t>单击此处编辑母版文本样式</a:t>
            </a:r>
            <a:endParaRPr lang="zh-CN"/>
          </a:p>
          <a:p>
            <a:pPr>
              <a:buFontTx/>
              <a:buNone/>
            </a:pPr>
            <a:r>
              <a:rPr lang="zh-CN"/>
              <a:t>第二级</a:t>
            </a:r>
            <a:endParaRPr lang="zh-CN"/>
          </a:p>
          <a:p>
            <a:pPr>
              <a:buFontTx/>
              <a:buNone/>
            </a:pPr>
            <a:r>
              <a:rPr lang="zh-CN"/>
              <a:t>第三级</a:t>
            </a:r>
            <a:endParaRPr lang="zh-CN"/>
          </a:p>
          <a:p>
            <a:pPr>
              <a:buFontTx/>
              <a:buNone/>
            </a:pPr>
            <a:r>
              <a:rPr lang="zh-CN"/>
              <a:t>第四级</a:t>
            </a:r>
            <a:endParaRPr lang="zh-CN"/>
          </a:p>
          <a:p>
            <a:pPr>
              <a:buFontTx/>
              <a:buNone/>
            </a:pPr>
            <a:r>
              <a:rPr lang="zh-CN"/>
              <a:t>第五级</a:t>
            </a:r>
            <a:endParaRPr 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2BEDD6E9-6940-40F6-B886-D6FF61210C2A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ECC5-7D74-4875-BB98-9CE7FF085DA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F3AA-2076-41B6-9AC4-6A2A7E1D8CF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BB731-0971-459F-8698-8A6CDF3A7BB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2EDC03A-6681-435F-849F-9D6787C8BE5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DD2C-1C25-41CA-A700-FD5DECAFAF6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8B9C8-DD59-4501-99C0-C5A0B013055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ABE25-B6DA-4A4C-87BA-208AC5EAE3C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30E47-D808-451D-A09B-13BECFD1BC0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E4723-BCB5-4A68-83D3-6AECD886A79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55772-EBED-4325-952F-D890CBFB9EE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DCA0A-7D5E-41DC-972B-EF84C671B6C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E73CB-0C2E-4F25-AE83-74B15B22769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  <a:endParaRPr 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  <a:endParaRPr lang="zh-CN" smtClean="0">
              <a:sym typeface="Calibri" panose="020F0502020204030204" pitchFamily="34" charset="0"/>
            </a:endParaRP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  <a:endParaRPr lang="zh-CN" smtClean="0">
              <a:sym typeface="Calibri" panose="020F0502020204030204" pitchFamily="34" charset="0"/>
            </a:endParaRP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  <a:endParaRPr lang="zh-CN" smtClean="0">
              <a:sym typeface="Calibri" panose="020F0502020204030204" pitchFamily="34" charset="0"/>
            </a:endParaRP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  <a:endParaRPr lang="zh-CN" smtClean="0">
              <a:sym typeface="Calibri" panose="020F0502020204030204" pitchFamily="34" charset="0"/>
            </a:endParaRP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  <a:endParaRPr 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F61BEE-3522-4A78-87FE-A6BC6783712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3075" name="矩形 6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7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8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矩形 9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矩形 10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0" name="任意多边形 3"/>
          <p:cNvSpPr>
            <a:spLocks noChangeArrowheads="1"/>
          </p:cNvSpPr>
          <p:nvPr/>
        </p:nvSpPr>
        <p:spPr bwMode="auto">
          <a:xfrm rot="20707220">
            <a:off x="-785813" y="-1779588"/>
            <a:ext cx="10939463" cy="7556501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矩形 4"/>
          <p:cNvSpPr>
            <a:spLocks noChangeArrowheads="1"/>
          </p:cNvSpPr>
          <p:nvPr/>
        </p:nvSpPr>
        <p:spPr bwMode="auto">
          <a:xfrm>
            <a:off x="1304925" y="660400"/>
            <a:ext cx="5675313" cy="182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zh-CN" altLang="en-US" sz="6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校园派</a:t>
            </a:r>
            <a:endParaRPr lang="zh-CN" altLang="en-US" sz="66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ts val="6500"/>
              </a:lnSpc>
            </a:pPr>
            <a:r>
              <a:rPr lang="en-US" altLang="zh-CN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sym typeface="宋体" panose="02010600030101010101" pitchFamily="2" charset="-122"/>
              </a:rPr>
              <a:t>wings</a:t>
            </a:r>
            <a:endParaRPr lang="en-US" altLang="zh-CN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2" name="矩形 5"/>
          <p:cNvSpPr>
            <a:spLocks noChangeArrowheads="1"/>
          </p:cNvSpPr>
          <p:nvPr/>
        </p:nvSpPr>
        <p:spPr bwMode="auto">
          <a:xfrm>
            <a:off x="1333500" y="3533775"/>
            <a:ext cx="248031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市场调研与产品介绍</a:t>
            </a:r>
            <a:endParaRPr lang="zh-CN" altLang="en-US" sz="20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3" name="矩形 6"/>
          <p:cNvSpPr>
            <a:spLocks noChangeArrowheads="1"/>
          </p:cNvSpPr>
          <p:nvPr/>
        </p:nvSpPr>
        <p:spPr bwMode="auto">
          <a:xfrm>
            <a:off x="1338263" y="3835400"/>
            <a:ext cx="307340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部分引用阿里研究院</a:t>
            </a:r>
            <a:r>
              <a:rPr lang="en-US" altLang="zh-CN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2015</a:t>
            </a:r>
            <a:r>
              <a:rPr lang="zh-CN" altLang="en-US" sz="1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年数据</a:t>
            </a:r>
            <a:endParaRPr lang="zh-CN" altLang="en-US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84" name="矩形 7"/>
          <p:cNvSpPr>
            <a:spLocks noChangeArrowheads="1"/>
          </p:cNvSpPr>
          <p:nvPr/>
        </p:nvSpPr>
        <p:spPr bwMode="auto">
          <a:xfrm>
            <a:off x="7261225" y="5202238"/>
            <a:ext cx="120396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高校快递</a:t>
            </a:r>
            <a:endParaRPr lang="zh-CN" altLang="en-US" sz="2000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85" name="矩形 8"/>
          <p:cNvSpPr>
            <a:spLocks noChangeArrowheads="1"/>
          </p:cNvSpPr>
          <p:nvPr/>
        </p:nvSpPr>
        <p:spPr bwMode="auto">
          <a:xfrm>
            <a:off x="7261225" y="5543550"/>
            <a:ext cx="120396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末端配送</a:t>
            </a:r>
            <a:endParaRPr lang="zh-CN" altLang="en-US" sz="2000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4341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2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4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5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6" name="椭圆 5"/>
          <p:cNvSpPr>
            <a:spLocks noChangeArrowheads="1"/>
          </p:cNvSpPr>
          <p:nvPr/>
        </p:nvSpPr>
        <p:spPr bwMode="auto">
          <a:xfrm>
            <a:off x="1838325" y="2492375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椭圆 6"/>
          <p:cNvSpPr>
            <a:spLocks noChangeArrowheads="1"/>
          </p:cNvSpPr>
          <p:nvPr/>
        </p:nvSpPr>
        <p:spPr bwMode="auto">
          <a:xfrm>
            <a:off x="1995488" y="2176463"/>
            <a:ext cx="225425" cy="225425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8" name="椭圆 7"/>
          <p:cNvSpPr>
            <a:spLocks noChangeArrowheads="1"/>
          </p:cNvSpPr>
          <p:nvPr/>
        </p:nvSpPr>
        <p:spPr bwMode="auto">
          <a:xfrm>
            <a:off x="2374900" y="2239963"/>
            <a:ext cx="354013" cy="354012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椭圆 8"/>
          <p:cNvSpPr>
            <a:spLocks noChangeArrowheads="1"/>
          </p:cNvSpPr>
          <p:nvPr/>
        </p:nvSpPr>
        <p:spPr bwMode="auto">
          <a:xfrm>
            <a:off x="2690813" y="1892300"/>
            <a:ext cx="225425" cy="225425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椭圆 9"/>
          <p:cNvSpPr>
            <a:spLocks noChangeArrowheads="1"/>
          </p:cNvSpPr>
          <p:nvPr/>
        </p:nvSpPr>
        <p:spPr bwMode="auto">
          <a:xfrm>
            <a:off x="3100388" y="1766888"/>
            <a:ext cx="225425" cy="225425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椭圆 10"/>
          <p:cNvSpPr>
            <a:spLocks noChangeArrowheads="1"/>
          </p:cNvSpPr>
          <p:nvPr/>
        </p:nvSpPr>
        <p:spPr bwMode="auto">
          <a:xfrm>
            <a:off x="3606800" y="1987550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椭圆 11"/>
          <p:cNvSpPr>
            <a:spLocks noChangeArrowheads="1"/>
          </p:cNvSpPr>
          <p:nvPr/>
        </p:nvSpPr>
        <p:spPr bwMode="auto">
          <a:xfrm>
            <a:off x="3921125" y="2144713"/>
            <a:ext cx="355600" cy="354012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椭圆 12"/>
          <p:cNvSpPr>
            <a:spLocks noChangeArrowheads="1"/>
          </p:cNvSpPr>
          <p:nvPr/>
        </p:nvSpPr>
        <p:spPr bwMode="auto">
          <a:xfrm>
            <a:off x="4364038" y="2492375"/>
            <a:ext cx="225425" cy="225425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椭圆 13"/>
          <p:cNvSpPr>
            <a:spLocks noChangeArrowheads="1"/>
          </p:cNvSpPr>
          <p:nvPr/>
        </p:nvSpPr>
        <p:spPr bwMode="auto">
          <a:xfrm>
            <a:off x="4552950" y="2840038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5" name="椭圆 14"/>
          <p:cNvSpPr>
            <a:spLocks noChangeArrowheads="1"/>
          </p:cNvSpPr>
          <p:nvPr/>
        </p:nvSpPr>
        <p:spPr bwMode="auto">
          <a:xfrm>
            <a:off x="2911475" y="2176463"/>
            <a:ext cx="579438" cy="579437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椭圆 15"/>
          <p:cNvSpPr>
            <a:spLocks noChangeArrowheads="1"/>
          </p:cNvSpPr>
          <p:nvPr/>
        </p:nvSpPr>
        <p:spPr bwMode="auto">
          <a:xfrm>
            <a:off x="1679575" y="3376613"/>
            <a:ext cx="225425" cy="225425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7" name="椭圆 16"/>
          <p:cNvSpPr>
            <a:spLocks noChangeArrowheads="1"/>
          </p:cNvSpPr>
          <p:nvPr/>
        </p:nvSpPr>
        <p:spPr bwMode="auto">
          <a:xfrm>
            <a:off x="1870075" y="3660775"/>
            <a:ext cx="354013" cy="354013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8" name="椭圆 17"/>
          <p:cNvSpPr>
            <a:spLocks noChangeArrowheads="1"/>
          </p:cNvSpPr>
          <p:nvPr/>
        </p:nvSpPr>
        <p:spPr bwMode="auto">
          <a:xfrm>
            <a:off x="2343150" y="3913188"/>
            <a:ext cx="515938" cy="515937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椭圆 18"/>
          <p:cNvSpPr>
            <a:spLocks noChangeArrowheads="1"/>
          </p:cNvSpPr>
          <p:nvPr/>
        </p:nvSpPr>
        <p:spPr bwMode="auto">
          <a:xfrm>
            <a:off x="3006725" y="4322763"/>
            <a:ext cx="225425" cy="225425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0" name="椭圆 19"/>
          <p:cNvSpPr>
            <a:spLocks noChangeArrowheads="1"/>
          </p:cNvSpPr>
          <p:nvPr/>
        </p:nvSpPr>
        <p:spPr bwMode="auto">
          <a:xfrm>
            <a:off x="3132138" y="3913188"/>
            <a:ext cx="354012" cy="354012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1" name="椭圆 20"/>
          <p:cNvSpPr>
            <a:spLocks noChangeArrowheads="1"/>
          </p:cNvSpPr>
          <p:nvPr/>
        </p:nvSpPr>
        <p:spPr bwMode="auto">
          <a:xfrm>
            <a:off x="3448050" y="4354513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椭圆 21"/>
          <p:cNvSpPr>
            <a:spLocks noChangeArrowheads="1"/>
          </p:cNvSpPr>
          <p:nvPr/>
        </p:nvSpPr>
        <p:spPr bwMode="auto">
          <a:xfrm>
            <a:off x="3732213" y="3849688"/>
            <a:ext cx="515937" cy="515937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椭圆 22"/>
          <p:cNvSpPr>
            <a:spLocks noChangeArrowheads="1"/>
          </p:cNvSpPr>
          <p:nvPr/>
        </p:nvSpPr>
        <p:spPr bwMode="auto">
          <a:xfrm>
            <a:off x="4425950" y="3724275"/>
            <a:ext cx="355600" cy="354013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4" name="燕尾形 23"/>
          <p:cNvSpPr>
            <a:spLocks noChangeArrowheads="1"/>
          </p:cNvSpPr>
          <p:nvPr/>
        </p:nvSpPr>
        <p:spPr bwMode="auto">
          <a:xfrm>
            <a:off x="4781550" y="2238375"/>
            <a:ext cx="1039813" cy="1987550"/>
          </a:xfrm>
          <a:prstGeom prst="chevron">
            <a:avLst>
              <a:gd name="adj" fmla="val 62306"/>
            </a:avLst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燕尾形 24"/>
          <p:cNvSpPr>
            <a:spLocks noChangeArrowheads="1"/>
          </p:cNvSpPr>
          <p:nvPr/>
        </p:nvSpPr>
        <p:spPr bwMode="auto">
          <a:xfrm>
            <a:off x="5632450" y="2238375"/>
            <a:ext cx="1041400" cy="1987550"/>
          </a:xfrm>
          <a:prstGeom prst="chevron">
            <a:avLst>
              <a:gd name="adj" fmla="val 62306"/>
            </a:avLst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任意多边形 27"/>
          <p:cNvSpPr>
            <a:spLocks noChangeArrowheads="1"/>
          </p:cNvSpPr>
          <p:nvPr/>
        </p:nvSpPr>
        <p:spPr bwMode="auto">
          <a:xfrm>
            <a:off x="7123113" y="2322830"/>
            <a:ext cx="3379787" cy="233362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+mn-ea"/>
              <a:sym typeface="宋体" panose="02010600030101010101" pitchFamily="2" charset="-122"/>
            </a:endParaRPr>
          </a:p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sym typeface="宋体" panose="02010600030101010101" pitchFamily="2" charset="-122"/>
              </a:rPr>
              <a:t>灵活的物流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+mn-ea"/>
              <a:sym typeface="宋体" panose="02010600030101010101" pitchFamily="2" charset="-122"/>
            </a:endParaRPr>
          </a:p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sym typeface="宋体" panose="02010600030101010101" pitchFamily="2" charset="-122"/>
              </a:rPr>
              <a:t>末端服务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4367" name="矩形 29"/>
          <p:cNvSpPr>
            <a:spLocks noChangeArrowheads="1"/>
          </p:cNvSpPr>
          <p:nvPr/>
        </p:nvSpPr>
        <p:spPr bwMode="auto">
          <a:xfrm>
            <a:off x="2060575" y="3051175"/>
            <a:ext cx="1973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  <a:r>
              <a:rPr lang="zh-CN" altLang="en-US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强大市场需求</a:t>
            </a:r>
            <a:endParaRPr lang="zh-CN" altLang="en-US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4370" name="Group 34"/>
          <p:cNvGrpSpPr/>
          <p:nvPr/>
        </p:nvGrpSpPr>
        <p:grpSpPr bwMode="auto">
          <a:xfrm>
            <a:off x="8437563" y="2665413"/>
            <a:ext cx="750887" cy="603250"/>
            <a:chOff x="0" y="0"/>
            <a:chExt cx="750888" cy="603250"/>
          </a:xfrm>
        </p:grpSpPr>
        <p:sp>
          <p:nvSpPr>
            <p:cNvPr id="14371" name="Freeform 926"/>
            <p:cNvSpPr>
              <a:spLocks noChangeArrowheads="1"/>
            </p:cNvSpPr>
            <p:nvPr/>
          </p:nvSpPr>
          <p:spPr bwMode="auto">
            <a:xfrm>
              <a:off x="469900" y="0"/>
              <a:ext cx="160338" cy="430213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3"/>
                <a:gd name="T94" fmla="*/ 0 h 115"/>
                <a:gd name="T95" fmla="*/ 43 w 43"/>
                <a:gd name="T96" fmla="*/ 115 h 11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72" name="Freeform 927"/>
            <p:cNvSpPr>
              <a:spLocks noChangeArrowheads="1"/>
            </p:cNvSpPr>
            <p:nvPr/>
          </p:nvSpPr>
          <p:spPr bwMode="auto">
            <a:xfrm>
              <a:off x="96838" y="220663"/>
              <a:ext cx="200025" cy="19050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"/>
                <a:gd name="T23" fmla="*/ 53 w 53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73" name="Freeform 928"/>
            <p:cNvSpPr>
              <a:spLocks noChangeArrowheads="1"/>
            </p:cNvSpPr>
            <p:nvPr/>
          </p:nvSpPr>
          <p:spPr bwMode="auto">
            <a:xfrm>
              <a:off x="96838" y="306388"/>
              <a:ext cx="200025" cy="19050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"/>
                <a:gd name="T23" fmla="*/ 53 w 53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74" name="Freeform 929"/>
            <p:cNvSpPr>
              <a:spLocks noChangeArrowheads="1"/>
            </p:cNvSpPr>
            <p:nvPr/>
          </p:nvSpPr>
          <p:spPr bwMode="auto">
            <a:xfrm>
              <a:off x="96838" y="393700"/>
              <a:ext cx="200025" cy="19050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"/>
                <a:gd name="T23" fmla="*/ 53 w 53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375" name="Freeform 930"/>
            <p:cNvSpPr>
              <a:spLocks noEditPoints="1" noChangeArrowheads="1"/>
            </p:cNvSpPr>
            <p:nvPr/>
          </p:nvSpPr>
          <p:spPr bwMode="auto">
            <a:xfrm>
              <a:off x="0" y="44450"/>
              <a:ext cx="750888" cy="558800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00"/>
                <a:gd name="T106" fmla="*/ 0 h 149"/>
                <a:gd name="T107" fmla="*/ 200 w 200"/>
                <a:gd name="T108" fmla="*/ 149 h 1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40675" y="4855210"/>
            <a:ext cx="273748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校园派</a:t>
            </a:r>
            <a:endParaRPr lang="zh-CN" altLang="en-US" b="1"/>
          </a:p>
          <a:p>
            <a:r>
              <a:rPr lang="en-US" altLang="zh-CN" b="1"/>
              <a:t>     wings </a:t>
            </a:r>
            <a:r>
              <a:rPr lang="en-US" altLang="zh-CN"/>
              <a:t>app</a:t>
            </a:r>
            <a:endParaRPr lang="en-US" altLang="zh-CN"/>
          </a:p>
          <a:p>
            <a:r>
              <a:rPr lang="zh-CN" altLang="en-US" sz="1800"/>
              <a:t>学生互助物流服务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9"/>
          <p:cNvSpPr>
            <a:spLocks noChangeArrowheads="1"/>
          </p:cNvSpPr>
          <p:nvPr/>
        </p:nvSpPr>
        <p:spPr bwMode="auto">
          <a:xfrm rot="20700000">
            <a:off x="-616268" y="-91376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1269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1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2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74" name="任意多边形 13"/>
          <p:cNvSpPr>
            <a:spLocks noChangeArrowheads="1"/>
          </p:cNvSpPr>
          <p:nvPr/>
        </p:nvSpPr>
        <p:spPr bwMode="auto">
          <a:xfrm>
            <a:off x="2032000" y="2239963"/>
            <a:ext cx="2266950" cy="2124075"/>
          </a:xfrm>
          <a:custGeom>
            <a:avLst/>
            <a:gdLst>
              <a:gd name="T0" fmla="*/ 1597976 w 2266626"/>
              <a:gd name="T1" fmla="*/ 0 h 2123793"/>
              <a:gd name="T2" fmla="*/ 1852276 w 2266626"/>
              <a:gd name="T3" fmla="*/ 254300 h 2123793"/>
              <a:gd name="T4" fmla="*/ 2079677 w 2266626"/>
              <a:gd name="T5" fmla="*/ 254300 h 2123793"/>
              <a:gd name="T6" fmla="*/ 2266626 w 2266626"/>
              <a:gd name="T7" fmla="*/ 441249 h 2123793"/>
              <a:gd name="T8" fmla="*/ 2266626 w 2266626"/>
              <a:gd name="T9" fmla="*/ 1936844 h 2123793"/>
              <a:gd name="T10" fmla="*/ 2079677 w 2266626"/>
              <a:gd name="T11" fmla="*/ 2123793 h 2123793"/>
              <a:gd name="T12" fmla="*/ 186949 w 2266626"/>
              <a:gd name="T13" fmla="*/ 2123793 h 2123793"/>
              <a:gd name="T14" fmla="*/ 0 w 2266626"/>
              <a:gd name="T15" fmla="*/ 1936844 h 2123793"/>
              <a:gd name="T16" fmla="*/ 0 w 2266626"/>
              <a:gd name="T17" fmla="*/ 441249 h 2123793"/>
              <a:gd name="T18" fmla="*/ 186949 w 2266626"/>
              <a:gd name="T19" fmla="*/ 254300 h 2123793"/>
              <a:gd name="T20" fmla="*/ 1597976 w 2266626"/>
              <a:gd name="T21" fmla="*/ 254300 h 21237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66626"/>
              <a:gd name="T34" fmla="*/ 0 h 2123793"/>
              <a:gd name="T35" fmla="*/ 2266626 w 2266626"/>
              <a:gd name="T36" fmla="*/ 2123793 h 21237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66626" h="2123793">
                <a:moveTo>
                  <a:pt x="1597976" y="0"/>
                </a:moveTo>
                <a:lnTo>
                  <a:pt x="1852276" y="254300"/>
                </a:lnTo>
                <a:lnTo>
                  <a:pt x="2079677" y="254300"/>
                </a:lnTo>
                <a:cubicBezTo>
                  <a:pt x="2182926" y="254300"/>
                  <a:pt x="2266626" y="338000"/>
                  <a:pt x="2266626" y="441249"/>
                </a:cubicBezTo>
                <a:lnTo>
                  <a:pt x="2266626" y="1936844"/>
                </a:lnTo>
                <a:cubicBezTo>
                  <a:pt x="2266626" y="2040093"/>
                  <a:pt x="2182926" y="2123793"/>
                  <a:pt x="2079677" y="2123793"/>
                </a:cubicBezTo>
                <a:lnTo>
                  <a:pt x="186949" y="2123793"/>
                </a:lnTo>
                <a:cubicBezTo>
                  <a:pt x="83700" y="2123793"/>
                  <a:pt x="0" y="2040093"/>
                  <a:pt x="0" y="1936844"/>
                </a:cubicBezTo>
                <a:lnTo>
                  <a:pt x="0" y="441249"/>
                </a:lnTo>
                <a:cubicBezTo>
                  <a:pt x="0" y="338000"/>
                  <a:pt x="83700" y="254300"/>
                  <a:pt x="186949" y="254300"/>
                </a:cubicBezTo>
                <a:lnTo>
                  <a:pt x="1597976" y="254300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26B7CC"/>
            </a:solidFill>
            <a:bevel/>
          </a:ln>
        </p:spPr>
        <p:txBody>
          <a:bodyPr lIns="115412" tIns="115412" rIns="115412" bIns="51601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5" name="形状 4"/>
          <p:cNvSpPr>
            <a:spLocks noChangeArrowheads="1"/>
          </p:cNvSpPr>
          <p:nvPr/>
        </p:nvSpPr>
        <p:spPr bwMode="auto">
          <a:xfrm>
            <a:off x="3333750" y="3036888"/>
            <a:ext cx="2355850" cy="2355850"/>
          </a:xfrm>
          <a:custGeom>
            <a:avLst/>
            <a:gdLst>
              <a:gd name="G0" fmla="+- 2277310 0 0"/>
              <a:gd name="G1" fmla="+- 9857148 0 0"/>
              <a:gd name="G2" fmla="+- 2277310 0 9857148"/>
              <a:gd name="G3" fmla="+- 10800 0 0"/>
              <a:gd name="G4" fmla="+- 0 0 227731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250 0 0"/>
              <a:gd name="G9" fmla="+- 0 0 9857148"/>
              <a:gd name="G10" fmla="+- 10250 0 2700"/>
              <a:gd name="G11" fmla="cos G10 2277310"/>
              <a:gd name="G12" fmla="sin G10 2277310"/>
              <a:gd name="G13" fmla="cos 13500 2277310"/>
              <a:gd name="G14" fmla="sin 13500 2277310"/>
              <a:gd name="G15" fmla="+- G11 10800 0"/>
              <a:gd name="G16" fmla="+- G12 10800 0"/>
              <a:gd name="G17" fmla="+- G13 10800 0"/>
              <a:gd name="G18" fmla="+- G14 10800 0"/>
              <a:gd name="G19" fmla="*/ 10250 1 2"/>
              <a:gd name="G20" fmla="+- G19 5400 0"/>
              <a:gd name="G21" fmla="cos G20 2277310"/>
              <a:gd name="G22" fmla="sin G20 2277310"/>
              <a:gd name="G23" fmla="+- G21 10800 0"/>
              <a:gd name="G24" fmla="+- G12 G23 G22"/>
              <a:gd name="G25" fmla="+- G22 G23 G11"/>
              <a:gd name="G26" fmla="cos 10800 2277310"/>
              <a:gd name="G27" fmla="sin 10800 2277310"/>
              <a:gd name="G28" fmla="cos 10250 2277310"/>
              <a:gd name="G29" fmla="sin 10250 227731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857148"/>
              <a:gd name="G36" fmla="sin G34 9857148"/>
              <a:gd name="G37" fmla="+/ 9857148 227731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250 G39"/>
              <a:gd name="G43" fmla="sin 1025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285 w 21600"/>
              <a:gd name="T5" fmla="*/ 10 h 21600"/>
              <a:gd name="T6" fmla="*/ 1647 w 21600"/>
              <a:gd name="T7" fmla="*/ 15997 h 21600"/>
              <a:gd name="T8" fmla="*/ 11261 w 21600"/>
              <a:gd name="T9" fmla="*/ 560 h 21600"/>
              <a:gd name="T10" fmla="*/ 21892 w 21600"/>
              <a:gd name="T11" fmla="*/ 18494 h 21600"/>
              <a:gd name="T12" fmla="*/ 17751 w 21600"/>
              <a:gd name="T13" fmla="*/ 19243 h 21600"/>
              <a:gd name="T14" fmla="*/ 17003 w 21600"/>
              <a:gd name="T15" fmla="*/ 1510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21" y="16642"/>
                </a:moveTo>
                <a:cubicBezTo>
                  <a:pt x="20412" y="14926"/>
                  <a:pt x="21050" y="12888"/>
                  <a:pt x="21050" y="10800"/>
                </a:cubicBezTo>
                <a:cubicBezTo>
                  <a:pt x="21050" y="5139"/>
                  <a:pt x="16460" y="550"/>
                  <a:pt x="10800" y="550"/>
                </a:cubicBezTo>
                <a:cubicBezTo>
                  <a:pt x="5139" y="550"/>
                  <a:pt x="550" y="5139"/>
                  <a:pt x="550" y="10800"/>
                </a:cubicBezTo>
                <a:cubicBezTo>
                  <a:pt x="549" y="12574"/>
                  <a:pt x="1010" y="14318"/>
                  <a:pt x="1886" y="15861"/>
                </a:cubicBezTo>
                <a:lnTo>
                  <a:pt x="1408" y="16133"/>
                </a:lnTo>
                <a:cubicBezTo>
                  <a:pt x="485" y="14507"/>
                  <a:pt x="0" y="12669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000"/>
                  <a:pt x="20927" y="15147"/>
                  <a:pt x="19673" y="16955"/>
                </a:cubicBezTo>
                <a:lnTo>
                  <a:pt x="21892" y="18494"/>
                </a:lnTo>
                <a:lnTo>
                  <a:pt x="17751" y="19243"/>
                </a:lnTo>
                <a:lnTo>
                  <a:pt x="17003" y="15103"/>
                </a:lnTo>
                <a:lnTo>
                  <a:pt x="19221" y="16642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任意多边形 5"/>
          <p:cNvSpPr>
            <a:spLocks noChangeArrowheads="1"/>
          </p:cNvSpPr>
          <p:nvPr/>
        </p:nvSpPr>
        <p:spPr bwMode="auto">
          <a:xfrm>
            <a:off x="2535238" y="3962400"/>
            <a:ext cx="2014537" cy="801688"/>
          </a:xfrm>
          <a:custGeom>
            <a:avLst/>
            <a:gdLst>
              <a:gd name="T0" fmla="*/ 0 w 2014779"/>
              <a:gd name="T1" fmla="*/ 80121 h 801211"/>
              <a:gd name="T2" fmla="*/ 80121 w 2014779"/>
              <a:gd name="T3" fmla="*/ 0 h 801211"/>
              <a:gd name="T4" fmla="*/ 1934658 w 2014779"/>
              <a:gd name="T5" fmla="*/ 0 h 801211"/>
              <a:gd name="T6" fmla="*/ 2014779 w 2014779"/>
              <a:gd name="T7" fmla="*/ 80121 h 801211"/>
              <a:gd name="T8" fmla="*/ 2014779 w 2014779"/>
              <a:gd name="T9" fmla="*/ 721090 h 801211"/>
              <a:gd name="T10" fmla="*/ 1934658 w 2014779"/>
              <a:gd name="T11" fmla="*/ 801211 h 801211"/>
              <a:gd name="T12" fmla="*/ 80121 w 2014779"/>
              <a:gd name="T13" fmla="*/ 801211 h 801211"/>
              <a:gd name="T14" fmla="*/ 0 w 2014779"/>
              <a:gd name="T15" fmla="*/ 721090 h 801211"/>
              <a:gd name="T16" fmla="*/ 0 w 2014779"/>
              <a:gd name="T17" fmla="*/ 80121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26B7CC"/>
          </a:solidFill>
          <a:ln w="12700" cap="flat" cmpd="sng">
            <a:solidFill>
              <a:srgbClr val="FFFFFF"/>
            </a:solidFill>
            <a:miter lim="800000"/>
          </a:ln>
        </p:spPr>
        <p:txBody>
          <a:bodyPr lIns="105382" tIns="78077" rIns="105382" bIns="78077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4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7" name="任意多边形 17"/>
          <p:cNvSpPr>
            <a:spLocks noChangeArrowheads="1"/>
          </p:cNvSpPr>
          <p:nvPr/>
        </p:nvSpPr>
        <p:spPr bwMode="auto">
          <a:xfrm>
            <a:off x="4837113" y="2493963"/>
            <a:ext cx="2265362" cy="2185987"/>
          </a:xfrm>
          <a:custGeom>
            <a:avLst/>
            <a:gdLst>
              <a:gd name="T0" fmla="*/ 186949 w 2266626"/>
              <a:gd name="T1" fmla="*/ 0 h 2185709"/>
              <a:gd name="T2" fmla="*/ 2079677 w 2266626"/>
              <a:gd name="T3" fmla="*/ 0 h 2185709"/>
              <a:gd name="T4" fmla="*/ 2266626 w 2266626"/>
              <a:gd name="T5" fmla="*/ 186949 h 2185709"/>
              <a:gd name="T6" fmla="*/ 2266626 w 2266626"/>
              <a:gd name="T7" fmla="*/ 1682544 h 2185709"/>
              <a:gd name="T8" fmla="*/ 2079677 w 2266626"/>
              <a:gd name="T9" fmla="*/ 1869493 h 2185709"/>
              <a:gd name="T10" fmla="*/ 2021020 w 2266626"/>
              <a:gd name="T11" fmla="*/ 1869493 h 2185709"/>
              <a:gd name="T12" fmla="*/ 2021020 w 2266626"/>
              <a:gd name="T13" fmla="*/ 2185709 h 2185709"/>
              <a:gd name="T14" fmla="*/ 1704804 w 2266626"/>
              <a:gd name="T15" fmla="*/ 1869493 h 2185709"/>
              <a:gd name="T16" fmla="*/ 186949 w 2266626"/>
              <a:gd name="T17" fmla="*/ 1869493 h 2185709"/>
              <a:gd name="T18" fmla="*/ 0 w 2266626"/>
              <a:gd name="T19" fmla="*/ 1682544 h 2185709"/>
              <a:gd name="T20" fmla="*/ 0 w 2266626"/>
              <a:gd name="T21" fmla="*/ 186949 h 2185709"/>
              <a:gd name="T22" fmla="*/ 186949 w 2266626"/>
              <a:gd name="T23" fmla="*/ 0 h 21857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66626"/>
              <a:gd name="T37" fmla="*/ 0 h 2185709"/>
              <a:gd name="T38" fmla="*/ 2266626 w 2266626"/>
              <a:gd name="T39" fmla="*/ 2185709 h 218570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66626" h="2185709">
                <a:moveTo>
                  <a:pt x="186949" y="0"/>
                </a:moveTo>
                <a:lnTo>
                  <a:pt x="2079677" y="0"/>
                </a:lnTo>
                <a:cubicBezTo>
                  <a:pt x="2182926" y="0"/>
                  <a:pt x="2266626" y="83700"/>
                  <a:pt x="2266626" y="186949"/>
                </a:cubicBezTo>
                <a:lnTo>
                  <a:pt x="2266626" y="1682544"/>
                </a:lnTo>
                <a:cubicBezTo>
                  <a:pt x="2266626" y="1785793"/>
                  <a:pt x="2182926" y="1869493"/>
                  <a:pt x="2079677" y="1869493"/>
                </a:cubicBezTo>
                <a:lnTo>
                  <a:pt x="2021020" y="1869493"/>
                </a:lnTo>
                <a:lnTo>
                  <a:pt x="2021020" y="2185709"/>
                </a:lnTo>
                <a:lnTo>
                  <a:pt x="1704804" y="1869493"/>
                </a:lnTo>
                <a:lnTo>
                  <a:pt x="186949" y="1869493"/>
                </a:lnTo>
                <a:cubicBezTo>
                  <a:pt x="83700" y="1869493"/>
                  <a:pt x="0" y="1785793"/>
                  <a:pt x="0" y="1682544"/>
                </a:cubicBezTo>
                <a:lnTo>
                  <a:pt x="0" y="186949"/>
                </a:lnTo>
                <a:cubicBezTo>
                  <a:pt x="0" y="83700"/>
                  <a:pt x="83700" y="0"/>
                  <a:pt x="186949" y="0"/>
                </a:cubicBezTo>
                <a:close/>
              </a:path>
            </a:pathLst>
          </a:custGeom>
          <a:noFill/>
          <a:ln w="38100" cap="flat" cmpd="sng">
            <a:solidFill>
              <a:srgbClr val="ED498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5412" tIns="516018" rIns="115412" bIns="11541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8" name="环形箭头 7"/>
          <p:cNvSpPr>
            <a:spLocks noChangeArrowheads="1"/>
          </p:cNvSpPr>
          <p:nvPr/>
        </p:nvSpPr>
        <p:spPr bwMode="auto">
          <a:xfrm>
            <a:off x="6118225" y="1392238"/>
            <a:ext cx="2646363" cy="2646362"/>
          </a:xfrm>
          <a:custGeom>
            <a:avLst/>
            <a:gdLst>
              <a:gd name="G0" fmla="+- 21354581 0 0"/>
              <a:gd name="G1" fmla="+- 13735811 0 0"/>
              <a:gd name="G2" fmla="+- 21354581 0 13735811"/>
              <a:gd name="G3" fmla="+- 10800 0 0"/>
              <a:gd name="G4" fmla="+- 0 0 2135458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10310 0 0"/>
              <a:gd name="G9" fmla="+- 0 0 13735811"/>
              <a:gd name="G10" fmla="+- 10310 0 2700"/>
              <a:gd name="G11" fmla="cos G10 21354581"/>
              <a:gd name="G12" fmla="sin G10 21354581"/>
              <a:gd name="G13" fmla="cos 13500 21354581"/>
              <a:gd name="G14" fmla="sin 13500 21354581"/>
              <a:gd name="G15" fmla="+- G11 10800 0"/>
              <a:gd name="G16" fmla="+- G12 10800 0"/>
              <a:gd name="G17" fmla="+- G13 10800 0"/>
              <a:gd name="G18" fmla="+- G14 10800 0"/>
              <a:gd name="G19" fmla="*/ 10310 1 2"/>
              <a:gd name="G20" fmla="+- G19 5400 0"/>
              <a:gd name="G21" fmla="cos G20 21354581"/>
              <a:gd name="G22" fmla="sin G20 21354581"/>
              <a:gd name="G23" fmla="+- G21 10800 0"/>
              <a:gd name="G24" fmla="+- G12 G23 G22"/>
              <a:gd name="G25" fmla="+- G22 G23 G11"/>
              <a:gd name="G26" fmla="cos 10800 21354581"/>
              <a:gd name="G27" fmla="sin 10800 21354581"/>
              <a:gd name="G28" fmla="cos 10310 21354581"/>
              <a:gd name="G29" fmla="sin 10310 2135458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3735811"/>
              <a:gd name="G36" fmla="sin G34 13735811"/>
              <a:gd name="G37" fmla="+/ 13735811 2135458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10310 G39"/>
              <a:gd name="G43" fmla="sin 1031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370 w 21600"/>
              <a:gd name="T5" fmla="*/ 8 h 21600"/>
              <a:gd name="T6" fmla="*/ 1621 w 21600"/>
              <a:gd name="T7" fmla="*/ 5587 h 21600"/>
              <a:gd name="T8" fmla="*/ 10389 w 21600"/>
              <a:gd name="T9" fmla="*/ 498 h 21600"/>
              <a:gd name="T10" fmla="*/ 21971 w 21600"/>
              <a:gd name="T11" fmla="*/ 3220 h 21600"/>
              <a:gd name="T12" fmla="*/ 21187 w 21600"/>
              <a:gd name="T13" fmla="*/ 7311 h 21600"/>
              <a:gd name="T14" fmla="*/ 17097 w 21600"/>
              <a:gd name="T15" fmla="*/ 652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331" y="5011"/>
                </a:moveTo>
                <a:cubicBezTo>
                  <a:pt x="17413" y="2183"/>
                  <a:pt x="14217" y="489"/>
                  <a:pt x="10799" y="490"/>
                </a:cubicBezTo>
                <a:cubicBezTo>
                  <a:pt x="7090" y="490"/>
                  <a:pt x="3666" y="2482"/>
                  <a:pt x="1834" y="5708"/>
                </a:cubicBezTo>
                <a:lnTo>
                  <a:pt x="1408" y="5466"/>
                </a:lnTo>
                <a:cubicBezTo>
                  <a:pt x="3327" y="2087"/>
                  <a:pt x="6914" y="0"/>
                  <a:pt x="10799" y="0"/>
                </a:cubicBezTo>
                <a:cubicBezTo>
                  <a:pt x="14379" y="-1"/>
                  <a:pt x="17727" y="1774"/>
                  <a:pt x="19737" y="4736"/>
                </a:cubicBezTo>
                <a:lnTo>
                  <a:pt x="21971" y="3220"/>
                </a:lnTo>
                <a:lnTo>
                  <a:pt x="21187" y="7311"/>
                </a:lnTo>
                <a:lnTo>
                  <a:pt x="17097" y="6527"/>
                </a:lnTo>
                <a:lnTo>
                  <a:pt x="19331" y="5011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任意多边形 8"/>
          <p:cNvSpPr>
            <a:spLocks noChangeArrowheads="1"/>
          </p:cNvSpPr>
          <p:nvPr/>
        </p:nvSpPr>
        <p:spPr bwMode="auto">
          <a:xfrm>
            <a:off x="5355590" y="2107883"/>
            <a:ext cx="2014538" cy="801687"/>
          </a:xfrm>
          <a:custGeom>
            <a:avLst/>
            <a:gdLst>
              <a:gd name="T0" fmla="*/ 0 w 2014779"/>
              <a:gd name="T1" fmla="*/ 80121 h 801211"/>
              <a:gd name="T2" fmla="*/ 80121 w 2014779"/>
              <a:gd name="T3" fmla="*/ 0 h 801211"/>
              <a:gd name="T4" fmla="*/ 1934658 w 2014779"/>
              <a:gd name="T5" fmla="*/ 0 h 801211"/>
              <a:gd name="T6" fmla="*/ 2014779 w 2014779"/>
              <a:gd name="T7" fmla="*/ 80121 h 801211"/>
              <a:gd name="T8" fmla="*/ 2014779 w 2014779"/>
              <a:gd name="T9" fmla="*/ 721090 h 801211"/>
              <a:gd name="T10" fmla="*/ 1934658 w 2014779"/>
              <a:gd name="T11" fmla="*/ 801211 h 801211"/>
              <a:gd name="T12" fmla="*/ 80121 w 2014779"/>
              <a:gd name="T13" fmla="*/ 801211 h 801211"/>
              <a:gd name="T14" fmla="*/ 0 w 2014779"/>
              <a:gd name="T15" fmla="*/ 721090 h 801211"/>
              <a:gd name="T16" fmla="*/ 0 w 2014779"/>
              <a:gd name="T17" fmla="*/ 80121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ED4989"/>
          </a:solidFill>
          <a:ln w="12700" cap="flat" cmpd="sng">
            <a:solidFill>
              <a:srgbClr val="FFFFFF"/>
            </a:solidFill>
            <a:miter lim="800000"/>
          </a:ln>
        </p:spPr>
        <p:txBody>
          <a:bodyPr lIns="105382" tIns="78077" rIns="105382" bIns="78077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4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80" name="任意多边形 16"/>
          <p:cNvSpPr>
            <a:spLocks noChangeArrowheads="1"/>
          </p:cNvSpPr>
          <p:nvPr/>
        </p:nvSpPr>
        <p:spPr bwMode="auto">
          <a:xfrm>
            <a:off x="7642225" y="2201863"/>
            <a:ext cx="2265363" cy="2162175"/>
          </a:xfrm>
          <a:custGeom>
            <a:avLst/>
            <a:gdLst>
              <a:gd name="T0" fmla="*/ 1632483 w 2266626"/>
              <a:gd name="T1" fmla="*/ 0 h 2161893"/>
              <a:gd name="T2" fmla="*/ 1924883 w 2266626"/>
              <a:gd name="T3" fmla="*/ 292400 h 2161893"/>
              <a:gd name="T4" fmla="*/ 2079677 w 2266626"/>
              <a:gd name="T5" fmla="*/ 292400 h 2161893"/>
              <a:gd name="T6" fmla="*/ 2266626 w 2266626"/>
              <a:gd name="T7" fmla="*/ 479349 h 2161893"/>
              <a:gd name="T8" fmla="*/ 2266626 w 2266626"/>
              <a:gd name="T9" fmla="*/ 1974944 h 2161893"/>
              <a:gd name="T10" fmla="*/ 2079677 w 2266626"/>
              <a:gd name="T11" fmla="*/ 2161893 h 2161893"/>
              <a:gd name="T12" fmla="*/ 186949 w 2266626"/>
              <a:gd name="T13" fmla="*/ 2161893 h 2161893"/>
              <a:gd name="T14" fmla="*/ 0 w 2266626"/>
              <a:gd name="T15" fmla="*/ 1974944 h 2161893"/>
              <a:gd name="T16" fmla="*/ 0 w 2266626"/>
              <a:gd name="T17" fmla="*/ 479349 h 2161893"/>
              <a:gd name="T18" fmla="*/ 186949 w 2266626"/>
              <a:gd name="T19" fmla="*/ 292400 h 2161893"/>
              <a:gd name="T20" fmla="*/ 1632483 w 2266626"/>
              <a:gd name="T21" fmla="*/ 292400 h 21618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66626"/>
              <a:gd name="T34" fmla="*/ 0 h 2161893"/>
              <a:gd name="T35" fmla="*/ 2266626 w 2266626"/>
              <a:gd name="T36" fmla="*/ 2161893 h 21618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66626" h="2161893">
                <a:moveTo>
                  <a:pt x="1632483" y="0"/>
                </a:moveTo>
                <a:lnTo>
                  <a:pt x="1924883" y="292400"/>
                </a:lnTo>
                <a:lnTo>
                  <a:pt x="2079677" y="292400"/>
                </a:lnTo>
                <a:cubicBezTo>
                  <a:pt x="2182926" y="292400"/>
                  <a:pt x="2266626" y="376100"/>
                  <a:pt x="2266626" y="479349"/>
                </a:cubicBezTo>
                <a:lnTo>
                  <a:pt x="2266626" y="1974944"/>
                </a:lnTo>
                <a:cubicBezTo>
                  <a:pt x="2266626" y="2078193"/>
                  <a:pt x="2182926" y="2161893"/>
                  <a:pt x="2079677" y="2161893"/>
                </a:cubicBezTo>
                <a:lnTo>
                  <a:pt x="186949" y="2161893"/>
                </a:lnTo>
                <a:cubicBezTo>
                  <a:pt x="83700" y="2161893"/>
                  <a:pt x="0" y="2078193"/>
                  <a:pt x="0" y="1974944"/>
                </a:cubicBezTo>
                <a:lnTo>
                  <a:pt x="0" y="479349"/>
                </a:lnTo>
                <a:cubicBezTo>
                  <a:pt x="0" y="376100"/>
                  <a:pt x="83700" y="292400"/>
                  <a:pt x="186949" y="292400"/>
                </a:cubicBezTo>
                <a:lnTo>
                  <a:pt x="1632483" y="292400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2E3740"/>
            </a:solidFill>
            <a:bevel/>
          </a:ln>
        </p:spPr>
        <p:txBody>
          <a:bodyPr lIns="115412" tIns="115412" rIns="115412" bIns="51601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81" name="任意多边形 10"/>
          <p:cNvSpPr>
            <a:spLocks noChangeArrowheads="1"/>
          </p:cNvSpPr>
          <p:nvPr/>
        </p:nvSpPr>
        <p:spPr bwMode="auto">
          <a:xfrm>
            <a:off x="8144828" y="3962400"/>
            <a:ext cx="2014537" cy="801688"/>
          </a:xfrm>
          <a:custGeom>
            <a:avLst/>
            <a:gdLst>
              <a:gd name="T0" fmla="*/ 0 w 2014779"/>
              <a:gd name="T1" fmla="*/ 80121 h 801211"/>
              <a:gd name="T2" fmla="*/ 80121 w 2014779"/>
              <a:gd name="T3" fmla="*/ 0 h 801211"/>
              <a:gd name="T4" fmla="*/ 1934658 w 2014779"/>
              <a:gd name="T5" fmla="*/ 0 h 801211"/>
              <a:gd name="T6" fmla="*/ 2014779 w 2014779"/>
              <a:gd name="T7" fmla="*/ 80121 h 801211"/>
              <a:gd name="T8" fmla="*/ 2014779 w 2014779"/>
              <a:gd name="T9" fmla="*/ 721090 h 801211"/>
              <a:gd name="T10" fmla="*/ 1934658 w 2014779"/>
              <a:gd name="T11" fmla="*/ 801211 h 801211"/>
              <a:gd name="T12" fmla="*/ 80121 w 2014779"/>
              <a:gd name="T13" fmla="*/ 801211 h 801211"/>
              <a:gd name="T14" fmla="*/ 0 w 2014779"/>
              <a:gd name="T15" fmla="*/ 721090 h 801211"/>
              <a:gd name="T16" fmla="*/ 0 w 2014779"/>
              <a:gd name="T17" fmla="*/ 80121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2E3740"/>
          </a:solidFill>
          <a:ln w="12700" cap="flat" cmpd="sng">
            <a:solidFill>
              <a:srgbClr val="FFFFFF"/>
            </a:solidFill>
            <a:miter lim="800000"/>
          </a:ln>
        </p:spPr>
        <p:txBody>
          <a:bodyPr lIns="105382" tIns="78077" rIns="105382" bIns="78077" anchor="ctr"/>
          <a:lstStyle/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zh-CN" altLang="zh-CN" sz="4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82" name="矩形 19"/>
          <p:cNvSpPr>
            <a:spLocks noChangeArrowheads="1"/>
          </p:cNvSpPr>
          <p:nvPr/>
        </p:nvSpPr>
        <p:spPr bwMode="auto">
          <a:xfrm>
            <a:off x="2614613" y="4277360"/>
            <a:ext cx="1855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</a:t>
            </a:r>
            <a:r>
              <a:rPr lang="en-US" altLang="zh-CN" sz="1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</a:t>
            </a:r>
            <a:r>
              <a:rPr lang="zh-CN" altLang="en-US" sz="1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提交订单详情</a:t>
            </a:r>
            <a:endParaRPr lang="zh-CN" altLang="en-US" sz="1200" b="1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83" name="矩形 20"/>
          <p:cNvSpPr>
            <a:spLocks noChangeArrowheads="1"/>
          </p:cNvSpPr>
          <p:nvPr/>
        </p:nvSpPr>
        <p:spPr bwMode="auto">
          <a:xfrm>
            <a:off x="5461000" y="2370455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</a:t>
            </a:r>
            <a:r>
              <a:rPr lang="zh-CN" altLang="en-US" sz="1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选取接受订单</a:t>
            </a:r>
            <a:endParaRPr lang="zh-CN" altLang="en-US" sz="1200" b="1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84" name="矩形 21"/>
          <p:cNvSpPr>
            <a:spLocks noChangeArrowheads="1"/>
          </p:cNvSpPr>
          <p:nvPr/>
        </p:nvSpPr>
        <p:spPr bwMode="auto">
          <a:xfrm>
            <a:off x="8223250" y="4225608"/>
            <a:ext cx="1857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</a:t>
            </a:r>
            <a:r>
              <a:rPr lang="zh-CN" altLang="en-US" sz="1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记入提单人评价数据</a:t>
            </a:r>
            <a:endParaRPr lang="zh-CN" altLang="en-US" sz="1200" b="1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85" name="矩形 22"/>
          <p:cNvSpPr>
            <a:spLocks noChangeArrowheads="1"/>
          </p:cNvSpPr>
          <p:nvPr/>
        </p:nvSpPr>
        <p:spPr bwMode="auto">
          <a:xfrm>
            <a:off x="2355850" y="1800225"/>
            <a:ext cx="872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发单人</a:t>
            </a:r>
            <a:endParaRPr lang="zh-CN" altLang="en-US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286" name="矩形 23"/>
          <p:cNvSpPr>
            <a:spLocks noChangeArrowheads="1"/>
          </p:cNvSpPr>
          <p:nvPr/>
        </p:nvSpPr>
        <p:spPr bwMode="auto">
          <a:xfrm>
            <a:off x="5926138" y="4791075"/>
            <a:ext cx="872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提单人</a:t>
            </a:r>
            <a:endParaRPr lang="zh-CN" altLang="en-US" b="1">
              <a:solidFill>
                <a:srgbClr val="ED498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287" name="矩形 24"/>
          <p:cNvSpPr>
            <a:spLocks noChangeArrowheads="1"/>
          </p:cNvSpPr>
          <p:nvPr/>
        </p:nvSpPr>
        <p:spPr bwMode="auto">
          <a:xfrm>
            <a:off x="8774113" y="1800225"/>
            <a:ext cx="1102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后期反馈</a:t>
            </a:r>
            <a:endParaRPr lang="zh-CN" altLang="en-US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1288" name="Group 24"/>
          <p:cNvGrpSpPr/>
          <p:nvPr/>
        </p:nvGrpSpPr>
        <p:grpSpPr bwMode="auto">
          <a:xfrm>
            <a:off x="8437563" y="2978150"/>
            <a:ext cx="790575" cy="890588"/>
            <a:chOff x="0" y="0"/>
            <a:chExt cx="652463" cy="735013"/>
          </a:xfrm>
        </p:grpSpPr>
        <p:sp>
          <p:nvSpPr>
            <p:cNvPr id="11289" name="Freeform 517"/>
            <p:cNvSpPr>
              <a:spLocks noChangeArrowheads="1"/>
            </p:cNvSpPr>
            <p:nvPr/>
          </p:nvSpPr>
          <p:spPr bwMode="auto">
            <a:xfrm>
              <a:off x="123825" y="473075"/>
              <a:ext cx="322263" cy="17463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0" name="Freeform 518"/>
            <p:cNvSpPr>
              <a:spLocks noChangeArrowheads="1"/>
            </p:cNvSpPr>
            <p:nvPr/>
          </p:nvSpPr>
          <p:spPr bwMode="auto">
            <a:xfrm>
              <a:off x="123825" y="371475"/>
              <a:ext cx="322263" cy="19050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1" name="Freeform 519"/>
            <p:cNvSpPr>
              <a:spLocks noChangeArrowheads="1"/>
            </p:cNvSpPr>
            <p:nvPr/>
          </p:nvSpPr>
          <p:spPr bwMode="auto">
            <a:xfrm>
              <a:off x="123825" y="266700"/>
              <a:ext cx="322263" cy="22225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6"/>
                <a:gd name="T23" fmla="*/ 86 w 86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2" name="Freeform 520"/>
            <p:cNvSpPr>
              <a:spLocks noEditPoints="1" noChangeArrowheads="1"/>
            </p:cNvSpPr>
            <p:nvPr/>
          </p:nvSpPr>
          <p:spPr bwMode="auto">
            <a:xfrm>
              <a:off x="0" y="0"/>
              <a:ext cx="652463" cy="735013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4"/>
                <a:gd name="T145" fmla="*/ 0 h 196"/>
                <a:gd name="T146" fmla="*/ 174 w 174"/>
                <a:gd name="T147" fmla="*/ 196 h 19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1293" name="Group 29"/>
          <p:cNvGrpSpPr/>
          <p:nvPr/>
        </p:nvGrpSpPr>
        <p:grpSpPr bwMode="auto">
          <a:xfrm>
            <a:off x="5645150" y="2978150"/>
            <a:ext cx="703263" cy="890588"/>
            <a:chOff x="0" y="0"/>
            <a:chExt cx="581025" cy="735013"/>
          </a:xfrm>
        </p:grpSpPr>
        <p:sp>
          <p:nvSpPr>
            <p:cNvPr id="11294" name="Freeform 572"/>
            <p:cNvSpPr>
              <a:spLocks noChangeArrowheads="1"/>
            </p:cNvSpPr>
            <p:nvPr/>
          </p:nvSpPr>
          <p:spPr bwMode="auto">
            <a:xfrm>
              <a:off x="123825" y="473075"/>
              <a:ext cx="322263" cy="17463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5" name="Freeform 573"/>
            <p:cNvSpPr>
              <a:spLocks noChangeArrowheads="1"/>
            </p:cNvSpPr>
            <p:nvPr/>
          </p:nvSpPr>
          <p:spPr bwMode="auto">
            <a:xfrm>
              <a:off x="123825" y="390525"/>
              <a:ext cx="322263" cy="17463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6" name="Freeform 574"/>
            <p:cNvSpPr>
              <a:spLocks noChangeArrowheads="1"/>
            </p:cNvSpPr>
            <p:nvPr/>
          </p:nvSpPr>
          <p:spPr bwMode="auto">
            <a:xfrm>
              <a:off x="123825" y="307975"/>
              <a:ext cx="322263" cy="17463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7" name="Freeform 575"/>
            <p:cNvSpPr>
              <a:spLocks noChangeArrowheads="1"/>
            </p:cNvSpPr>
            <p:nvPr/>
          </p:nvSpPr>
          <p:spPr bwMode="auto">
            <a:xfrm>
              <a:off x="123825" y="228600"/>
              <a:ext cx="157163" cy="19050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5"/>
                <a:gd name="T23" fmla="*/ 42 w 42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98" name="Freeform 576"/>
            <p:cNvSpPr>
              <a:spLocks noEditPoints="1" noChangeArrowheads="1"/>
            </p:cNvSpPr>
            <p:nvPr/>
          </p:nvSpPr>
          <p:spPr bwMode="auto">
            <a:xfrm>
              <a:off x="0" y="0"/>
              <a:ext cx="581025" cy="735013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5"/>
                <a:gd name="T109" fmla="*/ 0 h 196"/>
                <a:gd name="T110" fmla="*/ 155 w 155"/>
                <a:gd name="T111" fmla="*/ 196 h 1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1299" name="Group 35"/>
          <p:cNvGrpSpPr/>
          <p:nvPr/>
        </p:nvGrpSpPr>
        <p:grpSpPr bwMode="auto">
          <a:xfrm>
            <a:off x="2867025" y="2976563"/>
            <a:ext cx="704850" cy="893762"/>
            <a:chOff x="0" y="0"/>
            <a:chExt cx="582613" cy="738188"/>
          </a:xfrm>
        </p:grpSpPr>
        <p:sp>
          <p:nvSpPr>
            <p:cNvPr id="11300" name="Freeform 594"/>
            <p:cNvSpPr>
              <a:spLocks noChangeArrowheads="1"/>
            </p:cNvSpPr>
            <p:nvPr/>
          </p:nvSpPr>
          <p:spPr bwMode="auto">
            <a:xfrm>
              <a:off x="214313" y="195263"/>
              <a:ext cx="131763" cy="168275"/>
            </a:xfrm>
            <a:custGeom>
              <a:avLst/>
              <a:gdLst>
                <a:gd name="T0" fmla="*/ 0 w 35"/>
                <a:gd name="T1" fmla="*/ 26 h 45"/>
                <a:gd name="T2" fmla="*/ 3 w 35"/>
                <a:gd name="T3" fmla="*/ 29 h 45"/>
                <a:gd name="T4" fmla="*/ 3 w 35"/>
                <a:gd name="T5" fmla="*/ 29 h 45"/>
                <a:gd name="T6" fmla="*/ 17 w 35"/>
                <a:gd name="T7" fmla="*/ 45 h 45"/>
                <a:gd name="T8" fmla="*/ 32 w 35"/>
                <a:gd name="T9" fmla="*/ 29 h 45"/>
                <a:gd name="T10" fmla="*/ 32 w 35"/>
                <a:gd name="T11" fmla="*/ 29 h 45"/>
                <a:gd name="T12" fmla="*/ 35 w 35"/>
                <a:gd name="T13" fmla="*/ 26 h 45"/>
                <a:gd name="T14" fmla="*/ 33 w 35"/>
                <a:gd name="T15" fmla="*/ 23 h 45"/>
                <a:gd name="T16" fmla="*/ 34 w 35"/>
                <a:gd name="T17" fmla="*/ 17 h 45"/>
                <a:gd name="T18" fmla="*/ 17 w 35"/>
                <a:gd name="T19" fmla="*/ 0 h 45"/>
                <a:gd name="T20" fmla="*/ 1 w 35"/>
                <a:gd name="T21" fmla="*/ 17 h 45"/>
                <a:gd name="T22" fmla="*/ 2 w 35"/>
                <a:gd name="T23" fmla="*/ 23 h 45"/>
                <a:gd name="T24" fmla="*/ 0 w 35"/>
                <a:gd name="T25" fmla="*/ 26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45"/>
                <a:gd name="T41" fmla="*/ 35 w 35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45">
                  <a:moveTo>
                    <a:pt x="0" y="26"/>
                  </a:moveTo>
                  <a:cubicBezTo>
                    <a:pt x="0" y="28"/>
                    <a:pt x="1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7"/>
                    <a:pt x="10" y="45"/>
                    <a:pt x="17" y="45"/>
                  </a:cubicBezTo>
                  <a:cubicBezTo>
                    <a:pt x="25" y="45"/>
                    <a:pt x="31" y="3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5" y="28"/>
                    <a:pt x="35" y="26"/>
                  </a:cubicBezTo>
                  <a:cubicBezTo>
                    <a:pt x="35" y="25"/>
                    <a:pt x="34" y="24"/>
                    <a:pt x="33" y="23"/>
                  </a:cubicBezTo>
                  <a:cubicBezTo>
                    <a:pt x="34" y="21"/>
                    <a:pt x="34" y="19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1" y="8"/>
                    <a:pt x="1" y="17"/>
                  </a:cubicBezTo>
                  <a:cubicBezTo>
                    <a:pt x="1" y="19"/>
                    <a:pt x="1" y="21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301" name="Freeform 595"/>
            <p:cNvSpPr>
              <a:spLocks noChangeArrowheads="1"/>
            </p:cNvSpPr>
            <p:nvPr/>
          </p:nvSpPr>
          <p:spPr bwMode="auto">
            <a:xfrm>
              <a:off x="139700" y="385763"/>
              <a:ext cx="277813" cy="82550"/>
            </a:xfrm>
            <a:custGeom>
              <a:avLst/>
              <a:gdLst>
                <a:gd name="T0" fmla="*/ 2 w 74"/>
                <a:gd name="T1" fmla="*/ 22 h 22"/>
                <a:gd name="T2" fmla="*/ 73 w 74"/>
                <a:gd name="T3" fmla="*/ 22 h 22"/>
                <a:gd name="T4" fmla="*/ 74 w 74"/>
                <a:gd name="T5" fmla="*/ 21 h 22"/>
                <a:gd name="T6" fmla="*/ 74 w 74"/>
                <a:gd name="T7" fmla="*/ 15 h 22"/>
                <a:gd name="T8" fmla="*/ 74 w 74"/>
                <a:gd name="T9" fmla="*/ 14 h 22"/>
                <a:gd name="T10" fmla="*/ 50 w 74"/>
                <a:gd name="T11" fmla="*/ 0 h 22"/>
                <a:gd name="T12" fmla="*/ 49 w 74"/>
                <a:gd name="T13" fmla="*/ 0 h 22"/>
                <a:gd name="T14" fmla="*/ 48 w 74"/>
                <a:gd name="T15" fmla="*/ 0 h 22"/>
                <a:gd name="T16" fmla="*/ 47 w 74"/>
                <a:gd name="T17" fmla="*/ 0 h 22"/>
                <a:gd name="T18" fmla="*/ 37 w 74"/>
                <a:gd name="T19" fmla="*/ 3 h 22"/>
                <a:gd name="T20" fmla="*/ 27 w 74"/>
                <a:gd name="T21" fmla="*/ 0 h 22"/>
                <a:gd name="T22" fmla="*/ 26 w 74"/>
                <a:gd name="T23" fmla="*/ 0 h 22"/>
                <a:gd name="T24" fmla="*/ 26 w 74"/>
                <a:gd name="T25" fmla="*/ 0 h 22"/>
                <a:gd name="T26" fmla="*/ 25 w 74"/>
                <a:gd name="T27" fmla="*/ 0 h 22"/>
                <a:gd name="T28" fmla="*/ 1 w 74"/>
                <a:gd name="T29" fmla="*/ 14 h 22"/>
                <a:gd name="T30" fmla="*/ 0 w 74"/>
                <a:gd name="T31" fmla="*/ 15 h 22"/>
                <a:gd name="T32" fmla="*/ 0 w 74"/>
                <a:gd name="T33" fmla="*/ 21 h 22"/>
                <a:gd name="T34" fmla="*/ 2 w 74"/>
                <a:gd name="T35" fmla="*/ 22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2"/>
                <a:gd name="T56" fmla="*/ 74 w 74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2">
                  <a:moveTo>
                    <a:pt x="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4" y="21"/>
                    <a:pt x="74" y="21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4"/>
                    <a:pt x="74" y="14"/>
                  </a:cubicBezTo>
                  <a:cubicBezTo>
                    <a:pt x="67" y="7"/>
                    <a:pt x="59" y="3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45" y="2"/>
                    <a:pt x="41" y="3"/>
                    <a:pt x="37" y="3"/>
                  </a:cubicBezTo>
                  <a:cubicBezTo>
                    <a:pt x="34" y="3"/>
                    <a:pt x="30" y="2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6" y="2"/>
                    <a:pt x="8" y="7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302" name="Freeform 596"/>
            <p:cNvSpPr>
              <a:spLocks noChangeArrowheads="1"/>
            </p:cNvSpPr>
            <p:nvPr/>
          </p:nvSpPr>
          <p:spPr bwMode="auto">
            <a:xfrm>
              <a:off x="115888" y="542925"/>
              <a:ext cx="323850" cy="19050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303" name="Freeform 597"/>
            <p:cNvSpPr>
              <a:spLocks noEditPoints="1" noChangeArrowheads="1"/>
            </p:cNvSpPr>
            <p:nvPr/>
          </p:nvSpPr>
          <p:spPr bwMode="auto">
            <a:xfrm>
              <a:off x="0" y="0"/>
              <a:ext cx="582613" cy="738188"/>
            </a:xfrm>
            <a:custGeom>
              <a:avLst/>
              <a:gdLst>
                <a:gd name="T0" fmla="*/ 153 w 155"/>
                <a:gd name="T1" fmla="*/ 31 h 197"/>
                <a:gd name="T2" fmla="*/ 124 w 155"/>
                <a:gd name="T3" fmla="*/ 2 h 197"/>
                <a:gd name="T4" fmla="*/ 120 w 155"/>
                <a:gd name="T5" fmla="*/ 0 h 197"/>
                <a:gd name="T6" fmla="*/ 6 w 155"/>
                <a:gd name="T7" fmla="*/ 0 h 197"/>
                <a:gd name="T8" fmla="*/ 0 w 155"/>
                <a:gd name="T9" fmla="*/ 7 h 197"/>
                <a:gd name="T10" fmla="*/ 0 w 155"/>
                <a:gd name="T11" fmla="*/ 190 h 197"/>
                <a:gd name="T12" fmla="*/ 6 w 155"/>
                <a:gd name="T13" fmla="*/ 197 h 197"/>
                <a:gd name="T14" fmla="*/ 148 w 155"/>
                <a:gd name="T15" fmla="*/ 197 h 197"/>
                <a:gd name="T16" fmla="*/ 155 w 155"/>
                <a:gd name="T17" fmla="*/ 190 h 197"/>
                <a:gd name="T18" fmla="*/ 155 w 155"/>
                <a:gd name="T19" fmla="*/ 35 h 197"/>
                <a:gd name="T20" fmla="*/ 153 w 155"/>
                <a:gd name="T21" fmla="*/ 31 h 197"/>
                <a:gd name="T22" fmla="*/ 13 w 155"/>
                <a:gd name="T23" fmla="*/ 183 h 197"/>
                <a:gd name="T24" fmla="*/ 13 w 155"/>
                <a:gd name="T25" fmla="*/ 14 h 197"/>
                <a:gd name="T26" fmla="*/ 116 w 155"/>
                <a:gd name="T27" fmla="*/ 14 h 197"/>
                <a:gd name="T28" fmla="*/ 116 w 155"/>
                <a:gd name="T29" fmla="*/ 35 h 197"/>
                <a:gd name="T30" fmla="*/ 120 w 155"/>
                <a:gd name="T31" fmla="*/ 39 h 197"/>
                <a:gd name="T32" fmla="*/ 142 w 155"/>
                <a:gd name="T33" fmla="*/ 39 h 197"/>
                <a:gd name="T34" fmla="*/ 142 w 155"/>
                <a:gd name="T35" fmla="*/ 183 h 197"/>
                <a:gd name="T36" fmla="*/ 13 w 155"/>
                <a:gd name="T37" fmla="*/ 183 h 1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5"/>
                <a:gd name="T58" fmla="*/ 0 h 197"/>
                <a:gd name="T59" fmla="*/ 155 w 155"/>
                <a:gd name="T60" fmla="*/ 197 h 1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5" h="197">
                  <a:moveTo>
                    <a:pt x="153" y="31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23" y="1"/>
                    <a:pt x="121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4"/>
                    <a:pt x="3" y="197"/>
                    <a:pt x="6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2" y="197"/>
                    <a:pt x="155" y="194"/>
                    <a:pt x="155" y="19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4" y="32"/>
                    <a:pt x="153" y="31"/>
                  </a:cubicBezTo>
                  <a:close/>
                  <a:moveTo>
                    <a:pt x="13" y="183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83"/>
                    <a:pt x="142" y="183"/>
                    <a:pt x="142" y="183"/>
                  </a:cubicBezTo>
                  <a:lnTo>
                    <a:pt x="13" y="183"/>
                  </a:ln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0243" name="文本框 7"/>
          <p:cNvSpPr>
            <a:spLocks noChangeArrowheads="1"/>
          </p:cNvSpPr>
          <p:nvPr/>
        </p:nvSpPr>
        <p:spPr bwMode="auto">
          <a:xfrm rot="20689283">
            <a:off x="267018" y="337185"/>
            <a:ext cx="3261995" cy="76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endParaRPr lang="zh-CN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roduct Introduction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3261995" cy="76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</a:t>
            </a:r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roduct Introduction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0245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6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7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8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9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52" name="任意多边形 33"/>
          <p:cNvSpPr>
            <a:spLocks noChangeArrowheads="1"/>
          </p:cNvSpPr>
          <p:nvPr/>
        </p:nvSpPr>
        <p:spPr bwMode="auto">
          <a:xfrm>
            <a:off x="6585903" y="4234815"/>
            <a:ext cx="839787" cy="9937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3" name="任意多边形 34"/>
          <p:cNvSpPr>
            <a:spLocks noChangeArrowheads="1"/>
          </p:cNvSpPr>
          <p:nvPr/>
        </p:nvSpPr>
        <p:spPr bwMode="auto">
          <a:xfrm>
            <a:off x="6526213" y="1498600"/>
            <a:ext cx="839787" cy="9937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4" name="任意多边形 29"/>
          <p:cNvSpPr>
            <a:spLocks noChangeArrowheads="1"/>
          </p:cNvSpPr>
          <p:nvPr/>
        </p:nvSpPr>
        <p:spPr bwMode="auto">
          <a:xfrm>
            <a:off x="1449070" y="1638300"/>
            <a:ext cx="839788" cy="9937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5" name="任意多边形 30"/>
          <p:cNvSpPr>
            <a:spLocks noChangeArrowheads="1"/>
          </p:cNvSpPr>
          <p:nvPr/>
        </p:nvSpPr>
        <p:spPr bwMode="auto">
          <a:xfrm>
            <a:off x="1485900" y="4234815"/>
            <a:ext cx="839788" cy="9937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56" name="矩形 8"/>
          <p:cNvSpPr>
            <a:spLocks noChangeArrowheads="1"/>
          </p:cNvSpPr>
          <p:nvPr/>
        </p:nvSpPr>
        <p:spPr bwMode="auto">
          <a:xfrm>
            <a:off x="2515235" y="1498600"/>
            <a:ext cx="380047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学生互助  </a:t>
            </a:r>
            <a:endParaRPr 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具有公益特性，易被广泛接受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灵活易实现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57" name="矩形 9"/>
          <p:cNvSpPr>
            <a:spLocks noChangeArrowheads="1"/>
          </p:cNvSpPr>
          <p:nvPr/>
        </p:nvSpPr>
        <p:spPr bwMode="auto">
          <a:xfrm>
            <a:off x="2515235" y="4065270"/>
            <a:ext cx="3800475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简洁强大  </a:t>
            </a:r>
            <a:endParaRPr 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专注有效功能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化零为整提供高效平台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59" name="矩形 11"/>
          <p:cNvSpPr>
            <a:spLocks noChangeArrowheads="1"/>
          </p:cNvSpPr>
          <p:nvPr/>
        </p:nvSpPr>
        <p:spPr bwMode="auto">
          <a:xfrm>
            <a:off x="7724775" y="1384300"/>
            <a:ext cx="380047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可移植性强  </a:t>
            </a:r>
            <a:endParaRPr 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无基础设施投入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高校学生准入门槛极低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0" name="矩形 12"/>
          <p:cNvSpPr>
            <a:spLocks noChangeArrowheads="1"/>
          </p:cNvSpPr>
          <p:nvPr/>
        </p:nvSpPr>
        <p:spPr bwMode="auto">
          <a:xfrm>
            <a:off x="7724775" y="4182745"/>
            <a:ext cx="3800475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浏览量大</a:t>
            </a: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信息实时性强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关注度浏览数高</a:t>
            </a:r>
            <a:endParaRPr lang="zh-CN" altLang="en-US" sz="11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62" name="Freeform 6"/>
          <p:cNvSpPr>
            <a:spLocks noEditPoints="1" noChangeArrowheads="1"/>
          </p:cNvSpPr>
          <p:nvPr/>
        </p:nvSpPr>
        <p:spPr bwMode="auto">
          <a:xfrm>
            <a:off x="6692900" y="1635125"/>
            <a:ext cx="488950" cy="493713"/>
          </a:xfrm>
          <a:custGeom>
            <a:avLst/>
            <a:gdLst>
              <a:gd name="T0" fmla="*/ 99 w 197"/>
              <a:gd name="T1" fmla="*/ 0 h 198"/>
              <a:gd name="T2" fmla="*/ 0 w 197"/>
              <a:gd name="T3" fmla="*/ 99 h 198"/>
              <a:gd name="T4" fmla="*/ 99 w 197"/>
              <a:gd name="T5" fmla="*/ 198 h 198"/>
              <a:gd name="T6" fmla="*/ 197 w 197"/>
              <a:gd name="T7" fmla="*/ 99 h 198"/>
              <a:gd name="T8" fmla="*/ 99 w 197"/>
              <a:gd name="T9" fmla="*/ 0 h 198"/>
              <a:gd name="T10" fmla="*/ 99 w 197"/>
              <a:gd name="T11" fmla="*/ 184 h 198"/>
              <a:gd name="T12" fmla="*/ 36 w 197"/>
              <a:gd name="T13" fmla="*/ 156 h 198"/>
              <a:gd name="T14" fmla="*/ 44 w 197"/>
              <a:gd name="T15" fmla="*/ 136 h 198"/>
              <a:gd name="T16" fmla="*/ 54 w 197"/>
              <a:gd name="T17" fmla="*/ 123 h 198"/>
              <a:gd name="T18" fmla="*/ 36 w 197"/>
              <a:gd name="T19" fmla="*/ 110 h 198"/>
              <a:gd name="T20" fmla="*/ 24 w 197"/>
              <a:gd name="T21" fmla="*/ 101 h 198"/>
              <a:gd name="T22" fmla="*/ 16 w 197"/>
              <a:gd name="T23" fmla="*/ 119 h 198"/>
              <a:gd name="T24" fmla="*/ 14 w 197"/>
              <a:gd name="T25" fmla="*/ 99 h 198"/>
              <a:gd name="T26" fmla="*/ 29 w 197"/>
              <a:gd name="T27" fmla="*/ 51 h 198"/>
              <a:gd name="T28" fmla="*/ 34 w 197"/>
              <a:gd name="T29" fmla="*/ 67 h 198"/>
              <a:gd name="T30" fmla="*/ 47 w 197"/>
              <a:gd name="T31" fmla="*/ 59 h 198"/>
              <a:gd name="T32" fmla="*/ 54 w 197"/>
              <a:gd name="T33" fmla="*/ 47 h 198"/>
              <a:gd name="T34" fmla="*/ 56 w 197"/>
              <a:gd name="T35" fmla="*/ 66 h 198"/>
              <a:gd name="T36" fmla="*/ 65 w 197"/>
              <a:gd name="T37" fmla="*/ 65 h 198"/>
              <a:gd name="T38" fmla="*/ 76 w 197"/>
              <a:gd name="T39" fmla="*/ 43 h 198"/>
              <a:gd name="T40" fmla="*/ 97 w 197"/>
              <a:gd name="T41" fmla="*/ 54 h 198"/>
              <a:gd name="T42" fmla="*/ 87 w 197"/>
              <a:gd name="T43" fmla="*/ 64 h 198"/>
              <a:gd name="T44" fmla="*/ 84 w 197"/>
              <a:gd name="T45" fmla="*/ 84 h 198"/>
              <a:gd name="T46" fmla="*/ 110 w 197"/>
              <a:gd name="T47" fmla="*/ 93 h 198"/>
              <a:gd name="T48" fmla="*/ 118 w 197"/>
              <a:gd name="T49" fmla="*/ 103 h 198"/>
              <a:gd name="T50" fmla="*/ 121 w 197"/>
              <a:gd name="T51" fmla="*/ 113 h 198"/>
              <a:gd name="T52" fmla="*/ 123 w 197"/>
              <a:gd name="T53" fmla="*/ 126 h 198"/>
              <a:gd name="T54" fmla="*/ 123 w 197"/>
              <a:gd name="T55" fmla="*/ 137 h 198"/>
              <a:gd name="T56" fmla="*/ 131 w 197"/>
              <a:gd name="T57" fmla="*/ 153 h 198"/>
              <a:gd name="T58" fmla="*/ 156 w 197"/>
              <a:gd name="T59" fmla="*/ 102 h 198"/>
              <a:gd name="T60" fmla="*/ 159 w 197"/>
              <a:gd name="T61" fmla="*/ 84 h 198"/>
              <a:gd name="T62" fmla="*/ 173 w 197"/>
              <a:gd name="T63" fmla="*/ 68 h 198"/>
              <a:gd name="T64" fmla="*/ 173 w 197"/>
              <a:gd name="T65" fmla="*/ 58 h 198"/>
              <a:gd name="T66" fmla="*/ 183 w 197"/>
              <a:gd name="T67" fmla="*/ 99 h 198"/>
              <a:gd name="T68" fmla="*/ 99 w 197"/>
              <a:gd name="T69" fmla="*/ 184 h 19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7"/>
              <a:gd name="T106" fmla="*/ 0 h 198"/>
              <a:gd name="T107" fmla="*/ 197 w 197"/>
              <a:gd name="T108" fmla="*/ 198 h 19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7" h="198">
                <a:moveTo>
                  <a:pt x="99" y="0"/>
                </a:moveTo>
                <a:cubicBezTo>
                  <a:pt x="44" y="0"/>
                  <a:pt x="0" y="45"/>
                  <a:pt x="0" y="99"/>
                </a:cubicBezTo>
                <a:cubicBezTo>
                  <a:pt x="0" y="153"/>
                  <a:pt x="44" y="198"/>
                  <a:pt x="99" y="198"/>
                </a:cubicBezTo>
                <a:cubicBezTo>
                  <a:pt x="153" y="198"/>
                  <a:pt x="197" y="153"/>
                  <a:pt x="197" y="99"/>
                </a:cubicBezTo>
                <a:cubicBezTo>
                  <a:pt x="197" y="45"/>
                  <a:pt x="153" y="0"/>
                  <a:pt x="99" y="0"/>
                </a:cubicBezTo>
                <a:close/>
                <a:moveTo>
                  <a:pt x="99" y="184"/>
                </a:moveTo>
                <a:cubicBezTo>
                  <a:pt x="74" y="184"/>
                  <a:pt x="51" y="173"/>
                  <a:pt x="36" y="156"/>
                </a:cubicBezTo>
                <a:cubicBezTo>
                  <a:pt x="37" y="154"/>
                  <a:pt x="41" y="142"/>
                  <a:pt x="44" y="136"/>
                </a:cubicBezTo>
                <a:cubicBezTo>
                  <a:pt x="47" y="130"/>
                  <a:pt x="48" y="129"/>
                  <a:pt x="54" y="123"/>
                </a:cubicBezTo>
                <a:cubicBezTo>
                  <a:pt x="61" y="117"/>
                  <a:pt x="41" y="115"/>
                  <a:pt x="36" y="110"/>
                </a:cubicBezTo>
                <a:cubicBezTo>
                  <a:pt x="31" y="105"/>
                  <a:pt x="29" y="105"/>
                  <a:pt x="24" y="101"/>
                </a:cubicBezTo>
                <a:cubicBezTo>
                  <a:pt x="20" y="98"/>
                  <a:pt x="17" y="112"/>
                  <a:pt x="16" y="119"/>
                </a:cubicBezTo>
                <a:cubicBezTo>
                  <a:pt x="15" y="113"/>
                  <a:pt x="14" y="106"/>
                  <a:pt x="14" y="99"/>
                </a:cubicBezTo>
                <a:cubicBezTo>
                  <a:pt x="14" y="81"/>
                  <a:pt x="20" y="64"/>
                  <a:pt x="29" y="51"/>
                </a:cubicBezTo>
                <a:cubicBezTo>
                  <a:pt x="26" y="59"/>
                  <a:pt x="24" y="71"/>
                  <a:pt x="34" y="67"/>
                </a:cubicBezTo>
                <a:cubicBezTo>
                  <a:pt x="46" y="63"/>
                  <a:pt x="47" y="59"/>
                  <a:pt x="47" y="59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63"/>
                  <a:pt x="56" y="66"/>
                </a:cubicBezTo>
                <a:cubicBezTo>
                  <a:pt x="58" y="68"/>
                  <a:pt x="63" y="75"/>
                  <a:pt x="65" y="65"/>
                </a:cubicBezTo>
                <a:cubicBezTo>
                  <a:pt x="69" y="48"/>
                  <a:pt x="69" y="43"/>
                  <a:pt x="76" y="43"/>
                </a:cubicBezTo>
                <a:cubicBezTo>
                  <a:pt x="82" y="43"/>
                  <a:pt x="95" y="38"/>
                  <a:pt x="97" y="54"/>
                </a:cubicBezTo>
                <a:cubicBezTo>
                  <a:pt x="98" y="69"/>
                  <a:pt x="95" y="60"/>
                  <a:pt x="87" y="64"/>
                </a:cubicBezTo>
                <a:cubicBezTo>
                  <a:pt x="79" y="68"/>
                  <a:pt x="76" y="82"/>
                  <a:pt x="84" y="84"/>
                </a:cubicBezTo>
                <a:cubicBezTo>
                  <a:pt x="92" y="86"/>
                  <a:pt x="110" y="93"/>
                  <a:pt x="110" y="9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3"/>
                  <a:pt x="123" y="125"/>
                  <a:pt x="123" y="126"/>
                </a:cubicBezTo>
                <a:cubicBezTo>
                  <a:pt x="123" y="127"/>
                  <a:pt x="123" y="137"/>
                  <a:pt x="123" y="137"/>
                </a:cubicBezTo>
                <a:cubicBezTo>
                  <a:pt x="123" y="137"/>
                  <a:pt x="123" y="158"/>
                  <a:pt x="131" y="153"/>
                </a:cubicBezTo>
                <a:cubicBezTo>
                  <a:pt x="139" y="148"/>
                  <a:pt x="160" y="115"/>
                  <a:pt x="156" y="102"/>
                </a:cubicBezTo>
                <a:cubicBezTo>
                  <a:pt x="151" y="90"/>
                  <a:pt x="151" y="88"/>
                  <a:pt x="159" y="84"/>
                </a:cubicBezTo>
                <a:cubicBezTo>
                  <a:pt x="167" y="80"/>
                  <a:pt x="173" y="74"/>
                  <a:pt x="173" y="68"/>
                </a:cubicBezTo>
                <a:cubicBezTo>
                  <a:pt x="172" y="64"/>
                  <a:pt x="173" y="61"/>
                  <a:pt x="173" y="58"/>
                </a:cubicBezTo>
                <a:cubicBezTo>
                  <a:pt x="180" y="71"/>
                  <a:pt x="183" y="84"/>
                  <a:pt x="183" y="99"/>
                </a:cubicBezTo>
                <a:cubicBezTo>
                  <a:pt x="183" y="146"/>
                  <a:pt x="145" y="184"/>
                  <a:pt x="99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0267" name="Group 27"/>
          <p:cNvGrpSpPr/>
          <p:nvPr/>
        </p:nvGrpSpPr>
        <p:grpSpPr bwMode="auto">
          <a:xfrm>
            <a:off x="6789420" y="4418965"/>
            <a:ext cx="433388" cy="487363"/>
            <a:chOff x="0" y="0"/>
            <a:chExt cx="663575" cy="746125"/>
          </a:xfrm>
        </p:grpSpPr>
        <p:sp>
          <p:nvSpPr>
            <p:cNvPr id="10268" name="Freeform 21"/>
            <p:cNvSpPr>
              <a:spLocks noChangeArrowheads="1"/>
            </p:cNvSpPr>
            <p:nvPr/>
          </p:nvSpPr>
          <p:spPr bwMode="auto">
            <a:xfrm>
              <a:off x="125412" y="479425"/>
              <a:ext cx="328613" cy="19050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69" name="Freeform 22"/>
            <p:cNvSpPr>
              <a:spLocks noChangeArrowheads="1"/>
            </p:cNvSpPr>
            <p:nvPr/>
          </p:nvSpPr>
          <p:spPr bwMode="auto">
            <a:xfrm>
              <a:off x="125412" y="376238"/>
              <a:ext cx="328613" cy="19050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0" name="Freeform 23"/>
            <p:cNvSpPr>
              <a:spLocks noChangeArrowheads="1"/>
            </p:cNvSpPr>
            <p:nvPr/>
          </p:nvSpPr>
          <p:spPr bwMode="auto">
            <a:xfrm>
              <a:off x="125412" y="269875"/>
              <a:ext cx="328613" cy="22225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6"/>
                <a:gd name="T23" fmla="*/ 86 w 86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1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746125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4"/>
                <a:gd name="T145" fmla="*/ 0 h 196"/>
                <a:gd name="T146" fmla="*/ 174 w 174"/>
                <a:gd name="T147" fmla="*/ 196 h 19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273" name="Group 33"/>
          <p:cNvGrpSpPr/>
          <p:nvPr/>
        </p:nvGrpSpPr>
        <p:grpSpPr bwMode="auto">
          <a:xfrm>
            <a:off x="1802448" y="4418648"/>
            <a:ext cx="350837" cy="492125"/>
            <a:chOff x="0" y="0"/>
            <a:chExt cx="536575" cy="754063"/>
          </a:xfrm>
        </p:grpSpPr>
        <p:sp>
          <p:nvSpPr>
            <p:cNvPr id="10274" name="Freeform 32"/>
            <p:cNvSpPr>
              <a:spLocks noChangeArrowheads="1"/>
            </p:cNvSpPr>
            <p:nvPr/>
          </p:nvSpPr>
          <p:spPr bwMode="auto">
            <a:xfrm>
              <a:off x="111125" y="0"/>
              <a:ext cx="317500" cy="376238"/>
            </a:xfrm>
            <a:custGeom>
              <a:avLst/>
              <a:gdLst>
                <a:gd name="T0" fmla="*/ 12 w 83"/>
                <a:gd name="T1" fmla="*/ 98 h 99"/>
                <a:gd name="T2" fmla="*/ 13 w 83"/>
                <a:gd name="T3" fmla="*/ 95 h 99"/>
                <a:gd name="T4" fmla="*/ 24 w 83"/>
                <a:gd name="T5" fmla="*/ 64 h 99"/>
                <a:gd name="T6" fmla="*/ 41 w 83"/>
                <a:gd name="T7" fmla="*/ 52 h 99"/>
                <a:gd name="T8" fmla="*/ 58 w 83"/>
                <a:gd name="T9" fmla="*/ 64 h 99"/>
                <a:gd name="T10" fmla="*/ 69 w 83"/>
                <a:gd name="T11" fmla="*/ 95 h 99"/>
                <a:gd name="T12" fmla="*/ 70 w 83"/>
                <a:gd name="T13" fmla="*/ 98 h 99"/>
                <a:gd name="T14" fmla="*/ 76 w 83"/>
                <a:gd name="T15" fmla="*/ 98 h 99"/>
                <a:gd name="T16" fmla="*/ 83 w 83"/>
                <a:gd name="T17" fmla="*/ 99 h 99"/>
                <a:gd name="T18" fmla="*/ 83 w 83"/>
                <a:gd name="T19" fmla="*/ 7 h 99"/>
                <a:gd name="T20" fmla="*/ 81 w 83"/>
                <a:gd name="T21" fmla="*/ 2 h 99"/>
                <a:gd name="T22" fmla="*/ 76 w 83"/>
                <a:gd name="T23" fmla="*/ 0 h 99"/>
                <a:gd name="T24" fmla="*/ 7 w 83"/>
                <a:gd name="T25" fmla="*/ 0 h 99"/>
                <a:gd name="T26" fmla="*/ 0 w 83"/>
                <a:gd name="T27" fmla="*/ 7 h 99"/>
                <a:gd name="T28" fmla="*/ 0 w 83"/>
                <a:gd name="T29" fmla="*/ 99 h 99"/>
                <a:gd name="T30" fmla="*/ 7 w 83"/>
                <a:gd name="T31" fmla="*/ 98 h 99"/>
                <a:gd name="T32" fmla="*/ 12 w 83"/>
                <a:gd name="T33" fmla="*/ 98 h 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99"/>
                <a:gd name="T53" fmla="*/ 83 w 83"/>
                <a:gd name="T54" fmla="*/ 99 h 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99">
                  <a:moveTo>
                    <a:pt x="12" y="98"/>
                  </a:moveTo>
                  <a:cubicBezTo>
                    <a:pt x="13" y="95"/>
                    <a:pt x="13" y="95"/>
                    <a:pt x="13" y="95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7" y="57"/>
                    <a:pt x="34" y="52"/>
                    <a:pt x="41" y="52"/>
                  </a:cubicBezTo>
                  <a:cubicBezTo>
                    <a:pt x="49" y="52"/>
                    <a:pt x="56" y="57"/>
                    <a:pt x="58" y="64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3" y="5"/>
                    <a:pt x="82" y="3"/>
                    <a:pt x="81" y="2"/>
                  </a:cubicBezTo>
                  <a:cubicBezTo>
                    <a:pt x="80" y="0"/>
                    <a:pt x="78" y="0"/>
                    <a:pt x="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7" y="98"/>
                    <a:pt x="7" y="98"/>
                    <a:pt x="7" y="98"/>
                  </a:cubicBezTo>
                  <a:lnTo>
                    <a:pt x="12" y="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275" name="Freeform 33"/>
            <p:cNvSpPr>
              <a:spLocks noChangeArrowheads="1"/>
            </p:cNvSpPr>
            <p:nvPr/>
          </p:nvSpPr>
          <p:spPr bwMode="auto">
            <a:xfrm>
              <a:off x="0" y="250825"/>
              <a:ext cx="536575" cy="503238"/>
            </a:xfrm>
            <a:custGeom>
              <a:avLst/>
              <a:gdLst>
                <a:gd name="T0" fmla="*/ 140 w 140"/>
                <a:gd name="T1" fmla="*/ 50 h 132"/>
                <a:gd name="T2" fmla="*/ 136 w 140"/>
                <a:gd name="T3" fmla="*/ 47 h 132"/>
                <a:gd name="T4" fmla="*/ 112 w 140"/>
                <a:gd name="T5" fmla="*/ 47 h 132"/>
                <a:gd name="T6" fmla="*/ 105 w 140"/>
                <a:gd name="T7" fmla="*/ 46 h 132"/>
                <a:gd name="T8" fmla="*/ 98 w 140"/>
                <a:gd name="T9" fmla="*/ 46 h 132"/>
                <a:gd name="T10" fmla="*/ 92 w 140"/>
                <a:gd name="T11" fmla="*/ 46 h 132"/>
                <a:gd name="T12" fmla="*/ 90 w 140"/>
                <a:gd name="T13" fmla="*/ 46 h 132"/>
                <a:gd name="T14" fmla="*/ 88 w 140"/>
                <a:gd name="T15" fmla="*/ 42 h 132"/>
                <a:gd name="T16" fmla="*/ 74 w 140"/>
                <a:gd name="T17" fmla="*/ 3 h 132"/>
                <a:gd name="T18" fmla="*/ 70 w 140"/>
                <a:gd name="T19" fmla="*/ 0 h 132"/>
                <a:gd name="T20" fmla="*/ 66 w 140"/>
                <a:gd name="T21" fmla="*/ 3 h 132"/>
                <a:gd name="T22" fmla="*/ 53 w 140"/>
                <a:gd name="T23" fmla="*/ 42 h 132"/>
                <a:gd name="T24" fmla="*/ 51 w 140"/>
                <a:gd name="T25" fmla="*/ 46 h 132"/>
                <a:gd name="T26" fmla="*/ 48 w 140"/>
                <a:gd name="T27" fmla="*/ 46 h 132"/>
                <a:gd name="T28" fmla="*/ 42 w 140"/>
                <a:gd name="T29" fmla="*/ 46 h 132"/>
                <a:gd name="T30" fmla="*/ 36 w 140"/>
                <a:gd name="T31" fmla="*/ 46 h 132"/>
                <a:gd name="T32" fmla="*/ 29 w 140"/>
                <a:gd name="T33" fmla="*/ 47 h 132"/>
                <a:gd name="T34" fmla="*/ 5 w 140"/>
                <a:gd name="T35" fmla="*/ 47 h 132"/>
                <a:gd name="T36" fmla="*/ 1 w 140"/>
                <a:gd name="T37" fmla="*/ 50 h 132"/>
                <a:gd name="T38" fmla="*/ 2 w 140"/>
                <a:gd name="T39" fmla="*/ 55 h 132"/>
                <a:gd name="T40" fmla="*/ 39 w 140"/>
                <a:gd name="T41" fmla="*/ 82 h 132"/>
                <a:gd name="T42" fmla="*/ 26 w 140"/>
                <a:gd name="T43" fmla="*/ 126 h 132"/>
                <a:gd name="T44" fmla="*/ 27 w 140"/>
                <a:gd name="T45" fmla="*/ 131 h 132"/>
                <a:gd name="T46" fmla="*/ 29 w 140"/>
                <a:gd name="T47" fmla="*/ 131 h 132"/>
                <a:gd name="T48" fmla="*/ 29 w 140"/>
                <a:gd name="T49" fmla="*/ 131 h 132"/>
                <a:gd name="T50" fmla="*/ 30 w 140"/>
                <a:gd name="T51" fmla="*/ 132 h 132"/>
                <a:gd name="T52" fmla="*/ 30 w 140"/>
                <a:gd name="T53" fmla="*/ 132 h 132"/>
                <a:gd name="T54" fmla="*/ 31 w 140"/>
                <a:gd name="T55" fmla="*/ 131 h 132"/>
                <a:gd name="T56" fmla="*/ 31 w 140"/>
                <a:gd name="T57" fmla="*/ 131 h 132"/>
                <a:gd name="T58" fmla="*/ 32 w 140"/>
                <a:gd name="T59" fmla="*/ 131 h 132"/>
                <a:gd name="T60" fmla="*/ 70 w 140"/>
                <a:gd name="T61" fmla="*/ 105 h 132"/>
                <a:gd name="T62" fmla="*/ 108 w 140"/>
                <a:gd name="T63" fmla="*/ 131 h 132"/>
                <a:gd name="T64" fmla="*/ 111 w 140"/>
                <a:gd name="T65" fmla="*/ 132 h 132"/>
                <a:gd name="T66" fmla="*/ 113 w 140"/>
                <a:gd name="T67" fmla="*/ 131 h 132"/>
                <a:gd name="T68" fmla="*/ 115 w 140"/>
                <a:gd name="T69" fmla="*/ 126 h 132"/>
                <a:gd name="T70" fmla="*/ 101 w 140"/>
                <a:gd name="T71" fmla="*/ 82 h 132"/>
                <a:gd name="T72" fmla="*/ 138 w 140"/>
                <a:gd name="T73" fmla="*/ 55 h 132"/>
                <a:gd name="T74" fmla="*/ 140 w 140"/>
                <a:gd name="T75" fmla="*/ 50 h 1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0"/>
                <a:gd name="T115" fmla="*/ 0 h 132"/>
                <a:gd name="T116" fmla="*/ 140 w 140"/>
                <a:gd name="T117" fmla="*/ 132 h 1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0" h="132">
                  <a:moveTo>
                    <a:pt x="140" y="50"/>
                  </a:moveTo>
                  <a:cubicBezTo>
                    <a:pt x="139" y="48"/>
                    <a:pt x="138" y="47"/>
                    <a:pt x="136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69" y="0"/>
                    <a:pt x="67" y="1"/>
                    <a:pt x="66" y="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47"/>
                    <a:pt x="2" y="48"/>
                    <a:pt x="1" y="50"/>
                  </a:cubicBezTo>
                  <a:cubicBezTo>
                    <a:pt x="0" y="52"/>
                    <a:pt x="1" y="53"/>
                    <a:pt x="2" y="55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5" y="128"/>
                    <a:pt x="26" y="130"/>
                    <a:pt x="27" y="131"/>
                  </a:cubicBezTo>
                  <a:cubicBezTo>
                    <a:pt x="28" y="131"/>
                    <a:pt x="28" y="131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30" y="131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2"/>
                    <a:pt x="30" y="131"/>
                    <a:pt x="3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70" y="105"/>
                    <a:pt x="70" y="105"/>
                    <a:pt x="70" y="105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9" y="131"/>
                    <a:pt x="110" y="132"/>
                    <a:pt x="111" y="132"/>
                  </a:cubicBezTo>
                  <a:cubicBezTo>
                    <a:pt x="112" y="132"/>
                    <a:pt x="113" y="131"/>
                    <a:pt x="113" y="131"/>
                  </a:cubicBezTo>
                  <a:cubicBezTo>
                    <a:pt x="115" y="130"/>
                    <a:pt x="115" y="128"/>
                    <a:pt x="115" y="126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3"/>
                    <a:pt x="140" y="52"/>
                    <a:pt x="14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0276" name="Freeform 37"/>
          <p:cNvSpPr>
            <a:spLocks noEditPoints="1" noChangeArrowheads="1"/>
          </p:cNvSpPr>
          <p:nvPr/>
        </p:nvSpPr>
        <p:spPr bwMode="auto">
          <a:xfrm>
            <a:off x="1712595" y="1758950"/>
            <a:ext cx="387350" cy="473075"/>
          </a:xfrm>
          <a:custGeom>
            <a:avLst/>
            <a:gdLst>
              <a:gd name="T0" fmla="*/ 144 w 155"/>
              <a:gd name="T1" fmla="*/ 91 h 190"/>
              <a:gd name="T2" fmla="*/ 121 w 155"/>
              <a:gd name="T3" fmla="*/ 89 h 190"/>
              <a:gd name="T4" fmla="*/ 108 w 155"/>
              <a:gd name="T5" fmla="*/ 74 h 190"/>
              <a:gd name="T6" fmla="*/ 72 w 155"/>
              <a:gd name="T7" fmla="*/ 33 h 190"/>
              <a:gd name="T8" fmla="*/ 63 w 155"/>
              <a:gd name="T9" fmla="*/ 1 h 190"/>
              <a:gd name="T10" fmla="*/ 58 w 155"/>
              <a:gd name="T11" fmla="*/ 0 h 190"/>
              <a:gd name="T12" fmla="*/ 41 w 155"/>
              <a:gd name="T13" fmla="*/ 53 h 190"/>
              <a:gd name="T14" fmla="*/ 51 w 155"/>
              <a:gd name="T15" fmla="*/ 79 h 190"/>
              <a:gd name="T16" fmla="*/ 14 w 155"/>
              <a:gd name="T17" fmla="*/ 87 h 190"/>
              <a:gd name="T18" fmla="*/ 8 w 155"/>
              <a:gd name="T19" fmla="*/ 127 h 190"/>
              <a:gd name="T20" fmla="*/ 8 w 155"/>
              <a:gd name="T21" fmla="*/ 147 h 190"/>
              <a:gd name="T22" fmla="*/ 16 w 155"/>
              <a:gd name="T23" fmla="*/ 155 h 190"/>
              <a:gd name="T24" fmla="*/ 32 w 155"/>
              <a:gd name="T25" fmla="*/ 172 h 190"/>
              <a:gd name="T26" fmla="*/ 61 w 155"/>
              <a:gd name="T27" fmla="*/ 190 h 190"/>
              <a:gd name="T28" fmla="*/ 67 w 155"/>
              <a:gd name="T29" fmla="*/ 187 h 190"/>
              <a:gd name="T30" fmla="*/ 92 w 155"/>
              <a:gd name="T31" fmla="*/ 189 h 190"/>
              <a:gd name="T32" fmla="*/ 125 w 155"/>
              <a:gd name="T33" fmla="*/ 164 h 190"/>
              <a:gd name="T34" fmla="*/ 149 w 155"/>
              <a:gd name="T35" fmla="*/ 161 h 190"/>
              <a:gd name="T36" fmla="*/ 148 w 155"/>
              <a:gd name="T37" fmla="*/ 94 h 190"/>
              <a:gd name="T38" fmla="*/ 93 w 155"/>
              <a:gd name="T39" fmla="*/ 176 h 190"/>
              <a:gd name="T40" fmla="*/ 95 w 155"/>
              <a:gd name="T41" fmla="*/ 169 h 190"/>
              <a:gd name="T42" fmla="*/ 90 w 155"/>
              <a:gd name="T43" fmla="*/ 156 h 190"/>
              <a:gd name="T44" fmla="*/ 92 w 155"/>
              <a:gd name="T45" fmla="*/ 149 h 190"/>
              <a:gd name="T46" fmla="*/ 86 w 155"/>
              <a:gd name="T47" fmla="*/ 137 h 190"/>
              <a:gd name="T48" fmla="*/ 75 w 155"/>
              <a:gd name="T49" fmla="*/ 121 h 190"/>
              <a:gd name="T50" fmla="*/ 76 w 155"/>
              <a:gd name="T51" fmla="*/ 115 h 190"/>
              <a:gd name="T52" fmla="*/ 40 w 155"/>
              <a:gd name="T53" fmla="*/ 98 h 190"/>
              <a:gd name="T54" fmla="*/ 26 w 155"/>
              <a:gd name="T55" fmla="*/ 102 h 190"/>
              <a:gd name="T56" fmla="*/ 22 w 155"/>
              <a:gd name="T57" fmla="*/ 110 h 190"/>
              <a:gd name="T58" fmla="*/ 28 w 155"/>
              <a:gd name="T59" fmla="*/ 113 h 190"/>
              <a:gd name="T60" fmla="*/ 35 w 155"/>
              <a:gd name="T61" fmla="*/ 113 h 190"/>
              <a:gd name="T62" fmla="*/ 50 w 155"/>
              <a:gd name="T63" fmla="*/ 108 h 190"/>
              <a:gd name="T64" fmla="*/ 39 w 155"/>
              <a:gd name="T65" fmla="*/ 125 h 190"/>
              <a:gd name="T66" fmla="*/ 17 w 155"/>
              <a:gd name="T67" fmla="*/ 120 h 190"/>
              <a:gd name="T68" fmla="*/ 22 w 155"/>
              <a:gd name="T69" fmla="*/ 95 h 190"/>
              <a:gd name="T70" fmla="*/ 59 w 155"/>
              <a:gd name="T71" fmla="*/ 91 h 190"/>
              <a:gd name="T72" fmla="*/ 63 w 155"/>
              <a:gd name="T73" fmla="*/ 86 h 190"/>
              <a:gd name="T74" fmla="*/ 63 w 155"/>
              <a:gd name="T75" fmla="*/ 84 h 190"/>
              <a:gd name="T76" fmla="*/ 52 w 155"/>
              <a:gd name="T77" fmla="*/ 47 h 190"/>
              <a:gd name="T78" fmla="*/ 45 w 155"/>
              <a:gd name="T79" fmla="*/ 30 h 190"/>
              <a:gd name="T80" fmla="*/ 56 w 155"/>
              <a:gd name="T81" fmla="*/ 14 h 190"/>
              <a:gd name="T82" fmla="*/ 62 w 155"/>
              <a:gd name="T83" fmla="*/ 40 h 190"/>
              <a:gd name="T84" fmla="*/ 102 w 155"/>
              <a:gd name="T85" fmla="*/ 85 h 190"/>
              <a:gd name="T86" fmla="*/ 139 w 155"/>
              <a:gd name="T87" fmla="*/ 103 h 190"/>
              <a:gd name="T88" fmla="*/ 140 w 155"/>
              <a:gd name="T89" fmla="*/ 152 h 190"/>
              <a:gd name="T90" fmla="*/ 119 w 155"/>
              <a:gd name="T91" fmla="*/ 154 h 190"/>
              <a:gd name="T92" fmla="*/ 86 w 155"/>
              <a:gd name="T93" fmla="*/ 179 h 190"/>
              <a:gd name="T94" fmla="*/ 46 w 155"/>
              <a:gd name="T95" fmla="*/ 176 h 190"/>
              <a:gd name="T96" fmla="*/ 54 w 155"/>
              <a:gd name="T97" fmla="*/ 172 h 190"/>
              <a:gd name="T98" fmla="*/ 75 w 155"/>
              <a:gd name="T99" fmla="*/ 163 h 190"/>
              <a:gd name="T100" fmla="*/ 81 w 155"/>
              <a:gd name="T101" fmla="*/ 169 h 190"/>
              <a:gd name="T102" fmla="*/ 55 w 155"/>
              <a:gd name="T103" fmla="*/ 178 h 190"/>
              <a:gd name="T104" fmla="*/ 18 w 155"/>
              <a:gd name="T105" fmla="*/ 134 h 190"/>
              <a:gd name="T106" fmla="*/ 40 w 155"/>
              <a:gd name="T107" fmla="*/ 136 h 190"/>
              <a:gd name="T108" fmla="*/ 63 w 155"/>
              <a:gd name="T109" fmla="*/ 127 h 190"/>
              <a:gd name="T110" fmla="*/ 48 w 155"/>
              <a:gd name="T111" fmla="*/ 143 h 190"/>
              <a:gd name="T112" fmla="*/ 20 w 155"/>
              <a:gd name="T113" fmla="*/ 141 h 190"/>
              <a:gd name="T114" fmla="*/ 49 w 155"/>
              <a:gd name="T115" fmla="*/ 154 h 190"/>
              <a:gd name="T116" fmla="*/ 71 w 155"/>
              <a:gd name="T117" fmla="*/ 145 h 190"/>
              <a:gd name="T118" fmla="*/ 53 w 155"/>
              <a:gd name="T119" fmla="*/ 160 h 190"/>
              <a:gd name="T120" fmla="*/ 31 w 155"/>
              <a:gd name="T121" fmla="*/ 158 h 190"/>
              <a:gd name="T122" fmla="*/ 49 w 155"/>
              <a:gd name="T123" fmla="*/ 154 h 19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55"/>
              <a:gd name="T187" fmla="*/ 0 h 190"/>
              <a:gd name="T188" fmla="*/ 155 w 155"/>
              <a:gd name="T189" fmla="*/ 190 h 19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55" h="190">
                <a:moveTo>
                  <a:pt x="148" y="94"/>
                </a:moveTo>
                <a:cubicBezTo>
                  <a:pt x="147" y="92"/>
                  <a:pt x="145" y="91"/>
                  <a:pt x="144" y="91"/>
                </a:cubicBezTo>
                <a:cubicBezTo>
                  <a:pt x="128" y="91"/>
                  <a:pt x="128" y="91"/>
                  <a:pt x="128" y="91"/>
                </a:cubicBezTo>
                <a:cubicBezTo>
                  <a:pt x="125" y="91"/>
                  <a:pt x="122" y="90"/>
                  <a:pt x="121" y="89"/>
                </a:cubicBezTo>
                <a:cubicBezTo>
                  <a:pt x="120" y="88"/>
                  <a:pt x="117" y="86"/>
                  <a:pt x="112" y="79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3" y="67"/>
                  <a:pt x="100" y="63"/>
                  <a:pt x="98" y="61"/>
                </a:cubicBezTo>
                <a:cubicBezTo>
                  <a:pt x="72" y="33"/>
                  <a:pt x="72" y="33"/>
                  <a:pt x="72" y="33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4" y="1"/>
                  <a:pt x="63" y="1"/>
                </a:cubicBezTo>
                <a:cubicBezTo>
                  <a:pt x="62" y="0"/>
                  <a:pt x="61" y="0"/>
                  <a:pt x="5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4"/>
                  <a:pt x="33" y="14"/>
                  <a:pt x="33" y="30"/>
                </a:cubicBezTo>
                <a:cubicBezTo>
                  <a:pt x="33" y="35"/>
                  <a:pt x="36" y="43"/>
                  <a:pt x="41" y="53"/>
                </a:cubicBezTo>
                <a:cubicBezTo>
                  <a:pt x="43" y="57"/>
                  <a:pt x="43" y="57"/>
                  <a:pt x="43" y="57"/>
                </a:cubicBezTo>
                <a:cubicBezTo>
                  <a:pt x="47" y="64"/>
                  <a:pt x="50" y="72"/>
                  <a:pt x="51" y="79"/>
                </a:cubicBezTo>
                <a:cubicBezTo>
                  <a:pt x="50" y="79"/>
                  <a:pt x="50" y="79"/>
                  <a:pt x="50" y="79"/>
                </a:cubicBezTo>
                <a:cubicBezTo>
                  <a:pt x="35" y="79"/>
                  <a:pt x="23" y="82"/>
                  <a:pt x="14" y="87"/>
                </a:cubicBezTo>
                <a:cubicBezTo>
                  <a:pt x="5" y="92"/>
                  <a:pt x="0" y="99"/>
                  <a:pt x="0" y="108"/>
                </a:cubicBezTo>
                <a:cubicBezTo>
                  <a:pt x="0" y="115"/>
                  <a:pt x="3" y="121"/>
                  <a:pt x="8" y="127"/>
                </a:cubicBezTo>
                <a:cubicBezTo>
                  <a:pt x="6" y="130"/>
                  <a:pt x="5" y="133"/>
                  <a:pt x="5" y="136"/>
                </a:cubicBezTo>
                <a:cubicBezTo>
                  <a:pt x="5" y="140"/>
                  <a:pt x="6" y="144"/>
                  <a:pt x="8" y="147"/>
                </a:cubicBezTo>
                <a:cubicBezTo>
                  <a:pt x="10" y="149"/>
                  <a:pt x="13" y="151"/>
                  <a:pt x="17" y="152"/>
                </a:cubicBezTo>
                <a:cubicBezTo>
                  <a:pt x="16" y="153"/>
                  <a:pt x="16" y="154"/>
                  <a:pt x="16" y="155"/>
                </a:cubicBezTo>
                <a:cubicBezTo>
                  <a:pt x="16" y="164"/>
                  <a:pt x="22" y="170"/>
                  <a:pt x="32" y="171"/>
                </a:cubicBezTo>
                <a:cubicBezTo>
                  <a:pt x="32" y="172"/>
                  <a:pt x="32" y="172"/>
                  <a:pt x="32" y="172"/>
                </a:cubicBezTo>
                <a:cubicBezTo>
                  <a:pt x="32" y="180"/>
                  <a:pt x="36" y="190"/>
                  <a:pt x="55" y="190"/>
                </a:cubicBezTo>
                <a:cubicBezTo>
                  <a:pt x="61" y="190"/>
                  <a:pt x="61" y="190"/>
                  <a:pt x="61" y="190"/>
                </a:cubicBezTo>
                <a:cubicBezTo>
                  <a:pt x="62" y="190"/>
                  <a:pt x="63" y="189"/>
                  <a:pt x="63" y="189"/>
                </a:cubicBezTo>
                <a:cubicBezTo>
                  <a:pt x="67" y="187"/>
                  <a:pt x="67" y="187"/>
                  <a:pt x="67" y="187"/>
                </a:cubicBezTo>
                <a:cubicBezTo>
                  <a:pt x="73" y="189"/>
                  <a:pt x="79" y="190"/>
                  <a:pt x="84" y="190"/>
                </a:cubicBezTo>
                <a:cubicBezTo>
                  <a:pt x="86" y="190"/>
                  <a:pt x="88" y="189"/>
                  <a:pt x="92" y="189"/>
                </a:cubicBezTo>
                <a:cubicBezTo>
                  <a:pt x="92" y="189"/>
                  <a:pt x="93" y="189"/>
                  <a:pt x="93" y="189"/>
                </a:cubicBezTo>
                <a:cubicBezTo>
                  <a:pt x="105" y="183"/>
                  <a:pt x="115" y="175"/>
                  <a:pt x="125" y="164"/>
                </a:cubicBezTo>
                <a:cubicBezTo>
                  <a:pt x="144" y="164"/>
                  <a:pt x="144" y="164"/>
                  <a:pt x="144" y="164"/>
                </a:cubicBezTo>
                <a:cubicBezTo>
                  <a:pt x="146" y="164"/>
                  <a:pt x="148" y="163"/>
                  <a:pt x="149" y="161"/>
                </a:cubicBezTo>
                <a:cubicBezTo>
                  <a:pt x="153" y="150"/>
                  <a:pt x="155" y="138"/>
                  <a:pt x="155" y="127"/>
                </a:cubicBezTo>
                <a:cubicBezTo>
                  <a:pt x="155" y="116"/>
                  <a:pt x="153" y="105"/>
                  <a:pt x="148" y="94"/>
                </a:cubicBezTo>
                <a:close/>
                <a:moveTo>
                  <a:pt x="86" y="179"/>
                </a:moveTo>
                <a:cubicBezTo>
                  <a:pt x="93" y="176"/>
                  <a:pt x="93" y="176"/>
                  <a:pt x="93" y="176"/>
                </a:cubicBezTo>
                <a:cubicBezTo>
                  <a:pt x="94" y="175"/>
                  <a:pt x="95" y="174"/>
                  <a:pt x="95" y="173"/>
                </a:cubicBezTo>
                <a:cubicBezTo>
                  <a:pt x="96" y="172"/>
                  <a:pt x="96" y="170"/>
                  <a:pt x="95" y="169"/>
                </a:cubicBezTo>
                <a:cubicBezTo>
                  <a:pt x="93" y="165"/>
                  <a:pt x="90" y="161"/>
                  <a:pt x="87" y="158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1" y="156"/>
                  <a:pt x="92" y="155"/>
                  <a:pt x="92" y="153"/>
                </a:cubicBezTo>
                <a:cubicBezTo>
                  <a:pt x="93" y="152"/>
                  <a:pt x="93" y="151"/>
                  <a:pt x="92" y="149"/>
                </a:cubicBezTo>
                <a:cubicBezTo>
                  <a:pt x="89" y="145"/>
                  <a:pt x="86" y="142"/>
                  <a:pt x="83" y="139"/>
                </a:cubicBezTo>
                <a:cubicBezTo>
                  <a:pt x="85" y="139"/>
                  <a:pt x="85" y="138"/>
                  <a:pt x="86" y="137"/>
                </a:cubicBezTo>
                <a:cubicBezTo>
                  <a:pt x="86" y="135"/>
                  <a:pt x="86" y="134"/>
                  <a:pt x="86" y="133"/>
                </a:cubicBezTo>
                <a:cubicBezTo>
                  <a:pt x="83" y="128"/>
                  <a:pt x="79" y="124"/>
                  <a:pt x="75" y="121"/>
                </a:cubicBezTo>
                <a:cubicBezTo>
                  <a:pt x="76" y="120"/>
                  <a:pt x="76" y="119"/>
                  <a:pt x="77" y="119"/>
                </a:cubicBezTo>
                <a:cubicBezTo>
                  <a:pt x="77" y="117"/>
                  <a:pt x="77" y="116"/>
                  <a:pt x="76" y="115"/>
                </a:cubicBezTo>
                <a:cubicBezTo>
                  <a:pt x="70" y="103"/>
                  <a:pt x="61" y="97"/>
                  <a:pt x="49" y="97"/>
                </a:cubicBezTo>
                <a:cubicBezTo>
                  <a:pt x="46" y="97"/>
                  <a:pt x="43" y="98"/>
                  <a:pt x="40" y="98"/>
                </a:cubicBezTo>
                <a:cubicBezTo>
                  <a:pt x="38" y="99"/>
                  <a:pt x="35" y="100"/>
                  <a:pt x="31" y="101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4" y="102"/>
                  <a:pt x="22" y="103"/>
                  <a:pt x="21" y="104"/>
                </a:cubicBezTo>
                <a:cubicBezTo>
                  <a:pt x="21" y="106"/>
                  <a:pt x="21" y="108"/>
                  <a:pt x="22" y="11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5" y="113"/>
                  <a:pt x="26" y="113"/>
                  <a:pt x="28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4" y="113"/>
                  <a:pt x="34" y="113"/>
                  <a:pt x="35" y="113"/>
                </a:cubicBezTo>
                <a:cubicBezTo>
                  <a:pt x="38" y="111"/>
                  <a:pt x="41" y="110"/>
                  <a:pt x="44" y="109"/>
                </a:cubicBezTo>
                <a:cubicBezTo>
                  <a:pt x="46" y="109"/>
                  <a:pt x="48" y="108"/>
                  <a:pt x="50" y="108"/>
                </a:cubicBezTo>
                <a:cubicBezTo>
                  <a:pt x="55" y="108"/>
                  <a:pt x="59" y="110"/>
                  <a:pt x="62" y="114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0" y="125"/>
                  <a:pt x="30" y="125"/>
                  <a:pt x="30" y="125"/>
                </a:cubicBezTo>
                <a:cubicBezTo>
                  <a:pt x="25" y="125"/>
                  <a:pt x="21" y="123"/>
                  <a:pt x="17" y="120"/>
                </a:cubicBezTo>
                <a:cubicBezTo>
                  <a:pt x="14" y="116"/>
                  <a:pt x="12" y="112"/>
                  <a:pt x="12" y="107"/>
                </a:cubicBezTo>
                <a:cubicBezTo>
                  <a:pt x="12" y="103"/>
                  <a:pt x="13" y="99"/>
                  <a:pt x="22" y="95"/>
                </a:cubicBezTo>
                <a:cubicBezTo>
                  <a:pt x="30" y="92"/>
                  <a:pt x="41" y="91"/>
                  <a:pt x="56" y="91"/>
                </a:cubicBezTo>
                <a:cubicBezTo>
                  <a:pt x="59" y="91"/>
                  <a:pt x="59" y="91"/>
                  <a:pt x="59" y="91"/>
                </a:cubicBezTo>
                <a:cubicBezTo>
                  <a:pt x="59" y="91"/>
                  <a:pt x="59" y="91"/>
                  <a:pt x="59" y="91"/>
                </a:cubicBezTo>
                <a:cubicBezTo>
                  <a:pt x="61" y="90"/>
                  <a:pt x="63" y="88"/>
                  <a:pt x="63" y="86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73"/>
                  <a:pt x="59" y="60"/>
                  <a:pt x="52" y="47"/>
                </a:cubicBezTo>
                <a:cubicBezTo>
                  <a:pt x="52" y="47"/>
                  <a:pt x="52" y="47"/>
                  <a:pt x="52" y="47"/>
                </a:cubicBezTo>
                <a:cubicBezTo>
                  <a:pt x="50" y="44"/>
                  <a:pt x="50" y="44"/>
                  <a:pt x="50" y="44"/>
                </a:cubicBezTo>
                <a:cubicBezTo>
                  <a:pt x="47" y="39"/>
                  <a:pt x="45" y="34"/>
                  <a:pt x="45" y="30"/>
                </a:cubicBezTo>
                <a:cubicBezTo>
                  <a:pt x="45" y="26"/>
                  <a:pt x="46" y="22"/>
                  <a:pt x="48" y="19"/>
                </a:cubicBezTo>
                <a:cubicBezTo>
                  <a:pt x="50" y="17"/>
                  <a:pt x="53" y="15"/>
                  <a:pt x="56" y="14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2" y="39"/>
                  <a:pt x="62" y="40"/>
                </a:cubicBezTo>
                <a:cubicBezTo>
                  <a:pt x="91" y="70"/>
                  <a:pt x="91" y="70"/>
                  <a:pt x="91" y="70"/>
                </a:cubicBezTo>
                <a:cubicBezTo>
                  <a:pt x="96" y="77"/>
                  <a:pt x="100" y="81"/>
                  <a:pt x="102" y="85"/>
                </a:cubicBezTo>
                <a:cubicBezTo>
                  <a:pt x="112" y="98"/>
                  <a:pt x="116" y="100"/>
                  <a:pt x="117" y="101"/>
                </a:cubicBezTo>
                <a:cubicBezTo>
                  <a:pt x="118" y="101"/>
                  <a:pt x="122" y="103"/>
                  <a:pt x="139" y="103"/>
                </a:cubicBezTo>
                <a:cubicBezTo>
                  <a:pt x="142" y="111"/>
                  <a:pt x="144" y="120"/>
                  <a:pt x="144" y="129"/>
                </a:cubicBezTo>
                <a:cubicBezTo>
                  <a:pt x="144" y="136"/>
                  <a:pt x="142" y="144"/>
                  <a:pt x="140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1" y="152"/>
                  <a:pt x="120" y="153"/>
                  <a:pt x="119" y="154"/>
                </a:cubicBezTo>
                <a:cubicBezTo>
                  <a:pt x="111" y="164"/>
                  <a:pt x="102" y="172"/>
                  <a:pt x="90" y="179"/>
                </a:cubicBezTo>
                <a:lnTo>
                  <a:pt x="86" y="179"/>
                </a:lnTo>
                <a:close/>
                <a:moveTo>
                  <a:pt x="55" y="178"/>
                </a:moveTo>
                <a:cubicBezTo>
                  <a:pt x="51" y="178"/>
                  <a:pt x="48" y="178"/>
                  <a:pt x="46" y="176"/>
                </a:cubicBezTo>
                <a:cubicBezTo>
                  <a:pt x="45" y="175"/>
                  <a:pt x="44" y="174"/>
                  <a:pt x="43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5" y="172"/>
                  <a:pt x="55" y="172"/>
                  <a:pt x="56" y="172"/>
                </a:cubicBezTo>
                <a:cubicBezTo>
                  <a:pt x="75" y="163"/>
                  <a:pt x="75" y="163"/>
                  <a:pt x="75" y="163"/>
                </a:cubicBezTo>
                <a:cubicBezTo>
                  <a:pt x="77" y="165"/>
                  <a:pt x="79" y="167"/>
                  <a:pt x="81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60" y="178"/>
                  <a:pt x="60" y="178"/>
                  <a:pt x="60" y="178"/>
                </a:cubicBezTo>
                <a:lnTo>
                  <a:pt x="55" y="178"/>
                </a:lnTo>
                <a:close/>
                <a:moveTo>
                  <a:pt x="17" y="136"/>
                </a:moveTo>
                <a:cubicBezTo>
                  <a:pt x="17" y="135"/>
                  <a:pt x="17" y="135"/>
                  <a:pt x="18" y="134"/>
                </a:cubicBezTo>
                <a:cubicBezTo>
                  <a:pt x="21" y="135"/>
                  <a:pt x="27" y="136"/>
                  <a:pt x="33" y="136"/>
                </a:cubicBezTo>
                <a:cubicBezTo>
                  <a:pt x="40" y="136"/>
                  <a:pt x="40" y="136"/>
                  <a:pt x="40" y="136"/>
                </a:cubicBezTo>
                <a:cubicBezTo>
                  <a:pt x="41" y="136"/>
                  <a:pt x="42" y="136"/>
                  <a:pt x="42" y="136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66" y="128"/>
                  <a:pt x="69" y="130"/>
                  <a:pt x="71" y="132"/>
                </a:cubicBezTo>
                <a:cubicBezTo>
                  <a:pt x="48" y="143"/>
                  <a:pt x="48" y="143"/>
                  <a:pt x="48" y="143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27" y="143"/>
                  <a:pt x="23" y="142"/>
                  <a:pt x="20" y="141"/>
                </a:cubicBezTo>
                <a:cubicBezTo>
                  <a:pt x="18" y="140"/>
                  <a:pt x="17" y="138"/>
                  <a:pt x="17" y="136"/>
                </a:cubicBezTo>
                <a:close/>
                <a:moveTo>
                  <a:pt x="49" y="154"/>
                </a:moveTo>
                <a:cubicBezTo>
                  <a:pt x="49" y="154"/>
                  <a:pt x="50" y="154"/>
                  <a:pt x="51" y="15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4" y="146"/>
                  <a:pt x="76" y="147"/>
                  <a:pt x="78" y="149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37" y="160"/>
                  <a:pt x="33" y="160"/>
                  <a:pt x="31" y="158"/>
                </a:cubicBezTo>
                <a:cubicBezTo>
                  <a:pt x="28" y="157"/>
                  <a:pt x="28" y="156"/>
                  <a:pt x="27" y="154"/>
                </a:cubicBezTo>
                <a:lnTo>
                  <a:pt x="49" y="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24579" name="矩形 6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0" name="矩形 7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1" name="矩形 8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9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10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4" name="任意多边形 3"/>
          <p:cNvSpPr>
            <a:spLocks noChangeArrowheads="1"/>
          </p:cNvSpPr>
          <p:nvPr/>
        </p:nvSpPr>
        <p:spPr bwMode="auto">
          <a:xfrm rot="892780" flipH="1">
            <a:off x="2611438" y="-1812925"/>
            <a:ext cx="10942637" cy="7556500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5" name="矩形 4"/>
          <p:cNvSpPr>
            <a:spLocks noChangeArrowheads="1"/>
          </p:cNvSpPr>
          <p:nvPr/>
        </p:nvSpPr>
        <p:spPr bwMode="auto">
          <a:xfrm>
            <a:off x="5356225" y="1346200"/>
            <a:ext cx="5675313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6500"/>
              </a:lnSpc>
            </a:pPr>
            <a:r>
              <a:rPr lang="en-US" sz="7200" b="1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THANKS FOR LISTENING</a:t>
            </a:r>
            <a:endParaRPr lang="zh-CN" altLang="en-US" sz="7200" b="1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4586" name="矩形 7"/>
          <p:cNvSpPr>
            <a:spLocks noChangeArrowheads="1"/>
          </p:cNvSpPr>
          <p:nvPr/>
        </p:nvSpPr>
        <p:spPr bwMode="auto">
          <a:xfrm>
            <a:off x="3705225" y="4986338"/>
            <a:ext cx="16668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26B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NOV.27</a:t>
            </a:r>
            <a:r>
              <a:rPr lang="en-US" sz="2000" baseline="30000">
                <a:solidFill>
                  <a:srgbClr val="26B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</a:t>
            </a:r>
            <a:r>
              <a:rPr lang="en-US" sz="2000">
                <a:solidFill>
                  <a:srgbClr val="26B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2016</a:t>
            </a:r>
            <a:endParaRPr lang="zh-CN" altLang="en-US" sz="2000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4588" name="Group 12"/>
          <p:cNvGrpSpPr/>
          <p:nvPr/>
        </p:nvGrpSpPr>
        <p:grpSpPr bwMode="auto">
          <a:xfrm>
            <a:off x="9282113" y="2746375"/>
            <a:ext cx="1422400" cy="1406525"/>
            <a:chOff x="0" y="0"/>
            <a:chExt cx="749300" cy="741363"/>
          </a:xfrm>
        </p:grpSpPr>
        <p:sp>
          <p:nvSpPr>
            <p:cNvPr id="24589" name="Freeform 735"/>
            <p:cNvSpPr>
              <a:spLocks noChangeArrowheads="1"/>
            </p:cNvSpPr>
            <p:nvPr/>
          </p:nvSpPr>
          <p:spPr bwMode="auto">
            <a:xfrm>
              <a:off x="355600" y="247650"/>
              <a:ext cx="98425" cy="127000"/>
            </a:xfrm>
            <a:custGeom>
              <a:avLst/>
              <a:gdLst>
                <a:gd name="T0" fmla="*/ 14 w 26"/>
                <a:gd name="T1" fmla="*/ 5 h 34"/>
                <a:gd name="T2" fmla="*/ 4 w 26"/>
                <a:gd name="T3" fmla="*/ 1 h 34"/>
                <a:gd name="T4" fmla="*/ 2 w 26"/>
                <a:gd name="T5" fmla="*/ 11 h 34"/>
                <a:gd name="T6" fmla="*/ 13 w 26"/>
                <a:gd name="T7" fmla="*/ 30 h 34"/>
                <a:gd name="T8" fmla="*/ 19 w 26"/>
                <a:gd name="T9" fmla="*/ 34 h 34"/>
                <a:gd name="T10" fmla="*/ 22 w 26"/>
                <a:gd name="T11" fmla="*/ 33 h 34"/>
                <a:gd name="T12" fmla="*/ 25 w 26"/>
                <a:gd name="T13" fmla="*/ 29 h 34"/>
                <a:gd name="T14" fmla="*/ 24 w 26"/>
                <a:gd name="T15" fmla="*/ 23 h 34"/>
                <a:gd name="T16" fmla="*/ 14 w 26"/>
                <a:gd name="T17" fmla="*/ 5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4"/>
                <a:gd name="T29" fmla="*/ 26 w 26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4">
                  <a:moveTo>
                    <a:pt x="14" y="5"/>
                  </a:moveTo>
                  <a:cubicBezTo>
                    <a:pt x="12" y="1"/>
                    <a:pt x="7" y="0"/>
                    <a:pt x="4" y="1"/>
                  </a:cubicBezTo>
                  <a:cubicBezTo>
                    <a:pt x="1" y="3"/>
                    <a:pt x="0" y="7"/>
                    <a:pt x="2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6" y="34"/>
                    <a:pt x="19" y="34"/>
                  </a:cubicBezTo>
                  <a:cubicBezTo>
                    <a:pt x="20" y="34"/>
                    <a:pt x="21" y="34"/>
                    <a:pt x="22" y="33"/>
                  </a:cubicBezTo>
                  <a:cubicBezTo>
                    <a:pt x="23" y="32"/>
                    <a:pt x="25" y="31"/>
                    <a:pt x="25" y="29"/>
                  </a:cubicBezTo>
                  <a:cubicBezTo>
                    <a:pt x="26" y="27"/>
                    <a:pt x="25" y="25"/>
                    <a:pt x="24" y="23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590" name="Freeform 736"/>
            <p:cNvSpPr>
              <a:spLocks noEditPoints="1" noChangeArrowheads="1"/>
            </p:cNvSpPr>
            <p:nvPr/>
          </p:nvSpPr>
          <p:spPr bwMode="auto">
            <a:xfrm>
              <a:off x="0" y="0"/>
              <a:ext cx="749300" cy="741363"/>
            </a:xfrm>
            <a:custGeom>
              <a:avLst/>
              <a:gdLst>
                <a:gd name="T0" fmla="*/ 189 w 200"/>
                <a:gd name="T1" fmla="*/ 127 h 198"/>
                <a:gd name="T2" fmla="*/ 154 w 200"/>
                <a:gd name="T3" fmla="*/ 59 h 198"/>
                <a:gd name="T4" fmla="*/ 113 w 200"/>
                <a:gd name="T5" fmla="*/ 36 h 198"/>
                <a:gd name="T6" fmla="*/ 91 w 200"/>
                <a:gd name="T7" fmla="*/ 41 h 198"/>
                <a:gd name="T8" fmla="*/ 86 w 200"/>
                <a:gd name="T9" fmla="*/ 32 h 198"/>
                <a:gd name="T10" fmla="*/ 54 w 200"/>
                <a:gd name="T11" fmla="*/ 22 h 198"/>
                <a:gd name="T12" fmla="*/ 45 w 200"/>
                <a:gd name="T13" fmla="*/ 26 h 198"/>
                <a:gd name="T14" fmla="*/ 44 w 200"/>
                <a:gd name="T15" fmla="*/ 26 h 198"/>
                <a:gd name="T16" fmla="*/ 20 w 200"/>
                <a:gd name="T17" fmla="*/ 22 h 198"/>
                <a:gd name="T18" fmla="*/ 11 w 200"/>
                <a:gd name="T19" fmla="*/ 4 h 198"/>
                <a:gd name="T20" fmla="*/ 4 w 200"/>
                <a:gd name="T21" fmla="*/ 1 h 198"/>
                <a:gd name="T22" fmla="*/ 1 w 200"/>
                <a:gd name="T23" fmla="*/ 8 h 198"/>
                <a:gd name="T24" fmla="*/ 10 w 200"/>
                <a:gd name="T25" fmla="*/ 27 h 198"/>
                <a:gd name="T26" fmla="*/ 47 w 200"/>
                <a:gd name="T27" fmla="*/ 37 h 198"/>
                <a:gd name="T28" fmla="*/ 47 w 200"/>
                <a:gd name="T29" fmla="*/ 37 h 198"/>
                <a:gd name="T30" fmla="*/ 47 w 200"/>
                <a:gd name="T31" fmla="*/ 37 h 198"/>
                <a:gd name="T32" fmla="*/ 49 w 200"/>
                <a:gd name="T33" fmla="*/ 36 h 198"/>
                <a:gd name="T34" fmla="*/ 49 w 200"/>
                <a:gd name="T35" fmla="*/ 36 h 198"/>
                <a:gd name="T36" fmla="*/ 49 w 200"/>
                <a:gd name="T37" fmla="*/ 36 h 198"/>
                <a:gd name="T38" fmla="*/ 58 w 200"/>
                <a:gd name="T39" fmla="*/ 32 h 198"/>
                <a:gd name="T40" fmla="*/ 76 w 200"/>
                <a:gd name="T41" fmla="*/ 37 h 198"/>
                <a:gd name="T42" fmla="*/ 81 w 200"/>
                <a:gd name="T43" fmla="*/ 46 h 198"/>
                <a:gd name="T44" fmla="*/ 81 w 200"/>
                <a:gd name="T45" fmla="*/ 47 h 198"/>
                <a:gd name="T46" fmla="*/ 64 w 200"/>
                <a:gd name="T47" fmla="*/ 110 h 198"/>
                <a:gd name="T48" fmla="*/ 103 w 200"/>
                <a:gd name="T49" fmla="*/ 175 h 198"/>
                <a:gd name="T50" fmla="*/ 103 w 200"/>
                <a:gd name="T51" fmla="*/ 175 h 198"/>
                <a:gd name="T52" fmla="*/ 144 w 200"/>
                <a:gd name="T53" fmla="*/ 198 h 198"/>
                <a:gd name="T54" fmla="*/ 169 w 200"/>
                <a:gd name="T55" fmla="*/ 191 h 198"/>
                <a:gd name="T56" fmla="*/ 189 w 200"/>
                <a:gd name="T57" fmla="*/ 127 h 198"/>
                <a:gd name="T58" fmla="*/ 162 w 200"/>
                <a:gd name="T59" fmla="*/ 180 h 198"/>
                <a:gd name="T60" fmla="*/ 144 w 200"/>
                <a:gd name="T61" fmla="*/ 184 h 198"/>
                <a:gd name="T62" fmla="*/ 115 w 200"/>
                <a:gd name="T63" fmla="*/ 168 h 198"/>
                <a:gd name="T64" fmla="*/ 76 w 200"/>
                <a:gd name="T65" fmla="*/ 103 h 198"/>
                <a:gd name="T66" fmla="*/ 93 w 200"/>
                <a:gd name="T67" fmla="*/ 56 h 198"/>
                <a:gd name="T68" fmla="*/ 113 w 200"/>
                <a:gd name="T69" fmla="*/ 50 h 198"/>
                <a:gd name="T70" fmla="*/ 142 w 200"/>
                <a:gd name="T71" fmla="*/ 66 h 198"/>
                <a:gd name="T72" fmla="*/ 177 w 200"/>
                <a:gd name="T73" fmla="*/ 133 h 198"/>
                <a:gd name="T74" fmla="*/ 162 w 200"/>
                <a:gd name="T75" fmla="*/ 180 h 1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0"/>
                <a:gd name="T115" fmla="*/ 0 h 198"/>
                <a:gd name="T116" fmla="*/ 200 w 200"/>
                <a:gd name="T117" fmla="*/ 198 h 1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0" h="198">
                  <a:moveTo>
                    <a:pt x="189" y="127"/>
                  </a:moveTo>
                  <a:cubicBezTo>
                    <a:pt x="154" y="59"/>
                    <a:pt x="154" y="59"/>
                    <a:pt x="154" y="59"/>
                  </a:cubicBezTo>
                  <a:cubicBezTo>
                    <a:pt x="146" y="45"/>
                    <a:pt x="131" y="36"/>
                    <a:pt x="113" y="36"/>
                  </a:cubicBezTo>
                  <a:cubicBezTo>
                    <a:pt x="106" y="36"/>
                    <a:pt x="98" y="38"/>
                    <a:pt x="91" y="4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3" y="26"/>
                    <a:pt x="72" y="13"/>
                    <a:pt x="54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26" y="34"/>
                    <a:pt x="20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4" y="1"/>
                  </a:cubicBezTo>
                  <a:cubicBezTo>
                    <a:pt x="1" y="2"/>
                    <a:pt x="0" y="6"/>
                    <a:pt x="1" y="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8" y="43"/>
                    <a:pt x="37" y="41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8" y="37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5"/>
                    <a:pt x="53" y="34"/>
                    <a:pt x="58" y="32"/>
                  </a:cubicBezTo>
                  <a:cubicBezTo>
                    <a:pt x="70" y="26"/>
                    <a:pt x="76" y="35"/>
                    <a:pt x="76" y="37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60" y="62"/>
                    <a:pt x="52" y="89"/>
                    <a:pt x="64" y="110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13" y="190"/>
                    <a:pt x="128" y="198"/>
                    <a:pt x="144" y="198"/>
                  </a:cubicBezTo>
                  <a:cubicBezTo>
                    <a:pt x="152" y="198"/>
                    <a:pt x="161" y="196"/>
                    <a:pt x="169" y="191"/>
                  </a:cubicBezTo>
                  <a:cubicBezTo>
                    <a:pt x="192" y="178"/>
                    <a:pt x="200" y="152"/>
                    <a:pt x="189" y="127"/>
                  </a:cubicBezTo>
                  <a:close/>
                  <a:moveTo>
                    <a:pt x="162" y="180"/>
                  </a:moveTo>
                  <a:cubicBezTo>
                    <a:pt x="156" y="183"/>
                    <a:pt x="150" y="184"/>
                    <a:pt x="144" y="184"/>
                  </a:cubicBezTo>
                  <a:cubicBezTo>
                    <a:pt x="132" y="184"/>
                    <a:pt x="122" y="178"/>
                    <a:pt x="115" y="168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67" y="87"/>
                    <a:pt x="74" y="66"/>
                    <a:pt x="93" y="56"/>
                  </a:cubicBezTo>
                  <a:cubicBezTo>
                    <a:pt x="99" y="52"/>
                    <a:pt x="106" y="50"/>
                    <a:pt x="113" y="50"/>
                  </a:cubicBezTo>
                  <a:cubicBezTo>
                    <a:pt x="126" y="50"/>
                    <a:pt x="137" y="56"/>
                    <a:pt x="142" y="66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85" y="152"/>
                    <a:pt x="179" y="170"/>
                    <a:pt x="162" y="180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 rot="20700000">
            <a:off x="-659448" y="-833120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en-US" altLang="zh-CN" sz="32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5125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6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7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29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30" name="文本框 12"/>
          <p:cNvSpPr>
            <a:spLocks noChangeArrowheads="1"/>
          </p:cNvSpPr>
          <p:nvPr/>
        </p:nvSpPr>
        <p:spPr bwMode="auto">
          <a:xfrm>
            <a:off x="1997075" y="1987550"/>
            <a:ext cx="833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26B7CC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01.</a:t>
            </a:r>
            <a:endParaRPr lang="zh-CN" altLang="en-US" sz="4000" b="1" i="1">
              <a:solidFill>
                <a:srgbClr val="26B7CC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1" name="矩形 13"/>
          <p:cNvSpPr>
            <a:spLocks noChangeArrowheads="1"/>
          </p:cNvSpPr>
          <p:nvPr/>
        </p:nvSpPr>
        <p:spPr bwMode="auto">
          <a:xfrm rot="21238561">
            <a:off x="2968625" y="1857375"/>
            <a:ext cx="3819525" cy="476250"/>
          </a:xfrm>
          <a:prstGeom prst="rect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消费频率高</a:t>
            </a:r>
            <a:endParaRPr lang="en-US" altLang="zh-CN" sz="2400" b="1" i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2" name="文本框 14"/>
          <p:cNvSpPr>
            <a:spLocks noChangeArrowheads="1"/>
          </p:cNvSpPr>
          <p:nvPr/>
        </p:nvSpPr>
        <p:spPr bwMode="auto">
          <a:xfrm>
            <a:off x="3665538" y="2478088"/>
            <a:ext cx="833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ED498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02.</a:t>
            </a:r>
            <a:endParaRPr lang="zh-CN" altLang="en-US" sz="4000" b="1" i="1">
              <a:solidFill>
                <a:srgbClr val="ED4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3" name="文本框 15"/>
          <p:cNvSpPr>
            <a:spLocks noChangeArrowheads="1"/>
          </p:cNvSpPr>
          <p:nvPr/>
        </p:nvSpPr>
        <p:spPr bwMode="auto">
          <a:xfrm>
            <a:off x="3084513" y="3225800"/>
            <a:ext cx="833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26B7CC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03.</a:t>
            </a:r>
            <a:endParaRPr lang="zh-CN" altLang="en-US" sz="4000" b="1" i="1">
              <a:solidFill>
                <a:srgbClr val="26B7CC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4" name="文本框 16"/>
          <p:cNvSpPr>
            <a:spLocks noChangeArrowheads="1"/>
          </p:cNvSpPr>
          <p:nvPr/>
        </p:nvSpPr>
        <p:spPr bwMode="auto">
          <a:xfrm>
            <a:off x="4457700" y="3765550"/>
            <a:ext cx="833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ED498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04.</a:t>
            </a:r>
            <a:endParaRPr lang="zh-CN" altLang="en-US" sz="4000" b="1" i="1">
              <a:solidFill>
                <a:srgbClr val="ED4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5" name="文本框 17"/>
          <p:cNvSpPr>
            <a:spLocks noChangeArrowheads="1"/>
          </p:cNvSpPr>
          <p:nvPr/>
        </p:nvSpPr>
        <p:spPr bwMode="auto">
          <a:xfrm>
            <a:off x="3098800" y="4603750"/>
            <a:ext cx="835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2E374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05.</a:t>
            </a:r>
            <a:endParaRPr lang="zh-CN" altLang="en-US" sz="4000" b="1" i="1">
              <a:solidFill>
                <a:srgbClr val="2E374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36" name="矩形 18"/>
          <p:cNvSpPr>
            <a:spLocks noChangeArrowheads="1"/>
          </p:cNvSpPr>
          <p:nvPr/>
        </p:nvSpPr>
        <p:spPr bwMode="auto">
          <a:xfrm rot="21238561">
            <a:off x="4669155" y="2320925"/>
            <a:ext cx="4331335" cy="476250"/>
          </a:xfrm>
          <a:prstGeom prst="rect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人均网购额度低</a:t>
            </a:r>
            <a:endParaRPr lang="zh-CN" altLang="en-US" sz="2400" b="1" i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7" name="矩形 19"/>
          <p:cNvSpPr>
            <a:spLocks noChangeArrowheads="1"/>
          </p:cNvSpPr>
          <p:nvPr/>
        </p:nvSpPr>
        <p:spPr bwMode="auto">
          <a:xfrm rot="21238561">
            <a:off x="4050665" y="3081655"/>
            <a:ext cx="4201160" cy="474980"/>
          </a:xfrm>
          <a:prstGeom prst="rect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b="1" i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明显的寒暑假特征</a:t>
            </a:r>
            <a:endParaRPr lang="zh-CN" altLang="en-US" sz="2400" b="1" i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8" name="矩形 20"/>
          <p:cNvSpPr>
            <a:spLocks noChangeArrowheads="1"/>
          </p:cNvSpPr>
          <p:nvPr/>
        </p:nvSpPr>
        <p:spPr bwMode="auto">
          <a:xfrm rot="21238561">
            <a:off x="5440680" y="3642995"/>
            <a:ext cx="3754755" cy="476250"/>
          </a:xfrm>
          <a:prstGeom prst="rect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b="1" i="1">
                <a:solidFill>
                  <a:srgbClr val="FFFF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人员位置不固定</a:t>
            </a:r>
            <a:endParaRPr lang="zh-CN" altLang="en-US" sz="2400" b="1" i="1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5139" name="矩形 21"/>
          <p:cNvSpPr>
            <a:spLocks noChangeArrowheads="1"/>
          </p:cNvSpPr>
          <p:nvPr/>
        </p:nvSpPr>
        <p:spPr bwMode="auto">
          <a:xfrm rot="21238561">
            <a:off x="4051300" y="4457700"/>
            <a:ext cx="4214813" cy="476250"/>
          </a:xfrm>
          <a:prstGeom prst="rect">
            <a:avLst/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b="1" i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基础设施缺乏</a:t>
            </a:r>
            <a:endParaRPr lang="zh-CN" altLang="en-US" sz="2400" b="1" i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0" name="直角三角形 22"/>
          <p:cNvSpPr>
            <a:spLocks noChangeArrowheads="1"/>
          </p:cNvSpPr>
          <p:nvPr/>
        </p:nvSpPr>
        <p:spPr bwMode="auto">
          <a:xfrm rot="21229799" flipH="1" flipV="1">
            <a:off x="7945438" y="4703763"/>
            <a:ext cx="201612" cy="203200"/>
          </a:xfrm>
          <a:prstGeom prst="rtTriangle">
            <a:avLst/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1" name="直角三角形 23"/>
          <p:cNvSpPr>
            <a:spLocks noChangeArrowheads="1"/>
          </p:cNvSpPr>
          <p:nvPr/>
        </p:nvSpPr>
        <p:spPr bwMode="auto">
          <a:xfrm rot="21229799" flipH="1" flipV="1">
            <a:off x="8275638" y="3943985"/>
            <a:ext cx="203200" cy="203200"/>
          </a:xfrm>
          <a:prstGeom prst="rtTriangle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2" name="直角三角形 24"/>
          <p:cNvSpPr>
            <a:spLocks noChangeArrowheads="1"/>
          </p:cNvSpPr>
          <p:nvPr/>
        </p:nvSpPr>
        <p:spPr bwMode="auto">
          <a:xfrm rot="21229799" flipH="1" flipV="1">
            <a:off x="7722870" y="3327400"/>
            <a:ext cx="201613" cy="203200"/>
          </a:xfrm>
          <a:prstGeom prst="rtTriangle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直角三角形 25"/>
          <p:cNvSpPr>
            <a:spLocks noChangeArrowheads="1"/>
          </p:cNvSpPr>
          <p:nvPr/>
        </p:nvSpPr>
        <p:spPr bwMode="auto">
          <a:xfrm rot="21229799" flipH="1" flipV="1">
            <a:off x="8547100" y="2552700"/>
            <a:ext cx="203200" cy="203200"/>
          </a:xfrm>
          <a:prstGeom prst="rtTriangle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4" name="直角三角形 26"/>
          <p:cNvSpPr>
            <a:spLocks noChangeArrowheads="1"/>
          </p:cNvSpPr>
          <p:nvPr/>
        </p:nvSpPr>
        <p:spPr bwMode="auto">
          <a:xfrm rot="21229799" flipH="1" flipV="1">
            <a:off x="6467475" y="2105025"/>
            <a:ext cx="201613" cy="201613"/>
          </a:xfrm>
          <a:prstGeom prst="rtTriangle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7195" y="5890895"/>
            <a:ext cx="592264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高校快递特点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14339" name="文本框 7"/>
          <p:cNvSpPr>
            <a:spLocks noChangeArrowheads="1"/>
          </p:cNvSpPr>
          <p:nvPr/>
        </p:nvSpPr>
        <p:spPr bwMode="auto">
          <a:xfrm rot="20689283">
            <a:off x="113983" y="172085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4341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2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4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5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6" name="椭圆 5"/>
          <p:cNvSpPr>
            <a:spLocks noChangeArrowheads="1"/>
          </p:cNvSpPr>
          <p:nvPr/>
        </p:nvSpPr>
        <p:spPr bwMode="auto">
          <a:xfrm>
            <a:off x="1838325" y="2492375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椭圆 6"/>
          <p:cNvSpPr>
            <a:spLocks noChangeArrowheads="1"/>
          </p:cNvSpPr>
          <p:nvPr/>
        </p:nvSpPr>
        <p:spPr bwMode="auto">
          <a:xfrm>
            <a:off x="1995488" y="2176463"/>
            <a:ext cx="225425" cy="225425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8" name="椭圆 7"/>
          <p:cNvSpPr>
            <a:spLocks noChangeArrowheads="1"/>
          </p:cNvSpPr>
          <p:nvPr/>
        </p:nvSpPr>
        <p:spPr bwMode="auto">
          <a:xfrm>
            <a:off x="2374900" y="2239963"/>
            <a:ext cx="354013" cy="354012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椭圆 8"/>
          <p:cNvSpPr>
            <a:spLocks noChangeArrowheads="1"/>
          </p:cNvSpPr>
          <p:nvPr/>
        </p:nvSpPr>
        <p:spPr bwMode="auto">
          <a:xfrm>
            <a:off x="2690813" y="1892300"/>
            <a:ext cx="225425" cy="225425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椭圆 9"/>
          <p:cNvSpPr>
            <a:spLocks noChangeArrowheads="1"/>
          </p:cNvSpPr>
          <p:nvPr/>
        </p:nvSpPr>
        <p:spPr bwMode="auto">
          <a:xfrm>
            <a:off x="3100388" y="1766888"/>
            <a:ext cx="225425" cy="225425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椭圆 10"/>
          <p:cNvSpPr>
            <a:spLocks noChangeArrowheads="1"/>
          </p:cNvSpPr>
          <p:nvPr/>
        </p:nvSpPr>
        <p:spPr bwMode="auto">
          <a:xfrm>
            <a:off x="3606800" y="1987550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椭圆 11"/>
          <p:cNvSpPr>
            <a:spLocks noChangeArrowheads="1"/>
          </p:cNvSpPr>
          <p:nvPr/>
        </p:nvSpPr>
        <p:spPr bwMode="auto">
          <a:xfrm>
            <a:off x="3921125" y="2144713"/>
            <a:ext cx="355600" cy="354012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椭圆 12"/>
          <p:cNvSpPr>
            <a:spLocks noChangeArrowheads="1"/>
          </p:cNvSpPr>
          <p:nvPr/>
        </p:nvSpPr>
        <p:spPr bwMode="auto">
          <a:xfrm>
            <a:off x="4364038" y="2492375"/>
            <a:ext cx="225425" cy="225425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椭圆 13"/>
          <p:cNvSpPr>
            <a:spLocks noChangeArrowheads="1"/>
          </p:cNvSpPr>
          <p:nvPr/>
        </p:nvSpPr>
        <p:spPr bwMode="auto">
          <a:xfrm>
            <a:off x="4552950" y="2840038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5" name="椭圆 14"/>
          <p:cNvSpPr>
            <a:spLocks noChangeArrowheads="1"/>
          </p:cNvSpPr>
          <p:nvPr/>
        </p:nvSpPr>
        <p:spPr bwMode="auto">
          <a:xfrm>
            <a:off x="2911475" y="2176463"/>
            <a:ext cx="579438" cy="579437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6" name="椭圆 15"/>
          <p:cNvSpPr>
            <a:spLocks noChangeArrowheads="1"/>
          </p:cNvSpPr>
          <p:nvPr/>
        </p:nvSpPr>
        <p:spPr bwMode="auto">
          <a:xfrm>
            <a:off x="1679575" y="3376613"/>
            <a:ext cx="225425" cy="225425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7" name="椭圆 16"/>
          <p:cNvSpPr>
            <a:spLocks noChangeArrowheads="1"/>
          </p:cNvSpPr>
          <p:nvPr/>
        </p:nvSpPr>
        <p:spPr bwMode="auto">
          <a:xfrm>
            <a:off x="1870075" y="3660775"/>
            <a:ext cx="354013" cy="354013"/>
          </a:xfrm>
          <a:prstGeom prst="ellipse">
            <a:avLst/>
          </a:prstGeom>
          <a:solidFill>
            <a:srgbClr val="F6C6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8" name="椭圆 17"/>
          <p:cNvSpPr>
            <a:spLocks noChangeArrowheads="1"/>
          </p:cNvSpPr>
          <p:nvPr/>
        </p:nvSpPr>
        <p:spPr bwMode="auto">
          <a:xfrm>
            <a:off x="2343150" y="3913188"/>
            <a:ext cx="515938" cy="515937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椭圆 18"/>
          <p:cNvSpPr>
            <a:spLocks noChangeArrowheads="1"/>
          </p:cNvSpPr>
          <p:nvPr/>
        </p:nvSpPr>
        <p:spPr bwMode="auto">
          <a:xfrm>
            <a:off x="3006725" y="4322763"/>
            <a:ext cx="225425" cy="225425"/>
          </a:xfrm>
          <a:prstGeom prst="ellipse">
            <a:avLst/>
          </a:prstGeom>
          <a:solidFill>
            <a:srgbClr val="5B9BD5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0" name="椭圆 19"/>
          <p:cNvSpPr>
            <a:spLocks noChangeArrowheads="1"/>
          </p:cNvSpPr>
          <p:nvPr/>
        </p:nvSpPr>
        <p:spPr bwMode="auto">
          <a:xfrm>
            <a:off x="3132138" y="3913188"/>
            <a:ext cx="354012" cy="354012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1" name="椭圆 20"/>
          <p:cNvSpPr>
            <a:spLocks noChangeArrowheads="1"/>
          </p:cNvSpPr>
          <p:nvPr/>
        </p:nvSpPr>
        <p:spPr bwMode="auto">
          <a:xfrm>
            <a:off x="3448050" y="4354513"/>
            <a:ext cx="225425" cy="225425"/>
          </a:xfrm>
          <a:prstGeom prst="ellipse">
            <a:avLst/>
          </a:prstGeom>
          <a:solidFill>
            <a:srgbClr val="2E3740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2" name="椭圆 21"/>
          <p:cNvSpPr>
            <a:spLocks noChangeArrowheads="1"/>
          </p:cNvSpPr>
          <p:nvPr/>
        </p:nvSpPr>
        <p:spPr bwMode="auto">
          <a:xfrm>
            <a:off x="3732213" y="3849688"/>
            <a:ext cx="515937" cy="515937"/>
          </a:xfrm>
          <a:prstGeom prst="ellipse">
            <a:avLst/>
          </a:prstGeom>
          <a:solidFill>
            <a:srgbClr val="ED4989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3" name="椭圆 22"/>
          <p:cNvSpPr>
            <a:spLocks noChangeArrowheads="1"/>
          </p:cNvSpPr>
          <p:nvPr/>
        </p:nvSpPr>
        <p:spPr bwMode="auto">
          <a:xfrm>
            <a:off x="4425950" y="3724275"/>
            <a:ext cx="355600" cy="354013"/>
          </a:xfrm>
          <a:prstGeom prst="ellipse">
            <a:avLst/>
          </a:prstGeom>
          <a:solidFill>
            <a:srgbClr val="26B7CC"/>
          </a:solidFill>
          <a:ln w="12700" cap="flat" cmpd="sng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4" name="燕尾形 23"/>
          <p:cNvSpPr>
            <a:spLocks noChangeArrowheads="1"/>
          </p:cNvSpPr>
          <p:nvPr/>
        </p:nvSpPr>
        <p:spPr bwMode="auto">
          <a:xfrm>
            <a:off x="4781550" y="2238375"/>
            <a:ext cx="1039813" cy="1987550"/>
          </a:xfrm>
          <a:prstGeom prst="chevron">
            <a:avLst>
              <a:gd name="adj" fmla="val 62306"/>
            </a:avLst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燕尾形 24"/>
          <p:cNvSpPr>
            <a:spLocks noChangeArrowheads="1"/>
          </p:cNvSpPr>
          <p:nvPr/>
        </p:nvSpPr>
        <p:spPr bwMode="auto">
          <a:xfrm>
            <a:off x="5632450" y="2238375"/>
            <a:ext cx="1041400" cy="1987550"/>
          </a:xfrm>
          <a:prstGeom prst="chevron">
            <a:avLst>
              <a:gd name="adj" fmla="val 62306"/>
            </a:avLst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任意多边形 27"/>
          <p:cNvSpPr>
            <a:spLocks noChangeArrowheads="1"/>
          </p:cNvSpPr>
          <p:nvPr/>
        </p:nvSpPr>
        <p:spPr bwMode="auto">
          <a:xfrm>
            <a:off x="7110413" y="2295525"/>
            <a:ext cx="3379787" cy="233362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67" name="矩形 29"/>
          <p:cNvSpPr>
            <a:spLocks noChangeArrowheads="1"/>
          </p:cNvSpPr>
          <p:nvPr/>
        </p:nvSpPr>
        <p:spPr bwMode="auto">
          <a:xfrm>
            <a:off x="1563370" y="2809875"/>
            <a:ext cx="349123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</a:t>
            </a:r>
            <a:r>
              <a:rPr lang="zh-CN" altLang="en-US" sz="24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高校特点与市场环境</a:t>
            </a:r>
            <a:endParaRPr lang="zh-CN" altLang="en-US" sz="24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4368" name="矩形 30"/>
          <p:cNvSpPr>
            <a:spLocks noChangeArrowheads="1"/>
          </p:cNvSpPr>
          <p:nvPr/>
        </p:nvSpPr>
        <p:spPr bwMode="auto">
          <a:xfrm>
            <a:off x="7522528" y="3003550"/>
            <a:ext cx="26314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校园物流发展缓慢</a:t>
            </a:r>
            <a:endParaRPr lang="zh-CN" altLang="en-US" sz="2400" b="1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9015" y="3267075"/>
            <a:ext cx="21469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不利于校园物流发展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91615"/>
            <a:ext cx="5298440" cy="3893185"/>
          </a:xfrm>
          <a:prstGeom prst="rect">
            <a:avLst/>
          </a:prstGeom>
        </p:spPr>
      </p:pic>
      <p:pic>
        <p:nvPicPr>
          <p:cNvPr id="-2147482620" name="图片 7" descr="58115e025ad29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95" y="1491298"/>
            <a:ext cx="5270500" cy="3875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69570" y="1511300"/>
            <a:ext cx="243205" cy="260985"/>
          </a:xfrm>
          <a:prstGeom prst="rect">
            <a:avLst/>
          </a:prstGeom>
          <a:solidFill>
            <a:srgbClr val="21B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0150" y="1485265"/>
            <a:ext cx="252095" cy="234950"/>
          </a:xfrm>
          <a:prstGeom prst="rect">
            <a:avLst/>
          </a:prstGeom>
          <a:solidFill>
            <a:srgbClr val="21B2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5310" y="5614035"/>
            <a:ext cx="398970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b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高校快递现状</a:t>
            </a:r>
            <a:endParaRPr lang="zh-CN" altLang="en-US" b="1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6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8437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8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9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0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1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51" name="直接连接符 13"/>
          <p:cNvSpPr>
            <a:spLocks noChangeShapeType="1"/>
          </p:cNvSpPr>
          <p:nvPr/>
        </p:nvSpPr>
        <p:spPr bwMode="auto">
          <a:xfrm>
            <a:off x="1689100" y="5194300"/>
            <a:ext cx="8661400" cy="0"/>
          </a:xfrm>
          <a:prstGeom prst="line">
            <a:avLst/>
          </a:prstGeom>
          <a:noFill/>
          <a:ln w="15875" cap="flat" cmpd="sng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"/>
          <p:cNvGraphicFramePr/>
          <p:nvPr/>
        </p:nvGraphicFramePr>
        <p:xfrm>
          <a:off x="379095" y="1047750"/>
          <a:ext cx="11740515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6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8197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9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0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1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202" name="文本框 2"/>
          <p:cNvSpPr>
            <a:spLocks noChangeArrowheads="1"/>
          </p:cNvSpPr>
          <p:nvPr/>
        </p:nvSpPr>
        <p:spPr bwMode="auto">
          <a:xfrm>
            <a:off x="3786823" y="1930400"/>
            <a:ext cx="3321685" cy="316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0" b="1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6%</a:t>
            </a:r>
            <a:endParaRPr lang="en-US" altLang="zh-CN" sz="20000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203" name="任意多边形 3"/>
          <p:cNvSpPr>
            <a:spLocks noChangeArrowheads="1"/>
          </p:cNvSpPr>
          <p:nvPr/>
        </p:nvSpPr>
        <p:spPr bwMode="auto">
          <a:xfrm>
            <a:off x="1766570" y="1567180"/>
            <a:ext cx="3123565" cy="14128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任意多边形 4"/>
          <p:cNvSpPr>
            <a:spLocks noChangeArrowheads="1"/>
          </p:cNvSpPr>
          <p:nvPr/>
        </p:nvSpPr>
        <p:spPr bwMode="auto">
          <a:xfrm>
            <a:off x="6353175" y="1069975"/>
            <a:ext cx="3049588" cy="14128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5" name="任意多边形 5"/>
          <p:cNvSpPr>
            <a:spLocks noChangeArrowheads="1"/>
          </p:cNvSpPr>
          <p:nvPr/>
        </p:nvSpPr>
        <p:spPr bwMode="auto">
          <a:xfrm rot="10800000">
            <a:off x="4308475" y="4740275"/>
            <a:ext cx="3048000" cy="1412875"/>
          </a:xfrm>
          <a:custGeom>
            <a:avLst/>
            <a:gdLst>
              <a:gd name="T0" fmla="*/ 3243492 w 3243492"/>
              <a:gd name="T1" fmla="*/ 0 h 2240066"/>
              <a:gd name="T2" fmla="*/ 3243492 w 3243492"/>
              <a:gd name="T3" fmla="*/ 1764406 h 2240066"/>
              <a:gd name="T4" fmla="*/ 2370148 w 3243492"/>
              <a:gd name="T5" fmla="*/ 1764406 h 2240066"/>
              <a:gd name="T6" fmla="*/ 2382210 w 3243492"/>
              <a:gd name="T7" fmla="*/ 2240066 h 2240066"/>
              <a:gd name="T8" fmla="*/ 1860032 w 3243492"/>
              <a:gd name="T9" fmla="*/ 1764406 h 2240066"/>
              <a:gd name="T10" fmla="*/ 0 w 3243492"/>
              <a:gd name="T11" fmla="*/ 1764406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7" name="矩形 7"/>
          <p:cNvSpPr>
            <a:spLocks noChangeArrowheads="1"/>
          </p:cNvSpPr>
          <p:nvPr/>
        </p:nvSpPr>
        <p:spPr bwMode="auto">
          <a:xfrm>
            <a:off x="4526915" y="4964430"/>
            <a:ext cx="282956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</a:t>
            </a:r>
            <a:r>
              <a:rPr lang="zh-CN" altLang="en-US" sz="24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带动就业岗位</a:t>
            </a:r>
            <a:endParaRPr lang="zh-CN" altLang="en-US" sz="2400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7</a:t>
            </a:r>
            <a:r>
              <a:rPr lang="zh-CN" altLang="en-US" sz="2400">
                <a:solidFill>
                  <a:srgbClr val="EFE9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万个</a:t>
            </a:r>
            <a:endParaRPr lang="zh-CN" altLang="en-US" sz="2400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08" name="矩形 8"/>
          <p:cNvSpPr>
            <a:spLocks noChangeArrowheads="1"/>
          </p:cNvSpPr>
          <p:nvPr/>
        </p:nvSpPr>
        <p:spPr bwMode="auto">
          <a:xfrm>
            <a:off x="1832610" y="1985010"/>
            <a:ext cx="299085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高校包裹数约占全国总量</a:t>
            </a:r>
            <a:endParaRPr lang="zh-CN" altLang="en-US" sz="2000" b="1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9560" y="1413510"/>
            <a:ext cx="27635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uFillTx/>
              </a:rPr>
              <a:t>校园包裹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7.2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亿个</a:t>
            </a:r>
            <a:endParaRPr lang="zh-CN" altLang="en-US" sz="2400">
              <a:solidFill>
                <a:schemeClr val="bg1"/>
              </a:solidFill>
              <a:uFillTx/>
            </a:endParaRPr>
          </a:p>
        </p:txBody>
      </p:sp>
      <p:sp>
        <p:nvSpPr>
          <p:cNvPr id="921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ADF-F711-4FC3-B0B5-F5C5B4EAEF1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170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71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5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6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8" name="任意多边形 2"/>
          <p:cNvSpPr>
            <a:spLocks noChangeArrowheads="1"/>
          </p:cNvSpPr>
          <p:nvPr/>
        </p:nvSpPr>
        <p:spPr bwMode="auto">
          <a:xfrm>
            <a:off x="4394200" y="1962150"/>
            <a:ext cx="1685925" cy="1676400"/>
          </a:xfrm>
          <a:custGeom>
            <a:avLst/>
            <a:gdLst>
              <a:gd name="T0" fmla="*/ 1685845 w 1685845"/>
              <a:gd name="T1" fmla="*/ 27 h 1676401"/>
              <a:gd name="T2" fmla="*/ 1681922 w 1685845"/>
              <a:gd name="T3" fmla="*/ 696292 h 1676401"/>
              <a:gd name="T4" fmla="*/ 985303 w 1685845"/>
              <a:gd name="T5" fmla="*/ 981399 h 1676401"/>
              <a:gd name="T6" fmla="*/ 696276 w 1685845"/>
              <a:gd name="T7" fmla="*/ 1676401 h 1676401"/>
              <a:gd name="T8" fmla="*/ 0 w 1685845"/>
              <a:gd name="T9" fmla="*/ 1676400 h 1676401"/>
              <a:gd name="T10" fmla="*/ 283614 w 1685845"/>
              <a:gd name="T11" fmla="*/ 743402 h 1676401"/>
              <a:gd name="T12" fmla="*/ 326098 w 1685845"/>
              <a:gd name="T13" fmla="*/ 686287 h 1676401"/>
              <a:gd name="T14" fmla="*/ 222801 w 1685845"/>
              <a:gd name="T15" fmla="*/ 399824 h 1676401"/>
              <a:gd name="T16" fmla="*/ 531767 w 1685845"/>
              <a:gd name="T17" fmla="*/ 453989 h 1676401"/>
              <a:gd name="T18" fmla="*/ 618095 w 1685845"/>
              <a:gd name="T19" fmla="*/ 376276 h 1676401"/>
              <a:gd name="T20" fmla="*/ 1685845 w 1685845"/>
              <a:gd name="T21" fmla="*/ 27 h 16764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5845"/>
              <a:gd name="T34" fmla="*/ 0 h 1676401"/>
              <a:gd name="T35" fmla="*/ 1685845 w 1685845"/>
              <a:gd name="T36" fmla="*/ 1676401 h 16764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5845" h="1676401">
                <a:moveTo>
                  <a:pt x="1685845" y="27"/>
                </a:moveTo>
                <a:cubicBezTo>
                  <a:pt x="1684537" y="232115"/>
                  <a:pt x="1683230" y="464204"/>
                  <a:pt x="1681922" y="696292"/>
                </a:cubicBezTo>
                <a:cubicBezTo>
                  <a:pt x="1421024" y="694822"/>
                  <a:pt x="1170307" y="797433"/>
                  <a:pt x="985303" y="981399"/>
                </a:cubicBezTo>
                <a:cubicBezTo>
                  <a:pt x="800299" y="1165364"/>
                  <a:pt x="696276" y="1415499"/>
                  <a:pt x="696276" y="1676401"/>
                </a:cubicBezTo>
                <a:lnTo>
                  <a:pt x="0" y="1676400"/>
                </a:lnTo>
                <a:cubicBezTo>
                  <a:pt x="0" y="1341716"/>
                  <a:pt x="100080" y="1017391"/>
                  <a:pt x="283614" y="743402"/>
                </a:cubicBezTo>
                <a:lnTo>
                  <a:pt x="326098" y="686287"/>
                </a:lnTo>
                <a:lnTo>
                  <a:pt x="222801" y="399824"/>
                </a:lnTo>
                <a:lnTo>
                  <a:pt x="531767" y="453989"/>
                </a:lnTo>
                <a:lnTo>
                  <a:pt x="618095" y="376276"/>
                </a:lnTo>
                <a:cubicBezTo>
                  <a:pt x="918260" y="131924"/>
                  <a:pt x="1295386" y="-2173"/>
                  <a:pt x="1685845" y="27"/>
                </a:cubicBez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任意多边形 3"/>
          <p:cNvSpPr>
            <a:spLocks noChangeArrowheads="1"/>
          </p:cNvSpPr>
          <p:nvPr/>
        </p:nvSpPr>
        <p:spPr bwMode="auto">
          <a:xfrm rot="5400000">
            <a:off x="6143625" y="1966913"/>
            <a:ext cx="1685925" cy="1676400"/>
          </a:xfrm>
          <a:custGeom>
            <a:avLst/>
            <a:gdLst>
              <a:gd name="T0" fmla="*/ 0 w 1685845"/>
              <a:gd name="T1" fmla="*/ 1676400 h 1676401"/>
              <a:gd name="T2" fmla="*/ 382258 w 1685845"/>
              <a:gd name="T3" fmla="*/ 610787 h 1676401"/>
              <a:gd name="T4" fmla="*/ 437390 w 1685845"/>
              <a:gd name="T5" fmla="*/ 550233 h 1676401"/>
              <a:gd name="T6" fmla="*/ 357434 w 1685845"/>
              <a:gd name="T7" fmla="*/ 249447 h 1676401"/>
              <a:gd name="T8" fmla="*/ 675579 w 1685845"/>
              <a:gd name="T9" fmla="*/ 334017 h 1676401"/>
              <a:gd name="T10" fmla="*/ 751263 w 1685845"/>
              <a:gd name="T11" fmla="*/ 278380 h 1676401"/>
              <a:gd name="T12" fmla="*/ 1685845 w 1685845"/>
              <a:gd name="T13" fmla="*/ 27 h 1676401"/>
              <a:gd name="T14" fmla="*/ 1681922 w 1685845"/>
              <a:gd name="T15" fmla="*/ 696292 h 1676401"/>
              <a:gd name="T16" fmla="*/ 985303 w 1685845"/>
              <a:gd name="T17" fmla="*/ 981399 h 1676401"/>
              <a:gd name="T18" fmla="*/ 696276 w 1685845"/>
              <a:gd name="T19" fmla="*/ 1676401 h 16764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5845"/>
              <a:gd name="T31" fmla="*/ 0 h 1676401"/>
              <a:gd name="T32" fmla="*/ 1685845 w 1685845"/>
              <a:gd name="T33" fmla="*/ 1676401 h 16764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5845" h="1676401">
                <a:moveTo>
                  <a:pt x="0" y="1676400"/>
                </a:moveTo>
                <a:cubicBezTo>
                  <a:pt x="0" y="1285935"/>
                  <a:pt x="136219" y="909570"/>
                  <a:pt x="382258" y="610787"/>
                </a:cubicBezTo>
                <a:lnTo>
                  <a:pt x="437390" y="550233"/>
                </a:lnTo>
                <a:lnTo>
                  <a:pt x="357434" y="249447"/>
                </a:lnTo>
                <a:lnTo>
                  <a:pt x="675579" y="334017"/>
                </a:lnTo>
                <a:lnTo>
                  <a:pt x="751263" y="278380"/>
                </a:lnTo>
                <a:cubicBezTo>
                  <a:pt x="1026282" y="96392"/>
                  <a:pt x="1351166" y="-1859"/>
                  <a:pt x="1685845" y="27"/>
                </a:cubicBezTo>
                <a:cubicBezTo>
                  <a:pt x="1684537" y="232115"/>
                  <a:pt x="1683230" y="464204"/>
                  <a:pt x="1681922" y="696292"/>
                </a:cubicBezTo>
                <a:cubicBezTo>
                  <a:pt x="1421024" y="694822"/>
                  <a:pt x="1170307" y="797433"/>
                  <a:pt x="985303" y="981399"/>
                </a:cubicBezTo>
                <a:cubicBezTo>
                  <a:pt x="800299" y="1165364"/>
                  <a:pt x="696276" y="1415499"/>
                  <a:pt x="696276" y="1676401"/>
                </a:cubicBez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任意多边形 4"/>
          <p:cNvSpPr>
            <a:spLocks noChangeArrowheads="1"/>
          </p:cNvSpPr>
          <p:nvPr/>
        </p:nvSpPr>
        <p:spPr bwMode="auto">
          <a:xfrm rot="10800000">
            <a:off x="6138863" y="3733800"/>
            <a:ext cx="1685925" cy="1676400"/>
          </a:xfrm>
          <a:custGeom>
            <a:avLst/>
            <a:gdLst>
              <a:gd name="T0" fmla="*/ 696276 w 1685845"/>
              <a:gd name="T1" fmla="*/ 1676401 h 1676401"/>
              <a:gd name="T2" fmla="*/ 0 w 1685845"/>
              <a:gd name="T3" fmla="*/ 1676400 h 1676401"/>
              <a:gd name="T4" fmla="*/ 283614 w 1685845"/>
              <a:gd name="T5" fmla="*/ 743402 h 1676401"/>
              <a:gd name="T6" fmla="*/ 284783 w 1685845"/>
              <a:gd name="T7" fmla="*/ 741830 h 1676401"/>
              <a:gd name="T8" fmla="*/ 159770 w 1685845"/>
              <a:gd name="T9" fmla="*/ 469217 h 1676401"/>
              <a:gd name="T10" fmla="*/ 484566 w 1685845"/>
              <a:gd name="T11" fmla="*/ 498419 h 1676401"/>
              <a:gd name="T12" fmla="*/ 494350 w 1685845"/>
              <a:gd name="T13" fmla="*/ 487672 h 1676401"/>
              <a:gd name="T14" fmla="*/ 1685845 w 1685845"/>
              <a:gd name="T15" fmla="*/ 27 h 1676401"/>
              <a:gd name="T16" fmla="*/ 1681922 w 1685845"/>
              <a:gd name="T17" fmla="*/ 696292 h 1676401"/>
              <a:gd name="T18" fmla="*/ 985303 w 1685845"/>
              <a:gd name="T19" fmla="*/ 981399 h 1676401"/>
              <a:gd name="T20" fmla="*/ 696276 w 1685845"/>
              <a:gd name="T21" fmla="*/ 1676401 h 16764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5845"/>
              <a:gd name="T34" fmla="*/ 0 h 1676401"/>
              <a:gd name="T35" fmla="*/ 1685845 w 1685845"/>
              <a:gd name="T36" fmla="*/ 1676401 h 16764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5845" h="1676401">
                <a:moveTo>
                  <a:pt x="696276" y="1676401"/>
                </a:moveTo>
                <a:lnTo>
                  <a:pt x="0" y="1676400"/>
                </a:lnTo>
                <a:cubicBezTo>
                  <a:pt x="0" y="1341716"/>
                  <a:pt x="100080" y="1017391"/>
                  <a:pt x="283614" y="743402"/>
                </a:cubicBezTo>
                <a:lnTo>
                  <a:pt x="284783" y="741830"/>
                </a:lnTo>
                <a:lnTo>
                  <a:pt x="159770" y="469217"/>
                </a:lnTo>
                <a:lnTo>
                  <a:pt x="484566" y="498419"/>
                </a:lnTo>
                <a:lnTo>
                  <a:pt x="494350" y="487672"/>
                </a:lnTo>
                <a:cubicBezTo>
                  <a:pt x="810781" y="173019"/>
                  <a:pt x="1239606" y="-2487"/>
                  <a:pt x="1685845" y="27"/>
                </a:cubicBezTo>
                <a:cubicBezTo>
                  <a:pt x="1684537" y="232115"/>
                  <a:pt x="1683230" y="464204"/>
                  <a:pt x="1681922" y="696292"/>
                </a:cubicBezTo>
                <a:cubicBezTo>
                  <a:pt x="1421024" y="694822"/>
                  <a:pt x="1170307" y="797433"/>
                  <a:pt x="985303" y="981399"/>
                </a:cubicBezTo>
                <a:cubicBezTo>
                  <a:pt x="800299" y="1165364"/>
                  <a:pt x="696276" y="1415499"/>
                  <a:pt x="696276" y="1676401"/>
                </a:cubicBez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任意多边形 5"/>
          <p:cNvSpPr>
            <a:spLocks noChangeArrowheads="1"/>
          </p:cNvSpPr>
          <p:nvPr/>
        </p:nvSpPr>
        <p:spPr bwMode="auto">
          <a:xfrm rot="16200000">
            <a:off x="4389437" y="3751263"/>
            <a:ext cx="1685925" cy="1676400"/>
          </a:xfrm>
          <a:custGeom>
            <a:avLst/>
            <a:gdLst>
              <a:gd name="T0" fmla="*/ 1685845 w 1685845"/>
              <a:gd name="T1" fmla="*/ 27 h 1676401"/>
              <a:gd name="T2" fmla="*/ 1681922 w 1685845"/>
              <a:gd name="T3" fmla="*/ 696292 h 1676401"/>
              <a:gd name="T4" fmla="*/ 985303 w 1685845"/>
              <a:gd name="T5" fmla="*/ 981399 h 1676401"/>
              <a:gd name="T6" fmla="*/ 696276 w 1685845"/>
              <a:gd name="T7" fmla="*/ 1676401 h 1676401"/>
              <a:gd name="T8" fmla="*/ 0 w 1685845"/>
              <a:gd name="T9" fmla="*/ 1676400 h 1676401"/>
              <a:gd name="T10" fmla="*/ 494350 w 1685845"/>
              <a:gd name="T11" fmla="*/ 487672 h 1676401"/>
              <a:gd name="T12" fmla="*/ 548831 w 1685845"/>
              <a:gd name="T13" fmla="*/ 438628 h 1676401"/>
              <a:gd name="T14" fmla="*/ 466941 w 1685845"/>
              <a:gd name="T15" fmla="*/ 130569 h 1676401"/>
              <a:gd name="T16" fmla="*/ 835339 w 1685845"/>
              <a:gd name="T17" fmla="*/ 228498 h 1676401"/>
              <a:gd name="T18" fmla="*/ 892743 w 1685845"/>
              <a:gd name="T19" fmla="*/ 194440 h 1676401"/>
              <a:gd name="T20" fmla="*/ 1685845 w 1685845"/>
              <a:gd name="T21" fmla="*/ 27 h 16764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5845"/>
              <a:gd name="T34" fmla="*/ 0 h 1676401"/>
              <a:gd name="T35" fmla="*/ 1685845 w 1685845"/>
              <a:gd name="T36" fmla="*/ 1676401 h 16764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5845" h="1676401">
                <a:moveTo>
                  <a:pt x="1685845" y="27"/>
                </a:moveTo>
                <a:cubicBezTo>
                  <a:pt x="1684537" y="232115"/>
                  <a:pt x="1683230" y="464204"/>
                  <a:pt x="1681922" y="696292"/>
                </a:cubicBezTo>
                <a:cubicBezTo>
                  <a:pt x="1421024" y="694822"/>
                  <a:pt x="1170307" y="797433"/>
                  <a:pt x="985303" y="981399"/>
                </a:cubicBezTo>
                <a:cubicBezTo>
                  <a:pt x="800299" y="1165364"/>
                  <a:pt x="696276" y="1415499"/>
                  <a:pt x="696276" y="1676401"/>
                </a:cubicBezTo>
                <a:lnTo>
                  <a:pt x="0" y="1676400"/>
                </a:lnTo>
                <a:cubicBezTo>
                  <a:pt x="0" y="1230154"/>
                  <a:pt x="177919" y="802325"/>
                  <a:pt x="494350" y="487672"/>
                </a:cubicBezTo>
                <a:lnTo>
                  <a:pt x="548831" y="438628"/>
                </a:lnTo>
                <a:lnTo>
                  <a:pt x="466941" y="130569"/>
                </a:lnTo>
                <a:lnTo>
                  <a:pt x="835339" y="228498"/>
                </a:lnTo>
                <a:lnTo>
                  <a:pt x="892743" y="194440"/>
                </a:lnTo>
                <a:cubicBezTo>
                  <a:pt x="1134849" y="66424"/>
                  <a:pt x="1406946" y="-1544"/>
                  <a:pt x="1685845" y="27"/>
                </a:cubicBezTo>
                <a:close/>
              </a:path>
            </a:pathLst>
          </a:custGeom>
          <a:solidFill>
            <a:srgbClr val="F6C6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2" name="矩形 6"/>
          <p:cNvSpPr>
            <a:spLocks noChangeArrowheads="1"/>
          </p:cNvSpPr>
          <p:nvPr/>
        </p:nvSpPr>
        <p:spPr bwMode="auto">
          <a:xfrm>
            <a:off x="5137785" y="3140710"/>
            <a:ext cx="194310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快递物流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最后一公里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83" name="矩形 11"/>
          <p:cNvSpPr>
            <a:spLocks noChangeArrowheads="1"/>
          </p:cNvSpPr>
          <p:nvPr/>
        </p:nvSpPr>
        <p:spPr bwMode="auto">
          <a:xfrm rot="18430860">
            <a:off x="4586287" y="2497138"/>
            <a:ext cx="211137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dolor sit amet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4" name="矩形 12"/>
          <p:cNvSpPr>
            <a:spLocks noChangeArrowheads="1"/>
          </p:cNvSpPr>
          <p:nvPr/>
        </p:nvSpPr>
        <p:spPr bwMode="auto">
          <a:xfrm rot="3339903">
            <a:off x="6033135" y="2453640"/>
            <a:ext cx="2111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电商平台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6" name="矩形 14"/>
          <p:cNvSpPr>
            <a:spLocks noChangeArrowheads="1"/>
          </p:cNvSpPr>
          <p:nvPr/>
        </p:nvSpPr>
        <p:spPr bwMode="auto">
          <a:xfrm>
            <a:off x="8815705" y="1657350"/>
            <a:ext cx="1802130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监管难</a:t>
            </a: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物流市场不规范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分摊责任小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缺乏改善动力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7189" name="Group 21"/>
          <p:cNvGrpSpPr/>
          <p:nvPr/>
        </p:nvGrpSpPr>
        <p:grpSpPr bwMode="auto">
          <a:xfrm>
            <a:off x="3619500" y="4576763"/>
            <a:ext cx="736600" cy="712787"/>
            <a:chOff x="0" y="0"/>
            <a:chExt cx="736600" cy="712788"/>
          </a:xfrm>
        </p:grpSpPr>
        <p:sp>
          <p:nvSpPr>
            <p:cNvPr id="7190" name="Freeform 346"/>
            <p:cNvSpPr>
              <a:spLocks noChangeArrowheads="1"/>
            </p:cNvSpPr>
            <p:nvPr/>
          </p:nvSpPr>
          <p:spPr bwMode="auto">
            <a:xfrm>
              <a:off x="195262" y="0"/>
              <a:ext cx="346075" cy="447675"/>
            </a:xfrm>
            <a:custGeom>
              <a:avLst/>
              <a:gdLst>
                <a:gd name="T0" fmla="*/ 0 w 92"/>
                <a:gd name="T1" fmla="*/ 69 h 119"/>
                <a:gd name="T2" fmla="*/ 7 w 92"/>
                <a:gd name="T3" fmla="*/ 77 h 119"/>
                <a:gd name="T4" fmla="*/ 7 w 92"/>
                <a:gd name="T5" fmla="*/ 77 h 119"/>
                <a:gd name="T6" fmla="*/ 46 w 92"/>
                <a:gd name="T7" fmla="*/ 119 h 119"/>
                <a:gd name="T8" fmla="*/ 84 w 92"/>
                <a:gd name="T9" fmla="*/ 77 h 119"/>
                <a:gd name="T10" fmla="*/ 85 w 92"/>
                <a:gd name="T11" fmla="*/ 77 h 119"/>
                <a:gd name="T12" fmla="*/ 92 w 92"/>
                <a:gd name="T13" fmla="*/ 69 h 119"/>
                <a:gd name="T14" fmla="*/ 88 w 92"/>
                <a:gd name="T15" fmla="*/ 62 h 119"/>
                <a:gd name="T16" fmla="*/ 90 w 92"/>
                <a:gd name="T17" fmla="*/ 47 h 119"/>
                <a:gd name="T18" fmla="*/ 46 w 92"/>
                <a:gd name="T19" fmla="*/ 0 h 119"/>
                <a:gd name="T20" fmla="*/ 2 w 92"/>
                <a:gd name="T21" fmla="*/ 47 h 119"/>
                <a:gd name="T22" fmla="*/ 4 w 92"/>
                <a:gd name="T23" fmla="*/ 62 h 119"/>
                <a:gd name="T24" fmla="*/ 0 w 92"/>
                <a:gd name="T25" fmla="*/ 69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"/>
                <a:gd name="T40" fmla="*/ 0 h 119"/>
                <a:gd name="T41" fmla="*/ 92 w 92"/>
                <a:gd name="T42" fmla="*/ 119 h 1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" h="119">
                  <a:moveTo>
                    <a:pt x="0" y="69"/>
                  </a:moveTo>
                  <a:cubicBezTo>
                    <a:pt x="0" y="74"/>
                    <a:pt x="3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9" y="98"/>
                    <a:pt x="26" y="119"/>
                    <a:pt x="46" y="119"/>
                  </a:cubicBezTo>
                  <a:cubicBezTo>
                    <a:pt x="66" y="119"/>
                    <a:pt x="83" y="98"/>
                    <a:pt x="84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9" y="77"/>
                    <a:pt x="92" y="74"/>
                    <a:pt x="92" y="69"/>
                  </a:cubicBezTo>
                  <a:cubicBezTo>
                    <a:pt x="92" y="66"/>
                    <a:pt x="90" y="63"/>
                    <a:pt x="88" y="62"/>
                  </a:cubicBezTo>
                  <a:cubicBezTo>
                    <a:pt x="89" y="57"/>
                    <a:pt x="90" y="52"/>
                    <a:pt x="90" y="47"/>
                  </a:cubicBezTo>
                  <a:cubicBezTo>
                    <a:pt x="90" y="21"/>
                    <a:pt x="70" y="0"/>
                    <a:pt x="46" y="0"/>
                  </a:cubicBezTo>
                  <a:cubicBezTo>
                    <a:pt x="21" y="0"/>
                    <a:pt x="2" y="21"/>
                    <a:pt x="2" y="47"/>
                  </a:cubicBezTo>
                  <a:cubicBezTo>
                    <a:pt x="2" y="52"/>
                    <a:pt x="3" y="57"/>
                    <a:pt x="4" y="62"/>
                  </a:cubicBezTo>
                  <a:cubicBezTo>
                    <a:pt x="1" y="63"/>
                    <a:pt x="0" y="66"/>
                    <a:pt x="0" y="69"/>
                  </a:cubicBezTo>
                  <a:close/>
                </a:path>
              </a:pathLst>
            </a:cu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1" name="Freeform 347"/>
            <p:cNvSpPr>
              <a:spLocks noChangeArrowheads="1"/>
            </p:cNvSpPr>
            <p:nvPr/>
          </p:nvSpPr>
          <p:spPr bwMode="auto">
            <a:xfrm>
              <a:off x="0" y="495300"/>
              <a:ext cx="736600" cy="217488"/>
            </a:xfrm>
            <a:custGeom>
              <a:avLst/>
              <a:gdLst>
                <a:gd name="T0" fmla="*/ 195 w 196"/>
                <a:gd name="T1" fmla="*/ 36 h 58"/>
                <a:gd name="T2" fmla="*/ 131 w 196"/>
                <a:gd name="T3" fmla="*/ 1 h 58"/>
                <a:gd name="T4" fmla="*/ 129 w 196"/>
                <a:gd name="T5" fmla="*/ 0 h 58"/>
                <a:gd name="T6" fmla="*/ 127 w 196"/>
                <a:gd name="T7" fmla="*/ 0 h 58"/>
                <a:gd name="T8" fmla="*/ 125 w 196"/>
                <a:gd name="T9" fmla="*/ 1 h 58"/>
                <a:gd name="T10" fmla="*/ 98 w 196"/>
                <a:gd name="T11" fmla="*/ 7 h 58"/>
                <a:gd name="T12" fmla="*/ 71 w 196"/>
                <a:gd name="T13" fmla="*/ 1 h 58"/>
                <a:gd name="T14" fmla="*/ 69 w 196"/>
                <a:gd name="T15" fmla="*/ 0 h 58"/>
                <a:gd name="T16" fmla="*/ 67 w 196"/>
                <a:gd name="T17" fmla="*/ 0 h 58"/>
                <a:gd name="T18" fmla="*/ 67 w 196"/>
                <a:gd name="T19" fmla="*/ 0 h 58"/>
                <a:gd name="T20" fmla="*/ 1 w 196"/>
                <a:gd name="T21" fmla="*/ 36 h 58"/>
                <a:gd name="T22" fmla="*/ 0 w 196"/>
                <a:gd name="T23" fmla="*/ 39 h 58"/>
                <a:gd name="T24" fmla="*/ 0 w 196"/>
                <a:gd name="T25" fmla="*/ 54 h 58"/>
                <a:gd name="T26" fmla="*/ 4 w 196"/>
                <a:gd name="T27" fmla="*/ 58 h 58"/>
                <a:gd name="T28" fmla="*/ 192 w 196"/>
                <a:gd name="T29" fmla="*/ 58 h 58"/>
                <a:gd name="T30" fmla="*/ 196 w 196"/>
                <a:gd name="T31" fmla="*/ 54 h 58"/>
                <a:gd name="T32" fmla="*/ 196 w 196"/>
                <a:gd name="T33" fmla="*/ 39 h 58"/>
                <a:gd name="T34" fmla="*/ 195 w 196"/>
                <a:gd name="T35" fmla="*/ 3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6"/>
                <a:gd name="T55" fmla="*/ 0 h 58"/>
                <a:gd name="T56" fmla="*/ 196 w 196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6" h="58">
                  <a:moveTo>
                    <a:pt x="195" y="36"/>
                  </a:moveTo>
                  <a:cubicBezTo>
                    <a:pt x="177" y="19"/>
                    <a:pt x="155" y="7"/>
                    <a:pt x="131" y="1"/>
                  </a:cubicBezTo>
                  <a:cubicBezTo>
                    <a:pt x="130" y="0"/>
                    <a:pt x="130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0"/>
                    <a:pt x="125" y="1"/>
                  </a:cubicBezTo>
                  <a:cubicBezTo>
                    <a:pt x="118" y="4"/>
                    <a:pt x="108" y="7"/>
                    <a:pt x="98" y="7"/>
                  </a:cubicBezTo>
                  <a:cubicBezTo>
                    <a:pt x="88" y="7"/>
                    <a:pt x="78" y="4"/>
                    <a:pt x="71" y="1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2" y="6"/>
                    <a:pt x="20" y="19"/>
                    <a:pt x="1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4" y="58"/>
                    <a:pt x="196" y="56"/>
                    <a:pt x="196" y="54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6" y="38"/>
                    <a:pt x="195" y="37"/>
                    <a:pt x="195" y="36"/>
                  </a:cubicBezTo>
                  <a:close/>
                </a:path>
              </a:pathLst>
            </a:cu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192" name="Group 24"/>
          <p:cNvGrpSpPr/>
          <p:nvPr/>
        </p:nvGrpSpPr>
        <p:grpSpPr bwMode="auto">
          <a:xfrm>
            <a:off x="7883525" y="2001838"/>
            <a:ext cx="735013" cy="784225"/>
            <a:chOff x="0" y="0"/>
            <a:chExt cx="735013" cy="784225"/>
          </a:xfrm>
        </p:grpSpPr>
        <p:sp>
          <p:nvSpPr>
            <p:cNvPr id="7193" name="Freeform 955"/>
            <p:cNvSpPr>
              <a:spLocks noChangeArrowheads="1"/>
            </p:cNvSpPr>
            <p:nvPr/>
          </p:nvSpPr>
          <p:spPr bwMode="auto">
            <a:xfrm>
              <a:off x="0" y="566737"/>
              <a:ext cx="368300" cy="217488"/>
            </a:xfrm>
            <a:custGeom>
              <a:avLst/>
              <a:gdLst>
                <a:gd name="T0" fmla="*/ 61 w 98"/>
                <a:gd name="T1" fmla="*/ 16 h 58"/>
                <a:gd name="T2" fmla="*/ 71 w 98"/>
                <a:gd name="T3" fmla="*/ 0 h 58"/>
                <a:gd name="T4" fmla="*/ 69 w 98"/>
                <a:gd name="T5" fmla="*/ 0 h 58"/>
                <a:gd name="T6" fmla="*/ 68 w 98"/>
                <a:gd name="T7" fmla="*/ 0 h 58"/>
                <a:gd name="T8" fmla="*/ 67 w 98"/>
                <a:gd name="T9" fmla="*/ 0 h 58"/>
                <a:gd name="T10" fmla="*/ 1 w 98"/>
                <a:gd name="T11" fmla="*/ 36 h 58"/>
                <a:gd name="T12" fmla="*/ 0 w 98"/>
                <a:gd name="T13" fmla="*/ 39 h 58"/>
                <a:gd name="T14" fmla="*/ 0 w 98"/>
                <a:gd name="T15" fmla="*/ 54 h 58"/>
                <a:gd name="T16" fmla="*/ 4 w 98"/>
                <a:gd name="T17" fmla="*/ 58 h 58"/>
                <a:gd name="T18" fmla="*/ 98 w 98"/>
                <a:gd name="T19" fmla="*/ 58 h 58"/>
                <a:gd name="T20" fmla="*/ 61 w 98"/>
                <a:gd name="T21" fmla="*/ 16 h 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"/>
                <a:gd name="T34" fmla="*/ 0 h 58"/>
                <a:gd name="T35" fmla="*/ 98 w 98"/>
                <a:gd name="T36" fmla="*/ 58 h 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" h="58">
                  <a:moveTo>
                    <a:pt x="61" y="16"/>
                  </a:moveTo>
                  <a:cubicBezTo>
                    <a:pt x="65" y="15"/>
                    <a:pt x="71" y="0"/>
                    <a:pt x="71" y="0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2" y="6"/>
                    <a:pt x="20" y="18"/>
                    <a:pt x="1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1" y="21"/>
                    <a:pt x="61" y="16"/>
                    <a:pt x="61" y="16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4" name="Freeform 956"/>
            <p:cNvSpPr>
              <a:spLocks noChangeArrowheads="1"/>
            </p:cNvSpPr>
            <p:nvPr/>
          </p:nvSpPr>
          <p:spPr bwMode="auto">
            <a:xfrm>
              <a:off x="368300" y="566737"/>
              <a:ext cx="366713" cy="217488"/>
            </a:xfrm>
            <a:custGeom>
              <a:avLst/>
              <a:gdLst>
                <a:gd name="T0" fmla="*/ 97 w 98"/>
                <a:gd name="T1" fmla="*/ 36 h 58"/>
                <a:gd name="T2" fmla="*/ 33 w 98"/>
                <a:gd name="T3" fmla="*/ 0 h 58"/>
                <a:gd name="T4" fmla="*/ 31 w 98"/>
                <a:gd name="T5" fmla="*/ 0 h 58"/>
                <a:gd name="T6" fmla="*/ 29 w 98"/>
                <a:gd name="T7" fmla="*/ 0 h 58"/>
                <a:gd name="T8" fmla="*/ 27 w 98"/>
                <a:gd name="T9" fmla="*/ 0 h 58"/>
                <a:gd name="T10" fmla="*/ 27 w 98"/>
                <a:gd name="T11" fmla="*/ 0 h 58"/>
                <a:gd name="T12" fmla="*/ 37 w 98"/>
                <a:gd name="T13" fmla="*/ 16 h 58"/>
                <a:gd name="T14" fmla="*/ 0 w 98"/>
                <a:gd name="T15" fmla="*/ 58 h 58"/>
                <a:gd name="T16" fmla="*/ 94 w 98"/>
                <a:gd name="T17" fmla="*/ 58 h 58"/>
                <a:gd name="T18" fmla="*/ 98 w 98"/>
                <a:gd name="T19" fmla="*/ 54 h 58"/>
                <a:gd name="T20" fmla="*/ 98 w 98"/>
                <a:gd name="T21" fmla="*/ 39 h 58"/>
                <a:gd name="T22" fmla="*/ 97 w 98"/>
                <a:gd name="T23" fmla="*/ 36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"/>
                <a:gd name="T37" fmla="*/ 0 h 58"/>
                <a:gd name="T38" fmla="*/ 98 w 98"/>
                <a:gd name="T39" fmla="*/ 58 h 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" h="58">
                  <a:moveTo>
                    <a:pt x="97" y="36"/>
                  </a:moveTo>
                  <a:cubicBezTo>
                    <a:pt x="79" y="19"/>
                    <a:pt x="57" y="6"/>
                    <a:pt x="33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33" y="15"/>
                    <a:pt x="37" y="16"/>
                  </a:cubicBezTo>
                  <a:cubicBezTo>
                    <a:pt x="37" y="16"/>
                    <a:pt x="7" y="21"/>
                    <a:pt x="0" y="58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96" y="58"/>
                    <a:pt x="98" y="56"/>
                    <a:pt x="98" y="54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7"/>
                    <a:pt x="97" y="36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5" name="Freeform 957"/>
            <p:cNvSpPr>
              <a:spLocks noChangeArrowheads="1"/>
            </p:cNvSpPr>
            <p:nvPr/>
          </p:nvSpPr>
          <p:spPr bwMode="auto">
            <a:xfrm>
              <a:off x="176212" y="0"/>
              <a:ext cx="393700" cy="604838"/>
            </a:xfrm>
            <a:custGeom>
              <a:avLst/>
              <a:gdLst>
                <a:gd name="T0" fmla="*/ 14 w 105"/>
                <a:gd name="T1" fmla="*/ 45 h 161"/>
                <a:gd name="T2" fmla="*/ 7 w 105"/>
                <a:gd name="T3" fmla="*/ 71 h 161"/>
                <a:gd name="T4" fmla="*/ 9 w 105"/>
                <a:gd name="T5" fmla="*/ 86 h 161"/>
                <a:gd name="T6" fmla="*/ 5 w 105"/>
                <a:gd name="T7" fmla="*/ 93 h 161"/>
                <a:gd name="T8" fmla="*/ 12 w 105"/>
                <a:gd name="T9" fmla="*/ 101 h 161"/>
                <a:gd name="T10" fmla="*/ 12 w 105"/>
                <a:gd name="T11" fmla="*/ 101 h 161"/>
                <a:gd name="T12" fmla="*/ 27 w 105"/>
                <a:gd name="T13" fmla="*/ 133 h 161"/>
                <a:gd name="T14" fmla="*/ 27 w 105"/>
                <a:gd name="T15" fmla="*/ 139 h 161"/>
                <a:gd name="T16" fmla="*/ 27 w 105"/>
                <a:gd name="T17" fmla="*/ 140 h 161"/>
                <a:gd name="T18" fmla="*/ 51 w 105"/>
                <a:gd name="T19" fmla="*/ 161 h 161"/>
                <a:gd name="T20" fmla="*/ 51 w 105"/>
                <a:gd name="T21" fmla="*/ 161 h 161"/>
                <a:gd name="T22" fmla="*/ 51 w 105"/>
                <a:gd name="T23" fmla="*/ 161 h 161"/>
                <a:gd name="T24" fmla="*/ 75 w 105"/>
                <a:gd name="T25" fmla="*/ 140 h 161"/>
                <a:gd name="T26" fmla="*/ 75 w 105"/>
                <a:gd name="T27" fmla="*/ 139 h 161"/>
                <a:gd name="T28" fmla="*/ 75 w 105"/>
                <a:gd name="T29" fmla="*/ 133 h 161"/>
                <a:gd name="T30" fmla="*/ 90 w 105"/>
                <a:gd name="T31" fmla="*/ 101 h 161"/>
                <a:gd name="T32" fmla="*/ 90 w 105"/>
                <a:gd name="T33" fmla="*/ 101 h 161"/>
                <a:gd name="T34" fmla="*/ 97 w 105"/>
                <a:gd name="T35" fmla="*/ 93 h 161"/>
                <a:gd name="T36" fmla="*/ 93 w 105"/>
                <a:gd name="T37" fmla="*/ 86 h 161"/>
                <a:gd name="T38" fmla="*/ 95 w 105"/>
                <a:gd name="T39" fmla="*/ 71 h 161"/>
                <a:gd name="T40" fmla="*/ 93 w 105"/>
                <a:gd name="T41" fmla="*/ 57 h 161"/>
                <a:gd name="T42" fmla="*/ 97 w 105"/>
                <a:gd name="T43" fmla="*/ 65 h 161"/>
                <a:gd name="T44" fmla="*/ 100 w 105"/>
                <a:gd name="T45" fmla="*/ 65 h 161"/>
                <a:gd name="T46" fmla="*/ 88 w 105"/>
                <a:gd name="T47" fmla="*/ 34 h 161"/>
                <a:gd name="T48" fmla="*/ 105 w 105"/>
                <a:gd name="T49" fmla="*/ 40 h 161"/>
                <a:gd name="T50" fmla="*/ 80 w 105"/>
                <a:gd name="T51" fmla="*/ 27 h 161"/>
                <a:gd name="T52" fmla="*/ 20 w 105"/>
                <a:gd name="T53" fmla="*/ 18 h 161"/>
                <a:gd name="T54" fmla="*/ 47 w 105"/>
                <a:gd name="T55" fmla="*/ 18 h 161"/>
                <a:gd name="T56" fmla="*/ 0 w 105"/>
                <a:gd name="T57" fmla="*/ 55 h 161"/>
                <a:gd name="T58" fmla="*/ 14 w 105"/>
                <a:gd name="T59" fmla="*/ 45 h 16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5"/>
                <a:gd name="T91" fmla="*/ 0 h 161"/>
                <a:gd name="T92" fmla="*/ 105 w 105"/>
                <a:gd name="T93" fmla="*/ 161 h 16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5" h="161">
                  <a:moveTo>
                    <a:pt x="14" y="45"/>
                  </a:moveTo>
                  <a:cubicBezTo>
                    <a:pt x="10" y="52"/>
                    <a:pt x="7" y="61"/>
                    <a:pt x="7" y="71"/>
                  </a:cubicBezTo>
                  <a:cubicBezTo>
                    <a:pt x="7" y="76"/>
                    <a:pt x="8" y="81"/>
                    <a:pt x="9" y="86"/>
                  </a:cubicBezTo>
                  <a:cubicBezTo>
                    <a:pt x="7" y="87"/>
                    <a:pt x="5" y="90"/>
                    <a:pt x="5" y="93"/>
                  </a:cubicBezTo>
                  <a:cubicBezTo>
                    <a:pt x="5" y="98"/>
                    <a:pt x="8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13"/>
                    <a:pt x="19" y="125"/>
                    <a:pt x="27" y="133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7" y="139"/>
                    <a:pt x="27" y="140"/>
                    <a:pt x="27" y="140"/>
                  </a:cubicBezTo>
                  <a:cubicBezTo>
                    <a:pt x="29" y="142"/>
                    <a:pt x="38" y="161"/>
                    <a:pt x="51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64" y="161"/>
                    <a:pt x="74" y="142"/>
                    <a:pt x="75" y="140"/>
                  </a:cubicBezTo>
                  <a:cubicBezTo>
                    <a:pt x="75" y="140"/>
                    <a:pt x="75" y="139"/>
                    <a:pt x="75" y="139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83" y="125"/>
                    <a:pt x="89" y="113"/>
                    <a:pt x="90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4" y="101"/>
                    <a:pt x="97" y="98"/>
                    <a:pt x="97" y="93"/>
                  </a:cubicBezTo>
                  <a:cubicBezTo>
                    <a:pt x="97" y="90"/>
                    <a:pt x="96" y="87"/>
                    <a:pt x="93" y="86"/>
                  </a:cubicBezTo>
                  <a:cubicBezTo>
                    <a:pt x="94" y="81"/>
                    <a:pt x="95" y="76"/>
                    <a:pt x="95" y="71"/>
                  </a:cubicBezTo>
                  <a:cubicBezTo>
                    <a:pt x="95" y="66"/>
                    <a:pt x="95" y="61"/>
                    <a:pt x="93" y="57"/>
                  </a:cubicBezTo>
                  <a:cubicBezTo>
                    <a:pt x="95" y="60"/>
                    <a:pt x="96" y="63"/>
                    <a:pt x="97" y="65"/>
                  </a:cubicBezTo>
                  <a:cubicBezTo>
                    <a:pt x="98" y="67"/>
                    <a:pt x="100" y="65"/>
                    <a:pt x="100" y="65"/>
                  </a:cubicBezTo>
                  <a:cubicBezTo>
                    <a:pt x="104" y="46"/>
                    <a:pt x="88" y="34"/>
                    <a:pt x="88" y="34"/>
                  </a:cubicBezTo>
                  <a:cubicBezTo>
                    <a:pt x="100" y="35"/>
                    <a:pt x="105" y="40"/>
                    <a:pt x="105" y="40"/>
                  </a:cubicBezTo>
                  <a:cubicBezTo>
                    <a:pt x="94" y="22"/>
                    <a:pt x="80" y="27"/>
                    <a:pt x="80" y="27"/>
                  </a:cubicBezTo>
                  <a:cubicBezTo>
                    <a:pt x="62" y="0"/>
                    <a:pt x="20" y="18"/>
                    <a:pt x="20" y="18"/>
                  </a:cubicBezTo>
                  <a:cubicBezTo>
                    <a:pt x="31" y="16"/>
                    <a:pt x="40" y="17"/>
                    <a:pt x="47" y="18"/>
                  </a:cubicBezTo>
                  <a:cubicBezTo>
                    <a:pt x="9" y="16"/>
                    <a:pt x="0" y="55"/>
                    <a:pt x="0" y="55"/>
                  </a:cubicBezTo>
                  <a:cubicBezTo>
                    <a:pt x="2" y="51"/>
                    <a:pt x="7" y="47"/>
                    <a:pt x="14" y="45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196" name="Group 28"/>
          <p:cNvGrpSpPr/>
          <p:nvPr/>
        </p:nvGrpSpPr>
        <p:grpSpPr bwMode="auto">
          <a:xfrm>
            <a:off x="3622675" y="2065655"/>
            <a:ext cx="736600" cy="717550"/>
            <a:chOff x="0" y="0"/>
            <a:chExt cx="736600" cy="717550"/>
          </a:xfrm>
        </p:grpSpPr>
        <p:sp>
          <p:nvSpPr>
            <p:cNvPr id="7197" name="Freeform 958"/>
            <p:cNvSpPr>
              <a:spLocks noChangeArrowheads="1"/>
            </p:cNvSpPr>
            <p:nvPr/>
          </p:nvSpPr>
          <p:spPr bwMode="auto">
            <a:xfrm>
              <a:off x="323850" y="571500"/>
              <a:ext cx="88900" cy="141288"/>
            </a:xfrm>
            <a:custGeom>
              <a:avLst/>
              <a:gdLst>
                <a:gd name="T0" fmla="*/ 20 w 24"/>
                <a:gd name="T1" fmla="*/ 1 h 38"/>
                <a:gd name="T2" fmla="*/ 18 w 24"/>
                <a:gd name="T3" fmla="*/ 0 h 38"/>
                <a:gd name="T4" fmla="*/ 16 w 24"/>
                <a:gd name="T5" fmla="*/ 1 h 38"/>
                <a:gd name="T6" fmla="*/ 12 w 24"/>
                <a:gd name="T7" fmla="*/ 1 h 38"/>
                <a:gd name="T8" fmla="*/ 8 w 24"/>
                <a:gd name="T9" fmla="*/ 1 h 38"/>
                <a:gd name="T10" fmla="*/ 6 w 24"/>
                <a:gd name="T11" fmla="*/ 0 h 38"/>
                <a:gd name="T12" fmla="*/ 5 w 24"/>
                <a:gd name="T13" fmla="*/ 1 h 38"/>
                <a:gd name="T14" fmla="*/ 0 w 24"/>
                <a:gd name="T15" fmla="*/ 17 h 38"/>
                <a:gd name="T16" fmla="*/ 0 w 24"/>
                <a:gd name="T17" fmla="*/ 17 h 38"/>
                <a:gd name="T18" fmla="*/ 4 w 24"/>
                <a:gd name="T19" fmla="*/ 37 h 38"/>
                <a:gd name="T20" fmla="*/ 5 w 24"/>
                <a:gd name="T21" fmla="*/ 38 h 38"/>
                <a:gd name="T22" fmla="*/ 19 w 24"/>
                <a:gd name="T23" fmla="*/ 38 h 38"/>
                <a:gd name="T24" fmla="*/ 20 w 24"/>
                <a:gd name="T25" fmla="*/ 37 h 38"/>
                <a:gd name="T26" fmla="*/ 24 w 24"/>
                <a:gd name="T27" fmla="*/ 17 h 38"/>
                <a:gd name="T28" fmla="*/ 24 w 24"/>
                <a:gd name="T29" fmla="*/ 16 h 38"/>
                <a:gd name="T30" fmla="*/ 20 w 24"/>
                <a:gd name="T31" fmla="*/ 1 h 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38"/>
                <a:gd name="T50" fmla="*/ 24 w 24"/>
                <a:gd name="T51" fmla="*/ 38 h 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38">
                  <a:moveTo>
                    <a:pt x="20" y="1"/>
                  </a:moveTo>
                  <a:cubicBezTo>
                    <a:pt x="19" y="1"/>
                    <a:pt x="19" y="0"/>
                    <a:pt x="18" y="0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8" y="1"/>
                    <a:pt x="7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6"/>
                    <a:pt x="24" y="16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8" name="Freeform 959"/>
            <p:cNvSpPr>
              <a:spLocks noChangeArrowheads="1"/>
            </p:cNvSpPr>
            <p:nvPr/>
          </p:nvSpPr>
          <p:spPr bwMode="auto">
            <a:xfrm>
              <a:off x="434975" y="495300"/>
              <a:ext cx="301625" cy="222250"/>
            </a:xfrm>
            <a:custGeom>
              <a:avLst/>
              <a:gdLst>
                <a:gd name="T0" fmla="*/ 79 w 80"/>
                <a:gd name="T1" fmla="*/ 37 h 59"/>
                <a:gd name="T2" fmla="*/ 15 w 80"/>
                <a:gd name="T3" fmla="*/ 1 h 59"/>
                <a:gd name="T4" fmla="*/ 13 w 80"/>
                <a:gd name="T5" fmla="*/ 0 h 59"/>
                <a:gd name="T6" fmla="*/ 11 w 80"/>
                <a:gd name="T7" fmla="*/ 0 h 59"/>
                <a:gd name="T8" fmla="*/ 11 w 80"/>
                <a:gd name="T9" fmla="*/ 0 h 59"/>
                <a:gd name="T10" fmla="*/ 21 w 80"/>
                <a:gd name="T11" fmla="*/ 22 h 59"/>
                <a:gd name="T12" fmla="*/ 0 w 80"/>
                <a:gd name="T13" fmla="*/ 59 h 59"/>
                <a:gd name="T14" fmla="*/ 76 w 80"/>
                <a:gd name="T15" fmla="*/ 59 h 59"/>
                <a:gd name="T16" fmla="*/ 80 w 80"/>
                <a:gd name="T17" fmla="*/ 54 h 59"/>
                <a:gd name="T18" fmla="*/ 80 w 80"/>
                <a:gd name="T19" fmla="*/ 40 h 59"/>
                <a:gd name="T20" fmla="*/ 79 w 80"/>
                <a:gd name="T21" fmla="*/ 37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59"/>
                <a:gd name="T35" fmla="*/ 80 w 80"/>
                <a:gd name="T36" fmla="*/ 59 h 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59">
                  <a:moveTo>
                    <a:pt x="79" y="37"/>
                  </a:moveTo>
                  <a:cubicBezTo>
                    <a:pt x="61" y="19"/>
                    <a:pt x="39" y="7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8" y="59"/>
                    <a:pt x="80" y="57"/>
                    <a:pt x="80" y="5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39"/>
                    <a:pt x="80" y="38"/>
                    <a:pt x="79" y="37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199" name="Freeform 960"/>
            <p:cNvSpPr>
              <a:spLocks noChangeArrowheads="1"/>
            </p:cNvSpPr>
            <p:nvPr/>
          </p:nvSpPr>
          <p:spPr bwMode="auto">
            <a:xfrm>
              <a:off x="0" y="495300"/>
              <a:ext cx="296863" cy="222250"/>
            </a:xfrm>
            <a:custGeom>
              <a:avLst/>
              <a:gdLst>
                <a:gd name="T0" fmla="*/ 69 w 79"/>
                <a:gd name="T1" fmla="*/ 0 h 59"/>
                <a:gd name="T2" fmla="*/ 69 w 79"/>
                <a:gd name="T3" fmla="*/ 0 h 59"/>
                <a:gd name="T4" fmla="*/ 68 w 79"/>
                <a:gd name="T5" fmla="*/ 0 h 59"/>
                <a:gd name="T6" fmla="*/ 67 w 79"/>
                <a:gd name="T7" fmla="*/ 1 h 59"/>
                <a:gd name="T8" fmla="*/ 1 w 79"/>
                <a:gd name="T9" fmla="*/ 37 h 59"/>
                <a:gd name="T10" fmla="*/ 0 w 79"/>
                <a:gd name="T11" fmla="*/ 40 h 59"/>
                <a:gd name="T12" fmla="*/ 0 w 79"/>
                <a:gd name="T13" fmla="*/ 54 h 59"/>
                <a:gd name="T14" fmla="*/ 4 w 79"/>
                <a:gd name="T15" fmla="*/ 59 h 59"/>
                <a:gd name="T16" fmla="*/ 79 w 79"/>
                <a:gd name="T17" fmla="*/ 59 h 59"/>
                <a:gd name="T18" fmla="*/ 60 w 79"/>
                <a:gd name="T19" fmla="*/ 22 h 59"/>
                <a:gd name="T20" fmla="*/ 69 w 79"/>
                <a:gd name="T21" fmla="*/ 0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59"/>
                <a:gd name="T35" fmla="*/ 79 w 79"/>
                <a:gd name="T36" fmla="*/ 59 h 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59"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42" y="6"/>
                    <a:pt x="20" y="19"/>
                    <a:pt x="1" y="37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200" name="Freeform 961"/>
            <p:cNvSpPr>
              <a:spLocks noChangeArrowheads="1"/>
            </p:cNvSpPr>
            <p:nvPr/>
          </p:nvSpPr>
          <p:spPr bwMode="auto">
            <a:xfrm>
              <a:off x="195262" y="0"/>
              <a:ext cx="346075" cy="541338"/>
            </a:xfrm>
            <a:custGeom>
              <a:avLst/>
              <a:gdLst>
                <a:gd name="T0" fmla="*/ 70 w 92"/>
                <a:gd name="T1" fmla="*/ 122 h 144"/>
                <a:gd name="T2" fmla="*/ 70 w 92"/>
                <a:gd name="T3" fmla="*/ 109 h 144"/>
                <a:gd name="T4" fmla="*/ 85 w 92"/>
                <a:gd name="T5" fmla="*/ 77 h 144"/>
                <a:gd name="T6" fmla="*/ 85 w 92"/>
                <a:gd name="T7" fmla="*/ 77 h 144"/>
                <a:gd name="T8" fmla="*/ 92 w 92"/>
                <a:gd name="T9" fmla="*/ 69 h 144"/>
                <a:gd name="T10" fmla="*/ 88 w 92"/>
                <a:gd name="T11" fmla="*/ 62 h 144"/>
                <a:gd name="T12" fmla="*/ 90 w 92"/>
                <a:gd name="T13" fmla="*/ 47 h 144"/>
                <a:gd name="T14" fmla="*/ 46 w 92"/>
                <a:gd name="T15" fmla="*/ 0 h 144"/>
                <a:gd name="T16" fmla="*/ 2 w 92"/>
                <a:gd name="T17" fmla="*/ 47 h 144"/>
                <a:gd name="T18" fmla="*/ 4 w 92"/>
                <a:gd name="T19" fmla="*/ 62 h 144"/>
                <a:gd name="T20" fmla="*/ 0 w 92"/>
                <a:gd name="T21" fmla="*/ 69 h 144"/>
                <a:gd name="T22" fmla="*/ 7 w 92"/>
                <a:gd name="T23" fmla="*/ 77 h 144"/>
                <a:gd name="T24" fmla="*/ 8 w 92"/>
                <a:gd name="T25" fmla="*/ 77 h 144"/>
                <a:gd name="T26" fmla="*/ 22 w 92"/>
                <a:gd name="T27" fmla="*/ 109 h 144"/>
                <a:gd name="T28" fmla="*/ 22 w 92"/>
                <a:gd name="T29" fmla="*/ 122 h 144"/>
                <a:gd name="T30" fmla="*/ 22 w 92"/>
                <a:gd name="T31" fmla="*/ 123 h 144"/>
                <a:gd name="T32" fmla="*/ 46 w 92"/>
                <a:gd name="T33" fmla="*/ 144 h 144"/>
                <a:gd name="T34" fmla="*/ 46 w 92"/>
                <a:gd name="T35" fmla="*/ 144 h 144"/>
                <a:gd name="T36" fmla="*/ 46 w 92"/>
                <a:gd name="T37" fmla="*/ 144 h 144"/>
                <a:gd name="T38" fmla="*/ 70 w 92"/>
                <a:gd name="T39" fmla="*/ 123 h 144"/>
                <a:gd name="T40" fmla="*/ 70 w 92"/>
                <a:gd name="T41" fmla="*/ 122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144"/>
                <a:gd name="T65" fmla="*/ 92 w 92"/>
                <a:gd name="T66" fmla="*/ 144 h 1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144">
                  <a:moveTo>
                    <a:pt x="70" y="122"/>
                  </a:moveTo>
                  <a:cubicBezTo>
                    <a:pt x="70" y="109"/>
                    <a:pt x="70" y="109"/>
                    <a:pt x="70" y="109"/>
                  </a:cubicBezTo>
                  <a:cubicBezTo>
                    <a:pt x="78" y="101"/>
                    <a:pt x="84" y="89"/>
                    <a:pt x="85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9" y="77"/>
                    <a:pt x="92" y="74"/>
                    <a:pt x="92" y="69"/>
                  </a:cubicBezTo>
                  <a:cubicBezTo>
                    <a:pt x="92" y="66"/>
                    <a:pt x="91" y="63"/>
                    <a:pt x="88" y="62"/>
                  </a:cubicBezTo>
                  <a:cubicBezTo>
                    <a:pt x="89" y="57"/>
                    <a:pt x="90" y="52"/>
                    <a:pt x="90" y="47"/>
                  </a:cubicBezTo>
                  <a:cubicBezTo>
                    <a:pt x="90" y="21"/>
                    <a:pt x="71" y="0"/>
                    <a:pt x="46" y="0"/>
                  </a:cubicBezTo>
                  <a:cubicBezTo>
                    <a:pt x="22" y="0"/>
                    <a:pt x="2" y="21"/>
                    <a:pt x="2" y="47"/>
                  </a:cubicBezTo>
                  <a:cubicBezTo>
                    <a:pt x="2" y="52"/>
                    <a:pt x="3" y="57"/>
                    <a:pt x="4" y="62"/>
                  </a:cubicBezTo>
                  <a:cubicBezTo>
                    <a:pt x="2" y="63"/>
                    <a:pt x="0" y="66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7" y="77"/>
                    <a:pt x="7" y="77"/>
                    <a:pt x="8" y="77"/>
                  </a:cubicBezTo>
                  <a:cubicBezTo>
                    <a:pt x="8" y="89"/>
                    <a:pt x="14" y="101"/>
                    <a:pt x="22" y="109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3"/>
                    <a:pt x="22" y="123"/>
                  </a:cubicBezTo>
                  <a:cubicBezTo>
                    <a:pt x="23" y="125"/>
                    <a:pt x="33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59" y="144"/>
                    <a:pt x="68" y="125"/>
                    <a:pt x="70" y="123"/>
                  </a:cubicBezTo>
                  <a:cubicBezTo>
                    <a:pt x="70" y="123"/>
                    <a:pt x="70" y="122"/>
                    <a:pt x="70" y="122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rot="20700000">
            <a:off x="-228600" y="-198755"/>
            <a:ext cx="59226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M</a:t>
            </a:r>
            <a:r>
              <a:rPr lang="zh-CN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arket </a:t>
            </a:r>
            <a:endParaRPr lang="zh-CN" altLang="zh-CN" sz="28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zh-CN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urrent 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zh-CN" sz="2800" b="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ituation</a:t>
            </a:r>
            <a:endParaRPr lang="zh-CN" altLang="en-US" sz="2800" b="1"/>
          </a:p>
        </p:txBody>
      </p:sp>
      <p:sp>
        <p:nvSpPr>
          <p:cNvPr id="6160" name="矩形 9"/>
          <p:cNvSpPr>
            <a:spLocks noChangeArrowheads="1"/>
          </p:cNvSpPr>
          <p:nvPr/>
        </p:nvSpPr>
        <p:spPr bwMode="auto">
          <a:xfrm rot="19980000">
            <a:off x="4533265" y="2397760"/>
            <a:ext cx="135001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i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快递公司 </a:t>
            </a:r>
            <a:endParaRPr lang="en-US" sz="2000" i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7" name="矩形 5"/>
          <p:cNvSpPr>
            <a:spLocks noChangeArrowheads="1"/>
          </p:cNvSpPr>
          <p:nvPr/>
        </p:nvSpPr>
        <p:spPr bwMode="auto">
          <a:xfrm>
            <a:off x="2182495" y="1914525"/>
            <a:ext cx="13474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</a:t>
            </a: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成本高</a:t>
            </a: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劳动力成本高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奖励机制不完善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缺乏改善动力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市场不规范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7809865" y="4623753"/>
            <a:ext cx="736600" cy="712787"/>
            <a:chOff x="0" y="0"/>
            <a:chExt cx="736600" cy="712788"/>
          </a:xfrm>
          <a:solidFill>
            <a:srgbClr val="ED4989"/>
          </a:solidFill>
        </p:grpSpPr>
        <p:sp>
          <p:nvSpPr>
            <p:cNvPr id="5" name="Freeform 346"/>
            <p:cNvSpPr>
              <a:spLocks noChangeArrowheads="1"/>
            </p:cNvSpPr>
            <p:nvPr/>
          </p:nvSpPr>
          <p:spPr bwMode="auto">
            <a:xfrm>
              <a:off x="195262" y="0"/>
              <a:ext cx="346075" cy="447675"/>
            </a:xfrm>
            <a:custGeom>
              <a:avLst/>
              <a:gdLst>
                <a:gd name="T0" fmla="*/ 0 w 92"/>
                <a:gd name="T1" fmla="*/ 69 h 119"/>
                <a:gd name="T2" fmla="*/ 7 w 92"/>
                <a:gd name="T3" fmla="*/ 77 h 119"/>
                <a:gd name="T4" fmla="*/ 7 w 92"/>
                <a:gd name="T5" fmla="*/ 77 h 119"/>
                <a:gd name="T6" fmla="*/ 46 w 92"/>
                <a:gd name="T7" fmla="*/ 119 h 119"/>
                <a:gd name="T8" fmla="*/ 84 w 92"/>
                <a:gd name="T9" fmla="*/ 77 h 119"/>
                <a:gd name="T10" fmla="*/ 85 w 92"/>
                <a:gd name="T11" fmla="*/ 77 h 119"/>
                <a:gd name="T12" fmla="*/ 92 w 92"/>
                <a:gd name="T13" fmla="*/ 69 h 119"/>
                <a:gd name="T14" fmla="*/ 88 w 92"/>
                <a:gd name="T15" fmla="*/ 62 h 119"/>
                <a:gd name="T16" fmla="*/ 90 w 92"/>
                <a:gd name="T17" fmla="*/ 47 h 119"/>
                <a:gd name="T18" fmla="*/ 46 w 92"/>
                <a:gd name="T19" fmla="*/ 0 h 119"/>
                <a:gd name="T20" fmla="*/ 2 w 92"/>
                <a:gd name="T21" fmla="*/ 47 h 119"/>
                <a:gd name="T22" fmla="*/ 4 w 92"/>
                <a:gd name="T23" fmla="*/ 62 h 119"/>
                <a:gd name="T24" fmla="*/ 0 w 92"/>
                <a:gd name="T25" fmla="*/ 69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"/>
                <a:gd name="T40" fmla="*/ 0 h 119"/>
                <a:gd name="T41" fmla="*/ 92 w 92"/>
                <a:gd name="T42" fmla="*/ 119 h 1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" h="119">
                  <a:moveTo>
                    <a:pt x="0" y="69"/>
                  </a:moveTo>
                  <a:cubicBezTo>
                    <a:pt x="0" y="74"/>
                    <a:pt x="3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9" y="98"/>
                    <a:pt x="26" y="119"/>
                    <a:pt x="46" y="119"/>
                  </a:cubicBezTo>
                  <a:cubicBezTo>
                    <a:pt x="66" y="119"/>
                    <a:pt x="83" y="98"/>
                    <a:pt x="84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9" y="77"/>
                    <a:pt x="92" y="74"/>
                    <a:pt x="92" y="69"/>
                  </a:cubicBezTo>
                  <a:cubicBezTo>
                    <a:pt x="92" y="66"/>
                    <a:pt x="90" y="63"/>
                    <a:pt x="88" y="62"/>
                  </a:cubicBezTo>
                  <a:cubicBezTo>
                    <a:pt x="89" y="57"/>
                    <a:pt x="90" y="52"/>
                    <a:pt x="90" y="47"/>
                  </a:cubicBezTo>
                  <a:cubicBezTo>
                    <a:pt x="90" y="21"/>
                    <a:pt x="70" y="0"/>
                    <a:pt x="46" y="0"/>
                  </a:cubicBezTo>
                  <a:cubicBezTo>
                    <a:pt x="21" y="0"/>
                    <a:pt x="2" y="21"/>
                    <a:pt x="2" y="47"/>
                  </a:cubicBezTo>
                  <a:cubicBezTo>
                    <a:pt x="2" y="52"/>
                    <a:pt x="3" y="57"/>
                    <a:pt x="4" y="62"/>
                  </a:cubicBezTo>
                  <a:cubicBezTo>
                    <a:pt x="1" y="63"/>
                    <a:pt x="0" y="66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Freeform 347"/>
            <p:cNvSpPr>
              <a:spLocks noChangeArrowheads="1"/>
            </p:cNvSpPr>
            <p:nvPr/>
          </p:nvSpPr>
          <p:spPr bwMode="auto">
            <a:xfrm>
              <a:off x="0" y="495300"/>
              <a:ext cx="736600" cy="217488"/>
            </a:xfrm>
            <a:custGeom>
              <a:avLst/>
              <a:gdLst>
                <a:gd name="T0" fmla="*/ 195 w 196"/>
                <a:gd name="T1" fmla="*/ 36 h 58"/>
                <a:gd name="T2" fmla="*/ 131 w 196"/>
                <a:gd name="T3" fmla="*/ 1 h 58"/>
                <a:gd name="T4" fmla="*/ 129 w 196"/>
                <a:gd name="T5" fmla="*/ 0 h 58"/>
                <a:gd name="T6" fmla="*/ 127 w 196"/>
                <a:gd name="T7" fmla="*/ 0 h 58"/>
                <a:gd name="T8" fmla="*/ 125 w 196"/>
                <a:gd name="T9" fmla="*/ 1 h 58"/>
                <a:gd name="T10" fmla="*/ 98 w 196"/>
                <a:gd name="T11" fmla="*/ 7 h 58"/>
                <a:gd name="T12" fmla="*/ 71 w 196"/>
                <a:gd name="T13" fmla="*/ 1 h 58"/>
                <a:gd name="T14" fmla="*/ 69 w 196"/>
                <a:gd name="T15" fmla="*/ 0 h 58"/>
                <a:gd name="T16" fmla="*/ 67 w 196"/>
                <a:gd name="T17" fmla="*/ 0 h 58"/>
                <a:gd name="T18" fmla="*/ 67 w 196"/>
                <a:gd name="T19" fmla="*/ 0 h 58"/>
                <a:gd name="T20" fmla="*/ 1 w 196"/>
                <a:gd name="T21" fmla="*/ 36 h 58"/>
                <a:gd name="T22" fmla="*/ 0 w 196"/>
                <a:gd name="T23" fmla="*/ 39 h 58"/>
                <a:gd name="T24" fmla="*/ 0 w 196"/>
                <a:gd name="T25" fmla="*/ 54 h 58"/>
                <a:gd name="T26" fmla="*/ 4 w 196"/>
                <a:gd name="T27" fmla="*/ 58 h 58"/>
                <a:gd name="T28" fmla="*/ 192 w 196"/>
                <a:gd name="T29" fmla="*/ 58 h 58"/>
                <a:gd name="T30" fmla="*/ 196 w 196"/>
                <a:gd name="T31" fmla="*/ 54 h 58"/>
                <a:gd name="T32" fmla="*/ 196 w 196"/>
                <a:gd name="T33" fmla="*/ 39 h 58"/>
                <a:gd name="T34" fmla="*/ 195 w 196"/>
                <a:gd name="T35" fmla="*/ 3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6"/>
                <a:gd name="T55" fmla="*/ 0 h 58"/>
                <a:gd name="T56" fmla="*/ 196 w 196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6" h="58">
                  <a:moveTo>
                    <a:pt x="195" y="36"/>
                  </a:moveTo>
                  <a:cubicBezTo>
                    <a:pt x="177" y="19"/>
                    <a:pt x="155" y="7"/>
                    <a:pt x="131" y="1"/>
                  </a:cubicBezTo>
                  <a:cubicBezTo>
                    <a:pt x="130" y="0"/>
                    <a:pt x="130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0"/>
                    <a:pt x="125" y="1"/>
                  </a:cubicBezTo>
                  <a:cubicBezTo>
                    <a:pt x="118" y="4"/>
                    <a:pt x="108" y="7"/>
                    <a:pt x="98" y="7"/>
                  </a:cubicBezTo>
                  <a:cubicBezTo>
                    <a:pt x="88" y="7"/>
                    <a:pt x="78" y="4"/>
                    <a:pt x="71" y="1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2" y="6"/>
                    <a:pt x="20" y="19"/>
                    <a:pt x="1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4" y="58"/>
                    <a:pt x="196" y="56"/>
                    <a:pt x="196" y="54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6" y="38"/>
                    <a:pt x="195" y="37"/>
                    <a:pt x="19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6161" name="矩形 10"/>
          <p:cNvSpPr>
            <a:spLocks noChangeArrowheads="1"/>
          </p:cNvSpPr>
          <p:nvPr/>
        </p:nvSpPr>
        <p:spPr bwMode="auto">
          <a:xfrm rot="2160000">
            <a:off x="4619625" y="4468495"/>
            <a:ext cx="117919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快递员</a:t>
            </a:r>
            <a:r>
              <a:rPr lang="zh-CN" altLang="en-US" sz="2000" b="1" i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en-US" sz="2000" b="1" i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62" name="矩形 11"/>
          <p:cNvSpPr>
            <a:spLocks noChangeArrowheads="1"/>
          </p:cNvSpPr>
          <p:nvPr/>
        </p:nvSpPr>
        <p:spPr bwMode="auto">
          <a:xfrm rot="19740000">
            <a:off x="6713855" y="4352290"/>
            <a:ext cx="74803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顾客 </a:t>
            </a:r>
            <a:endParaRPr lang="en-US" sz="2000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8" name="矩形 6"/>
          <p:cNvSpPr>
            <a:spLocks noChangeArrowheads="1"/>
          </p:cNvSpPr>
          <p:nvPr/>
        </p:nvSpPr>
        <p:spPr bwMode="auto">
          <a:xfrm>
            <a:off x="1750060" y="4103053"/>
            <a:ext cx="1779588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600" b="1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</a:t>
            </a: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无收益</a:t>
            </a: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工作量大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按件计费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评价体制不健全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59" name="矩形 7"/>
          <p:cNvSpPr>
            <a:spLocks noChangeArrowheads="1"/>
          </p:cNvSpPr>
          <p:nvPr/>
        </p:nvSpPr>
        <p:spPr bwMode="auto">
          <a:xfrm>
            <a:off x="8815388" y="3877628"/>
            <a:ext cx="1981200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b="1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体验差</a:t>
            </a:r>
            <a:endParaRPr lang="zh-CN" altLang="en-US" sz="1600" b="1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取货不便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物流体验差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渴求市场服务</a:t>
            </a: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0995" y="5286375"/>
            <a:ext cx="357187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2800">
                <a:solidFill>
                  <a:schemeClr val="accent4"/>
                </a:solidFill>
              </a:rPr>
              <a:t>             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矛盾分析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220" name=" 220"/>
          <p:cNvSpPr/>
          <p:nvPr/>
        </p:nvSpPr>
        <p:spPr>
          <a:xfrm rot="10800000">
            <a:off x="6584315" y="2109470"/>
            <a:ext cx="3537585" cy="2085975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9" name=" 159"/>
          <p:cNvSpPr/>
          <p:nvPr/>
        </p:nvSpPr>
        <p:spPr>
          <a:xfrm>
            <a:off x="1960245" y="1539875"/>
            <a:ext cx="4215765" cy="322516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8150" y="2679700"/>
            <a:ext cx="37109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时代最前沿的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青年学生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8055" y="2679700"/>
            <a:ext cx="28238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市场开放较慢的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高校领域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21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9"/>
          <p:cNvSpPr>
            <a:spLocks noChangeArrowheads="1"/>
          </p:cNvSpPr>
          <p:nvPr/>
        </p:nvSpPr>
        <p:spPr bwMode="auto">
          <a:xfrm rot="207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文本框 7"/>
          <p:cNvSpPr>
            <a:spLocks noChangeArrowheads="1"/>
          </p:cNvSpPr>
          <p:nvPr/>
        </p:nvSpPr>
        <p:spPr bwMode="auto">
          <a:xfrm rot="20689283">
            <a:off x="134938" y="95250"/>
            <a:ext cx="2406650" cy="11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201</a:t>
            </a:r>
            <a:r>
              <a:rPr lang="en-US" altLang="zh-CN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en-US" altLang="zh-CN" sz="16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ANNUAL 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zh-CN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         REPORT</a:t>
            </a: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9220" name="Group 4"/>
          <p:cNvGrpSpPr/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9221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2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3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4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5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226" name="任意多边形 22"/>
          <p:cNvSpPr>
            <a:spLocks noChangeArrowheads="1"/>
          </p:cNvSpPr>
          <p:nvPr/>
        </p:nvSpPr>
        <p:spPr bwMode="auto">
          <a:xfrm flipV="1">
            <a:off x="7851458" y="4456430"/>
            <a:ext cx="16351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7" name="任意多边形 21"/>
          <p:cNvSpPr>
            <a:spLocks noChangeArrowheads="1"/>
          </p:cNvSpPr>
          <p:nvPr/>
        </p:nvSpPr>
        <p:spPr bwMode="auto">
          <a:xfrm>
            <a:off x="9486900" y="2825750"/>
            <a:ext cx="1654175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寒暑假</a:t>
            </a: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/>
            <a:r>
              <a: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特征</a:t>
            </a: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8" name="任意多边形 18"/>
          <p:cNvSpPr>
            <a:spLocks noChangeArrowheads="1"/>
          </p:cNvSpPr>
          <p:nvPr/>
        </p:nvSpPr>
        <p:spPr bwMode="auto">
          <a:xfrm>
            <a:off x="7847013" y="1082040"/>
            <a:ext cx="16351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9" name="Freeform 44"/>
          <p:cNvSpPr>
            <a:spLocks noChangeArrowheads="1"/>
          </p:cNvSpPr>
          <p:nvPr/>
        </p:nvSpPr>
        <p:spPr bwMode="auto">
          <a:xfrm flipH="1">
            <a:off x="5746750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0" name="直接连接符 6"/>
          <p:cNvSpPr>
            <a:spLocks noChangeShapeType="1"/>
          </p:cNvSpPr>
          <p:nvPr/>
        </p:nvSpPr>
        <p:spPr bwMode="auto">
          <a:xfrm rot="16200000" flipV="1">
            <a:off x="4152900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矩形 7"/>
          <p:cNvSpPr>
            <a:spLocks noChangeArrowheads="1"/>
          </p:cNvSpPr>
          <p:nvPr/>
        </p:nvSpPr>
        <p:spPr bwMode="auto">
          <a:xfrm>
            <a:off x="539115" y="3131820"/>
            <a:ext cx="4287838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急需</a:t>
            </a:r>
            <a:r>
              <a:rPr lang="zh-CN" altLang="en-US" sz="280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物流末端服务跟进</a:t>
            </a:r>
            <a:endParaRPr lang="zh-CN" altLang="en-US" sz="280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矩形 8"/>
          <p:cNvSpPr>
            <a:spLocks noChangeArrowheads="1"/>
          </p:cNvSpPr>
          <p:nvPr/>
        </p:nvSpPr>
        <p:spPr bwMode="auto">
          <a:xfrm>
            <a:off x="8258810" y="1154430"/>
            <a:ext cx="1374775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</a:t>
            </a:r>
            <a:r>
              <a:rPr lang="zh-CN" altLang="en-US" sz="24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消费</a:t>
            </a:r>
            <a:endParaRPr lang="zh-CN" altLang="en-US" sz="2400" b="1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碎片化</a:t>
            </a:r>
            <a:r>
              <a:rPr lang="zh-CN" altLang="en-US" sz="1100" b="1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en-US" sz="1100" b="1">
              <a:solidFill>
                <a:srgbClr val="EFE9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4" name="矩形 10"/>
          <p:cNvSpPr>
            <a:spLocks noChangeArrowheads="1"/>
          </p:cNvSpPr>
          <p:nvPr/>
        </p:nvSpPr>
        <p:spPr bwMode="auto">
          <a:xfrm>
            <a:off x="7955915" y="4573270"/>
            <a:ext cx="243459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校园市场化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程度低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宽屏</PresentationFormat>
  <Paragraphs>198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yellownancy</dc:creator>
  <cp:lastModifiedBy>dell</cp:lastModifiedBy>
  <cp:revision>31</cp:revision>
  <dcterms:created xsi:type="dcterms:W3CDTF">2014-03-27T05:02:00Z</dcterms:created>
  <dcterms:modified xsi:type="dcterms:W3CDTF">2016-11-27T03:23:25Z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