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61" r:id="rId3"/>
    <p:sldId id="260" r:id="rId4"/>
    <p:sldId id="258" r:id="rId5"/>
    <p:sldId id="257" r:id="rId6"/>
    <p:sldId id="259" r:id="rId7"/>
    <p:sldId id="268" r:id="rId8"/>
    <p:sldId id="275" r:id="rId9"/>
    <p:sldId id="269" r:id="rId10"/>
    <p:sldId id="270" r:id="rId11"/>
    <p:sldId id="271" r:id="rId12"/>
    <p:sldId id="272" r:id="rId13"/>
    <p:sldId id="274" r:id="rId14"/>
    <p:sldId id="27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54"/>
    <p:restoredTop sz="94643"/>
  </p:normalViewPr>
  <p:slideViewPr>
    <p:cSldViewPr snapToGrid="0">
      <p:cViewPr varScale="1">
        <p:scale>
          <a:sx n="105" d="100"/>
          <a:sy n="105" d="100"/>
        </p:scale>
        <p:origin x="48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FDEAE8-BD28-461F-A626-C9158E09F9CD}"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6D9BB06A-E725-4861-9C63-F104B6E287A2}">
      <dgm:prSet/>
      <dgm:spPr/>
      <dgm:t>
        <a:bodyPr/>
        <a:lstStyle/>
        <a:p>
          <a:pPr>
            <a:lnSpc>
              <a:spcPct val="100000"/>
            </a:lnSpc>
          </a:pPr>
          <a:r>
            <a:rPr lang="en-US" dirty="0"/>
            <a:t>Random Forest Classifier</a:t>
          </a:r>
        </a:p>
      </dgm:t>
    </dgm:pt>
    <dgm:pt modelId="{817124BD-B9EC-41FA-B1D0-927114FAD556}" type="parTrans" cxnId="{917B3F66-2832-49D2-95E0-B42E2DFFD800}">
      <dgm:prSet/>
      <dgm:spPr/>
      <dgm:t>
        <a:bodyPr/>
        <a:lstStyle/>
        <a:p>
          <a:endParaRPr lang="en-US"/>
        </a:p>
      </dgm:t>
    </dgm:pt>
    <dgm:pt modelId="{DC11171F-79D5-4EC1-860F-539398601B66}" type="sibTrans" cxnId="{917B3F66-2832-49D2-95E0-B42E2DFFD800}">
      <dgm:prSet/>
      <dgm:spPr/>
      <dgm:t>
        <a:bodyPr/>
        <a:lstStyle/>
        <a:p>
          <a:endParaRPr lang="en-US"/>
        </a:p>
      </dgm:t>
    </dgm:pt>
    <dgm:pt modelId="{FAE6C47C-2E42-4D0B-AC6D-405A9654B880}">
      <dgm:prSet/>
      <dgm:spPr/>
      <dgm:t>
        <a:bodyPr/>
        <a:lstStyle/>
        <a:p>
          <a:pPr>
            <a:lnSpc>
              <a:spcPct val="100000"/>
            </a:lnSpc>
          </a:pPr>
          <a:r>
            <a:rPr lang="en-US" dirty="0"/>
            <a:t>K-Nearest Neighbor</a:t>
          </a:r>
        </a:p>
      </dgm:t>
    </dgm:pt>
    <dgm:pt modelId="{47CD03BA-F28A-48EF-AC32-A1CB0E3897BC}" type="parTrans" cxnId="{DB18CB5B-CC7C-458D-B450-DAB9CD99DE3D}">
      <dgm:prSet/>
      <dgm:spPr/>
      <dgm:t>
        <a:bodyPr/>
        <a:lstStyle/>
        <a:p>
          <a:endParaRPr lang="en-US"/>
        </a:p>
      </dgm:t>
    </dgm:pt>
    <dgm:pt modelId="{6111C218-0A0B-46A6-81FF-00B3F39AFD30}" type="sibTrans" cxnId="{DB18CB5B-CC7C-458D-B450-DAB9CD99DE3D}">
      <dgm:prSet/>
      <dgm:spPr/>
      <dgm:t>
        <a:bodyPr/>
        <a:lstStyle/>
        <a:p>
          <a:endParaRPr lang="en-US"/>
        </a:p>
      </dgm:t>
    </dgm:pt>
    <dgm:pt modelId="{68DD3A1E-240F-480F-8A61-ACB2CF2B85F5}">
      <dgm:prSet/>
      <dgm:spPr/>
      <dgm:t>
        <a:bodyPr/>
        <a:lstStyle/>
        <a:p>
          <a:pPr>
            <a:lnSpc>
              <a:spcPct val="100000"/>
            </a:lnSpc>
          </a:pPr>
          <a:r>
            <a:rPr lang="en-US" dirty="0"/>
            <a:t>Support Vector Machines</a:t>
          </a:r>
        </a:p>
      </dgm:t>
    </dgm:pt>
    <dgm:pt modelId="{FF85A92D-AB48-478D-83D3-92101DD3F797}" type="parTrans" cxnId="{8898137E-7FB6-4082-B974-D2A1DE0CEE08}">
      <dgm:prSet/>
      <dgm:spPr/>
      <dgm:t>
        <a:bodyPr/>
        <a:lstStyle/>
        <a:p>
          <a:endParaRPr lang="en-US"/>
        </a:p>
      </dgm:t>
    </dgm:pt>
    <dgm:pt modelId="{0C195A45-8260-429B-AF27-D9943B8FE06B}" type="sibTrans" cxnId="{8898137E-7FB6-4082-B974-D2A1DE0CEE08}">
      <dgm:prSet/>
      <dgm:spPr/>
      <dgm:t>
        <a:bodyPr/>
        <a:lstStyle/>
        <a:p>
          <a:endParaRPr lang="en-US"/>
        </a:p>
      </dgm:t>
    </dgm:pt>
    <dgm:pt modelId="{17588E35-E14A-4528-B015-9223F504A68A}">
      <dgm:prSet/>
      <dgm:spPr/>
      <dgm:t>
        <a:bodyPr/>
        <a:lstStyle/>
        <a:p>
          <a:pPr>
            <a:lnSpc>
              <a:spcPct val="100000"/>
            </a:lnSpc>
          </a:pPr>
          <a:r>
            <a:rPr lang="en-US" dirty="0"/>
            <a:t>Logistic Regression</a:t>
          </a:r>
        </a:p>
      </dgm:t>
    </dgm:pt>
    <dgm:pt modelId="{C6EE5F27-6B4E-41BC-B9F3-54F7DF387FD1}" type="parTrans" cxnId="{85DE3B0C-DB54-4A4B-B149-BB55A3E9F201}">
      <dgm:prSet/>
      <dgm:spPr/>
      <dgm:t>
        <a:bodyPr/>
        <a:lstStyle/>
        <a:p>
          <a:endParaRPr lang="en-US"/>
        </a:p>
      </dgm:t>
    </dgm:pt>
    <dgm:pt modelId="{1FD9DF06-5AD0-4574-80B6-64F3711D8601}" type="sibTrans" cxnId="{85DE3B0C-DB54-4A4B-B149-BB55A3E9F201}">
      <dgm:prSet/>
      <dgm:spPr/>
      <dgm:t>
        <a:bodyPr/>
        <a:lstStyle/>
        <a:p>
          <a:endParaRPr lang="en-US"/>
        </a:p>
      </dgm:t>
    </dgm:pt>
    <dgm:pt modelId="{EE6F28A2-3485-4A4A-AD2A-ABE3E3CC708A}">
      <dgm:prSet/>
      <dgm:spPr/>
      <dgm:t>
        <a:bodyPr/>
        <a:lstStyle/>
        <a:p>
          <a:pPr>
            <a:lnSpc>
              <a:spcPct val="100000"/>
            </a:lnSpc>
          </a:pPr>
          <a:r>
            <a:rPr lang="en-US" dirty="0"/>
            <a:t>80% of the dataset went into training and 20% into testing.</a:t>
          </a:r>
        </a:p>
      </dgm:t>
    </dgm:pt>
    <dgm:pt modelId="{2103E471-DE38-4505-B49F-60E6479D29FA}" type="parTrans" cxnId="{26F88648-2F1B-4220-A269-159C7C617F5D}">
      <dgm:prSet/>
      <dgm:spPr/>
      <dgm:t>
        <a:bodyPr/>
        <a:lstStyle/>
        <a:p>
          <a:endParaRPr lang="en-US"/>
        </a:p>
      </dgm:t>
    </dgm:pt>
    <dgm:pt modelId="{FAB376D0-6CB1-418B-9C2F-EFE4FF54DA1A}" type="sibTrans" cxnId="{26F88648-2F1B-4220-A269-159C7C617F5D}">
      <dgm:prSet/>
      <dgm:spPr/>
      <dgm:t>
        <a:bodyPr/>
        <a:lstStyle/>
        <a:p>
          <a:endParaRPr lang="en-US"/>
        </a:p>
      </dgm:t>
    </dgm:pt>
    <dgm:pt modelId="{E5140F5E-87E2-4C00-9BE5-CF1DA5F034BB}" type="pres">
      <dgm:prSet presAssocID="{10FDEAE8-BD28-461F-A626-C9158E09F9CD}" presName="root" presStyleCnt="0">
        <dgm:presLayoutVars>
          <dgm:dir/>
          <dgm:resizeHandles val="exact"/>
        </dgm:presLayoutVars>
      </dgm:prSet>
      <dgm:spPr/>
    </dgm:pt>
    <dgm:pt modelId="{7AD4CB4A-3D7C-48DE-AEE6-FE3408A9A1B1}" type="pres">
      <dgm:prSet presAssocID="{6D9BB06A-E725-4861-9C63-F104B6E287A2}" presName="compNode" presStyleCnt="0"/>
      <dgm:spPr/>
    </dgm:pt>
    <dgm:pt modelId="{ED5336DF-CF86-4564-82AF-0DB3A7905D32}" type="pres">
      <dgm:prSet presAssocID="{6D9BB06A-E725-4861-9C63-F104B6E287A2}" presName="bgRect" presStyleLbl="bgShp" presStyleIdx="0" presStyleCnt="5"/>
      <dgm:spPr/>
    </dgm:pt>
    <dgm:pt modelId="{19CC69CC-D954-4627-9E76-C41EE6EDF494}" type="pres">
      <dgm:prSet presAssocID="{6D9BB06A-E725-4861-9C63-F104B6E287A2}"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eciduous tree"/>
        </a:ext>
      </dgm:extLst>
    </dgm:pt>
    <dgm:pt modelId="{C718B9E2-953A-48D3-8143-1E6CBBD27547}" type="pres">
      <dgm:prSet presAssocID="{6D9BB06A-E725-4861-9C63-F104B6E287A2}" presName="spaceRect" presStyleCnt="0"/>
      <dgm:spPr/>
    </dgm:pt>
    <dgm:pt modelId="{89413265-FBBA-49E4-A963-3401FB365033}" type="pres">
      <dgm:prSet presAssocID="{6D9BB06A-E725-4861-9C63-F104B6E287A2}" presName="parTx" presStyleLbl="revTx" presStyleIdx="0" presStyleCnt="5">
        <dgm:presLayoutVars>
          <dgm:chMax val="0"/>
          <dgm:chPref val="0"/>
        </dgm:presLayoutVars>
      </dgm:prSet>
      <dgm:spPr/>
    </dgm:pt>
    <dgm:pt modelId="{A47ADB4F-001D-4A25-A350-E4083EF05AFB}" type="pres">
      <dgm:prSet presAssocID="{DC11171F-79D5-4EC1-860F-539398601B66}" presName="sibTrans" presStyleCnt="0"/>
      <dgm:spPr/>
    </dgm:pt>
    <dgm:pt modelId="{03E29F1B-EA9F-4CB8-83A4-8E18393B6AC9}" type="pres">
      <dgm:prSet presAssocID="{FAE6C47C-2E42-4D0B-AC6D-405A9654B880}" presName="compNode" presStyleCnt="0"/>
      <dgm:spPr/>
    </dgm:pt>
    <dgm:pt modelId="{57852A42-A3DA-4EE6-B1D6-B2370AD11AEC}" type="pres">
      <dgm:prSet presAssocID="{FAE6C47C-2E42-4D0B-AC6D-405A9654B880}" presName="bgRect" presStyleLbl="bgShp" presStyleIdx="1" presStyleCnt="5"/>
      <dgm:spPr/>
    </dgm:pt>
    <dgm:pt modelId="{F8EC292F-4619-4035-B4C4-9BC463204E6C}" type="pres">
      <dgm:prSet presAssocID="{FAE6C47C-2E42-4D0B-AC6D-405A9654B880}"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choolhouse"/>
        </a:ext>
      </dgm:extLst>
    </dgm:pt>
    <dgm:pt modelId="{A497C0BF-57C5-4519-A6B0-6700B22FF549}" type="pres">
      <dgm:prSet presAssocID="{FAE6C47C-2E42-4D0B-AC6D-405A9654B880}" presName="spaceRect" presStyleCnt="0"/>
      <dgm:spPr/>
    </dgm:pt>
    <dgm:pt modelId="{6DBB1EC1-EFD8-4E64-8FD4-326DDECCFF89}" type="pres">
      <dgm:prSet presAssocID="{FAE6C47C-2E42-4D0B-AC6D-405A9654B880}" presName="parTx" presStyleLbl="revTx" presStyleIdx="1" presStyleCnt="5">
        <dgm:presLayoutVars>
          <dgm:chMax val="0"/>
          <dgm:chPref val="0"/>
        </dgm:presLayoutVars>
      </dgm:prSet>
      <dgm:spPr/>
    </dgm:pt>
    <dgm:pt modelId="{5BF52909-3AFD-4627-B5CB-0C1DA26913C4}" type="pres">
      <dgm:prSet presAssocID="{6111C218-0A0B-46A6-81FF-00B3F39AFD30}" presName="sibTrans" presStyleCnt="0"/>
      <dgm:spPr/>
    </dgm:pt>
    <dgm:pt modelId="{3569588F-C0C3-473B-BC9D-3C7509A57AE1}" type="pres">
      <dgm:prSet presAssocID="{68DD3A1E-240F-480F-8A61-ACB2CF2B85F5}" presName="compNode" presStyleCnt="0"/>
      <dgm:spPr/>
    </dgm:pt>
    <dgm:pt modelId="{3064E634-7933-44EE-AE5C-BA64839F6FEE}" type="pres">
      <dgm:prSet presAssocID="{68DD3A1E-240F-480F-8A61-ACB2CF2B85F5}" presName="bgRect" presStyleLbl="bgShp" presStyleIdx="2" presStyleCnt="5"/>
      <dgm:spPr/>
    </dgm:pt>
    <dgm:pt modelId="{901CCB60-0887-4047-A01B-CFE4D4744BD2}" type="pres">
      <dgm:prSet presAssocID="{68DD3A1E-240F-480F-8A61-ACB2CF2B85F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heckmark"/>
        </a:ext>
      </dgm:extLst>
    </dgm:pt>
    <dgm:pt modelId="{18556CEE-D887-4DDD-833A-B8A09C1EF9E4}" type="pres">
      <dgm:prSet presAssocID="{68DD3A1E-240F-480F-8A61-ACB2CF2B85F5}" presName="spaceRect" presStyleCnt="0"/>
      <dgm:spPr/>
    </dgm:pt>
    <dgm:pt modelId="{27A78A99-1C55-4A3C-8A37-51F0CBD07B3A}" type="pres">
      <dgm:prSet presAssocID="{68DD3A1E-240F-480F-8A61-ACB2CF2B85F5}" presName="parTx" presStyleLbl="revTx" presStyleIdx="2" presStyleCnt="5">
        <dgm:presLayoutVars>
          <dgm:chMax val="0"/>
          <dgm:chPref val="0"/>
        </dgm:presLayoutVars>
      </dgm:prSet>
      <dgm:spPr/>
    </dgm:pt>
    <dgm:pt modelId="{44FE2627-9595-4E7F-BD4A-EF6B04C22626}" type="pres">
      <dgm:prSet presAssocID="{0C195A45-8260-429B-AF27-D9943B8FE06B}" presName="sibTrans" presStyleCnt="0"/>
      <dgm:spPr/>
    </dgm:pt>
    <dgm:pt modelId="{7DD321BE-BB4F-47F3-8D7D-87364405DB9B}" type="pres">
      <dgm:prSet presAssocID="{17588E35-E14A-4528-B015-9223F504A68A}" presName="compNode" presStyleCnt="0"/>
      <dgm:spPr/>
    </dgm:pt>
    <dgm:pt modelId="{D75D1EBB-DF74-4295-AB64-5F090FF43F1C}" type="pres">
      <dgm:prSet presAssocID="{17588E35-E14A-4528-B015-9223F504A68A}" presName="bgRect" presStyleLbl="bgShp" presStyleIdx="3" presStyleCnt="5"/>
      <dgm:spPr/>
    </dgm:pt>
    <dgm:pt modelId="{FC504287-872E-4974-A935-E1B5BC95B563}" type="pres">
      <dgm:prSet presAssocID="{17588E35-E14A-4528-B015-9223F504A68A}"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ar chart"/>
        </a:ext>
      </dgm:extLst>
    </dgm:pt>
    <dgm:pt modelId="{CCC6BEF4-66DF-463D-851D-C59B9FC5CC61}" type="pres">
      <dgm:prSet presAssocID="{17588E35-E14A-4528-B015-9223F504A68A}" presName="spaceRect" presStyleCnt="0"/>
      <dgm:spPr/>
    </dgm:pt>
    <dgm:pt modelId="{E3ECC571-5E7D-42BB-AB74-4A87DDBCB188}" type="pres">
      <dgm:prSet presAssocID="{17588E35-E14A-4528-B015-9223F504A68A}" presName="parTx" presStyleLbl="revTx" presStyleIdx="3" presStyleCnt="5">
        <dgm:presLayoutVars>
          <dgm:chMax val="0"/>
          <dgm:chPref val="0"/>
        </dgm:presLayoutVars>
      </dgm:prSet>
      <dgm:spPr/>
    </dgm:pt>
    <dgm:pt modelId="{57DCD70E-73C9-4939-9CF1-21C979CAABBF}" type="pres">
      <dgm:prSet presAssocID="{1FD9DF06-5AD0-4574-80B6-64F3711D8601}" presName="sibTrans" presStyleCnt="0"/>
      <dgm:spPr/>
    </dgm:pt>
    <dgm:pt modelId="{344B47B9-2E34-4B89-9112-F9132DD1C4FE}" type="pres">
      <dgm:prSet presAssocID="{EE6F28A2-3485-4A4A-AD2A-ABE3E3CC708A}" presName="compNode" presStyleCnt="0"/>
      <dgm:spPr/>
    </dgm:pt>
    <dgm:pt modelId="{E88C22A8-5ADB-4247-AD6D-EDC3039D628F}" type="pres">
      <dgm:prSet presAssocID="{EE6F28A2-3485-4A4A-AD2A-ABE3E3CC708A}" presName="bgRect" presStyleLbl="bgShp" presStyleIdx="4" presStyleCnt="5"/>
      <dgm:spPr/>
    </dgm:pt>
    <dgm:pt modelId="{0521C928-B067-4572-9391-D494AC43C017}" type="pres">
      <dgm:prSet presAssocID="{EE6F28A2-3485-4A4A-AD2A-ABE3E3CC708A}"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Test tubes"/>
        </a:ext>
      </dgm:extLst>
    </dgm:pt>
    <dgm:pt modelId="{0239F9FB-99F8-4E27-B196-94F4BAF2A7A4}" type="pres">
      <dgm:prSet presAssocID="{EE6F28A2-3485-4A4A-AD2A-ABE3E3CC708A}" presName="spaceRect" presStyleCnt="0"/>
      <dgm:spPr/>
    </dgm:pt>
    <dgm:pt modelId="{2288FD8A-629A-414B-9645-CB6A2A32D6E6}" type="pres">
      <dgm:prSet presAssocID="{EE6F28A2-3485-4A4A-AD2A-ABE3E3CC708A}" presName="parTx" presStyleLbl="revTx" presStyleIdx="4" presStyleCnt="5">
        <dgm:presLayoutVars>
          <dgm:chMax val="0"/>
          <dgm:chPref val="0"/>
        </dgm:presLayoutVars>
      </dgm:prSet>
      <dgm:spPr/>
    </dgm:pt>
  </dgm:ptLst>
  <dgm:cxnLst>
    <dgm:cxn modelId="{674CA600-9329-47BD-94BC-84F399E17EDB}" type="presOf" srcId="{EE6F28A2-3485-4A4A-AD2A-ABE3E3CC708A}" destId="{2288FD8A-629A-414B-9645-CB6A2A32D6E6}" srcOrd="0" destOrd="0" presId="urn:microsoft.com/office/officeart/2018/2/layout/IconVerticalSolidList"/>
    <dgm:cxn modelId="{85DE3B0C-DB54-4A4B-B149-BB55A3E9F201}" srcId="{10FDEAE8-BD28-461F-A626-C9158E09F9CD}" destId="{17588E35-E14A-4528-B015-9223F504A68A}" srcOrd="3" destOrd="0" parTransId="{C6EE5F27-6B4E-41BC-B9F3-54F7DF387FD1}" sibTransId="{1FD9DF06-5AD0-4574-80B6-64F3711D8601}"/>
    <dgm:cxn modelId="{AE8C430F-199C-4ACD-8864-FADA43D44E8E}" type="presOf" srcId="{FAE6C47C-2E42-4D0B-AC6D-405A9654B880}" destId="{6DBB1EC1-EFD8-4E64-8FD4-326DDECCFF89}" srcOrd="0" destOrd="0" presId="urn:microsoft.com/office/officeart/2018/2/layout/IconVerticalSolidList"/>
    <dgm:cxn modelId="{BEE2AB23-B81D-4711-9984-12A8CC51FB58}" type="presOf" srcId="{6D9BB06A-E725-4861-9C63-F104B6E287A2}" destId="{89413265-FBBA-49E4-A963-3401FB365033}" srcOrd="0" destOrd="0" presId="urn:microsoft.com/office/officeart/2018/2/layout/IconVerticalSolidList"/>
    <dgm:cxn modelId="{26F88648-2F1B-4220-A269-159C7C617F5D}" srcId="{10FDEAE8-BD28-461F-A626-C9158E09F9CD}" destId="{EE6F28A2-3485-4A4A-AD2A-ABE3E3CC708A}" srcOrd="4" destOrd="0" parTransId="{2103E471-DE38-4505-B49F-60E6479D29FA}" sibTransId="{FAB376D0-6CB1-418B-9C2F-EFE4FF54DA1A}"/>
    <dgm:cxn modelId="{DB18CB5B-CC7C-458D-B450-DAB9CD99DE3D}" srcId="{10FDEAE8-BD28-461F-A626-C9158E09F9CD}" destId="{FAE6C47C-2E42-4D0B-AC6D-405A9654B880}" srcOrd="1" destOrd="0" parTransId="{47CD03BA-F28A-48EF-AC32-A1CB0E3897BC}" sibTransId="{6111C218-0A0B-46A6-81FF-00B3F39AFD30}"/>
    <dgm:cxn modelId="{917B3F66-2832-49D2-95E0-B42E2DFFD800}" srcId="{10FDEAE8-BD28-461F-A626-C9158E09F9CD}" destId="{6D9BB06A-E725-4861-9C63-F104B6E287A2}" srcOrd="0" destOrd="0" parTransId="{817124BD-B9EC-41FA-B1D0-927114FAD556}" sibTransId="{DC11171F-79D5-4EC1-860F-539398601B66}"/>
    <dgm:cxn modelId="{8898137E-7FB6-4082-B974-D2A1DE0CEE08}" srcId="{10FDEAE8-BD28-461F-A626-C9158E09F9CD}" destId="{68DD3A1E-240F-480F-8A61-ACB2CF2B85F5}" srcOrd="2" destOrd="0" parTransId="{FF85A92D-AB48-478D-83D3-92101DD3F797}" sibTransId="{0C195A45-8260-429B-AF27-D9943B8FE06B}"/>
    <dgm:cxn modelId="{9E9C88B7-7945-47CD-AA3F-8EB1725F0B54}" type="presOf" srcId="{68DD3A1E-240F-480F-8A61-ACB2CF2B85F5}" destId="{27A78A99-1C55-4A3C-8A37-51F0CBD07B3A}" srcOrd="0" destOrd="0" presId="urn:microsoft.com/office/officeart/2018/2/layout/IconVerticalSolidList"/>
    <dgm:cxn modelId="{CDA301FB-4AB7-4610-A8C9-99B04FD2C7EC}" type="presOf" srcId="{10FDEAE8-BD28-461F-A626-C9158E09F9CD}" destId="{E5140F5E-87E2-4C00-9BE5-CF1DA5F034BB}" srcOrd="0" destOrd="0" presId="urn:microsoft.com/office/officeart/2018/2/layout/IconVerticalSolidList"/>
    <dgm:cxn modelId="{B21BE5FB-1B6C-47B1-A241-DD5713ACF626}" type="presOf" srcId="{17588E35-E14A-4528-B015-9223F504A68A}" destId="{E3ECC571-5E7D-42BB-AB74-4A87DDBCB188}" srcOrd="0" destOrd="0" presId="urn:microsoft.com/office/officeart/2018/2/layout/IconVerticalSolidList"/>
    <dgm:cxn modelId="{1EF74297-F2F1-47C8-A677-E638015E3CB4}" type="presParOf" srcId="{E5140F5E-87E2-4C00-9BE5-CF1DA5F034BB}" destId="{7AD4CB4A-3D7C-48DE-AEE6-FE3408A9A1B1}" srcOrd="0" destOrd="0" presId="urn:microsoft.com/office/officeart/2018/2/layout/IconVerticalSolidList"/>
    <dgm:cxn modelId="{2A58C60B-3A7B-4648-8F41-946F0B43F7C5}" type="presParOf" srcId="{7AD4CB4A-3D7C-48DE-AEE6-FE3408A9A1B1}" destId="{ED5336DF-CF86-4564-82AF-0DB3A7905D32}" srcOrd="0" destOrd="0" presId="urn:microsoft.com/office/officeart/2018/2/layout/IconVerticalSolidList"/>
    <dgm:cxn modelId="{03F138BE-89A4-49FD-A03B-946FC12DA56B}" type="presParOf" srcId="{7AD4CB4A-3D7C-48DE-AEE6-FE3408A9A1B1}" destId="{19CC69CC-D954-4627-9E76-C41EE6EDF494}" srcOrd="1" destOrd="0" presId="urn:microsoft.com/office/officeart/2018/2/layout/IconVerticalSolidList"/>
    <dgm:cxn modelId="{EB3C5071-D0F6-4C40-B608-BE71DA8C0E68}" type="presParOf" srcId="{7AD4CB4A-3D7C-48DE-AEE6-FE3408A9A1B1}" destId="{C718B9E2-953A-48D3-8143-1E6CBBD27547}" srcOrd="2" destOrd="0" presId="urn:microsoft.com/office/officeart/2018/2/layout/IconVerticalSolidList"/>
    <dgm:cxn modelId="{9ABCAA8D-380C-4C00-AE01-75E965376EE7}" type="presParOf" srcId="{7AD4CB4A-3D7C-48DE-AEE6-FE3408A9A1B1}" destId="{89413265-FBBA-49E4-A963-3401FB365033}" srcOrd="3" destOrd="0" presId="urn:microsoft.com/office/officeart/2018/2/layout/IconVerticalSolidList"/>
    <dgm:cxn modelId="{9BF591BA-2EBF-4DFA-8F20-351970A61969}" type="presParOf" srcId="{E5140F5E-87E2-4C00-9BE5-CF1DA5F034BB}" destId="{A47ADB4F-001D-4A25-A350-E4083EF05AFB}" srcOrd="1" destOrd="0" presId="urn:microsoft.com/office/officeart/2018/2/layout/IconVerticalSolidList"/>
    <dgm:cxn modelId="{D5B7A309-BAE4-417A-8016-EFA9C329C44E}" type="presParOf" srcId="{E5140F5E-87E2-4C00-9BE5-CF1DA5F034BB}" destId="{03E29F1B-EA9F-4CB8-83A4-8E18393B6AC9}" srcOrd="2" destOrd="0" presId="urn:microsoft.com/office/officeart/2018/2/layout/IconVerticalSolidList"/>
    <dgm:cxn modelId="{A8416880-654D-4438-A7EE-616970ABF4A8}" type="presParOf" srcId="{03E29F1B-EA9F-4CB8-83A4-8E18393B6AC9}" destId="{57852A42-A3DA-4EE6-B1D6-B2370AD11AEC}" srcOrd="0" destOrd="0" presId="urn:microsoft.com/office/officeart/2018/2/layout/IconVerticalSolidList"/>
    <dgm:cxn modelId="{5B0AB2FF-C633-4A55-9509-D7724D9ACD35}" type="presParOf" srcId="{03E29F1B-EA9F-4CB8-83A4-8E18393B6AC9}" destId="{F8EC292F-4619-4035-B4C4-9BC463204E6C}" srcOrd="1" destOrd="0" presId="urn:microsoft.com/office/officeart/2018/2/layout/IconVerticalSolidList"/>
    <dgm:cxn modelId="{23949530-3954-42D3-B8A7-7024ECA56BBD}" type="presParOf" srcId="{03E29F1B-EA9F-4CB8-83A4-8E18393B6AC9}" destId="{A497C0BF-57C5-4519-A6B0-6700B22FF549}" srcOrd="2" destOrd="0" presId="urn:microsoft.com/office/officeart/2018/2/layout/IconVerticalSolidList"/>
    <dgm:cxn modelId="{A308754E-9D00-48BE-9864-D1B86A961AFB}" type="presParOf" srcId="{03E29F1B-EA9F-4CB8-83A4-8E18393B6AC9}" destId="{6DBB1EC1-EFD8-4E64-8FD4-326DDECCFF89}" srcOrd="3" destOrd="0" presId="urn:microsoft.com/office/officeart/2018/2/layout/IconVerticalSolidList"/>
    <dgm:cxn modelId="{2625343C-230D-4433-93C9-86BDC5450243}" type="presParOf" srcId="{E5140F5E-87E2-4C00-9BE5-CF1DA5F034BB}" destId="{5BF52909-3AFD-4627-B5CB-0C1DA26913C4}" srcOrd="3" destOrd="0" presId="urn:microsoft.com/office/officeart/2018/2/layout/IconVerticalSolidList"/>
    <dgm:cxn modelId="{8CAEB7F0-85EC-46A4-9CC7-F6C4DAE0463A}" type="presParOf" srcId="{E5140F5E-87E2-4C00-9BE5-CF1DA5F034BB}" destId="{3569588F-C0C3-473B-BC9D-3C7509A57AE1}" srcOrd="4" destOrd="0" presId="urn:microsoft.com/office/officeart/2018/2/layout/IconVerticalSolidList"/>
    <dgm:cxn modelId="{D599FA10-4446-4C17-9CF2-62C21EC72F4F}" type="presParOf" srcId="{3569588F-C0C3-473B-BC9D-3C7509A57AE1}" destId="{3064E634-7933-44EE-AE5C-BA64839F6FEE}" srcOrd="0" destOrd="0" presId="urn:microsoft.com/office/officeart/2018/2/layout/IconVerticalSolidList"/>
    <dgm:cxn modelId="{296EE37B-40F6-464E-8D51-3C68CB925947}" type="presParOf" srcId="{3569588F-C0C3-473B-BC9D-3C7509A57AE1}" destId="{901CCB60-0887-4047-A01B-CFE4D4744BD2}" srcOrd="1" destOrd="0" presId="urn:microsoft.com/office/officeart/2018/2/layout/IconVerticalSolidList"/>
    <dgm:cxn modelId="{6921C445-4504-4D05-8A9A-EEF6A38A80A2}" type="presParOf" srcId="{3569588F-C0C3-473B-BC9D-3C7509A57AE1}" destId="{18556CEE-D887-4DDD-833A-B8A09C1EF9E4}" srcOrd="2" destOrd="0" presId="urn:microsoft.com/office/officeart/2018/2/layout/IconVerticalSolidList"/>
    <dgm:cxn modelId="{D7AA5AB5-B650-4A94-95AB-482742D59918}" type="presParOf" srcId="{3569588F-C0C3-473B-BC9D-3C7509A57AE1}" destId="{27A78A99-1C55-4A3C-8A37-51F0CBD07B3A}" srcOrd="3" destOrd="0" presId="urn:microsoft.com/office/officeart/2018/2/layout/IconVerticalSolidList"/>
    <dgm:cxn modelId="{A6F01F74-A833-4F67-87FE-08FB625686B1}" type="presParOf" srcId="{E5140F5E-87E2-4C00-9BE5-CF1DA5F034BB}" destId="{44FE2627-9595-4E7F-BD4A-EF6B04C22626}" srcOrd="5" destOrd="0" presId="urn:microsoft.com/office/officeart/2018/2/layout/IconVerticalSolidList"/>
    <dgm:cxn modelId="{63892CC7-7417-4F06-8C51-720728E7B837}" type="presParOf" srcId="{E5140F5E-87E2-4C00-9BE5-CF1DA5F034BB}" destId="{7DD321BE-BB4F-47F3-8D7D-87364405DB9B}" srcOrd="6" destOrd="0" presId="urn:microsoft.com/office/officeart/2018/2/layout/IconVerticalSolidList"/>
    <dgm:cxn modelId="{9980EFA9-0E4C-4CFA-A193-038088F5C717}" type="presParOf" srcId="{7DD321BE-BB4F-47F3-8D7D-87364405DB9B}" destId="{D75D1EBB-DF74-4295-AB64-5F090FF43F1C}" srcOrd="0" destOrd="0" presId="urn:microsoft.com/office/officeart/2018/2/layout/IconVerticalSolidList"/>
    <dgm:cxn modelId="{6240B971-68B8-4107-B2FA-16F7DF411093}" type="presParOf" srcId="{7DD321BE-BB4F-47F3-8D7D-87364405DB9B}" destId="{FC504287-872E-4974-A935-E1B5BC95B563}" srcOrd="1" destOrd="0" presId="urn:microsoft.com/office/officeart/2018/2/layout/IconVerticalSolidList"/>
    <dgm:cxn modelId="{A3ED4EEF-99DF-4DE1-A56C-AFBAB33A1094}" type="presParOf" srcId="{7DD321BE-BB4F-47F3-8D7D-87364405DB9B}" destId="{CCC6BEF4-66DF-463D-851D-C59B9FC5CC61}" srcOrd="2" destOrd="0" presId="urn:microsoft.com/office/officeart/2018/2/layout/IconVerticalSolidList"/>
    <dgm:cxn modelId="{08B86604-F483-4D2A-BCD0-447B09425F7C}" type="presParOf" srcId="{7DD321BE-BB4F-47F3-8D7D-87364405DB9B}" destId="{E3ECC571-5E7D-42BB-AB74-4A87DDBCB188}" srcOrd="3" destOrd="0" presId="urn:microsoft.com/office/officeart/2018/2/layout/IconVerticalSolidList"/>
    <dgm:cxn modelId="{A0315307-10AE-4F45-A566-7301E45031E6}" type="presParOf" srcId="{E5140F5E-87E2-4C00-9BE5-CF1DA5F034BB}" destId="{57DCD70E-73C9-4939-9CF1-21C979CAABBF}" srcOrd="7" destOrd="0" presId="urn:microsoft.com/office/officeart/2018/2/layout/IconVerticalSolidList"/>
    <dgm:cxn modelId="{A905B99C-0DE0-4107-B2C2-694BC4D76E56}" type="presParOf" srcId="{E5140F5E-87E2-4C00-9BE5-CF1DA5F034BB}" destId="{344B47B9-2E34-4B89-9112-F9132DD1C4FE}" srcOrd="8" destOrd="0" presId="urn:microsoft.com/office/officeart/2018/2/layout/IconVerticalSolidList"/>
    <dgm:cxn modelId="{1F41C404-154F-4521-B4AF-1891BADE2ABB}" type="presParOf" srcId="{344B47B9-2E34-4B89-9112-F9132DD1C4FE}" destId="{E88C22A8-5ADB-4247-AD6D-EDC3039D628F}" srcOrd="0" destOrd="0" presId="urn:microsoft.com/office/officeart/2018/2/layout/IconVerticalSolidList"/>
    <dgm:cxn modelId="{AC266E10-0465-49F0-876F-B11ED4BFAD62}" type="presParOf" srcId="{344B47B9-2E34-4B89-9112-F9132DD1C4FE}" destId="{0521C928-B067-4572-9391-D494AC43C017}" srcOrd="1" destOrd="0" presId="urn:microsoft.com/office/officeart/2018/2/layout/IconVerticalSolidList"/>
    <dgm:cxn modelId="{E1084FCA-B349-462B-862E-C52B56D9F94B}" type="presParOf" srcId="{344B47B9-2E34-4B89-9112-F9132DD1C4FE}" destId="{0239F9FB-99F8-4E27-B196-94F4BAF2A7A4}" srcOrd="2" destOrd="0" presId="urn:microsoft.com/office/officeart/2018/2/layout/IconVerticalSolidList"/>
    <dgm:cxn modelId="{D942BC89-D9D6-446B-834E-B8FFDC2A5410}" type="presParOf" srcId="{344B47B9-2E34-4B89-9112-F9132DD1C4FE}" destId="{2288FD8A-629A-414B-9645-CB6A2A32D6E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5336DF-CF86-4564-82AF-0DB3A7905D32}">
      <dsp:nvSpPr>
        <dsp:cNvPr id="0" name=""/>
        <dsp:cNvSpPr/>
      </dsp:nvSpPr>
      <dsp:spPr>
        <a:xfrm>
          <a:off x="0" y="2684"/>
          <a:ext cx="10143668" cy="57169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CC69CC-D954-4627-9E76-C41EE6EDF494}">
      <dsp:nvSpPr>
        <dsp:cNvPr id="0" name=""/>
        <dsp:cNvSpPr/>
      </dsp:nvSpPr>
      <dsp:spPr>
        <a:xfrm>
          <a:off x="172937" y="131315"/>
          <a:ext cx="314431" cy="31443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9413265-FBBA-49E4-A963-3401FB365033}">
      <dsp:nvSpPr>
        <dsp:cNvPr id="0" name=""/>
        <dsp:cNvSpPr/>
      </dsp:nvSpPr>
      <dsp:spPr>
        <a:xfrm>
          <a:off x="660306" y="2684"/>
          <a:ext cx="9483361" cy="5716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504" tIns="60504" rIns="60504" bIns="60504" numCol="1" spcCol="1270" anchor="ctr" anchorCtr="0">
          <a:noAutofit/>
        </a:bodyPr>
        <a:lstStyle/>
        <a:p>
          <a:pPr marL="0" lvl="0" indent="0" algn="l" defTabSz="844550">
            <a:lnSpc>
              <a:spcPct val="100000"/>
            </a:lnSpc>
            <a:spcBef>
              <a:spcPct val="0"/>
            </a:spcBef>
            <a:spcAft>
              <a:spcPct val="35000"/>
            </a:spcAft>
            <a:buNone/>
          </a:pPr>
          <a:r>
            <a:rPr lang="en-US" sz="1900" kern="1200" dirty="0"/>
            <a:t>Random Forest Classifier</a:t>
          </a:r>
        </a:p>
      </dsp:txBody>
      <dsp:txXfrm>
        <a:off x="660306" y="2684"/>
        <a:ext cx="9483361" cy="571693"/>
      </dsp:txXfrm>
    </dsp:sp>
    <dsp:sp modelId="{57852A42-A3DA-4EE6-B1D6-B2370AD11AEC}">
      <dsp:nvSpPr>
        <dsp:cNvPr id="0" name=""/>
        <dsp:cNvSpPr/>
      </dsp:nvSpPr>
      <dsp:spPr>
        <a:xfrm>
          <a:off x="0" y="717301"/>
          <a:ext cx="10143668" cy="57169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EC292F-4619-4035-B4C4-9BC463204E6C}">
      <dsp:nvSpPr>
        <dsp:cNvPr id="0" name=""/>
        <dsp:cNvSpPr/>
      </dsp:nvSpPr>
      <dsp:spPr>
        <a:xfrm>
          <a:off x="172937" y="845932"/>
          <a:ext cx="314431" cy="31443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BB1EC1-EFD8-4E64-8FD4-326DDECCFF89}">
      <dsp:nvSpPr>
        <dsp:cNvPr id="0" name=""/>
        <dsp:cNvSpPr/>
      </dsp:nvSpPr>
      <dsp:spPr>
        <a:xfrm>
          <a:off x="660306" y="717301"/>
          <a:ext cx="9483361" cy="5716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504" tIns="60504" rIns="60504" bIns="60504" numCol="1" spcCol="1270" anchor="ctr" anchorCtr="0">
          <a:noAutofit/>
        </a:bodyPr>
        <a:lstStyle/>
        <a:p>
          <a:pPr marL="0" lvl="0" indent="0" algn="l" defTabSz="844550">
            <a:lnSpc>
              <a:spcPct val="100000"/>
            </a:lnSpc>
            <a:spcBef>
              <a:spcPct val="0"/>
            </a:spcBef>
            <a:spcAft>
              <a:spcPct val="35000"/>
            </a:spcAft>
            <a:buNone/>
          </a:pPr>
          <a:r>
            <a:rPr lang="en-US" sz="1900" kern="1200" dirty="0"/>
            <a:t>K-Nearest Neighbor</a:t>
          </a:r>
        </a:p>
      </dsp:txBody>
      <dsp:txXfrm>
        <a:off x="660306" y="717301"/>
        <a:ext cx="9483361" cy="571693"/>
      </dsp:txXfrm>
    </dsp:sp>
    <dsp:sp modelId="{3064E634-7933-44EE-AE5C-BA64839F6FEE}">
      <dsp:nvSpPr>
        <dsp:cNvPr id="0" name=""/>
        <dsp:cNvSpPr/>
      </dsp:nvSpPr>
      <dsp:spPr>
        <a:xfrm>
          <a:off x="0" y="1431918"/>
          <a:ext cx="10143668" cy="57169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1CCB60-0887-4047-A01B-CFE4D4744BD2}">
      <dsp:nvSpPr>
        <dsp:cNvPr id="0" name=""/>
        <dsp:cNvSpPr/>
      </dsp:nvSpPr>
      <dsp:spPr>
        <a:xfrm>
          <a:off x="172937" y="1560549"/>
          <a:ext cx="314431" cy="31443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A78A99-1C55-4A3C-8A37-51F0CBD07B3A}">
      <dsp:nvSpPr>
        <dsp:cNvPr id="0" name=""/>
        <dsp:cNvSpPr/>
      </dsp:nvSpPr>
      <dsp:spPr>
        <a:xfrm>
          <a:off x="660306" y="1431918"/>
          <a:ext cx="9483361" cy="5716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504" tIns="60504" rIns="60504" bIns="60504" numCol="1" spcCol="1270" anchor="ctr" anchorCtr="0">
          <a:noAutofit/>
        </a:bodyPr>
        <a:lstStyle/>
        <a:p>
          <a:pPr marL="0" lvl="0" indent="0" algn="l" defTabSz="844550">
            <a:lnSpc>
              <a:spcPct val="100000"/>
            </a:lnSpc>
            <a:spcBef>
              <a:spcPct val="0"/>
            </a:spcBef>
            <a:spcAft>
              <a:spcPct val="35000"/>
            </a:spcAft>
            <a:buNone/>
          </a:pPr>
          <a:r>
            <a:rPr lang="en-US" sz="1900" kern="1200" dirty="0"/>
            <a:t>Support Vector Machines</a:t>
          </a:r>
        </a:p>
      </dsp:txBody>
      <dsp:txXfrm>
        <a:off x="660306" y="1431918"/>
        <a:ext cx="9483361" cy="571693"/>
      </dsp:txXfrm>
    </dsp:sp>
    <dsp:sp modelId="{D75D1EBB-DF74-4295-AB64-5F090FF43F1C}">
      <dsp:nvSpPr>
        <dsp:cNvPr id="0" name=""/>
        <dsp:cNvSpPr/>
      </dsp:nvSpPr>
      <dsp:spPr>
        <a:xfrm>
          <a:off x="0" y="2146535"/>
          <a:ext cx="10143668" cy="57169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504287-872E-4974-A935-E1B5BC95B563}">
      <dsp:nvSpPr>
        <dsp:cNvPr id="0" name=""/>
        <dsp:cNvSpPr/>
      </dsp:nvSpPr>
      <dsp:spPr>
        <a:xfrm>
          <a:off x="172937" y="2275166"/>
          <a:ext cx="314431" cy="31443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ECC571-5E7D-42BB-AB74-4A87DDBCB188}">
      <dsp:nvSpPr>
        <dsp:cNvPr id="0" name=""/>
        <dsp:cNvSpPr/>
      </dsp:nvSpPr>
      <dsp:spPr>
        <a:xfrm>
          <a:off x="660306" y="2146535"/>
          <a:ext cx="9483361" cy="5716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504" tIns="60504" rIns="60504" bIns="60504" numCol="1" spcCol="1270" anchor="ctr" anchorCtr="0">
          <a:noAutofit/>
        </a:bodyPr>
        <a:lstStyle/>
        <a:p>
          <a:pPr marL="0" lvl="0" indent="0" algn="l" defTabSz="844550">
            <a:lnSpc>
              <a:spcPct val="100000"/>
            </a:lnSpc>
            <a:spcBef>
              <a:spcPct val="0"/>
            </a:spcBef>
            <a:spcAft>
              <a:spcPct val="35000"/>
            </a:spcAft>
            <a:buNone/>
          </a:pPr>
          <a:r>
            <a:rPr lang="en-US" sz="1900" kern="1200" dirty="0"/>
            <a:t>Logistic Regression</a:t>
          </a:r>
        </a:p>
      </dsp:txBody>
      <dsp:txXfrm>
        <a:off x="660306" y="2146535"/>
        <a:ext cx="9483361" cy="571693"/>
      </dsp:txXfrm>
    </dsp:sp>
    <dsp:sp modelId="{E88C22A8-5ADB-4247-AD6D-EDC3039D628F}">
      <dsp:nvSpPr>
        <dsp:cNvPr id="0" name=""/>
        <dsp:cNvSpPr/>
      </dsp:nvSpPr>
      <dsp:spPr>
        <a:xfrm>
          <a:off x="0" y="2861153"/>
          <a:ext cx="10143668" cy="57169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21C928-B067-4572-9391-D494AC43C017}">
      <dsp:nvSpPr>
        <dsp:cNvPr id="0" name=""/>
        <dsp:cNvSpPr/>
      </dsp:nvSpPr>
      <dsp:spPr>
        <a:xfrm>
          <a:off x="172937" y="2989784"/>
          <a:ext cx="314431" cy="31443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88FD8A-629A-414B-9645-CB6A2A32D6E6}">
      <dsp:nvSpPr>
        <dsp:cNvPr id="0" name=""/>
        <dsp:cNvSpPr/>
      </dsp:nvSpPr>
      <dsp:spPr>
        <a:xfrm>
          <a:off x="660306" y="2861153"/>
          <a:ext cx="9483361" cy="5716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504" tIns="60504" rIns="60504" bIns="60504" numCol="1" spcCol="1270" anchor="ctr" anchorCtr="0">
          <a:noAutofit/>
        </a:bodyPr>
        <a:lstStyle/>
        <a:p>
          <a:pPr marL="0" lvl="0" indent="0" algn="l" defTabSz="844550">
            <a:lnSpc>
              <a:spcPct val="100000"/>
            </a:lnSpc>
            <a:spcBef>
              <a:spcPct val="0"/>
            </a:spcBef>
            <a:spcAft>
              <a:spcPct val="35000"/>
            </a:spcAft>
            <a:buNone/>
          </a:pPr>
          <a:r>
            <a:rPr lang="en-US" sz="1900" kern="1200" dirty="0"/>
            <a:t>80% of the dataset went into training and 20% into testing.</a:t>
          </a:r>
        </a:p>
      </dsp:txBody>
      <dsp:txXfrm>
        <a:off x="660306" y="2861153"/>
        <a:ext cx="9483361" cy="57169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3256E8-5E99-3445-9157-1D0D763E17D6}" type="datetimeFigureOut">
              <a:rPr lang="en-US" smtClean="0"/>
              <a:t>9/19/24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BD2AC0-D21B-7241-8455-B3E3E52F1B79}" type="slidenum">
              <a:rPr lang="en-US" smtClean="0"/>
              <a:t>‹#›</a:t>
            </a:fld>
            <a:endParaRPr lang="en-US" dirty="0"/>
          </a:p>
        </p:txBody>
      </p:sp>
    </p:spTree>
    <p:extLst>
      <p:ext uri="{BB962C8B-B14F-4D97-AF65-F5344CB8AC3E}">
        <p14:creationId xmlns:p14="http://schemas.microsoft.com/office/powerpoint/2010/main" val="4227180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BD2AC0-D21B-7241-8455-B3E3E52F1B79}" type="slidenum">
              <a:rPr lang="en-US" smtClean="0"/>
              <a:t>1</a:t>
            </a:fld>
            <a:endParaRPr lang="en-US" dirty="0"/>
          </a:p>
        </p:txBody>
      </p:sp>
    </p:spTree>
    <p:extLst>
      <p:ext uri="{BB962C8B-B14F-4D97-AF65-F5344CB8AC3E}">
        <p14:creationId xmlns:p14="http://schemas.microsoft.com/office/powerpoint/2010/main" val="3069513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BD2AC0-D21B-7241-8455-B3E3E52F1B79}" type="slidenum">
              <a:rPr lang="en-US" smtClean="0"/>
              <a:t>3</a:t>
            </a:fld>
            <a:endParaRPr lang="en-US" dirty="0"/>
          </a:p>
        </p:txBody>
      </p:sp>
    </p:spTree>
    <p:extLst>
      <p:ext uri="{BB962C8B-B14F-4D97-AF65-F5344CB8AC3E}">
        <p14:creationId xmlns:p14="http://schemas.microsoft.com/office/powerpoint/2010/main" val="3202436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830C3-D407-5A63-A46C-53A4B115D6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14BB2B-3989-191B-3FC3-BF2111C72B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FAB422D-BECF-EA93-651A-2908B16E8D62}"/>
              </a:ext>
            </a:extLst>
          </p:cNvPr>
          <p:cNvSpPr>
            <a:spLocks noGrp="1"/>
          </p:cNvSpPr>
          <p:nvPr>
            <p:ph type="dt" sz="half" idx="10"/>
          </p:nvPr>
        </p:nvSpPr>
        <p:spPr/>
        <p:txBody>
          <a:bodyPr/>
          <a:lstStyle/>
          <a:p>
            <a:fld id="{D28D324D-76FC-844D-B294-1A545B9E4935}" type="datetimeFigureOut">
              <a:rPr lang="en-US" smtClean="0"/>
              <a:t>9/19/24</a:t>
            </a:fld>
            <a:endParaRPr lang="en-US" dirty="0"/>
          </a:p>
        </p:txBody>
      </p:sp>
      <p:sp>
        <p:nvSpPr>
          <p:cNvPr id="5" name="Footer Placeholder 4">
            <a:extLst>
              <a:ext uri="{FF2B5EF4-FFF2-40B4-BE49-F238E27FC236}">
                <a16:creationId xmlns:a16="http://schemas.microsoft.com/office/drawing/2014/main" id="{B9F42C8E-A7B4-6BC7-5144-520671CCD88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DB3AC50-3637-CBD5-9854-E61C4342AFED}"/>
              </a:ext>
            </a:extLst>
          </p:cNvPr>
          <p:cNvSpPr>
            <a:spLocks noGrp="1"/>
          </p:cNvSpPr>
          <p:nvPr>
            <p:ph type="sldNum" sz="quarter" idx="12"/>
          </p:nvPr>
        </p:nvSpPr>
        <p:spPr/>
        <p:txBody>
          <a:bodyPr/>
          <a:lstStyle/>
          <a:p>
            <a:fld id="{EED74BAD-7D47-7543-9E3C-20FDD737C243}" type="slidenum">
              <a:rPr lang="en-US" smtClean="0"/>
              <a:t>‹#›</a:t>
            </a:fld>
            <a:endParaRPr lang="en-US" dirty="0"/>
          </a:p>
        </p:txBody>
      </p:sp>
    </p:spTree>
    <p:extLst>
      <p:ext uri="{BB962C8B-B14F-4D97-AF65-F5344CB8AC3E}">
        <p14:creationId xmlns:p14="http://schemas.microsoft.com/office/powerpoint/2010/main" val="2809417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49D51-CEFD-3624-2EFF-7D000FC049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5E309EB-3BB8-7A2F-0BF7-3C0063E56E2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E28F0C-A317-48CD-36BA-5E9C5FD7BCDF}"/>
              </a:ext>
            </a:extLst>
          </p:cNvPr>
          <p:cNvSpPr>
            <a:spLocks noGrp="1"/>
          </p:cNvSpPr>
          <p:nvPr>
            <p:ph type="dt" sz="half" idx="10"/>
          </p:nvPr>
        </p:nvSpPr>
        <p:spPr/>
        <p:txBody>
          <a:bodyPr/>
          <a:lstStyle/>
          <a:p>
            <a:fld id="{D28D324D-76FC-844D-B294-1A545B9E4935}" type="datetimeFigureOut">
              <a:rPr lang="en-US" smtClean="0"/>
              <a:t>9/19/24</a:t>
            </a:fld>
            <a:endParaRPr lang="en-US" dirty="0"/>
          </a:p>
        </p:txBody>
      </p:sp>
      <p:sp>
        <p:nvSpPr>
          <p:cNvPr id="5" name="Footer Placeholder 4">
            <a:extLst>
              <a:ext uri="{FF2B5EF4-FFF2-40B4-BE49-F238E27FC236}">
                <a16:creationId xmlns:a16="http://schemas.microsoft.com/office/drawing/2014/main" id="{5E4141D6-FF33-12C2-3BCE-B9662318E20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05AB939-42D0-543C-4DF2-1BE4CA500301}"/>
              </a:ext>
            </a:extLst>
          </p:cNvPr>
          <p:cNvSpPr>
            <a:spLocks noGrp="1"/>
          </p:cNvSpPr>
          <p:nvPr>
            <p:ph type="sldNum" sz="quarter" idx="12"/>
          </p:nvPr>
        </p:nvSpPr>
        <p:spPr/>
        <p:txBody>
          <a:bodyPr/>
          <a:lstStyle/>
          <a:p>
            <a:fld id="{EED74BAD-7D47-7543-9E3C-20FDD737C243}" type="slidenum">
              <a:rPr lang="en-US" smtClean="0"/>
              <a:t>‹#›</a:t>
            </a:fld>
            <a:endParaRPr lang="en-US" dirty="0"/>
          </a:p>
        </p:txBody>
      </p:sp>
    </p:spTree>
    <p:extLst>
      <p:ext uri="{BB962C8B-B14F-4D97-AF65-F5344CB8AC3E}">
        <p14:creationId xmlns:p14="http://schemas.microsoft.com/office/powerpoint/2010/main" val="2875391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6231BE-4C30-FD24-A054-8E33EBF69AF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0E8A9E-A1B7-4F7C-1646-563842EAE3B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066E22-9C72-F95A-833E-9E8EC01395F0}"/>
              </a:ext>
            </a:extLst>
          </p:cNvPr>
          <p:cNvSpPr>
            <a:spLocks noGrp="1"/>
          </p:cNvSpPr>
          <p:nvPr>
            <p:ph type="dt" sz="half" idx="10"/>
          </p:nvPr>
        </p:nvSpPr>
        <p:spPr/>
        <p:txBody>
          <a:bodyPr/>
          <a:lstStyle/>
          <a:p>
            <a:fld id="{D28D324D-76FC-844D-B294-1A545B9E4935}" type="datetimeFigureOut">
              <a:rPr lang="en-US" smtClean="0"/>
              <a:t>9/19/24</a:t>
            </a:fld>
            <a:endParaRPr lang="en-US" dirty="0"/>
          </a:p>
        </p:txBody>
      </p:sp>
      <p:sp>
        <p:nvSpPr>
          <p:cNvPr id="5" name="Footer Placeholder 4">
            <a:extLst>
              <a:ext uri="{FF2B5EF4-FFF2-40B4-BE49-F238E27FC236}">
                <a16:creationId xmlns:a16="http://schemas.microsoft.com/office/drawing/2014/main" id="{A8C3A15B-B59B-8F2B-C4AC-47227F34960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63CE4A1-BF3F-88F5-7908-1CE5F140FF82}"/>
              </a:ext>
            </a:extLst>
          </p:cNvPr>
          <p:cNvSpPr>
            <a:spLocks noGrp="1"/>
          </p:cNvSpPr>
          <p:nvPr>
            <p:ph type="sldNum" sz="quarter" idx="12"/>
          </p:nvPr>
        </p:nvSpPr>
        <p:spPr/>
        <p:txBody>
          <a:bodyPr/>
          <a:lstStyle/>
          <a:p>
            <a:fld id="{EED74BAD-7D47-7543-9E3C-20FDD737C243}" type="slidenum">
              <a:rPr lang="en-US" smtClean="0"/>
              <a:t>‹#›</a:t>
            </a:fld>
            <a:endParaRPr lang="en-US" dirty="0"/>
          </a:p>
        </p:txBody>
      </p:sp>
    </p:spTree>
    <p:extLst>
      <p:ext uri="{BB962C8B-B14F-4D97-AF65-F5344CB8AC3E}">
        <p14:creationId xmlns:p14="http://schemas.microsoft.com/office/powerpoint/2010/main" val="3910912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77B61-5C24-548D-B176-D56493F9FE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1070A7-9C61-FABE-1F83-2143F6243C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296B6F-0FB1-A63F-A992-DF5D91BFC16A}"/>
              </a:ext>
            </a:extLst>
          </p:cNvPr>
          <p:cNvSpPr>
            <a:spLocks noGrp="1"/>
          </p:cNvSpPr>
          <p:nvPr>
            <p:ph type="dt" sz="half" idx="10"/>
          </p:nvPr>
        </p:nvSpPr>
        <p:spPr/>
        <p:txBody>
          <a:bodyPr/>
          <a:lstStyle/>
          <a:p>
            <a:fld id="{D28D324D-76FC-844D-B294-1A545B9E4935}" type="datetimeFigureOut">
              <a:rPr lang="en-US" smtClean="0"/>
              <a:t>9/19/24</a:t>
            </a:fld>
            <a:endParaRPr lang="en-US" dirty="0"/>
          </a:p>
        </p:txBody>
      </p:sp>
      <p:sp>
        <p:nvSpPr>
          <p:cNvPr id="5" name="Footer Placeholder 4">
            <a:extLst>
              <a:ext uri="{FF2B5EF4-FFF2-40B4-BE49-F238E27FC236}">
                <a16:creationId xmlns:a16="http://schemas.microsoft.com/office/drawing/2014/main" id="{B793FACB-824D-9B11-5EC7-51A240C7B12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1C5236C-5B3C-2659-1AEA-2E698A575C07}"/>
              </a:ext>
            </a:extLst>
          </p:cNvPr>
          <p:cNvSpPr>
            <a:spLocks noGrp="1"/>
          </p:cNvSpPr>
          <p:nvPr>
            <p:ph type="sldNum" sz="quarter" idx="12"/>
          </p:nvPr>
        </p:nvSpPr>
        <p:spPr/>
        <p:txBody>
          <a:bodyPr/>
          <a:lstStyle/>
          <a:p>
            <a:fld id="{EED74BAD-7D47-7543-9E3C-20FDD737C243}" type="slidenum">
              <a:rPr lang="en-US" smtClean="0"/>
              <a:t>‹#›</a:t>
            </a:fld>
            <a:endParaRPr lang="en-US" dirty="0"/>
          </a:p>
        </p:txBody>
      </p:sp>
    </p:spTree>
    <p:extLst>
      <p:ext uri="{BB962C8B-B14F-4D97-AF65-F5344CB8AC3E}">
        <p14:creationId xmlns:p14="http://schemas.microsoft.com/office/powerpoint/2010/main" val="1264577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9F804-4E38-6B3E-DE5E-2F61BCF596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9993278-D6F1-AEEF-CD89-AAB7A7BC7F6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74C939E-6C23-6648-C35A-110FDE498283}"/>
              </a:ext>
            </a:extLst>
          </p:cNvPr>
          <p:cNvSpPr>
            <a:spLocks noGrp="1"/>
          </p:cNvSpPr>
          <p:nvPr>
            <p:ph type="dt" sz="half" idx="10"/>
          </p:nvPr>
        </p:nvSpPr>
        <p:spPr/>
        <p:txBody>
          <a:bodyPr/>
          <a:lstStyle/>
          <a:p>
            <a:fld id="{D28D324D-76FC-844D-B294-1A545B9E4935}" type="datetimeFigureOut">
              <a:rPr lang="en-US" smtClean="0"/>
              <a:t>9/19/24</a:t>
            </a:fld>
            <a:endParaRPr lang="en-US" dirty="0"/>
          </a:p>
        </p:txBody>
      </p:sp>
      <p:sp>
        <p:nvSpPr>
          <p:cNvPr id="5" name="Footer Placeholder 4">
            <a:extLst>
              <a:ext uri="{FF2B5EF4-FFF2-40B4-BE49-F238E27FC236}">
                <a16:creationId xmlns:a16="http://schemas.microsoft.com/office/drawing/2014/main" id="{EA521BC0-D763-652A-D47F-BD3CDDF004B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F199579-4A6E-1568-DEE3-3E6CC9CEA817}"/>
              </a:ext>
            </a:extLst>
          </p:cNvPr>
          <p:cNvSpPr>
            <a:spLocks noGrp="1"/>
          </p:cNvSpPr>
          <p:nvPr>
            <p:ph type="sldNum" sz="quarter" idx="12"/>
          </p:nvPr>
        </p:nvSpPr>
        <p:spPr/>
        <p:txBody>
          <a:bodyPr/>
          <a:lstStyle/>
          <a:p>
            <a:fld id="{EED74BAD-7D47-7543-9E3C-20FDD737C243}" type="slidenum">
              <a:rPr lang="en-US" smtClean="0"/>
              <a:t>‹#›</a:t>
            </a:fld>
            <a:endParaRPr lang="en-US" dirty="0"/>
          </a:p>
        </p:txBody>
      </p:sp>
    </p:spTree>
    <p:extLst>
      <p:ext uri="{BB962C8B-B14F-4D97-AF65-F5344CB8AC3E}">
        <p14:creationId xmlns:p14="http://schemas.microsoft.com/office/powerpoint/2010/main" val="1152443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48C99-816E-06AB-BA26-68B012FB41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6B0288-6DF1-9A12-085D-15FD8248C34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D124CAC-E008-777B-06A6-19BF114CC15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AC487D9-225A-D135-ADCD-CFD5B41886EE}"/>
              </a:ext>
            </a:extLst>
          </p:cNvPr>
          <p:cNvSpPr>
            <a:spLocks noGrp="1"/>
          </p:cNvSpPr>
          <p:nvPr>
            <p:ph type="dt" sz="half" idx="10"/>
          </p:nvPr>
        </p:nvSpPr>
        <p:spPr/>
        <p:txBody>
          <a:bodyPr/>
          <a:lstStyle/>
          <a:p>
            <a:fld id="{D28D324D-76FC-844D-B294-1A545B9E4935}" type="datetimeFigureOut">
              <a:rPr lang="en-US" smtClean="0"/>
              <a:t>9/19/24</a:t>
            </a:fld>
            <a:endParaRPr lang="en-US" dirty="0"/>
          </a:p>
        </p:txBody>
      </p:sp>
      <p:sp>
        <p:nvSpPr>
          <p:cNvPr id="6" name="Footer Placeholder 5">
            <a:extLst>
              <a:ext uri="{FF2B5EF4-FFF2-40B4-BE49-F238E27FC236}">
                <a16:creationId xmlns:a16="http://schemas.microsoft.com/office/drawing/2014/main" id="{B6061810-7646-2B5D-8AB4-484633AAE6A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042A89B-4585-6CC1-4028-AB1BD2AC90EA}"/>
              </a:ext>
            </a:extLst>
          </p:cNvPr>
          <p:cNvSpPr>
            <a:spLocks noGrp="1"/>
          </p:cNvSpPr>
          <p:nvPr>
            <p:ph type="sldNum" sz="quarter" idx="12"/>
          </p:nvPr>
        </p:nvSpPr>
        <p:spPr/>
        <p:txBody>
          <a:bodyPr/>
          <a:lstStyle/>
          <a:p>
            <a:fld id="{EED74BAD-7D47-7543-9E3C-20FDD737C243}" type="slidenum">
              <a:rPr lang="en-US" smtClean="0"/>
              <a:t>‹#›</a:t>
            </a:fld>
            <a:endParaRPr lang="en-US" dirty="0"/>
          </a:p>
        </p:txBody>
      </p:sp>
    </p:spTree>
    <p:extLst>
      <p:ext uri="{BB962C8B-B14F-4D97-AF65-F5344CB8AC3E}">
        <p14:creationId xmlns:p14="http://schemas.microsoft.com/office/powerpoint/2010/main" val="389746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315A1-24B9-397C-148C-B9D304B2695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691283A-AE15-AEE3-85DC-973CCCC480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03016D4-DD9E-EFEE-AAD2-35C5C38694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D08D378-49C7-6336-F4DD-2FE01C53B0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EE12006-4868-6DF1-279A-6E1EAE82AE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FD26839-FE0E-CF76-7709-C2E2E0C96B0C}"/>
              </a:ext>
            </a:extLst>
          </p:cNvPr>
          <p:cNvSpPr>
            <a:spLocks noGrp="1"/>
          </p:cNvSpPr>
          <p:nvPr>
            <p:ph type="dt" sz="half" idx="10"/>
          </p:nvPr>
        </p:nvSpPr>
        <p:spPr/>
        <p:txBody>
          <a:bodyPr/>
          <a:lstStyle/>
          <a:p>
            <a:fld id="{D28D324D-76FC-844D-B294-1A545B9E4935}" type="datetimeFigureOut">
              <a:rPr lang="en-US" smtClean="0"/>
              <a:t>9/19/24</a:t>
            </a:fld>
            <a:endParaRPr lang="en-US" dirty="0"/>
          </a:p>
        </p:txBody>
      </p:sp>
      <p:sp>
        <p:nvSpPr>
          <p:cNvPr id="8" name="Footer Placeholder 7">
            <a:extLst>
              <a:ext uri="{FF2B5EF4-FFF2-40B4-BE49-F238E27FC236}">
                <a16:creationId xmlns:a16="http://schemas.microsoft.com/office/drawing/2014/main" id="{3D405256-F93B-E801-E2B6-7FE4CA1D1E6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1D0BCA87-EAAE-9A54-0517-FD0A47A9B9CD}"/>
              </a:ext>
            </a:extLst>
          </p:cNvPr>
          <p:cNvSpPr>
            <a:spLocks noGrp="1"/>
          </p:cNvSpPr>
          <p:nvPr>
            <p:ph type="sldNum" sz="quarter" idx="12"/>
          </p:nvPr>
        </p:nvSpPr>
        <p:spPr/>
        <p:txBody>
          <a:bodyPr/>
          <a:lstStyle/>
          <a:p>
            <a:fld id="{EED74BAD-7D47-7543-9E3C-20FDD737C243}" type="slidenum">
              <a:rPr lang="en-US" smtClean="0"/>
              <a:t>‹#›</a:t>
            </a:fld>
            <a:endParaRPr lang="en-US" dirty="0"/>
          </a:p>
        </p:txBody>
      </p:sp>
    </p:spTree>
    <p:extLst>
      <p:ext uri="{BB962C8B-B14F-4D97-AF65-F5344CB8AC3E}">
        <p14:creationId xmlns:p14="http://schemas.microsoft.com/office/powerpoint/2010/main" val="1284620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DF490-B02F-D3DB-6C9C-EA1A6E1869D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C2A212B-F9D0-42E6-7A6D-26962C640E6C}"/>
              </a:ext>
            </a:extLst>
          </p:cNvPr>
          <p:cNvSpPr>
            <a:spLocks noGrp="1"/>
          </p:cNvSpPr>
          <p:nvPr>
            <p:ph type="dt" sz="half" idx="10"/>
          </p:nvPr>
        </p:nvSpPr>
        <p:spPr/>
        <p:txBody>
          <a:bodyPr/>
          <a:lstStyle/>
          <a:p>
            <a:fld id="{D28D324D-76FC-844D-B294-1A545B9E4935}" type="datetimeFigureOut">
              <a:rPr lang="en-US" smtClean="0"/>
              <a:t>9/19/24</a:t>
            </a:fld>
            <a:endParaRPr lang="en-US" dirty="0"/>
          </a:p>
        </p:txBody>
      </p:sp>
      <p:sp>
        <p:nvSpPr>
          <p:cNvPr id="4" name="Footer Placeholder 3">
            <a:extLst>
              <a:ext uri="{FF2B5EF4-FFF2-40B4-BE49-F238E27FC236}">
                <a16:creationId xmlns:a16="http://schemas.microsoft.com/office/drawing/2014/main" id="{8F651326-CFBE-7ECE-F2BC-189E7B8A2EFC}"/>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1488295-FCB1-B8B6-8262-BB39EC732812}"/>
              </a:ext>
            </a:extLst>
          </p:cNvPr>
          <p:cNvSpPr>
            <a:spLocks noGrp="1"/>
          </p:cNvSpPr>
          <p:nvPr>
            <p:ph type="sldNum" sz="quarter" idx="12"/>
          </p:nvPr>
        </p:nvSpPr>
        <p:spPr/>
        <p:txBody>
          <a:bodyPr/>
          <a:lstStyle/>
          <a:p>
            <a:fld id="{EED74BAD-7D47-7543-9E3C-20FDD737C243}" type="slidenum">
              <a:rPr lang="en-US" smtClean="0"/>
              <a:t>‹#›</a:t>
            </a:fld>
            <a:endParaRPr lang="en-US" dirty="0"/>
          </a:p>
        </p:txBody>
      </p:sp>
    </p:spTree>
    <p:extLst>
      <p:ext uri="{BB962C8B-B14F-4D97-AF65-F5344CB8AC3E}">
        <p14:creationId xmlns:p14="http://schemas.microsoft.com/office/powerpoint/2010/main" val="266787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B43FA3-269C-5EDD-BDA3-F4ED224C2B53}"/>
              </a:ext>
            </a:extLst>
          </p:cNvPr>
          <p:cNvSpPr>
            <a:spLocks noGrp="1"/>
          </p:cNvSpPr>
          <p:nvPr>
            <p:ph type="dt" sz="half" idx="10"/>
          </p:nvPr>
        </p:nvSpPr>
        <p:spPr/>
        <p:txBody>
          <a:bodyPr/>
          <a:lstStyle/>
          <a:p>
            <a:fld id="{D28D324D-76FC-844D-B294-1A545B9E4935}" type="datetimeFigureOut">
              <a:rPr lang="en-US" smtClean="0"/>
              <a:t>9/19/24</a:t>
            </a:fld>
            <a:endParaRPr lang="en-US" dirty="0"/>
          </a:p>
        </p:txBody>
      </p:sp>
      <p:sp>
        <p:nvSpPr>
          <p:cNvPr id="3" name="Footer Placeholder 2">
            <a:extLst>
              <a:ext uri="{FF2B5EF4-FFF2-40B4-BE49-F238E27FC236}">
                <a16:creationId xmlns:a16="http://schemas.microsoft.com/office/drawing/2014/main" id="{C094A2CD-9307-BDA1-CEC8-A07826C0C6A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83D9DBEB-8461-FE38-BB65-014C2447E4CE}"/>
              </a:ext>
            </a:extLst>
          </p:cNvPr>
          <p:cNvSpPr>
            <a:spLocks noGrp="1"/>
          </p:cNvSpPr>
          <p:nvPr>
            <p:ph type="sldNum" sz="quarter" idx="12"/>
          </p:nvPr>
        </p:nvSpPr>
        <p:spPr/>
        <p:txBody>
          <a:bodyPr/>
          <a:lstStyle/>
          <a:p>
            <a:fld id="{EED74BAD-7D47-7543-9E3C-20FDD737C243}" type="slidenum">
              <a:rPr lang="en-US" smtClean="0"/>
              <a:t>‹#›</a:t>
            </a:fld>
            <a:endParaRPr lang="en-US" dirty="0"/>
          </a:p>
        </p:txBody>
      </p:sp>
    </p:spTree>
    <p:extLst>
      <p:ext uri="{BB962C8B-B14F-4D97-AF65-F5344CB8AC3E}">
        <p14:creationId xmlns:p14="http://schemas.microsoft.com/office/powerpoint/2010/main" val="85717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324A0-D7DC-5CCB-28F7-C356279A4F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67AD078-65C9-B733-4E5D-AFE8E25EA4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E16761F-FB74-DE1C-3BAC-F3F1F1FD4E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0760F1-379B-72E4-1D28-72A28889B28A}"/>
              </a:ext>
            </a:extLst>
          </p:cNvPr>
          <p:cNvSpPr>
            <a:spLocks noGrp="1"/>
          </p:cNvSpPr>
          <p:nvPr>
            <p:ph type="dt" sz="half" idx="10"/>
          </p:nvPr>
        </p:nvSpPr>
        <p:spPr/>
        <p:txBody>
          <a:bodyPr/>
          <a:lstStyle/>
          <a:p>
            <a:fld id="{D28D324D-76FC-844D-B294-1A545B9E4935}" type="datetimeFigureOut">
              <a:rPr lang="en-US" smtClean="0"/>
              <a:t>9/19/24</a:t>
            </a:fld>
            <a:endParaRPr lang="en-US" dirty="0"/>
          </a:p>
        </p:txBody>
      </p:sp>
      <p:sp>
        <p:nvSpPr>
          <p:cNvPr id="6" name="Footer Placeholder 5">
            <a:extLst>
              <a:ext uri="{FF2B5EF4-FFF2-40B4-BE49-F238E27FC236}">
                <a16:creationId xmlns:a16="http://schemas.microsoft.com/office/drawing/2014/main" id="{B978F526-3BD1-B8A3-A3D8-A8E0BAE141E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E47A8D1-803D-E7C7-8A5A-76706CD8C46E}"/>
              </a:ext>
            </a:extLst>
          </p:cNvPr>
          <p:cNvSpPr>
            <a:spLocks noGrp="1"/>
          </p:cNvSpPr>
          <p:nvPr>
            <p:ph type="sldNum" sz="quarter" idx="12"/>
          </p:nvPr>
        </p:nvSpPr>
        <p:spPr/>
        <p:txBody>
          <a:bodyPr/>
          <a:lstStyle/>
          <a:p>
            <a:fld id="{EED74BAD-7D47-7543-9E3C-20FDD737C243}" type="slidenum">
              <a:rPr lang="en-US" smtClean="0"/>
              <a:t>‹#›</a:t>
            </a:fld>
            <a:endParaRPr lang="en-US" dirty="0"/>
          </a:p>
        </p:txBody>
      </p:sp>
    </p:spTree>
    <p:extLst>
      <p:ext uri="{BB962C8B-B14F-4D97-AF65-F5344CB8AC3E}">
        <p14:creationId xmlns:p14="http://schemas.microsoft.com/office/powerpoint/2010/main" val="1077831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65EB5-3413-E81B-D2BA-A93C26743D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FB24E26-FF82-356D-B6B1-D518D2F925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9D76025F-E085-64D2-B16B-117ED2A657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C1D7E6-E3F7-6D3C-14E0-95050B67BEBA}"/>
              </a:ext>
            </a:extLst>
          </p:cNvPr>
          <p:cNvSpPr>
            <a:spLocks noGrp="1"/>
          </p:cNvSpPr>
          <p:nvPr>
            <p:ph type="dt" sz="half" idx="10"/>
          </p:nvPr>
        </p:nvSpPr>
        <p:spPr/>
        <p:txBody>
          <a:bodyPr/>
          <a:lstStyle/>
          <a:p>
            <a:fld id="{D28D324D-76FC-844D-B294-1A545B9E4935}" type="datetimeFigureOut">
              <a:rPr lang="en-US" smtClean="0"/>
              <a:t>9/19/24</a:t>
            </a:fld>
            <a:endParaRPr lang="en-US" dirty="0"/>
          </a:p>
        </p:txBody>
      </p:sp>
      <p:sp>
        <p:nvSpPr>
          <p:cNvPr id="6" name="Footer Placeholder 5">
            <a:extLst>
              <a:ext uri="{FF2B5EF4-FFF2-40B4-BE49-F238E27FC236}">
                <a16:creationId xmlns:a16="http://schemas.microsoft.com/office/drawing/2014/main" id="{B1CFE1E3-55E2-B9F7-F226-A6CD6C2F356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85F6908-DF18-666C-3F17-3988632F55E3}"/>
              </a:ext>
            </a:extLst>
          </p:cNvPr>
          <p:cNvSpPr>
            <a:spLocks noGrp="1"/>
          </p:cNvSpPr>
          <p:nvPr>
            <p:ph type="sldNum" sz="quarter" idx="12"/>
          </p:nvPr>
        </p:nvSpPr>
        <p:spPr/>
        <p:txBody>
          <a:bodyPr/>
          <a:lstStyle/>
          <a:p>
            <a:fld id="{EED74BAD-7D47-7543-9E3C-20FDD737C243}" type="slidenum">
              <a:rPr lang="en-US" smtClean="0"/>
              <a:t>‹#›</a:t>
            </a:fld>
            <a:endParaRPr lang="en-US" dirty="0"/>
          </a:p>
        </p:txBody>
      </p:sp>
    </p:spTree>
    <p:extLst>
      <p:ext uri="{BB962C8B-B14F-4D97-AF65-F5344CB8AC3E}">
        <p14:creationId xmlns:p14="http://schemas.microsoft.com/office/powerpoint/2010/main" val="480857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B9E8A6-959F-78B4-7C0F-D2C6CE32D4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C72D59C-0588-BDED-1DC4-F20A5465E1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7D849D-B845-B57E-67DA-44AA6002E2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28D324D-76FC-844D-B294-1A545B9E4935}" type="datetimeFigureOut">
              <a:rPr lang="en-US" smtClean="0"/>
              <a:t>9/19/24</a:t>
            </a:fld>
            <a:endParaRPr lang="en-US" dirty="0"/>
          </a:p>
        </p:txBody>
      </p:sp>
      <p:sp>
        <p:nvSpPr>
          <p:cNvPr id="5" name="Footer Placeholder 4">
            <a:extLst>
              <a:ext uri="{FF2B5EF4-FFF2-40B4-BE49-F238E27FC236}">
                <a16:creationId xmlns:a16="http://schemas.microsoft.com/office/drawing/2014/main" id="{74E39AD4-EE8B-8B81-CF7C-123F770CA2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B93E71EB-1E43-7860-B04E-2FBF5AA928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ED74BAD-7D47-7543-9E3C-20FDD737C243}" type="slidenum">
              <a:rPr lang="en-US" smtClean="0"/>
              <a:t>‹#›</a:t>
            </a:fld>
            <a:endParaRPr lang="en-US" dirty="0"/>
          </a:p>
        </p:txBody>
      </p:sp>
    </p:spTree>
    <p:extLst>
      <p:ext uri="{BB962C8B-B14F-4D97-AF65-F5344CB8AC3E}">
        <p14:creationId xmlns:p14="http://schemas.microsoft.com/office/powerpoint/2010/main" val="15484759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web-production-18e5.up.railway.app/"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5" name="Rectangle 124">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9" name="Picture 48" descr="Calculator, pen, compass, money and a paper with graphs printed on it">
            <a:extLst>
              <a:ext uri="{FF2B5EF4-FFF2-40B4-BE49-F238E27FC236}">
                <a16:creationId xmlns:a16="http://schemas.microsoft.com/office/drawing/2014/main" id="{BD630156-CE2A-41C6-9E91-ADC60470C6A2}"/>
              </a:ext>
            </a:extLst>
          </p:cNvPr>
          <p:cNvPicPr>
            <a:picLocks noChangeAspect="1"/>
          </p:cNvPicPr>
          <p:nvPr/>
        </p:nvPicPr>
        <p:blipFill>
          <a:blip r:embed="rId3"/>
          <a:srcRect l="689" t="298" r="23381" b="-1"/>
          <a:stretch/>
        </p:blipFill>
        <p:spPr>
          <a:xfrm>
            <a:off x="3523488" y="10"/>
            <a:ext cx="8668512" cy="6857990"/>
          </a:xfrm>
          <a:prstGeom prst="rect">
            <a:avLst/>
          </a:prstGeom>
        </p:spPr>
      </p:pic>
      <p:sp>
        <p:nvSpPr>
          <p:cNvPr id="126" name="Rectangle 125">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75CA478-B029-2F11-D716-BC7B250C6957}"/>
              </a:ext>
            </a:extLst>
          </p:cNvPr>
          <p:cNvSpPr>
            <a:spLocks noGrp="1"/>
          </p:cNvSpPr>
          <p:nvPr>
            <p:ph type="ctrTitle"/>
          </p:nvPr>
        </p:nvSpPr>
        <p:spPr>
          <a:xfrm>
            <a:off x="477981" y="1122363"/>
            <a:ext cx="4023360" cy="3204134"/>
          </a:xfrm>
        </p:spPr>
        <p:txBody>
          <a:bodyPr anchor="b">
            <a:normAutofit/>
          </a:bodyPr>
          <a:lstStyle/>
          <a:p>
            <a:pPr algn="l"/>
            <a:r>
              <a:rPr lang="en-US" sz="4800" b="1" dirty="0"/>
              <a:t>Bank Loan Approval Analysis</a:t>
            </a:r>
          </a:p>
        </p:txBody>
      </p:sp>
      <p:sp>
        <p:nvSpPr>
          <p:cNvPr id="3" name="Subtitle 2">
            <a:extLst>
              <a:ext uri="{FF2B5EF4-FFF2-40B4-BE49-F238E27FC236}">
                <a16:creationId xmlns:a16="http://schemas.microsoft.com/office/drawing/2014/main" id="{B63A2B86-EF77-9065-4290-DA430AFA16CF}"/>
              </a:ext>
            </a:extLst>
          </p:cNvPr>
          <p:cNvSpPr>
            <a:spLocks noGrp="1"/>
          </p:cNvSpPr>
          <p:nvPr>
            <p:ph type="subTitle" idx="1"/>
          </p:nvPr>
        </p:nvSpPr>
        <p:spPr>
          <a:xfrm>
            <a:off x="477980" y="4872922"/>
            <a:ext cx="4023359" cy="1208141"/>
          </a:xfrm>
        </p:spPr>
        <p:txBody>
          <a:bodyPr>
            <a:normAutofit/>
          </a:bodyPr>
          <a:lstStyle/>
          <a:p>
            <a:pPr algn="l"/>
            <a:r>
              <a:rPr lang="en-US" sz="2000" b="1" dirty="0"/>
              <a:t>Loan Qualification Analysis</a:t>
            </a:r>
          </a:p>
        </p:txBody>
      </p:sp>
      <p:sp>
        <p:nvSpPr>
          <p:cNvPr id="127" name="Rectangle 12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28" name="Rectangle 12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951204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E6C83-A4FE-A039-F5BE-57932C4D54B8}"/>
              </a:ext>
            </a:extLst>
          </p:cNvPr>
          <p:cNvSpPr>
            <a:spLocks noGrp="1"/>
          </p:cNvSpPr>
          <p:nvPr>
            <p:ph type="title"/>
          </p:nvPr>
        </p:nvSpPr>
        <p:spPr>
          <a:xfrm>
            <a:off x="808638" y="386930"/>
            <a:ext cx="9236700" cy="1188950"/>
          </a:xfrm>
        </p:spPr>
        <p:txBody>
          <a:bodyPr anchor="b">
            <a:normAutofit/>
          </a:bodyPr>
          <a:lstStyle/>
          <a:p>
            <a:r>
              <a:rPr lang="en-US" sz="4000" b="1" dirty="0"/>
              <a:t>Machine Learning Algorithms</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6" name="Content Placeholder 2">
            <a:extLst>
              <a:ext uri="{FF2B5EF4-FFF2-40B4-BE49-F238E27FC236}">
                <a16:creationId xmlns:a16="http://schemas.microsoft.com/office/drawing/2014/main" id="{0EC24656-3438-D954-F19F-E5E19F955BA2}"/>
              </a:ext>
            </a:extLst>
          </p:cNvPr>
          <p:cNvGraphicFramePr>
            <a:graphicFrameLocks noGrp="1"/>
          </p:cNvGraphicFramePr>
          <p:nvPr>
            <p:ph idx="1"/>
            <p:extLst>
              <p:ext uri="{D42A27DB-BD31-4B8C-83A1-F6EECF244321}">
                <p14:modId xmlns:p14="http://schemas.microsoft.com/office/powerpoint/2010/main" val="1382158793"/>
              </p:ext>
            </p:extLst>
          </p:nvPr>
        </p:nvGraphicFramePr>
        <p:xfrm>
          <a:off x="793660" y="2599509"/>
          <a:ext cx="10143668" cy="34355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79266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0C7E4A1-B363-B095-9B94-414D592D8D9C}"/>
              </a:ext>
            </a:extLst>
          </p:cNvPr>
          <p:cNvSpPr>
            <a:spLocks noGrp="1"/>
          </p:cNvSpPr>
          <p:nvPr>
            <p:ph type="title"/>
          </p:nvPr>
        </p:nvSpPr>
        <p:spPr>
          <a:xfrm>
            <a:off x="793662" y="386930"/>
            <a:ext cx="10066122" cy="1298448"/>
          </a:xfrm>
        </p:spPr>
        <p:txBody>
          <a:bodyPr anchor="b">
            <a:normAutofit/>
          </a:bodyPr>
          <a:lstStyle/>
          <a:p>
            <a:r>
              <a:rPr lang="en-US" sz="4000" b="1" dirty="0"/>
              <a:t>Evaluation of ML Models</a:t>
            </a:r>
          </a:p>
        </p:txBody>
      </p:sp>
      <p:sp>
        <p:nvSpPr>
          <p:cNvPr id="21" name="Rectangle 2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B1A6C5E-43D4-53B6-1DDF-428C2E74B8BE}"/>
              </a:ext>
            </a:extLst>
          </p:cNvPr>
          <p:cNvSpPr>
            <a:spLocks noGrp="1"/>
          </p:cNvSpPr>
          <p:nvPr>
            <p:ph idx="1"/>
          </p:nvPr>
        </p:nvSpPr>
        <p:spPr>
          <a:xfrm>
            <a:off x="612204" y="2683563"/>
            <a:ext cx="5159146" cy="2297227"/>
          </a:xfrm>
        </p:spPr>
        <p:txBody>
          <a:bodyPr anchor="ctr">
            <a:normAutofit lnSpcReduction="10000"/>
          </a:bodyPr>
          <a:lstStyle/>
          <a:p>
            <a:r>
              <a:rPr lang="en-US" sz="1600" dirty="0">
                <a:latin typeface="Menlo" panose="020B0609030804020204" pitchFamily="49" charset="0"/>
                <a:ea typeface="Menlo" panose="020B0609030804020204" pitchFamily="49" charset="0"/>
                <a:cs typeface="Menlo" panose="020B0609030804020204" pitchFamily="49" charset="0"/>
              </a:rPr>
              <a:t>Based on the confusion matrix, the Random Forest model had the least number of False Positives.</a:t>
            </a:r>
          </a:p>
          <a:p>
            <a:r>
              <a:rPr lang="en-US" sz="1600" dirty="0">
                <a:latin typeface="Menlo" panose="020B0609030804020204" pitchFamily="49" charset="0"/>
                <a:ea typeface="Menlo" panose="020B0609030804020204" pitchFamily="49" charset="0"/>
                <a:cs typeface="Menlo" panose="020B0609030804020204" pitchFamily="49" charset="0"/>
              </a:rPr>
              <a:t>Having few type 1 errors is important for this analysis because if the model states that clients who don’t qualify for bank loans qualify, then the bank could lose a lot of money due to clients being unable to pay back the loan.</a:t>
            </a:r>
          </a:p>
        </p:txBody>
      </p:sp>
      <p:sp>
        <p:nvSpPr>
          <p:cNvPr id="15" name="Rectangle 1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34105750-4FD4-6D03-9AC6-F448062131A7}"/>
              </a:ext>
            </a:extLst>
          </p:cNvPr>
          <p:cNvPicPr>
            <a:picLocks noChangeAspect="1"/>
          </p:cNvPicPr>
          <p:nvPr/>
        </p:nvPicPr>
        <p:blipFill>
          <a:blip r:embed="rId2"/>
          <a:stretch>
            <a:fillRect/>
          </a:stretch>
        </p:blipFill>
        <p:spPr>
          <a:xfrm>
            <a:off x="6464702" y="2389218"/>
            <a:ext cx="4064000" cy="3327400"/>
          </a:xfrm>
          <a:prstGeom prst="rect">
            <a:avLst/>
          </a:prstGeom>
        </p:spPr>
      </p:pic>
    </p:spTree>
    <p:extLst>
      <p:ext uri="{BB962C8B-B14F-4D97-AF65-F5344CB8AC3E}">
        <p14:creationId xmlns:p14="http://schemas.microsoft.com/office/powerpoint/2010/main" val="1438806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FC79979-A1E0-08B7-1A61-8680D2588092}"/>
              </a:ext>
            </a:extLst>
          </p:cNvPr>
          <p:cNvSpPr>
            <a:spLocks noGrp="1"/>
          </p:cNvSpPr>
          <p:nvPr>
            <p:ph type="title"/>
          </p:nvPr>
        </p:nvSpPr>
        <p:spPr>
          <a:xfrm>
            <a:off x="589560" y="856180"/>
            <a:ext cx="5279408" cy="1128068"/>
          </a:xfrm>
        </p:spPr>
        <p:txBody>
          <a:bodyPr anchor="ctr">
            <a:normAutofit/>
          </a:bodyPr>
          <a:lstStyle/>
          <a:p>
            <a:r>
              <a:rPr lang="en-US" sz="3700" b="1" dirty="0"/>
              <a:t>Evaluation of ML Models </a:t>
            </a:r>
            <a:endParaRPr lang="en-US" sz="3700" dirty="0"/>
          </a:p>
        </p:txBody>
      </p:sp>
      <p:grpSp>
        <p:nvGrpSpPr>
          <p:cNvPr id="45" name="Group 44">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46" name="Rectangle 45">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8" name="Rectangle 47">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Content Placeholder 9">
            <a:extLst>
              <a:ext uri="{FF2B5EF4-FFF2-40B4-BE49-F238E27FC236}">
                <a16:creationId xmlns:a16="http://schemas.microsoft.com/office/drawing/2014/main" id="{B6D984F5-E9B3-4472-3E82-BE1FCB677F1D}"/>
              </a:ext>
            </a:extLst>
          </p:cNvPr>
          <p:cNvSpPr>
            <a:spLocks noGrp="1"/>
          </p:cNvSpPr>
          <p:nvPr>
            <p:ph idx="1"/>
          </p:nvPr>
        </p:nvSpPr>
        <p:spPr>
          <a:xfrm>
            <a:off x="589560" y="2352623"/>
            <a:ext cx="4845488" cy="1128068"/>
          </a:xfrm>
        </p:spPr>
        <p:txBody>
          <a:bodyPr anchor="ctr">
            <a:noAutofit/>
          </a:bodyPr>
          <a:lstStyle/>
          <a:p>
            <a:r>
              <a:rPr lang="en-US" sz="1600" dirty="0">
                <a:latin typeface="Menlo" panose="020B0609030804020204" pitchFamily="49" charset="0"/>
                <a:ea typeface="Menlo" panose="020B0609030804020204" pitchFamily="49" charset="0"/>
                <a:cs typeface="Menlo" panose="020B0609030804020204" pitchFamily="49" charset="0"/>
              </a:rPr>
              <a:t>Based on the bar graph, the Random Forest model had the highest accuracy score, which was 66%.</a:t>
            </a:r>
          </a:p>
          <a:p>
            <a:r>
              <a:rPr lang="en-US" sz="1600" dirty="0">
                <a:latin typeface="Menlo" panose="020B0609030804020204" pitchFamily="49" charset="0"/>
                <a:ea typeface="Menlo" panose="020B0609030804020204" pitchFamily="49" charset="0"/>
                <a:cs typeface="Menlo" panose="020B0609030804020204" pitchFamily="49" charset="0"/>
              </a:rPr>
              <a:t>Therefore, the Random Forest model was used to make predictions.</a:t>
            </a:r>
          </a:p>
        </p:txBody>
      </p:sp>
      <p:sp>
        <p:nvSpPr>
          <p:cNvPr id="49" name="Rectangle 4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A screenshot of a graph&#10;&#10;Description automatically generated">
            <a:extLst>
              <a:ext uri="{FF2B5EF4-FFF2-40B4-BE49-F238E27FC236}">
                <a16:creationId xmlns:a16="http://schemas.microsoft.com/office/drawing/2014/main" id="{88AEB938-3CD6-85F2-6A95-654A3D5704EC}"/>
              </a:ext>
            </a:extLst>
          </p:cNvPr>
          <p:cNvPicPr>
            <a:picLocks noChangeAspect="1"/>
          </p:cNvPicPr>
          <p:nvPr/>
        </p:nvPicPr>
        <p:blipFill>
          <a:blip r:embed="rId2"/>
          <a:stretch>
            <a:fillRect/>
          </a:stretch>
        </p:blipFill>
        <p:spPr>
          <a:xfrm>
            <a:off x="7083423" y="4088159"/>
            <a:ext cx="4395569" cy="1758226"/>
          </a:xfrm>
          <a:prstGeom prst="rect">
            <a:avLst/>
          </a:prstGeom>
        </p:spPr>
      </p:pic>
      <p:sp>
        <p:nvSpPr>
          <p:cNvPr id="3" name="TextBox 2">
            <a:extLst>
              <a:ext uri="{FF2B5EF4-FFF2-40B4-BE49-F238E27FC236}">
                <a16:creationId xmlns:a16="http://schemas.microsoft.com/office/drawing/2014/main" id="{5D0385E7-95BD-5923-011B-32CA1831EDF2}"/>
              </a:ext>
            </a:extLst>
          </p:cNvPr>
          <p:cNvSpPr txBox="1"/>
          <p:nvPr/>
        </p:nvSpPr>
        <p:spPr>
          <a:xfrm>
            <a:off x="7083423" y="3646843"/>
            <a:ext cx="4395569" cy="369332"/>
          </a:xfrm>
          <a:prstGeom prst="rect">
            <a:avLst/>
          </a:prstGeom>
          <a:noFill/>
        </p:spPr>
        <p:txBody>
          <a:bodyPr wrap="square" rtlCol="0">
            <a:spAutoFit/>
          </a:bodyPr>
          <a:lstStyle/>
          <a:p>
            <a:r>
              <a:rPr lang="en-US" dirty="0"/>
              <a:t>Random Forest model classification report</a:t>
            </a:r>
          </a:p>
        </p:txBody>
      </p:sp>
      <p:pic>
        <p:nvPicPr>
          <p:cNvPr id="5" name="Picture 4" descr="A screenshot of a graph&#10;&#10;Description automatically generated">
            <a:extLst>
              <a:ext uri="{FF2B5EF4-FFF2-40B4-BE49-F238E27FC236}">
                <a16:creationId xmlns:a16="http://schemas.microsoft.com/office/drawing/2014/main" id="{4C74A98C-5E65-8F1E-EFD2-DD9001067B8F}"/>
              </a:ext>
            </a:extLst>
          </p:cNvPr>
          <p:cNvPicPr>
            <a:picLocks noChangeAspect="1"/>
          </p:cNvPicPr>
          <p:nvPr/>
        </p:nvPicPr>
        <p:blipFill>
          <a:blip r:embed="rId3"/>
          <a:stretch>
            <a:fillRect/>
          </a:stretch>
        </p:blipFill>
        <p:spPr>
          <a:xfrm>
            <a:off x="6940173" y="885277"/>
            <a:ext cx="4682068" cy="1867925"/>
          </a:xfrm>
          <a:prstGeom prst="rect">
            <a:avLst/>
          </a:prstGeom>
        </p:spPr>
      </p:pic>
    </p:spTree>
    <p:extLst>
      <p:ext uri="{BB962C8B-B14F-4D97-AF65-F5344CB8AC3E}">
        <p14:creationId xmlns:p14="http://schemas.microsoft.com/office/powerpoint/2010/main" val="753499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4F4726-32F2-AC02-E287-C53F9817F1DF}"/>
              </a:ext>
            </a:extLst>
          </p:cNvPr>
          <p:cNvSpPr>
            <a:spLocks noGrp="1"/>
          </p:cNvSpPr>
          <p:nvPr>
            <p:ph type="title"/>
          </p:nvPr>
        </p:nvSpPr>
        <p:spPr>
          <a:xfrm>
            <a:off x="589560" y="856180"/>
            <a:ext cx="4560584" cy="1128068"/>
          </a:xfrm>
        </p:spPr>
        <p:txBody>
          <a:bodyPr anchor="ctr">
            <a:normAutofit/>
          </a:bodyPr>
          <a:lstStyle/>
          <a:p>
            <a:r>
              <a:rPr lang="en-US" sz="4000" b="1" dirty="0"/>
              <a:t>Deployment</a:t>
            </a:r>
          </a:p>
        </p:txBody>
      </p:sp>
      <p:grpSp>
        <p:nvGrpSpPr>
          <p:cNvPr id="52" name="Group 5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53" name="Rectangle 5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6" name="Rectangle 5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ontent Placeholder 8">
            <a:extLst>
              <a:ext uri="{FF2B5EF4-FFF2-40B4-BE49-F238E27FC236}">
                <a16:creationId xmlns:a16="http://schemas.microsoft.com/office/drawing/2014/main" id="{EBF28886-DC72-E69C-D4CB-780683AD75F2}"/>
              </a:ext>
            </a:extLst>
          </p:cNvPr>
          <p:cNvSpPr>
            <a:spLocks noGrp="1"/>
          </p:cNvSpPr>
          <p:nvPr>
            <p:ph idx="1"/>
          </p:nvPr>
        </p:nvSpPr>
        <p:spPr>
          <a:xfrm>
            <a:off x="589560" y="2557809"/>
            <a:ext cx="4727686" cy="2070249"/>
          </a:xfrm>
        </p:spPr>
        <p:txBody>
          <a:bodyPr anchor="ctr">
            <a:normAutofit fontScale="77500" lnSpcReduction="20000"/>
          </a:bodyPr>
          <a:lstStyle/>
          <a:p>
            <a:r>
              <a:rPr lang="en-US" sz="2100" dirty="0">
                <a:latin typeface="Menlo" panose="020B0609030804020204" pitchFamily="49" charset="0"/>
                <a:ea typeface="Menlo" panose="020B0609030804020204" pitchFamily="49" charset="0"/>
                <a:cs typeface="Menlo" panose="020B0609030804020204" pitchFamily="49" charset="0"/>
              </a:rPr>
              <a:t>Flask was used to create a user interface that allows users to enter the clients’ information and predict if they qualify for a bank loan or not.</a:t>
            </a:r>
          </a:p>
          <a:p>
            <a:r>
              <a:rPr lang="en-US" sz="2100" dirty="0">
                <a:latin typeface="Menlo" panose="020B0609030804020204" pitchFamily="49" charset="0"/>
                <a:ea typeface="Menlo" panose="020B0609030804020204" pitchFamily="49" charset="0"/>
                <a:cs typeface="Menlo" panose="020B0609030804020204" pitchFamily="49" charset="0"/>
              </a:rPr>
              <a:t>Railway was used to deploy the application.</a:t>
            </a:r>
          </a:p>
          <a:p>
            <a:r>
              <a:rPr lang="en-US" sz="2100" dirty="0">
                <a:latin typeface="Menlo" panose="020B0609030804020204" pitchFamily="49" charset="0"/>
                <a:ea typeface="Menlo" panose="020B0609030804020204" pitchFamily="49" charset="0"/>
                <a:cs typeface="Menlo" panose="020B0609030804020204" pitchFamily="49" charset="0"/>
              </a:rPr>
              <a:t>Link to app: </a:t>
            </a:r>
            <a:r>
              <a:rPr lang="en-US" sz="2100" b="0" i="0" u="sng" dirty="0">
                <a:effectLst/>
                <a:latin typeface="Menlo" panose="020B0609030804020204" pitchFamily="49" charset="0"/>
                <a:ea typeface="Menlo" panose="020B0609030804020204" pitchFamily="49" charset="0"/>
                <a:cs typeface="Menlo" panose="020B0609030804020204" pitchFamily="49" charset="0"/>
                <a:hlinkClick r:id="rId2"/>
              </a:rPr>
              <a:t>https://web-production-18e5.up.railway.app/</a:t>
            </a:r>
            <a:endParaRPr lang="en-US" sz="2100" dirty="0">
              <a:latin typeface="Menlo" panose="020B0609030804020204" pitchFamily="49" charset="0"/>
              <a:ea typeface="Menlo" panose="020B0609030804020204" pitchFamily="49" charset="0"/>
              <a:cs typeface="Menlo" panose="020B0609030804020204" pitchFamily="49" charset="0"/>
            </a:endParaRPr>
          </a:p>
          <a:p>
            <a:endParaRPr lang="en-US" sz="1900" dirty="0">
              <a:latin typeface="Menlo" panose="020B0609030804020204" pitchFamily="49" charset="0"/>
              <a:ea typeface="Menlo" panose="020B0609030804020204" pitchFamily="49" charset="0"/>
              <a:cs typeface="Menlo" panose="020B0609030804020204" pitchFamily="49" charset="0"/>
            </a:endParaRPr>
          </a:p>
          <a:p>
            <a:endParaRPr lang="en-US" sz="1600" dirty="0"/>
          </a:p>
        </p:txBody>
      </p:sp>
      <p:sp>
        <p:nvSpPr>
          <p:cNvPr id="58" name="Rectangle 5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Rectangle 5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diagram of a github&#10;&#10;Description automatically generated">
            <a:extLst>
              <a:ext uri="{FF2B5EF4-FFF2-40B4-BE49-F238E27FC236}">
                <a16:creationId xmlns:a16="http://schemas.microsoft.com/office/drawing/2014/main" id="{0C953906-4AAF-5D1F-2858-6864DF3237A0}"/>
              </a:ext>
            </a:extLst>
          </p:cNvPr>
          <p:cNvPicPr>
            <a:picLocks noChangeAspect="1"/>
          </p:cNvPicPr>
          <p:nvPr/>
        </p:nvPicPr>
        <p:blipFill>
          <a:blip r:embed="rId3"/>
          <a:stretch>
            <a:fillRect/>
          </a:stretch>
        </p:blipFill>
        <p:spPr>
          <a:xfrm>
            <a:off x="5685810" y="1984248"/>
            <a:ext cx="6009366" cy="2845994"/>
          </a:xfrm>
          <a:prstGeom prst="rect">
            <a:avLst/>
          </a:prstGeom>
        </p:spPr>
      </p:pic>
    </p:spTree>
    <p:extLst>
      <p:ext uri="{BB962C8B-B14F-4D97-AF65-F5344CB8AC3E}">
        <p14:creationId xmlns:p14="http://schemas.microsoft.com/office/powerpoint/2010/main" val="2198948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C8C64F0-93F0-61BE-0CED-86530AB8E94F}"/>
              </a:ext>
            </a:extLst>
          </p:cNvPr>
          <p:cNvSpPr>
            <a:spLocks noGrp="1"/>
          </p:cNvSpPr>
          <p:nvPr>
            <p:ph type="title"/>
          </p:nvPr>
        </p:nvSpPr>
        <p:spPr>
          <a:xfrm>
            <a:off x="630936" y="640080"/>
            <a:ext cx="4818888" cy="1481328"/>
          </a:xfrm>
        </p:spPr>
        <p:txBody>
          <a:bodyPr anchor="b">
            <a:normAutofit/>
          </a:bodyPr>
          <a:lstStyle/>
          <a:p>
            <a:r>
              <a:rPr lang="en-US" sz="5000" b="1" dirty="0"/>
              <a:t>Summary and Improvement</a:t>
            </a:r>
          </a:p>
        </p:txBody>
      </p:sp>
      <p:sp>
        <p:nvSpPr>
          <p:cNvPr id="71"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303C9CA-0499-3BCC-7192-5982E2C31BE7}"/>
              </a:ext>
            </a:extLst>
          </p:cNvPr>
          <p:cNvSpPr>
            <a:spLocks noGrp="1"/>
          </p:cNvSpPr>
          <p:nvPr>
            <p:ph idx="1"/>
          </p:nvPr>
        </p:nvSpPr>
        <p:spPr>
          <a:xfrm>
            <a:off x="630936" y="2715768"/>
            <a:ext cx="4137834" cy="3547872"/>
          </a:xfrm>
        </p:spPr>
        <p:txBody>
          <a:bodyPr anchor="t">
            <a:normAutofit fontScale="85000" lnSpcReduction="10000"/>
          </a:bodyPr>
          <a:lstStyle/>
          <a:p>
            <a:r>
              <a:rPr lang="en-US" sz="1700" dirty="0">
                <a:latin typeface="Menlo" panose="020B0609030804020204" pitchFamily="49" charset="0"/>
                <a:ea typeface="Menlo" panose="020B0609030804020204" pitchFamily="49" charset="0"/>
                <a:cs typeface="Menlo" panose="020B0609030804020204" pitchFamily="49" charset="0"/>
              </a:rPr>
              <a:t>The current application works as expected and delivers the desired results.</a:t>
            </a:r>
          </a:p>
          <a:p>
            <a:r>
              <a:rPr lang="en-US" sz="1700" dirty="0">
                <a:latin typeface="Menlo" panose="020B0609030804020204" pitchFamily="49" charset="0"/>
                <a:ea typeface="Menlo" panose="020B0609030804020204" pitchFamily="49" charset="0"/>
                <a:cs typeface="Menlo" panose="020B0609030804020204" pitchFamily="49" charset="0"/>
              </a:rPr>
              <a:t>Next steps would be to improve the performance of the model by using hyper-parameter tuning.</a:t>
            </a:r>
          </a:p>
          <a:p>
            <a:r>
              <a:rPr lang="en-US" sz="1700" dirty="0">
                <a:latin typeface="Menlo" panose="020B0609030804020204" pitchFamily="49" charset="0"/>
                <a:ea typeface="Menlo" panose="020B0609030804020204" pitchFamily="49" charset="0"/>
                <a:cs typeface="Menlo" panose="020B0609030804020204" pitchFamily="49" charset="0"/>
              </a:rPr>
              <a:t>Instead of doing undersampling, oversampling could be done, so that the model is trained with more datasets which could improve the performance.</a:t>
            </a:r>
          </a:p>
          <a:p>
            <a:r>
              <a:rPr lang="en-US" sz="1700" dirty="0">
                <a:latin typeface="Menlo" panose="020B0609030804020204" pitchFamily="49" charset="0"/>
                <a:ea typeface="Menlo" panose="020B0609030804020204" pitchFamily="49" charset="0"/>
                <a:cs typeface="Menlo" panose="020B0609030804020204" pitchFamily="49" charset="0"/>
              </a:rPr>
              <a:t>Make the app accept a csv file and make predictions instead of entering clients’ details manually.</a:t>
            </a:r>
          </a:p>
          <a:p>
            <a:r>
              <a:rPr lang="en-US" sz="1700" dirty="0">
                <a:latin typeface="Menlo" panose="020B0609030804020204" pitchFamily="49" charset="0"/>
                <a:ea typeface="Menlo" panose="020B0609030804020204" pitchFamily="49" charset="0"/>
                <a:cs typeface="Menlo" panose="020B0609030804020204" pitchFamily="49" charset="0"/>
              </a:rPr>
              <a:t>Change app url to user friendly name.</a:t>
            </a:r>
          </a:p>
          <a:p>
            <a:endParaRPr lang="en-US" sz="1600" dirty="0"/>
          </a:p>
          <a:p>
            <a:endParaRPr lang="en-US" sz="2200" dirty="0"/>
          </a:p>
          <a:p>
            <a:endParaRPr lang="en-US" sz="2200" dirty="0"/>
          </a:p>
        </p:txBody>
      </p:sp>
      <p:pic>
        <p:nvPicPr>
          <p:cNvPr id="55" name="Picture 54" descr="Person writing on a notepad">
            <a:extLst>
              <a:ext uri="{FF2B5EF4-FFF2-40B4-BE49-F238E27FC236}">
                <a16:creationId xmlns:a16="http://schemas.microsoft.com/office/drawing/2014/main" id="{60F83E3C-865C-ECE4-707E-A730292BDB67}"/>
              </a:ext>
            </a:extLst>
          </p:cNvPr>
          <p:cNvPicPr>
            <a:picLocks noChangeAspect="1"/>
          </p:cNvPicPr>
          <p:nvPr/>
        </p:nvPicPr>
        <p:blipFill>
          <a:blip r:embed="rId2"/>
          <a:srcRect l="18431" r="11046"/>
          <a:stretch/>
        </p:blipFill>
        <p:spPr>
          <a:xfrm>
            <a:off x="6346728" y="640080"/>
            <a:ext cx="4963608" cy="5577840"/>
          </a:xfrm>
          <a:prstGeom prst="rect">
            <a:avLst/>
          </a:prstGeom>
        </p:spPr>
      </p:pic>
    </p:spTree>
    <p:extLst>
      <p:ext uri="{BB962C8B-B14F-4D97-AF65-F5344CB8AC3E}">
        <p14:creationId xmlns:p14="http://schemas.microsoft.com/office/powerpoint/2010/main" val="619970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1FB86B6-F68C-9900-CC8B-C7FCA8592674}"/>
              </a:ext>
            </a:extLst>
          </p:cNvPr>
          <p:cNvSpPr>
            <a:spLocks noGrp="1"/>
          </p:cNvSpPr>
          <p:nvPr>
            <p:ph type="title"/>
          </p:nvPr>
        </p:nvSpPr>
        <p:spPr>
          <a:xfrm>
            <a:off x="572493" y="238539"/>
            <a:ext cx="11018520" cy="1434415"/>
          </a:xfrm>
        </p:spPr>
        <p:txBody>
          <a:bodyPr anchor="b">
            <a:normAutofit/>
          </a:bodyPr>
          <a:lstStyle/>
          <a:p>
            <a:r>
              <a:rPr lang="en-US" sz="5400" b="1" dirty="0">
                <a:ea typeface="Menlo" panose="020B0609030804020204" pitchFamily="49" charset="0"/>
                <a:cs typeface="Menlo" panose="020B0609030804020204" pitchFamily="49" charset="0"/>
              </a:rPr>
              <a:t>Objective</a:t>
            </a:r>
          </a:p>
        </p:txBody>
      </p:sp>
      <p:sp>
        <p:nvSpPr>
          <p:cNvPr id="38"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190D9B6-4969-535D-59C2-761EAB10E4C6}"/>
              </a:ext>
            </a:extLst>
          </p:cNvPr>
          <p:cNvSpPr>
            <a:spLocks noGrp="1"/>
          </p:cNvSpPr>
          <p:nvPr>
            <p:ph idx="1"/>
          </p:nvPr>
        </p:nvSpPr>
        <p:spPr>
          <a:xfrm>
            <a:off x="572493" y="2071316"/>
            <a:ext cx="5523507" cy="4119172"/>
          </a:xfrm>
        </p:spPr>
        <p:txBody>
          <a:bodyPr anchor="t">
            <a:normAutofit/>
          </a:bodyPr>
          <a:lstStyle/>
          <a:p>
            <a:r>
              <a:rPr lang="en-US" sz="1600" dirty="0">
                <a:latin typeface="Menlo" panose="020B0609030804020204" pitchFamily="49" charset="0"/>
                <a:ea typeface="Menlo" panose="020B0609030804020204" pitchFamily="49" charset="0"/>
                <a:cs typeface="Menlo" panose="020B0609030804020204" pitchFamily="49" charset="0"/>
              </a:rPr>
              <a:t>Make use of historical data to determine if clients qualify for a bank loan or not.</a:t>
            </a:r>
          </a:p>
          <a:p>
            <a:r>
              <a:rPr lang="en-US" sz="1600" dirty="0">
                <a:latin typeface="Menlo" panose="020B0609030804020204" pitchFamily="49" charset="0"/>
                <a:ea typeface="Menlo" panose="020B0609030804020204" pitchFamily="49" charset="0"/>
                <a:cs typeface="Menlo" panose="020B0609030804020204" pitchFamily="49" charset="0"/>
              </a:rPr>
              <a:t>Identify trends and factors that influence the approval of a bank loan.</a:t>
            </a:r>
          </a:p>
          <a:p>
            <a:r>
              <a:rPr lang="en-US" sz="1600" dirty="0">
                <a:latin typeface="Menlo" panose="020B0609030804020204" pitchFamily="49" charset="0"/>
                <a:ea typeface="Menlo" panose="020B0609030804020204" pitchFamily="49" charset="0"/>
                <a:cs typeface="Menlo" panose="020B0609030804020204" pitchFamily="49" charset="0"/>
              </a:rPr>
              <a:t>Use machine learning to predict if new clients qualify for a bank based on the historical data.</a:t>
            </a:r>
          </a:p>
          <a:p>
            <a:r>
              <a:rPr lang="en-US" sz="1600" dirty="0">
                <a:latin typeface="Menlo" panose="020B0609030804020204" pitchFamily="49" charset="0"/>
                <a:ea typeface="Menlo" panose="020B0609030804020204" pitchFamily="49" charset="0"/>
                <a:cs typeface="Menlo" panose="020B0609030804020204" pitchFamily="49" charset="0"/>
              </a:rPr>
              <a:t>Provide a simple solution to make predictions and retrieve results.</a:t>
            </a:r>
          </a:p>
        </p:txBody>
      </p:sp>
      <p:pic>
        <p:nvPicPr>
          <p:cNvPr id="31" name="Picture 30" descr="Angled shot of pen on a graph">
            <a:extLst>
              <a:ext uri="{FF2B5EF4-FFF2-40B4-BE49-F238E27FC236}">
                <a16:creationId xmlns:a16="http://schemas.microsoft.com/office/drawing/2014/main" id="{05204DF7-6832-437A-167B-9D6C9361A9E0}"/>
              </a:ext>
            </a:extLst>
          </p:cNvPr>
          <p:cNvPicPr>
            <a:picLocks noChangeAspect="1"/>
          </p:cNvPicPr>
          <p:nvPr/>
        </p:nvPicPr>
        <p:blipFill>
          <a:blip r:embed="rId2"/>
          <a:srcRect r="35784" b="2"/>
          <a:stretch/>
        </p:blipFill>
        <p:spPr>
          <a:xfrm>
            <a:off x="7675658" y="2093976"/>
            <a:ext cx="3941064" cy="4096512"/>
          </a:xfrm>
          <a:prstGeom prst="rect">
            <a:avLst/>
          </a:prstGeom>
        </p:spPr>
      </p:pic>
    </p:spTree>
    <p:extLst>
      <p:ext uri="{BB962C8B-B14F-4D97-AF65-F5344CB8AC3E}">
        <p14:creationId xmlns:p14="http://schemas.microsoft.com/office/powerpoint/2010/main" val="2180929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B06E165-222F-FEF6-DE91-AE73995C1967}"/>
              </a:ext>
            </a:extLst>
          </p:cNvPr>
          <p:cNvSpPr>
            <a:spLocks noGrp="1"/>
          </p:cNvSpPr>
          <p:nvPr>
            <p:ph type="title"/>
          </p:nvPr>
        </p:nvSpPr>
        <p:spPr>
          <a:xfrm>
            <a:off x="576244" y="669367"/>
            <a:ext cx="4282983" cy="1200361"/>
          </a:xfrm>
        </p:spPr>
        <p:txBody>
          <a:bodyPr anchor="b">
            <a:normAutofit/>
          </a:bodyPr>
          <a:lstStyle/>
          <a:p>
            <a:r>
              <a:rPr lang="en-US" sz="3600" b="1" dirty="0"/>
              <a:t>Data Preparation</a:t>
            </a:r>
          </a:p>
        </p:txBody>
      </p:sp>
      <p:sp>
        <p:nvSpPr>
          <p:cNvPr id="23" name="Rectangle 22">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5344E9F-E60E-30A1-EF0B-4C18B39F8798}"/>
              </a:ext>
            </a:extLst>
          </p:cNvPr>
          <p:cNvSpPr>
            <a:spLocks noGrp="1"/>
          </p:cNvSpPr>
          <p:nvPr>
            <p:ph idx="1"/>
          </p:nvPr>
        </p:nvSpPr>
        <p:spPr>
          <a:xfrm>
            <a:off x="443239" y="2127651"/>
            <a:ext cx="4987544" cy="3847684"/>
          </a:xfrm>
        </p:spPr>
        <p:txBody>
          <a:bodyPr anchor="ctr">
            <a:normAutofit/>
          </a:bodyPr>
          <a:lstStyle/>
          <a:p>
            <a:r>
              <a:rPr lang="en-US" sz="1600" b="0" dirty="0">
                <a:effectLst/>
                <a:latin typeface="Menlo" panose="020B0609030804020204" pitchFamily="49" charset="0"/>
              </a:rPr>
              <a:t>Dataset contains no nulls or duplicates</a:t>
            </a:r>
            <a:r>
              <a:rPr lang="en-US" sz="1600" dirty="0">
                <a:latin typeface="Menlo" panose="020B0609030804020204" pitchFamily="49" charset="0"/>
              </a:rPr>
              <a:t>, </a:t>
            </a:r>
            <a:r>
              <a:rPr lang="en-US" sz="1600" b="0" dirty="0">
                <a:effectLst/>
                <a:latin typeface="Menlo" panose="020B0609030804020204" pitchFamily="49" charset="0"/>
              </a:rPr>
              <a:t>so data cleaning is not required.</a:t>
            </a:r>
          </a:p>
          <a:p>
            <a:r>
              <a:rPr lang="en-US" sz="1600" b="0" dirty="0">
                <a:effectLst/>
                <a:latin typeface="Menlo" panose="020B0609030804020204" pitchFamily="49" charset="0"/>
              </a:rPr>
              <a:t>There are 11162 rows and 17 columns.</a:t>
            </a:r>
          </a:p>
          <a:p>
            <a:r>
              <a:rPr lang="en-US" sz="1600" b="0" dirty="0">
                <a:effectLst/>
                <a:latin typeface="Menlo" panose="020B0609030804020204" pitchFamily="49" charset="0"/>
              </a:rPr>
              <a:t>Dataset consists of categorical and numerical features.</a:t>
            </a:r>
          </a:p>
          <a:p>
            <a:r>
              <a:rPr lang="en-US" sz="1600" dirty="0">
                <a:latin typeface="Menlo" panose="020B0609030804020204" pitchFamily="49" charset="0"/>
              </a:rPr>
              <a:t>There are 10 categorical features and 7 numerical features.</a:t>
            </a:r>
          </a:p>
          <a:p>
            <a:r>
              <a:rPr lang="en-US" sz="1600" dirty="0">
                <a:latin typeface="Menlo" panose="020B0609030804020204" pitchFamily="49" charset="0"/>
              </a:rPr>
              <a:t>Dependent variable will be the loan field.</a:t>
            </a:r>
          </a:p>
          <a:p>
            <a:endParaRPr lang="en-US" sz="1800" b="0" dirty="0">
              <a:effectLst/>
              <a:latin typeface="Menlo" panose="020B0609030804020204" pitchFamily="49" charset="0"/>
            </a:endParaRPr>
          </a:p>
          <a:p>
            <a:endParaRPr lang="en-US" sz="1800" b="0" dirty="0">
              <a:effectLst/>
              <a:latin typeface="Menlo" panose="020B0609030804020204" pitchFamily="49" charset="0"/>
            </a:endParaRPr>
          </a:p>
          <a:p>
            <a:pPr marL="0" indent="0">
              <a:buNone/>
            </a:pPr>
            <a:endParaRPr lang="en-US" sz="1800" dirty="0"/>
          </a:p>
        </p:txBody>
      </p:sp>
      <p:sp>
        <p:nvSpPr>
          <p:cNvPr id="25" name="Rectangle 24">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A table with numbers and words&#10;&#10;Description automatically generated with medium confidence">
            <a:extLst>
              <a:ext uri="{FF2B5EF4-FFF2-40B4-BE49-F238E27FC236}">
                <a16:creationId xmlns:a16="http://schemas.microsoft.com/office/drawing/2014/main" id="{5E405165-96CE-0DF1-2916-1A602CAF38DD}"/>
              </a:ext>
            </a:extLst>
          </p:cNvPr>
          <p:cNvPicPr>
            <a:picLocks noChangeAspect="1"/>
          </p:cNvPicPr>
          <p:nvPr/>
        </p:nvPicPr>
        <p:blipFill>
          <a:blip r:embed="rId3"/>
          <a:stretch>
            <a:fillRect/>
          </a:stretch>
        </p:blipFill>
        <p:spPr>
          <a:xfrm>
            <a:off x="5922183" y="1999777"/>
            <a:ext cx="5826578" cy="1674304"/>
          </a:xfrm>
          <a:prstGeom prst="rect">
            <a:avLst/>
          </a:prstGeom>
        </p:spPr>
      </p:pic>
    </p:spTree>
    <p:extLst>
      <p:ext uri="{BB962C8B-B14F-4D97-AF65-F5344CB8AC3E}">
        <p14:creationId xmlns:p14="http://schemas.microsoft.com/office/powerpoint/2010/main" val="35953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BC5AAD-51DD-4BD9-C1BC-07534BA2BA59}"/>
              </a:ext>
            </a:extLst>
          </p:cNvPr>
          <p:cNvSpPr>
            <a:spLocks noGrp="1"/>
          </p:cNvSpPr>
          <p:nvPr>
            <p:ph type="title"/>
          </p:nvPr>
        </p:nvSpPr>
        <p:spPr>
          <a:xfrm>
            <a:off x="589560" y="856180"/>
            <a:ext cx="4560584" cy="1128068"/>
          </a:xfrm>
        </p:spPr>
        <p:txBody>
          <a:bodyPr anchor="ctr">
            <a:normAutofit/>
          </a:bodyPr>
          <a:lstStyle/>
          <a:p>
            <a:r>
              <a:rPr lang="en-US" sz="3700" b="1" dirty="0"/>
              <a:t>Numerical Features</a:t>
            </a:r>
          </a:p>
        </p:txBody>
      </p:sp>
      <p:grpSp>
        <p:nvGrpSpPr>
          <p:cNvPr id="36" name="Group 35">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37" name="Rectangle 36">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0" name="Rectangle 39">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ontent Placeholder 8">
            <a:extLst>
              <a:ext uri="{FF2B5EF4-FFF2-40B4-BE49-F238E27FC236}">
                <a16:creationId xmlns:a16="http://schemas.microsoft.com/office/drawing/2014/main" id="{8CC20AA3-0D1A-515F-478F-CCA7659C42D6}"/>
              </a:ext>
            </a:extLst>
          </p:cNvPr>
          <p:cNvSpPr>
            <a:spLocks noGrp="1"/>
          </p:cNvSpPr>
          <p:nvPr>
            <p:ph idx="1"/>
          </p:nvPr>
        </p:nvSpPr>
        <p:spPr>
          <a:xfrm>
            <a:off x="562613" y="2670997"/>
            <a:ext cx="4560584" cy="4676476"/>
          </a:xfrm>
        </p:spPr>
        <p:txBody>
          <a:bodyPr anchor="ctr">
            <a:normAutofit/>
          </a:bodyPr>
          <a:lstStyle/>
          <a:p>
            <a:r>
              <a:rPr lang="en-US" sz="1600" dirty="0">
                <a:latin typeface="Menlo" panose="020B0609030804020204" pitchFamily="49" charset="0"/>
                <a:ea typeface="Menlo" panose="020B0609030804020204" pitchFamily="49" charset="0"/>
                <a:cs typeface="Menlo" panose="020B0609030804020204" pitchFamily="49" charset="0"/>
              </a:rPr>
              <a:t>Based on the pair plot, t</a:t>
            </a:r>
            <a:r>
              <a:rPr lang="en-US" sz="1600" b="0" dirty="0">
                <a:effectLst/>
                <a:latin typeface="Menlo" panose="020B0609030804020204" pitchFamily="49" charset="0"/>
                <a:ea typeface="Menlo" panose="020B0609030804020204" pitchFamily="49" charset="0"/>
                <a:cs typeface="Menlo" panose="020B0609030804020204" pitchFamily="49" charset="0"/>
              </a:rPr>
              <a:t>he day feature has no impact on bank loan approval because the approval status is distributed fairly for all days. </a:t>
            </a:r>
          </a:p>
          <a:p>
            <a:r>
              <a:rPr lang="en-US" sz="1600" b="0" dirty="0">
                <a:effectLst/>
                <a:latin typeface="Menlo" panose="020B0609030804020204" pitchFamily="49" charset="0"/>
                <a:ea typeface="Menlo" panose="020B0609030804020204" pitchFamily="49" charset="0"/>
                <a:cs typeface="Menlo" panose="020B0609030804020204" pitchFamily="49" charset="0"/>
              </a:rPr>
              <a:t>Therefore, this feature will be removed during feature engineering, as it will have no impact on the loan status.</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pPr marL="0" indent="0">
              <a:buNone/>
            </a:pPr>
            <a:endParaRPr lang="en-US" sz="2000" dirty="0"/>
          </a:p>
        </p:txBody>
      </p:sp>
      <p:sp>
        <p:nvSpPr>
          <p:cNvPr id="42" name="Rectangle 41">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Content Placeholder 6" descr="A group of blue and orange dots&#10;&#10;Description automatically generated">
            <a:extLst>
              <a:ext uri="{FF2B5EF4-FFF2-40B4-BE49-F238E27FC236}">
                <a16:creationId xmlns:a16="http://schemas.microsoft.com/office/drawing/2014/main" id="{6A068736-1806-D48A-294C-86D6EF4B7486}"/>
              </a:ext>
            </a:extLst>
          </p:cNvPr>
          <p:cNvPicPr>
            <a:picLocks noChangeAspect="1"/>
          </p:cNvPicPr>
          <p:nvPr/>
        </p:nvPicPr>
        <p:blipFill>
          <a:blip r:embed="rId2"/>
          <a:stretch>
            <a:fillRect/>
          </a:stretch>
        </p:blipFill>
        <p:spPr>
          <a:xfrm>
            <a:off x="5873189" y="856180"/>
            <a:ext cx="5653726" cy="5304592"/>
          </a:xfrm>
          <a:prstGeom prst="rect">
            <a:avLst/>
          </a:prstGeom>
        </p:spPr>
      </p:pic>
    </p:spTree>
    <p:extLst>
      <p:ext uri="{BB962C8B-B14F-4D97-AF65-F5344CB8AC3E}">
        <p14:creationId xmlns:p14="http://schemas.microsoft.com/office/powerpoint/2010/main" val="3740794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B28311A-10BB-F72F-F084-6D748076810B}"/>
              </a:ext>
            </a:extLst>
          </p:cNvPr>
          <p:cNvSpPr>
            <a:spLocks noGrp="1"/>
          </p:cNvSpPr>
          <p:nvPr>
            <p:ph type="title"/>
          </p:nvPr>
        </p:nvSpPr>
        <p:spPr>
          <a:xfrm>
            <a:off x="589560" y="856180"/>
            <a:ext cx="4560584" cy="1128068"/>
          </a:xfrm>
        </p:spPr>
        <p:txBody>
          <a:bodyPr anchor="ctr">
            <a:normAutofit/>
          </a:bodyPr>
          <a:lstStyle/>
          <a:p>
            <a:r>
              <a:rPr lang="en-US" sz="3700" b="1" dirty="0"/>
              <a:t>Numerical Features</a:t>
            </a:r>
          </a:p>
        </p:txBody>
      </p:sp>
      <p:grpSp>
        <p:nvGrpSpPr>
          <p:cNvPr id="25" name="Group 24">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6" name="Rectangle 25">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9" name="Rectangle 28">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ontent Placeholder 8">
            <a:extLst>
              <a:ext uri="{FF2B5EF4-FFF2-40B4-BE49-F238E27FC236}">
                <a16:creationId xmlns:a16="http://schemas.microsoft.com/office/drawing/2014/main" id="{E0A5696F-E58C-3C22-9C6B-A27441FBDB8B}"/>
              </a:ext>
            </a:extLst>
          </p:cNvPr>
          <p:cNvSpPr>
            <a:spLocks noGrp="1"/>
          </p:cNvSpPr>
          <p:nvPr>
            <p:ph idx="1"/>
          </p:nvPr>
        </p:nvSpPr>
        <p:spPr>
          <a:xfrm>
            <a:off x="590719" y="2308053"/>
            <a:ext cx="4559425" cy="2799858"/>
          </a:xfrm>
        </p:spPr>
        <p:txBody>
          <a:bodyPr anchor="ctr">
            <a:normAutofit/>
          </a:bodyPr>
          <a:lstStyle/>
          <a:p>
            <a:r>
              <a:rPr lang="en-US" sz="1600" dirty="0">
                <a:latin typeface="Menlo" panose="020B0609030804020204" pitchFamily="49" charset="0"/>
              </a:rPr>
              <a:t>Based on the correlation matrix, p</a:t>
            </a:r>
            <a:r>
              <a:rPr lang="en-US" sz="1600" b="0" dirty="0">
                <a:effectLst/>
                <a:latin typeface="Menlo" panose="020B0609030804020204" pitchFamily="49" charset="0"/>
              </a:rPr>
              <a:t>days</a:t>
            </a:r>
            <a:r>
              <a:rPr lang="en-US" sz="1600" dirty="0">
                <a:latin typeface="Menlo" panose="020B0609030804020204" pitchFamily="49" charset="0"/>
              </a:rPr>
              <a:t> </a:t>
            </a:r>
            <a:r>
              <a:rPr lang="en-US" sz="1600" b="0" dirty="0">
                <a:effectLst/>
                <a:latin typeface="Menlo" panose="020B0609030804020204" pitchFamily="49" charset="0"/>
              </a:rPr>
              <a:t>and previous features have a high positive correlation with each other. </a:t>
            </a:r>
            <a:r>
              <a:rPr lang="en-US" sz="1600" dirty="0">
                <a:latin typeface="Menlo" panose="020B0609030804020204" pitchFamily="49" charset="0"/>
              </a:rPr>
              <a:t>An a</a:t>
            </a:r>
            <a:r>
              <a:rPr lang="en-US" sz="1600" b="0" dirty="0">
                <a:effectLst/>
                <a:latin typeface="Menlo" panose="020B0609030804020204" pitchFamily="49" charset="0"/>
              </a:rPr>
              <a:t>ssumption could be that the pdays</a:t>
            </a:r>
            <a:r>
              <a:rPr lang="en-US" sz="1600" dirty="0">
                <a:latin typeface="Menlo" panose="020B0609030804020204" pitchFamily="49" charset="0"/>
              </a:rPr>
              <a:t> </a:t>
            </a:r>
            <a:r>
              <a:rPr lang="en-US" sz="1600" b="0" dirty="0">
                <a:effectLst/>
                <a:latin typeface="Menlo" panose="020B0609030804020204" pitchFamily="49" charset="0"/>
              </a:rPr>
              <a:t>feature</a:t>
            </a:r>
            <a:r>
              <a:rPr lang="en-US" sz="1600" dirty="0">
                <a:latin typeface="Menlo" panose="020B0609030804020204" pitchFamily="49" charset="0"/>
              </a:rPr>
              <a:t> </a:t>
            </a:r>
            <a:r>
              <a:rPr lang="en-US" sz="1600" b="0" dirty="0">
                <a:effectLst/>
                <a:latin typeface="Menlo" panose="020B0609030804020204" pitchFamily="49" charset="0"/>
              </a:rPr>
              <a:t>stands for the number of previous days a client submitted a bank loan application.</a:t>
            </a:r>
          </a:p>
          <a:p>
            <a:r>
              <a:rPr lang="en-US" sz="1600" b="0" dirty="0">
                <a:effectLst/>
                <a:latin typeface="Menlo" panose="020B0609030804020204" pitchFamily="49" charset="0"/>
              </a:rPr>
              <a:t>Therefore, one of the features will be removed during feature engineering.</a:t>
            </a:r>
          </a:p>
          <a:p>
            <a:endParaRPr lang="en-US" sz="2000" dirty="0"/>
          </a:p>
        </p:txBody>
      </p:sp>
      <p:sp>
        <p:nvSpPr>
          <p:cNvPr id="31" name="Rectangle 30">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8547C386-4A5A-A38A-CD6E-EDFB6F91EE59}"/>
              </a:ext>
            </a:extLst>
          </p:cNvPr>
          <p:cNvPicPr>
            <a:picLocks noChangeAspect="1"/>
          </p:cNvPicPr>
          <p:nvPr/>
        </p:nvPicPr>
        <p:blipFill>
          <a:blip r:embed="rId2"/>
          <a:stretch>
            <a:fillRect/>
          </a:stretch>
        </p:blipFill>
        <p:spPr>
          <a:xfrm>
            <a:off x="6014822" y="1984248"/>
            <a:ext cx="5351342" cy="4140249"/>
          </a:xfrm>
          <a:prstGeom prst="rect">
            <a:avLst/>
          </a:prstGeom>
        </p:spPr>
      </p:pic>
    </p:spTree>
    <p:extLst>
      <p:ext uri="{BB962C8B-B14F-4D97-AF65-F5344CB8AC3E}">
        <p14:creationId xmlns:p14="http://schemas.microsoft.com/office/powerpoint/2010/main" val="868441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7D08E90-29EF-AD85-A71A-5DBF50096548}"/>
              </a:ext>
            </a:extLst>
          </p:cNvPr>
          <p:cNvSpPr>
            <a:spLocks noGrp="1"/>
          </p:cNvSpPr>
          <p:nvPr>
            <p:ph type="title"/>
          </p:nvPr>
        </p:nvSpPr>
        <p:spPr>
          <a:xfrm>
            <a:off x="589560" y="856180"/>
            <a:ext cx="5279408" cy="1128068"/>
          </a:xfrm>
        </p:spPr>
        <p:txBody>
          <a:bodyPr anchor="ctr">
            <a:normAutofit/>
          </a:bodyPr>
          <a:lstStyle/>
          <a:p>
            <a:r>
              <a:rPr lang="en-US" sz="3700" b="1" dirty="0"/>
              <a:t>Categorical Features</a:t>
            </a:r>
          </a:p>
        </p:txBody>
      </p:sp>
      <p:grpSp>
        <p:nvGrpSpPr>
          <p:cNvPr id="18" name="Group 17">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9" name="Rectangle 18">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2" name="Rectangle 21">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Content Placeholder 12">
            <a:extLst>
              <a:ext uri="{FF2B5EF4-FFF2-40B4-BE49-F238E27FC236}">
                <a16:creationId xmlns:a16="http://schemas.microsoft.com/office/drawing/2014/main" id="{826530DC-4E58-7B34-2334-59C0DE3E5EEB}"/>
              </a:ext>
            </a:extLst>
          </p:cNvPr>
          <p:cNvSpPr>
            <a:spLocks noGrp="1"/>
          </p:cNvSpPr>
          <p:nvPr>
            <p:ph idx="1"/>
          </p:nvPr>
        </p:nvSpPr>
        <p:spPr>
          <a:xfrm>
            <a:off x="590902" y="2385507"/>
            <a:ext cx="5278066" cy="3696328"/>
          </a:xfrm>
        </p:spPr>
        <p:txBody>
          <a:bodyPr anchor="ctr">
            <a:normAutofit fontScale="85000" lnSpcReduction="10000"/>
          </a:bodyPr>
          <a:lstStyle/>
          <a:p>
            <a:r>
              <a:rPr lang="en-US" sz="1900" b="0" dirty="0">
                <a:effectLst/>
                <a:latin typeface="Menlo" panose="020B0609030804020204" pitchFamily="49" charset="0"/>
              </a:rPr>
              <a:t>Based on </a:t>
            </a:r>
            <a:r>
              <a:rPr lang="en-US" sz="1900" dirty="0">
                <a:latin typeface="Menlo" panose="020B0609030804020204" pitchFamily="49" charset="0"/>
              </a:rPr>
              <a:t>the bar graphs, </a:t>
            </a:r>
            <a:r>
              <a:rPr lang="en-US" sz="1900" b="0" dirty="0">
                <a:effectLst/>
                <a:latin typeface="Menlo" panose="020B0609030804020204" pitchFamily="49" charset="0"/>
              </a:rPr>
              <a:t>default field will be removed during feature engineering because there is not enough data for the approved bank loan class.</a:t>
            </a:r>
          </a:p>
          <a:p>
            <a:r>
              <a:rPr lang="en-US" sz="1900" b="0" dirty="0">
                <a:effectLst/>
                <a:latin typeface="Menlo" panose="020B0609030804020204" pitchFamily="49" charset="0"/>
              </a:rPr>
              <a:t>education and marital loan approval is based on the number of applications so those fields will be removed during feature engineering.</a:t>
            </a:r>
          </a:p>
          <a:p>
            <a:r>
              <a:rPr lang="en-US" sz="1900" b="0" dirty="0">
                <a:effectLst/>
                <a:latin typeface="Menlo" panose="020B0609030804020204" pitchFamily="49" charset="0"/>
              </a:rPr>
              <a:t>The most frequent form of contact used was cellular, as a result more loans were approved because of this. So, this field will be removed.</a:t>
            </a:r>
          </a:p>
          <a:p>
            <a:r>
              <a:rPr lang="en-US" sz="1900" b="0" dirty="0">
                <a:effectLst/>
                <a:latin typeface="Menlo" panose="020B0609030804020204" pitchFamily="49" charset="0"/>
              </a:rPr>
              <a:t>poutcome field consists mostly of unknowns so this field will also be removed during feature engineering.</a:t>
            </a:r>
          </a:p>
          <a:p>
            <a:endParaRPr lang="en-US" sz="2000" dirty="0"/>
          </a:p>
        </p:txBody>
      </p:sp>
      <p:sp>
        <p:nvSpPr>
          <p:cNvPr id="24" name="Rectangle 23">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4FD0460B-6B1B-92BB-25C6-7C5421365377}"/>
              </a:ext>
            </a:extLst>
          </p:cNvPr>
          <p:cNvPicPr>
            <a:picLocks noChangeAspect="1"/>
          </p:cNvPicPr>
          <p:nvPr/>
        </p:nvPicPr>
        <p:blipFill>
          <a:blip r:embed="rId2"/>
          <a:stretch>
            <a:fillRect/>
          </a:stretch>
        </p:blipFill>
        <p:spPr>
          <a:xfrm>
            <a:off x="6937050" y="1083484"/>
            <a:ext cx="4624562" cy="1500648"/>
          </a:xfrm>
          <a:prstGeom prst="rect">
            <a:avLst/>
          </a:prstGeom>
        </p:spPr>
      </p:pic>
      <p:pic>
        <p:nvPicPr>
          <p:cNvPr id="4" name="Picture 3">
            <a:extLst>
              <a:ext uri="{FF2B5EF4-FFF2-40B4-BE49-F238E27FC236}">
                <a16:creationId xmlns:a16="http://schemas.microsoft.com/office/drawing/2014/main" id="{C5DBB327-EB0F-6B79-38B0-2F159FD0DD51}"/>
              </a:ext>
            </a:extLst>
          </p:cNvPr>
          <p:cNvPicPr>
            <a:picLocks noChangeAspect="1"/>
          </p:cNvPicPr>
          <p:nvPr/>
        </p:nvPicPr>
        <p:blipFill>
          <a:blip r:embed="rId3"/>
          <a:stretch>
            <a:fillRect/>
          </a:stretch>
        </p:blipFill>
        <p:spPr>
          <a:xfrm>
            <a:off x="6976718" y="4158703"/>
            <a:ext cx="4624563" cy="1656342"/>
          </a:xfrm>
          <a:prstGeom prst="rect">
            <a:avLst/>
          </a:prstGeom>
        </p:spPr>
      </p:pic>
    </p:spTree>
    <p:extLst>
      <p:ext uri="{BB962C8B-B14F-4D97-AF65-F5344CB8AC3E}">
        <p14:creationId xmlns:p14="http://schemas.microsoft.com/office/powerpoint/2010/main" val="4224382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894F27A-70A0-201E-1519-96DF048CED85}"/>
              </a:ext>
            </a:extLst>
          </p:cNvPr>
          <p:cNvSpPr>
            <a:spLocks noGrp="1"/>
          </p:cNvSpPr>
          <p:nvPr>
            <p:ph type="title"/>
          </p:nvPr>
        </p:nvSpPr>
        <p:spPr>
          <a:xfrm>
            <a:off x="589560" y="856180"/>
            <a:ext cx="4560584" cy="1128068"/>
          </a:xfrm>
        </p:spPr>
        <p:txBody>
          <a:bodyPr anchor="ctr">
            <a:normAutofit/>
          </a:bodyPr>
          <a:lstStyle/>
          <a:p>
            <a:r>
              <a:rPr lang="en-US" sz="3700" b="1" dirty="0"/>
              <a:t>Categorical Features</a:t>
            </a:r>
          </a:p>
        </p:txBody>
      </p:sp>
      <p:grpSp>
        <p:nvGrpSpPr>
          <p:cNvPr id="24" name="Group 23">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5" name="Rectangle 2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 name="Rectangle 27">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Content Placeholder 7">
            <a:extLst>
              <a:ext uri="{FF2B5EF4-FFF2-40B4-BE49-F238E27FC236}">
                <a16:creationId xmlns:a16="http://schemas.microsoft.com/office/drawing/2014/main" id="{E6EED1EA-29E9-4584-34A9-FF1C3179E29A}"/>
              </a:ext>
            </a:extLst>
          </p:cNvPr>
          <p:cNvSpPr>
            <a:spLocks noGrp="1"/>
          </p:cNvSpPr>
          <p:nvPr>
            <p:ph idx="1"/>
          </p:nvPr>
        </p:nvSpPr>
        <p:spPr>
          <a:xfrm>
            <a:off x="629562" y="2279186"/>
            <a:ext cx="4559425" cy="2745314"/>
          </a:xfrm>
        </p:spPr>
        <p:txBody>
          <a:bodyPr anchor="ctr">
            <a:normAutofit/>
          </a:bodyPr>
          <a:lstStyle/>
          <a:p>
            <a:r>
              <a:rPr lang="en-US" sz="1600" b="0" dirty="0">
                <a:effectLst/>
                <a:latin typeface="Menlo" panose="020B0609030804020204" pitchFamily="49" charset="0"/>
              </a:rPr>
              <a:t>Based on the line graph, bank loans are likely to be approved in July because the number of approvals is higher, even though the number of applications is lower compared to other months.</a:t>
            </a:r>
          </a:p>
          <a:p>
            <a:r>
              <a:rPr lang="en-US" sz="1600" dirty="0">
                <a:latin typeface="Menlo" panose="020B0609030804020204" pitchFamily="49" charset="0"/>
              </a:rPr>
              <a:t>M</a:t>
            </a:r>
            <a:r>
              <a:rPr lang="en-US" sz="1600" b="0" dirty="0">
                <a:effectLst/>
                <a:latin typeface="Menlo" panose="020B0609030804020204" pitchFamily="49" charset="0"/>
              </a:rPr>
              <a:t>ost bank loan applications are made in May.</a:t>
            </a:r>
          </a:p>
          <a:p>
            <a:r>
              <a:rPr lang="en-US" sz="1600" b="0" dirty="0">
                <a:effectLst/>
                <a:latin typeface="Menlo" panose="020B0609030804020204" pitchFamily="49" charset="0"/>
              </a:rPr>
              <a:t>December has the least amount of bank loan applications.</a:t>
            </a:r>
          </a:p>
          <a:p>
            <a:endParaRPr lang="en-US" sz="1400" dirty="0"/>
          </a:p>
        </p:txBody>
      </p:sp>
      <p:sp>
        <p:nvSpPr>
          <p:cNvPr id="30" name="Rectangle 29">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EF7718B1-C521-D1D6-185B-E24CAAE65833}"/>
              </a:ext>
            </a:extLst>
          </p:cNvPr>
          <p:cNvPicPr>
            <a:picLocks noChangeAspect="1"/>
          </p:cNvPicPr>
          <p:nvPr/>
        </p:nvPicPr>
        <p:blipFill>
          <a:blip r:embed="rId2"/>
          <a:stretch>
            <a:fillRect/>
          </a:stretch>
        </p:blipFill>
        <p:spPr>
          <a:xfrm>
            <a:off x="5759704" y="1984248"/>
            <a:ext cx="5861577" cy="3467100"/>
          </a:xfrm>
          <a:prstGeom prst="rect">
            <a:avLst/>
          </a:prstGeom>
        </p:spPr>
      </p:pic>
    </p:spTree>
    <p:extLst>
      <p:ext uri="{BB962C8B-B14F-4D97-AF65-F5344CB8AC3E}">
        <p14:creationId xmlns:p14="http://schemas.microsoft.com/office/powerpoint/2010/main" val="1417633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03D8800-96D7-938B-0E7D-151046FFD0C3}"/>
              </a:ext>
            </a:extLst>
          </p:cNvPr>
          <p:cNvSpPr>
            <a:spLocks noGrp="1"/>
          </p:cNvSpPr>
          <p:nvPr>
            <p:ph type="title"/>
          </p:nvPr>
        </p:nvSpPr>
        <p:spPr>
          <a:xfrm>
            <a:off x="576245" y="730728"/>
            <a:ext cx="4282983" cy="892355"/>
          </a:xfrm>
        </p:spPr>
        <p:txBody>
          <a:bodyPr anchor="b">
            <a:normAutofit/>
          </a:bodyPr>
          <a:lstStyle/>
          <a:p>
            <a:r>
              <a:rPr lang="en-US" sz="3600" b="1" dirty="0"/>
              <a:t>Feature Engineering </a:t>
            </a:r>
          </a:p>
        </p:txBody>
      </p:sp>
      <p:sp>
        <p:nvSpPr>
          <p:cNvPr id="36" name="Rectangle 35">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363FAC6-FBAA-DC5F-714B-3AF37DF01434}"/>
              </a:ext>
            </a:extLst>
          </p:cNvPr>
          <p:cNvSpPr>
            <a:spLocks noGrp="1"/>
          </p:cNvSpPr>
          <p:nvPr>
            <p:ph idx="1"/>
          </p:nvPr>
        </p:nvSpPr>
        <p:spPr>
          <a:xfrm>
            <a:off x="576244" y="2098758"/>
            <a:ext cx="4282984" cy="4564776"/>
          </a:xfrm>
        </p:spPr>
        <p:txBody>
          <a:bodyPr anchor="ctr">
            <a:normAutofit/>
          </a:bodyPr>
          <a:lstStyle/>
          <a:p>
            <a:pPr marL="0" lvl="0" indent="0">
              <a:buNone/>
            </a:pPr>
            <a:r>
              <a:rPr lang="en-US" sz="1400" b="1" u="sng" dirty="0">
                <a:latin typeface="Menlo" panose="020B0609030804020204" pitchFamily="49" charset="0"/>
                <a:ea typeface="Menlo" panose="020B0609030804020204" pitchFamily="49" charset="0"/>
                <a:cs typeface="Menlo" panose="020B0609030804020204" pitchFamily="49" charset="0"/>
              </a:rPr>
              <a:t>New Features Added:</a:t>
            </a:r>
          </a:p>
          <a:p>
            <a:pPr lvl="0"/>
            <a:r>
              <a:rPr lang="en-US" sz="1400" dirty="0">
                <a:latin typeface="Menlo" panose="020B0609030804020204" pitchFamily="49" charset="0"/>
                <a:ea typeface="Menlo" panose="020B0609030804020204" pitchFamily="49" charset="0"/>
                <a:cs typeface="Menlo" panose="020B0609030804020204" pitchFamily="49" charset="0"/>
              </a:rPr>
              <a:t>client_id – autogenerated field was added to uniquely identify each clients’ bank loan approval status.</a:t>
            </a:r>
          </a:p>
          <a:p>
            <a:pPr marL="0" lvl="0" indent="0">
              <a:buNone/>
            </a:pPr>
            <a:r>
              <a:rPr lang="en-US" sz="1400" b="1" u="sng" dirty="0">
                <a:latin typeface="Menlo" panose="020B0609030804020204" pitchFamily="49" charset="0"/>
                <a:ea typeface="Menlo" panose="020B0609030804020204" pitchFamily="49" charset="0"/>
                <a:cs typeface="Menlo" panose="020B0609030804020204" pitchFamily="49" charset="0"/>
              </a:rPr>
              <a:t>Removed Features:</a:t>
            </a:r>
          </a:p>
          <a:p>
            <a:pPr lvl="0"/>
            <a:r>
              <a:rPr lang="en-US" sz="1400" dirty="0">
                <a:latin typeface="Menlo" panose="020B0609030804020204" pitchFamily="49" charset="0"/>
                <a:ea typeface="Menlo" panose="020B0609030804020204" pitchFamily="49" charset="0"/>
                <a:cs typeface="Menlo" panose="020B0609030804020204" pitchFamily="49" charset="0"/>
              </a:rPr>
              <a:t>day, previous, default, education, marital, contact, poutcome.</a:t>
            </a:r>
          </a:p>
          <a:p>
            <a:pPr marL="0" lvl="0" indent="0">
              <a:buNone/>
            </a:pPr>
            <a:r>
              <a:rPr lang="en-US" sz="1400" b="1" u="sng" dirty="0">
                <a:latin typeface="Menlo" panose="020B0609030804020204" pitchFamily="49" charset="0"/>
                <a:ea typeface="Menlo" panose="020B0609030804020204" pitchFamily="49" charset="0"/>
                <a:cs typeface="Menlo" panose="020B0609030804020204" pitchFamily="49" charset="0"/>
              </a:rPr>
              <a:t>Final Features for ML models:</a:t>
            </a:r>
          </a:p>
          <a:p>
            <a:pPr lvl="0"/>
            <a:r>
              <a:rPr lang="en-US" sz="1400" dirty="0">
                <a:latin typeface="Menlo" panose="020B0609030804020204" pitchFamily="49" charset="0"/>
                <a:ea typeface="Menlo" panose="020B0609030804020204" pitchFamily="49" charset="0"/>
                <a:cs typeface="Menlo" panose="020B0609030804020204" pitchFamily="49" charset="0"/>
              </a:rPr>
              <a:t>client_id, age, pdays, balance, duration, campaign, job, month, deposit, housing and loan.</a:t>
            </a:r>
          </a:p>
          <a:p>
            <a:pPr marL="0" lvl="0" indent="0">
              <a:buNone/>
            </a:pPr>
            <a:r>
              <a:rPr lang="en-US" sz="1400" dirty="0">
                <a:latin typeface="Menlo" panose="020B0609030804020204" pitchFamily="49" charset="0"/>
                <a:ea typeface="Menlo" panose="020B0609030804020204" pitchFamily="49" charset="0"/>
                <a:cs typeface="Menlo" panose="020B0609030804020204" pitchFamily="49" charset="0"/>
              </a:rPr>
              <a:t>Label encoder was used to convert categorical features to numerical.</a:t>
            </a:r>
          </a:p>
          <a:p>
            <a:pPr lvl="0"/>
            <a:endParaRPr lang="en-US" sz="1600" dirty="0">
              <a:latin typeface="Menlo" panose="020B0609030804020204" pitchFamily="49" charset="0"/>
              <a:ea typeface="Menlo" panose="020B0609030804020204" pitchFamily="49" charset="0"/>
              <a:cs typeface="Menlo" panose="020B0609030804020204" pitchFamily="49" charset="0"/>
            </a:endParaRPr>
          </a:p>
          <a:p>
            <a:pPr lvl="0"/>
            <a:endParaRPr lang="en-US" sz="1600" dirty="0">
              <a:latin typeface="Menlo" panose="020B0609030804020204" pitchFamily="49" charset="0"/>
              <a:ea typeface="Menlo" panose="020B0609030804020204" pitchFamily="49" charset="0"/>
              <a:cs typeface="Menlo" panose="020B0609030804020204" pitchFamily="49" charset="0"/>
            </a:endParaRPr>
          </a:p>
          <a:p>
            <a:pPr marL="0" lvl="0" indent="0">
              <a:buNone/>
            </a:pPr>
            <a:endParaRPr lang="en-US" sz="1000" dirty="0"/>
          </a:p>
          <a:p>
            <a:pPr marL="0" indent="0">
              <a:buNone/>
            </a:pPr>
            <a:endParaRPr lang="en-US" sz="1000" dirty="0"/>
          </a:p>
        </p:txBody>
      </p:sp>
      <p:sp>
        <p:nvSpPr>
          <p:cNvPr id="38" name="Rectangle 37">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A table with numbers and text&#10;&#10;Description automatically generated">
            <a:extLst>
              <a:ext uri="{FF2B5EF4-FFF2-40B4-BE49-F238E27FC236}">
                <a16:creationId xmlns:a16="http://schemas.microsoft.com/office/drawing/2014/main" id="{7D59CE34-1327-7DD5-CEB2-FFD9AB7CD820}"/>
              </a:ext>
            </a:extLst>
          </p:cNvPr>
          <p:cNvPicPr>
            <a:picLocks noChangeAspect="1"/>
          </p:cNvPicPr>
          <p:nvPr/>
        </p:nvPicPr>
        <p:blipFill>
          <a:blip r:embed="rId2"/>
          <a:stretch>
            <a:fillRect/>
          </a:stretch>
        </p:blipFill>
        <p:spPr>
          <a:xfrm>
            <a:off x="6040177" y="1887094"/>
            <a:ext cx="5498203" cy="2342385"/>
          </a:xfrm>
          <a:prstGeom prst="rect">
            <a:avLst/>
          </a:prstGeom>
        </p:spPr>
      </p:pic>
    </p:spTree>
    <p:extLst>
      <p:ext uri="{BB962C8B-B14F-4D97-AF65-F5344CB8AC3E}">
        <p14:creationId xmlns:p14="http://schemas.microsoft.com/office/powerpoint/2010/main" val="267704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5BDF283-95CB-C2D9-A1BC-2FB1E0FE8602}"/>
              </a:ext>
            </a:extLst>
          </p:cNvPr>
          <p:cNvSpPr>
            <a:spLocks noGrp="1"/>
          </p:cNvSpPr>
          <p:nvPr>
            <p:ph type="title"/>
          </p:nvPr>
        </p:nvSpPr>
        <p:spPr>
          <a:xfrm>
            <a:off x="589560" y="856180"/>
            <a:ext cx="5279408" cy="1128068"/>
          </a:xfrm>
        </p:spPr>
        <p:txBody>
          <a:bodyPr vert="horz" lIns="91440" tIns="45720" rIns="91440" bIns="45720" rtlCol="0" anchor="ctr">
            <a:normAutofit/>
          </a:bodyPr>
          <a:lstStyle/>
          <a:p>
            <a:r>
              <a:rPr lang="en-US" sz="3700" b="1" dirty="0"/>
              <a:t>Feature Engineering</a:t>
            </a:r>
          </a:p>
        </p:txBody>
      </p:sp>
      <p:grpSp>
        <p:nvGrpSpPr>
          <p:cNvPr id="18" name="Group 17">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9" name="Rectangle 18">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2" name="Rectangle 21">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28E301E5-84F9-4909-B586-7387283C550F}"/>
              </a:ext>
            </a:extLst>
          </p:cNvPr>
          <p:cNvSpPr txBox="1"/>
          <p:nvPr/>
        </p:nvSpPr>
        <p:spPr>
          <a:xfrm>
            <a:off x="589560" y="2553997"/>
            <a:ext cx="4626721" cy="1950312"/>
          </a:xfrm>
          <a:prstGeom prst="rect">
            <a:avLst/>
          </a:prstGeom>
        </p:spPr>
        <p:txBody>
          <a:bodyPr vert="horz" lIns="91440" tIns="45720" rIns="91440" bIns="45720" rtlCol="0" anchor="ctr">
            <a:noAutofit/>
          </a:bodyPr>
          <a:lstStyle/>
          <a:p>
            <a:pPr marL="285750" indent="-228600">
              <a:lnSpc>
                <a:spcPct val="90000"/>
              </a:lnSpc>
              <a:spcAft>
                <a:spcPts val="600"/>
              </a:spcAft>
              <a:buFont typeface="Arial" panose="020B0604020202020204" pitchFamily="34" charset="0"/>
              <a:buChar char="•"/>
            </a:pPr>
            <a:r>
              <a:rPr lang="en-US" sz="1600" dirty="0">
                <a:latin typeface="Menlo" panose="020B0609030804020204" pitchFamily="49" charset="0"/>
                <a:ea typeface="Menlo" panose="020B0609030804020204" pitchFamily="49" charset="0"/>
                <a:cs typeface="Menlo" panose="020B0609030804020204" pitchFamily="49" charset="0"/>
              </a:rPr>
              <a:t>S</a:t>
            </a:r>
            <a:r>
              <a:rPr lang="en-US" sz="1600" b="0" dirty="0">
                <a:effectLst/>
                <a:latin typeface="Menlo" panose="020B0609030804020204" pitchFamily="49" charset="0"/>
                <a:ea typeface="Menlo" panose="020B0609030804020204" pitchFamily="49" charset="0"/>
                <a:cs typeface="Menlo" panose="020B0609030804020204" pitchFamily="49" charset="0"/>
              </a:rPr>
              <a:t>ince there was an imbalance between approved and not approved bank loans, under-sampling had to be applied so that the models were not biased.</a:t>
            </a:r>
          </a:p>
          <a:p>
            <a:pPr marL="285750" indent="-228600">
              <a:lnSpc>
                <a:spcPct val="90000"/>
              </a:lnSpc>
              <a:spcAft>
                <a:spcPts val="600"/>
              </a:spcAft>
              <a:buFont typeface="Arial" panose="020B0604020202020204" pitchFamily="34" charset="0"/>
              <a:buChar char="•"/>
            </a:pPr>
            <a:r>
              <a:rPr lang="en-US" sz="1600" dirty="0">
                <a:latin typeface="Menlo" panose="020B0609030804020204" pitchFamily="49" charset="0"/>
                <a:ea typeface="Menlo" panose="020B0609030804020204" pitchFamily="49" charset="0"/>
                <a:cs typeface="Menlo" panose="020B0609030804020204" pitchFamily="49" charset="0"/>
              </a:rPr>
              <a:t>U</a:t>
            </a:r>
            <a:r>
              <a:rPr lang="en-US" sz="1600" b="0" dirty="0">
                <a:effectLst/>
                <a:latin typeface="Menlo" panose="020B0609030804020204" pitchFamily="49" charset="0"/>
                <a:ea typeface="Menlo" panose="020B0609030804020204" pitchFamily="49" charset="0"/>
                <a:cs typeface="Menlo" panose="020B0609030804020204" pitchFamily="49" charset="0"/>
              </a:rPr>
              <a:t>nder-sampling was chosen over oversampling to ensure the data remains accurate and having ~3000 rows of data is still a good sample.</a:t>
            </a:r>
          </a:p>
        </p:txBody>
      </p:sp>
      <p:sp>
        <p:nvSpPr>
          <p:cNvPr id="24" name="Rectangle 23">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Content Placeholder 6" descr="A pie chart with a triangle and a number of text&#10;&#10;Description automatically generated">
            <a:extLst>
              <a:ext uri="{FF2B5EF4-FFF2-40B4-BE49-F238E27FC236}">
                <a16:creationId xmlns:a16="http://schemas.microsoft.com/office/drawing/2014/main" id="{9C270FCC-509C-2062-416D-3C0506E4EE5D}"/>
              </a:ext>
            </a:extLst>
          </p:cNvPr>
          <p:cNvPicPr>
            <a:picLocks noGrp="1" noChangeAspect="1"/>
          </p:cNvPicPr>
          <p:nvPr>
            <p:ph sz="half" idx="2"/>
          </p:nvPr>
        </p:nvPicPr>
        <p:blipFill>
          <a:blip r:embed="rId2"/>
          <a:stretch>
            <a:fillRect/>
          </a:stretch>
        </p:blipFill>
        <p:spPr>
          <a:xfrm>
            <a:off x="7778404" y="581892"/>
            <a:ext cx="3007470" cy="2518756"/>
          </a:xfrm>
          <a:prstGeom prst="rect">
            <a:avLst/>
          </a:prstGeom>
        </p:spPr>
      </p:pic>
      <p:sp>
        <p:nvSpPr>
          <p:cNvPr id="28" name="Rectangle 27">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Content Placeholder 7" descr="A pie chart with text overlay&#10;&#10;Description automatically generated">
            <a:extLst>
              <a:ext uri="{FF2B5EF4-FFF2-40B4-BE49-F238E27FC236}">
                <a16:creationId xmlns:a16="http://schemas.microsoft.com/office/drawing/2014/main" id="{09417AF8-A35C-6FE4-365C-DEF4291D66D5}"/>
              </a:ext>
            </a:extLst>
          </p:cNvPr>
          <p:cNvPicPr>
            <a:picLocks noGrp="1" noChangeAspect="1"/>
          </p:cNvPicPr>
          <p:nvPr>
            <p:ph sz="quarter" idx="4"/>
          </p:nvPr>
        </p:nvPicPr>
        <p:blipFill>
          <a:blip r:embed="rId3"/>
          <a:stretch>
            <a:fillRect/>
          </a:stretch>
        </p:blipFill>
        <p:spPr>
          <a:xfrm>
            <a:off x="7848122" y="3707894"/>
            <a:ext cx="2866170" cy="2518756"/>
          </a:xfrm>
          <a:prstGeom prst="rect">
            <a:avLst/>
          </a:prstGeom>
        </p:spPr>
      </p:pic>
    </p:spTree>
    <p:extLst>
      <p:ext uri="{BB962C8B-B14F-4D97-AF65-F5344CB8AC3E}">
        <p14:creationId xmlns:p14="http://schemas.microsoft.com/office/powerpoint/2010/main" val="13877676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870</TotalTime>
  <Words>785</Words>
  <Application>Microsoft Macintosh PowerPoint</Application>
  <PresentationFormat>Widescreen</PresentationFormat>
  <Paragraphs>74</Paragraphs>
  <Slides>14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Aptos</vt:lpstr>
      <vt:lpstr>Aptos Display</vt:lpstr>
      <vt:lpstr>Arial</vt:lpstr>
      <vt:lpstr>Calibri</vt:lpstr>
      <vt:lpstr>Menlo</vt:lpstr>
      <vt:lpstr>Office Theme</vt:lpstr>
      <vt:lpstr>Bank Loan Approval Analysis</vt:lpstr>
      <vt:lpstr>Objective</vt:lpstr>
      <vt:lpstr>Data Preparation</vt:lpstr>
      <vt:lpstr>Numerical Features</vt:lpstr>
      <vt:lpstr>Numerical Features</vt:lpstr>
      <vt:lpstr>Categorical Features</vt:lpstr>
      <vt:lpstr>Categorical Features</vt:lpstr>
      <vt:lpstr>Feature Engineering </vt:lpstr>
      <vt:lpstr>Feature Engineering</vt:lpstr>
      <vt:lpstr>Machine Learning Algorithms</vt:lpstr>
      <vt:lpstr>Evaluation of ML Models</vt:lpstr>
      <vt:lpstr>Evaluation of ML Models </vt:lpstr>
      <vt:lpstr>Deployment</vt:lpstr>
      <vt:lpstr>Summary and Improvement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angel mthimunye</dc:creator>
  <cp:lastModifiedBy>angel mthimunye</cp:lastModifiedBy>
  <cp:revision>79</cp:revision>
  <dcterms:created xsi:type="dcterms:W3CDTF">2024-09-14T14:53:56Z</dcterms:created>
  <dcterms:modified xsi:type="dcterms:W3CDTF">2024-09-19T07:13:43Z</dcterms:modified>
</cp:coreProperties>
</file>