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  <p:embeddedFontLst>
    <p:embeddedFont>
      <p:font typeface="Century Gothic" panose="020B0502020202020204"/>
      <p:regular r:id="rId21"/>
    </p:embeddedFont>
    <p:embeddedFont>
      <p:font typeface="Calibri" panose="020F0502020204030204"/>
      <p:regular r:id="rId22"/>
    </p:embeddedFont>
    <p:embeddedFont>
      <p:font typeface="Roboto" panose="0200000000000000000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0893f687_0_5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fa0893f687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89f9619b_0_86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f389f9619b_0_8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89f9619b_0_195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f389f9619b_0_19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a0893f687_0_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fa0893f687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a0893f687_0_8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fa0893f687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a0893f687_0_9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fa0893f687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a0893f687_0_1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fa0893f687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0893f687_0_4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a0893f687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0893f687_0_2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a0893f687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otnetfoundation.org/" TargetMode="External"/><Relationship Id="rId3" Type="http://schemas.openxmlformats.org/officeDocument/2006/relationships/hyperlink" Target="https://docs.microsoft.com/pt-br/dotnet/" TargetMode="External"/><Relationship Id="rId2" Type="http://schemas.openxmlformats.org/officeDocument/2006/relationships/hyperlink" Target="https://github.com/dotnet/core/blob/main/Documentation/core-repos.md" TargetMode="Externa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7" name="Google Shape;37;p5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600" b="1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sz="6600" b="1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321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8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1: </a:t>
            </a:r>
            <a:r>
              <a:rPr lang="en-US" sz="38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Visão geral do Ecossistema .NET</a:t>
            </a:r>
            <a:endParaRPr sz="3800" b="1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27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a0893f687_0_51"/>
          <p:cNvSpPr txBox="1"/>
          <p:nvPr>
            <p:ph type="subTitle" idx="1"/>
          </p:nvPr>
        </p:nvSpPr>
        <p:spPr>
          <a:xfrm>
            <a:off x="1672575" y="282650"/>
            <a:ext cx="6560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ASP.NET e ASP.NET Core  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20" name="Google Shape;120;gfa0893f687_0_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fa0893f687_0_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gfa0893f687_0_51"/>
          <p:cNvSpPr txBox="1"/>
          <p:nvPr/>
        </p:nvSpPr>
        <p:spPr>
          <a:xfrm>
            <a:off x="333000" y="993076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Aplicações Web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páginas web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REST APIs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microservices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hubs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rocessamento de requisições web ( C# e F#)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riação de páginas da 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 de forma dinâmica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Bibliotecas para </a:t>
            </a:r>
            <a:r>
              <a:rPr lang="en-US" sz="2400" i="1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</a:t>
            </a:r>
            <a:r>
              <a:rPr lang="en-US" sz="2400" i="1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 patterns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Sistema de autenticação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Extensões para produtividade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gfa0893f687_0_51"/>
          <p:cNvSpPr/>
          <p:nvPr/>
        </p:nvSpPr>
        <p:spPr>
          <a:xfrm>
            <a:off x="4803075" y="3322925"/>
            <a:ext cx="769800" cy="451500"/>
          </a:xfrm>
          <a:prstGeom prst="snip1Rect">
            <a:avLst>
              <a:gd name="adj" fmla="val 16667"/>
            </a:avLst>
          </a:prstGeom>
          <a:solidFill>
            <a:srgbClr val="F7832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MVC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gfa0893f687_0_51"/>
          <p:cNvSpPr/>
          <p:nvPr/>
        </p:nvSpPr>
        <p:spPr>
          <a:xfrm>
            <a:off x="5972536" y="1286950"/>
            <a:ext cx="2027800" cy="710475"/>
          </a:xfrm>
          <a:prstGeom prst="flowChartPunchedTape">
            <a:avLst/>
          </a:prstGeom>
          <a:solidFill>
            <a:srgbClr val="00206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ASP.NET Core</a:t>
            </a:r>
            <a:endParaRPr sz="16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gfa0893f687_0_51"/>
          <p:cNvSpPr/>
          <p:nvPr/>
        </p:nvSpPr>
        <p:spPr>
          <a:xfrm>
            <a:off x="3515350" y="1428350"/>
            <a:ext cx="1857600" cy="45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en-US" sz="1500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[Posição]</a:t>
            </a:r>
            <a:endParaRPr sz="1500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1" name="Google Shape;131;p19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do curso]</a:t>
            </a:r>
            <a:endParaRPr sz="3600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2" name="Google Shape;132;p19"/>
          <p:cNvSpPr txBox="1"/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6600" b="1">
                <a:solidFill>
                  <a:srgbClr val="40404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[Nome da aula]</a:t>
            </a:r>
            <a:endParaRPr sz="6600" b="1">
              <a:solidFill>
                <a:srgbClr val="404040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87900" y="1558824"/>
            <a:ext cx="85206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Aula 1</a:t>
            </a:r>
            <a:endParaRPr lang="en-US" sz="2800" b="1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5400" b="1">
                <a:solidFill>
                  <a:schemeClr val="l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 história do .NET</a:t>
            </a:r>
            <a:endParaRPr sz="54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5400" b="1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39552" y="2499742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>
                <a:solidFill>
                  <a:srgbClr val="F7832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Introdução ao Ecossistema .NET &amp; Documentação</a:t>
            </a:r>
            <a:endParaRPr sz="3600" b="0" i="0" u="none" strike="noStrike" cap="none">
              <a:solidFill>
                <a:srgbClr val="F7832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89f9619b_0_862"/>
          <p:cNvSpPr txBox="1"/>
          <p:nvPr>
            <p:ph type="subTitle" idx="1"/>
          </p:nvPr>
        </p:nvSpPr>
        <p:spPr>
          <a:xfrm>
            <a:off x="933350" y="320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Um pouco da história</a:t>
            </a:r>
            <a:endParaRPr sz="30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45" name="Google Shape;145;gf389f9619b_0_86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f389f9619b_0_86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7" name="Google Shape;147;gf389f9619b_0_862"/>
          <p:cNvGrpSpPr/>
          <p:nvPr/>
        </p:nvGrpSpPr>
        <p:grpSpPr>
          <a:xfrm>
            <a:off x="618820" y="1575830"/>
            <a:ext cx="1418334" cy="2691695"/>
            <a:chOff x="618820" y="1574025"/>
            <a:chExt cx="1418334" cy="2691695"/>
          </a:xfrm>
        </p:grpSpPr>
        <p:cxnSp>
          <p:nvCxnSpPr>
            <p:cNvPr id="148" name="Google Shape;148;gf389f9619b_0_86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gf389f9619b_0_86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50" name="Google Shape;150;gf389f9619b_0_86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1" name="Google Shape;151;gf389f9619b_0_862"/>
            <p:cNvGrpSpPr/>
            <p:nvPr/>
          </p:nvGrpSpPr>
          <p:grpSpPr>
            <a:xfrm>
              <a:off x="618825" y="1574025"/>
              <a:ext cx="1298260" cy="2691695"/>
              <a:chOff x="1213783" y="1574025"/>
              <a:chExt cx="1298260" cy="2691695"/>
            </a:xfrm>
          </p:grpSpPr>
          <p:sp>
            <p:nvSpPr>
              <p:cNvPr id="152" name="Google Shape;152;gf389f9619b_0_862"/>
              <p:cNvSpPr txBox="1"/>
              <p:nvPr/>
            </p:nvSpPr>
            <p:spPr>
              <a:xfrm>
                <a:off x="1213783" y="3247520"/>
                <a:ext cx="12981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Lançamento do C# e  .NET Framework 1.0, já integrado com Visual Studio 2002 + ASP.NET Web Forms</a:t>
                </a:r>
                <a:endParaRPr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3D3D3D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" name="Google Shape;153;gf389f9619b_0_862"/>
              <p:cNvSpPr txBox="1"/>
              <p:nvPr/>
            </p:nvSpPr>
            <p:spPr>
              <a:xfrm>
                <a:off x="1344743" y="339427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800">
                  <a:solidFill>
                    <a:srgbClr val="3D3D3D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154" name="Google Shape;154;gf389f9619b_0_862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300" b="1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2002</a:t>
                </a:r>
                <a:endParaRPr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155" name="Google Shape;155;gf389f9619b_0_862"/>
          <p:cNvGrpSpPr/>
          <p:nvPr/>
        </p:nvGrpSpPr>
        <p:grpSpPr>
          <a:xfrm>
            <a:off x="1917073" y="1575830"/>
            <a:ext cx="1418334" cy="2550400"/>
            <a:chOff x="1917073" y="1575830"/>
            <a:chExt cx="1418334" cy="2550400"/>
          </a:xfrm>
        </p:grpSpPr>
        <p:cxnSp>
          <p:nvCxnSpPr>
            <p:cNvPr id="156" name="Google Shape;156;gf389f9619b_0_86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gf389f9619b_0_86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58" name="Google Shape;158;gf389f9619b_0_86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gf389f9619b_0_862"/>
            <p:cNvSpPr txBox="1"/>
            <p:nvPr/>
          </p:nvSpPr>
          <p:spPr>
            <a:xfrm>
              <a:off x="2041998" y="3323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.NET 2.0 + Visual Studio 2005 + C# 2.0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gf389f9619b_0_862"/>
            <p:cNvSpPr txBox="1"/>
            <p:nvPr/>
          </p:nvSpPr>
          <p:spPr>
            <a:xfrm>
              <a:off x="2041995" y="33888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61" name="Google Shape;161;gf389f9619b_0_862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2005</a:t>
              </a: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62" name="Google Shape;162;gf389f9619b_0_862"/>
          <p:cNvGrpSpPr/>
          <p:nvPr/>
        </p:nvGrpSpPr>
        <p:grpSpPr>
          <a:xfrm>
            <a:off x="3004675" y="1565525"/>
            <a:ext cx="1627777" cy="2327555"/>
            <a:chOff x="3004675" y="1565525"/>
            <a:chExt cx="1627777" cy="2327555"/>
          </a:xfrm>
        </p:grpSpPr>
        <p:cxnSp>
          <p:nvCxnSpPr>
            <p:cNvPr id="163" name="Google Shape;163;gf389f9619b_0_86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gf389f9619b_0_86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65" name="Google Shape;165;gf389f9619b_0_86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gf389f9619b_0_862"/>
            <p:cNvSpPr txBox="1"/>
            <p:nvPr/>
          </p:nvSpPr>
          <p:spPr>
            <a:xfrm>
              <a:off x="3339270" y="34466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.NET 3.5 + C# 3.0 no Visual Studio 2008 + ASP.NET MVC</a:t>
              </a:r>
              <a:endParaRPr sz="1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gf389f9619b_0_862"/>
            <p:cNvSpPr txBox="1"/>
            <p:nvPr/>
          </p:nvSpPr>
          <p:spPr>
            <a:xfrm>
              <a:off x="3004675" y="1565525"/>
              <a:ext cx="925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2007</a:t>
              </a:r>
              <a:endParaRPr sz="1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2008</a:t>
              </a:r>
              <a:endParaRPr sz="1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2009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68" name="Google Shape;168;gf389f9619b_0_862"/>
          <p:cNvGrpSpPr/>
          <p:nvPr/>
        </p:nvGrpSpPr>
        <p:grpSpPr>
          <a:xfrm>
            <a:off x="4511544" y="1575830"/>
            <a:ext cx="1418334" cy="2715425"/>
            <a:chOff x="4511544" y="1575830"/>
            <a:chExt cx="1418334" cy="2715425"/>
          </a:xfrm>
        </p:grpSpPr>
        <p:cxnSp>
          <p:nvCxnSpPr>
            <p:cNvPr id="169" name="Google Shape;169;gf389f9619b_0_86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gf389f9619b_0_86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71" name="Google Shape;171;gf389f9619b_0_86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gf389f9619b_0_862"/>
            <p:cNvSpPr txBox="1"/>
            <p:nvPr/>
          </p:nvSpPr>
          <p:spPr>
            <a:xfrm>
              <a:off x="4637117" y="384485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.NET 4.0 + C# 4.0  + F# + Visual Studio 2010 + ASP.NET MVC 2</a:t>
              </a:r>
              <a:endParaRPr sz="1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8585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gf389f9619b_0_86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2010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4" name="Google Shape;174;gf389f9619b_0_862"/>
          <p:cNvGrpSpPr/>
          <p:nvPr/>
        </p:nvGrpSpPr>
        <p:grpSpPr>
          <a:xfrm>
            <a:off x="5808702" y="1575830"/>
            <a:ext cx="1418334" cy="1870850"/>
            <a:chOff x="3214118" y="1575830"/>
            <a:chExt cx="1418334" cy="1870850"/>
          </a:xfrm>
        </p:grpSpPr>
        <p:cxnSp>
          <p:nvCxnSpPr>
            <p:cNvPr id="175" name="Google Shape;175;gf389f9619b_0_86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gf389f9619b_0_86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77" name="Google Shape;177;gf389f9619b_0_86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gf389f9619b_0_862"/>
            <p:cNvSpPr txBox="1"/>
            <p:nvPr/>
          </p:nvSpPr>
          <p:spPr>
            <a:xfrm>
              <a:off x="3339520" y="30002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Xamarin + ASP.NET MVC 3</a:t>
              </a:r>
              <a:endParaRPr sz="1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gf389f9619b_0_86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2011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80" name="Google Shape;180;gf389f9619b_0_862"/>
          <p:cNvGrpSpPr/>
          <p:nvPr/>
        </p:nvGrpSpPr>
        <p:grpSpPr>
          <a:xfrm>
            <a:off x="7106128" y="1575830"/>
            <a:ext cx="1418334" cy="2488163"/>
            <a:chOff x="4511544" y="1575830"/>
            <a:chExt cx="1418334" cy="2488163"/>
          </a:xfrm>
        </p:grpSpPr>
        <p:cxnSp>
          <p:nvCxnSpPr>
            <p:cNvPr id="181" name="Google Shape;181;gf389f9619b_0_86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gf389f9619b_0_86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83" name="Google Shape;183;gf389f9619b_0_86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gf389f9619b_0_862"/>
            <p:cNvSpPr txBox="1"/>
            <p:nvPr/>
          </p:nvSpPr>
          <p:spPr>
            <a:xfrm>
              <a:off x="4637155" y="361759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.NET 4.5 + C# 5.0 + Visual Studio 2012 + TypeScript + ASP.NET MVC 4</a:t>
              </a:r>
              <a:endParaRPr sz="1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gf389f9619b_0_86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2012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89f9619b_0_1950"/>
          <p:cNvSpPr txBox="1"/>
          <p:nvPr>
            <p:ph type="subTitle" idx="1"/>
          </p:nvPr>
        </p:nvSpPr>
        <p:spPr>
          <a:xfrm>
            <a:off x="933350" y="320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0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Um pouco da história</a:t>
            </a:r>
            <a:endParaRPr sz="30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1" name="Google Shape;191;gf389f9619b_0_19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f389f9619b_0_195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93" name="Google Shape;193;gf389f9619b_0_1950"/>
          <p:cNvGrpSpPr/>
          <p:nvPr/>
        </p:nvGrpSpPr>
        <p:grpSpPr>
          <a:xfrm>
            <a:off x="51452" y="1566425"/>
            <a:ext cx="1228364" cy="2080550"/>
            <a:chOff x="578463" y="1564628"/>
            <a:chExt cx="1458691" cy="2080550"/>
          </a:xfrm>
        </p:grpSpPr>
        <p:cxnSp>
          <p:nvCxnSpPr>
            <p:cNvPr id="194" name="Google Shape;194;gf389f9619b_0_195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5" name="Google Shape;195;gf389f9619b_0_195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196" name="Google Shape;196;gf389f9619b_0_195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7" name="Google Shape;197;gf389f9619b_0_1950"/>
            <p:cNvGrpSpPr/>
            <p:nvPr/>
          </p:nvGrpSpPr>
          <p:grpSpPr>
            <a:xfrm>
              <a:off x="578463" y="1564628"/>
              <a:ext cx="1444057" cy="2080550"/>
              <a:chOff x="1173421" y="1564628"/>
              <a:chExt cx="1444057" cy="2080550"/>
            </a:xfrm>
          </p:grpSpPr>
          <p:sp>
            <p:nvSpPr>
              <p:cNvPr id="198" name="Google Shape;198;gf389f9619b_0_1950"/>
              <p:cNvSpPr txBox="1"/>
              <p:nvPr/>
            </p:nvSpPr>
            <p:spPr>
              <a:xfrm>
                <a:off x="1228178" y="2626978"/>
                <a:ext cx="1389300" cy="10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ASP.NET MVC 5</a:t>
                </a:r>
                <a:endParaRPr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>
                  <a:solidFill>
                    <a:srgbClr val="3D3D3D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199" name="Google Shape;199;gf389f9619b_0_1950"/>
              <p:cNvSpPr txBox="1"/>
              <p:nvPr/>
            </p:nvSpPr>
            <p:spPr>
              <a:xfrm>
                <a:off x="1339418" y="22412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800">
                  <a:solidFill>
                    <a:srgbClr val="3D3D3D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  <p:sp>
            <p:nvSpPr>
              <p:cNvPr id="200" name="Google Shape;200;gf389f9619b_0_1950"/>
              <p:cNvSpPr txBox="1"/>
              <p:nvPr/>
            </p:nvSpPr>
            <p:spPr>
              <a:xfrm>
                <a:off x="1173421" y="1564628"/>
                <a:ext cx="7908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1300" b="1">
                    <a:solidFill>
                      <a:schemeClr val="dk1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2013</a:t>
                </a:r>
                <a:endParaRPr sz="800">
                  <a:solidFill>
                    <a:srgbClr val="3D3D3D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201" name="Google Shape;201;gf389f9619b_0_1950"/>
          <p:cNvGrpSpPr/>
          <p:nvPr/>
        </p:nvGrpSpPr>
        <p:grpSpPr>
          <a:xfrm>
            <a:off x="1155036" y="1575825"/>
            <a:ext cx="1169984" cy="2698425"/>
            <a:chOff x="1917073" y="1575830"/>
            <a:chExt cx="1418334" cy="2698425"/>
          </a:xfrm>
        </p:grpSpPr>
        <p:cxnSp>
          <p:nvCxnSpPr>
            <p:cNvPr id="202" name="Google Shape;202;gf389f9619b_0_195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gf389f9619b_0_195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04" name="Google Shape;204;gf389f9619b_0_195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gf389f9619b_0_1950"/>
            <p:cNvSpPr txBox="1"/>
            <p:nvPr/>
          </p:nvSpPr>
          <p:spPr>
            <a:xfrm>
              <a:off x="2042698" y="351008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Microsoft Azure + ASP.NET vNext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gf389f9619b_0_1950"/>
            <p:cNvSpPr txBox="1"/>
            <p:nvPr/>
          </p:nvSpPr>
          <p:spPr>
            <a:xfrm>
              <a:off x="2041982" y="353685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07" name="Google Shape;207;gf389f9619b_0_1950"/>
            <p:cNvSpPr txBox="1"/>
            <p:nvPr/>
          </p:nvSpPr>
          <p:spPr>
            <a:xfrm>
              <a:off x="1919455" y="1575830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2014</a:t>
              </a: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08" name="Google Shape;208;gf389f9619b_0_1950"/>
          <p:cNvGrpSpPr/>
          <p:nvPr/>
        </p:nvGrpSpPr>
        <p:grpSpPr>
          <a:xfrm>
            <a:off x="2223489" y="1565520"/>
            <a:ext cx="1255509" cy="2725718"/>
            <a:chOff x="3214118" y="1565525"/>
            <a:chExt cx="1418334" cy="2725718"/>
          </a:xfrm>
        </p:grpSpPr>
        <p:cxnSp>
          <p:nvCxnSpPr>
            <p:cNvPr id="209" name="Google Shape;209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0" name="Google Shape;210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11" name="Google Shape;211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gf389f9619b_0_1950"/>
            <p:cNvSpPr txBox="1"/>
            <p:nvPr/>
          </p:nvSpPr>
          <p:spPr>
            <a:xfrm>
              <a:off x="3324070" y="384484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Lançamento .NET 4.6 + Visual Studio 2015 + C# 6.0 + Visual Studio Code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13" name="Google Shape;213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2015</a:t>
              </a:r>
              <a:endParaRPr sz="13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14" name="Google Shape;214;gf389f9619b_0_1950"/>
          <p:cNvGrpSpPr/>
          <p:nvPr/>
        </p:nvGrpSpPr>
        <p:grpSpPr>
          <a:xfrm>
            <a:off x="3263175" y="1580975"/>
            <a:ext cx="1295207" cy="2698425"/>
            <a:chOff x="1841729" y="1575830"/>
            <a:chExt cx="1538068" cy="2698425"/>
          </a:xfrm>
        </p:grpSpPr>
        <p:cxnSp>
          <p:nvCxnSpPr>
            <p:cNvPr id="215" name="Google Shape;215;gf389f9619b_0_195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gf389f9619b_0_195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17" name="Google Shape;217;gf389f9619b_0_195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gf389f9619b_0_1950"/>
            <p:cNvSpPr txBox="1"/>
            <p:nvPr/>
          </p:nvSpPr>
          <p:spPr>
            <a:xfrm>
              <a:off x="1961697" y="3510080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Xamarin + Visual Studio para Mac + .Net Core 1.0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gf389f9619b_0_1950"/>
            <p:cNvSpPr txBox="1"/>
            <p:nvPr/>
          </p:nvSpPr>
          <p:spPr>
            <a:xfrm>
              <a:off x="2041982" y="353685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20" name="Google Shape;220;gf389f9619b_0_1950"/>
            <p:cNvSpPr txBox="1"/>
            <p:nvPr/>
          </p:nvSpPr>
          <p:spPr>
            <a:xfrm>
              <a:off x="1841729" y="1575830"/>
              <a:ext cx="79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2016</a:t>
              </a:r>
              <a:endParaRPr sz="800">
                <a:solidFill>
                  <a:srgbClr val="3D3D3D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1" name="Google Shape;221;gf389f9619b_0_1950"/>
          <p:cNvGrpSpPr/>
          <p:nvPr/>
        </p:nvGrpSpPr>
        <p:grpSpPr>
          <a:xfrm>
            <a:off x="4395121" y="1565520"/>
            <a:ext cx="1255509" cy="2757493"/>
            <a:chOff x="3214118" y="1565525"/>
            <a:chExt cx="1418334" cy="2757493"/>
          </a:xfrm>
        </p:grpSpPr>
        <p:cxnSp>
          <p:nvCxnSpPr>
            <p:cNvPr id="222" name="Google Shape;222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24" name="Google Shape;224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gf389f9619b_0_1950"/>
            <p:cNvSpPr txBox="1"/>
            <p:nvPr/>
          </p:nvSpPr>
          <p:spPr>
            <a:xfrm>
              <a:off x="3339745" y="3876618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.NET Framework 4.7 + C# 7.0 + Visual Studio 2017 + .NET Core 2.0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2017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7" name="Google Shape;227;gf389f9619b_0_1950"/>
          <p:cNvGrpSpPr/>
          <p:nvPr/>
        </p:nvGrpSpPr>
        <p:grpSpPr>
          <a:xfrm>
            <a:off x="5439379" y="1565521"/>
            <a:ext cx="1561586" cy="2725730"/>
            <a:chOff x="3214118" y="1565525"/>
            <a:chExt cx="1418334" cy="2725730"/>
          </a:xfrm>
        </p:grpSpPr>
        <p:cxnSp>
          <p:nvCxnSpPr>
            <p:cNvPr id="228" name="Google Shape;228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Google Shape;229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30" name="Google Shape;230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gf389f9619b_0_1950"/>
            <p:cNvSpPr txBox="1"/>
            <p:nvPr/>
          </p:nvSpPr>
          <p:spPr>
            <a:xfrm>
              <a:off x="3266357" y="3844855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.NET Framework 4.8 + C# 7.3 + Visual Studio 2019 + .NET Core 3.0 com C# 8/ .NET Core 3.1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2019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3" name="Google Shape;233;gf389f9619b_0_1950"/>
          <p:cNvGrpSpPr/>
          <p:nvPr/>
        </p:nvGrpSpPr>
        <p:grpSpPr>
          <a:xfrm>
            <a:off x="6681032" y="1565520"/>
            <a:ext cx="1306995" cy="2276468"/>
            <a:chOff x="3214118" y="1565525"/>
            <a:chExt cx="1418334" cy="2276468"/>
          </a:xfrm>
        </p:grpSpPr>
        <p:cxnSp>
          <p:nvCxnSpPr>
            <p:cNvPr id="234" name="Google Shape;234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" name="Google Shape;235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36" name="Google Shape;236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gf389f9619b_0_1950"/>
            <p:cNvSpPr txBox="1"/>
            <p:nvPr/>
          </p:nvSpPr>
          <p:spPr>
            <a:xfrm>
              <a:off x="3339501" y="3395593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.NET 5 + C# 9.0 + .NET Core 3.1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2020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9" name="Google Shape;239;gf389f9619b_0_1950"/>
          <p:cNvGrpSpPr/>
          <p:nvPr/>
        </p:nvGrpSpPr>
        <p:grpSpPr>
          <a:xfrm>
            <a:off x="7829475" y="1581028"/>
            <a:ext cx="1272020" cy="2486679"/>
            <a:chOff x="3163777" y="1565525"/>
            <a:chExt cx="1468675" cy="2495163"/>
          </a:xfrm>
        </p:grpSpPr>
        <p:cxnSp>
          <p:nvCxnSpPr>
            <p:cNvPr id="240" name="Google Shape;240;gf389f9619b_0_195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1" name="Google Shape;241;gf389f9619b_0_195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 lang="en-US"/>
            </a:p>
          </p:txBody>
        </p:sp>
        <p:sp>
          <p:nvSpPr>
            <p:cNvPr id="242" name="Google Shape;242;gf389f9619b_0_195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gf389f9619b_0_1950"/>
            <p:cNvSpPr txBox="1"/>
            <p:nvPr/>
          </p:nvSpPr>
          <p:spPr>
            <a:xfrm>
              <a:off x="3163777" y="3614288"/>
              <a:ext cx="1418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.NET 6 + C# 10.0</a:t>
              </a:r>
              <a:endParaRPr sz="1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 Visual Studio 2022 ( Release Candidate)</a:t>
              </a:r>
              <a:endParaRPr sz="1000" b="1">
                <a:solidFill>
                  <a:srgbClr val="3D3D3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gf389f9619b_0_1950"/>
            <p:cNvSpPr txBox="1"/>
            <p:nvPr/>
          </p:nvSpPr>
          <p:spPr>
            <a:xfrm>
              <a:off x="3214125" y="15655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b="1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2021</a:t>
              </a:r>
              <a:endParaRPr sz="800">
                <a:solidFill>
                  <a:srgbClr val="858585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7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Repositórios e sites importantes</a:t>
            </a:r>
            <a:endParaRPr sz="27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50" name="Google Shape;25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/>
              <a:buChar char="★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Repositório oficial dotnet no github -&gt; </a:t>
            </a:r>
            <a:r>
              <a:rPr lang="en-US" sz="20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/>
              </a:rPr>
              <a:t>core/core-repos.md at main · dotnet/core (github.com)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★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Documentação da plataforma .NET -&gt; </a:t>
            </a:r>
            <a:r>
              <a:rPr lang="en-US" sz="20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3"/>
              </a:rPr>
              <a:t>https://docs.microsoft.com/pt-br/dotnet/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★"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Site oficial .NET Foundation -&gt; </a:t>
            </a:r>
            <a:r>
              <a:rPr lang="en-US" sz="2000" u="sng">
                <a:solidFill>
                  <a:schemeClr val="hlink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4"/>
              </a:rPr>
              <a:t>.NET Foundation (dotnetfoundation.org)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40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Objetivos</a:t>
            </a:r>
            <a:endParaRPr sz="40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type="subTitle" idx="1"/>
          </p:nvPr>
        </p:nvSpPr>
        <p:spPr>
          <a:xfrm>
            <a:off x="311700" y="1333492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b="1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b="1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.NET X ASP.NET: Conceitos e características 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 pouco da História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 que é .NET? E ASP.NET?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★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 - Plataforma de desenvolvimento com diversas ferramentas, linguagens de programação  e bibliotecas que permitem o desenvolvimento de diversos tipos de aplicações.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★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ASP.NET - Framework que estende .NET para a criação de web apps.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3648550" y="2601800"/>
            <a:ext cx="1583700" cy="481200"/>
          </a:xfrm>
          <a:prstGeom prst="horizontalScroll">
            <a:avLst>
              <a:gd name="adj" fmla="val 12500"/>
            </a:avLst>
          </a:prstGeom>
          <a:solidFill>
            <a:srgbClr val="FFAA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Foundation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a0893f687_0_5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.NET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67" name="Google Shape;67;gfa0893f687_0_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fa0893f687_0_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gfa0893f687_0_5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Gratuita e de software livre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Plataforma cruzada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Tipos de aplicação: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Mobile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Desktop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Microservices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Cloud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 Learning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Jogos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 panose="020F0502020204030204"/>
              <a:buChar char="◆"/>
            </a:pPr>
            <a:r>
              <a:rPr lang="en-US" sz="18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Internet das Coisas</a:t>
            </a:r>
            <a:endParaRPr sz="18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gfa0893f687_0_5"/>
          <p:cNvSpPr/>
          <p:nvPr/>
        </p:nvSpPr>
        <p:spPr>
          <a:xfrm>
            <a:off x="7237900" y="2872750"/>
            <a:ext cx="1287600" cy="1369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Windows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Linux 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Mobile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gfa0893f687_0_5"/>
          <p:cNvSpPr/>
          <p:nvPr/>
        </p:nvSpPr>
        <p:spPr>
          <a:xfrm>
            <a:off x="4433050" y="2924650"/>
            <a:ext cx="1221000" cy="13173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x64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x32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ARM32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ARM64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gfa0893f687_0_5"/>
          <p:cNvSpPr/>
          <p:nvPr/>
        </p:nvSpPr>
        <p:spPr>
          <a:xfrm>
            <a:off x="5691050" y="1237300"/>
            <a:ext cx="1853400" cy="15528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Framework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Core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Xamarin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a0893f687_0_81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.NET Standard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78" name="Google Shape;78;gfa0893f687_0_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fa0893f687_0_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gfa0893f687_0_81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Especificação das APIs que são comuns às implementações .NET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1" name="Google Shape;81;gfa0893f687_0_8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50725" y="2094700"/>
            <a:ext cx="6712449" cy="28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a0893f687_0_92"/>
          <p:cNvSpPr txBox="1"/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.NET Standard</a:t>
            </a: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87" name="Google Shape;87;gfa0893f687_0_9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fa0893f687_0_9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gfa0893f687_0_92"/>
          <p:cNvSpPr txBox="1"/>
          <p:nvPr/>
        </p:nvSpPr>
        <p:spPr>
          <a:xfrm>
            <a:off x="458800" y="12372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 Standard : Especificação das APIs que são comuns às implementações .NET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" name="Google Shape;90;gfa0893f687_0_92"/>
          <p:cNvPicPr preferRelativeResize="0"/>
          <p:nvPr/>
        </p:nvPicPr>
        <p:blipFill rotWithShape="1">
          <a:blip r:embed="rId2"/>
          <a:srcRect l="530" r="-529"/>
          <a:stretch>
            <a:fillRect/>
          </a:stretch>
        </p:blipFill>
        <p:spPr>
          <a:xfrm>
            <a:off x="1278833" y="2111110"/>
            <a:ext cx="6991892" cy="265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0893f687_0_14"/>
          <p:cNvSpPr txBox="1"/>
          <p:nvPr>
            <p:ph type="subTitle" idx="1"/>
          </p:nvPr>
        </p:nvSpPr>
        <p:spPr>
          <a:xfrm>
            <a:off x="2010550" y="179900"/>
            <a:ext cx="64566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.NET - </a:t>
            </a:r>
            <a:r>
              <a:rPr lang="en-US" sz="27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Suporte ao desenvolvedor</a:t>
            </a:r>
            <a:endParaRPr sz="26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96" name="Google Shape;96;gfa0893f687_0_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fa0893f687_0_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gfa0893f687_0_14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Ambientes de desenvolvimento ( IDEs)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Studio ( Mac e Windows)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Studio Code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Codespaces ( Online)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Linguagens de programação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C#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F#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Visual Basic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0893f687_0_44"/>
          <p:cNvSpPr txBox="1"/>
          <p:nvPr>
            <p:ph type="subTitle" idx="1"/>
          </p:nvPr>
        </p:nvSpPr>
        <p:spPr>
          <a:xfrm>
            <a:off x="2010550" y="179900"/>
            <a:ext cx="6456600" cy="1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.NET</a:t>
            </a:r>
            <a:r>
              <a:rPr lang="en-US" sz="27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- Suporte ao desenvolvedor</a:t>
            </a:r>
            <a:endParaRPr sz="26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4" name="Google Shape;104;gfa0893f687_0_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a0893f687_0_4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gfa0893f687_0_44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Bibliotecas para desenvolvimento e execução de aplicações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.NET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SDK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Runtime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0005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NUGET:  Gerenciador de Pacotes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Acesso a dados</a:t>
            </a: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ORM -&gt; Entity Framework Core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LINQ - consulta integrada à linguagem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0893f687_0_21"/>
          <p:cNvSpPr txBox="1"/>
          <p:nvPr>
            <p:ph type="subTitle" idx="1"/>
          </p:nvPr>
        </p:nvSpPr>
        <p:spPr>
          <a:xfrm>
            <a:off x="2227625" y="586075"/>
            <a:ext cx="65604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2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Sobre .NET</a:t>
            </a:r>
            <a:r>
              <a:rPr lang="en-US" sz="2700" b="1">
                <a:solidFill>
                  <a:srgbClr val="07376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- Suporte ao desenvolvedor</a:t>
            </a:r>
            <a:endParaRPr sz="26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3200" b="1">
              <a:solidFill>
                <a:srgbClr val="07376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12" name="Google Shape;112;gfa0893f687_0_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a0893f687_0_2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gfa0893f687_0_21"/>
          <p:cNvSpPr txBox="1"/>
          <p:nvPr/>
        </p:nvSpPr>
        <p:spPr>
          <a:xfrm>
            <a:off x="354275" y="1318701"/>
            <a:ext cx="84780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Ambientes CI/CD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GitHub Actions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Azure Devops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1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◆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Cake / Fake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 panose="020F0502020204030204"/>
              <a:buChar char="➔"/>
            </a:pPr>
            <a:r>
              <a:rPr lang="en-US" sz="2400">
                <a:solidFill>
                  <a:srgbClr val="07376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Gerenciamento Automático de memória</a:t>
            </a: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Presentation</Application>
  <PresentationFormat/>
  <Paragraphs>262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Century Gothic</vt:lpstr>
      <vt:lpstr>Calibri</vt:lpstr>
      <vt:lpstr>Roboto</vt:lpstr>
      <vt:lpstr>Microsoft YaHei</vt:lpstr>
      <vt:lpstr>Arial Unicode MS</vt:lpstr>
      <vt:lpstr>Simple Light</vt:lpstr>
      <vt:lpstr>[Nome do curso]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[Nome do curso]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Larissa Mestieri</dc:creator>
  <cp:lastModifiedBy>angel</cp:lastModifiedBy>
  <cp:revision>1</cp:revision>
  <dcterms:created xsi:type="dcterms:W3CDTF">2022-03-18T18:54:24Z</dcterms:created>
  <dcterms:modified xsi:type="dcterms:W3CDTF">2022-03-18T18:54:26Z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DF6CC69D6AF2433E977E113D059664ED</vt:lpwstr>
  </property>
  <property fmtid="{D5CDD505-2E9C-101B-9397-08002B2CF9AE}" pid="3" name="KSOProductBuildVer">
    <vt:lpwstr>1046-11.2.0.11029</vt:lpwstr>
  </property>
</Properties>
</file>