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  <p:embeddedFontLst>
    <p:embeddedFont>
      <p:font typeface="Century Gothic" panose="020B0502020202020204"/>
      <p:regular r:id="rId32"/>
    </p:embeddedFont>
    <p:embeddedFont>
      <p:font typeface="Calibri" panose="020F0502020204030204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6c659826_0_2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cb6c659826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44d0ddcc_0_68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f844d0ddcc_0_6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44d0ddcc_0_60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f844d0ddcc_0_6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lang="en-US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be405cf8_0_3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fcbe405cf8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be405cf8_0_4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cbe405cf8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44d0ddcc_0_62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f844d0ddcc_0_6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be405cf8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fcbe405cf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be405cf8_0_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fcbe405cf8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cbe405cf8_0_3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fcbe405cf8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6c659826_0_3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cb6c659826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844d0ddcc_0_63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f844d0ddcc_0_6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lang="en-US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44d0ddcc_0_64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f844d0ddcc_0_6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lang="en-US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844d0ddcc_0_64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f844d0ddcc_0_6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844d0ddcc_0_65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844d0ddcc_0_6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lang="en-US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44d0ddcc_0_66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f844d0ddcc_0_6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3"/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lang="en-US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6c659826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cb6c65982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44d0ddcc_0_1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f844d0ddcc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0893f687_0_8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fa0893f687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6c659826_0_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cb6c659826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44d0ddcc_0_58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844d0ddcc_0_5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44d0ddcc_0_59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f844d0ddcc_0_5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hyperlink" Target="https://devblogs.microsoft.com/dotnet/performance-improvements-in-net-5/" TargetMode="Externa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?view=aspnetcore-5.0" TargetMode="External"/><Relationship Id="rId5" Type="http://schemas.openxmlformats.org/officeDocument/2006/relationships/hyperlink" Target="https://devblogs.microsoft.com/dotnet/performance-improvements-in-net-5/" TargetMode="External"/><Relationship Id="rId4" Type="http://schemas.openxmlformats.org/officeDocument/2006/relationships/hyperlink" Target="https://dotnet.microsoft.com/platform/dotnet-standard" TargetMode="External"/><Relationship Id="rId3" Type="http://schemas.openxmlformats.org/officeDocument/2006/relationships/hyperlink" Target="https://dotnet.microsoft.com/platform/open-source" TargetMode="External"/><Relationship Id="rId2" Type="http://schemas.openxmlformats.org/officeDocument/2006/relationships/hyperlink" Target="https://medium.com/trainingcenter/tudo-o-que-voc%C3%AA-precisa-saber-sobre-as-licen%C3%A7as-de-projetos-open-source-aaccbe23e50d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otnet.microsoft.com/platform/open-source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hyperlink" Target="https://dotnet.microsoft.com/platform/dotnet-standard" TargetMode="Externa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" name="Google Shape;37;p5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6600" b="1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sz="6600" b="1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8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</a:t>
            </a:r>
            <a:r>
              <a:rPr lang="en-US" sz="3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2</a:t>
            </a:r>
            <a:r>
              <a:rPr lang="en-US" sz="38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: </a:t>
            </a:r>
            <a:r>
              <a:rPr lang="en-US" sz="3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.NET: implementações e tecnologias</a:t>
            </a:r>
            <a:endParaRPr sz="3800" b="1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 b="0" i="0" u="none" strike="noStrike" cap="none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27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6c659826_0_2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3" name="Google Shape;133;gcb6c659826_0_2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4" name="Google Shape;134;gcb6c659826_0_26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5" name="Google Shape;135;gcb6c659826_0_2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gcb6c659826_0_2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7" name="Google Shape;137;gcb6c659826_0_2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8" name="Google Shape;138;gcb6c659826_0_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cb6c659826_0_2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gcb6c659826_0_26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2</a:t>
            </a: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Entendendo .NET/.NET Core</a:t>
            </a:r>
            <a:endParaRPr sz="33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41" name="Google Shape;141;gcb6c659826_0_26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 b="0" i="0" u="none" strike="noStrike" cap="none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27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44d0ddcc_0_681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               </a:t>
            </a: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 novo .NET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47" name="Google Shape;147;gf844d0ddcc_0_6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f844d0ddcc_0_6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gf844d0ddcc_0_68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0" name="Google Shape;150;gf844d0ddcc_0_68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45250" y="1082700"/>
            <a:ext cx="6712802" cy="3577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f844d0ddcc_0_681"/>
          <p:cNvSpPr txBox="1"/>
          <p:nvPr/>
        </p:nvSpPr>
        <p:spPr>
          <a:xfrm>
            <a:off x="2730300" y="4609825"/>
            <a:ext cx="387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Fonte: .NET Blog(2019)</a:t>
            </a:r>
            <a:endParaRPr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844d0ddcc_0_607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</a:t>
            </a: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.NET Core e .NET 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57" name="Google Shape;157;gf844d0ddcc_0_60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f844d0ddcc_0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gf844d0ddcc_0_607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Plataforma cruzada : Linux, Windows e Mac OS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Produzir um produto com base de código única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Open Source -&gt; MIT e Apache 2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 = .NET Core + .NET Framework + Xamarin + Mono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Aquisição facilitada a partir do NUGET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Modular e com melhor desempenho - &gt; </a:t>
            </a:r>
            <a:r>
              <a:rPr lang="en-US" sz="1100" u="sng">
                <a:solidFill>
                  <a:schemeClr val="hlink"/>
                </a:solidFill>
                <a:hlinkClick r:id="rId2"/>
              </a:rPr>
              <a:t>Performance Improvements in .NET 5 - .NET Blog (microsoft.com)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Ciclos de lançamentos mais rápidos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0" name="Google Shape;160;gf844d0ddcc_0_6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40300" y="3461045"/>
            <a:ext cx="5298199" cy="1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be405cf8_0_37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Core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66" name="Google Shape;166;gfcbe405cf8_0_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fcbe405cf8_0_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gfcbe405cf8_0_37"/>
          <p:cNvSpPr txBox="1"/>
          <p:nvPr/>
        </p:nvSpPr>
        <p:spPr>
          <a:xfrm>
            <a:off x="333000" y="897000"/>
            <a:ext cx="84780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de Padrão MVC ( Model-View-Controller)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AutoNum type="arabicPeriod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Model: Representa o estado da aplicação, encapsulando lógica de negócio.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AutoNum type="arabicPeriod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View: Responsável por apresentar dados através de interface. 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AutoNum type="arabicPeriod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Controller: Componentes que lidam com a interação do usuário a partir da View e trabalham com a model para apresentar respostas para o usuário.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cbe405cf8_0_44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Core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74" name="Google Shape;174;gfcbe405cf8_0_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fcbe405cf8_0_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gfcbe405cf8_0_44"/>
          <p:cNvSpPr txBox="1"/>
          <p:nvPr/>
        </p:nvSpPr>
        <p:spPr>
          <a:xfrm>
            <a:off x="333000" y="897000"/>
            <a:ext cx="84780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de Padrão MVC ( Model-View-Controller)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●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 Binding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Mapeamento automático de dados de requisições HTTP para parâmetros de métodos de ação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●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 Validation : Validação automática no lado do cliente e servidor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844d0ddcc_0_620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Core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82" name="Google Shape;182;gf844d0ddcc_0_6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f844d0ddcc_0_6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gf844d0ddcc_0_620"/>
          <p:cNvSpPr txBox="1"/>
          <p:nvPr/>
        </p:nvSpPr>
        <p:spPr>
          <a:xfrm>
            <a:off x="333000" y="10712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Razor Pages e Razor markup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Modelo baseado em páginas -&gt; simplificado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Interface e lógica de negócio são separados, mas dentro da página.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sintaxe de marcação para inserir código baseado em .NET em páginas WEB = Razor markup + C# + HTML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be405cf8_0_0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Core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0" name="Google Shape;190;gfcbe405cf8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fcbe405cf8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gfcbe405cf8_0_0"/>
          <p:cNvSpPr txBox="1"/>
          <p:nvPr/>
        </p:nvSpPr>
        <p:spPr>
          <a:xfrm>
            <a:off x="333000" y="106785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➔"/>
            </a:pPr>
            <a:r>
              <a:rPr lang="en-US" sz="19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Razor Pages e Razor markup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◆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Tag Helpers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Permite que o código do lado do servidor participe da criação e renderização de elementos HTML em arquivos Razor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Experiência de desenvolvimento com HTML mais amigável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IntelliSense no ambiente para sintaxe HTML e Razor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 panose="020F0502020204030204"/>
              <a:buChar char="●"/>
            </a:pPr>
            <a:r>
              <a:rPr lang="en-US" sz="20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Manutenção de código usando somente informações do servidor </a:t>
            </a:r>
            <a:endParaRPr sz="20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be405cf8_0_7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Core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gfcbe405cf8_0_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fcbe405cf8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gfcbe405cf8_0_7"/>
          <p:cNvSpPr txBox="1"/>
          <p:nvPr/>
        </p:nvSpPr>
        <p:spPr>
          <a:xfrm>
            <a:off x="333000" y="988725"/>
            <a:ext cx="8478000" cy="4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Construção de aplicações web, IoT apps e aplicações backend para mobile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Funcionalidades para construção de aplicações com renderização no cliente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◆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Blazor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●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Framework para construir aplicativos do lado do cliente, que são executados direto no navegador com </a:t>
            </a:r>
            <a:r>
              <a:rPr lang="en-US" sz="2100" b="1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WebAssembly(WASM) </a:t>
            </a: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usando C#.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●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da interoperabilidade com Javascript para lidar com manipulação da DOM e chamadas de API.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		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be405cf8_0_30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Core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06" name="Google Shape;206;gfcbe405cf8_0_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fcbe405cf8_0_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gfcbe405cf8_0_30"/>
          <p:cNvSpPr txBox="1"/>
          <p:nvPr/>
        </p:nvSpPr>
        <p:spPr>
          <a:xfrm>
            <a:off x="333000" y="834375"/>
            <a:ext cx="8478000" cy="4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Construção de aplicações web, IoT apps e aplicações backend para mobile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Funcionalidades para construção de aplicações com renderização no cliente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◆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Blazor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◆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Integração com frameworks como Angular, React e Bootstrap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		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6c659826_0_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14" name="Google Shape;214;gcb6c659826_0_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15" name="Google Shape;215;gcb6c659826_0_39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16" name="Google Shape;216;gcb6c659826_0_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Google Shape;217;gcb6c659826_0_3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18" name="Google Shape;218;gcb6c659826_0_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9" name="Google Shape;219;gcb6c659826_0_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cb6c659826_0_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gcb6c659826_0_39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2</a:t>
            </a: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Entendendo Xamarin</a:t>
            </a:r>
            <a:endParaRPr sz="33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22" name="Google Shape;222;gcb6c659826_0_39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 b="0" i="0" u="none" strike="noStrike" cap="none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27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40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Objetivos</a:t>
            </a:r>
            <a:endParaRPr sz="40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type="subTitle" idx="1"/>
          </p:nvPr>
        </p:nvSpPr>
        <p:spPr>
          <a:xfrm>
            <a:off x="311700" y="1259350"/>
            <a:ext cx="8148600" cy="3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Desenvolvimento multiplataforma com .NET: contexto e conceitos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Entendendo .NET Framework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Entendendo .NET / .NET Core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Entendendo Xamarin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844d0ddcc_0_632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           Sobre Xamarin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28" name="Google Shape;228;gf844d0ddcc_0_6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844d0ddcc_0_6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gf844d0ddcc_0_632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Plataforma para desenvolvimento de aplicações mobile modernas com alto desempenho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Baseado no projeto Mono, implementação open source baseada no .NET Framework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Criação de interface nativa em cada plataforma(Android, iOS, MacOS e Windows apps) e código de lógica compartilhado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Possui todos os benefícios já citados da plataforma .NET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844d0ddcc_0_640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Como funciona o</a:t>
            </a: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Xamarin?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36" name="Google Shape;236;gf844d0ddcc_0_6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f844d0ddcc_0_6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gf844d0ddcc_0_640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9" name="Google Shape;239;gf844d0ddcc_0_6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3725" y="1166100"/>
            <a:ext cx="7620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44d0ddcc_0_648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           Xamarin.Forms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45" name="Google Shape;245;gf844d0ddcc_0_6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f844d0ddcc_0_6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gf844d0ddcc_0_648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Framework open source para desenvolvimento de interfaces para o usuário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Aplicativos Android, iOS e Windows com única base de código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Criação de UI com XAML e lógica com C#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de biblioteca Xamarin.Essentials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○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informações de dispositivos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○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sistema de arquivos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○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acelerômetro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○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bloqueio de tela…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gf844d0ddcc_0_648"/>
          <p:cNvSpPr/>
          <p:nvPr/>
        </p:nvSpPr>
        <p:spPr>
          <a:xfrm>
            <a:off x="5762275" y="2111550"/>
            <a:ext cx="2946900" cy="150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r>
              <a:rPr lang="en-US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AML: Extensible Application Markup Language</a:t>
            </a:r>
            <a:endParaRPr b="1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9" name="Google Shape;249;gf844d0ddcc_0_6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21163" y="3814550"/>
            <a:ext cx="2618475" cy="10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844d0ddcc_0_656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Xamarin.Android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55" name="Google Shape;255;gf844d0ddcc_0_6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f844d0ddcc_0_6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f844d0ddcc_0_656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Compilação de C# para LI ( linguagem intermediária),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que por sua vez é compilado para assembly nativo no momento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da execução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Executado no ambiente Mono + ART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8" name="Google Shape;258;gf844d0ddcc_0_65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31225" y="2543450"/>
            <a:ext cx="2935826" cy="24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844d0ddcc_0_667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Xamarin.iOS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64" name="Google Shape;264;gf844d0ddcc_0_6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f844d0ddcc_0_6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gf844d0ddcc_0_667"/>
          <p:cNvSpPr txBox="1"/>
          <p:nvPr/>
        </p:nvSpPr>
        <p:spPr>
          <a:xfrm>
            <a:off x="354175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Compilação total de C# para código assembly nativo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Executado no ambiente Mono + AOT( ahead of time)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★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Restrição de segurança: sem permissão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execução de código gerado dinami-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camente.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7" name="Google Shape;267;gf844d0ddcc_0_667"/>
          <p:cNvPicPr preferRelativeResize="0"/>
          <p:nvPr/>
        </p:nvPicPr>
        <p:blipFill rotWithShape="1">
          <a:blip r:embed="rId2"/>
          <a:srcRect l="-4971" t="-5103" r="-7767" b="-5114"/>
          <a:stretch>
            <a:fillRect/>
          </a:stretch>
        </p:blipFill>
        <p:spPr>
          <a:xfrm>
            <a:off x="2857825" y="2504550"/>
            <a:ext cx="3509658" cy="2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40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Para saber mais</a:t>
            </a:r>
            <a:endParaRPr sz="40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73" name="Google Shape;273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r>
              <a:rPr lang="en-US" sz="1600" b="1" u="sng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/>
              </a:rPr>
              <a:t>Tudo o que você precisa saber sobre as licenças de projetos open source | by Diego Martins de Pinho | Training Center | Medium</a:t>
            </a: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r>
              <a:rPr lang="en-US" sz="1600" b="1" u="sng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.NET is open source on GitHub | .NET</a:t>
            </a: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r>
              <a:rPr lang="en-US" sz="1600" b="1" u="sng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4"/>
              </a:rPr>
              <a:t>.NET Standard | Common APIs across all .NET implementations</a:t>
            </a: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r>
              <a:rPr lang="en-US" sz="1600" b="1" u="sng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5"/>
              </a:rPr>
              <a:t>Performance Improvements in .NET 5 - .NET Blog (microsoft.com)</a:t>
            </a: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 sz="1600" b="1" u="sng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r>
              <a:rPr lang="en-US" sz="1600" b="1" u="sng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6"/>
              </a:rPr>
              <a:t>Introduction to ASP.NET Core Blazor | Microsoft Docs</a:t>
            </a:r>
            <a:endParaRPr sz="1600" u="sng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c659826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8" name="Google Shape;58;gcb6c659826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9" name="Google Shape;59;gcb6c659826_0_0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60" name="Google Shape;60;gcb6c659826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gcb6c659826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62" name="Google Shape;62;gcb6c659826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3" name="Google Shape;63;gcb6c659826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cb6c659826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gcb6c659826_0_0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2</a:t>
            </a: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3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Desenvolvimento multiplataforma com .NET: contexto e conceitos</a:t>
            </a:r>
            <a:endParaRPr sz="33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66" name="Google Shape;66;gcb6c659826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 b="0" i="0" u="none" strike="noStrike" cap="none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27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 plataforma .NET é gratuita?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Open-source e gratuito - &gt; </a:t>
            </a:r>
            <a:r>
              <a:rPr lang="en-US" sz="1100" u="sng">
                <a:solidFill>
                  <a:schemeClr val="hlink"/>
                </a:solidFill>
                <a:hlinkClick r:id="rId2"/>
              </a:rPr>
              <a:t>.NET is open source on GitHub | .NET (microsoft.com)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Distribuição livre;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Acesso ao código-fonte;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Permissão para criação de trabalhos derivados;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Integridade do autor do código-fonte;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Não discriminação contra pessoas ou grupos;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Não discriminação contra áreas de atuação;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Distribuição da licença;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Licença não específica a um produto;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Licença não restritiva a outros programas;</a:t>
            </a:r>
            <a:endParaRPr sz="17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Licença neutra em relação à tecnologia.</a:t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44d0ddcc_0_19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Abordagem multiplataforma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80" name="Google Shape;80;gf844d0ddcc_0_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844d0ddcc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gf844d0ddcc_0_19"/>
          <p:cNvSpPr txBox="1"/>
          <p:nvPr/>
        </p:nvSpPr>
        <p:spPr>
          <a:xfrm>
            <a:off x="2730300" y="4609825"/>
            <a:ext cx="387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Fonte: .NET Blog(2016)</a:t>
            </a:r>
            <a:endParaRPr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3" name="Google Shape;83;gf844d0ddcc_0_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84500" y="1134100"/>
            <a:ext cx="6712800" cy="343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0893f687_0_81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.NET Standard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89" name="Google Shape;89;gfa0893f687_0_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fa0893f687_0_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gfa0893f687_0_81"/>
          <p:cNvSpPr txBox="1"/>
          <p:nvPr/>
        </p:nvSpPr>
        <p:spPr>
          <a:xfrm>
            <a:off x="482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Especificação das APIs que são comuns às implementações .NET 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-&gt;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2"/>
              </a:rPr>
              <a:t>.NET Standard | Common APIs across all .NET implementations (microsoft.com)</a:t>
            </a:r>
            <a:endParaRPr sz="2400" b="0" i="0" u="none" strike="noStrike" cap="none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gfa0893f687_0_8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6175" y="1947725"/>
            <a:ext cx="6712449" cy="28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6c659826_0_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98" name="Google Shape;98;gcb6c659826_0_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99" name="Google Shape;99;gcb6c659826_0_13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0" name="Google Shape;100;gcb6c659826_0_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gcb6c659826_0_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2" name="Google Shape;102;gcb6c659826_0_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3" name="Google Shape;103;gcb6c659826_0_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cb6c659826_0_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gcb6c659826_0_13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2</a:t>
            </a: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Entendendo .NET Framework</a:t>
            </a:r>
            <a:endParaRPr sz="33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6" name="Google Shape;106;gcb6c659826_0_13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 b="0" i="0" u="none" strike="noStrike" cap="none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27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44d0ddcc_0_585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 que é .NET Framework?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12" name="Google Shape;112;gf844d0ddcc_0_58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844d0ddcc_0_5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gf844d0ddcc_0_585"/>
          <p:cNvSpPr txBox="1"/>
          <p:nvPr/>
        </p:nvSpPr>
        <p:spPr>
          <a:xfrm>
            <a:off x="354275" y="13187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 de desenvolvimento e execução 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focado em Windows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Common language runtime + .NET Class Library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5" name="Google Shape;115;gf844d0ddcc_0_58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32809" y="1139300"/>
            <a:ext cx="2816966" cy="371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844d0ddcc_0_585"/>
          <p:cNvSpPr/>
          <p:nvPr/>
        </p:nvSpPr>
        <p:spPr>
          <a:xfrm>
            <a:off x="1044150" y="2420900"/>
            <a:ext cx="1848600" cy="19338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Gerenciamento de execução dos apps</a:t>
            </a:r>
            <a:endParaRPr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gf844d0ddcc_0_585"/>
          <p:cNvSpPr/>
          <p:nvPr/>
        </p:nvSpPr>
        <p:spPr>
          <a:xfrm>
            <a:off x="3792725" y="2420900"/>
            <a:ext cx="1848600" cy="19338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Biblioteca para reutilização de códigos</a:t>
            </a:r>
            <a:endParaRPr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gf844d0ddcc_0_585"/>
          <p:cNvSpPr/>
          <p:nvPr/>
        </p:nvSpPr>
        <p:spPr>
          <a:xfrm>
            <a:off x="2297150" y="4300550"/>
            <a:ext cx="1601100" cy="661284"/>
          </a:xfrm>
          <a:prstGeom prst="irregularSeal2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JIT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792855" y="4655185"/>
            <a:ext cx="2073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Just-In-Time compiler</a:t>
            </a:r>
            <a:endParaRPr lang="pt-B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44d0ddcc_0_593"/>
          <p:cNvSpPr txBox="1"/>
          <p:nvPr>
            <p:ph type="subTitle" idx="1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      </a:t>
            </a: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Características principais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24" name="Google Shape;124;gf844d0ddcc_0_59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844d0ddcc_0_5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gf844d0ddcc_0_593"/>
          <p:cNvSpPr txBox="1"/>
          <p:nvPr/>
        </p:nvSpPr>
        <p:spPr>
          <a:xfrm>
            <a:off x="354275" y="13187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Gerenciamento de memória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Sistema de tipos comum - &gt; Tipos definidos pelo próprio framework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Grande e específicas bibliotecas de classes utilitárias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Interoperabilidade entre linguagens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Compatibilidade de versões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 panose="020F0502020204030204"/>
              <a:buChar char="➔"/>
            </a:pPr>
            <a:r>
              <a:rPr lang="en-US" sz="21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Uso do .NET Standard</a:t>
            </a:r>
            <a:endParaRPr sz="21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gf844d0ddcc_0_593"/>
          <p:cNvSpPr/>
          <p:nvPr/>
        </p:nvSpPr>
        <p:spPr>
          <a:xfrm>
            <a:off x="6744525" y="2270050"/>
            <a:ext cx="1570200" cy="1036500"/>
          </a:xfrm>
          <a:prstGeom prst="wedgeRectCallout">
            <a:avLst>
              <a:gd name="adj1" fmla="val -62806"/>
              <a:gd name="adj2" fmla="val -3469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ASP.NET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ADO.NET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WCF  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WPF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6359</Words>
  <Application>WPS Presentation</Application>
  <PresentationFormat/>
  <Paragraphs>319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Arial</vt:lpstr>
      <vt:lpstr>Century Gothic</vt:lpstr>
      <vt:lpstr>Calibri</vt:lpstr>
      <vt:lpstr>Microsoft YaHei</vt:lpstr>
      <vt:lpstr>Arial Unicode MS</vt:lpstr>
      <vt:lpstr>Simple Light</vt:lpstr>
      <vt:lpstr>[Nome do curso]</vt:lpstr>
      <vt:lpstr>PowerPoint 演示文稿</vt:lpstr>
      <vt:lpstr>[Nome do curso]</vt:lpstr>
      <vt:lpstr>PowerPoint 演示文稿</vt:lpstr>
      <vt:lpstr>PowerPoint 演示文稿</vt:lpstr>
      <vt:lpstr>PowerPoint 演示文稿</vt:lpstr>
      <vt:lpstr>[Nome do curso]</vt:lpstr>
      <vt:lpstr>PowerPoint 演示文稿</vt:lpstr>
      <vt:lpstr>PowerPoint 演示文稿</vt:lpstr>
      <vt:lpstr>[Nome do curso]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[Nome do curso]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angel</cp:lastModifiedBy>
  <cp:revision>2</cp:revision>
  <dcterms:created xsi:type="dcterms:W3CDTF">2022-03-17T16:32:00Z</dcterms:created>
  <dcterms:modified xsi:type="dcterms:W3CDTF">2022-03-18T19:09:13Z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8C6909670AEC4AB2A8FABF0433790D89</vt:lpwstr>
  </property>
  <property fmtid="{D5CDD505-2E9C-101B-9397-08002B2CF9AE}" pid="3" name="KSOProductBuildVer">
    <vt:lpwstr>1046-11.2.0.11029</vt:lpwstr>
  </property>
</Properties>
</file>