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2" r:id="rId1"/>
  </p:sldMasterIdLst>
  <p:sldIdLst>
    <p:sldId id="287" r:id="rId2"/>
    <p:sldId id="270" r:id="rId3"/>
    <p:sldId id="271" r:id="rId4"/>
    <p:sldId id="272" r:id="rId5"/>
    <p:sldId id="273" r:id="rId6"/>
    <p:sldId id="274" r:id="rId7"/>
    <p:sldId id="275" r:id="rId8"/>
    <p:sldId id="276" r:id="rId9"/>
    <p:sldId id="277"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FE14C-D42D-A441-93DA-AF87B8912529}" v="12" dt="2020-07-14T15:18:14.70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28"/>
  </p:normalViewPr>
  <p:slideViewPr>
    <p:cSldViewPr snapToGrid="0" snapToObjects="1">
      <p:cViewPr varScale="1">
        <p:scale>
          <a:sx n="108" d="100"/>
          <a:sy n="108" d="100"/>
        </p:scale>
        <p:origin x="736"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5601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348516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85597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336607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9805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1875296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2597221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119313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15659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C5DEAFB-9111-534E-8D94-8DC50910FB07}" type="datetimeFigureOut">
              <a:rPr lang="es-MX" smtClean="0"/>
              <a:pPr/>
              <a:t>06/11/21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328674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8C5DEAFB-9111-534E-8D94-8DC50910FB07}" type="datetimeFigureOut">
              <a:rPr lang="es-MX" smtClean="0"/>
              <a:pPr/>
              <a:t>06/11/21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241094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8C5DEAFB-9111-534E-8D94-8DC50910FB07}" type="datetimeFigureOut">
              <a:rPr lang="es-MX" smtClean="0"/>
              <a:pPr/>
              <a:t>06/11/21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232750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8C5DEAFB-9111-534E-8D94-8DC50910FB07}" type="datetimeFigureOut">
              <a:rPr lang="es-MX" smtClean="0"/>
              <a:pPr/>
              <a:t>06/11/21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268645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DEAFB-9111-534E-8D94-8DC50910FB07}" type="datetimeFigureOut">
              <a:rPr lang="es-MX" smtClean="0"/>
              <a:pPr/>
              <a:t>06/11/21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14350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C5DEAFB-9111-534E-8D94-8DC50910FB07}" type="datetimeFigureOut">
              <a:rPr lang="es-MX" smtClean="0"/>
              <a:pPr/>
              <a:t>06/11/21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428404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C5DEAFB-9111-534E-8D94-8DC50910FB07}" type="datetimeFigureOut">
              <a:rPr lang="es-MX" smtClean="0"/>
              <a:pPr/>
              <a:t>06/11/21</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7652F4-BAB4-B94A-B6A2-CE973132470C}" type="slidenum">
              <a:rPr lang="es-MX" smtClean="0"/>
              <a:pPr/>
              <a:t>‹#›</a:t>
            </a:fld>
            <a:endParaRPr lang="es-MX"/>
          </a:p>
        </p:txBody>
      </p:sp>
    </p:spTree>
    <p:extLst>
      <p:ext uri="{BB962C8B-B14F-4D97-AF65-F5344CB8AC3E}">
        <p14:creationId xmlns:p14="http://schemas.microsoft.com/office/powerpoint/2010/main" val="3692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DEAFB-9111-534E-8D94-8DC50910FB07}" type="datetimeFigureOut">
              <a:rPr lang="es-MX" smtClean="0"/>
              <a:pPr/>
              <a:t>06/11/21</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7652F4-BAB4-B94A-B6A2-CE973132470C}" type="slidenum">
              <a:rPr lang="es-MX" smtClean="0"/>
              <a:pPr/>
              <a:t>‹#›</a:t>
            </a:fld>
            <a:endParaRPr lang="es-MX"/>
          </a:p>
        </p:txBody>
      </p:sp>
    </p:spTree>
    <p:extLst>
      <p:ext uri="{BB962C8B-B14F-4D97-AF65-F5344CB8AC3E}">
        <p14:creationId xmlns:p14="http://schemas.microsoft.com/office/powerpoint/2010/main" val="231928410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Primitive</a:t>
            </a:r>
            <a:r>
              <a:rPr lang="es-MX" dirty="0"/>
              <a:t> </a:t>
            </a:r>
            <a:r>
              <a:rPr lang="es-MX" dirty="0" err="1"/>
              <a:t>Types</a:t>
            </a:r>
            <a:endParaRPr lang="en-US" dirty="0"/>
          </a:p>
        </p:txBody>
      </p:sp>
      <p:pic>
        <p:nvPicPr>
          <p:cNvPr id="1026" name="Picture 2" descr="Java : Primitive Type | Facing Issues On IT">
            <a:extLst>
              <a:ext uri="{FF2B5EF4-FFF2-40B4-BE49-F238E27FC236}">
                <a16:creationId xmlns:a16="http://schemas.microsoft.com/office/drawing/2014/main" id="{C320AFCE-9ED9-4F9C-A8E0-3DE9AA45D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848" y="1635978"/>
            <a:ext cx="4988042" cy="4402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84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Métodos</a:t>
            </a:r>
            <a:endParaRPr lang="en-US" dirty="0"/>
          </a:p>
        </p:txBody>
      </p:sp>
      <p:sp>
        <p:nvSpPr>
          <p:cNvPr id="3" name="Content Placeholder 2"/>
          <p:cNvSpPr>
            <a:spLocks noGrp="1"/>
          </p:cNvSpPr>
          <p:nvPr>
            <p:ph idx="1"/>
          </p:nvPr>
        </p:nvSpPr>
        <p:spPr>
          <a:xfrm>
            <a:off x="677334" y="1639330"/>
            <a:ext cx="8596668" cy="3880773"/>
          </a:xfrm>
        </p:spPr>
        <p:txBody>
          <a:bodyPr>
            <a:normAutofit fontScale="70000" lnSpcReduction="20000"/>
          </a:bodyPr>
          <a:lstStyle/>
          <a:p>
            <a:pPr>
              <a:buNone/>
            </a:pPr>
            <a:endParaRPr lang="es-ES" dirty="0"/>
          </a:p>
          <a:p>
            <a:r>
              <a:rPr lang="es-ES" dirty="0"/>
              <a:t>Un </a:t>
            </a:r>
            <a:r>
              <a:rPr lang="es-ES" b="1" dirty="0"/>
              <a:t>método en Java</a:t>
            </a:r>
            <a:r>
              <a:rPr lang="es-ES" dirty="0"/>
              <a:t> es un conjunto de instrucciones definidas dentro de una clase, que realizan una determinada tarea y a las que podemos invocar mediante un nombre.</a:t>
            </a:r>
          </a:p>
          <a:p>
            <a:r>
              <a:rPr lang="es-ES" dirty="0"/>
              <a:t>Características de un método:</a:t>
            </a:r>
          </a:p>
          <a:p>
            <a:endParaRPr lang="es-ES" dirty="0"/>
          </a:p>
          <a:p>
            <a:pPr lvl="1"/>
            <a:r>
              <a:rPr lang="es-ES" dirty="0">
                <a:solidFill>
                  <a:srgbClr val="0070C0"/>
                </a:solidFill>
              </a:rPr>
              <a:t>En Java un método siempre pertenece a una clase. No podemos escribir métodos fuera de una clase.</a:t>
            </a:r>
          </a:p>
          <a:p>
            <a:pPr lvl="1"/>
            <a:r>
              <a:rPr lang="es-ES" dirty="0">
                <a:solidFill>
                  <a:srgbClr val="0070C0"/>
                </a:solidFill>
              </a:rPr>
              <a:t>No podemos escribir métodos dentro de otros métodos.</a:t>
            </a:r>
          </a:p>
          <a:p>
            <a:pPr lvl="1"/>
            <a:r>
              <a:rPr lang="es-ES" dirty="0">
                <a:solidFill>
                  <a:srgbClr val="0070C0"/>
                </a:solidFill>
              </a:rPr>
              <a:t>Todo programa java tiene un método llamado </a:t>
            </a:r>
            <a:r>
              <a:rPr lang="es-ES" dirty="0" err="1">
                <a:solidFill>
                  <a:srgbClr val="0070C0"/>
                </a:solidFill>
              </a:rPr>
              <a:t>main</a:t>
            </a:r>
            <a:r>
              <a:rPr lang="es-ES" dirty="0">
                <a:solidFill>
                  <a:srgbClr val="0070C0"/>
                </a:solidFill>
              </a:rPr>
              <a:t>. La ejecución del programa empieza en este método. El método </a:t>
            </a:r>
            <a:r>
              <a:rPr lang="es-ES" dirty="0" err="1">
                <a:solidFill>
                  <a:srgbClr val="0070C0"/>
                </a:solidFill>
              </a:rPr>
              <a:t>main</a:t>
            </a:r>
            <a:r>
              <a:rPr lang="es-ES" dirty="0">
                <a:solidFill>
                  <a:srgbClr val="0070C0"/>
                </a:solidFill>
              </a:rPr>
              <a:t> es el punto de entrada al programa y también el punto de salida.</a:t>
            </a:r>
          </a:p>
          <a:p>
            <a:pPr lvl="1"/>
            <a:r>
              <a:rPr lang="es-ES" dirty="0">
                <a:solidFill>
                  <a:srgbClr val="0070C0"/>
                </a:solidFill>
              </a:rPr>
              <a:t>Un método tiene un único punto de inicio, representando por la llave de inicio {</a:t>
            </a:r>
          </a:p>
          <a:p>
            <a:pPr lvl="1"/>
            <a:r>
              <a:rPr lang="es-ES" dirty="0">
                <a:solidFill>
                  <a:srgbClr val="0070C0"/>
                </a:solidFill>
              </a:rPr>
              <a:t>La ejecución de un método termina cuando se llega a la llave final } o cuando se ejecuta una instrucción </a:t>
            </a:r>
            <a:r>
              <a:rPr lang="es-ES" dirty="0" err="1">
                <a:solidFill>
                  <a:srgbClr val="0070C0"/>
                </a:solidFill>
              </a:rPr>
              <a:t>return</a:t>
            </a:r>
            <a:r>
              <a:rPr lang="es-ES" dirty="0">
                <a:solidFill>
                  <a:srgbClr val="0070C0"/>
                </a:solidFill>
              </a:rPr>
              <a:t>.</a:t>
            </a:r>
          </a:p>
          <a:p>
            <a:pPr lvl="1"/>
            <a:r>
              <a:rPr lang="es-ES" dirty="0">
                <a:solidFill>
                  <a:srgbClr val="0070C0"/>
                </a:solidFill>
              </a:rPr>
              <a:t>La instrucción </a:t>
            </a:r>
            <a:r>
              <a:rPr lang="es-ES" dirty="0" err="1">
                <a:solidFill>
                  <a:srgbClr val="0070C0"/>
                </a:solidFill>
              </a:rPr>
              <a:t>return</a:t>
            </a:r>
            <a:r>
              <a:rPr lang="es-ES" dirty="0">
                <a:solidFill>
                  <a:srgbClr val="0070C0"/>
                </a:solidFill>
              </a:rPr>
              <a:t> puede aparecer en cualquier lugar dentro del método, no tiene que estar necesariamente al final. </a:t>
            </a:r>
          </a:p>
          <a:p>
            <a:pPr lvl="1"/>
            <a:r>
              <a:rPr lang="es-ES" dirty="0">
                <a:solidFill>
                  <a:srgbClr val="0070C0"/>
                </a:solidFill>
              </a:rPr>
              <a:t>Cuando un método finaliza, la ejecución del programa continúa a partir del punto donde se produjo la llamada al método. </a:t>
            </a:r>
          </a:p>
          <a:p>
            <a:pPr lvl="1"/>
            <a:r>
              <a:rPr lang="es-ES" dirty="0">
                <a:solidFill>
                  <a:srgbClr val="0070C0"/>
                </a:solidFill>
              </a:rPr>
              <a:t>Desde dentro de un método se puede a su vez invocar a otro método.</a:t>
            </a:r>
            <a:endParaRPr lang="en-US"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Tipos de Datos ( Numéricos Enteros)</a:t>
            </a:r>
            <a:endParaRPr lang="en-US" dirty="0"/>
          </a:p>
        </p:txBody>
      </p:sp>
      <p:sp>
        <p:nvSpPr>
          <p:cNvPr id="3" name="Content Placeholder 2"/>
          <p:cNvSpPr>
            <a:spLocks noGrp="1"/>
          </p:cNvSpPr>
          <p:nvPr>
            <p:ph idx="1"/>
          </p:nvPr>
        </p:nvSpPr>
        <p:spPr/>
        <p:txBody>
          <a:bodyPr/>
          <a:lstStyle/>
          <a:p>
            <a:r>
              <a:rPr lang="es-ES" dirty="0"/>
              <a:t>El tipo de dato numérico entero es un subconjunto finito de los números enteros del mundo real. Pueden ser positivos o negativos.</a:t>
            </a:r>
            <a:endParaRPr lang="es-MX" dirty="0"/>
          </a:p>
          <a:p>
            <a:pPr lvl="1"/>
            <a:r>
              <a:rPr lang="es-MX" dirty="0"/>
              <a:t>Byte (byte) -&gt; rango (-128 a 127) -&gt; 1 Byte</a:t>
            </a:r>
          </a:p>
          <a:p>
            <a:pPr lvl="1">
              <a:buNone/>
            </a:pPr>
            <a:endParaRPr lang="es-MX" dirty="0"/>
          </a:p>
          <a:p>
            <a:pPr lvl="1"/>
            <a:r>
              <a:rPr lang="es-MX" dirty="0"/>
              <a:t>Short (short) -&gt; rango(-32768 a 32767) -&gt; 2 Bytes</a:t>
            </a:r>
          </a:p>
          <a:p>
            <a:pPr lvl="1">
              <a:buNone/>
            </a:pPr>
            <a:endParaRPr lang="es-MX" dirty="0"/>
          </a:p>
          <a:p>
            <a:pPr lvl="1"/>
            <a:r>
              <a:rPr lang="es-MX" dirty="0" err="1"/>
              <a:t>Integer</a:t>
            </a:r>
            <a:r>
              <a:rPr lang="es-MX" dirty="0"/>
              <a:t> (</a:t>
            </a:r>
            <a:r>
              <a:rPr lang="es-MX" dirty="0" err="1"/>
              <a:t>int</a:t>
            </a:r>
            <a:r>
              <a:rPr lang="es-MX" dirty="0"/>
              <a:t>) -&gt; rango (</a:t>
            </a:r>
            <a:r>
              <a:rPr lang="en-US" dirty="0"/>
              <a:t>-2147483648 a 2147483647) -&gt; 4 Bytes</a:t>
            </a:r>
          </a:p>
          <a:p>
            <a:pPr lvl="1">
              <a:buNone/>
            </a:pPr>
            <a:endParaRPr lang="en-US" dirty="0"/>
          </a:p>
          <a:p>
            <a:pPr lvl="1"/>
            <a:r>
              <a:rPr lang="es-MX" dirty="0"/>
              <a:t>Long (</a:t>
            </a:r>
            <a:r>
              <a:rPr lang="es-MX" dirty="0" err="1"/>
              <a:t>long</a:t>
            </a:r>
            <a:r>
              <a:rPr lang="es-MX" dirty="0"/>
              <a:t>) -&gt; rango (</a:t>
            </a:r>
            <a:r>
              <a:rPr lang="en-US" dirty="0"/>
              <a:t>-9223372036854775808 a 9223372036854775807) -&gt; 8 Bytes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Tipos de Datos ( Numéricos Reales)</a:t>
            </a:r>
            <a:endParaRPr lang="en-US" dirty="0"/>
          </a:p>
        </p:txBody>
      </p:sp>
      <p:sp>
        <p:nvSpPr>
          <p:cNvPr id="3" name="Content Placeholder 2"/>
          <p:cNvSpPr>
            <a:spLocks noGrp="1"/>
          </p:cNvSpPr>
          <p:nvPr>
            <p:ph idx="1"/>
          </p:nvPr>
        </p:nvSpPr>
        <p:spPr/>
        <p:txBody>
          <a:bodyPr/>
          <a:lstStyle/>
          <a:p>
            <a:r>
              <a:rPr lang="es-ES" dirty="0"/>
              <a:t>El tipo de dato numérico real es un subconjunto finito de los números reales. Siempre llevan un punto decimal y también pueden ser positivos o negativos. Los números reales tienen una parte entera y una parte decimal.</a:t>
            </a:r>
            <a:endParaRPr lang="es-MX" dirty="0"/>
          </a:p>
          <a:p>
            <a:endParaRPr lang="es-MX" dirty="0"/>
          </a:p>
          <a:p>
            <a:pPr lvl="1"/>
            <a:r>
              <a:rPr lang="es-MX" dirty="0" err="1"/>
              <a:t>Float</a:t>
            </a:r>
            <a:r>
              <a:rPr lang="es-MX" dirty="0"/>
              <a:t> (</a:t>
            </a:r>
            <a:r>
              <a:rPr lang="es-MX" dirty="0" err="1"/>
              <a:t>float</a:t>
            </a:r>
            <a:r>
              <a:rPr lang="es-MX" dirty="0"/>
              <a:t>) -&gt; rango (</a:t>
            </a:r>
            <a:r>
              <a:rPr lang="en-US" dirty="0"/>
              <a:t>± 3.4x10</a:t>
            </a:r>
            <a:r>
              <a:rPr lang="en-US" baseline="30000" dirty="0"/>
              <a:t>-38 a </a:t>
            </a:r>
            <a:r>
              <a:rPr lang="en-US" dirty="0"/>
              <a:t>± 3.4x10</a:t>
            </a:r>
            <a:r>
              <a:rPr lang="en-US" baseline="30000" dirty="0"/>
              <a:t>38</a:t>
            </a:r>
            <a:r>
              <a:rPr lang="es-MX" dirty="0"/>
              <a:t>) -&gt; 4 Bytes</a:t>
            </a:r>
          </a:p>
          <a:p>
            <a:pPr lvl="1">
              <a:buNone/>
            </a:pPr>
            <a:endParaRPr lang="es-MX" dirty="0"/>
          </a:p>
          <a:p>
            <a:pPr lvl="1"/>
            <a:r>
              <a:rPr lang="es-MX" dirty="0" err="1"/>
              <a:t>Double</a:t>
            </a:r>
            <a:r>
              <a:rPr lang="es-MX" dirty="0"/>
              <a:t> (</a:t>
            </a:r>
            <a:r>
              <a:rPr lang="es-MX" dirty="0" err="1"/>
              <a:t>double</a:t>
            </a:r>
            <a:r>
              <a:rPr lang="es-MX" dirty="0"/>
              <a:t>) -&gt; rango</a:t>
            </a:r>
            <a:r>
              <a:rPr lang="en-US" dirty="0"/>
              <a:t> (± 1.8x10</a:t>
            </a:r>
            <a:r>
              <a:rPr lang="en-US" baseline="30000" dirty="0"/>
              <a:t>-308 a </a:t>
            </a:r>
            <a:r>
              <a:rPr lang="en-US" dirty="0"/>
              <a:t>± 1.8x10</a:t>
            </a:r>
            <a:r>
              <a:rPr lang="en-US" baseline="30000" dirty="0"/>
              <a:t>308</a:t>
            </a:r>
            <a:r>
              <a:rPr lang="es-MX" dirty="0"/>
              <a:t>) -&gt; 8 Bytes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Tipos de Datos ( Carácter y </a:t>
            </a:r>
            <a:r>
              <a:rPr lang="es-MX" dirty="0" err="1"/>
              <a:t>logico</a:t>
            </a:r>
            <a:r>
              <a:rPr lang="es-MX" dirty="0"/>
              <a:t>)</a:t>
            </a:r>
            <a:endParaRPr lang="en-US" dirty="0"/>
          </a:p>
        </p:txBody>
      </p:sp>
      <p:sp>
        <p:nvSpPr>
          <p:cNvPr id="3" name="Content Placeholder 2"/>
          <p:cNvSpPr>
            <a:spLocks noGrp="1"/>
          </p:cNvSpPr>
          <p:nvPr>
            <p:ph idx="1"/>
          </p:nvPr>
        </p:nvSpPr>
        <p:spPr/>
        <p:txBody>
          <a:bodyPr/>
          <a:lstStyle/>
          <a:p>
            <a:r>
              <a:rPr lang="es-ES" dirty="0"/>
              <a:t>Un dato de tipo carácter se utiliza para representar un carácter dentro del rango \u0000 a \</a:t>
            </a:r>
            <a:r>
              <a:rPr lang="es-ES" dirty="0" err="1"/>
              <a:t>uFFFF</a:t>
            </a:r>
            <a:r>
              <a:rPr lang="es-ES" dirty="0"/>
              <a:t> (números desde 0 hasta 65535) en </a:t>
            </a:r>
            <a:r>
              <a:rPr lang="es-ES" b="1" dirty="0"/>
              <a:t>Unicode</a:t>
            </a:r>
            <a:r>
              <a:rPr lang="es-ES" dirty="0"/>
              <a:t>. En realidad un dato de tipo </a:t>
            </a:r>
            <a:r>
              <a:rPr lang="es-ES" dirty="0" err="1"/>
              <a:t>char</a:t>
            </a:r>
            <a:r>
              <a:rPr lang="es-ES" dirty="0"/>
              <a:t> </a:t>
            </a:r>
            <a:r>
              <a:rPr lang="es-ES" b="1" dirty="0"/>
              <a:t>contiene un número entero</a:t>
            </a:r>
            <a:r>
              <a:rPr lang="es-ES" dirty="0"/>
              <a:t> dentro del rango anterior que representa un carácter.</a:t>
            </a:r>
            <a:r>
              <a:rPr lang="en-US" dirty="0"/>
              <a:t> </a:t>
            </a:r>
            <a:endParaRPr lang="es-ES" dirty="0"/>
          </a:p>
          <a:p>
            <a:endParaRPr lang="es-MX" dirty="0"/>
          </a:p>
          <a:p>
            <a:pPr lvl="1"/>
            <a:r>
              <a:rPr lang="es-MX" dirty="0"/>
              <a:t>Carácter (</a:t>
            </a:r>
            <a:r>
              <a:rPr lang="es-MX" dirty="0" err="1"/>
              <a:t>char</a:t>
            </a:r>
            <a:r>
              <a:rPr lang="es-MX" dirty="0"/>
              <a:t>)</a:t>
            </a:r>
          </a:p>
          <a:p>
            <a:pPr lvl="1">
              <a:buNone/>
            </a:pPr>
            <a:endParaRPr lang="es-MX" dirty="0"/>
          </a:p>
          <a:p>
            <a:pPr lvl="1"/>
            <a:r>
              <a:rPr lang="es-MX" dirty="0"/>
              <a:t>Conjunto de </a:t>
            </a:r>
            <a:r>
              <a:rPr lang="es-MX" dirty="0" err="1"/>
              <a:t>caracters</a:t>
            </a:r>
            <a:r>
              <a:rPr lang="es-MX" dirty="0"/>
              <a:t> (</a:t>
            </a:r>
            <a:r>
              <a:rPr lang="es-MX" dirty="0" err="1"/>
              <a:t>String</a:t>
            </a:r>
            <a:r>
              <a:rPr lang="es-MX"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Tipos de Datos ( Carácter y </a:t>
            </a:r>
            <a:r>
              <a:rPr lang="es-MX" dirty="0" err="1"/>
              <a:t>logico</a:t>
            </a:r>
            <a:r>
              <a:rPr lang="es-MX" dirty="0"/>
              <a:t>)</a:t>
            </a:r>
            <a:endParaRPr lang="en-US" dirty="0"/>
          </a:p>
        </p:txBody>
      </p:sp>
      <p:sp>
        <p:nvSpPr>
          <p:cNvPr id="3" name="Content Placeholder 2"/>
          <p:cNvSpPr>
            <a:spLocks noGrp="1"/>
          </p:cNvSpPr>
          <p:nvPr>
            <p:ph idx="1"/>
          </p:nvPr>
        </p:nvSpPr>
        <p:spPr/>
        <p:txBody>
          <a:bodyPr/>
          <a:lstStyle/>
          <a:p>
            <a:r>
              <a:rPr lang="es-ES" dirty="0"/>
              <a:t>Los datos de este tipo sólo pueden contener dos valores: true (verdadero) ó false (falso).</a:t>
            </a:r>
          </a:p>
          <a:p>
            <a:endParaRPr lang="es-MX" dirty="0"/>
          </a:p>
          <a:p>
            <a:pPr lvl="1"/>
            <a:r>
              <a:rPr lang="es-MX" dirty="0"/>
              <a:t>Booleano (</a:t>
            </a:r>
            <a:r>
              <a:rPr lang="es-MX" dirty="0" err="1"/>
              <a:t>boolean</a:t>
            </a:r>
            <a:r>
              <a:rPr lang="es-MX" dirty="0"/>
              <a:t>) -&gt; TRUE; FALSE;</a:t>
            </a:r>
          </a:p>
          <a:p>
            <a:pPr lvl="1">
              <a:buNone/>
            </a:pPr>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Operadores</a:t>
            </a:r>
            <a:endParaRPr lang="en-US" dirty="0"/>
          </a:p>
        </p:txBody>
      </p:sp>
      <p:sp>
        <p:nvSpPr>
          <p:cNvPr id="3" name="Content Placeholder 2"/>
          <p:cNvSpPr>
            <a:spLocks noGrp="1"/>
          </p:cNvSpPr>
          <p:nvPr>
            <p:ph idx="1"/>
          </p:nvPr>
        </p:nvSpPr>
        <p:spPr/>
        <p:txBody>
          <a:bodyPr/>
          <a:lstStyle/>
          <a:p>
            <a:r>
              <a:rPr lang="es-ES" dirty="0"/>
              <a:t>En definición, un operador es todo signo ya sea por asignación o aritméticos que interactúan con las variables involucradas.</a:t>
            </a:r>
          </a:p>
          <a:p>
            <a:endParaRPr lang="es-MX" dirty="0"/>
          </a:p>
          <a:p>
            <a:pPr lvl="1"/>
            <a:r>
              <a:rPr lang="es-MX" dirty="0"/>
              <a:t>Operadores Aritméticos (+,  -,  *, /, %)</a:t>
            </a:r>
          </a:p>
          <a:p>
            <a:pPr lvl="1"/>
            <a:r>
              <a:rPr lang="es-MX" dirty="0"/>
              <a:t>Operadores Unarios (+, -, ++, --, !)</a:t>
            </a:r>
          </a:p>
          <a:p>
            <a:pPr lvl="1"/>
            <a:r>
              <a:rPr lang="es-MX" dirty="0"/>
              <a:t>Operadores  Relacionales (==, !=, &gt;, &gt;=, &lt;, &lt;=)</a:t>
            </a:r>
          </a:p>
          <a:p>
            <a:pPr lvl="1"/>
            <a:r>
              <a:rPr lang="es-MX" dirty="0"/>
              <a:t>Operadores condicionales (&amp;&amp;, ||) AND OR</a:t>
            </a:r>
          </a:p>
          <a:p>
            <a:pPr lvl="1"/>
            <a:r>
              <a:rPr lang="es-MX" dirty="0"/>
              <a:t>Operadores de Bit (&amp;, </a:t>
            </a:r>
            <a:r>
              <a:rPr lang="en-US" dirty="0"/>
              <a:t>^, |, ~)</a:t>
            </a:r>
            <a:endParaRPr lang="es-MX" dirty="0"/>
          </a:p>
          <a:p>
            <a:pPr lvl="1">
              <a:buNone/>
            </a:pP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Condicionales</a:t>
            </a:r>
            <a:endParaRPr lang="en-US" dirty="0"/>
          </a:p>
        </p:txBody>
      </p:sp>
      <p:sp>
        <p:nvSpPr>
          <p:cNvPr id="3" name="Content Placeholder 2"/>
          <p:cNvSpPr>
            <a:spLocks noGrp="1"/>
          </p:cNvSpPr>
          <p:nvPr>
            <p:ph idx="1"/>
          </p:nvPr>
        </p:nvSpPr>
        <p:spPr/>
        <p:txBody>
          <a:bodyPr/>
          <a:lstStyle/>
          <a:p>
            <a:r>
              <a:rPr lang="es-ES" dirty="0"/>
              <a:t>El flujo de ejecución en </a:t>
            </a:r>
            <a:r>
              <a:rPr lang="es-ES" b="1" dirty="0"/>
              <a:t>Java</a:t>
            </a:r>
            <a:r>
              <a:rPr lang="es-ES" dirty="0"/>
              <a:t> es lineal por lo que se va ejecutando línea a línea en el orden en el que se va leyendo por lo que las sentencias para controlar el flujo de ejecución son la base ya que permiten ejecutar partes del código en base a condiciones</a:t>
            </a:r>
          </a:p>
          <a:p>
            <a:endParaRPr lang="es-MX" dirty="0"/>
          </a:p>
          <a:p>
            <a:pPr lvl="1"/>
            <a:r>
              <a:rPr lang="es-MX" dirty="0"/>
              <a:t>IF</a:t>
            </a:r>
          </a:p>
          <a:p>
            <a:pPr lvl="1"/>
            <a:r>
              <a:rPr lang="es-MX" dirty="0"/>
              <a:t>IF ELSE</a:t>
            </a:r>
          </a:p>
          <a:p>
            <a:pPr lvl="1"/>
            <a:r>
              <a:rPr lang="es-MX" dirty="0"/>
              <a:t>IF ANIDADOS</a:t>
            </a:r>
          </a:p>
          <a:p>
            <a:pPr lvl="1"/>
            <a:r>
              <a:rPr lang="es-MX" dirty="0"/>
              <a:t>IF ELSE IF</a:t>
            </a:r>
          </a:p>
          <a:p>
            <a:pPr lvl="1"/>
            <a:r>
              <a:rPr lang="es-MX" dirty="0"/>
              <a:t>SWITCH</a:t>
            </a:r>
          </a:p>
          <a:p>
            <a:pPr lvl="1">
              <a:buNone/>
            </a:pP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Ciclos</a:t>
            </a:r>
            <a:endParaRPr lang="en-US" dirty="0"/>
          </a:p>
        </p:txBody>
      </p:sp>
      <p:sp>
        <p:nvSpPr>
          <p:cNvPr id="3" name="Content Placeholder 2"/>
          <p:cNvSpPr>
            <a:spLocks noGrp="1"/>
          </p:cNvSpPr>
          <p:nvPr>
            <p:ph idx="1"/>
          </p:nvPr>
        </p:nvSpPr>
        <p:spPr/>
        <p:txBody>
          <a:bodyPr/>
          <a:lstStyle/>
          <a:p>
            <a:r>
              <a:rPr lang="es-ES" dirty="0"/>
              <a:t>Los ciclos o también conocidos como bucles, son una estructura de control de total importancia para el proceso de creación de un programa.</a:t>
            </a:r>
          </a:p>
          <a:p>
            <a:endParaRPr lang="es-MX" dirty="0"/>
          </a:p>
          <a:p>
            <a:pPr lvl="1"/>
            <a:r>
              <a:rPr lang="es-MX" dirty="0"/>
              <a:t>WHILE</a:t>
            </a:r>
          </a:p>
          <a:p>
            <a:pPr lvl="1"/>
            <a:r>
              <a:rPr lang="es-MX" dirty="0"/>
              <a:t>DO WHILE</a:t>
            </a:r>
          </a:p>
          <a:p>
            <a:pPr lvl="1"/>
            <a:r>
              <a:rPr lang="es-MX" dirty="0"/>
              <a:t>FOR</a:t>
            </a:r>
          </a:p>
          <a:p>
            <a:pPr lvl="1">
              <a:buNone/>
            </a:pPr>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Arreglos</a:t>
            </a:r>
            <a:endParaRPr lang="en-US" dirty="0"/>
          </a:p>
        </p:txBody>
      </p:sp>
      <p:sp>
        <p:nvSpPr>
          <p:cNvPr id="3" name="Content Placeholder 2"/>
          <p:cNvSpPr>
            <a:spLocks noGrp="1"/>
          </p:cNvSpPr>
          <p:nvPr>
            <p:ph idx="1"/>
          </p:nvPr>
        </p:nvSpPr>
        <p:spPr/>
        <p:txBody>
          <a:bodyPr/>
          <a:lstStyle/>
          <a:p>
            <a:r>
              <a:rPr lang="es-ES" dirty="0"/>
              <a:t>Los arreglos se pueden definir como objetos en los que podemos guardar mas de una variable, es decir, al tener un único arreglo, este puede guardar múltiples variables de acuerdo a su tamaño o capacidad.</a:t>
            </a:r>
          </a:p>
          <a:p>
            <a:endParaRPr lang="es-ES" dirty="0"/>
          </a:p>
          <a:p>
            <a:pPr lvl="1"/>
            <a:r>
              <a:rPr lang="es-ES" dirty="0"/>
              <a:t>Arreglos unidimensionales</a:t>
            </a:r>
          </a:p>
          <a:p>
            <a:pPr lvl="1"/>
            <a:endParaRPr lang="es-ES" dirty="0"/>
          </a:p>
          <a:p>
            <a:pPr lvl="1"/>
            <a:r>
              <a:rPr lang="es-ES" dirty="0"/>
              <a:t>Arreglos Bidimensionales</a:t>
            </a:r>
            <a:endParaRPr lang="en-US" dirty="0"/>
          </a:p>
        </p:txBody>
      </p:sp>
    </p:spTree>
  </p:cSld>
  <p:clrMapOvr>
    <a:masterClrMapping/>
  </p:clrMapOvr>
</p:sld>
</file>

<file path=ppt/theme/theme1.xml><?xml version="1.0" encoding="utf-8"?>
<a:theme xmlns:a="http://schemas.openxmlformats.org/drawingml/2006/main" name="Faceta">
  <a:themeElements>
    <a:clrScheme name="Personalizados 2">
      <a:dk1>
        <a:srgbClr val="000000"/>
      </a:dk1>
      <a:lt1>
        <a:srgbClr val="FFFFFF"/>
      </a:lt1>
      <a:dk2>
        <a:srgbClr val="2C3C43"/>
      </a:dk2>
      <a:lt2>
        <a:srgbClr val="EBEBEB"/>
      </a:lt2>
      <a:accent1>
        <a:srgbClr val="5FCD34"/>
      </a:accent1>
      <a:accent2>
        <a:srgbClr val="65DB38"/>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{F7789D84-5A89-864E-BD3F-5DAB56D28719}tf10001060</Template>
  <TotalTime>1904</TotalTime>
  <Words>659</Words>
  <Application>Microsoft Macintosh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Faceta</vt:lpstr>
      <vt:lpstr>Primitive Types</vt:lpstr>
      <vt:lpstr>Tipos de Datos ( Numéricos Enteros)</vt:lpstr>
      <vt:lpstr>Tipos de Datos ( Numéricos Reales)</vt:lpstr>
      <vt:lpstr>Tipos de Datos ( Carácter y logico)</vt:lpstr>
      <vt:lpstr>Tipos de Datos ( Carácter y logico)</vt:lpstr>
      <vt:lpstr>Operadores</vt:lpstr>
      <vt:lpstr>Condicionales</vt:lpstr>
      <vt:lpstr>Ciclos</vt:lpstr>
      <vt:lpstr>Arreglos</vt:lpstr>
      <vt:lpstr>Métodos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Selenium </dc:title>
  <dc:creator>Miguel Hernandez</dc:creator>
  <cp:lastModifiedBy>Ricardo Avalos</cp:lastModifiedBy>
  <cp:revision>105</cp:revision>
  <dcterms:created xsi:type="dcterms:W3CDTF">2020-07-09T00:11:29Z</dcterms:created>
  <dcterms:modified xsi:type="dcterms:W3CDTF">2021-11-06T18:44:31Z</dcterms:modified>
</cp:coreProperties>
</file>