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426" r:id="rId2"/>
    <p:sldId id="437" r:id="rId3"/>
    <p:sldId id="492" r:id="rId4"/>
    <p:sldId id="497" r:id="rId5"/>
    <p:sldId id="514" r:id="rId6"/>
    <p:sldId id="494" r:id="rId7"/>
    <p:sldId id="495" r:id="rId8"/>
    <p:sldId id="496" r:id="rId9"/>
    <p:sldId id="498" r:id="rId10"/>
    <p:sldId id="499" r:id="rId11"/>
    <p:sldId id="500" r:id="rId12"/>
    <p:sldId id="506" r:id="rId13"/>
    <p:sldId id="502" r:id="rId14"/>
    <p:sldId id="508" r:id="rId15"/>
    <p:sldId id="509" r:id="rId16"/>
    <p:sldId id="510" r:id="rId17"/>
    <p:sldId id="511" r:id="rId18"/>
    <p:sldId id="512" r:id="rId19"/>
    <p:sldId id="513" r:id="rId20"/>
    <p:sldId id="518" r:id="rId21"/>
    <p:sldId id="517" r:id="rId22"/>
    <p:sldId id="503" r:id="rId23"/>
    <p:sldId id="504" r:id="rId24"/>
    <p:sldId id="505" r:id="rId25"/>
    <p:sldId id="501" r:id="rId26"/>
    <p:sldId id="507" r:id="rId27"/>
    <p:sldId id="515" r:id="rId28"/>
    <p:sldId id="516" r:id="rId29"/>
    <p:sldId id="470" r:id="rId30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699" autoAdjust="0"/>
    <p:restoredTop sz="94518" autoAdjust="0"/>
  </p:normalViewPr>
  <p:slideViewPr>
    <p:cSldViewPr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17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17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F317C5E-96D6-4F0A-903E-3101C02ADCA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9032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E9CB7E7E-BD46-4839-A345-AC283820E07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2058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CB7E7E-BD46-4839-A345-AC283820E079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6589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C0FB1-5AD5-4931-A0F7-42257FCC3E8C}" type="slidenum">
              <a:rPr lang="es-ES" smtClean="0"/>
              <a:pPr/>
              <a:t>10</a:t>
            </a:fld>
            <a:endParaRPr 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1720603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C0FB1-5AD5-4931-A0F7-42257FCC3E8C}" type="slidenum">
              <a:rPr lang="es-ES" smtClean="0"/>
              <a:pPr/>
              <a:t>11</a:t>
            </a:fld>
            <a:endParaRPr 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4271162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C0FB1-5AD5-4931-A0F7-42257FCC3E8C}" type="slidenum">
              <a:rPr lang="es-ES" smtClean="0"/>
              <a:pPr/>
              <a:t>12</a:t>
            </a:fld>
            <a:endParaRPr 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3675505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C0FB1-5AD5-4931-A0F7-42257FCC3E8C}" type="slidenum">
              <a:rPr lang="es-ES" smtClean="0"/>
              <a:pPr/>
              <a:t>13</a:t>
            </a:fld>
            <a:endParaRPr 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1451681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C0FB1-5AD5-4931-A0F7-42257FCC3E8C}" type="slidenum">
              <a:rPr lang="es-ES" smtClean="0"/>
              <a:pPr/>
              <a:t>14</a:t>
            </a:fld>
            <a:endParaRPr 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1019757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C0FB1-5AD5-4931-A0F7-42257FCC3E8C}" type="slidenum">
              <a:rPr lang="es-ES" smtClean="0"/>
              <a:pPr/>
              <a:t>15</a:t>
            </a:fld>
            <a:endParaRPr 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2137007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C0FB1-5AD5-4931-A0F7-42257FCC3E8C}" type="slidenum">
              <a:rPr lang="es-ES" smtClean="0"/>
              <a:pPr/>
              <a:t>16</a:t>
            </a:fld>
            <a:endParaRPr 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2119588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C0FB1-5AD5-4931-A0F7-42257FCC3E8C}" type="slidenum">
              <a:rPr lang="es-ES" smtClean="0"/>
              <a:pPr/>
              <a:t>17</a:t>
            </a:fld>
            <a:endParaRPr 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951139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C0FB1-5AD5-4931-A0F7-42257FCC3E8C}" type="slidenum">
              <a:rPr lang="es-ES" smtClean="0"/>
              <a:pPr/>
              <a:t>18</a:t>
            </a:fld>
            <a:endParaRPr 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3366169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C0FB1-5AD5-4931-A0F7-42257FCC3E8C}" type="slidenum">
              <a:rPr lang="es-ES" smtClean="0"/>
              <a:pPr/>
              <a:t>19</a:t>
            </a:fld>
            <a:endParaRPr 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131269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C0FB1-5AD5-4931-A0F7-42257FCC3E8C}" type="slidenum">
              <a:rPr lang="es-ES" smtClean="0"/>
              <a:pPr/>
              <a:t>2</a:t>
            </a:fld>
            <a:endParaRPr 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3700242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C0FB1-5AD5-4931-A0F7-42257FCC3E8C}" type="slidenum">
              <a:rPr lang="es-ES" smtClean="0"/>
              <a:pPr/>
              <a:t>20</a:t>
            </a:fld>
            <a:endParaRPr 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3073845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C0FB1-5AD5-4931-A0F7-42257FCC3E8C}" type="slidenum">
              <a:rPr lang="es-ES" smtClean="0"/>
              <a:pPr/>
              <a:t>21</a:t>
            </a:fld>
            <a:endParaRPr 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1015657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C0FB1-5AD5-4931-A0F7-42257FCC3E8C}" type="slidenum">
              <a:rPr lang="es-ES" smtClean="0"/>
              <a:pPr/>
              <a:t>22</a:t>
            </a:fld>
            <a:endParaRPr 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2660245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C0FB1-5AD5-4931-A0F7-42257FCC3E8C}" type="slidenum">
              <a:rPr lang="es-ES" smtClean="0"/>
              <a:pPr/>
              <a:t>23</a:t>
            </a:fld>
            <a:endParaRPr 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2034920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C0FB1-5AD5-4931-A0F7-42257FCC3E8C}" type="slidenum">
              <a:rPr lang="es-ES" smtClean="0"/>
              <a:pPr/>
              <a:t>24</a:t>
            </a:fld>
            <a:endParaRPr 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17499252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C0FB1-5AD5-4931-A0F7-42257FCC3E8C}" type="slidenum">
              <a:rPr lang="es-ES" smtClean="0"/>
              <a:pPr/>
              <a:t>25</a:t>
            </a:fld>
            <a:endParaRPr 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2643135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C0FB1-5AD5-4931-A0F7-42257FCC3E8C}" type="slidenum">
              <a:rPr lang="es-ES" smtClean="0"/>
              <a:pPr/>
              <a:t>26</a:t>
            </a:fld>
            <a:endParaRPr 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701239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C0FB1-5AD5-4931-A0F7-42257FCC3E8C}" type="slidenum">
              <a:rPr lang="es-ES" smtClean="0"/>
              <a:pPr/>
              <a:t>27</a:t>
            </a:fld>
            <a:endParaRPr 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23911248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C0FB1-5AD5-4931-A0F7-42257FCC3E8C}" type="slidenum">
              <a:rPr lang="es-ES" smtClean="0"/>
              <a:pPr/>
              <a:t>28</a:t>
            </a:fld>
            <a:endParaRPr 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274208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9CF2E2-4BA1-4B2B-A335-E1D8413C6021}" type="slidenum">
              <a:rPr lang="es-ES" smtClean="0"/>
              <a:pPr/>
              <a:t>29</a:t>
            </a:fld>
            <a:endParaRPr lang="es-E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268282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C0FB1-5AD5-4931-A0F7-42257FCC3E8C}" type="slidenum">
              <a:rPr lang="es-ES" smtClean="0"/>
              <a:pPr/>
              <a:t>3</a:t>
            </a:fld>
            <a:endParaRPr 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2377512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C0FB1-5AD5-4931-A0F7-42257FCC3E8C}" type="slidenum">
              <a:rPr lang="es-ES" smtClean="0"/>
              <a:pPr/>
              <a:t>4</a:t>
            </a:fld>
            <a:endParaRPr 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1238385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C0FB1-5AD5-4931-A0F7-42257FCC3E8C}" type="slidenum">
              <a:rPr lang="es-ES" smtClean="0"/>
              <a:pPr/>
              <a:t>5</a:t>
            </a:fld>
            <a:endParaRPr 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3905172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C0FB1-5AD5-4931-A0F7-42257FCC3E8C}" type="slidenum">
              <a:rPr lang="es-ES" smtClean="0"/>
              <a:pPr/>
              <a:t>6</a:t>
            </a:fld>
            <a:endParaRPr 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3562597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C0FB1-5AD5-4931-A0F7-42257FCC3E8C}" type="slidenum">
              <a:rPr lang="es-ES" smtClean="0"/>
              <a:pPr/>
              <a:t>7</a:t>
            </a:fld>
            <a:endParaRPr 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3832697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C0FB1-5AD5-4931-A0F7-42257FCC3E8C}" type="slidenum">
              <a:rPr lang="es-ES" smtClean="0"/>
              <a:pPr/>
              <a:t>8</a:t>
            </a:fld>
            <a:endParaRPr 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3029284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5C0FB1-5AD5-4931-A0F7-42257FCC3E8C}" type="slidenum">
              <a:rPr lang="es-ES" smtClean="0"/>
              <a:pPr/>
              <a:t>9</a:t>
            </a:fld>
            <a:endParaRPr lang="es-E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VE" smtClean="0"/>
          </a:p>
        </p:txBody>
      </p:sp>
    </p:spTree>
    <p:extLst>
      <p:ext uri="{BB962C8B-B14F-4D97-AF65-F5344CB8AC3E}">
        <p14:creationId xmlns:p14="http://schemas.microsoft.com/office/powerpoint/2010/main" val="410248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smtClean="0"/>
              <a:t>Reglas de Asociación.   Junio 2024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93FF7-B5F2-4D01-98DD-BCC8406364D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smtClean="0"/>
              <a:t>Reglas de Asociación.   Junio 2024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D3FFB-F3D5-43F1-B716-E41D2A90BFF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smtClean="0"/>
              <a:t>Reglas de Asociación.   Junio 2024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F5A91-B50F-4239-98A5-514111B306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s-VE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smtClean="0"/>
              <a:t>Reglas de Asociación.   Junio 2024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01D7C-2C15-4EB4-A28C-F7B79D5B3AA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smtClean="0"/>
              <a:t>Reglas de Asociación.   Junio 2024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AE776-ABE2-4173-9372-C3D94DE66C7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smtClean="0"/>
              <a:t>Reglas de Asociación.   Junio 2024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29128-D7BE-46B2-B60E-2071B78F0A9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smtClean="0"/>
              <a:t>Reglas de Asociación.   Junio 2024</a:t>
            </a: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BBEA8-8304-4D3D-855C-19A1EFE2DF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smtClean="0"/>
              <a:t>Reglas de Asociación.   Junio 2024</a:t>
            </a:r>
            <a:endParaRPr lang="es-E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29D84-5632-4709-80D5-673EB02EF8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smtClean="0"/>
              <a:t>Reglas de Asociación.   Junio 2024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05C9D-FEB7-49B7-B543-3380B9302B4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smtClean="0"/>
              <a:t>Reglas de Asociación.   Junio 2024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3C10D-E685-4B59-8129-EDD7E7EC1D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smtClean="0"/>
              <a:t>Reglas de Asociación.   Junio 2024</a:t>
            </a: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A9116-106A-4A9A-B8D3-DB5F9BDDB32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VE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 smtClean="0"/>
              <a:t>Reglas de Asociación.   Junio 2024</a:t>
            </a: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94029-89E1-40D8-AD2E-37773F1964B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245225"/>
            <a:ext cx="75596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r>
              <a:rPr lang="es-MX" smtClean="0"/>
              <a:t>Reglas de Asociación.   Junio 2024</a:t>
            </a:r>
            <a:endParaRPr lang="es-ES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245225"/>
            <a:ext cx="4429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D74437AA-A351-497B-BFBC-95D6AF32C7E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5720" y="2143116"/>
            <a:ext cx="8642350" cy="2071687"/>
          </a:xfrm>
        </p:spPr>
        <p:txBody>
          <a:bodyPr/>
          <a:lstStyle/>
          <a:p>
            <a:pPr eaLnBrk="1" hangingPunct="1"/>
            <a:r>
              <a:rPr lang="es-ES" sz="3600" b="1" dirty="0" smtClean="0">
                <a:solidFill>
                  <a:schemeClr val="accent2"/>
                </a:solidFill>
                <a:latin typeface="Tahoma" pitchFamily="34" charset="0"/>
              </a:rPr>
              <a:t/>
            </a:r>
            <a:br>
              <a:rPr lang="es-ES" sz="3600" b="1" dirty="0" smtClean="0">
                <a:solidFill>
                  <a:schemeClr val="accent2"/>
                </a:solidFill>
                <a:latin typeface="Tahoma" pitchFamily="34" charset="0"/>
              </a:rPr>
            </a:br>
            <a:r>
              <a:rPr lang="es-ES" sz="3600" b="1" dirty="0" smtClean="0">
                <a:solidFill>
                  <a:schemeClr val="accent2"/>
                </a:solidFill>
                <a:latin typeface="Tahoma" pitchFamily="34" charset="0"/>
              </a:rPr>
              <a:t/>
            </a:r>
            <a:br>
              <a:rPr lang="es-ES" sz="3600" b="1" dirty="0" smtClean="0">
                <a:solidFill>
                  <a:schemeClr val="accent2"/>
                </a:solidFill>
                <a:latin typeface="Tahoma" pitchFamily="34" charset="0"/>
              </a:rPr>
            </a:br>
            <a:r>
              <a:rPr lang="es-ES" sz="3600" b="1" dirty="0" smtClean="0">
                <a:solidFill>
                  <a:schemeClr val="accent2"/>
                </a:solidFill>
                <a:latin typeface="Tahoma" pitchFamily="34" charset="0"/>
              </a:rPr>
              <a:t/>
            </a:r>
            <a:br>
              <a:rPr lang="es-ES" sz="3600" b="1" dirty="0" smtClean="0">
                <a:solidFill>
                  <a:schemeClr val="accent2"/>
                </a:solidFill>
                <a:latin typeface="Tahoma" pitchFamily="34" charset="0"/>
              </a:rPr>
            </a:br>
            <a:r>
              <a:rPr lang="es-ES" b="1" dirty="0" smtClean="0">
                <a:solidFill>
                  <a:schemeClr val="accent2"/>
                </a:solidFill>
                <a:latin typeface="Tahoma" pitchFamily="34" charset="0"/>
              </a:rPr>
              <a:t>Reglas de Asociación</a:t>
            </a:r>
            <a:br>
              <a:rPr lang="es-ES" b="1" dirty="0" smtClean="0">
                <a:solidFill>
                  <a:schemeClr val="accent2"/>
                </a:solidFill>
                <a:latin typeface="Tahoma" pitchFamily="34" charset="0"/>
              </a:rPr>
            </a:br>
            <a:r>
              <a:rPr lang="es-ES" sz="4000" b="1" dirty="0" smtClean="0">
                <a:solidFill>
                  <a:schemeClr val="accent2"/>
                </a:solidFill>
                <a:latin typeface="Tahoma" pitchFamily="34" charset="0"/>
              </a:rPr>
              <a:t/>
            </a:r>
            <a:br>
              <a:rPr lang="es-ES" sz="4000" b="1" dirty="0" smtClean="0">
                <a:solidFill>
                  <a:schemeClr val="accent2"/>
                </a:solidFill>
                <a:latin typeface="Tahoma" pitchFamily="34" charset="0"/>
              </a:rPr>
            </a:br>
            <a:r>
              <a:rPr lang="es-ES" sz="3600" b="1" dirty="0" smtClean="0">
                <a:solidFill>
                  <a:schemeClr val="accent2"/>
                </a:solidFill>
                <a:latin typeface="Tahoma" pitchFamily="34" charset="0"/>
              </a:rPr>
              <a:t> </a:t>
            </a:r>
            <a:br>
              <a:rPr lang="es-ES" sz="3600" b="1" dirty="0" smtClean="0">
                <a:solidFill>
                  <a:schemeClr val="accent2"/>
                </a:solidFill>
                <a:latin typeface="Tahoma" pitchFamily="34" charset="0"/>
              </a:rPr>
            </a:br>
            <a:endParaRPr lang="es-ES" sz="4000" b="1" dirty="0" smtClean="0">
              <a:solidFill>
                <a:schemeClr val="tx1"/>
              </a:solidFill>
            </a:endParaRP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03648" y="5517232"/>
            <a:ext cx="6400800" cy="86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2400" b="1" dirty="0" smtClean="0">
                <a:latin typeface="Tahoma" pitchFamily="34" charset="0"/>
              </a:rPr>
              <a:t>Dr. Luis Mena.  Junio 2024</a:t>
            </a:r>
            <a:endParaRPr lang="es-ES" sz="2000" b="1" dirty="0" smtClean="0">
              <a:latin typeface="Tahoma" pitchFamily="34" charset="0"/>
            </a:endParaRPr>
          </a:p>
        </p:txBody>
      </p:sp>
      <p:sp>
        <p:nvSpPr>
          <p:cNvPr id="5124" name="Rectangle 7"/>
          <p:cNvSpPr>
            <a:spLocks noChangeArrowheads="1"/>
          </p:cNvSpPr>
          <p:nvPr/>
        </p:nvSpPr>
        <p:spPr bwMode="auto">
          <a:xfrm>
            <a:off x="1187624" y="260648"/>
            <a:ext cx="7200900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/>
            <a:r>
              <a:rPr lang="es-MX" sz="2800" dirty="0">
                <a:latin typeface="Tahoma" pitchFamily="34" charset="0"/>
              </a:rPr>
              <a:t>Universidad Politécnica de Sinaloa</a:t>
            </a:r>
          </a:p>
          <a:p>
            <a:pPr marL="457200" indent="-457200" algn="ctr"/>
            <a:r>
              <a:rPr lang="es-ES" sz="2800" dirty="0">
                <a:latin typeface="Tahoma" pitchFamily="34" charset="0"/>
              </a:rPr>
              <a:t>Ingeniería en Tecnologías</a:t>
            </a:r>
          </a:p>
          <a:p>
            <a:pPr marL="457200" indent="-457200" algn="ctr"/>
            <a:r>
              <a:rPr lang="es-ES" sz="2800" dirty="0">
                <a:latin typeface="Tahoma" pitchFamily="34" charset="0"/>
              </a:rPr>
              <a:t>de la Información</a:t>
            </a:r>
          </a:p>
        </p:txBody>
      </p:sp>
      <p:pic>
        <p:nvPicPr>
          <p:cNvPr id="5" name="4 Imagen" descr="Ups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6" y="332656"/>
            <a:ext cx="1008112" cy="1376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60141-CEC0-482C-82E2-FC37A9BEDC74}" type="slidenum">
              <a:rPr lang="es-ES"/>
              <a:pPr>
                <a:defRPr/>
              </a:pPr>
              <a:t>10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57200"/>
          </a:xfrm>
        </p:spPr>
        <p:txBody>
          <a:bodyPr/>
          <a:lstStyle/>
          <a:p>
            <a:pPr eaLnBrk="1" hangingPunct="1"/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571500" y="138113"/>
            <a:ext cx="807720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Dependencia</a:t>
            </a:r>
            <a:endParaRPr lang="es-ES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sz="2400" dirty="0" smtClean="0">
                <a:latin typeface="Tahoma" pitchFamily="34" charset="0"/>
              </a:rPr>
              <a:t>Factor 		P(Evento 1)</a:t>
            </a:r>
            <a:r>
              <a:rPr lang="es-MX" sz="2400" dirty="0" smtClean="0">
                <a:latin typeface="Tahoma" pitchFamily="34" charset="0"/>
                <a:sym typeface="Symbol"/>
              </a:rPr>
              <a:t>P(Evento 2)</a:t>
            </a:r>
            <a:endParaRPr lang="es-MX" sz="24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sz="2400" dirty="0" smtClean="0">
                <a:latin typeface="Tahoma" pitchFamily="34" charset="0"/>
              </a:rPr>
              <a:t>de                   =    </a:t>
            </a:r>
          </a:p>
          <a:p>
            <a:pPr marL="457200" indent="-457200"/>
            <a:r>
              <a:rPr lang="es-MX" sz="2400" dirty="0" smtClean="0">
                <a:latin typeface="Tahoma" pitchFamily="34" charset="0"/>
              </a:rPr>
              <a:t>Dependencia        (P(Evento 1) x </a:t>
            </a:r>
            <a:r>
              <a:rPr lang="es-MX" sz="2400" dirty="0" smtClean="0">
                <a:latin typeface="Tahoma" pitchFamily="34" charset="0"/>
                <a:sym typeface="Symbol"/>
              </a:rPr>
              <a:t>P(Evento 2))</a:t>
            </a:r>
          </a:p>
          <a:p>
            <a:pPr marL="457200" indent="-457200"/>
            <a:endParaRPr lang="es-MX" sz="2400" dirty="0" smtClean="0">
              <a:latin typeface="Tahoma" pitchFamily="34" charset="0"/>
              <a:sym typeface="Symbol"/>
            </a:endParaRPr>
          </a:p>
          <a:p>
            <a:pPr marL="457200" indent="-457200"/>
            <a:r>
              <a:rPr lang="es-MX" sz="2400" dirty="0" smtClean="0">
                <a:latin typeface="Tahoma" pitchFamily="34" charset="0"/>
                <a:sym typeface="Symbol"/>
              </a:rPr>
              <a:t>FD = 1  son eventos independientes</a:t>
            </a:r>
          </a:p>
          <a:p>
            <a:pPr marL="457200" indent="-457200"/>
            <a:endParaRPr lang="es-MX" sz="2400" dirty="0" smtClean="0">
              <a:latin typeface="Tahoma" pitchFamily="34" charset="0"/>
              <a:sym typeface="Symbol"/>
            </a:endParaRPr>
          </a:p>
          <a:p>
            <a:pPr marL="457200" indent="-457200"/>
            <a:r>
              <a:rPr lang="es-MX" sz="2400" dirty="0" smtClean="0">
                <a:latin typeface="Tahoma" pitchFamily="34" charset="0"/>
                <a:sym typeface="Symbol"/>
              </a:rPr>
              <a:t>FD &lt; 1  dependencia negativa: la ocurrencia de  un </a:t>
            </a:r>
          </a:p>
          <a:p>
            <a:pPr marL="457200" indent="-457200"/>
            <a:r>
              <a:rPr lang="es-MX" sz="2400" dirty="0" smtClean="0">
                <a:latin typeface="Tahoma" pitchFamily="34" charset="0"/>
                <a:sym typeface="Symbol"/>
              </a:rPr>
              <a:t>evento </a:t>
            </a:r>
            <a:r>
              <a:rPr lang="es-MX" sz="2400" dirty="0" smtClean="0">
                <a:solidFill>
                  <a:srgbClr val="FF0000"/>
                </a:solidFill>
                <a:latin typeface="Tahoma" pitchFamily="34" charset="0"/>
                <a:sym typeface="Symbol"/>
              </a:rPr>
              <a:t>disminuye</a:t>
            </a:r>
            <a:r>
              <a:rPr lang="es-MX" sz="2400" dirty="0" smtClean="0">
                <a:latin typeface="Tahoma" pitchFamily="34" charset="0"/>
                <a:sym typeface="Symbol"/>
              </a:rPr>
              <a:t> la ocurrencia del otro</a:t>
            </a:r>
          </a:p>
          <a:p>
            <a:pPr marL="457200" indent="-457200"/>
            <a:endParaRPr lang="es-MX" sz="2400" dirty="0" smtClean="0">
              <a:latin typeface="Tahoma" pitchFamily="34" charset="0"/>
              <a:sym typeface="Symbol"/>
            </a:endParaRPr>
          </a:p>
          <a:p>
            <a:pPr marL="457200" indent="-457200"/>
            <a:r>
              <a:rPr lang="es-MX" sz="2400" dirty="0" smtClean="0">
                <a:latin typeface="Tahoma" pitchFamily="34" charset="0"/>
                <a:sym typeface="Symbol"/>
              </a:rPr>
              <a:t>FD &gt; 1  dependencia positiva: la ocurrencia de  un </a:t>
            </a:r>
          </a:p>
          <a:p>
            <a:pPr marL="457200" indent="-457200"/>
            <a:r>
              <a:rPr lang="es-MX" sz="2400" dirty="0" smtClean="0">
                <a:latin typeface="Tahoma" pitchFamily="34" charset="0"/>
                <a:sym typeface="Symbol"/>
              </a:rPr>
              <a:t>evento </a:t>
            </a:r>
            <a:r>
              <a:rPr lang="es-MX" sz="2400" dirty="0" smtClean="0">
                <a:solidFill>
                  <a:srgbClr val="FF0000"/>
                </a:solidFill>
                <a:latin typeface="Tahoma" pitchFamily="34" charset="0"/>
                <a:sym typeface="Symbol"/>
              </a:rPr>
              <a:t>aumenta</a:t>
            </a:r>
            <a:r>
              <a:rPr lang="es-MX" sz="2400" dirty="0" smtClean="0">
                <a:latin typeface="Tahoma" pitchFamily="34" charset="0"/>
                <a:sym typeface="Symbol"/>
              </a:rPr>
              <a:t> la ocurrencia del otro</a:t>
            </a:r>
          </a:p>
          <a:p>
            <a:pPr marL="457200" indent="-457200"/>
            <a:endParaRPr lang="es-MX" sz="2400" dirty="0" smtClean="0">
              <a:latin typeface="Tahoma" pitchFamily="34" charset="0"/>
              <a:sym typeface="Symbol"/>
            </a:endParaRPr>
          </a:p>
          <a:p>
            <a:pPr marL="457200" indent="-457200"/>
            <a:endParaRPr lang="es-MX" sz="2400" dirty="0" smtClean="0">
              <a:latin typeface="Tahoma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 bwMode="auto">
          <a:xfrm>
            <a:off x="3143240" y="1714488"/>
            <a:ext cx="421484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60141-CEC0-482C-82E2-FC37A9BEDC74}" type="slidenum">
              <a:rPr lang="es-ES"/>
              <a:pPr>
                <a:defRPr/>
              </a:pPr>
              <a:t>11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57200"/>
          </a:xfrm>
        </p:spPr>
        <p:txBody>
          <a:bodyPr/>
          <a:lstStyle/>
          <a:p>
            <a:pPr eaLnBrk="1" hangingPunct="1"/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571500" y="138113"/>
            <a:ext cx="80772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Dependencia</a:t>
            </a:r>
            <a:endParaRPr lang="es-ES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						   </a:t>
            </a: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sz="2400" dirty="0" smtClean="0">
                <a:latin typeface="Tahoma" pitchFamily="34" charset="0"/>
              </a:rPr>
              <a:t>FD (PB/PI)  = P(PB)</a:t>
            </a:r>
            <a:r>
              <a:rPr lang="es-MX" sz="2400" dirty="0" smtClean="0">
                <a:latin typeface="Tahoma" pitchFamily="34" charset="0"/>
                <a:sym typeface="Symbol"/>
              </a:rPr>
              <a:t>P(PI)/(P(PB) x P(PI))</a:t>
            </a:r>
          </a:p>
          <a:p>
            <a:pPr marL="457200" indent="-457200"/>
            <a:r>
              <a:rPr lang="es-MX" sz="2400" dirty="0" smtClean="0">
                <a:solidFill>
                  <a:schemeClr val="accent2"/>
                </a:solidFill>
                <a:latin typeface="Tahoma" pitchFamily="34" charset="0"/>
                <a:sym typeface="Symbol"/>
              </a:rPr>
              <a:t>		</a:t>
            </a:r>
            <a:r>
              <a:rPr lang="es-MX" sz="2400" dirty="0" smtClean="0">
                <a:latin typeface="Tahoma" pitchFamily="34" charset="0"/>
                <a:sym typeface="Symbol"/>
              </a:rPr>
              <a:t>	= 0.2 / (0.8 x 0.3	)</a:t>
            </a:r>
          </a:p>
          <a:p>
            <a:pPr marL="457200" indent="-457200"/>
            <a:r>
              <a:rPr lang="es-MX" sz="2400" dirty="0" smtClean="0">
                <a:solidFill>
                  <a:schemeClr val="accent2"/>
                </a:solidFill>
                <a:latin typeface="Tahoma" pitchFamily="34" charset="0"/>
                <a:sym typeface="Symbol"/>
              </a:rPr>
              <a:t>			</a:t>
            </a:r>
            <a:r>
              <a:rPr lang="es-MX" sz="2400" dirty="0" smtClean="0">
                <a:latin typeface="Tahoma" pitchFamily="34" charset="0"/>
                <a:sym typeface="Symbol"/>
              </a:rPr>
              <a:t>= 0.833</a:t>
            </a:r>
          </a:p>
          <a:p>
            <a:pPr marL="457200" indent="-457200"/>
            <a:endParaRPr lang="es-MX" sz="2400" dirty="0" smtClean="0">
              <a:latin typeface="Tahoma" pitchFamily="34" charset="0"/>
            </a:endParaRPr>
          </a:p>
          <a:p>
            <a:pPr marL="457200" indent="-457200"/>
            <a:r>
              <a:rPr lang="es-MX" sz="2400" dirty="0" smtClean="0">
                <a:latin typeface="Tahoma" pitchFamily="34" charset="0"/>
              </a:rPr>
              <a:t>FD (PB/</a:t>
            </a:r>
            <a:r>
              <a:rPr lang="es-MX" sz="2400" dirty="0" smtClean="0"/>
              <a:t>~</a:t>
            </a:r>
            <a:r>
              <a:rPr lang="es-MX" sz="2400" dirty="0" smtClean="0">
                <a:latin typeface="Tahoma" pitchFamily="34" charset="0"/>
              </a:rPr>
              <a:t>PI) = P(PB)</a:t>
            </a:r>
            <a:r>
              <a:rPr lang="es-MX" sz="2400" dirty="0" smtClean="0">
                <a:latin typeface="Tahoma" pitchFamily="34" charset="0"/>
                <a:sym typeface="Symbol"/>
              </a:rPr>
              <a:t>P(</a:t>
            </a:r>
            <a:r>
              <a:rPr lang="es-MX" sz="2400" dirty="0" smtClean="0"/>
              <a:t>~</a:t>
            </a:r>
            <a:r>
              <a:rPr lang="es-MX" sz="2400" dirty="0" smtClean="0">
                <a:latin typeface="Tahoma" pitchFamily="34" charset="0"/>
                <a:sym typeface="Symbol"/>
              </a:rPr>
              <a:t>PI)/(P(PB) x P(</a:t>
            </a:r>
            <a:r>
              <a:rPr lang="es-MX" sz="2400" dirty="0" smtClean="0"/>
              <a:t>~</a:t>
            </a:r>
            <a:r>
              <a:rPr lang="es-MX" sz="2400" dirty="0" smtClean="0">
                <a:latin typeface="Tahoma" pitchFamily="34" charset="0"/>
                <a:sym typeface="Symbol"/>
              </a:rPr>
              <a:t>PI))</a:t>
            </a:r>
          </a:p>
          <a:p>
            <a:pPr marL="457200" indent="-457200"/>
            <a:r>
              <a:rPr lang="es-MX" sz="2400" dirty="0" smtClean="0">
                <a:solidFill>
                  <a:schemeClr val="accent2"/>
                </a:solidFill>
                <a:latin typeface="Tahoma" pitchFamily="34" charset="0"/>
                <a:sym typeface="Symbol"/>
              </a:rPr>
              <a:t>		</a:t>
            </a:r>
            <a:r>
              <a:rPr lang="es-MX" sz="2400" dirty="0" smtClean="0">
                <a:latin typeface="Tahoma" pitchFamily="34" charset="0"/>
                <a:sym typeface="Symbol"/>
              </a:rPr>
              <a:t>	 = 0.6 / (0.8 x 0.7	)</a:t>
            </a:r>
          </a:p>
          <a:p>
            <a:pPr marL="457200" indent="-457200"/>
            <a:r>
              <a:rPr lang="es-MX" sz="2400" dirty="0" smtClean="0">
                <a:solidFill>
                  <a:schemeClr val="accent2"/>
                </a:solidFill>
                <a:latin typeface="Tahoma" pitchFamily="34" charset="0"/>
                <a:sym typeface="Symbol"/>
              </a:rPr>
              <a:t>			 </a:t>
            </a:r>
            <a:r>
              <a:rPr lang="es-MX" sz="2400" dirty="0" smtClean="0">
                <a:latin typeface="Tahoma" pitchFamily="34" charset="0"/>
                <a:sym typeface="Symbol"/>
              </a:rPr>
              <a:t>= 1.071</a:t>
            </a:r>
            <a:endParaRPr lang="es-MX" sz="1800" b="0" dirty="0" smtClean="0">
              <a:latin typeface="Tahoma" pitchFamily="34" charset="0"/>
            </a:endParaRPr>
          </a:p>
          <a:p>
            <a:pPr marL="457200" indent="-457200"/>
            <a:endParaRPr lang="es-MX" sz="1800" b="0" dirty="0" smtClean="0">
              <a:latin typeface="Tahoma" pitchFamily="34" charset="0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85786" y="857232"/>
          <a:ext cx="4500593" cy="257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1"/>
                <a:gridCol w="1214447"/>
                <a:gridCol w="1143007"/>
                <a:gridCol w="1143008"/>
              </a:tblGrid>
              <a:tr h="370840"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Pan</a:t>
                      </a:r>
                    </a:p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Integral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~ Pan</a:t>
                      </a:r>
                    </a:p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Integral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Pan </a:t>
                      </a:r>
                    </a:p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Blanco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~ Pan</a:t>
                      </a:r>
                    </a:p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Blanco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1528"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60141-CEC0-482C-82E2-FC37A9BEDC74}" type="slidenum">
              <a:rPr lang="es-ES"/>
              <a:pPr>
                <a:defRPr/>
              </a:pPr>
              <a:t>12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57200"/>
          </a:xfrm>
        </p:spPr>
        <p:txBody>
          <a:bodyPr/>
          <a:lstStyle/>
          <a:p>
            <a:pPr eaLnBrk="1" hangingPunct="1"/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571500" y="138113"/>
            <a:ext cx="8077200" cy="652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Dependencia</a:t>
            </a:r>
            <a:endParaRPr lang="es-ES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						   </a:t>
            </a: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sz="2400" dirty="0" smtClean="0">
                <a:latin typeface="Tahoma" pitchFamily="34" charset="0"/>
              </a:rPr>
              <a:t>FD (</a:t>
            </a:r>
            <a:r>
              <a:rPr lang="es-MX" sz="2400" dirty="0" smtClean="0"/>
              <a:t>~</a:t>
            </a:r>
            <a:r>
              <a:rPr lang="es-MX" sz="2400" dirty="0" smtClean="0">
                <a:latin typeface="Tahoma" pitchFamily="34" charset="0"/>
              </a:rPr>
              <a:t>PB/PI)  = P(</a:t>
            </a:r>
            <a:r>
              <a:rPr lang="es-MX" sz="2400" dirty="0" smtClean="0"/>
              <a:t>~</a:t>
            </a:r>
            <a:r>
              <a:rPr lang="es-MX" sz="2400" dirty="0" smtClean="0">
                <a:latin typeface="Tahoma" pitchFamily="34" charset="0"/>
              </a:rPr>
              <a:t>PB)</a:t>
            </a:r>
            <a:r>
              <a:rPr lang="es-MX" sz="2400" dirty="0" smtClean="0">
                <a:latin typeface="Tahoma" pitchFamily="34" charset="0"/>
                <a:sym typeface="Symbol"/>
              </a:rPr>
              <a:t>P(PI)/(P(</a:t>
            </a:r>
            <a:r>
              <a:rPr lang="es-MX" sz="2400" dirty="0" smtClean="0"/>
              <a:t>~</a:t>
            </a:r>
            <a:r>
              <a:rPr lang="es-MX" sz="2400" dirty="0" smtClean="0">
                <a:latin typeface="Tahoma" pitchFamily="34" charset="0"/>
                <a:sym typeface="Symbol"/>
              </a:rPr>
              <a:t>PB) x P(PI))</a:t>
            </a:r>
          </a:p>
          <a:p>
            <a:pPr marL="457200" indent="-457200"/>
            <a:r>
              <a:rPr lang="es-MX" sz="2400" dirty="0" smtClean="0">
                <a:solidFill>
                  <a:schemeClr val="accent2"/>
                </a:solidFill>
                <a:latin typeface="Tahoma" pitchFamily="34" charset="0"/>
                <a:sym typeface="Symbol"/>
              </a:rPr>
              <a:t>		</a:t>
            </a:r>
            <a:r>
              <a:rPr lang="es-MX" sz="2400" dirty="0" smtClean="0">
                <a:latin typeface="Tahoma" pitchFamily="34" charset="0"/>
                <a:sym typeface="Symbol"/>
              </a:rPr>
              <a:t>	  = 0.1 / (0.2 x 0.3)</a:t>
            </a:r>
          </a:p>
          <a:p>
            <a:pPr marL="457200" indent="-457200"/>
            <a:r>
              <a:rPr lang="es-MX" sz="2400" dirty="0" smtClean="0">
                <a:solidFill>
                  <a:schemeClr val="accent2"/>
                </a:solidFill>
                <a:latin typeface="Tahoma" pitchFamily="34" charset="0"/>
                <a:sym typeface="Symbol"/>
              </a:rPr>
              <a:t>			  </a:t>
            </a:r>
            <a:r>
              <a:rPr lang="es-MX" sz="2400" dirty="0" smtClean="0">
                <a:latin typeface="Tahoma" pitchFamily="34" charset="0"/>
                <a:sym typeface="Symbol"/>
              </a:rPr>
              <a:t>= 1.667</a:t>
            </a:r>
          </a:p>
          <a:p>
            <a:pPr marL="457200" indent="-457200"/>
            <a:endParaRPr lang="es-MX" sz="2400" dirty="0" smtClean="0">
              <a:latin typeface="Tahoma" pitchFamily="34" charset="0"/>
            </a:endParaRPr>
          </a:p>
          <a:p>
            <a:pPr marL="457200" indent="-457200"/>
            <a:r>
              <a:rPr lang="es-MX" sz="2400" dirty="0" smtClean="0">
                <a:latin typeface="Tahoma" pitchFamily="34" charset="0"/>
              </a:rPr>
              <a:t>FD (</a:t>
            </a:r>
            <a:r>
              <a:rPr lang="es-MX" sz="2400" dirty="0" smtClean="0"/>
              <a:t>~</a:t>
            </a:r>
            <a:r>
              <a:rPr lang="es-MX" sz="2400" dirty="0" smtClean="0">
                <a:latin typeface="Tahoma" pitchFamily="34" charset="0"/>
              </a:rPr>
              <a:t>PB/</a:t>
            </a:r>
            <a:r>
              <a:rPr lang="es-MX" sz="2400" dirty="0" smtClean="0"/>
              <a:t>~</a:t>
            </a:r>
            <a:r>
              <a:rPr lang="es-MX" sz="2400" dirty="0" smtClean="0">
                <a:latin typeface="Tahoma" pitchFamily="34" charset="0"/>
              </a:rPr>
              <a:t>PI) = P(</a:t>
            </a:r>
            <a:r>
              <a:rPr lang="es-MX" sz="2400" dirty="0" smtClean="0"/>
              <a:t>~</a:t>
            </a:r>
            <a:r>
              <a:rPr lang="es-MX" sz="2400" dirty="0" smtClean="0">
                <a:latin typeface="Tahoma" pitchFamily="34" charset="0"/>
              </a:rPr>
              <a:t>PB)</a:t>
            </a:r>
            <a:r>
              <a:rPr lang="es-MX" sz="2400" dirty="0" smtClean="0">
                <a:latin typeface="Tahoma" pitchFamily="34" charset="0"/>
                <a:sym typeface="Symbol"/>
              </a:rPr>
              <a:t>P(</a:t>
            </a:r>
            <a:r>
              <a:rPr lang="es-MX" sz="2400" dirty="0" smtClean="0"/>
              <a:t>~</a:t>
            </a:r>
            <a:r>
              <a:rPr lang="es-MX" sz="2400" dirty="0" smtClean="0">
                <a:latin typeface="Tahoma" pitchFamily="34" charset="0"/>
                <a:sym typeface="Symbol"/>
              </a:rPr>
              <a:t>PI)/(P(</a:t>
            </a:r>
            <a:r>
              <a:rPr lang="es-MX" sz="2400" dirty="0" smtClean="0"/>
              <a:t>~</a:t>
            </a:r>
            <a:r>
              <a:rPr lang="es-MX" sz="2400" dirty="0" smtClean="0">
                <a:latin typeface="Tahoma" pitchFamily="34" charset="0"/>
                <a:sym typeface="Symbol"/>
              </a:rPr>
              <a:t>PB) x P(</a:t>
            </a:r>
            <a:r>
              <a:rPr lang="es-MX" sz="2400" dirty="0" smtClean="0"/>
              <a:t>~</a:t>
            </a:r>
            <a:r>
              <a:rPr lang="es-MX" sz="2400" dirty="0" smtClean="0">
                <a:latin typeface="Tahoma" pitchFamily="34" charset="0"/>
                <a:sym typeface="Symbol"/>
              </a:rPr>
              <a:t>PI))</a:t>
            </a:r>
          </a:p>
          <a:p>
            <a:pPr marL="457200" indent="-457200"/>
            <a:r>
              <a:rPr lang="es-MX" sz="2400" dirty="0" smtClean="0">
                <a:solidFill>
                  <a:schemeClr val="accent2"/>
                </a:solidFill>
                <a:latin typeface="Tahoma" pitchFamily="34" charset="0"/>
                <a:sym typeface="Symbol"/>
              </a:rPr>
              <a:t>		</a:t>
            </a:r>
            <a:r>
              <a:rPr lang="es-MX" sz="2400" dirty="0" smtClean="0">
                <a:latin typeface="Tahoma" pitchFamily="34" charset="0"/>
                <a:sym typeface="Symbol"/>
              </a:rPr>
              <a:t>	  = 0.1 / (0.2 x 0.7)</a:t>
            </a:r>
          </a:p>
          <a:p>
            <a:pPr marL="457200" indent="-457200"/>
            <a:r>
              <a:rPr lang="es-MX" sz="2400" dirty="0" smtClean="0">
                <a:solidFill>
                  <a:schemeClr val="accent2"/>
                </a:solidFill>
                <a:latin typeface="Tahoma" pitchFamily="34" charset="0"/>
                <a:sym typeface="Symbol"/>
              </a:rPr>
              <a:t>			  </a:t>
            </a:r>
            <a:r>
              <a:rPr lang="es-MX" sz="2400" dirty="0" smtClean="0">
                <a:latin typeface="Tahoma" pitchFamily="34" charset="0"/>
                <a:sym typeface="Symbol"/>
              </a:rPr>
              <a:t>= 0.714</a:t>
            </a:r>
            <a:endParaRPr lang="es-MX" sz="1800" b="0" dirty="0" smtClean="0">
              <a:latin typeface="Tahoma" pitchFamily="34" charset="0"/>
            </a:endParaRPr>
          </a:p>
          <a:p>
            <a:pPr marL="457200" indent="-457200"/>
            <a:endParaRPr lang="es-MX" sz="1800" b="0" dirty="0" smtClean="0">
              <a:latin typeface="Tahoma" pitchFamily="34" charset="0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85786" y="857232"/>
          <a:ext cx="4500593" cy="257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1"/>
                <a:gridCol w="1214447"/>
                <a:gridCol w="1143007"/>
                <a:gridCol w="1143008"/>
              </a:tblGrid>
              <a:tr h="370840"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Pan</a:t>
                      </a:r>
                    </a:p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Integral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~ Pan</a:t>
                      </a:r>
                    </a:p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Integral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Pan </a:t>
                      </a:r>
                    </a:p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Blanco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~ Pan</a:t>
                      </a:r>
                    </a:p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Blanco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1528"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60141-CEC0-482C-82E2-FC37A9BEDC74}" type="slidenum">
              <a:rPr lang="es-ES"/>
              <a:pPr>
                <a:defRPr/>
              </a:pPr>
              <a:t>13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57200"/>
          </a:xfrm>
        </p:spPr>
        <p:txBody>
          <a:bodyPr/>
          <a:lstStyle/>
          <a:p>
            <a:pPr eaLnBrk="1" hangingPunct="1"/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571500" y="138113"/>
            <a:ext cx="807720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Dependencia</a:t>
            </a: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ES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						   </a:t>
            </a: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sz="2400" dirty="0" smtClean="0">
              <a:latin typeface="Tahoma" pitchFamily="34" charset="0"/>
            </a:endParaRPr>
          </a:p>
          <a:p>
            <a:pPr marL="457200" indent="-457200"/>
            <a:r>
              <a:rPr lang="es-MX" sz="2400" dirty="0" smtClean="0">
                <a:latin typeface="Tahoma" pitchFamily="34" charset="0"/>
              </a:rPr>
              <a:t>Comprar PI disminuye la compra de PB</a:t>
            </a:r>
          </a:p>
          <a:p>
            <a:pPr marL="457200" indent="-457200"/>
            <a:endParaRPr lang="es-MX" sz="2200" dirty="0" smtClean="0"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sz="1800" b="0" dirty="0" smtClean="0">
              <a:latin typeface="Tahoma" pitchFamily="34" charset="0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142976" y="1571612"/>
          <a:ext cx="600079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469"/>
                <a:gridCol w="2170502"/>
                <a:gridCol w="2042822"/>
              </a:tblGrid>
              <a:tr h="370840">
                <a:tc>
                  <a:txBody>
                    <a:bodyPr/>
                    <a:lstStyle/>
                    <a:p>
                      <a:endParaRPr lang="es-E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dirty="0" smtClean="0">
                          <a:solidFill>
                            <a:schemeClr val="tx1"/>
                          </a:solidFill>
                        </a:rPr>
                        <a:t>Pan</a:t>
                      </a:r>
                    </a:p>
                    <a:p>
                      <a:pPr algn="l"/>
                      <a:r>
                        <a:rPr lang="es-MX" sz="2400" dirty="0" smtClean="0">
                          <a:solidFill>
                            <a:schemeClr val="tx1"/>
                          </a:solidFill>
                        </a:rPr>
                        <a:t>Integral</a:t>
                      </a:r>
                      <a:endParaRPr lang="es-E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dirty="0" smtClean="0">
                          <a:solidFill>
                            <a:schemeClr val="tx1"/>
                          </a:solidFill>
                        </a:rPr>
                        <a:t>~ Pan</a:t>
                      </a:r>
                    </a:p>
                    <a:p>
                      <a:pPr algn="l"/>
                      <a:r>
                        <a:rPr lang="es-MX" sz="2400" dirty="0" smtClean="0">
                          <a:solidFill>
                            <a:schemeClr val="tx1"/>
                          </a:solidFill>
                        </a:rPr>
                        <a:t>Integral</a:t>
                      </a:r>
                      <a:endParaRPr lang="es-E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 smtClean="0">
                          <a:solidFill>
                            <a:schemeClr val="tx1"/>
                          </a:solidFill>
                        </a:rPr>
                        <a:t>Pan </a:t>
                      </a:r>
                    </a:p>
                    <a:p>
                      <a:pPr algn="l"/>
                      <a:r>
                        <a:rPr lang="es-MX" sz="2400" b="1" dirty="0" smtClean="0">
                          <a:solidFill>
                            <a:schemeClr val="tx1"/>
                          </a:solidFill>
                        </a:rPr>
                        <a:t>Blanco</a:t>
                      </a:r>
                      <a:endParaRPr lang="es-E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>
                          <a:solidFill>
                            <a:schemeClr val="tx1"/>
                          </a:solidFill>
                        </a:rPr>
                        <a:t>0.833</a:t>
                      </a:r>
                      <a:endParaRPr lang="es-E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>
                          <a:solidFill>
                            <a:schemeClr val="tx1"/>
                          </a:solidFill>
                        </a:rPr>
                        <a:t>1.071</a:t>
                      </a:r>
                      <a:endParaRPr lang="es-E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 smtClean="0">
                          <a:solidFill>
                            <a:schemeClr val="tx1"/>
                          </a:solidFill>
                        </a:rPr>
                        <a:t>~ Pan</a:t>
                      </a:r>
                    </a:p>
                    <a:p>
                      <a:pPr algn="l"/>
                      <a:r>
                        <a:rPr lang="es-MX" sz="2400" b="1" dirty="0" smtClean="0">
                          <a:solidFill>
                            <a:schemeClr val="tx1"/>
                          </a:solidFill>
                        </a:rPr>
                        <a:t>Blanco</a:t>
                      </a:r>
                      <a:endParaRPr lang="es-E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>
                          <a:solidFill>
                            <a:schemeClr val="tx1"/>
                          </a:solidFill>
                        </a:rPr>
                        <a:t>1.667</a:t>
                      </a:r>
                      <a:endParaRPr lang="es-E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>
                          <a:solidFill>
                            <a:schemeClr val="tx1"/>
                          </a:solidFill>
                        </a:rPr>
                        <a:t>0.714</a:t>
                      </a:r>
                      <a:endParaRPr lang="es-E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60141-CEC0-482C-82E2-FC37A9BEDC74}" type="slidenum">
              <a:rPr lang="es-ES"/>
              <a:pPr>
                <a:defRPr/>
              </a:pPr>
              <a:t>14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57200"/>
          </a:xfrm>
        </p:spPr>
        <p:txBody>
          <a:bodyPr/>
          <a:lstStyle/>
          <a:p>
            <a:pPr eaLnBrk="1" hangingPunct="1"/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571500" y="138113"/>
            <a:ext cx="8464996" cy="608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Significancia de la Dependencia</a:t>
            </a:r>
          </a:p>
          <a:p>
            <a:pPr marL="457200" indent="-457200"/>
            <a:endParaRPr lang="es-MX" sz="11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sz="2400" dirty="0" smtClean="0">
                <a:latin typeface="Tahoma" pitchFamily="34" charset="0"/>
              </a:rPr>
              <a:t>Esta puede medirse mediante el test </a:t>
            </a:r>
            <a:r>
              <a:rPr lang="es-MX" sz="2400" dirty="0" smtClean="0">
                <a:solidFill>
                  <a:srgbClr val="FF0000"/>
                </a:solidFill>
                <a:latin typeface="Tahoma" pitchFamily="34" charset="0"/>
              </a:rPr>
              <a:t>Chi-Cuadrado</a:t>
            </a:r>
          </a:p>
          <a:p>
            <a:pPr marL="457200" indent="-457200"/>
            <a:r>
              <a:rPr lang="es-MX" sz="2400" dirty="0" smtClean="0">
                <a:latin typeface="Tahoma" pitchFamily="34" charset="0"/>
              </a:rPr>
              <a:t>usado en la estadística clásica para las correlaciones. </a:t>
            </a:r>
          </a:p>
          <a:p>
            <a:pPr marL="457200" indent="-457200"/>
            <a:endParaRPr lang="es-MX" sz="1100" dirty="0" smtClean="0">
              <a:latin typeface="Tahoma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sz="2400" dirty="0" smtClean="0">
                <a:latin typeface="Tahoma" pitchFamily="34" charset="0"/>
              </a:rPr>
              <a:t>En este sentido, un elemento </a:t>
            </a:r>
            <a:r>
              <a:rPr lang="es-MX" sz="2400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s-MX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s-MX" sz="2400" i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s-MX" sz="2400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s-MX" sz="2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..........</a:t>
            </a:r>
            <a:r>
              <a:rPr lang="es-MX" sz="2400" i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s-MX" sz="2400" baseline="-250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s-MX" sz="2400" baseline="-25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s-MX" sz="2400" dirty="0" smtClean="0">
                <a:solidFill>
                  <a:srgbClr val="000000"/>
                </a:solidFill>
                <a:latin typeface="Tahoma" pitchFamily="34" charset="0"/>
              </a:rPr>
              <a:t>puede representar una determinada cesta de la compra, donde el valor de </a:t>
            </a:r>
            <a:r>
              <a:rPr lang="es-MX" sz="2400" i="1" dirty="0" smtClean="0">
                <a:solidFill>
                  <a:srgbClr val="FF0000"/>
                </a:solidFill>
                <a:latin typeface="Tahoma" pitchFamily="34" charset="0"/>
              </a:rPr>
              <a:t>r</a:t>
            </a:r>
            <a:r>
              <a:rPr lang="es-MX" sz="2400" i="1" dirty="0" smtClean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s-MX" sz="2400" dirty="0" smtClean="0">
                <a:solidFill>
                  <a:srgbClr val="000000"/>
                </a:solidFill>
                <a:latin typeface="Tahoma" pitchFamily="34" charset="0"/>
              </a:rPr>
              <a:t>en una posición que indica la presencia o no de ese elemento.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MX" sz="2400" dirty="0" smtClean="0">
                <a:solidFill>
                  <a:srgbClr val="000000"/>
                </a:solidFill>
                <a:latin typeface="Tahoma" pitchFamily="34" charset="0"/>
              </a:rPr>
              <a:t>Sea </a:t>
            </a:r>
            <a:r>
              <a:rPr lang="es-MX" sz="2400" i="1" dirty="0" smtClean="0">
                <a:solidFill>
                  <a:srgbClr val="FF0000"/>
                </a:solidFill>
                <a:latin typeface="Tahoma" pitchFamily="34" charset="0"/>
              </a:rPr>
              <a:t>O </a:t>
            </a:r>
            <a:r>
              <a:rPr lang="es-MX" sz="2400" dirty="0" smtClean="0">
                <a:solidFill>
                  <a:srgbClr val="FF0000"/>
                </a:solidFill>
                <a:latin typeface="Tahoma" pitchFamily="34" charset="0"/>
              </a:rPr>
              <a:t>(</a:t>
            </a:r>
            <a:r>
              <a:rPr lang="es-MX" sz="2400" i="1" dirty="0" smtClean="0">
                <a:solidFill>
                  <a:srgbClr val="FF0000"/>
                </a:solidFill>
                <a:latin typeface="Tahoma" pitchFamily="34" charset="0"/>
              </a:rPr>
              <a:t>r</a:t>
            </a:r>
            <a:r>
              <a:rPr lang="es-MX" sz="2400" dirty="0" smtClean="0">
                <a:solidFill>
                  <a:srgbClr val="FF0000"/>
                </a:solidFill>
                <a:latin typeface="Tahoma" pitchFamily="34" charset="0"/>
              </a:rPr>
              <a:t>)</a:t>
            </a:r>
            <a:r>
              <a:rPr lang="es-MX" sz="2400" dirty="0" smtClean="0">
                <a:solidFill>
                  <a:srgbClr val="000000"/>
                </a:solidFill>
                <a:latin typeface="Tahoma" pitchFamily="34" charset="0"/>
              </a:rPr>
              <a:t> el número de cestas que contiene un elemento </a:t>
            </a:r>
            <a:r>
              <a:rPr lang="es-MX" sz="2400" i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s-MX" sz="2400" baseline="-25000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s-MX" sz="2400" baseline="-25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2400" baseline="-25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2400" dirty="0" smtClean="0">
                <a:solidFill>
                  <a:srgbClr val="000000"/>
                </a:solidFill>
                <a:latin typeface="Tahoma" pitchFamily="34" charset="0"/>
              </a:rPr>
              <a:t>; para determinar si un determinado elemento es dependiente debemos comparar si el número de elementos difiere del </a:t>
            </a:r>
            <a:r>
              <a:rPr lang="es-MX" sz="2400" dirty="0" smtClean="0">
                <a:latin typeface="Tahoma" pitchFamily="34" charset="0"/>
              </a:rPr>
              <a:t>esperado</a:t>
            </a:r>
            <a:r>
              <a:rPr lang="es-MX" sz="2400" dirty="0" smtClean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s-MX" sz="2400" i="1" dirty="0" smtClean="0">
                <a:solidFill>
                  <a:srgbClr val="FF0000"/>
                </a:solidFill>
                <a:latin typeface="Tahoma" pitchFamily="34" charset="0"/>
              </a:rPr>
              <a:t>E </a:t>
            </a:r>
            <a:r>
              <a:rPr lang="es-MX" sz="2400" dirty="0" smtClean="0">
                <a:solidFill>
                  <a:srgbClr val="FF0000"/>
                </a:solidFill>
                <a:latin typeface="Tahoma" pitchFamily="34" charset="0"/>
              </a:rPr>
              <a:t>(</a:t>
            </a:r>
            <a:r>
              <a:rPr lang="es-MX" sz="2400" i="1" dirty="0" smtClean="0">
                <a:solidFill>
                  <a:srgbClr val="FF0000"/>
                </a:solidFill>
                <a:latin typeface="Tahoma" pitchFamily="34" charset="0"/>
              </a:rPr>
              <a:t>r</a:t>
            </a:r>
            <a:r>
              <a:rPr lang="es-MX" sz="2400" dirty="0" smtClean="0">
                <a:solidFill>
                  <a:srgbClr val="FF0000"/>
                </a:solidFill>
                <a:latin typeface="Tahoma" pitchFamily="34" charset="0"/>
              </a:rPr>
              <a:t>) </a:t>
            </a:r>
            <a:r>
              <a:rPr lang="es-MX" sz="2400" dirty="0" smtClean="0">
                <a:solidFill>
                  <a:srgbClr val="000000"/>
                </a:solidFill>
                <a:latin typeface="Tahoma" pitchFamily="34" charset="0"/>
              </a:rPr>
              <a:t>.</a:t>
            </a:r>
            <a:endParaRPr lang="es-MX" sz="2200" dirty="0" smtClean="0"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sz="1800" b="0" dirty="0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6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60141-CEC0-482C-82E2-FC37A9BEDC74}" type="slidenum">
              <a:rPr lang="es-ES"/>
              <a:pPr>
                <a:defRPr/>
              </a:pPr>
              <a:t>15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57200"/>
          </a:xfrm>
        </p:spPr>
        <p:txBody>
          <a:bodyPr/>
          <a:lstStyle/>
          <a:p>
            <a:pPr eaLnBrk="1" hangingPunct="1"/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Text Box 3"/>
              <p:cNvSpPr txBox="1">
                <a:spLocks noChangeArrowheads="1"/>
              </p:cNvSpPr>
              <p:nvPr/>
            </p:nvSpPr>
            <p:spPr bwMode="auto">
              <a:xfrm>
                <a:off x="152400" y="138113"/>
                <a:ext cx="9144000" cy="66715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/>
                <a:r>
                  <a:rPr lang="es-MX" dirty="0" smtClean="0">
                    <a:solidFill>
                      <a:schemeClr val="accent2"/>
                    </a:solidFill>
                    <a:latin typeface="Tahoma" pitchFamily="34" charset="0"/>
                  </a:rPr>
                  <a:t>Significancia de la Dependencia</a:t>
                </a:r>
              </a:p>
              <a:p>
                <a:pPr marL="457200" indent="-457200"/>
                <a:endParaRPr lang="es-MX" sz="1100" dirty="0" smtClean="0">
                  <a:solidFill>
                    <a:schemeClr val="accent2"/>
                  </a:solidFill>
                  <a:latin typeface="Tahoma" pitchFamily="34" charset="0"/>
                </a:endParaRPr>
              </a:p>
              <a:p>
                <a:pPr marL="457200" indent="-457200"/>
                <a:r>
                  <a:rPr lang="es-MX" sz="2400" dirty="0" smtClean="0">
                    <a:latin typeface="Tahoma" pitchFamily="34" charset="0"/>
                  </a:rPr>
                  <a:t>El número estimado para un evento se calcula usando</a:t>
                </a:r>
              </a:p>
              <a:p>
                <a:pPr marL="457200" indent="-457200"/>
                <a:r>
                  <a:rPr lang="es-MX" sz="2400" dirty="0" smtClean="0">
                    <a:latin typeface="Tahoma" pitchFamily="34" charset="0"/>
                  </a:rPr>
                  <a:t>el método de </a:t>
                </a:r>
                <a:r>
                  <a:rPr lang="es-MX" sz="2400" dirty="0" smtClean="0">
                    <a:solidFill>
                      <a:srgbClr val="FF0000"/>
                    </a:solidFill>
                    <a:latin typeface="Tahoma" pitchFamily="34" charset="0"/>
                  </a:rPr>
                  <a:t>Chi-Cuadrado </a:t>
                </a:r>
                <a:r>
                  <a:rPr lang="es-MX" sz="2400" dirty="0" smtClean="0">
                    <a:latin typeface="Tahoma" pitchFamily="34" charset="0"/>
                  </a:rPr>
                  <a:t>asumiendo como</a:t>
                </a:r>
              </a:p>
              <a:p>
                <a:pPr marL="457200" indent="-457200"/>
                <a:r>
                  <a:rPr lang="es-MX" sz="2400" dirty="0" smtClean="0">
                    <a:latin typeface="Tahoma" pitchFamily="34" charset="0"/>
                  </a:rPr>
                  <a:t>hipótesis nula la </a:t>
                </a:r>
                <a:r>
                  <a:rPr lang="es-MX" sz="2400" dirty="0" smtClean="0">
                    <a:solidFill>
                      <a:srgbClr val="FF0000"/>
                    </a:solidFill>
                    <a:latin typeface="Tahoma" pitchFamily="34" charset="0"/>
                  </a:rPr>
                  <a:t>independencia</a:t>
                </a:r>
                <a:r>
                  <a:rPr lang="es-MX" sz="2400" dirty="0" smtClean="0">
                    <a:latin typeface="Tahoma" pitchFamily="34" charset="0"/>
                  </a:rPr>
                  <a:t>:</a:t>
                </a:r>
              </a:p>
              <a:p>
                <a:pPr marL="457200" indent="-457200"/>
                <a:endParaRPr lang="es-MX" sz="1100" dirty="0">
                  <a:latin typeface="Tahoma" pitchFamily="34" charset="0"/>
                </a:endParaRPr>
              </a:p>
              <a:p>
                <a:pPr marL="457200" indent="-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800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s-MX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MX" sz="2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s-MX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sz="2800" i="1">
                              <a:latin typeface="Cambria Math"/>
                            </a:rPr>
                            <m:t>𝑟</m:t>
                          </m:r>
                          <m:r>
                            <a:rPr lang="es-MX" sz="2800" i="1">
                              <a:latin typeface="Cambria Math"/>
                            </a:rPr>
                            <m:t>∈</m:t>
                          </m:r>
                          <m:r>
                            <a:rPr lang="es-MX" sz="2800" i="1">
                              <a:latin typeface="Cambria Math"/>
                            </a:rPr>
                            <m:t>𝑅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s-MX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MX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8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s-MX" sz="2800" i="1">
                                      <a:latin typeface="Cambria Math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s-MX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800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d>
                                  <m:r>
                                    <a:rPr lang="es-MX" sz="2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s-MX" sz="2800" i="1">
                                      <a:latin typeface="Cambria Math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s-MX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800" i="1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d>
                                  <m:r>
                                    <a:rPr lang="es-MX" sz="28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MX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MX" sz="2800" i="1">
                                  <a:latin typeface="Cambria Math"/>
                                </a:rPr>
                                <m:t>𝐸</m:t>
                              </m:r>
                              <m:r>
                                <a:rPr lang="es-MX" sz="2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s-MX" sz="2800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s-MX" sz="2800" i="1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MX" sz="2800" dirty="0" smtClean="0">
                  <a:solidFill>
                    <a:schemeClr val="accent2"/>
                  </a:solidFill>
                  <a:latin typeface="Tahoma" pitchFamily="34" charset="0"/>
                </a:endParaRPr>
              </a:p>
              <a:p>
                <a:pPr marL="457200" indent="-457200"/>
                <a:endParaRPr lang="es-MX" sz="1800" b="0" dirty="0" smtClean="0">
                  <a:latin typeface="Tahoma" pitchFamily="34" charset="0"/>
                </a:endParaRPr>
              </a:p>
              <a:p>
                <a:pPr marL="457200" indent="-457200"/>
                <a:r>
                  <a:rPr lang="es-MX" sz="2400" dirty="0" smtClean="0">
                    <a:latin typeface="Tahoma" pitchFamily="34" charset="0"/>
                  </a:rPr>
                  <a:t>Se determina si los </a:t>
                </a:r>
                <a:r>
                  <a:rPr lang="es-MX" sz="2400" i="1" dirty="0" smtClean="0">
                    <a:solidFill>
                      <a:srgbClr val="FF0000"/>
                    </a:solidFill>
                    <a:latin typeface="Tahoma" pitchFamily="34" charset="0"/>
                  </a:rPr>
                  <a:t>k</a:t>
                </a:r>
                <a:r>
                  <a:rPr lang="es-MX" sz="2400" i="1" dirty="0" smtClean="0">
                    <a:latin typeface="Tahoma" pitchFamily="34" charset="0"/>
                  </a:rPr>
                  <a:t> </a:t>
                </a:r>
                <a:r>
                  <a:rPr lang="es-MX" sz="2400" dirty="0" err="1" smtClean="0">
                    <a:latin typeface="Tahoma" pitchFamily="34" charset="0"/>
                  </a:rPr>
                  <a:t>items</a:t>
                </a:r>
                <a:r>
                  <a:rPr lang="es-MX" sz="2400" dirty="0" smtClean="0">
                    <a:latin typeface="Tahoma" pitchFamily="34" charset="0"/>
                  </a:rPr>
                  <a:t> son </a:t>
                </a:r>
                <a:r>
                  <a:rPr lang="es-MX" sz="2400" dirty="0" smtClean="0">
                    <a:solidFill>
                      <a:srgbClr val="FF0000"/>
                    </a:solidFill>
                    <a:latin typeface="Tahoma" pitchFamily="34" charset="0"/>
                  </a:rPr>
                  <a:t>independientes</a:t>
                </a:r>
                <a:r>
                  <a:rPr lang="es-MX" sz="2400" dirty="0" smtClean="0">
                    <a:latin typeface="Tahoma" pitchFamily="34" charset="0"/>
                  </a:rPr>
                  <a:t> entre si,</a:t>
                </a:r>
              </a:p>
              <a:p>
                <a:pPr marL="457200" indent="-457200"/>
                <a:r>
                  <a:rPr lang="es-MX" sz="2400" dirty="0" smtClean="0">
                    <a:latin typeface="Tahoma" pitchFamily="34" charset="0"/>
                  </a:rPr>
                  <a:t>calculando el valor y comparándolo con el definido en la </a:t>
                </a:r>
              </a:p>
              <a:p>
                <a:pPr marL="457200" indent="-457200"/>
                <a:r>
                  <a:rPr lang="es-MX" sz="2400" dirty="0" smtClean="0">
                    <a:latin typeface="Tahoma" pitchFamily="34" charset="0"/>
                  </a:rPr>
                  <a:t>distribución </a:t>
                </a:r>
                <a:r>
                  <a:rPr lang="es-MX" sz="24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Chi</a:t>
                </a:r>
                <a:r>
                  <a:rPr lang="es-MX" sz="2400" baseline="30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 </a:t>
                </a:r>
                <a:r>
                  <a:rPr lang="es-MX" sz="2400" dirty="0" smtClean="0">
                    <a:solidFill>
                      <a:srgbClr val="000000"/>
                    </a:solidFill>
                    <a:latin typeface="Tahoma" pitchFamily="34" charset="0"/>
                  </a:rPr>
                  <a:t>con 1 grado de libertad (variables </a:t>
                </a:r>
              </a:p>
              <a:p>
                <a:pPr marL="457200" indent="-457200"/>
                <a:r>
                  <a:rPr lang="es-MX" sz="2400" dirty="0" smtClean="0">
                    <a:solidFill>
                      <a:srgbClr val="000000"/>
                    </a:solidFill>
                    <a:latin typeface="Tahoma" pitchFamily="34" charset="0"/>
                  </a:rPr>
                  <a:t>binarias) para el grado de significancia requerido (95%). </a:t>
                </a:r>
              </a:p>
              <a:p>
                <a:pPr marL="457200" indent="-457200"/>
                <a:endParaRPr lang="es-MX" sz="1100" dirty="0" smtClean="0">
                  <a:solidFill>
                    <a:srgbClr val="000000"/>
                  </a:solidFill>
                  <a:latin typeface="Tahoma" pitchFamily="34" charset="0"/>
                </a:endParaRPr>
              </a:p>
              <a:p>
                <a:pPr marL="457200" indent="-457200"/>
                <a:r>
                  <a:rPr lang="es-MX" sz="2400" dirty="0" smtClean="0">
                    <a:solidFill>
                      <a:srgbClr val="000000"/>
                    </a:solidFill>
                    <a:latin typeface="Tahoma" pitchFamily="34" charset="0"/>
                  </a:rPr>
                  <a:t>Si el valor obtenido es </a:t>
                </a:r>
                <a:r>
                  <a:rPr lang="es-MX" sz="2400" dirty="0" smtClean="0">
                    <a:solidFill>
                      <a:srgbClr val="FF0000"/>
                    </a:solidFill>
                    <a:latin typeface="Tahoma" pitchFamily="34" charset="0"/>
                  </a:rPr>
                  <a:t>mayor</a:t>
                </a:r>
                <a:r>
                  <a:rPr lang="es-MX" sz="2400" dirty="0" smtClean="0">
                    <a:solidFill>
                      <a:srgbClr val="000000"/>
                    </a:solidFill>
                    <a:latin typeface="Tahoma" pitchFamily="34" charset="0"/>
                  </a:rPr>
                  <a:t> se rechaza la hipótesis de </a:t>
                </a:r>
              </a:p>
              <a:p>
                <a:pPr marL="457200" indent="-457200"/>
                <a:r>
                  <a:rPr lang="es-MX" sz="2400" dirty="0" smtClean="0">
                    <a:solidFill>
                      <a:srgbClr val="000000"/>
                    </a:solidFill>
                    <a:latin typeface="Tahoma" pitchFamily="34" charset="0"/>
                  </a:rPr>
                  <a:t>independencia. </a:t>
                </a:r>
                <a:endParaRPr lang="es-MX" sz="2400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7200" indent="-457200"/>
                <a:endParaRPr lang="es-MX" sz="1800" b="0" dirty="0" smtClean="0">
                  <a:latin typeface="Tahoma" pitchFamily="34" charset="0"/>
                </a:endParaRPr>
              </a:p>
              <a:p>
                <a:pPr marL="457200" indent="-457200"/>
                <a:endParaRPr lang="es-MX" sz="1800" b="0" dirty="0">
                  <a:latin typeface="Tahoma" pitchFamily="34" charset="0"/>
                </a:endParaRPr>
              </a:p>
              <a:p>
                <a:pPr marL="457200" indent="-457200"/>
                <a:endParaRPr lang="es-MX" sz="1800" b="0" dirty="0" smtClean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614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138113"/>
                <a:ext cx="9144000" cy="6671506"/>
              </a:xfrm>
              <a:prstGeom prst="rect">
                <a:avLst/>
              </a:prstGeom>
              <a:blipFill rotWithShape="1">
                <a:blip r:embed="rId3"/>
                <a:stretch>
                  <a:fillRect l="-1667" t="-118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96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60141-CEC0-482C-82E2-FC37A9BEDC74}" type="slidenum">
              <a:rPr lang="es-ES"/>
              <a:pPr>
                <a:defRPr/>
              </a:pPr>
              <a:t>16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57200"/>
          </a:xfrm>
        </p:spPr>
        <p:txBody>
          <a:bodyPr/>
          <a:lstStyle/>
          <a:p>
            <a:pPr eaLnBrk="1" hangingPunct="1"/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571500" y="138113"/>
            <a:ext cx="80772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Ejemplo</a:t>
            </a:r>
            <a:endParaRPr lang="es-ES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						   </a:t>
            </a: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sz="2400" dirty="0" smtClean="0">
              <a:latin typeface="Tahoma" pitchFamily="34" charset="0"/>
            </a:endParaRPr>
          </a:p>
          <a:p>
            <a:pPr marL="457200" indent="-457200"/>
            <a:r>
              <a:rPr lang="es-MX" sz="2400" dirty="0" smtClean="0">
                <a:latin typeface="Tahoma" pitchFamily="34" charset="0"/>
              </a:rPr>
              <a:t>Determinar la Significancia de la Dependencia de </a:t>
            </a:r>
          </a:p>
          <a:p>
            <a:pPr marL="457200" indent="-457200"/>
            <a:r>
              <a:rPr lang="es-MX" sz="2400" dirty="0" smtClean="0">
                <a:latin typeface="Tahoma" pitchFamily="34" charset="0"/>
              </a:rPr>
              <a:t>los </a:t>
            </a:r>
            <a:r>
              <a:rPr lang="es-MX" sz="2400" dirty="0" err="1" smtClean="0">
                <a:latin typeface="Tahoma" pitchFamily="34" charset="0"/>
              </a:rPr>
              <a:t>items</a:t>
            </a:r>
            <a:r>
              <a:rPr lang="es-MX" sz="2400" dirty="0" smtClean="0">
                <a:latin typeface="Tahoma" pitchFamily="34" charset="0"/>
              </a:rPr>
              <a:t> </a:t>
            </a:r>
            <a:r>
              <a:rPr lang="es-MX" sz="2400" i="1" dirty="0" smtClean="0">
                <a:latin typeface="Tahoma" pitchFamily="34" charset="0"/>
              </a:rPr>
              <a:t>Pan Integral </a:t>
            </a:r>
            <a:r>
              <a:rPr lang="es-MX" sz="2400" dirty="0" smtClean="0">
                <a:latin typeface="Tahoma" pitchFamily="34" charset="0"/>
              </a:rPr>
              <a:t>y </a:t>
            </a:r>
            <a:r>
              <a:rPr lang="es-MX" sz="2400" i="1" dirty="0" smtClean="0">
                <a:latin typeface="Tahoma" pitchFamily="34" charset="0"/>
              </a:rPr>
              <a:t>Pan Blanco</a:t>
            </a:r>
            <a:endParaRPr lang="es-MX" sz="1800" b="0" i="1" dirty="0" smtClean="0">
              <a:latin typeface="Tahoma" pitchFamily="34" charset="0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85786" y="857232"/>
          <a:ext cx="4500593" cy="257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1"/>
                <a:gridCol w="1214447"/>
                <a:gridCol w="1143007"/>
                <a:gridCol w="1143008"/>
              </a:tblGrid>
              <a:tr h="370840"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Pan</a:t>
                      </a:r>
                    </a:p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Integral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~ Pan</a:t>
                      </a:r>
                    </a:p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Integral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Pan </a:t>
                      </a:r>
                    </a:p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Blanco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~ Pan</a:t>
                      </a:r>
                    </a:p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Blanco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1528"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01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60141-CEC0-482C-82E2-FC37A9BEDC74}" type="slidenum">
              <a:rPr lang="es-ES"/>
              <a:pPr>
                <a:defRPr/>
              </a:pPr>
              <a:t>17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57200"/>
          </a:xfrm>
        </p:spPr>
        <p:txBody>
          <a:bodyPr/>
          <a:lstStyle/>
          <a:p>
            <a:pPr eaLnBrk="1" hangingPunct="1"/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571500" y="138113"/>
            <a:ext cx="8392988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Ejemplo</a:t>
            </a:r>
            <a:endParaRPr lang="es-ES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						   </a:t>
            </a: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sz="2400" dirty="0" smtClean="0">
              <a:latin typeface="Tahoma" pitchFamily="34" charset="0"/>
            </a:endParaRPr>
          </a:p>
          <a:p>
            <a:pPr marL="457200" indent="-457200"/>
            <a:r>
              <a:rPr lang="es-MX" sz="2400" dirty="0" smtClean="0">
                <a:latin typeface="Tahoma" pitchFamily="34" charset="0"/>
              </a:rPr>
              <a:t>O(PB/PI)= </a:t>
            </a:r>
            <a:r>
              <a:rPr lang="es-MX" sz="2400" dirty="0">
                <a:latin typeface="Tahoma" pitchFamily="34" charset="0"/>
              </a:rPr>
              <a:t>20  </a:t>
            </a:r>
            <a:r>
              <a:rPr lang="es-MX" sz="2400" dirty="0" smtClean="0">
                <a:latin typeface="Tahoma" pitchFamily="34" charset="0"/>
              </a:rPr>
              <a:t>		E(PB/PI)= 80x30/100</a:t>
            </a:r>
          </a:p>
          <a:p>
            <a:pPr marL="457200" indent="-457200"/>
            <a:r>
              <a:rPr lang="es-MX" sz="2400" dirty="0">
                <a:latin typeface="Tahoma" pitchFamily="34" charset="0"/>
              </a:rPr>
              <a:t>O(PB/~PI)= </a:t>
            </a:r>
            <a:r>
              <a:rPr lang="es-MX" sz="2400" dirty="0" smtClean="0">
                <a:latin typeface="Tahoma" pitchFamily="34" charset="0"/>
              </a:rPr>
              <a:t>60  		</a:t>
            </a:r>
            <a:r>
              <a:rPr lang="es-MX" sz="2400" dirty="0">
                <a:latin typeface="Tahoma" pitchFamily="34" charset="0"/>
              </a:rPr>
              <a:t>E(PB/~PI)= </a:t>
            </a:r>
            <a:r>
              <a:rPr lang="es-MX" sz="2400" dirty="0" smtClean="0">
                <a:latin typeface="Tahoma" pitchFamily="34" charset="0"/>
              </a:rPr>
              <a:t>80x70/100</a:t>
            </a:r>
          </a:p>
          <a:p>
            <a:pPr marL="457200" indent="-457200"/>
            <a:r>
              <a:rPr lang="es-MX" sz="2400" dirty="0">
                <a:latin typeface="Tahoma" pitchFamily="34" charset="0"/>
              </a:rPr>
              <a:t>O</a:t>
            </a:r>
            <a:r>
              <a:rPr lang="es-MX" sz="2400" dirty="0" smtClean="0">
                <a:latin typeface="Tahoma" pitchFamily="34" charset="0"/>
              </a:rPr>
              <a:t>(</a:t>
            </a:r>
            <a:r>
              <a:rPr lang="es-MX" sz="2400" dirty="0"/>
              <a:t>~</a:t>
            </a:r>
            <a:r>
              <a:rPr lang="es-MX" sz="2400" dirty="0" smtClean="0">
                <a:latin typeface="Tahoma" pitchFamily="34" charset="0"/>
              </a:rPr>
              <a:t>PB/PI)= 10  		E(</a:t>
            </a:r>
            <a:r>
              <a:rPr lang="es-MX" sz="2400" dirty="0"/>
              <a:t>~</a:t>
            </a:r>
            <a:r>
              <a:rPr lang="es-MX" sz="2400" dirty="0" smtClean="0">
                <a:latin typeface="Tahoma" pitchFamily="34" charset="0"/>
              </a:rPr>
              <a:t>PB/PI)= 20x30/100</a:t>
            </a:r>
          </a:p>
          <a:p>
            <a:pPr marL="457200" indent="-457200"/>
            <a:r>
              <a:rPr lang="es-MX" sz="2400" dirty="0">
                <a:latin typeface="Tahoma" pitchFamily="34" charset="0"/>
              </a:rPr>
              <a:t>O(~PB/~PI)= </a:t>
            </a:r>
            <a:r>
              <a:rPr lang="es-MX" sz="2400" dirty="0" smtClean="0">
                <a:latin typeface="Tahoma" pitchFamily="34" charset="0"/>
              </a:rPr>
              <a:t>10  	E(</a:t>
            </a:r>
            <a:r>
              <a:rPr lang="es-MX" sz="2400" dirty="0"/>
              <a:t>~</a:t>
            </a:r>
            <a:r>
              <a:rPr lang="es-MX" sz="2400" dirty="0" smtClean="0">
                <a:latin typeface="Tahoma" pitchFamily="34" charset="0"/>
              </a:rPr>
              <a:t>PB/</a:t>
            </a:r>
            <a:r>
              <a:rPr lang="es-MX" sz="2400" dirty="0"/>
              <a:t>~</a:t>
            </a:r>
            <a:r>
              <a:rPr lang="es-MX" sz="2400" dirty="0" smtClean="0">
                <a:latin typeface="Tahoma" pitchFamily="34" charset="0"/>
              </a:rPr>
              <a:t>PI</a:t>
            </a:r>
            <a:r>
              <a:rPr lang="es-MX" sz="2400" dirty="0">
                <a:latin typeface="Tahoma" pitchFamily="34" charset="0"/>
              </a:rPr>
              <a:t>)= </a:t>
            </a:r>
            <a:r>
              <a:rPr lang="es-MX" sz="2400" dirty="0" smtClean="0">
                <a:latin typeface="Tahoma" pitchFamily="34" charset="0"/>
              </a:rPr>
              <a:t>20x70/100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85786" y="857232"/>
          <a:ext cx="4500593" cy="257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1"/>
                <a:gridCol w="1214447"/>
                <a:gridCol w="1143007"/>
                <a:gridCol w="1143008"/>
              </a:tblGrid>
              <a:tr h="370840"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Pan</a:t>
                      </a:r>
                    </a:p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Integral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~ Pan</a:t>
                      </a:r>
                    </a:p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Integral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Pan </a:t>
                      </a:r>
                    </a:p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Blanco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~ Pan</a:t>
                      </a:r>
                    </a:p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Blanco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1528"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00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60141-CEC0-482C-82E2-FC37A9BEDC74}" type="slidenum">
              <a:rPr lang="es-ES"/>
              <a:pPr>
                <a:defRPr/>
              </a:pPr>
              <a:t>18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57200"/>
          </a:xfrm>
        </p:spPr>
        <p:txBody>
          <a:bodyPr/>
          <a:lstStyle/>
          <a:p>
            <a:pPr eaLnBrk="1" hangingPunct="1"/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Text Box 3"/>
              <p:cNvSpPr txBox="1">
                <a:spLocks noChangeArrowheads="1"/>
              </p:cNvSpPr>
              <p:nvPr/>
            </p:nvSpPr>
            <p:spPr bwMode="auto">
              <a:xfrm>
                <a:off x="101600" y="138113"/>
                <a:ext cx="8964488" cy="46904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indent="-457200"/>
                <a:r>
                  <a:rPr lang="es-MX" dirty="0" smtClean="0">
                    <a:solidFill>
                      <a:schemeClr val="accent2"/>
                    </a:solidFill>
                    <a:latin typeface="Tahoma" pitchFamily="34" charset="0"/>
                  </a:rPr>
                  <a:t>Ejemplo</a:t>
                </a:r>
                <a:endParaRPr lang="es-ES" dirty="0" smtClean="0">
                  <a:solidFill>
                    <a:schemeClr val="accent2"/>
                  </a:solidFill>
                  <a:latin typeface="Tahoma" pitchFamily="34" charset="0"/>
                </a:endParaRPr>
              </a:p>
              <a:p>
                <a:pPr marL="457200" indent="-457200"/>
                <a:r>
                  <a:rPr lang="es-MX" dirty="0" smtClean="0">
                    <a:solidFill>
                      <a:schemeClr val="accent2"/>
                    </a:solidFill>
                    <a:latin typeface="Tahoma" pitchFamily="34" charset="0"/>
                  </a:rPr>
                  <a:t>					   </a:t>
                </a:r>
              </a:p>
              <a:p>
                <a:pPr marL="457200" indent="-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s-MX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s-MX" sz="28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s-MX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s-MX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s-MX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s-MX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MX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sz="2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s-MX" sz="2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s-MX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8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d>
                                  <m:r>
                                    <a:rPr lang="es-MX" sz="2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s-MX" sz="2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s-MX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8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d>
                                  <m:r>
                                    <a:rPr lang="es-MX" sz="2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MX" sz="28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MX" sz="2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s-MX" sz="2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s-MX" sz="2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  <m:r>
                                <a:rPr lang="es-MX" sz="28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MX" dirty="0" smtClean="0">
                  <a:solidFill>
                    <a:schemeClr val="accent2"/>
                  </a:solidFill>
                  <a:latin typeface="Tahoma" pitchFamily="34" charset="0"/>
                </a:endParaRPr>
              </a:p>
              <a:p>
                <a:pPr marL="457200" indent="-457200"/>
                <a:endParaRPr lang="es-MX" dirty="0" smtClean="0">
                  <a:solidFill>
                    <a:schemeClr val="accent2"/>
                  </a:solidFill>
                  <a:latin typeface="Tahoma" pitchFamily="34" charset="0"/>
                </a:endParaRPr>
              </a:p>
              <a:p>
                <a:pPr marL="457200" indent="-457200"/>
                <a:r>
                  <a:rPr lang="es-MX" sz="1700" dirty="0" smtClean="0">
                    <a:latin typeface="Tahoma" pitchFamily="34" charset="0"/>
                  </a:rPr>
                  <a:t>(20-80x30/100)</a:t>
                </a:r>
                <a:r>
                  <a:rPr lang="es-MX" sz="1700" baseline="30000" dirty="0" smtClean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r>
                  <a:rPr lang="es-MX" sz="1700" baseline="30000" dirty="0" smtClean="0">
                    <a:latin typeface="Calibri"/>
                    <a:ea typeface="Calibri"/>
                    <a:cs typeface="Times New Roman"/>
                  </a:rPr>
                  <a:t> </a:t>
                </a:r>
                <a:r>
                  <a:rPr lang="es-MX" sz="1700" dirty="0" smtClean="0">
                    <a:solidFill>
                      <a:srgbClr val="000000"/>
                    </a:solidFill>
                    <a:latin typeface="Tahoma" pitchFamily="34" charset="0"/>
                  </a:rPr>
                  <a:t>+ (60-80x70/100)</a:t>
                </a:r>
                <a:r>
                  <a:rPr lang="es-MX" sz="1700" baseline="3000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r>
                  <a:rPr lang="es-MX" sz="1700" baseline="30000" dirty="0" smtClean="0">
                    <a:solidFill>
                      <a:srgbClr val="000000"/>
                    </a:solidFill>
                    <a:latin typeface="Calibri"/>
                    <a:ea typeface="Calibri"/>
                    <a:cs typeface="Times New Roman"/>
                  </a:rPr>
                  <a:t> </a:t>
                </a:r>
                <a:r>
                  <a:rPr lang="es-MX" sz="1700" dirty="0">
                    <a:solidFill>
                      <a:srgbClr val="000000"/>
                    </a:solidFill>
                    <a:latin typeface="Tahoma" pitchFamily="34" charset="0"/>
                  </a:rPr>
                  <a:t>+ </a:t>
                </a:r>
                <a:r>
                  <a:rPr lang="es-MX" sz="1700" dirty="0" smtClean="0">
                    <a:solidFill>
                      <a:srgbClr val="000000"/>
                    </a:solidFill>
                    <a:latin typeface="Tahoma" pitchFamily="34" charset="0"/>
                  </a:rPr>
                  <a:t>(10-20x30/100)</a:t>
                </a:r>
                <a:r>
                  <a:rPr lang="es-MX" sz="1700" baseline="3000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r>
                  <a:rPr lang="es-MX" sz="1700" baseline="30000" dirty="0" smtClean="0">
                    <a:solidFill>
                      <a:srgbClr val="000000"/>
                    </a:solidFill>
                    <a:latin typeface="Calibri"/>
                    <a:ea typeface="Calibri"/>
                    <a:cs typeface="Times New Roman"/>
                  </a:rPr>
                  <a:t> </a:t>
                </a:r>
                <a:r>
                  <a:rPr lang="es-MX" sz="1700" dirty="0">
                    <a:solidFill>
                      <a:srgbClr val="000000"/>
                    </a:solidFill>
                    <a:latin typeface="Tahoma" pitchFamily="34" charset="0"/>
                  </a:rPr>
                  <a:t>+ (</a:t>
                </a:r>
                <a:r>
                  <a:rPr lang="es-MX" sz="1700" dirty="0" smtClean="0">
                    <a:solidFill>
                      <a:srgbClr val="000000"/>
                    </a:solidFill>
                    <a:latin typeface="Tahoma" pitchFamily="34" charset="0"/>
                  </a:rPr>
                  <a:t>10-20x70/100)</a:t>
                </a:r>
                <a:r>
                  <a:rPr lang="es-MX" sz="1700" baseline="30000" dirty="0" smtClean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r>
                  <a:rPr lang="es-MX" sz="1700" baseline="30000" dirty="0" smtClean="0">
                    <a:solidFill>
                      <a:srgbClr val="000000"/>
                    </a:solidFill>
                    <a:latin typeface="Calibri"/>
                    <a:ea typeface="Calibri"/>
                    <a:cs typeface="Times New Roman"/>
                  </a:rPr>
                  <a:t> </a:t>
                </a:r>
                <a:endParaRPr lang="es-MX" sz="1700" dirty="0" smtClean="0">
                  <a:solidFill>
                    <a:srgbClr val="000000"/>
                  </a:solidFill>
                  <a:latin typeface="Tahoma" pitchFamily="34" charset="0"/>
                </a:endParaRPr>
              </a:p>
              <a:p>
                <a:pPr marL="457200" indent="-457200"/>
                <a:r>
                  <a:rPr lang="es-MX" sz="1700" baseline="30000" dirty="0" smtClean="0">
                    <a:solidFill>
                      <a:srgbClr val="000000"/>
                    </a:solidFill>
                    <a:latin typeface="Tahoma" pitchFamily="34" charset="0"/>
                    <a:ea typeface="Calibri"/>
                    <a:cs typeface="Times New Roman"/>
                  </a:rPr>
                  <a:t> _____________________     _____________________       ___________________         ____________________</a:t>
                </a:r>
              </a:p>
              <a:p>
                <a:pPr marL="457200" indent="-457200"/>
                <a:r>
                  <a:rPr lang="es-MX" sz="1700" dirty="0">
                    <a:latin typeface="Tahoma" pitchFamily="34" charset="0"/>
                  </a:rPr>
                  <a:t>    </a:t>
                </a:r>
                <a:r>
                  <a:rPr lang="es-MX" sz="1700" dirty="0" smtClean="0">
                    <a:latin typeface="Tahoma" pitchFamily="34" charset="0"/>
                  </a:rPr>
                  <a:t>(80x30/100)             (80x70/100)          </a:t>
                </a:r>
                <a:r>
                  <a:rPr lang="es-MX" sz="1700" dirty="0" smtClean="0">
                    <a:solidFill>
                      <a:srgbClr val="000000"/>
                    </a:solidFill>
                    <a:latin typeface="Tahoma" pitchFamily="34" charset="0"/>
                  </a:rPr>
                  <a:t>(20x30/100)           (20x70/100)</a:t>
                </a:r>
                <a:endParaRPr lang="es-MX" sz="1700" baseline="30000" dirty="0" smtClean="0">
                  <a:solidFill>
                    <a:srgbClr val="000000"/>
                  </a:solidFill>
                  <a:latin typeface="Tahoma" pitchFamily="34" charset="0"/>
                  <a:ea typeface="Calibri"/>
                  <a:cs typeface="Times New Roman"/>
                </a:endParaRPr>
              </a:p>
              <a:p>
                <a:pPr marL="457200" indent="-457200"/>
                <a:endParaRPr lang="es-MX" sz="1700" baseline="30000" dirty="0">
                  <a:solidFill>
                    <a:srgbClr val="000000"/>
                  </a:solidFill>
                  <a:latin typeface="Tahoma" pitchFamily="34" charset="0"/>
                  <a:ea typeface="Calibri"/>
                  <a:cs typeface="Times New Roman"/>
                </a:endParaRPr>
              </a:p>
              <a:p>
                <a:pPr marL="457200" indent="-457200"/>
                <a:endParaRPr lang="es-MX" sz="1700" baseline="30000" dirty="0" smtClean="0">
                  <a:solidFill>
                    <a:srgbClr val="000000"/>
                  </a:solidFill>
                  <a:latin typeface="Tahoma" pitchFamily="34" charset="0"/>
                  <a:ea typeface="Calibri"/>
                  <a:cs typeface="Times New Roman"/>
                </a:endParaRPr>
              </a:p>
              <a:p>
                <a:pPr marL="457200" indent="-457200"/>
                <a:endParaRPr lang="es-MX" sz="1700" baseline="30000" dirty="0">
                  <a:solidFill>
                    <a:srgbClr val="000000"/>
                  </a:solidFill>
                  <a:latin typeface="Tahoma" pitchFamily="34" charset="0"/>
                  <a:ea typeface="Calibri"/>
                  <a:cs typeface="Times New Roman"/>
                </a:endParaRPr>
              </a:p>
              <a:p>
                <a:pPr marL="457200" indent="-457200"/>
                <a:endParaRPr lang="es-MX" baseline="30000" dirty="0">
                  <a:solidFill>
                    <a:srgbClr val="000000"/>
                  </a:solidFill>
                  <a:latin typeface="Tahoma" pitchFamily="34" charset="0"/>
                  <a:ea typeface="Calibri"/>
                  <a:cs typeface="Times New Roman"/>
                </a:endParaRPr>
              </a:p>
              <a:p>
                <a:pPr marL="457200" indent="-457200"/>
                <a:r>
                  <a:rPr lang="es-MX" baseline="30000" dirty="0" smtClean="0">
                    <a:solidFill>
                      <a:srgbClr val="000000"/>
                    </a:solidFill>
                    <a:latin typeface="Tahoma" pitchFamily="34" charset="0"/>
                    <a:ea typeface="Calibri"/>
                    <a:cs typeface="Times New Roman"/>
                  </a:rPr>
                  <a:t>=</a:t>
                </a:r>
                <a:r>
                  <a:rPr lang="es-MX" dirty="0" smtClean="0">
                    <a:solidFill>
                      <a:srgbClr val="000000"/>
                    </a:solidFill>
                    <a:latin typeface="Tahoma" pitchFamily="34" charset="0"/>
                    <a:ea typeface="Calibri"/>
                    <a:cs typeface="Times New Roman"/>
                  </a:rPr>
                  <a:t> 0.667+0.286+2.667+1.143 = 4.76</a:t>
                </a:r>
                <a:endParaRPr lang="es-MX" baseline="30000" dirty="0" smtClean="0">
                  <a:latin typeface="Calibri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614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600" y="138113"/>
                <a:ext cx="8964488" cy="4690451"/>
              </a:xfrm>
              <a:prstGeom prst="rect">
                <a:avLst/>
              </a:prstGeom>
              <a:blipFill rotWithShape="1">
                <a:blip r:embed="rId3"/>
                <a:stretch>
                  <a:fillRect l="-1769" t="-1691" b="-338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1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60141-CEC0-482C-82E2-FC37A9BEDC74}" type="slidenum">
              <a:rPr lang="es-ES"/>
              <a:pPr>
                <a:defRPr/>
              </a:pPr>
              <a:t>19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57200"/>
          </a:xfrm>
        </p:spPr>
        <p:txBody>
          <a:bodyPr/>
          <a:lstStyle/>
          <a:p>
            <a:pPr eaLnBrk="1" hangingPunct="1"/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101600" y="138113"/>
            <a:ext cx="896448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Distribución de Probabilidad </a:t>
            </a:r>
          </a:p>
          <a:p>
            <a:pPr marL="457200" indent="-457200"/>
            <a:endParaRPr lang="es-MX" dirty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	  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17053"/>
            <a:ext cx="4320480" cy="274505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44" y="3295769"/>
            <a:ext cx="4236628" cy="282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0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60141-CEC0-482C-82E2-FC37A9BEDC74}" type="slidenum">
              <a:rPr lang="es-ES"/>
              <a:pPr>
                <a:defRPr/>
              </a:pPr>
              <a:t>2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57200"/>
          </a:xfrm>
        </p:spPr>
        <p:txBody>
          <a:bodyPr/>
          <a:lstStyle/>
          <a:p>
            <a:pPr eaLnBrk="1" hangingPunct="1"/>
            <a:r>
              <a:rPr lang="es-ES" sz="3600" smtClean="0"/>
              <a:t/>
            </a:r>
            <a:br>
              <a:rPr lang="es-ES" sz="3600" smtClean="0"/>
            </a:br>
            <a:r>
              <a:rPr lang="es-ES" sz="3600" smtClean="0"/>
              <a:t/>
            </a:r>
            <a:br>
              <a:rPr lang="es-ES" sz="3600" smtClean="0"/>
            </a:br>
            <a:r>
              <a:rPr lang="es-ES" sz="3600" smtClean="0"/>
              <a:t/>
            </a:r>
            <a:br>
              <a:rPr lang="es-ES" sz="3600" smtClean="0"/>
            </a:br>
            <a:r>
              <a:rPr lang="es-ES" sz="3600" smtClean="0"/>
              <a:t/>
            </a:r>
            <a:br>
              <a:rPr lang="es-ES" sz="3600" smtClean="0"/>
            </a:br>
            <a:endParaRPr lang="es-ES" sz="3600" smtClean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571500" y="138113"/>
            <a:ext cx="80772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s-ES" sz="3600" dirty="0">
                <a:solidFill>
                  <a:schemeClr val="accent2"/>
                </a:solidFill>
                <a:latin typeface="Tahoma" pitchFamily="34" charset="0"/>
              </a:rPr>
              <a:t>Contenido</a:t>
            </a:r>
          </a:p>
          <a:p>
            <a:pPr marL="457200" indent="-457200"/>
            <a:endParaRPr lang="es-ES" sz="1800" dirty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s-MX" sz="3000" dirty="0" smtClean="0">
                <a:latin typeface="Tahoma" pitchFamily="34" charset="0"/>
              </a:rPr>
              <a:t>Introducción</a:t>
            </a:r>
          </a:p>
          <a:p>
            <a:pPr marL="457200" indent="-457200">
              <a:buFont typeface="Arial" charset="0"/>
              <a:buChar char="•"/>
            </a:pPr>
            <a:r>
              <a:rPr lang="es-MX" sz="3000" dirty="0" smtClean="0">
                <a:latin typeface="Tahoma" pitchFamily="34" charset="0"/>
              </a:rPr>
              <a:t>Aplicaciones</a:t>
            </a:r>
            <a:endParaRPr lang="es-ES" sz="3000" dirty="0" smtClean="0">
              <a:latin typeface="Tahoma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s-ES" sz="3000" dirty="0" smtClean="0">
                <a:latin typeface="Tahoma" pitchFamily="34" charset="0"/>
              </a:rPr>
              <a:t>Cobertura</a:t>
            </a:r>
            <a:endParaRPr lang="es-ES" sz="3000" dirty="0">
              <a:latin typeface="Tahoma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s-ES" sz="3000" dirty="0" smtClean="0">
                <a:latin typeface="Tahoma" pitchFamily="34" charset="0"/>
              </a:rPr>
              <a:t>Confianza</a:t>
            </a:r>
          </a:p>
          <a:p>
            <a:pPr marL="457200" indent="-457200">
              <a:buFont typeface="Arial" charset="0"/>
              <a:buChar char="•"/>
            </a:pPr>
            <a:r>
              <a:rPr lang="es-MX" sz="3000" dirty="0" smtClean="0">
                <a:latin typeface="Tahoma" pitchFamily="34" charset="0"/>
              </a:rPr>
              <a:t>Dependencia</a:t>
            </a:r>
            <a:endParaRPr lang="es-ES" sz="3000" dirty="0" smtClean="0">
              <a:latin typeface="Tahoma" pitchFamily="34" charset="0"/>
            </a:endParaRPr>
          </a:p>
          <a:p>
            <a:pPr marL="457200" indent="-457200">
              <a:buFont typeface="Arial" charset="0"/>
              <a:buChar char="•"/>
            </a:pPr>
            <a:endParaRPr lang="es-ES" sz="3000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60141-CEC0-482C-82E2-FC37A9BEDC74}" type="slidenum">
              <a:rPr lang="es-ES"/>
              <a:pPr>
                <a:defRPr/>
              </a:pPr>
              <a:t>20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57200"/>
          </a:xfrm>
        </p:spPr>
        <p:txBody>
          <a:bodyPr/>
          <a:lstStyle/>
          <a:p>
            <a:pPr eaLnBrk="1" hangingPunct="1"/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101600" y="138113"/>
            <a:ext cx="8964488" cy="5970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Grados de Libertad</a:t>
            </a: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lvl="0">
              <a:defRPr/>
            </a:pPr>
            <a:r>
              <a:rPr lang="es-MX" sz="2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</a:t>
            </a:r>
            <a:r>
              <a:rPr lang="es-MX" sz="2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 como el número de observaciones que son </a:t>
            </a:r>
            <a:r>
              <a:rPr lang="es-MX" sz="2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libres de variar</a:t>
            </a:r>
            <a:r>
              <a:rPr lang="es-MX" sz="2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dada una o más restricciones matemáticas. Por definición de la </a:t>
            </a:r>
            <a:r>
              <a:rPr lang="es-MX" sz="2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s-MX" sz="2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la suma de todos los </a:t>
            </a:r>
            <a:r>
              <a:rPr lang="es-MX" sz="2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s-MX" sz="2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valores de un conjunto de datos debe ser igual a: </a:t>
            </a:r>
            <a:r>
              <a:rPr lang="es-MX" sz="2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s-MX" sz="2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* </a:t>
            </a:r>
            <a:r>
              <a:rPr lang="es-MX" sz="2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s-MX" sz="2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Por ejemplo, si </a:t>
            </a:r>
            <a:endParaRPr lang="es-MX" sz="22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defRPr/>
            </a:pPr>
            <a:r>
              <a:rPr lang="es-MX" sz="2200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s-MX" sz="2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2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10 y </a:t>
            </a:r>
            <a:r>
              <a:rPr lang="es-MX" sz="2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s-MX" sz="2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3.5 entonces la suma de los </a:t>
            </a:r>
            <a:r>
              <a:rPr lang="es-MX" sz="2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s-MX" sz="2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valores debe ser igual a 10 * 3.5 = 35. Con esa restricción, los primeros 9 valores pueden variar </a:t>
            </a:r>
            <a:r>
              <a:rPr lang="es-MX" sz="2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libremente</a:t>
            </a:r>
            <a:r>
              <a:rPr lang="es-MX" sz="2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pero para que los 10 valores sumen 35 y tengan una media de 3.5, el 10mo valor no puede variar.</a:t>
            </a: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es-MX" sz="2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endParaRPr lang="es-MX" sz="2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defRPr/>
            </a:pPr>
            <a:endParaRPr lang="es-MX" sz="22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defRPr/>
            </a:pPr>
            <a:r>
              <a:rPr lang="es-MX" sz="2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 </a:t>
            </a:r>
            <a:r>
              <a:rPr lang="es-MX" sz="2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decir, independientemente del tamaño de la muestra o </a:t>
            </a:r>
            <a:endParaRPr lang="es-MX" sz="2200" dirty="0" smtClean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>
              <a:defRPr/>
            </a:pPr>
            <a:r>
              <a:rPr lang="es-MX" sz="2200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 </a:t>
            </a:r>
            <a:r>
              <a:rPr lang="es-MX" sz="2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valor de </a:t>
            </a:r>
            <a:r>
              <a:rPr lang="es-MX" sz="2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lang="es-MX" sz="2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tendrá </a:t>
            </a:r>
            <a:r>
              <a:rPr lang="es-MX" sz="22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s-MX" sz="22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- 1 grados de libertad. </a:t>
            </a:r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	  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303628"/>
            <a:ext cx="6041660" cy="640135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>
            <a:off x="2424639" y="1883461"/>
            <a:ext cx="144016" cy="0"/>
          </a:xfrm>
          <a:prstGeom prst="line">
            <a:avLst/>
          </a:prstGeom>
          <a:noFill/>
          <a:ln w="50800" cap="flat" cmpd="sng" algn="ctr">
            <a:solidFill>
              <a:srgbClr val="FF0000"/>
            </a:solidFill>
            <a:prstDash val="solid"/>
          </a:ln>
          <a:effectLst/>
        </p:spPr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898" y="2529257"/>
            <a:ext cx="170703" cy="4877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886" y="2204864"/>
            <a:ext cx="170703" cy="4877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462" y="5685477"/>
            <a:ext cx="170703" cy="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0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60141-CEC0-482C-82E2-FC37A9BEDC74}" type="slidenum">
              <a:rPr lang="es-ES"/>
              <a:pPr>
                <a:defRPr/>
              </a:pPr>
              <a:t>21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57200"/>
          </a:xfrm>
        </p:spPr>
        <p:txBody>
          <a:bodyPr/>
          <a:lstStyle/>
          <a:p>
            <a:pPr eaLnBrk="1" hangingPunct="1"/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101600" y="138113"/>
            <a:ext cx="8964488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Resultado</a:t>
            </a:r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sz="2800" dirty="0" smtClean="0">
                <a:latin typeface="Tahoma" pitchFamily="34" charset="0"/>
              </a:rPr>
              <a:t>Si buscamos el valor </a:t>
            </a:r>
            <a:r>
              <a:rPr lang="es-MX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</a:t>
            </a:r>
            <a:r>
              <a:rPr lang="es-MX" sz="28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	</a:t>
            </a:r>
            <a:r>
              <a:rPr lang="es-MX" sz="2800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s-MX" sz="2800" dirty="0" smtClean="0">
                <a:solidFill>
                  <a:srgbClr val="000000"/>
                </a:solidFill>
                <a:latin typeface="Tahoma" pitchFamily="34" charset="0"/>
              </a:rPr>
              <a:t>para </a:t>
            </a:r>
            <a:r>
              <a:rPr lang="es-MX" sz="2800" i="1" dirty="0" smtClean="0">
                <a:solidFill>
                  <a:srgbClr val="000000"/>
                </a:solidFill>
                <a:latin typeface="Tahoma" pitchFamily="34" charset="0"/>
              </a:rPr>
              <a:t>p</a:t>
            </a:r>
            <a:r>
              <a:rPr lang="es-MX" sz="2800" dirty="0" smtClean="0">
                <a:solidFill>
                  <a:srgbClr val="000000"/>
                </a:solidFill>
                <a:latin typeface="Tahoma" pitchFamily="34" charset="0"/>
              </a:rPr>
              <a:t> &lt; 0.05 y 1 </a:t>
            </a:r>
            <a:r>
              <a:rPr lang="es-MX" sz="2800" dirty="0" err="1" smtClean="0">
                <a:solidFill>
                  <a:srgbClr val="000000"/>
                </a:solidFill>
                <a:latin typeface="Tahoma" pitchFamily="34" charset="0"/>
              </a:rPr>
              <a:t>g.d.l</a:t>
            </a:r>
            <a:r>
              <a:rPr lang="es-MX" sz="2800" dirty="0" smtClean="0">
                <a:solidFill>
                  <a:srgbClr val="000000"/>
                </a:solidFill>
                <a:latin typeface="Tahoma" pitchFamily="34" charset="0"/>
              </a:rPr>
              <a:t>.</a:t>
            </a:r>
          </a:p>
          <a:p>
            <a:pPr marL="457200" indent="-457200"/>
            <a:r>
              <a:rPr lang="es-MX" sz="2800" dirty="0" smtClean="0">
                <a:solidFill>
                  <a:srgbClr val="000000"/>
                </a:solidFill>
                <a:latin typeface="Tahoma" pitchFamily="34" charset="0"/>
              </a:rPr>
              <a:t>obtendremos </a:t>
            </a:r>
            <a:r>
              <a:rPr lang="es-MX" sz="2800" dirty="0" smtClean="0">
                <a:solidFill>
                  <a:srgbClr val="FF0000"/>
                </a:solidFill>
                <a:latin typeface="Tahoma" pitchFamily="34" charset="0"/>
              </a:rPr>
              <a:t>3.85</a:t>
            </a:r>
            <a:r>
              <a:rPr lang="es-MX" sz="2800" dirty="0" smtClean="0">
                <a:latin typeface="Tahoma" pitchFamily="34" charset="0"/>
              </a:rPr>
              <a:t>. Dado que </a:t>
            </a:r>
            <a:r>
              <a:rPr lang="es-MX" sz="2800" dirty="0" smtClean="0">
                <a:solidFill>
                  <a:srgbClr val="FF0000"/>
                </a:solidFill>
                <a:latin typeface="Tahoma" pitchFamily="34" charset="0"/>
              </a:rPr>
              <a:t>4.76</a:t>
            </a:r>
            <a:r>
              <a:rPr lang="es-MX" sz="2800" dirty="0" smtClean="0">
                <a:latin typeface="Tahoma" pitchFamily="34" charset="0"/>
              </a:rPr>
              <a:t> es mayor, </a:t>
            </a:r>
          </a:p>
          <a:p>
            <a:pPr marL="457200" indent="-457200"/>
            <a:r>
              <a:rPr lang="es-MX" sz="2800" dirty="0" smtClean="0">
                <a:latin typeface="Tahoma" pitchFamily="34" charset="0"/>
              </a:rPr>
              <a:t>descartamos la </a:t>
            </a:r>
            <a:r>
              <a:rPr lang="es-MX" sz="2800" dirty="0" smtClean="0">
                <a:solidFill>
                  <a:srgbClr val="FF0000"/>
                </a:solidFill>
                <a:latin typeface="Tahoma" pitchFamily="34" charset="0"/>
              </a:rPr>
              <a:t>hipótesis de independencia </a:t>
            </a:r>
            <a:r>
              <a:rPr lang="es-MX" sz="2800" dirty="0" smtClean="0">
                <a:latin typeface="Tahoma" pitchFamily="34" charset="0"/>
              </a:rPr>
              <a:t>y </a:t>
            </a:r>
          </a:p>
          <a:p>
            <a:pPr marL="457200" indent="-457200"/>
            <a:r>
              <a:rPr lang="es-MX" sz="2800" dirty="0" smtClean="0">
                <a:latin typeface="Tahoma" pitchFamily="34" charset="0"/>
              </a:rPr>
              <a:t>podemos inferir con un 95% de confianza que </a:t>
            </a:r>
          </a:p>
          <a:p>
            <a:pPr marL="457200" indent="-457200"/>
            <a:r>
              <a:rPr lang="es-MX" sz="2800" dirty="0" smtClean="0">
                <a:latin typeface="Tahoma" pitchFamily="34" charset="0"/>
              </a:rPr>
              <a:t>los </a:t>
            </a:r>
            <a:r>
              <a:rPr lang="es-MX" sz="2800" dirty="0" err="1" smtClean="0">
                <a:latin typeface="Tahoma" pitchFamily="34" charset="0"/>
              </a:rPr>
              <a:t>items</a:t>
            </a:r>
            <a:r>
              <a:rPr lang="es-MX" sz="2800" dirty="0" smtClean="0">
                <a:latin typeface="Tahoma" pitchFamily="34" charset="0"/>
              </a:rPr>
              <a:t> son </a:t>
            </a:r>
            <a:r>
              <a:rPr lang="es-MX" sz="2800" dirty="0" smtClean="0">
                <a:solidFill>
                  <a:srgbClr val="FF0000"/>
                </a:solidFill>
                <a:latin typeface="Tahoma" pitchFamily="34" charset="0"/>
              </a:rPr>
              <a:t>dependientes</a:t>
            </a:r>
            <a:r>
              <a:rPr lang="es-MX" sz="2800" dirty="0" smtClean="0">
                <a:latin typeface="Tahoma" pitchFamily="34" charset="0"/>
              </a:rPr>
              <a:t>.</a:t>
            </a:r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			   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" y="836712"/>
            <a:ext cx="8785917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35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60141-CEC0-482C-82E2-FC37A9BEDC74}" type="slidenum">
              <a:rPr lang="es-ES"/>
              <a:pPr>
                <a:defRPr/>
              </a:pPr>
              <a:t>22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57200"/>
          </a:xfrm>
        </p:spPr>
        <p:txBody>
          <a:bodyPr/>
          <a:lstStyle/>
          <a:p>
            <a:pPr eaLnBrk="1" hangingPunct="1"/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571500" y="235089"/>
            <a:ext cx="80772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Dependencia</a:t>
            </a:r>
            <a:endParaRPr lang="es-ES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sz="1400" dirty="0" smtClean="0">
                <a:solidFill>
                  <a:schemeClr val="accent2"/>
                </a:solidFill>
                <a:latin typeface="Tahoma" pitchFamily="34" charset="0"/>
              </a:rPr>
              <a:t> </a:t>
            </a:r>
            <a:r>
              <a:rPr lang="es-MX" sz="2400" dirty="0" smtClean="0">
                <a:latin typeface="Tahoma" pitchFamily="34" charset="0"/>
              </a:rPr>
              <a:t>Determinar la Dependencia ente GO y PS</a:t>
            </a:r>
          </a:p>
          <a:p>
            <a:pPr marL="457200" indent="-457200"/>
            <a:r>
              <a:rPr lang="es-MX" sz="2600" dirty="0" smtClean="0">
                <a:latin typeface="Tahoma" pitchFamily="34" charset="0"/>
              </a:rPr>
              <a:t>	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85786" y="857232"/>
          <a:ext cx="692948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1"/>
                <a:gridCol w="1000132"/>
                <a:gridCol w="1357322"/>
                <a:gridCol w="1143008"/>
                <a:gridCol w="1285884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Leche</a:t>
                      </a:r>
                    </a:p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Nestlé</a:t>
                      </a:r>
                    </a:p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 (LN)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Café</a:t>
                      </a:r>
                    </a:p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Marino (CM)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Chocolate</a:t>
                      </a:r>
                    </a:p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Abuelita</a:t>
                      </a:r>
                      <a:endParaRPr lang="es-E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(CA)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Galletas</a:t>
                      </a:r>
                    </a:p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Oreo</a:t>
                      </a:r>
                    </a:p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(GO)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Cerveza</a:t>
                      </a:r>
                    </a:p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Pacifico</a:t>
                      </a:r>
                    </a:p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(CP)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Papas</a:t>
                      </a:r>
                    </a:p>
                    <a:p>
                      <a:r>
                        <a:rPr lang="es-MX" dirty="0" err="1" smtClean="0">
                          <a:solidFill>
                            <a:schemeClr val="tx1"/>
                          </a:solidFill>
                        </a:rPr>
                        <a:t>Sabritas</a:t>
                      </a:r>
                      <a:endParaRPr lang="es-MX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(PS)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60141-CEC0-482C-82E2-FC37A9BEDC74}" type="slidenum">
              <a:rPr lang="es-ES"/>
              <a:pPr>
                <a:defRPr/>
              </a:pPr>
              <a:t>23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57200"/>
          </a:xfrm>
        </p:spPr>
        <p:txBody>
          <a:bodyPr/>
          <a:lstStyle/>
          <a:p>
            <a:pPr eaLnBrk="1" hangingPunct="1"/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571500" y="193278"/>
            <a:ext cx="8077200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Dependencia</a:t>
            </a:r>
            <a:endParaRPr lang="es-ES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						   </a:t>
            </a:r>
            <a:r>
              <a:rPr lang="es-MX" sz="2400" dirty="0" smtClean="0">
                <a:latin typeface="Tahoma" pitchFamily="34" charset="0"/>
              </a:rPr>
              <a:t>Tabla de</a:t>
            </a:r>
          </a:p>
          <a:p>
            <a:pPr marL="457200" indent="-457200"/>
            <a:r>
              <a:rPr lang="es-MX" sz="2400" dirty="0" smtClean="0">
                <a:latin typeface="Tahoma" pitchFamily="34" charset="0"/>
              </a:rPr>
              <a:t>						    Contingencia</a:t>
            </a:r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	</a:t>
            </a: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sz="1800" dirty="0" smtClean="0">
                <a:latin typeface="Tahoma" pitchFamily="34" charset="0"/>
              </a:rPr>
              <a:t>Si </a:t>
            </a:r>
            <a:r>
              <a:rPr lang="es-MX" sz="1800" b="0" dirty="0" smtClean="0">
                <a:latin typeface="Tahoma" pitchFamily="34" charset="0"/>
              </a:rPr>
              <a:t>(GO=1)</a:t>
            </a:r>
            <a:r>
              <a:rPr lang="es-MX" sz="1800" dirty="0" smtClean="0">
                <a:latin typeface="Tahoma" pitchFamily="34" charset="0"/>
              </a:rPr>
              <a:t> Entonces  </a:t>
            </a:r>
            <a:r>
              <a:rPr lang="es-MX" sz="1800" b="0" dirty="0" smtClean="0">
                <a:latin typeface="Tahoma" pitchFamily="34" charset="0"/>
              </a:rPr>
              <a:t>PS = 1	</a:t>
            </a:r>
            <a:r>
              <a:rPr lang="es-MX" sz="1800" b="0" dirty="0" err="1" smtClean="0">
                <a:latin typeface="Tahoma" pitchFamily="34" charset="0"/>
              </a:rPr>
              <a:t>Cb</a:t>
            </a:r>
            <a:r>
              <a:rPr lang="es-MX" sz="1800" b="0" dirty="0" smtClean="0">
                <a:latin typeface="Tahoma" pitchFamily="34" charset="0"/>
              </a:rPr>
              <a:t>=25%      Cf= 50%</a:t>
            </a:r>
          </a:p>
          <a:p>
            <a:pPr marL="457200" indent="-457200"/>
            <a:r>
              <a:rPr lang="es-MX" sz="1800" dirty="0" smtClean="0">
                <a:latin typeface="Tahoma" pitchFamily="34" charset="0"/>
              </a:rPr>
              <a:t>Si </a:t>
            </a:r>
            <a:r>
              <a:rPr lang="es-MX" sz="1800" b="0" dirty="0" smtClean="0">
                <a:latin typeface="Tahoma" pitchFamily="34" charset="0"/>
              </a:rPr>
              <a:t>(GO=1)</a:t>
            </a:r>
            <a:r>
              <a:rPr lang="es-MX" sz="1800" dirty="0" smtClean="0">
                <a:latin typeface="Tahoma" pitchFamily="34" charset="0"/>
              </a:rPr>
              <a:t> Entonces  </a:t>
            </a:r>
            <a:r>
              <a:rPr lang="es-MX" sz="1800" b="0" dirty="0" smtClean="0">
                <a:latin typeface="Tahoma" pitchFamily="34" charset="0"/>
              </a:rPr>
              <a:t>PS = 0	</a:t>
            </a:r>
            <a:r>
              <a:rPr lang="es-MX" sz="1800" b="0" dirty="0" err="1" smtClean="0">
                <a:latin typeface="Tahoma" pitchFamily="34" charset="0"/>
              </a:rPr>
              <a:t>Cb</a:t>
            </a:r>
            <a:r>
              <a:rPr lang="es-MX" sz="1800" b="0" dirty="0" smtClean="0">
                <a:latin typeface="Tahoma" pitchFamily="34" charset="0"/>
              </a:rPr>
              <a:t>=25%      Cf= 50%</a:t>
            </a:r>
          </a:p>
          <a:p>
            <a:pPr marL="457200" indent="-457200"/>
            <a:r>
              <a:rPr lang="es-MX" sz="1800" dirty="0" smtClean="0">
                <a:latin typeface="Tahoma" pitchFamily="34" charset="0"/>
              </a:rPr>
              <a:t>Si </a:t>
            </a:r>
            <a:r>
              <a:rPr lang="es-MX" sz="1800" b="0" dirty="0" smtClean="0">
                <a:latin typeface="Tahoma" pitchFamily="34" charset="0"/>
              </a:rPr>
              <a:t>(GO=0)</a:t>
            </a:r>
            <a:r>
              <a:rPr lang="es-MX" sz="1800" dirty="0" smtClean="0">
                <a:latin typeface="Tahoma" pitchFamily="34" charset="0"/>
              </a:rPr>
              <a:t> Entonces  </a:t>
            </a:r>
            <a:r>
              <a:rPr lang="es-MX" sz="1800" b="0" dirty="0" smtClean="0">
                <a:latin typeface="Tahoma" pitchFamily="34" charset="0"/>
              </a:rPr>
              <a:t>PS = 1	</a:t>
            </a:r>
            <a:r>
              <a:rPr lang="es-MX" sz="1800" b="0" dirty="0" err="1" smtClean="0">
                <a:latin typeface="Tahoma" pitchFamily="34" charset="0"/>
              </a:rPr>
              <a:t>Cb</a:t>
            </a:r>
            <a:r>
              <a:rPr lang="es-MX" sz="1800" b="0" dirty="0" smtClean="0">
                <a:latin typeface="Tahoma" pitchFamily="34" charset="0"/>
              </a:rPr>
              <a:t>=37.5%    Cf= 75%</a:t>
            </a:r>
          </a:p>
          <a:p>
            <a:pPr marL="457200" indent="-457200"/>
            <a:r>
              <a:rPr lang="es-MX" sz="1800" dirty="0" smtClean="0">
                <a:latin typeface="Tahoma" pitchFamily="34" charset="0"/>
              </a:rPr>
              <a:t>Si </a:t>
            </a:r>
            <a:r>
              <a:rPr lang="es-MX" sz="1800" b="0" dirty="0" smtClean="0">
                <a:latin typeface="Tahoma" pitchFamily="34" charset="0"/>
              </a:rPr>
              <a:t>(GO=0)</a:t>
            </a:r>
            <a:r>
              <a:rPr lang="es-MX" sz="1800" dirty="0" smtClean="0">
                <a:latin typeface="Tahoma" pitchFamily="34" charset="0"/>
              </a:rPr>
              <a:t> Entonces  </a:t>
            </a:r>
            <a:r>
              <a:rPr lang="es-MX" sz="1800" b="0" dirty="0" smtClean="0">
                <a:latin typeface="Tahoma" pitchFamily="34" charset="0"/>
              </a:rPr>
              <a:t>PS = 0	</a:t>
            </a:r>
            <a:r>
              <a:rPr lang="es-MX" sz="1800" b="0" dirty="0" err="1" smtClean="0">
                <a:latin typeface="Tahoma" pitchFamily="34" charset="0"/>
              </a:rPr>
              <a:t>Cb</a:t>
            </a:r>
            <a:r>
              <a:rPr lang="es-MX" sz="1800" b="0" dirty="0" smtClean="0">
                <a:latin typeface="Tahoma" pitchFamily="34" charset="0"/>
              </a:rPr>
              <a:t>=12.5%    Cf= 25%</a:t>
            </a:r>
          </a:p>
          <a:p>
            <a:pPr marL="457200" indent="-457200"/>
            <a:r>
              <a:rPr lang="es-MX" sz="1800" dirty="0" smtClean="0">
                <a:latin typeface="Tahoma" pitchFamily="34" charset="0"/>
              </a:rPr>
              <a:t>Si </a:t>
            </a:r>
            <a:r>
              <a:rPr lang="es-MX" sz="1800" b="0" dirty="0" smtClean="0">
                <a:latin typeface="Tahoma" pitchFamily="34" charset="0"/>
              </a:rPr>
              <a:t>(PS=1)</a:t>
            </a:r>
            <a:r>
              <a:rPr lang="es-MX" sz="1800" dirty="0" smtClean="0">
                <a:latin typeface="Tahoma" pitchFamily="34" charset="0"/>
              </a:rPr>
              <a:t> Entonces  </a:t>
            </a:r>
            <a:r>
              <a:rPr lang="es-MX" sz="1800" b="0" dirty="0" smtClean="0">
                <a:latin typeface="Tahoma" pitchFamily="34" charset="0"/>
              </a:rPr>
              <a:t>GO = 1	</a:t>
            </a:r>
            <a:r>
              <a:rPr lang="es-MX" sz="1800" b="0" dirty="0" err="1" smtClean="0">
                <a:latin typeface="Tahoma" pitchFamily="34" charset="0"/>
              </a:rPr>
              <a:t>Cb</a:t>
            </a:r>
            <a:r>
              <a:rPr lang="es-MX" sz="1800" b="0" dirty="0" smtClean="0">
                <a:latin typeface="Tahoma" pitchFamily="34" charset="0"/>
              </a:rPr>
              <a:t>=25%       Cf= 40%</a:t>
            </a:r>
          </a:p>
          <a:p>
            <a:pPr marL="457200" indent="-457200"/>
            <a:r>
              <a:rPr lang="es-MX" sz="1800" dirty="0" smtClean="0">
                <a:latin typeface="Tahoma" pitchFamily="34" charset="0"/>
              </a:rPr>
              <a:t>Si </a:t>
            </a:r>
            <a:r>
              <a:rPr lang="es-MX" sz="1800" b="0" dirty="0" smtClean="0">
                <a:latin typeface="Tahoma" pitchFamily="34" charset="0"/>
              </a:rPr>
              <a:t>(PS=1)</a:t>
            </a:r>
            <a:r>
              <a:rPr lang="es-MX" sz="1800" dirty="0" smtClean="0">
                <a:latin typeface="Tahoma" pitchFamily="34" charset="0"/>
              </a:rPr>
              <a:t> Entonces  </a:t>
            </a:r>
            <a:r>
              <a:rPr lang="es-MX" sz="1800" b="0" dirty="0" smtClean="0">
                <a:latin typeface="Tahoma" pitchFamily="34" charset="0"/>
              </a:rPr>
              <a:t>GO = 0	</a:t>
            </a:r>
            <a:r>
              <a:rPr lang="es-MX" sz="1800" b="0" dirty="0" err="1" smtClean="0">
                <a:latin typeface="Tahoma" pitchFamily="34" charset="0"/>
              </a:rPr>
              <a:t>Cb</a:t>
            </a:r>
            <a:r>
              <a:rPr lang="es-MX" sz="1800" b="0" dirty="0" smtClean="0">
                <a:latin typeface="Tahoma" pitchFamily="34" charset="0"/>
              </a:rPr>
              <a:t>=37.5%    Cf= 60%</a:t>
            </a:r>
          </a:p>
          <a:p>
            <a:pPr marL="457200" indent="-457200"/>
            <a:r>
              <a:rPr lang="es-MX" sz="1800" dirty="0" smtClean="0">
                <a:latin typeface="Tahoma" pitchFamily="34" charset="0"/>
              </a:rPr>
              <a:t>Si </a:t>
            </a:r>
            <a:r>
              <a:rPr lang="es-MX" sz="1800" b="0" dirty="0" smtClean="0">
                <a:latin typeface="Tahoma" pitchFamily="34" charset="0"/>
              </a:rPr>
              <a:t>(PS=0)</a:t>
            </a:r>
            <a:r>
              <a:rPr lang="es-MX" sz="1800" dirty="0" smtClean="0">
                <a:latin typeface="Tahoma" pitchFamily="34" charset="0"/>
              </a:rPr>
              <a:t> Entonces  </a:t>
            </a:r>
            <a:r>
              <a:rPr lang="es-MX" sz="1800" b="0" dirty="0" smtClean="0">
                <a:latin typeface="Tahoma" pitchFamily="34" charset="0"/>
              </a:rPr>
              <a:t>GO = 1	</a:t>
            </a:r>
            <a:r>
              <a:rPr lang="es-MX" sz="1800" b="0" dirty="0" err="1" smtClean="0">
                <a:latin typeface="Tahoma" pitchFamily="34" charset="0"/>
              </a:rPr>
              <a:t>Cb</a:t>
            </a:r>
            <a:r>
              <a:rPr lang="es-MX" sz="1800" b="0" dirty="0" smtClean="0">
                <a:latin typeface="Tahoma" pitchFamily="34" charset="0"/>
              </a:rPr>
              <a:t>=25%       Cf= 66%</a:t>
            </a:r>
          </a:p>
          <a:p>
            <a:pPr marL="457200" indent="-457200"/>
            <a:r>
              <a:rPr lang="es-MX" sz="1800" dirty="0" smtClean="0">
                <a:latin typeface="Tahoma" pitchFamily="34" charset="0"/>
              </a:rPr>
              <a:t>Si </a:t>
            </a:r>
            <a:r>
              <a:rPr lang="es-MX" sz="1800" b="0" dirty="0" smtClean="0">
                <a:latin typeface="Tahoma" pitchFamily="34" charset="0"/>
              </a:rPr>
              <a:t>(PS=0)</a:t>
            </a:r>
            <a:r>
              <a:rPr lang="es-MX" sz="1800" dirty="0" smtClean="0">
                <a:latin typeface="Tahoma" pitchFamily="34" charset="0"/>
              </a:rPr>
              <a:t> Entonces  </a:t>
            </a:r>
            <a:r>
              <a:rPr lang="es-MX" sz="1800" b="0" dirty="0" smtClean="0">
                <a:latin typeface="Tahoma" pitchFamily="34" charset="0"/>
              </a:rPr>
              <a:t>GO = 0	</a:t>
            </a:r>
            <a:r>
              <a:rPr lang="es-MX" sz="1800" b="0" dirty="0" err="1" smtClean="0">
                <a:latin typeface="Tahoma" pitchFamily="34" charset="0"/>
              </a:rPr>
              <a:t>Cb</a:t>
            </a:r>
            <a:r>
              <a:rPr lang="es-MX" sz="1800" b="0" dirty="0" smtClean="0">
                <a:latin typeface="Tahoma" pitchFamily="34" charset="0"/>
              </a:rPr>
              <a:t>=12.5%    Cf= 33%</a:t>
            </a:r>
          </a:p>
          <a:p>
            <a:pPr marL="457200" indent="-457200"/>
            <a:endParaRPr lang="es-MX" sz="1800" b="0" dirty="0" smtClean="0">
              <a:latin typeface="Tahoma" pitchFamily="34" charset="0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42107"/>
              </p:ext>
            </p:extLst>
          </p:nvPr>
        </p:nvGraphicFramePr>
        <p:xfrm>
          <a:off x="785786" y="857232"/>
          <a:ext cx="4500593" cy="1764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1"/>
                <a:gridCol w="1214447"/>
                <a:gridCol w="1143007"/>
                <a:gridCol w="1143008"/>
              </a:tblGrid>
              <a:tr h="370840"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PS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~ PS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GO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~ GO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1528"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60141-CEC0-482C-82E2-FC37A9BEDC74}" type="slidenum">
              <a:rPr lang="es-ES"/>
              <a:pPr>
                <a:defRPr/>
              </a:pPr>
              <a:t>24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57200"/>
          </a:xfrm>
        </p:spPr>
        <p:txBody>
          <a:bodyPr/>
          <a:lstStyle/>
          <a:p>
            <a:pPr eaLnBrk="1" hangingPunct="1"/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571500" y="144497"/>
            <a:ext cx="8077200" cy="640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Dependencia</a:t>
            </a:r>
            <a:endParaRPr lang="es-ES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						   </a:t>
            </a: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sz="2400" dirty="0" smtClean="0">
                <a:latin typeface="Tahoma" pitchFamily="34" charset="0"/>
              </a:rPr>
              <a:t>FD (GO/PS)  = P(GO)</a:t>
            </a:r>
            <a:r>
              <a:rPr lang="es-MX" sz="2400" dirty="0" smtClean="0">
                <a:latin typeface="Tahoma" pitchFamily="34" charset="0"/>
                <a:sym typeface="Symbol"/>
              </a:rPr>
              <a:t>P(PS)/(P(GO) x P(PS))</a:t>
            </a:r>
          </a:p>
          <a:p>
            <a:pPr marL="457200" indent="-457200"/>
            <a:r>
              <a:rPr lang="es-MX" sz="2400" dirty="0" smtClean="0">
                <a:solidFill>
                  <a:schemeClr val="accent2"/>
                </a:solidFill>
                <a:latin typeface="Tahoma" pitchFamily="34" charset="0"/>
                <a:sym typeface="Symbol"/>
              </a:rPr>
              <a:t>		</a:t>
            </a:r>
            <a:r>
              <a:rPr lang="es-MX" sz="2400" dirty="0" smtClean="0">
                <a:latin typeface="Tahoma" pitchFamily="34" charset="0"/>
                <a:sym typeface="Symbol"/>
              </a:rPr>
              <a:t>	= 0.25 / (0.5 x 0.625)</a:t>
            </a:r>
          </a:p>
          <a:p>
            <a:pPr marL="457200" indent="-457200"/>
            <a:r>
              <a:rPr lang="es-MX" sz="2400" dirty="0" smtClean="0">
                <a:solidFill>
                  <a:schemeClr val="accent2"/>
                </a:solidFill>
                <a:latin typeface="Tahoma" pitchFamily="34" charset="0"/>
                <a:sym typeface="Symbol"/>
              </a:rPr>
              <a:t>			</a:t>
            </a:r>
            <a:r>
              <a:rPr lang="es-MX" sz="2400" dirty="0" smtClean="0">
                <a:latin typeface="Tahoma" pitchFamily="34" charset="0"/>
                <a:sym typeface="Symbol"/>
              </a:rPr>
              <a:t>= 0.8</a:t>
            </a:r>
          </a:p>
          <a:p>
            <a:pPr marL="457200" indent="-457200"/>
            <a:endParaRPr lang="es-MX" sz="2400" dirty="0" smtClean="0">
              <a:latin typeface="Tahoma" pitchFamily="34" charset="0"/>
            </a:endParaRPr>
          </a:p>
          <a:p>
            <a:pPr marL="457200" indent="-457200"/>
            <a:r>
              <a:rPr lang="es-MX" sz="2400" dirty="0" smtClean="0">
                <a:latin typeface="Tahoma" pitchFamily="34" charset="0"/>
              </a:rPr>
              <a:t>FD (GO/</a:t>
            </a:r>
            <a:r>
              <a:rPr lang="es-MX" sz="2400" dirty="0" smtClean="0"/>
              <a:t>~</a:t>
            </a:r>
            <a:r>
              <a:rPr lang="es-MX" sz="2400" dirty="0" smtClean="0">
                <a:latin typeface="Tahoma" pitchFamily="34" charset="0"/>
              </a:rPr>
              <a:t>PS) = P(GO)</a:t>
            </a:r>
            <a:r>
              <a:rPr lang="es-MX" sz="2400" dirty="0" smtClean="0">
                <a:latin typeface="Tahoma" pitchFamily="34" charset="0"/>
                <a:sym typeface="Symbol"/>
              </a:rPr>
              <a:t>P(</a:t>
            </a:r>
            <a:r>
              <a:rPr lang="es-MX" sz="2400" dirty="0" smtClean="0"/>
              <a:t>~</a:t>
            </a:r>
            <a:r>
              <a:rPr lang="es-MX" sz="2400" dirty="0" smtClean="0">
                <a:latin typeface="Tahoma" pitchFamily="34" charset="0"/>
                <a:sym typeface="Symbol"/>
              </a:rPr>
              <a:t>PS)/(P(GO) x P(</a:t>
            </a:r>
            <a:r>
              <a:rPr lang="es-MX" sz="2400" dirty="0" smtClean="0"/>
              <a:t>~</a:t>
            </a:r>
            <a:r>
              <a:rPr lang="es-MX" sz="2400" dirty="0" smtClean="0">
                <a:latin typeface="Tahoma" pitchFamily="34" charset="0"/>
                <a:sym typeface="Symbol"/>
              </a:rPr>
              <a:t>PS))</a:t>
            </a:r>
          </a:p>
          <a:p>
            <a:pPr marL="457200" indent="-457200"/>
            <a:r>
              <a:rPr lang="es-MX" sz="2400" dirty="0" smtClean="0">
                <a:solidFill>
                  <a:schemeClr val="accent2"/>
                </a:solidFill>
                <a:latin typeface="Tahoma" pitchFamily="34" charset="0"/>
                <a:sym typeface="Symbol"/>
              </a:rPr>
              <a:t>		</a:t>
            </a:r>
            <a:r>
              <a:rPr lang="es-MX" sz="2400" dirty="0" smtClean="0">
                <a:latin typeface="Tahoma" pitchFamily="34" charset="0"/>
                <a:sym typeface="Symbol"/>
              </a:rPr>
              <a:t>	 = 0.25 / (0.5 x 0.375)</a:t>
            </a:r>
          </a:p>
          <a:p>
            <a:pPr marL="457200" indent="-457200"/>
            <a:r>
              <a:rPr lang="es-MX" sz="2400" dirty="0" smtClean="0">
                <a:solidFill>
                  <a:schemeClr val="accent2"/>
                </a:solidFill>
                <a:latin typeface="Tahoma" pitchFamily="34" charset="0"/>
                <a:sym typeface="Symbol"/>
              </a:rPr>
              <a:t>			 </a:t>
            </a:r>
            <a:r>
              <a:rPr lang="es-MX" sz="2400" dirty="0" smtClean="0">
                <a:latin typeface="Tahoma" pitchFamily="34" charset="0"/>
                <a:sym typeface="Symbol"/>
              </a:rPr>
              <a:t>= 1.33</a:t>
            </a:r>
            <a:endParaRPr lang="es-MX" sz="1800" b="0" dirty="0" smtClean="0">
              <a:latin typeface="Tahoma" pitchFamily="34" charset="0"/>
            </a:endParaRPr>
          </a:p>
          <a:p>
            <a:pPr marL="457200" indent="-457200"/>
            <a:endParaRPr lang="es-MX" sz="1800" b="0" dirty="0" smtClean="0">
              <a:latin typeface="Tahoma" pitchFamily="34" charset="0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75234"/>
              </p:ext>
            </p:extLst>
          </p:nvPr>
        </p:nvGraphicFramePr>
        <p:xfrm>
          <a:off x="1643042" y="1357298"/>
          <a:ext cx="4500593" cy="1764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1"/>
                <a:gridCol w="1214447"/>
                <a:gridCol w="1143007"/>
                <a:gridCol w="1143008"/>
              </a:tblGrid>
              <a:tr h="370840"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PS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~ PS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GO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~ GO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1528"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60141-CEC0-482C-82E2-FC37A9BEDC74}" type="slidenum">
              <a:rPr lang="es-ES"/>
              <a:pPr>
                <a:defRPr/>
              </a:pPr>
              <a:t>25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57200"/>
          </a:xfrm>
        </p:spPr>
        <p:txBody>
          <a:bodyPr/>
          <a:lstStyle/>
          <a:p>
            <a:pPr eaLnBrk="1" hangingPunct="1"/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571500" y="195599"/>
            <a:ext cx="80772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Dependencia</a:t>
            </a:r>
            <a:endParaRPr lang="es-ES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						   </a:t>
            </a: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sz="2400" dirty="0" smtClean="0">
                <a:latin typeface="Tahoma" pitchFamily="34" charset="0"/>
              </a:rPr>
              <a:t>FD (</a:t>
            </a:r>
            <a:r>
              <a:rPr lang="es-MX" sz="2400" dirty="0" smtClean="0"/>
              <a:t>~</a:t>
            </a:r>
            <a:r>
              <a:rPr lang="es-MX" sz="2400" dirty="0" smtClean="0">
                <a:latin typeface="Tahoma" pitchFamily="34" charset="0"/>
              </a:rPr>
              <a:t>GO/PS)  = P(</a:t>
            </a:r>
            <a:r>
              <a:rPr lang="es-MX" sz="2400" dirty="0" smtClean="0"/>
              <a:t>~</a:t>
            </a:r>
            <a:r>
              <a:rPr lang="es-MX" sz="2400" dirty="0" smtClean="0">
                <a:latin typeface="Tahoma" pitchFamily="34" charset="0"/>
              </a:rPr>
              <a:t>GO)</a:t>
            </a:r>
            <a:r>
              <a:rPr lang="es-MX" sz="2400" dirty="0" smtClean="0">
                <a:latin typeface="Tahoma" pitchFamily="34" charset="0"/>
                <a:sym typeface="Symbol"/>
              </a:rPr>
              <a:t>P(PS)/(P(</a:t>
            </a:r>
            <a:r>
              <a:rPr lang="es-MX" sz="2400" dirty="0" smtClean="0"/>
              <a:t>~</a:t>
            </a:r>
            <a:r>
              <a:rPr lang="es-MX" sz="2400" dirty="0" smtClean="0">
                <a:latin typeface="Tahoma" pitchFamily="34" charset="0"/>
                <a:sym typeface="Symbol"/>
              </a:rPr>
              <a:t>GO) x P(PS))</a:t>
            </a:r>
          </a:p>
          <a:p>
            <a:pPr marL="457200" indent="-457200"/>
            <a:r>
              <a:rPr lang="es-MX" sz="2400" dirty="0" smtClean="0">
                <a:solidFill>
                  <a:schemeClr val="accent2"/>
                </a:solidFill>
                <a:latin typeface="Tahoma" pitchFamily="34" charset="0"/>
                <a:sym typeface="Symbol"/>
              </a:rPr>
              <a:t>		</a:t>
            </a:r>
            <a:r>
              <a:rPr lang="es-MX" sz="2400" dirty="0" smtClean="0">
                <a:latin typeface="Tahoma" pitchFamily="34" charset="0"/>
                <a:sym typeface="Symbol"/>
              </a:rPr>
              <a:t>	  = 0.375 / (0.5 x 0.625)</a:t>
            </a:r>
          </a:p>
          <a:p>
            <a:pPr marL="457200" indent="-457200"/>
            <a:r>
              <a:rPr lang="es-MX" sz="2400" dirty="0" smtClean="0">
                <a:solidFill>
                  <a:schemeClr val="accent2"/>
                </a:solidFill>
                <a:latin typeface="Tahoma" pitchFamily="34" charset="0"/>
                <a:sym typeface="Symbol"/>
              </a:rPr>
              <a:t>			  </a:t>
            </a:r>
            <a:r>
              <a:rPr lang="es-MX" sz="2400" dirty="0" smtClean="0">
                <a:latin typeface="Tahoma" pitchFamily="34" charset="0"/>
                <a:sym typeface="Symbol"/>
              </a:rPr>
              <a:t>= 1.2</a:t>
            </a:r>
          </a:p>
          <a:p>
            <a:pPr marL="457200" indent="-457200"/>
            <a:endParaRPr lang="es-MX" sz="2400" dirty="0" smtClean="0">
              <a:latin typeface="Tahoma" pitchFamily="34" charset="0"/>
            </a:endParaRPr>
          </a:p>
          <a:p>
            <a:pPr marL="457200" indent="-457200"/>
            <a:r>
              <a:rPr lang="es-MX" sz="2400" dirty="0" smtClean="0">
                <a:latin typeface="Tahoma" pitchFamily="34" charset="0"/>
              </a:rPr>
              <a:t>FD (</a:t>
            </a:r>
            <a:r>
              <a:rPr lang="es-MX" sz="2400" dirty="0" smtClean="0"/>
              <a:t>~</a:t>
            </a:r>
            <a:r>
              <a:rPr lang="es-MX" sz="2400" dirty="0" smtClean="0">
                <a:latin typeface="Tahoma" pitchFamily="34" charset="0"/>
              </a:rPr>
              <a:t>GO/</a:t>
            </a:r>
            <a:r>
              <a:rPr lang="es-MX" sz="2400" dirty="0" smtClean="0"/>
              <a:t>~</a:t>
            </a:r>
            <a:r>
              <a:rPr lang="es-MX" sz="2400" dirty="0" smtClean="0">
                <a:latin typeface="Tahoma" pitchFamily="34" charset="0"/>
              </a:rPr>
              <a:t>PS) = P(</a:t>
            </a:r>
            <a:r>
              <a:rPr lang="es-MX" sz="2400" dirty="0" smtClean="0"/>
              <a:t>~</a:t>
            </a:r>
            <a:r>
              <a:rPr lang="es-MX" sz="2400" dirty="0" smtClean="0">
                <a:latin typeface="Tahoma" pitchFamily="34" charset="0"/>
              </a:rPr>
              <a:t>GO)</a:t>
            </a:r>
            <a:r>
              <a:rPr lang="es-MX" sz="2400" dirty="0" smtClean="0">
                <a:latin typeface="Tahoma" pitchFamily="34" charset="0"/>
                <a:sym typeface="Symbol"/>
              </a:rPr>
              <a:t>P(</a:t>
            </a:r>
            <a:r>
              <a:rPr lang="es-MX" sz="2400" dirty="0" smtClean="0"/>
              <a:t>~</a:t>
            </a:r>
            <a:r>
              <a:rPr lang="es-MX" sz="2400" dirty="0" smtClean="0">
                <a:latin typeface="Tahoma" pitchFamily="34" charset="0"/>
                <a:sym typeface="Symbol"/>
              </a:rPr>
              <a:t>PS)/(P(</a:t>
            </a:r>
            <a:r>
              <a:rPr lang="es-MX" sz="2400" dirty="0" smtClean="0"/>
              <a:t>~</a:t>
            </a:r>
            <a:r>
              <a:rPr lang="es-MX" sz="2400" dirty="0" smtClean="0">
                <a:latin typeface="Tahoma" pitchFamily="34" charset="0"/>
                <a:sym typeface="Symbol"/>
              </a:rPr>
              <a:t>GO) x (</a:t>
            </a:r>
            <a:r>
              <a:rPr lang="es-MX" sz="2400" dirty="0" smtClean="0"/>
              <a:t>~</a:t>
            </a:r>
            <a:r>
              <a:rPr lang="es-MX" sz="2400" dirty="0" smtClean="0">
                <a:latin typeface="Tahoma" pitchFamily="34" charset="0"/>
                <a:sym typeface="Symbol"/>
              </a:rPr>
              <a:t>PS))</a:t>
            </a:r>
          </a:p>
          <a:p>
            <a:pPr marL="457200" indent="-457200"/>
            <a:r>
              <a:rPr lang="es-MX" sz="2400" dirty="0" smtClean="0">
                <a:solidFill>
                  <a:schemeClr val="accent2"/>
                </a:solidFill>
                <a:latin typeface="Tahoma" pitchFamily="34" charset="0"/>
                <a:sym typeface="Symbol"/>
              </a:rPr>
              <a:t>		</a:t>
            </a:r>
            <a:r>
              <a:rPr lang="es-MX" sz="2400" dirty="0" smtClean="0">
                <a:latin typeface="Tahoma" pitchFamily="34" charset="0"/>
                <a:sym typeface="Symbol"/>
              </a:rPr>
              <a:t>	  = 0.125 / (0.5 x 0.375)</a:t>
            </a:r>
          </a:p>
          <a:p>
            <a:pPr marL="457200" indent="-457200"/>
            <a:r>
              <a:rPr lang="es-MX" sz="2400" dirty="0" smtClean="0">
                <a:solidFill>
                  <a:schemeClr val="accent2"/>
                </a:solidFill>
                <a:latin typeface="Tahoma" pitchFamily="34" charset="0"/>
                <a:sym typeface="Symbol"/>
              </a:rPr>
              <a:t>			  </a:t>
            </a:r>
            <a:r>
              <a:rPr lang="es-MX" sz="2400" dirty="0" smtClean="0">
                <a:latin typeface="Tahoma" pitchFamily="34" charset="0"/>
                <a:sym typeface="Symbol"/>
              </a:rPr>
              <a:t>= 0.66</a:t>
            </a:r>
            <a:endParaRPr lang="es-MX" sz="1800" b="0" dirty="0" smtClean="0">
              <a:latin typeface="Tahoma" pitchFamily="34" charset="0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150712"/>
              </p:ext>
            </p:extLst>
          </p:nvPr>
        </p:nvGraphicFramePr>
        <p:xfrm>
          <a:off x="1857356" y="1214422"/>
          <a:ext cx="4500593" cy="1764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1"/>
                <a:gridCol w="1214447"/>
                <a:gridCol w="1143007"/>
                <a:gridCol w="1143008"/>
              </a:tblGrid>
              <a:tr h="370840"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PS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~ PS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GO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~ GO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1528"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60141-CEC0-482C-82E2-FC37A9BEDC74}" type="slidenum">
              <a:rPr lang="es-ES"/>
              <a:pPr>
                <a:defRPr/>
              </a:pPr>
              <a:t>26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57200"/>
          </a:xfrm>
        </p:spPr>
        <p:txBody>
          <a:bodyPr/>
          <a:lstStyle/>
          <a:p>
            <a:pPr eaLnBrk="1" hangingPunct="1"/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571500" y="138113"/>
            <a:ext cx="8077200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Dependencia</a:t>
            </a: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ES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						   </a:t>
            </a: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sz="2400" dirty="0" smtClean="0">
                <a:latin typeface="Tahoma" pitchFamily="34" charset="0"/>
              </a:rPr>
              <a:t>Comprar GO disminuye la compra de PS</a:t>
            </a:r>
          </a:p>
          <a:p>
            <a:pPr marL="457200" indent="-457200"/>
            <a:endParaRPr lang="es-MX" sz="2400" dirty="0" smtClean="0">
              <a:latin typeface="Tahoma" pitchFamily="34" charset="0"/>
            </a:endParaRPr>
          </a:p>
          <a:p>
            <a:pPr marL="457200" indent="-457200"/>
            <a:r>
              <a:rPr lang="es-MX" sz="2400" dirty="0" smtClean="0">
                <a:latin typeface="Tahoma" pitchFamily="34" charset="0"/>
              </a:rPr>
              <a:t>No comprar GO aumenta la compra de PS</a:t>
            </a: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sz="1800" b="0" dirty="0" smtClean="0">
              <a:latin typeface="Tahoma" pitchFamily="34" charset="0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379557"/>
              </p:ext>
            </p:extLst>
          </p:nvPr>
        </p:nvGraphicFramePr>
        <p:xfrm>
          <a:off x="1285852" y="1714488"/>
          <a:ext cx="600079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469"/>
                <a:gridCol w="2170502"/>
                <a:gridCol w="2042822"/>
              </a:tblGrid>
              <a:tr h="370840">
                <a:tc>
                  <a:txBody>
                    <a:bodyPr/>
                    <a:lstStyle/>
                    <a:p>
                      <a:endParaRPr lang="es-E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dirty="0" smtClean="0">
                          <a:solidFill>
                            <a:schemeClr val="tx1"/>
                          </a:solidFill>
                        </a:rPr>
                        <a:t>PS</a:t>
                      </a:r>
                      <a:endParaRPr lang="es-E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dirty="0" smtClean="0">
                          <a:solidFill>
                            <a:schemeClr val="tx1"/>
                          </a:solidFill>
                        </a:rPr>
                        <a:t>~ PS</a:t>
                      </a:r>
                      <a:endParaRPr lang="es-E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 smtClean="0">
                          <a:solidFill>
                            <a:schemeClr val="tx1"/>
                          </a:solidFill>
                        </a:rPr>
                        <a:t>GO</a:t>
                      </a:r>
                      <a:endParaRPr lang="es-E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es-E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>
                          <a:solidFill>
                            <a:schemeClr val="tx1"/>
                          </a:solidFill>
                        </a:rPr>
                        <a:t>1.33</a:t>
                      </a:r>
                      <a:endParaRPr lang="es-E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 smtClean="0">
                          <a:solidFill>
                            <a:schemeClr val="tx1"/>
                          </a:solidFill>
                        </a:rPr>
                        <a:t>~ GO</a:t>
                      </a:r>
                      <a:endParaRPr lang="es-E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es-E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smtClean="0">
                          <a:solidFill>
                            <a:schemeClr val="tx1"/>
                          </a:solidFill>
                        </a:rPr>
                        <a:t>0.66</a:t>
                      </a:r>
                      <a:endParaRPr lang="es-E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60141-CEC0-482C-82E2-FC37A9BEDC74}" type="slidenum">
              <a:rPr lang="es-ES"/>
              <a:pPr>
                <a:defRPr/>
              </a:pPr>
              <a:t>27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57200"/>
          </a:xfrm>
        </p:spPr>
        <p:txBody>
          <a:bodyPr/>
          <a:lstStyle/>
          <a:p>
            <a:pPr eaLnBrk="1" hangingPunct="1"/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571500" y="138113"/>
            <a:ext cx="80772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ES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						   </a:t>
            </a: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sz="1800" b="0" dirty="0" smtClean="0">
              <a:latin typeface="Tahoma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0" y="290728"/>
            <a:ext cx="8617339" cy="45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2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60141-CEC0-482C-82E2-FC37A9BEDC74}" type="slidenum">
              <a:rPr lang="es-ES"/>
              <a:pPr>
                <a:defRPr/>
              </a:pPr>
              <a:t>28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57200"/>
          </a:xfrm>
        </p:spPr>
        <p:txBody>
          <a:bodyPr/>
          <a:lstStyle/>
          <a:p>
            <a:pPr eaLnBrk="1" hangingPunct="1"/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571500" y="138113"/>
            <a:ext cx="80772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ES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						   </a:t>
            </a: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sz="1800" b="0" dirty="0" smtClean="0">
              <a:latin typeface="Tahoma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95" y="487650"/>
            <a:ext cx="8671210" cy="337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6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113AA8E-9EF2-4EA4-A408-9500E045A0A5}" type="slidenum">
              <a:rPr lang="es-ES"/>
              <a:pPr>
                <a:defRPr/>
              </a:pPr>
              <a:t>29</a:t>
            </a:fld>
            <a:endParaRPr lang="es-ES"/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85725" y="177800"/>
            <a:ext cx="8713788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endParaRPr lang="es-ES" sz="360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ES" sz="360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ES" sz="360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ES" sz="360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ES" sz="360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 algn="ctr"/>
            <a:r>
              <a:rPr lang="es-ES" sz="4000">
                <a:solidFill>
                  <a:schemeClr val="accent2"/>
                </a:solidFill>
                <a:latin typeface="Tahoma" pitchFamily="34" charset="0"/>
              </a:rPr>
              <a:t>Gracias por su Atención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60141-CEC0-482C-82E2-FC37A9BEDC74}" type="slidenum">
              <a:rPr lang="es-ES"/>
              <a:pPr>
                <a:defRPr/>
              </a:pPr>
              <a:t>3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57200"/>
          </a:xfrm>
        </p:spPr>
        <p:txBody>
          <a:bodyPr/>
          <a:lstStyle/>
          <a:p>
            <a:pPr eaLnBrk="1" hangingPunct="1"/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571500" y="138113"/>
            <a:ext cx="807720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s-ES" dirty="0" smtClean="0">
                <a:solidFill>
                  <a:schemeClr val="accent2"/>
                </a:solidFill>
                <a:latin typeface="Tahoma" pitchFamily="34" charset="0"/>
              </a:rPr>
              <a:t>Introducción</a:t>
            </a:r>
          </a:p>
          <a:p>
            <a:pPr marL="457200" indent="-457200"/>
            <a:endParaRPr lang="es-MX" sz="28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sz="2800" dirty="0" smtClean="0">
                <a:latin typeface="Tahoma" pitchFamily="34" charset="0"/>
              </a:rPr>
              <a:t>Las reglas de asociación expresan patrones </a:t>
            </a:r>
          </a:p>
          <a:p>
            <a:pPr marL="457200" indent="-457200"/>
            <a:r>
              <a:rPr lang="es-MX" sz="2800" dirty="0" smtClean="0">
                <a:latin typeface="Tahoma" pitchFamily="34" charset="0"/>
              </a:rPr>
              <a:t>de comportamiento entre los datos en </a:t>
            </a:r>
          </a:p>
          <a:p>
            <a:pPr marL="457200" indent="-457200"/>
            <a:r>
              <a:rPr lang="es-MX" sz="2800" dirty="0" smtClean="0">
                <a:latin typeface="Tahoma" pitchFamily="34" charset="0"/>
              </a:rPr>
              <a:t>función de la </a:t>
            </a:r>
            <a:r>
              <a:rPr lang="es-MX" sz="2800" dirty="0" smtClean="0">
                <a:solidFill>
                  <a:srgbClr val="FF0000"/>
                </a:solidFill>
                <a:latin typeface="Tahoma" pitchFamily="34" charset="0"/>
              </a:rPr>
              <a:t>aparición conjunta </a:t>
            </a:r>
            <a:r>
              <a:rPr lang="es-MX" sz="2800" dirty="0" smtClean="0">
                <a:latin typeface="Tahoma" pitchFamily="34" charset="0"/>
              </a:rPr>
              <a:t>de valores </a:t>
            </a:r>
          </a:p>
          <a:p>
            <a:pPr marL="457200" indent="-457200"/>
            <a:r>
              <a:rPr lang="es-MX" sz="2800" dirty="0" smtClean="0">
                <a:latin typeface="Tahoma" pitchFamily="34" charset="0"/>
              </a:rPr>
              <a:t>de dos o más atributos. La característica </a:t>
            </a:r>
          </a:p>
          <a:p>
            <a:pPr marL="457200" indent="-457200"/>
            <a:r>
              <a:rPr lang="es-MX" sz="2800" dirty="0" smtClean="0">
                <a:latin typeface="Tahoma" pitchFamily="34" charset="0"/>
              </a:rPr>
              <a:t>principal es que se trata de </a:t>
            </a:r>
            <a:r>
              <a:rPr lang="es-MX" sz="2800" dirty="0" smtClean="0">
                <a:solidFill>
                  <a:srgbClr val="FF0000"/>
                </a:solidFill>
                <a:latin typeface="Tahoma" pitchFamily="34" charset="0"/>
              </a:rPr>
              <a:t>atributos </a:t>
            </a:r>
          </a:p>
          <a:p>
            <a:pPr marL="457200" indent="-457200"/>
            <a:r>
              <a:rPr lang="es-MX" sz="2800" dirty="0" smtClean="0">
                <a:solidFill>
                  <a:srgbClr val="FF0000"/>
                </a:solidFill>
                <a:latin typeface="Tahoma" pitchFamily="34" charset="0"/>
              </a:rPr>
              <a:t>nominales</a:t>
            </a:r>
            <a:r>
              <a:rPr lang="es-MX" sz="2800" dirty="0" smtClean="0">
                <a:latin typeface="Tahoma" pitchFamily="34" charset="0"/>
              </a:rPr>
              <a:t>. En concreto, estas reglas </a:t>
            </a:r>
          </a:p>
          <a:p>
            <a:pPr marL="457200" indent="-457200"/>
            <a:r>
              <a:rPr lang="es-MX" sz="2800" dirty="0" smtClean="0">
                <a:latin typeface="Tahoma" pitchFamily="34" charset="0"/>
              </a:rPr>
              <a:t>expresan las combinaciones de valores de </a:t>
            </a:r>
          </a:p>
          <a:p>
            <a:pPr marL="457200" indent="-457200"/>
            <a:r>
              <a:rPr lang="es-MX" sz="2800" dirty="0" smtClean="0">
                <a:latin typeface="Tahoma" pitchFamily="34" charset="0"/>
              </a:rPr>
              <a:t>atributos (</a:t>
            </a:r>
            <a:r>
              <a:rPr lang="es-MX" sz="2800" dirty="0" err="1" smtClean="0">
                <a:solidFill>
                  <a:srgbClr val="FF0000"/>
                </a:solidFill>
                <a:latin typeface="Tahoma" pitchFamily="34" charset="0"/>
              </a:rPr>
              <a:t>items</a:t>
            </a:r>
            <a:r>
              <a:rPr lang="es-MX" sz="2800" dirty="0" smtClean="0">
                <a:latin typeface="Tahoma" pitchFamily="34" charset="0"/>
              </a:rPr>
              <a:t>) que suceden más </a:t>
            </a:r>
          </a:p>
          <a:p>
            <a:pPr marL="457200" indent="-457200"/>
            <a:r>
              <a:rPr lang="es-MX" sz="2800" dirty="0" smtClean="0">
                <a:latin typeface="Tahoma" pitchFamily="34" charset="0"/>
              </a:rPr>
              <a:t>frecuentemente.</a:t>
            </a:r>
            <a:r>
              <a:rPr lang="es-MX" sz="2400" dirty="0" smtClean="0">
                <a:solidFill>
                  <a:schemeClr val="accent2"/>
                </a:solidFill>
                <a:latin typeface="Tahoma" pitchFamily="34" charset="0"/>
              </a:rPr>
              <a:t>                    </a:t>
            </a:r>
            <a:endParaRPr lang="es-MX" sz="14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sz="1400" dirty="0" smtClean="0">
                <a:solidFill>
                  <a:schemeClr val="accent2"/>
                </a:solidFill>
                <a:latin typeface="Tahoma" pitchFamily="34" charset="0"/>
              </a:rPr>
              <a:t>                                               </a:t>
            </a:r>
          </a:p>
          <a:p>
            <a:pPr marL="457200" indent="-457200"/>
            <a:endParaRPr lang="es-MX" sz="14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sz="2600" dirty="0" smtClean="0">
                <a:latin typeface="Tahoma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60141-CEC0-482C-82E2-FC37A9BEDC74}" type="slidenum">
              <a:rPr lang="es-ES"/>
              <a:pPr>
                <a:defRPr/>
              </a:pPr>
              <a:t>4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57200"/>
          </a:xfrm>
        </p:spPr>
        <p:txBody>
          <a:bodyPr/>
          <a:lstStyle/>
          <a:p>
            <a:pPr eaLnBrk="1" hangingPunct="1"/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571500" y="138113"/>
            <a:ext cx="8077200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s-ES" dirty="0" smtClean="0">
                <a:solidFill>
                  <a:schemeClr val="accent2"/>
                </a:solidFill>
                <a:latin typeface="Tahoma" pitchFamily="34" charset="0"/>
              </a:rPr>
              <a:t>Aplicaciones</a:t>
            </a:r>
          </a:p>
          <a:p>
            <a:pPr marL="457200" indent="-457200"/>
            <a:endParaRPr lang="es-MX" sz="14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s-MX" sz="2800" dirty="0" smtClean="0">
                <a:latin typeface="Tahoma" pitchFamily="34" charset="0"/>
              </a:rPr>
              <a:t>En un supermercado podemos conocer qué productos suelen comprarse </a:t>
            </a:r>
            <a:r>
              <a:rPr lang="es-MX" sz="2800" dirty="0" smtClean="0">
                <a:solidFill>
                  <a:srgbClr val="FF0000"/>
                </a:solidFill>
                <a:latin typeface="Tahoma" pitchFamily="34" charset="0"/>
              </a:rPr>
              <a:t>conjuntamente</a:t>
            </a:r>
            <a:r>
              <a:rPr lang="es-MX" sz="2800" dirty="0" smtClean="0">
                <a:latin typeface="Tahoma" pitchFamily="34" charset="0"/>
              </a:rPr>
              <a:t>, y así mejorar la distribución de los productos en estanterías.</a:t>
            </a:r>
          </a:p>
          <a:p>
            <a:pPr marL="457200" indent="-457200">
              <a:buFont typeface="Arial" pitchFamily="34" charset="0"/>
              <a:buChar char="•"/>
            </a:pPr>
            <a:endParaRPr lang="es-MX" sz="1400" dirty="0" smtClean="0">
              <a:latin typeface="Tahoma" pitchFamily="34" charset="0"/>
            </a:endParaRPr>
          </a:p>
          <a:p>
            <a:pPr marL="457200" indent="-457200"/>
            <a:r>
              <a:rPr lang="es-MX" sz="1400" dirty="0" smtClean="0">
                <a:solidFill>
                  <a:schemeClr val="accent2"/>
                </a:solidFill>
                <a:latin typeface="Tahoma" pitchFamily="34" charset="0"/>
              </a:rPr>
              <a:t>                                               </a:t>
            </a:r>
          </a:p>
          <a:p>
            <a:pPr marL="457200" indent="-457200"/>
            <a:endParaRPr lang="es-MX" sz="14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sz="2600" dirty="0" smtClean="0">
                <a:latin typeface="Tahoma" pitchFamily="34" charset="0"/>
              </a:rPr>
              <a:t>	</a:t>
            </a:r>
          </a:p>
        </p:txBody>
      </p:sp>
      <p:sp>
        <p:nvSpPr>
          <p:cNvPr id="2" name="AutoShape 2" descr="How to Perform Market Basket Analysis | 365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394621"/>
            <a:ext cx="4554240" cy="2448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60141-CEC0-482C-82E2-FC37A9BEDC74}" type="slidenum">
              <a:rPr lang="es-ES"/>
              <a:pPr>
                <a:defRPr/>
              </a:pPr>
              <a:t>5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57200"/>
          </a:xfrm>
        </p:spPr>
        <p:txBody>
          <a:bodyPr/>
          <a:lstStyle/>
          <a:p>
            <a:pPr eaLnBrk="1" hangingPunct="1"/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571500" y="138113"/>
            <a:ext cx="85725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s-ES" dirty="0" smtClean="0">
                <a:solidFill>
                  <a:schemeClr val="accent2"/>
                </a:solidFill>
                <a:latin typeface="Tahoma" pitchFamily="34" charset="0"/>
              </a:rPr>
              <a:t>Aplicaciones</a:t>
            </a:r>
          </a:p>
          <a:p>
            <a:pPr marL="457200" indent="-457200"/>
            <a:endParaRPr lang="es-MX" sz="14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s-MX" sz="2350" dirty="0" smtClean="0">
                <a:latin typeface="Tahoma" pitchFamily="34" charset="0"/>
              </a:rPr>
              <a:t>En los 90 </a:t>
            </a:r>
            <a:r>
              <a:rPr lang="es-MX" sz="2350" dirty="0" err="1" smtClean="0">
                <a:latin typeface="Tahoma" pitchFamily="34" charset="0"/>
              </a:rPr>
              <a:t>Waltmart</a:t>
            </a:r>
            <a:r>
              <a:rPr lang="es-MX" sz="2350" dirty="0" smtClean="0">
                <a:latin typeface="Tahoma" pitchFamily="34" charset="0"/>
              </a:rPr>
              <a:t> inició </a:t>
            </a:r>
            <a:r>
              <a:rPr lang="es-MX" sz="2350" dirty="0">
                <a:latin typeface="Tahoma" pitchFamily="34" charset="0"/>
              </a:rPr>
              <a:t>un proyecto de </a:t>
            </a:r>
            <a:r>
              <a:rPr lang="es-MX" sz="2350" dirty="0" err="1">
                <a:solidFill>
                  <a:srgbClr val="FF0000"/>
                </a:solidFill>
                <a:latin typeface="Tahoma" pitchFamily="34" charset="0"/>
              </a:rPr>
              <a:t>basket</a:t>
            </a:r>
            <a:r>
              <a:rPr lang="es-MX" sz="235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s-MX" sz="2350" dirty="0" err="1">
                <a:solidFill>
                  <a:srgbClr val="FF0000"/>
                </a:solidFill>
                <a:latin typeface="Tahoma" pitchFamily="34" charset="0"/>
              </a:rPr>
              <a:t>analysis</a:t>
            </a:r>
            <a:r>
              <a:rPr lang="es-MX" sz="2350" dirty="0">
                <a:solidFill>
                  <a:srgbClr val="FF0000"/>
                </a:solidFill>
                <a:latin typeface="Tahoma" pitchFamily="34" charset="0"/>
              </a:rPr>
              <a:t> </a:t>
            </a:r>
            <a:r>
              <a:rPr lang="es-MX" sz="2350" dirty="0" smtClean="0">
                <a:latin typeface="Tahoma" pitchFamily="34" charset="0"/>
              </a:rPr>
              <a:t>en </a:t>
            </a:r>
            <a:r>
              <a:rPr lang="es-MX" sz="2350" dirty="0">
                <a:latin typeface="Tahoma" pitchFamily="34" charset="0"/>
              </a:rPr>
              <a:t>su </a:t>
            </a:r>
            <a:r>
              <a:rPr lang="es-MX" sz="2350" dirty="0" err="1">
                <a:latin typeface="Tahoma" pitchFamily="34" charset="0"/>
              </a:rPr>
              <a:t>Teradata</a:t>
            </a:r>
            <a:r>
              <a:rPr lang="es-MX" sz="2350" dirty="0">
                <a:latin typeface="Tahoma" pitchFamily="34" charset="0"/>
              </a:rPr>
              <a:t> </a:t>
            </a:r>
            <a:r>
              <a:rPr lang="es-MX" sz="2350" dirty="0" err="1">
                <a:latin typeface="Tahoma" pitchFamily="34" charset="0"/>
              </a:rPr>
              <a:t>datawarehouse</a:t>
            </a:r>
            <a:r>
              <a:rPr lang="es-MX" sz="2350" dirty="0">
                <a:latin typeface="Tahoma" pitchFamily="34" charset="0"/>
              </a:rPr>
              <a:t>. </a:t>
            </a:r>
            <a:r>
              <a:rPr lang="es-MX" sz="2350" dirty="0" smtClean="0">
                <a:latin typeface="Tahoma" pitchFamily="34" charset="0"/>
              </a:rPr>
              <a:t>Los resultados mostraron una </a:t>
            </a:r>
            <a:r>
              <a:rPr lang="es-MX" sz="2350" dirty="0">
                <a:latin typeface="Tahoma" pitchFamily="34" charset="0"/>
              </a:rPr>
              <a:t>correlación estadísticamente significativa entre la compra de </a:t>
            </a:r>
            <a:r>
              <a:rPr lang="es-MX" sz="2350" dirty="0">
                <a:solidFill>
                  <a:srgbClr val="FF0000"/>
                </a:solidFill>
                <a:latin typeface="Tahoma" pitchFamily="34" charset="0"/>
              </a:rPr>
              <a:t>pañales </a:t>
            </a:r>
            <a:r>
              <a:rPr lang="es-MX" sz="2350" dirty="0">
                <a:latin typeface="Tahoma" pitchFamily="34" charset="0"/>
              </a:rPr>
              <a:t>y</a:t>
            </a:r>
            <a:r>
              <a:rPr lang="es-MX" sz="2350" dirty="0">
                <a:solidFill>
                  <a:srgbClr val="FF0000"/>
                </a:solidFill>
                <a:latin typeface="Tahoma" pitchFamily="34" charset="0"/>
              </a:rPr>
              <a:t> cerveza</a:t>
            </a:r>
            <a:r>
              <a:rPr lang="es-MX" sz="2350" dirty="0" smtClean="0">
                <a:latin typeface="Tahoma" pitchFamily="34" charset="0"/>
              </a:rPr>
              <a:t>. Identificaron que </a:t>
            </a:r>
            <a:r>
              <a:rPr lang="es-MX" sz="2350" dirty="0">
                <a:latin typeface="Tahoma" pitchFamily="34" charset="0"/>
              </a:rPr>
              <a:t>los compradores </a:t>
            </a:r>
            <a:r>
              <a:rPr lang="es-MX" sz="2350" dirty="0" smtClean="0">
                <a:latin typeface="Tahoma" pitchFamily="34" charset="0"/>
              </a:rPr>
              <a:t>eran </a:t>
            </a:r>
            <a:r>
              <a:rPr lang="es-MX" sz="2350" dirty="0">
                <a:latin typeface="Tahoma" pitchFamily="34" charset="0"/>
              </a:rPr>
              <a:t>varones de entre 25 y 35 años, que solían comprar estos productos conjuntamente los viernes por la tarde</a:t>
            </a:r>
            <a:r>
              <a:rPr lang="es-MX" sz="2350" dirty="0" smtClean="0">
                <a:latin typeface="Tahoma" pitchFamily="34" charset="0"/>
              </a:rPr>
              <a:t>.  Finalmente </a:t>
            </a:r>
            <a:r>
              <a:rPr lang="es-MX" sz="2350" dirty="0">
                <a:latin typeface="Tahoma" pitchFamily="34" charset="0"/>
              </a:rPr>
              <a:t>tomaron la decisión de colocar las cervezas </a:t>
            </a:r>
            <a:r>
              <a:rPr lang="es-MX" sz="2350" dirty="0">
                <a:solidFill>
                  <a:srgbClr val="FF0000"/>
                </a:solidFill>
                <a:latin typeface="Tahoma" pitchFamily="34" charset="0"/>
              </a:rPr>
              <a:t>cerca</a:t>
            </a:r>
            <a:r>
              <a:rPr lang="es-MX" sz="2350" dirty="0">
                <a:latin typeface="Tahoma" pitchFamily="34" charset="0"/>
              </a:rPr>
              <a:t> de los </a:t>
            </a:r>
            <a:r>
              <a:rPr lang="es-MX" sz="2350" dirty="0" smtClean="0">
                <a:latin typeface="Tahoma" pitchFamily="34" charset="0"/>
              </a:rPr>
              <a:t>pañales, incrementando aún más sus ventas.</a:t>
            </a:r>
          </a:p>
          <a:p>
            <a:pPr marL="457200" indent="-457200"/>
            <a:r>
              <a:rPr lang="es-MX" sz="1400" dirty="0" smtClean="0">
                <a:solidFill>
                  <a:schemeClr val="accent2"/>
                </a:solidFill>
                <a:latin typeface="Tahoma" pitchFamily="34" charset="0"/>
              </a:rPr>
              <a:t>                                               </a:t>
            </a:r>
          </a:p>
          <a:p>
            <a:pPr marL="457200" indent="-457200"/>
            <a:endParaRPr lang="es-MX" sz="14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sz="2600" dirty="0" smtClean="0">
                <a:latin typeface="Tahoma" pitchFamily="34" charset="0"/>
              </a:rPr>
              <a:t>	</a:t>
            </a:r>
          </a:p>
        </p:txBody>
      </p:sp>
      <p:pic>
        <p:nvPicPr>
          <p:cNvPr id="7" name="Picture 2" descr="Historia de los pañales y la cerveza como ejemplo paradigmático de minería de datos y Business Intellig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379" y="4509120"/>
            <a:ext cx="2693941" cy="17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0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60141-CEC0-482C-82E2-FC37A9BEDC74}" type="slidenum">
              <a:rPr lang="es-ES"/>
              <a:pPr>
                <a:defRPr/>
              </a:pPr>
              <a:t>6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57200"/>
          </a:xfrm>
        </p:spPr>
        <p:txBody>
          <a:bodyPr/>
          <a:lstStyle/>
          <a:p>
            <a:pPr eaLnBrk="1" hangingPunct="1"/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571500" y="138113"/>
            <a:ext cx="80772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s-ES" dirty="0" smtClean="0">
                <a:solidFill>
                  <a:schemeClr val="accent2"/>
                </a:solidFill>
                <a:latin typeface="Tahoma" pitchFamily="34" charset="0"/>
              </a:rPr>
              <a:t>Aplicaciones</a:t>
            </a:r>
          </a:p>
          <a:p>
            <a:pPr marL="457200" indent="-457200"/>
            <a:endParaRPr lang="es-MX" sz="14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sz="2800" dirty="0" smtClean="0">
                <a:latin typeface="Tahoma" pitchFamily="34" charset="0"/>
              </a:rPr>
              <a:t> </a:t>
            </a:r>
          </a:p>
          <a:p>
            <a:pPr marL="457200" indent="-457200"/>
            <a:r>
              <a:rPr lang="es-MX" sz="1400" dirty="0" smtClean="0">
                <a:solidFill>
                  <a:schemeClr val="accent2"/>
                </a:solidFill>
                <a:latin typeface="Tahoma" pitchFamily="34" charset="0"/>
              </a:rPr>
              <a:t>                                               </a:t>
            </a:r>
          </a:p>
          <a:p>
            <a:pPr marL="457200" indent="-457200"/>
            <a:endParaRPr lang="es-MX" sz="14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sz="2600" dirty="0" smtClean="0">
                <a:latin typeface="Tahoma" pitchFamily="34" charset="0"/>
              </a:rPr>
              <a:t>	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780" y="1194013"/>
            <a:ext cx="6956139" cy="4005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60141-CEC0-482C-82E2-FC37A9BEDC74}" type="slidenum">
              <a:rPr lang="es-ES"/>
              <a:pPr>
                <a:defRPr/>
              </a:pPr>
              <a:t>7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57200"/>
          </a:xfrm>
        </p:spPr>
        <p:txBody>
          <a:bodyPr/>
          <a:lstStyle/>
          <a:p>
            <a:pPr eaLnBrk="1" hangingPunct="1"/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323528" y="138113"/>
            <a:ext cx="8820472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s-ES" dirty="0" smtClean="0">
                <a:solidFill>
                  <a:schemeClr val="accent2"/>
                </a:solidFill>
                <a:latin typeface="Tahoma" pitchFamily="34" charset="0"/>
              </a:rPr>
              <a:t>Cobertura y Confianza</a:t>
            </a:r>
          </a:p>
          <a:p>
            <a:pPr marL="457200" indent="-457200"/>
            <a:endParaRPr lang="es-MX" sz="14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sz="1400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sz="2800" dirty="0" smtClean="0">
                <a:latin typeface="Tahoma" pitchFamily="34" charset="0"/>
              </a:rPr>
              <a:t>Para conocer la calidad de una regla de </a:t>
            </a:r>
          </a:p>
          <a:p>
            <a:pPr marL="457200" indent="-457200"/>
            <a:r>
              <a:rPr lang="es-MX" sz="2800" dirty="0" smtClean="0">
                <a:latin typeface="Tahoma" pitchFamily="34" charset="0"/>
              </a:rPr>
              <a:t>asociación y seleccionar la más adecuada, </a:t>
            </a:r>
          </a:p>
          <a:p>
            <a:pPr marL="457200" indent="-457200"/>
            <a:r>
              <a:rPr lang="es-MX" sz="2800" dirty="0" smtClean="0">
                <a:latin typeface="Tahoma" pitchFamily="34" charset="0"/>
              </a:rPr>
              <a:t>se suele trabajar con dos medidas:</a:t>
            </a:r>
          </a:p>
          <a:p>
            <a:pPr marL="457200" indent="-457200"/>
            <a:endParaRPr lang="es-MX" sz="2800" dirty="0" smtClean="0">
              <a:latin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s-MX" sz="2800" dirty="0" smtClean="0">
                <a:latin typeface="Tahoma" pitchFamily="34" charset="0"/>
              </a:rPr>
              <a:t>Cobertura (</a:t>
            </a:r>
            <a:r>
              <a:rPr lang="es-MX" sz="2800" dirty="0" err="1" smtClean="0">
                <a:latin typeface="Tahoma" pitchFamily="34" charset="0"/>
              </a:rPr>
              <a:t>support</a:t>
            </a:r>
            <a:r>
              <a:rPr lang="es-MX" sz="2800" dirty="0" smtClean="0">
                <a:latin typeface="Tahoma" pitchFamily="34" charset="0"/>
              </a:rPr>
              <a:t>): mide el porcentaje de veces que la regla </a:t>
            </a:r>
            <a:r>
              <a:rPr lang="es-MX" sz="2800" dirty="0" smtClean="0">
                <a:solidFill>
                  <a:srgbClr val="FF0000"/>
                </a:solidFill>
                <a:latin typeface="Tahoma" pitchFamily="34" charset="0"/>
              </a:rPr>
              <a:t>predice correctamente </a:t>
            </a:r>
            <a:r>
              <a:rPr lang="es-MX" sz="2800" dirty="0" smtClean="0">
                <a:latin typeface="Tahoma" pitchFamily="34" charset="0"/>
              </a:rPr>
              <a:t>en </a:t>
            </a:r>
            <a:r>
              <a:rPr lang="es-MX" sz="2800" dirty="0" smtClean="0">
                <a:solidFill>
                  <a:srgbClr val="FF0000"/>
                </a:solidFill>
                <a:latin typeface="Tahoma" pitchFamily="34" charset="0"/>
              </a:rPr>
              <a:t>todo</a:t>
            </a:r>
            <a:r>
              <a:rPr lang="es-MX" sz="2800" dirty="0" smtClean="0">
                <a:latin typeface="Tahoma" pitchFamily="34" charset="0"/>
              </a:rPr>
              <a:t> el conjunto de datos.</a:t>
            </a:r>
          </a:p>
          <a:p>
            <a:pPr marL="457200" indent="-457200">
              <a:buFont typeface="Arial" pitchFamily="34" charset="0"/>
              <a:buChar char="•"/>
            </a:pPr>
            <a:endParaRPr lang="es-MX" sz="2800" dirty="0" smtClean="0">
              <a:latin typeface="Tahoma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s-MX" sz="2800" dirty="0" smtClean="0">
                <a:latin typeface="Tahoma" pitchFamily="34" charset="0"/>
              </a:rPr>
              <a:t>Confianza (</a:t>
            </a:r>
            <a:r>
              <a:rPr lang="es-MX" sz="2800" dirty="0" err="1" smtClean="0">
                <a:latin typeface="Tahoma" pitchFamily="34" charset="0"/>
              </a:rPr>
              <a:t>confidence</a:t>
            </a:r>
            <a:r>
              <a:rPr lang="es-MX" sz="2800" dirty="0" smtClean="0">
                <a:latin typeface="Tahoma" pitchFamily="34" charset="0"/>
              </a:rPr>
              <a:t>): mide el porcentaje de veces que la regla </a:t>
            </a:r>
            <a:r>
              <a:rPr lang="es-MX" sz="2800" dirty="0" smtClean="0">
                <a:solidFill>
                  <a:srgbClr val="FF0000"/>
                </a:solidFill>
                <a:latin typeface="Tahoma" pitchFamily="34" charset="0"/>
              </a:rPr>
              <a:t>se cumple</a:t>
            </a:r>
            <a:r>
              <a:rPr lang="es-MX" sz="2800" dirty="0" smtClean="0">
                <a:latin typeface="Tahoma" pitchFamily="34" charset="0"/>
              </a:rPr>
              <a:t> cuando se puede aplicar.</a:t>
            </a:r>
          </a:p>
          <a:p>
            <a:pPr marL="457200" indent="-457200">
              <a:buFont typeface="Arial" pitchFamily="34" charset="0"/>
              <a:buChar char="•"/>
            </a:pPr>
            <a:endParaRPr lang="es-MX" sz="2800" dirty="0" smtClean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60141-CEC0-482C-82E2-FC37A9BEDC74}" type="slidenum">
              <a:rPr lang="es-ES"/>
              <a:pPr>
                <a:defRPr/>
              </a:pPr>
              <a:t>8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57200"/>
          </a:xfrm>
        </p:spPr>
        <p:txBody>
          <a:bodyPr/>
          <a:lstStyle/>
          <a:p>
            <a:pPr eaLnBrk="1" hangingPunct="1"/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571500" y="138113"/>
            <a:ext cx="8464996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Cobertura y Confianza</a:t>
            </a:r>
            <a:endParaRPr lang="es-ES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sz="1800" dirty="0" smtClean="0">
                <a:latin typeface="Tahoma" pitchFamily="34" charset="0"/>
              </a:rPr>
              <a:t>Si </a:t>
            </a:r>
            <a:r>
              <a:rPr lang="es-MX" sz="1800" b="0" dirty="0" smtClean="0">
                <a:latin typeface="Tahoma" pitchFamily="34" charset="0"/>
              </a:rPr>
              <a:t>(LN=1)</a:t>
            </a:r>
            <a:r>
              <a:rPr lang="es-MX" sz="1800" dirty="0" smtClean="0">
                <a:latin typeface="Tahoma" pitchFamily="34" charset="0"/>
              </a:rPr>
              <a:t>          </a:t>
            </a:r>
            <a:r>
              <a:rPr lang="es-MX" sz="1800" b="0" dirty="0" smtClean="0">
                <a:latin typeface="Tahoma" pitchFamily="34" charset="0"/>
              </a:rPr>
              <a:t>CP = 0		        	 </a:t>
            </a:r>
            <a:r>
              <a:rPr lang="es-MX" sz="1800" b="0" dirty="0" err="1" smtClean="0">
                <a:latin typeface="Tahoma" pitchFamily="34" charset="0"/>
              </a:rPr>
              <a:t>Cb</a:t>
            </a:r>
            <a:r>
              <a:rPr lang="es-MX" sz="1800" b="0" dirty="0" smtClean="0">
                <a:latin typeface="Tahoma" pitchFamily="34" charset="0"/>
              </a:rPr>
              <a:t>=75% (6/8)  Cf=100% (6/6)</a:t>
            </a:r>
          </a:p>
          <a:p>
            <a:pPr marL="457200" indent="-457200"/>
            <a:r>
              <a:rPr lang="es-MX" sz="1800" dirty="0" smtClean="0">
                <a:latin typeface="Tahoma" pitchFamily="34" charset="0"/>
              </a:rPr>
              <a:t>Si </a:t>
            </a:r>
            <a:r>
              <a:rPr lang="es-MX" sz="1800" b="0" dirty="0" smtClean="0">
                <a:latin typeface="Tahoma" pitchFamily="34" charset="0"/>
              </a:rPr>
              <a:t>(LN=1)</a:t>
            </a:r>
            <a:r>
              <a:rPr lang="es-MX" sz="1800" dirty="0" smtClean="0">
                <a:latin typeface="Tahoma" pitchFamily="34" charset="0"/>
              </a:rPr>
              <a:t> y </a:t>
            </a:r>
            <a:r>
              <a:rPr lang="es-MX" sz="1800" b="0" dirty="0" smtClean="0">
                <a:latin typeface="Tahoma" pitchFamily="34" charset="0"/>
              </a:rPr>
              <a:t>(CA=1)</a:t>
            </a:r>
            <a:r>
              <a:rPr lang="es-MX" sz="1800" dirty="0" smtClean="0">
                <a:latin typeface="Tahoma" pitchFamily="34" charset="0"/>
              </a:rPr>
              <a:t>         </a:t>
            </a:r>
            <a:r>
              <a:rPr lang="es-MX" sz="1800" b="0" dirty="0" smtClean="0">
                <a:latin typeface="Tahoma" pitchFamily="34" charset="0"/>
              </a:rPr>
              <a:t>GO = 0	           	 </a:t>
            </a:r>
            <a:r>
              <a:rPr lang="es-MX" sz="1800" b="0" dirty="0" err="1" smtClean="0">
                <a:latin typeface="Tahoma" pitchFamily="34" charset="0"/>
              </a:rPr>
              <a:t>Cb</a:t>
            </a:r>
            <a:r>
              <a:rPr lang="es-MX" sz="1800" b="0" dirty="0" smtClean="0">
                <a:latin typeface="Tahoma" pitchFamily="34" charset="0"/>
              </a:rPr>
              <a:t>=50% (4/8)  Cf=  80% (4/5)</a:t>
            </a:r>
          </a:p>
          <a:p>
            <a:pPr marL="457200" indent="-457200"/>
            <a:r>
              <a:rPr lang="es-MX" sz="1800" dirty="0" smtClean="0">
                <a:latin typeface="Tahoma" pitchFamily="34" charset="0"/>
              </a:rPr>
              <a:t>Si </a:t>
            </a:r>
            <a:r>
              <a:rPr lang="es-MX" sz="1800" b="0" dirty="0" smtClean="0">
                <a:latin typeface="Tahoma" pitchFamily="34" charset="0"/>
              </a:rPr>
              <a:t>(LN=1)</a:t>
            </a:r>
            <a:r>
              <a:rPr lang="es-MX" sz="1800" dirty="0" smtClean="0">
                <a:latin typeface="Tahoma" pitchFamily="34" charset="0"/>
              </a:rPr>
              <a:t> y </a:t>
            </a:r>
            <a:r>
              <a:rPr lang="es-MX" sz="1800" b="0" dirty="0" smtClean="0">
                <a:latin typeface="Tahoma" pitchFamily="34" charset="0"/>
              </a:rPr>
              <a:t>(CA=1)</a:t>
            </a:r>
            <a:r>
              <a:rPr lang="es-MX" sz="1800" dirty="0" smtClean="0">
                <a:latin typeface="Tahoma" pitchFamily="34" charset="0"/>
              </a:rPr>
              <a:t> y </a:t>
            </a:r>
            <a:r>
              <a:rPr lang="es-MX" sz="1800" b="0" dirty="0" smtClean="0">
                <a:latin typeface="Tahoma" pitchFamily="34" charset="0"/>
              </a:rPr>
              <a:t>(GO=0)</a:t>
            </a:r>
            <a:r>
              <a:rPr lang="es-MX" sz="1800" dirty="0" smtClean="0">
                <a:latin typeface="Tahoma" pitchFamily="34" charset="0"/>
              </a:rPr>
              <a:t>         </a:t>
            </a:r>
            <a:r>
              <a:rPr lang="es-MX" sz="1800" b="0" dirty="0" smtClean="0">
                <a:latin typeface="Tahoma" pitchFamily="34" charset="0"/>
              </a:rPr>
              <a:t>CM = 0	 </a:t>
            </a:r>
            <a:r>
              <a:rPr lang="es-MX" sz="1800" b="0" dirty="0" err="1" smtClean="0">
                <a:latin typeface="Tahoma" pitchFamily="34" charset="0"/>
              </a:rPr>
              <a:t>Cb</a:t>
            </a:r>
            <a:r>
              <a:rPr lang="es-MX" sz="1800" b="0" dirty="0" smtClean="0">
                <a:latin typeface="Tahoma" pitchFamily="34" charset="0"/>
              </a:rPr>
              <a:t>=25% (2/8)  Cf=  50% (2/4)</a:t>
            </a:r>
            <a:r>
              <a:rPr lang="es-MX" sz="1400" dirty="0" smtClean="0">
                <a:solidFill>
                  <a:schemeClr val="accent2"/>
                </a:solidFill>
                <a:latin typeface="Tahoma" pitchFamily="34" charset="0"/>
              </a:rPr>
              <a:t>       </a:t>
            </a:r>
          </a:p>
          <a:p>
            <a:pPr marL="457200" indent="-457200"/>
            <a:r>
              <a:rPr lang="es-MX" sz="2600" dirty="0" smtClean="0">
                <a:latin typeface="Tahoma" pitchFamily="34" charset="0"/>
              </a:rPr>
              <a:t>	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85786" y="857232"/>
          <a:ext cx="692948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1"/>
                <a:gridCol w="1000132"/>
                <a:gridCol w="1357322"/>
                <a:gridCol w="1143008"/>
                <a:gridCol w="1285884"/>
                <a:gridCol w="1143008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Leche</a:t>
                      </a:r>
                    </a:p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Nestlé</a:t>
                      </a:r>
                    </a:p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 (LN)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Café</a:t>
                      </a:r>
                    </a:p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Marino (CM)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Chocolate</a:t>
                      </a:r>
                    </a:p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Abuelita</a:t>
                      </a:r>
                      <a:endParaRPr lang="es-E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(CA)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Galletas</a:t>
                      </a:r>
                    </a:p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Oreo</a:t>
                      </a:r>
                    </a:p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(GO)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Cerveza</a:t>
                      </a:r>
                    </a:p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Pacifico</a:t>
                      </a:r>
                    </a:p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(CP)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Papas</a:t>
                      </a:r>
                    </a:p>
                    <a:p>
                      <a:r>
                        <a:rPr lang="es-MX" dirty="0" err="1" smtClean="0">
                          <a:solidFill>
                            <a:schemeClr val="tx1"/>
                          </a:solidFill>
                        </a:rPr>
                        <a:t>Sabritas</a:t>
                      </a:r>
                      <a:endParaRPr lang="es-MX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(PS)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s-E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8" name="7 Conector recto de flecha"/>
          <p:cNvCxnSpPr/>
          <p:nvPr/>
        </p:nvCxnSpPr>
        <p:spPr bwMode="auto">
          <a:xfrm>
            <a:off x="1785918" y="5214950"/>
            <a:ext cx="428628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8 Conector recto de flecha"/>
          <p:cNvCxnSpPr/>
          <p:nvPr/>
        </p:nvCxnSpPr>
        <p:spPr bwMode="auto">
          <a:xfrm>
            <a:off x="2744774" y="5500702"/>
            <a:ext cx="428628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9 Conector recto de flecha"/>
          <p:cNvCxnSpPr/>
          <p:nvPr/>
        </p:nvCxnSpPr>
        <p:spPr bwMode="auto">
          <a:xfrm>
            <a:off x="3786182" y="5740416"/>
            <a:ext cx="428628" cy="1588"/>
          </a:xfrm>
          <a:prstGeom prst="straightConnector1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2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735013" y="6245225"/>
            <a:ext cx="7559675" cy="476250"/>
          </a:xfrm>
        </p:spPr>
        <p:txBody>
          <a:bodyPr/>
          <a:lstStyle/>
          <a:p>
            <a:pPr>
              <a:defRPr/>
            </a:pPr>
            <a:r>
              <a:rPr lang="es-MX" smtClean="0"/>
              <a:t>Reglas de Asociación.   Junio 2024</a:t>
            </a:r>
            <a:endParaRPr lang="es-ES" dirty="0"/>
          </a:p>
        </p:txBody>
      </p:sp>
      <p:sp>
        <p:nvSpPr>
          <p:cNvPr id="20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960141-CEC0-482C-82E2-FC37A9BEDC74}" type="slidenum">
              <a:rPr lang="es-ES"/>
              <a:pPr>
                <a:defRPr/>
              </a:pPr>
              <a:t>9</a:t>
            </a:fld>
            <a:endParaRPr lang="es-E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57200"/>
          </a:xfrm>
        </p:spPr>
        <p:txBody>
          <a:bodyPr/>
          <a:lstStyle/>
          <a:p>
            <a:pPr eaLnBrk="1" hangingPunct="1"/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3600" dirty="0" smtClean="0"/>
              <a:t/>
            </a:r>
            <a:br>
              <a:rPr lang="es-ES" sz="3600" dirty="0" smtClean="0"/>
            </a:br>
            <a:endParaRPr lang="es-ES" sz="3600" dirty="0" smtClean="0"/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571500" y="138113"/>
            <a:ext cx="8077200" cy="603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Dependencia</a:t>
            </a:r>
            <a:endParaRPr lang="es-ES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						   </a:t>
            </a:r>
            <a:r>
              <a:rPr lang="es-MX" sz="2400" dirty="0" smtClean="0">
                <a:latin typeface="Tahoma" pitchFamily="34" charset="0"/>
              </a:rPr>
              <a:t>Tabla de</a:t>
            </a:r>
          </a:p>
          <a:p>
            <a:pPr marL="457200" indent="-457200"/>
            <a:r>
              <a:rPr lang="es-MX" sz="2400" dirty="0" smtClean="0">
                <a:latin typeface="Tahoma" pitchFamily="34" charset="0"/>
              </a:rPr>
              <a:t>						    Contingencia</a:t>
            </a:r>
            <a:r>
              <a:rPr lang="es-MX" dirty="0" smtClean="0">
                <a:solidFill>
                  <a:schemeClr val="accent2"/>
                </a:solidFill>
                <a:latin typeface="Tahoma" pitchFamily="34" charset="0"/>
              </a:rPr>
              <a:t>	</a:t>
            </a: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endParaRPr lang="es-MX" dirty="0" smtClean="0">
              <a:solidFill>
                <a:schemeClr val="accent2"/>
              </a:solidFill>
              <a:latin typeface="Tahoma" pitchFamily="34" charset="0"/>
            </a:endParaRPr>
          </a:p>
          <a:p>
            <a:pPr marL="457200" indent="-457200"/>
            <a:r>
              <a:rPr lang="es-MX" sz="1800" dirty="0" smtClean="0">
                <a:latin typeface="Tahoma" pitchFamily="34" charset="0"/>
              </a:rPr>
              <a:t>Si </a:t>
            </a:r>
            <a:r>
              <a:rPr lang="es-MX" sz="1800" b="0" dirty="0" smtClean="0">
                <a:latin typeface="Tahoma" pitchFamily="34" charset="0"/>
              </a:rPr>
              <a:t>(PB=1)</a:t>
            </a:r>
            <a:r>
              <a:rPr lang="es-MX" sz="1800" dirty="0" smtClean="0">
                <a:latin typeface="Tahoma" pitchFamily="34" charset="0"/>
              </a:rPr>
              <a:t> Entonces  </a:t>
            </a:r>
            <a:r>
              <a:rPr lang="es-MX" sz="1800" b="0" dirty="0" smtClean="0">
                <a:latin typeface="Tahoma" pitchFamily="34" charset="0"/>
              </a:rPr>
              <a:t>PI = 1	</a:t>
            </a:r>
            <a:r>
              <a:rPr lang="es-MX" sz="1800" b="0" dirty="0" err="1" smtClean="0">
                <a:latin typeface="Tahoma" pitchFamily="34" charset="0"/>
              </a:rPr>
              <a:t>Cb</a:t>
            </a:r>
            <a:r>
              <a:rPr lang="es-MX" sz="1800" b="0" dirty="0" smtClean="0">
                <a:latin typeface="Tahoma" pitchFamily="34" charset="0"/>
              </a:rPr>
              <a:t>=20%	       Cf= 25% (20/80)</a:t>
            </a:r>
          </a:p>
          <a:p>
            <a:pPr marL="457200" indent="-457200"/>
            <a:r>
              <a:rPr lang="es-MX" sz="1800" dirty="0" smtClean="0">
                <a:latin typeface="Tahoma" pitchFamily="34" charset="0"/>
              </a:rPr>
              <a:t>Si </a:t>
            </a:r>
            <a:r>
              <a:rPr lang="es-MX" sz="1800" b="0" dirty="0" smtClean="0">
                <a:latin typeface="Tahoma" pitchFamily="34" charset="0"/>
              </a:rPr>
              <a:t>(PB=1)</a:t>
            </a:r>
            <a:r>
              <a:rPr lang="es-MX" sz="1800" dirty="0" smtClean="0">
                <a:latin typeface="Tahoma" pitchFamily="34" charset="0"/>
              </a:rPr>
              <a:t> Entonces  </a:t>
            </a:r>
            <a:r>
              <a:rPr lang="es-MX" sz="1800" b="0" dirty="0" smtClean="0">
                <a:latin typeface="Tahoma" pitchFamily="34" charset="0"/>
              </a:rPr>
              <a:t>PI = 0	</a:t>
            </a:r>
            <a:r>
              <a:rPr lang="es-MX" sz="1800" b="0" dirty="0" err="1" smtClean="0">
                <a:latin typeface="Tahoma" pitchFamily="34" charset="0"/>
              </a:rPr>
              <a:t>Cb</a:t>
            </a:r>
            <a:r>
              <a:rPr lang="es-MX" sz="1800" b="0" dirty="0" smtClean="0">
                <a:latin typeface="Tahoma" pitchFamily="34" charset="0"/>
              </a:rPr>
              <a:t>=60%	       Cf= 75% (60/80) </a:t>
            </a:r>
          </a:p>
          <a:p>
            <a:pPr marL="457200" indent="-457200"/>
            <a:r>
              <a:rPr lang="es-MX" sz="1800" dirty="0" smtClean="0">
                <a:latin typeface="Tahoma" pitchFamily="34" charset="0"/>
              </a:rPr>
              <a:t>Si </a:t>
            </a:r>
            <a:r>
              <a:rPr lang="es-MX" sz="1800" b="0" dirty="0" smtClean="0">
                <a:latin typeface="Tahoma" pitchFamily="34" charset="0"/>
              </a:rPr>
              <a:t>(PB=0)</a:t>
            </a:r>
            <a:r>
              <a:rPr lang="es-MX" sz="1800" dirty="0" smtClean="0">
                <a:latin typeface="Tahoma" pitchFamily="34" charset="0"/>
              </a:rPr>
              <a:t> Entonces  </a:t>
            </a:r>
            <a:r>
              <a:rPr lang="es-MX" sz="1800" b="0" dirty="0" smtClean="0">
                <a:latin typeface="Tahoma" pitchFamily="34" charset="0"/>
              </a:rPr>
              <a:t>PI = 1	</a:t>
            </a:r>
            <a:r>
              <a:rPr lang="es-MX" sz="1800" b="0" dirty="0" err="1" smtClean="0">
                <a:latin typeface="Tahoma" pitchFamily="34" charset="0"/>
              </a:rPr>
              <a:t>Cb</a:t>
            </a:r>
            <a:r>
              <a:rPr lang="es-MX" sz="1800" b="0" dirty="0" smtClean="0">
                <a:latin typeface="Tahoma" pitchFamily="34" charset="0"/>
              </a:rPr>
              <a:t>=10%	       Cf= 50% (10/20)</a:t>
            </a:r>
          </a:p>
          <a:p>
            <a:pPr marL="457200" indent="-457200"/>
            <a:r>
              <a:rPr lang="es-MX" sz="1800" dirty="0" smtClean="0">
                <a:latin typeface="Tahoma" pitchFamily="34" charset="0"/>
              </a:rPr>
              <a:t>Si </a:t>
            </a:r>
            <a:r>
              <a:rPr lang="es-MX" sz="1800" b="0" dirty="0" smtClean="0">
                <a:latin typeface="Tahoma" pitchFamily="34" charset="0"/>
              </a:rPr>
              <a:t>(PB=0)</a:t>
            </a:r>
            <a:r>
              <a:rPr lang="es-MX" sz="1800" dirty="0" smtClean="0">
                <a:latin typeface="Tahoma" pitchFamily="34" charset="0"/>
              </a:rPr>
              <a:t> Entonces  </a:t>
            </a:r>
            <a:r>
              <a:rPr lang="es-MX" sz="1800" b="0" dirty="0" smtClean="0">
                <a:latin typeface="Tahoma" pitchFamily="34" charset="0"/>
              </a:rPr>
              <a:t>PI = 0	</a:t>
            </a:r>
            <a:r>
              <a:rPr lang="es-MX" sz="1800" b="0" dirty="0" err="1" smtClean="0">
                <a:latin typeface="Tahoma" pitchFamily="34" charset="0"/>
              </a:rPr>
              <a:t>Cb</a:t>
            </a:r>
            <a:r>
              <a:rPr lang="es-MX" sz="1800" b="0" dirty="0" smtClean="0">
                <a:latin typeface="Tahoma" pitchFamily="34" charset="0"/>
              </a:rPr>
              <a:t>=10%	       Cf= 50% (10/20) </a:t>
            </a:r>
          </a:p>
          <a:p>
            <a:pPr marL="457200" indent="-457200"/>
            <a:r>
              <a:rPr lang="es-MX" sz="1800" dirty="0" smtClean="0">
                <a:latin typeface="Tahoma" pitchFamily="34" charset="0"/>
              </a:rPr>
              <a:t>Si </a:t>
            </a:r>
            <a:r>
              <a:rPr lang="es-MX" sz="1800" b="0" dirty="0" smtClean="0">
                <a:latin typeface="Tahoma" pitchFamily="34" charset="0"/>
              </a:rPr>
              <a:t>(PI=1)</a:t>
            </a:r>
            <a:r>
              <a:rPr lang="es-MX" sz="1800" dirty="0" smtClean="0">
                <a:latin typeface="Tahoma" pitchFamily="34" charset="0"/>
              </a:rPr>
              <a:t> Entonces  </a:t>
            </a:r>
            <a:r>
              <a:rPr lang="es-MX" sz="1800" b="0" dirty="0" smtClean="0">
                <a:latin typeface="Tahoma" pitchFamily="34" charset="0"/>
              </a:rPr>
              <a:t>PB = 1	</a:t>
            </a:r>
            <a:r>
              <a:rPr lang="es-MX" sz="1800" b="0" dirty="0" err="1" smtClean="0">
                <a:latin typeface="Tahoma" pitchFamily="34" charset="0"/>
              </a:rPr>
              <a:t>Cb</a:t>
            </a:r>
            <a:r>
              <a:rPr lang="es-MX" sz="1800" b="0" dirty="0" smtClean="0">
                <a:latin typeface="Tahoma" pitchFamily="34" charset="0"/>
              </a:rPr>
              <a:t>=20%	       Cf= 67% (20/30)  </a:t>
            </a:r>
          </a:p>
          <a:p>
            <a:pPr marL="457200" indent="-457200"/>
            <a:r>
              <a:rPr lang="es-MX" sz="1800" dirty="0" smtClean="0">
                <a:latin typeface="Tahoma" pitchFamily="34" charset="0"/>
              </a:rPr>
              <a:t>Si </a:t>
            </a:r>
            <a:r>
              <a:rPr lang="es-MX" sz="1800" b="0" dirty="0" smtClean="0">
                <a:latin typeface="Tahoma" pitchFamily="34" charset="0"/>
              </a:rPr>
              <a:t>(PI=1)</a:t>
            </a:r>
            <a:r>
              <a:rPr lang="es-MX" sz="1800" dirty="0" smtClean="0">
                <a:latin typeface="Tahoma" pitchFamily="34" charset="0"/>
              </a:rPr>
              <a:t> Entonces  </a:t>
            </a:r>
            <a:r>
              <a:rPr lang="es-MX" sz="1800" b="0" dirty="0" smtClean="0">
                <a:latin typeface="Tahoma" pitchFamily="34" charset="0"/>
              </a:rPr>
              <a:t>PB = 0	</a:t>
            </a:r>
            <a:r>
              <a:rPr lang="es-MX" sz="1800" b="0" dirty="0" err="1" smtClean="0">
                <a:latin typeface="Tahoma" pitchFamily="34" charset="0"/>
              </a:rPr>
              <a:t>Cb</a:t>
            </a:r>
            <a:r>
              <a:rPr lang="es-MX" sz="1800" b="0" dirty="0" smtClean="0">
                <a:latin typeface="Tahoma" pitchFamily="34" charset="0"/>
              </a:rPr>
              <a:t>=10%	       Cf= 33% (10/30) </a:t>
            </a:r>
          </a:p>
          <a:p>
            <a:pPr marL="457200" indent="-457200"/>
            <a:r>
              <a:rPr lang="es-MX" sz="1800" dirty="0" smtClean="0">
                <a:latin typeface="Tahoma" pitchFamily="34" charset="0"/>
              </a:rPr>
              <a:t>Si </a:t>
            </a:r>
            <a:r>
              <a:rPr lang="es-MX" sz="1800" b="0" dirty="0" smtClean="0">
                <a:latin typeface="Tahoma" pitchFamily="34" charset="0"/>
              </a:rPr>
              <a:t>(PI=0)</a:t>
            </a:r>
            <a:r>
              <a:rPr lang="es-MX" sz="1800" dirty="0" smtClean="0">
                <a:latin typeface="Tahoma" pitchFamily="34" charset="0"/>
              </a:rPr>
              <a:t> Entonces  </a:t>
            </a:r>
            <a:r>
              <a:rPr lang="es-MX" sz="1800" b="0" dirty="0" smtClean="0">
                <a:latin typeface="Tahoma" pitchFamily="34" charset="0"/>
              </a:rPr>
              <a:t>PB = 1	</a:t>
            </a:r>
            <a:r>
              <a:rPr lang="es-MX" sz="1800" b="0" dirty="0" err="1" smtClean="0">
                <a:latin typeface="Tahoma" pitchFamily="34" charset="0"/>
              </a:rPr>
              <a:t>Cb</a:t>
            </a:r>
            <a:r>
              <a:rPr lang="es-MX" sz="1800" b="0" dirty="0" smtClean="0">
                <a:latin typeface="Tahoma" pitchFamily="34" charset="0"/>
              </a:rPr>
              <a:t>=60%	       Cf= 86% (60/70)</a:t>
            </a:r>
          </a:p>
          <a:p>
            <a:pPr marL="457200" indent="-457200"/>
            <a:r>
              <a:rPr lang="es-MX" sz="1800" dirty="0" smtClean="0">
                <a:latin typeface="Tahoma" pitchFamily="34" charset="0"/>
              </a:rPr>
              <a:t>Si </a:t>
            </a:r>
            <a:r>
              <a:rPr lang="es-MX" sz="1800" b="0" dirty="0" smtClean="0">
                <a:latin typeface="Tahoma" pitchFamily="34" charset="0"/>
              </a:rPr>
              <a:t>(PI=0)</a:t>
            </a:r>
            <a:r>
              <a:rPr lang="es-MX" sz="1800" dirty="0" smtClean="0">
                <a:latin typeface="Tahoma" pitchFamily="34" charset="0"/>
              </a:rPr>
              <a:t> Entonces  </a:t>
            </a:r>
            <a:r>
              <a:rPr lang="es-MX" sz="1800" b="0" dirty="0" smtClean="0">
                <a:latin typeface="Tahoma" pitchFamily="34" charset="0"/>
              </a:rPr>
              <a:t>PB = 0	</a:t>
            </a:r>
            <a:r>
              <a:rPr lang="es-MX" sz="1800" b="0" dirty="0" err="1" smtClean="0">
                <a:latin typeface="Tahoma" pitchFamily="34" charset="0"/>
              </a:rPr>
              <a:t>Cb</a:t>
            </a:r>
            <a:r>
              <a:rPr lang="es-MX" sz="1800" b="0" dirty="0" smtClean="0">
                <a:latin typeface="Tahoma" pitchFamily="34" charset="0"/>
              </a:rPr>
              <a:t>=10%	       Cf= 14% (10/70)</a:t>
            </a:r>
          </a:p>
          <a:p>
            <a:pPr marL="457200" indent="-457200"/>
            <a:endParaRPr lang="es-MX" sz="1800" b="0" dirty="0" smtClean="0">
              <a:latin typeface="Tahoma" pitchFamily="34" charset="0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785786" y="857232"/>
          <a:ext cx="4500593" cy="257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1"/>
                <a:gridCol w="1214447"/>
                <a:gridCol w="1143007"/>
                <a:gridCol w="1143008"/>
              </a:tblGrid>
              <a:tr h="370840"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Pan</a:t>
                      </a:r>
                    </a:p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Integral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~ Pan</a:t>
                      </a:r>
                    </a:p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Integral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Pan </a:t>
                      </a:r>
                    </a:p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Blanco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~ Pan</a:t>
                      </a:r>
                    </a:p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Blanco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51528"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s-E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s-E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redeterminado">
  <a:themeElements>
    <a:clrScheme name="1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8183</TotalTime>
  <Words>1112</Words>
  <Application>Microsoft Office PowerPoint</Application>
  <PresentationFormat>Presentación en pantalla (4:3)</PresentationFormat>
  <Paragraphs>702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Symbol</vt:lpstr>
      <vt:lpstr>Tahoma</vt:lpstr>
      <vt:lpstr>Times New Roman</vt:lpstr>
      <vt:lpstr>1_Diseño predeterminado</vt:lpstr>
      <vt:lpstr>   Reglas de Asociación    </vt:lpstr>
      <vt:lpstr>    </vt:lpstr>
      <vt:lpstr>    </vt:lpstr>
      <vt:lpstr>    </vt:lpstr>
      <vt:lpstr>    </vt:lpstr>
      <vt:lpstr>    </vt:lpstr>
      <vt:lpstr>    </vt:lpstr>
      <vt:lpstr>    </vt:lpstr>
      <vt:lpstr>    </vt:lpstr>
      <vt:lpstr>    </vt:lpstr>
      <vt:lpstr>    </vt:lpstr>
      <vt:lpstr>    </vt:lpstr>
      <vt:lpstr>    </vt:lpstr>
      <vt:lpstr>    </vt:lpstr>
      <vt:lpstr>    </vt:lpstr>
      <vt:lpstr>    </vt:lpstr>
      <vt:lpstr>    </vt:lpstr>
      <vt:lpstr>    </vt:lpstr>
      <vt:lpstr>    </vt:lpstr>
      <vt:lpstr>    </vt:lpstr>
      <vt:lpstr>    </vt:lpstr>
      <vt:lpstr>    </vt:lpstr>
      <vt:lpstr>    </vt:lpstr>
      <vt:lpstr>    </vt:lpstr>
      <vt:lpstr>    </vt:lpstr>
      <vt:lpstr>    </vt:lpstr>
      <vt:lpstr>    </vt:lpstr>
      <vt:lpstr>    </vt:lpstr>
      <vt:lpstr>Presentación de PowerPoint</vt:lpstr>
    </vt:vector>
  </TitlesOfParts>
  <Company>I.N.A.O.E.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SW I </dc:title>
  <dc:creator>I.N.A.O.E.</dc:creator>
  <cp:lastModifiedBy>Usuario de Windows</cp:lastModifiedBy>
  <cp:revision>491</cp:revision>
  <dcterms:created xsi:type="dcterms:W3CDTF">2002-08-23T13:08:20Z</dcterms:created>
  <dcterms:modified xsi:type="dcterms:W3CDTF">2024-06-26T21:47:24Z</dcterms:modified>
</cp:coreProperties>
</file>