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0" autoAdjust="0"/>
    <p:restoredTop sz="94660"/>
  </p:normalViewPr>
  <p:slideViewPr>
    <p:cSldViewPr>
      <p:cViewPr varScale="1">
        <p:scale>
          <a:sx n="67" d="100"/>
          <a:sy n="67" d="100"/>
        </p:scale>
        <p:origin x="644" y="44"/>
      </p:cViewPr>
      <p:guideLst/>
    </p:cSldViewPr>
  </p:slideViewPr>
  <p:notesTextViewPr>
    <p:cViewPr>
      <p:scale>
        <a:sx n="1" d="1"/>
        <a:sy n="1" d="1"/>
      </p:scale>
      <p:origin x="0" y="0"/>
    </p:cViewPr>
  </p:notesTextViewPr>
  <p:gridSpacing cx="540000" cy="5400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2A0D905-BC6B-4928-9B4D-6C2E1FD99408}" type="datetimeFigureOut">
              <a:rPr lang="es-MX" smtClean="0"/>
              <a:t>18/03/2021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3473242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2A0D905-BC6B-4928-9B4D-6C2E1FD99408}" type="datetimeFigureOut">
              <a:rPr lang="es-MX" smtClean="0"/>
              <a:t>18/03/2021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3523380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2A0D905-BC6B-4928-9B4D-6C2E1FD99408}" type="datetimeFigureOut">
              <a:rPr lang="es-MX" smtClean="0"/>
              <a:t>18/03/2021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2360961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Haga clic para modificar los estilos de texto del patrón</a:t>
            </a:r>
          </a:p>
        </p:txBody>
      </p:sp>
      <p:sp>
        <p:nvSpPr>
          <p:cNvPr id="2" name="Date Placeholder 1"/>
          <p:cNvSpPr>
            <a:spLocks noGrp="1"/>
          </p:cNvSpPr>
          <p:nvPr>
            <p:ph type="dt" sz="half" idx="10"/>
          </p:nvPr>
        </p:nvSpPr>
        <p:spPr/>
        <p:txBody>
          <a:bodyPr/>
          <a:lstStyle/>
          <a:p>
            <a:fld id="{62A0D905-BC6B-4928-9B4D-6C2E1FD99408}" type="datetimeFigureOut">
              <a:rPr lang="es-MX" smtClean="0"/>
              <a:t>18/03/2021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4135428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2A0D905-BC6B-4928-9B4D-6C2E1FD99408}" type="datetimeFigureOut">
              <a:rPr lang="es-MX" smtClean="0"/>
              <a:t>18/03/2021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4244107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2A0D905-BC6B-4928-9B4D-6C2E1FD99408}" type="datetimeFigureOut">
              <a:rPr lang="es-MX" smtClean="0"/>
              <a:t>18/03/2021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1636378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2A0D905-BC6B-4928-9B4D-6C2E1FD99408}" type="datetimeFigureOut">
              <a:rPr lang="es-MX" smtClean="0"/>
              <a:t>18/03/2021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1013593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2A0D905-BC6B-4928-9B4D-6C2E1FD99408}" type="datetimeFigureOut">
              <a:rPr lang="es-MX" smtClean="0"/>
              <a:t>18/03/2021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3949218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2A0D905-BC6B-4928-9B4D-6C2E1FD99408}" type="datetimeFigureOut">
              <a:rPr lang="es-MX" smtClean="0"/>
              <a:t>18/03/2021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1623185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2A0D905-BC6B-4928-9B4D-6C2E1FD99408}" type="datetimeFigureOut">
              <a:rPr lang="es-MX" smtClean="0"/>
              <a:t>18/03/2021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2248467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2A0D905-BC6B-4928-9B4D-6C2E1FD99408}" type="datetimeFigureOut">
              <a:rPr lang="es-MX" smtClean="0"/>
              <a:t>18/03/2021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3501608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A0D905-BC6B-4928-9B4D-6C2E1FD99408}" type="datetimeFigureOut">
              <a:rPr lang="es-MX" smtClean="0"/>
              <a:t>18/03/2021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3395185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2A0D905-BC6B-4928-9B4D-6C2E1FD99408}" type="datetimeFigureOut">
              <a:rPr lang="es-MX" smtClean="0"/>
              <a:t>18/03/2021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3040476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62A0D905-BC6B-4928-9B4D-6C2E1FD99408}" type="datetimeFigureOut">
              <a:rPr lang="es-MX" smtClean="0"/>
              <a:t>18/03/2021</a:t>
            </a:fld>
            <a:endParaRPr lang="es-MX"/>
          </a:p>
        </p:txBody>
      </p:sp>
      <p:sp>
        <p:nvSpPr>
          <p:cNvPr id="6" name="Footer Placeholder 5"/>
          <p:cNvSpPr>
            <a:spLocks noGrp="1"/>
          </p:cNvSpPr>
          <p:nvPr>
            <p:ph type="ftr" sz="quarter" idx="11"/>
          </p:nvPr>
        </p:nvSpPr>
        <p:spPr>
          <a:xfrm>
            <a:off x="590396" y="6041362"/>
            <a:ext cx="3295413" cy="365125"/>
          </a:xfrm>
        </p:spPr>
        <p:txBody>
          <a:bodyPr/>
          <a:lstStyle/>
          <a:p>
            <a:endParaRPr lang="es-MX"/>
          </a:p>
        </p:txBody>
      </p:sp>
      <p:sp>
        <p:nvSpPr>
          <p:cNvPr id="7" name="Slide Number Placeholder 6"/>
          <p:cNvSpPr>
            <a:spLocks noGrp="1"/>
          </p:cNvSpPr>
          <p:nvPr>
            <p:ph type="sldNum" sz="quarter" idx="12"/>
          </p:nvPr>
        </p:nvSpPr>
        <p:spPr>
          <a:xfrm>
            <a:off x="4862689" y="5915888"/>
            <a:ext cx="1062155" cy="490599"/>
          </a:xfrm>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1926598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s-MX"/>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62A0D905-BC6B-4928-9B4D-6C2E1FD99408}" type="datetimeFigureOut">
              <a:rPr lang="es-MX" smtClean="0"/>
              <a:t>18/03/2021</a:t>
            </a:fld>
            <a:endParaRPr lang="es-MX"/>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1289E55D-192E-46CF-8432-4E6EEFDA9C23}" type="slidenum">
              <a:rPr lang="es-MX" smtClean="0"/>
              <a:t>‹Nº›</a:t>
            </a:fld>
            <a:endParaRPr lang="es-MX"/>
          </a:p>
        </p:txBody>
      </p:sp>
    </p:spTree>
    <p:extLst>
      <p:ext uri="{BB962C8B-B14F-4D97-AF65-F5344CB8AC3E}">
        <p14:creationId xmlns:p14="http://schemas.microsoft.com/office/powerpoint/2010/main" val="12644685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54047A07-72EC-41BC-A55F-C264F639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Diagrama, Dibujo de ingeniería&#10;&#10;Descripción generada automáticamente">
            <a:extLst>
              <a:ext uri="{FF2B5EF4-FFF2-40B4-BE49-F238E27FC236}">
                <a16:creationId xmlns:a16="http://schemas.microsoft.com/office/drawing/2014/main" id="{AF3C8F0B-DFD7-4317-B4A7-D01C61ECCBBF}"/>
              </a:ext>
            </a:extLst>
          </p:cNvPr>
          <p:cNvPicPr>
            <a:picLocks noChangeAspect="1"/>
          </p:cNvPicPr>
          <p:nvPr/>
        </p:nvPicPr>
        <p:blipFill rotWithShape="1">
          <a:blip r:embed="rId2">
            <a:alphaModFix amt="40000"/>
          </a:blip>
          <a:srcRect t="12225" b="9378"/>
          <a:stretch/>
        </p:blipFill>
        <p:spPr>
          <a:xfrm>
            <a:off x="20" y="10"/>
            <a:ext cx="12191980" cy="6857990"/>
          </a:xfrm>
          <a:prstGeom prst="rect">
            <a:avLst/>
          </a:prstGeom>
        </p:spPr>
      </p:pic>
      <p:sp>
        <p:nvSpPr>
          <p:cNvPr id="2" name="Título 1"/>
          <p:cNvSpPr>
            <a:spLocks noGrp="1"/>
          </p:cNvSpPr>
          <p:nvPr>
            <p:ph type="ctrTitle"/>
          </p:nvPr>
        </p:nvSpPr>
        <p:spPr>
          <a:xfrm>
            <a:off x="810001" y="1449147"/>
            <a:ext cx="10572000" cy="3732453"/>
          </a:xfrm>
        </p:spPr>
        <p:txBody>
          <a:bodyPr>
            <a:normAutofit/>
          </a:bodyPr>
          <a:lstStyle/>
          <a:p>
            <a:r>
              <a:rPr lang="es-MX" dirty="0"/>
              <a:t>Proyecto Final CS </a:t>
            </a:r>
            <a:r>
              <a:rPr lang="es-MX" dirty="0" err="1"/>
              <a:t>tools</a:t>
            </a:r>
            <a:r>
              <a:rPr lang="es-MX" dirty="0"/>
              <a:t>: Flujo del Agua con </a:t>
            </a:r>
            <a:r>
              <a:rPr lang="es-MX" dirty="0" err="1"/>
              <a:t>IoT</a:t>
            </a:r>
            <a:endParaRPr lang="es-MX" dirty="0"/>
          </a:p>
        </p:txBody>
      </p:sp>
      <p:sp>
        <p:nvSpPr>
          <p:cNvPr id="3" name="Subtítulo 2"/>
          <p:cNvSpPr>
            <a:spLocks noGrp="1"/>
          </p:cNvSpPr>
          <p:nvPr>
            <p:ph type="subTitle" idx="1"/>
          </p:nvPr>
        </p:nvSpPr>
        <p:spPr>
          <a:xfrm>
            <a:off x="810001" y="5280847"/>
            <a:ext cx="10572000" cy="1349890"/>
          </a:xfrm>
        </p:spPr>
        <p:txBody>
          <a:bodyPr>
            <a:normAutofit fontScale="47500" lnSpcReduction="20000"/>
          </a:bodyPr>
          <a:lstStyle/>
          <a:p>
            <a:pPr algn="r" rtl="0">
              <a:spcBef>
                <a:spcPts val="0"/>
              </a:spcBef>
              <a:spcAft>
                <a:spcPts val="0"/>
              </a:spcAft>
            </a:pPr>
            <a:r>
              <a:rPr lang="es-MX" sz="3300" b="0" i="0" u="none" strike="noStrike" dirty="0">
                <a:solidFill>
                  <a:srgbClr val="FFFFFF"/>
                </a:solidFill>
                <a:effectLst/>
                <a:latin typeface="Lato"/>
              </a:rPr>
              <a:t>José Ángel Rentería Campos A00832436</a:t>
            </a:r>
            <a:endParaRPr lang="es-MX" sz="3300" b="0" dirty="0">
              <a:effectLst/>
            </a:endParaRPr>
          </a:p>
          <a:p>
            <a:pPr algn="r" rtl="0">
              <a:spcBef>
                <a:spcPts val="0"/>
              </a:spcBef>
              <a:spcAft>
                <a:spcPts val="0"/>
              </a:spcAft>
            </a:pPr>
            <a:r>
              <a:rPr lang="es-MX" sz="3300" b="0" i="0" u="none" strike="noStrike" dirty="0">
                <a:solidFill>
                  <a:srgbClr val="FFFFFF"/>
                </a:solidFill>
                <a:effectLst/>
                <a:latin typeface="Lato"/>
              </a:rPr>
              <a:t>Julio Eduardo Arvizu Castillo A00831346</a:t>
            </a:r>
            <a:endParaRPr lang="es-MX" sz="3300" b="0" dirty="0">
              <a:effectLst/>
            </a:endParaRPr>
          </a:p>
          <a:p>
            <a:pPr algn="r" rtl="0">
              <a:spcBef>
                <a:spcPts val="0"/>
              </a:spcBef>
              <a:spcAft>
                <a:spcPts val="0"/>
              </a:spcAft>
            </a:pPr>
            <a:r>
              <a:rPr lang="es-MX" sz="3300" b="0" i="0" u="none" strike="noStrike" dirty="0">
                <a:solidFill>
                  <a:srgbClr val="FFFFFF"/>
                </a:solidFill>
                <a:effectLst/>
                <a:latin typeface="Lato"/>
              </a:rPr>
              <a:t>Ricardo Jorge Rodríguez Treviño A00831595</a:t>
            </a:r>
            <a:endParaRPr lang="es-MX" sz="3300" b="0" dirty="0">
              <a:effectLst/>
            </a:endParaRPr>
          </a:p>
          <a:p>
            <a:pPr algn="r" rtl="0">
              <a:spcBef>
                <a:spcPts val="0"/>
              </a:spcBef>
              <a:spcAft>
                <a:spcPts val="0"/>
              </a:spcAft>
            </a:pPr>
            <a:r>
              <a:rPr lang="es-MX" sz="3300" b="0" i="0" u="none" strike="noStrike" dirty="0">
                <a:solidFill>
                  <a:srgbClr val="FFFFFF"/>
                </a:solidFill>
                <a:effectLst/>
                <a:latin typeface="Lato"/>
              </a:rPr>
              <a:t>Mariana Micaela Espejo Maldonado A00827264</a:t>
            </a:r>
            <a:endParaRPr lang="es-MX" sz="3300" b="0" dirty="0">
              <a:effectLst/>
            </a:endParaRPr>
          </a:p>
          <a:p>
            <a:pPr algn="r" rtl="0">
              <a:spcBef>
                <a:spcPts val="0"/>
              </a:spcBef>
              <a:spcAft>
                <a:spcPts val="0"/>
              </a:spcAft>
            </a:pPr>
            <a:r>
              <a:rPr lang="es-MX" sz="3300" b="0" i="0" u="none" strike="noStrike" dirty="0">
                <a:solidFill>
                  <a:srgbClr val="FFFFFF"/>
                </a:solidFill>
                <a:effectLst/>
                <a:latin typeface="Lato"/>
              </a:rPr>
              <a:t>Andrés Martín Vivanco Palacios A01705733</a:t>
            </a:r>
            <a:endParaRPr lang="es-MX" sz="3300" b="0" dirty="0">
              <a:effectLst/>
            </a:endParaRPr>
          </a:p>
          <a:p>
            <a:br>
              <a:rPr lang="es-MX" dirty="0"/>
            </a:br>
            <a:endParaRPr lang="es-MX" dirty="0"/>
          </a:p>
        </p:txBody>
      </p:sp>
    </p:spTree>
    <p:extLst>
      <p:ext uri="{BB962C8B-B14F-4D97-AF65-F5344CB8AC3E}">
        <p14:creationId xmlns:p14="http://schemas.microsoft.com/office/powerpoint/2010/main" val="1432932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6EAAA6-226E-4716-8401-1514C7F74430}"/>
              </a:ext>
            </a:extLst>
          </p:cNvPr>
          <p:cNvSpPr>
            <a:spLocks noGrp="1"/>
          </p:cNvSpPr>
          <p:nvPr>
            <p:ph type="title"/>
          </p:nvPr>
        </p:nvSpPr>
        <p:spPr>
          <a:xfrm>
            <a:off x="810000" y="447188"/>
            <a:ext cx="10571998" cy="970450"/>
          </a:xfrm>
        </p:spPr>
        <p:txBody>
          <a:bodyPr>
            <a:normAutofit/>
          </a:bodyPr>
          <a:lstStyle/>
          <a:p>
            <a:r>
              <a:rPr lang="es-MX" dirty="0"/>
              <a:t>Introducción</a:t>
            </a:r>
          </a:p>
        </p:txBody>
      </p:sp>
      <p:sp>
        <p:nvSpPr>
          <p:cNvPr id="3" name="Marcador de contenido 2">
            <a:extLst>
              <a:ext uri="{FF2B5EF4-FFF2-40B4-BE49-F238E27FC236}">
                <a16:creationId xmlns:a16="http://schemas.microsoft.com/office/drawing/2014/main" id="{2629E7A5-7C32-4782-B14F-5B7B81393095}"/>
              </a:ext>
            </a:extLst>
          </p:cNvPr>
          <p:cNvSpPr>
            <a:spLocks noGrp="1"/>
          </p:cNvSpPr>
          <p:nvPr>
            <p:ph idx="1"/>
          </p:nvPr>
        </p:nvSpPr>
        <p:spPr>
          <a:xfrm>
            <a:off x="818713" y="2413000"/>
            <a:ext cx="3835583" cy="3632200"/>
          </a:xfrm>
        </p:spPr>
        <p:txBody>
          <a:bodyPr>
            <a:normAutofit/>
          </a:bodyPr>
          <a:lstStyle/>
          <a:p>
            <a:r>
              <a:rPr lang="es-MX" sz="1600" dirty="0"/>
              <a:t>El internet de las cosas (</a:t>
            </a:r>
            <a:r>
              <a:rPr lang="es-MX" sz="1600" dirty="0" err="1"/>
              <a:t>IoT</a:t>
            </a:r>
            <a:r>
              <a:rPr lang="es-MX" sz="1600" dirty="0"/>
              <a:t> por sus siglas en inglés) se refiere a una red de objetos físicos, los cuales, mediante el uso de sensores y </a:t>
            </a:r>
            <a:r>
              <a:rPr lang="es-MX" sz="1600" dirty="0" err="1"/>
              <a:t>APIs</a:t>
            </a:r>
            <a:r>
              <a:rPr lang="es-MX" sz="1600" dirty="0"/>
              <a:t>, realizan conexiones e intercambios de datos o información por internet.</a:t>
            </a:r>
          </a:p>
          <a:p>
            <a:r>
              <a:rPr lang="es-MX" sz="1600" dirty="0"/>
              <a:t>El uso de este nos permite facilitar diversos aspectos de nuestra vida cotidiana y laboral, así como la resolución de problemas, entre ellos medioambientales.</a:t>
            </a:r>
          </a:p>
        </p:txBody>
      </p:sp>
      <p:pic>
        <p:nvPicPr>
          <p:cNvPr id="6" name="Imagen 5" descr="Diagrama, Icono&#10;&#10;Descripción generada automáticamente">
            <a:extLst>
              <a:ext uri="{FF2B5EF4-FFF2-40B4-BE49-F238E27FC236}">
                <a16:creationId xmlns:a16="http://schemas.microsoft.com/office/drawing/2014/main" id="{C1F50B84-B5C1-47B8-9F8D-9A2C5521562A}"/>
              </a:ext>
            </a:extLst>
          </p:cNvPr>
          <p:cNvPicPr>
            <a:picLocks noChangeAspect="1"/>
          </p:cNvPicPr>
          <p:nvPr/>
        </p:nvPicPr>
        <p:blipFill>
          <a:blip r:embed="rId2"/>
          <a:stretch>
            <a:fillRect/>
          </a:stretch>
        </p:blipFill>
        <p:spPr>
          <a:xfrm>
            <a:off x="5762968" y="2413000"/>
            <a:ext cx="4955115" cy="371633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969365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Problemática</a:t>
            </a:r>
          </a:p>
        </p:txBody>
      </p:sp>
      <p:sp>
        <p:nvSpPr>
          <p:cNvPr id="3" name="Marcador de contenido 2"/>
          <p:cNvSpPr>
            <a:spLocks noGrp="1"/>
          </p:cNvSpPr>
          <p:nvPr>
            <p:ph idx="1"/>
          </p:nvPr>
        </p:nvSpPr>
        <p:spPr>
          <a:xfrm>
            <a:off x="546277" y="2125500"/>
            <a:ext cx="10554574" cy="3636511"/>
          </a:xfrm>
        </p:spPr>
        <p:txBody>
          <a:bodyPr/>
          <a:lstStyle/>
          <a:p>
            <a:pPr marL="0" indent="0">
              <a:buNone/>
            </a:pPr>
            <a:r>
              <a:rPr lang="es-MX" dirty="0"/>
              <a:t>La escasez de agua se puede definir como el punto en el que el consumo de los usuarios afecta al suministro o calidad del agua, de forma que la demanda no puede ser completamente satisfecha. Este termina siendo un problema cada vez más grave, al ser el agua muy importante para la supervivencia de todo ser vivo. </a:t>
            </a:r>
          </a:p>
          <a:p>
            <a:r>
              <a:rPr lang="es-MX" dirty="0"/>
              <a:t>Las consecuencias de este problema son las siguientes:</a:t>
            </a:r>
          </a:p>
          <a:p>
            <a:pPr fontAlgn="base"/>
            <a:r>
              <a:rPr lang="es-MX" dirty="0"/>
              <a:t>Enfermedades</a:t>
            </a:r>
          </a:p>
          <a:p>
            <a:pPr fontAlgn="base"/>
            <a:r>
              <a:rPr lang="es-MX" dirty="0"/>
              <a:t>Hambre</a:t>
            </a:r>
          </a:p>
          <a:p>
            <a:pPr fontAlgn="base"/>
            <a:r>
              <a:rPr lang="es-MX" dirty="0"/>
              <a:t>Desaparición de especies vegetales</a:t>
            </a:r>
          </a:p>
          <a:p>
            <a:pPr fontAlgn="base"/>
            <a:r>
              <a:rPr lang="es-MX" dirty="0"/>
              <a:t>Conflictos</a:t>
            </a:r>
          </a:p>
          <a:p>
            <a:endParaRPr lang="es-MX" dirty="0"/>
          </a:p>
        </p:txBody>
      </p:sp>
      <p:pic>
        <p:nvPicPr>
          <p:cNvPr id="1026" name="Picture 2" descr="https://lh5.googleusercontent.com/_ZZWf-gPafpooVqpeU1yDg2abxjjCUNl0pCx-equ9shWuA-UHmV97qGzGo4GAlwLHZ5f8ZZReoApwGkpNrAdAR8ZaslDTwTmlZbV7cT5PQKDIFfNKztDHH6leErvDgvi7BOlKcTaA7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2000" y="3573000"/>
            <a:ext cx="4380000" cy="328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132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63CFF9-4D27-4A17-8452-7D1D8744AD12}"/>
              </a:ext>
            </a:extLst>
          </p:cNvPr>
          <p:cNvSpPr>
            <a:spLocks noGrp="1"/>
          </p:cNvSpPr>
          <p:nvPr>
            <p:ph type="title"/>
          </p:nvPr>
        </p:nvSpPr>
        <p:spPr/>
        <p:txBody>
          <a:bodyPr/>
          <a:lstStyle/>
          <a:p>
            <a:r>
              <a:rPr lang="es-MX" dirty="0"/>
              <a:t>Solución </a:t>
            </a:r>
            <a:endParaRPr lang="es-ES" dirty="0"/>
          </a:p>
        </p:txBody>
      </p:sp>
      <p:sp>
        <p:nvSpPr>
          <p:cNvPr id="3" name="Marcador de contenido 2">
            <a:extLst>
              <a:ext uri="{FF2B5EF4-FFF2-40B4-BE49-F238E27FC236}">
                <a16:creationId xmlns:a16="http://schemas.microsoft.com/office/drawing/2014/main" id="{A0F798EA-64C7-49F7-81D3-B04E86EFAA87}"/>
              </a:ext>
            </a:extLst>
          </p:cNvPr>
          <p:cNvSpPr>
            <a:spLocks noGrp="1"/>
          </p:cNvSpPr>
          <p:nvPr>
            <p:ph idx="1"/>
          </p:nvPr>
        </p:nvSpPr>
        <p:spPr>
          <a:xfrm>
            <a:off x="695999" y="1417638"/>
            <a:ext cx="10800000" cy="2898255"/>
          </a:xfrm>
        </p:spPr>
        <p:txBody>
          <a:bodyPr/>
          <a:lstStyle/>
          <a:p>
            <a:r>
              <a:rPr lang="es-ES" sz="1800" b="0" i="0" u="none" strike="noStrike" dirty="0">
                <a:solidFill>
                  <a:srgbClr val="FFFFFF"/>
                </a:solidFill>
                <a:effectLst/>
                <a:latin typeface="Lato"/>
              </a:rPr>
              <a:t>Planeamos utilizar un sensor hidráulico el cual te permite conocer y controlar el flujo de agua que utilizas en un tiempo definido y conectarlo a una red de internet para que de esta manera puedas planear el tiempo que deseas estar en la regadera o los litros que planeas gastar.</a:t>
            </a:r>
            <a:endParaRPr lang="es-ES" dirty="0"/>
          </a:p>
        </p:txBody>
      </p:sp>
      <p:pic>
        <p:nvPicPr>
          <p:cNvPr id="1026" name="Picture 2" descr="Sensor de flujo de agua para Placa de desarrollo y microcontroladores">
            <a:extLst>
              <a:ext uri="{FF2B5EF4-FFF2-40B4-BE49-F238E27FC236}">
                <a16:creationId xmlns:a16="http://schemas.microsoft.com/office/drawing/2014/main" id="{3AB8B2FE-1429-42A1-8924-22601C1B87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629" r="-618" b="19629"/>
          <a:stretch/>
        </p:blipFill>
        <p:spPr bwMode="auto">
          <a:xfrm>
            <a:off x="695999" y="3428440"/>
            <a:ext cx="5367000" cy="324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mérica Móvil y Vodafone se unen para ofrecer servicios IoT globales">
            <a:extLst>
              <a:ext uri="{FF2B5EF4-FFF2-40B4-BE49-F238E27FC236}">
                <a16:creationId xmlns:a16="http://schemas.microsoft.com/office/drawing/2014/main" id="{2635ABD2-D8D0-4117-959D-63DAFC1BCB5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 b="5511"/>
          <a:stretch/>
        </p:blipFill>
        <p:spPr bwMode="auto">
          <a:xfrm>
            <a:off x="6828728" y="3428440"/>
            <a:ext cx="5207271" cy="32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4570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Ci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Citable</Template>
  <TotalTime>25</TotalTime>
  <Words>238</Words>
  <Application>Microsoft Office PowerPoint</Application>
  <PresentationFormat>Panorámica</PresentationFormat>
  <Paragraphs>19</Paragraphs>
  <Slides>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vt:i4>
      </vt:variant>
    </vt:vector>
  </HeadingPairs>
  <TitlesOfParts>
    <vt:vector size="9" baseType="lpstr">
      <vt:lpstr>Arial</vt:lpstr>
      <vt:lpstr>Century Gothic</vt:lpstr>
      <vt:lpstr>Lato</vt:lpstr>
      <vt:lpstr>Wingdings 2</vt:lpstr>
      <vt:lpstr>Citable</vt:lpstr>
      <vt:lpstr>Proyecto Final CS tools: Flujo del Agua con IoT</vt:lpstr>
      <vt:lpstr>Introducción</vt:lpstr>
      <vt:lpstr>Problemática</vt:lpstr>
      <vt:lpstr>Solución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Sensores Agua</dc:title>
  <dc:creator>Cuenta Microsoft</dc:creator>
  <cp:lastModifiedBy>andres vivanco</cp:lastModifiedBy>
  <cp:revision>4</cp:revision>
  <dcterms:created xsi:type="dcterms:W3CDTF">2021-03-18T22:55:13Z</dcterms:created>
  <dcterms:modified xsi:type="dcterms:W3CDTF">2021-03-19T03:52:30Z</dcterms:modified>
</cp:coreProperties>
</file>