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12192000"/>
  <p:notesSz cx="6858000" cy="9144000"/>
  <p:embeddedFontLst>
    <p:embeddedFont>
      <p:font typeface="Roboto"/>
      <p:regular r:id="rId44"/>
      <p:bold r:id="rId45"/>
      <p:italic r:id="rId46"/>
      <p:boldItalic r:id="rId47"/>
    </p:embeddedFont>
    <p:embeddedFont>
      <p:font typeface="Lora"/>
      <p:regular r:id="rId48"/>
      <p:bold r:id="rId49"/>
      <p:italic r:id="rId50"/>
      <p:boldItalic r:id="rId51"/>
    </p:embeddedFont>
    <p:embeddedFont>
      <p:font typeface="Quattrocento Sans"/>
      <p:regular r:id="rId52"/>
      <p:bold r:id="rId53"/>
      <p:italic r:id="rId54"/>
      <p:boldItalic r:id="rId55"/>
    </p:embeddedFont>
    <p:embeddedFont>
      <p:font typeface="Century Gothic"/>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28">
          <p15:clr>
            <a:srgbClr val="A4A3A4"/>
          </p15:clr>
        </p15:guide>
        <p15:guide id="2" pos="3864">
          <p15:clr>
            <a:srgbClr val="A4A3A4"/>
          </p15:clr>
        </p15:guide>
        <p15:guide id="3" pos="7512">
          <p15:clr>
            <a:srgbClr val="A4A3A4"/>
          </p15:clr>
        </p15:guide>
        <p15:guide id="4" pos="144">
          <p15:clr>
            <a:srgbClr val="A4A3A4"/>
          </p15:clr>
        </p15:guide>
        <p15:guide id="5" orient="horz" pos="624">
          <p15:clr>
            <a:srgbClr val="A4A3A4"/>
          </p15:clr>
        </p15:guide>
        <p15:guide id="6" orient="horz" pos="4056">
          <p15:clr>
            <a:srgbClr val="A4A3A4"/>
          </p15:clr>
        </p15:guide>
      </p15:sldGuideLst>
    </p:ext>
    <p:ext uri="GoogleSlidesCustomDataVersion2">
      <go:slidesCustomData xmlns:go="http://customooxmlschemas.google.com/" r:id="rId60" roundtripDataSignature="AMtx7mjGGi9NOA3JVeFdH4xoZleyFdcT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28" orient="horz"/>
        <p:guide pos="3864"/>
        <p:guide pos="7512"/>
        <p:guide pos="144"/>
        <p:guide pos="624" orient="horz"/>
        <p:guide pos="4056"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font" Target="fonts/Roboto-regular.fntdata"/><Relationship Id="rId43" Type="http://schemas.openxmlformats.org/officeDocument/2006/relationships/slide" Target="slides/slide38.xml"/><Relationship Id="rId46" Type="http://schemas.openxmlformats.org/officeDocument/2006/relationships/font" Target="fonts/Roboto-italic.fntdata"/><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ora-regular.fntdata"/><Relationship Id="rId47" Type="http://schemas.openxmlformats.org/officeDocument/2006/relationships/font" Target="fonts/Roboto-boldItalic.fntdata"/><Relationship Id="rId49" Type="http://schemas.openxmlformats.org/officeDocument/2006/relationships/font" Target="fonts/Lor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ora-boldItalic.fntdata"/><Relationship Id="rId50" Type="http://schemas.openxmlformats.org/officeDocument/2006/relationships/font" Target="fonts/Lora-italic.fntdata"/><Relationship Id="rId53" Type="http://schemas.openxmlformats.org/officeDocument/2006/relationships/font" Target="fonts/QuattrocentoSans-bold.fntdata"/><Relationship Id="rId52" Type="http://schemas.openxmlformats.org/officeDocument/2006/relationships/font" Target="fonts/QuattrocentoSans-regular.fntdata"/><Relationship Id="rId11" Type="http://schemas.openxmlformats.org/officeDocument/2006/relationships/slide" Target="slides/slide6.xml"/><Relationship Id="rId55" Type="http://schemas.openxmlformats.org/officeDocument/2006/relationships/font" Target="fonts/QuattrocentoSans-boldItalic.fntdata"/><Relationship Id="rId10" Type="http://schemas.openxmlformats.org/officeDocument/2006/relationships/slide" Target="slides/slide5.xml"/><Relationship Id="rId54" Type="http://schemas.openxmlformats.org/officeDocument/2006/relationships/font" Target="fonts/QuattrocentoSans-italic.fntdata"/><Relationship Id="rId13" Type="http://schemas.openxmlformats.org/officeDocument/2006/relationships/slide" Target="slides/slide8.xml"/><Relationship Id="rId57" Type="http://schemas.openxmlformats.org/officeDocument/2006/relationships/font" Target="fonts/CenturyGothic-bold.fntdata"/><Relationship Id="rId12" Type="http://schemas.openxmlformats.org/officeDocument/2006/relationships/slide" Target="slides/slide7.xml"/><Relationship Id="rId56" Type="http://schemas.openxmlformats.org/officeDocument/2006/relationships/font" Target="fonts/CenturyGothic-regular.fntdata"/><Relationship Id="rId15" Type="http://schemas.openxmlformats.org/officeDocument/2006/relationships/slide" Target="slides/slide10.xml"/><Relationship Id="rId59" Type="http://schemas.openxmlformats.org/officeDocument/2006/relationships/font" Target="fonts/CenturyGothic-boldItalic.fntdata"/><Relationship Id="rId14" Type="http://schemas.openxmlformats.org/officeDocument/2006/relationships/slide" Target="slides/slide9.xml"/><Relationship Id="rId58" Type="http://schemas.openxmlformats.org/officeDocument/2006/relationships/font" Target="fonts/CenturyGothic-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ccf34a39a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ccf34a39a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ccf34a39af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ccf34a39af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2ccf34a39af_0_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7" name="Google Shape;237;g2ccf34a39af_0_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ccf34a39af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g2ccf34a39af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2ccf34a39af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ccf34a39af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g2ccf34a39af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g2ccf34a39af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cf34a39af_2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g2ccf34a39af_2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0" name="Google Shape;310;g2ccf34a39af_2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ccf34a39af_2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ccf34a39af_2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ccf34a39af_2_1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3" name="Google Shape;333;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cd2211dd4e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2" name="Google Shape;342;g2cd2211dd4e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2cd2211dd4e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d2211dd4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cd2211dd4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2cd2211dd4e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cd2211dd4e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2cd2211dd4e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g2cd2211dd4e_0_2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cd2211dd4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g2cd2211dd4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2cd2211dd4e_0_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cd2c9261cb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2cd2c9261cb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g2cd2c9261cb_0_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cd2c9261c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2cd2c9261c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2cd2c9261c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cd2c9261cb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g2cd2c9261cb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g2cd2c9261cb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cd2c9261cb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g2cd2c9261cb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2cd2c9261cb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cd2c9261cb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g2cd2c9261cb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g2cd2c9261cb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cd2c9261cb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g2cd2c9261cb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g2cd2c9261cb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cd2c9261cb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2cd2c9261cb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2cd2c9261cb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cd2c9261c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2cd2c9261cb_0_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2" name="Google Shape;462;g2cd2c9261cb_0_8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1" name="Google Shape;471;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2" name="Google Shape;472;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c8d0df87ac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g2c8d0df87ac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4" name="Google Shape;484;g2c8d0df87ac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4" name="Google Shape;49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c8d0df87ac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g2c8d0df87ac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6" name="Google Shape;506;g2c8d0df87ac_2_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9" name="Google Shape;51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0" name="Google Shape;520;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cd1bba0ba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9" name="Google Shape;539;g2cd1bba0ba5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0" name="Google Shape;540;g2cd1bba0ba5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5" name="Google Shape;56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d2c9261cb_4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2cd2c9261cb_4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2cd2c9261cb_4_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cd2c9261cb_4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cd2c9261cb_4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cd2c9261cb_4_1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d2c9261cb_4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2cd2c9261cb_4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2cd2c9261cb_4_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d2c9261cb_4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g2cd2c9261cb_4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g2cd2c9261cb_4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cd2c9261cb_4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g2cd2c9261cb_4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cd2c9261cb_4_4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l título"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6" name="Shape 26"/>
        <p:cNvGrpSpPr/>
        <p:nvPr/>
      </p:nvGrpSpPr>
      <p:grpSpPr>
        <a:xfrm>
          <a:off x="0" y="0"/>
          <a:ext cx="0" cy="0"/>
          <a:chOff x="0" y="0"/>
          <a:chExt cx="0" cy="0"/>
        </a:xfrm>
      </p:grpSpPr>
      <p:sp>
        <p:nvSpPr>
          <p:cNvPr id="27" name="Google Shape;2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contenido" type="obj">
  <p:cSld name="OBJECT">
    <p:spTree>
      <p:nvGrpSpPr>
        <p:cNvPr id="30" name="Shape 30"/>
        <p:cNvGrpSpPr/>
        <p:nvPr/>
      </p:nvGrpSpPr>
      <p:grpSpPr>
        <a:xfrm>
          <a:off x="0" y="0"/>
          <a:ext cx="0" cy="0"/>
          <a:chOff x="0" y="0"/>
          <a:chExt cx="0" cy="0"/>
        </a:xfrm>
      </p:grpSpPr>
      <p:sp>
        <p:nvSpPr>
          <p:cNvPr id="31" name="Google Shape;31;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6" name="Shape 36"/>
        <p:cNvGrpSpPr/>
        <p:nvPr/>
      </p:nvGrpSpPr>
      <p:grpSpPr>
        <a:xfrm>
          <a:off x="0" y="0"/>
          <a:ext cx="0" cy="0"/>
          <a:chOff x="0" y="0"/>
          <a:chExt cx="0" cy="0"/>
        </a:xfrm>
      </p:grpSpPr>
      <p:sp>
        <p:nvSpPr>
          <p:cNvPr id="37" name="Google Shape;37;p2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9" name="Google Shape;39;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2" name="Shape 42"/>
        <p:cNvGrpSpPr/>
        <p:nvPr/>
      </p:nvGrpSpPr>
      <p:grpSpPr>
        <a:xfrm>
          <a:off x="0" y="0"/>
          <a:ext cx="0" cy="0"/>
          <a:chOff x="0" y="0"/>
          <a:chExt cx="0" cy="0"/>
        </a:xfrm>
      </p:grpSpPr>
      <p:sp>
        <p:nvSpPr>
          <p:cNvPr id="43" name="Google Shape;4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2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9" name="Shape 49"/>
        <p:cNvGrpSpPr/>
        <p:nvPr/>
      </p:nvGrpSpPr>
      <p:grpSpPr>
        <a:xfrm>
          <a:off x="0" y="0"/>
          <a:ext cx="0" cy="0"/>
          <a:chOff x="0" y="0"/>
          <a:chExt cx="0" cy="0"/>
        </a:xfrm>
      </p:grpSpPr>
      <p:sp>
        <p:nvSpPr>
          <p:cNvPr id="50" name="Google Shape;50;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leyenda"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entury Gothic"/>
              <a:buNone/>
              <a:defRPr b="0" i="0" sz="4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4399686"/>
            <a:ext cx="9144000" cy="13854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chemeClr val="lt1"/>
              </a:buClr>
              <a:buSzPts val="6000"/>
              <a:buFont typeface="Century Gothic"/>
              <a:buNone/>
            </a:pPr>
            <a:r>
              <a:rPr b="1" lang="es-ES">
                <a:solidFill>
                  <a:schemeClr val="lt1"/>
                </a:solidFill>
              </a:rPr>
              <a:t>Algoritmos Greedy</a:t>
            </a:r>
            <a:br>
              <a:rPr lang="es-ES">
                <a:solidFill>
                  <a:schemeClr val="lt1"/>
                </a:solidFill>
              </a:rPr>
            </a:br>
            <a:r>
              <a:rPr lang="es-ES" sz="4000">
                <a:solidFill>
                  <a:schemeClr val="accent4"/>
                </a:solidFill>
              </a:rPr>
              <a:t>voraces</a:t>
            </a:r>
            <a:endParaRPr>
              <a:solidFill>
                <a:schemeClr val="accent4"/>
              </a:solidFill>
            </a:endParaRPr>
          </a:p>
        </p:txBody>
      </p:sp>
      <p:sp>
        <p:nvSpPr>
          <p:cNvPr id="90" name="Google Shape;90;p1"/>
          <p:cNvSpPr/>
          <p:nvPr/>
        </p:nvSpPr>
        <p:spPr>
          <a:xfrm>
            <a:off x="4792319" y="-608242"/>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91" name="Google Shape;91;p1"/>
          <p:cNvSpPr/>
          <p:nvPr/>
        </p:nvSpPr>
        <p:spPr>
          <a:xfrm>
            <a:off x="4325258" y="-1770743"/>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o de gráfico. " id="92" name="Google Shape;92;p1"/>
          <p:cNvGrpSpPr/>
          <p:nvPr/>
        </p:nvGrpSpPr>
        <p:grpSpPr>
          <a:xfrm>
            <a:off x="5851021" y="3724968"/>
            <a:ext cx="489958" cy="492680"/>
            <a:chOff x="2025650" y="4786313"/>
            <a:chExt cx="285750" cy="287338"/>
          </a:xfrm>
        </p:grpSpPr>
        <p:sp>
          <p:nvSpPr>
            <p:cNvPr id="93" name="Google Shape;93;p1"/>
            <p:cNvSpPr/>
            <p:nvPr/>
          </p:nvSpPr>
          <p:spPr>
            <a:xfrm>
              <a:off x="2025650" y="4786313"/>
              <a:ext cx="285750" cy="287338"/>
            </a:xfrm>
            <a:custGeom>
              <a:rect b="b" l="l" r="r" t="t"/>
              <a:pathLst>
                <a:path extrusionOk="0" h="903" w="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94" name="Google Shape;94;p1"/>
            <p:cNvSpPr/>
            <p:nvPr/>
          </p:nvSpPr>
          <p:spPr>
            <a:xfrm>
              <a:off x="2054225" y="4843463"/>
              <a:ext cx="200025" cy="73025"/>
            </a:xfrm>
            <a:custGeom>
              <a:rect b="b" l="l" r="r" t="t"/>
              <a:pathLst>
                <a:path extrusionOk="0" h="226" w="632">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id="95" name="Google Shape;95;p1"/>
          <p:cNvSpPr txBox="1"/>
          <p:nvPr/>
        </p:nvSpPr>
        <p:spPr>
          <a:xfrm>
            <a:off x="9160778" y="486561"/>
            <a:ext cx="2692866" cy="26648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Miguel Martínez Azor</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Ángel Rodríguez Faya </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Alejandro Botaro Crespo</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Alberto Parejo Bellido</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1900"/>
              </a:spcBef>
              <a:spcAft>
                <a:spcPts val="0"/>
              </a:spcAft>
              <a:buClr>
                <a:srgbClr val="000000"/>
              </a:buClr>
              <a:buSzPts val="1600"/>
              <a:buFont typeface="Arial"/>
              <a:buNone/>
            </a:pPr>
            <a:r>
              <a:rPr b="1" i="0" lang="es-ES" sz="1600" u="none" cap="none" strike="noStrike">
                <a:solidFill>
                  <a:srgbClr val="FFFFFF"/>
                </a:solidFill>
                <a:latin typeface="Lora"/>
                <a:ea typeface="Lora"/>
                <a:cs typeface="Lora"/>
                <a:sym typeface="Lora"/>
              </a:rPr>
              <a:t>Alejandro Ocaña Sánchez</a:t>
            </a:r>
            <a:endParaRPr b="0" i="0" sz="1600" u="none" cap="none" strike="noStrike">
              <a:solidFill>
                <a:schemeClr val="dk1"/>
              </a:solidFill>
              <a:latin typeface="Quattrocento Sans"/>
              <a:ea typeface="Quattrocento Sans"/>
              <a:cs typeface="Quattrocento Sans"/>
              <a:sym typeface="Quattrocento Sans"/>
            </a:endParaRPr>
          </a:p>
          <a:p>
            <a:pPr indent="0" lvl="0" marL="0" marR="0" rtl="0" algn="l">
              <a:lnSpc>
                <a:spcPct val="100000"/>
              </a:lnSpc>
              <a:spcBef>
                <a:spcPts val="70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ccf34a39af_0_0"/>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457200" lvl="0" marL="0" rtl="0" algn="l">
              <a:lnSpc>
                <a:spcPct val="107916"/>
              </a:lnSpc>
              <a:spcBef>
                <a:spcPts val="0"/>
              </a:spcBef>
              <a:spcAft>
                <a:spcPts val="0"/>
              </a:spcAft>
              <a:buClr>
                <a:schemeClr val="dk1"/>
              </a:buClr>
              <a:buSzPts val="1100"/>
              <a:buFont typeface="Arial"/>
              <a:buNone/>
            </a:pPr>
            <a:r>
              <a:rPr b="1" lang="es-ES" sz="2000" u="sng">
                <a:solidFill>
                  <a:schemeClr val="dk1"/>
                </a:solidFill>
                <a:latin typeface="Aptos"/>
                <a:ea typeface="Aptos"/>
                <a:cs typeface="Aptos"/>
                <a:sym typeface="Aptos"/>
              </a:rPr>
              <a:t>IDEA GENERAL</a:t>
            </a:r>
            <a:endParaRPr b="1" sz="2000" u="sng">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2000">
                <a:solidFill>
                  <a:schemeClr val="dk1"/>
                </a:solidFill>
                <a:latin typeface="Aptos"/>
                <a:ea typeface="Aptos"/>
                <a:cs typeface="Aptos"/>
                <a:sym typeface="Aptos"/>
              </a:rPr>
              <a:t>-Partimos de la base de que la mesa se encuentra inicialmente vacia.</a:t>
            </a:r>
            <a:endParaRPr sz="2000">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sz="2000">
                <a:solidFill>
                  <a:schemeClr val="dk1"/>
                </a:solidFill>
                <a:latin typeface="Aptos"/>
                <a:ea typeface="Aptos"/>
                <a:cs typeface="Aptos"/>
                <a:sym typeface="Aptos"/>
              </a:rPr>
              <a:t>-Seleccionamos un invitado de la lista de candidatos, en este caso los invitados, </a:t>
            </a:r>
            <a:r>
              <a:rPr lang="es-ES" sz="2000">
                <a:solidFill>
                  <a:srgbClr val="0D0D0D"/>
                </a:solidFill>
                <a:highlight>
                  <a:srgbClr val="FFFFFF"/>
                </a:highlight>
                <a:latin typeface="Roboto"/>
                <a:ea typeface="Roboto"/>
                <a:cs typeface="Roboto"/>
                <a:sym typeface="Roboto"/>
              </a:rPr>
              <a:t>basándonos en el que tenga la mayor suma de niveles de conveniencia con los invitados ya sentados (el "más prometedor").</a:t>
            </a:r>
            <a:endParaRPr sz="2000">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sz="2000">
                <a:solidFill>
                  <a:schemeClr val="dk1"/>
                </a:solidFill>
                <a:latin typeface="Aptos"/>
                <a:ea typeface="Aptos"/>
                <a:cs typeface="Aptos"/>
                <a:sym typeface="Aptos"/>
              </a:rPr>
              <a:t>-Eliminamos al invitado de la lista de candidatos.</a:t>
            </a:r>
            <a:endParaRPr sz="2000">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sz="2000">
                <a:solidFill>
                  <a:schemeClr val="dk1"/>
                </a:solidFill>
                <a:latin typeface="Aptos"/>
                <a:ea typeface="Aptos"/>
                <a:cs typeface="Aptos"/>
                <a:sym typeface="Aptos"/>
              </a:rPr>
              <a:t>-Intentamos asignarle un sitio en la mesa cumpliendo con que el nivel de conveniencia sea el mayor posible.</a:t>
            </a:r>
            <a:endParaRPr sz="2000">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sz="2000">
                <a:solidFill>
                  <a:schemeClr val="dk1"/>
                </a:solidFill>
                <a:latin typeface="Aptos"/>
                <a:ea typeface="Aptos"/>
                <a:cs typeface="Aptos"/>
                <a:sym typeface="Aptos"/>
              </a:rPr>
              <a:t>-Añadimos al invitado a la lista de candidatos seleccionados</a:t>
            </a:r>
            <a:endParaRPr sz="2000">
              <a:solidFill>
                <a:schemeClr val="dk1"/>
              </a:solidFill>
              <a:latin typeface="Aptos"/>
              <a:ea typeface="Aptos"/>
              <a:cs typeface="Aptos"/>
              <a:sym typeface="Aptos"/>
            </a:endParaRPr>
          </a:p>
          <a:p>
            <a:pPr indent="0" lvl="0" marL="457200" rtl="0" algn="l">
              <a:lnSpc>
                <a:spcPct val="107916"/>
              </a:lnSpc>
              <a:spcBef>
                <a:spcPts val="800"/>
              </a:spcBef>
              <a:spcAft>
                <a:spcPts val="800"/>
              </a:spcAft>
              <a:buClr>
                <a:schemeClr val="dk1"/>
              </a:buClr>
              <a:buSzPts val="1100"/>
              <a:buFont typeface="Arial"/>
              <a:buNone/>
            </a:pPr>
            <a:r>
              <a:rPr lang="es-ES" sz="2000">
                <a:solidFill>
                  <a:schemeClr val="dk1"/>
                </a:solidFill>
                <a:latin typeface="Aptos"/>
                <a:ea typeface="Aptos"/>
                <a:cs typeface="Aptos"/>
                <a:sym typeface="Aptos"/>
              </a:rPr>
              <a:t>-Comprobamos si se ha cumplido que todos los invitados hayan sido asignados maximizando el nivel de conveniencia, si se cumple se ha hallado la solucion y sino se escoge otro candidato y se repite el proceso.</a:t>
            </a:r>
            <a:endParaRPr sz="2400" u="sng">
              <a:solidFill>
                <a:schemeClr val="dk1"/>
              </a:solidFill>
            </a:endParaRPr>
          </a:p>
        </p:txBody>
      </p:sp>
      <p:cxnSp>
        <p:nvCxnSpPr>
          <p:cNvPr id="230" name="Google Shape;230;g2ccf34a39af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31" name="Google Shape;231;g2ccf34a39af_0_0"/>
          <p:cNvSpPr txBox="1"/>
          <p:nvPr/>
        </p:nvSpPr>
        <p:spPr>
          <a:xfrm>
            <a:off x="228600" y="0"/>
            <a:ext cx="11734800" cy="1163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232" name="Google Shape;232;g2ccf34a39af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33" name="Google Shape;233;g2ccf34a39af_0_0"/>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2</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Cena</a:t>
            </a:r>
            <a:endParaRPr b="1"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ccf34a39af_0_9"/>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rtl="0" algn="l">
              <a:lnSpc>
                <a:spcPct val="107916"/>
              </a:lnSpc>
              <a:spcBef>
                <a:spcPts val="0"/>
              </a:spcBef>
              <a:spcAft>
                <a:spcPts val="800"/>
              </a:spcAft>
              <a:buClr>
                <a:schemeClr val="dk1"/>
              </a:buClr>
              <a:buSzPts val="1100"/>
              <a:buFont typeface="Arial"/>
              <a:buNone/>
            </a:pPr>
            <a:r>
              <a:t/>
            </a:r>
            <a:endParaRPr sz="2400" u="sng">
              <a:solidFill>
                <a:schemeClr val="dk1"/>
              </a:solidFill>
            </a:endParaRPr>
          </a:p>
        </p:txBody>
      </p:sp>
      <p:cxnSp>
        <p:nvCxnSpPr>
          <p:cNvPr id="240" name="Google Shape;240;g2ccf34a39af_0_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41" name="Google Shape;241;g2ccf34a39af_0_9"/>
          <p:cNvSpPr txBox="1"/>
          <p:nvPr/>
        </p:nvSpPr>
        <p:spPr>
          <a:xfrm>
            <a:off x="228600" y="0"/>
            <a:ext cx="11734800" cy="1163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242" name="Google Shape;242;g2ccf34a39af_0_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43" name="Google Shape;243;g2ccf34a39af_0_9"/>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2</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Cena</a:t>
            </a:r>
            <a:endParaRPr b="1" sz="1800">
              <a:solidFill>
                <a:schemeClr val="lt1"/>
              </a:solidFill>
            </a:endParaRPr>
          </a:p>
        </p:txBody>
      </p:sp>
      <p:pic>
        <p:nvPicPr>
          <p:cNvPr id="244" name="Google Shape;244;g2ccf34a39af_0_9"/>
          <p:cNvPicPr preferRelativeResize="0"/>
          <p:nvPr/>
        </p:nvPicPr>
        <p:blipFill>
          <a:blip r:embed="rId3">
            <a:alphaModFix/>
          </a:blip>
          <a:stretch>
            <a:fillRect/>
          </a:stretch>
        </p:blipFill>
        <p:spPr>
          <a:xfrm>
            <a:off x="1030075" y="1689713"/>
            <a:ext cx="4362450" cy="4276725"/>
          </a:xfrm>
          <a:prstGeom prst="rect">
            <a:avLst/>
          </a:prstGeom>
          <a:noFill/>
          <a:ln>
            <a:noFill/>
          </a:ln>
        </p:spPr>
      </p:pic>
      <p:pic>
        <p:nvPicPr>
          <p:cNvPr id="245" name="Google Shape;245;g2ccf34a39af_0_9"/>
          <p:cNvPicPr preferRelativeResize="0"/>
          <p:nvPr/>
        </p:nvPicPr>
        <p:blipFill>
          <a:blip r:embed="rId4">
            <a:alphaModFix/>
          </a:blip>
          <a:stretch>
            <a:fillRect/>
          </a:stretch>
        </p:blipFill>
        <p:spPr>
          <a:xfrm>
            <a:off x="5392513" y="1689725"/>
            <a:ext cx="6105525" cy="4276725"/>
          </a:xfrm>
          <a:prstGeom prst="rect">
            <a:avLst/>
          </a:prstGeom>
          <a:noFill/>
          <a:ln>
            <a:noFill/>
          </a:ln>
        </p:spPr>
      </p:pic>
      <p:cxnSp>
        <p:nvCxnSpPr>
          <p:cNvPr id="246" name="Google Shape;246;g2ccf34a39af_0_9"/>
          <p:cNvCxnSpPr/>
          <p:nvPr/>
        </p:nvCxnSpPr>
        <p:spPr>
          <a:xfrm>
            <a:off x="5362525" y="1744625"/>
            <a:ext cx="13500" cy="4218300"/>
          </a:xfrm>
          <a:prstGeom prst="straightConnector1">
            <a:avLst/>
          </a:prstGeom>
          <a:noFill/>
          <a:ln cap="flat" cmpd="sng" w="9525">
            <a:solidFill>
              <a:schemeClr val="accent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ccf34a39af_0_21"/>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457200" rtl="0" algn="l">
              <a:lnSpc>
                <a:spcPct val="107916"/>
              </a:lnSpc>
              <a:spcBef>
                <a:spcPts val="0"/>
              </a:spcBef>
              <a:spcAft>
                <a:spcPts val="800"/>
              </a:spcAft>
              <a:buClr>
                <a:schemeClr val="dk1"/>
              </a:buClr>
              <a:buSzPts val="1100"/>
              <a:buFont typeface="Arial"/>
              <a:buNone/>
            </a:pPr>
            <a:r>
              <a:t/>
            </a:r>
            <a:endParaRPr sz="2400" u="sng">
              <a:solidFill>
                <a:schemeClr val="dk1"/>
              </a:solidFill>
            </a:endParaRPr>
          </a:p>
        </p:txBody>
      </p:sp>
      <p:cxnSp>
        <p:nvCxnSpPr>
          <p:cNvPr id="253" name="Google Shape;253;g2ccf34a39af_0_2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54" name="Google Shape;254;g2ccf34a39af_0_21"/>
          <p:cNvSpPr txBox="1"/>
          <p:nvPr/>
        </p:nvSpPr>
        <p:spPr>
          <a:xfrm>
            <a:off x="133350" y="32895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a:t>
            </a:r>
            <a:endParaRPr b="0" i="0" sz="2800" u="none" cap="none" strike="noStrike">
              <a:solidFill>
                <a:srgbClr val="3F3F3F"/>
              </a:solidFill>
              <a:latin typeface="Century Gothic"/>
              <a:ea typeface="Century Gothic"/>
              <a:cs typeface="Century Gothic"/>
              <a:sym typeface="Century Gothic"/>
            </a:endParaRPr>
          </a:p>
        </p:txBody>
      </p:sp>
      <p:cxnSp>
        <p:nvCxnSpPr>
          <p:cNvPr id="255" name="Google Shape;255;g2ccf34a39af_0_2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56" name="Google Shape;256;g2ccf34a39af_0_21"/>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2</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Cena</a:t>
            </a:r>
            <a:endParaRPr b="1" sz="1800">
              <a:solidFill>
                <a:schemeClr val="lt1"/>
              </a:solidFill>
            </a:endParaRPr>
          </a:p>
        </p:txBody>
      </p:sp>
      <p:pic>
        <p:nvPicPr>
          <p:cNvPr id="257" name="Google Shape;257;g2ccf34a39af_0_21"/>
          <p:cNvPicPr preferRelativeResize="0"/>
          <p:nvPr/>
        </p:nvPicPr>
        <p:blipFill>
          <a:blip r:embed="rId3">
            <a:alphaModFix/>
          </a:blip>
          <a:stretch>
            <a:fillRect/>
          </a:stretch>
        </p:blipFill>
        <p:spPr>
          <a:xfrm>
            <a:off x="-12" y="1169275"/>
            <a:ext cx="5686425" cy="2209800"/>
          </a:xfrm>
          <a:prstGeom prst="rect">
            <a:avLst/>
          </a:prstGeom>
          <a:noFill/>
          <a:ln>
            <a:noFill/>
          </a:ln>
        </p:spPr>
      </p:pic>
      <p:pic>
        <p:nvPicPr>
          <p:cNvPr id="258" name="Google Shape;258;g2ccf34a39af_0_21"/>
          <p:cNvPicPr preferRelativeResize="0"/>
          <p:nvPr/>
        </p:nvPicPr>
        <p:blipFill rotWithShape="1">
          <a:blip r:embed="rId4">
            <a:alphaModFix/>
          </a:blip>
          <a:srcRect b="0" l="0" r="6620" t="0"/>
          <a:stretch/>
        </p:blipFill>
        <p:spPr>
          <a:xfrm>
            <a:off x="0" y="3379075"/>
            <a:ext cx="5686424" cy="3478925"/>
          </a:xfrm>
          <a:prstGeom prst="rect">
            <a:avLst/>
          </a:prstGeom>
          <a:noFill/>
          <a:ln>
            <a:noFill/>
          </a:ln>
        </p:spPr>
      </p:pic>
      <p:pic>
        <p:nvPicPr>
          <p:cNvPr id="259" name="Google Shape;259;g2ccf34a39af_0_21"/>
          <p:cNvPicPr preferRelativeResize="0"/>
          <p:nvPr/>
        </p:nvPicPr>
        <p:blipFill>
          <a:blip r:embed="rId5">
            <a:alphaModFix/>
          </a:blip>
          <a:stretch>
            <a:fillRect/>
          </a:stretch>
        </p:blipFill>
        <p:spPr>
          <a:xfrm>
            <a:off x="5686425" y="1100125"/>
            <a:ext cx="6505574" cy="5134675"/>
          </a:xfrm>
          <a:prstGeom prst="rect">
            <a:avLst/>
          </a:prstGeom>
          <a:noFill/>
          <a:ln>
            <a:noFill/>
          </a:ln>
        </p:spPr>
      </p:pic>
      <p:cxnSp>
        <p:nvCxnSpPr>
          <p:cNvPr id="260" name="Google Shape;260;g2ccf34a39af_0_21"/>
          <p:cNvCxnSpPr/>
          <p:nvPr/>
        </p:nvCxnSpPr>
        <p:spPr>
          <a:xfrm>
            <a:off x="-12300" y="3350250"/>
            <a:ext cx="5701500" cy="0"/>
          </a:xfrm>
          <a:prstGeom prst="straightConnector1">
            <a:avLst/>
          </a:prstGeom>
          <a:noFill/>
          <a:ln cap="flat" cmpd="sng" w="28575">
            <a:solidFill>
              <a:srgbClr val="FF0000"/>
            </a:solidFill>
            <a:prstDash val="solid"/>
            <a:round/>
            <a:headEnd len="med" w="med" type="none"/>
            <a:tailEnd len="med" w="med" type="none"/>
          </a:ln>
        </p:spPr>
      </p:cxnSp>
      <p:cxnSp>
        <p:nvCxnSpPr>
          <p:cNvPr id="261" name="Google Shape;261;g2ccf34a39af_0_21"/>
          <p:cNvCxnSpPr/>
          <p:nvPr/>
        </p:nvCxnSpPr>
        <p:spPr>
          <a:xfrm rot="10800000">
            <a:off x="5661725" y="1159475"/>
            <a:ext cx="54600" cy="567420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ccf34a39af_0_40"/>
          <p:cNvSpPr/>
          <p:nvPr/>
        </p:nvSpPr>
        <p:spPr>
          <a:xfrm>
            <a:off x="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355600" lvl="0" marL="914400" rtl="0" algn="l">
              <a:lnSpc>
                <a:spcPct val="107916"/>
              </a:lnSpc>
              <a:spcBef>
                <a:spcPts val="0"/>
              </a:spcBef>
              <a:spcAft>
                <a:spcPts val="0"/>
              </a:spcAft>
              <a:buClr>
                <a:schemeClr val="dk1"/>
              </a:buClr>
              <a:buSzPts val="2000"/>
              <a:buChar char="●"/>
            </a:pPr>
            <a:r>
              <a:rPr lang="es-ES" sz="2000">
                <a:solidFill>
                  <a:schemeClr val="dk1"/>
                </a:solidFill>
              </a:rPr>
              <a:t>A partir del ejemplo anterior donde S = [1, 5, 2, 4, 3, 1] y conveniencia total = 130, tiene una eficiencia de O(n) porque solo recorre un bucle de candidatos.</a:t>
            </a:r>
            <a:endParaRPr sz="2000">
              <a:solidFill>
                <a:schemeClr val="dk1"/>
              </a:solidFill>
            </a:endParaRPr>
          </a:p>
          <a:p>
            <a:pPr indent="-355600" lvl="0" marL="914400" rtl="0" algn="l">
              <a:lnSpc>
                <a:spcPct val="107916"/>
              </a:lnSpc>
              <a:spcBef>
                <a:spcPts val="0"/>
              </a:spcBef>
              <a:spcAft>
                <a:spcPts val="0"/>
              </a:spcAft>
              <a:buClr>
                <a:schemeClr val="dk1"/>
              </a:buClr>
              <a:buSzPts val="2000"/>
              <a:buChar char="●"/>
            </a:pPr>
            <a:r>
              <a:rPr lang="es-ES" sz="2000">
                <a:solidFill>
                  <a:schemeClr val="dk1"/>
                </a:solidFill>
              </a:rPr>
              <a:t>Buscamos otra posible combinacion para S donde se pueda dar un caso mas optimo, por ejemplo si la lista de candidatos estuviera ordenada al reves:</a:t>
            </a:r>
            <a:endParaRPr sz="2000">
              <a:solidFill>
                <a:schemeClr val="dk1"/>
              </a:solidFill>
            </a:endParaRPr>
          </a:p>
          <a:p>
            <a:pPr indent="457200" lvl="0" marL="914400" rtl="0" algn="l">
              <a:lnSpc>
                <a:spcPct val="107916"/>
              </a:lnSpc>
              <a:spcBef>
                <a:spcPts val="800"/>
              </a:spcBef>
              <a:spcAft>
                <a:spcPts val="0"/>
              </a:spcAft>
              <a:buNone/>
            </a:pPr>
            <a:r>
              <a:rPr lang="es-ES" sz="2000">
                <a:solidFill>
                  <a:schemeClr val="dk1"/>
                </a:solidFill>
              </a:rPr>
              <a:t>	</a:t>
            </a:r>
            <a:endParaRPr sz="2000">
              <a:solidFill>
                <a:schemeClr val="dk1"/>
              </a:solidFill>
            </a:endParaRPr>
          </a:p>
          <a:p>
            <a:pPr indent="-355600" lvl="0" marL="914400" rtl="0" algn="l">
              <a:lnSpc>
                <a:spcPct val="107916"/>
              </a:lnSpc>
              <a:spcBef>
                <a:spcPts val="800"/>
              </a:spcBef>
              <a:spcAft>
                <a:spcPts val="0"/>
              </a:spcAft>
              <a:buClr>
                <a:schemeClr val="dk1"/>
              </a:buClr>
              <a:buSzPts val="2000"/>
              <a:buChar char="●"/>
            </a:pPr>
            <a:r>
              <a:rPr lang="es-ES" sz="2000">
                <a:solidFill>
                  <a:schemeClr val="dk1"/>
                </a:solidFill>
              </a:rPr>
              <a:t>Por lo tanto podemos afirmar que no existe ninguna combinacion que sea mayor que esta suma ya que con un algoritmo Greedy  siempre se va cogiendo el mejor y como en cada paso se va descartando el escogido ya que no se puede volver a sentar el invitado, el amaño se ira reduciendo cogiendo para cada candidato el mejor.</a:t>
            </a:r>
            <a:endParaRPr sz="2000">
              <a:solidFill>
                <a:schemeClr val="dk1"/>
              </a:solidFill>
            </a:endParaRPr>
          </a:p>
          <a:p>
            <a:pPr indent="0" lvl="0" marL="914400" rtl="0" algn="l">
              <a:lnSpc>
                <a:spcPct val="107916"/>
              </a:lnSpc>
              <a:spcBef>
                <a:spcPts val="800"/>
              </a:spcBef>
              <a:spcAft>
                <a:spcPts val="0"/>
              </a:spcAft>
              <a:buNone/>
            </a:pPr>
            <a:r>
              <a:t/>
            </a:r>
            <a:endParaRPr sz="2000">
              <a:solidFill>
                <a:schemeClr val="dk1"/>
              </a:solidFill>
            </a:endParaRPr>
          </a:p>
          <a:p>
            <a:pPr indent="-355600" lvl="0" marL="914400" rtl="0" algn="l">
              <a:lnSpc>
                <a:spcPct val="107916"/>
              </a:lnSpc>
              <a:spcBef>
                <a:spcPts val="800"/>
              </a:spcBef>
              <a:spcAft>
                <a:spcPts val="0"/>
              </a:spcAft>
              <a:buClr>
                <a:schemeClr val="dk1"/>
              </a:buClr>
              <a:buSzPts val="2000"/>
              <a:buChar char="●"/>
            </a:pPr>
            <a:r>
              <a:rPr lang="es-ES" sz="2000">
                <a:solidFill>
                  <a:schemeClr val="dk1"/>
                </a:solidFill>
              </a:rPr>
              <a:t>En un fuerza bruta se podria obtener tambien la mejor solucion pero con la diferencia de que habria que recorrer la matriz muchas veces hasta localizar el elemento mejor.</a:t>
            </a:r>
            <a:endParaRPr sz="2400">
              <a:solidFill>
                <a:schemeClr val="dk1"/>
              </a:solidFill>
            </a:endParaRPr>
          </a:p>
        </p:txBody>
      </p:sp>
      <p:cxnSp>
        <p:nvCxnSpPr>
          <p:cNvPr id="268" name="Google Shape;268;g2ccf34a39af_0_4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69" name="Google Shape;269;g2ccf34a39af_0_40"/>
          <p:cNvSpPr txBox="1"/>
          <p:nvPr/>
        </p:nvSpPr>
        <p:spPr>
          <a:xfrm>
            <a:off x="133350" y="32895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Optimalidad</a:t>
            </a:r>
            <a:endParaRPr b="0" i="0" sz="2800" u="none" cap="none" strike="noStrike">
              <a:solidFill>
                <a:srgbClr val="3F3F3F"/>
              </a:solidFill>
              <a:latin typeface="Century Gothic"/>
              <a:ea typeface="Century Gothic"/>
              <a:cs typeface="Century Gothic"/>
              <a:sym typeface="Century Gothic"/>
            </a:endParaRPr>
          </a:p>
        </p:txBody>
      </p:sp>
      <p:cxnSp>
        <p:nvCxnSpPr>
          <p:cNvPr id="270" name="Google Shape;270;g2ccf34a39af_0_4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71" name="Google Shape;271;g2ccf34a39af_0_40"/>
          <p:cNvSpPr/>
          <p:nvPr/>
        </p:nvSpPr>
        <p:spPr>
          <a:xfrm>
            <a:off x="24983" y="493644"/>
            <a:ext cx="1371600" cy="5541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2</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Cena</a:t>
            </a:r>
            <a:endParaRPr b="1" sz="1800">
              <a:solidFill>
                <a:schemeClr val="lt1"/>
              </a:solidFill>
            </a:endParaRPr>
          </a:p>
        </p:txBody>
      </p:sp>
      <p:sp>
        <p:nvSpPr>
          <p:cNvPr id="272" name="Google Shape;272;g2ccf34a39af_0_40"/>
          <p:cNvSpPr/>
          <p:nvPr/>
        </p:nvSpPr>
        <p:spPr>
          <a:xfrm>
            <a:off x="2170350" y="3105325"/>
            <a:ext cx="8158800" cy="387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7916"/>
              </a:lnSpc>
              <a:spcBef>
                <a:spcPts val="0"/>
              </a:spcBef>
              <a:spcAft>
                <a:spcPts val="800"/>
              </a:spcAft>
              <a:buClr>
                <a:schemeClr val="dk1"/>
              </a:buClr>
              <a:buSzPts val="1100"/>
              <a:buFont typeface="Arial"/>
              <a:buNone/>
            </a:pPr>
            <a:r>
              <a:rPr lang="es-ES" sz="2000">
                <a:solidFill>
                  <a:schemeClr val="dk1"/>
                </a:solidFill>
              </a:rPr>
              <a:t>   </a:t>
            </a:r>
            <a:r>
              <a:rPr lang="es-ES" sz="2000">
                <a:solidFill>
                  <a:schemeClr val="dk1"/>
                </a:solidFill>
              </a:rPr>
              <a:t>C = [5, 4, 3, 2, 1] se obtiene S = [5, 1, 4, 2, 3, 5]  con suma = 130</a:t>
            </a:r>
            <a:endParaRPr>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0"/>
          <p:cNvSpPr/>
          <p:nvPr/>
        </p:nvSpPr>
        <p:spPr>
          <a:xfrm>
            <a:off x="0" y="1749247"/>
            <a:ext cx="12192000" cy="35136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79" name="Google Shape;279;p10"/>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80" name="Google Shape;280;p10"/>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componentes</a:t>
            </a:r>
            <a:endParaRPr b="0" i="0" sz="2800" u="none" cap="none" strike="noStrike">
              <a:solidFill>
                <a:srgbClr val="3F3F3F"/>
              </a:solidFill>
              <a:latin typeface="Century Gothic"/>
              <a:ea typeface="Century Gothic"/>
              <a:cs typeface="Century Gothic"/>
              <a:sym typeface="Century Gothic"/>
            </a:endParaRPr>
          </a:p>
        </p:txBody>
      </p:sp>
      <p:cxnSp>
        <p:nvCxnSpPr>
          <p:cNvPr id="281" name="Google Shape;281;p10"/>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82" name="Google Shape;282;p10"/>
          <p:cNvSpPr/>
          <p:nvPr/>
        </p:nvSpPr>
        <p:spPr>
          <a:xfrm>
            <a:off x="0" y="490457"/>
            <a:ext cx="1371600" cy="553998"/>
          </a:xfrm>
          <a:prstGeom prst="rect">
            <a:avLst/>
          </a:prstGeom>
          <a:solidFill>
            <a:srgbClr val="00B0F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3</a:t>
            </a:r>
            <a:br>
              <a:rPr b="1" lang="es-ES" sz="1800">
                <a:solidFill>
                  <a:schemeClr val="lt1"/>
                </a:solidFill>
              </a:rPr>
            </a:br>
            <a:r>
              <a:rPr b="1" lang="es-ES" sz="1800">
                <a:solidFill>
                  <a:schemeClr val="lt1"/>
                </a:solidFill>
              </a:rPr>
              <a:t>Autobus</a:t>
            </a:r>
            <a:endParaRPr b="0" i="0" sz="1400" u="none" cap="none" strike="noStrike">
              <a:solidFill>
                <a:srgbClr val="000000"/>
              </a:solidFill>
              <a:latin typeface="Arial"/>
              <a:ea typeface="Arial"/>
              <a:cs typeface="Arial"/>
              <a:sym typeface="Arial"/>
            </a:endParaRPr>
          </a:p>
        </p:txBody>
      </p:sp>
      <p:sp>
        <p:nvSpPr>
          <p:cNvPr id="283" name="Google Shape;283;p10"/>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284" name="Google Shape;284;p10"/>
          <p:cNvSpPr txBox="1"/>
          <p:nvPr/>
        </p:nvSpPr>
        <p:spPr>
          <a:xfrm>
            <a:off x="611650" y="1901225"/>
            <a:ext cx="7998000" cy="3209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s-ES" sz="1600" u="sng">
                <a:solidFill>
                  <a:schemeClr val="dk1"/>
                </a:solidFill>
              </a:rPr>
              <a:t>Lista de candidatos</a:t>
            </a:r>
            <a:r>
              <a:rPr lang="es-ES" sz="1600">
                <a:solidFill>
                  <a:schemeClr val="dk1"/>
                </a:solidFill>
              </a:rPr>
              <a:t>: Lista de gasolineras ordenadas por su posición kilométrica</a:t>
            </a:r>
            <a:endParaRPr sz="1600">
              <a:solidFill>
                <a:schemeClr val="dk1"/>
              </a:solidFill>
            </a:endParaRPr>
          </a:p>
          <a:p>
            <a:pPr indent="0" lvl="0" marL="457200" rtl="0" algn="l">
              <a:lnSpc>
                <a:spcPct val="115000"/>
              </a:lnSpc>
              <a:spcBef>
                <a:spcPts val="800"/>
              </a:spcBef>
              <a:spcAft>
                <a:spcPts val="0"/>
              </a:spcAft>
              <a:buNone/>
            </a:pPr>
            <a:r>
              <a:rPr lang="es-ES" sz="1600" u="sng">
                <a:solidFill>
                  <a:schemeClr val="dk1"/>
                </a:solidFill>
              </a:rPr>
              <a:t>Lista de candidatos usados</a:t>
            </a:r>
            <a:r>
              <a:rPr lang="es-ES" sz="1600">
                <a:solidFill>
                  <a:schemeClr val="dk1"/>
                </a:solidFill>
              </a:rPr>
              <a:t>: Lista de gasolineras seleccionadas para repostar.</a:t>
            </a:r>
            <a:endParaRPr sz="1600">
              <a:solidFill>
                <a:schemeClr val="dk1"/>
              </a:solidFill>
            </a:endParaRPr>
          </a:p>
          <a:p>
            <a:pPr indent="0" lvl="0" marL="457200" rtl="0" algn="l">
              <a:lnSpc>
                <a:spcPct val="115000"/>
              </a:lnSpc>
              <a:spcBef>
                <a:spcPts val="800"/>
              </a:spcBef>
              <a:spcAft>
                <a:spcPts val="0"/>
              </a:spcAft>
              <a:buNone/>
            </a:pPr>
            <a:r>
              <a:rPr lang="es-ES" sz="1600" u="sng">
                <a:solidFill>
                  <a:schemeClr val="dk1"/>
                </a:solidFill>
              </a:rPr>
              <a:t>Criterio de selección</a:t>
            </a:r>
            <a:r>
              <a:rPr lang="es-ES" sz="1600">
                <a:solidFill>
                  <a:schemeClr val="dk1"/>
                </a:solidFill>
              </a:rPr>
              <a:t>: Seleccionar la gasolinera más lejana que pueda alcanzarse sin quedarse sin gasolina.</a:t>
            </a:r>
            <a:endParaRPr sz="1600">
              <a:solidFill>
                <a:schemeClr val="dk1"/>
              </a:solidFill>
            </a:endParaRPr>
          </a:p>
          <a:p>
            <a:pPr indent="0" lvl="0" marL="457200" rtl="0" algn="l">
              <a:lnSpc>
                <a:spcPct val="115000"/>
              </a:lnSpc>
              <a:spcBef>
                <a:spcPts val="800"/>
              </a:spcBef>
              <a:spcAft>
                <a:spcPts val="0"/>
              </a:spcAft>
              <a:buNone/>
            </a:pPr>
            <a:r>
              <a:rPr lang="es-ES" sz="1600" u="sng">
                <a:solidFill>
                  <a:schemeClr val="dk1"/>
                </a:solidFill>
              </a:rPr>
              <a:t>Criterio de factibilidad</a:t>
            </a:r>
            <a:r>
              <a:rPr lang="es-ES" sz="1600">
                <a:solidFill>
                  <a:schemeClr val="dk1"/>
                </a:solidFill>
              </a:rPr>
              <a:t>: Verificar si el autobús puede llegar a la gasolinera seleccionada sin quedarse sin gasolina.</a:t>
            </a:r>
            <a:endParaRPr sz="1600">
              <a:solidFill>
                <a:schemeClr val="dk1"/>
              </a:solidFill>
            </a:endParaRPr>
          </a:p>
          <a:p>
            <a:pPr indent="0" lvl="0" marL="457200" rtl="0" algn="l">
              <a:lnSpc>
                <a:spcPct val="115000"/>
              </a:lnSpc>
              <a:spcBef>
                <a:spcPts val="800"/>
              </a:spcBef>
              <a:spcAft>
                <a:spcPts val="0"/>
              </a:spcAft>
              <a:buNone/>
            </a:pPr>
            <a:r>
              <a:rPr lang="es-ES" sz="1600" u="sng">
                <a:solidFill>
                  <a:schemeClr val="dk1"/>
                </a:solidFill>
              </a:rPr>
              <a:t>Función solución</a:t>
            </a:r>
            <a:r>
              <a:rPr lang="es-ES" sz="1600">
                <a:solidFill>
                  <a:schemeClr val="dk1"/>
                </a:solidFill>
              </a:rPr>
              <a:t>: La solución es óptima cuando el autobús llega al destino sin quedarse sin gasolina.</a:t>
            </a:r>
            <a:endParaRPr sz="1600">
              <a:solidFill>
                <a:schemeClr val="dk1"/>
              </a:solidFill>
            </a:endParaRPr>
          </a:p>
          <a:p>
            <a:pPr indent="0" lvl="0" marL="457200" rtl="0" algn="l">
              <a:lnSpc>
                <a:spcPct val="115000"/>
              </a:lnSpc>
              <a:spcBef>
                <a:spcPts val="800"/>
              </a:spcBef>
              <a:spcAft>
                <a:spcPts val="800"/>
              </a:spcAft>
              <a:buNone/>
            </a:pPr>
            <a:r>
              <a:rPr lang="es-ES" sz="1600" u="sng">
                <a:solidFill>
                  <a:schemeClr val="dk1"/>
                </a:solidFill>
              </a:rPr>
              <a:t>Función objetivo</a:t>
            </a:r>
            <a:r>
              <a:rPr lang="es-ES" sz="1600">
                <a:solidFill>
                  <a:schemeClr val="dk1"/>
                </a:solidFill>
              </a:rPr>
              <a:t>: Minimizar el número de paradas en gasolineras.</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p:nvPr/>
        </p:nvSpPr>
        <p:spPr>
          <a:xfrm>
            <a:off x="0" y="1749250"/>
            <a:ext cx="12192000" cy="3477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l">
              <a:lnSpc>
                <a:spcPct val="107916"/>
              </a:lnSpc>
              <a:spcBef>
                <a:spcPts val="400"/>
              </a:spcBef>
              <a:spcAft>
                <a:spcPts val="0"/>
              </a:spcAft>
              <a:buNone/>
            </a:pPr>
            <a:r>
              <a:rPr b="1" lang="es-ES" sz="1600">
                <a:solidFill>
                  <a:schemeClr val="dk1"/>
                </a:solidFill>
                <a:latin typeface="Aptos"/>
                <a:ea typeface="Aptos"/>
                <a:cs typeface="Aptos"/>
                <a:sym typeface="Aptos"/>
              </a:rPr>
              <a:t>- Idea General</a:t>
            </a:r>
            <a:endParaRPr b="1" sz="1600">
              <a:solidFill>
                <a:schemeClr val="dk1"/>
              </a:solidFill>
              <a:latin typeface="Aptos"/>
              <a:ea typeface="Aptos"/>
              <a:cs typeface="Aptos"/>
              <a:sym typeface="Aptos"/>
            </a:endParaRPr>
          </a:p>
          <a:p>
            <a:pPr indent="-323850" lvl="0" marL="914400" rtl="0" algn="l">
              <a:lnSpc>
                <a:spcPct val="107916"/>
              </a:lnSpc>
              <a:spcBef>
                <a:spcPts val="20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Inicialización: </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Ordenar las gasolineras por su posición kilométrica</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Inicializar una lista vacía para las gasolineras seleccionadas</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Inicializar una variable para el kilometraje de autobús</a:t>
            </a:r>
            <a:endParaRPr sz="1500">
              <a:solidFill>
                <a:schemeClr val="dk1"/>
              </a:solidFill>
              <a:latin typeface="Aptos"/>
              <a:ea typeface="Aptos"/>
              <a:cs typeface="Aptos"/>
              <a:sym typeface="Aptos"/>
            </a:endParaRPr>
          </a:p>
          <a:p>
            <a:pPr indent="-323850" lvl="0" marL="9144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Selección Greedy</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Seleccionar la gasolinera más lejana a la que podamos llegar sin agotar la gasolina.</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Añadimos dicha gasolinera a la lista de gasolineras.</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Actualizamos el kilometraje del autobús con la posición de la gasolinera que se haya seleccionado.</a:t>
            </a:r>
            <a:endParaRPr sz="1500">
              <a:solidFill>
                <a:schemeClr val="dk1"/>
              </a:solidFill>
              <a:latin typeface="Aptos"/>
              <a:ea typeface="Aptos"/>
              <a:cs typeface="Aptos"/>
              <a:sym typeface="Aptos"/>
            </a:endParaRPr>
          </a:p>
          <a:p>
            <a:pPr indent="-323850" lvl="0" marL="9144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Solución</a:t>
            </a:r>
            <a:endParaRPr sz="1500">
              <a:solidFill>
                <a:schemeClr val="dk1"/>
              </a:solidFill>
              <a:latin typeface="Aptos"/>
              <a:ea typeface="Aptos"/>
              <a:cs typeface="Aptos"/>
              <a:sym typeface="Aptos"/>
            </a:endParaRPr>
          </a:p>
          <a:p>
            <a:pPr indent="-323850" lvl="1" marL="1371600" rtl="0" algn="l">
              <a:lnSpc>
                <a:spcPct val="107916"/>
              </a:lnSpc>
              <a:spcBef>
                <a:spcPts val="0"/>
              </a:spcBef>
              <a:spcAft>
                <a:spcPts val="0"/>
              </a:spcAft>
              <a:buClr>
                <a:schemeClr val="dk1"/>
              </a:buClr>
              <a:buSzPts val="1500"/>
              <a:buFont typeface="Aptos"/>
              <a:buAutoNum type="arabicPeriod"/>
            </a:pPr>
            <a:r>
              <a:rPr lang="es-ES" sz="1500">
                <a:solidFill>
                  <a:schemeClr val="dk1"/>
                </a:solidFill>
                <a:latin typeface="Aptos"/>
                <a:ea typeface="Aptos"/>
                <a:cs typeface="Aptos"/>
                <a:sym typeface="Aptos"/>
              </a:rPr>
              <a:t>Devolver la lista de gasolineras </a:t>
            </a:r>
            <a:endParaRPr sz="1500">
              <a:solidFill>
                <a:schemeClr val="dk1"/>
              </a:solidFill>
              <a:latin typeface="Aptos"/>
              <a:ea typeface="Aptos"/>
              <a:cs typeface="Aptos"/>
              <a:sym typeface="Aptos"/>
            </a:endParaRPr>
          </a:p>
        </p:txBody>
      </p:sp>
      <p:cxnSp>
        <p:nvCxnSpPr>
          <p:cNvPr id="291" name="Google Shape;291;p11"/>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92" name="Google Shape;292;p11"/>
          <p:cNvSpPr txBox="1"/>
          <p:nvPr/>
        </p:nvSpPr>
        <p:spPr>
          <a:xfrm>
            <a:off x="228600" y="190500"/>
            <a:ext cx="11734800" cy="11637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1" sz="2800">
              <a:solidFill>
                <a:srgbClr val="3F3F3F"/>
              </a:solidFill>
              <a:latin typeface="Century Gothic"/>
              <a:ea typeface="Century Gothic"/>
              <a:cs typeface="Century Gothic"/>
              <a:sym typeface="Century Gothic"/>
            </a:endParaRPr>
          </a:p>
        </p:txBody>
      </p:sp>
      <p:cxnSp>
        <p:nvCxnSpPr>
          <p:cNvPr id="293" name="Google Shape;293;p11"/>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94" name="Google Shape;294;p11"/>
          <p:cNvSpPr/>
          <p:nvPr/>
        </p:nvSpPr>
        <p:spPr>
          <a:xfrm>
            <a:off x="0" y="490457"/>
            <a:ext cx="1371600" cy="553998"/>
          </a:xfrm>
          <a:prstGeom prst="rect">
            <a:avLst/>
          </a:prstGeom>
          <a:solidFill>
            <a:srgbClr val="00B0F0"/>
          </a:solid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br>
              <a:rPr b="1" lang="es-ES" sz="1800">
                <a:solidFill>
                  <a:schemeClr val="lt1"/>
                </a:solidFill>
              </a:rPr>
            </a:br>
            <a:r>
              <a:rPr b="1" lang="es-ES" sz="1800">
                <a:solidFill>
                  <a:schemeClr val="lt1"/>
                </a:solidFill>
              </a:rPr>
              <a:t>Autobus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cxnSp>
        <p:nvCxnSpPr>
          <p:cNvPr id="300" name="Google Shape;300;p12"/>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301" name="Google Shape;301;p12"/>
          <p:cNvSpPr txBox="1"/>
          <p:nvPr/>
        </p:nvSpPr>
        <p:spPr>
          <a:xfrm>
            <a:off x="228600" y="190500"/>
            <a:ext cx="11734800" cy="11637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1" sz="2800">
              <a:solidFill>
                <a:srgbClr val="3F3F3F"/>
              </a:solidFill>
              <a:latin typeface="Century Gothic"/>
              <a:ea typeface="Century Gothic"/>
              <a:cs typeface="Century Gothic"/>
              <a:sym typeface="Century Gothic"/>
            </a:endParaRPr>
          </a:p>
        </p:txBody>
      </p:sp>
      <p:cxnSp>
        <p:nvCxnSpPr>
          <p:cNvPr id="302" name="Google Shape;302;p12"/>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303" name="Google Shape;303;p12"/>
          <p:cNvSpPr/>
          <p:nvPr/>
        </p:nvSpPr>
        <p:spPr>
          <a:xfrm>
            <a:off x="0" y="490457"/>
            <a:ext cx="1371600" cy="553998"/>
          </a:xfrm>
          <a:prstGeom prst="rect">
            <a:avLst/>
          </a:prstGeom>
          <a:solidFill>
            <a:srgbClr val="00B0F0"/>
          </a:solid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br>
              <a:rPr b="1" lang="es-ES" sz="1800">
                <a:solidFill>
                  <a:schemeClr val="lt1"/>
                </a:solidFill>
              </a:rPr>
            </a:br>
            <a:r>
              <a:rPr b="1" lang="es-ES" sz="1800">
                <a:solidFill>
                  <a:schemeClr val="lt1"/>
                </a:solidFill>
              </a:rPr>
              <a:t>Autobus</a:t>
            </a:r>
            <a:endParaRPr b="0" i="0" sz="1400" u="none" cap="none" strike="noStrike">
              <a:solidFill>
                <a:srgbClr val="000000"/>
              </a:solidFill>
              <a:latin typeface="Arial"/>
              <a:ea typeface="Arial"/>
              <a:cs typeface="Arial"/>
              <a:sym typeface="Arial"/>
            </a:endParaRPr>
          </a:p>
        </p:txBody>
      </p:sp>
      <p:sp>
        <p:nvSpPr>
          <p:cNvPr id="304" name="Google Shape;304;p12"/>
          <p:cNvSpPr/>
          <p:nvPr/>
        </p:nvSpPr>
        <p:spPr>
          <a:xfrm>
            <a:off x="0" y="1749250"/>
            <a:ext cx="61341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just">
              <a:lnSpc>
                <a:spcPct val="107916"/>
              </a:lnSpc>
              <a:spcBef>
                <a:spcPts val="400"/>
              </a:spcBef>
              <a:spcAft>
                <a:spcPts val="0"/>
              </a:spcAft>
              <a:buClr>
                <a:schemeClr val="dk1"/>
              </a:buClr>
              <a:buSzPts val="1100"/>
              <a:buFont typeface="Arial"/>
              <a:buNone/>
            </a:pPr>
            <a:r>
              <a:rPr b="1" lang="es-ES" sz="1200">
                <a:solidFill>
                  <a:schemeClr val="dk1"/>
                </a:solidFill>
                <a:latin typeface="Aptos"/>
                <a:ea typeface="Aptos"/>
                <a:cs typeface="Aptos"/>
                <a:sym typeface="Aptos"/>
              </a:rPr>
              <a:t>- Pseudocódigo</a:t>
            </a:r>
            <a:endParaRPr b="1" sz="1200">
              <a:solidFill>
                <a:schemeClr val="dk1"/>
              </a:solidFill>
              <a:latin typeface="Aptos"/>
              <a:ea typeface="Aptos"/>
              <a:cs typeface="Aptos"/>
              <a:sym typeface="Aptos"/>
            </a:endParaRPr>
          </a:p>
          <a:p>
            <a:pPr indent="0" lvl="0" marL="0" rtl="0" algn="just">
              <a:lnSpc>
                <a:spcPct val="107916"/>
              </a:lnSpc>
              <a:spcBef>
                <a:spcPts val="200"/>
              </a:spcBef>
              <a:spcAft>
                <a:spcPts val="0"/>
              </a:spcAft>
              <a:buClr>
                <a:schemeClr val="dk1"/>
              </a:buClr>
              <a:buSzPts val="1100"/>
              <a:buFont typeface="Arial"/>
              <a:buNone/>
            </a:pPr>
            <a:r>
              <a:rPr lang="es-ES" sz="1100">
                <a:solidFill>
                  <a:schemeClr val="dk1"/>
                </a:solidFill>
                <a:latin typeface="Aptos"/>
                <a:ea typeface="Aptos"/>
                <a:cs typeface="Aptos"/>
                <a:sym typeface="Aptos"/>
              </a:rPr>
              <a:t>Función gasolineras_min(gasolineras, distancia_total, capacidad_gasolina)</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Ordenar gasolineras por distancia</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gasolineras_repostar =[ ]</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kilometraje = 0</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a:t>
            </a:r>
            <a:r>
              <a:rPr lang="es-ES" sz="1100">
                <a:solidFill>
                  <a:schemeClr val="dk1"/>
                </a:solidFill>
                <a:latin typeface="Aptos"/>
                <a:ea typeface="Aptos"/>
                <a:cs typeface="Aptos"/>
                <a:sym typeface="Aptos"/>
              </a:rPr>
              <a:t>mientras que kilometraje&lt;distancia_total:</a:t>
            </a:r>
            <a:endParaRPr sz="1100">
              <a:solidFill>
                <a:schemeClr val="dk1"/>
              </a:solidFill>
              <a:latin typeface="Aptos"/>
              <a:ea typeface="Aptos"/>
              <a:cs typeface="Aptos"/>
              <a:sym typeface="Aptos"/>
            </a:endParaRPr>
          </a:p>
          <a:p>
            <a:pPr indent="457200" lvl="0" marL="45720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gasolinera_seleccionada= null</a:t>
            </a:r>
            <a:endParaRPr sz="1100">
              <a:solidFill>
                <a:schemeClr val="dk1"/>
              </a:solidFill>
              <a:latin typeface="Aptos"/>
              <a:ea typeface="Aptos"/>
              <a:cs typeface="Aptos"/>
              <a:sym typeface="Aptos"/>
            </a:endParaRPr>
          </a:p>
          <a:p>
            <a:pPr indent="0" lvl="0" marL="0" rtl="0" algn="just">
              <a:lnSpc>
                <a:spcPct val="107916"/>
              </a:lnSpc>
              <a:spcBef>
                <a:spcPts val="800"/>
              </a:spcBef>
              <a:spcAft>
                <a:spcPts val="800"/>
              </a:spcAft>
              <a:buClr>
                <a:schemeClr val="dk1"/>
              </a:buClr>
              <a:buSzPts val="1100"/>
              <a:buFont typeface="Arial"/>
              <a:buNone/>
            </a:pPr>
            <a:r>
              <a:rPr lang="es-ES" sz="1100">
                <a:solidFill>
                  <a:schemeClr val="dk1"/>
                </a:solidFill>
                <a:latin typeface="Aptos"/>
                <a:ea typeface="Aptos"/>
                <a:cs typeface="Aptos"/>
                <a:sym typeface="Aptos"/>
              </a:rPr>
              <a:t>		distancia_max= kilometraje+capacidad_gasolina</a:t>
            </a:r>
            <a:endParaRPr sz="1100">
              <a:solidFill>
                <a:schemeClr val="dk1"/>
              </a:solidFill>
              <a:latin typeface="Aptos"/>
              <a:ea typeface="Aptos"/>
              <a:cs typeface="Aptos"/>
              <a:sym typeface="Aptos"/>
            </a:endParaRPr>
          </a:p>
        </p:txBody>
      </p:sp>
      <p:sp>
        <p:nvSpPr>
          <p:cNvPr id="305" name="Google Shape;305;p12"/>
          <p:cNvSpPr txBox="1"/>
          <p:nvPr/>
        </p:nvSpPr>
        <p:spPr>
          <a:xfrm>
            <a:off x="152400" y="1524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t/>
            </a:r>
            <a:endParaRPr sz="1100">
              <a:solidFill>
                <a:schemeClr val="dk1"/>
              </a:solidFill>
              <a:latin typeface="Aptos"/>
              <a:ea typeface="Aptos"/>
              <a:cs typeface="Aptos"/>
              <a:sym typeface="Aptos"/>
            </a:endParaRPr>
          </a:p>
        </p:txBody>
      </p:sp>
      <p:sp>
        <p:nvSpPr>
          <p:cNvPr id="306" name="Google Shape;306;p12"/>
          <p:cNvSpPr/>
          <p:nvPr/>
        </p:nvSpPr>
        <p:spPr>
          <a:xfrm>
            <a:off x="6134100" y="1790425"/>
            <a:ext cx="61341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just">
              <a:lnSpc>
                <a:spcPct val="107916"/>
              </a:lnSpc>
              <a:spcBef>
                <a:spcPts val="0"/>
              </a:spcBef>
              <a:spcAft>
                <a:spcPts val="0"/>
              </a:spcAft>
              <a:buClr>
                <a:schemeClr val="dk1"/>
              </a:buClr>
              <a:buSzPts val="1100"/>
              <a:buFont typeface="Arial"/>
              <a:buNone/>
            </a:pPr>
            <a:r>
              <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for(gasolinera : gasolineras):</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si gasolinera está en el rango del autobus:</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gasolinera_seleccionada= gasolinera</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sino:</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romper el bucle</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si gasolinera distinto de null:</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agregar gasolinera seleccionada a gasolineras_repostar</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actualizar kilometraje= posicion de gasolinera seleccionada</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sino:</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no se puede completar la ruta</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devolver las gasolineras_repostar</a:t>
            </a:r>
            <a:endParaRPr sz="1100">
              <a:solidFill>
                <a:schemeClr val="dk1"/>
              </a:solidFill>
              <a:latin typeface="Aptos"/>
              <a:ea typeface="Aptos"/>
              <a:cs typeface="Aptos"/>
              <a:sym typeface="Aptos"/>
            </a:endParaRPr>
          </a:p>
          <a:p>
            <a:pPr indent="0" lvl="0" marL="0" rtl="0" algn="just">
              <a:lnSpc>
                <a:spcPct val="107916"/>
              </a:lnSpc>
              <a:spcBef>
                <a:spcPts val="800"/>
              </a:spcBef>
              <a:spcAft>
                <a:spcPts val="800"/>
              </a:spcAft>
              <a:buClr>
                <a:schemeClr val="dk1"/>
              </a:buClr>
              <a:buSzPts val="1100"/>
              <a:buFont typeface="Arial"/>
              <a:buNone/>
            </a:pPr>
            <a:r>
              <a:t/>
            </a:r>
            <a:endParaRPr b="1" sz="1200">
              <a:solidFill>
                <a:schemeClr val="dk1"/>
              </a:solidFill>
              <a:latin typeface="Aptos"/>
              <a:ea typeface="Aptos"/>
              <a:cs typeface="Aptos"/>
              <a:sym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cxnSp>
        <p:nvCxnSpPr>
          <p:cNvPr id="312" name="Google Shape;312;g2ccf34a39af_2_8"/>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13" name="Google Shape;313;g2ccf34a39af_2_8"/>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Optimalidad</a:t>
            </a:r>
            <a:endParaRPr b="1" sz="2800">
              <a:solidFill>
                <a:srgbClr val="3F3F3F"/>
              </a:solidFill>
              <a:latin typeface="Century Gothic"/>
              <a:ea typeface="Century Gothic"/>
              <a:cs typeface="Century Gothic"/>
              <a:sym typeface="Century Gothic"/>
            </a:endParaRPr>
          </a:p>
        </p:txBody>
      </p:sp>
      <p:cxnSp>
        <p:nvCxnSpPr>
          <p:cNvPr id="314" name="Google Shape;314;g2ccf34a39af_2_8"/>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15" name="Google Shape;315;g2ccf34a39af_2_8"/>
          <p:cNvSpPr/>
          <p:nvPr/>
        </p:nvSpPr>
        <p:spPr>
          <a:xfrm>
            <a:off x="0" y="490457"/>
            <a:ext cx="1371600" cy="5541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br>
              <a:rPr b="1" lang="es-ES" sz="1800">
                <a:solidFill>
                  <a:schemeClr val="lt1"/>
                </a:solidFill>
              </a:rPr>
            </a:br>
            <a:r>
              <a:rPr b="1" lang="es-ES" sz="1800">
                <a:solidFill>
                  <a:schemeClr val="lt1"/>
                </a:solidFill>
              </a:rPr>
              <a:t>Autobus</a:t>
            </a:r>
            <a:endParaRPr b="0" i="0" sz="1400" u="none" cap="none" strike="noStrike">
              <a:solidFill>
                <a:srgbClr val="000000"/>
              </a:solidFill>
              <a:latin typeface="Arial"/>
              <a:ea typeface="Arial"/>
              <a:cs typeface="Arial"/>
              <a:sym typeface="Arial"/>
            </a:endParaRPr>
          </a:p>
        </p:txBody>
      </p:sp>
      <p:sp>
        <p:nvSpPr>
          <p:cNvPr id="316" name="Google Shape;316;g2ccf34a39af_2_8"/>
          <p:cNvSpPr/>
          <p:nvPr/>
        </p:nvSpPr>
        <p:spPr>
          <a:xfrm>
            <a:off x="0" y="1790425"/>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es-ES" sz="1500">
                <a:solidFill>
                  <a:schemeClr val="dk1"/>
                </a:solidFill>
                <a:latin typeface="Aptos"/>
                <a:ea typeface="Aptos"/>
                <a:cs typeface="Aptos"/>
                <a:sym typeface="Aptos"/>
              </a:rPr>
              <a:t>Podemos demostrar que este algoritmo produce una solución óptima en este caso </a:t>
            </a:r>
            <a:r>
              <a:rPr lang="es-ES" sz="1500">
                <a:solidFill>
                  <a:schemeClr val="dk1"/>
                </a:solidFill>
                <a:highlight>
                  <a:srgbClr val="FFFF00"/>
                </a:highlight>
                <a:latin typeface="Aptos"/>
                <a:ea typeface="Aptos"/>
                <a:cs typeface="Aptos"/>
                <a:sym typeface="Aptos"/>
              </a:rPr>
              <a:t>mediante contradicción</a:t>
            </a:r>
            <a:r>
              <a:rPr lang="es-ES" sz="1500">
                <a:solidFill>
                  <a:schemeClr val="dk1"/>
                </a:solidFill>
                <a:latin typeface="Aptos"/>
                <a:ea typeface="Aptos"/>
                <a:cs typeface="Aptos"/>
                <a:sym typeface="Aptos"/>
              </a:rPr>
              <a:t>. Para ello vamos a suponer que existe una solución óptima que no sigue el enfoque greedy, del cual podemos ver el ejemplo en el siguiente apartado. Entonces, existiría un gasolinera en el recorrido del autobús que el algoritmo no ha seleccionado, la cual se agrega a la solución de gasolineras_repostar y que reduciría el número de paradas. No obstante, el algoritmo greedy selecciona la gasolinera más lejana a la que podemos llegar sin repostar. </a:t>
            </a:r>
            <a:endParaRPr sz="1500">
              <a:solidFill>
                <a:schemeClr val="dk1"/>
              </a:solidFill>
              <a:latin typeface="Aptos"/>
              <a:ea typeface="Aptos"/>
              <a:cs typeface="Aptos"/>
              <a:sym typeface="Aptos"/>
            </a:endParaRPr>
          </a:p>
          <a:p>
            <a:pPr indent="457200" lvl="0" marL="0" rtl="0" algn="just">
              <a:lnSpc>
                <a:spcPct val="115000"/>
              </a:lnSpc>
              <a:spcBef>
                <a:spcPts val="800"/>
              </a:spcBef>
              <a:spcAft>
                <a:spcPts val="0"/>
              </a:spcAft>
              <a:buClr>
                <a:schemeClr val="dk1"/>
              </a:buClr>
              <a:buSzPts val="1100"/>
              <a:buFont typeface="Arial"/>
              <a:buNone/>
            </a:pPr>
            <a:r>
              <a:t/>
            </a:r>
            <a:endParaRPr sz="1500">
              <a:solidFill>
                <a:schemeClr val="dk1"/>
              </a:solidFill>
              <a:latin typeface="Aptos"/>
              <a:ea typeface="Aptos"/>
              <a:cs typeface="Aptos"/>
              <a:sym typeface="Aptos"/>
            </a:endParaRPr>
          </a:p>
          <a:p>
            <a:pPr indent="0" lvl="0" marL="0" rtl="0" algn="just">
              <a:lnSpc>
                <a:spcPct val="115000"/>
              </a:lnSpc>
              <a:spcBef>
                <a:spcPts val="800"/>
              </a:spcBef>
              <a:spcAft>
                <a:spcPts val="0"/>
              </a:spcAft>
              <a:buClr>
                <a:schemeClr val="dk1"/>
              </a:buClr>
              <a:buSzPts val="1100"/>
              <a:buFont typeface="Arial"/>
              <a:buNone/>
            </a:pPr>
            <a:r>
              <a:rPr lang="es-ES" sz="1500">
                <a:solidFill>
                  <a:schemeClr val="dk1"/>
                </a:solidFill>
                <a:latin typeface="Aptos"/>
                <a:ea typeface="Aptos"/>
                <a:cs typeface="Aptos"/>
                <a:sym typeface="Aptos"/>
              </a:rPr>
              <a:t>En conclusión, el algoritmo greedy en este problema es la solución más óptima.</a:t>
            </a:r>
            <a:endParaRPr>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	</a:t>
            </a:r>
            <a:endParaRPr>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t/>
            </a:r>
            <a:endParaRPr b="1" sz="1200">
              <a:solidFill>
                <a:schemeClr val="dk1"/>
              </a:solidFill>
              <a:latin typeface="Aptos"/>
              <a:ea typeface="Aptos"/>
              <a:cs typeface="Aptos"/>
              <a:sym typeface="Aptos"/>
            </a:endParaRPr>
          </a:p>
          <a:p>
            <a:pPr indent="0" lvl="0" marL="0" rtl="0" algn="just">
              <a:lnSpc>
                <a:spcPct val="107916"/>
              </a:lnSpc>
              <a:spcBef>
                <a:spcPts val="800"/>
              </a:spcBef>
              <a:spcAft>
                <a:spcPts val="800"/>
              </a:spcAft>
              <a:buClr>
                <a:schemeClr val="dk1"/>
              </a:buClr>
              <a:buSzPts val="1100"/>
              <a:buFont typeface="Arial"/>
              <a:buNone/>
            </a:pPr>
            <a:r>
              <a:t/>
            </a:r>
            <a:endParaRPr b="1" sz="1200">
              <a:solidFill>
                <a:schemeClr val="dk1"/>
              </a:solidFill>
              <a:latin typeface="Aptos"/>
              <a:ea typeface="Aptos"/>
              <a:cs typeface="Aptos"/>
              <a:sym typeface="Aptos"/>
            </a:endParaRPr>
          </a:p>
        </p:txBody>
      </p:sp>
      <p:sp>
        <p:nvSpPr>
          <p:cNvPr id="317" name="Google Shape;317;g2ccf34a39af_2_8"/>
          <p:cNvSpPr txBox="1"/>
          <p:nvPr/>
        </p:nvSpPr>
        <p:spPr>
          <a:xfrm>
            <a:off x="152400" y="1524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t/>
            </a:r>
            <a:endParaRPr sz="1100">
              <a:solidFill>
                <a:schemeClr val="dk1"/>
              </a:solidFill>
              <a:latin typeface="Aptos"/>
              <a:ea typeface="Aptos"/>
              <a:cs typeface="Aptos"/>
              <a:sym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cxnSp>
        <p:nvCxnSpPr>
          <p:cNvPr id="323" name="Google Shape;323;g2ccf34a39af_2_19"/>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24" name="Google Shape;324;g2ccf34a39af_2_19"/>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a:t>
            </a:r>
            <a:endParaRPr b="1" sz="2800">
              <a:solidFill>
                <a:srgbClr val="3F3F3F"/>
              </a:solidFill>
              <a:latin typeface="Century Gothic"/>
              <a:ea typeface="Century Gothic"/>
              <a:cs typeface="Century Gothic"/>
              <a:sym typeface="Century Gothic"/>
            </a:endParaRPr>
          </a:p>
        </p:txBody>
      </p:sp>
      <p:cxnSp>
        <p:nvCxnSpPr>
          <p:cNvPr id="325" name="Google Shape;325;g2ccf34a39af_2_19"/>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26" name="Google Shape;326;g2ccf34a39af_2_19"/>
          <p:cNvSpPr/>
          <p:nvPr/>
        </p:nvSpPr>
        <p:spPr>
          <a:xfrm>
            <a:off x="0" y="490457"/>
            <a:ext cx="1371600" cy="554100"/>
          </a:xfrm>
          <a:prstGeom prst="rect">
            <a:avLst/>
          </a:prstGeom>
          <a:solidFill>
            <a:srgbClr val="00B0F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800"/>
              <a:buFont typeface="Arial"/>
              <a:buNone/>
            </a:pPr>
            <a:r>
              <a:rPr b="1" lang="es-ES" sz="1800">
                <a:solidFill>
                  <a:schemeClr val="lt1"/>
                </a:solidFill>
              </a:rPr>
              <a:t>Problema 3</a:t>
            </a:r>
            <a:br>
              <a:rPr b="1" lang="es-ES" sz="1800">
                <a:solidFill>
                  <a:schemeClr val="lt1"/>
                </a:solidFill>
              </a:rPr>
            </a:br>
            <a:r>
              <a:rPr b="1" lang="es-ES" sz="1800">
                <a:solidFill>
                  <a:schemeClr val="lt1"/>
                </a:solidFill>
              </a:rPr>
              <a:t>Autobus</a:t>
            </a:r>
            <a:endParaRPr b="0" i="0" sz="1400" u="none" cap="none" strike="noStrike">
              <a:solidFill>
                <a:srgbClr val="000000"/>
              </a:solidFill>
              <a:latin typeface="Arial"/>
              <a:ea typeface="Arial"/>
              <a:cs typeface="Arial"/>
              <a:sym typeface="Arial"/>
            </a:endParaRPr>
          </a:p>
        </p:txBody>
      </p:sp>
      <p:sp>
        <p:nvSpPr>
          <p:cNvPr id="327" name="Google Shape;327;g2ccf34a39af_2_19"/>
          <p:cNvSpPr/>
          <p:nvPr/>
        </p:nvSpPr>
        <p:spPr>
          <a:xfrm>
            <a:off x="0" y="1749250"/>
            <a:ext cx="61341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100">
                <a:solidFill>
                  <a:schemeClr val="dk1"/>
                </a:solidFill>
                <a:latin typeface="Aptos"/>
                <a:ea typeface="Aptos"/>
                <a:cs typeface="Aptos"/>
                <a:sym typeface="Aptos"/>
              </a:rPr>
              <a:t>	Para poder mostrar un ejemplo del funcionamiento de este problema primero vamos a establecer los parámetros iniciales.</a:t>
            </a:r>
            <a:endParaRPr sz="11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El Bus puede recorrer 200 kilómetros sin repostar.</a:t>
            </a:r>
            <a:endParaRPr sz="11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La ruta total son 1000 kilómetros.</a:t>
            </a:r>
            <a:endParaRPr sz="11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La gasolineras que tenemos en el camino se encuentran en los kilómetros 200 500 300 700 400 900</a:t>
            </a:r>
            <a:br>
              <a:rPr lang="es-ES" sz="1100">
                <a:solidFill>
                  <a:schemeClr val="dk1"/>
                </a:solidFill>
                <a:latin typeface="Aptos"/>
                <a:ea typeface="Aptos"/>
                <a:cs typeface="Aptos"/>
                <a:sym typeface="Aptos"/>
              </a:rPr>
            </a:br>
            <a:r>
              <a:rPr lang="es-ES" sz="1100">
                <a:solidFill>
                  <a:schemeClr val="dk1"/>
                </a:solidFill>
                <a:latin typeface="Aptos"/>
                <a:ea typeface="Aptos"/>
                <a:cs typeface="Aptos"/>
                <a:sym typeface="Aptos"/>
              </a:rPr>
              <a:t> </a:t>
            </a:r>
            <a:endParaRPr sz="1100">
              <a:solidFill>
                <a:schemeClr val="dk1"/>
              </a:solidFill>
              <a:latin typeface="Aptos"/>
              <a:ea typeface="Aptos"/>
              <a:cs typeface="Aptos"/>
              <a:sym typeface="Aptos"/>
            </a:endParaRPr>
          </a:p>
          <a:p>
            <a:pPr indent="0" lvl="0" marL="457200" rtl="0" algn="l">
              <a:lnSpc>
                <a:spcPct val="150000"/>
              </a:lnSpc>
              <a:spcBef>
                <a:spcPts val="800"/>
              </a:spcBef>
              <a:spcAft>
                <a:spcPts val="800"/>
              </a:spcAft>
              <a:buClr>
                <a:schemeClr val="dk1"/>
              </a:buClr>
              <a:buSzPts val="1100"/>
              <a:buFont typeface="Arial"/>
              <a:buNone/>
            </a:pPr>
            <a:r>
              <a:t/>
            </a:r>
            <a:endParaRPr b="1" sz="1200">
              <a:solidFill>
                <a:schemeClr val="dk1"/>
              </a:solidFill>
              <a:latin typeface="Aptos"/>
              <a:ea typeface="Aptos"/>
              <a:cs typeface="Aptos"/>
              <a:sym typeface="Aptos"/>
            </a:endParaRPr>
          </a:p>
        </p:txBody>
      </p:sp>
      <p:sp>
        <p:nvSpPr>
          <p:cNvPr id="328" name="Google Shape;328;g2ccf34a39af_2_19"/>
          <p:cNvSpPr txBox="1"/>
          <p:nvPr/>
        </p:nvSpPr>
        <p:spPr>
          <a:xfrm>
            <a:off x="152400" y="152400"/>
            <a:ext cx="3000000" cy="354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None/>
            </a:pPr>
            <a:r>
              <a:t/>
            </a:r>
            <a:endParaRPr sz="1100">
              <a:solidFill>
                <a:schemeClr val="dk1"/>
              </a:solidFill>
              <a:latin typeface="Aptos"/>
              <a:ea typeface="Aptos"/>
              <a:cs typeface="Aptos"/>
              <a:sym typeface="Aptos"/>
            </a:endParaRPr>
          </a:p>
        </p:txBody>
      </p:sp>
      <p:sp>
        <p:nvSpPr>
          <p:cNvPr id="329" name="Google Shape;329;g2ccf34a39af_2_19"/>
          <p:cNvSpPr/>
          <p:nvPr/>
        </p:nvSpPr>
        <p:spPr>
          <a:xfrm>
            <a:off x="6134100" y="1749250"/>
            <a:ext cx="6134100" cy="3513600"/>
          </a:xfrm>
          <a:prstGeom prst="rect">
            <a:avLst/>
          </a:prstGeom>
          <a:solidFill>
            <a:srgbClr val="F2F2F2"/>
          </a:solidFill>
          <a:ln>
            <a:noFill/>
          </a:ln>
        </p:spPr>
        <p:txBody>
          <a:bodyPr anchorCtr="0" anchor="ctr"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Font typeface="Aptos"/>
              <a:buAutoNum type="arabicPeriod"/>
            </a:pPr>
            <a:r>
              <a:rPr lang="es-ES" sz="1100">
                <a:solidFill>
                  <a:schemeClr val="dk1"/>
                </a:solidFill>
                <a:latin typeface="Aptos"/>
                <a:ea typeface="Aptos"/>
                <a:cs typeface="Aptos"/>
                <a:sym typeface="Aptos"/>
              </a:rPr>
              <a:t>Ordenamos las gasolineras por orden de kilometraje 200 300 400 500 700 900.</a:t>
            </a:r>
            <a:endParaRPr sz="1100">
              <a:solidFill>
                <a:schemeClr val="dk1"/>
              </a:solidFill>
              <a:latin typeface="Aptos"/>
              <a:ea typeface="Aptos"/>
              <a:cs typeface="Aptos"/>
              <a:sym typeface="Aptos"/>
            </a:endParaRPr>
          </a:p>
          <a:p>
            <a:pPr indent="-298450" lvl="0" marL="457200" rtl="0" algn="l">
              <a:lnSpc>
                <a:spcPct val="115000"/>
              </a:lnSpc>
              <a:spcBef>
                <a:spcPts val="0"/>
              </a:spcBef>
              <a:spcAft>
                <a:spcPts val="0"/>
              </a:spcAft>
              <a:buClr>
                <a:schemeClr val="dk1"/>
              </a:buClr>
              <a:buSzPts val="1100"/>
              <a:buFont typeface="Aptos"/>
              <a:buAutoNum type="arabicPeriod"/>
            </a:pPr>
            <a:r>
              <a:rPr lang="es-ES" sz="1100">
                <a:solidFill>
                  <a:schemeClr val="dk1"/>
                </a:solidFill>
                <a:latin typeface="Aptos"/>
                <a:ea typeface="Aptos"/>
                <a:cs typeface="Aptos"/>
                <a:sym typeface="Aptos"/>
              </a:rPr>
              <a:t>Comenzamos la ruta en el kilómetro 0 y el depósito lleno.</a:t>
            </a:r>
            <a:endParaRPr sz="1100">
              <a:solidFill>
                <a:schemeClr val="dk1"/>
              </a:solidFill>
              <a:latin typeface="Aptos"/>
              <a:ea typeface="Aptos"/>
              <a:cs typeface="Aptos"/>
              <a:sym typeface="Aptos"/>
            </a:endParaRPr>
          </a:p>
          <a:p>
            <a:pPr indent="-298450" lvl="0" marL="457200" rtl="0" algn="l">
              <a:lnSpc>
                <a:spcPct val="115000"/>
              </a:lnSpc>
              <a:spcBef>
                <a:spcPts val="0"/>
              </a:spcBef>
              <a:spcAft>
                <a:spcPts val="0"/>
              </a:spcAft>
              <a:buClr>
                <a:schemeClr val="dk1"/>
              </a:buClr>
              <a:buSzPts val="1100"/>
              <a:buFont typeface="Aptos"/>
              <a:buAutoNum type="arabicPeriod"/>
            </a:pPr>
            <a:r>
              <a:rPr lang="es-ES" sz="1100">
                <a:solidFill>
                  <a:schemeClr val="dk1"/>
                </a:solidFill>
                <a:latin typeface="Aptos"/>
                <a:ea typeface="Aptos"/>
                <a:cs typeface="Aptos"/>
                <a:sym typeface="Aptos"/>
              </a:rPr>
              <a:t>Comenzaremos la ruta y llegamos al kilómetro 200 donde paramos a repostar .</a:t>
            </a:r>
            <a:endParaRPr sz="1100">
              <a:solidFill>
                <a:schemeClr val="dk1"/>
              </a:solidFill>
              <a:latin typeface="Aptos"/>
              <a:ea typeface="Aptos"/>
              <a:cs typeface="Aptos"/>
              <a:sym typeface="Aptos"/>
            </a:endParaRPr>
          </a:p>
          <a:p>
            <a:pPr indent="-298450" lvl="0" marL="457200" rtl="0" algn="l">
              <a:lnSpc>
                <a:spcPct val="115000"/>
              </a:lnSpc>
              <a:spcBef>
                <a:spcPts val="0"/>
              </a:spcBef>
              <a:spcAft>
                <a:spcPts val="0"/>
              </a:spcAft>
              <a:buClr>
                <a:schemeClr val="dk1"/>
              </a:buClr>
              <a:buSzPts val="1100"/>
              <a:buFont typeface="Aptos"/>
              <a:buAutoNum type="arabicPeriod"/>
            </a:pPr>
            <a:r>
              <a:rPr lang="es-ES" sz="1100">
                <a:solidFill>
                  <a:schemeClr val="dk1"/>
                </a:solidFill>
                <a:latin typeface="Aptos"/>
                <a:ea typeface="Aptos"/>
                <a:cs typeface="Aptos"/>
                <a:sym typeface="Aptos"/>
              </a:rPr>
              <a:t>Fijamos el siguiente objetivo, en este caso tenemos a nuestro alcance la gasolinera 300 y la 400, seleccionamos la del kilómetro 400 ya que es a la que más lejos podemos llegar sin repostar, seguidamente en este ejemplo pararemos en el kilómetro 500 700 y 900.</a:t>
            </a:r>
            <a:endParaRPr sz="1100">
              <a:solidFill>
                <a:schemeClr val="dk1"/>
              </a:solidFill>
              <a:latin typeface="Aptos"/>
              <a:ea typeface="Aptos"/>
              <a:cs typeface="Aptos"/>
              <a:sym typeface="Aptos"/>
            </a:endParaRPr>
          </a:p>
          <a:p>
            <a:pPr indent="-298450" lvl="0" marL="457200" rtl="0" algn="l">
              <a:lnSpc>
                <a:spcPct val="115000"/>
              </a:lnSpc>
              <a:spcBef>
                <a:spcPts val="0"/>
              </a:spcBef>
              <a:spcAft>
                <a:spcPts val="0"/>
              </a:spcAft>
              <a:buClr>
                <a:schemeClr val="dk1"/>
              </a:buClr>
              <a:buSzPts val="1100"/>
              <a:buFont typeface="Aptos"/>
              <a:buAutoNum type="arabicPeriod"/>
            </a:pPr>
            <a:r>
              <a:rPr lang="es-ES" sz="1100">
                <a:solidFill>
                  <a:schemeClr val="dk1"/>
                </a:solidFill>
                <a:latin typeface="Aptos"/>
                <a:ea typeface="Aptos"/>
                <a:cs typeface="Aptos"/>
                <a:sym typeface="Aptos"/>
              </a:rPr>
              <a:t>Una vez en el kilómetro 900, con el depósito lleno, partimos al destino sabiendo que nos van a sobrar 100 kilómetros de combustible, es decir puede terminar la ruta sin problemas.</a:t>
            </a:r>
            <a:endParaRPr sz="1100">
              <a:solidFill>
                <a:schemeClr val="dk1"/>
              </a:solidFill>
              <a:latin typeface="Aptos"/>
              <a:ea typeface="Aptos"/>
              <a:cs typeface="Aptos"/>
              <a:sym typeface="Aptos"/>
            </a:endParaRPr>
          </a:p>
          <a:p>
            <a:pPr indent="-298450" lvl="0" marL="457200" rtl="0" algn="l">
              <a:lnSpc>
                <a:spcPct val="115000"/>
              </a:lnSpc>
              <a:spcBef>
                <a:spcPts val="0"/>
              </a:spcBef>
              <a:spcAft>
                <a:spcPts val="0"/>
              </a:spcAft>
              <a:buClr>
                <a:schemeClr val="dk1"/>
              </a:buClr>
              <a:buSzPts val="1100"/>
              <a:buFont typeface="Aptos"/>
              <a:buAutoNum type="arabicPeriod"/>
            </a:pPr>
            <a:r>
              <a:rPr lang="es-ES" sz="1100">
                <a:solidFill>
                  <a:schemeClr val="dk1"/>
                </a:solidFill>
                <a:latin typeface="Aptos"/>
                <a:ea typeface="Aptos"/>
                <a:cs typeface="Aptos"/>
                <a:sym typeface="Aptos"/>
              </a:rPr>
              <a:t>Finalmente, como hemos parado en todas las gasolineras excepto la 300 devolveremos todas las gasolineras donde hemos parado, si no hubiésemos parado en una gasolinera, esa no la incluimos como es el caso: </a:t>
            </a:r>
            <a:endParaRPr sz="1100">
              <a:solidFill>
                <a:schemeClr val="dk1"/>
              </a:solidFill>
              <a:latin typeface="Aptos"/>
              <a:ea typeface="Aptos"/>
              <a:cs typeface="Aptos"/>
              <a:sym typeface="Aptos"/>
            </a:endParaRPr>
          </a:p>
          <a:p>
            <a:pPr indent="0" lvl="0" marL="457200" rtl="0" algn="l">
              <a:lnSpc>
                <a:spcPct val="115000"/>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return 200 400 500 700 900</a:t>
            </a:r>
            <a:endParaRPr sz="1100">
              <a:solidFill>
                <a:schemeClr val="dk1"/>
              </a:solidFill>
              <a:latin typeface="Aptos"/>
              <a:ea typeface="Aptos"/>
              <a:cs typeface="Aptos"/>
              <a:sym typeface="Aptos"/>
            </a:endParaRPr>
          </a:p>
          <a:p>
            <a:pPr indent="0" lvl="0" marL="0" rtl="0" algn="just">
              <a:lnSpc>
                <a:spcPct val="107916"/>
              </a:lnSpc>
              <a:spcBef>
                <a:spcPts val="800"/>
              </a:spcBef>
              <a:spcAft>
                <a:spcPts val="0"/>
              </a:spcAft>
              <a:buClr>
                <a:schemeClr val="dk1"/>
              </a:buClr>
              <a:buSzPts val="1100"/>
              <a:buFont typeface="Arial"/>
              <a:buNone/>
            </a:pPr>
            <a:r>
              <a:rPr lang="es-ES" sz="1100">
                <a:solidFill>
                  <a:schemeClr val="dk1"/>
                </a:solidFill>
                <a:latin typeface="Aptos"/>
                <a:ea typeface="Aptos"/>
                <a:cs typeface="Aptos"/>
                <a:sym typeface="Aptos"/>
              </a:rPr>
              <a:t>	</a:t>
            </a:r>
            <a:endParaRPr sz="1100">
              <a:solidFill>
                <a:schemeClr val="dk1"/>
              </a:solidFill>
              <a:latin typeface="Aptos"/>
              <a:ea typeface="Aptos"/>
              <a:cs typeface="Aptos"/>
              <a:sym typeface="Aptos"/>
            </a:endParaRPr>
          </a:p>
          <a:p>
            <a:pPr indent="0" lvl="0" marL="0" rtl="0" algn="just">
              <a:lnSpc>
                <a:spcPct val="107916"/>
              </a:lnSpc>
              <a:spcBef>
                <a:spcPts val="800"/>
              </a:spcBef>
              <a:spcAft>
                <a:spcPts val="800"/>
              </a:spcAft>
              <a:buClr>
                <a:schemeClr val="dk1"/>
              </a:buClr>
              <a:buSzPts val="1100"/>
              <a:buFont typeface="Arial"/>
              <a:buNone/>
            </a:pPr>
            <a:r>
              <a:t/>
            </a:r>
            <a:endParaRPr b="1" sz="1200">
              <a:solidFill>
                <a:schemeClr val="dk1"/>
              </a:solidFill>
              <a:latin typeface="Aptos"/>
              <a:ea typeface="Aptos"/>
              <a:cs typeface="Aptos"/>
              <a:sym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cxnSp>
        <p:nvCxnSpPr>
          <p:cNvPr id="335" name="Google Shape;335;p13"/>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336" name="Google Shape;336;p13"/>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Presentación</a:t>
            </a:r>
            <a:endParaRPr b="0" i="0" sz="2800" u="none" cap="none" strike="noStrike">
              <a:solidFill>
                <a:srgbClr val="3F3F3F"/>
              </a:solidFill>
              <a:latin typeface="Century Gothic"/>
              <a:ea typeface="Century Gothic"/>
              <a:cs typeface="Century Gothic"/>
              <a:sym typeface="Century Gothic"/>
            </a:endParaRPr>
          </a:p>
        </p:txBody>
      </p:sp>
      <p:cxnSp>
        <p:nvCxnSpPr>
          <p:cNvPr id="337" name="Google Shape;337;p13"/>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338" name="Google Shape;338;p13"/>
          <p:cNvSpPr/>
          <p:nvPr/>
        </p:nvSpPr>
        <p:spPr>
          <a:xfrm>
            <a:off x="0" y="450750"/>
            <a:ext cx="1602300" cy="8310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pic>
        <p:nvPicPr>
          <p:cNvPr id="339" name="Google Shape;339;p13"/>
          <p:cNvPicPr preferRelativeResize="0"/>
          <p:nvPr/>
        </p:nvPicPr>
        <p:blipFill>
          <a:blip r:embed="rId3">
            <a:alphaModFix/>
          </a:blip>
          <a:stretch>
            <a:fillRect/>
          </a:stretch>
        </p:blipFill>
        <p:spPr>
          <a:xfrm>
            <a:off x="1782925" y="1281750"/>
            <a:ext cx="8702350" cy="5256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4111626" y="1720850"/>
            <a:ext cx="3968750" cy="3968750"/>
          </a:xfrm>
          <a:prstGeom prst="ellipse">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02" name="Google Shape;102;p3"/>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03" name="Google Shape;103;p3"/>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Análisis del proyecto</a:t>
            </a:r>
            <a:br>
              <a:rPr b="0" i="0" lang="es-ES" sz="2800" u="none" cap="none" strike="noStrike">
                <a:solidFill>
                  <a:srgbClr val="3F3F3F"/>
                </a:solidFill>
                <a:latin typeface="Century Gothic"/>
                <a:ea typeface="Century Gothic"/>
                <a:cs typeface="Century Gothic"/>
                <a:sym typeface="Century Gothic"/>
              </a:rPr>
            </a:br>
            <a:endParaRPr b="0" i="0" sz="2800" u="none" cap="none" strike="noStrike">
              <a:solidFill>
                <a:srgbClr val="3F3F3F"/>
              </a:solidFill>
              <a:latin typeface="Century Gothic"/>
              <a:ea typeface="Century Gothic"/>
              <a:cs typeface="Century Gothic"/>
              <a:sym typeface="Century Gothic"/>
            </a:endParaRPr>
          </a:p>
        </p:txBody>
      </p:sp>
      <p:cxnSp>
        <p:nvCxnSpPr>
          <p:cNvPr id="104" name="Google Shape;104;p3"/>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05" name="Google Shape;105;p3"/>
          <p:cNvSpPr/>
          <p:nvPr/>
        </p:nvSpPr>
        <p:spPr>
          <a:xfrm>
            <a:off x="5248275" y="2857500"/>
            <a:ext cx="1695450" cy="169545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500"/>
              <a:buFont typeface="Arial"/>
              <a:buNone/>
            </a:pPr>
            <a:r>
              <a:rPr b="1" i="0" lang="es-ES" sz="1500" u="none" cap="none" strike="noStrike">
                <a:solidFill>
                  <a:schemeClr val="lt1"/>
                </a:solidFill>
                <a:latin typeface="Century Gothic"/>
                <a:ea typeface="Century Gothic"/>
                <a:cs typeface="Century Gothic"/>
                <a:sym typeface="Century Gothic"/>
              </a:rPr>
              <a:t>PROYECTO</a:t>
            </a:r>
            <a:endParaRPr b="0" i="0" sz="1400" u="none" cap="none" strike="noStrike">
              <a:solidFill>
                <a:srgbClr val="000000"/>
              </a:solidFill>
              <a:latin typeface="Arial"/>
              <a:ea typeface="Arial"/>
              <a:cs typeface="Arial"/>
              <a:sym typeface="Arial"/>
            </a:endParaRPr>
          </a:p>
        </p:txBody>
      </p:sp>
      <p:sp>
        <p:nvSpPr>
          <p:cNvPr id="106" name="Google Shape;106;p3"/>
          <p:cNvSpPr/>
          <p:nvPr/>
        </p:nvSpPr>
        <p:spPr>
          <a:xfrm>
            <a:off x="7251701" y="4672961"/>
            <a:ext cx="3660775" cy="740997"/>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lang="es-ES" sz="1600">
                <a:solidFill>
                  <a:schemeClr val="lt1"/>
                </a:solidFill>
                <a:latin typeface="Quattrocento Sans"/>
                <a:ea typeface="Quattrocento Sans"/>
                <a:cs typeface="Quattrocento Sans"/>
                <a:sym typeface="Quattrocento Sans"/>
              </a:rPr>
              <a:t>Optimalidad</a:t>
            </a:r>
            <a:endParaRPr b="0" i="0" sz="1400" u="none" cap="none" strike="noStrike">
              <a:solidFill>
                <a:srgbClr val="000000"/>
              </a:solidFill>
              <a:latin typeface="Arial"/>
              <a:ea typeface="Arial"/>
              <a:cs typeface="Arial"/>
              <a:sym typeface="Arial"/>
            </a:endParaRPr>
          </a:p>
        </p:txBody>
      </p:sp>
      <p:sp>
        <p:nvSpPr>
          <p:cNvPr id="107" name="Google Shape;107;p3"/>
          <p:cNvSpPr/>
          <p:nvPr/>
        </p:nvSpPr>
        <p:spPr>
          <a:xfrm>
            <a:off x="7140576" y="4573559"/>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08" name="Google Shape;108;p3"/>
          <p:cNvSpPr/>
          <p:nvPr/>
        </p:nvSpPr>
        <p:spPr>
          <a:xfrm>
            <a:off x="7564658" y="2470449"/>
            <a:ext cx="4146373"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lang="es-ES" sz="1600">
                <a:solidFill>
                  <a:schemeClr val="lt1"/>
                </a:solidFill>
                <a:latin typeface="Quattrocento Sans"/>
                <a:ea typeface="Quattrocento Sans"/>
                <a:cs typeface="Quattrocento Sans"/>
                <a:sym typeface="Quattrocento Sans"/>
              </a:rPr>
              <a:t>Ejemplo paso a paso</a:t>
            </a:r>
            <a:endParaRPr b="0" i="0" sz="1400" u="none" cap="none" strike="noStrike">
              <a:solidFill>
                <a:srgbClr val="000000"/>
              </a:solidFill>
              <a:latin typeface="Arial"/>
              <a:ea typeface="Arial"/>
              <a:cs typeface="Arial"/>
              <a:sym typeface="Arial"/>
            </a:endParaRPr>
          </a:p>
        </p:txBody>
      </p:sp>
      <p:sp>
        <p:nvSpPr>
          <p:cNvPr id="109" name="Google Shape;109;p3"/>
          <p:cNvSpPr/>
          <p:nvPr/>
        </p:nvSpPr>
        <p:spPr>
          <a:xfrm>
            <a:off x="7361897" y="2371047"/>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lt2"/>
              </a:solidFill>
              <a:latin typeface="Arial"/>
              <a:ea typeface="Arial"/>
              <a:cs typeface="Arial"/>
              <a:sym typeface="Arial"/>
            </a:endParaRPr>
          </a:p>
        </p:txBody>
      </p:sp>
      <p:sp>
        <p:nvSpPr>
          <p:cNvPr id="110" name="Google Shape;110;p3"/>
          <p:cNvSpPr/>
          <p:nvPr/>
        </p:nvSpPr>
        <p:spPr>
          <a:xfrm>
            <a:off x="1904850" y="1319100"/>
            <a:ext cx="4549800" cy="741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lang="es-ES" sz="1600">
                <a:solidFill>
                  <a:schemeClr val="lt1"/>
                </a:solidFill>
                <a:latin typeface="Quattrocento Sans"/>
                <a:ea typeface="Quattrocento Sans"/>
                <a:cs typeface="Quattrocento Sans"/>
                <a:sym typeface="Quattrocento Sans"/>
              </a:rPr>
              <a:t>Diseño del algoritmo Greedy</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5626100" y="1219687"/>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2" name="Google Shape;112;p3"/>
          <p:cNvSpPr/>
          <p:nvPr/>
        </p:nvSpPr>
        <p:spPr>
          <a:xfrm>
            <a:off x="786625" y="4711950"/>
            <a:ext cx="3840000" cy="741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lang="es-ES" sz="1600">
                <a:solidFill>
                  <a:schemeClr val="lt1"/>
                </a:solidFill>
                <a:latin typeface="Quattrocento Sans"/>
                <a:ea typeface="Quattrocento Sans"/>
                <a:cs typeface="Quattrocento Sans"/>
                <a:sym typeface="Quattrocento Sans"/>
              </a:rPr>
              <a:t>Planteamiento del problema</a:t>
            </a:r>
            <a:endParaRPr b="0" i="0" sz="1400" u="none" cap="none" strike="noStrike">
              <a:solidFill>
                <a:srgbClr val="000000"/>
              </a:solidFill>
              <a:latin typeface="Arial"/>
              <a:ea typeface="Arial"/>
              <a:cs typeface="Arial"/>
              <a:sym typeface="Arial"/>
            </a:endParaRPr>
          </a:p>
        </p:txBody>
      </p:sp>
      <p:sp>
        <p:nvSpPr>
          <p:cNvPr id="113" name="Google Shape;113;p3"/>
          <p:cNvSpPr/>
          <p:nvPr/>
        </p:nvSpPr>
        <p:spPr>
          <a:xfrm>
            <a:off x="4044163" y="4612560"/>
            <a:ext cx="939800" cy="939800"/>
          </a:xfrm>
          <a:prstGeom prst="ellipse">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14" name="Google Shape;114;p3"/>
          <p:cNvSpPr/>
          <p:nvPr/>
        </p:nvSpPr>
        <p:spPr>
          <a:xfrm>
            <a:off x="587229" y="2911058"/>
            <a:ext cx="4039314" cy="740997"/>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lang="es-ES" sz="1600">
                <a:solidFill>
                  <a:schemeClr val="lt1"/>
                </a:solidFill>
                <a:latin typeface="Quattrocento Sans"/>
                <a:ea typeface="Quattrocento Sans"/>
                <a:cs typeface="Quattrocento Sans"/>
                <a:sym typeface="Quattrocento Sans"/>
              </a:rPr>
              <a:t>Lista de candidatos</a:t>
            </a:r>
            <a:endParaRPr b="0" i="0" sz="1400" u="none" cap="none" strike="noStrike">
              <a:solidFill>
                <a:srgbClr val="000000"/>
              </a:solidFill>
              <a:latin typeface="Arial"/>
              <a:ea typeface="Arial"/>
              <a:cs typeface="Arial"/>
              <a:sym typeface="Arial"/>
            </a:endParaRPr>
          </a:p>
        </p:txBody>
      </p:sp>
      <p:sp>
        <p:nvSpPr>
          <p:cNvPr id="115" name="Google Shape;115;p3"/>
          <p:cNvSpPr/>
          <p:nvPr/>
        </p:nvSpPr>
        <p:spPr>
          <a:xfrm>
            <a:off x="3879630" y="2811657"/>
            <a:ext cx="939800" cy="939800"/>
          </a:xfrm>
          <a:prstGeom prst="ellipse">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nvGrpSpPr>
          <p:cNvPr descr="Iconos de gráfico de barras y gráfico de líneas." id="116" name="Google Shape;116;p3"/>
          <p:cNvGrpSpPr/>
          <p:nvPr/>
        </p:nvGrpSpPr>
        <p:grpSpPr>
          <a:xfrm>
            <a:off x="5922161" y="1515748"/>
            <a:ext cx="347679" cy="347679"/>
            <a:chOff x="4319588" y="2492375"/>
            <a:chExt cx="287338" cy="287338"/>
          </a:xfrm>
        </p:grpSpPr>
        <p:sp>
          <p:nvSpPr>
            <p:cNvPr id="117" name="Google Shape;117;p3"/>
            <p:cNvSpPr/>
            <p:nvPr/>
          </p:nvSpPr>
          <p:spPr>
            <a:xfrm>
              <a:off x="4319588" y="2587625"/>
              <a:ext cx="287338" cy="192088"/>
            </a:xfrm>
            <a:custGeom>
              <a:rect b="b" l="l" r="r" t="t"/>
              <a:pathLst>
                <a:path extrusionOk="0" h="602" w="904">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18" name="Google Shape;118;p3"/>
            <p:cNvSpPr/>
            <p:nvPr/>
          </p:nvSpPr>
          <p:spPr>
            <a:xfrm>
              <a:off x="4338638" y="2492375"/>
              <a:ext cx="252413" cy="157163"/>
            </a:xfrm>
            <a:custGeom>
              <a:rect b="b" l="l" r="r" t="t"/>
              <a:pathLst>
                <a:path extrusionOk="0" h="497" w="7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ono de casilla de verificación. " id="119" name="Google Shape;119;p3"/>
          <p:cNvSpPr/>
          <p:nvPr/>
        </p:nvSpPr>
        <p:spPr>
          <a:xfrm>
            <a:off x="7437597" y="4870580"/>
            <a:ext cx="345758" cy="345758"/>
          </a:xfrm>
          <a:custGeom>
            <a:rect b="b" l="l" r="r" t="t"/>
            <a:pathLst>
              <a:path extrusionOk="0" h="719" w="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ono de engranajes. " id="120" name="Google Shape;120;p3"/>
          <p:cNvGrpSpPr/>
          <p:nvPr/>
        </p:nvGrpSpPr>
        <p:grpSpPr>
          <a:xfrm>
            <a:off x="4177612" y="3109639"/>
            <a:ext cx="343837" cy="343837"/>
            <a:chOff x="7613650" y="1387475"/>
            <a:chExt cx="284163" cy="284163"/>
          </a:xfrm>
        </p:grpSpPr>
        <p:sp>
          <p:nvSpPr>
            <p:cNvPr id="121" name="Google Shape;121;p3"/>
            <p:cNvSpPr/>
            <p:nvPr/>
          </p:nvSpPr>
          <p:spPr>
            <a:xfrm>
              <a:off x="7613650" y="1471613"/>
              <a:ext cx="200025" cy="200025"/>
            </a:xfrm>
            <a:custGeom>
              <a:rect b="b" l="l" r="r" t="t"/>
              <a:pathLst>
                <a:path extrusionOk="0" h="629" w="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2" name="Google Shape;122;p3"/>
            <p:cNvSpPr/>
            <p:nvPr/>
          </p:nvSpPr>
          <p:spPr>
            <a:xfrm>
              <a:off x="7781925" y="1387475"/>
              <a:ext cx="115888" cy="117475"/>
            </a:xfrm>
            <a:custGeom>
              <a:rect b="b" l="l" r="r" t="t"/>
              <a:pathLst>
                <a:path extrusionOk="0" h="369" w="362">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
        <p:nvSpPr>
          <p:cNvPr descr="Icono de gráfico de cajas y bigotes. " id="123" name="Google Shape;123;p3"/>
          <p:cNvSpPr/>
          <p:nvPr/>
        </p:nvSpPr>
        <p:spPr>
          <a:xfrm>
            <a:off x="4341184" y="4909581"/>
            <a:ext cx="345758" cy="345758"/>
          </a:xfrm>
          <a:custGeom>
            <a:rect b="b" l="l" r="r" t="t"/>
            <a:pathLst>
              <a:path extrusionOk="0" h="898" w="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nvGrpSpPr>
          <p:cNvPr descr="Icono de engranajes. " id="124" name="Google Shape;124;p3"/>
          <p:cNvGrpSpPr/>
          <p:nvPr/>
        </p:nvGrpSpPr>
        <p:grpSpPr>
          <a:xfrm>
            <a:off x="7659878" y="2669028"/>
            <a:ext cx="343837" cy="343837"/>
            <a:chOff x="7613650" y="1387475"/>
            <a:chExt cx="284163" cy="284163"/>
          </a:xfrm>
        </p:grpSpPr>
        <p:sp>
          <p:nvSpPr>
            <p:cNvPr id="125" name="Google Shape;125;p3"/>
            <p:cNvSpPr/>
            <p:nvPr/>
          </p:nvSpPr>
          <p:spPr>
            <a:xfrm>
              <a:off x="7613650" y="1471613"/>
              <a:ext cx="200025" cy="200025"/>
            </a:xfrm>
            <a:custGeom>
              <a:rect b="b" l="l" r="r" t="t"/>
              <a:pathLst>
                <a:path extrusionOk="0" h="629" w="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sp>
          <p:nvSpPr>
            <p:cNvPr id="126" name="Google Shape;126;p3"/>
            <p:cNvSpPr/>
            <p:nvPr/>
          </p:nvSpPr>
          <p:spPr>
            <a:xfrm>
              <a:off x="7781925" y="1387475"/>
              <a:ext cx="115888" cy="117475"/>
            </a:xfrm>
            <a:custGeom>
              <a:rect b="b" l="l" r="r" t="t"/>
              <a:pathLst>
                <a:path extrusionOk="0" h="369" w="362">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cxnSp>
        <p:nvCxnSpPr>
          <p:cNvPr id="345" name="Google Shape;345;g2cd2211dd4e_0_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46" name="Google Shape;346;g2cd2211dd4e_0_2"/>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componentes</a:t>
            </a:r>
            <a:endParaRPr b="0" i="0" sz="2800" u="none" cap="none" strike="noStrike">
              <a:solidFill>
                <a:srgbClr val="3F3F3F"/>
              </a:solidFill>
              <a:latin typeface="Century Gothic"/>
              <a:ea typeface="Century Gothic"/>
              <a:cs typeface="Century Gothic"/>
              <a:sym typeface="Century Gothic"/>
            </a:endParaRPr>
          </a:p>
        </p:txBody>
      </p:sp>
      <p:cxnSp>
        <p:nvCxnSpPr>
          <p:cNvPr id="347" name="Google Shape;347;g2cd2211dd4e_0_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48" name="Google Shape;348;g2cd2211dd4e_0_2"/>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349" name="Google Shape;349;g2cd2211dd4e_0_2"/>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323850" lvl="0" marL="457200" rtl="0" algn="just">
              <a:lnSpc>
                <a:spcPct val="115000"/>
              </a:lnSpc>
              <a:spcBef>
                <a:spcPts val="0"/>
              </a:spcBef>
              <a:spcAft>
                <a:spcPts val="0"/>
              </a:spcAft>
              <a:buClr>
                <a:schemeClr val="dk1"/>
              </a:buClr>
              <a:buSzPts val="1500"/>
              <a:buChar char="●"/>
            </a:pPr>
            <a:r>
              <a:rPr lang="es-ES" sz="1500" u="sng">
                <a:solidFill>
                  <a:schemeClr val="dk1"/>
                </a:solidFill>
              </a:rPr>
              <a:t>Lista de candidatos</a:t>
            </a:r>
            <a:r>
              <a:rPr lang="es-ES" sz="1500">
                <a:solidFill>
                  <a:schemeClr val="dk1"/>
                </a:solidFill>
              </a:rPr>
              <a:t>: Los nodos sensores en la red, excepto el servidor central. </a:t>
            </a:r>
            <a:endParaRPr sz="1500">
              <a:solidFill>
                <a:schemeClr val="dk1"/>
              </a:solidFill>
            </a:endParaRPr>
          </a:p>
          <a:p>
            <a:pPr indent="0" lvl="0" marL="457200" rtl="0" algn="just">
              <a:lnSpc>
                <a:spcPct val="115000"/>
              </a:lnSpc>
              <a:spcBef>
                <a:spcPts val="800"/>
              </a:spcBef>
              <a:spcAft>
                <a:spcPts val="0"/>
              </a:spcAft>
              <a:buNone/>
            </a:pPr>
            <a:r>
              <a:t/>
            </a:r>
            <a:endParaRPr sz="1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1500" u="sng">
                <a:solidFill>
                  <a:schemeClr val="dk1"/>
                </a:solidFill>
              </a:rPr>
              <a:t>Lista de candidatos usados</a:t>
            </a:r>
            <a:r>
              <a:rPr lang="es-ES" sz="1500">
                <a:solidFill>
                  <a:schemeClr val="dk1"/>
                </a:solidFill>
              </a:rPr>
              <a:t>: Al principio esta lista estará vacía y se irán añadiendo los nodos una vez que se ha determinado la ruta más rápida al servidor central. </a:t>
            </a:r>
            <a:endParaRPr sz="1500">
              <a:solidFill>
                <a:schemeClr val="dk1"/>
              </a:solidFill>
            </a:endParaRPr>
          </a:p>
          <a:p>
            <a:pPr indent="0" lvl="0" marL="457200" rtl="0" algn="just">
              <a:lnSpc>
                <a:spcPct val="115000"/>
              </a:lnSpc>
              <a:spcBef>
                <a:spcPts val="800"/>
              </a:spcBef>
              <a:spcAft>
                <a:spcPts val="0"/>
              </a:spcAft>
              <a:buNone/>
            </a:pPr>
            <a:r>
              <a:t/>
            </a:r>
            <a:endParaRPr sz="1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1500" u="sng">
                <a:solidFill>
                  <a:schemeClr val="dk1"/>
                </a:solidFill>
              </a:rPr>
              <a:t>Criterio de selección</a:t>
            </a:r>
            <a:r>
              <a:rPr lang="es-ES" sz="1500">
                <a:solidFill>
                  <a:schemeClr val="dk1"/>
                </a:solidFill>
              </a:rPr>
              <a:t>: Seleccionar el nodo que puede transmitir datos al servidor central en el menor tiempo posible. Este tiempo se calcula sumando el tiempo de transmisión que hay desde el nodo actual hasta el siguiente nodo intermedio y el tiempo que ya se ha tardado en llegar al nodo actual.</a:t>
            </a:r>
            <a:endParaRPr sz="1500">
              <a:solidFill>
                <a:schemeClr val="dk1"/>
              </a:solidFill>
            </a:endParaRPr>
          </a:p>
          <a:p>
            <a:pPr indent="0" lvl="0" marL="457200" rtl="0" algn="just">
              <a:lnSpc>
                <a:spcPct val="115000"/>
              </a:lnSpc>
              <a:spcBef>
                <a:spcPts val="800"/>
              </a:spcBef>
              <a:spcAft>
                <a:spcPts val="0"/>
              </a:spcAft>
              <a:buNone/>
            </a:pPr>
            <a:r>
              <a:t/>
            </a:r>
            <a:endParaRPr sz="1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1500" u="sng">
                <a:solidFill>
                  <a:schemeClr val="dk1"/>
                </a:solidFill>
              </a:rPr>
              <a:t>Criterio de factibilidad</a:t>
            </a:r>
            <a:r>
              <a:rPr lang="es-ES" sz="1500">
                <a:solidFill>
                  <a:schemeClr val="dk1"/>
                </a:solidFill>
              </a:rPr>
              <a:t>:  Un nodo es factible si no ha sido seleccionado antes(es decir, no está en la lista de candidatos usados) y si es posible transmitir datos desde este nodo al servidor central(lo que nos indica que el tiempo de transmisión no es infinito).</a:t>
            </a:r>
            <a:endParaRPr sz="1500">
              <a:solidFill>
                <a:schemeClr val="dk1"/>
              </a:solidFill>
            </a:endParaRPr>
          </a:p>
          <a:p>
            <a:pPr indent="0" lvl="0" marL="457200" rtl="0" algn="just">
              <a:lnSpc>
                <a:spcPct val="115000"/>
              </a:lnSpc>
              <a:spcBef>
                <a:spcPts val="800"/>
              </a:spcBef>
              <a:spcAft>
                <a:spcPts val="0"/>
              </a:spcAft>
              <a:buNone/>
            </a:pPr>
            <a:r>
              <a:t/>
            </a:r>
            <a:endParaRPr sz="1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1500" u="sng">
                <a:solidFill>
                  <a:schemeClr val="dk1"/>
                </a:solidFill>
              </a:rPr>
              <a:t>Función solución</a:t>
            </a:r>
            <a:r>
              <a:rPr lang="es-ES" sz="1500">
                <a:solidFill>
                  <a:schemeClr val="dk1"/>
                </a:solidFill>
              </a:rPr>
              <a:t>: El algoritmo encuentra la solución cuando todos los nodos sensores han sido añadidos a la lista de candidatos usados, es decir, que </a:t>
            </a:r>
            <a:r>
              <a:rPr lang="es-ES" sz="1500">
                <a:solidFill>
                  <a:schemeClr val="dk1"/>
                </a:solidFill>
                <a:highlight>
                  <a:srgbClr val="B6D7A8"/>
                </a:highlight>
              </a:rPr>
              <a:t>se ha determinado la ruta más rápida para cada sensor para enviar sus datos al servidor central.</a:t>
            </a:r>
            <a:endParaRPr sz="1500">
              <a:solidFill>
                <a:schemeClr val="dk1"/>
              </a:solidFill>
              <a:highlight>
                <a:srgbClr val="B6D7A8"/>
              </a:highlight>
            </a:endParaRPr>
          </a:p>
          <a:p>
            <a:pPr indent="0" lvl="0" marL="457200" rtl="0" algn="just">
              <a:lnSpc>
                <a:spcPct val="115000"/>
              </a:lnSpc>
              <a:spcBef>
                <a:spcPts val="800"/>
              </a:spcBef>
              <a:spcAft>
                <a:spcPts val="0"/>
              </a:spcAft>
              <a:buNone/>
            </a:pPr>
            <a:r>
              <a:t/>
            </a:r>
            <a:endParaRPr sz="100">
              <a:solidFill>
                <a:schemeClr val="dk1"/>
              </a:solidFill>
            </a:endParaRPr>
          </a:p>
          <a:p>
            <a:pPr indent="-323850" lvl="0" marL="457200" rtl="0" algn="just">
              <a:lnSpc>
                <a:spcPct val="115000"/>
              </a:lnSpc>
              <a:spcBef>
                <a:spcPts val="800"/>
              </a:spcBef>
              <a:spcAft>
                <a:spcPts val="0"/>
              </a:spcAft>
              <a:buClr>
                <a:schemeClr val="dk1"/>
              </a:buClr>
              <a:buSzPts val="1500"/>
              <a:buChar char="●"/>
            </a:pPr>
            <a:r>
              <a:rPr lang="es-ES" sz="1500" u="sng">
                <a:solidFill>
                  <a:schemeClr val="dk1"/>
                </a:solidFill>
              </a:rPr>
              <a:t>Función objetivo</a:t>
            </a:r>
            <a:r>
              <a:rPr lang="es-ES" sz="1500">
                <a:solidFill>
                  <a:schemeClr val="dk1"/>
                </a:solidFill>
              </a:rPr>
              <a:t>: Minimizar el tiempo total de transmisión de datos desde todos los nodos servidores al central.</a:t>
            </a:r>
            <a:endParaRPr sz="31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cxnSp>
        <p:nvCxnSpPr>
          <p:cNvPr id="355" name="Google Shape;355;g2cd2211dd4e_0_1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56" name="Google Shape;356;g2cd2211dd4e_0_12"/>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del algoritmo</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(Idea General)</a:t>
            </a:r>
            <a:endParaRPr b="1" sz="2800">
              <a:solidFill>
                <a:srgbClr val="3F3F3F"/>
              </a:solidFill>
              <a:latin typeface="Century Gothic"/>
              <a:ea typeface="Century Gothic"/>
              <a:cs typeface="Century Gothic"/>
              <a:sym typeface="Century Gothic"/>
            </a:endParaRPr>
          </a:p>
        </p:txBody>
      </p:sp>
      <p:cxnSp>
        <p:nvCxnSpPr>
          <p:cNvPr id="357" name="Google Shape;357;g2cd2211dd4e_0_1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58" name="Google Shape;358;g2cd2211dd4e_0_12"/>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359" name="Google Shape;359;g2cd2211dd4e_0_12"/>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336550" lvl="0" marL="457200" rtl="0" algn="just">
              <a:lnSpc>
                <a:spcPct val="107916"/>
              </a:lnSpc>
              <a:spcBef>
                <a:spcPts val="0"/>
              </a:spcBef>
              <a:spcAft>
                <a:spcPts val="0"/>
              </a:spcAft>
              <a:buClr>
                <a:schemeClr val="dk1"/>
              </a:buClr>
              <a:buSzPts val="1700"/>
              <a:buChar char="●"/>
            </a:pPr>
            <a:r>
              <a:rPr lang="es-ES" sz="1700">
                <a:solidFill>
                  <a:schemeClr val="dk1"/>
                </a:solidFill>
              </a:rPr>
              <a:t>El algoritmo que hemos diseñado se basa en el </a:t>
            </a:r>
            <a:r>
              <a:rPr b="1" lang="es-ES" sz="1700">
                <a:solidFill>
                  <a:schemeClr val="dk1"/>
                </a:solidFill>
              </a:rPr>
              <a:t>algoritmo de Dijkstra.</a:t>
            </a:r>
            <a:endParaRPr b="1"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lang="es-ES" sz="1700">
                <a:solidFill>
                  <a:schemeClr val="dk1"/>
                </a:solidFill>
              </a:rPr>
              <a:t>El algoritmo de Dijkstra es un </a:t>
            </a:r>
            <a:r>
              <a:rPr b="1" lang="es-ES" sz="1700">
                <a:solidFill>
                  <a:schemeClr val="dk1"/>
                </a:solidFill>
              </a:rPr>
              <a:t>algoritmo greedy</a:t>
            </a:r>
            <a:r>
              <a:rPr lang="es-ES" sz="1700">
                <a:solidFill>
                  <a:schemeClr val="dk1"/>
                </a:solidFill>
              </a:rPr>
              <a:t> utilizado para encontrar la ruta más corta entre nodos de un grafo. </a:t>
            </a:r>
            <a:endParaRPr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lang="es-ES" sz="1700">
                <a:solidFill>
                  <a:schemeClr val="dk1"/>
                </a:solidFill>
              </a:rPr>
              <a:t>En nuestro caso:</a:t>
            </a:r>
            <a:endParaRPr sz="1700">
              <a:solidFill>
                <a:schemeClr val="dk1"/>
              </a:solidFill>
            </a:endParaRPr>
          </a:p>
          <a:p>
            <a:pPr indent="-336550" lvl="1" marL="914400" rtl="0" algn="just">
              <a:lnSpc>
                <a:spcPct val="107916"/>
              </a:lnSpc>
              <a:spcBef>
                <a:spcPts val="0"/>
              </a:spcBef>
              <a:spcAft>
                <a:spcPts val="0"/>
              </a:spcAft>
              <a:buClr>
                <a:schemeClr val="dk1"/>
              </a:buClr>
              <a:buSzPts val="1700"/>
              <a:buChar char="○"/>
            </a:pPr>
            <a:r>
              <a:rPr lang="es-ES" sz="1700">
                <a:solidFill>
                  <a:schemeClr val="dk1"/>
                </a:solidFill>
              </a:rPr>
              <a:t>Los </a:t>
            </a:r>
            <a:r>
              <a:rPr b="1" lang="es-ES" sz="1700">
                <a:solidFill>
                  <a:schemeClr val="dk1"/>
                </a:solidFill>
              </a:rPr>
              <a:t>nodos</a:t>
            </a:r>
            <a:r>
              <a:rPr lang="es-ES" sz="1700">
                <a:solidFill>
                  <a:schemeClr val="dk1"/>
                </a:solidFill>
              </a:rPr>
              <a:t> son sensores y el servidor central.</a:t>
            </a:r>
            <a:endParaRPr sz="1700">
              <a:solidFill>
                <a:schemeClr val="dk1"/>
              </a:solidFill>
            </a:endParaRPr>
          </a:p>
          <a:p>
            <a:pPr indent="-336550" lvl="1" marL="914400" rtl="0" algn="just">
              <a:lnSpc>
                <a:spcPct val="107916"/>
              </a:lnSpc>
              <a:spcBef>
                <a:spcPts val="0"/>
              </a:spcBef>
              <a:spcAft>
                <a:spcPts val="0"/>
              </a:spcAft>
              <a:buClr>
                <a:schemeClr val="dk1"/>
              </a:buClr>
              <a:buSzPts val="1700"/>
              <a:buChar char="○"/>
            </a:pPr>
            <a:r>
              <a:rPr lang="es-ES" sz="1700">
                <a:solidFill>
                  <a:schemeClr val="dk1"/>
                </a:solidFill>
              </a:rPr>
              <a:t>Las </a:t>
            </a:r>
            <a:r>
              <a:rPr b="1" lang="es-ES" sz="1700">
                <a:solidFill>
                  <a:schemeClr val="dk1"/>
                </a:solidFill>
              </a:rPr>
              <a:t>aristas</a:t>
            </a:r>
            <a:r>
              <a:rPr lang="es-ES" sz="1700">
                <a:solidFill>
                  <a:schemeClr val="dk1"/>
                </a:solidFill>
              </a:rPr>
              <a:t> del grafo representan las conexiones entre los sensores. </a:t>
            </a:r>
            <a:endParaRPr sz="1700">
              <a:solidFill>
                <a:schemeClr val="dk1"/>
              </a:solidFill>
            </a:endParaRPr>
          </a:p>
          <a:p>
            <a:pPr indent="-336550" lvl="1" marL="914400" rtl="0" algn="just">
              <a:lnSpc>
                <a:spcPct val="107916"/>
              </a:lnSpc>
              <a:spcBef>
                <a:spcPts val="0"/>
              </a:spcBef>
              <a:spcAft>
                <a:spcPts val="0"/>
              </a:spcAft>
              <a:buClr>
                <a:schemeClr val="dk1"/>
              </a:buClr>
              <a:buSzPts val="1700"/>
              <a:buChar char="○"/>
            </a:pPr>
            <a:r>
              <a:rPr lang="es-ES" sz="1700">
                <a:solidFill>
                  <a:schemeClr val="dk1"/>
                </a:solidFill>
              </a:rPr>
              <a:t>El </a:t>
            </a:r>
            <a:r>
              <a:rPr b="1" lang="es-ES" sz="1700">
                <a:solidFill>
                  <a:schemeClr val="dk1"/>
                </a:solidFill>
              </a:rPr>
              <a:t>peso</a:t>
            </a:r>
            <a:r>
              <a:rPr lang="es-ES" sz="1700">
                <a:solidFill>
                  <a:schemeClr val="dk1"/>
                </a:solidFill>
              </a:rPr>
              <a:t> </a:t>
            </a:r>
            <a:r>
              <a:rPr b="1" lang="es-ES" sz="1700">
                <a:solidFill>
                  <a:schemeClr val="dk1"/>
                </a:solidFill>
              </a:rPr>
              <a:t>de cada arista</a:t>
            </a:r>
            <a:r>
              <a:rPr lang="es-ES" sz="1700">
                <a:solidFill>
                  <a:schemeClr val="dk1"/>
                </a:solidFill>
              </a:rPr>
              <a:t> es el tiempo que se tarda en transmitir datos entre dos sensores.</a:t>
            </a:r>
            <a:endParaRPr sz="1700">
              <a:solidFill>
                <a:schemeClr val="dk1"/>
              </a:solidFill>
            </a:endParaRPr>
          </a:p>
          <a:p>
            <a:pPr indent="0" lvl="0" marL="9144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lang="es-ES" sz="1700">
                <a:solidFill>
                  <a:schemeClr val="dk1"/>
                </a:solidFill>
              </a:rPr>
              <a:t>El algoritmo comienza en el servidor central y explora los nodos vecinos. </a:t>
            </a:r>
            <a:endParaRPr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lang="es-ES" sz="1700">
                <a:solidFill>
                  <a:schemeClr val="dk1"/>
                </a:solidFill>
              </a:rPr>
              <a:t>Para cada vecino,</a:t>
            </a:r>
            <a:r>
              <a:rPr lang="es-ES" sz="1700">
                <a:solidFill>
                  <a:schemeClr val="dk1"/>
                </a:solidFill>
              </a:rPr>
              <a:t> </a:t>
            </a:r>
            <a:r>
              <a:rPr lang="es-ES" sz="1700">
                <a:solidFill>
                  <a:schemeClr val="dk1"/>
                </a:solidFill>
              </a:rPr>
              <a:t>calcula el tiempo total de transmisión si los datos se envían a través de ese vecino. </a:t>
            </a:r>
            <a:endParaRPr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lang="es-ES" sz="1700">
                <a:solidFill>
                  <a:schemeClr val="dk1"/>
                </a:solidFill>
              </a:rPr>
              <a:t>Si este tiempo es menor que el tiempo de transmisión actualmente conocido para ese nodo, actualiza el tiempo de transmisión y guarda el nodo actual como el nodo previo para ese vecino. </a:t>
            </a:r>
            <a:endParaRPr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lang="es-ES" sz="1700">
                <a:solidFill>
                  <a:schemeClr val="dk1"/>
                </a:solidFill>
              </a:rPr>
              <a:t>Este proceso se repite hasta que se han explorado todos los nodos.</a:t>
            </a:r>
            <a:endParaRPr sz="1700">
              <a:solidFill>
                <a:schemeClr val="dk1"/>
              </a:solidFill>
            </a:endParaRPr>
          </a:p>
          <a:p>
            <a:pPr indent="0" lvl="0" marL="0" rtl="0" algn="just">
              <a:lnSpc>
                <a:spcPct val="115000"/>
              </a:lnSpc>
              <a:spcBef>
                <a:spcPts val="800"/>
              </a:spcBef>
              <a:spcAft>
                <a:spcPts val="800"/>
              </a:spcAft>
              <a:buNone/>
            </a:pPr>
            <a:r>
              <a:t/>
            </a:r>
            <a:endParaRPr sz="2100" u="sng">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cxnSp>
        <p:nvCxnSpPr>
          <p:cNvPr id="365" name="Google Shape;365;g2cd2211dd4e_0_2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66" name="Google Shape;366;g2cd2211dd4e_0_21"/>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del algoritmo</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(Pseudocódigo)</a:t>
            </a:r>
            <a:endParaRPr b="1" sz="2800">
              <a:solidFill>
                <a:srgbClr val="3F3F3F"/>
              </a:solidFill>
              <a:latin typeface="Century Gothic"/>
              <a:ea typeface="Century Gothic"/>
              <a:cs typeface="Century Gothic"/>
              <a:sym typeface="Century Gothic"/>
            </a:endParaRPr>
          </a:p>
        </p:txBody>
      </p:sp>
      <p:cxnSp>
        <p:nvCxnSpPr>
          <p:cNvPr id="367" name="Google Shape;367;g2cd2211dd4e_0_2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68" name="Google Shape;368;g2cd2211dd4e_0_21"/>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369" name="Google Shape;369;g2cd2211dd4e_0_21"/>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457200" rtl="0" algn="just">
              <a:lnSpc>
                <a:spcPct val="107916"/>
              </a:lnSpc>
              <a:spcBef>
                <a:spcPts val="0"/>
              </a:spcBef>
              <a:spcAft>
                <a:spcPts val="0"/>
              </a:spcAft>
              <a:buNone/>
            </a:pPr>
            <a:r>
              <a:t/>
            </a:r>
            <a:endParaRPr sz="1700">
              <a:solidFill>
                <a:schemeClr val="dk1"/>
              </a:solidFill>
            </a:endParaRPr>
          </a:p>
          <a:p>
            <a:pPr indent="0" lvl="0" marL="0" rtl="0" algn="just">
              <a:lnSpc>
                <a:spcPct val="115000"/>
              </a:lnSpc>
              <a:spcBef>
                <a:spcPts val="800"/>
              </a:spcBef>
              <a:spcAft>
                <a:spcPts val="800"/>
              </a:spcAft>
              <a:buNone/>
            </a:pPr>
            <a:r>
              <a:t/>
            </a:r>
            <a:endParaRPr sz="2100" u="sng">
              <a:solidFill>
                <a:schemeClr val="dk1"/>
              </a:solidFill>
            </a:endParaRPr>
          </a:p>
        </p:txBody>
      </p:sp>
      <p:pic>
        <p:nvPicPr>
          <p:cNvPr id="370" name="Google Shape;370;g2cd2211dd4e_0_21"/>
          <p:cNvPicPr preferRelativeResize="0"/>
          <p:nvPr/>
        </p:nvPicPr>
        <p:blipFill>
          <a:blip r:embed="rId3">
            <a:alphaModFix/>
          </a:blip>
          <a:stretch>
            <a:fillRect/>
          </a:stretch>
        </p:blipFill>
        <p:spPr>
          <a:xfrm>
            <a:off x="114300" y="1477824"/>
            <a:ext cx="3857700" cy="2226289"/>
          </a:xfrm>
          <a:prstGeom prst="rect">
            <a:avLst/>
          </a:prstGeom>
          <a:noFill/>
          <a:ln>
            <a:noFill/>
          </a:ln>
        </p:spPr>
      </p:pic>
      <p:pic>
        <p:nvPicPr>
          <p:cNvPr id="371" name="Google Shape;371;g2cd2211dd4e_0_21"/>
          <p:cNvPicPr preferRelativeResize="0"/>
          <p:nvPr/>
        </p:nvPicPr>
        <p:blipFill>
          <a:blip r:embed="rId4">
            <a:alphaModFix/>
          </a:blip>
          <a:stretch>
            <a:fillRect/>
          </a:stretch>
        </p:blipFill>
        <p:spPr>
          <a:xfrm>
            <a:off x="3857688" y="1271575"/>
            <a:ext cx="5019675" cy="4314825"/>
          </a:xfrm>
          <a:prstGeom prst="rect">
            <a:avLst/>
          </a:prstGeom>
          <a:noFill/>
          <a:ln>
            <a:noFill/>
          </a:ln>
        </p:spPr>
      </p:pic>
      <p:pic>
        <p:nvPicPr>
          <p:cNvPr id="372" name="Google Shape;372;g2cd2211dd4e_0_21"/>
          <p:cNvPicPr preferRelativeResize="0"/>
          <p:nvPr/>
        </p:nvPicPr>
        <p:blipFill>
          <a:blip r:embed="rId5">
            <a:alphaModFix/>
          </a:blip>
          <a:stretch>
            <a:fillRect/>
          </a:stretch>
        </p:blipFill>
        <p:spPr>
          <a:xfrm>
            <a:off x="7419963" y="1814500"/>
            <a:ext cx="4772025" cy="3609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cxnSp>
        <p:nvCxnSpPr>
          <p:cNvPr id="378" name="Google Shape;378;g2cd2211dd4e_0_3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79" name="Google Shape;379;g2cd2211dd4e_0_36"/>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del algoritmo</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(Código en C++)</a:t>
            </a:r>
            <a:endParaRPr b="1" sz="2800">
              <a:solidFill>
                <a:srgbClr val="3F3F3F"/>
              </a:solidFill>
              <a:latin typeface="Century Gothic"/>
              <a:ea typeface="Century Gothic"/>
              <a:cs typeface="Century Gothic"/>
              <a:sym typeface="Century Gothic"/>
            </a:endParaRPr>
          </a:p>
        </p:txBody>
      </p:sp>
      <p:cxnSp>
        <p:nvCxnSpPr>
          <p:cNvPr id="380" name="Google Shape;380;g2cd2211dd4e_0_3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81" name="Google Shape;381;g2cd2211dd4e_0_36"/>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pic>
        <p:nvPicPr>
          <p:cNvPr id="382" name="Google Shape;382;g2cd2211dd4e_0_36"/>
          <p:cNvPicPr preferRelativeResize="0"/>
          <p:nvPr/>
        </p:nvPicPr>
        <p:blipFill>
          <a:blip r:embed="rId3">
            <a:alphaModFix/>
          </a:blip>
          <a:stretch>
            <a:fillRect/>
          </a:stretch>
        </p:blipFill>
        <p:spPr>
          <a:xfrm>
            <a:off x="400050" y="1453200"/>
            <a:ext cx="3898025" cy="3877550"/>
          </a:xfrm>
          <a:prstGeom prst="rect">
            <a:avLst/>
          </a:prstGeom>
          <a:noFill/>
          <a:ln>
            <a:noFill/>
          </a:ln>
        </p:spPr>
      </p:pic>
      <p:pic>
        <p:nvPicPr>
          <p:cNvPr id="383" name="Google Shape;383;g2cd2211dd4e_0_36"/>
          <p:cNvPicPr preferRelativeResize="0"/>
          <p:nvPr/>
        </p:nvPicPr>
        <p:blipFill>
          <a:blip r:embed="rId4">
            <a:alphaModFix/>
          </a:blip>
          <a:stretch>
            <a:fillRect/>
          </a:stretch>
        </p:blipFill>
        <p:spPr>
          <a:xfrm>
            <a:off x="4735300" y="1118700"/>
            <a:ext cx="6838248" cy="558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cxnSp>
        <p:nvCxnSpPr>
          <p:cNvPr id="389" name="Google Shape;389;g2cd2c9261cb_0_13"/>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390" name="Google Shape;390;g2cd2c9261cb_0_13"/>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Estudio de </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optimalidad</a:t>
            </a:r>
            <a:endParaRPr b="1" sz="2800">
              <a:solidFill>
                <a:srgbClr val="3F3F3F"/>
              </a:solidFill>
              <a:latin typeface="Century Gothic"/>
              <a:ea typeface="Century Gothic"/>
              <a:cs typeface="Century Gothic"/>
              <a:sym typeface="Century Gothic"/>
            </a:endParaRPr>
          </a:p>
        </p:txBody>
      </p:sp>
      <p:cxnSp>
        <p:nvCxnSpPr>
          <p:cNvPr id="391" name="Google Shape;391;g2cd2c9261cb_0_13"/>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392" name="Google Shape;392;g2cd2c9261cb_0_13"/>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393" name="Google Shape;393;g2cd2c9261cb_0_13"/>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s-ES" sz="1700">
                <a:solidFill>
                  <a:schemeClr val="dk1"/>
                </a:solidFill>
              </a:rPr>
              <a:t>Vamos a demostrar la optimalidad de nuestro algoritmo mediante un argumento de contradicción, demostrando que nuestro algoritmo siempre encuentra la ruta de transmisión más óptima desde cada nodo sensor hasta el servidor central.</a:t>
            </a:r>
            <a:endParaRPr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b="1" lang="es-ES" sz="1700">
                <a:solidFill>
                  <a:schemeClr val="dk1"/>
                </a:solidFill>
              </a:rPr>
              <a:t>Suposición</a:t>
            </a:r>
            <a:r>
              <a:rPr lang="es-ES" sz="1700">
                <a:solidFill>
                  <a:schemeClr val="dk1"/>
                </a:solidFill>
              </a:rPr>
              <a:t>: existe una ruta más rápida desde un nodo sensor hasta el servidor central que la ruta encontrada en nuestro algoritmo.</a:t>
            </a:r>
            <a:endParaRPr sz="1700">
              <a:solidFill>
                <a:schemeClr val="dk1"/>
              </a:solidFill>
            </a:endParaRPr>
          </a:p>
          <a:p>
            <a:pPr indent="0" lvl="0" marL="457200" rtl="0" algn="just">
              <a:lnSpc>
                <a:spcPct val="107916"/>
              </a:lnSpc>
              <a:spcBef>
                <a:spcPts val="800"/>
              </a:spcBef>
              <a:spcAft>
                <a:spcPts val="0"/>
              </a:spcAft>
              <a:buNone/>
            </a:pPr>
            <a:r>
              <a:t/>
            </a:r>
            <a:endParaRPr sz="100">
              <a:solidFill>
                <a:schemeClr val="dk1"/>
              </a:solidFill>
            </a:endParaRPr>
          </a:p>
          <a:p>
            <a:pPr indent="-336550" lvl="0" marL="457200" rtl="0" algn="just">
              <a:lnSpc>
                <a:spcPct val="107916"/>
              </a:lnSpc>
              <a:spcBef>
                <a:spcPts val="800"/>
              </a:spcBef>
              <a:spcAft>
                <a:spcPts val="0"/>
              </a:spcAft>
              <a:buClr>
                <a:schemeClr val="dk1"/>
              </a:buClr>
              <a:buSzPts val="1700"/>
              <a:buChar char="●"/>
            </a:pPr>
            <a:r>
              <a:rPr b="1" lang="es-ES" sz="1700">
                <a:solidFill>
                  <a:schemeClr val="dk1"/>
                </a:solidFill>
              </a:rPr>
              <a:t>Contradicción</a:t>
            </a:r>
            <a:r>
              <a:rPr lang="es-ES" sz="1700">
                <a:solidFill>
                  <a:schemeClr val="dk1"/>
                </a:solidFill>
              </a:rPr>
              <a:t>: si esa ruta existiera, significa que hay al menos un nodo de esta ruta para el cual nuestro algoritmo</a:t>
            </a:r>
            <a:r>
              <a:rPr b="1" lang="es-ES" sz="1700">
                <a:solidFill>
                  <a:schemeClr val="dk1"/>
                </a:solidFill>
              </a:rPr>
              <a:t> no seleccionó </a:t>
            </a:r>
            <a:r>
              <a:rPr lang="es-ES" sz="1700">
                <a:solidFill>
                  <a:schemeClr val="dk1"/>
                </a:solidFill>
              </a:rPr>
              <a:t>la arista de menor tiempo de transmisión. Esto </a:t>
            </a:r>
            <a:r>
              <a:rPr b="1" lang="es-ES" sz="1700">
                <a:solidFill>
                  <a:schemeClr val="dk1"/>
                </a:solidFill>
              </a:rPr>
              <a:t>no es posible</a:t>
            </a:r>
            <a:r>
              <a:rPr lang="es-ES" sz="1700">
                <a:solidFill>
                  <a:schemeClr val="dk1"/>
                </a:solidFill>
              </a:rPr>
              <a:t> porque siguiendo la estrategia de nuestro algoritmo, siempre se selecciona la arista de menor tiempo de transmisión en cada paso.</a:t>
            </a:r>
            <a:endParaRPr sz="1700">
              <a:solidFill>
                <a:schemeClr val="dk1"/>
              </a:solidFill>
            </a:endParaRPr>
          </a:p>
          <a:p>
            <a:pPr indent="0" lvl="0" marL="914400" rtl="0" algn="just">
              <a:lnSpc>
                <a:spcPct val="107916"/>
              </a:lnSpc>
              <a:spcBef>
                <a:spcPts val="800"/>
              </a:spcBef>
              <a:spcAft>
                <a:spcPts val="0"/>
              </a:spcAft>
              <a:buNone/>
            </a:pPr>
            <a:r>
              <a:t/>
            </a:r>
            <a:endParaRPr sz="100">
              <a:solidFill>
                <a:schemeClr val="dk1"/>
              </a:solidFill>
            </a:endParaRPr>
          </a:p>
          <a:p>
            <a:pPr indent="0" lvl="0" marL="0" rtl="0" algn="just">
              <a:lnSpc>
                <a:spcPct val="107916"/>
              </a:lnSpc>
              <a:spcBef>
                <a:spcPts val="800"/>
              </a:spcBef>
              <a:spcAft>
                <a:spcPts val="0"/>
              </a:spcAft>
              <a:buNone/>
            </a:pPr>
            <a:r>
              <a:rPr lang="es-ES" sz="1700">
                <a:solidFill>
                  <a:schemeClr val="dk1"/>
                </a:solidFill>
              </a:rPr>
              <a:t>Por lo tanto, nuestra</a:t>
            </a:r>
            <a:r>
              <a:rPr b="1" lang="es-ES" sz="1700">
                <a:solidFill>
                  <a:schemeClr val="dk1"/>
                </a:solidFill>
              </a:rPr>
              <a:t> suposición inicial debe ser falsa</a:t>
            </a:r>
            <a:r>
              <a:rPr lang="es-ES" sz="1700">
                <a:solidFill>
                  <a:schemeClr val="dk1"/>
                </a:solidFill>
              </a:rPr>
              <a:t>, lo que significa que nuestro algoritmo greedy </a:t>
            </a:r>
            <a:r>
              <a:rPr b="1" lang="es-ES" sz="1700">
                <a:solidFill>
                  <a:schemeClr val="dk1"/>
                </a:solidFill>
              </a:rPr>
              <a:t>siempre encuentra la ruta de transmisión más óptima</a:t>
            </a:r>
            <a:r>
              <a:rPr lang="es-ES" sz="1700">
                <a:solidFill>
                  <a:schemeClr val="dk1"/>
                </a:solidFill>
              </a:rPr>
              <a:t> desde cada nodo sensor hasta cada nodo central.</a:t>
            </a:r>
            <a:endParaRPr sz="1700">
              <a:solidFill>
                <a:schemeClr val="dk1"/>
              </a:solidFill>
            </a:endParaRPr>
          </a:p>
          <a:p>
            <a:pPr indent="0" lvl="0" marL="0" rtl="0" algn="just">
              <a:lnSpc>
                <a:spcPct val="115000"/>
              </a:lnSpc>
              <a:spcBef>
                <a:spcPts val="800"/>
              </a:spcBef>
              <a:spcAft>
                <a:spcPts val="800"/>
              </a:spcAft>
              <a:buNone/>
            </a:pPr>
            <a:r>
              <a:t/>
            </a:r>
            <a:endParaRPr sz="2100" u="sng">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cxnSp>
        <p:nvCxnSpPr>
          <p:cNvPr id="399" name="Google Shape;399;g2cd2c9261cb_0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00" name="Google Shape;400;g2cd2c9261cb_0_0"/>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del funcionamiento</a:t>
            </a:r>
            <a:endParaRPr b="1" sz="2800">
              <a:solidFill>
                <a:srgbClr val="3F3F3F"/>
              </a:solidFill>
              <a:latin typeface="Century Gothic"/>
              <a:ea typeface="Century Gothic"/>
              <a:cs typeface="Century Gothic"/>
              <a:sym typeface="Century Gothic"/>
            </a:endParaRPr>
          </a:p>
        </p:txBody>
      </p:sp>
      <p:cxnSp>
        <p:nvCxnSpPr>
          <p:cNvPr id="401" name="Google Shape;401;g2cd2c9261cb_0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02" name="Google Shape;402;g2cd2c9261cb_0_0"/>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403" name="Google Shape;403;g2cd2c9261cb_0_0"/>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s-ES" sz="1900">
                <a:solidFill>
                  <a:schemeClr val="dk1"/>
                </a:solidFill>
              </a:rPr>
              <a:t>Suponemos que tenemos una red de sensores con 4 nodos (0, 1, 2, 3) donde el nodo 0 es el servidor central. Las conexiones entre los nodos y sus tiempos de transmisión son los siguientes:</a:t>
            </a:r>
            <a:endParaRPr sz="1900">
              <a:solidFill>
                <a:schemeClr val="dk1"/>
              </a:solidFill>
            </a:endParaRPr>
          </a:p>
          <a:p>
            <a:pPr indent="0" lvl="0" marL="0" rtl="0" algn="just">
              <a:lnSpc>
                <a:spcPct val="115000"/>
              </a:lnSpc>
              <a:spcBef>
                <a:spcPts val="800"/>
              </a:spcBef>
              <a:spcAft>
                <a:spcPts val="0"/>
              </a:spcAft>
              <a:buNone/>
            </a:pPr>
            <a:r>
              <a:t/>
            </a:r>
            <a:endParaRPr sz="1900">
              <a:solidFill>
                <a:schemeClr val="dk1"/>
              </a:solidFill>
            </a:endParaRPr>
          </a:p>
          <a:p>
            <a:pPr indent="457200" lvl="0" marL="0" rtl="0" algn="just">
              <a:lnSpc>
                <a:spcPct val="115000"/>
              </a:lnSpc>
              <a:spcBef>
                <a:spcPts val="800"/>
              </a:spcBef>
              <a:spcAft>
                <a:spcPts val="0"/>
              </a:spcAft>
              <a:buNone/>
            </a:pPr>
            <a:r>
              <a:rPr lang="es-ES" sz="1900">
                <a:solidFill>
                  <a:schemeClr val="dk1"/>
                </a:solidFill>
              </a:rPr>
              <a:t>Nodo 0 a Nodo 1: el tiempo es 1</a:t>
            </a:r>
            <a:endParaRPr sz="1900">
              <a:solidFill>
                <a:schemeClr val="dk1"/>
              </a:solidFill>
            </a:endParaRPr>
          </a:p>
          <a:p>
            <a:pPr indent="457200" lvl="0" marL="0" rtl="0" algn="just">
              <a:lnSpc>
                <a:spcPct val="115000"/>
              </a:lnSpc>
              <a:spcBef>
                <a:spcPts val="800"/>
              </a:spcBef>
              <a:spcAft>
                <a:spcPts val="0"/>
              </a:spcAft>
              <a:buNone/>
            </a:pPr>
            <a:r>
              <a:rPr lang="es-ES" sz="1900">
                <a:solidFill>
                  <a:schemeClr val="dk1"/>
                </a:solidFill>
              </a:rPr>
              <a:t>Nodo 1 a Nodo 2: el tiempo es 2</a:t>
            </a:r>
            <a:endParaRPr sz="1900">
              <a:solidFill>
                <a:schemeClr val="dk1"/>
              </a:solidFill>
            </a:endParaRPr>
          </a:p>
          <a:p>
            <a:pPr indent="457200" lvl="0" marL="0" rtl="0" algn="just">
              <a:lnSpc>
                <a:spcPct val="115000"/>
              </a:lnSpc>
              <a:spcBef>
                <a:spcPts val="800"/>
              </a:spcBef>
              <a:spcAft>
                <a:spcPts val="0"/>
              </a:spcAft>
              <a:buNone/>
            </a:pPr>
            <a:r>
              <a:rPr lang="es-ES" sz="1900">
                <a:solidFill>
                  <a:schemeClr val="dk1"/>
                </a:solidFill>
              </a:rPr>
              <a:t>Nodo 0 a Nodo 2: el tiempo es 4</a:t>
            </a:r>
            <a:endParaRPr sz="1900">
              <a:solidFill>
                <a:schemeClr val="dk1"/>
              </a:solidFill>
            </a:endParaRPr>
          </a:p>
          <a:p>
            <a:pPr indent="457200" lvl="0" marL="0" rtl="0" algn="just">
              <a:lnSpc>
                <a:spcPct val="115000"/>
              </a:lnSpc>
              <a:spcBef>
                <a:spcPts val="800"/>
              </a:spcBef>
              <a:spcAft>
                <a:spcPts val="0"/>
              </a:spcAft>
              <a:buNone/>
            </a:pPr>
            <a:r>
              <a:rPr lang="es-ES" sz="1900">
                <a:solidFill>
                  <a:schemeClr val="dk1"/>
                </a:solidFill>
              </a:rPr>
              <a:t>Nodo 2 a Nodo 3: el tiempo es 1</a:t>
            </a:r>
            <a:endParaRPr sz="1900">
              <a:solidFill>
                <a:schemeClr val="dk1"/>
              </a:solidFill>
            </a:endParaRPr>
          </a:p>
          <a:p>
            <a:pPr indent="457200" lvl="0" marL="0" rtl="0" algn="just">
              <a:lnSpc>
                <a:spcPct val="115000"/>
              </a:lnSpc>
              <a:spcBef>
                <a:spcPts val="800"/>
              </a:spcBef>
              <a:spcAft>
                <a:spcPts val="0"/>
              </a:spcAft>
              <a:buNone/>
            </a:pPr>
            <a:r>
              <a:rPr lang="es-ES" sz="1900">
                <a:solidFill>
                  <a:schemeClr val="dk1"/>
                </a:solidFill>
              </a:rPr>
              <a:t>Nodo 1 a Nodo 3: el tiempo es 5.</a:t>
            </a:r>
            <a:endParaRPr sz="1900">
              <a:solidFill>
                <a:schemeClr val="dk1"/>
              </a:solidFill>
            </a:endParaRPr>
          </a:p>
          <a:p>
            <a:pPr indent="0" lvl="0" marL="0" rtl="0" algn="just">
              <a:lnSpc>
                <a:spcPct val="115000"/>
              </a:lnSpc>
              <a:spcBef>
                <a:spcPts val="800"/>
              </a:spcBef>
              <a:spcAft>
                <a:spcPts val="800"/>
              </a:spcAft>
              <a:buNone/>
            </a:pPr>
            <a:r>
              <a:t/>
            </a:r>
            <a:endParaRPr sz="1700">
              <a:solidFill>
                <a:schemeClr val="dk1"/>
              </a:solidFill>
            </a:endParaRPr>
          </a:p>
        </p:txBody>
      </p:sp>
      <p:pic>
        <p:nvPicPr>
          <p:cNvPr id="404" name="Google Shape;404;g2cd2c9261cb_0_0"/>
          <p:cNvPicPr preferRelativeResize="0"/>
          <p:nvPr/>
        </p:nvPicPr>
        <p:blipFill rotWithShape="1">
          <a:blip r:embed="rId3">
            <a:alphaModFix/>
          </a:blip>
          <a:srcRect b="16370" l="7861" r="6595" t="25537"/>
          <a:stretch/>
        </p:blipFill>
        <p:spPr>
          <a:xfrm rot="10800000">
            <a:off x="5159650" y="2490350"/>
            <a:ext cx="6578600" cy="33521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cxnSp>
        <p:nvCxnSpPr>
          <p:cNvPr id="410" name="Google Shape;410;g2cd2c9261cb_0_2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11" name="Google Shape;411;g2cd2c9261cb_0_24"/>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del funcionamiento</a:t>
            </a:r>
            <a:endParaRPr b="1" sz="2800">
              <a:solidFill>
                <a:srgbClr val="3F3F3F"/>
              </a:solidFill>
              <a:latin typeface="Century Gothic"/>
              <a:ea typeface="Century Gothic"/>
              <a:cs typeface="Century Gothic"/>
              <a:sym typeface="Century Gothic"/>
            </a:endParaRPr>
          </a:p>
        </p:txBody>
      </p:sp>
      <p:cxnSp>
        <p:nvCxnSpPr>
          <p:cNvPr id="412" name="Google Shape;412;g2cd2c9261cb_0_2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13" name="Google Shape;413;g2cd2c9261cb_0_24"/>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414" name="Google Shape;414;g2cd2c9261cb_0_24"/>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ES" sz="1800">
                <a:solidFill>
                  <a:schemeClr val="dk1"/>
                </a:solidFill>
              </a:rPr>
              <a:t>Inicialización: </a:t>
            </a:r>
            <a:r>
              <a:rPr lang="es-ES" sz="1800">
                <a:solidFill>
                  <a:schemeClr val="dk1"/>
                </a:solidFill>
              </a:rPr>
              <a:t>Primero, inicializamos el tiempo de transmisión del nodo de inicio (nodo 0) a 0 y todos los demás a infinito (representado por 1e9). También marcamos todos los nodos como no visitados.</a:t>
            </a:r>
            <a:endParaRPr sz="1800">
              <a:solidFill>
                <a:schemeClr val="dk1"/>
              </a:solidFill>
            </a:endParaRPr>
          </a:p>
          <a:p>
            <a:pPr indent="0" lvl="0" marL="0" rtl="0" algn="just">
              <a:lnSpc>
                <a:spcPct val="115000"/>
              </a:lnSpc>
              <a:spcBef>
                <a:spcPts val="800"/>
              </a:spcBef>
              <a:spcAft>
                <a:spcPts val="0"/>
              </a:spcAft>
              <a:buNone/>
            </a:pPr>
            <a:r>
              <a:rPr b="1" lang="es-ES" sz="1800">
                <a:solidFill>
                  <a:schemeClr val="dk1"/>
                </a:solidFill>
              </a:rPr>
              <a:t>Primer paso: </a:t>
            </a:r>
            <a:r>
              <a:rPr lang="es-ES" sz="1800">
                <a:solidFill>
                  <a:schemeClr val="dk1"/>
                </a:solidFill>
              </a:rPr>
              <a:t>Buscamos el nodo no visitado con el tiempo de transmisión más corto. En este caso, es el nodo 0 con un tiempo de 0. Marcamos el nodo 0 como visitado.</a:t>
            </a:r>
            <a:endParaRPr sz="1800">
              <a:solidFill>
                <a:schemeClr val="dk1"/>
              </a:solidFill>
            </a:endParaRPr>
          </a:p>
          <a:p>
            <a:pPr indent="0" lvl="0" marL="0" rtl="0" algn="just">
              <a:lnSpc>
                <a:spcPct val="115000"/>
              </a:lnSpc>
              <a:spcBef>
                <a:spcPts val="800"/>
              </a:spcBef>
              <a:spcAft>
                <a:spcPts val="0"/>
              </a:spcAft>
              <a:buNone/>
            </a:pPr>
            <a:r>
              <a:rPr b="1" lang="es-ES" sz="1800">
                <a:solidFill>
                  <a:schemeClr val="dk1"/>
                </a:solidFill>
              </a:rPr>
              <a:t>Segundo paso:</a:t>
            </a:r>
            <a:r>
              <a:rPr lang="es-ES" sz="1800">
                <a:solidFill>
                  <a:schemeClr val="dk1"/>
                </a:solidFill>
              </a:rPr>
              <a:t> Actualizamos el tiempo de transmisión y el nodo previo de todos los nodos vecinos del nodo 0. Los vecinos del nodo 0 son los nodos 1 y 2. El tiempo de transmisión del nodo 0 al nodo 1 es 1, que es menor que el tiempo actual del nodo 1 (1e9), por lo que actualizamos el tiempo del nodo 1 a 1 y establecemos el nodo previo a 0. De manera similar, actualizamos el tiempo del nodo 2 a 4 y establecemos el nodo previo a 0.</a:t>
            </a:r>
            <a:endParaRPr sz="1800">
              <a:solidFill>
                <a:schemeClr val="dk1"/>
              </a:solidFill>
            </a:endParaRPr>
          </a:p>
          <a:p>
            <a:pPr indent="0" lvl="0" marL="0" rtl="0" algn="just">
              <a:lnSpc>
                <a:spcPct val="115000"/>
              </a:lnSpc>
              <a:spcBef>
                <a:spcPts val="800"/>
              </a:spcBef>
              <a:spcAft>
                <a:spcPts val="800"/>
              </a:spcAft>
              <a:buNone/>
            </a:pPr>
            <a:r>
              <a:t/>
            </a:r>
            <a:endParaRPr sz="1800">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cxnSp>
        <p:nvCxnSpPr>
          <p:cNvPr id="420" name="Google Shape;420;g2cd2c9261cb_0_3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21" name="Google Shape;421;g2cd2c9261cb_0_35"/>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del funcionamiento</a:t>
            </a:r>
            <a:endParaRPr b="1" sz="2800">
              <a:solidFill>
                <a:srgbClr val="3F3F3F"/>
              </a:solidFill>
              <a:latin typeface="Century Gothic"/>
              <a:ea typeface="Century Gothic"/>
              <a:cs typeface="Century Gothic"/>
              <a:sym typeface="Century Gothic"/>
            </a:endParaRPr>
          </a:p>
        </p:txBody>
      </p:sp>
      <p:cxnSp>
        <p:nvCxnSpPr>
          <p:cNvPr id="422" name="Google Shape;422;g2cd2c9261cb_0_3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23" name="Google Shape;423;g2cd2c9261cb_0_35"/>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424" name="Google Shape;424;g2cd2c9261cb_0_35"/>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ES" sz="1800">
                <a:solidFill>
                  <a:schemeClr val="dk1"/>
                </a:solidFill>
              </a:rPr>
              <a:t>Tercer paso: </a:t>
            </a:r>
            <a:r>
              <a:rPr lang="es-ES" sz="1800">
                <a:solidFill>
                  <a:schemeClr val="dk1"/>
                </a:solidFill>
              </a:rPr>
              <a:t>Repetimos el proceso para el siguiente nodo no visitado con el tiempo de transmisión más corto, que es el nodo 1. Actualizamos el tiempo de transmisión y el nodo previo de los vecinos del nodo 1 que aún no han sido visitados. En este caso, los vecinos no visitados del nodo 1 son losl nodos 2 y 3. El tiempo de transmisión del nodo 1 al nodo 2 es 2, que es menor que el tiempo actual del nodo 2 (4), por lo que actualizamos el tiempo del nodo 2 a 3 (1 + 2) y establecemos el nodo previo a 1. Al nodo 3 le indicamos que el tiempo de transmisión es 6 (1 + 5)  y le indicamos que el nodo previo es 1.</a:t>
            </a:r>
            <a:endParaRPr sz="18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sz="18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b="1" sz="1800">
              <a:solidFill>
                <a:schemeClr val="dk1"/>
              </a:solidFill>
            </a:endParaRPr>
          </a:p>
          <a:p>
            <a:pPr indent="0" lvl="0" marL="0" rtl="0" algn="just">
              <a:lnSpc>
                <a:spcPct val="115000"/>
              </a:lnSpc>
              <a:spcBef>
                <a:spcPts val="800"/>
              </a:spcBef>
              <a:spcAft>
                <a:spcPts val="0"/>
              </a:spcAft>
              <a:buClr>
                <a:schemeClr val="dk1"/>
              </a:buClr>
              <a:buSzPts val="1100"/>
              <a:buFont typeface="Arial"/>
              <a:buNone/>
            </a:pPr>
            <a:r>
              <a:t/>
            </a:r>
            <a:endParaRPr b="1"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800"/>
              </a:spcAft>
              <a:buNone/>
            </a:pPr>
            <a:r>
              <a:t/>
            </a:r>
            <a:endParaRPr sz="1800">
              <a:solidFill>
                <a:schemeClr val="dk1"/>
              </a:solidFill>
            </a:endParaRPr>
          </a:p>
        </p:txBody>
      </p:sp>
      <p:pic>
        <p:nvPicPr>
          <p:cNvPr id="425" name="Google Shape;425;g2cd2c9261cb_0_35"/>
          <p:cNvPicPr preferRelativeResize="0"/>
          <p:nvPr/>
        </p:nvPicPr>
        <p:blipFill rotWithShape="1">
          <a:blip r:embed="rId3">
            <a:alphaModFix/>
          </a:blip>
          <a:srcRect b="8536" l="26912" r="21431" t="6775"/>
          <a:stretch/>
        </p:blipFill>
        <p:spPr>
          <a:xfrm rot="-5400000">
            <a:off x="4345000" y="2437725"/>
            <a:ext cx="2509225" cy="54931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cxnSp>
        <p:nvCxnSpPr>
          <p:cNvPr id="431" name="Google Shape;431;g2cd2c9261cb_0_4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32" name="Google Shape;432;g2cd2c9261cb_0_47"/>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del funcionamiento</a:t>
            </a:r>
            <a:endParaRPr b="1" sz="2800">
              <a:solidFill>
                <a:srgbClr val="3F3F3F"/>
              </a:solidFill>
              <a:latin typeface="Century Gothic"/>
              <a:ea typeface="Century Gothic"/>
              <a:cs typeface="Century Gothic"/>
              <a:sym typeface="Century Gothic"/>
            </a:endParaRPr>
          </a:p>
        </p:txBody>
      </p:sp>
      <p:cxnSp>
        <p:nvCxnSpPr>
          <p:cNvPr id="433" name="Google Shape;433;g2cd2c9261cb_0_4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34" name="Google Shape;434;g2cd2c9261cb_0_47"/>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435" name="Google Shape;435;g2cd2c9261cb_0_47"/>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s-ES" sz="1800">
                <a:solidFill>
                  <a:schemeClr val="dk1"/>
                </a:solidFill>
              </a:rPr>
              <a:t>Cuarto paso: </a:t>
            </a:r>
            <a:r>
              <a:rPr lang="es-ES" sz="1800">
                <a:solidFill>
                  <a:schemeClr val="dk1"/>
                </a:solidFill>
              </a:rPr>
              <a:t>Repetimos el proceso para el siguiente nodo no visitado con el tiempo de transmisión más corto, que es el nodo 2. Actualizamos el tiempo de transmisión y el nodo previo de los vecinos del nodo 2 que aún no han sido visitados. En este caso, el único vecino no visitado del nodo 2 es el nodo 3. El tiempo de transmisión del nodo 2 al nodo 3 es 1, que es menor que el tiempo actual del nodo 3 (1e9), por lo que actualizamos el tiempo del nodo 3 a 4 (3 + 1) y establecemos el nodo previo a 2.</a:t>
            </a:r>
            <a:endParaRPr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800"/>
              </a:spcAft>
              <a:buNone/>
            </a:pPr>
            <a:r>
              <a:t/>
            </a:r>
            <a:endParaRPr sz="1800">
              <a:solidFill>
                <a:schemeClr val="dk1"/>
              </a:solidFill>
            </a:endParaRPr>
          </a:p>
        </p:txBody>
      </p:sp>
      <p:pic>
        <p:nvPicPr>
          <p:cNvPr id="436" name="Google Shape;436;g2cd2c9261cb_0_47"/>
          <p:cNvPicPr preferRelativeResize="0"/>
          <p:nvPr/>
        </p:nvPicPr>
        <p:blipFill rotWithShape="1">
          <a:blip r:embed="rId3">
            <a:alphaModFix/>
          </a:blip>
          <a:srcRect b="5760" l="25326" r="20195" t="8010"/>
          <a:stretch/>
        </p:blipFill>
        <p:spPr>
          <a:xfrm rot="-5400000">
            <a:off x="4812137" y="1848256"/>
            <a:ext cx="2814025" cy="5935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cxnSp>
        <p:nvCxnSpPr>
          <p:cNvPr id="442" name="Google Shape;442;g2cd2c9261cb_0_58"/>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43" name="Google Shape;443;g2cd2c9261cb_0_58"/>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del funcionamiento</a:t>
            </a:r>
            <a:endParaRPr b="1" sz="2800">
              <a:solidFill>
                <a:srgbClr val="3F3F3F"/>
              </a:solidFill>
              <a:latin typeface="Century Gothic"/>
              <a:ea typeface="Century Gothic"/>
              <a:cs typeface="Century Gothic"/>
              <a:sym typeface="Century Gothic"/>
            </a:endParaRPr>
          </a:p>
        </p:txBody>
      </p:sp>
      <p:cxnSp>
        <p:nvCxnSpPr>
          <p:cNvPr id="444" name="Google Shape;444;g2cd2c9261cb_0_58"/>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45" name="Google Shape;445;g2cd2c9261cb_0_58"/>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446" name="Google Shape;446;g2cd2c9261cb_0_58"/>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sz="1800">
              <a:solidFill>
                <a:schemeClr val="dk1"/>
              </a:solidFill>
            </a:endParaRPr>
          </a:p>
          <a:p>
            <a:pPr indent="0" lvl="0" marL="0" rtl="0" algn="just">
              <a:lnSpc>
                <a:spcPct val="115000"/>
              </a:lnSpc>
              <a:spcBef>
                <a:spcPts val="800"/>
              </a:spcBef>
              <a:spcAft>
                <a:spcPts val="0"/>
              </a:spcAft>
              <a:buNone/>
            </a:pPr>
            <a:r>
              <a:rPr b="1" lang="es-ES" sz="1800">
                <a:solidFill>
                  <a:schemeClr val="dk1"/>
                </a:solidFill>
              </a:rPr>
              <a:t>Quinto paso: </a:t>
            </a:r>
            <a:r>
              <a:rPr lang="es-ES" sz="1800">
                <a:solidFill>
                  <a:schemeClr val="dk1"/>
                </a:solidFill>
              </a:rPr>
              <a:t>Finalmente, repetimos el proceso para el último nodo no visitado, que es el nodo 3. Pero como todos los vecinos del nodo 3 ya han sido visitados, no hay nada que actualizar.</a:t>
            </a:r>
            <a:endParaRPr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800"/>
              </a:spcAft>
              <a:buNone/>
            </a:pPr>
            <a:r>
              <a:t/>
            </a:r>
            <a:endParaRPr sz="1800">
              <a:solidFill>
                <a:schemeClr val="dk1"/>
              </a:solidFill>
            </a:endParaRPr>
          </a:p>
        </p:txBody>
      </p:sp>
      <p:pic>
        <p:nvPicPr>
          <p:cNvPr id="447" name="Google Shape;447;g2cd2c9261cb_0_58"/>
          <p:cNvPicPr preferRelativeResize="0"/>
          <p:nvPr/>
        </p:nvPicPr>
        <p:blipFill rotWithShape="1">
          <a:blip r:embed="rId3">
            <a:alphaModFix/>
          </a:blip>
          <a:srcRect b="11055" l="24619" r="20018" t="3511"/>
          <a:stretch/>
        </p:blipFill>
        <p:spPr>
          <a:xfrm rot="-5400000">
            <a:off x="5005288" y="1479862"/>
            <a:ext cx="2882325" cy="591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cxnSp>
        <p:nvCxnSpPr>
          <p:cNvPr id="132" name="Google Shape;132;p4"/>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133" name="Google Shape;133;p4"/>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Problemas</a:t>
            </a:r>
            <a:endParaRPr b="0" i="0" sz="2800" u="none" cap="none" strike="noStrike">
              <a:solidFill>
                <a:srgbClr val="3F3F3F"/>
              </a:solidFill>
              <a:latin typeface="Century Gothic"/>
              <a:ea typeface="Century Gothic"/>
              <a:cs typeface="Century Gothic"/>
              <a:sym typeface="Century Gothic"/>
            </a:endParaRPr>
          </a:p>
        </p:txBody>
      </p:sp>
      <p:cxnSp>
        <p:nvCxnSpPr>
          <p:cNvPr id="134" name="Google Shape;134;p4"/>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135" name="Google Shape;135;p4"/>
          <p:cNvSpPr/>
          <p:nvPr/>
        </p:nvSpPr>
        <p:spPr>
          <a:xfrm rot="5400000">
            <a:off x="-405753" y="2673329"/>
            <a:ext cx="4336200" cy="2044800"/>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6" name="Google Shape;136;p4"/>
          <p:cNvSpPr/>
          <p:nvPr/>
        </p:nvSpPr>
        <p:spPr>
          <a:xfrm rot="5400000">
            <a:off x="1761132" y="2673357"/>
            <a:ext cx="4336142" cy="2044685"/>
          </a:xfrm>
          <a:prstGeom prst="trapezoid">
            <a:avLst>
              <a:gd fmla="val 25000" name="adj"/>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7" name="Google Shape;137;p4"/>
          <p:cNvSpPr/>
          <p:nvPr/>
        </p:nvSpPr>
        <p:spPr>
          <a:xfrm rot="5400000">
            <a:off x="3927930" y="2673357"/>
            <a:ext cx="4336142" cy="2044685"/>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8" name="Google Shape;138;p4"/>
          <p:cNvSpPr/>
          <p:nvPr/>
        </p:nvSpPr>
        <p:spPr>
          <a:xfrm rot="5400000">
            <a:off x="6094728" y="2631261"/>
            <a:ext cx="4336142" cy="2044685"/>
          </a:xfrm>
          <a:prstGeom prst="trapezoid">
            <a:avLst>
              <a:gd fmla="val 25000" name="adj"/>
            </a:avLst>
          </a:prstGeom>
          <a:solidFill>
            <a:srgbClr val="CA7A0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39" name="Google Shape;139;p4"/>
          <p:cNvSpPr/>
          <p:nvPr/>
        </p:nvSpPr>
        <p:spPr>
          <a:xfrm rot="5400000">
            <a:off x="8263685" y="2673357"/>
            <a:ext cx="4336142" cy="2044685"/>
          </a:xfrm>
          <a:prstGeom prst="trapezoid">
            <a:avLst>
              <a:gd fmla="val 25000" name="adj"/>
            </a:avLst>
          </a:prstGeom>
          <a:solidFill>
            <a:srgbClr val="0C829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40" name="Google Shape;140;p4"/>
          <p:cNvSpPr/>
          <p:nvPr/>
        </p:nvSpPr>
        <p:spPr>
          <a:xfrm>
            <a:off x="886383"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
          <p:cNvSpPr/>
          <p:nvPr/>
        </p:nvSpPr>
        <p:spPr>
          <a:xfrm>
            <a:off x="3053182"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2" name="Google Shape;142;p4"/>
          <p:cNvSpPr/>
          <p:nvPr/>
        </p:nvSpPr>
        <p:spPr>
          <a:xfrm>
            <a:off x="5219979"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4"/>
          <p:cNvSpPr/>
          <p:nvPr/>
        </p:nvSpPr>
        <p:spPr>
          <a:xfrm>
            <a:off x="7386779" y="3653603"/>
            <a:ext cx="1752042" cy="1461939"/>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44" name="Google Shape;144;p4"/>
          <p:cNvSpPr/>
          <p:nvPr/>
        </p:nvSpPr>
        <p:spPr>
          <a:xfrm>
            <a:off x="9555735" y="3653603"/>
            <a:ext cx="1752042" cy="1218282"/>
          </a:xfrm>
          <a:prstGeom prst="rect">
            <a:avLst/>
          </a:prstGeom>
          <a:noFill/>
          <a:ln>
            <a:noFill/>
          </a:ln>
        </p:spPr>
        <p:txBody>
          <a:bodyPr anchorCtr="0" anchor="t" bIns="0" lIns="0" spcFirstLastPara="1" rIns="0" wrap="square" tIns="0">
            <a:spAutoFit/>
          </a:bodyPr>
          <a:lstStyle/>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rgbClr val="000000"/>
              </a:solidFill>
              <a:latin typeface="Arial"/>
              <a:ea typeface="Arial"/>
              <a:cs typeface="Arial"/>
              <a:sym typeface="Arial"/>
            </a:endParaRPr>
          </a:p>
          <a:p>
            <a:pPr indent="0" lvl="0" marL="0" marR="0" rtl="0" algn="ctr">
              <a:lnSpc>
                <a:spcPct val="105555"/>
              </a:lnSpc>
              <a:spcBef>
                <a:spcPts val="0"/>
              </a:spcBef>
              <a:spcAft>
                <a:spcPts val="0"/>
              </a:spcAft>
              <a:buClr>
                <a:srgbClr val="000000"/>
              </a:buClr>
              <a:buSzPts val="18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145" name="Google Shape;145;p4"/>
          <p:cNvSpPr/>
          <p:nvPr/>
        </p:nvSpPr>
        <p:spPr>
          <a:xfrm>
            <a:off x="1074444" y="2473247"/>
            <a:ext cx="1371600" cy="553998"/>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FORMAR PAREJAS</a:t>
            </a:r>
            <a:endParaRPr b="1" sz="1800">
              <a:solidFill>
                <a:schemeClr val="lt1"/>
              </a:solidFill>
            </a:endParaRPr>
          </a:p>
        </p:txBody>
      </p:sp>
      <p:sp>
        <p:nvSpPr>
          <p:cNvPr id="146" name="Google Shape;146;p4"/>
          <p:cNvSpPr/>
          <p:nvPr/>
        </p:nvSpPr>
        <p:spPr>
          <a:xfrm>
            <a:off x="3242324" y="2539855"/>
            <a:ext cx="1371600" cy="55399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lang="es-ES"/>
              <a:t>        </a:t>
            </a:r>
            <a:r>
              <a:rPr b="1" lang="es-ES" sz="1800">
                <a:solidFill>
                  <a:schemeClr val="lt1"/>
                </a:solidFill>
              </a:rPr>
              <a:t>CENA</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5410200" y="2532225"/>
            <a:ext cx="1468200" cy="831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AUTOBUS</a:t>
            </a:r>
            <a:endParaRPr b="0" i="0" sz="1400" u="none" cap="none" strike="noStrike">
              <a:solidFill>
                <a:srgbClr val="000000"/>
              </a:solidFill>
              <a:latin typeface="Arial"/>
              <a:ea typeface="Arial"/>
              <a:cs typeface="Arial"/>
              <a:sym typeface="Arial"/>
            </a:endParaRPr>
          </a:p>
        </p:txBody>
      </p:sp>
      <p:sp>
        <p:nvSpPr>
          <p:cNvPr id="148" name="Google Shape;148;p4"/>
          <p:cNvSpPr/>
          <p:nvPr/>
        </p:nvSpPr>
        <p:spPr>
          <a:xfrm>
            <a:off x="7577000" y="2609550"/>
            <a:ext cx="1468200" cy="8310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0" i="0" sz="1400" u="none" cap="none" strike="noStrike">
              <a:solidFill>
                <a:srgbClr val="000000"/>
              </a:solidFill>
              <a:latin typeface="Arial"/>
              <a:ea typeface="Arial"/>
              <a:cs typeface="Arial"/>
              <a:sym typeface="Arial"/>
            </a:endParaRPr>
          </a:p>
        </p:txBody>
      </p:sp>
      <p:sp>
        <p:nvSpPr>
          <p:cNvPr id="149" name="Google Shape;149;p4"/>
          <p:cNvSpPr/>
          <p:nvPr/>
        </p:nvSpPr>
        <p:spPr>
          <a:xfrm>
            <a:off x="9734775" y="2601925"/>
            <a:ext cx="1468200" cy="6924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Arial"/>
              <a:buNone/>
            </a:pPr>
            <a:r>
              <a:rPr b="1" lang="es-ES" sz="1800">
                <a:solidFill>
                  <a:schemeClr val="lt1"/>
                </a:solidFill>
              </a:rPr>
              <a:t>ASFALTADO DE CALLES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cxnSp>
        <p:nvCxnSpPr>
          <p:cNvPr id="453" name="Google Shape;453;g2cd2c9261cb_0_72"/>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54" name="Google Shape;454;g2cd2c9261cb_0_72"/>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paso a paso</a:t>
            </a:r>
            <a:endParaRPr b="1" sz="2800">
              <a:solidFill>
                <a:srgbClr val="3F3F3F"/>
              </a:solidFill>
              <a:latin typeface="Century Gothic"/>
              <a:ea typeface="Century Gothic"/>
              <a:cs typeface="Century Gothic"/>
              <a:sym typeface="Century Gothic"/>
            </a:endParaRPr>
          </a:p>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del funcionamiento</a:t>
            </a:r>
            <a:endParaRPr b="1" sz="2800">
              <a:solidFill>
                <a:srgbClr val="3F3F3F"/>
              </a:solidFill>
              <a:latin typeface="Century Gothic"/>
              <a:ea typeface="Century Gothic"/>
              <a:cs typeface="Century Gothic"/>
              <a:sym typeface="Century Gothic"/>
            </a:endParaRPr>
          </a:p>
        </p:txBody>
      </p:sp>
      <p:cxnSp>
        <p:nvCxnSpPr>
          <p:cNvPr id="455" name="Google Shape;455;g2cd2c9261cb_0_72"/>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56" name="Google Shape;456;g2cd2c9261cb_0_72"/>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sp>
        <p:nvSpPr>
          <p:cNvPr id="457" name="Google Shape;457;g2cd2c9261cb_0_72"/>
          <p:cNvSpPr txBox="1"/>
          <p:nvPr/>
        </p:nvSpPr>
        <p:spPr>
          <a:xfrm>
            <a:off x="791700" y="1477825"/>
            <a:ext cx="10854900" cy="4961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sz="1800">
              <a:solidFill>
                <a:schemeClr val="dk1"/>
              </a:solidFill>
            </a:endParaRPr>
          </a:p>
          <a:p>
            <a:pPr indent="0" lvl="0" marL="0" rtl="0" algn="just">
              <a:lnSpc>
                <a:spcPct val="115000"/>
              </a:lnSpc>
              <a:spcBef>
                <a:spcPts val="800"/>
              </a:spcBef>
              <a:spcAft>
                <a:spcPts val="0"/>
              </a:spcAft>
              <a:buNone/>
            </a:pPr>
            <a:r>
              <a:rPr lang="es-ES" sz="1800">
                <a:solidFill>
                  <a:schemeClr val="dk1"/>
                </a:solidFill>
              </a:rPr>
              <a:t>Al final, obtenemos los siguientes tiempos de transmisión y nodos previos para cada nodo:</a:t>
            </a:r>
            <a:endParaRPr sz="1800">
              <a:solidFill>
                <a:schemeClr val="dk1"/>
              </a:solidFill>
            </a:endParaRPr>
          </a:p>
          <a:p>
            <a:pPr indent="0" lvl="0" marL="0" rtl="0" algn="just">
              <a:lnSpc>
                <a:spcPct val="115000"/>
              </a:lnSpc>
              <a:spcBef>
                <a:spcPts val="800"/>
              </a:spcBef>
              <a:spcAft>
                <a:spcPts val="0"/>
              </a:spcAft>
              <a:buNone/>
            </a:pPr>
            <a:r>
              <a:t/>
            </a:r>
            <a:endParaRPr sz="1800">
              <a:solidFill>
                <a:schemeClr val="dk1"/>
              </a:solidFill>
            </a:endParaRPr>
          </a:p>
          <a:p>
            <a:pPr indent="0" lvl="0" marL="0" rtl="0" algn="just">
              <a:lnSpc>
                <a:spcPct val="115000"/>
              </a:lnSpc>
              <a:spcBef>
                <a:spcPts val="800"/>
              </a:spcBef>
              <a:spcAft>
                <a:spcPts val="0"/>
              </a:spcAft>
              <a:buNone/>
            </a:pPr>
            <a:r>
              <a:rPr lang="es-ES" sz="1800">
                <a:solidFill>
                  <a:schemeClr val="dk1"/>
                </a:solidFill>
              </a:rPr>
              <a:t>Nodo 0: tiempo = 0, ruta = 0</a:t>
            </a:r>
            <a:endParaRPr sz="1800">
              <a:solidFill>
                <a:schemeClr val="dk1"/>
              </a:solidFill>
            </a:endParaRPr>
          </a:p>
          <a:p>
            <a:pPr indent="0" lvl="0" marL="0" rtl="0" algn="just">
              <a:lnSpc>
                <a:spcPct val="115000"/>
              </a:lnSpc>
              <a:spcBef>
                <a:spcPts val="800"/>
              </a:spcBef>
              <a:spcAft>
                <a:spcPts val="0"/>
              </a:spcAft>
              <a:buNone/>
            </a:pPr>
            <a:r>
              <a:rPr lang="es-ES" sz="1800">
                <a:solidFill>
                  <a:schemeClr val="dk1"/>
                </a:solidFill>
              </a:rPr>
              <a:t>Nodo 1: tiempo = 1, ruta = 1 0</a:t>
            </a:r>
            <a:endParaRPr sz="1800">
              <a:solidFill>
                <a:schemeClr val="dk1"/>
              </a:solidFill>
            </a:endParaRPr>
          </a:p>
          <a:p>
            <a:pPr indent="0" lvl="0" marL="0" rtl="0" algn="just">
              <a:lnSpc>
                <a:spcPct val="115000"/>
              </a:lnSpc>
              <a:spcBef>
                <a:spcPts val="800"/>
              </a:spcBef>
              <a:spcAft>
                <a:spcPts val="0"/>
              </a:spcAft>
              <a:buNone/>
            </a:pPr>
            <a:r>
              <a:rPr lang="es-ES" sz="1800">
                <a:solidFill>
                  <a:schemeClr val="dk1"/>
                </a:solidFill>
              </a:rPr>
              <a:t>Nodo 2: tiempo = 3, ruta = 2 1 0</a:t>
            </a:r>
            <a:endParaRPr sz="1800">
              <a:solidFill>
                <a:schemeClr val="dk1"/>
              </a:solidFill>
            </a:endParaRPr>
          </a:p>
          <a:p>
            <a:pPr indent="0" lvl="0" marL="0" rtl="0" algn="just">
              <a:lnSpc>
                <a:spcPct val="115000"/>
              </a:lnSpc>
              <a:spcBef>
                <a:spcPts val="800"/>
              </a:spcBef>
              <a:spcAft>
                <a:spcPts val="0"/>
              </a:spcAft>
              <a:buNone/>
            </a:pPr>
            <a:r>
              <a:rPr lang="es-ES" sz="1800">
                <a:solidFill>
                  <a:schemeClr val="dk1"/>
                </a:solidFill>
              </a:rPr>
              <a:t>Nodo 3: tiempo = 4, ruta = 3 2 1 0</a:t>
            </a:r>
            <a:endParaRPr sz="1800">
              <a:solidFill>
                <a:schemeClr val="dk1"/>
              </a:solidFill>
            </a:endParaRPr>
          </a:p>
          <a:p>
            <a:pPr indent="0" lvl="0" marL="0" rtl="0" algn="just">
              <a:lnSpc>
                <a:spcPct val="115000"/>
              </a:lnSpc>
              <a:spcBef>
                <a:spcPts val="800"/>
              </a:spcBef>
              <a:spcAft>
                <a:spcPts val="0"/>
              </a:spcAft>
              <a:buNone/>
            </a:pPr>
            <a:r>
              <a:t/>
            </a:r>
            <a:endParaRPr sz="1800">
              <a:solidFill>
                <a:schemeClr val="dk1"/>
              </a:solidFill>
            </a:endParaRPr>
          </a:p>
          <a:p>
            <a:pPr indent="0" lvl="0" marL="0" rtl="0" algn="just">
              <a:lnSpc>
                <a:spcPct val="115000"/>
              </a:lnSpc>
              <a:spcBef>
                <a:spcPts val="800"/>
              </a:spcBef>
              <a:spcAft>
                <a:spcPts val="0"/>
              </a:spcAft>
              <a:buNone/>
            </a:pPr>
            <a:r>
              <a:t/>
            </a:r>
            <a:endParaRPr sz="1800">
              <a:solidFill>
                <a:schemeClr val="dk1"/>
              </a:solidFill>
            </a:endParaRPr>
          </a:p>
          <a:p>
            <a:pPr indent="0" lvl="0" marL="0" rtl="0" algn="just">
              <a:lnSpc>
                <a:spcPct val="115000"/>
              </a:lnSpc>
              <a:spcBef>
                <a:spcPts val="800"/>
              </a:spcBef>
              <a:spcAft>
                <a:spcPts val="0"/>
              </a:spcAft>
              <a:buNone/>
            </a:pPr>
            <a:r>
              <a:t/>
            </a:r>
            <a:endParaRPr sz="1800">
              <a:solidFill>
                <a:schemeClr val="dk1"/>
              </a:solidFill>
            </a:endParaRPr>
          </a:p>
          <a:p>
            <a:pPr indent="0" lvl="0" marL="0" rtl="0" algn="just">
              <a:lnSpc>
                <a:spcPct val="115000"/>
              </a:lnSpc>
              <a:spcBef>
                <a:spcPts val="800"/>
              </a:spcBef>
              <a:spcAft>
                <a:spcPts val="0"/>
              </a:spcAft>
              <a:buNone/>
            </a:pPr>
            <a:r>
              <a:rPr lang="es-ES" sz="1800">
                <a:solidFill>
                  <a:schemeClr val="dk1"/>
                </a:solidFill>
              </a:rPr>
              <a:t>Esto significa que la ruta más rápida desde cada nodo hasta el servidor central (nodo 0) es a través de los nodos indicados en la ruta. </a:t>
            </a:r>
            <a:endParaRPr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0"/>
              </a:spcAft>
              <a:buNone/>
            </a:pPr>
            <a:r>
              <a:t/>
            </a:r>
            <a:endParaRPr b="1" sz="1800">
              <a:solidFill>
                <a:schemeClr val="dk1"/>
              </a:solidFill>
            </a:endParaRPr>
          </a:p>
          <a:p>
            <a:pPr indent="0" lvl="0" marL="0" rtl="0" algn="just">
              <a:lnSpc>
                <a:spcPct val="115000"/>
              </a:lnSpc>
              <a:spcBef>
                <a:spcPts val="800"/>
              </a:spcBef>
              <a:spcAft>
                <a:spcPts val="800"/>
              </a:spcAft>
              <a:buNone/>
            </a:pPr>
            <a:r>
              <a:t/>
            </a:r>
            <a:endParaRPr sz="1800">
              <a:solidFill>
                <a:schemeClr val="dk1"/>
              </a:solidFill>
            </a:endParaRPr>
          </a:p>
        </p:txBody>
      </p:sp>
      <p:pic>
        <p:nvPicPr>
          <p:cNvPr id="458" name="Google Shape;458;g2cd2c9261cb_0_72"/>
          <p:cNvPicPr preferRelativeResize="0"/>
          <p:nvPr/>
        </p:nvPicPr>
        <p:blipFill rotWithShape="1">
          <a:blip r:embed="rId3">
            <a:alphaModFix/>
          </a:blip>
          <a:srcRect b="11055" l="24619" r="20018" t="3511"/>
          <a:stretch/>
        </p:blipFill>
        <p:spPr>
          <a:xfrm rot="-5400000">
            <a:off x="6546613" y="908362"/>
            <a:ext cx="2882325" cy="5911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cxnSp>
        <p:nvCxnSpPr>
          <p:cNvPr id="464" name="Google Shape;464;g2cd2c9261cb_0_83"/>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65" name="Google Shape;465;g2cd2c9261cb_0_83"/>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 de salida</a:t>
            </a:r>
            <a:endParaRPr b="1" sz="2800">
              <a:solidFill>
                <a:srgbClr val="3F3F3F"/>
              </a:solidFill>
              <a:latin typeface="Century Gothic"/>
              <a:ea typeface="Century Gothic"/>
              <a:cs typeface="Century Gothic"/>
              <a:sym typeface="Century Gothic"/>
            </a:endParaRPr>
          </a:p>
        </p:txBody>
      </p:sp>
      <p:cxnSp>
        <p:nvCxnSpPr>
          <p:cNvPr id="466" name="Google Shape;466;g2cd2c9261cb_0_83"/>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67" name="Google Shape;467;g2cd2c9261cb_0_83"/>
          <p:cNvSpPr/>
          <p:nvPr/>
        </p:nvSpPr>
        <p:spPr>
          <a:xfrm>
            <a:off x="0" y="450750"/>
            <a:ext cx="1602300" cy="831000"/>
          </a:xfrm>
          <a:prstGeom prst="rect">
            <a:avLst/>
          </a:prstGeom>
          <a:solidFill>
            <a:srgbClr val="FF000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4</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RED DE SENSORES</a:t>
            </a:r>
            <a:endParaRPr b="1" sz="1800">
              <a:solidFill>
                <a:schemeClr val="lt1"/>
              </a:solidFill>
            </a:endParaRPr>
          </a:p>
        </p:txBody>
      </p:sp>
      <p:pic>
        <p:nvPicPr>
          <p:cNvPr id="468" name="Google Shape;468;g2cd2c9261cb_0_83"/>
          <p:cNvPicPr preferRelativeResize="0"/>
          <p:nvPr/>
        </p:nvPicPr>
        <p:blipFill rotWithShape="1">
          <a:blip r:embed="rId3">
            <a:alphaModFix/>
          </a:blip>
          <a:srcRect b="0" l="0" r="35504" t="76725"/>
          <a:stretch/>
        </p:blipFill>
        <p:spPr>
          <a:xfrm>
            <a:off x="394850" y="2309075"/>
            <a:ext cx="11148825" cy="2043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19"/>
          <p:cNvSpPr/>
          <p:nvPr/>
        </p:nvSpPr>
        <p:spPr>
          <a:xfrm>
            <a:off x="32858" y="1951600"/>
            <a:ext cx="12192000" cy="3513665"/>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475" name="Google Shape;475;p19"/>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476" name="Google Shape;476;p19"/>
          <p:cNvSpPr txBox="1"/>
          <p:nvPr/>
        </p:nvSpPr>
        <p:spPr>
          <a:xfrm>
            <a:off x="228600" y="190500"/>
            <a:ext cx="11734800" cy="775597"/>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Implementación</a:t>
            </a:r>
            <a:endParaRPr b="0" i="0" sz="1400" u="none" cap="none" strike="noStrike">
              <a:solidFill>
                <a:srgbClr val="000000"/>
              </a:solidFill>
              <a:latin typeface="Arial"/>
              <a:ea typeface="Arial"/>
              <a:cs typeface="Arial"/>
              <a:sym typeface="Arial"/>
            </a:endParaRPr>
          </a:p>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básico</a:t>
            </a:r>
            <a:endParaRPr b="0" i="0" sz="2800" u="none" cap="none" strike="noStrike">
              <a:solidFill>
                <a:srgbClr val="3F3F3F"/>
              </a:solidFill>
              <a:latin typeface="Century Gothic"/>
              <a:ea typeface="Century Gothic"/>
              <a:cs typeface="Century Gothic"/>
              <a:sym typeface="Century Gothic"/>
            </a:endParaRPr>
          </a:p>
        </p:txBody>
      </p:sp>
      <p:cxnSp>
        <p:nvCxnSpPr>
          <p:cNvPr id="477" name="Google Shape;477;p19"/>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478" name="Google Shape;478;p19"/>
          <p:cNvSpPr/>
          <p:nvPr/>
        </p:nvSpPr>
        <p:spPr>
          <a:xfrm>
            <a:off x="0" y="503800"/>
            <a:ext cx="1632300" cy="831000"/>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600"/>
              <a:buFont typeface="Arial"/>
              <a:buNone/>
            </a:pPr>
            <a:r>
              <a:rPr b="1" lang="es-ES" sz="1600">
                <a:solidFill>
                  <a:schemeClr val="lt1"/>
                </a:solidFill>
              </a:rPr>
              <a:t>Problema 5</a:t>
            </a:r>
            <a:endParaRPr b="1" sz="1600">
              <a:solidFill>
                <a:schemeClr val="lt1"/>
              </a:solidFill>
            </a:endParaRPr>
          </a:p>
          <a:p>
            <a:pPr indent="0" lvl="0" marL="0" marR="0" rtl="0" algn="ctr">
              <a:lnSpc>
                <a:spcPct val="100000"/>
              </a:lnSpc>
              <a:spcBef>
                <a:spcPts val="0"/>
              </a:spcBef>
              <a:spcAft>
                <a:spcPts val="0"/>
              </a:spcAft>
              <a:buClr>
                <a:srgbClr val="000000"/>
              </a:buClr>
              <a:buSzPts val="1600"/>
              <a:buFont typeface="Arial"/>
              <a:buNone/>
            </a:pPr>
            <a:r>
              <a:rPr b="1" lang="es-ES" sz="1600">
                <a:solidFill>
                  <a:schemeClr val="lt1"/>
                </a:solidFill>
              </a:rPr>
              <a:t>ASFALTADO DE CALLES</a:t>
            </a:r>
            <a:endParaRPr b="1" sz="1600">
              <a:solidFill>
                <a:schemeClr val="lt1"/>
              </a:solidFill>
            </a:endParaRPr>
          </a:p>
        </p:txBody>
      </p:sp>
      <p:sp>
        <p:nvSpPr>
          <p:cNvPr id="479" name="Google Shape;479;p19"/>
          <p:cNvSpPr txBox="1"/>
          <p:nvPr/>
        </p:nvSpPr>
        <p:spPr>
          <a:xfrm>
            <a:off x="228600" y="3104075"/>
            <a:ext cx="4801800" cy="15459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800"/>
              </a:spcAft>
              <a:buClr>
                <a:schemeClr val="dk1"/>
              </a:buClr>
              <a:buSzPts val="1100"/>
              <a:buFont typeface="Arial"/>
              <a:buNone/>
            </a:pPr>
            <a:r>
              <a:rPr lang="es-ES" sz="2800">
                <a:solidFill>
                  <a:schemeClr val="dk1"/>
                </a:solidFill>
                <a:latin typeface="Quattrocento Sans"/>
                <a:ea typeface="Quattrocento Sans"/>
                <a:cs typeface="Quattrocento Sans"/>
                <a:sym typeface="Quattrocento Sans"/>
              </a:rPr>
              <a:t>El objetivo es hacer el camino  de mínimo coste conectando todas las plazas.</a:t>
            </a:r>
            <a:endParaRPr sz="2800">
              <a:solidFill>
                <a:schemeClr val="dk1"/>
              </a:solidFill>
              <a:latin typeface="Quattrocento Sans"/>
              <a:ea typeface="Quattrocento Sans"/>
              <a:cs typeface="Quattrocento Sans"/>
              <a:sym typeface="Quattrocento Sans"/>
            </a:endParaRPr>
          </a:p>
        </p:txBody>
      </p:sp>
      <p:pic>
        <p:nvPicPr>
          <p:cNvPr id="480" name="Google Shape;480;p19"/>
          <p:cNvPicPr preferRelativeResize="0"/>
          <p:nvPr/>
        </p:nvPicPr>
        <p:blipFill>
          <a:blip r:embed="rId3">
            <a:alphaModFix/>
          </a:blip>
          <a:stretch>
            <a:fillRect/>
          </a:stretch>
        </p:blipFill>
        <p:spPr>
          <a:xfrm>
            <a:off x="6048125" y="2422877"/>
            <a:ext cx="5470450" cy="2571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g2c8d0df87ac_1_0"/>
          <p:cNvSpPr/>
          <p:nvPr/>
        </p:nvSpPr>
        <p:spPr>
          <a:xfrm>
            <a:off x="32858" y="1951600"/>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487" name="Google Shape;487;g2c8d0df87ac_1_0"/>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488" name="Google Shape;488;g2c8d0df87ac_1_0"/>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3F3F3F"/>
              </a:buClr>
              <a:buSzPts val="2800"/>
              <a:buFont typeface="Century Gothic"/>
              <a:buNone/>
            </a:pPr>
            <a:r>
              <a:rPr lang="es-ES" sz="2800">
                <a:solidFill>
                  <a:srgbClr val="3F3F3F"/>
                </a:solidFill>
                <a:latin typeface="Century Gothic"/>
                <a:ea typeface="Century Gothic"/>
                <a:cs typeface="Century Gothic"/>
                <a:sym typeface="Century Gothic"/>
              </a:rPr>
              <a:t>									Lista de candidatos</a:t>
            </a:r>
            <a:endParaRPr b="0" i="0" sz="2800" u="none" cap="none" strike="noStrike">
              <a:solidFill>
                <a:srgbClr val="3F3F3F"/>
              </a:solidFill>
              <a:latin typeface="Century Gothic"/>
              <a:ea typeface="Century Gothic"/>
              <a:cs typeface="Century Gothic"/>
              <a:sym typeface="Century Gothic"/>
            </a:endParaRPr>
          </a:p>
        </p:txBody>
      </p:sp>
      <p:cxnSp>
        <p:nvCxnSpPr>
          <p:cNvPr id="489" name="Google Shape;489;g2c8d0df87ac_1_0"/>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490" name="Google Shape;490;g2c8d0df87ac_1_0"/>
          <p:cNvSpPr/>
          <p:nvPr/>
        </p:nvSpPr>
        <p:spPr>
          <a:xfrm>
            <a:off x="0" y="503800"/>
            <a:ext cx="16323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ASFALTADO DE CALLES</a:t>
            </a:r>
            <a:endParaRPr b="1" sz="1600">
              <a:solidFill>
                <a:schemeClr val="lt1"/>
              </a:solidFill>
            </a:endParaRPr>
          </a:p>
        </p:txBody>
      </p:sp>
      <p:sp>
        <p:nvSpPr>
          <p:cNvPr id="491" name="Google Shape;491;g2c8d0df87ac_1_0"/>
          <p:cNvSpPr txBox="1"/>
          <p:nvPr/>
        </p:nvSpPr>
        <p:spPr>
          <a:xfrm>
            <a:off x="228600" y="1951600"/>
            <a:ext cx="8986200" cy="3585900"/>
          </a:xfrm>
          <a:prstGeom prst="rect">
            <a:avLst/>
          </a:prstGeom>
          <a:noFill/>
          <a:ln>
            <a:noFill/>
          </a:ln>
        </p:spPr>
        <p:txBody>
          <a:bodyPr anchorCtr="0" anchor="t" bIns="91425" lIns="91425" spcFirstLastPara="1" rIns="91425" wrap="square" tIns="91425">
            <a:spAutoFit/>
          </a:bodyPr>
          <a:lstStyle/>
          <a:p>
            <a:pPr indent="-342900" lvl="0" marL="360000" rtl="0" algn="just">
              <a:lnSpc>
                <a:spcPct val="115000"/>
              </a:lnSpc>
              <a:spcBef>
                <a:spcPts val="0"/>
              </a:spcBef>
              <a:spcAft>
                <a:spcPts val="0"/>
              </a:spcAft>
              <a:buClr>
                <a:schemeClr val="dk1"/>
              </a:buClr>
              <a:buSzPts val="1800"/>
              <a:buChar char="●"/>
            </a:pPr>
            <a:r>
              <a:rPr lang="es-ES" sz="1800" u="sng">
                <a:solidFill>
                  <a:schemeClr val="dk1"/>
                </a:solidFill>
              </a:rPr>
              <a:t>Lista de candidatos</a:t>
            </a:r>
            <a:r>
              <a:rPr lang="es-ES" sz="1800">
                <a:solidFill>
                  <a:schemeClr val="dk1"/>
                </a:solidFill>
              </a:rPr>
              <a:t>: Calles no asfaltadas de Algovilla</a:t>
            </a:r>
            <a:endParaRPr sz="1800">
              <a:solidFill>
                <a:schemeClr val="dk1"/>
              </a:solidFill>
            </a:endParaRPr>
          </a:p>
          <a:p>
            <a:pPr indent="-342900" lvl="0" marL="360000" rtl="0" algn="just">
              <a:lnSpc>
                <a:spcPct val="115000"/>
              </a:lnSpc>
              <a:spcBef>
                <a:spcPts val="0"/>
              </a:spcBef>
              <a:spcAft>
                <a:spcPts val="0"/>
              </a:spcAft>
              <a:buClr>
                <a:schemeClr val="dk1"/>
              </a:buClr>
              <a:buSzPts val="1800"/>
              <a:buChar char="●"/>
            </a:pPr>
            <a:r>
              <a:rPr lang="es-ES" sz="1800" u="sng">
                <a:solidFill>
                  <a:schemeClr val="dk1"/>
                </a:solidFill>
              </a:rPr>
              <a:t>Lista de candidatos usados</a:t>
            </a:r>
            <a:r>
              <a:rPr lang="es-ES" sz="1800">
                <a:solidFill>
                  <a:schemeClr val="dk1"/>
                </a:solidFill>
              </a:rPr>
              <a:t>: </a:t>
            </a:r>
            <a:r>
              <a:rPr lang="es-ES" sz="1800">
                <a:solidFill>
                  <a:schemeClr val="dk1"/>
                </a:solidFill>
                <a:latin typeface="Aptos"/>
                <a:ea typeface="Aptos"/>
                <a:cs typeface="Aptos"/>
                <a:sym typeface="Aptos"/>
              </a:rPr>
              <a:t> Las calles que se han ido asfaltando</a:t>
            </a:r>
            <a:endParaRPr sz="1800">
              <a:solidFill>
                <a:schemeClr val="dk1"/>
              </a:solidFill>
            </a:endParaRPr>
          </a:p>
          <a:p>
            <a:pPr indent="-342900" lvl="0" marL="360000" rtl="0" algn="just">
              <a:lnSpc>
                <a:spcPct val="115000"/>
              </a:lnSpc>
              <a:spcBef>
                <a:spcPts val="0"/>
              </a:spcBef>
              <a:spcAft>
                <a:spcPts val="0"/>
              </a:spcAft>
              <a:buClr>
                <a:schemeClr val="dk1"/>
              </a:buClr>
              <a:buSzPts val="1800"/>
              <a:buChar char="●"/>
            </a:pPr>
            <a:r>
              <a:rPr lang="es-ES" sz="1800" u="sng">
                <a:solidFill>
                  <a:schemeClr val="dk1"/>
                </a:solidFill>
              </a:rPr>
              <a:t>Criterio de selección</a:t>
            </a:r>
            <a:r>
              <a:rPr lang="es-ES" sz="1800">
                <a:solidFill>
                  <a:schemeClr val="dk1"/>
                </a:solidFill>
              </a:rPr>
              <a:t>: </a:t>
            </a:r>
            <a:r>
              <a:rPr lang="es-ES" sz="1800">
                <a:solidFill>
                  <a:schemeClr val="dk1"/>
                </a:solidFill>
                <a:latin typeface="Aptos"/>
                <a:ea typeface="Aptos"/>
                <a:cs typeface="Aptos"/>
                <a:sym typeface="Aptos"/>
              </a:rPr>
              <a:t> Prioriza la calle de menor coste y que no conecte con una plaza ya conectada.(se miran todas las calles de plazas ya conectadas.)</a:t>
            </a:r>
            <a:endParaRPr sz="1800">
              <a:solidFill>
                <a:schemeClr val="dk1"/>
              </a:solidFill>
            </a:endParaRPr>
          </a:p>
          <a:p>
            <a:pPr indent="-342900" lvl="0" marL="360000" rtl="0" algn="just">
              <a:lnSpc>
                <a:spcPct val="115000"/>
              </a:lnSpc>
              <a:spcBef>
                <a:spcPts val="0"/>
              </a:spcBef>
              <a:spcAft>
                <a:spcPts val="0"/>
              </a:spcAft>
              <a:buClr>
                <a:schemeClr val="dk1"/>
              </a:buClr>
              <a:buSzPts val="1800"/>
              <a:buChar char="●"/>
            </a:pPr>
            <a:r>
              <a:rPr lang="es-ES" sz="1800" u="sng">
                <a:solidFill>
                  <a:schemeClr val="dk1"/>
                </a:solidFill>
              </a:rPr>
              <a:t>Criterio de factibilidad</a:t>
            </a:r>
            <a:r>
              <a:rPr lang="es-ES" sz="1800">
                <a:solidFill>
                  <a:schemeClr val="dk1"/>
                </a:solidFill>
              </a:rPr>
              <a:t>: </a:t>
            </a:r>
            <a:r>
              <a:rPr lang="es-ES" sz="1800">
                <a:solidFill>
                  <a:schemeClr val="dk1"/>
                </a:solidFill>
                <a:latin typeface="Aptos"/>
                <a:ea typeface="Aptos"/>
                <a:cs typeface="Aptos"/>
                <a:sym typeface="Aptos"/>
              </a:rPr>
              <a:t>Hay plazas sin conectar</a:t>
            </a:r>
            <a:endParaRPr sz="1800">
              <a:solidFill>
                <a:schemeClr val="dk1"/>
              </a:solidFill>
            </a:endParaRPr>
          </a:p>
          <a:p>
            <a:pPr indent="-342900" lvl="0" marL="360000" rtl="0" algn="just">
              <a:lnSpc>
                <a:spcPct val="115000"/>
              </a:lnSpc>
              <a:spcBef>
                <a:spcPts val="0"/>
              </a:spcBef>
              <a:spcAft>
                <a:spcPts val="0"/>
              </a:spcAft>
              <a:buClr>
                <a:schemeClr val="dk1"/>
              </a:buClr>
              <a:buSzPts val="1800"/>
              <a:buChar char="●"/>
            </a:pPr>
            <a:r>
              <a:rPr lang="es-ES" sz="1800" u="sng">
                <a:solidFill>
                  <a:schemeClr val="dk1"/>
                </a:solidFill>
              </a:rPr>
              <a:t>Función solución</a:t>
            </a:r>
            <a:r>
              <a:rPr lang="es-ES" sz="1800">
                <a:solidFill>
                  <a:schemeClr val="dk1"/>
                </a:solidFill>
              </a:rPr>
              <a:t>: Todas las plazas están conectadas por calles asfaltadas directa o indirectamente (desde cualquier plaza se puede llegar a otra)</a:t>
            </a:r>
            <a:endParaRPr sz="1800">
              <a:solidFill>
                <a:schemeClr val="dk1"/>
              </a:solidFill>
            </a:endParaRPr>
          </a:p>
          <a:p>
            <a:pPr indent="-342900" lvl="0" marL="360000" rtl="0" algn="just">
              <a:lnSpc>
                <a:spcPct val="115000"/>
              </a:lnSpc>
              <a:spcBef>
                <a:spcPts val="0"/>
              </a:spcBef>
              <a:spcAft>
                <a:spcPts val="0"/>
              </a:spcAft>
              <a:buClr>
                <a:schemeClr val="dk1"/>
              </a:buClr>
              <a:buSzPts val="1800"/>
              <a:buChar char="●"/>
            </a:pPr>
            <a:r>
              <a:rPr lang="es-ES" sz="1800" u="sng">
                <a:solidFill>
                  <a:schemeClr val="dk1"/>
                </a:solidFill>
              </a:rPr>
              <a:t>Función objetivo</a:t>
            </a:r>
            <a:r>
              <a:rPr lang="es-ES" sz="1800">
                <a:solidFill>
                  <a:schemeClr val="dk1"/>
                </a:solidFill>
              </a:rPr>
              <a:t>: </a:t>
            </a:r>
            <a:r>
              <a:rPr lang="es-ES" sz="1800">
                <a:solidFill>
                  <a:schemeClr val="dk1"/>
                </a:solidFill>
                <a:latin typeface="Aptos"/>
                <a:ea typeface="Aptos"/>
                <a:cs typeface="Aptos"/>
                <a:sym typeface="Aptos"/>
              </a:rPr>
              <a:t>Minimizar el coste del asfaltado de las calles conectando todas las plazas</a:t>
            </a:r>
            <a:endParaRPr sz="1800">
              <a:solidFill>
                <a:schemeClr val="dk1"/>
              </a:solidFill>
              <a:latin typeface="Aptos"/>
              <a:ea typeface="Aptos"/>
              <a:cs typeface="Aptos"/>
              <a:sym typeface="Aptos"/>
            </a:endParaRPr>
          </a:p>
          <a:p>
            <a:pPr indent="0" lvl="0" marL="0" rtl="0" algn="l">
              <a:spcBef>
                <a:spcPts val="800"/>
              </a:spcBef>
              <a:spcAft>
                <a:spcPts val="0"/>
              </a:spcAft>
              <a:buNone/>
            </a:pPr>
            <a:r>
              <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0"/>
          <p:cNvSpPr/>
          <p:nvPr/>
        </p:nvSpPr>
        <p:spPr>
          <a:xfrm>
            <a:off x="38108" y="1938863"/>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rtl="0" algn="just">
              <a:lnSpc>
                <a:spcPct val="107916"/>
              </a:lnSpc>
              <a:spcBef>
                <a:spcPts val="400"/>
              </a:spcBef>
              <a:spcAft>
                <a:spcPts val="0"/>
              </a:spcAft>
              <a:buClr>
                <a:schemeClr val="dk1"/>
              </a:buClr>
              <a:buSzPts val="1100"/>
              <a:buFont typeface="Arial"/>
              <a:buNone/>
            </a:pPr>
            <a:r>
              <a:t/>
            </a:r>
            <a:endParaRPr b="1" sz="1600">
              <a:solidFill>
                <a:schemeClr val="dk1"/>
              </a:solidFill>
              <a:latin typeface="Aptos"/>
              <a:ea typeface="Aptos"/>
              <a:cs typeface="Aptos"/>
              <a:sym typeface="Aptos"/>
            </a:endParaRPr>
          </a:p>
          <a:p>
            <a:pPr indent="-317500" lvl="0" marL="360000" rtl="0" algn="just">
              <a:lnSpc>
                <a:spcPct val="107916"/>
              </a:lnSpc>
              <a:spcBef>
                <a:spcPts val="200"/>
              </a:spcBef>
              <a:spcAft>
                <a:spcPts val="0"/>
              </a:spcAft>
              <a:buClr>
                <a:schemeClr val="dk1"/>
              </a:buClr>
              <a:buSzPts val="1400"/>
              <a:buFont typeface="Aptos"/>
              <a:buChar char="●"/>
            </a:pPr>
            <a:r>
              <a:rPr lang="es-ES">
                <a:solidFill>
                  <a:schemeClr val="dk1"/>
                </a:solidFill>
                <a:latin typeface="Aptos"/>
                <a:ea typeface="Aptos"/>
                <a:cs typeface="Aptos"/>
                <a:sym typeface="Aptos"/>
              </a:rPr>
              <a:t>Se supone que no hay ninguna calle asfaltada y empezamos por cualquier plaza.</a:t>
            </a:r>
            <a:endParaRPr>
              <a:solidFill>
                <a:schemeClr val="dk1"/>
              </a:solidFill>
              <a:latin typeface="Aptos"/>
              <a:ea typeface="Aptos"/>
              <a:cs typeface="Aptos"/>
              <a:sym typeface="Aptos"/>
            </a:endParaRPr>
          </a:p>
          <a:p>
            <a:pPr indent="0" lvl="0" marL="914400" rtl="0" algn="just">
              <a:lnSpc>
                <a:spcPct val="107916"/>
              </a:lnSpc>
              <a:spcBef>
                <a:spcPts val="800"/>
              </a:spcBef>
              <a:spcAft>
                <a:spcPts val="0"/>
              </a:spcAft>
              <a:buNone/>
            </a:pPr>
            <a:r>
              <a:t/>
            </a:r>
            <a:endParaRPr>
              <a:solidFill>
                <a:schemeClr val="dk1"/>
              </a:solidFill>
              <a:latin typeface="Aptos"/>
              <a:ea typeface="Aptos"/>
              <a:cs typeface="Aptos"/>
              <a:sym typeface="Aptos"/>
            </a:endParaRPr>
          </a:p>
          <a:p>
            <a:pPr indent="-317500" lvl="0" marL="360000" rtl="0" algn="just">
              <a:lnSpc>
                <a:spcPct val="107916"/>
              </a:lnSpc>
              <a:spcBef>
                <a:spcPts val="800"/>
              </a:spcBef>
              <a:spcAft>
                <a:spcPts val="0"/>
              </a:spcAft>
              <a:buClr>
                <a:schemeClr val="dk1"/>
              </a:buClr>
              <a:buSzPts val="1400"/>
              <a:buFont typeface="Aptos"/>
              <a:buChar char="●"/>
            </a:pPr>
            <a:r>
              <a:rPr lang="es-ES">
                <a:solidFill>
                  <a:schemeClr val="dk1"/>
                </a:solidFill>
                <a:latin typeface="Aptos"/>
                <a:ea typeface="Aptos"/>
                <a:cs typeface="Aptos"/>
                <a:sym typeface="Aptos"/>
              </a:rPr>
              <a:t>En cada paso, se selecciona para asfaltar la calle más barata que una con una plaza que no esté conectada(según el criterio de selección escogido) y se miran todas las calles de plazas ya conectadas(Algoritmo de kruskal).</a:t>
            </a:r>
            <a:endParaRPr>
              <a:solidFill>
                <a:schemeClr val="dk1"/>
              </a:solidFill>
              <a:latin typeface="Aptos"/>
              <a:ea typeface="Aptos"/>
              <a:cs typeface="Aptos"/>
              <a:sym typeface="Aptos"/>
            </a:endParaRPr>
          </a:p>
          <a:p>
            <a:pPr indent="0" lvl="0" marL="914400" rtl="0" algn="just">
              <a:lnSpc>
                <a:spcPct val="107916"/>
              </a:lnSpc>
              <a:spcBef>
                <a:spcPts val="800"/>
              </a:spcBef>
              <a:spcAft>
                <a:spcPts val="0"/>
              </a:spcAft>
              <a:buNone/>
            </a:pPr>
            <a:r>
              <a:t/>
            </a:r>
            <a:endParaRPr>
              <a:solidFill>
                <a:schemeClr val="dk1"/>
              </a:solidFill>
              <a:latin typeface="Aptos"/>
              <a:ea typeface="Aptos"/>
              <a:cs typeface="Aptos"/>
              <a:sym typeface="Aptos"/>
            </a:endParaRPr>
          </a:p>
          <a:p>
            <a:pPr indent="-317500" lvl="0" marL="360000" rtl="0" algn="just">
              <a:lnSpc>
                <a:spcPct val="107916"/>
              </a:lnSpc>
              <a:spcBef>
                <a:spcPts val="800"/>
              </a:spcBef>
              <a:spcAft>
                <a:spcPts val="0"/>
              </a:spcAft>
              <a:buClr>
                <a:schemeClr val="dk1"/>
              </a:buClr>
              <a:buSzPts val="1400"/>
              <a:buFont typeface="Aptos"/>
              <a:buChar char="●"/>
            </a:pPr>
            <a:r>
              <a:rPr lang="es-ES">
                <a:solidFill>
                  <a:schemeClr val="dk1"/>
                </a:solidFill>
                <a:latin typeface="Aptos"/>
                <a:ea typeface="Aptos"/>
                <a:cs typeface="Aptos"/>
                <a:sym typeface="Aptos"/>
              </a:rPr>
              <a:t>Se repite el procedimiento hasta que no queden plazas por conectar.</a:t>
            </a:r>
            <a:endParaRPr>
              <a:solidFill>
                <a:schemeClr val="dk1"/>
              </a:solidFill>
              <a:latin typeface="Aptos"/>
              <a:ea typeface="Aptos"/>
              <a:cs typeface="Aptos"/>
              <a:sym typeface="Aptos"/>
            </a:endParaRPr>
          </a:p>
        </p:txBody>
      </p:sp>
      <p:cxnSp>
        <p:nvCxnSpPr>
          <p:cNvPr id="498" name="Google Shape;498;p20"/>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499" name="Google Shape;499;p20"/>
          <p:cNvSpPr txBox="1"/>
          <p:nvPr/>
        </p:nvSpPr>
        <p:spPr>
          <a:xfrm>
            <a:off x="4281488" y="135000"/>
            <a:ext cx="11734800" cy="387900"/>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del algoritmo</a:t>
            </a:r>
            <a:endParaRPr b="0" i="0" sz="2800" u="none" cap="none" strike="noStrike">
              <a:solidFill>
                <a:srgbClr val="3F3F3F"/>
              </a:solidFill>
              <a:latin typeface="Century Gothic"/>
              <a:ea typeface="Century Gothic"/>
              <a:cs typeface="Century Gothic"/>
              <a:sym typeface="Century Gothic"/>
            </a:endParaRPr>
          </a:p>
        </p:txBody>
      </p:sp>
      <p:cxnSp>
        <p:nvCxnSpPr>
          <p:cNvPr id="500" name="Google Shape;500;p20"/>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501" name="Google Shape;501;p20"/>
          <p:cNvSpPr/>
          <p:nvPr/>
        </p:nvSpPr>
        <p:spPr>
          <a:xfrm>
            <a:off x="0" y="503800"/>
            <a:ext cx="1653000" cy="831000"/>
          </a:xfrm>
          <a:prstGeom prst="rect">
            <a:avLst/>
          </a:prstGeom>
          <a:solidFill>
            <a:srgbClr val="FF0000"/>
          </a:solid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ASFALTADO DE CALLES</a:t>
            </a:r>
            <a:endParaRPr b="1" sz="1600">
              <a:solidFill>
                <a:schemeClr val="lt1"/>
              </a:solidFill>
            </a:endParaRPr>
          </a:p>
        </p:txBody>
      </p:sp>
      <p:sp>
        <p:nvSpPr>
          <p:cNvPr id="502" name="Google Shape;502;p20"/>
          <p:cNvSpPr txBox="1"/>
          <p:nvPr/>
        </p:nvSpPr>
        <p:spPr>
          <a:xfrm>
            <a:off x="426850" y="2201750"/>
            <a:ext cx="6952500" cy="4311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400"/>
              </a:spcBef>
              <a:spcAft>
                <a:spcPts val="200"/>
              </a:spcAft>
              <a:buClr>
                <a:schemeClr val="dk1"/>
              </a:buClr>
              <a:buSzPts val="1100"/>
              <a:buFont typeface="Arial"/>
              <a:buNone/>
            </a:pPr>
            <a:r>
              <a:rPr b="1" lang="es-ES" sz="1600">
                <a:solidFill>
                  <a:schemeClr val="dk1"/>
                </a:solidFill>
                <a:latin typeface="Aptos"/>
                <a:ea typeface="Aptos"/>
                <a:cs typeface="Aptos"/>
                <a:sym typeface="Aptos"/>
              </a:rPr>
              <a:t>Idea General</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c8d0df87ac_2_1"/>
          <p:cNvSpPr/>
          <p:nvPr/>
        </p:nvSpPr>
        <p:spPr>
          <a:xfrm>
            <a:off x="32858" y="1951600"/>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509" name="Google Shape;509;g2c8d0df87ac_2_1"/>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10" name="Google Shape;510;g2c8d0df87ac_2_1"/>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457200" lvl="0" marL="3657600" rtl="0" algn="l">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del algoritmo</a:t>
            </a:r>
            <a:endParaRPr b="0" i="0" sz="2800" u="none" cap="none" strike="noStrike">
              <a:solidFill>
                <a:srgbClr val="3F3F3F"/>
              </a:solidFill>
              <a:latin typeface="Century Gothic"/>
              <a:ea typeface="Century Gothic"/>
              <a:cs typeface="Century Gothic"/>
              <a:sym typeface="Century Gothic"/>
            </a:endParaRPr>
          </a:p>
        </p:txBody>
      </p:sp>
      <p:cxnSp>
        <p:nvCxnSpPr>
          <p:cNvPr id="511" name="Google Shape;511;g2c8d0df87ac_2_1"/>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12" name="Google Shape;512;g2c8d0df87ac_2_1"/>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ASFALTADO DE CALLES</a:t>
            </a:r>
            <a:endParaRPr b="1" sz="1600">
              <a:solidFill>
                <a:schemeClr val="lt1"/>
              </a:solidFill>
            </a:endParaRPr>
          </a:p>
        </p:txBody>
      </p:sp>
      <p:sp>
        <p:nvSpPr>
          <p:cNvPr id="513" name="Google Shape;513;g2c8d0df87ac_2_1"/>
          <p:cNvSpPr txBox="1"/>
          <p:nvPr/>
        </p:nvSpPr>
        <p:spPr>
          <a:xfrm>
            <a:off x="32850" y="1952800"/>
            <a:ext cx="5063400" cy="35112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400"/>
              </a:spcBef>
              <a:spcAft>
                <a:spcPts val="0"/>
              </a:spcAft>
              <a:buClr>
                <a:schemeClr val="dk1"/>
              </a:buClr>
              <a:buSzPts val="1100"/>
              <a:buFont typeface="Arial"/>
              <a:buNone/>
            </a:pPr>
            <a:r>
              <a:rPr b="1" lang="es-ES" sz="1200">
                <a:solidFill>
                  <a:schemeClr val="dk1"/>
                </a:solidFill>
                <a:latin typeface="Aptos"/>
                <a:ea typeface="Aptos"/>
                <a:cs typeface="Aptos"/>
                <a:sym typeface="Aptos"/>
              </a:rPr>
              <a:t>- Pseudocódigo</a:t>
            </a:r>
            <a:endParaRPr b="1" sz="1200">
              <a:solidFill>
                <a:schemeClr val="dk1"/>
              </a:solidFill>
              <a:latin typeface="Aptos"/>
              <a:ea typeface="Aptos"/>
              <a:cs typeface="Aptos"/>
              <a:sym typeface="Aptos"/>
            </a:endParaRPr>
          </a:p>
          <a:p>
            <a:pPr indent="0" lvl="0" marL="0" rtl="0" algn="l">
              <a:lnSpc>
                <a:spcPct val="107916"/>
              </a:lnSpc>
              <a:spcBef>
                <a:spcPts val="200"/>
              </a:spcBef>
              <a:spcAft>
                <a:spcPts val="0"/>
              </a:spcAft>
              <a:buClr>
                <a:schemeClr val="dk1"/>
              </a:buClr>
              <a:buSzPts val="1100"/>
              <a:buFont typeface="Arial"/>
              <a:buNone/>
            </a:pPr>
            <a:r>
              <a:rPr lang="es-ES" sz="1200">
                <a:solidFill>
                  <a:schemeClr val="dk1"/>
                </a:solidFill>
                <a:latin typeface="Aptos"/>
                <a:ea typeface="Aptos"/>
                <a:cs typeface="Aptos"/>
                <a:sym typeface="Aptos"/>
              </a:rPr>
              <a:t>function conectarPlazas(C[1..n][1..n])</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U ← {2, . . . , n} 	// plazas a conectar</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X ← {0}</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E[1..n] 	// plazas conectadas, si está conectada en su posición habrá un 1, en caso contrario un 0</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A[1…nCalles]←{ }</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i=0</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calles=0</a:t>
            </a:r>
            <a:endParaRPr sz="1200">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while calles&lt;n-1</a:t>
            </a:r>
            <a:endParaRPr sz="1200">
              <a:solidFill>
                <a:schemeClr val="dk1"/>
              </a:solidFill>
              <a:latin typeface="Aptos"/>
              <a:ea typeface="Aptos"/>
              <a:cs typeface="Aptos"/>
              <a:sym typeface="Aptos"/>
            </a:endParaRPr>
          </a:p>
          <a:p>
            <a:pPr indent="457200" lvl="0" marL="4572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if i no emparejado then// E[i]!=1</a:t>
            </a:r>
            <a:endParaRPr sz="1200">
              <a:solidFill>
                <a:schemeClr val="dk1"/>
              </a:solidFill>
              <a:latin typeface="Aptos"/>
              <a:ea typeface="Aptos"/>
              <a:cs typeface="Aptos"/>
              <a:sym typeface="Aptos"/>
            </a:endParaRPr>
          </a:p>
          <a:p>
            <a:pPr indent="457200" lvl="0" marL="457200" rtl="0" algn="l">
              <a:lnSpc>
                <a:spcPct val="107916"/>
              </a:lnSpc>
              <a:spcBef>
                <a:spcPts val="800"/>
              </a:spcBef>
              <a:spcAft>
                <a:spcPts val="800"/>
              </a:spcAft>
              <a:buClr>
                <a:schemeClr val="dk1"/>
              </a:buClr>
              <a:buSzPts val="1100"/>
              <a:buFont typeface="Arial"/>
              <a:buNone/>
            </a:pPr>
            <a:r>
              <a:rPr lang="es-ES" sz="1200">
                <a:solidFill>
                  <a:schemeClr val="dk1"/>
                </a:solidFill>
                <a:latin typeface="Aptos"/>
                <a:ea typeface="Aptos"/>
                <a:cs typeface="Aptos"/>
                <a:sym typeface="Aptos"/>
              </a:rPr>
              <a:t>	</a:t>
            </a:r>
            <a:endParaRPr sz="2800">
              <a:solidFill>
                <a:schemeClr val="dk1"/>
              </a:solidFill>
              <a:latin typeface="Quattrocento Sans"/>
              <a:ea typeface="Quattrocento Sans"/>
              <a:cs typeface="Quattrocento Sans"/>
              <a:sym typeface="Quattrocento Sans"/>
            </a:endParaRPr>
          </a:p>
        </p:txBody>
      </p:sp>
      <p:sp>
        <p:nvSpPr>
          <p:cNvPr id="514" name="Google Shape;514;g2c8d0df87ac_2_1"/>
          <p:cNvSpPr txBox="1"/>
          <p:nvPr/>
        </p:nvSpPr>
        <p:spPr>
          <a:xfrm>
            <a:off x="4293325" y="1951600"/>
            <a:ext cx="6017400" cy="4136400"/>
          </a:xfrm>
          <a:prstGeom prst="rect">
            <a:avLst/>
          </a:prstGeom>
          <a:noFill/>
          <a:ln>
            <a:noFill/>
          </a:ln>
        </p:spPr>
        <p:txBody>
          <a:bodyPr anchorCtr="0" anchor="t" bIns="91425" lIns="91425" spcFirstLastPara="1" rIns="91425" wrap="square" tIns="91425">
            <a:spAutoFit/>
          </a:bodyPr>
          <a:lstStyle/>
          <a:p>
            <a:pPr indent="457200" lvl="0" marL="457200" rtl="0" algn="l">
              <a:lnSpc>
                <a:spcPct val="107916"/>
              </a:lnSpc>
              <a:spcBef>
                <a:spcPts val="0"/>
              </a:spcBef>
              <a:spcAft>
                <a:spcPts val="0"/>
              </a:spcAft>
              <a:buClr>
                <a:schemeClr val="dk1"/>
              </a:buClr>
              <a:buSzPts val="1100"/>
              <a:buFont typeface="Arial"/>
              <a:buNone/>
            </a:pPr>
            <a:r>
              <a:rPr lang="es-ES" sz="1200">
                <a:solidFill>
                  <a:schemeClr val="dk1"/>
                </a:solidFill>
                <a:latin typeface="Aptos"/>
                <a:ea typeface="Aptos"/>
                <a:cs typeface="Aptos"/>
                <a:sym typeface="Aptos"/>
              </a:rPr>
              <a:t>//Para todo nodo posible a conectar con el nodo i que no esten conectados, </a:t>
            </a:r>
            <a:endParaRPr sz="1200">
              <a:solidFill>
                <a:schemeClr val="dk1"/>
              </a:solidFill>
              <a:latin typeface="Aptos"/>
              <a:ea typeface="Aptos"/>
              <a:cs typeface="Aptos"/>
              <a:sym typeface="Aptos"/>
            </a:endParaRPr>
          </a:p>
          <a:p>
            <a:pPr indent="457200" lvl="0" marL="4572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for all j que C[i][j]!=+</a:t>
            </a:r>
            <a:r>
              <a:rPr lang="es-ES" sz="1200">
                <a:solidFill>
                  <a:schemeClr val="dk1"/>
                </a:solidFill>
              </a:rPr>
              <a:t>∞ and e[j]==0</a:t>
            </a:r>
            <a:endParaRPr sz="1200">
              <a:solidFill>
                <a:schemeClr val="dk1"/>
              </a:solidFill>
              <a:latin typeface="Aptos"/>
              <a:ea typeface="Aptos"/>
              <a:cs typeface="Aptos"/>
              <a:sym typeface="Aptos"/>
            </a:endParaRPr>
          </a:p>
          <a:p>
            <a:pPr indent="45720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a←hacer_arista(i,j)</a:t>
            </a:r>
            <a:endParaRPr sz="1200">
              <a:solidFill>
                <a:schemeClr val="dk1"/>
              </a:solidFill>
              <a:latin typeface="Aptos"/>
              <a:ea typeface="Aptos"/>
              <a:cs typeface="Aptos"/>
              <a:sym typeface="Aptos"/>
            </a:endParaRPr>
          </a:p>
          <a:p>
            <a:pPr indent="45720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A←A U a</a:t>
            </a:r>
            <a:endParaRPr sz="1200">
              <a:solidFill>
                <a:schemeClr val="dk1"/>
              </a:solidFill>
              <a:latin typeface="Aptos"/>
              <a:ea typeface="Aptos"/>
              <a:cs typeface="Aptos"/>
              <a:sym typeface="Aptos"/>
            </a:endParaRPr>
          </a:p>
          <a:p>
            <a:pPr indent="457200" lvl="0" marL="4572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end for</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b←</a:t>
            </a:r>
            <a:r>
              <a:rPr lang="es-ES" sz="1200">
                <a:solidFill>
                  <a:schemeClr val="dk1"/>
                </a:solidFill>
              </a:rPr>
              <a:t>∞</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for all a in A </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	b←a si a&lt;b</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end for</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A←A\{b}</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j← encontar_ciudad_destino(b,E)</a:t>
            </a:r>
            <a:endParaRPr sz="1200">
              <a:solidFill>
                <a:schemeClr val="dk1"/>
              </a:solidFill>
              <a:latin typeface="Aptos"/>
              <a:ea typeface="Aptos"/>
              <a:cs typeface="Aptos"/>
              <a:sym typeface="Aptos"/>
            </a:endParaRPr>
          </a:p>
          <a:p>
            <a:pPr indent="0" lvl="0" marL="0" rtl="0" algn="l">
              <a:spcBef>
                <a:spcPts val="80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515" name="Google Shape;515;g2c8d0df87ac_2_1"/>
          <p:cNvSpPr txBox="1"/>
          <p:nvPr/>
        </p:nvSpPr>
        <p:spPr>
          <a:xfrm>
            <a:off x="10631075" y="3344375"/>
            <a:ext cx="15834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516" name="Google Shape;516;g2c8d0df87ac_2_1"/>
          <p:cNvSpPr txBox="1"/>
          <p:nvPr/>
        </p:nvSpPr>
        <p:spPr>
          <a:xfrm>
            <a:off x="9778650" y="2305000"/>
            <a:ext cx="2269200" cy="3160200"/>
          </a:xfrm>
          <a:prstGeom prst="rect">
            <a:avLst/>
          </a:prstGeom>
          <a:noFill/>
          <a:ln>
            <a:noFill/>
          </a:ln>
        </p:spPr>
        <p:txBody>
          <a:bodyPr anchorCtr="0" anchor="t" bIns="91425" lIns="91425" spcFirstLastPara="1" rIns="91425" wrap="square" tIns="91425">
            <a:spAutoFit/>
          </a:bodyPr>
          <a:lstStyle/>
          <a:p>
            <a:pPr indent="0" lvl="0" marL="914400" rtl="0" algn="l">
              <a:lnSpc>
                <a:spcPct val="107916"/>
              </a:lnSpc>
              <a:spcBef>
                <a:spcPts val="0"/>
              </a:spcBef>
              <a:spcAft>
                <a:spcPts val="0"/>
              </a:spcAft>
              <a:buClr>
                <a:schemeClr val="dk1"/>
              </a:buClr>
              <a:buSzPts val="1100"/>
              <a:buFont typeface="Arial"/>
              <a:buNone/>
            </a:pPr>
            <a:r>
              <a:rPr lang="es-ES" sz="1200">
                <a:solidFill>
                  <a:schemeClr val="dk1"/>
                </a:solidFill>
                <a:latin typeface="Aptos"/>
                <a:ea typeface="Aptos"/>
                <a:cs typeface="Aptos"/>
                <a:sym typeface="Aptos"/>
              </a:rPr>
              <a:t>E[i] = 1</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X←X+ C[i][j]</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U ← U \ {i}</a:t>
            </a:r>
            <a:endParaRPr sz="1200">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i=j</a:t>
            </a:r>
            <a:endParaRPr sz="1200">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end while</a:t>
            </a:r>
            <a:endParaRPr sz="1200">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return X</a:t>
            </a:r>
            <a:endParaRPr sz="1200">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s-ES" sz="1200">
                <a:solidFill>
                  <a:schemeClr val="dk1"/>
                </a:solidFill>
                <a:latin typeface="Aptos"/>
                <a:ea typeface="Aptos"/>
                <a:cs typeface="Aptos"/>
                <a:sym typeface="Aptos"/>
              </a:rPr>
              <a:t>end function</a:t>
            </a:r>
            <a:endParaRPr sz="1100">
              <a:solidFill>
                <a:schemeClr val="dk1"/>
              </a:solidFill>
              <a:latin typeface="Aptos"/>
              <a:ea typeface="Aptos"/>
              <a:cs typeface="Aptos"/>
              <a:sym typeface="Aptos"/>
            </a:endParaRPr>
          </a:p>
          <a:p>
            <a:pPr indent="0" lvl="0" marL="0" rtl="0" algn="l">
              <a:spcBef>
                <a:spcPts val="800"/>
              </a:spcBef>
              <a:spcAft>
                <a:spcPts val="0"/>
              </a:spcAft>
              <a:buClr>
                <a:schemeClr val="dk1"/>
              </a:buClr>
              <a:buSzPts val="1100"/>
              <a:buFont typeface="Arial"/>
              <a:buNone/>
            </a:pPr>
            <a:r>
              <a:t/>
            </a:r>
            <a:endParaRPr sz="2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cxnSp>
        <p:nvCxnSpPr>
          <p:cNvPr id="522" name="Google Shape;522;p21"/>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523" name="Google Shape;523;p21"/>
          <p:cNvSpPr txBox="1"/>
          <p:nvPr/>
        </p:nvSpPr>
        <p:spPr>
          <a:xfrm>
            <a:off x="228600" y="190500"/>
            <a:ext cx="11734800" cy="387798"/>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i="0" lang="es-ES" sz="2800" u="none" cap="none" strike="noStrike">
                <a:solidFill>
                  <a:srgbClr val="3F3F3F"/>
                </a:solidFill>
                <a:latin typeface="Century Gothic"/>
                <a:ea typeface="Century Gothic"/>
                <a:cs typeface="Century Gothic"/>
                <a:sym typeface="Century Gothic"/>
              </a:rPr>
              <a:t>Comparación</a:t>
            </a:r>
            <a:endParaRPr b="0" i="0" sz="2800" u="none" cap="none" strike="noStrike">
              <a:solidFill>
                <a:srgbClr val="3F3F3F"/>
              </a:solidFill>
              <a:latin typeface="Century Gothic"/>
              <a:ea typeface="Century Gothic"/>
              <a:cs typeface="Century Gothic"/>
              <a:sym typeface="Century Gothic"/>
            </a:endParaRPr>
          </a:p>
        </p:txBody>
      </p:sp>
      <p:cxnSp>
        <p:nvCxnSpPr>
          <p:cNvPr id="524" name="Google Shape;524;p21"/>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525" name="Google Shape;525;p21"/>
          <p:cNvSpPr/>
          <p:nvPr/>
        </p:nvSpPr>
        <p:spPr>
          <a:xfrm>
            <a:off x="0" y="503800"/>
            <a:ext cx="1653000" cy="831000"/>
          </a:xfrm>
          <a:prstGeom prst="rect">
            <a:avLst/>
          </a:prstGeom>
          <a:solidFill>
            <a:srgbClr val="FF0000"/>
          </a:solid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ASFALTADO DE CALLES</a:t>
            </a:r>
            <a:endParaRPr b="1" sz="1600">
              <a:solidFill>
                <a:schemeClr val="lt1"/>
              </a:solidFill>
            </a:endParaRPr>
          </a:p>
        </p:txBody>
      </p:sp>
      <p:pic>
        <p:nvPicPr>
          <p:cNvPr id="526" name="Google Shape;526;p21"/>
          <p:cNvPicPr preferRelativeResize="0"/>
          <p:nvPr/>
        </p:nvPicPr>
        <p:blipFill>
          <a:blip r:embed="rId3">
            <a:alphaModFix/>
          </a:blip>
          <a:stretch>
            <a:fillRect/>
          </a:stretch>
        </p:blipFill>
        <p:spPr>
          <a:xfrm>
            <a:off x="6048125" y="2422877"/>
            <a:ext cx="5470450" cy="2571125"/>
          </a:xfrm>
          <a:prstGeom prst="rect">
            <a:avLst/>
          </a:prstGeom>
          <a:noFill/>
          <a:ln>
            <a:noFill/>
          </a:ln>
        </p:spPr>
      </p:pic>
      <p:sp>
        <p:nvSpPr>
          <p:cNvPr id="527" name="Google Shape;527;p21"/>
          <p:cNvSpPr txBox="1"/>
          <p:nvPr/>
        </p:nvSpPr>
        <p:spPr>
          <a:xfrm>
            <a:off x="962975" y="1220350"/>
            <a:ext cx="5470500" cy="546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1100">
                <a:solidFill>
                  <a:schemeClr val="dk1"/>
                </a:solidFill>
                <a:latin typeface="Quattrocento Sans"/>
                <a:ea typeface="Quattrocento Sans"/>
                <a:cs typeface="Quattrocento Sans"/>
                <a:sym typeface="Quattrocento Sans"/>
              </a:rPr>
              <a:t>1.Se empezaria por la Plaza de la Maravillas y se comprueba que no esté conectada(como acaba de empezar el algoritmo no estaría conectada)</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2.se comprueba el coste de la calles que conectan con la plaza de la maravilla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Al comprobar, sería la plaza de la constitución la elegida para conectar con la calle portuguesa de arriba  (143 552 euros)</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3. se marcaria  que la plaza de las maravillas ya ha sido conectada y se empezaria lo mismo con la plaza de la constitución</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4.en este caso el coste menor es la c Soriano que conecta a la plaza de las Maravillas con la Azcárate con un coste de 450 004 euros.</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5.Ahora se marcaría  la plaza de la Constitución como conectada y se empezaria a comparar  a plaza Azcárate con las plazas que faltan por conectar</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6.En este caso el coste menor es la c Lopez que conecta a la plaza Mayor con la plaza Azcárate con un coste de 130.000 euros.</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7.Ahora se marcaría  la plaza Azcárate como conectada y se empezaria a comparar  a plaza mayor con las plazas que faltan por conectar</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8.como solo falta una se conectaría con esa, la plaza de la Libertad  mediante la Calle jovenas con un precio de 555 123  euros</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rPr lang="es-ES" sz="1100">
                <a:solidFill>
                  <a:schemeClr val="dk1"/>
                </a:solidFill>
                <a:latin typeface="Quattrocento Sans"/>
                <a:ea typeface="Quattrocento Sans"/>
                <a:cs typeface="Quattrocento Sans"/>
                <a:sym typeface="Quattrocento Sans"/>
              </a:rPr>
              <a:t>9.Ahora se marcaría  la plaza de la Libertad como conectada y como ya estan conectadas todas se acabaria el algoritmo devolviendo el costo que en este caso sería 1.278.679 euros.</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Clr>
                <a:schemeClr val="dk1"/>
              </a:buClr>
              <a:buSzPts val="1100"/>
              <a:buFont typeface="Arial"/>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300">
              <a:solidFill>
                <a:schemeClr val="dk1"/>
              </a:solidFill>
              <a:latin typeface="Quattrocento Sans"/>
              <a:ea typeface="Quattrocento Sans"/>
              <a:cs typeface="Quattrocento Sans"/>
              <a:sym typeface="Quattrocento Sans"/>
            </a:endParaRPr>
          </a:p>
        </p:txBody>
      </p:sp>
      <p:sp>
        <p:nvSpPr>
          <p:cNvPr id="528" name="Google Shape;528;p21"/>
          <p:cNvSpPr/>
          <p:nvPr/>
        </p:nvSpPr>
        <p:spPr>
          <a:xfrm>
            <a:off x="8017950" y="4507450"/>
            <a:ext cx="1253400" cy="2010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29" name="Google Shape;529;p21"/>
          <p:cNvSpPr/>
          <p:nvPr/>
        </p:nvSpPr>
        <p:spPr>
          <a:xfrm>
            <a:off x="6776400" y="3259188"/>
            <a:ext cx="213000" cy="898500"/>
          </a:xfrm>
          <a:prstGeom prst="up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0" name="Google Shape;530;p21"/>
          <p:cNvSpPr/>
          <p:nvPr/>
        </p:nvSpPr>
        <p:spPr>
          <a:xfrm rot="463147">
            <a:off x="7379312" y="2958433"/>
            <a:ext cx="638788" cy="130168"/>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1" name="Google Shape;531;p21"/>
          <p:cNvSpPr/>
          <p:nvPr/>
        </p:nvSpPr>
        <p:spPr>
          <a:xfrm rot="3249741">
            <a:off x="8774687" y="2362111"/>
            <a:ext cx="213155" cy="2570934"/>
          </a:xfrm>
          <a:prstGeom prst="up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2" name="Google Shape;532;p21"/>
          <p:cNvSpPr/>
          <p:nvPr/>
        </p:nvSpPr>
        <p:spPr>
          <a:xfrm>
            <a:off x="6880450" y="4341850"/>
            <a:ext cx="449400" cy="532200"/>
          </a:xfrm>
          <a:prstGeom prst="mathMultiply">
            <a:avLst>
              <a:gd fmla="val 23520" name="adj1"/>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3" name="Google Shape;533;p21"/>
          <p:cNvSpPr/>
          <p:nvPr/>
        </p:nvSpPr>
        <p:spPr>
          <a:xfrm>
            <a:off x="9657825" y="4257775"/>
            <a:ext cx="449400" cy="532200"/>
          </a:xfrm>
          <a:prstGeom prst="mathMultiply">
            <a:avLst>
              <a:gd fmla="val 23520" name="adj1"/>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4" name="Google Shape;534;p21"/>
          <p:cNvSpPr/>
          <p:nvPr/>
        </p:nvSpPr>
        <p:spPr>
          <a:xfrm>
            <a:off x="6678788" y="2542850"/>
            <a:ext cx="449400" cy="532200"/>
          </a:xfrm>
          <a:prstGeom prst="mathMultiply">
            <a:avLst>
              <a:gd fmla="val 23520" name="adj1"/>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5" name="Google Shape;535;p21"/>
          <p:cNvSpPr/>
          <p:nvPr/>
        </p:nvSpPr>
        <p:spPr>
          <a:xfrm>
            <a:off x="8345225" y="2955075"/>
            <a:ext cx="449400" cy="532200"/>
          </a:xfrm>
          <a:prstGeom prst="mathMultiply">
            <a:avLst>
              <a:gd fmla="val 23520" name="adj1"/>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36" name="Google Shape;536;p21"/>
          <p:cNvSpPr/>
          <p:nvPr/>
        </p:nvSpPr>
        <p:spPr>
          <a:xfrm>
            <a:off x="9819400" y="2422875"/>
            <a:ext cx="449400" cy="532200"/>
          </a:xfrm>
          <a:prstGeom prst="mathMultiply">
            <a:avLst>
              <a:gd fmla="val 23520" name="adj1"/>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cxnSp>
        <p:nvCxnSpPr>
          <p:cNvPr id="542" name="Google Shape;542;g2cd1bba0ba5_0_3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543" name="Google Shape;543;g2cd1bba0ba5_0_35"/>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OPTIMALIDAD</a:t>
            </a:r>
            <a:endParaRPr b="0" i="0" sz="2800" u="none" cap="none" strike="noStrike">
              <a:solidFill>
                <a:srgbClr val="3F3F3F"/>
              </a:solidFill>
              <a:latin typeface="Century Gothic"/>
              <a:ea typeface="Century Gothic"/>
              <a:cs typeface="Century Gothic"/>
              <a:sym typeface="Century Gothic"/>
            </a:endParaRPr>
          </a:p>
        </p:txBody>
      </p:sp>
      <p:cxnSp>
        <p:nvCxnSpPr>
          <p:cNvPr id="544" name="Google Shape;544;g2cd1bba0ba5_0_3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545" name="Google Shape;545;g2cd1bba0ba5_0_35"/>
          <p:cNvSpPr/>
          <p:nvPr/>
        </p:nvSpPr>
        <p:spPr>
          <a:xfrm>
            <a:off x="0" y="503800"/>
            <a:ext cx="1653000" cy="831000"/>
          </a:xfrm>
          <a:prstGeom prst="rect">
            <a:avLst/>
          </a:prstGeom>
          <a:solidFill>
            <a:srgbClr val="FF0000"/>
          </a:solidFill>
          <a:ln>
            <a:noFill/>
          </a:ln>
        </p:spPr>
        <p:txBody>
          <a:bodyPr anchorCtr="0" anchor="t" bIns="0" lIns="0" spcFirstLastPara="1" rIns="0" wrap="square" tIns="0">
            <a:noAutofit/>
          </a:bodyPr>
          <a:lstStyle/>
          <a:p>
            <a:pPr indent="0" lvl="0" marL="0" rtl="0" algn="ctr">
              <a:spcBef>
                <a:spcPts val="0"/>
              </a:spcBef>
              <a:spcAft>
                <a:spcPts val="0"/>
              </a:spcAft>
              <a:buClr>
                <a:schemeClr val="dk1"/>
              </a:buClr>
              <a:buSzPts val="1600"/>
              <a:buFont typeface="Arial"/>
              <a:buNone/>
            </a:pPr>
            <a:r>
              <a:rPr b="1" lang="es-ES" sz="1600">
                <a:solidFill>
                  <a:schemeClr val="lt1"/>
                </a:solidFill>
              </a:rPr>
              <a:t>Problema 5</a:t>
            </a:r>
            <a:endParaRPr b="1" sz="1600">
              <a:solidFill>
                <a:schemeClr val="lt1"/>
              </a:solidFill>
            </a:endParaRPr>
          </a:p>
          <a:p>
            <a:pPr indent="0" lvl="0" marL="0" rtl="0" algn="ctr">
              <a:spcBef>
                <a:spcPts val="0"/>
              </a:spcBef>
              <a:spcAft>
                <a:spcPts val="0"/>
              </a:spcAft>
              <a:buClr>
                <a:schemeClr val="dk1"/>
              </a:buClr>
              <a:buSzPts val="1600"/>
              <a:buFont typeface="Arial"/>
              <a:buNone/>
            </a:pPr>
            <a:r>
              <a:rPr b="1" lang="es-ES" sz="1600">
                <a:solidFill>
                  <a:schemeClr val="lt1"/>
                </a:solidFill>
              </a:rPr>
              <a:t>ASFALTADO DE CALLES</a:t>
            </a:r>
            <a:endParaRPr b="1" sz="1600">
              <a:solidFill>
                <a:schemeClr val="lt1"/>
              </a:solidFill>
            </a:endParaRPr>
          </a:p>
        </p:txBody>
      </p:sp>
      <p:sp>
        <p:nvSpPr>
          <p:cNvPr id="546" name="Google Shape;546;g2cd1bba0ba5_0_35"/>
          <p:cNvSpPr txBox="1"/>
          <p:nvPr/>
        </p:nvSpPr>
        <p:spPr>
          <a:xfrm>
            <a:off x="0" y="1583125"/>
            <a:ext cx="54705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a:solidFill>
                  <a:schemeClr val="dk1"/>
                </a:solidFill>
                <a:latin typeface="Quattrocento Sans"/>
                <a:ea typeface="Quattrocento Sans"/>
                <a:cs typeface="Quattrocento Sans"/>
                <a:sym typeface="Quattrocento Sans"/>
              </a:rPr>
              <a:t>Si lo es.</a:t>
            </a:r>
            <a:endParaRPr sz="17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1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t/>
            </a:r>
            <a:endParaRPr sz="1300">
              <a:solidFill>
                <a:schemeClr val="dk1"/>
              </a:solidFill>
              <a:latin typeface="Quattrocento Sans"/>
              <a:ea typeface="Quattrocento Sans"/>
              <a:cs typeface="Quattrocento Sans"/>
              <a:sym typeface="Quattrocento Sans"/>
            </a:endParaRPr>
          </a:p>
        </p:txBody>
      </p:sp>
      <p:pic>
        <p:nvPicPr>
          <p:cNvPr id="547" name="Google Shape;547;g2cd1bba0ba5_0_35"/>
          <p:cNvPicPr preferRelativeResize="0"/>
          <p:nvPr/>
        </p:nvPicPr>
        <p:blipFill>
          <a:blip r:embed="rId3">
            <a:alphaModFix/>
          </a:blip>
          <a:stretch>
            <a:fillRect/>
          </a:stretch>
        </p:blipFill>
        <p:spPr>
          <a:xfrm>
            <a:off x="3501075" y="1891300"/>
            <a:ext cx="5620600" cy="2739150"/>
          </a:xfrm>
          <a:prstGeom prst="rect">
            <a:avLst/>
          </a:prstGeom>
          <a:noFill/>
          <a:ln>
            <a:noFill/>
          </a:ln>
        </p:spPr>
      </p:pic>
      <p:sp>
        <p:nvSpPr>
          <p:cNvPr id="548" name="Google Shape;548;g2cd1bba0ba5_0_35"/>
          <p:cNvSpPr/>
          <p:nvPr/>
        </p:nvSpPr>
        <p:spPr>
          <a:xfrm>
            <a:off x="4347300" y="2178075"/>
            <a:ext cx="1123200" cy="237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49" name="Google Shape;549;g2cd1bba0ba5_0_35"/>
          <p:cNvSpPr/>
          <p:nvPr/>
        </p:nvSpPr>
        <p:spPr>
          <a:xfrm rot="10800000">
            <a:off x="6297025" y="2178075"/>
            <a:ext cx="940500" cy="237600"/>
          </a:xfrm>
          <a:prstGeom prst="rightArrow">
            <a:avLst>
              <a:gd fmla="val 50000" name="adj1"/>
              <a:gd fmla="val 50000" name="adj2"/>
            </a:avLst>
          </a:prstGeom>
          <a:solidFill>
            <a:srgbClr val="32A7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0" name="Google Shape;550;g2cd1bba0ba5_0_35"/>
          <p:cNvSpPr/>
          <p:nvPr/>
        </p:nvSpPr>
        <p:spPr>
          <a:xfrm rot="2909978">
            <a:off x="3745554" y="3142165"/>
            <a:ext cx="1650708" cy="237403"/>
          </a:xfrm>
          <a:prstGeom prst="rightArrow">
            <a:avLst>
              <a:gd fmla="val 50000" name="adj1"/>
              <a:gd fmla="val 50000" name="adj2"/>
            </a:avLst>
          </a:prstGeom>
          <a:solidFill>
            <a:srgbClr val="32A7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1" name="Google Shape;551;g2cd1bba0ba5_0_35"/>
          <p:cNvSpPr/>
          <p:nvPr/>
        </p:nvSpPr>
        <p:spPr>
          <a:xfrm rot="705695">
            <a:off x="5762271" y="3957540"/>
            <a:ext cx="940445" cy="237525"/>
          </a:xfrm>
          <a:prstGeom prst="rightArrow">
            <a:avLst>
              <a:gd fmla="val 50000" name="adj1"/>
              <a:gd fmla="val 50000" name="adj2"/>
            </a:avLst>
          </a:prstGeom>
          <a:solidFill>
            <a:srgbClr val="32A7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2" name="Google Shape;552;g2cd1bba0ba5_0_35"/>
          <p:cNvSpPr/>
          <p:nvPr/>
        </p:nvSpPr>
        <p:spPr>
          <a:xfrm rot="-4219277">
            <a:off x="6763480" y="2953274"/>
            <a:ext cx="1114491" cy="237702"/>
          </a:xfrm>
          <a:prstGeom prst="rightArrow">
            <a:avLst>
              <a:gd fmla="val 50000" name="adj1"/>
              <a:gd fmla="val 50000" name="adj2"/>
            </a:avLst>
          </a:prstGeom>
          <a:solidFill>
            <a:srgbClr val="32A7F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3" name="Google Shape;553;g2cd1bba0ba5_0_35"/>
          <p:cNvSpPr txBox="1"/>
          <p:nvPr/>
        </p:nvSpPr>
        <p:spPr>
          <a:xfrm>
            <a:off x="5239225" y="5276025"/>
            <a:ext cx="68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5&gt;2</a:t>
            </a:r>
            <a:endParaRPr sz="2800">
              <a:solidFill>
                <a:schemeClr val="dk1"/>
              </a:solidFill>
              <a:latin typeface="Quattrocento Sans"/>
              <a:ea typeface="Quattrocento Sans"/>
              <a:cs typeface="Quattrocento Sans"/>
              <a:sym typeface="Quattrocento Sans"/>
            </a:endParaRPr>
          </a:p>
        </p:txBody>
      </p:sp>
      <p:sp>
        <p:nvSpPr>
          <p:cNvPr id="554" name="Google Shape;554;g2cd1bba0ba5_0_35"/>
          <p:cNvSpPr txBox="1"/>
          <p:nvPr/>
        </p:nvSpPr>
        <p:spPr>
          <a:xfrm rot="374">
            <a:off x="910770" y="4022500"/>
            <a:ext cx="2755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C a B&lt;A a B</a:t>
            </a:r>
            <a:endParaRPr sz="2800">
              <a:solidFill>
                <a:schemeClr val="dk1"/>
              </a:solidFill>
              <a:latin typeface="Quattrocento Sans"/>
              <a:ea typeface="Quattrocento Sans"/>
              <a:cs typeface="Quattrocento Sans"/>
              <a:sym typeface="Quattrocento Sans"/>
            </a:endParaRPr>
          </a:p>
        </p:txBody>
      </p:sp>
      <p:sp>
        <p:nvSpPr>
          <p:cNvPr id="555" name="Google Shape;555;g2cd1bba0ba5_0_35"/>
          <p:cNvSpPr txBox="1"/>
          <p:nvPr/>
        </p:nvSpPr>
        <p:spPr>
          <a:xfrm>
            <a:off x="7781425" y="3387900"/>
            <a:ext cx="681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E+D+C+B&lt;A</a:t>
            </a:r>
            <a:endParaRPr sz="2800">
              <a:solidFill>
                <a:schemeClr val="dk1"/>
              </a:solidFill>
              <a:latin typeface="Quattrocento Sans"/>
              <a:ea typeface="Quattrocento Sans"/>
              <a:cs typeface="Quattrocento Sans"/>
              <a:sym typeface="Quattrocento Sans"/>
            </a:endParaRPr>
          </a:p>
        </p:txBody>
      </p:sp>
      <p:sp>
        <p:nvSpPr>
          <p:cNvPr id="556" name="Google Shape;556;g2cd1bba0ba5_0_35"/>
          <p:cNvSpPr txBox="1"/>
          <p:nvPr/>
        </p:nvSpPr>
        <p:spPr>
          <a:xfrm>
            <a:off x="8041550" y="4483800"/>
            <a:ext cx="4172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E&lt;A, si fuese asi se habría escogido el camino de </a:t>
            </a:r>
            <a:endParaRPr sz="2800">
              <a:solidFill>
                <a:schemeClr val="dk1"/>
              </a:solidFill>
              <a:latin typeface="Quattrocento Sans"/>
              <a:ea typeface="Quattrocento Sans"/>
              <a:cs typeface="Quattrocento Sans"/>
              <a:sym typeface="Quattrocento Sans"/>
            </a:endParaRPr>
          </a:p>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A a E</a:t>
            </a:r>
            <a:endParaRPr sz="2800">
              <a:solidFill>
                <a:schemeClr val="dk1"/>
              </a:solidFill>
              <a:latin typeface="Quattrocento Sans"/>
              <a:ea typeface="Quattrocento Sans"/>
              <a:cs typeface="Quattrocento Sans"/>
              <a:sym typeface="Quattrocento Sans"/>
            </a:endParaRPr>
          </a:p>
        </p:txBody>
      </p:sp>
      <p:sp>
        <p:nvSpPr>
          <p:cNvPr id="557" name="Google Shape;557;g2cd1bba0ba5_0_35"/>
          <p:cNvSpPr txBox="1"/>
          <p:nvPr/>
        </p:nvSpPr>
        <p:spPr>
          <a:xfrm>
            <a:off x="8301675" y="1456825"/>
            <a:ext cx="3912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Si escogieramos el camino de  A a E el coste final seria 12</a:t>
            </a:r>
            <a:endParaRPr sz="2800">
              <a:solidFill>
                <a:schemeClr val="dk1"/>
              </a:solidFill>
              <a:latin typeface="Quattrocento Sans"/>
              <a:ea typeface="Quattrocento Sans"/>
              <a:cs typeface="Quattrocento Sans"/>
              <a:sym typeface="Quattrocento Sans"/>
            </a:endParaRPr>
          </a:p>
        </p:txBody>
      </p:sp>
      <p:sp>
        <p:nvSpPr>
          <p:cNvPr id="558" name="Google Shape;558;g2cd1bba0ba5_0_35"/>
          <p:cNvSpPr/>
          <p:nvPr/>
        </p:nvSpPr>
        <p:spPr>
          <a:xfrm>
            <a:off x="6297025" y="2178075"/>
            <a:ext cx="969300" cy="237600"/>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59" name="Google Shape;559;g2cd1bba0ba5_0_35"/>
          <p:cNvSpPr/>
          <p:nvPr/>
        </p:nvSpPr>
        <p:spPr>
          <a:xfrm rot="6521778">
            <a:off x="6752134" y="3015348"/>
            <a:ext cx="1123063" cy="237553"/>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60" name="Google Shape;560;g2cd1bba0ba5_0_35"/>
          <p:cNvSpPr/>
          <p:nvPr/>
        </p:nvSpPr>
        <p:spPr>
          <a:xfrm rot="-10296871">
            <a:off x="5670899" y="3957423"/>
            <a:ext cx="1123208" cy="237761"/>
          </a:xfrm>
          <a:prstGeom prst="right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
        <p:nvSpPr>
          <p:cNvPr id="561" name="Google Shape;561;g2cd1bba0ba5_0_35"/>
          <p:cNvSpPr txBox="1"/>
          <p:nvPr/>
        </p:nvSpPr>
        <p:spPr>
          <a:xfrm>
            <a:off x="9121675" y="3549700"/>
            <a:ext cx="35580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2800">
                <a:solidFill>
                  <a:schemeClr val="dk1"/>
                </a:solidFill>
                <a:latin typeface="Quattrocento Sans"/>
                <a:ea typeface="Quattrocento Sans"/>
                <a:cs typeface="Quattrocento Sans"/>
                <a:sym typeface="Quattrocento Sans"/>
              </a:rPr>
              <a:t>si escogieramos el camino de A a B y lo seguimos el coste de 11</a:t>
            </a:r>
            <a:endParaRPr sz="2800">
              <a:solidFill>
                <a:schemeClr val="dk1"/>
              </a:solidFill>
              <a:latin typeface="Quattrocento Sans"/>
              <a:ea typeface="Quattrocento Sans"/>
              <a:cs typeface="Quattrocento Sans"/>
              <a:sym typeface="Quattrocento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6"/>
                                        </p:tgtEl>
                                        <p:attrNameLst>
                                          <p:attrName>style.visibility</p:attrName>
                                        </p:attrNameLst>
                                      </p:cBhvr>
                                      <p:to>
                                        <p:strVal val="visible"/>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554"/>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55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56"/>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55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49"/>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552"/>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551"/>
                                        </p:tgtEl>
                                        <p:attrNameLst>
                                          <p:attrName>style.visibility</p:attrName>
                                        </p:attrNameLst>
                                      </p:cBhvr>
                                      <p:to>
                                        <p:strVal val="hidden"/>
                                      </p:to>
                                    </p:set>
                                  </p:childTnLst>
                                </p:cTn>
                              </p:par>
                            </p:childTnLst>
                          </p:cTn>
                        </p:par>
                        <p:par>
                          <p:cTn fill="hold">
                            <p:stCondLst>
                              <p:cond delay="0"/>
                            </p:stCondLst>
                            <p:childTnLst>
                              <p:par>
                                <p:cTn fill="hold" nodeType="afterEffect" presetClass="exit" presetID="1" presetSubtype="0">
                                  <p:stCondLst>
                                    <p:cond delay="0"/>
                                  </p:stCondLst>
                                  <p:childTnLst>
                                    <p:set>
                                      <p:cBhvr>
                                        <p:cTn dur="1" fill="hold">
                                          <p:stCondLst>
                                            <p:cond delay="0"/>
                                          </p:stCondLst>
                                        </p:cTn>
                                        <p:tgtEl>
                                          <p:spTgt spid="55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8"/>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5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85763"/>
        </a:solidFill>
      </p:bgPr>
    </p:bg>
    <p:spTree>
      <p:nvGrpSpPr>
        <p:cNvPr id="566" name="Shape 566"/>
        <p:cNvGrpSpPr/>
        <p:nvPr/>
      </p:nvGrpSpPr>
      <p:grpSpPr>
        <a:xfrm>
          <a:off x="0" y="0"/>
          <a:ext cx="0" cy="0"/>
          <a:chOff x="0" y="0"/>
          <a:chExt cx="0" cy="0"/>
        </a:xfrm>
      </p:grpSpPr>
      <p:grpSp>
        <p:nvGrpSpPr>
          <p:cNvPr id="567" name="Google Shape;567;p22"/>
          <p:cNvGrpSpPr/>
          <p:nvPr/>
        </p:nvGrpSpPr>
        <p:grpSpPr>
          <a:xfrm>
            <a:off x="4325258" y="1544068"/>
            <a:ext cx="3541486" cy="3769865"/>
            <a:chOff x="4325258" y="1229517"/>
            <a:chExt cx="3541486" cy="3769865"/>
          </a:xfrm>
        </p:grpSpPr>
        <p:sp>
          <p:nvSpPr>
            <p:cNvPr id="568" name="Google Shape;568;p22"/>
            <p:cNvSpPr/>
            <p:nvPr/>
          </p:nvSpPr>
          <p:spPr>
            <a:xfrm>
              <a:off x="4792319" y="2392018"/>
              <a:ext cx="2607364" cy="2607364"/>
            </a:xfrm>
            <a:prstGeom prst="diamond">
              <a:avLst/>
            </a:prstGeom>
            <a:noFill/>
            <a:ln cap="flat" cmpd="sng" w="1270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569" name="Google Shape;569;p22"/>
            <p:cNvSpPr/>
            <p:nvPr/>
          </p:nvSpPr>
          <p:spPr>
            <a:xfrm>
              <a:off x="4325258" y="1229517"/>
              <a:ext cx="3541486" cy="3541486"/>
            </a:xfrm>
            <a:prstGeom prst="diamond">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grpSp>
      <p:sp>
        <p:nvSpPr>
          <p:cNvPr id="570" name="Google Shape;570;p22"/>
          <p:cNvSpPr txBox="1"/>
          <p:nvPr>
            <p:ph type="ctrTitle"/>
          </p:nvPr>
        </p:nvSpPr>
        <p:spPr>
          <a:xfrm>
            <a:off x="1524000" y="2930403"/>
            <a:ext cx="9144000" cy="997196"/>
          </a:xfrm>
          <a:prstGeom prst="rect">
            <a:avLst/>
          </a:prstGeom>
          <a:noFill/>
          <a:ln>
            <a:noFill/>
          </a:ln>
        </p:spPr>
        <p:txBody>
          <a:bodyPr anchorCtr="0" anchor="ctr" bIns="0" lIns="0" spcFirstLastPara="1" rIns="0" wrap="square" tIns="0">
            <a:spAutoFit/>
          </a:bodyPr>
          <a:lstStyle/>
          <a:p>
            <a:pPr indent="0" lvl="0" marL="0" rtl="0" algn="ctr">
              <a:lnSpc>
                <a:spcPct val="90000"/>
              </a:lnSpc>
              <a:spcBef>
                <a:spcPts val="0"/>
              </a:spcBef>
              <a:spcAft>
                <a:spcPts val="0"/>
              </a:spcAft>
              <a:buClr>
                <a:schemeClr val="lt1"/>
              </a:buClr>
              <a:buSzPts val="7200"/>
              <a:buFont typeface="Century Gothic"/>
              <a:buNone/>
            </a:pPr>
            <a:r>
              <a:rPr b="1" lang="es-ES" sz="7200">
                <a:solidFill>
                  <a:schemeClr val="lt1"/>
                </a:solidFill>
              </a:rPr>
              <a:t>Gracias</a:t>
            </a:r>
            <a:endParaRPr sz="7200">
              <a:solidFill>
                <a:schemeClr val="accent4"/>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cd2c9261cb_4_4"/>
          <p:cNvSpPr/>
          <p:nvPr/>
        </p:nvSpPr>
        <p:spPr>
          <a:xfrm>
            <a:off x="0" y="1749247"/>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56" name="Google Shape;156;g2cd2c9261cb_4_4"/>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57" name="Google Shape;157;g2cd2c9261cb_4_4"/>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Componentes</a:t>
            </a:r>
            <a:endParaRPr b="0" i="0" sz="2800" u="none" cap="none" strike="noStrike">
              <a:solidFill>
                <a:srgbClr val="3F3F3F"/>
              </a:solidFill>
              <a:latin typeface="Century Gothic"/>
              <a:ea typeface="Century Gothic"/>
              <a:cs typeface="Century Gothic"/>
              <a:sym typeface="Century Gothic"/>
            </a:endParaRPr>
          </a:p>
        </p:txBody>
      </p:sp>
      <p:cxnSp>
        <p:nvCxnSpPr>
          <p:cNvPr id="158" name="Google Shape;158;g2cd2c9261cb_4_4"/>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59" name="Google Shape;159;g2cd2c9261cb_4_4"/>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1</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Formar parejas</a:t>
            </a:r>
            <a:endParaRPr b="1" sz="1800">
              <a:solidFill>
                <a:schemeClr val="lt1"/>
              </a:solidFill>
            </a:endParaRPr>
          </a:p>
        </p:txBody>
      </p:sp>
      <p:sp>
        <p:nvSpPr>
          <p:cNvPr id="160" name="Google Shape;160;g2cd2c9261cb_4_4"/>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161" name="Google Shape;161;g2cd2c9261cb_4_4"/>
          <p:cNvSpPr txBox="1"/>
          <p:nvPr/>
        </p:nvSpPr>
        <p:spPr>
          <a:xfrm>
            <a:off x="662975" y="1949050"/>
            <a:ext cx="9839700" cy="3114000"/>
          </a:xfrm>
          <a:prstGeom prst="rect">
            <a:avLst/>
          </a:prstGeom>
          <a:noFill/>
          <a:ln>
            <a:noFill/>
          </a:ln>
        </p:spPr>
        <p:txBody>
          <a:bodyPr anchorCtr="0" anchor="t" bIns="91425" lIns="91425" spcFirstLastPara="1" rIns="91425" wrap="square" tIns="91425">
            <a:spAutoFit/>
          </a:bodyPr>
          <a:lstStyle/>
          <a:p>
            <a:pPr indent="0" lvl="0" marL="0" rtl="0" algn="just">
              <a:lnSpc>
                <a:spcPct val="107916"/>
              </a:lnSpc>
              <a:spcBef>
                <a:spcPts val="0"/>
              </a:spcBef>
              <a:spcAft>
                <a:spcPts val="0"/>
              </a:spcAft>
              <a:buNone/>
            </a:pPr>
            <a:r>
              <a:rPr b="1" lang="es-ES" sz="2100">
                <a:solidFill>
                  <a:schemeClr val="dk1"/>
                </a:solidFill>
                <a:latin typeface="Aptos"/>
                <a:ea typeface="Aptos"/>
                <a:cs typeface="Aptos"/>
                <a:sym typeface="Aptos"/>
              </a:rPr>
              <a:t>Lista de candidatos:</a:t>
            </a:r>
            <a:r>
              <a:rPr lang="es-ES" sz="2100">
                <a:solidFill>
                  <a:schemeClr val="dk1"/>
                </a:solidFill>
                <a:latin typeface="Aptos"/>
                <a:ea typeface="Aptos"/>
                <a:cs typeface="Aptos"/>
                <a:sym typeface="Aptos"/>
              </a:rPr>
              <a:t> 			Estudiantes no emparejados</a:t>
            </a:r>
            <a:endParaRPr sz="2100">
              <a:solidFill>
                <a:schemeClr val="dk1"/>
              </a:solidFill>
              <a:latin typeface="Aptos"/>
              <a:ea typeface="Aptos"/>
              <a:cs typeface="Aptos"/>
              <a:sym typeface="Aptos"/>
            </a:endParaRPr>
          </a:p>
          <a:p>
            <a:pPr indent="0" lvl="0" marL="0" rtl="0" algn="just">
              <a:lnSpc>
                <a:spcPct val="107916"/>
              </a:lnSpc>
              <a:spcBef>
                <a:spcPts val="800"/>
              </a:spcBef>
              <a:spcAft>
                <a:spcPts val="0"/>
              </a:spcAft>
              <a:buNone/>
            </a:pPr>
            <a:r>
              <a:rPr b="1" lang="es-ES" sz="2100">
                <a:solidFill>
                  <a:schemeClr val="dk1"/>
                </a:solidFill>
                <a:latin typeface="Aptos"/>
                <a:ea typeface="Aptos"/>
                <a:cs typeface="Aptos"/>
                <a:sym typeface="Aptos"/>
              </a:rPr>
              <a:t>Lista de candidatos usados:</a:t>
            </a:r>
            <a:r>
              <a:rPr lang="es-ES" sz="2100">
                <a:solidFill>
                  <a:schemeClr val="dk1"/>
                </a:solidFill>
                <a:latin typeface="Aptos"/>
                <a:ea typeface="Aptos"/>
                <a:cs typeface="Aptos"/>
                <a:sym typeface="Aptos"/>
              </a:rPr>
              <a:t> Estudiantes emparejados</a:t>
            </a:r>
            <a:endParaRPr sz="2100">
              <a:solidFill>
                <a:schemeClr val="dk1"/>
              </a:solidFill>
              <a:latin typeface="Aptos"/>
              <a:ea typeface="Aptos"/>
              <a:cs typeface="Aptos"/>
              <a:sym typeface="Aptos"/>
            </a:endParaRPr>
          </a:p>
          <a:p>
            <a:pPr indent="0" lvl="0" marL="0" rtl="0" algn="just">
              <a:lnSpc>
                <a:spcPct val="107916"/>
              </a:lnSpc>
              <a:spcBef>
                <a:spcPts val="800"/>
              </a:spcBef>
              <a:spcAft>
                <a:spcPts val="0"/>
              </a:spcAft>
              <a:buNone/>
            </a:pPr>
            <a:r>
              <a:rPr b="1" lang="es-ES" sz="2100">
                <a:solidFill>
                  <a:schemeClr val="dk1"/>
                </a:solidFill>
                <a:latin typeface="Aptos"/>
                <a:ea typeface="Aptos"/>
                <a:cs typeface="Aptos"/>
                <a:sym typeface="Aptos"/>
              </a:rPr>
              <a:t>Función solución:</a:t>
            </a:r>
            <a:r>
              <a:rPr lang="es-ES" sz="2100">
                <a:solidFill>
                  <a:schemeClr val="dk1"/>
                </a:solidFill>
                <a:latin typeface="Aptos"/>
                <a:ea typeface="Aptos"/>
                <a:cs typeface="Aptos"/>
                <a:sym typeface="Aptos"/>
              </a:rPr>
              <a:t> 			Parejas = n/2</a:t>
            </a:r>
            <a:endParaRPr sz="2100">
              <a:solidFill>
                <a:schemeClr val="dk1"/>
              </a:solidFill>
              <a:latin typeface="Aptos"/>
              <a:ea typeface="Aptos"/>
              <a:cs typeface="Aptos"/>
              <a:sym typeface="Aptos"/>
            </a:endParaRPr>
          </a:p>
          <a:p>
            <a:pPr indent="0" lvl="0" marL="0" rtl="0" algn="just">
              <a:lnSpc>
                <a:spcPct val="107916"/>
              </a:lnSpc>
              <a:spcBef>
                <a:spcPts val="800"/>
              </a:spcBef>
              <a:spcAft>
                <a:spcPts val="0"/>
              </a:spcAft>
              <a:buNone/>
            </a:pPr>
            <a:r>
              <a:rPr b="1" lang="es-ES" sz="2100">
                <a:solidFill>
                  <a:schemeClr val="dk1"/>
                </a:solidFill>
                <a:latin typeface="Aptos"/>
                <a:ea typeface="Aptos"/>
                <a:cs typeface="Aptos"/>
                <a:sym typeface="Aptos"/>
              </a:rPr>
              <a:t>Criterio de selección:</a:t>
            </a:r>
            <a:r>
              <a:rPr lang="es-ES" sz="2100">
                <a:solidFill>
                  <a:schemeClr val="dk1"/>
                </a:solidFill>
                <a:latin typeface="Aptos"/>
                <a:ea typeface="Aptos"/>
                <a:cs typeface="Aptos"/>
                <a:sym typeface="Aptos"/>
              </a:rPr>
              <a:t> 		El estudiante se empareja con su mejor compañero de emparejamiento dentro de los que todavía no se han emparejado</a:t>
            </a:r>
            <a:endParaRPr sz="2100">
              <a:solidFill>
                <a:schemeClr val="dk1"/>
              </a:solidFill>
              <a:latin typeface="Aptos"/>
              <a:ea typeface="Aptos"/>
              <a:cs typeface="Aptos"/>
              <a:sym typeface="Aptos"/>
            </a:endParaRPr>
          </a:p>
          <a:p>
            <a:pPr indent="0" lvl="0" marL="0" rtl="0" algn="just">
              <a:lnSpc>
                <a:spcPct val="107916"/>
              </a:lnSpc>
              <a:spcBef>
                <a:spcPts val="800"/>
              </a:spcBef>
              <a:spcAft>
                <a:spcPts val="0"/>
              </a:spcAft>
              <a:buNone/>
            </a:pPr>
            <a:r>
              <a:rPr b="1" lang="es-ES" sz="2100">
                <a:solidFill>
                  <a:schemeClr val="dk1"/>
                </a:solidFill>
                <a:latin typeface="Aptos"/>
                <a:ea typeface="Aptos"/>
                <a:cs typeface="Aptos"/>
                <a:sym typeface="Aptos"/>
              </a:rPr>
              <a:t>Criterio de factibilidad:</a:t>
            </a:r>
            <a:r>
              <a:rPr lang="es-ES" sz="2100">
                <a:solidFill>
                  <a:schemeClr val="dk1"/>
                </a:solidFill>
                <a:latin typeface="Aptos"/>
                <a:ea typeface="Aptos"/>
                <a:cs typeface="Aptos"/>
                <a:sym typeface="Aptos"/>
              </a:rPr>
              <a:t> 		Estudiante = Monógamo</a:t>
            </a:r>
            <a:endParaRPr sz="2100">
              <a:solidFill>
                <a:schemeClr val="dk1"/>
              </a:solidFill>
              <a:latin typeface="Aptos"/>
              <a:ea typeface="Aptos"/>
              <a:cs typeface="Aptos"/>
              <a:sym typeface="Aptos"/>
            </a:endParaRPr>
          </a:p>
          <a:p>
            <a:pPr indent="0" lvl="0" marL="0" rtl="0" algn="just">
              <a:lnSpc>
                <a:spcPct val="107916"/>
              </a:lnSpc>
              <a:spcBef>
                <a:spcPts val="800"/>
              </a:spcBef>
              <a:spcAft>
                <a:spcPts val="800"/>
              </a:spcAft>
              <a:buNone/>
            </a:pPr>
            <a:r>
              <a:rPr b="1" lang="es-ES" sz="2100">
                <a:solidFill>
                  <a:schemeClr val="dk1"/>
                </a:solidFill>
                <a:latin typeface="Aptos"/>
                <a:ea typeface="Aptos"/>
                <a:cs typeface="Aptos"/>
                <a:sym typeface="Aptos"/>
              </a:rPr>
              <a:t>Función objetivo:</a:t>
            </a:r>
            <a:r>
              <a:rPr lang="es-ES" sz="2100">
                <a:solidFill>
                  <a:schemeClr val="dk1"/>
                </a:solidFill>
                <a:latin typeface="Aptos"/>
                <a:ea typeface="Aptos"/>
                <a:cs typeface="Aptos"/>
                <a:sym typeface="Aptos"/>
              </a:rPr>
              <a:t> 			Maximizar la suma de valores de parejas</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cd2c9261cb_4_15"/>
          <p:cNvSpPr/>
          <p:nvPr/>
        </p:nvSpPr>
        <p:spPr>
          <a:xfrm>
            <a:off x="0" y="1749247"/>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68" name="Google Shape;168;g2cd2c9261cb_4_15"/>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69" name="Google Shape;169;g2cd2c9261cb_4_15"/>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170" name="Google Shape;170;g2cd2c9261cb_4_15"/>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71" name="Google Shape;171;g2cd2c9261cb_4_15"/>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1</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Formar parejas</a:t>
            </a:r>
            <a:endParaRPr b="1" sz="1800">
              <a:solidFill>
                <a:schemeClr val="lt1"/>
              </a:solidFill>
            </a:endParaRPr>
          </a:p>
        </p:txBody>
      </p:sp>
      <p:sp>
        <p:nvSpPr>
          <p:cNvPr id="172" name="Google Shape;172;g2cd2c9261cb_4_15"/>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173" name="Google Shape;173;g2cd2c9261cb_4_15"/>
          <p:cNvSpPr txBox="1"/>
          <p:nvPr/>
        </p:nvSpPr>
        <p:spPr>
          <a:xfrm>
            <a:off x="880250" y="2304800"/>
            <a:ext cx="10917600" cy="21018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400"/>
              </a:spcBef>
              <a:spcAft>
                <a:spcPts val="0"/>
              </a:spcAft>
              <a:buClr>
                <a:schemeClr val="dk1"/>
              </a:buClr>
              <a:buSzPts val="1100"/>
              <a:buFont typeface="Arial"/>
              <a:buNone/>
            </a:pPr>
            <a:r>
              <a:rPr b="1" lang="es-ES" sz="2900">
                <a:solidFill>
                  <a:schemeClr val="dk1"/>
                </a:solidFill>
                <a:latin typeface="Aptos"/>
                <a:ea typeface="Aptos"/>
                <a:cs typeface="Aptos"/>
                <a:sym typeface="Aptos"/>
              </a:rPr>
              <a:t>IDEA GENERAL:</a:t>
            </a:r>
            <a:endParaRPr b="1" sz="2900">
              <a:solidFill>
                <a:schemeClr val="dk1"/>
              </a:solidFill>
              <a:latin typeface="Aptos"/>
              <a:ea typeface="Aptos"/>
              <a:cs typeface="Aptos"/>
              <a:sym typeface="Aptos"/>
            </a:endParaRPr>
          </a:p>
          <a:p>
            <a:pPr indent="-412750" lvl="0" marL="360000" rtl="0" algn="just">
              <a:lnSpc>
                <a:spcPct val="107916"/>
              </a:lnSpc>
              <a:spcBef>
                <a:spcPts val="200"/>
              </a:spcBef>
              <a:spcAft>
                <a:spcPts val="0"/>
              </a:spcAft>
              <a:buClr>
                <a:schemeClr val="dk1"/>
              </a:buClr>
              <a:buSzPts val="2900"/>
              <a:buFont typeface="Aptos"/>
              <a:buChar char="●"/>
            </a:pPr>
            <a:r>
              <a:rPr lang="es-ES" sz="2900">
                <a:solidFill>
                  <a:schemeClr val="dk1"/>
                </a:solidFill>
                <a:latin typeface="Aptos"/>
                <a:ea typeface="Aptos"/>
                <a:cs typeface="Aptos"/>
                <a:sym typeface="Aptos"/>
              </a:rPr>
              <a:t>Lista de estudiantes pares.</a:t>
            </a:r>
            <a:endParaRPr sz="2900">
              <a:solidFill>
                <a:schemeClr val="dk1"/>
              </a:solidFill>
              <a:latin typeface="Aptos"/>
              <a:ea typeface="Aptos"/>
              <a:cs typeface="Aptos"/>
              <a:sym typeface="Aptos"/>
            </a:endParaRPr>
          </a:p>
          <a:p>
            <a:pPr indent="-412750" lvl="0" marL="360000" rtl="0" algn="just">
              <a:lnSpc>
                <a:spcPct val="107916"/>
              </a:lnSpc>
              <a:spcBef>
                <a:spcPts val="0"/>
              </a:spcBef>
              <a:spcAft>
                <a:spcPts val="0"/>
              </a:spcAft>
              <a:buClr>
                <a:schemeClr val="dk1"/>
              </a:buClr>
              <a:buSzPts val="2900"/>
              <a:buFont typeface="Aptos"/>
              <a:buChar char="●"/>
            </a:pPr>
            <a:r>
              <a:rPr lang="es-ES" sz="2900">
                <a:solidFill>
                  <a:schemeClr val="dk1"/>
                </a:solidFill>
                <a:latin typeface="Aptos"/>
                <a:ea typeface="Aptos"/>
                <a:cs typeface="Aptos"/>
                <a:sym typeface="Aptos"/>
              </a:rPr>
              <a:t>Empareja un estudiante con su compañero de mayor valor.</a:t>
            </a:r>
            <a:endParaRPr sz="2900">
              <a:solidFill>
                <a:schemeClr val="dk1"/>
              </a:solidFill>
              <a:latin typeface="Aptos"/>
              <a:ea typeface="Aptos"/>
              <a:cs typeface="Aptos"/>
              <a:sym typeface="Aptos"/>
            </a:endParaRPr>
          </a:p>
          <a:p>
            <a:pPr indent="-368300" lvl="0" marL="360000" rtl="0" algn="just">
              <a:lnSpc>
                <a:spcPct val="107916"/>
              </a:lnSpc>
              <a:spcBef>
                <a:spcPts val="0"/>
              </a:spcBef>
              <a:spcAft>
                <a:spcPts val="0"/>
              </a:spcAft>
              <a:buClr>
                <a:schemeClr val="dk1"/>
              </a:buClr>
              <a:buSzPts val="2200"/>
              <a:buFont typeface="Aptos"/>
              <a:buChar char="●"/>
            </a:pPr>
            <a:r>
              <a:rPr lang="es-ES" sz="2900">
                <a:solidFill>
                  <a:schemeClr val="dk1"/>
                </a:solidFill>
                <a:latin typeface="Aptos"/>
                <a:ea typeface="Aptos"/>
                <a:cs typeface="Aptos"/>
                <a:sym typeface="Aptos"/>
              </a:rPr>
              <a:t>Se repite hasta tener n/2 parejas</a:t>
            </a:r>
            <a:r>
              <a:rPr lang="es-ES" sz="2400">
                <a:solidFill>
                  <a:schemeClr val="dk1"/>
                </a:solidFill>
                <a:latin typeface="Aptos"/>
                <a:ea typeface="Aptos"/>
                <a:cs typeface="Aptos"/>
                <a:sym typeface="Aptos"/>
              </a:rPr>
              <a:t>.</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cd2c9261cb_4_26"/>
          <p:cNvSpPr/>
          <p:nvPr/>
        </p:nvSpPr>
        <p:spPr>
          <a:xfrm>
            <a:off x="0" y="1439225"/>
            <a:ext cx="12192000" cy="50799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80" name="Google Shape;180;g2cd2c9261cb_4_26"/>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81" name="Google Shape;181;g2cd2c9261cb_4_26"/>
          <p:cNvSpPr txBox="1"/>
          <p:nvPr/>
        </p:nvSpPr>
        <p:spPr>
          <a:xfrm>
            <a:off x="228600" y="190500"/>
            <a:ext cx="11734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Algoritmo</a:t>
            </a:r>
            <a:endParaRPr b="0" i="0" sz="2800" u="none" cap="none" strike="noStrike">
              <a:solidFill>
                <a:srgbClr val="3F3F3F"/>
              </a:solidFill>
              <a:latin typeface="Century Gothic"/>
              <a:ea typeface="Century Gothic"/>
              <a:cs typeface="Century Gothic"/>
              <a:sym typeface="Century Gothic"/>
            </a:endParaRPr>
          </a:p>
        </p:txBody>
      </p:sp>
      <p:cxnSp>
        <p:nvCxnSpPr>
          <p:cNvPr id="182" name="Google Shape;182;g2cd2c9261cb_4_26"/>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83" name="Google Shape;183;g2cd2c9261cb_4_26"/>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1</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Formar parejas</a:t>
            </a:r>
            <a:endParaRPr b="1" sz="1800">
              <a:solidFill>
                <a:schemeClr val="lt1"/>
              </a:solidFill>
            </a:endParaRPr>
          </a:p>
        </p:txBody>
      </p:sp>
      <p:sp>
        <p:nvSpPr>
          <p:cNvPr id="184" name="Google Shape;184;g2cd2c9261cb_4_26"/>
          <p:cNvSpPr txBox="1"/>
          <p:nvPr/>
        </p:nvSpPr>
        <p:spPr>
          <a:xfrm>
            <a:off x="3803400" y="1207600"/>
            <a:ext cx="53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185" name="Google Shape;185;g2cd2c9261cb_4_26"/>
          <p:cNvSpPr txBox="1"/>
          <p:nvPr/>
        </p:nvSpPr>
        <p:spPr>
          <a:xfrm>
            <a:off x="2593100" y="1396200"/>
            <a:ext cx="7998000" cy="5412300"/>
          </a:xfrm>
          <a:prstGeom prst="rect">
            <a:avLst/>
          </a:prstGeom>
          <a:noFill/>
          <a:ln>
            <a:noFill/>
          </a:ln>
        </p:spPr>
        <p:txBody>
          <a:bodyPr anchorCtr="0" anchor="t" bIns="91425" lIns="91425" spcFirstLastPara="1" rIns="91425" wrap="square" tIns="91425">
            <a:spAutoFit/>
          </a:bodyPr>
          <a:lstStyle/>
          <a:p>
            <a:pPr indent="0" lvl="0" marL="0" rtl="0" algn="l">
              <a:lnSpc>
                <a:spcPct val="107916"/>
              </a:lnSpc>
              <a:spcBef>
                <a:spcPts val="400"/>
              </a:spcBef>
              <a:spcAft>
                <a:spcPts val="0"/>
              </a:spcAft>
              <a:buClr>
                <a:schemeClr val="dk1"/>
              </a:buClr>
              <a:buSzPts val="1100"/>
              <a:buFont typeface="Arial"/>
              <a:buNone/>
            </a:pPr>
            <a:r>
              <a:rPr b="1" lang="es-ES">
                <a:solidFill>
                  <a:schemeClr val="dk1"/>
                </a:solidFill>
                <a:latin typeface="Aptos"/>
                <a:ea typeface="Aptos"/>
                <a:cs typeface="Aptos"/>
                <a:sym typeface="Aptos"/>
              </a:rPr>
              <a:t>Pseudocódigo:</a:t>
            </a:r>
            <a:endParaRPr b="1">
              <a:solidFill>
                <a:schemeClr val="dk1"/>
              </a:solidFill>
              <a:latin typeface="Aptos"/>
              <a:ea typeface="Aptos"/>
              <a:cs typeface="Aptos"/>
              <a:sym typeface="Aptos"/>
            </a:endParaRPr>
          </a:p>
          <a:p>
            <a:pPr indent="0" lvl="0" marL="0" rtl="0" algn="l">
              <a:lnSpc>
                <a:spcPct val="107916"/>
              </a:lnSpc>
              <a:spcBef>
                <a:spcPts val="200"/>
              </a:spcBef>
              <a:spcAft>
                <a:spcPts val="0"/>
              </a:spcAft>
              <a:buClr>
                <a:schemeClr val="dk1"/>
              </a:buClr>
              <a:buSzPts val="1100"/>
              <a:buFont typeface="Arial"/>
              <a:buNone/>
            </a:pPr>
            <a:r>
              <a:rPr lang="es-ES">
                <a:solidFill>
                  <a:schemeClr val="dk1"/>
                </a:solidFill>
                <a:latin typeface="Aptos"/>
                <a:ea typeface="Aptos"/>
                <a:cs typeface="Aptos"/>
                <a:sym typeface="Aptos"/>
              </a:rPr>
              <a:t>function AsignarPareja(C[1..n][1..n])</a:t>
            </a:r>
            <a:endParaRPr>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U ← {2, . . . , n} 		// Estudiantes a emparejar</a:t>
            </a:r>
            <a:endParaRPr>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X ← {0}n·n</a:t>
            </a:r>
            <a:endParaRPr>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E[1..n] 			// Estudiantes emparejados</a:t>
            </a:r>
            <a:endParaRPr>
              <a:solidFill>
                <a:schemeClr val="dk1"/>
              </a:solidFill>
              <a:latin typeface="Aptos"/>
              <a:ea typeface="Aptos"/>
              <a:cs typeface="Aptos"/>
              <a:sym typeface="Aptos"/>
            </a:endParaRPr>
          </a:p>
          <a:p>
            <a:pPr indent="457200" lvl="0" marL="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for all i ∈ [1, . . . , n] do</a:t>
            </a:r>
            <a:endParaRPr>
              <a:solidFill>
                <a:schemeClr val="dk1"/>
              </a:solidFill>
              <a:latin typeface="Aptos"/>
              <a:ea typeface="Aptos"/>
              <a:cs typeface="Aptos"/>
              <a:sym typeface="Aptos"/>
            </a:endParaRPr>
          </a:p>
          <a:p>
            <a:pPr indent="457200" lvl="0" marL="4572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if i no emparejado then</a:t>
            </a:r>
            <a:endParaRPr>
              <a:solidFill>
                <a:schemeClr val="dk1"/>
              </a:solidFill>
              <a:latin typeface="Aptos"/>
              <a:ea typeface="Aptos"/>
              <a:cs typeface="Aptos"/>
              <a:sym typeface="Aptos"/>
            </a:endParaRPr>
          </a:p>
          <a:p>
            <a:pPr indent="457200" lvl="0" marL="9144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j ← estudiante j donde C[i ][j ] sea máximo e j ∈ U</a:t>
            </a:r>
            <a:endParaRPr>
              <a:solidFill>
                <a:schemeClr val="dk1"/>
              </a:solidFill>
              <a:latin typeface="Aptos"/>
              <a:ea typeface="Aptos"/>
              <a:cs typeface="Aptos"/>
              <a:sym typeface="Aptos"/>
            </a:endParaRPr>
          </a:p>
          <a:p>
            <a:pPr indent="457200" lvl="0" marL="9144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X[i][j] = C[i][j] * C[j][i]</a:t>
            </a:r>
            <a:endParaRPr>
              <a:solidFill>
                <a:schemeClr val="dk1"/>
              </a:solidFill>
              <a:latin typeface="Aptos"/>
              <a:ea typeface="Aptos"/>
              <a:cs typeface="Aptos"/>
              <a:sym typeface="Aptos"/>
            </a:endParaRPr>
          </a:p>
          <a:p>
            <a:pPr indent="457200" lvl="0" marL="9144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E[i] = emparejado</a:t>
            </a:r>
            <a:endParaRPr>
              <a:solidFill>
                <a:schemeClr val="dk1"/>
              </a:solidFill>
              <a:latin typeface="Aptos"/>
              <a:ea typeface="Aptos"/>
              <a:cs typeface="Aptos"/>
              <a:sym typeface="Aptos"/>
            </a:endParaRPr>
          </a:p>
          <a:p>
            <a:pPr indent="457200" lvl="0" marL="9144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E[j] = emparejado</a:t>
            </a:r>
            <a:endParaRPr>
              <a:solidFill>
                <a:schemeClr val="dk1"/>
              </a:solidFill>
              <a:latin typeface="Aptos"/>
              <a:ea typeface="Aptos"/>
              <a:cs typeface="Aptos"/>
              <a:sym typeface="Aptos"/>
            </a:endParaRPr>
          </a:p>
          <a:p>
            <a:pPr indent="0" lvl="0" marL="9144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end if</a:t>
            </a:r>
            <a:endParaRPr>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end for</a:t>
            </a:r>
            <a:endParaRPr>
              <a:solidFill>
                <a:schemeClr val="dk1"/>
              </a:solidFill>
              <a:latin typeface="Aptos"/>
              <a:ea typeface="Aptos"/>
              <a:cs typeface="Aptos"/>
              <a:sym typeface="Aptos"/>
            </a:endParaRPr>
          </a:p>
          <a:p>
            <a:pPr indent="0" lvl="0" marL="45720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return X</a:t>
            </a:r>
            <a:endParaRPr>
              <a:solidFill>
                <a:schemeClr val="dk1"/>
              </a:solidFill>
              <a:latin typeface="Aptos"/>
              <a:ea typeface="Aptos"/>
              <a:cs typeface="Aptos"/>
              <a:sym typeface="Aptos"/>
            </a:endParaRPr>
          </a:p>
          <a:p>
            <a:pPr indent="0" lvl="0" marL="0" rtl="0" algn="l">
              <a:lnSpc>
                <a:spcPct val="107916"/>
              </a:lnSpc>
              <a:spcBef>
                <a:spcPts val="800"/>
              </a:spcBef>
              <a:spcAft>
                <a:spcPts val="0"/>
              </a:spcAft>
              <a:buClr>
                <a:schemeClr val="dk1"/>
              </a:buClr>
              <a:buSzPts val="1100"/>
              <a:buFont typeface="Arial"/>
              <a:buNone/>
            </a:pPr>
            <a:r>
              <a:rPr lang="es-ES">
                <a:solidFill>
                  <a:schemeClr val="dk1"/>
                </a:solidFill>
                <a:latin typeface="Aptos"/>
                <a:ea typeface="Aptos"/>
                <a:cs typeface="Aptos"/>
                <a:sym typeface="Aptos"/>
              </a:rPr>
              <a:t>end function</a:t>
            </a:r>
            <a:endParaRPr>
              <a:solidFill>
                <a:schemeClr val="dk1"/>
              </a:solidFill>
              <a:latin typeface="Aptos"/>
              <a:ea typeface="Aptos"/>
              <a:cs typeface="Aptos"/>
              <a:sym typeface="Aptos"/>
            </a:endParaRPr>
          </a:p>
          <a:p>
            <a:pPr indent="0" lvl="0" marL="457200" rtl="0" algn="l">
              <a:lnSpc>
                <a:spcPct val="115000"/>
              </a:lnSpc>
              <a:spcBef>
                <a:spcPts val="800"/>
              </a:spcBef>
              <a:spcAft>
                <a:spcPts val="8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2cd2c9261cb_4_37"/>
          <p:cNvSpPr/>
          <p:nvPr/>
        </p:nvSpPr>
        <p:spPr>
          <a:xfrm>
            <a:off x="0" y="1749247"/>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192" name="Google Shape;192;g2cd2c9261cb_4_37"/>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193" name="Google Shape;193;g2cd2c9261cb_4_37"/>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Ejemplo</a:t>
            </a:r>
            <a:endParaRPr b="0" i="0" sz="2800" u="none" cap="none" strike="noStrike">
              <a:solidFill>
                <a:srgbClr val="3F3F3F"/>
              </a:solidFill>
              <a:latin typeface="Century Gothic"/>
              <a:ea typeface="Century Gothic"/>
              <a:cs typeface="Century Gothic"/>
              <a:sym typeface="Century Gothic"/>
            </a:endParaRPr>
          </a:p>
        </p:txBody>
      </p:sp>
      <p:cxnSp>
        <p:nvCxnSpPr>
          <p:cNvPr id="194" name="Google Shape;194;g2cd2c9261cb_4_37"/>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195" name="Google Shape;195;g2cd2c9261cb_4_37"/>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1</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Formar parejas</a:t>
            </a:r>
            <a:endParaRPr b="1" sz="1800">
              <a:solidFill>
                <a:schemeClr val="lt1"/>
              </a:solidFill>
            </a:endParaRPr>
          </a:p>
        </p:txBody>
      </p:sp>
      <p:sp>
        <p:nvSpPr>
          <p:cNvPr id="196" name="Google Shape;196;g2cd2c9261cb_4_37"/>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197" name="Google Shape;197;g2cd2c9261cb_4_37"/>
          <p:cNvSpPr txBox="1"/>
          <p:nvPr/>
        </p:nvSpPr>
        <p:spPr>
          <a:xfrm>
            <a:off x="5358975" y="2302200"/>
            <a:ext cx="6833100" cy="2253600"/>
          </a:xfrm>
          <a:prstGeom prst="rect">
            <a:avLst/>
          </a:prstGeom>
          <a:noFill/>
          <a:ln>
            <a:noFill/>
          </a:ln>
        </p:spPr>
        <p:txBody>
          <a:bodyPr anchorCtr="0" anchor="t" bIns="91425" lIns="91425" spcFirstLastPara="1" rIns="91425" wrap="square" tIns="91425">
            <a:spAutoFit/>
          </a:bodyPr>
          <a:lstStyle/>
          <a:p>
            <a:pPr indent="0" lvl="0" marL="457200" rtl="0" algn="ctr">
              <a:lnSpc>
                <a:spcPct val="107916"/>
              </a:lnSpc>
              <a:spcBef>
                <a:spcPts val="0"/>
              </a:spcBef>
              <a:spcAft>
                <a:spcPts val="0"/>
              </a:spcAft>
              <a:buNone/>
            </a:pPr>
            <a:r>
              <a:rPr b="1" lang="es-ES" sz="2000">
                <a:solidFill>
                  <a:schemeClr val="dk1"/>
                </a:solidFill>
                <a:latin typeface="Aptos"/>
                <a:ea typeface="Aptos"/>
                <a:cs typeface="Aptos"/>
                <a:sym typeface="Aptos"/>
              </a:rPr>
              <a:t>Alberto*Profesor </a:t>
            </a:r>
            <a:r>
              <a:rPr lang="es-ES" sz="2000">
                <a:solidFill>
                  <a:schemeClr val="dk1"/>
                </a:solidFill>
                <a:latin typeface="Aptos"/>
                <a:ea typeface="Aptos"/>
                <a:cs typeface="Aptos"/>
                <a:sym typeface="Aptos"/>
              </a:rPr>
              <a:t>= 10*10 =</a:t>
            </a:r>
            <a:r>
              <a:rPr b="1" lang="es-ES" sz="2000">
                <a:solidFill>
                  <a:schemeClr val="dk1"/>
                </a:solidFill>
                <a:latin typeface="Aptos"/>
                <a:ea typeface="Aptos"/>
                <a:cs typeface="Aptos"/>
                <a:sym typeface="Aptos"/>
              </a:rPr>
              <a:t> 100</a:t>
            </a:r>
            <a:endParaRPr b="1" sz="2000">
              <a:solidFill>
                <a:schemeClr val="dk1"/>
              </a:solidFill>
              <a:latin typeface="Aptos"/>
              <a:ea typeface="Aptos"/>
              <a:cs typeface="Aptos"/>
              <a:sym typeface="Aptos"/>
            </a:endParaRPr>
          </a:p>
          <a:p>
            <a:pPr indent="0" lvl="0" marL="457200" rtl="0" algn="ctr">
              <a:lnSpc>
                <a:spcPct val="107916"/>
              </a:lnSpc>
              <a:spcBef>
                <a:spcPts val="800"/>
              </a:spcBef>
              <a:spcAft>
                <a:spcPts val="0"/>
              </a:spcAft>
              <a:buNone/>
            </a:pPr>
            <a:r>
              <a:rPr b="1" lang="es-ES" sz="2000">
                <a:solidFill>
                  <a:schemeClr val="dk1"/>
                </a:solidFill>
                <a:latin typeface="Aptos"/>
                <a:ea typeface="Aptos"/>
                <a:cs typeface="Aptos"/>
                <a:sym typeface="Aptos"/>
              </a:rPr>
              <a:t>Míchel*Alejandro </a:t>
            </a:r>
            <a:r>
              <a:rPr lang="es-ES" sz="2000">
                <a:solidFill>
                  <a:schemeClr val="dk1"/>
                </a:solidFill>
                <a:latin typeface="Aptos"/>
                <a:ea typeface="Aptos"/>
                <a:cs typeface="Aptos"/>
                <a:sym typeface="Aptos"/>
              </a:rPr>
              <a:t>= 10*6 = </a:t>
            </a:r>
            <a:r>
              <a:rPr b="1" lang="es-ES" sz="2000">
                <a:solidFill>
                  <a:schemeClr val="dk1"/>
                </a:solidFill>
                <a:latin typeface="Aptos"/>
                <a:ea typeface="Aptos"/>
                <a:cs typeface="Aptos"/>
                <a:sym typeface="Aptos"/>
              </a:rPr>
              <a:t>60</a:t>
            </a:r>
            <a:endParaRPr b="1" sz="2000">
              <a:solidFill>
                <a:schemeClr val="dk1"/>
              </a:solidFill>
              <a:latin typeface="Aptos"/>
              <a:ea typeface="Aptos"/>
              <a:cs typeface="Aptos"/>
              <a:sym typeface="Aptos"/>
            </a:endParaRPr>
          </a:p>
          <a:p>
            <a:pPr indent="0" lvl="0" marL="457200" rtl="0" algn="ctr">
              <a:lnSpc>
                <a:spcPct val="107916"/>
              </a:lnSpc>
              <a:spcBef>
                <a:spcPts val="800"/>
              </a:spcBef>
              <a:spcAft>
                <a:spcPts val="0"/>
              </a:spcAft>
              <a:buClr>
                <a:schemeClr val="dk1"/>
              </a:buClr>
              <a:buSzPts val="1100"/>
              <a:buFont typeface="Arial"/>
              <a:buNone/>
            </a:pPr>
            <a:r>
              <a:rPr b="1" lang="es-ES" sz="2000">
                <a:solidFill>
                  <a:schemeClr val="dk1"/>
                </a:solidFill>
                <a:latin typeface="Aptos"/>
                <a:ea typeface="Aptos"/>
                <a:cs typeface="Aptos"/>
                <a:sym typeface="Aptos"/>
              </a:rPr>
              <a:t>Ángel*Alejandro² </a:t>
            </a:r>
            <a:r>
              <a:rPr lang="es-ES" sz="2000">
                <a:solidFill>
                  <a:schemeClr val="dk1"/>
                </a:solidFill>
                <a:latin typeface="Aptos"/>
                <a:ea typeface="Aptos"/>
                <a:cs typeface="Aptos"/>
                <a:sym typeface="Aptos"/>
              </a:rPr>
              <a:t>= 9*2 =</a:t>
            </a:r>
            <a:r>
              <a:rPr b="1" lang="es-ES" sz="2000">
                <a:solidFill>
                  <a:schemeClr val="dk1"/>
                </a:solidFill>
                <a:latin typeface="Aptos"/>
                <a:ea typeface="Aptos"/>
                <a:cs typeface="Aptos"/>
                <a:sym typeface="Aptos"/>
              </a:rPr>
              <a:t> 18</a:t>
            </a:r>
            <a:endParaRPr b="1" sz="2000">
              <a:solidFill>
                <a:schemeClr val="dk1"/>
              </a:solidFill>
              <a:latin typeface="Aptos"/>
              <a:ea typeface="Aptos"/>
              <a:cs typeface="Aptos"/>
              <a:sym typeface="Aptos"/>
            </a:endParaRPr>
          </a:p>
          <a:p>
            <a:pPr indent="0" lvl="0" marL="457200" rtl="0" algn="ctr">
              <a:lnSpc>
                <a:spcPct val="115000"/>
              </a:lnSpc>
              <a:spcBef>
                <a:spcPts val="800"/>
              </a:spcBef>
              <a:spcAft>
                <a:spcPts val="0"/>
              </a:spcAft>
              <a:buNone/>
            </a:pPr>
            <a:r>
              <a:t/>
            </a:r>
            <a:endParaRPr sz="2000"/>
          </a:p>
          <a:p>
            <a:pPr indent="0" lvl="0" marL="457200" rtl="0" algn="ctr">
              <a:lnSpc>
                <a:spcPct val="107916"/>
              </a:lnSpc>
              <a:spcBef>
                <a:spcPts val="800"/>
              </a:spcBef>
              <a:spcAft>
                <a:spcPts val="800"/>
              </a:spcAft>
              <a:buClr>
                <a:schemeClr val="dk1"/>
              </a:buClr>
              <a:buSzPts val="1100"/>
              <a:buFont typeface="Arial"/>
              <a:buNone/>
            </a:pPr>
            <a:r>
              <a:rPr b="1" lang="es-ES" sz="2000">
                <a:solidFill>
                  <a:schemeClr val="dk1"/>
                </a:solidFill>
                <a:latin typeface="Aptos"/>
                <a:ea typeface="Aptos"/>
                <a:cs typeface="Aptos"/>
                <a:sym typeface="Aptos"/>
              </a:rPr>
              <a:t> </a:t>
            </a:r>
            <a:r>
              <a:rPr lang="es-ES" sz="2000">
                <a:solidFill>
                  <a:schemeClr val="dk1"/>
                </a:solidFill>
                <a:latin typeface="Aptos"/>
                <a:ea typeface="Aptos"/>
                <a:cs typeface="Aptos"/>
                <a:sym typeface="Aptos"/>
              </a:rPr>
              <a:t>100+60+18 =</a:t>
            </a:r>
            <a:r>
              <a:rPr b="1" lang="es-ES" sz="2000">
                <a:solidFill>
                  <a:schemeClr val="dk1"/>
                </a:solidFill>
                <a:latin typeface="Aptos"/>
                <a:ea typeface="Aptos"/>
                <a:cs typeface="Aptos"/>
                <a:sym typeface="Aptos"/>
              </a:rPr>
              <a:t> 178</a:t>
            </a:r>
            <a:endParaRPr sz="2000"/>
          </a:p>
        </p:txBody>
      </p:sp>
      <p:pic>
        <p:nvPicPr>
          <p:cNvPr id="198" name="Google Shape;198;g2cd2c9261cb_4_37"/>
          <p:cNvPicPr preferRelativeResize="0"/>
          <p:nvPr/>
        </p:nvPicPr>
        <p:blipFill>
          <a:blip r:embed="rId3">
            <a:alphaModFix/>
          </a:blip>
          <a:stretch>
            <a:fillRect/>
          </a:stretch>
        </p:blipFill>
        <p:spPr>
          <a:xfrm>
            <a:off x="228600" y="2286950"/>
            <a:ext cx="6619799" cy="2438200"/>
          </a:xfrm>
          <a:prstGeom prst="rect">
            <a:avLst/>
          </a:prstGeom>
          <a:noFill/>
          <a:ln>
            <a:noFill/>
          </a:ln>
        </p:spPr>
      </p:pic>
      <p:sp>
        <p:nvSpPr>
          <p:cNvPr id="199" name="Google Shape;199;g2cd2c9261cb_4_37"/>
          <p:cNvSpPr/>
          <p:nvPr/>
        </p:nvSpPr>
        <p:spPr>
          <a:xfrm rot="5400000">
            <a:off x="8914550" y="3688499"/>
            <a:ext cx="373500" cy="38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cd2c9261cb_4_48"/>
          <p:cNvSpPr/>
          <p:nvPr/>
        </p:nvSpPr>
        <p:spPr>
          <a:xfrm>
            <a:off x="0" y="1749247"/>
            <a:ext cx="12192000" cy="35136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Quattrocento Sans"/>
              <a:ea typeface="Quattrocento Sans"/>
              <a:cs typeface="Quattrocento Sans"/>
              <a:sym typeface="Quattrocento Sans"/>
            </a:endParaRPr>
          </a:p>
        </p:txBody>
      </p:sp>
      <p:cxnSp>
        <p:nvCxnSpPr>
          <p:cNvPr id="206" name="Google Shape;206;g2cd2c9261cb_4_48"/>
          <p:cNvCxnSpPr/>
          <p:nvPr/>
        </p:nvCxnSpPr>
        <p:spPr>
          <a:xfrm>
            <a:off x="8105775" y="522898"/>
            <a:ext cx="4086300" cy="0"/>
          </a:xfrm>
          <a:prstGeom prst="straightConnector1">
            <a:avLst/>
          </a:prstGeom>
          <a:noFill/>
          <a:ln cap="flat" cmpd="sng" w="9525">
            <a:solidFill>
              <a:srgbClr val="085763"/>
            </a:solidFill>
            <a:prstDash val="solid"/>
            <a:miter lim="800000"/>
            <a:headEnd len="med" w="med" type="oval"/>
            <a:tailEnd len="sm" w="sm" type="none"/>
          </a:ln>
        </p:spPr>
      </p:cxnSp>
      <p:sp>
        <p:nvSpPr>
          <p:cNvPr id="207" name="Google Shape;207;g2cd2c9261cb_4_48"/>
          <p:cNvSpPr txBox="1"/>
          <p:nvPr/>
        </p:nvSpPr>
        <p:spPr>
          <a:xfrm>
            <a:off x="228600" y="190500"/>
            <a:ext cx="11734800" cy="3879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Optimalidad</a:t>
            </a:r>
            <a:endParaRPr b="0" i="0" sz="2800" u="none" cap="none" strike="noStrike">
              <a:solidFill>
                <a:srgbClr val="3F3F3F"/>
              </a:solidFill>
              <a:latin typeface="Century Gothic"/>
              <a:ea typeface="Century Gothic"/>
              <a:cs typeface="Century Gothic"/>
              <a:sym typeface="Century Gothic"/>
            </a:endParaRPr>
          </a:p>
        </p:txBody>
      </p:sp>
      <p:cxnSp>
        <p:nvCxnSpPr>
          <p:cNvPr id="208" name="Google Shape;208;g2cd2c9261cb_4_48"/>
          <p:cNvCxnSpPr/>
          <p:nvPr/>
        </p:nvCxnSpPr>
        <p:spPr>
          <a:xfrm>
            <a:off x="0" y="522898"/>
            <a:ext cx="4086300" cy="0"/>
          </a:xfrm>
          <a:prstGeom prst="straightConnector1">
            <a:avLst/>
          </a:prstGeom>
          <a:noFill/>
          <a:ln cap="flat" cmpd="sng" w="9525">
            <a:solidFill>
              <a:srgbClr val="085763"/>
            </a:solidFill>
            <a:prstDash val="solid"/>
            <a:miter lim="800000"/>
            <a:headEnd len="sm" w="sm" type="none"/>
            <a:tailEnd len="med" w="med" type="oval"/>
          </a:ln>
        </p:spPr>
      </p:cxnSp>
      <p:sp>
        <p:nvSpPr>
          <p:cNvPr id="209" name="Google Shape;209;g2cd2c9261cb_4_48"/>
          <p:cNvSpPr/>
          <p:nvPr/>
        </p:nvSpPr>
        <p:spPr>
          <a:xfrm>
            <a:off x="0" y="490446"/>
            <a:ext cx="1371600" cy="854400"/>
          </a:xfrm>
          <a:prstGeom prst="rect">
            <a:avLst/>
          </a:prstGeom>
          <a:solidFill>
            <a:srgbClr val="00B0F0"/>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1</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Formar parejas</a:t>
            </a:r>
            <a:endParaRPr b="1" sz="1800">
              <a:solidFill>
                <a:schemeClr val="lt1"/>
              </a:solidFill>
            </a:endParaRPr>
          </a:p>
        </p:txBody>
      </p:sp>
      <p:sp>
        <p:nvSpPr>
          <p:cNvPr id="210" name="Google Shape;210;g2cd2c9261cb_4_48"/>
          <p:cNvSpPr txBox="1"/>
          <p:nvPr/>
        </p:nvSpPr>
        <p:spPr>
          <a:xfrm>
            <a:off x="3669950" y="1464275"/>
            <a:ext cx="5338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Quattrocento Sans"/>
              <a:ea typeface="Quattrocento Sans"/>
              <a:cs typeface="Quattrocento Sans"/>
              <a:sym typeface="Quattrocento Sans"/>
            </a:endParaRPr>
          </a:p>
        </p:txBody>
      </p:sp>
      <p:sp>
        <p:nvSpPr>
          <p:cNvPr id="211" name="Google Shape;211;g2cd2c9261cb_4_48"/>
          <p:cNvSpPr txBox="1"/>
          <p:nvPr/>
        </p:nvSpPr>
        <p:spPr>
          <a:xfrm>
            <a:off x="7443350" y="2390063"/>
            <a:ext cx="2987100" cy="22320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Clr>
                <a:schemeClr val="dk1"/>
              </a:buClr>
              <a:buSzPts val="1100"/>
              <a:buFont typeface="Arial"/>
              <a:buNone/>
            </a:pPr>
            <a:r>
              <a:rPr b="1" lang="es-ES" sz="2000">
                <a:solidFill>
                  <a:schemeClr val="dk1"/>
                </a:solidFill>
                <a:latin typeface="Aptos"/>
                <a:ea typeface="Aptos"/>
                <a:cs typeface="Aptos"/>
                <a:sym typeface="Aptos"/>
              </a:rPr>
              <a:t>Alberto*Ángel</a:t>
            </a:r>
            <a:endParaRPr b="1" sz="2000">
              <a:solidFill>
                <a:schemeClr val="dk1"/>
              </a:solidFill>
              <a:latin typeface="Aptos"/>
              <a:ea typeface="Aptos"/>
              <a:cs typeface="Aptos"/>
              <a:sym typeface="Aptos"/>
            </a:endParaRPr>
          </a:p>
          <a:p>
            <a:pPr indent="0" lvl="0" marL="0" rtl="0" algn="ctr">
              <a:lnSpc>
                <a:spcPct val="107916"/>
              </a:lnSpc>
              <a:spcBef>
                <a:spcPts val="800"/>
              </a:spcBef>
              <a:spcAft>
                <a:spcPts val="0"/>
              </a:spcAft>
              <a:buClr>
                <a:schemeClr val="dk1"/>
              </a:buClr>
              <a:buSzPts val="1100"/>
              <a:buFont typeface="Arial"/>
              <a:buNone/>
            </a:pPr>
            <a:r>
              <a:rPr b="1" lang="es-ES" sz="2000">
                <a:solidFill>
                  <a:schemeClr val="dk1"/>
                </a:solidFill>
                <a:latin typeface="Aptos"/>
                <a:ea typeface="Aptos"/>
                <a:cs typeface="Aptos"/>
                <a:sym typeface="Aptos"/>
              </a:rPr>
              <a:t>Míchel*Alejandro² </a:t>
            </a:r>
            <a:endParaRPr b="1" sz="2000">
              <a:solidFill>
                <a:schemeClr val="dk1"/>
              </a:solidFill>
              <a:latin typeface="Aptos"/>
              <a:ea typeface="Aptos"/>
              <a:cs typeface="Aptos"/>
              <a:sym typeface="Aptos"/>
            </a:endParaRPr>
          </a:p>
          <a:p>
            <a:pPr indent="0" lvl="0" marL="0" rtl="0" algn="ctr">
              <a:lnSpc>
                <a:spcPct val="107916"/>
              </a:lnSpc>
              <a:spcBef>
                <a:spcPts val="800"/>
              </a:spcBef>
              <a:spcAft>
                <a:spcPts val="0"/>
              </a:spcAft>
              <a:buNone/>
            </a:pPr>
            <a:r>
              <a:rPr b="1" lang="es-ES" sz="2000">
                <a:solidFill>
                  <a:schemeClr val="dk1"/>
                </a:solidFill>
                <a:latin typeface="Aptos"/>
                <a:ea typeface="Aptos"/>
                <a:cs typeface="Aptos"/>
                <a:sym typeface="Aptos"/>
              </a:rPr>
              <a:t>Alejandro*Profesor</a:t>
            </a:r>
            <a:endParaRPr b="1" sz="2000">
              <a:solidFill>
                <a:schemeClr val="dk1"/>
              </a:solidFill>
              <a:latin typeface="Aptos"/>
              <a:ea typeface="Aptos"/>
              <a:cs typeface="Aptos"/>
              <a:sym typeface="Aptos"/>
            </a:endParaRPr>
          </a:p>
          <a:p>
            <a:pPr indent="0" lvl="0" marL="0" rtl="0" algn="ctr">
              <a:lnSpc>
                <a:spcPct val="107916"/>
              </a:lnSpc>
              <a:spcBef>
                <a:spcPts val="800"/>
              </a:spcBef>
              <a:spcAft>
                <a:spcPts val="0"/>
              </a:spcAft>
              <a:buNone/>
            </a:pPr>
            <a:r>
              <a:t/>
            </a:r>
            <a:endParaRPr b="1" sz="2000">
              <a:solidFill>
                <a:schemeClr val="dk1"/>
              </a:solidFill>
              <a:latin typeface="Aptos"/>
              <a:ea typeface="Aptos"/>
              <a:cs typeface="Aptos"/>
              <a:sym typeface="Aptos"/>
            </a:endParaRPr>
          </a:p>
          <a:p>
            <a:pPr indent="0" lvl="0" marL="0" rtl="0" algn="ctr">
              <a:lnSpc>
                <a:spcPct val="107916"/>
              </a:lnSpc>
              <a:spcBef>
                <a:spcPts val="800"/>
              </a:spcBef>
              <a:spcAft>
                <a:spcPts val="800"/>
              </a:spcAft>
              <a:buClr>
                <a:schemeClr val="dk1"/>
              </a:buClr>
              <a:buSzPts val="1100"/>
              <a:buFont typeface="Arial"/>
              <a:buNone/>
            </a:pPr>
            <a:r>
              <a:rPr lang="es-ES" sz="2000">
                <a:solidFill>
                  <a:schemeClr val="dk1"/>
                </a:solidFill>
                <a:latin typeface="Aptos"/>
                <a:ea typeface="Aptos"/>
                <a:cs typeface="Aptos"/>
                <a:sym typeface="Aptos"/>
              </a:rPr>
              <a:t>54+72+100 = </a:t>
            </a:r>
            <a:r>
              <a:rPr b="1" lang="es-ES" sz="2000">
                <a:solidFill>
                  <a:schemeClr val="dk1"/>
                </a:solidFill>
                <a:latin typeface="Aptos"/>
                <a:ea typeface="Aptos"/>
                <a:cs typeface="Aptos"/>
                <a:sym typeface="Aptos"/>
              </a:rPr>
              <a:t>226</a:t>
            </a:r>
            <a:endParaRPr b="1" sz="2000">
              <a:solidFill>
                <a:schemeClr val="dk1"/>
              </a:solidFill>
              <a:latin typeface="Aptos"/>
              <a:ea typeface="Aptos"/>
              <a:cs typeface="Aptos"/>
              <a:sym typeface="Aptos"/>
            </a:endParaRPr>
          </a:p>
        </p:txBody>
      </p:sp>
      <p:pic>
        <p:nvPicPr>
          <p:cNvPr id="212" name="Google Shape;212;g2cd2c9261cb_4_48"/>
          <p:cNvPicPr preferRelativeResize="0"/>
          <p:nvPr/>
        </p:nvPicPr>
        <p:blipFill>
          <a:blip r:embed="rId3">
            <a:alphaModFix/>
          </a:blip>
          <a:stretch>
            <a:fillRect/>
          </a:stretch>
        </p:blipFill>
        <p:spPr>
          <a:xfrm>
            <a:off x="645200" y="2317525"/>
            <a:ext cx="6413625" cy="2377075"/>
          </a:xfrm>
          <a:prstGeom prst="rect">
            <a:avLst/>
          </a:prstGeom>
          <a:noFill/>
          <a:ln>
            <a:noFill/>
          </a:ln>
        </p:spPr>
      </p:pic>
      <p:sp>
        <p:nvSpPr>
          <p:cNvPr id="213" name="Google Shape;213;g2cd2c9261cb_4_48"/>
          <p:cNvSpPr/>
          <p:nvPr/>
        </p:nvSpPr>
        <p:spPr>
          <a:xfrm rot="5400000">
            <a:off x="8829200" y="3706025"/>
            <a:ext cx="359100" cy="4416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7"/>
          <p:cNvSpPr/>
          <p:nvPr/>
        </p:nvSpPr>
        <p:spPr>
          <a:xfrm>
            <a:off x="38100" y="1621700"/>
            <a:ext cx="12192000" cy="4613100"/>
          </a:xfrm>
          <a:prstGeom prst="rect">
            <a:avLst/>
          </a:prstGeom>
          <a:solidFill>
            <a:srgbClr val="F2F2F2"/>
          </a:solid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s-ES" sz="1600" u="sng">
                <a:solidFill>
                  <a:schemeClr val="dk1"/>
                </a:solidFill>
              </a:rPr>
              <a:t>Lista de candidatos:</a:t>
            </a:r>
            <a:r>
              <a:rPr lang="es-ES" sz="1600">
                <a:solidFill>
                  <a:schemeClr val="dk1"/>
                </a:solidFill>
              </a:rPr>
              <a:t> Lista que contiene a todos los invitados que son susceptibles de ser sentados en la mesa.</a:t>
            </a:r>
            <a:endParaRPr sz="16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s-ES" sz="1600" u="sng">
                <a:solidFill>
                  <a:schemeClr val="dk1"/>
                </a:solidFill>
              </a:rPr>
              <a:t>Lista de candidatos usados:</a:t>
            </a:r>
            <a:r>
              <a:rPr lang="es-ES" sz="1600">
                <a:solidFill>
                  <a:schemeClr val="dk1"/>
                </a:solidFill>
              </a:rPr>
              <a:t> Lista que contiene los invitados a los cuales ya se les ha asignado un lugar en la mesa.</a:t>
            </a:r>
            <a:endParaRPr sz="16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s-ES" sz="1600" u="sng">
                <a:solidFill>
                  <a:schemeClr val="dk1"/>
                </a:solidFill>
              </a:rPr>
              <a:t>Función solución:</a:t>
            </a:r>
            <a:r>
              <a:rPr lang="es-ES" sz="1600">
                <a:solidFill>
                  <a:schemeClr val="dk1"/>
                </a:solidFill>
              </a:rPr>
              <a:t> Determina si a todos los n invitados se les ha asignado un puesto en la mesa, es decir, si la mesa </a:t>
            </a:r>
            <a:r>
              <a:rPr lang="es-ES" sz="1600">
                <a:solidFill>
                  <a:schemeClr val="dk1"/>
                </a:solidFill>
              </a:rPr>
              <a:t>está</a:t>
            </a:r>
            <a:r>
              <a:rPr lang="es-ES" sz="1600">
                <a:solidFill>
                  <a:schemeClr val="dk1"/>
                </a:solidFill>
              </a:rPr>
              <a:t> completamente llena y no queda ningún invitado por sentar en ella.</a:t>
            </a:r>
            <a:endParaRPr sz="16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s-ES" sz="1600" u="sng">
                <a:solidFill>
                  <a:schemeClr val="dk1"/>
                </a:solidFill>
              </a:rPr>
              <a:t>Criterio de selección:</a:t>
            </a:r>
            <a:r>
              <a:rPr lang="es-ES" sz="1600">
                <a:solidFill>
                  <a:schemeClr val="dk1"/>
                </a:solidFill>
              </a:rPr>
              <a:t> Determina </a:t>
            </a:r>
            <a:r>
              <a:rPr lang="es-ES" sz="1600">
                <a:solidFill>
                  <a:schemeClr val="dk1"/>
                </a:solidFill>
              </a:rPr>
              <a:t>cuál</a:t>
            </a:r>
            <a:r>
              <a:rPr lang="es-ES" sz="1600">
                <a:solidFill>
                  <a:schemeClr val="dk1"/>
                </a:solidFill>
              </a:rPr>
              <a:t> de los invitados i que quedan por sentar en la mesa es </a:t>
            </a:r>
            <a:r>
              <a:rPr lang="es-ES" sz="1600">
                <a:solidFill>
                  <a:schemeClr val="dk1"/>
                </a:solidFill>
              </a:rPr>
              <a:t>más</a:t>
            </a:r>
            <a:r>
              <a:rPr lang="es-ES" sz="1600">
                <a:solidFill>
                  <a:schemeClr val="dk1"/>
                </a:solidFill>
              </a:rPr>
              <a:t> conveniente a sentar en la mesa seleccionandolo mediante el criterio de que este tenga la mayor suma de niveles de conveniencia con respecto a los invitados contiguos (izquierda y derecha) que ya </a:t>
            </a:r>
            <a:r>
              <a:rPr lang="es-ES" sz="1600">
                <a:solidFill>
                  <a:schemeClr val="dk1"/>
                </a:solidFill>
              </a:rPr>
              <a:t>están</a:t>
            </a:r>
            <a:r>
              <a:rPr lang="es-ES" sz="1600">
                <a:solidFill>
                  <a:schemeClr val="dk1"/>
                </a:solidFill>
              </a:rPr>
              <a:t> sentados en la mesa.</a:t>
            </a:r>
            <a:endParaRPr sz="16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s-ES" sz="1600" u="sng">
                <a:solidFill>
                  <a:schemeClr val="dk1"/>
                </a:solidFill>
              </a:rPr>
              <a:t>Criterio de factibilidad:</a:t>
            </a:r>
            <a:r>
              <a:rPr lang="es-ES" sz="1600">
                <a:solidFill>
                  <a:schemeClr val="dk1"/>
                </a:solidFill>
              </a:rPr>
              <a:t> Determina si un invitado puede o no sentarse junto a los invitados que ya </a:t>
            </a:r>
            <a:r>
              <a:rPr lang="es-ES" sz="1600">
                <a:solidFill>
                  <a:schemeClr val="dk1"/>
                </a:solidFill>
              </a:rPr>
              <a:t>estén</a:t>
            </a:r>
            <a:r>
              <a:rPr lang="es-ES" sz="1600">
                <a:solidFill>
                  <a:schemeClr val="dk1"/>
                </a:solidFill>
              </a:rPr>
              <a:t> sentados en la mesa sin que se deje de cumplir la restricción de que tiene que haber dos invitados por comensal.</a:t>
            </a:r>
            <a:endParaRPr sz="1600">
              <a:solidFill>
                <a:schemeClr val="dk1"/>
              </a:solidFill>
            </a:endParaRPr>
          </a:p>
          <a:p>
            <a:pPr indent="0" lvl="0" marL="0" rtl="0" algn="l">
              <a:lnSpc>
                <a:spcPct val="115000"/>
              </a:lnSpc>
              <a:spcBef>
                <a:spcPts val="800"/>
              </a:spcBef>
              <a:spcAft>
                <a:spcPts val="0"/>
              </a:spcAft>
              <a:buClr>
                <a:schemeClr val="dk1"/>
              </a:buClr>
              <a:buSzPts val="1100"/>
              <a:buFont typeface="Arial"/>
              <a:buNone/>
            </a:pPr>
            <a:r>
              <a:rPr lang="es-ES" sz="1600" u="sng">
                <a:solidFill>
                  <a:schemeClr val="dk1"/>
                </a:solidFill>
              </a:rPr>
              <a:t>Función objetivo:</a:t>
            </a:r>
            <a:r>
              <a:rPr lang="es-ES" sz="1600">
                <a:solidFill>
                  <a:schemeClr val="dk1"/>
                </a:solidFill>
              </a:rPr>
              <a:t> Determina el </a:t>
            </a:r>
            <a:r>
              <a:rPr lang="es-ES" sz="1600">
                <a:solidFill>
                  <a:schemeClr val="dk1"/>
                </a:solidFill>
              </a:rPr>
              <a:t>nivel</a:t>
            </a:r>
            <a:r>
              <a:rPr lang="es-ES" sz="1600">
                <a:solidFill>
                  <a:schemeClr val="dk1"/>
                </a:solidFill>
              </a:rPr>
              <a:t> de conveniencia total de los invitados asignados a sitios en la mesa, el objetivo </a:t>
            </a:r>
            <a:r>
              <a:rPr lang="es-ES" sz="1600">
                <a:solidFill>
                  <a:schemeClr val="dk1"/>
                </a:solidFill>
              </a:rPr>
              <a:t>será</a:t>
            </a:r>
            <a:r>
              <a:rPr lang="es-ES" sz="1600">
                <a:solidFill>
                  <a:schemeClr val="dk1"/>
                </a:solidFill>
              </a:rPr>
              <a:t> maximizar esta cantidad.</a:t>
            </a:r>
            <a:endParaRPr sz="1600">
              <a:solidFill>
                <a:schemeClr val="dk1"/>
              </a:solidFill>
            </a:endParaRPr>
          </a:p>
          <a:p>
            <a:pPr indent="0" lvl="0" marL="0" rtl="0" algn="l">
              <a:lnSpc>
                <a:spcPct val="115000"/>
              </a:lnSpc>
              <a:spcBef>
                <a:spcPts val="800"/>
              </a:spcBef>
              <a:spcAft>
                <a:spcPts val="800"/>
              </a:spcAft>
              <a:buClr>
                <a:schemeClr val="dk1"/>
              </a:buClr>
              <a:buSzPts val="1100"/>
              <a:buFont typeface="Arial"/>
              <a:buNone/>
            </a:pPr>
            <a:r>
              <a:t/>
            </a:r>
            <a:endParaRPr>
              <a:solidFill>
                <a:schemeClr val="dk1"/>
              </a:solidFill>
            </a:endParaRPr>
          </a:p>
        </p:txBody>
      </p:sp>
      <p:cxnSp>
        <p:nvCxnSpPr>
          <p:cNvPr id="220" name="Google Shape;220;p7"/>
          <p:cNvCxnSpPr/>
          <p:nvPr/>
        </p:nvCxnSpPr>
        <p:spPr>
          <a:xfrm>
            <a:off x="8105775" y="522898"/>
            <a:ext cx="4086225" cy="0"/>
          </a:xfrm>
          <a:prstGeom prst="straightConnector1">
            <a:avLst/>
          </a:prstGeom>
          <a:noFill/>
          <a:ln cap="flat" cmpd="sng" w="9525">
            <a:solidFill>
              <a:srgbClr val="085763"/>
            </a:solidFill>
            <a:prstDash val="solid"/>
            <a:miter lim="800000"/>
            <a:headEnd len="med" w="med" type="oval"/>
            <a:tailEnd len="sm" w="sm" type="none"/>
          </a:ln>
        </p:spPr>
      </p:cxnSp>
      <p:sp>
        <p:nvSpPr>
          <p:cNvPr id="221" name="Google Shape;221;p7"/>
          <p:cNvSpPr txBox="1"/>
          <p:nvPr/>
        </p:nvSpPr>
        <p:spPr>
          <a:xfrm>
            <a:off x="228600" y="0"/>
            <a:ext cx="11734800" cy="11637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Diseño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de </a:t>
            </a:r>
            <a:endParaRPr b="1" sz="2800">
              <a:solidFill>
                <a:srgbClr val="3F3F3F"/>
              </a:solidFill>
              <a:latin typeface="Century Gothic"/>
              <a:ea typeface="Century Gothic"/>
              <a:cs typeface="Century Gothic"/>
              <a:sym typeface="Century Gothic"/>
            </a:endParaRPr>
          </a:p>
          <a:p>
            <a:pPr indent="0" lvl="0" marL="0" marR="0" rtl="0" algn="ctr">
              <a:lnSpc>
                <a:spcPct val="90000"/>
              </a:lnSpc>
              <a:spcBef>
                <a:spcPts val="0"/>
              </a:spcBef>
              <a:spcAft>
                <a:spcPts val="0"/>
              </a:spcAft>
              <a:buClr>
                <a:srgbClr val="3F3F3F"/>
              </a:buClr>
              <a:buSzPts val="2800"/>
              <a:buFont typeface="Century Gothic"/>
              <a:buNone/>
            </a:pPr>
            <a:r>
              <a:rPr b="1" lang="es-ES" sz="2800">
                <a:solidFill>
                  <a:srgbClr val="3F3F3F"/>
                </a:solidFill>
                <a:latin typeface="Century Gothic"/>
                <a:ea typeface="Century Gothic"/>
                <a:cs typeface="Century Gothic"/>
                <a:sym typeface="Century Gothic"/>
              </a:rPr>
              <a:t>Componentes</a:t>
            </a:r>
            <a:endParaRPr b="0" i="0" sz="2800" u="none" cap="none" strike="noStrike">
              <a:solidFill>
                <a:srgbClr val="3F3F3F"/>
              </a:solidFill>
              <a:latin typeface="Century Gothic"/>
              <a:ea typeface="Century Gothic"/>
              <a:cs typeface="Century Gothic"/>
              <a:sym typeface="Century Gothic"/>
            </a:endParaRPr>
          </a:p>
        </p:txBody>
      </p:sp>
      <p:cxnSp>
        <p:nvCxnSpPr>
          <p:cNvPr id="222" name="Google Shape;222;p7"/>
          <p:cNvCxnSpPr/>
          <p:nvPr/>
        </p:nvCxnSpPr>
        <p:spPr>
          <a:xfrm>
            <a:off x="0" y="522898"/>
            <a:ext cx="4086225" cy="0"/>
          </a:xfrm>
          <a:prstGeom prst="straightConnector1">
            <a:avLst/>
          </a:prstGeom>
          <a:noFill/>
          <a:ln cap="flat" cmpd="sng" w="9525">
            <a:solidFill>
              <a:srgbClr val="085763"/>
            </a:solidFill>
            <a:prstDash val="solid"/>
            <a:miter lim="800000"/>
            <a:headEnd len="sm" w="sm" type="none"/>
            <a:tailEnd len="med" w="med" type="oval"/>
          </a:ln>
        </p:spPr>
      </p:cxnSp>
      <p:sp>
        <p:nvSpPr>
          <p:cNvPr id="223" name="Google Shape;223;p7"/>
          <p:cNvSpPr/>
          <p:nvPr/>
        </p:nvSpPr>
        <p:spPr>
          <a:xfrm>
            <a:off x="24983" y="493644"/>
            <a:ext cx="1371600" cy="553998"/>
          </a:xfrm>
          <a:prstGeom prst="rect">
            <a:avLst/>
          </a:prstGeom>
          <a:solidFill>
            <a:srgbClr val="FF0000"/>
          </a:solid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Problema 2</a:t>
            </a:r>
            <a:endParaRPr b="1" sz="1800">
              <a:solidFill>
                <a:schemeClr val="lt1"/>
              </a:solidFill>
            </a:endParaRPr>
          </a:p>
          <a:p>
            <a:pPr indent="0" lvl="0" marL="0" marR="0" rtl="0" algn="ctr">
              <a:lnSpc>
                <a:spcPct val="100000"/>
              </a:lnSpc>
              <a:spcBef>
                <a:spcPts val="0"/>
              </a:spcBef>
              <a:spcAft>
                <a:spcPts val="0"/>
              </a:spcAft>
              <a:buClr>
                <a:srgbClr val="000000"/>
              </a:buClr>
              <a:buSzPts val="1800"/>
              <a:buFont typeface="Arial"/>
              <a:buNone/>
            </a:pPr>
            <a:r>
              <a:rPr b="1" lang="es-ES" sz="1800">
                <a:solidFill>
                  <a:schemeClr val="lt1"/>
                </a:solidFill>
              </a:rPr>
              <a:t>Cena</a:t>
            </a:r>
            <a:endParaRPr b="1" sz="18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Custom 73">
      <a:dk1>
        <a:srgbClr val="000000"/>
      </a:dk1>
      <a:lt1>
        <a:srgbClr val="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2024-03-13T00:03:21Z</dcterms:created>
  <dc:creator>CODALEX _</dc:creator>
</cp:coreProperties>
</file>