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5.xml"/>
  <Override ContentType="application/vnd.ms-office.chartcolorstyle+xml" PartName="/ppt/charts/colors4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5.xml"/>
  <Override ContentType="application/vnd.openxmlformats-officedocument.drawingml.chart+xml" PartName="/ppt/charts/chart4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3.xml"/>
  <Override ContentType="application/vnd.ms-office.chartstyle+xml" PartName="/ppt/charts/style4.xml"/>
  <Override ContentType="application/vnd.ms-office.chartstyle+xml" PartName="/ppt/charts/style5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Roboto Slab"/>
      <p:regular r:id="rId22"/>
      <p:bold r:id="rId23"/>
    </p:embeddedFont>
    <p:embeddedFont>
      <p:font typeface="ADLaM Display"/>
      <p:regular r:id="rId24"/>
    </p:embeddedFont>
    <p:embeddedFont>
      <p:font typeface="Lora"/>
      <p:regular r:id="rId25"/>
      <p:bold r:id="rId26"/>
      <p:italic r:id="rId27"/>
      <p:boldItalic r:id="rId28"/>
    </p:embeddedFont>
    <p:embeddedFont>
      <p:font typeface="Quattrocento Sans"/>
      <p:regular r:id="rId29"/>
      <p:bold r:id="rId30"/>
      <p:italic r:id="rId31"/>
      <p:boldItalic r:id="rId32"/>
    </p:embeddedFont>
    <p:embeddedFont>
      <p:font typeface="Century Gothic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28">
          <p15:clr>
            <a:srgbClr val="A4A3A4"/>
          </p15:clr>
        </p15:guide>
        <p15:guide id="2" pos="3864">
          <p15:clr>
            <a:srgbClr val="A4A3A4"/>
          </p15:clr>
        </p15:guide>
        <p15:guide id="3" pos="7512">
          <p15:clr>
            <a:srgbClr val="A4A3A4"/>
          </p15:clr>
        </p15:guide>
        <p15:guide id="4" pos="144">
          <p15:clr>
            <a:srgbClr val="A4A3A4"/>
          </p15:clr>
        </p15:guide>
        <p15:guide id="5" orient="horz" pos="624">
          <p15:clr>
            <a:srgbClr val="A4A3A4"/>
          </p15:clr>
        </p15:guide>
        <p15:guide id="6" orient="horz" pos="4056">
          <p15:clr>
            <a:srgbClr val="A4A3A4"/>
          </p15:clr>
        </p15:guide>
      </p15:sldGuideLst>
    </p:ext>
    <p:ext uri="GoogleSlidesCustomDataVersion2">
      <go:slidesCustomData xmlns:go="http://customooxmlschemas.google.com/" r:id="rId37" roundtripDataSignature="AMtx7mjrHOs5s2O76J/B6J3sibFJhd3Z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28" orient="horz"/>
        <p:guide pos="3864"/>
        <p:guide pos="7512"/>
        <p:guide pos="144"/>
        <p:guide pos="624" orient="horz"/>
        <p:guide pos="405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6.xml"/><Relationship Id="rId24" Type="http://schemas.openxmlformats.org/officeDocument/2006/relationships/font" Target="fonts/ADLaMDisplay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ra-bold.fntdata"/><Relationship Id="rId25" Type="http://schemas.openxmlformats.org/officeDocument/2006/relationships/font" Target="fonts/Lora-regular.fntdata"/><Relationship Id="rId28" Type="http://schemas.openxmlformats.org/officeDocument/2006/relationships/font" Target="fonts/Lora-boldItalic.fntdata"/><Relationship Id="rId27" Type="http://schemas.openxmlformats.org/officeDocument/2006/relationships/font" Target="fonts/Lor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attrocento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attrocentoSans-italic.fntdata"/><Relationship Id="rId30" Type="http://schemas.openxmlformats.org/officeDocument/2006/relationships/font" Target="fonts/QuattrocentoSans-bold.fntdata"/><Relationship Id="rId11" Type="http://schemas.openxmlformats.org/officeDocument/2006/relationships/slide" Target="slides/slide6.xml"/><Relationship Id="rId33" Type="http://schemas.openxmlformats.org/officeDocument/2006/relationships/font" Target="fonts/CenturyGothic-regular.fntdata"/><Relationship Id="rId10" Type="http://schemas.openxmlformats.org/officeDocument/2006/relationships/slide" Target="slides/slide5.xml"/><Relationship Id="rId32" Type="http://schemas.openxmlformats.org/officeDocument/2006/relationships/font" Target="fonts/QuattrocentoSans-boldItalic.fntdata"/><Relationship Id="rId13" Type="http://schemas.openxmlformats.org/officeDocument/2006/relationships/slide" Target="slides/slide8.xml"/><Relationship Id="rId35" Type="http://schemas.openxmlformats.org/officeDocument/2006/relationships/font" Target="fonts/CenturyGothic-italic.fntdata"/><Relationship Id="rId12" Type="http://schemas.openxmlformats.org/officeDocument/2006/relationships/slide" Target="slides/slide7.xml"/><Relationship Id="rId34" Type="http://schemas.openxmlformats.org/officeDocument/2006/relationships/font" Target="fonts/CenturyGothic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CenturyGothic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Sheet2.xlsx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Sheet3.xlsx"/></Relationships>
</file>

<file path=ppt/charts/_rels/chart4.xml.rels><?xml version="1.0" encoding="UTF-8" standalone="yes"?>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Sheet4.xlsx"/></Relationships>
</file>

<file path=ppt/charts/_rels/chart5.xml.rels><?xml version="1.0" encoding="UTF-8" standalone="yes"?>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9086552"/>
        <c:axId val="659085568"/>
      </c:lineChart>
      <c:catAx>
        <c:axId val="659086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59085568"/>
        <c:crosses val="autoZero"/>
        <c:auto val="1"/>
        <c:lblAlgn val="ctr"/>
        <c:lblOffset val="100"/>
        <c:noMultiLvlLbl val="0"/>
      </c:catAx>
      <c:valAx>
        <c:axId val="65908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5908655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9086552"/>
        <c:axId val="659085568"/>
      </c:lineChart>
      <c:catAx>
        <c:axId val="659086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59085568"/>
        <c:crosses val="autoZero"/>
        <c:auto val="1"/>
        <c:lblAlgn val="ctr"/>
        <c:lblOffset val="100"/>
        <c:noMultiLvlLbl val="0"/>
      </c:catAx>
      <c:valAx>
        <c:axId val="65908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5908655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9086552"/>
        <c:axId val="659085568"/>
      </c:lineChart>
      <c:catAx>
        <c:axId val="659086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59085568"/>
        <c:crosses val="autoZero"/>
        <c:auto val="1"/>
        <c:lblAlgn val="ctr"/>
        <c:lblOffset val="100"/>
        <c:noMultiLvlLbl val="0"/>
      </c:catAx>
      <c:valAx>
        <c:axId val="65908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5908655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9086552"/>
        <c:axId val="659085568"/>
      </c:lineChart>
      <c:catAx>
        <c:axId val="659086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59085568"/>
        <c:crosses val="autoZero"/>
        <c:auto val="1"/>
        <c:lblAlgn val="ctr"/>
        <c:lblOffset val="100"/>
        <c:noMultiLvlLbl val="0"/>
      </c:catAx>
      <c:valAx>
        <c:axId val="65908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5908655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9086552"/>
        <c:axId val="659085568"/>
      </c:lineChart>
      <c:catAx>
        <c:axId val="659086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59085568"/>
        <c:crosses val="autoZero"/>
        <c:auto val="1"/>
        <c:lblAlgn val="ctr"/>
        <c:lblOffset val="100"/>
        <c:noMultiLvlLbl val="0"/>
      </c:catAx>
      <c:valAx>
        <c:axId val="65908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5908655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l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ontenido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ley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b="0" i="0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3.xml"/><Relationship Id="rId4" Type="http://schemas.openxmlformats.org/officeDocument/2006/relationships/image" Target="../media/image22.png"/><Relationship Id="rId5" Type="http://schemas.openxmlformats.org/officeDocument/2006/relationships/image" Target="../media/image16.png"/><Relationship Id="rId6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4.xml"/><Relationship Id="rId4" Type="http://schemas.openxmlformats.org/officeDocument/2006/relationships/image" Target="../media/image32.png"/><Relationship Id="rId5" Type="http://schemas.openxmlformats.org/officeDocument/2006/relationships/image" Target="../media/image17.png"/><Relationship Id="rId6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5.xml"/><Relationship Id="rId4" Type="http://schemas.openxmlformats.org/officeDocument/2006/relationships/image" Target="../media/image30.png"/><Relationship Id="rId5" Type="http://schemas.openxmlformats.org/officeDocument/2006/relationships/image" Target="../media/image29.png"/><Relationship Id="rId6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Relationship Id="rId4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jpg"/><Relationship Id="rId4" Type="http://schemas.openxmlformats.org/officeDocument/2006/relationships/image" Target="../media/image25.png"/><Relationship Id="rId5" Type="http://schemas.openxmlformats.org/officeDocument/2006/relationships/image" Target="../media/image5.jpg"/><Relationship Id="rId6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jpg"/><Relationship Id="rId4" Type="http://schemas.openxmlformats.org/officeDocument/2006/relationships/image" Target="../media/image6.jpg"/><Relationship Id="rId5" Type="http://schemas.openxmlformats.org/officeDocument/2006/relationships/image" Target="../media/image5.jpg"/><Relationship Id="rId6" Type="http://schemas.openxmlformats.org/officeDocument/2006/relationships/image" Target="../media/image3.jpg"/><Relationship Id="rId7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jpg"/><Relationship Id="rId4" Type="http://schemas.openxmlformats.org/officeDocument/2006/relationships/image" Target="../media/image23.png"/><Relationship Id="rId5" Type="http://schemas.openxmlformats.org/officeDocument/2006/relationships/image" Target="../media/image6.jp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14.png"/><Relationship Id="rId5" Type="http://schemas.openxmlformats.org/officeDocument/2006/relationships/image" Target="../media/image3.jpg"/><Relationship Id="rId6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.xml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2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2.xml"/><Relationship Id="rId4" Type="http://schemas.openxmlformats.org/officeDocument/2006/relationships/image" Target="../media/image19.png"/><Relationship Id="rId5" Type="http://schemas.openxmlformats.org/officeDocument/2006/relationships/image" Target="../media/image21.png"/><Relationship Id="rId6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576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524000" y="4376036"/>
            <a:ext cx="91440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b="1" lang="es-ES">
                <a:solidFill>
                  <a:schemeClr val="lt1"/>
                </a:solidFill>
              </a:rPr>
              <a:t>Análisis de eficiencia</a:t>
            </a:r>
            <a:br>
              <a:rPr lang="es-ES">
                <a:solidFill>
                  <a:schemeClr val="lt1"/>
                </a:solidFill>
              </a:rPr>
            </a:br>
            <a:r>
              <a:rPr lang="es-ES" sz="4000">
                <a:solidFill>
                  <a:schemeClr val="accent4"/>
                </a:solidFill>
              </a:rPr>
              <a:t>algoritmos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descr="Icono de gráfico. " id="92" name="Google Shape;92;p1"/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</p:grpSpPr>
        <p:sp>
          <p:nvSpPr>
            <p:cNvPr id="93" name="Google Shape;93;p1"/>
            <p:cNvSpPr/>
            <p:nvPr/>
          </p:nvSpPr>
          <p:spPr>
            <a:xfrm>
              <a:off x="2025650" y="4786313"/>
              <a:ext cx="285750" cy="287338"/>
            </a:xfrm>
            <a:custGeom>
              <a:rect b="b" l="l" r="r" t="t"/>
              <a:pathLst>
                <a:path extrusionOk="0" h="903" w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2054225" y="4843463"/>
              <a:ext cx="200025" cy="73025"/>
            </a:xfrm>
            <a:custGeom>
              <a:rect b="b" l="l" r="r" t="t"/>
              <a:pathLst>
                <a:path extrusionOk="0" h="226" w="632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95" name="Google Shape;95;p1"/>
          <p:cNvSpPr txBox="1"/>
          <p:nvPr/>
        </p:nvSpPr>
        <p:spPr>
          <a:xfrm>
            <a:off x="9160778" y="486561"/>
            <a:ext cx="2692866" cy="2664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Miguel Martínez Azor</a:t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Ángel Rodríguez Faya </a:t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Alejandro Botaro Crespo</a:t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Alberto Parejo Bellido</a:t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Alejandro Ocaña Sánchez</a:t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"/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68" name="Google Shape;268;p10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269" name="Google Shape;269;p10"/>
          <p:cNvSpPr txBox="1"/>
          <p:nvPr/>
        </p:nvSpPr>
        <p:spPr>
          <a:xfrm>
            <a:off x="228600" y="190500"/>
            <a:ext cx="11734800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 vs Teórico</a:t>
            </a: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70" name="Google Shape;270;p10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graphicFrame>
        <p:nvGraphicFramePr>
          <p:cNvPr descr="Gráfico." id="271" name="Google Shape;271;p10"/>
          <p:cNvGraphicFramePr/>
          <p:nvPr/>
        </p:nvGraphicFramePr>
        <p:xfrm>
          <a:off x="654050" y="1075266"/>
          <a:ext cx="3000000" cy="3000000"/>
        </p:xfrm>
        <a:graphic>
          <a:graphicData uri="http://schemas.openxmlformats.org/drawingml/2006/chart">
            <c:chart r:id="rId3"/>
          </a:graphicData>
        </a:graphic>
      </p:graphicFrame>
      <p:cxnSp>
        <p:nvCxnSpPr>
          <p:cNvPr id="272" name="Google Shape;272;p10"/>
          <p:cNvCxnSpPr/>
          <p:nvPr/>
        </p:nvCxnSpPr>
        <p:spPr>
          <a:xfrm>
            <a:off x="4152902" y="4879971"/>
            <a:ext cx="0" cy="120650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3" name="Google Shape;273;p10"/>
          <p:cNvCxnSpPr/>
          <p:nvPr/>
        </p:nvCxnSpPr>
        <p:spPr>
          <a:xfrm>
            <a:off x="8039100" y="4879971"/>
            <a:ext cx="0" cy="120650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4" name="Google Shape;274;p10"/>
          <p:cNvSpPr/>
          <p:nvPr/>
        </p:nvSpPr>
        <p:spPr>
          <a:xfrm>
            <a:off x="838205" y="5000266"/>
            <a:ext cx="274319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3C9BA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O(n) se ajusta bien en la práctica y la teoría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9BA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5" name="Google Shape;275;p10"/>
          <p:cNvSpPr/>
          <p:nvPr/>
        </p:nvSpPr>
        <p:spPr>
          <a:xfrm>
            <a:off x="838205" y="4748574"/>
            <a:ext cx="2743195" cy="2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rgbClr val="0C829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EFICIENCIA Y COMPLEJIDAD</a:t>
            </a:r>
            <a:endParaRPr/>
          </a:p>
        </p:txBody>
      </p:sp>
      <p:sp>
        <p:nvSpPr>
          <p:cNvPr id="276" name="Google Shape;276;p10"/>
          <p:cNvSpPr/>
          <p:nvPr/>
        </p:nvSpPr>
        <p:spPr>
          <a:xfrm>
            <a:off x="4724403" y="5000266"/>
            <a:ext cx="2743195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CA7A0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Rápido </a:t>
            </a:r>
            <a:r>
              <a:rPr lang="es-ES" sz="1400">
                <a:solidFill>
                  <a:srgbClr val="CB7A0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 un amplio rango de tamaños de caso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CB7A0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Para entradas muy grandes, evaluar el rendimiento con cuidado</a:t>
            </a:r>
            <a:endParaRPr sz="1400">
              <a:solidFill>
                <a:srgbClr val="CB7A0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7" name="Google Shape;277;p10"/>
          <p:cNvSpPr/>
          <p:nvPr/>
        </p:nvSpPr>
        <p:spPr>
          <a:xfrm>
            <a:off x="4724403" y="4748574"/>
            <a:ext cx="2808910" cy="2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rgbClr val="CA7A0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RANGO DE TAMAÑOS DE CASOS</a:t>
            </a:r>
            <a:endParaRPr/>
          </a:p>
        </p:txBody>
      </p:sp>
      <p:sp>
        <p:nvSpPr>
          <p:cNvPr id="278" name="Google Shape;278;p10"/>
          <p:cNvSpPr/>
          <p:nvPr/>
        </p:nvSpPr>
        <p:spPr>
          <a:xfrm>
            <a:off x="8610600" y="5000266"/>
            <a:ext cx="27431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Práctica muy cercana a teórica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Considerar para tamaños muy grandes</a:t>
            </a:r>
            <a:endParaRPr/>
          </a:p>
        </p:txBody>
      </p:sp>
      <p:sp>
        <p:nvSpPr>
          <p:cNvPr id="279" name="Google Shape;279;p10"/>
          <p:cNvSpPr/>
          <p:nvPr/>
        </p:nvSpPr>
        <p:spPr>
          <a:xfrm>
            <a:off x="8610600" y="4748574"/>
            <a:ext cx="2743195" cy="2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CONCLUSIÓN</a:t>
            </a:r>
            <a:endParaRPr/>
          </a:p>
        </p:txBody>
      </p:sp>
      <p:pic>
        <p:nvPicPr>
          <p:cNvPr id="280" name="Google Shape;28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1809041"/>
            <a:ext cx="5572125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0"/>
          <p:cNvPicPr preferRelativeResize="0"/>
          <p:nvPr/>
        </p:nvPicPr>
        <p:blipFill rotWithShape="1">
          <a:blip r:embed="rId5">
            <a:alphaModFix/>
          </a:blip>
          <a:srcRect b="3625" l="2678" r="2001" t="3572"/>
          <a:stretch/>
        </p:blipFill>
        <p:spPr>
          <a:xfrm>
            <a:off x="6226175" y="1129365"/>
            <a:ext cx="5410898" cy="32361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de la pantalla de un video juego&#10;&#10;Descripción generada automáticamente con confianza baja" id="282" name="Google Shape;282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071" y="47530"/>
            <a:ext cx="1287529" cy="128752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0"/>
          <p:cNvSpPr/>
          <p:nvPr/>
        </p:nvSpPr>
        <p:spPr>
          <a:xfrm>
            <a:off x="0" y="450750"/>
            <a:ext cx="1371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QUICK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1"/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90" name="Google Shape;290;p11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291" name="Google Shape;291;p11"/>
          <p:cNvSpPr txBox="1"/>
          <p:nvPr/>
        </p:nvSpPr>
        <p:spPr>
          <a:xfrm>
            <a:off x="228600" y="190500"/>
            <a:ext cx="11734800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 vs Teórico</a:t>
            </a: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92" name="Google Shape;292;p11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graphicFrame>
        <p:nvGraphicFramePr>
          <p:cNvPr descr="Gráfico." id="293" name="Google Shape;293;p11"/>
          <p:cNvGraphicFramePr/>
          <p:nvPr/>
        </p:nvGraphicFramePr>
        <p:xfrm>
          <a:off x="654050" y="1075266"/>
          <a:ext cx="3000000" cy="3000000"/>
        </p:xfrm>
        <a:graphic>
          <a:graphicData uri="http://schemas.openxmlformats.org/drawingml/2006/chart">
            <c:chart r:id="rId3"/>
          </a:graphicData>
        </a:graphic>
      </p:graphicFrame>
      <p:cxnSp>
        <p:nvCxnSpPr>
          <p:cNvPr id="294" name="Google Shape;294;p11"/>
          <p:cNvCxnSpPr/>
          <p:nvPr/>
        </p:nvCxnSpPr>
        <p:spPr>
          <a:xfrm>
            <a:off x="4152902" y="4879971"/>
            <a:ext cx="0" cy="120650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5" name="Google Shape;295;p11"/>
          <p:cNvCxnSpPr/>
          <p:nvPr/>
        </p:nvCxnSpPr>
        <p:spPr>
          <a:xfrm>
            <a:off x="8039100" y="4879971"/>
            <a:ext cx="0" cy="120650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6" name="Google Shape;296;p11"/>
          <p:cNvSpPr/>
          <p:nvPr/>
        </p:nvSpPr>
        <p:spPr>
          <a:xfrm>
            <a:off x="838205" y="5000266"/>
            <a:ext cx="274319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3C9BA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O(n) se ajusta bien en la práctica y la teoría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9BA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7" name="Google Shape;297;p11"/>
          <p:cNvSpPr/>
          <p:nvPr/>
        </p:nvSpPr>
        <p:spPr>
          <a:xfrm>
            <a:off x="838205" y="4748574"/>
            <a:ext cx="2743195" cy="2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rgbClr val="0C829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EFICIENCIA Y COMPLEJIDAD</a:t>
            </a:r>
            <a:endParaRPr/>
          </a:p>
        </p:txBody>
      </p:sp>
      <p:sp>
        <p:nvSpPr>
          <p:cNvPr id="298" name="Google Shape;298;p11"/>
          <p:cNvSpPr/>
          <p:nvPr/>
        </p:nvSpPr>
        <p:spPr>
          <a:xfrm>
            <a:off x="4724403" y="5000266"/>
            <a:ext cx="2743195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CA7A0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Rápido </a:t>
            </a:r>
            <a:r>
              <a:rPr lang="es-ES" sz="1400">
                <a:solidFill>
                  <a:srgbClr val="CB7A0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 un amplio rango de tamaños de caso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CB7A0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Para entradas muy grandes, evaluar el rendimiento con cuidado</a:t>
            </a:r>
            <a:endParaRPr sz="1400">
              <a:solidFill>
                <a:srgbClr val="CB7A0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9" name="Google Shape;299;p11"/>
          <p:cNvSpPr/>
          <p:nvPr/>
        </p:nvSpPr>
        <p:spPr>
          <a:xfrm>
            <a:off x="4724403" y="4748574"/>
            <a:ext cx="2808910" cy="2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rgbClr val="CA7A0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RANGO DE TAMAÑOS DE CASOS</a:t>
            </a:r>
            <a:endParaRPr/>
          </a:p>
        </p:txBody>
      </p:sp>
      <p:sp>
        <p:nvSpPr>
          <p:cNvPr id="300" name="Google Shape;300;p11"/>
          <p:cNvSpPr/>
          <p:nvPr/>
        </p:nvSpPr>
        <p:spPr>
          <a:xfrm>
            <a:off x="8610600" y="5000266"/>
            <a:ext cx="27431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Práctica muy cercana a teórica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Considerar para tamaños muy grandes</a:t>
            </a:r>
            <a:endParaRPr/>
          </a:p>
        </p:txBody>
      </p:sp>
      <p:sp>
        <p:nvSpPr>
          <p:cNvPr id="301" name="Google Shape;301;p11"/>
          <p:cNvSpPr/>
          <p:nvPr/>
        </p:nvSpPr>
        <p:spPr>
          <a:xfrm>
            <a:off x="8610600" y="4748574"/>
            <a:ext cx="2743195" cy="2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CONCLUSIÓN</a:t>
            </a:r>
            <a:endParaRPr/>
          </a:p>
        </p:txBody>
      </p:sp>
      <p:pic>
        <p:nvPicPr>
          <p:cNvPr id="302" name="Google Shape;30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1615647"/>
            <a:ext cx="5734050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9350" y="1444196"/>
            <a:ext cx="5734050" cy="2771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a, Esquemático&#10;&#10;Descripción generada automáticamente" id="304" name="Google Shape;304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330" y="100896"/>
            <a:ext cx="1280900" cy="12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1"/>
          <p:cNvSpPr/>
          <p:nvPr/>
        </p:nvSpPr>
        <p:spPr>
          <a:xfrm>
            <a:off x="68853" y="510796"/>
            <a:ext cx="1371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12" name="Google Shape;312;p12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313" name="Google Shape;313;p12"/>
          <p:cNvSpPr txBox="1"/>
          <p:nvPr/>
        </p:nvSpPr>
        <p:spPr>
          <a:xfrm>
            <a:off x="228600" y="190500"/>
            <a:ext cx="11734800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 vs Teórico</a:t>
            </a: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14" name="Google Shape;314;p12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graphicFrame>
        <p:nvGraphicFramePr>
          <p:cNvPr descr="Gráfico." id="315" name="Google Shape;315;p12"/>
          <p:cNvGraphicFramePr/>
          <p:nvPr/>
        </p:nvGraphicFramePr>
        <p:xfrm>
          <a:off x="654050" y="1075266"/>
          <a:ext cx="3000000" cy="3000000"/>
        </p:xfrm>
        <a:graphic>
          <a:graphicData uri="http://schemas.openxmlformats.org/drawingml/2006/chart">
            <c:chart r:id="rId3"/>
          </a:graphicData>
        </a:graphic>
      </p:graphicFrame>
      <p:cxnSp>
        <p:nvCxnSpPr>
          <p:cNvPr id="316" name="Google Shape;316;p12"/>
          <p:cNvCxnSpPr/>
          <p:nvPr/>
        </p:nvCxnSpPr>
        <p:spPr>
          <a:xfrm>
            <a:off x="4152902" y="4879971"/>
            <a:ext cx="0" cy="120650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7" name="Google Shape;317;p12"/>
          <p:cNvCxnSpPr/>
          <p:nvPr/>
        </p:nvCxnSpPr>
        <p:spPr>
          <a:xfrm>
            <a:off x="8039100" y="4879971"/>
            <a:ext cx="0" cy="120650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8" name="Google Shape;318;p12"/>
          <p:cNvSpPr/>
          <p:nvPr/>
        </p:nvSpPr>
        <p:spPr>
          <a:xfrm>
            <a:off x="838205" y="5000266"/>
            <a:ext cx="274319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3C9BA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O(n) se ajusta bien en la práctica y la teoría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C9BA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9" name="Google Shape;319;p12"/>
          <p:cNvSpPr/>
          <p:nvPr/>
        </p:nvSpPr>
        <p:spPr>
          <a:xfrm>
            <a:off x="838205" y="4748574"/>
            <a:ext cx="2743195" cy="2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rgbClr val="0C829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EFICIENCIA Y COMPLEJIDAD</a:t>
            </a:r>
            <a:endParaRPr/>
          </a:p>
        </p:txBody>
      </p:sp>
      <p:sp>
        <p:nvSpPr>
          <p:cNvPr id="320" name="Google Shape;320;p12"/>
          <p:cNvSpPr/>
          <p:nvPr/>
        </p:nvSpPr>
        <p:spPr>
          <a:xfrm>
            <a:off x="4724403" y="5000266"/>
            <a:ext cx="2743195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CA7A0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Rápido </a:t>
            </a:r>
            <a:r>
              <a:rPr lang="es-ES" sz="1400">
                <a:solidFill>
                  <a:srgbClr val="CB7A0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 un amplio rango de tamaños de caso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CB7A0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Para entradas muy grandes, evaluar el rendimiento con cuidado</a:t>
            </a:r>
            <a:endParaRPr sz="1400">
              <a:solidFill>
                <a:srgbClr val="CB7A0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1" name="Google Shape;321;p12"/>
          <p:cNvSpPr/>
          <p:nvPr/>
        </p:nvSpPr>
        <p:spPr>
          <a:xfrm>
            <a:off x="4724403" y="4748574"/>
            <a:ext cx="2808910" cy="2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rgbClr val="CA7A0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RANGO DE TAMAÑOS DE CASOS</a:t>
            </a:r>
            <a:endParaRPr/>
          </a:p>
        </p:txBody>
      </p:sp>
      <p:sp>
        <p:nvSpPr>
          <p:cNvPr id="322" name="Google Shape;322;p12"/>
          <p:cNvSpPr/>
          <p:nvPr/>
        </p:nvSpPr>
        <p:spPr>
          <a:xfrm>
            <a:off x="8610600" y="5000266"/>
            <a:ext cx="27431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Práctica muy cercana a teórica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Considerar para tamaños muy grandes</a:t>
            </a:r>
            <a:endParaRPr/>
          </a:p>
        </p:txBody>
      </p:sp>
      <p:sp>
        <p:nvSpPr>
          <p:cNvPr id="323" name="Google Shape;323;p12"/>
          <p:cNvSpPr/>
          <p:nvPr/>
        </p:nvSpPr>
        <p:spPr>
          <a:xfrm>
            <a:off x="8610600" y="4748574"/>
            <a:ext cx="2743195" cy="2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CONCLUSIÓN</a:t>
            </a:r>
            <a:endParaRPr/>
          </a:p>
        </p:txBody>
      </p:sp>
      <p:pic>
        <p:nvPicPr>
          <p:cNvPr id="324" name="Google Shape;32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700" y="1672795"/>
            <a:ext cx="5734050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2"/>
          <p:cNvPicPr preferRelativeResize="0"/>
          <p:nvPr/>
        </p:nvPicPr>
        <p:blipFill rotWithShape="1">
          <a:blip r:embed="rId5">
            <a:alphaModFix/>
          </a:blip>
          <a:srcRect b="0" l="0" r="0" t="3256"/>
          <a:stretch/>
        </p:blipFill>
        <p:spPr>
          <a:xfrm>
            <a:off x="6229350" y="1047289"/>
            <a:ext cx="5734050" cy="34002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&#10;&#10;Descripción generada automáticamente con confianza media" id="326" name="Google Shape;326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442" y="136393"/>
            <a:ext cx="1240715" cy="124071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2"/>
          <p:cNvSpPr/>
          <p:nvPr/>
        </p:nvSpPr>
        <p:spPr>
          <a:xfrm>
            <a:off x="0" y="503800"/>
            <a:ext cx="1371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SHELL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3" name="Google Shape;333;p13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334" name="Google Shape;334;p13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Comparación órdenes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eficiencia</a:t>
            </a: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35" name="Google Shape;335;p13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pic>
        <p:nvPicPr>
          <p:cNvPr id="336" name="Google Shape;336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2933" y="1122328"/>
            <a:ext cx="8372913" cy="237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2933" y="3738323"/>
            <a:ext cx="8470987" cy="2459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3" name="Google Shape;343;p14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344" name="Google Shape;344;p14"/>
          <p:cNvSpPr txBox="1"/>
          <p:nvPr/>
        </p:nvSpPr>
        <p:spPr>
          <a:xfrm>
            <a:off x="228600" y="190500"/>
            <a:ext cx="11734800" cy="1440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Comparación órdenes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eficiencia</a:t>
            </a: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br>
              <a:rPr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-ES" sz="2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45" name="Google Shape;345;p14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346" name="Google Shape;346;p14"/>
          <p:cNvSpPr/>
          <p:nvPr/>
        </p:nvSpPr>
        <p:spPr>
          <a:xfrm>
            <a:off x="1230086" y="1083732"/>
            <a:ext cx="4967514" cy="664797"/>
          </a:xfrm>
          <a:prstGeom prst="roundRect">
            <a:avLst>
              <a:gd fmla="val 16667" name="adj"/>
            </a:avLst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PRÁCTICO</a:t>
            </a:r>
            <a:endParaRPr/>
          </a:p>
        </p:txBody>
      </p:sp>
      <p:sp>
        <p:nvSpPr>
          <p:cNvPr id="347" name="Google Shape;347;p14"/>
          <p:cNvSpPr/>
          <p:nvPr/>
        </p:nvSpPr>
        <p:spPr>
          <a:xfrm>
            <a:off x="6313716" y="1083732"/>
            <a:ext cx="4967514" cy="664797"/>
          </a:xfrm>
          <a:prstGeom prst="roundRect">
            <a:avLst>
              <a:gd fmla="val 16667" name="adj"/>
            </a:avLst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TEÓRICO</a:t>
            </a:r>
            <a:endParaRPr/>
          </a:p>
        </p:txBody>
      </p:sp>
      <p:sp>
        <p:nvSpPr>
          <p:cNvPr id="348" name="Google Shape;348;p14"/>
          <p:cNvSpPr/>
          <p:nvPr/>
        </p:nvSpPr>
        <p:spPr>
          <a:xfrm rot="-5400000">
            <a:off x="-106838" y="4864308"/>
            <a:ext cx="1972763" cy="664797"/>
          </a:xfrm>
          <a:prstGeom prst="roundRect">
            <a:avLst>
              <a:gd fmla="val 16667" name="adj"/>
            </a:avLst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CONCLUSIÓN</a:t>
            </a:r>
            <a:endParaRPr/>
          </a:p>
        </p:txBody>
      </p:sp>
      <p:sp>
        <p:nvSpPr>
          <p:cNvPr id="349" name="Google Shape;349;p14"/>
          <p:cNvSpPr/>
          <p:nvPr/>
        </p:nvSpPr>
        <p:spPr>
          <a:xfrm rot="-5400000">
            <a:off x="-106838" y="2758556"/>
            <a:ext cx="1972763" cy="664797"/>
          </a:xfrm>
          <a:prstGeom prst="roundRect">
            <a:avLst>
              <a:gd fmla="val 16667" name="adj"/>
            </a:avLst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GRÁFICA</a:t>
            </a:r>
            <a:endParaRPr/>
          </a:p>
        </p:txBody>
      </p:sp>
      <p:cxnSp>
        <p:nvCxnSpPr>
          <p:cNvPr id="350" name="Google Shape;350;p14"/>
          <p:cNvCxnSpPr/>
          <p:nvPr/>
        </p:nvCxnSpPr>
        <p:spPr>
          <a:xfrm>
            <a:off x="1385888" y="4303915"/>
            <a:ext cx="9895342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1" name="Google Shape;351;p14"/>
          <p:cNvCxnSpPr/>
          <p:nvPr/>
        </p:nvCxnSpPr>
        <p:spPr>
          <a:xfrm>
            <a:off x="6255658" y="2104573"/>
            <a:ext cx="0" cy="4078515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2" name="Google Shape;352;p14"/>
          <p:cNvSpPr/>
          <p:nvPr/>
        </p:nvSpPr>
        <p:spPr>
          <a:xfrm>
            <a:off x="1632408" y="4710220"/>
            <a:ext cx="4162870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Insertion</a:t>
            </a:r>
            <a:r>
              <a:rPr b="0" i="0" lang="es-E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 Selection &gt;</a:t>
            </a:r>
            <a:endParaRPr/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s-E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Shell &gt; Quick &gt; Counting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[Tamaños grandes]</a:t>
            </a:r>
            <a:endParaRPr/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s-E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Selection &gt; Insertion &gt; …</a:t>
            </a:r>
            <a:endParaRPr/>
          </a:p>
        </p:txBody>
      </p:sp>
      <p:sp>
        <p:nvSpPr>
          <p:cNvPr id="353" name="Google Shape;353;p14"/>
          <p:cNvSpPr/>
          <p:nvPr/>
        </p:nvSpPr>
        <p:spPr>
          <a:xfrm>
            <a:off x="6716038" y="4710220"/>
            <a:ext cx="4409389" cy="1908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Selection &gt; Insertion &gt;</a:t>
            </a:r>
            <a:endParaRPr/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s-E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Counting &gt; Shell &gt; Quick</a:t>
            </a:r>
            <a:endParaRPr sz="1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[Tamaños grandes]</a:t>
            </a:r>
            <a:endParaRPr/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 &gt; Shell</a:t>
            </a:r>
            <a:r>
              <a:rPr b="0" i="0" lang="es-E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 Quick &gt; Counting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2550" lvl="0" marL="171450" marR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</a:pPr>
            <a:r>
              <a:t/>
            </a:r>
            <a:endParaRPr sz="14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54" name="Google Shape;354;p14"/>
          <p:cNvPicPr preferRelativeResize="0"/>
          <p:nvPr/>
        </p:nvPicPr>
        <p:blipFill rotWithShape="1">
          <a:blip r:embed="rId3">
            <a:alphaModFix/>
          </a:blip>
          <a:srcRect b="4619" l="2223" r="2494" t="11698"/>
          <a:stretch/>
        </p:blipFill>
        <p:spPr>
          <a:xfrm>
            <a:off x="1632399" y="1782826"/>
            <a:ext cx="4460934" cy="2427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14"/>
          <p:cNvPicPr preferRelativeResize="0"/>
          <p:nvPr/>
        </p:nvPicPr>
        <p:blipFill rotWithShape="1">
          <a:blip r:embed="rId4">
            <a:alphaModFix/>
          </a:blip>
          <a:srcRect b="4492" l="3741" r="2178" t="12822"/>
          <a:stretch/>
        </p:blipFill>
        <p:spPr>
          <a:xfrm>
            <a:off x="6664495" y="1812111"/>
            <a:ext cx="4460934" cy="2439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1" name="Google Shape;361;p15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362" name="Google Shape;362;p15"/>
          <p:cNvSpPr txBox="1"/>
          <p:nvPr/>
        </p:nvSpPr>
        <p:spPr>
          <a:xfrm>
            <a:off x="228600" y="190500"/>
            <a:ext cx="11734800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Conclusión</a:t>
            </a: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63" name="Google Shape;363;p15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pic>
        <p:nvPicPr>
          <p:cNvPr descr="Imagen que contiene interior, tabla, computadora, colorido" id="364" name="Google Shape;36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1173" y="3107259"/>
            <a:ext cx="2084643" cy="2084643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15"/>
          <p:cNvSpPr/>
          <p:nvPr/>
        </p:nvSpPr>
        <p:spPr>
          <a:xfrm>
            <a:off x="5270244" y="3657137"/>
            <a:ext cx="2248438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COUNTING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  <a:endParaRPr/>
          </a:p>
        </p:txBody>
      </p:sp>
      <p:sp>
        <p:nvSpPr>
          <p:cNvPr id="366" name="Google Shape;366;p15"/>
          <p:cNvSpPr txBox="1"/>
          <p:nvPr/>
        </p:nvSpPr>
        <p:spPr>
          <a:xfrm>
            <a:off x="74388" y="1513732"/>
            <a:ext cx="4176188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accent1"/>
                </a:solidFill>
                <a:latin typeface="ADLaM Display"/>
                <a:ea typeface="ADLaM Display"/>
                <a:cs typeface="ADLaM Display"/>
                <a:sym typeface="ADLaM Display"/>
              </a:rPr>
              <a:t>CONJUNTO 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accent1"/>
                </a:solidFill>
                <a:latin typeface="ADLaM Display"/>
                <a:ea typeface="ADLaM Display"/>
                <a:cs typeface="ADLaM Display"/>
                <a:sym typeface="ADLaM Display"/>
              </a:rPr>
              <a:t>-DATOS GRANDES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accent1"/>
                </a:solidFill>
                <a:latin typeface="ADLaM Display"/>
                <a:ea typeface="ADLaM Display"/>
                <a:cs typeface="ADLaM Display"/>
                <a:sym typeface="ADLaM Display"/>
              </a:rPr>
              <a:t>-VALORES DESCONOCIDOS</a:t>
            </a:r>
            <a:endParaRPr/>
          </a:p>
        </p:txBody>
      </p:sp>
      <p:sp>
        <p:nvSpPr>
          <p:cNvPr id="367" name="Google Shape;367;p15"/>
          <p:cNvSpPr txBox="1"/>
          <p:nvPr/>
        </p:nvSpPr>
        <p:spPr>
          <a:xfrm>
            <a:off x="4086225" y="1513732"/>
            <a:ext cx="4176188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accent1"/>
                </a:solidFill>
                <a:latin typeface="ADLaM Display"/>
                <a:ea typeface="ADLaM Display"/>
                <a:cs typeface="ADLaM Display"/>
                <a:sym typeface="ADLaM Display"/>
              </a:rPr>
              <a:t>CONJUNTO 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accent1"/>
                </a:solidFill>
                <a:latin typeface="ADLaM Display"/>
                <a:ea typeface="ADLaM Display"/>
                <a:cs typeface="ADLaM Display"/>
                <a:sym typeface="ADLaM Display"/>
              </a:rPr>
              <a:t>-DATOS GRANDES 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accent1"/>
                </a:solidFill>
                <a:latin typeface="ADLaM Display"/>
                <a:ea typeface="ADLaM Display"/>
                <a:cs typeface="ADLaM Display"/>
                <a:sym typeface="ADLaM Display"/>
              </a:rPr>
              <a:t>-DATOS PEQUEÑOS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accent1"/>
                </a:solidFill>
                <a:latin typeface="ADLaM Display"/>
                <a:ea typeface="ADLaM Display"/>
                <a:cs typeface="ADLaM Display"/>
                <a:sym typeface="ADLaM Display"/>
              </a:rPr>
              <a:t>-VALORES CONOCIDOS</a:t>
            </a:r>
            <a:endParaRPr/>
          </a:p>
        </p:txBody>
      </p:sp>
      <p:pic>
        <p:nvPicPr>
          <p:cNvPr descr="Trofeo con relleno sólido" id="368" name="Google Shape;36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722238">
            <a:off x="4704199" y="4321999"/>
            <a:ext cx="1434009" cy="14340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de la pantalla de un video juego&#10;&#10;Descripción generada automáticamente con confianza baja" id="369" name="Google Shape;36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88118" y="3107259"/>
            <a:ext cx="2084643" cy="2084643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5"/>
          <p:cNvSpPr/>
          <p:nvPr/>
        </p:nvSpPr>
        <p:spPr>
          <a:xfrm>
            <a:off x="1118408" y="3657135"/>
            <a:ext cx="2220763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QUICK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  <a:endParaRPr/>
          </a:p>
        </p:txBody>
      </p:sp>
      <p:pic>
        <p:nvPicPr>
          <p:cNvPr descr="Trofeo con relleno sólido" id="371" name="Google Shape;3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261708">
            <a:off x="550861" y="4225562"/>
            <a:ext cx="1434009" cy="14340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&#10;&#10;Descripción generada automáticamente con confianza media" id="372" name="Google Shape;372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57105" y="3107259"/>
            <a:ext cx="2185733" cy="2185733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15"/>
          <p:cNvSpPr/>
          <p:nvPr/>
        </p:nvSpPr>
        <p:spPr>
          <a:xfrm>
            <a:off x="8893746" y="3708356"/>
            <a:ext cx="2416309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SHELL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  <a:endParaRPr/>
          </a:p>
        </p:txBody>
      </p:sp>
      <p:pic>
        <p:nvPicPr>
          <p:cNvPr descr="Trofeo con relleno sólido" id="374" name="Google Shape;37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716595">
            <a:off x="10381803" y="4321530"/>
            <a:ext cx="1434009" cy="143400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5"/>
          <p:cNvSpPr txBox="1"/>
          <p:nvPr/>
        </p:nvSpPr>
        <p:spPr>
          <a:xfrm>
            <a:off x="7787212" y="1496000"/>
            <a:ext cx="4176188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accent1"/>
                </a:solidFill>
                <a:latin typeface="ADLaM Display"/>
                <a:ea typeface="ADLaM Display"/>
                <a:cs typeface="ADLaM Display"/>
                <a:sym typeface="ADLaM Display"/>
              </a:rPr>
              <a:t>CONJUNTO 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accent1"/>
                </a:solidFill>
                <a:latin typeface="ADLaM Display"/>
                <a:ea typeface="ADLaM Display"/>
                <a:cs typeface="ADLaM Display"/>
                <a:sym typeface="ADLaM Display"/>
              </a:rPr>
              <a:t>-DATOS INTERMEDIOS</a:t>
            </a:r>
            <a:endParaRPr/>
          </a:p>
        </p:txBody>
      </p:sp>
      <p:sp>
        <p:nvSpPr>
          <p:cNvPr id="376" name="Google Shape;376;p15"/>
          <p:cNvSpPr txBox="1"/>
          <p:nvPr/>
        </p:nvSpPr>
        <p:spPr>
          <a:xfrm>
            <a:off x="3948418" y="5948335"/>
            <a:ext cx="4295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(Insertion y Selection ganarán si se premia más la simplicidad que la eficiencia)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5763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16"/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383" name="Google Shape;383;p16"/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85" name="Google Shape;385;p16"/>
          <p:cNvSpPr txBox="1"/>
          <p:nvPr>
            <p:ph type="ctrTitle"/>
          </p:nvPr>
        </p:nvSpPr>
        <p:spPr>
          <a:xfrm>
            <a:off x="1524000" y="2930403"/>
            <a:ext cx="9144000" cy="997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</a:pPr>
            <a:r>
              <a:rPr b="1" lang="es-ES" sz="7200">
                <a:solidFill>
                  <a:schemeClr val="lt1"/>
                </a:solidFill>
              </a:rPr>
              <a:t>Gracias</a:t>
            </a:r>
            <a:endParaRPr sz="72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Diagrama&#10;&#10;Descripción generada automáticamente" id="101" name="Google Shape;101;p2"/>
          <p:cNvPicPr preferRelativeResize="0"/>
          <p:nvPr/>
        </p:nvPicPr>
        <p:blipFill rotWithShape="1">
          <a:blip r:embed="rId3">
            <a:alphaModFix/>
          </a:blip>
          <a:srcRect b="20622" l="0" r="0" t="23127"/>
          <a:stretch/>
        </p:blipFill>
        <p:spPr>
          <a:xfrm>
            <a:off x="-3048" y="10"/>
            <a:ext cx="1219199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/>
          <p:nvPr/>
        </p:nvSpPr>
        <p:spPr>
          <a:xfrm>
            <a:off x="0" y="2207602"/>
            <a:ext cx="12191999" cy="316214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4901"/>
                </a:srgbClr>
              </a:gs>
              <a:gs pos="50000">
                <a:srgbClr val="000000">
                  <a:alpha val="29803"/>
                </a:srgbClr>
              </a:gs>
              <a:gs pos="75000">
                <a:srgbClr val="000000">
                  <a:alpha val="14901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3" name="Google Shape;103;p2"/>
          <p:cNvSpPr txBox="1"/>
          <p:nvPr>
            <p:ph type="title"/>
          </p:nvPr>
        </p:nvSpPr>
        <p:spPr>
          <a:xfrm>
            <a:off x="1097280" y="325550"/>
            <a:ext cx="10058400" cy="357477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7F3FA"/>
              </a:buClr>
              <a:buSzPts val="6600"/>
              <a:buFont typeface="Roboto Slab"/>
              <a:buNone/>
            </a:pPr>
            <a:r>
              <a:rPr b="1" lang="es-ES" sz="6600">
                <a:solidFill>
                  <a:srgbClr val="C7F3FA"/>
                </a:solidFill>
                <a:highlight>
                  <a:srgbClr val="008080"/>
                </a:highlight>
                <a:latin typeface="Roboto Slab"/>
                <a:ea typeface="Roboto Slab"/>
                <a:cs typeface="Roboto Slab"/>
                <a:sym typeface="Roboto Slab"/>
              </a:rPr>
              <a:t>¿Por qué es importante la eficiencia?</a:t>
            </a:r>
            <a:endParaRPr b="1" sz="19900">
              <a:solidFill>
                <a:srgbClr val="C7F3FA"/>
              </a:solidFill>
              <a:highlight>
                <a:srgbClr val="00808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10" name="Google Shape;110;p3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11" name="Google Shape;111;p3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Análisis del proyecto</a:t>
            </a:r>
            <a:br>
              <a:rPr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12" name="Google Shape;112;p3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13" name="Google Shape;113;p3"/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PROYECTO</a:t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>
            <a:off x="7251701" y="4672961"/>
            <a:ext cx="3660775" cy="740997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CONCLUSIÓN</a:t>
            </a:r>
            <a:endParaRPr/>
          </a:p>
        </p:txBody>
      </p:sp>
      <p:sp>
        <p:nvSpPr>
          <p:cNvPr id="115" name="Google Shape;115;p3"/>
          <p:cNvSpPr/>
          <p:nvPr/>
        </p:nvSpPr>
        <p:spPr>
          <a:xfrm>
            <a:off x="7140576" y="4573559"/>
            <a:ext cx="939800" cy="939800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7564658" y="2470449"/>
            <a:ext cx="3660775" cy="740997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CÁLCULO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CONSTANTE K</a:t>
            </a:r>
            <a:endParaRPr/>
          </a:p>
        </p:txBody>
      </p:sp>
      <p:sp>
        <p:nvSpPr>
          <p:cNvPr id="117" name="Google Shape;117;p3"/>
          <p:cNvSpPr/>
          <p:nvPr/>
        </p:nvSpPr>
        <p:spPr>
          <a:xfrm>
            <a:off x="7361897" y="2371047"/>
            <a:ext cx="939800" cy="939800"/>
          </a:xfrm>
          <a:prstGeom prst="ellipse">
            <a:avLst/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sp>
        <p:nvSpPr>
          <p:cNvPr id="118" name="Google Shape;118;p3"/>
          <p:cNvSpPr/>
          <p:nvPr/>
        </p:nvSpPr>
        <p:spPr>
          <a:xfrm>
            <a:off x="2794000" y="1319089"/>
            <a:ext cx="3660775" cy="740997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CÁLCULO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EFICIENCIA TEÓRICA</a:t>
            </a:r>
            <a:endParaRPr/>
          </a:p>
        </p:txBody>
      </p:sp>
      <p:sp>
        <p:nvSpPr>
          <p:cNvPr id="119" name="Google Shape;119;p3"/>
          <p:cNvSpPr/>
          <p:nvPr/>
        </p:nvSpPr>
        <p:spPr>
          <a:xfrm>
            <a:off x="5626100" y="1219687"/>
            <a:ext cx="939800" cy="939800"/>
          </a:xfrm>
          <a:prstGeom prst="ellipse">
            <a:avLst/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969481" y="4711962"/>
            <a:ext cx="3903357" cy="740997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COMPARACIÓN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ÓRDENES DE EFICIENCIA</a:t>
            </a: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4044163" y="4612560"/>
            <a:ext cx="939800" cy="939800"/>
          </a:xfrm>
          <a:prstGeom prst="ellipse">
            <a:avLst/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93429" y="2911058"/>
            <a:ext cx="4533114" cy="740997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TIEMPO REAL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TIEMPO TEORICO</a:t>
            </a:r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3879630" y="2811657"/>
            <a:ext cx="939800" cy="939800"/>
          </a:xfrm>
          <a:prstGeom prst="ellipse">
            <a:avLst/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descr="Iconos de gráfico de barras y gráfico de líneas." id="124" name="Google Shape;124;p3"/>
          <p:cNvGrpSpPr/>
          <p:nvPr/>
        </p:nvGrpSpPr>
        <p:grpSpPr>
          <a:xfrm>
            <a:off x="5922161" y="1515748"/>
            <a:ext cx="347679" cy="347679"/>
            <a:chOff x="4319588" y="2492375"/>
            <a:chExt cx="287338" cy="287338"/>
          </a:xfrm>
        </p:grpSpPr>
        <p:sp>
          <p:nvSpPr>
            <p:cNvPr id="125" name="Google Shape;125;p3"/>
            <p:cNvSpPr/>
            <p:nvPr/>
          </p:nvSpPr>
          <p:spPr>
            <a:xfrm>
              <a:off x="4319588" y="2587625"/>
              <a:ext cx="287338" cy="192088"/>
            </a:xfrm>
            <a:custGeom>
              <a:rect b="b" l="l" r="r" t="t"/>
              <a:pathLst>
                <a:path extrusionOk="0" h="602" w="904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338638" y="2492375"/>
              <a:ext cx="252413" cy="157163"/>
            </a:xfrm>
            <a:custGeom>
              <a:rect b="b" l="l" r="r" t="t"/>
              <a:pathLst>
                <a:path extrusionOk="0" h="497" w="7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descr="Icono de casilla de verificación. " id="127" name="Google Shape;127;p3"/>
          <p:cNvSpPr/>
          <p:nvPr/>
        </p:nvSpPr>
        <p:spPr>
          <a:xfrm>
            <a:off x="7437597" y="4870580"/>
            <a:ext cx="345758" cy="345758"/>
          </a:xfrm>
          <a:custGeom>
            <a:rect b="b" l="l" r="r" t="t"/>
            <a:pathLst>
              <a:path extrusionOk="0" h="719" w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descr="Icono de engranajes. " id="128" name="Google Shape;128;p3"/>
          <p:cNvGrpSpPr/>
          <p:nvPr/>
        </p:nvGrpSpPr>
        <p:grpSpPr>
          <a:xfrm>
            <a:off x="4177612" y="3109639"/>
            <a:ext cx="343837" cy="343837"/>
            <a:chOff x="7613650" y="1387475"/>
            <a:chExt cx="284163" cy="284163"/>
          </a:xfrm>
        </p:grpSpPr>
        <p:sp>
          <p:nvSpPr>
            <p:cNvPr id="129" name="Google Shape;129;p3"/>
            <p:cNvSpPr/>
            <p:nvPr/>
          </p:nvSpPr>
          <p:spPr>
            <a:xfrm>
              <a:off x="7613650" y="1471613"/>
              <a:ext cx="200025" cy="200025"/>
            </a:xfrm>
            <a:custGeom>
              <a:rect b="b" l="l" r="r" t="t"/>
              <a:pathLst>
                <a:path extrusionOk="0" h="629" w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781925" y="1387475"/>
              <a:ext cx="115888" cy="117475"/>
            </a:xfrm>
            <a:custGeom>
              <a:rect b="b" l="l" r="r" t="t"/>
              <a:pathLst>
                <a:path extrusionOk="0" h="369" w="362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descr="Icono de gráfico de cajas y bigotes. " id="131" name="Google Shape;131;p3"/>
          <p:cNvSpPr/>
          <p:nvPr/>
        </p:nvSpPr>
        <p:spPr>
          <a:xfrm>
            <a:off x="4341184" y="4909581"/>
            <a:ext cx="345758" cy="345758"/>
          </a:xfrm>
          <a:custGeom>
            <a:rect b="b" l="l" r="r" t="t"/>
            <a:pathLst>
              <a:path extrusionOk="0" h="898" w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4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38" name="Google Shape;138;p4"/>
          <p:cNvSpPr txBox="1"/>
          <p:nvPr/>
        </p:nvSpPr>
        <p:spPr>
          <a:xfrm>
            <a:off x="228600" y="190500"/>
            <a:ext cx="11734800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Eficiencia teórica</a:t>
            </a: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39" name="Google Shape;139;p4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40" name="Google Shape;140;p4"/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>
              <a:gd fmla="val 25000" name="adj"/>
            </a:avLst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1" name="Google Shape;141;p4"/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>
              <a:gd fmla="val 25000" name="adj"/>
            </a:avLst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2" name="Google Shape;142;p4"/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>
              <a:gd fmla="val 25000" name="adj"/>
            </a:avLst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3" name="Google Shape;143;p4"/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>
              <a:gd fmla="val 25000" name="adj"/>
            </a:avLst>
          </a:prstGeom>
          <a:solidFill>
            <a:srgbClr val="CA7A0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4" name="Google Shape;144;p4"/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>
              <a:gd fmla="val 25000" name="adj"/>
            </a:avLst>
          </a:prstGeom>
          <a:solidFill>
            <a:srgbClr val="0C829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886383" y="3653603"/>
            <a:ext cx="1752042" cy="487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[Peor caso]</a:t>
            </a:r>
            <a:endParaRPr/>
          </a:p>
          <a:p>
            <a:pPr indent="0" lvl="0" marL="0" marR="0" rtl="0" algn="ctr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</a:t>
            </a:r>
            <a:r>
              <a:rPr lang="es-ES" sz="1800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n²</a:t>
            </a:r>
            <a:r>
              <a:rPr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46" name="Google Shape;146;p4"/>
          <p:cNvSpPr/>
          <p:nvPr/>
        </p:nvSpPr>
        <p:spPr>
          <a:xfrm>
            <a:off x="3053182" y="3653603"/>
            <a:ext cx="1752042" cy="12182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[Peor caso]</a:t>
            </a:r>
            <a:endParaRPr/>
          </a:p>
          <a:p>
            <a:pPr indent="0" lvl="0" marL="0" marR="0" rtl="0" algn="ctr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</a:t>
            </a:r>
            <a:r>
              <a:rPr lang="es-ES" sz="1800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n²</a:t>
            </a:r>
            <a:r>
              <a:rPr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ctr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[Mejor caso]</a:t>
            </a:r>
            <a:endParaRPr/>
          </a:p>
          <a:p>
            <a:pPr indent="0" lvl="0" marL="0" marR="0" rtl="0" algn="ctr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O(n)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5219979" y="3653603"/>
            <a:ext cx="1752042" cy="12182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[Peor caso]</a:t>
            </a:r>
            <a:endParaRPr/>
          </a:p>
          <a:p>
            <a:pPr indent="0" lvl="0" marL="0" marR="0" rtl="0" algn="ctr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</a:t>
            </a:r>
            <a:r>
              <a:rPr b="0" i="1" lang="es-ES" sz="1800" u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n²</a:t>
            </a:r>
            <a:r>
              <a:rPr b="0" i="0" lang="es-E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[Caso promedio]</a:t>
            </a:r>
            <a:endParaRPr/>
          </a:p>
          <a:p>
            <a:pPr indent="0" lvl="0" marL="0" marR="0" rtl="0" algn="ctr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O(n*log(n))</a:t>
            </a:r>
            <a:endParaRPr b="0" i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7386779" y="3653603"/>
            <a:ext cx="1752042" cy="487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[Todos los casos]</a:t>
            </a:r>
            <a:endParaRPr/>
          </a:p>
          <a:p>
            <a:pPr indent="0" lvl="0" marL="0" marR="0" rtl="0" algn="ctr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</a:t>
            </a:r>
            <a:r>
              <a:rPr b="0" i="1" lang="es-ES" sz="1800" u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n²</a:t>
            </a:r>
            <a:r>
              <a:rPr b="0" i="0" lang="es-E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49" name="Google Shape;149;p4"/>
          <p:cNvSpPr/>
          <p:nvPr/>
        </p:nvSpPr>
        <p:spPr>
          <a:xfrm>
            <a:off x="9555735" y="3653603"/>
            <a:ext cx="1752042" cy="12182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[Peor caso]</a:t>
            </a:r>
            <a:endParaRPr/>
          </a:p>
          <a:p>
            <a:pPr indent="0" lvl="0" marL="0" marR="0" rtl="0" algn="ctr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O(n²)</a:t>
            </a:r>
            <a:endParaRPr/>
          </a:p>
          <a:p>
            <a:pPr indent="0" lvl="0" marL="0" marR="0" rtl="0" algn="ctr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[Eficiente]</a:t>
            </a:r>
            <a:endParaRPr/>
          </a:p>
          <a:p>
            <a:pPr indent="0" lvl="0" marL="0" marR="0" rtl="0" algn="ctr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O(n log n)</a:t>
            </a:r>
            <a:endParaRPr sz="1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Imagen que contiene interior, tabla, computadora, colorido" id="150" name="Google Shape;15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373" y="2068432"/>
            <a:ext cx="1271681" cy="127168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4"/>
          <p:cNvSpPr/>
          <p:nvPr/>
        </p:nvSpPr>
        <p:spPr>
          <a:xfrm>
            <a:off x="1074444" y="2473247"/>
            <a:ext cx="1371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COUNTING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  <a:endParaRPr/>
          </a:p>
        </p:txBody>
      </p:sp>
      <p:pic>
        <p:nvPicPr>
          <p:cNvPr descr="Diagrama&#10;&#10;Descripción generada automáticamente" id="152" name="Google Shape;15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98276" y="2119111"/>
            <a:ext cx="1259695" cy="12596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de la pantalla de un video juego&#10;&#10;Descripción generada automáticamente con confianza baja" id="153" name="Google Shape;15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52235" y="2137259"/>
            <a:ext cx="1287529" cy="128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4"/>
          <p:cNvSpPr/>
          <p:nvPr/>
        </p:nvSpPr>
        <p:spPr>
          <a:xfrm>
            <a:off x="3242324" y="2539855"/>
            <a:ext cx="1371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INSERTION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  <a:endParaRPr/>
          </a:p>
        </p:txBody>
      </p:sp>
      <p:pic>
        <p:nvPicPr>
          <p:cNvPr descr="Diagrama, Esquemático&#10;&#10;Descripción generada automáticamente" id="155" name="Google Shape;155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07476" y="2199661"/>
            <a:ext cx="1280900" cy="12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"/>
          <p:cNvSpPr/>
          <p:nvPr/>
        </p:nvSpPr>
        <p:spPr>
          <a:xfrm>
            <a:off x="5410201" y="2532213"/>
            <a:ext cx="1371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QUICK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  <a:endParaRPr/>
          </a:p>
        </p:txBody>
      </p:sp>
      <p:pic>
        <p:nvPicPr>
          <p:cNvPr descr="Gráfico&#10;&#10;Descripción generada automáticamente con confianza media" id="157" name="Google Shape;157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800217" y="2234512"/>
            <a:ext cx="1240715" cy="124071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4"/>
          <p:cNvSpPr/>
          <p:nvPr/>
        </p:nvSpPr>
        <p:spPr>
          <a:xfrm>
            <a:off x="7576999" y="2609561"/>
            <a:ext cx="1371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  <a:endParaRPr/>
          </a:p>
        </p:txBody>
      </p:sp>
      <p:sp>
        <p:nvSpPr>
          <p:cNvPr id="159" name="Google Shape;159;p4"/>
          <p:cNvSpPr/>
          <p:nvPr/>
        </p:nvSpPr>
        <p:spPr>
          <a:xfrm>
            <a:off x="9734775" y="2601919"/>
            <a:ext cx="1371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SHELL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Google Shape;165;p5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66" name="Google Shape;166;p5"/>
          <p:cNvSpPr txBox="1"/>
          <p:nvPr/>
        </p:nvSpPr>
        <p:spPr>
          <a:xfrm>
            <a:off x="228600" y="190500"/>
            <a:ext cx="11734800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Cálculo constante K</a:t>
            </a: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67" name="Google Shape;167;p5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pic>
        <p:nvPicPr>
          <p:cNvPr descr="Imagen que contiene interior, tabla, computadora, colorido" id="168" name="Google Shape;16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501" y="1216861"/>
            <a:ext cx="1271681" cy="127168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5"/>
          <p:cNvSpPr/>
          <p:nvPr/>
        </p:nvSpPr>
        <p:spPr>
          <a:xfrm>
            <a:off x="498572" y="1621676"/>
            <a:ext cx="1371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COUNTING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  <a:endParaRPr/>
          </a:p>
        </p:txBody>
      </p:sp>
      <p:sp>
        <p:nvSpPr>
          <p:cNvPr id="170" name="Google Shape;170;p5"/>
          <p:cNvSpPr/>
          <p:nvPr/>
        </p:nvSpPr>
        <p:spPr>
          <a:xfrm>
            <a:off x="2042630" y="1605211"/>
            <a:ext cx="889233" cy="43185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5F020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71" name="Google Shape;17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3311" y="943643"/>
            <a:ext cx="1975254" cy="191006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5"/>
          <p:cNvSpPr/>
          <p:nvPr/>
        </p:nvSpPr>
        <p:spPr>
          <a:xfrm>
            <a:off x="5470824" y="1580980"/>
            <a:ext cx="738231" cy="553067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1"/>
          </a:solidFill>
          <a:ln cap="flat" cmpd="sng" w="12700">
            <a:solidFill>
              <a:srgbClr val="5F020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6489987" y="1667926"/>
            <a:ext cx="52794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 = T(n) / f(n) -&gt; K = 3567 / 50000 -&gt; K = 0,07134 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Diagrama&#10;&#10;Descripción generada automáticamente" id="174" name="Google Shape;17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5534" y="4164177"/>
            <a:ext cx="1259695" cy="125969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5"/>
          <p:cNvSpPr/>
          <p:nvPr/>
        </p:nvSpPr>
        <p:spPr>
          <a:xfrm>
            <a:off x="459582" y="4584921"/>
            <a:ext cx="1371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INSERTION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  <a:endParaRPr/>
          </a:p>
        </p:txBody>
      </p:sp>
      <p:sp>
        <p:nvSpPr>
          <p:cNvPr id="176" name="Google Shape;176;p5"/>
          <p:cNvSpPr/>
          <p:nvPr/>
        </p:nvSpPr>
        <p:spPr>
          <a:xfrm>
            <a:off x="2042630" y="4542188"/>
            <a:ext cx="889233" cy="43185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5F020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7" name="Google Shape;177;p5"/>
          <p:cNvSpPr/>
          <p:nvPr/>
        </p:nvSpPr>
        <p:spPr>
          <a:xfrm>
            <a:off x="5470824" y="4517957"/>
            <a:ext cx="738231" cy="553067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1"/>
          </a:solidFill>
          <a:ln cap="flat" cmpd="sng" w="12700">
            <a:solidFill>
              <a:srgbClr val="5F020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8" name="Google Shape;178;p5"/>
          <p:cNvSpPr txBox="1"/>
          <p:nvPr/>
        </p:nvSpPr>
        <p:spPr>
          <a:xfrm>
            <a:off x="5570290" y="4604711"/>
            <a:ext cx="6562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K = T(n) / f(n) -&gt; K = 1605 / (1000)² -&gt; K = 0,001605  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79" name="Google Shape;179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45113" y="3958223"/>
            <a:ext cx="177165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6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186" name="Google Shape;186;p6"/>
          <p:cNvSpPr txBox="1"/>
          <p:nvPr/>
        </p:nvSpPr>
        <p:spPr>
          <a:xfrm>
            <a:off x="228600" y="190500"/>
            <a:ext cx="11734800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Cálculo constante K</a:t>
            </a: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87" name="Google Shape;187;p6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88" name="Google Shape;188;p6"/>
          <p:cNvSpPr/>
          <p:nvPr/>
        </p:nvSpPr>
        <p:spPr>
          <a:xfrm>
            <a:off x="2042630" y="1605211"/>
            <a:ext cx="889233" cy="43185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5F020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5470823" y="1576799"/>
            <a:ext cx="738231" cy="553067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1"/>
          </a:solidFill>
          <a:ln cap="flat" cmpd="sng" w="12700">
            <a:solidFill>
              <a:srgbClr val="5F020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0" name="Google Shape;190;p6"/>
          <p:cNvSpPr txBox="1"/>
          <p:nvPr/>
        </p:nvSpPr>
        <p:spPr>
          <a:xfrm>
            <a:off x="6209055" y="1607361"/>
            <a:ext cx="64343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f(n)=O(n2) -&gt; T(n) / f(n) -&gt;K=Tiempo(us)/Tam. Caso*Tam. Caso</a:t>
            </a:r>
            <a:endParaRPr sz="1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f(n)=O(n*log(n)) -&gt;T(n) / f(n) -&gt;K= Tiempo(us)/Tam. Caso*log(Tam. Caso)</a:t>
            </a:r>
            <a:endParaRPr sz="1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1" name="Google Shape;191;p6"/>
          <p:cNvSpPr/>
          <p:nvPr/>
        </p:nvSpPr>
        <p:spPr>
          <a:xfrm>
            <a:off x="2042630" y="4542188"/>
            <a:ext cx="889233" cy="43185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5F020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2" name="Google Shape;192;p6"/>
          <p:cNvSpPr/>
          <p:nvPr/>
        </p:nvSpPr>
        <p:spPr>
          <a:xfrm>
            <a:off x="5470824" y="4517957"/>
            <a:ext cx="738231" cy="553067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1"/>
          </a:solidFill>
          <a:ln cap="flat" cmpd="sng" w="12700">
            <a:solidFill>
              <a:srgbClr val="5F020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3" name="Google Shape;193;p6"/>
          <p:cNvSpPr txBox="1"/>
          <p:nvPr/>
        </p:nvSpPr>
        <p:spPr>
          <a:xfrm>
            <a:off x="5570290" y="4604711"/>
            <a:ext cx="6562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K = T(n) / f(n) -&gt; </a:t>
            </a:r>
            <a:r>
              <a:rPr b="0" i="0" lang="es-ES" sz="1800" u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K=3250/3000² =</a:t>
            </a:r>
            <a:r>
              <a:rPr b="0" i="0" lang="es-E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0,0003611111111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Imagen de la pantalla de un video juego&#10;&#10;Descripción generada automáticamente con confianza baja" id="194" name="Google Shape;19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936" y="1180915"/>
            <a:ext cx="1287529" cy="128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6"/>
          <p:cNvSpPr/>
          <p:nvPr/>
        </p:nvSpPr>
        <p:spPr>
          <a:xfrm>
            <a:off x="494902" y="1575869"/>
            <a:ext cx="1371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QUICK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  <a:endParaRPr/>
          </a:p>
        </p:txBody>
      </p:sp>
      <p:pic>
        <p:nvPicPr>
          <p:cNvPr id="196" name="Google Shape;19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2795" y="753504"/>
            <a:ext cx="2000250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a, Esquemático&#10;&#10;Descripción generada automáticamente" id="197" name="Google Shape;19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902" y="4087684"/>
            <a:ext cx="1280900" cy="12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6"/>
          <p:cNvSpPr/>
          <p:nvPr/>
        </p:nvSpPr>
        <p:spPr>
          <a:xfrm>
            <a:off x="464425" y="4497584"/>
            <a:ext cx="1371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  <a:endParaRPr/>
          </a:p>
        </p:txBody>
      </p:sp>
      <p:pic>
        <p:nvPicPr>
          <p:cNvPr descr="Diagrama, Esquemático&#10;&#10;Descripción generada automáticamente" id="199" name="Google Shape;19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9350" y="4087684"/>
            <a:ext cx="1280900" cy="1280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a, Esquemático&#10;&#10;Descripción generada automáticamente" id="200" name="Google Shape;20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9350" y="4163185"/>
            <a:ext cx="1280900" cy="1280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a, Esquemático&#10;&#10;Descripción generada automáticamente" id="201" name="Google Shape;20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3798" y="4163185"/>
            <a:ext cx="1280900" cy="12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6"/>
          <p:cNvSpPr/>
          <p:nvPr/>
        </p:nvSpPr>
        <p:spPr>
          <a:xfrm>
            <a:off x="458873" y="4497584"/>
            <a:ext cx="1371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  <a:endParaRPr/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49748" y="3926561"/>
            <a:ext cx="2163297" cy="2096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09;p7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210" name="Google Shape;210;p7"/>
          <p:cNvSpPr txBox="1"/>
          <p:nvPr/>
        </p:nvSpPr>
        <p:spPr>
          <a:xfrm>
            <a:off x="228600" y="190500"/>
            <a:ext cx="11734800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Cálculo constante K</a:t>
            </a: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11" name="Google Shape;211;p7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212" name="Google Shape;212;p7"/>
          <p:cNvSpPr/>
          <p:nvPr/>
        </p:nvSpPr>
        <p:spPr>
          <a:xfrm>
            <a:off x="2160076" y="3041415"/>
            <a:ext cx="889233" cy="43185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5F020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5966303" y="3017694"/>
            <a:ext cx="738231" cy="553067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1"/>
          </a:solidFill>
          <a:ln cap="flat" cmpd="sng" w="12700">
            <a:solidFill>
              <a:srgbClr val="5F020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4" name="Google Shape;214;p7"/>
          <p:cNvSpPr txBox="1"/>
          <p:nvPr/>
        </p:nvSpPr>
        <p:spPr>
          <a:xfrm>
            <a:off x="5863905" y="3103938"/>
            <a:ext cx="63868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K = T(n) / f(n) -&gt; K=27387/50000² = 0,0000109548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Gráfico&#10;&#10;Descripción generada automáticamente con confianza media" id="215" name="Google Shape;21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888" y="2704296"/>
            <a:ext cx="1240715" cy="124071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7"/>
          <p:cNvSpPr/>
          <p:nvPr/>
        </p:nvSpPr>
        <p:spPr>
          <a:xfrm>
            <a:off x="561446" y="3071703"/>
            <a:ext cx="1371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SHELL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  <a:endParaRPr/>
          </a:p>
        </p:txBody>
      </p:sp>
      <p:pic>
        <p:nvPicPr>
          <p:cNvPr id="217" name="Google Shape;21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32878" y="2041266"/>
            <a:ext cx="2767982" cy="24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"/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24" name="Google Shape;224;p8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225" name="Google Shape;225;p8"/>
          <p:cNvSpPr txBox="1"/>
          <p:nvPr/>
        </p:nvSpPr>
        <p:spPr>
          <a:xfrm>
            <a:off x="228600" y="190500"/>
            <a:ext cx="11734800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 vs Teórico</a:t>
            </a: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26" name="Google Shape;226;p8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graphicFrame>
        <p:nvGraphicFramePr>
          <p:cNvPr descr="Gráfico." id="227" name="Google Shape;227;p8"/>
          <p:cNvGraphicFramePr/>
          <p:nvPr/>
        </p:nvGraphicFramePr>
        <p:xfrm>
          <a:off x="654050" y="1075266"/>
          <a:ext cx="3000000" cy="3000000"/>
        </p:xfrm>
        <a:graphic>
          <a:graphicData uri="http://schemas.openxmlformats.org/drawingml/2006/chart">
            <c:chart r:id="rId3"/>
          </a:graphicData>
        </a:graphic>
      </p:graphicFrame>
      <p:cxnSp>
        <p:nvCxnSpPr>
          <p:cNvPr id="228" name="Google Shape;228;p8"/>
          <p:cNvCxnSpPr/>
          <p:nvPr/>
        </p:nvCxnSpPr>
        <p:spPr>
          <a:xfrm>
            <a:off x="4152902" y="4879971"/>
            <a:ext cx="0" cy="120650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9" name="Google Shape;229;p8"/>
          <p:cNvCxnSpPr/>
          <p:nvPr/>
        </p:nvCxnSpPr>
        <p:spPr>
          <a:xfrm>
            <a:off x="8039100" y="4879971"/>
            <a:ext cx="0" cy="120650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0" name="Google Shape;230;p8"/>
          <p:cNvSpPr/>
          <p:nvPr/>
        </p:nvSpPr>
        <p:spPr>
          <a:xfrm>
            <a:off x="838205" y="5000266"/>
            <a:ext cx="2743195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3C9BA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O(n) se ajusta bien en la práctica y la teoría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3C9BA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Ambas rectas siguen una tendencia lineal</a:t>
            </a:r>
            <a:endParaRPr sz="1800">
              <a:solidFill>
                <a:srgbClr val="3C9BA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1" name="Google Shape;231;p8"/>
          <p:cNvSpPr/>
          <p:nvPr/>
        </p:nvSpPr>
        <p:spPr>
          <a:xfrm>
            <a:off x="838205" y="4748574"/>
            <a:ext cx="2743195" cy="2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rgbClr val="0C829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EFICIENCIA Y COMPLEJIDAD</a:t>
            </a:r>
            <a:endParaRPr/>
          </a:p>
        </p:txBody>
      </p:sp>
      <p:sp>
        <p:nvSpPr>
          <p:cNvPr id="232" name="Google Shape;232;p8"/>
          <p:cNvSpPr/>
          <p:nvPr/>
        </p:nvSpPr>
        <p:spPr>
          <a:xfrm>
            <a:off x="4724403" y="5000266"/>
            <a:ext cx="2743195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CA7A0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Rápido </a:t>
            </a:r>
            <a:r>
              <a:rPr lang="es-ES" sz="1400">
                <a:solidFill>
                  <a:srgbClr val="CB7A0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 un amplio rango de tamaños de caso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CB7A0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Para entradas muy grandes, evaluar el rendimiento con cuidado</a:t>
            </a:r>
            <a:endParaRPr sz="1400">
              <a:solidFill>
                <a:srgbClr val="CB7A0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3" name="Google Shape;233;p8"/>
          <p:cNvSpPr/>
          <p:nvPr/>
        </p:nvSpPr>
        <p:spPr>
          <a:xfrm>
            <a:off x="4724403" y="4748574"/>
            <a:ext cx="2808910" cy="2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rgbClr val="CA7A0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RANGO DE TAMAÑOS DE CASOS</a:t>
            </a:r>
            <a:endParaRPr/>
          </a:p>
        </p:txBody>
      </p:sp>
      <p:sp>
        <p:nvSpPr>
          <p:cNvPr id="234" name="Google Shape;234;p8"/>
          <p:cNvSpPr/>
          <p:nvPr/>
        </p:nvSpPr>
        <p:spPr>
          <a:xfrm>
            <a:off x="8610600" y="5000266"/>
            <a:ext cx="27431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Práctica muy cercana a teórica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Considerar para tamaños muy grandes</a:t>
            </a:r>
            <a:endParaRPr/>
          </a:p>
        </p:txBody>
      </p:sp>
      <p:sp>
        <p:nvSpPr>
          <p:cNvPr id="235" name="Google Shape;235;p8"/>
          <p:cNvSpPr/>
          <p:nvPr/>
        </p:nvSpPr>
        <p:spPr>
          <a:xfrm>
            <a:off x="8610600" y="4748574"/>
            <a:ext cx="2743195" cy="2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CONCLUSIÓN</a:t>
            </a:r>
            <a:endParaRPr/>
          </a:p>
        </p:txBody>
      </p:sp>
      <p:pic>
        <p:nvPicPr>
          <p:cNvPr id="236" name="Google Shape;23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5511" y="1043059"/>
            <a:ext cx="5589464" cy="3457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8865" y="1531379"/>
            <a:ext cx="50292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interior, tabla, computadora, colorido" id="238" name="Google Shape;238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912" y="88829"/>
            <a:ext cx="1271681" cy="1271681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8"/>
          <p:cNvSpPr/>
          <p:nvPr/>
        </p:nvSpPr>
        <p:spPr>
          <a:xfrm>
            <a:off x="24983" y="493644"/>
            <a:ext cx="1371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COUNTING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"/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46" name="Google Shape;246;p9"/>
          <p:cNvCxnSpPr/>
          <p:nvPr/>
        </p:nvCxnSpPr>
        <p:spPr>
          <a:xfrm>
            <a:off x="8105775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247" name="Google Shape;247;p9"/>
          <p:cNvSpPr txBox="1"/>
          <p:nvPr/>
        </p:nvSpPr>
        <p:spPr>
          <a:xfrm>
            <a:off x="228600" y="190500"/>
            <a:ext cx="11734800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b="1" lang="es-ES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 vs Teórico</a:t>
            </a:r>
            <a:endParaRPr sz="2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48" name="Google Shape;248;p9"/>
          <p:cNvCxnSpPr/>
          <p:nvPr/>
        </p:nvCxnSpPr>
        <p:spPr>
          <a:xfrm>
            <a:off x="0" y="522898"/>
            <a:ext cx="4086225" cy="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med" w="med" type="oval"/>
          </a:ln>
        </p:spPr>
      </p:cxnSp>
      <p:graphicFrame>
        <p:nvGraphicFramePr>
          <p:cNvPr descr="Gráfico." id="249" name="Google Shape;249;p9"/>
          <p:cNvGraphicFramePr/>
          <p:nvPr/>
        </p:nvGraphicFramePr>
        <p:xfrm>
          <a:off x="654050" y="1075266"/>
          <a:ext cx="3000000" cy="3000000"/>
        </p:xfrm>
        <a:graphic>
          <a:graphicData uri="http://schemas.openxmlformats.org/drawingml/2006/chart">
            <c:chart r:id="rId3"/>
          </a:graphicData>
        </a:graphic>
      </p:graphicFrame>
      <p:cxnSp>
        <p:nvCxnSpPr>
          <p:cNvPr id="250" name="Google Shape;250;p9"/>
          <p:cNvCxnSpPr/>
          <p:nvPr/>
        </p:nvCxnSpPr>
        <p:spPr>
          <a:xfrm>
            <a:off x="4152902" y="4879971"/>
            <a:ext cx="0" cy="120650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1" name="Google Shape;251;p9"/>
          <p:cNvCxnSpPr/>
          <p:nvPr/>
        </p:nvCxnSpPr>
        <p:spPr>
          <a:xfrm>
            <a:off x="8039100" y="4879971"/>
            <a:ext cx="0" cy="1206500"/>
          </a:xfrm>
          <a:prstGeom prst="straightConnector1">
            <a:avLst/>
          </a:prstGeom>
          <a:noFill/>
          <a:ln cap="flat" cmpd="sng" w="9525">
            <a:solidFill>
              <a:srgbClr val="08576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2" name="Google Shape;252;p9"/>
          <p:cNvSpPr/>
          <p:nvPr/>
        </p:nvSpPr>
        <p:spPr>
          <a:xfrm>
            <a:off x="838205" y="5000266"/>
            <a:ext cx="274319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3C9BA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Tiene eficiencia cuadrática </a:t>
            </a:r>
            <a:r>
              <a:rPr lang="es-ES" sz="1400">
                <a:solidFill>
                  <a:srgbClr val="3C9BA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O(n</a:t>
            </a:r>
            <a:r>
              <a:rPr lang="es-ES">
                <a:solidFill>
                  <a:srgbClr val="3C9BA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²</a:t>
            </a:r>
            <a:r>
              <a:rPr lang="es-ES" sz="1400">
                <a:solidFill>
                  <a:srgbClr val="3C9BA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 en el pe</a:t>
            </a:r>
            <a:r>
              <a:rPr lang="es-ES">
                <a:solidFill>
                  <a:srgbClr val="3C9BA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</a:t>
            </a:r>
            <a:r>
              <a:rPr lang="es-ES" sz="1400">
                <a:solidFill>
                  <a:srgbClr val="3C9BA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de sus casos.</a:t>
            </a:r>
            <a:br>
              <a:rPr lang="es-ES" sz="1400">
                <a:solidFill>
                  <a:srgbClr val="3C9BA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800">
              <a:solidFill>
                <a:srgbClr val="3C9BA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3" name="Google Shape;253;p9"/>
          <p:cNvSpPr/>
          <p:nvPr/>
        </p:nvSpPr>
        <p:spPr>
          <a:xfrm>
            <a:off x="838205" y="4748574"/>
            <a:ext cx="2743195" cy="2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rgbClr val="0C829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EFICIENCIA Y COMPLEJIDAD</a:t>
            </a:r>
            <a:endParaRPr/>
          </a:p>
        </p:txBody>
      </p:sp>
      <p:sp>
        <p:nvSpPr>
          <p:cNvPr id="254" name="Google Shape;254;p9"/>
          <p:cNvSpPr/>
          <p:nvPr/>
        </p:nvSpPr>
        <p:spPr>
          <a:xfrm>
            <a:off x="4724403" y="5000266"/>
            <a:ext cx="2743195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CA7A0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Rápido </a:t>
            </a:r>
            <a:r>
              <a:rPr lang="es-ES" sz="1400">
                <a:solidFill>
                  <a:srgbClr val="CB7A0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 un amplio rango de tamaños de caso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CB7A0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Para entradas muy grandes, evaluar el rendimiento con cuidado</a:t>
            </a:r>
            <a:endParaRPr sz="1400">
              <a:solidFill>
                <a:srgbClr val="CB7A0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5" name="Google Shape;255;p9"/>
          <p:cNvSpPr/>
          <p:nvPr/>
        </p:nvSpPr>
        <p:spPr>
          <a:xfrm>
            <a:off x="4724403" y="4748574"/>
            <a:ext cx="2808910" cy="2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rgbClr val="CA7A0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RANGO DE TAMAÑOS DE CASOS</a:t>
            </a:r>
            <a:endParaRPr/>
          </a:p>
        </p:txBody>
      </p:sp>
      <p:sp>
        <p:nvSpPr>
          <p:cNvPr id="256" name="Google Shape;256;p9"/>
          <p:cNvSpPr/>
          <p:nvPr/>
        </p:nvSpPr>
        <p:spPr>
          <a:xfrm>
            <a:off x="8610600" y="5000266"/>
            <a:ext cx="27431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Práctica muy cercana a teórica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Considerar para tamaños muy grandes</a:t>
            </a:r>
            <a:endParaRPr/>
          </a:p>
        </p:txBody>
      </p:sp>
      <p:sp>
        <p:nvSpPr>
          <p:cNvPr id="257" name="Google Shape;257;p9"/>
          <p:cNvSpPr/>
          <p:nvPr/>
        </p:nvSpPr>
        <p:spPr>
          <a:xfrm>
            <a:off x="8610600" y="4748574"/>
            <a:ext cx="2743195" cy="2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CONCLUSIÓN</a:t>
            </a:r>
            <a:endParaRPr/>
          </a:p>
        </p:txBody>
      </p:sp>
      <p:pic>
        <p:nvPicPr>
          <p:cNvPr id="258" name="Google Shape;25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5130" y="1075266"/>
            <a:ext cx="6290940" cy="3116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035" y="1745271"/>
            <a:ext cx="475297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a&#10;&#10;Descripción generada automáticamente" id="260" name="Google Shape;260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952" y="69713"/>
            <a:ext cx="1259695" cy="125969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9"/>
          <p:cNvSpPr/>
          <p:nvPr/>
        </p:nvSpPr>
        <p:spPr>
          <a:xfrm>
            <a:off x="0" y="490457"/>
            <a:ext cx="1371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INSERTION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Custom 73">
      <a:dk1>
        <a:srgbClr val="000000"/>
      </a:dk1>
      <a:lt1>
        <a:srgbClr val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2024-03-13T00:03:21Z</dcterms:created>
  <dc:creator>CODALEX _</dc:creator>
</cp:coreProperties>
</file>