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Roboto"/>
      <p:regular r:id="rId50"/>
      <p:bold r:id="rId51"/>
      <p:italic r:id="rId52"/>
      <p:boldItalic r:id="rId53"/>
    </p:embeddedFont>
    <p:embeddedFont>
      <p:font typeface="Lora"/>
      <p:regular r:id="rId54"/>
      <p:bold r:id="rId55"/>
      <p:italic r:id="rId56"/>
      <p:boldItalic r:id="rId57"/>
    </p:embeddedFont>
    <p:embeddedFont>
      <p:font typeface="Quattrocento Sans"/>
      <p:regular r:id="rId58"/>
      <p:bold r:id="rId59"/>
      <p:italic r:id="rId60"/>
      <p:boldItalic r:id="rId61"/>
    </p:embeddedFont>
    <p:embeddedFont>
      <p:font typeface="Century Gothic"/>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GoogleSlidesCustomDataVersion2">
      <go:slidesCustomData xmlns:go="http://customooxmlschemas.google.com/" r:id="rId66" roundtripDataSignature="AMtx7mh3vz7jXphuBGyTS0weE3Brayhm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E0F369-67A2-4727-8C42-CC5EA917208B}">
  <a:tblStyle styleId="{90E0F369-67A2-4727-8C42-CC5EA91720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enturyGothic-regular.fntdata"/><Relationship Id="rId61" Type="http://schemas.openxmlformats.org/officeDocument/2006/relationships/font" Target="fonts/QuattrocentoSans-boldItalic.fntdata"/><Relationship Id="rId20" Type="http://schemas.openxmlformats.org/officeDocument/2006/relationships/slide" Target="slides/slide14.xml"/><Relationship Id="rId64" Type="http://schemas.openxmlformats.org/officeDocument/2006/relationships/font" Target="fonts/CenturyGothic-italic.fntdata"/><Relationship Id="rId63" Type="http://schemas.openxmlformats.org/officeDocument/2006/relationships/font" Target="fonts/CenturyGothic-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CenturyGothic-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Quattrocento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Lora-bold.fntdata"/><Relationship Id="rId10" Type="http://schemas.openxmlformats.org/officeDocument/2006/relationships/slide" Target="slides/slide4.xml"/><Relationship Id="rId54" Type="http://schemas.openxmlformats.org/officeDocument/2006/relationships/font" Target="fonts/Lora-regular.fntdata"/><Relationship Id="rId13" Type="http://schemas.openxmlformats.org/officeDocument/2006/relationships/slide" Target="slides/slide7.xml"/><Relationship Id="rId57" Type="http://schemas.openxmlformats.org/officeDocument/2006/relationships/font" Target="fonts/Lora-boldItalic.fntdata"/><Relationship Id="rId12" Type="http://schemas.openxmlformats.org/officeDocument/2006/relationships/slide" Target="slides/slide6.xml"/><Relationship Id="rId56" Type="http://schemas.openxmlformats.org/officeDocument/2006/relationships/font" Target="fonts/Lora-italic.fntdata"/><Relationship Id="rId15" Type="http://schemas.openxmlformats.org/officeDocument/2006/relationships/slide" Target="slides/slide9.xml"/><Relationship Id="rId59" Type="http://schemas.openxmlformats.org/officeDocument/2006/relationships/font" Target="fonts/QuattrocentoSans-bold.fntdata"/><Relationship Id="rId14" Type="http://schemas.openxmlformats.org/officeDocument/2006/relationships/slide" Target="slides/slide8.xml"/><Relationship Id="rId58" Type="http://schemas.openxmlformats.org/officeDocument/2006/relationships/font" Target="fonts/Quattrocento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ca561dcf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dca561dcf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2dca561dcfa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cf34a39a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ccf34a39a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2ccf34a39af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cf34a39a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ccf34a39af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ccf34a39af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cf34a39a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ccf34a39af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2ccf34a39af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cd2211dd4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2cd2211dd4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g2cd2211dd4e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c8cd49f75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dc8cd49f75_1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2dc8cd49f75_1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c8cd49f75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2dc8cd49f75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g2dc8cd49f75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c8cd49f75_1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2dc8cd49f75_1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2dc8cd49f75_1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dc8cd49f75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2dc8cd49f75_1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g2dc8cd49f75_1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dc8cd49f75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g2dc8cd49f75_1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2dc8cd49f75_1_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c8cd49f75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dc8cd49f75_1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2dc8cd49f75_1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dc8cd49f75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g2dc8cd49f75_1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g2dc8cd49f75_1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dc8cd49f75_1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g2dc8cd49f75_1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2" name="Google Shape;452;g2dc8cd49f75_1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dc8cd49f75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g2dc8cd49f75_1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2dc8cd49f75_1_1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dc8cd49f75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2dc8cd49f75_1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2dc8cd49f75_1_1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dc8cd49f75_1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g2dc8cd49f75_1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g2dc8cd49f75_1_1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dc8cd49f7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dc8cd49f75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g2dc8cd49f75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dc8cd49f75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g2dc8cd49f75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g2dc8cd49f75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dc8cd49f75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g2dc8cd49f75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8" name="Google Shape;548;g2dc8cd49f75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d2c9261cb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cd2c9261cb_4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cd2c9261cb_4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dc8cd49f75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2dc8cd49f75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g2dc8cd49f75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dc8cd49f75_6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g2dc8cd49f75_6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7" name="Google Shape;597;g2dc8cd49f75_6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dc8cd49f75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g2dc8cd49f75_5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2" name="Google Shape;612;g2dc8cd49f75_5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1" name="Google Shape;63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c8d0df87a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g2c8d0df87ac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5" name="Google Shape;645;g2c8d0df87ac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c8d0df87ac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g2c8d0df87ac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6" name="Google Shape;666;g2c8d0df87ac_2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cd1bba0ba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g2cd1bba0ba5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g2cd1bba0ba5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dc8cd49f75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g2dc8cd49f75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0" name="Google Shape;700;g2dc8cd49f75_2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bfd1791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dbfd17915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dbfd17915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dc8cd49f75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g2dc8cd49f75_2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g2dc8cd49f75_2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dc8cd49f75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1" name="Google Shape;721;g2dc8cd49f75_2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2" name="Google Shape;722;g2dc8cd49f75_2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dc8cd49f75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2" name="Google Shape;732;g2dc8cd49f75_2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g2dc8cd49f75_2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5" name="Google Shape;74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bfd17915a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2dbfd17915a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dbfd17915a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d2c9261cb_4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cd2c9261cb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cd2c9261cb_4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d2c9261cb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cd2c9261cb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cd2c9261cb_4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cf34a39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ccf34a39a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ccf34a39a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l título"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0" name="Shape 30"/>
        <p:cNvGrpSpPr/>
        <p:nvPr/>
      </p:nvGrpSpPr>
      <p:grpSpPr>
        <a:xfrm>
          <a:off x="0" y="0"/>
          <a:ext cx="0" cy="0"/>
          <a:chOff x="0" y="0"/>
          <a:chExt cx="0" cy="0"/>
        </a:xfrm>
      </p:grpSpPr>
      <p:sp>
        <p:nvSpPr>
          <p:cNvPr id="31" name="Google Shape;3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9.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
          <p:cNvSpPr/>
          <p:nvPr/>
        </p:nvSpPr>
        <p:spPr>
          <a:xfrm>
            <a:off x="4070333" y="183307"/>
            <a:ext cx="3541500" cy="3541500"/>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0" name="Google Shape;90;p1"/>
          <p:cNvSpPr txBox="1"/>
          <p:nvPr>
            <p:ph type="ctrTitle"/>
          </p:nvPr>
        </p:nvSpPr>
        <p:spPr>
          <a:xfrm>
            <a:off x="1170650" y="4153861"/>
            <a:ext cx="9144000" cy="22164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es-ES">
                <a:solidFill>
                  <a:schemeClr val="lt1"/>
                </a:solidFill>
              </a:rPr>
              <a:t>Algoritmos de Exploración de Grafos</a:t>
            </a:r>
            <a:br>
              <a:rPr lang="es-ES">
                <a:solidFill>
                  <a:schemeClr val="lt1"/>
                </a:solidFill>
              </a:rPr>
            </a:br>
            <a:r>
              <a:rPr lang="es-ES" sz="4000">
                <a:solidFill>
                  <a:schemeClr val="accent4"/>
                </a:solidFill>
              </a:rPr>
              <a:t>Backtracking/Branch&amp;Bound</a:t>
            </a:r>
            <a:endParaRPr>
              <a:solidFill>
                <a:schemeClr val="accent4"/>
              </a:solidFill>
            </a:endParaRPr>
          </a:p>
        </p:txBody>
      </p:sp>
      <p:sp>
        <p:nvSpPr>
          <p:cNvPr id="91" name="Google Shape;91;p1"/>
          <p:cNvSpPr/>
          <p:nvPr/>
        </p:nvSpPr>
        <p:spPr>
          <a:xfrm>
            <a:off x="4537419" y="650408"/>
            <a:ext cx="2607300" cy="2607300"/>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o de gráfico. " id="92" name="Google Shape;92;p1"/>
          <p:cNvGrpSpPr/>
          <p:nvPr/>
        </p:nvGrpSpPr>
        <p:grpSpPr>
          <a:xfrm>
            <a:off x="5596093" y="1707710"/>
            <a:ext cx="489947" cy="492670"/>
            <a:chOff x="2025650" y="4786313"/>
            <a:chExt cx="285750" cy="287338"/>
          </a:xfrm>
        </p:grpSpPr>
        <p:sp>
          <p:nvSpPr>
            <p:cNvPr id="93" name="Google Shape;93;p1"/>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95" name="Google Shape;95;p1"/>
          <p:cNvSpPr txBox="1"/>
          <p:nvPr/>
        </p:nvSpPr>
        <p:spPr>
          <a:xfrm>
            <a:off x="9160778" y="486561"/>
            <a:ext cx="2692866" cy="2664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Miguel Martínez Azor</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Ángel Rodríguez Faya </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Alejandro Botaro Crespo</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Alberto Parejo Bellido</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Alejandro Ocaña Sánchez</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70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cxnSp>
        <p:nvCxnSpPr>
          <p:cNvPr id="279" name="Google Shape;279;g2dca561dcfa_0_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80" name="Google Shape;280;g2dca561dcfa_0_6"/>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281" name="Google Shape;281;g2dca561dcfa_0_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82" name="Google Shape;282;g2dca561dcfa_0_6"/>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Cena</a:t>
            </a:r>
            <a:endParaRPr b="1" i="0" sz="1800" u="none" cap="none" strike="noStrike">
              <a:solidFill>
                <a:schemeClr val="lt1"/>
              </a:solidFill>
              <a:latin typeface="Arial"/>
              <a:ea typeface="Arial"/>
              <a:cs typeface="Arial"/>
              <a:sym typeface="Arial"/>
            </a:endParaRPr>
          </a:p>
        </p:txBody>
      </p:sp>
      <p:sp>
        <p:nvSpPr>
          <p:cNvPr id="283" name="Google Shape;283;g2dca561dcfa_0_6"/>
          <p:cNvSpPr/>
          <p:nvPr/>
        </p:nvSpPr>
        <p:spPr>
          <a:xfrm>
            <a:off x="0" y="1757676"/>
            <a:ext cx="12192000" cy="4256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84" name="Google Shape;284;g2dca561dcfa_0_6"/>
          <p:cNvSpPr txBox="1"/>
          <p:nvPr/>
        </p:nvSpPr>
        <p:spPr>
          <a:xfrm>
            <a:off x="641525" y="1985650"/>
            <a:ext cx="9839700" cy="42387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Restricciones Implícitas</a:t>
            </a:r>
            <a:r>
              <a:rPr b="1" i="0" lang="es-ES" sz="2100" u="none" cap="none" strike="noStrike">
                <a:solidFill>
                  <a:schemeClr val="dk1"/>
                </a:solidFill>
                <a:latin typeface="Arial"/>
                <a:ea typeface="Arial"/>
                <a:cs typeface="Arial"/>
                <a:sym typeface="Arial"/>
              </a:rPr>
              <a:t>:</a:t>
            </a:r>
            <a:endParaRPr b="1" sz="2100">
              <a:solidFill>
                <a:schemeClr val="dk1"/>
              </a:solidFill>
            </a:endParaRPr>
          </a:p>
          <a:p>
            <a:pPr indent="-317500" lvl="0" marL="914400" rtl="0" algn="just">
              <a:lnSpc>
                <a:spcPct val="120000"/>
              </a:lnSpc>
              <a:spcBef>
                <a:spcPts val="1500"/>
              </a:spcBef>
              <a:spcAft>
                <a:spcPts val="0"/>
              </a:spcAft>
              <a:buClr>
                <a:srgbClr val="0D0D0D"/>
              </a:buClr>
              <a:buSzPts val="1400"/>
              <a:buChar char="●"/>
            </a:pPr>
            <a:r>
              <a:rPr lang="es-ES">
                <a:solidFill>
                  <a:srgbClr val="0D0D0D"/>
                </a:solidFill>
              </a:rPr>
              <a:t>Maximización de la conveniencia global: El objetivo es maximizar la suma de los valores de conveniencia entre dos comensales.</a:t>
            </a:r>
            <a:endParaRPr>
              <a:solidFill>
                <a:srgbClr val="0D0D0D"/>
              </a:solidFill>
              <a:latin typeface="Roboto"/>
              <a:ea typeface="Roboto"/>
              <a:cs typeface="Roboto"/>
              <a:sym typeface="Roboto"/>
            </a:endParaRPr>
          </a:p>
          <a:p>
            <a:pPr indent="0" lvl="0" marL="0" marR="0" rtl="0" algn="just">
              <a:lnSpc>
                <a:spcPct val="107916"/>
              </a:lnSpc>
              <a:spcBef>
                <a:spcPts val="2700"/>
              </a:spcBef>
              <a:spcAft>
                <a:spcPts val="0"/>
              </a:spcAft>
              <a:buNone/>
            </a:pPr>
            <a:r>
              <a:t/>
            </a:r>
            <a:endParaRPr sz="1200">
              <a:solidFill>
                <a:srgbClr val="0D0D0D"/>
              </a:solidFill>
              <a:latin typeface="Roboto"/>
              <a:ea typeface="Roboto"/>
              <a:cs typeface="Roboto"/>
              <a:sym typeface="Roboto"/>
            </a:endParaRPr>
          </a:p>
          <a:p>
            <a:pPr indent="0" lvl="0" marL="0" rtl="0" algn="just">
              <a:lnSpc>
                <a:spcPct val="107916"/>
              </a:lnSpc>
              <a:spcBef>
                <a:spcPts val="0"/>
              </a:spcBef>
              <a:spcAft>
                <a:spcPts val="0"/>
              </a:spcAft>
              <a:buNone/>
            </a:pPr>
            <a:r>
              <a:rPr b="1" lang="es-ES" sz="2100">
                <a:solidFill>
                  <a:schemeClr val="dk1"/>
                </a:solidFill>
              </a:rPr>
              <a:t>Restricciones Explícitas:</a:t>
            </a:r>
            <a:endParaRPr b="1" sz="2100">
              <a:solidFill>
                <a:schemeClr val="dk1"/>
              </a:solidFill>
            </a:endParaRPr>
          </a:p>
          <a:p>
            <a:pPr indent="-317500" lvl="0" marL="914400" rtl="0" algn="just">
              <a:lnSpc>
                <a:spcPct val="115000"/>
              </a:lnSpc>
              <a:spcBef>
                <a:spcPts val="1500"/>
              </a:spcBef>
              <a:spcAft>
                <a:spcPts val="0"/>
              </a:spcAft>
              <a:buClr>
                <a:srgbClr val="0D0D0D"/>
              </a:buClr>
              <a:buSzPts val="1400"/>
              <a:buChar char="●"/>
            </a:pPr>
            <a:r>
              <a:rPr lang="es-ES">
                <a:solidFill>
                  <a:srgbClr val="0D0D0D"/>
                </a:solidFill>
              </a:rPr>
              <a:t>Un comensal no puede estar sentado junto a otro comensal que ya tenga sentado a un comensal a la derecha y otro a la izquierda.</a:t>
            </a:r>
            <a:endParaRPr>
              <a:solidFill>
                <a:srgbClr val="0D0D0D"/>
              </a:solidFill>
            </a:endParaRPr>
          </a:p>
          <a:p>
            <a:pPr indent="-304800" lvl="0" marL="914400" rtl="0" algn="just">
              <a:lnSpc>
                <a:spcPct val="115000"/>
              </a:lnSpc>
              <a:spcBef>
                <a:spcPts val="0"/>
              </a:spcBef>
              <a:spcAft>
                <a:spcPts val="0"/>
              </a:spcAft>
              <a:buClr>
                <a:srgbClr val="0D0D0D"/>
              </a:buClr>
              <a:buSzPts val="1200"/>
              <a:buChar char="●"/>
            </a:pPr>
            <a:r>
              <a:rPr lang="es-ES">
                <a:solidFill>
                  <a:srgbClr val="0D0D0D"/>
                </a:solidFill>
              </a:rPr>
              <a:t>Un comensal no puede estar sentado dos o más veces.</a:t>
            </a:r>
            <a:r>
              <a:rPr lang="es-ES" sz="2100">
                <a:solidFill>
                  <a:schemeClr val="dk1"/>
                </a:solidFill>
              </a:rPr>
              <a:t>											</a:t>
            </a:r>
            <a:endParaRPr b="1" sz="2000">
              <a:solidFill>
                <a:schemeClr val="dk1"/>
              </a:solidFill>
            </a:endParaRPr>
          </a:p>
          <a:p>
            <a:pPr indent="0" lvl="0" marL="0" marR="0" rtl="0" algn="just">
              <a:lnSpc>
                <a:spcPct val="107916"/>
              </a:lnSpc>
              <a:spcBef>
                <a:spcPts val="2700"/>
              </a:spcBef>
              <a:spcAft>
                <a:spcPts val="0"/>
              </a:spcAft>
              <a:buClr>
                <a:srgbClr val="000000"/>
              </a:buClr>
              <a:buSzPts val="2100"/>
              <a:buFont typeface="Arial"/>
              <a:buNone/>
            </a:pPr>
            <a:r>
              <a:t/>
            </a: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ccf34a39af_0_9"/>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lnSpc>
                <a:spcPct val="107916"/>
              </a:lnSpc>
              <a:spcBef>
                <a:spcPts val="0"/>
              </a:spcBef>
              <a:spcAft>
                <a:spcPts val="800"/>
              </a:spcAft>
              <a:buClr>
                <a:schemeClr val="dk1"/>
              </a:buClr>
              <a:buSzPts val="1100"/>
              <a:buFont typeface="Arial"/>
              <a:buNone/>
            </a:pPr>
            <a:r>
              <a:t/>
            </a:r>
            <a:endParaRPr b="0" i="0" sz="2400" u="sng" cap="none" strike="noStrike">
              <a:solidFill>
                <a:schemeClr val="dk1"/>
              </a:solidFill>
              <a:latin typeface="Arial"/>
              <a:ea typeface="Arial"/>
              <a:cs typeface="Arial"/>
              <a:sym typeface="Arial"/>
            </a:endParaRPr>
          </a:p>
        </p:txBody>
      </p:sp>
      <p:cxnSp>
        <p:nvCxnSpPr>
          <p:cNvPr id="291" name="Google Shape;291;g2ccf34a39af_0_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92" name="Google Shape;292;g2ccf34a39af_0_9"/>
          <p:cNvSpPr txBox="1"/>
          <p:nvPr/>
        </p:nvSpPr>
        <p:spPr>
          <a:xfrm>
            <a:off x="228600" y="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a:t>
            </a:r>
            <a:r>
              <a:rPr b="1" lang="es-ES" sz="2800">
                <a:solidFill>
                  <a:srgbClr val="3F3F3F"/>
                </a:solidFill>
                <a:latin typeface="Century Gothic"/>
                <a:ea typeface="Century Gothic"/>
                <a:cs typeface="Century Gothic"/>
                <a:sym typeface="Century Gothic"/>
              </a:rPr>
              <a:t>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293" name="Google Shape;293;g2ccf34a39af_0_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94" name="Google Shape;294;g2ccf34a39af_0_9"/>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Cena</a:t>
            </a:r>
            <a:endParaRPr b="1" i="0" sz="1800" u="none" cap="none" strike="noStrike">
              <a:solidFill>
                <a:schemeClr val="lt1"/>
              </a:solidFill>
              <a:latin typeface="Arial"/>
              <a:ea typeface="Arial"/>
              <a:cs typeface="Arial"/>
              <a:sym typeface="Arial"/>
            </a:endParaRPr>
          </a:p>
        </p:txBody>
      </p:sp>
      <p:cxnSp>
        <p:nvCxnSpPr>
          <p:cNvPr id="295" name="Google Shape;295;g2ccf34a39af_0_9"/>
          <p:cNvCxnSpPr/>
          <p:nvPr/>
        </p:nvCxnSpPr>
        <p:spPr>
          <a:xfrm>
            <a:off x="5362525" y="1744625"/>
            <a:ext cx="13500" cy="4218300"/>
          </a:xfrm>
          <a:prstGeom prst="straightConnector1">
            <a:avLst/>
          </a:prstGeom>
          <a:noFill/>
          <a:ln cap="flat" cmpd="sng" w="9525">
            <a:solidFill>
              <a:schemeClr val="accent1"/>
            </a:solidFill>
            <a:prstDash val="solid"/>
            <a:round/>
            <a:headEnd len="sm" w="sm" type="none"/>
            <a:tailEnd len="sm" w="sm" type="none"/>
          </a:ln>
        </p:spPr>
      </p:cxnSp>
      <p:pic>
        <p:nvPicPr>
          <p:cNvPr id="296" name="Google Shape;296;g2ccf34a39af_0_9"/>
          <p:cNvPicPr preferRelativeResize="0"/>
          <p:nvPr/>
        </p:nvPicPr>
        <p:blipFill>
          <a:blip r:embed="rId3">
            <a:alphaModFix/>
          </a:blip>
          <a:stretch>
            <a:fillRect/>
          </a:stretch>
        </p:blipFill>
        <p:spPr>
          <a:xfrm>
            <a:off x="228600" y="2506653"/>
            <a:ext cx="4824471" cy="2378100"/>
          </a:xfrm>
          <a:prstGeom prst="rect">
            <a:avLst/>
          </a:prstGeom>
          <a:noFill/>
          <a:ln>
            <a:noFill/>
          </a:ln>
        </p:spPr>
      </p:pic>
      <p:pic>
        <p:nvPicPr>
          <p:cNvPr id="297" name="Google Shape;297;g2ccf34a39af_0_9"/>
          <p:cNvPicPr preferRelativeResize="0"/>
          <p:nvPr/>
        </p:nvPicPr>
        <p:blipFill rotWithShape="1">
          <a:blip r:embed="rId4">
            <a:alphaModFix/>
          </a:blip>
          <a:srcRect b="2479" l="5132" r="1878" t="2526"/>
          <a:stretch/>
        </p:blipFill>
        <p:spPr>
          <a:xfrm>
            <a:off x="6360250" y="990600"/>
            <a:ext cx="5323000" cy="4026550"/>
          </a:xfrm>
          <a:prstGeom prst="rect">
            <a:avLst/>
          </a:prstGeom>
          <a:solidFill>
            <a:srgbClr val="F2F2F2"/>
          </a:solidFill>
          <a:ln>
            <a:noFill/>
          </a:ln>
        </p:spPr>
      </p:pic>
      <p:pic>
        <p:nvPicPr>
          <p:cNvPr id="298" name="Google Shape;298;g2ccf34a39af_0_9"/>
          <p:cNvPicPr preferRelativeResize="0"/>
          <p:nvPr/>
        </p:nvPicPr>
        <p:blipFill rotWithShape="1">
          <a:blip r:embed="rId5">
            <a:alphaModFix/>
          </a:blip>
          <a:srcRect b="0" l="0" r="0" t="12701"/>
          <a:stretch/>
        </p:blipFill>
        <p:spPr>
          <a:xfrm>
            <a:off x="6711200" y="5016598"/>
            <a:ext cx="4972050" cy="1255575"/>
          </a:xfrm>
          <a:prstGeom prst="rect">
            <a:avLst/>
          </a:prstGeom>
          <a:solidFill>
            <a:srgbClr val="F2F2F2"/>
          </a:solidFill>
          <a:ln>
            <a:noFill/>
          </a:ln>
        </p:spPr>
      </p:pic>
      <p:sp>
        <p:nvSpPr>
          <p:cNvPr id="299" name="Google Shape;299;g2ccf34a39af_0_9"/>
          <p:cNvSpPr txBox="1"/>
          <p:nvPr/>
        </p:nvSpPr>
        <p:spPr>
          <a:xfrm>
            <a:off x="451725" y="1827425"/>
            <a:ext cx="3151800" cy="5541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Clr>
                <a:schemeClr val="dk1"/>
              </a:buClr>
              <a:buSzPts val="1100"/>
              <a:buFont typeface="Arial"/>
              <a:buNone/>
            </a:pPr>
            <a:r>
              <a:rPr b="1" lang="es-ES" sz="2100">
                <a:solidFill>
                  <a:schemeClr val="dk1"/>
                </a:solidFill>
              </a:rPr>
              <a:t>Pseudocódigo:</a:t>
            </a:r>
            <a:endParaRPr b="1" sz="2900">
              <a:solidFill>
                <a:schemeClr val="dk1"/>
              </a:solidFill>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ccf34a39af_0_21"/>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marR="0" rtl="0" algn="l">
              <a:lnSpc>
                <a:spcPct val="107916"/>
              </a:lnSpc>
              <a:spcBef>
                <a:spcPts val="0"/>
              </a:spcBef>
              <a:spcAft>
                <a:spcPts val="800"/>
              </a:spcAft>
              <a:buClr>
                <a:schemeClr val="dk1"/>
              </a:buClr>
              <a:buSzPts val="1100"/>
              <a:buFont typeface="Arial"/>
              <a:buNone/>
            </a:pPr>
            <a:r>
              <a:t/>
            </a:r>
            <a:endParaRPr b="0" i="0" sz="2400" u="sng" cap="none" strike="noStrike">
              <a:solidFill>
                <a:schemeClr val="dk1"/>
              </a:solidFill>
              <a:latin typeface="Arial"/>
              <a:ea typeface="Arial"/>
              <a:cs typeface="Arial"/>
              <a:sym typeface="Arial"/>
            </a:endParaRPr>
          </a:p>
        </p:txBody>
      </p:sp>
      <p:cxnSp>
        <p:nvCxnSpPr>
          <p:cNvPr id="306" name="Google Shape;306;g2ccf34a39af_0_2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07" name="Google Shape;307;g2ccf34a39af_0_21"/>
          <p:cNvSpPr txBox="1"/>
          <p:nvPr/>
        </p:nvSpPr>
        <p:spPr>
          <a:xfrm>
            <a:off x="133350" y="32895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Ejemplo</a:t>
            </a:r>
            <a:endParaRPr b="0" i="0" sz="2800" u="none" cap="none" strike="noStrike">
              <a:solidFill>
                <a:srgbClr val="3F3F3F"/>
              </a:solidFill>
              <a:latin typeface="Century Gothic"/>
              <a:ea typeface="Century Gothic"/>
              <a:cs typeface="Century Gothic"/>
              <a:sym typeface="Century Gothic"/>
            </a:endParaRPr>
          </a:p>
        </p:txBody>
      </p:sp>
      <p:cxnSp>
        <p:nvCxnSpPr>
          <p:cNvPr id="308" name="Google Shape;308;g2ccf34a39af_0_2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09" name="Google Shape;309;g2ccf34a39af_0_21"/>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Cena</a:t>
            </a:r>
            <a:endParaRPr b="1" i="0" sz="1800" u="none" cap="none" strike="noStrike">
              <a:solidFill>
                <a:schemeClr val="lt1"/>
              </a:solidFill>
              <a:latin typeface="Arial"/>
              <a:ea typeface="Arial"/>
              <a:cs typeface="Arial"/>
              <a:sym typeface="Arial"/>
            </a:endParaRPr>
          </a:p>
        </p:txBody>
      </p:sp>
      <p:pic>
        <p:nvPicPr>
          <p:cNvPr id="310" name="Google Shape;310;g2ccf34a39af_0_21"/>
          <p:cNvPicPr preferRelativeResize="0"/>
          <p:nvPr/>
        </p:nvPicPr>
        <p:blipFill rotWithShape="1">
          <a:blip r:embed="rId3">
            <a:alphaModFix/>
          </a:blip>
          <a:srcRect b="0" l="0" r="0" t="0"/>
          <a:stretch/>
        </p:blipFill>
        <p:spPr>
          <a:xfrm>
            <a:off x="-12" y="1169275"/>
            <a:ext cx="5686425" cy="2209800"/>
          </a:xfrm>
          <a:prstGeom prst="rect">
            <a:avLst/>
          </a:prstGeom>
          <a:noFill/>
          <a:ln>
            <a:noFill/>
          </a:ln>
        </p:spPr>
      </p:pic>
      <p:cxnSp>
        <p:nvCxnSpPr>
          <p:cNvPr id="311" name="Google Shape;311;g2ccf34a39af_0_21"/>
          <p:cNvCxnSpPr/>
          <p:nvPr/>
        </p:nvCxnSpPr>
        <p:spPr>
          <a:xfrm>
            <a:off x="-12300" y="3350250"/>
            <a:ext cx="5701500" cy="0"/>
          </a:xfrm>
          <a:prstGeom prst="straightConnector1">
            <a:avLst/>
          </a:prstGeom>
          <a:noFill/>
          <a:ln cap="flat" cmpd="sng" w="28575">
            <a:solidFill>
              <a:srgbClr val="FF0000"/>
            </a:solidFill>
            <a:prstDash val="solid"/>
            <a:round/>
            <a:headEnd len="sm" w="sm" type="none"/>
            <a:tailEnd len="sm" w="sm" type="none"/>
          </a:ln>
        </p:spPr>
      </p:cxnSp>
      <p:cxnSp>
        <p:nvCxnSpPr>
          <p:cNvPr id="312" name="Google Shape;312;g2ccf34a39af_0_21"/>
          <p:cNvCxnSpPr/>
          <p:nvPr/>
        </p:nvCxnSpPr>
        <p:spPr>
          <a:xfrm rot="10800000">
            <a:off x="5661725" y="1159475"/>
            <a:ext cx="54600" cy="5674200"/>
          </a:xfrm>
          <a:prstGeom prst="straightConnector1">
            <a:avLst/>
          </a:prstGeom>
          <a:noFill/>
          <a:ln cap="flat" cmpd="sng" w="28575">
            <a:solidFill>
              <a:schemeClr val="accent1"/>
            </a:solidFill>
            <a:prstDash val="solid"/>
            <a:round/>
            <a:headEnd len="sm" w="sm" type="none"/>
            <a:tailEnd len="sm" w="sm" type="none"/>
          </a:ln>
        </p:spPr>
      </p:cxnSp>
      <p:pic>
        <p:nvPicPr>
          <p:cNvPr id="313" name="Google Shape;313;g2ccf34a39af_0_21"/>
          <p:cNvPicPr preferRelativeResize="0"/>
          <p:nvPr/>
        </p:nvPicPr>
        <p:blipFill>
          <a:blip r:embed="rId4">
            <a:alphaModFix/>
          </a:blip>
          <a:stretch>
            <a:fillRect/>
          </a:stretch>
        </p:blipFill>
        <p:spPr>
          <a:xfrm>
            <a:off x="63618" y="3648676"/>
            <a:ext cx="5559183" cy="2209800"/>
          </a:xfrm>
          <a:prstGeom prst="rect">
            <a:avLst/>
          </a:prstGeom>
          <a:solidFill>
            <a:srgbClr val="F2F2F2"/>
          </a:solidFill>
          <a:ln>
            <a:noFill/>
          </a:ln>
        </p:spPr>
      </p:pic>
      <p:pic>
        <p:nvPicPr>
          <p:cNvPr id="314" name="Google Shape;314;g2ccf34a39af_0_21"/>
          <p:cNvPicPr preferRelativeResize="0"/>
          <p:nvPr/>
        </p:nvPicPr>
        <p:blipFill>
          <a:blip r:embed="rId5">
            <a:alphaModFix/>
          </a:blip>
          <a:stretch>
            <a:fillRect/>
          </a:stretch>
        </p:blipFill>
        <p:spPr>
          <a:xfrm>
            <a:off x="5990376" y="1817925"/>
            <a:ext cx="6000874" cy="4131425"/>
          </a:xfrm>
          <a:prstGeom prst="rect">
            <a:avLst/>
          </a:prstGeom>
          <a:solidFill>
            <a:srgbClr val="F2F2F2"/>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cxnSp>
        <p:nvCxnSpPr>
          <p:cNvPr id="320" name="Google Shape;320;g2ccf34a39af_0_4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21" name="Google Shape;321;g2ccf34a39af_0_40"/>
          <p:cNvSpPr txBox="1"/>
          <p:nvPr/>
        </p:nvSpPr>
        <p:spPr>
          <a:xfrm>
            <a:off x="133350" y="32895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gráfico</a:t>
            </a:r>
            <a:endParaRPr b="0" i="0" sz="2800" u="none" cap="none" strike="noStrike">
              <a:solidFill>
                <a:srgbClr val="3F3F3F"/>
              </a:solidFill>
              <a:latin typeface="Century Gothic"/>
              <a:ea typeface="Century Gothic"/>
              <a:cs typeface="Century Gothic"/>
              <a:sym typeface="Century Gothic"/>
            </a:endParaRPr>
          </a:p>
        </p:txBody>
      </p:sp>
      <p:cxnSp>
        <p:nvCxnSpPr>
          <p:cNvPr id="322" name="Google Shape;322;g2ccf34a39af_0_4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23" name="Google Shape;323;g2ccf34a39af_0_40"/>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Cena</a:t>
            </a:r>
            <a:endParaRPr b="1" i="0" sz="1800" u="none" cap="none" strike="noStrike">
              <a:solidFill>
                <a:schemeClr val="lt1"/>
              </a:solidFill>
              <a:latin typeface="Arial"/>
              <a:ea typeface="Arial"/>
              <a:cs typeface="Arial"/>
              <a:sym typeface="Arial"/>
            </a:endParaRPr>
          </a:p>
        </p:txBody>
      </p:sp>
      <p:sp>
        <p:nvSpPr>
          <p:cNvPr id="324" name="Google Shape;324;g2ccf34a39af_0_40"/>
          <p:cNvSpPr/>
          <p:nvPr/>
        </p:nvSpPr>
        <p:spPr>
          <a:xfrm>
            <a:off x="6231363" y="2998825"/>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25" name="Google Shape;325;g2ccf34a39af_0_40"/>
          <p:cNvSpPr/>
          <p:nvPr/>
        </p:nvSpPr>
        <p:spPr>
          <a:xfrm>
            <a:off x="8221813" y="2998975"/>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26" name="Google Shape;326;g2ccf34a39af_0_40"/>
          <p:cNvSpPr/>
          <p:nvPr/>
        </p:nvSpPr>
        <p:spPr>
          <a:xfrm>
            <a:off x="8221813" y="3820075"/>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27" name="Google Shape;327;g2ccf34a39af_0_40"/>
          <p:cNvSpPr/>
          <p:nvPr/>
        </p:nvSpPr>
        <p:spPr>
          <a:xfrm>
            <a:off x="8221813" y="4641175"/>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328" name="Google Shape;328;g2ccf34a39af_0_40"/>
          <p:cNvCxnSpPr>
            <a:stCxn id="324" idx="6"/>
            <a:endCxn id="325" idx="2"/>
          </p:cNvCxnSpPr>
          <p:nvPr/>
        </p:nvCxnSpPr>
        <p:spPr>
          <a:xfrm>
            <a:off x="6676863" y="3213175"/>
            <a:ext cx="1545000" cy="300"/>
          </a:xfrm>
          <a:prstGeom prst="straightConnector1">
            <a:avLst/>
          </a:prstGeom>
          <a:noFill/>
          <a:ln cap="flat" cmpd="sng" w="9525">
            <a:solidFill>
              <a:schemeClr val="dk2"/>
            </a:solidFill>
            <a:prstDash val="solid"/>
            <a:round/>
            <a:headEnd len="med" w="med" type="none"/>
            <a:tailEnd len="med" w="med" type="triangle"/>
          </a:ln>
        </p:spPr>
      </p:cxnSp>
      <p:cxnSp>
        <p:nvCxnSpPr>
          <p:cNvPr id="329" name="Google Shape;329;g2ccf34a39af_0_40"/>
          <p:cNvCxnSpPr>
            <a:stCxn id="324" idx="6"/>
            <a:endCxn id="326" idx="2"/>
          </p:cNvCxnSpPr>
          <p:nvPr/>
        </p:nvCxnSpPr>
        <p:spPr>
          <a:xfrm>
            <a:off x="6676863" y="3213175"/>
            <a:ext cx="1545000" cy="8214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g2ccf34a39af_0_40"/>
          <p:cNvCxnSpPr>
            <a:stCxn id="324" idx="6"/>
            <a:endCxn id="327" idx="2"/>
          </p:cNvCxnSpPr>
          <p:nvPr/>
        </p:nvCxnSpPr>
        <p:spPr>
          <a:xfrm>
            <a:off x="6676863" y="3213175"/>
            <a:ext cx="1545000" cy="164250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g2ccf34a39af_0_40"/>
          <p:cNvSpPr/>
          <p:nvPr/>
        </p:nvSpPr>
        <p:spPr>
          <a:xfrm>
            <a:off x="5576388" y="2687725"/>
            <a:ext cx="6894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Quattrocento Sans"/>
                <a:ea typeface="Quattrocento Sans"/>
                <a:cs typeface="Quattrocento Sans"/>
                <a:sym typeface="Quattrocento Sans"/>
              </a:rPr>
              <a:t>Ángel</a:t>
            </a:r>
            <a:endParaRPr>
              <a:latin typeface="Quattrocento Sans"/>
              <a:ea typeface="Quattrocento Sans"/>
              <a:cs typeface="Quattrocento Sans"/>
              <a:sym typeface="Quattrocento Sans"/>
            </a:endParaRPr>
          </a:p>
        </p:txBody>
      </p:sp>
      <p:sp>
        <p:nvSpPr>
          <p:cNvPr id="332" name="Google Shape;332;g2ccf34a39af_0_40"/>
          <p:cNvSpPr/>
          <p:nvPr/>
        </p:nvSpPr>
        <p:spPr>
          <a:xfrm>
            <a:off x="8667313" y="4531550"/>
            <a:ext cx="817200" cy="2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Alberto</a:t>
            </a:r>
            <a:endParaRPr>
              <a:latin typeface="Quattrocento Sans"/>
              <a:ea typeface="Quattrocento Sans"/>
              <a:cs typeface="Quattrocento Sans"/>
              <a:sym typeface="Quattrocento Sans"/>
            </a:endParaRPr>
          </a:p>
        </p:txBody>
      </p:sp>
      <p:sp>
        <p:nvSpPr>
          <p:cNvPr id="333" name="Google Shape;333;g2ccf34a39af_0_40"/>
          <p:cNvSpPr/>
          <p:nvPr/>
        </p:nvSpPr>
        <p:spPr>
          <a:xfrm>
            <a:off x="8667363" y="3629350"/>
            <a:ext cx="5310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Ale2</a:t>
            </a:r>
            <a:endParaRPr>
              <a:latin typeface="Quattrocento Sans"/>
              <a:ea typeface="Quattrocento Sans"/>
              <a:cs typeface="Quattrocento Sans"/>
              <a:sym typeface="Quattrocento Sans"/>
            </a:endParaRPr>
          </a:p>
        </p:txBody>
      </p:sp>
      <p:sp>
        <p:nvSpPr>
          <p:cNvPr id="334" name="Google Shape;334;g2ccf34a39af_0_40"/>
          <p:cNvSpPr/>
          <p:nvPr/>
        </p:nvSpPr>
        <p:spPr>
          <a:xfrm>
            <a:off x="8632938" y="2711038"/>
            <a:ext cx="5310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Ale</a:t>
            </a:r>
            <a:endParaRPr>
              <a:latin typeface="Quattrocento Sans"/>
              <a:ea typeface="Quattrocento Sans"/>
              <a:cs typeface="Quattrocento Sans"/>
              <a:sym typeface="Quattrocento Sans"/>
            </a:endParaRPr>
          </a:p>
        </p:txBody>
      </p:sp>
      <p:sp>
        <p:nvSpPr>
          <p:cNvPr id="335" name="Google Shape;335;g2ccf34a39af_0_40"/>
          <p:cNvSpPr/>
          <p:nvPr/>
        </p:nvSpPr>
        <p:spPr>
          <a:xfrm>
            <a:off x="7490938" y="2888775"/>
            <a:ext cx="327900" cy="2535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8</a:t>
            </a:r>
            <a:endParaRPr>
              <a:latin typeface="Quattrocento Sans"/>
              <a:ea typeface="Quattrocento Sans"/>
              <a:cs typeface="Quattrocento Sans"/>
              <a:sym typeface="Quattrocento Sans"/>
            </a:endParaRPr>
          </a:p>
        </p:txBody>
      </p:sp>
      <p:sp>
        <p:nvSpPr>
          <p:cNvPr id="336" name="Google Shape;336;g2ccf34a39af_0_40"/>
          <p:cNvSpPr/>
          <p:nvPr/>
        </p:nvSpPr>
        <p:spPr>
          <a:xfrm>
            <a:off x="7527613" y="3433825"/>
            <a:ext cx="327900" cy="2535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4</a:t>
            </a:r>
            <a:endParaRPr>
              <a:latin typeface="Quattrocento Sans"/>
              <a:ea typeface="Quattrocento Sans"/>
              <a:cs typeface="Quattrocento Sans"/>
              <a:sym typeface="Quattrocento Sans"/>
            </a:endParaRPr>
          </a:p>
        </p:txBody>
      </p:sp>
      <p:sp>
        <p:nvSpPr>
          <p:cNvPr id="337" name="Google Shape;337;g2ccf34a39af_0_40"/>
          <p:cNvSpPr/>
          <p:nvPr/>
        </p:nvSpPr>
        <p:spPr>
          <a:xfrm>
            <a:off x="7527613" y="3907675"/>
            <a:ext cx="327900" cy="2535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5</a:t>
            </a:r>
            <a:endParaRPr>
              <a:latin typeface="Quattrocento Sans"/>
              <a:ea typeface="Quattrocento Sans"/>
              <a:cs typeface="Quattrocento Sans"/>
              <a:sym typeface="Quattrocento Sans"/>
            </a:endParaRPr>
          </a:p>
        </p:txBody>
      </p:sp>
      <p:sp>
        <p:nvSpPr>
          <p:cNvPr id="338" name="Google Shape;338;g2ccf34a39af_0_40"/>
          <p:cNvSpPr/>
          <p:nvPr/>
        </p:nvSpPr>
        <p:spPr>
          <a:xfrm>
            <a:off x="7737463" y="3284375"/>
            <a:ext cx="260400" cy="1548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39" name="Google Shape;339;g2ccf34a39af_0_40"/>
          <p:cNvSpPr/>
          <p:nvPr/>
        </p:nvSpPr>
        <p:spPr>
          <a:xfrm>
            <a:off x="7772188" y="3907675"/>
            <a:ext cx="260400" cy="1548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0" name="Google Shape;340;g2ccf34a39af_0_40"/>
          <p:cNvSpPr/>
          <p:nvPr/>
        </p:nvSpPr>
        <p:spPr>
          <a:xfrm>
            <a:off x="7432150" y="2829850"/>
            <a:ext cx="445500" cy="3792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1" name="Google Shape;341;g2ccf34a39af_0_40"/>
          <p:cNvSpPr/>
          <p:nvPr/>
        </p:nvSpPr>
        <p:spPr>
          <a:xfrm>
            <a:off x="8366861" y="1832613"/>
            <a:ext cx="445500" cy="4479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342" name="Google Shape;342;g2ccf34a39af_0_40"/>
          <p:cNvCxnSpPr>
            <a:stCxn id="324" idx="6"/>
            <a:endCxn id="341" idx="2"/>
          </p:cNvCxnSpPr>
          <p:nvPr/>
        </p:nvCxnSpPr>
        <p:spPr>
          <a:xfrm flipH="1" rot="10800000">
            <a:off x="6676863" y="2056675"/>
            <a:ext cx="1689900" cy="1156500"/>
          </a:xfrm>
          <a:prstGeom prst="straightConnector1">
            <a:avLst/>
          </a:prstGeom>
          <a:noFill/>
          <a:ln cap="flat" cmpd="sng" w="9525">
            <a:solidFill>
              <a:schemeClr val="dk2"/>
            </a:solidFill>
            <a:prstDash val="solid"/>
            <a:round/>
            <a:headEnd len="med" w="med" type="none"/>
            <a:tailEnd len="med" w="med" type="triangle"/>
          </a:ln>
        </p:spPr>
      </p:cxnSp>
      <p:sp>
        <p:nvSpPr>
          <p:cNvPr id="343" name="Google Shape;343;g2ccf34a39af_0_40"/>
          <p:cNvSpPr/>
          <p:nvPr/>
        </p:nvSpPr>
        <p:spPr>
          <a:xfrm>
            <a:off x="7790336" y="2357282"/>
            <a:ext cx="224100" cy="1617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4" name="Google Shape;344;g2ccf34a39af_0_40"/>
          <p:cNvSpPr/>
          <p:nvPr/>
        </p:nvSpPr>
        <p:spPr>
          <a:xfrm>
            <a:off x="8731213" y="1597350"/>
            <a:ext cx="6894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Quattrocento Sans"/>
                <a:ea typeface="Quattrocento Sans"/>
                <a:cs typeface="Quattrocento Sans"/>
                <a:sym typeface="Quattrocento Sans"/>
              </a:rPr>
              <a:t>Ángel</a:t>
            </a:r>
            <a:endParaRPr>
              <a:latin typeface="Quattrocento Sans"/>
              <a:ea typeface="Quattrocento Sans"/>
              <a:cs typeface="Quattrocento Sans"/>
              <a:sym typeface="Quattrocento Sans"/>
            </a:endParaRPr>
          </a:p>
        </p:txBody>
      </p:sp>
      <p:sp>
        <p:nvSpPr>
          <p:cNvPr id="345" name="Google Shape;345;g2ccf34a39af_0_40"/>
          <p:cNvSpPr/>
          <p:nvPr/>
        </p:nvSpPr>
        <p:spPr>
          <a:xfrm>
            <a:off x="1944764" y="2109400"/>
            <a:ext cx="525300" cy="51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6" name="Google Shape;346;g2ccf34a39af_0_40"/>
          <p:cNvSpPr/>
          <p:nvPr/>
        </p:nvSpPr>
        <p:spPr>
          <a:xfrm>
            <a:off x="871275" y="2763062"/>
            <a:ext cx="525300" cy="51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7" name="Google Shape;347;g2ccf34a39af_0_40"/>
          <p:cNvSpPr/>
          <p:nvPr/>
        </p:nvSpPr>
        <p:spPr>
          <a:xfrm>
            <a:off x="2929550" y="2862448"/>
            <a:ext cx="525300" cy="51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8" name="Google Shape;348;g2ccf34a39af_0_40"/>
          <p:cNvSpPr/>
          <p:nvPr/>
        </p:nvSpPr>
        <p:spPr>
          <a:xfrm>
            <a:off x="1132334" y="4012413"/>
            <a:ext cx="525300" cy="51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49" name="Google Shape;349;g2ccf34a39af_0_40"/>
          <p:cNvSpPr/>
          <p:nvPr/>
        </p:nvSpPr>
        <p:spPr>
          <a:xfrm>
            <a:off x="2470077" y="4111877"/>
            <a:ext cx="531000" cy="5109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50" name="Google Shape;350;g2ccf34a39af_0_40"/>
          <p:cNvSpPr/>
          <p:nvPr/>
        </p:nvSpPr>
        <p:spPr>
          <a:xfrm>
            <a:off x="1504199" y="2850752"/>
            <a:ext cx="1241400" cy="1156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51" name="Google Shape;351;g2ccf34a39af_0_40"/>
          <p:cNvSpPr/>
          <p:nvPr/>
        </p:nvSpPr>
        <p:spPr>
          <a:xfrm>
            <a:off x="3038875" y="2987550"/>
            <a:ext cx="327900" cy="3111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352" name="Google Shape;352;g2ccf34a39af_0_40"/>
          <p:cNvSpPr/>
          <p:nvPr/>
        </p:nvSpPr>
        <p:spPr>
          <a:xfrm>
            <a:off x="3644600" y="3141550"/>
            <a:ext cx="1856700" cy="25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cxnSp>
        <p:nvCxnSpPr>
          <p:cNvPr id="358" name="Google Shape;358;p13"/>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359" name="Google Shape;359;p13"/>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Presentación</a:t>
            </a:r>
            <a:endParaRPr b="0" i="0" sz="2800" u="none" cap="none" strike="noStrike">
              <a:solidFill>
                <a:srgbClr val="3F3F3F"/>
              </a:solidFill>
              <a:latin typeface="Century Gothic"/>
              <a:ea typeface="Century Gothic"/>
              <a:cs typeface="Century Gothic"/>
              <a:sym typeface="Century Gothic"/>
            </a:endParaRPr>
          </a:p>
        </p:txBody>
      </p:sp>
      <p:cxnSp>
        <p:nvCxnSpPr>
          <p:cNvPr id="360" name="Google Shape;360;p13"/>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361" name="Google Shape;361;p13"/>
          <p:cNvSpPr/>
          <p:nvPr/>
        </p:nvSpPr>
        <p:spPr>
          <a:xfrm>
            <a:off x="0" y="450750"/>
            <a:ext cx="1602300" cy="10581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a:t>
            </a:r>
            <a:r>
              <a:rPr b="1" lang="es-ES" sz="1800">
                <a:solidFill>
                  <a:schemeClr val="lt1"/>
                </a:solidFill>
              </a:rPr>
              <a:t>3</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SOLITARIO CHINO (SENKU)</a:t>
            </a:r>
            <a:endParaRPr b="1" sz="1800">
              <a:solidFill>
                <a:schemeClr val="lt1"/>
              </a:solidFill>
            </a:endParaRPr>
          </a:p>
        </p:txBody>
      </p:sp>
      <p:pic>
        <p:nvPicPr>
          <p:cNvPr id="362" name="Google Shape;362;p13"/>
          <p:cNvPicPr preferRelativeResize="0"/>
          <p:nvPr/>
        </p:nvPicPr>
        <p:blipFill>
          <a:blip r:embed="rId3">
            <a:alphaModFix/>
          </a:blip>
          <a:stretch>
            <a:fillRect/>
          </a:stretch>
        </p:blipFill>
        <p:spPr>
          <a:xfrm>
            <a:off x="674313" y="1733600"/>
            <a:ext cx="10843375" cy="428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cxnSp>
        <p:nvCxnSpPr>
          <p:cNvPr id="368" name="Google Shape;368;g2cd2211dd4e_0_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69" name="Google Shape;369;g2cd2211dd4e_0_2"/>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3.1-Enunciado</a:t>
            </a:r>
            <a:endParaRPr b="0" i="0" sz="2800" u="none" cap="none" strike="noStrike">
              <a:solidFill>
                <a:srgbClr val="3F3F3F"/>
              </a:solidFill>
              <a:latin typeface="Century Gothic"/>
              <a:ea typeface="Century Gothic"/>
              <a:cs typeface="Century Gothic"/>
              <a:sym typeface="Century Gothic"/>
            </a:endParaRPr>
          </a:p>
        </p:txBody>
      </p:sp>
      <p:cxnSp>
        <p:nvCxnSpPr>
          <p:cNvPr id="370" name="Google Shape;370;g2cd2211dd4e_0_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71" name="Google Shape;371;g2cd2211dd4e_0_2"/>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72" name="Google Shape;372;g2cd2211dd4e_0_2"/>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En el juego (solitario) del senku, también llamado solitario chino, se colocan 32 piezas iguales en un tablero de 33 casillas, tal y como se indica en la siguiente figura (las “x" corresponden a posiciones no válidas):</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500">
              <a:solidFill>
                <a:schemeClr val="dk1"/>
              </a:solidFill>
            </a:endParaRPr>
          </a:p>
          <a:p>
            <a:pPr indent="0" lvl="0" marL="0" rtl="0" algn="just">
              <a:lnSpc>
                <a:spcPct val="115000"/>
              </a:lnSpc>
              <a:spcBef>
                <a:spcPts val="800"/>
              </a:spcBef>
              <a:spcAft>
                <a:spcPts val="0"/>
              </a:spcAft>
              <a:buClr>
                <a:schemeClr val="dk1"/>
              </a:buClr>
              <a:buSzPts val="1100"/>
              <a:buFont typeface="Arial"/>
              <a:buNone/>
            </a:pPr>
            <a:r>
              <a:rPr lang="es-ES" sz="2400">
                <a:solidFill>
                  <a:schemeClr val="dk1"/>
                </a:solidFill>
              </a:rPr>
              <a:t>Solo se permiten movimientos de las piezas en vertical y horizontal. Una pieza solo puede moverse saltando sobre otra y situándose en la siguiente casilla, que debe estar vacía. La pieza sobre la que se salta se retira del tablero. Se consigue terminar con éxito el juego cuando queda una sola pieza en la posición central del tablero (la que estaba inicialmente vacía). Diseñar e implementar un algoritmo de backtracking que encuentre una serie de movimientos para llegar con éxito al final del juego.</a:t>
            </a:r>
            <a:endParaRPr sz="24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1500" u="sng">
              <a:solidFill>
                <a:schemeClr val="dk1"/>
              </a:solidFill>
            </a:endParaRPr>
          </a:p>
          <a:p>
            <a:pPr indent="0" lvl="0" marL="0" marR="0" rtl="0" algn="just">
              <a:lnSpc>
                <a:spcPct val="115000"/>
              </a:lnSpc>
              <a:spcBef>
                <a:spcPts val="800"/>
              </a:spcBef>
              <a:spcAft>
                <a:spcPts val="0"/>
              </a:spcAft>
              <a:buNone/>
            </a:pPr>
            <a:r>
              <a:t/>
            </a:r>
            <a:endParaRPr sz="1500" u="sng">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cxnSp>
        <p:nvCxnSpPr>
          <p:cNvPr id="378" name="Google Shape;378;g2dc8cd49f75_1_2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79" name="Google Shape;379;g2dc8cd49f75_1_22"/>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3.2-Enunciado Formal</a:t>
            </a:r>
            <a:endParaRPr b="0" i="0" sz="2800" u="none" cap="none" strike="noStrike">
              <a:solidFill>
                <a:srgbClr val="3F3F3F"/>
              </a:solidFill>
              <a:latin typeface="Century Gothic"/>
              <a:ea typeface="Century Gothic"/>
              <a:cs typeface="Century Gothic"/>
              <a:sym typeface="Century Gothic"/>
            </a:endParaRPr>
          </a:p>
        </p:txBody>
      </p:sp>
      <p:cxnSp>
        <p:nvCxnSpPr>
          <p:cNvPr id="380" name="Google Shape;380;g2dc8cd49f75_1_2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81" name="Google Shape;381;g2dc8cd49f75_1_22"/>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82" name="Google Shape;382;g2dc8cd49f75_1_22"/>
          <p:cNvSpPr txBox="1"/>
          <p:nvPr/>
        </p:nvSpPr>
        <p:spPr>
          <a:xfrm>
            <a:off x="439225" y="1627350"/>
            <a:ext cx="11207400" cy="4811700"/>
          </a:xfrm>
          <a:prstGeom prst="rect">
            <a:avLst/>
          </a:prstGeom>
          <a:noFill/>
          <a:ln>
            <a:noFill/>
          </a:ln>
        </p:spPr>
        <p:txBody>
          <a:bodyPr anchorCtr="0" anchor="t" bIns="91425" lIns="91425" spcFirstLastPara="1" rIns="91425" wrap="square" tIns="91425">
            <a:noAutofit/>
          </a:bodyPr>
          <a:lstStyle/>
          <a:p>
            <a:pPr indent="457200" lvl="0" marL="0" marR="0" rtl="0" algn="just">
              <a:lnSpc>
                <a:spcPct val="115000"/>
              </a:lnSpc>
              <a:spcBef>
                <a:spcPts val="800"/>
              </a:spcBef>
              <a:spcAft>
                <a:spcPts val="0"/>
              </a:spcAft>
              <a:buNone/>
            </a:pPr>
            <a:r>
              <a:t/>
            </a:r>
            <a:endParaRPr sz="2400">
              <a:solidFill>
                <a:schemeClr val="dk1"/>
              </a:solidFill>
            </a:endParaRPr>
          </a:p>
          <a:p>
            <a:pPr indent="457200" lvl="0" marL="0" marR="0" rtl="0" algn="just">
              <a:lnSpc>
                <a:spcPct val="115000"/>
              </a:lnSpc>
              <a:spcBef>
                <a:spcPts val="800"/>
              </a:spcBef>
              <a:spcAft>
                <a:spcPts val="0"/>
              </a:spcAft>
              <a:buNone/>
            </a:pPr>
            <a:r>
              <a:rPr lang="es-ES" sz="2400">
                <a:solidFill>
                  <a:schemeClr val="dk1"/>
                </a:solidFill>
              </a:rPr>
              <a:t>Dado un tablero de tamaño n, tenemos que encontrar una solución en la que sólo quede una bola (también llamada “canica” o “cinco”) y esté en el centro del tablero. Solamente se pueden realizar movimientos para que una bola se coma a otra, de forma que la bola que es “comida” por la otra, queda eliminada. En el tablero sólo hay 33 casillas disponibles, las </a:t>
            </a:r>
            <a:r>
              <a:rPr lang="es-ES" sz="2400">
                <a:solidFill>
                  <a:schemeClr val="dk1"/>
                </a:solidFill>
              </a:rPr>
              <a:t>cuales</a:t>
            </a:r>
            <a:r>
              <a:rPr lang="es-ES" sz="2400">
                <a:solidFill>
                  <a:schemeClr val="dk1"/>
                </a:solidFill>
              </a:rPr>
              <a:t> 32 están ocupadas por bolas y la casilla del centro está vacía. Como tenemos 32 bolas, la solución tiene que estar formada por 31 movimientos.</a:t>
            </a:r>
            <a:endParaRPr sz="1500" u="sng">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cxnSp>
        <p:nvCxnSpPr>
          <p:cNvPr id="388" name="Google Shape;388;g2dc8cd49f75_1_3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89" name="Google Shape;389;g2dc8cd49f75_1_32"/>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3.3.-Vuelta atrás: Componentes de diseño.</a:t>
            </a:r>
            <a:endParaRPr b="1" sz="2800">
              <a:solidFill>
                <a:srgbClr val="3F3F3F"/>
              </a:solidFill>
              <a:latin typeface="Century Gothic"/>
              <a:ea typeface="Century Gothic"/>
              <a:cs typeface="Century Gothic"/>
              <a:sym typeface="Century Gothic"/>
            </a:endParaRPr>
          </a:p>
        </p:txBody>
      </p:sp>
      <p:cxnSp>
        <p:nvCxnSpPr>
          <p:cNvPr id="390" name="Google Shape;390;g2dc8cd49f75_1_3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91" name="Google Shape;391;g2dc8cd49f75_1_32"/>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392" name="Google Shape;392;g2dc8cd49f75_1_32"/>
          <p:cNvSpPr txBox="1"/>
          <p:nvPr/>
        </p:nvSpPr>
        <p:spPr>
          <a:xfrm>
            <a:off x="439225" y="1627350"/>
            <a:ext cx="11207400" cy="51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b="1" lang="es-ES" sz="1800">
                <a:solidFill>
                  <a:schemeClr val="dk1"/>
                </a:solidFill>
              </a:rPr>
              <a:t>Representación:</a:t>
            </a:r>
            <a:r>
              <a:rPr lang="es-ES" sz="1800">
                <a:solidFill>
                  <a:schemeClr val="dk1"/>
                </a:solidFill>
              </a:rPr>
              <a:t> </a:t>
            </a:r>
            <a:endParaRPr sz="1800">
              <a:solidFill>
                <a:schemeClr val="dk1"/>
              </a:solidFill>
            </a:endParaRPr>
          </a:p>
          <a:p>
            <a:pPr indent="-342900" lvl="0" marL="457200" rtl="0" algn="just">
              <a:lnSpc>
                <a:spcPct val="115000"/>
              </a:lnSpc>
              <a:spcBef>
                <a:spcPts val="800"/>
              </a:spcBef>
              <a:spcAft>
                <a:spcPts val="0"/>
              </a:spcAft>
              <a:buClr>
                <a:schemeClr val="dk1"/>
              </a:buClr>
              <a:buSzPts val="1800"/>
              <a:buChar char="-"/>
            </a:pPr>
            <a:r>
              <a:rPr b="1" lang="es-ES" sz="1800">
                <a:solidFill>
                  <a:schemeClr val="dk1"/>
                </a:solidFill>
              </a:rPr>
              <a:t>Matriz tablero </a:t>
            </a:r>
            <a:r>
              <a:rPr lang="es-ES" sz="1800">
                <a:solidFill>
                  <a:schemeClr val="dk1"/>
                </a:solidFill>
              </a:rPr>
              <a:t>de tamaño nxn, donde cada casilla puede ser </a:t>
            </a:r>
            <a:r>
              <a:rPr b="1" lang="es-ES" sz="1800">
                <a:solidFill>
                  <a:schemeClr val="dk1"/>
                </a:solidFill>
              </a:rPr>
              <a:t>libre, ocupada o prohibida. </a:t>
            </a:r>
            <a:endParaRPr b="1" sz="1800">
              <a:solidFill>
                <a:schemeClr val="dk1"/>
              </a:solidFill>
            </a:endParaRPr>
          </a:p>
          <a:p>
            <a:pPr indent="-342900" lvl="0" marL="457200" rtl="0" algn="just">
              <a:lnSpc>
                <a:spcPct val="115000"/>
              </a:lnSpc>
              <a:spcBef>
                <a:spcPts val="0"/>
              </a:spcBef>
              <a:spcAft>
                <a:spcPts val="0"/>
              </a:spcAft>
              <a:buClr>
                <a:schemeClr val="dk1"/>
              </a:buClr>
              <a:buSzPts val="1800"/>
              <a:buChar char="-"/>
            </a:pPr>
            <a:r>
              <a:rPr lang="es-ES" sz="1800">
                <a:solidFill>
                  <a:schemeClr val="dk1"/>
                </a:solidFill>
              </a:rPr>
              <a:t>Cada </a:t>
            </a:r>
            <a:r>
              <a:rPr b="1" lang="es-ES" sz="1800">
                <a:solidFill>
                  <a:schemeClr val="dk1"/>
                </a:solidFill>
              </a:rPr>
              <a:t>movimiento</a:t>
            </a:r>
            <a:r>
              <a:rPr lang="es-ES" sz="1800">
                <a:solidFill>
                  <a:schemeClr val="dk1"/>
                </a:solidFill>
              </a:rPr>
              <a:t> se representa como un par de </a:t>
            </a:r>
            <a:r>
              <a:rPr b="1" lang="es-ES" sz="1800">
                <a:solidFill>
                  <a:schemeClr val="dk1"/>
                </a:solidFill>
              </a:rPr>
              <a:t>coordenadas (i, j)</a:t>
            </a:r>
            <a:r>
              <a:rPr lang="es-ES" sz="1800">
                <a:solidFill>
                  <a:schemeClr val="dk1"/>
                </a:solidFill>
              </a:rPr>
              <a:t> que indica la posición de la </a:t>
            </a:r>
            <a:r>
              <a:rPr b="1" lang="es-ES" sz="1800">
                <a:solidFill>
                  <a:schemeClr val="dk1"/>
                </a:solidFill>
              </a:rPr>
              <a:t>ficha que se moverá</a:t>
            </a:r>
            <a:r>
              <a:rPr lang="es-ES" sz="1800">
                <a:solidFill>
                  <a:schemeClr val="dk1"/>
                </a:solidFill>
              </a:rPr>
              <a:t> y un par de </a:t>
            </a:r>
            <a:r>
              <a:rPr b="1" lang="es-ES" sz="1800">
                <a:solidFill>
                  <a:schemeClr val="dk1"/>
                </a:solidFill>
              </a:rPr>
              <a:t>coordenadas (ni, nj) </a:t>
            </a:r>
            <a:r>
              <a:rPr lang="es-ES" sz="1800">
                <a:solidFill>
                  <a:schemeClr val="dk1"/>
                </a:solidFill>
              </a:rPr>
              <a:t>que indica la </a:t>
            </a:r>
            <a:r>
              <a:rPr b="1" lang="es-ES" sz="1800">
                <a:solidFill>
                  <a:schemeClr val="dk1"/>
                </a:solidFill>
              </a:rPr>
              <a:t>posición a la que se moverá la ficha.</a:t>
            </a:r>
            <a:endParaRPr b="1" sz="1800">
              <a:solidFill>
                <a:schemeClr val="dk1"/>
              </a:solidFill>
            </a:endParaRPr>
          </a:p>
          <a:p>
            <a:pPr indent="0" lvl="0" marL="0" rtl="0" algn="just">
              <a:lnSpc>
                <a:spcPct val="115000"/>
              </a:lnSpc>
              <a:spcBef>
                <a:spcPts val="800"/>
              </a:spcBef>
              <a:spcAft>
                <a:spcPts val="0"/>
              </a:spcAft>
              <a:buNone/>
            </a:pPr>
            <a:r>
              <a:t/>
            </a:r>
            <a:endParaRPr sz="100">
              <a:solidFill>
                <a:schemeClr val="dk1"/>
              </a:solidFill>
            </a:endParaRPr>
          </a:p>
          <a:p>
            <a:pPr indent="0" lvl="0" marL="0" rtl="0" algn="just">
              <a:lnSpc>
                <a:spcPct val="115000"/>
              </a:lnSpc>
              <a:spcBef>
                <a:spcPts val="800"/>
              </a:spcBef>
              <a:spcAft>
                <a:spcPts val="0"/>
              </a:spcAft>
              <a:buNone/>
            </a:pPr>
            <a:r>
              <a:rPr b="1" lang="es-ES" sz="1800">
                <a:solidFill>
                  <a:schemeClr val="dk1"/>
                </a:solidFill>
              </a:rPr>
              <a:t>Restricciones explícitas: </a:t>
            </a:r>
            <a:endParaRPr b="1" sz="1800">
              <a:solidFill>
                <a:schemeClr val="dk1"/>
              </a:solidFill>
            </a:endParaRPr>
          </a:p>
          <a:p>
            <a:pPr indent="-342900" lvl="0" marL="457200" rtl="0" algn="just">
              <a:lnSpc>
                <a:spcPct val="115000"/>
              </a:lnSpc>
              <a:spcBef>
                <a:spcPts val="800"/>
              </a:spcBef>
              <a:spcAft>
                <a:spcPts val="0"/>
              </a:spcAft>
              <a:buClr>
                <a:schemeClr val="dk1"/>
              </a:buClr>
              <a:buSzPts val="1800"/>
              <a:buChar char="-"/>
            </a:pPr>
            <a:r>
              <a:rPr lang="es-ES" sz="1800">
                <a:solidFill>
                  <a:schemeClr val="dk1"/>
                </a:solidFill>
              </a:rPr>
              <a:t>Las </a:t>
            </a:r>
            <a:r>
              <a:rPr b="1" lang="es-ES" sz="1800">
                <a:solidFill>
                  <a:schemeClr val="dk1"/>
                </a:solidFill>
              </a:rPr>
              <a:t>coordenadas</a:t>
            </a:r>
            <a:r>
              <a:rPr lang="es-ES" sz="1800">
                <a:solidFill>
                  <a:schemeClr val="dk1"/>
                </a:solidFill>
              </a:rPr>
              <a:t> deben estar dentro del rango del tablero, es decir, </a:t>
            </a:r>
            <a:r>
              <a:rPr b="1" lang="es-ES" sz="1800">
                <a:solidFill>
                  <a:schemeClr val="dk1"/>
                </a:solidFill>
              </a:rPr>
              <a:t>0 &lt;= i, j, ni, nj &lt; n.</a:t>
            </a:r>
            <a:r>
              <a:rPr lang="es-ES" sz="1800">
                <a:solidFill>
                  <a:schemeClr val="dk1"/>
                </a:solidFill>
              </a:rPr>
              <a:t> Además, el movimiento debe ser válido según las reglas del juego.</a:t>
            </a:r>
            <a:endParaRPr sz="1800">
              <a:solidFill>
                <a:schemeClr val="dk1"/>
              </a:solidFill>
            </a:endParaRPr>
          </a:p>
          <a:p>
            <a:pPr indent="0" lvl="0" marL="0" rtl="0" algn="just">
              <a:lnSpc>
                <a:spcPct val="115000"/>
              </a:lnSpc>
              <a:spcBef>
                <a:spcPts val="800"/>
              </a:spcBef>
              <a:spcAft>
                <a:spcPts val="0"/>
              </a:spcAft>
              <a:buNone/>
            </a:pPr>
            <a:r>
              <a:rPr b="1" lang="es-ES" sz="1800">
                <a:solidFill>
                  <a:schemeClr val="dk1"/>
                </a:solidFill>
              </a:rPr>
              <a:t>Restricciones implícitas:</a:t>
            </a:r>
            <a:endParaRPr b="1" sz="1800">
              <a:solidFill>
                <a:schemeClr val="dk1"/>
              </a:solidFill>
            </a:endParaRPr>
          </a:p>
          <a:p>
            <a:pPr indent="-342900" lvl="0" marL="457200" rtl="0" algn="just">
              <a:lnSpc>
                <a:spcPct val="115000"/>
              </a:lnSpc>
              <a:spcBef>
                <a:spcPts val="800"/>
              </a:spcBef>
              <a:spcAft>
                <a:spcPts val="0"/>
              </a:spcAft>
              <a:buClr>
                <a:schemeClr val="dk1"/>
              </a:buClr>
              <a:buSzPts val="1800"/>
              <a:buChar char="-"/>
            </a:pPr>
            <a:r>
              <a:rPr b="1" lang="es-ES" sz="1800">
                <a:solidFill>
                  <a:schemeClr val="dk1"/>
                </a:solidFill>
              </a:rPr>
              <a:t>No puede haber más de una ficha en una casilla ocupada: </a:t>
            </a:r>
            <a:r>
              <a:rPr lang="es-ES" sz="1800">
                <a:solidFill>
                  <a:schemeClr val="dk1"/>
                </a:solidFill>
              </a:rPr>
              <a:t>Para cada movimiento, la c</a:t>
            </a:r>
            <a:r>
              <a:rPr b="1" lang="es-ES" sz="1800">
                <a:solidFill>
                  <a:schemeClr val="dk1"/>
                </a:solidFill>
              </a:rPr>
              <a:t>asilla de origen (i, j) </a:t>
            </a:r>
            <a:r>
              <a:rPr lang="es-ES" sz="1800">
                <a:solidFill>
                  <a:schemeClr val="dk1"/>
                </a:solidFill>
              </a:rPr>
              <a:t>debe contener una ficha (</a:t>
            </a:r>
            <a:r>
              <a:rPr b="1" lang="es-ES" sz="1800">
                <a:solidFill>
                  <a:schemeClr val="dk1"/>
                </a:solidFill>
              </a:rPr>
              <a:t>ocupada</a:t>
            </a:r>
            <a:r>
              <a:rPr lang="es-ES" sz="1800">
                <a:solidFill>
                  <a:schemeClr val="dk1"/>
                </a:solidFill>
              </a:rPr>
              <a:t>) y la </a:t>
            </a:r>
            <a:r>
              <a:rPr b="1" lang="es-ES" sz="1800">
                <a:solidFill>
                  <a:schemeClr val="dk1"/>
                </a:solidFill>
              </a:rPr>
              <a:t>casilla de destino </a:t>
            </a:r>
            <a:r>
              <a:rPr lang="es-ES" sz="1800">
                <a:solidFill>
                  <a:schemeClr val="dk1"/>
                </a:solidFill>
              </a:rPr>
              <a:t>(ni, nj) debe estar libre (</a:t>
            </a:r>
            <a:r>
              <a:rPr b="1" lang="es-ES" sz="1800">
                <a:solidFill>
                  <a:schemeClr val="dk1"/>
                </a:solidFill>
              </a:rPr>
              <a:t>libre</a:t>
            </a:r>
            <a:r>
              <a:rPr lang="es-ES" sz="1800">
                <a:solidFill>
                  <a:schemeClr val="dk1"/>
                </a:solidFill>
              </a:rPr>
              <a:t>).</a:t>
            </a:r>
            <a:endParaRPr sz="1800">
              <a:solidFill>
                <a:schemeClr val="dk1"/>
              </a:solidFill>
            </a:endParaRPr>
          </a:p>
          <a:p>
            <a:pPr indent="0" lvl="0" marL="457200" rtl="0" algn="just">
              <a:lnSpc>
                <a:spcPct val="115000"/>
              </a:lnSpc>
              <a:spcBef>
                <a:spcPts val="800"/>
              </a:spcBef>
              <a:spcAft>
                <a:spcPts val="0"/>
              </a:spcAft>
              <a:buNone/>
            </a:pPr>
            <a:r>
              <a:t/>
            </a:r>
            <a:endParaRPr sz="100">
              <a:solidFill>
                <a:schemeClr val="dk1"/>
              </a:solidFill>
            </a:endParaRPr>
          </a:p>
          <a:p>
            <a:pPr indent="-342900" lvl="0" marL="457200" rtl="0" algn="just">
              <a:lnSpc>
                <a:spcPct val="115000"/>
              </a:lnSpc>
              <a:spcBef>
                <a:spcPts val="800"/>
              </a:spcBef>
              <a:spcAft>
                <a:spcPts val="0"/>
              </a:spcAft>
              <a:buClr>
                <a:schemeClr val="dk1"/>
              </a:buClr>
              <a:buSzPts val="1800"/>
              <a:buChar char="-"/>
            </a:pPr>
            <a:r>
              <a:rPr b="1" lang="es-ES" sz="1800">
                <a:solidFill>
                  <a:schemeClr val="dk1"/>
                </a:solidFill>
              </a:rPr>
              <a:t>Una ficha sólo puede moverse en línea recta sobre fichas ocupadas: </a:t>
            </a:r>
            <a:r>
              <a:rPr lang="es-ES" sz="1800">
                <a:solidFill>
                  <a:schemeClr val="dk1"/>
                </a:solidFill>
              </a:rPr>
              <a:t>Para cada movimiento, las casillas intermedias entre la posición de origen (i, j) y la posición de destino (ni, nj) </a:t>
            </a:r>
            <a:r>
              <a:rPr b="1" lang="es-ES" sz="1800">
                <a:solidFill>
                  <a:schemeClr val="dk1"/>
                </a:solidFill>
              </a:rPr>
              <a:t>deben estar ocupadas (ocupada).</a:t>
            </a:r>
            <a:endParaRPr b="1" sz="1800">
              <a:solidFill>
                <a:schemeClr val="dk1"/>
              </a:solidFill>
            </a:endParaRPr>
          </a:p>
          <a:p>
            <a:pPr indent="457200" lvl="0" marL="0" rtl="0" algn="just">
              <a:lnSpc>
                <a:spcPct val="115000"/>
              </a:lnSpc>
              <a:spcBef>
                <a:spcPts val="800"/>
              </a:spcBef>
              <a:spcAft>
                <a:spcPts val="0"/>
              </a:spcAft>
              <a:buClr>
                <a:schemeClr val="dk1"/>
              </a:buClr>
              <a:buSzPts val="1100"/>
              <a:buFont typeface="Arial"/>
              <a:buNone/>
            </a:pPr>
            <a:r>
              <a:t/>
            </a:r>
            <a:endParaRPr sz="2400">
              <a:solidFill>
                <a:schemeClr val="dk1"/>
              </a:solidFill>
            </a:endParaRPr>
          </a:p>
          <a:p>
            <a:pPr indent="457200" lvl="0" marL="0" marR="0" rtl="0" algn="just">
              <a:lnSpc>
                <a:spcPct val="115000"/>
              </a:lnSpc>
              <a:spcBef>
                <a:spcPts val="800"/>
              </a:spcBef>
              <a:spcAft>
                <a:spcPts val="0"/>
              </a:spcAft>
              <a:buNone/>
            </a:pPr>
            <a:r>
              <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cxnSp>
        <p:nvCxnSpPr>
          <p:cNvPr id="398" name="Google Shape;398;g2dc8cd49f75_1_43"/>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99" name="Google Shape;399;g2dc8cd49f75_1_43"/>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3.3.-Vuelta atrás: Componentes de diseño.</a:t>
            </a:r>
            <a:endParaRPr b="1" sz="2800">
              <a:solidFill>
                <a:srgbClr val="3F3F3F"/>
              </a:solidFill>
              <a:latin typeface="Century Gothic"/>
              <a:ea typeface="Century Gothic"/>
              <a:cs typeface="Century Gothic"/>
              <a:sym typeface="Century Gothic"/>
            </a:endParaRPr>
          </a:p>
        </p:txBody>
      </p:sp>
      <p:cxnSp>
        <p:nvCxnSpPr>
          <p:cNvPr id="400" name="Google Shape;400;g2dc8cd49f75_1_43"/>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01" name="Google Shape;401;g2dc8cd49f75_1_43"/>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02" name="Google Shape;402;g2dc8cd49f75_1_43"/>
          <p:cNvSpPr txBox="1"/>
          <p:nvPr/>
        </p:nvSpPr>
        <p:spPr>
          <a:xfrm>
            <a:off x="1544100" y="990600"/>
            <a:ext cx="11207400" cy="51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b="1" lang="es-ES" sz="1800">
                <a:solidFill>
                  <a:schemeClr val="dk1"/>
                </a:solidFill>
              </a:rPr>
              <a:t>Pseudocódigo:</a:t>
            </a:r>
            <a:endParaRPr b="1" sz="1800">
              <a:solidFill>
                <a:schemeClr val="dk1"/>
              </a:solidFill>
            </a:endParaRPr>
          </a:p>
          <a:p>
            <a:pPr indent="457200" lvl="0" marL="0" rtl="0" algn="just">
              <a:lnSpc>
                <a:spcPct val="115000"/>
              </a:lnSpc>
              <a:spcBef>
                <a:spcPts val="800"/>
              </a:spcBef>
              <a:spcAft>
                <a:spcPts val="0"/>
              </a:spcAft>
              <a:buNone/>
            </a:pPr>
            <a:r>
              <a:t/>
            </a:r>
            <a:endParaRPr sz="2400">
              <a:solidFill>
                <a:schemeClr val="dk1"/>
              </a:solidFill>
            </a:endParaRPr>
          </a:p>
          <a:p>
            <a:pPr indent="457200" lvl="0" marL="0" marR="0" rtl="0" algn="just">
              <a:lnSpc>
                <a:spcPct val="115000"/>
              </a:lnSpc>
              <a:spcBef>
                <a:spcPts val="800"/>
              </a:spcBef>
              <a:spcAft>
                <a:spcPts val="0"/>
              </a:spcAft>
              <a:buNone/>
            </a:pPr>
            <a:r>
              <a:t/>
            </a:r>
            <a:endParaRPr sz="2400">
              <a:solidFill>
                <a:schemeClr val="dk1"/>
              </a:solidFill>
            </a:endParaRPr>
          </a:p>
        </p:txBody>
      </p:sp>
      <p:pic>
        <p:nvPicPr>
          <p:cNvPr id="403" name="Google Shape;403;g2dc8cd49f75_1_43"/>
          <p:cNvPicPr preferRelativeResize="0"/>
          <p:nvPr/>
        </p:nvPicPr>
        <p:blipFill>
          <a:blip r:embed="rId3">
            <a:alphaModFix/>
          </a:blip>
          <a:stretch>
            <a:fillRect/>
          </a:stretch>
        </p:blipFill>
        <p:spPr>
          <a:xfrm>
            <a:off x="4086300" y="4446625"/>
            <a:ext cx="3419550" cy="2358313"/>
          </a:xfrm>
          <a:prstGeom prst="rect">
            <a:avLst/>
          </a:prstGeom>
          <a:noFill/>
          <a:ln>
            <a:noFill/>
          </a:ln>
        </p:spPr>
      </p:pic>
      <p:pic>
        <p:nvPicPr>
          <p:cNvPr id="404" name="Google Shape;404;g2dc8cd49f75_1_43"/>
          <p:cNvPicPr preferRelativeResize="0"/>
          <p:nvPr/>
        </p:nvPicPr>
        <p:blipFill rotWithShape="1">
          <a:blip r:embed="rId4">
            <a:alphaModFix/>
          </a:blip>
          <a:srcRect b="2353" l="0" r="0" t="0"/>
          <a:stretch/>
        </p:blipFill>
        <p:spPr>
          <a:xfrm>
            <a:off x="3904450" y="697500"/>
            <a:ext cx="3714225" cy="4102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g2dc8cd49f75_1_5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11" name="Google Shape;411;g2dc8cd49f75_1_5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3.3.-Vuelta atrás: Componentes de diseño.</a:t>
            </a:r>
            <a:endParaRPr b="1" sz="2800">
              <a:solidFill>
                <a:srgbClr val="3F3F3F"/>
              </a:solidFill>
              <a:latin typeface="Century Gothic"/>
              <a:ea typeface="Century Gothic"/>
              <a:cs typeface="Century Gothic"/>
              <a:sym typeface="Century Gothic"/>
            </a:endParaRPr>
          </a:p>
        </p:txBody>
      </p:sp>
      <p:cxnSp>
        <p:nvCxnSpPr>
          <p:cNvPr id="412" name="Google Shape;412;g2dc8cd49f75_1_5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13" name="Google Shape;413;g2dc8cd49f75_1_54"/>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14" name="Google Shape;414;g2dc8cd49f75_1_54"/>
          <p:cNvSpPr txBox="1"/>
          <p:nvPr/>
        </p:nvSpPr>
        <p:spPr>
          <a:xfrm>
            <a:off x="1544100" y="990600"/>
            <a:ext cx="11207400" cy="51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b="1" lang="es-ES" sz="1800">
                <a:solidFill>
                  <a:schemeClr val="dk1"/>
                </a:solidFill>
              </a:rPr>
              <a:t>Código en C++</a:t>
            </a:r>
            <a:r>
              <a:rPr b="1" lang="es-ES" sz="1800">
                <a:solidFill>
                  <a:schemeClr val="dk1"/>
                </a:solidFill>
              </a:rPr>
              <a:t>:</a:t>
            </a:r>
            <a:endParaRPr b="1" sz="1800">
              <a:solidFill>
                <a:schemeClr val="dk1"/>
              </a:solidFill>
            </a:endParaRPr>
          </a:p>
          <a:p>
            <a:pPr indent="457200" lvl="0" marL="0" rtl="0" algn="just">
              <a:lnSpc>
                <a:spcPct val="115000"/>
              </a:lnSpc>
              <a:spcBef>
                <a:spcPts val="800"/>
              </a:spcBef>
              <a:spcAft>
                <a:spcPts val="0"/>
              </a:spcAft>
              <a:buNone/>
            </a:pPr>
            <a:r>
              <a:t/>
            </a:r>
            <a:endParaRPr sz="2400">
              <a:solidFill>
                <a:schemeClr val="dk1"/>
              </a:solidFill>
            </a:endParaRPr>
          </a:p>
          <a:p>
            <a:pPr indent="457200" lvl="0" marL="0" marR="0" rtl="0" algn="just">
              <a:lnSpc>
                <a:spcPct val="115000"/>
              </a:lnSpc>
              <a:spcBef>
                <a:spcPts val="800"/>
              </a:spcBef>
              <a:spcAft>
                <a:spcPts val="0"/>
              </a:spcAft>
              <a:buNone/>
            </a:pPr>
            <a:r>
              <a:t/>
            </a:r>
            <a:endParaRPr sz="2400">
              <a:solidFill>
                <a:schemeClr val="dk1"/>
              </a:solidFill>
            </a:endParaRPr>
          </a:p>
        </p:txBody>
      </p:sp>
      <p:pic>
        <p:nvPicPr>
          <p:cNvPr id="415" name="Google Shape;415;g2dc8cd49f75_1_54"/>
          <p:cNvPicPr preferRelativeResize="0"/>
          <p:nvPr/>
        </p:nvPicPr>
        <p:blipFill>
          <a:blip r:embed="rId3">
            <a:alphaModFix/>
          </a:blip>
          <a:stretch>
            <a:fillRect/>
          </a:stretch>
        </p:blipFill>
        <p:spPr>
          <a:xfrm>
            <a:off x="1924050" y="1405100"/>
            <a:ext cx="8420100" cy="533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cxnSp>
        <p:nvCxnSpPr>
          <p:cNvPr id="101" name="Google Shape;101;p4"/>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02" name="Google Shape;102;p4"/>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Problemas</a:t>
            </a:r>
            <a:endParaRPr b="0" i="0" sz="2800" u="none" cap="none" strike="noStrike">
              <a:solidFill>
                <a:srgbClr val="3F3F3F"/>
              </a:solidFill>
              <a:latin typeface="Century Gothic"/>
              <a:ea typeface="Century Gothic"/>
              <a:cs typeface="Century Gothic"/>
              <a:sym typeface="Century Gothic"/>
            </a:endParaRPr>
          </a:p>
        </p:txBody>
      </p:sp>
      <p:cxnSp>
        <p:nvCxnSpPr>
          <p:cNvPr id="103" name="Google Shape;103;p4"/>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04" name="Google Shape;104;p4"/>
          <p:cNvSpPr/>
          <p:nvPr/>
        </p:nvSpPr>
        <p:spPr>
          <a:xfrm rot="5400000">
            <a:off x="-405753" y="2673329"/>
            <a:ext cx="4336200" cy="2044800"/>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5" name="Google Shape;105;p4"/>
          <p:cNvSpPr/>
          <p:nvPr/>
        </p:nvSpPr>
        <p:spPr>
          <a:xfrm rot="5400000">
            <a:off x="1761132" y="2673357"/>
            <a:ext cx="4336142" cy="2044685"/>
          </a:xfrm>
          <a:prstGeom prst="trapezoid">
            <a:avLst>
              <a:gd fmla="val 25000" name="adj"/>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6" name="Google Shape;106;p4"/>
          <p:cNvSpPr/>
          <p:nvPr/>
        </p:nvSpPr>
        <p:spPr>
          <a:xfrm rot="5400000">
            <a:off x="3927930" y="2673357"/>
            <a:ext cx="4336142" cy="2044685"/>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4"/>
          <p:cNvSpPr/>
          <p:nvPr/>
        </p:nvSpPr>
        <p:spPr>
          <a:xfrm rot="5400000">
            <a:off x="6094728" y="2631261"/>
            <a:ext cx="4336142" cy="2044685"/>
          </a:xfrm>
          <a:prstGeom prst="trapezoid">
            <a:avLst>
              <a:gd fmla="val 25000" name="adj"/>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 name="Google Shape;108;p4"/>
          <p:cNvSpPr/>
          <p:nvPr/>
        </p:nvSpPr>
        <p:spPr>
          <a:xfrm rot="5400000">
            <a:off x="8263685" y="2673357"/>
            <a:ext cx="4336142" cy="2044685"/>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 name="Google Shape;109;p4"/>
          <p:cNvSpPr/>
          <p:nvPr/>
        </p:nvSpPr>
        <p:spPr>
          <a:xfrm>
            <a:off x="886383"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3053182"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1" name="Google Shape;111;p4"/>
          <p:cNvSpPr/>
          <p:nvPr/>
        </p:nvSpPr>
        <p:spPr>
          <a:xfrm>
            <a:off x="5219979"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7386779" y="3653603"/>
            <a:ext cx="1752042" cy="1461939"/>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p4"/>
          <p:cNvSpPr/>
          <p:nvPr/>
        </p:nvSpPr>
        <p:spPr>
          <a:xfrm>
            <a:off x="9555735"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14" name="Google Shape;114;p4"/>
          <p:cNvSpPr/>
          <p:nvPr/>
        </p:nvSpPr>
        <p:spPr>
          <a:xfrm>
            <a:off x="1074444" y="2473247"/>
            <a:ext cx="1371600" cy="55399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FORMAR PAREJAS</a:t>
            </a:r>
            <a:endParaRPr b="1" i="0" sz="1800" u="none" cap="none" strike="noStrike">
              <a:solidFill>
                <a:schemeClr val="lt1"/>
              </a:solidFill>
              <a:latin typeface="Arial"/>
              <a:ea typeface="Arial"/>
              <a:cs typeface="Arial"/>
              <a:sym typeface="Arial"/>
            </a:endParaRPr>
          </a:p>
        </p:txBody>
      </p:sp>
      <p:sp>
        <p:nvSpPr>
          <p:cNvPr id="115" name="Google Shape;115;p4"/>
          <p:cNvSpPr/>
          <p:nvPr/>
        </p:nvSpPr>
        <p:spPr>
          <a:xfrm>
            <a:off x="3242324" y="2539855"/>
            <a:ext cx="1371600" cy="5539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0" i="0" lang="es-ES" sz="1400" u="none" cap="none" strike="noStrike">
                <a:solidFill>
                  <a:srgbClr val="000000"/>
                </a:solidFill>
                <a:latin typeface="Arial"/>
                <a:ea typeface="Arial"/>
                <a:cs typeface="Arial"/>
                <a:sym typeface="Arial"/>
              </a:rPr>
              <a:t>        </a:t>
            </a:r>
            <a:r>
              <a:rPr b="1" i="0" lang="es-ES" sz="1800" u="none" cap="none" strike="noStrike">
                <a:solidFill>
                  <a:schemeClr val="lt1"/>
                </a:solidFill>
                <a:latin typeface="Arial"/>
                <a:ea typeface="Arial"/>
                <a:cs typeface="Arial"/>
                <a:sym typeface="Arial"/>
              </a:rPr>
              <a:t>CENA</a:t>
            </a:r>
            <a:endParaRPr b="0" i="0" sz="1400" u="none" cap="none" strike="noStrike">
              <a:solidFill>
                <a:srgbClr val="000000"/>
              </a:solidFill>
              <a:latin typeface="Arial"/>
              <a:ea typeface="Arial"/>
              <a:cs typeface="Arial"/>
              <a:sym typeface="Arial"/>
            </a:endParaRPr>
          </a:p>
        </p:txBody>
      </p:sp>
      <p:sp>
        <p:nvSpPr>
          <p:cNvPr id="116" name="Google Shape;116;p4"/>
          <p:cNvSpPr/>
          <p:nvPr/>
        </p:nvSpPr>
        <p:spPr>
          <a:xfrm>
            <a:off x="5410200" y="2532225"/>
            <a:ext cx="1468200" cy="831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SOLITARIO CHINO</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(SENKU)</a:t>
            </a:r>
            <a:endParaRPr b="1" sz="1800">
              <a:solidFill>
                <a:schemeClr val="lt1"/>
              </a:solidFill>
            </a:endParaRPr>
          </a:p>
        </p:txBody>
      </p:sp>
      <p:sp>
        <p:nvSpPr>
          <p:cNvPr id="117" name="Google Shape;117;p4"/>
          <p:cNvSpPr/>
          <p:nvPr/>
        </p:nvSpPr>
        <p:spPr>
          <a:xfrm>
            <a:off x="7577000" y="2609550"/>
            <a:ext cx="1468200" cy="83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lang="es-ES" sz="1800">
                <a:solidFill>
                  <a:schemeClr val="lt1"/>
                </a:solidFill>
              </a:rPr>
              <a:t>Laberinto</a:t>
            </a:r>
            <a:endParaRPr b="1" sz="1800">
              <a:solidFill>
                <a:schemeClr val="lt1"/>
              </a:solidFill>
            </a:endParaRPr>
          </a:p>
          <a:p>
            <a:pPr indent="0" lvl="0" marL="0" marR="0" rtl="0" algn="l">
              <a:lnSpc>
                <a:spcPct val="100000"/>
              </a:lnSpc>
              <a:spcBef>
                <a:spcPts val="0"/>
              </a:spcBef>
              <a:spcAft>
                <a:spcPts val="0"/>
              </a:spcAft>
              <a:buClr>
                <a:srgbClr val="000000"/>
              </a:buClr>
              <a:buSzPts val="1800"/>
              <a:buFont typeface="Arial"/>
              <a:buNone/>
            </a:pPr>
            <a:r>
              <a:rPr b="1" lang="es-ES" sz="1800">
                <a:solidFill>
                  <a:schemeClr val="lt1"/>
                </a:solidFill>
              </a:rPr>
              <a:t>Backtracking</a:t>
            </a:r>
            <a:endParaRPr b="1" sz="1800">
              <a:solidFill>
                <a:schemeClr val="lt1"/>
              </a:solidFill>
            </a:endParaRPr>
          </a:p>
        </p:txBody>
      </p:sp>
      <p:sp>
        <p:nvSpPr>
          <p:cNvPr id="118" name="Google Shape;118;p4"/>
          <p:cNvSpPr/>
          <p:nvPr/>
        </p:nvSpPr>
        <p:spPr>
          <a:xfrm>
            <a:off x="9734775" y="2601925"/>
            <a:ext cx="1468200" cy="69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lang="es-ES" sz="1800">
                <a:solidFill>
                  <a:schemeClr val="lt1"/>
                </a:solidFill>
              </a:rPr>
              <a:t>Laberinto</a:t>
            </a:r>
            <a:endParaRPr b="1" sz="1800">
              <a:solidFill>
                <a:schemeClr val="lt1"/>
              </a:solidFill>
            </a:endParaRPr>
          </a:p>
          <a:p>
            <a:pPr indent="0" lvl="0" marL="0" marR="0" rtl="0" algn="l">
              <a:lnSpc>
                <a:spcPct val="100000"/>
              </a:lnSpc>
              <a:spcBef>
                <a:spcPts val="0"/>
              </a:spcBef>
              <a:spcAft>
                <a:spcPts val="0"/>
              </a:spcAft>
              <a:buClr>
                <a:srgbClr val="000000"/>
              </a:buClr>
              <a:buSzPts val="1400"/>
              <a:buFont typeface="Arial"/>
              <a:buNone/>
            </a:pPr>
            <a:r>
              <a:rPr b="1" lang="es-ES" sz="1800">
                <a:solidFill>
                  <a:schemeClr val="lt1"/>
                </a:solidFill>
              </a:rPr>
              <a:t>     B&amp;B</a:t>
            </a:r>
            <a:endParaRPr b="1" sz="18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cxnSp>
        <p:nvCxnSpPr>
          <p:cNvPr id="421" name="Google Shape;421;g2dc8cd49f75_1_6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22" name="Google Shape;422;g2dc8cd49f75_1_65"/>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3.3.-Vuelta atrás: Componentes de diseño.</a:t>
            </a:r>
            <a:endParaRPr b="1" sz="2800">
              <a:solidFill>
                <a:srgbClr val="3F3F3F"/>
              </a:solidFill>
              <a:latin typeface="Century Gothic"/>
              <a:ea typeface="Century Gothic"/>
              <a:cs typeface="Century Gothic"/>
              <a:sym typeface="Century Gothic"/>
            </a:endParaRPr>
          </a:p>
        </p:txBody>
      </p:sp>
      <p:cxnSp>
        <p:nvCxnSpPr>
          <p:cNvPr id="423" name="Google Shape;423;g2dc8cd49f75_1_6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24" name="Google Shape;424;g2dc8cd49f75_1_65"/>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25" name="Google Shape;425;g2dc8cd49f75_1_65"/>
          <p:cNvSpPr txBox="1"/>
          <p:nvPr/>
        </p:nvSpPr>
        <p:spPr>
          <a:xfrm>
            <a:off x="1602300" y="990600"/>
            <a:ext cx="11207400" cy="51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b="1" lang="es-ES" sz="1800">
                <a:solidFill>
                  <a:schemeClr val="dk1"/>
                </a:solidFill>
              </a:rPr>
              <a:t>Código en C++:</a:t>
            </a:r>
            <a:endParaRPr b="1" sz="1800">
              <a:solidFill>
                <a:schemeClr val="dk1"/>
              </a:solidFill>
            </a:endParaRPr>
          </a:p>
          <a:p>
            <a:pPr indent="457200" lvl="0" marL="0" rtl="0" algn="just">
              <a:lnSpc>
                <a:spcPct val="115000"/>
              </a:lnSpc>
              <a:spcBef>
                <a:spcPts val="800"/>
              </a:spcBef>
              <a:spcAft>
                <a:spcPts val="0"/>
              </a:spcAft>
              <a:buNone/>
            </a:pPr>
            <a:r>
              <a:t/>
            </a:r>
            <a:endParaRPr sz="2400">
              <a:solidFill>
                <a:schemeClr val="dk1"/>
              </a:solidFill>
            </a:endParaRPr>
          </a:p>
          <a:p>
            <a:pPr indent="457200" lvl="0" marL="0" marR="0" rtl="0" algn="just">
              <a:lnSpc>
                <a:spcPct val="115000"/>
              </a:lnSpc>
              <a:spcBef>
                <a:spcPts val="800"/>
              </a:spcBef>
              <a:spcAft>
                <a:spcPts val="0"/>
              </a:spcAft>
              <a:buNone/>
            </a:pPr>
            <a:r>
              <a:t/>
            </a:r>
            <a:endParaRPr sz="2400">
              <a:solidFill>
                <a:schemeClr val="dk1"/>
              </a:solidFill>
            </a:endParaRPr>
          </a:p>
        </p:txBody>
      </p:sp>
      <p:pic>
        <p:nvPicPr>
          <p:cNvPr id="426" name="Google Shape;426;g2dc8cd49f75_1_65"/>
          <p:cNvPicPr preferRelativeResize="0"/>
          <p:nvPr/>
        </p:nvPicPr>
        <p:blipFill>
          <a:blip r:embed="rId3">
            <a:alphaModFix/>
          </a:blip>
          <a:stretch>
            <a:fillRect/>
          </a:stretch>
        </p:blipFill>
        <p:spPr>
          <a:xfrm>
            <a:off x="3551250" y="1210400"/>
            <a:ext cx="8041226" cy="532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cxnSp>
        <p:nvCxnSpPr>
          <p:cNvPr id="432" name="Google Shape;432;g2dc8cd49f75_1_7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33" name="Google Shape;433;g2dc8cd49f75_1_7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3.3.-Vuelta atrás: Componentes de diseño.</a:t>
            </a:r>
            <a:endParaRPr b="1" sz="2800">
              <a:solidFill>
                <a:srgbClr val="3F3F3F"/>
              </a:solidFill>
              <a:latin typeface="Century Gothic"/>
              <a:ea typeface="Century Gothic"/>
              <a:cs typeface="Century Gothic"/>
              <a:sym typeface="Century Gothic"/>
            </a:endParaRPr>
          </a:p>
        </p:txBody>
      </p:sp>
      <p:cxnSp>
        <p:nvCxnSpPr>
          <p:cNvPr id="434" name="Google Shape;434;g2dc8cd49f75_1_7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35" name="Google Shape;435;g2dc8cd49f75_1_74"/>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36" name="Google Shape;436;g2dc8cd49f75_1_74"/>
          <p:cNvSpPr txBox="1"/>
          <p:nvPr/>
        </p:nvSpPr>
        <p:spPr>
          <a:xfrm>
            <a:off x="1544100" y="990600"/>
            <a:ext cx="11207400" cy="5139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None/>
            </a:pPr>
            <a:r>
              <a:rPr b="1" lang="es-ES" sz="1800">
                <a:solidFill>
                  <a:schemeClr val="dk1"/>
                </a:solidFill>
              </a:rPr>
              <a:t>Código en C++:</a:t>
            </a:r>
            <a:endParaRPr b="1" sz="1800">
              <a:solidFill>
                <a:schemeClr val="dk1"/>
              </a:solidFill>
            </a:endParaRPr>
          </a:p>
          <a:p>
            <a:pPr indent="457200" lvl="0" marL="0" rtl="0" algn="just">
              <a:lnSpc>
                <a:spcPct val="115000"/>
              </a:lnSpc>
              <a:spcBef>
                <a:spcPts val="800"/>
              </a:spcBef>
              <a:spcAft>
                <a:spcPts val="0"/>
              </a:spcAft>
              <a:buNone/>
            </a:pPr>
            <a:r>
              <a:t/>
            </a:r>
            <a:endParaRPr sz="2400">
              <a:solidFill>
                <a:schemeClr val="dk1"/>
              </a:solidFill>
            </a:endParaRPr>
          </a:p>
          <a:p>
            <a:pPr indent="457200" lvl="0" marL="0" marR="0" rtl="0" algn="just">
              <a:lnSpc>
                <a:spcPct val="115000"/>
              </a:lnSpc>
              <a:spcBef>
                <a:spcPts val="800"/>
              </a:spcBef>
              <a:spcAft>
                <a:spcPts val="0"/>
              </a:spcAft>
              <a:buNone/>
            </a:pPr>
            <a:r>
              <a:t/>
            </a:r>
            <a:endParaRPr sz="2400">
              <a:solidFill>
                <a:schemeClr val="dk1"/>
              </a:solidFill>
            </a:endParaRPr>
          </a:p>
        </p:txBody>
      </p:sp>
      <p:pic>
        <p:nvPicPr>
          <p:cNvPr id="437" name="Google Shape;437;g2dc8cd49f75_1_74"/>
          <p:cNvPicPr preferRelativeResize="0"/>
          <p:nvPr/>
        </p:nvPicPr>
        <p:blipFill>
          <a:blip r:embed="rId3">
            <a:alphaModFix/>
          </a:blip>
          <a:stretch>
            <a:fillRect/>
          </a:stretch>
        </p:blipFill>
        <p:spPr>
          <a:xfrm>
            <a:off x="1770300" y="1627350"/>
            <a:ext cx="10072701" cy="4885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cxnSp>
        <p:nvCxnSpPr>
          <p:cNvPr id="443" name="Google Shape;443;g2dc8cd49f75_1_8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44" name="Google Shape;444;g2dc8cd49f75_1_8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3.4.-Ejemplo paso a paso del funcionamiento.</a:t>
            </a:r>
            <a:endParaRPr b="1" sz="2800">
              <a:solidFill>
                <a:srgbClr val="3F3F3F"/>
              </a:solidFill>
              <a:latin typeface="Century Gothic"/>
              <a:ea typeface="Century Gothic"/>
              <a:cs typeface="Century Gothic"/>
              <a:sym typeface="Century Gothic"/>
            </a:endParaRPr>
          </a:p>
        </p:txBody>
      </p:sp>
      <p:cxnSp>
        <p:nvCxnSpPr>
          <p:cNvPr id="445" name="Google Shape;445;g2dc8cd49f75_1_8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46" name="Google Shape;446;g2dc8cd49f75_1_87"/>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47" name="Google Shape;447;g2dc8cd49f75_1_87"/>
          <p:cNvSpPr txBox="1"/>
          <p:nvPr/>
        </p:nvSpPr>
        <p:spPr>
          <a:xfrm>
            <a:off x="0" y="1788550"/>
            <a:ext cx="11207400" cy="51390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800"/>
              </a:spcBef>
              <a:spcAft>
                <a:spcPts val="0"/>
              </a:spcAft>
              <a:buNone/>
            </a:pPr>
            <a:r>
              <a:rPr lang="es-ES" sz="2400">
                <a:solidFill>
                  <a:schemeClr val="dk1"/>
                </a:solidFill>
              </a:rPr>
              <a:t>En este ejemplo vamos a ver los primeros 5 movimientos:</a:t>
            </a:r>
            <a:endParaRPr sz="2400">
              <a:solidFill>
                <a:schemeClr val="dk1"/>
              </a:solidFill>
            </a:endParaRPr>
          </a:p>
          <a:p>
            <a:pPr indent="457200" lvl="0" marL="0" rtl="0" algn="just">
              <a:lnSpc>
                <a:spcPct val="115000"/>
              </a:lnSpc>
              <a:spcBef>
                <a:spcPts val="800"/>
              </a:spcBef>
              <a:spcAft>
                <a:spcPts val="0"/>
              </a:spcAft>
              <a:buNone/>
            </a:pPr>
            <a:r>
              <a:rPr lang="es-ES" sz="2400">
                <a:solidFill>
                  <a:schemeClr val="dk1"/>
                </a:solidFill>
              </a:rPr>
              <a:t>Movimiento nº1 : (5, 3) a (3, 3)</a:t>
            </a:r>
            <a:endParaRPr sz="2400">
              <a:solidFill>
                <a:schemeClr val="dk1"/>
              </a:solidFill>
            </a:endParaRPr>
          </a:p>
          <a:p>
            <a:pPr indent="457200" lvl="0" marL="0" rtl="0" algn="just">
              <a:lnSpc>
                <a:spcPct val="115000"/>
              </a:lnSpc>
              <a:spcBef>
                <a:spcPts val="800"/>
              </a:spcBef>
              <a:spcAft>
                <a:spcPts val="0"/>
              </a:spcAft>
              <a:buNone/>
            </a:pPr>
            <a:r>
              <a:rPr lang="es-ES" sz="2400">
                <a:solidFill>
                  <a:schemeClr val="dk1"/>
                </a:solidFill>
              </a:rPr>
              <a:t>Movimiento nº2 : (4, 5) a (4, 3)</a:t>
            </a:r>
            <a:endParaRPr sz="2400">
              <a:solidFill>
                <a:schemeClr val="dk1"/>
              </a:solidFill>
            </a:endParaRPr>
          </a:p>
          <a:p>
            <a:pPr indent="457200" lvl="0" marL="0" rtl="0" algn="just">
              <a:lnSpc>
                <a:spcPct val="115000"/>
              </a:lnSpc>
              <a:spcBef>
                <a:spcPts val="800"/>
              </a:spcBef>
              <a:spcAft>
                <a:spcPts val="0"/>
              </a:spcAft>
              <a:buNone/>
            </a:pPr>
            <a:r>
              <a:rPr lang="es-ES" sz="2400">
                <a:solidFill>
                  <a:schemeClr val="dk1"/>
                </a:solidFill>
              </a:rPr>
              <a:t>Movimiento nº3 : (2, 4) a (4, 4)</a:t>
            </a:r>
            <a:endParaRPr sz="2400">
              <a:solidFill>
                <a:schemeClr val="dk1"/>
              </a:solidFill>
            </a:endParaRPr>
          </a:p>
          <a:p>
            <a:pPr indent="457200" lvl="0" marL="0" rtl="0" algn="just">
              <a:lnSpc>
                <a:spcPct val="115000"/>
              </a:lnSpc>
              <a:spcBef>
                <a:spcPts val="800"/>
              </a:spcBef>
              <a:spcAft>
                <a:spcPts val="0"/>
              </a:spcAft>
              <a:buNone/>
            </a:pPr>
            <a:r>
              <a:rPr lang="es-ES" sz="2400">
                <a:solidFill>
                  <a:schemeClr val="dk1"/>
                </a:solidFill>
              </a:rPr>
              <a:t>Movimiento nº4 : (4, 3) a (4, 5)</a:t>
            </a:r>
            <a:endParaRPr sz="2400">
              <a:solidFill>
                <a:schemeClr val="dk1"/>
              </a:solidFill>
            </a:endParaRPr>
          </a:p>
          <a:p>
            <a:pPr indent="457200" lvl="0" marL="0" rtl="0" algn="just">
              <a:lnSpc>
                <a:spcPct val="115000"/>
              </a:lnSpc>
              <a:spcBef>
                <a:spcPts val="800"/>
              </a:spcBef>
              <a:spcAft>
                <a:spcPts val="0"/>
              </a:spcAft>
              <a:buNone/>
            </a:pPr>
            <a:r>
              <a:rPr lang="es-ES" sz="2400">
                <a:solidFill>
                  <a:schemeClr val="dk1"/>
                </a:solidFill>
              </a:rPr>
              <a:t>Movimiento nº5 : (4, 1) a (4, 3)</a:t>
            </a:r>
            <a:endParaRPr sz="2400">
              <a:solidFill>
                <a:schemeClr val="dk1"/>
              </a:solidFill>
            </a:endParaRPr>
          </a:p>
          <a:p>
            <a:pPr indent="457200" lvl="0" marL="0" rtl="0" algn="just">
              <a:lnSpc>
                <a:spcPct val="115000"/>
              </a:lnSpc>
              <a:spcBef>
                <a:spcPts val="800"/>
              </a:spcBef>
              <a:spcAft>
                <a:spcPts val="0"/>
              </a:spcAft>
              <a:buNone/>
            </a:pPr>
            <a:r>
              <a:t/>
            </a:r>
            <a:endParaRPr sz="2400">
              <a:solidFill>
                <a:schemeClr val="dk1"/>
              </a:solidFill>
            </a:endParaRPr>
          </a:p>
          <a:p>
            <a:pPr indent="457200" lvl="0" marL="0" rtl="0" algn="just">
              <a:lnSpc>
                <a:spcPct val="115000"/>
              </a:lnSpc>
              <a:spcBef>
                <a:spcPts val="800"/>
              </a:spcBef>
              <a:spcAft>
                <a:spcPts val="0"/>
              </a:spcAft>
              <a:buNone/>
            </a:pPr>
            <a:r>
              <a:t/>
            </a:r>
            <a:endParaRPr sz="2400">
              <a:solidFill>
                <a:schemeClr val="dk1"/>
              </a:solidFill>
            </a:endParaRPr>
          </a:p>
          <a:p>
            <a:pPr indent="457200" lvl="0" marL="0" marR="0" rtl="0" algn="just">
              <a:lnSpc>
                <a:spcPct val="115000"/>
              </a:lnSpc>
              <a:spcBef>
                <a:spcPts val="800"/>
              </a:spcBef>
              <a:spcAft>
                <a:spcPts val="0"/>
              </a:spcAft>
              <a:buNone/>
            </a:pPr>
            <a:r>
              <a:t/>
            </a:r>
            <a:endParaRPr sz="2400">
              <a:solidFill>
                <a:schemeClr val="dk1"/>
              </a:solidFill>
            </a:endParaRPr>
          </a:p>
        </p:txBody>
      </p:sp>
      <p:pic>
        <p:nvPicPr>
          <p:cNvPr id="448" name="Google Shape;448;g2dc8cd49f75_1_87"/>
          <p:cNvPicPr preferRelativeResize="0"/>
          <p:nvPr/>
        </p:nvPicPr>
        <p:blipFill>
          <a:blip r:embed="rId3">
            <a:alphaModFix/>
          </a:blip>
          <a:stretch>
            <a:fillRect/>
          </a:stretch>
        </p:blipFill>
        <p:spPr>
          <a:xfrm>
            <a:off x="5406050" y="2352337"/>
            <a:ext cx="5801350" cy="3798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cxnSp>
        <p:nvCxnSpPr>
          <p:cNvPr id="454" name="Google Shape;454;g2dc8cd49f75_1_10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55" name="Google Shape;455;g2dc8cd49f75_1_10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3.4.-Ejemplo paso a paso del funcionamiento.</a:t>
            </a:r>
            <a:endParaRPr b="1" sz="2800">
              <a:solidFill>
                <a:srgbClr val="3F3F3F"/>
              </a:solidFill>
              <a:latin typeface="Century Gothic"/>
              <a:ea typeface="Century Gothic"/>
              <a:cs typeface="Century Gothic"/>
              <a:sym typeface="Century Gothic"/>
            </a:endParaRPr>
          </a:p>
        </p:txBody>
      </p:sp>
      <p:cxnSp>
        <p:nvCxnSpPr>
          <p:cNvPr id="456" name="Google Shape;456;g2dc8cd49f75_1_10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57" name="Google Shape;457;g2dc8cd49f75_1_100"/>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58" name="Google Shape;458;g2dc8cd49f75_1_100"/>
          <p:cNvSpPr txBox="1"/>
          <p:nvPr/>
        </p:nvSpPr>
        <p:spPr>
          <a:xfrm>
            <a:off x="0" y="1788550"/>
            <a:ext cx="11207400" cy="5139000"/>
          </a:xfrm>
          <a:prstGeom prst="rect">
            <a:avLst/>
          </a:prstGeom>
          <a:noFill/>
          <a:ln>
            <a:noFill/>
          </a:ln>
        </p:spPr>
        <p:txBody>
          <a:bodyPr anchorCtr="0" anchor="t" bIns="91425" lIns="91425" spcFirstLastPara="1" rIns="91425" wrap="square" tIns="91425">
            <a:noAutofit/>
          </a:bodyPr>
          <a:lstStyle/>
          <a:p>
            <a:pPr indent="457200" lvl="0" marL="0" marR="0" rtl="0" algn="just">
              <a:lnSpc>
                <a:spcPct val="115000"/>
              </a:lnSpc>
              <a:spcBef>
                <a:spcPts val="800"/>
              </a:spcBef>
              <a:spcAft>
                <a:spcPts val="0"/>
              </a:spcAft>
              <a:buNone/>
            </a:pPr>
            <a:r>
              <a:t/>
            </a:r>
            <a:endParaRPr sz="2400">
              <a:solidFill>
                <a:schemeClr val="dk1"/>
              </a:solidFill>
            </a:endParaRPr>
          </a:p>
        </p:txBody>
      </p:sp>
      <p:pic>
        <p:nvPicPr>
          <p:cNvPr id="459" name="Google Shape;459;g2dc8cd49f75_1_100"/>
          <p:cNvPicPr preferRelativeResize="0"/>
          <p:nvPr/>
        </p:nvPicPr>
        <p:blipFill>
          <a:blip r:embed="rId3">
            <a:alphaModFix/>
          </a:blip>
          <a:stretch>
            <a:fillRect/>
          </a:stretch>
        </p:blipFill>
        <p:spPr>
          <a:xfrm>
            <a:off x="-162875" y="1936746"/>
            <a:ext cx="6388550" cy="5054679"/>
          </a:xfrm>
          <a:prstGeom prst="rect">
            <a:avLst/>
          </a:prstGeom>
          <a:noFill/>
          <a:ln>
            <a:noFill/>
          </a:ln>
        </p:spPr>
      </p:pic>
      <p:pic>
        <p:nvPicPr>
          <p:cNvPr id="460" name="Google Shape;460;g2dc8cd49f75_1_100"/>
          <p:cNvPicPr preferRelativeResize="0"/>
          <p:nvPr/>
        </p:nvPicPr>
        <p:blipFill>
          <a:blip r:embed="rId4">
            <a:alphaModFix/>
          </a:blip>
          <a:stretch>
            <a:fillRect/>
          </a:stretch>
        </p:blipFill>
        <p:spPr>
          <a:xfrm>
            <a:off x="5803450" y="1936750"/>
            <a:ext cx="6388550" cy="5054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g2dc8cd49f75_1_143"/>
          <p:cNvPicPr preferRelativeResize="0"/>
          <p:nvPr/>
        </p:nvPicPr>
        <p:blipFill>
          <a:blip r:embed="rId3">
            <a:alphaModFix/>
          </a:blip>
          <a:stretch>
            <a:fillRect/>
          </a:stretch>
        </p:blipFill>
        <p:spPr>
          <a:xfrm>
            <a:off x="5933600" y="1627338"/>
            <a:ext cx="6689225" cy="5292575"/>
          </a:xfrm>
          <a:prstGeom prst="rect">
            <a:avLst/>
          </a:prstGeom>
          <a:noFill/>
          <a:ln>
            <a:noFill/>
          </a:ln>
        </p:spPr>
      </p:pic>
      <p:cxnSp>
        <p:nvCxnSpPr>
          <p:cNvPr id="467" name="Google Shape;467;g2dc8cd49f75_1_143"/>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68" name="Google Shape;468;g2dc8cd49f75_1_143"/>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3.4.-Ejemplo paso a paso del funcionamiento.</a:t>
            </a:r>
            <a:endParaRPr b="1" sz="2800">
              <a:solidFill>
                <a:srgbClr val="3F3F3F"/>
              </a:solidFill>
              <a:latin typeface="Century Gothic"/>
              <a:ea typeface="Century Gothic"/>
              <a:cs typeface="Century Gothic"/>
              <a:sym typeface="Century Gothic"/>
            </a:endParaRPr>
          </a:p>
        </p:txBody>
      </p:sp>
      <p:cxnSp>
        <p:nvCxnSpPr>
          <p:cNvPr id="469" name="Google Shape;469;g2dc8cd49f75_1_143"/>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70" name="Google Shape;470;g2dc8cd49f75_1_143"/>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71" name="Google Shape;471;g2dc8cd49f75_1_143"/>
          <p:cNvSpPr txBox="1"/>
          <p:nvPr/>
        </p:nvSpPr>
        <p:spPr>
          <a:xfrm>
            <a:off x="0" y="1788550"/>
            <a:ext cx="11207400" cy="5139000"/>
          </a:xfrm>
          <a:prstGeom prst="rect">
            <a:avLst/>
          </a:prstGeom>
          <a:noFill/>
          <a:ln>
            <a:noFill/>
          </a:ln>
        </p:spPr>
        <p:txBody>
          <a:bodyPr anchorCtr="0" anchor="t" bIns="91425" lIns="91425" spcFirstLastPara="1" rIns="91425" wrap="square" tIns="91425">
            <a:noAutofit/>
          </a:bodyPr>
          <a:lstStyle/>
          <a:p>
            <a:pPr indent="457200" lvl="0" marL="0" marR="0" rtl="0" algn="just">
              <a:lnSpc>
                <a:spcPct val="115000"/>
              </a:lnSpc>
              <a:spcBef>
                <a:spcPts val="800"/>
              </a:spcBef>
              <a:spcAft>
                <a:spcPts val="0"/>
              </a:spcAft>
              <a:buNone/>
            </a:pPr>
            <a:r>
              <a:t/>
            </a:r>
            <a:endParaRPr sz="2400">
              <a:solidFill>
                <a:schemeClr val="dk1"/>
              </a:solidFill>
            </a:endParaRPr>
          </a:p>
        </p:txBody>
      </p:sp>
      <p:pic>
        <p:nvPicPr>
          <p:cNvPr id="472" name="Google Shape;472;g2dc8cd49f75_1_143"/>
          <p:cNvPicPr preferRelativeResize="0"/>
          <p:nvPr/>
        </p:nvPicPr>
        <p:blipFill>
          <a:blip r:embed="rId4">
            <a:alphaModFix/>
          </a:blip>
          <a:stretch>
            <a:fillRect/>
          </a:stretch>
        </p:blipFill>
        <p:spPr>
          <a:xfrm>
            <a:off x="0" y="1788550"/>
            <a:ext cx="6299925" cy="5139000"/>
          </a:xfrm>
          <a:prstGeom prst="rect">
            <a:avLst/>
          </a:prstGeom>
          <a:noFill/>
          <a:ln>
            <a:noFill/>
          </a:ln>
        </p:spPr>
      </p:pic>
      <p:sp>
        <p:nvSpPr>
          <p:cNvPr id="473" name="Google Shape;473;g2dc8cd49f75_1_143"/>
          <p:cNvSpPr/>
          <p:nvPr/>
        </p:nvSpPr>
        <p:spPr>
          <a:xfrm>
            <a:off x="3921525" y="4622400"/>
            <a:ext cx="384600" cy="2382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474" name="Google Shape;474;g2dc8cd49f75_1_143"/>
          <p:cNvSpPr/>
          <p:nvPr/>
        </p:nvSpPr>
        <p:spPr>
          <a:xfrm>
            <a:off x="3888075" y="5076800"/>
            <a:ext cx="384600" cy="238200"/>
          </a:xfrm>
          <a:prstGeom prst="rect">
            <a:avLst/>
          </a:prstGeom>
          <a:solidFill>
            <a:srgbClr val="FFFF00"/>
          </a:solidFill>
          <a:ln cap="flat" cmpd="sng" w="952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475" name="Google Shape;475;g2dc8cd49f75_1_143"/>
          <p:cNvSpPr/>
          <p:nvPr/>
        </p:nvSpPr>
        <p:spPr>
          <a:xfrm>
            <a:off x="10150400" y="454775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476" name="Google Shape;476;g2dc8cd49f75_1_143"/>
          <p:cNvSpPr/>
          <p:nvPr/>
        </p:nvSpPr>
        <p:spPr>
          <a:xfrm>
            <a:off x="10093700" y="497895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g2dc8cd49f75_1_160"/>
          <p:cNvPicPr preferRelativeResize="0"/>
          <p:nvPr/>
        </p:nvPicPr>
        <p:blipFill>
          <a:blip r:embed="rId3">
            <a:alphaModFix/>
          </a:blip>
          <a:stretch>
            <a:fillRect/>
          </a:stretch>
        </p:blipFill>
        <p:spPr>
          <a:xfrm>
            <a:off x="0" y="1704125"/>
            <a:ext cx="6495127" cy="5139000"/>
          </a:xfrm>
          <a:prstGeom prst="rect">
            <a:avLst/>
          </a:prstGeom>
          <a:noFill/>
          <a:ln>
            <a:noFill/>
          </a:ln>
        </p:spPr>
      </p:pic>
      <p:cxnSp>
        <p:nvCxnSpPr>
          <p:cNvPr id="483" name="Google Shape;483;g2dc8cd49f75_1_16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84" name="Google Shape;484;g2dc8cd49f75_1_16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3.4.-Ejemplo paso a paso del funcionamiento.</a:t>
            </a:r>
            <a:endParaRPr b="1" sz="2800">
              <a:solidFill>
                <a:srgbClr val="3F3F3F"/>
              </a:solidFill>
              <a:latin typeface="Century Gothic"/>
              <a:ea typeface="Century Gothic"/>
              <a:cs typeface="Century Gothic"/>
              <a:sym typeface="Century Gothic"/>
            </a:endParaRPr>
          </a:p>
        </p:txBody>
      </p:sp>
      <p:cxnSp>
        <p:nvCxnSpPr>
          <p:cNvPr id="485" name="Google Shape;485;g2dc8cd49f75_1_16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86" name="Google Shape;486;g2dc8cd49f75_1_160"/>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87" name="Google Shape;487;g2dc8cd49f75_1_160"/>
          <p:cNvSpPr txBox="1"/>
          <p:nvPr/>
        </p:nvSpPr>
        <p:spPr>
          <a:xfrm>
            <a:off x="0" y="1788550"/>
            <a:ext cx="11207400" cy="5139000"/>
          </a:xfrm>
          <a:prstGeom prst="rect">
            <a:avLst/>
          </a:prstGeom>
          <a:noFill/>
          <a:ln>
            <a:noFill/>
          </a:ln>
        </p:spPr>
        <p:txBody>
          <a:bodyPr anchorCtr="0" anchor="t" bIns="91425" lIns="91425" spcFirstLastPara="1" rIns="91425" wrap="square" tIns="91425">
            <a:noAutofit/>
          </a:bodyPr>
          <a:lstStyle/>
          <a:p>
            <a:pPr indent="457200" lvl="0" marL="0" marR="0" rtl="0" algn="just">
              <a:lnSpc>
                <a:spcPct val="115000"/>
              </a:lnSpc>
              <a:spcBef>
                <a:spcPts val="800"/>
              </a:spcBef>
              <a:spcAft>
                <a:spcPts val="0"/>
              </a:spcAft>
              <a:buNone/>
            </a:pPr>
            <a:r>
              <a:t/>
            </a:r>
            <a:endParaRPr sz="2400">
              <a:solidFill>
                <a:schemeClr val="dk1"/>
              </a:solidFill>
            </a:endParaRPr>
          </a:p>
        </p:txBody>
      </p:sp>
      <p:sp>
        <p:nvSpPr>
          <p:cNvPr id="488" name="Google Shape;488;g2dc8cd49f75_1_160"/>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489" name="Google Shape;489;g2dc8cd49f75_1_160"/>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cxnSp>
        <p:nvCxnSpPr>
          <p:cNvPr id="495" name="Google Shape;495;g2dc8cd49f75_1_17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96" name="Google Shape;496;g2dc8cd49f75_1_176"/>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3.5.-Ejemplo de ejecución.</a:t>
            </a:r>
            <a:endParaRPr b="1" sz="2800">
              <a:solidFill>
                <a:srgbClr val="3F3F3F"/>
              </a:solidFill>
              <a:latin typeface="Century Gothic"/>
              <a:ea typeface="Century Gothic"/>
              <a:cs typeface="Century Gothic"/>
              <a:sym typeface="Century Gothic"/>
            </a:endParaRPr>
          </a:p>
        </p:txBody>
      </p:sp>
      <p:cxnSp>
        <p:nvCxnSpPr>
          <p:cNvPr id="497" name="Google Shape;497;g2dc8cd49f75_1_17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98" name="Google Shape;498;g2dc8cd49f75_1_176"/>
          <p:cNvSpPr/>
          <p:nvPr/>
        </p:nvSpPr>
        <p:spPr>
          <a:xfrm>
            <a:off x="0" y="450750"/>
            <a:ext cx="1602300" cy="11766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PROBLEMA3</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SOLITARIO CHINO (SENKU)</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499" name="Google Shape;499;g2dc8cd49f75_1_176"/>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00" name="Google Shape;500;g2dc8cd49f75_1_176"/>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pic>
        <p:nvPicPr>
          <p:cNvPr id="501" name="Google Shape;501;g2dc8cd49f75_1_176"/>
          <p:cNvPicPr preferRelativeResize="0"/>
          <p:nvPr/>
        </p:nvPicPr>
        <p:blipFill>
          <a:blip r:embed="rId3">
            <a:alphaModFix/>
          </a:blip>
          <a:stretch>
            <a:fillRect/>
          </a:stretch>
        </p:blipFill>
        <p:spPr>
          <a:xfrm>
            <a:off x="137300" y="1780975"/>
            <a:ext cx="7487850" cy="4741450"/>
          </a:xfrm>
          <a:prstGeom prst="rect">
            <a:avLst/>
          </a:prstGeom>
          <a:solidFill>
            <a:schemeClr val="lt1"/>
          </a:solidFill>
          <a:ln cap="flat" cmpd="sng" w="9525">
            <a:solidFill>
              <a:schemeClr val="lt1"/>
            </a:solidFill>
            <a:prstDash val="solid"/>
            <a:round/>
            <a:headEnd len="sm" w="sm" type="none"/>
            <a:tailEnd len="sm" w="sm" type="none"/>
          </a:ln>
        </p:spPr>
      </p:pic>
      <p:pic>
        <p:nvPicPr>
          <p:cNvPr id="502" name="Google Shape;502;g2dc8cd49f75_1_176"/>
          <p:cNvPicPr preferRelativeResize="0"/>
          <p:nvPr/>
        </p:nvPicPr>
        <p:blipFill rotWithShape="1">
          <a:blip r:embed="rId4">
            <a:alphaModFix/>
          </a:blip>
          <a:srcRect b="0" l="0" r="21116" t="0"/>
          <a:stretch/>
        </p:blipFill>
        <p:spPr>
          <a:xfrm>
            <a:off x="6134100" y="3100113"/>
            <a:ext cx="6043874" cy="3565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cxnSp>
        <p:nvCxnSpPr>
          <p:cNvPr id="508" name="Google Shape;508;g2dc8cd49f75_0_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09" name="Google Shape;509;g2dc8cd49f75_0_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a:t>
            </a:r>
            <a:r>
              <a:rPr b="1" lang="es-ES" sz="2800">
                <a:solidFill>
                  <a:srgbClr val="3F3F3F"/>
                </a:solidFill>
                <a:latin typeface="Century Gothic"/>
                <a:ea typeface="Century Gothic"/>
                <a:cs typeface="Century Gothic"/>
                <a:sym typeface="Century Gothic"/>
              </a:rPr>
              <a:t>.1.-enunciado</a:t>
            </a:r>
            <a:endParaRPr b="1" sz="2800">
              <a:solidFill>
                <a:srgbClr val="3F3F3F"/>
              </a:solidFill>
              <a:latin typeface="Century Gothic"/>
              <a:ea typeface="Century Gothic"/>
              <a:cs typeface="Century Gothic"/>
              <a:sym typeface="Century Gothic"/>
            </a:endParaRPr>
          </a:p>
        </p:txBody>
      </p:sp>
      <p:cxnSp>
        <p:nvCxnSpPr>
          <p:cNvPr id="510" name="Google Shape;510;g2dc8cd49f75_0_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11" name="Google Shape;511;g2dc8cd49f75_0_4"/>
          <p:cNvSpPr/>
          <p:nvPr/>
        </p:nvSpPr>
        <p:spPr>
          <a:xfrm>
            <a:off x="0" y="450750"/>
            <a:ext cx="1602300" cy="1176600"/>
          </a:xfrm>
          <a:prstGeom prst="rect">
            <a:avLst/>
          </a:prstGeom>
          <a:solidFill>
            <a:srgbClr val="93C47D"/>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Laberinto</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(backtracking)</a:t>
            </a:r>
            <a:endParaRPr b="1" sz="1800">
              <a:solidFill>
                <a:schemeClr val="lt1"/>
              </a:solidFill>
            </a:endParaRPr>
          </a:p>
          <a:p>
            <a:pPr indent="0" lvl="0" marL="0" rtl="0" algn="ctr">
              <a:spcBef>
                <a:spcPts val="0"/>
              </a:spcBef>
              <a:spcAft>
                <a:spcPts val="0"/>
              </a:spcAft>
              <a:buClr>
                <a:schemeClr val="dk1"/>
              </a:buClr>
              <a:buSzPts val="1800"/>
              <a:buFont typeface="Arial"/>
              <a:buNone/>
            </a:pPr>
            <a:r>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512" name="Google Shape;512;g2dc8cd49f75_0_4"/>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13" name="Google Shape;513;g2dc8cd49f75_0_4"/>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14" name="Google Shape;514;g2dc8cd49f75_0_4"/>
          <p:cNvSpPr txBox="1"/>
          <p:nvPr/>
        </p:nvSpPr>
        <p:spPr>
          <a:xfrm>
            <a:off x="43825" y="1654675"/>
            <a:ext cx="8844600" cy="39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 Se desea llegar desde la casilla inicial a la final de laberinto:</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 A partir de la primera casilla se debe encontrar un camino solución</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800">
                <a:solidFill>
                  <a:schemeClr val="dk1"/>
                </a:solidFill>
                <a:latin typeface="Quattrocento Sans"/>
                <a:ea typeface="Quattrocento Sans"/>
                <a:cs typeface="Quattrocento Sans"/>
                <a:sym typeface="Quattrocento Sans"/>
              </a:rPr>
              <a:t>transitable hasta la casilla objetivo</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 Dada una matriz nXn con posiciones de 0,0(casilla inicio) a</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n-1,n-1(casilla salida) de booleanos con valores true para posiciones</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transitables y false para no transitables, encontrar un camino transitable</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entre la entrada y la salida solo con movimientos en la misma fila o</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800">
                <a:solidFill>
                  <a:schemeClr val="dk1"/>
                </a:solidFill>
                <a:latin typeface="Quattrocento Sans"/>
                <a:ea typeface="Quattrocento Sans"/>
                <a:cs typeface="Quattrocento Sans"/>
                <a:sym typeface="Quattrocento Sans"/>
              </a:rPr>
              <a:t>columna</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graphicFrame>
        <p:nvGraphicFramePr>
          <p:cNvPr id="515" name="Google Shape;515;g2dc8cd49f75_0_4"/>
          <p:cNvGraphicFramePr/>
          <p:nvPr/>
        </p:nvGraphicFramePr>
        <p:xfrm>
          <a:off x="7416675" y="1432800"/>
          <a:ext cx="3000000" cy="3000000"/>
        </p:xfrm>
        <a:graphic>
          <a:graphicData uri="http://schemas.openxmlformats.org/drawingml/2006/table">
            <a:tbl>
              <a:tblPr>
                <a:noFill/>
                <a:tableStyleId>{90E0F369-67A2-4727-8C42-CC5EA917208B}</a:tableStyleId>
              </a:tblPr>
              <a:tblGrid>
                <a:gridCol w="1082850"/>
                <a:gridCol w="1082850"/>
                <a:gridCol w="1082850"/>
                <a:gridCol w="1082850"/>
              </a:tblGrid>
              <a:tr h="721125">
                <a:tc>
                  <a:txBody>
                    <a:bodyPr/>
                    <a:lstStyle/>
                    <a:p>
                      <a:pPr indent="0" lvl="0" marL="0" rtl="0" algn="ctr">
                        <a:spcBef>
                          <a:spcPts val="0"/>
                        </a:spcBef>
                        <a:spcAft>
                          <a:spcPts val="0"/>
                        </a:spcAft>
                        <a:buNone/>
                      </a:pPr>
                      <a:r>
                        <a:rPr b="1" lang="es-ES">
                          <a:solidFill>
                            <a:srgbClr val="085763"/>
                          </a:solidFill>
                        </a:rPr>
                        <a:t>entrada </a:t>
                      </a:r>
                      <a:endParaRPr b="1">
                        <a:solidFill>
                          <a:srgbClr val="085763"/>
                        </a:solidFill>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721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721125">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r h="721125">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s-ES">
                          <a:solidFill>
                            <a:schemeClr val="accent1"/>
                          </a:solidFill>
                        </a:rPr>
                        <a:t>Salida</a:t>
                      </a:r>
                      <a:endParaRPr b="1">
                        <a:solidFill>
                          <a:schemeClr val="accent1"/>
                        </a:solidFill>
                      </a:endParaRPr>
                    </a:p>
                  </a:txBody>
                  <a:tcPr marT="91425" marB="91425" marR="91425" marL="91425"/>
                </a:tc>
              </a:tr>
            </a:tbl>
          </a:graphicData>
        </a:graphic>
      </p:graphicFrame>
      <p:sp>
        <p:nvSpPr>
          <p:cNvPr id="516" name="Google Shape;516;g2dc8cd49f75_0_4"/>
          <p:cNvSpPr/>
          <p:nvPr/>
        </p:nvSpPr>
        <p:spPr>
          <a:xfrm>
            <a:off x="9909225" y="2153925"/>
            <a:ext cx="479400" cy="5652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17" name="Google Shape;517;g2dc8cd49f75_0_4"/>
          <p:cNvSpPr/>
          <p:nvPr/>
        </p:nvSpPr>
        <p:spPr>
          <a:xfrm>
            <a:off x="7775625" y="2931325"/>
            <a:ext cx="479400" cy="5652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Quattrocento Sans"/>
              <a:ea typeface="Quattrocento Sans"/>
              <a:cs typeface="Quattrocento Sans"/>
              <a:sym typeface="Quattrocento Sans"/>
            </a:endParaRPr>
          </a:p>
        </p:txBody>
      </p:sp>
      <p:sp>
        <p:nvSpPr>
          <p:cNvPr id="518" name="Google Shape;518;g2dc8cd49f75_0_4"/>
          <p:cNvSpPr/>
          <p:nvPr/>
        </p:nvSpPr>
        <p:spPr>
          <a:xfrm>
            <a:off x="8811350" y="3652900"/>
            <a:ext cx="479400" cy="5652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19" name="Google Shape;519;g2dc8cd49f75_0_4"/>
          <p:cNvSpPr/>
          <p:nvPr/>
        </p:nvSpPr>
        <p:spPr>
          <a:xfrm>
            <a:off x="9909225" y="1523775"/>
            <a:ext cx="479400" cy="5652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0" name="Google Shape;520;g2dc8cd49f75_0_4"/>
          <p:cNvSpPr/>
          <p:nvPr/>
        </p:nvSpPr>
        <p:spPr>
          <a:xfrm>
            <a:off x="8852025" y="157195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888888"/>
              </a:solidFill>
              <a:highlight>
                <a:schemeClr val="lt2"/>
              </a:highlight>
              <a:latin typeface="Quattrocento Sans"/>
              <a:ea typeface="Quattrocento Sans"/>
              <a:cs typeface="Quattrocento Sans"/>
              <a:sym typeface="Quattrocento Sans"/>
            </a:endParaRPr>
          </a:p>
        </p:txBody>
      </p:sp>
      <p:sp>
        <p:nvSpPr>
          <p:cNvPr id="521" name="Google Shape;521;g2dc8cd49f75_0_4"/>
          <p:cNvSpPr/>
          <p:nvPr/>
        </p:nvSpPr>
        <p:spPr>
          <a:xfrm>
            <a:off x="8900150" y="2269425"/>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2" name="Google Shape;522;g2dc8cd49f75_0_4"/>
          <p:cNvSpPr/>
          <p:nvPr/>
        </p:nvSpPr>
        <p:spPr>
          <a:xfrm>
            <a:off x="7864425" y="376840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3" name="Google Shape;523;g2dc8cd49f75_0_4"/>
          <p:cNvSpPr/>
          <p:nvPr/>
        </p:nvSpPr>
        <p:spPr>
          <a:xfrm>
            <a:off x="9998025" y="376840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4" name="Google Shape;524;g2dc8cd49f75_0_4"/>
          <p:cNvSpPr/>
          <p:nvPr/>
        </p:nvSpPr>
        <p:spPr>
          <a:xfrm>
            <a:off x="7775625" y="2269425"/>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5" name="Google Shape;525;g2dc8cd49f75_0_4"/>
          <p:cNvSpPr/>
          <p:nvPr/>
        </p:nvSpPr>
        <p:spPr>
          <a:xfrm>
            <a:off x="8900150" y="303435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6" name="Google Shape;526;g2dc8cd49f75_0_4"/>
          <p:cNvSpPr/>
          <p:nvPr/>
        </p:nvSpPr>
        <p:spPr>
          <a:xfrm>
            <a:off x="9998025" y="303435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7" name="Google Shape;527;g2dc8cd49f75_0_4"/>
          <p:cNvSpPr/>
          <p:nvPr/>
        </p:nvSpPr>
        <p:spPr>
          <a:xfrm>
            <a:off x="11038700" y="157195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8" name="Google Shape;528;g2dc8cd49f75_0_4"/>
          <p:cNvSpPr/>
          <p:nvPr/>
        </p:nvSpPr>
        <p:spPr>
          <a:xfrm>
            <a:off x="11038700" y="2269425"/>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9" name="Google Shape;529;g2dc8cd49f75_0_4"/>
          <p:cNvSpPr/>
          <p:nvPr/>
        </p:nvSpPr>
        <p:spPr>
          <a:xfrm>
            <a:off x="10949900" y="2899700"/>
            <a:ext cx="479400" cy="5652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0" name="Google Shape;530;g2dc8cd49f75_0_4"/>
          <p:cNvSpPr/>
          <p:nvPr/>
        </p:nvSpPr>
        <p:spPr>
          <a:xfrm>
            <a:off x="8255025" y="990600"/>
            <a:ext cx="301800" cy="3342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888888"/>
              </a:solidFill>
              <a:highlight>
                <a:schemeClr val="lt2"/>
              </a:highlight>
              <a:latin typeface="Quattrocento Sans"/>
              <a:ea typeface="Quattrocento Sans"/>
              <a:cs typeface="Quattrocento Sans"/>
              <a:sym typeface="Quattrocento Sans"/>
            </a:endParaRPr>
          </a:p>
        </p:txBody>
      </p:sp>
      <p:sp>
        <p:nvSpPr>
          <p:cNvPr id="531" name="Google Shape;531;g2dc8cd49f75_0_4"/>
          <p:cNvSpPr/>
          <p:nvPr/>
        </p:nvSpPr>
        <p:spPr>
          <a:xfrm>
            <a:off x="10299825" y="875100"/>
            <a:ext cx="479400" cy="5652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2" name="Google Shape;532;g2dc8cd49f75_0_4"/>
          <p:cNvSpPr txBox="1"/>
          <p:nvPr/>
        </p:nvSpPr>
        <p:spPr>
          <a:xfrm>
            <a:off x="8612725" y="878025"/>
            <a:ext cx="5573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900">
                <a:solidFill>
                  <a:schemeClr val="dk1"/>
                </a:solidFill>
                <a:latin typeface="Quattrocento Sans"/>
                <a:ea typeface="Quattrocento Sans"/>
                <a:cs typeface="Quattrocento Sans"/>
                <a:sym typeface="Quattrocento Sans"/>
              </a:rPr>
              <a:t>transitable                  no transitable</a:t>
            </a:r>
            <a:endParaRPr sz="19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cxnSp>
        <p:nvCxnSpPr>
          <p:cNvPr id="538" name="Google Shape;538;g2dc8cd49f75_0_3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39" name="Google Shape;539;g2dc8cd49f75_0_3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a:t>
            </a:r>
            <a:r>
              <a:rPr b="1" lang="es-ES" sz="2800">
                <a:solidFill>
                  <a:srgbClr val="3F3F3F"/>
                </a:solidFill>
                <a:latin typeface="Century Gothic"/>
                <a:ea typeface="Century Gothic"/>
                <a:cs typeface="Century Gothic"/>
                <a:sym typeface="Century Gothic"/>
              </a:rPr>
              <a:t>.2.-Restricciones</a:t>
            </a:r>
            <a:endParaRPr b="1" sz="2800">
              <a:solidFill>
                <a:srgbClr val="3F3F3F"/>
              </a:solidFill>
              <a:latin typeface="Century Gothic"/>
              <a:ea typeface="Century Gothic"/>
              <a:cs typeface="Century Gothic"/>
              <a:sym typeface="Century Gothic"/>
            </a:endParaRPr>
          </a:p>
        </p:txBody>
      </p:sp>
      <p:cxnSp>
        <p:nvCxnSpPr>
          <p:cNvPr id="540" name="Google Shape;540;g2dc8cd49f75_0_3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41" name="Google Shape;541;g2dc8cd49f75_0_37"/>
          <p:cNvSpPr/>
          <p:nvPr/>
        </p:nvSpPr>
        <p:spPr>
          <a:xfrm>
            <a:off x="0" y="450750"/>
            <a:ext cx="1602300" cy="1176600"/>
          </a:xfrm>
          <a:prstGeom prst="rect">
            <a:avLst/>
          </a:prstGeom>
          <a:solidFill>
            <a:srgbClr val="93C47D"/>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Laberinto</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(backtracking)</a:t>
            </a:r>
            <a:endParaRPr b="1" sz="1800">
              <a:solidFill>
                <a:schemeClr val="lt1"/>
              </a:solidFill>
            </a:endParaRPr>
          </a:p>
          <a:p>
            <a:pPr indent="0" lvl="0" marL="0" rtl="0" algn="ctr">
              <a:spcBef>
                <a:spcPts val="0"/>
              </a:spcBef>
              <a:spcAft>
                <a:spcPts val="0"/>
              </a:spcAft>
              <a:buClr>
                <a:schemeClr val="dk1"/>
              </a:buClr>
              <a:buSzPts val="1800"/>
              <a:buFont typeface="Arial"/>
              <a:buNone/>
            </a:pPr>
            <a:r>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542" name="Google Shape;542;g2dc8cd49f75_0_37"/>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43" name="Google Shape;543;g2dc8cd49f75_0_37"/>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44" name="Google Shape;544;g2dc8cd49f75_0_37"/>
          <p:cNvSpPr txBox="1"/>
          <p:nvPr/>
        </p:nvSpPr>
        <p:spPr>
          <a:xfrm>
            <a:off x="377725" y="1710150"/>
            <a:ext cx="88446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Restricciones implícitas:</a:t>
            </a:r>
            <a:endParaRPr b="1" sz="20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Solo se permiten movimientos en posiciones adyacentes de la matriz en</a:t>
            </a:r>
            <a:endParaRPr sz="1800">
              <a:solidFill>
                <a:schemeClr val="dk1"/>
              </a:solidFill>
              <a:latin typeface="Quattrocento Sans"/>
              <a:ea typeface="Quattrocento Sans"/>
              <a:cs typeface="Quattrocento Sans"/>
              <a:sym typeface="Quattrocento Sans"/>
            </a:endParaRPr>
          </a:p>
          <a:p>
            <a:pPr indent="0" lvl="0" marL="9144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la misma fila o columna en la que nos encontramos</a:t>
            </a:r>
            <a:endParaRPr sz="18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Solo se permiten movimientos a casillas transitables(están marcadas</a:t>
            </a:r>
            <a:endParaRPr sz="18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como True en la matriz)</a:t>
            </a:r>
            <a:endParaRPr sz="18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Solo se permiten movimientos a posiciones que están dentro de los</a:t>
            </a:r>
            <a:endParaRPr sz="18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límites de la matriz</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s-ES" sz="2000">
                <a:solidFill>
                  <a:schemeClr val="dk1"/>
                </a:solidFill>
                <a:latin typeface="Quattrocento Sans"/>
                <a:ea typeface="Quattrocento Sans"/>
                <a:cs typeface="Quattrocento Sans"/>
                <a:sym typeface="Quattrocento Sans"/>
              </a:rPr>
              <a:t>Restricciones explícitas:</a:t>
            </a:r>
            <a:endParaRPr b="1" sz="20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para evitar ciclos, debe evitarse todo lo posible visitar posiciones ya</a:t>
            </a:r>
            <a:endParaRPr sz="18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visitadas</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cxnSp>
        <p:nvCxnSpPr>
          <p:cNvPr id="550" name="Google Shape;550;g2dc8cd49f75_0_6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51" name="Google Shape;551;g2dc8cd49f75_0_6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4.3.-representacion del problema y algoritmo</a:t>
            </a:r>
            <a:endParaRPr b="1" sz="2800">
              <a:solidFill>
                <a:srgbClr val="3F3F3F"/>
              </a:solidFill>
              <a:latin typeface="Century Gothic"/>
              <a:ea typeface="Century Gothic"/>
              <a:cs typeface="Century Gothic"/>
              <a:sym typeface="Century Gothic"/>
            </a:endParaRPr>
          </a:p>
        </p:txBody>
      </p:sp>
      <p:cxnSp>
        <p:nvCxnSpPr>
          <p:cNvPr id="552" name="Google Shape;552;g2dc8cd49f75_0_6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53" name="Google Shape;553;g2dc8cd49f75_0_67"/>
          <p:cNvSpPr/>
          <p:nvPr/>
        </p:nvSpPr>
        <p:spPr>
          <a:xfrm>
            <a:off x="0" y="450750"/>
            <a:ext cx="1602300" cy="1176600"/>
          </a:xfrm>
          <a:prstGeom prst="rect">
            <a:avLst/>
          </a:prstGeom>
          <a:solidFill>
            <a:srgbClr val="93C47D"/>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Laberinto</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(backtracking)</a:t>
            </a:r>
            <a:endParaRPr b="1" sz="1800">
              <a:solidFill>
                <a:schemeClr val="lt1"/>
              </a:solidFill>
            </a:endParaRPr>
          </a:p>
          <a:p>
            <a:pPr indent="0" lvl="0" marL="0" rtl="0" algn="ctr">
              <a:spcBef>
                <a:spcPts val="0"/>
              </a:spcBef>
              <a:spcAft>
                <a:spcPts val="0"/>
              </a:spcAft>
              <a:buClr>
                <a:schemeClr val="dk1"/>
              </a:buClr>
              <a:buSzPts val="1800"/>
              <a:buFont typeface="Arial"/>
              <a:buNone/>
            </a:pPr>
            <a:r>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554" name="Google Shape;554;g2dc8cd49f75_0_67"/>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5" name="Google Shape;555;g2dc8cd49f75_0_67"/>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6" name="Google Shape;556;g2dc8cd49f75_0_67"/>
          <p:cNvSpPr txBox="1"/>
          <p:nvPr/>
        </p:nvSpPr>
        <p:spPr>
          <a:xfrm>
            <a:off x="0" y="2279550"/>
            <a:ext cx="88446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Se podría representar con un grafo cuyos nodos son las acciones</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800">
                <a:solidFill>
                  <a:schemeClr val="dk1"/>
                </a:solidFill>
                <a:latin typeface="Quattrocento Sans"/>
                <a:ea typeface="Quattrocento Sans"/>
                <a:cs typeface="Quattrocento Sans"/>
                <a:sym typeface="Quattrocento Sans"/>
              </a:rPr>
              <a:t>posibles dentro de la matriz(arriba, abajo derecha e izquierda) que</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800">
                <a:solidFill>
                  <a:schemeClr val="dk1"/>
                </a:solidFill>
                <a:latin typeface="Quattrocento Sans"/>
                <a:ea typeface="Quattrocento Sans"/>
                <a:cs typeface="Quattrocento Sans"/>
                <a:sym typeface="Quattrocento Sans"/>
              </a:rPr>
              <a:t>contendrían su posición dentro de la matriz.</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800">
                <a:solidFill>
                  <a:schemeClr val="dk1"/>
                </a:solidFill>
                <a:latin typeface="Quattrocento Sans"/>
                <a:ea typeface="Quattrocento Sans"/>
                <a:cs typeface="Quattrocento Sans"/>
                <a:sym typeface="Quattrocento Sans"/>
              </a:rPr>
              <a:t>● La solución sera una lista (Xi...Xn) tal que Xi es la primera acción que</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800">
                <a:solidFill>
                  <a:schemeClr val="dk1"/>
                </a:solidFill>
                <a:latin typeface="Quattrocento Sans"/>
                <a:ea typeface="Quattrocento Sans"/>
                <a:cs typeface="Quattrocento Sans"/>
                <a:sym typeface="Quattrocento Sans"/>
              </a:rPr>
              <a:t>lleva al camino solución y Xn la última</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600">
                <a:solidFill>
                  <a:schemeClr val="dk1"/>
                </a:solidFill>
                <a:latin typeface="Quattrocento Sans"/>
                <a:ea typeface="Quattrocento Sans"/>
                <a:cs typeface="Quattrocento Sans"/>
                <a:sym typeface="Quattrocento Sans"/>
              </a:rPr>
              <a:t>consiste en crear una casilla que contenga una lista</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600">
                <a:solidFill>
                  <a:schemeClr val="dk1"/>
                </a:solidFill>
                <a:latin typeface="Quattrocento Sans"/>
                <a:ea typeface="Quattrocento Sans"/>
                <a:cs typeface="Quattrocento Sans"/>
                <a:sym typeface="Quattrocento Sans"/>
              </a:rPr>
              <a:t>con las posiciones que las han llevado a ella y un valor de si ha encontrado la</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600">
                <a:solidFill>
                  <a:schemeClr val="dk1"/>
                </a:solidFill>
                <a:latin typeface="Quattrocento Sans"/>
                <a:ea typeface="Quattrocento Sans"/>
                <a:cs typeface="Quattrocento Sans"/>
                <a:sym typeface="Quattrocento Sans"/>
              </a:rPr>
              <a:t>solución.</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600">
                <a:solidFill>
                  <a:schemeClr val="dk1"/>
                </a:solidFill>
                <a:latin typeface="Quattrocento Sans"/>
                <a:ea typeface="Quattrocento Sans"/>
                <a:cs typeface="Quattrocento Sans"/>
                <a:sym typeface="Quattrocento Sans"/>
              </a:rPr>
              <a:t>Devuelve la casilla con la solución encontrada y la lista de movimientos y</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600">
                <a:solidFill>
                  <a:schemeClr val="dk1"/>
                </a:solidFill>
                <a:latin typeface="Quattrocento Sans"/>
                <a:ea typeface="Quattrocento Sans"/>
                <a:cs typeface="Quattrocento Sans"/>
                <a:sym typeface="Quattrocento Sans"/>
              </a:rPr>
              <a:t>en el bucle se hace todo el recorrido en grafo para cada acción (arriba, abajo,</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600">
                <a:solidFill>
                  <a:schemeClr val="dk1"/>
                </a:solidFill>
                <a:latin typeface="Quattrocento Sans"/>
                <a:ea typeface="Quattrocento Sans"/>
                <a:cs typeface="Quattrocento Sans"/>
                <a:sym typeface="Quattrocento Sans"/>
              </a:rPr>
              <a:t>derecha, izquierda) hasta encontrar la casilla solucion y si no la encuentra</a:t>
            </a:r>
            <a:endParaRPr sz="1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devuelve la casilla a false y con una lista vacía.</a:t>
            </a:r>
            <a:endParaRPr sz="2800">
              <a:solidFill>
                <a:schemeClr val="dk1"/>
              </a:solidFill>
              <a:latin typeface="Quattrocento Sans"/>
              <a:ea typeface="Quattrocento Sans"/>
              <a:cs typeface="Quattrocento Sans"/>
              <a:sym typeface="Quattrocento Sans"/>
            </a:endParaRPr>
          </a:p>
        </p:txBody>
      </p:sp>
      <p:sp>
        <p:nvSpPr>
          <p:cNvPr id="557" name="Google Shape;557;g2dc8cd49f75_0_67"/>
          <p:cNvSpPr/>
          <p:nvPr/>
        </p:nvSpPr>
        <p:spPr>
          <a:xfrm>
            <a:off x="9926325" y="673825"/>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8" name="Google Shape;558;g2dc8cd49f75_0_67"/>
          <p:cNvSpPr/>
          <p:nvPr/>
        </p:nvSpPr>
        <p:spPr>
          <a:xfrm>
            <a:off x="11016475" y="1631100"/>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9" name="Google Shape;559;g2dc8cd49f75_0_67"/>
          <p:cNvSpPr/>
          <p:nvPr/>
        </p:nvSpPr>
        <p:spPr>
          <a:xfrm>
            <a:off x="10269875" y="1631100"/>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60" name="Google Shape;560;g2dc8cd49f75_0_67"/>
          <p:cNvSpPr/>
          <p:nvPr/>
        </p:nvSpPr>
        <p:spPr>
          <a:xfrm>
            <a:off x="9591775" y="1631100"/>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61" name="Google Shape;561;g2dc8cd49f75_0_67"/>
          <p:cNvSpPr/>
          <p:nvPr/>
        </p:nvSpPr>
        <p:spPr>
          <a:xfrm>
            <a:off x="8751000" y="1631100"/>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62" name="Google Shape;562;g2dc8cd49f75_0_67"/>
          <p:cNvSpPr txBox="1"/>
          <p:nvPr/>
        </p:nvSpPr>
        <p:spPr>
          <a:xfrm>
            <a:off x="9906575" y="725425"/>
            <a:ext cx="1171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300">
                <a:solidFill>
                  <a:schemeClr val="dk1"/>
                </a:solidFill>
                <a:latin typeface="Quattrocento Sans"/>
                <a:ea typeface="Quattrocento Sans"/>
                <a:cs typeface="Quattrocento Sans"/>
                <a:sym typeface="Quattrocento Sans"/>
              </a:rPr>
              <a:t>(0,0)</a:t>
            </a:r>
            <a:endParaRPr sz="1300">
              <a:solidFill>
                <a:schemeClr val="dk1"/>
              </a:solidFill>
              <a:latin typeface="Quattrocento Sans"/>
              <a:ea typeface="Quattrocento Sans"/>
              <a:cs typeface="Quattrocento Sans"/>
              <a:sym typeface="Quattrocento Sans"/>
            </a:endParaRPr>
          </a:p>
        </p:txBody>
      </p:sp>
      <p:sp>
        <p:nvSpPr>
          <p:cNvPr id="563" name="Google Shape;563;g2dc8cd49f75_0_67"/>
          <p:cNvSpPr/>
          <p:nvPr/>
        </p:nvSpPr>
        <p:spPr>
          <a:xfrm>
            <a:off x="8691000" y="1583700"/>
            <a:ext cx="565200" cy="5829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64" name="Google Shape;564;g2dc8cd49f75_0_67"/>
          <p:cNvSpPr txBox="1"/>
          <p:nvPr/>
        </p:nvSpPr>
        <p:spPr>
          <a:xfrm>
            <a:off x="8646575" y="1659600"/>
            <a:ext cx="3930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600">
                <a:solidFill>
                  <a:schemeClr val="dk1"/>
                </a:solidFill>
                <a:latin typeface="Quattrocento Sans"/>
                <a:ea typeface="Quattrocento Sans"/>
                <a:cs typeface="Quattrocento Sans"/>
                <a:sym typeface="Quattrocento Sans"/>
              </a:rPr>
              <a:t>(-1,0)         (0,1)      (1,0)       (0,-1)</a:t>
            </a:r>
            <a:endParaRPr sz="1600">
              <a:solidFill>
                <a:schemeClr val="dk1"/>
              </a:solidFill>
              <a:latin typeface="Quattrocento Sans"/>
              <a:ea typeface="Quattrocento Sans"/>
              <a:cs typeface="Quattrocento Sans"/>
              <a:sym typeface="Quattrocento Sans"/>
            </a:endParaRPr>
          </a:p>
        </p:txBody>
      </p:sp>
      <p:sp>
        <p:nvSpPr>
          <p:cNvPr id="565" name="Google Shape;565;g2dc8cd49f75_0_67"/>
          <p:cNvSpPr/>
          <p:nvPr/>
        </p:nvSpPr>
        <p:spPr>
          <a:xfrm>
            <a:off x="10956475" y="1583700"/>
            <a:ext cx="565200" cy="5829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566" name="Google Shape;566;g2dc8cd49f75_0_67"/>
          <p:cNvCxnSpPr/>
          <p:nvPr/>
        </p:nvCxnSpPr>
        <p:spPr>
          <a:xfrm flipH="1" rot="10800000">
            <a:off x="9102375" y="1169400"/>
            <a:ext cx="1025400" cy="4617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g2dc8cd49f75_0_67"/>
          <p:cNvCxnSpPr/>
          <p:nvPr/>
        </p:nvCxnSpPr>
        <p:spPr>
          <a:xfrm flipH="1" rot="10800000">
            <a:off x="9819550" y="1124300"/>
            <a:ext cx="426300" cy="5247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g2dc8cd49f75_0_67"/>
          <p:cNvCxnSpPr>
            <a:stCxn id="564" idx="0"/>
          </p:cNvCxnSpPr>
          <p:nvPr/>
        </p:nvCxnSpPr>
        <p:spPr>
          <a:xfrm rot="10800000">
            <a:off x="10153475" y="1143900"/>
            <a:ext cx="458400" cy="5157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g2dc8cd49f75_0_67"/>
          <p:cNvCxnSpPr/>
          <p:nvPr/>
        </p:nvCxnSpPr>
        <p:spPr>
          <a:xfrm rot="10800000">
            <a:off x="10162175" y="1143900"/>
            <a:ext cx="859800" cy="590100"/>
          </a:xfrm>
          <a:prstGeom prst="straightConnector1">
            <a:avLst/>
          </a:prstGeom>
          <a:noFill/>
          <a:ln cap="flat" cmpd="sng" w="9525">
            <a:solidFill>
              <a:schemeClr val="dk2"/>
            </a:solidFill>
            <a:prstDash val="solid"/>
            <a:round/>
            <a:headEnd len="med" w="med" type="none"/>
            <a:tailEnd len="med" w="med" type="none"/>
          </a:ln>
        </p:spPr>
      </p:cxnSp>
      <p:sp>
        <p:nvSpPr>
          <p:cNvPr id="570" name="Google Shape;570;g2dc8cd49f75_0_67"/>
          <p:cNvSpPr/>
          <p:nvPr/>
        </p:nvSpPr>
        <p:spPr>
          <a:xfrm>
            <a:off x="8844600" y="2639975"/>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71" name="Google Shape;571;g2dc8cd49f75_0_67"/>
          <p:cNvSpPr/>
          <p:nvPr/>
        </p:nvSpPr>
        <p:spPr>
          <a:xfrm>
            <a:off x="9461375" y="2639975"/>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72" name="Google Shape;572;g2dc8cd49f75_0_67"/>
          <p:cNvSpPr/>
          <p:nvPr/>
        </p:nvSpPr>
        <p:spPr>
          <a:xfrm>
            <a:off x="10612575" y="2639975"/>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73" name="Google Shape;573;g2dc8cd49f75_0_67"/>
          <p:cNvSpPr/>
          <p:nvPr/>
        </p:nvSpPr>
        <p:spPr>
          <a:xfrm>
            <a:off x="10036975" y="2639975"/>
            <a:ext cx="445200" cy="48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574" name="Google Shape;574;g2dc8cd49f75_0_67"/>
          <p:cNvCxnSpPr/>
          <p:nvPr/>
        </p:nvCxnSpPr>
        <p:spPr>
          <a:xfrm flipH="1" rot="10800000">
            <a:off x="9074675" y="2136950"/>
            <a:ext cx="753300" cy="4881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g2dc8cd49f75_0_67"/>
          <p:cNvCxnSpPr>
            <a:endCxn id="571" idx="0"/>
          </p:cNvCxnSpPr>
          <p:nvPr/>
        </p:nvCxnSpPr>
        <p:spPr>
          <a:xfrm flipH="1">
            <a:off x="9683975" y="2136875"/>
            <a:ext cx="144000" cy="5031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g2dc8cd49f75_0_67"/>
          <p:cNvCxnSpPr>
            <a:endCxn id="573" idx="0"/>
          </p:cNvCxnSpPr>
          <p:nvPr/>
        </p:nvCxnSpPr>
        <p:spPr>
          <a:xfrm>
            <a:off x="9836575" y="2119775"/>
            <a:ext cx="423000" cy="5202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g2dc8cd49f75_0_67"/>
          <p:cNvCxnSpPr>
            <a:endCxn id="572" idx="0"/>
          </p:cNvCxnSpPr>
          <p:nvPr/>
        </p:nvCxnSpPr>
        <p:spPr>
          <a:xfrm>
            <a:off x="9845175" y="2136875"/>
            <a:ext cx="990000" cy="503100"/>
          </a:xfrm>
          <a:prstGeom prst="straightConnector1">
            <a:avLst/>
          </a:prstGeom>
          <a:noFill/>
          <a:ln cap="flat" cmpd="sng" w="9525">
            <a:solidFill>
              <a:schemeClr val="dk2"/>
            </a:solidFill>
            <a:prstDash val="solid"/>
            <a:round/>
            <a:headEnd len="med" w="med" type="none"/>
            <a:tailEnd len="med" w="med" type="none"/>
          </a:ln>
        </p:spPr>
      </p:cxnSp>
      <p:sp>
        <p:nvSpPr>
          <p:cNvPr id="578" name="Google Shape;578;g2dc8cd49f75_0_67"/>
          <p:cNvSpPr txBox="1"/>
          <p:nvPr/>
        </p:nvSpPr>
        <p:spPr>
          <a:xfrm>
            <a:off x="8746925" y="2657650"/>
            <a:ext cx="327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700">
                <a:solidFill>
                  <a:schemeClr val="dk1"/>
                </a:solidFill>
                <a:latin typeface="Quattrocento Sans"/>
                <a:ea typeface="Quattrocento Sans"/>
                <a:cs typeface="Quattrocento Sans"/>
                <a:sym typeface="Quattrocento Sans"/>
              </a:rPr>
              <a:t>(-1,1)    (0,2)    (1,1)    (0,0)</a:t>
            </a:r>
            <a:endParaRPr sz="1700">
              <a:solidFill>
                <a:schemeClr val="dk1"/>
              </a:solidFill>
              <a:latin typeface="Quattrocento Sans"/>
              <a:ea typeface="Quattrocento Sans"/>
              <a:cs typeface="Quattrocento Sans"/>
              <a:sym typeface="Quattrocento Sans"/>
            </a:endParaRPr>
          </a:p>
        </p:txBody>
      </p:sp>
      <p:sp>
        <p:nvSpPr>
          <p:cNvPr id="579" name="Google Shape;579;g2dc8cd49f75_0_67"/>
          <p:cNvSpPr/>
          <p:nvPr/>
        </p:nvSpPr>
        <p:spPr>
          <a:xfrm>
            <a:off x="8765775" y="2589400"/>
            <a:ext cx="565200" cy="5829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80" name="Google Shape;580;g2dc8cd49f75_0_67"/>
          <p:cNvSpPr/>
          <p:nvPr/>
        </p:nvSpPr>
        <p:spPr>
          <a:xfrm>
            <a:off x="10552575" y="2592575"/>
            <a:ext cx="565200" cy="5829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cd2c9261cb_4_4"/>
          <p:cNvSpPr/>
          <p:nvPr/>
        </p:nvSpPr>
        <p:spPr>
          <a:xfrm>
            <a:off x="0" y="1749301"/>
            <a:ext cx="12192000" cy="4689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25" name="Google Shape;125;g2cd2c9261cb_4_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26" name="Google Shape;126;g2cd2c9261cb_4_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a:t>
            </a:r>
            <a:r>
              <a:rPr b="1" lang="es-ES" sz="2800">
                <a:solidFill>
                  <a:srgbClr val="3F3F3F"/>
                </a:solidFill>
                <a:latin typeface="Century Gothic"/>
                <a:ea typeface="Century Gothic"/>
                <a:cs typeface="Century Gothic"/>
                <a:sym typeface="Century Gothic"/>
              </a:rPr>
              <a:t>e Algoritmo</a:t>
            </a:r>
            <a:endParaRPr b="0" i="0" sz="2800" u="none" cap="none" strike="noStrike">
              <a:solidFill>
                <a:srgbClr val="3F3F3F"/>
              </a:solidFill>
              <a:latin typeface="Century Gothic"/>
              <a:ea typeface="Century Gothic"/>
              <a:cs typeface="Century Gothic"/>
              <a:sym typeface="Century Gothic"/>
            </a:endParaRPr>
          </a:p>
        </p:txBody>
      </p:sp>
      <p:cxnSp>
        <p:nvCxnSpPr>
          <p:cNvPr id="127" name="Google Shape;127;g2cd2c9261cb_4_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28" name="Google Shape;128;g2cd2c9261cb_4_4"/>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1</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Formar parejas</a:t>
            </a:r>
            <a:endParaRPr b="1" i="0" sz="1800" u="none" cap="none" strike="noStrike">
              <a:solidFill>
                <a:schemeClr val="lt1"/>
              </a:solidFill>
              <a:latin typeface="Arial"/>
              <a:ea typeface="Arial"/>
              <a:cs typeface="Arial"/>
              <a:sym typeface="Arial"/>
            </a:endParaRPr>
          </a:p>
        </p:txBody>
      </p:sp>
      <p:sp>
        <p:nvSpPr>
          <p:cNvPr id="129" name="Google Shape;129;g2cd2c9261cb_4_4"/>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130" name="Google Shape;130;g2cd2c9261cb_4_4"/>
          <p:cNvSpPr txBox="1"/>
          <p:nvPr/>
        </p:nvSpPr>
        <p:spPr>
          <a:xfrm>
            <a:off x="662975" y="1949050"/>
            <a:ext cx="9839700" cy="20028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Enunciado</a:t>
            </a:r>
            <a:r>
              <a:rPr b="1" i="0" lang="es-ES" sz="2100" u="none" cap="none" strike="noStrike">
                <a:solidFill>
                  <a:schemeClr val="dk1"/>
                </a:solidFill>
                <a:latin typeface="Arial"/>
                <a:ea typeface="Arial"/>
                <a:cs typeface="Arial"/>
                <a:sym typeface="Arial"/>
              </a:rPr>
              <a:t>:</a:t>
            </a:r>
            <a:r>
              <a:rPr b="0" i="0" lang="es-ES" sz="2100" u="none" cap="none" strike="noStrike">
                <a:solidFill>
                  <a:schemeClr val="dk1"/>
                </a:solidFill>
                <a:latin typeface="Arial"/>
                <a:ea typeface="Arial"/>
                <a:cs typeface="Arial"/>
                <a:sym typeface="Arial"/>
              </a:rPr>
              <a:t> 			</a:t>
            </a:r>
            <a:endParaRPr b="0"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sz="2100">
              <a:solidFill>
                <a:schemeClr val="dk1"/>
              </a:solidFill>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Existen n estudiantes en una clase y queremos formar equipos de parejas</a:t>
            </a:r>
            <a:endParaRPr sz="12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Disponemos de una matriz p de n*n filas/columnas donde cada posición de la misma p[i,j] corresponde al nivel de preferencia de emparejar al estudiante i con el estudiante j.</a:t>
            </a:r>
            <a:endParaRPr sz="1200">
              <a:solidFill>
                <a:srgbClr val="0D0D0D"/>
              </a:solidFill>
              <a:latin typeface="Roboto"/>
              <a:ea typeface="Roboto"/>
              <a:cs typeface="Roboto"/>
              <a:sym typeface="Roboto"/>
            </a:endParaRPr>
          </a:p>
          <a:p>
            <a:pPr indent="-304800" lvl="0" marL="9144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El objetivo es encontrar el emparejamiento de cada estudiante con otro de manera que se maximice la solución</a:t>
            </a:r>
            <a:endParaRPr sz="1200">
              <a:solidFill>
                <a:srgbClr val="0D0D0D"/>
              </a:solidFill>
              <a:latin typeface="Roboto"/>
              <a:ea typeface="Roboto"/>
              <a:cs typeface="Roboto"/>
              <a:sym typeface="Roboto"/>
            </a:endParaRPr>
          </a:p>
          <a:p>
            <a:pPr indent="0" lvl="0" marL="0" marR="0" rtl="0" algn="just">
              <a:lnSpc>
                <a:spcPct val="107916"/>
              </a:lnSpc>
              <a:spcBef>
                <a:spcPts val="0"/>
              </a:spcBef>
              <a:spcAft>
                <a:spcPts val="0"/>
              </a:spcAft>
              <a:buClr>
                <a:srgbClr val="000000"/>
              </a:buClr>
              <a:buSzPts val="2100"/>
              <a:buFont typeface="Arial"/>
              <a:buNone/>
            </a:pPr>
            <a:r>
              <a:t/>
            </a:r>
            <a:endParaRPr sz="2100">
              <a:solidFill>
                <a:schemeClr val="dk1"/>
              </a:solidFill>
            </a:endParaRPr>
          </a:p>
        </p:txBody>
      </p:sp>
      <p:sp>
        <p:nvSpPr>
          <p:cNvPr id="131" name="Google Shape;131;g2cd2c9261cb_4_4"/>
          <p:cNvSpPr/>
          <p:nvPr/>
        </p:nvSpPr>
        <p:spPr>
          <a:xfrm>
            <a:off x="4316125" y="43073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2100">
                <a:latin typeface="Quattrocento Sans"/>
                <a:ea typeface="Quattrocento Sans"/>
                <a:cs typeface="Quattrocento Sans"/>
                <a:sym typeface="Quattrocento Sans"/>
              </a:rPr>
              <a:t>0 </a:t>
            </a:r>
            <a:r>
              <a:rPr lang="es-ES" sz="2100">
                <a:latin typeface="Quattrocento Sans"/>
                <a:ea typeface="Quattrocento Sans"/>
                <a:cs typeface="Quattrocento Sans"/>
                <a:sym typeface="Quattrocento Sans"/>
              </a:rPr>
              <a:t>       6        2        4</a:t>
            </a:r>
            <a:endParaRPr sz="2100">
              <a:latin typeface="Quattrocento Sans"/>
              <a:ea typeface="Quattrocento Sans"/>
              <a:cs typeface="Quattrocento Sans"/>
              <a:sym typeface="Quattrocento Sans"/>
            </a:endParaRPr>
          </a:p>
        </p:txBody>
      </p:sp>
      <p:cxnSp>
        <p:nvCxnSpPr>
          <p:cNvPr id="132" name="Google Shape;132;g2cd2c9261cb_4_4"/>
          <p:cNvCxnSpPr/>
          <p:nvPr/>
        </p:nvCxnSpPr>
        <p:spPr>
          <a:xfrm flipH="1">
            <a:off x="4936375" y="42989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33" name="Google Shape;133;g2cd2c9261cb_4_4"/>
          <p:cNvCxnSpPr/>
          <p:nvPr/>
        </p:nvCxnSpPr>
        <p:spPr>
          <a:xfrm flipH="1">
            <a:off x="5622175" y="42989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34" name="Google Shape;134;g2cd2c9261cb_4_4"/>
          <p:cNvCxnSpPr/>
          <p:nvPr/>
        </p:nvCxnSpPr>
        <p:spPr>
          <a:xfrm flipH="1">
            <a:off x="6307975" y="4298900"/>
            <a:ext cx="8400" cy="411900"/>
          </a:xfrm>
          <a:prstGeom prst="straightConnector1">
            <a:avLst/>
          </a:prstGeom>
          <a:noFill/>
          <a:ln cap="flat" cmpd="sng" w="19050">
            <a:solidFill>
              <a:schemeClr val="accent3"/>
            </a:solidFill>
            <a:prstDash val="solid"/>
            <a:round/>
            <a:headEnd len="med" w="med" type="none"/>
            <a:tailEnd len="med" w="med" type="none"/>
          </a:ln>
        </p:spPr>
      </p:cxnSp>
      <p:sp>
        <p:nvSpPr>
          <p:cNvPr id="135" name="Google Shape;135;g2cd2c9261cb_4_4"/>
          <p:cNvSpPr/>
          <p:nvPr/>
        </p:nvSpPr>
        <p:spPr>
          <a:xfrm>
            <a:off x="4327825" y="47192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2100">
                <a:latin typeface="Quattrocento Sans"/>
                <a:ea typeface="Quattrocento Sans"/>
                <a:cs typeface="Quattrocento Sans"/>
                <a:sym typeface="Quattrocento Sans"/>
              </a:rPr>
              <a:t>6</a:t>
            </a:r>
            <a:r>
              <a:rPr lang="es-ES" sz="2100">
                <a:latin typeface="Quattrocento Sans"/>
                <a:ea typeface="Quattrocento Sans"/>
                <a:cs typeface="Quattrocento Sans"/>
                <a:sym typeface="Quattrocento Sans"/>
              </a:rPr>
              <a:t>        0        6        2 </a:t>
            </a:r>
            <a:endParaRPr sz="2100">
              <a:latin typeface="Quattrocento Sans"/>
              <a:ea typeface="Quattrocento Sans"/>
              <a:cs typeface="Quattrocento Sans"/>
              <a:sym typeface="Quattrocento Sans"/>
            </a:endParaRPr>
          </a:p>
        </p:txBody>
      </p:sp>
      <p:cxnSp>
        <p:nvCxnSpPr>
          <p:cNvPr id="136" name="Google Shape;136;g2cd2c9261cb_4_4"/>
          <p:cNvCxnSpPr/>
          <p:nvPr/>
        </p:nvCxnSpPr>
        <p:spPr>
          <a:xfrm flipH="1">
            <a:off x="4948075" y="47108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37" name="Google Shape;137;g2cd2c9261cb_4_4"/>
          <p:cNvCxnSpPr/>
          <p:nvPr/>
        </p:nvCxnSpPr>
        <p:spPr>
          <a:xfrm flipH="1">
            <a:off x="5633875" y="47108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38" name="Google Shape;138;g2cd2c9261cb_4_4"/>
          <p:cNvCxnSpPr/>
          <p:nvPr/>
        </p:nvCxnSpPr>
        <p:spPr>
          <a:xfrm flipH="1">
            <a:off x="6319675" y="4710800"/>
            <a:ext cx="8400" cy="411900"/>
          </a:xfrm>
          <a:prstGeom prst="straightConnector1">
            <a:avLst/>
          </a:prstGeom>
          <a:noFill/>
          <a:ln cap="flat" cmpd="sng" w="19050">
            <a:solidFill>
              <a:schemeClr val="accent3"/>
            </a:solidFill>
            <a:prstDash val="solid"/>
            <a:round/>
            <a:headEnd len="med" w="med" type="none"/>
            <a:tailEnd len="med" w="med" type="none"/>
          </a:ln>
        </p:spPr>
      </p:cxnSp>
      <p:sp>
        <p:nvSpPr>
          <p:cNvPr id="139" name="Google Shape;139;g2cd2c9261cb_4_4"/>
          <p:cNvSpPr/>
          <p:nvPr/>
        </p:nvSpPr>
        <p:spPr>
          <a:xfrm>
            <a:off x="4316125" y="5122700"/>
            <a:ext cx="26088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2100">
                <a:latin typeface="Quattrocento Sans"/>
                <a:ea typeface="Quattrocento Sans"/>
                <a:cs typeface="Quattrocento Sans"/>
                <a:sym typeface="Quattrocento Sans"/>
              </a:rPr>
              <a:t>  </a:t>
            </a:r>
            <a:r>
              <a:rPr lang="es-ES" sz="2100">
                <a:latin typeface="Quattrocento Sans"/>
                <a:ea typeface="Quattrocento Sans"/>
                <a:cs typeface="Quattrocento Sans"/>
                <a:sym typeface="Quattrocento Sans"/>
              </a:rPr>
              <a:t>2        6         0       6</a:t>
            </a:r>
            <a:endParaRPr sz="2100">
              <a:latin typeface="Quattrocento Sans"/>
              <a:ea typeface="Quattrocento Sans"/>
              <a:cs typeface="Quattrocento Sans"/>
              <a:sym typeface="Quattrocento Sans"/>
            </a:endParaRPr>
          </a:p>
        </p:txBody>
      </p:sp>
      <p:cxnSp>
        <p:nvCxnSpPr>
          <p:cNvPr id="140" name="Google Shape;140;g2cd2c9261cb_4_4"/>
          <p:cNvCxnSpPr/>
          <p:nvPr/>
        </p:nvCxnSpPr>
        <p:spPr>
          <a:xfrm flipH="1">
            <a:off x="4936375" y="51143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41" name="Google Shape;141;g2cd2c9261cb_4_4"/>
          <p:cNvCxnSpPr/>
          <p:nvPr/>
        </p:nvCxnSpPr>
        <p:spPr>
          <a:xfrm flipH="1">
            <a:off x="5622175" y="51143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42" name="Google Shape;142;g2cd2c9261cb_4_4"/>
          <p:cNvCxnSpPr/>
          <p:nvPr/>
        </p:nvCxnSpPr>
        <p:spPr>
          <a:xfrm flipH="1">
            <a:off x="6307975" y="5114300"/>
            <a:ext cx="8400" cy="411900"/>
          </a:xfrm>
          <a:prstGeom prst="straightConnector1">
            <a:avLst/>
          </a:prstGeom>
          <a:noFill/>
          <a:ln cap="flat" cmpd="sng" w="19050">
            <a:solidFill>
              <a:schemeClr val="accent3"/>
            </a:solidFill>
            <a:prstDash val="solid"/>
            <a:round/>
            <a:headEnd len="med" w="med" type="none"/>
            <a:tailEnd len="med" w="med" type="none"/>
          </a:ln>
        </p:spPr>
      </p:cxnSp>
      <p:sp>
        <p:nvSpPr>
          <p:cNvPr id="143" name="Google Shape;143;g2cd2c9261cb_4_4"/>
          <p:cNvSpPr/>
          <p:nvPr/>
        </p:nvSpPr>
        <p:spPr>
          <a:xfrm>
            <a:off x="4316125" y="5526200"/>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2100">
                <a:latin typeface="Quattrocento Sans"/>
                <a:ea typeface="Quattrocento Sans"/>
                <a:cs typeface="Quattrocento Sans"/>
                <a:sym typeface="Quattrocento Sans"/>
              </a:rPr>
              <a:t> 4</a:t>
            </a:r>
            <a:r>
              <a:rPr lang="es-ES" sz="2100">
                <a:latin typeface="Quattrocento Sans"/>
                <a:ea typeface="Quattrocento Sans"/>
                <a:cs typeface="Quattrocento Sans"/>
                <a:sym typeface="Quattrocento Sans"/>
              </a:rPr>
              <a:t>        2         6       0</a:t>
            </a:r>
            <a:endParaRPr sz="2100">
              <a:latin typeface="Quattrocento Sans"/>
              <a:ea typeface="Quattrocento Sans"/>
              <a:cs typeface="Quattrocento Sans"/>
              <a:sym typeface="Quattrocento Sans"/>
            </a:endParaRPr>
          </a:p>
        </p:txBody>
      </p:sp>
      <p:cxnSp>
        <p:nvCxnSpPr>
          <p:cNvPr id="144" name="Google Shape;144;g2cd2c9261cb_4_4"/>
          <p:cNvCxnSpPr/>
          <p:nvPr/>
        </p:nvCxnSpPr>
        <p:spPr>
          <a:xfrm flipH="1">
            <a:off x="4936375" y="55178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45" name="Google Shape;145;g2cd2c9261cb_4_4"/>
          <p:cNvCxnSpPr/>
          <p:nvPr/>
        </p:nvCxnSpPr>
        <p:spPr>
          <a:xfrm flipH="1">
            <a:off x="5622175" y="5517800"/>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46" name="Google Shape;146;g2cd2c9261cb_4_4"/>
          <p:cNvCxnSpPr/>
          <p:nvPr/>
        </p:nvCxnSpPr>
        <p:spPr>
          <a:xfrm flipH="1">
            <a:off x="6307975" y="5517800"/>
            <a:ext cx="8400" cy="4119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cxnSp>
        <p:nvCxnSpPr>
          <p:cNvPr id="586" name="Google Shape;586;g2dc8cd49f75_0_12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87" name="Google Shape;587;g2dc8cd49f75_0_124"/>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4.2.-Pseudocodigo</a:t>
            </a:r>
            <a:endParaRPr b="1" sz="2800">
              <a:solidFill>
                <a:srgbClr val="3F3F3F"/>
              </a:solidFill>
              <a:latin typeface="Century Gothic"/>
              <a:ea typeface="Century Gothic"/>
              <a:cs typeface="Century Gothic"/>
              <a:sym typeface="Century Gothic"/>
            </a:endParaRPr>
          </a:p>
        </p:txBody>
      </p:sp>
      <p:cxnSp>
        <p:nvCxnSpPr>
          <p:cNvPr id="588" name="Google Shape;588;g2dc8cd49f75_0_12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89" name="Google Shape;589;g2dc8cd49f75_0_124"/>
          <p:cNvSpPr/>
          <p:nvPr/>
        </p:nvSpPr>
        <p:spPr>
          <a:xfrm>
            <a:off x="0" y="450750"/>
            <a:ext cx="1602300" cy="1176600"/>
          </a:xfrm>
          <a:prstGeom prst="rect">
            <a:avLst/>
          </a:prstGeom>
          <a:solidFill>
            <a:srgbClr val="93C47D"/>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Laberinto</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(backtracking)</a:t>
            </a:r>
            <a:endParaRPr b="1" sz="1800">
              <a:solidFill>
                <a:schemeClr val="lt1"/>
              </a:solidFill>
            </a:endParaRPr>
          </a:p>
          <a:p>
            <a:pPr indent="0" lvl="0" marL="0" rtl="0" algn="ctr">
              <a:spcBef>
                <a:spcPts val="0"/>
              </a:spcBef>
              <a:spcAft>
                <a:spcPts val="0"/>
              </a:spcAft>
              <a:buClr>
                <a:schemeClr val="dk1"/>
              </a:buClr>
              <a:buSzPts val="1800"/>
              <a:buFont typeface="Arial"/>
              <a:buNone/>
            </a:pPr>
            <a:r>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590" name="Google Shape;590;g2dc8cd49f75_0_124"/>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91" name="Google Shape;591;g2dc8cd49f75_0_124"/>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92" name="Google Shape;592;g2dc8cd49f75_0_124"/>
          <p:cNvSpPr txBox="1"/>
          <p:nvPr/>
        </p:nvSpPr>
        <p:spPr>
          <a:xfrm>
            <a:off x="-187350" y="1521775"/>
            <a:ext cx="8844600" cy="47715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Función buscarSalida(M[n-1[n-1], salida, fila, columna){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MAPA [fila][columna] = false</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pair&lt;bool,list&lt;pair&lt;int,int&gt; &gt; &gt;casilla;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if fila an col son iguales a casilla objetivo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casilla.first = true</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casilla.second =meter_hijo_actual_en_lista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return cas;</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for i=arriba hasta izquierda incrementar i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if arriba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if casilla dentro de laberinto y transitable</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hijo=fila -1</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z=buscarSalida(mapa,objetivo,child.first,col);</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if z=Solucion</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z.lista.meter_hijo_actual_en_lista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return z;</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t/>
            </a:r>
            <a:endParaRPr b="1"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593" name="Google Shape;593;g2dc8cd49f75_0_124"/>
          <p:cNvSpPr txBox="1"/>
          <p:nvPr/>
        </p:nvSpPr>
        <p:spPr>
          <a:xfrm>
            <a:off x="5483400" y="450750"/>
            <a:ext cx="4931700" cy="74808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derecha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casilla dentro de laberinto y transitable</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hijo=columna+1:</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z=buscarSalida(mapa,objetivo,fil,child.second)</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z=Solucion</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z.lista.meter_hijo_actual_en_lista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None/>
            </a:pPr>
            <a:r>
              <a:rPr b="1" lang="es-ES" sz="1500">
                <a:solidFill>
                  <a:schemeClr val="dk1"/>
                </a:solidFill>
                <a:latin typeface="Quattrocento Sans"/>
                <a:ea typeface="Quattrocento Sans"/>
                <a:cs typeface="Quattrocento Sans"/>
                <a:sym typeface="Quattrocento Sans"/>
              </a:rPr>
              <a:t>return z;</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abajo</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casilla dentro de laberinto y transitable</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hijo=fila+1:</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z=buscarSalida(mapa,objetivo,child.first,col);</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z=Solucion</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z.lista.meter_hijo_actual_en_lista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return z;</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izquierda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casilla dentro de laberinto y transitable</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hijo=columna-1;</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z=buscarSalida(mapa,objetivo,fil,child.second)</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if z=Solucion</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z.lista.meter_hijo_actual_en_lista</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return z;</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return cas;</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rPr b="1" lang="es-ES" sz="1500">
                <a:solidFill>
                  <a:schemeClr val="dk1"/>
                </a:solidFill>
                <a:latin typeface="Quattrocento Sans"/>
                <a:ea typeface="Quattrocento Sans"/>
                <a:cs typeface="Quattrocento Sans"/>
                <a:sym typeface="Quattrocento Sans"/>
              </a:rPr>
              <a:t>}</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3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cxnSp>
        <p:nvCxnSpPr>
          <p:cNvPr id="599" name="Google Shape;599;g2dc8cd49f75_6_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600" name="Google Shape;600;g2dc8cd49f75_6_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4.2.-Compilación y ejecución</a:t>
            </a:r>
            <a:endParaRPr b="1" sz="2800">
              <a:solidFill>
                <a:srgbClr val="3F3F3F"/>
              </a:solidFill>
              <a:latin typeface="Century Gothic"/>
              <a:ea typeface="Century Gothic"/>
              <a:cs typeface="Century Gothic"/>
              <a:sym typeface="Century Gothic"/>
            </a:endParaRPr>
          </a:p>
        </p:txBody>
      </p:sp>
      <p:cxnSp>
        <p:nvCxnSpPr>
          <p:cNvPr id="601" name="Google Shape;601;g2dc8cd49f75_6_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602" name="Google Shape;602;g2dc8cd49f75_6_7"/>
          <p:cNvSpPr/>
          <p:nvPr/>
        </p:nvSpPr>
        <p:spPr>
          <a:xfrm>
            <a:off x="0" y="450750"/>
            <a:ext cx="1602300" cy="1176600"/>
          </a:xfrm>
          <a:prstGeom prst="rect">
            <a:avLst/>
          </a:prstGeom>
          <a:solidFill>
            <a:srgbClr val="93C47D"/>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Laberinto</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(backtracking)</a:t>
            </a:r>
            <a:endParaRPr b="1" sz="1800">
              <a:solidFill>
                <a:schemeClr val="lt1"/>
              </a:solidFill>
            </a:endParaRPr>
          </a:p>
          <a:p>
            <a:pPr indent="0" lvl="0" marL="0" rtl="0" algn="ctr">
              <a:spcBef>
                <a:spcPts val="0"/>
              </a:spcBef>
              <a:spcAft>
                <a:spcPts val="0"/>
              </a:spcAft>
              <a:buClr>
                <a:schemeClr val="dk1"/>
              </a:buClr>
              <a:buSzPts val="1800"/>
              <a:buFont typeface="Arial"/>
              <a:buNone/>
            </a:pPr>
            <a:r>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603" name="Google Shape;603;g2dc8cd49f75_6_7"/>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04" name="Google Shape;604;g2dc8cd49f75_6_7"/>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05" name="Google Shape;605;g2dc8cd49f75_6_7"/>
          <p:cNvSpPr txBox="1"/>
          <p:nvPr/>
        </p:nvSpPr>
        <p:spPr>
          <a:xfrm>
            <a:off x="737325" y="-89025"/>
            <a:ext cx="45786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p:txBody>
      </p:sp>
      <p:sp>
        <p:nvSpPr>
          <p:cNvPr id="606" name="Google Shape;606;g2dc8cd49f75_6_7"/>
          <p:cNvSpPr txBox="1"/>
          <p:nvPr/>
        </p:nvSpPr>
        <p:spPr>
          <a:xfrm>
            <a:off x="5483400" y="450750"/>
            <a:ext cx="4931700" cy="17085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3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607" name="Google Shape;607;g2dc8cd49f75_6_7"/>
          <p:cNvSpPr txBox="1"/>
          <p:nvPr/>
        </p:nvSpPr>
        <p:spPr>
          <a:xfrm>
            <a:off x="1788550" y="1717500"/>
            <a:ext cx="4931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solidFill>
                  <a:schemeClr val="dk1"/>
                </a:solidFill>
                <a:latin typeface="Quattrocento Sans"/>
                <a:ea typeface="Quattrocento Sans"/>
                <a:cs typeface="Quattrocento Sans"/>
                <a:sym typeface="Quattrocento Sans"/>
              </a:rPr>
              <a:t>./ej4.1 4</a:t>
            </a:r>
            <a:endParaRPr sz="2200">
              <a:solidFill>
                <a:schemeClr val="dk1"/>
              </a:solidFill>
              <a:latin typeface="Quattrocento Sans"/>
              <a:ea typeface="Quattrocento Sans"/>
              <a:cs typeface="Quattrocento Sans"/>
              <a:sym typeface="Quattrocento Sans"/>
            </a:endParaRPr>
          </a:p>
        </p:txBody>
      </p:sp>
      <p:pic>
        <p:nvPicPr>
          <p:cNvPr id="608" name="Google Shape;608;g2dc8cd49f75_6_7"/>
          <p:cNvPicPr preferRelativeResize="0"/>
          <p:nvPr/>
        </p:nvPicPr>
        <p:blipFill>
          <a:blip r:embed="rId3">
            <a:alphaModFix/>
          </a:blip>
          <a:stretch>
            <a:fillRect/>
          </a:stretch>
        </p:blipFill>
        <p:spPr>
          <a:xfrm>
            <a:off x="1397762" y="3120025"/>
            <a:ext cx="9308838" cy="1435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cxnSp>
        <p:nvCxnSpPr>
          <p:cNvPr id="614" name="Google Shape;614;g2dc8cd49f75_5_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615" name="Google Shape;615;g2dc8cd49f75_5_1"/>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1100"/>
              <a:buFont typeface="Arial"/>
              <a:buNone/>
            </a:pPr>
            <a:r>
              <a:rPr b="1" lang="es-ES" sz="2800">
                <a:solidFill>
                  <a:srgbClr val="3F3F3F"/>
                </a:solidFill>
                <a:latin typeface="Century Gothic"/>
                <a:ea typeface="Century Gothic"/>
                <a:cs typeface="Century Gothic"/>
                <a:sym typeface="Century Gothic"/>
              </a:rPr>
              <a:t>4.2.-Pseudocodigo</a:t>
            </a:r>
            <a:endParaRPr b="1" sz="2800">
              <a:solidFill>
                <a:srgbClr val="3F3F3F"/>
              </a:solidFill>
              <a:latin typeface="Century Gothic"/>
              <a:ea typeface="Century Gothic"/>
              <a:cs typeface="Century Gothic"/>
              <a:sym typeface="Century Gothic"/>
            </a:endParaRPr>
          </a:p>
        </p:txBody>
      </p:sp>
      <p:cxnSp>
        <p:nvCxnSpPr>
          <p:cNvPr id="616" name="Google Shape;616;g2dc8cd49f75_5_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617" name="Google Shape;617;g2dc8cd49f75_5_1"/>
          <p:cNvSpPr/>
          <p:nvPr/>
        </p:nvSpPr>
        <p:spPr>
          <a:xfrm>
            <a:off x="0" y="450750"/>
            <a:ext cx="1602300" cy="1176600"/>
          </a:xfrm>
          <a:prstGeom prst="rect">
            <a:avLst/>
          </a:prstGeom>
          <a:solidFill>
            <a:srgbClr val="93C47D"/>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4</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Laberinto</a:t>
            </a:r>
            <a:endParaRPr b="1" sz="1800">
              <a:solidFill>
                <a:schemeClr val="lt1"/>
              </a:solidFill>
            </a:endParaRPr>
          </a:p>
          <a:p>
            <a:pPr indent="0" lvl="0" marL="0" rtl="0" algn="ctr">
              <a:spcBef>
                <a:spcPts val="0"/>
              </a:spcBef>
              <a:spcAft>
                <a:spcPts val="0"/>
              </a:spcAft>
              <a:buClr>
                <a:schemeClr val="dk1"/>
              </a:buClr>
              <a:buSzPts val="1800"/>
              <a:buFont typeface="Arial"/>
              <a:buNone/>
            </a:pPr>
            <a:r>
              <a:rPr b="1" lang="es-ES" sz="1800">
                <a:solidFill>
                  <a:schemeClr val="lt1"/>
                </a:solidFill>
              </a:rPr>
              <a:t>(backtracking)</a:t>
            </a:r>
            <a:endParaRPr b="1" sz="1800">
              <a:solidFill>
                <a:schemeClr val="lt1"/>
              </a:solidFill>
            </a:endParaRPr>
          </a:p>
          <a:p>
            <a:pPr indent="0" lvl="0" marL="0" rtl="0" algn="ctr">
              <a:spcBef>
                <a:spcPts val="0"/>
              </a:spcBef>
              <a:spcAft>
                <a:spcPts val="0"/>
              </a:spcAft>
              <a:buClr>
                <a:schemeClr val="dk1"/>
              </a:buClr>
              <a:buSzPts val="1800"/>
              <a:buFont typeface="Arial"/>
              <a:buNone/>
            </a:pPr>
            <a:r>
              <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t/>
            </a:r>
            <a:endParaRPr b="1" sz="1800">
              <a:solidFill>
                <a:schemeClr val="lt1"/>
              </a:solidFill>
            </a:endParaRPr>
          </a:p>
        </p:txBody>
      </p:sp>
      <p:sp>
        <p:nvSpPr>
          <p:cNvPr id="618" name="Google Shape;618;g2dc8cd49f75_5_1"/>
          <p:cNvSpPr/>
          <p:nvPr/>
        </p:nvSpPr>
        <p:spPr>
          <a:xfrm>
            <a:off x="3932650" y="4317300"/>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19" name="Google Shape;619;g2dc8cd49f75_5_1"/>
          <p:cNvSpPr/>
          <p:nvPr/>
        </p:nvSpPr>
        <p:spPr>
          <a:xfrm>
            <a:off x="3994625" y="4763875"/>
            <a:ext cx="384600" cy="238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620" name="Google Shape;620;g2dc8cd49f75_5_1"/>
          <p:cNvSpPr txBox="1"/>
          <p:nvPr/>
        </p:nvSpPr>
        <p:spPr>
          <a:xfrm>
            <a:off x="-187350" y="1521775"/>
            <a:ext cx="8844600" cy="615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621" name="Google Shape;621;g2dc8cd49f75_5_1"/>
          <p:cNvSpPr txBox="1"/>
          <p:nvPr/>
        </p:nvSpPr>
        <p:spPr>
          <a:xfrm>
            <a:off x="5483400" y="450750"/>
            <a:ext cx="4931700" cy="14775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Clr>
                <a:schemeClr val="dk1"/>
              </a:buClr>
              <a:buSzPts val="1100"/>
              <a:buFont typeface="Arial"/>
              <a:buNone/>
            </a:pPr>
            <a:r>
              <a:t/>
            </a:r>
            <a:endParaRPr b="1" sz="15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3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2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pic>
        <p:nvPicPr>
          <p:cNvPr id="622" name="Google Shape;622;g2dc8cd49f75_5_1"/>
          <p:cNvPicPr preferRelativeResize="0"/>
          <p:nvPr/>
        </p:nvPicPr>
        <p:blipFill>
          <a:blip r:embed="rId3">
            <a:alphaModFix/>
          </a:blip>
          <a:stretch>
            <a:fillRect/>
          </a:stretch>
        </p:blipFill>
        <p:spPr>
          <a:xfrm>
            <a:off x="152400" y="1685550"/>
            <a:ext cx="5606924" cy="1477500"/>
          </a:xfrm>
          <a:prstGeom prst="rect">
            <a:avLst/>
          </a:prstGeom>
          <a:noFill/>
          <a:ln>
            <a:noFill/>
          </a:ln>
        </p:spPr>
      </p:pic>
      <p:pic>
        <p:nvPicPr>
          <p:cNvPr id="623" name="Google Shape;623;g2dc8cd49f75_5_1"/>
          <p:cNvPicPr preferRelativeResize="0"/>
          <p:nvPr/>
        </p:nvPicPr>
        <p:blipFill>
          <a:blip r:embed="rId4">
            <a:alphaModFix/>
          </a:blip>
          <a:stretch>
            <a:fillRect/>
          </a:stretch>
        </p:blipFill>
        <p:spPr>
          <a:xfrm>
            <a:off x="5759325" y="1553488"/>
            <a:ext cx="5915025" cy="1600200"/>
          </a:xfrm>
          <a:prstGeom prst="rect">
            <a:avLst/>
          </a:prstGeom>
          <a:noFill/>
          <a:ln>
            <a:noFill/>
          </a:ln>
        </p:spPr>
      </p:pic>
      <p:pic>
        <p:nvPicPr>
          <p:cNvPr id="624" name="Google Shape;624;g2dc8cd49f75_5_1"/>
          <p:cNvPicPr preferRelativeResize="0"/>
          <p:nvPr/>
        </p:nvPicPr>
        <p:blipFill>
          <a:blip r:embed="rId5">
            <a:alphaModFix/>
          </a:blip>
          <a:stretch>
            <a:fillRect/>
          </a:stretch>
        </p:blipFill>
        <p:spPr>
          <a:xfrm>
            <a:off x="537367" y="3427375"/>
            <a:ext cx="5320358" cy="1676400"/>
          </a:xfrm>
          <a:prstGeom prst="rect">
            <a:avLst/>
          </a:prstGeom>
          <a:noFill/>
          <a:ln>
            <a:noFill/>
          </a:ln>
        </p:spPr>
      </p:pic>
      <p:pic>
        <p:nvPicPr>
          <p:cNvPr id="625" name="Google Shape;625;g2dc8cd49f75_5_1"/>
          <p:cNvPicPr preferRelativeResize="0"/>
          <p:nvPr/>
        </p:nvPicPr>
        <p:blipFill>
          <a:blip r:embed="rId6">
            <a:alphaModFix/>
          </a:blip>
          <a:stretch>
            <a:fillRect/>
          </a:stretch>
        </p:blipFill>
        <p:spPr>
          <a:xfrm>
            <a:off x="5759330" y="3231175"/>
            <a:ext cx="5838825" cy="1781175"/>
          </a:xfrm>
          <a:prstGeom prst="rect">
            <a:avLst/>
          </a:prstGeom>
          <a:noFill/>
          <a:ln>
            <a:noFill/>
          </a:ln>
        </p:spPr>
      </p:pic>
      <p:pic>
        <p:nvPicPr>
          <p:cNvPr id="626" name="Google Shape;626;g2dc8cd49f75_5_1"/>
          <p:cNvPicPr preferRelativeResize="0"/>
          <p:nvPr/>
        </p:nvPicPr>
        <p:blipFill>
          <a:blip r:embed="rId7">
            <a:alphaModFix/>
          </a:blip>
          <a:stretch>
            <a:fillRect/>
          </a:stretch>
        </p:blipFill>
        <p:spPr>
          <a:xfrm>
            <a:off x="254325" y="4791063"/>
            <a:ext cx="5886450" cy="1676400"/>
          </a:xfrm>
          <a:prstGeom prst="rect">
            <a:avLst/>
          </a:prstGeom>
          <a:noFill/>
          <a:ln>
            <a:noFill/>
          </a:ln>
        </p:spPr>
      </p:pic>
      <p:pic>
        <p:nvPicPr>
          <p:cNvPr id="627" name="Google Shape;627;g2dc8cd49f75_5_1"/>
          <p:cNvPicPr preferRelativeResize="0"/>
          <p:nvPr/>
        </p:nvPicPr>
        <p:blipFill>
          <a:blip r:embed="rId8">
            <a:alphaModFix/>
          </a:blip>
          <a:stretch>
            <a:fillRect/>
          </a:stretch>
        </p:blipFill>
        <p:spPr>
          <a:xfrm>
            <a:off x="6038850" y="4819650"/>
            <a:ext cx="5848350" cy="16192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9"/>
          <p:cNvSpPr/>
          <p:nvPr/>
        </p:nvSpPr>
        <p:spPr>
          <a:xfrm>
            <a:off x="32858" y="1951600"/>
            <a:ext cx="12192000" cy="35136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634" name="Google Shape;634;p19"/>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635" name="Google Shape;635;p19"/>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Implementación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básico</a:t>
            </a:r>
            <a:endParaRPr b="0" i="0" sz="2800" u="none" cap="none" strike="noStrike">
              <a:solidFill>
                <a:srgbClr val="3F3F3F"/>
              </a:solidFill>
              <a:latin typeface="Century Gothic"/>
              <a:ea typeface="Century Gothic"/>
              <a:cs typeface="Century Gothic"/>
              <a:sym typeface="Century Gothic"/>
            </a:endParaRPr>
          </a:p>
        </p:txBody>
      </p:sp>
      <p:cxnSp>
        <p:nvCxnSpPr>
          <p:cNvPr id="636" name="Google Shape;636;p19"/>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637" name="Google Shape;637;p19"/>
          <p:cNvSpPr/>
          <p:nvPr/>
        </p:nvSpPr>
        <p:spPr>
          <a:xfrm>
            <a:off x="0" y="503800"/>
            <a:ext cx="1632300" cy="8310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i="0" lang="es-ES" sz="1600" u="none" cap="none" strike="noStrike">
                <a:solidFill>
                  <a:schemeClr val="lt1"/>
                </a:solidFill>
                <a:latin typeface="Arial"/>
                <a:ea typeface="Arial"/>
                <a:cs typeface="Arial"/>
                <a:sym typeface="Arial"/>
              </a:rPr>
              <a:t>Problema 5</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lang="es-ES" sz="1600">
                <a:solidFill>
                  <a:schemeClr val="lt1"/>
                </a:solidFill>
              </a:rPr>
              <a:t>Labertinto </a:t>
            </a:r>
            <a:endParaRPr b="1" sz="1600">
              <a:solidFill>
                <a:schemeClr val="lt1"/>
              </a:solidFill>
            </a:endParaRPr>
          </a:p>
          <a:p>
            <a:pPr indent="0" lvl="0" marL="0" marR="0" rtl="0" algn="ctr">
              <a:lnSpc>
                <a:spcPct val="100000"/>
              </a:lnSpc>
              <a:spcBef>
                <a:spcPts val="0"/>
              </a:spcBef>
              <a:spcAft>
                <a:spcPts val="0"/>
              </a:spcAft>
              <a:buClr>
                <a:srgbClr val="000000"/>
              </a:buClr>
              <a:buSzPts val="1600"/>
              <a:buFont typeface="Arial"/>
              <a:buNone/>
            </a:pPr>
            <a:r>
              <a:rPr b="1" lang="es-ES" sz="1600">
                <a:solidFill>
                  <a:schemeClr val="lt1"/>
                </a:solidFill>
              </a:rPr>
              <a:t>B&amp;B</a:t>
            </a:r>
            <a:endParaRPr b="1" sz="1600">
              <a:solidFill>
                <a:schemeClr val="lt1"/>
              </a:solidFill>
            </a:endParaRPr>
          </a:p>
        </p:txBody>
      </p:sp>
      <p:sp>
        <p:nvSpPr>
          <p:cNvPr id="638" name="Google Shape;638;p19"/>
          <p:cNvSpPr txBox="1"/>
          <p:nvPr/>
        </p:nvSpPr>
        <p:spPr>
          <a:xfrm>
            <a:off x="228600" y="3104075"/>
            <a:ext cx="4801800" cy="6156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800"/>
              </a:spcAft>
              <a:buClr>
                <a:schemeClr val="dk1"/>
              </a:buClr>
              <a:buSzPts val="11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pic>
        <p:nvPicPr>
          <p:cNvPr id="639" name="Google Shape;639;p19"/>
          <p:cNvPicPr preferRelativeResize="0"/>
          <p:nvPr/>
        </p:nvPicPr>
        <p:blipFill rotWithShape="1">
          <a:blip r:embed="rId3">
            <a:alphaModFix/>
          </a:blip>
          <a:srcRect b="6117" l="7253" r="7813" t="19461"/>
          <a:stretch/>
        </p:blipFill>
        <p:spPr>
          <a:xfrm>
            <a:off x="695050" y="2344950"/>
            <a:ext cx="4335350" cy="2849265"/>
          </a:xfrm>
          <a:prstGeom prst="rect">
            <a:avLst/>
          </a:prstGeom>
          <a:noFill/>
          <a:ln>
            <a:noFill/>
          </a:ln>
        </p:spPr>
      </p:pic>
      <p:cxnSp>
        <p:nvCxnSpPr>
          <p:cNvPr id="640" name="Google Shape;640;p19"/>
          <p:cNvCxnSpPr>
            <a:stCxn id="639" idx="3"/>
          </p:cNvCxnSpPr>
          <p:nvPr/>
        </p:nvCxnSpPr>
        <p:spPr>
          <a:xfrm flipH="1" rot="10800000">
            <a:off x="5030400" y="3688582"/>
            <a:ext cx="1447500" cy="81000"/>
          </a:xfrm>
          <a:prstGeom prst="straightConnector1">
            <a:avLst/>
          </a:prstGeom>
          <a:noFill/>
          <a:ln cap="flat" cmpd="sng" w="9525">
            <a:solidFill>
              <a:schemeClr val="dk2"/>
            </a:solidFill>
            <a:prstDash val="solid"/>
            <a:round/>
            <a:headEnd len="med" w="med" type="none"/>
            <a:tailEnd len="med" w="med" type="triangle"/>
          </a:ln>
        </p:spPr>
      </p:cxnSp>
      <p:pic>
        <p:nvPicPr>
          <p:cNvPr id="641" name="Google Shape;641;p19"/>
          <p:cNvPicPr preferRelativeResize="0"/>
          <p:nvPr/>
        </p:nvPicPr>
        <p:blipFill>
          <a:blip r:embed="rId4">
            <a:alphaModFix/>
          </a:blip>
          <a:stretch>
            <a:fillRect/>
          </a:stretch>
        </p:blipFill>
        <p:spPr>
          <a:xfrm>
            <a:off x="6477900" y="3151725"/>
            <a:ext cx="5485500" cy="1356951"/>
          </a:xfrm>
          <a:prstGeom prst="rect">
            <a:avLst/>
          </a:prstGeom>
          <a:solidFill>
            <a:srgbClr val="F2F2F2"/>
          </a:solid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g2c8d0df87ac_1_0"/>
          <p:cNvSpPr/>
          <p:nvPr/>
        </p:nvSpPr>
        <p:spPr>
          <a:xfrm>
            <a:off x="32858" y="1951600"/>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just">
              <a:lnSpc>
                <a:spcPct val="107916"/>
              </a:lnSpc>
              <a:spcBef>
                <a:spcPts val="0"/>
              </a:spcBef>
              <a:spcAft>
                <a:spcPts val="0"/>
              </a:spcAft>
              <a:buNone/>
            </a:pPr>
            <a:r>
              <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0" lvl="0" marL="0" rtl="0" algn="just">
              <a:lnSpc>
                <a:spcPct val="107916"/>
              </a:lnSpc>
              <a:spcBef>
                <a:spcPts val="800"/>
              </a:spcBef>
              <a:spcAft>
                <a:spcPts val="0"/>
              </a:spcAft>
              <a:buNone/>
            </a:pPr>
            <a:r>
              <a:t/>
            </a:r>
            <a:endParaRPr>
              <a:solidFill>
                <a:schemeClr val="dk1"/>
              </a:solidFill>
            </a:endParaRPr>
          </a:p>
          <a:p>
            <a:pPr indent="0" lvl="0" marL="0" rtl="0" algn="just">
              <a:lnSpc>
                <a:spcPct val="107916"/>
              </a:lnSpc>
              <a:spcBef>
                <a:spcPts val="800"/>
              </a:spcBef>
              <a:spcAft>
                <a:spcPts val="0"/>
              </a:spcAft>
              <a:buNone/>
            </a:pPr>
            <a:r>
              <a:rPr lang="es-ES">
                <a:solidFill>
                  <a:schemeClr val="dk1"/>
                </a:solidFill>
              </a:rPr>
              <a:t>Formal:</a:t>
            </a:r>
            <a:endParaRPr>
              <a:solidFill>
                <a:schemeClr val="dk1"/>
              </a:solidFill>
            </a:endParaRPr>
          </a:p>
          <a:p>
            <a:pPr indent="0" lvl="0" marL="0" rtl="0" algn="just">
              <a:lnSpc>
                <a:spcPct val="107916"/>
              </a:lnSpc>
              <a:spcBef>
                <a:spcPts val="800"/>
              </a:spcBef>
              <a:spcAft>
                <a:spcPts val="800"/>
              </a:spcAft>
              <a:buNone/>
            </a:pPr>
            <a:r>
              <a:rPr lang="es-ES">
                <a:solidFill>
                  <a:schemeClr val="dk1"/>
                </a:solidFill>
              </a:rPr>
              <a:t>Dada una matriz nXn con posiciones de 0,0(casilla inicio) a n-1,n-1(casilla salida) de booleanos con  valores true para posiciones transitables y false para no transitables, encontrar el mejor camino transitable entre la entrada y la salida solo con movimientos en la misma fila o columna</a:t>
            </a:r>
            <a:endParaRPr b="0" i="0" sz="2000" u="none" cap="none" strike="noStrike">
              <a:solidFill>
                <a:schemeClr val="lt1"/>
              </a:solidFill>
              <a:latin typeface="Quattrocento Sans"/>
              <a:ea typeface="Quattrocento Sans"/>
              <a:cs typeface="Quattrocento Sans"/>
              <a:sym typeface="Quattrocento Sans"/>
            </a:endParaRPr>
          </a:p>
        </p:txBody>
      </p:sp>
      <p:cxnSp>
        <p:nvCxnSpPr>
          <p:cNvPr id="648" name="Google Shape;648;g2c8d0df87ac_1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649" name="Google Shape;649;g2c8d0df87ac_1_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3F3F3F"/>
              </a:buClr>
              <a:buSzPts val="2800"/>
              <a:buFont typeface="Century Gothic"/>
              <a:buNone/>
            </a:pPr>
            <a:r>
              <a:rPr b="0" i="0" lang="es-ES" sz="2800" u="none" cap="none" strike="noStrike">
                <a:solidFill>
                  <a:srgbClr val="3F3F3F"/>
                </a:solidFill>
                <a:latin typeface="Century Gothic"/>
                <a:ea typeface="Century Gothic"/>
                <a:cs typeface="Century Gothic"/>
                <a:sym typeface="Century Gothic"/>
              </a:rPr>
              <a:t>									</a:t>
            </a:r>
            <a:r>
              <a:rPr lang="es-ES" sz="2800">
                <a:solidFill>
                  <a:srgbClr val="3F3F3F"/>
                </a:solidFill>
                <a:latin typeface="Century Gothic"/>
                <a:ea typeface="Century Gothic"/>
                <a:cs typeface="Century Gothic"/>
                <a:sym typeface="Century Gothic"/>
              </a:rPr>
              <a:t>Enunciado</a:t>
            </a:r>
            <a:endParaRPr b="0" i="0" sz="2800" u="none" cap="none" strike="noStrike">
              <a:solidFill>
                <a:srgbClr val="3F3F3F"/>
              </a:solidFill>
              <a:latin typeface="Century Gothic"/>
              <a:ea typeface="Century Gothic"/>
              <a:cs typeface="Century Gothic"/>
              <a:sym typeface="Century Gothic"/>
            </a:endParaRPr>
          </a:p>
        </p:txBody>
      </p:sp>
      <p:cxnSp>
        <p:nvCxnSpPr>
          <p:cNvPr id="650" name="Google Shape;650;g2c8d0df87ac_1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651" name="Google Shape;651;g2c8d0df87ac_1_0"/>
          <p:cNvSpPr/>
          <p:nvPr/>
        </p:nvSpPr>
        <p:spPr>
          <a:xfrm>
            <a:off x="0" y="503800"/>
            <a:ext cx="16323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sp>
        <p:nvSpPr>
          <p:cNvPr id="652" name="Google Shape;652;g2c8d0df87ac_1_0"/>
          <p:cNvSpPr txBox="1"/>
          <p:nvPr/>
        </p:nvSpPr>
        <p:spPr>
          <a:xfrm>
            <a:off x="80300" y="2035000"/>
            <a:ext cx="9947100" cy="22923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s-ES" sz="1200">
                <a:solidFill>
                  <a:schemeClr val="dk1"/>
                </a:solidFill>
              </a:rPr>
              <a:t>El problema consiste en encontrar la salida de un laberinto. Más concretamente, supondremos que el laberinto se representa mediante una matriz cuadrada bidimensional de tamaño n X n. Cada posición almacena un valor boolenao “true” si la casilla es transitable y “false” si la casilla no es transitable. Los movimientos permitidos son a casillas adyacentes de la misma fila o la misma columna. Podemos suponer que las casillas de entrada y salida del laberinto son (0,0) y (n -1, n -1) respectivamente. Por tanto, el problema consiste en, dada una matriz que representa el laberinto, encontrar si existe un camino para ir desde la entrada hasta la salida. </a:t>
            </a:r>
            <a:endParaRPr sz="1200">
              <a:solidFill>
                <a:schemeClr val="dk1"/>
              </a:solidFill>
            </a:endParaRPr>
          </a:p>
          <a:p>
            <a:pPr indent="0" lvl="0" marL="0" rtl="0" algn="just">
              <a:spcBef>
                <a:spcPts val="400"/>
              </a:spcBef>
              <a:spcAft>
                <a:spcPts val="0"/>
              </a:spcAft>
              <a:buNone/>
            </a:pPr>
            <a:r>
              <a:rPr lang="es-ES" sz="1200">
                <a:solidFill>
                  <a:schemeClr val="dk1"/>
                </a:solidFill>
              </a:rPr>
              <a:t>1. Indicar las restricciones (implícitas y explícitas) que nos aseguren un árbol de estados finito para el problema.</a:t>
            </a:r>
            <a:endParaRPr sz="1200">
              <a:solidFill>
                <a:schemeClr val="dk1"/>
              </a:solidFill>
            </a:endParaRPr>
          </a:p>
          <a:p>
            <a:pPr indent="0" lvl="0" marL="0" rtl="0" algn="just">
              <a:spcBef>
                <a:spcPts val="400"/>
              </a:spcBef>
              <a:spcAft>
                <a:spcPts val="0"/>
              </a:spcAft>
              <a:buNone/>
            </a:pPr>
            <a:r>
              <a:rPr lang="es-ES" sz="1200">
                <a:solidFill>
                  <a:schemeClr val="dk1"/>
                </a:solidFill>
              </a:rPr>
              <a:t> 2. Diseñar e implementar un algoritmo vuelta atrás para resolver el problema (backtracking). </a:t>
            </a:r>
            <a:endParaRPr>
              <a:solidFill>
                <a:schemeClr val="dk1"/>
              </a:solidFill>
            </a:endParaRPr>
          </a:p>
          <a:p>
            <a:pPr indent="457200" lvl="0" marL="0" rtl="0" algn="just">
              <a:lnSpc>
                <a:spcPct val="115000"/>
              </a:lnSpc>
              <a:spcBef>
                <a:spcPts val="800"/>
              </a:spcBef>
              <a:spcAft>
                <a:spcPts val="400"/>
              </a:spcAft>
              <a:buNone/>
            </a:pPr>
            <a:r>
              <a:rPr b="1" lang="es-ES" sz="1200">
                <a:solidFill>
                  <a:schemeClr val="dk1"/>
                </a:solidFill>
              </a:rPr>
              <a:t>3. (Problema 5) Modificar el algoritmo para que encuentre el camino más corto. En este caso no pararemos cuando encontremos una solución, sino que se seguirá la exploración. No obstante, se puede (y debe) realizar una poda para no explorar soluciones parciales que ya tengan una longitud mayor que la mejor hallada hasta el momento. </a:t>
            </a:r>
            <a:endParaRPr b="1" i="0" sz="30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20"/>
          <p:cNvSpPr/>
          <p:nvPr/>
        </p:nvSpPr>
        <p:spPr>
          <a:xfrm>
            <a:off x="38108" y="1938863"/>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just">
              <a:lnSpc>
                <a:spcPct val="100000"/>
              </a:lnSpc>
              <a:spcBef>
                <a:spcPts val="800"/>
              </a:spcBef>
              <a:spcAft>
                <a:spcPts val="0"/>
              </a:spcAft>
              <a:buClr>
                <a:schemeClr val="dk1"/>
              </a:buClr>
              <a:buSzPts val="1100"/>
              <a:buFont typeface="Arial"/>
              <a:buNone/>
            </a:pPr>
            <a:r>
              <a:rPr b="1" lang="es-ES" sz="1200">
                <a:solidFill>
                  <a:schemeClr val="dk1"/>
                </a:solidFill>
              </a:rPr>
              <a:t>Restricciones Implícitas: </a:t>
            </a:r>
            <a:endParaRPr b="1" sz="1200">
              <a:solidFill>
                <a:schemeClr val="dk1"/>
              </a:solidFill>
            </a:endParaRPr>
          </a:p>
          <a:p>
            <a:pPr indent="-304800" lvl="0" marL="457200" rtl="0" algn="just">
              <a:lnSpc>
                <a:spcPct val="100000"/>
              </a:lnSpc>
              <a:spcBef>
                <a:spcPts val="800"/>
              </a:spcBef>
              <a:spcAft>
                <a:spcPts val="0"/>
              </a:spcAft>
              <a:buClr>
                <a:schemeClr val="dk1"/>
              </a:buClr>
              <a:buSzPts val="1200"/>
              <a:buChar char="●"/>
            </a:pPr>
            <a:r>
              <a:rPr lang="es-ES" sz="1200">
                <a:solidFill>
                  <a:schemeClr val="dk1"/>
                </a:solidFill>
              </a:rPr>
              <a:t>Movimientos a Casillas Adyacentes: </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s-ES" sz="1200">
                <a:solidFill>
                  <a:schemeClr val="dk1"/>
                </a:solidFill>
              </a:rPr>
              <a:t>Sólo se permiten movimientos a casillas adyacentes en la misma fila o columna.</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s-ES" sz="1200">
                <a:solidFill>
                  <a:schemeClr val="dk1"/>
                </a:solidFill>
              </a:rPr>
              <a:t> Los movimientos posibles son: derecha, izquierda, arriba y abajo.</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s-ES" sz="1200">
                <a:solidFill>
                  <a:schemeClr val="dk1"/>
                </a:solidFill>
              </a:rPr>
              <a:t> Posiciones Transitables: </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s-ES" sz="1200">
                <a:solidFill>
                  <a:schemeClr val="dk1"/>
                </a:solidFill>
              </a:rPr>
              <a:t>Solo se pueden mover a casillas que son transitables, es decir, que están marcadas como true en la matriz. </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lang="es-ES" sz="1200">
                <a:solidFill>
                  <a:schemeClr val="dk1"/>
                </a:solidFill>
              </a:rPr>
              <a:t>Límites de la Matriz: </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s-ES" sz="1200">
                <a:solidFill>
                  <a:schemeClr val="dk1"/>
                </a:solidFill>
              </a:rPr>
              <a:t>Los movimientos deben mantenerse dentro de los límites de la matriz. No se pueden realizar movimientos que resulten en posiciones fuera del rango de la matriz (0 ≤ x &lt; n y 0 ≤ y &lt; n).</a:t>
            </a:r>
            <a:endParaRPr sz="1200">
              <a:solidFill>
                <a:schemeClr val="dk1"/>
              </a:solidFill>
            </a:endParaRPr>
          </a:p>
          <a:p>
            <a:pPr indent="0" lvl="0" marL="0" rtl="0" algn="just">
              <a:lnSpc>
                <a:spcPct val="100000"/>
              </a:lnSpc>
              <a:spcBef>
                <a:spcPts val="800"/>
              </a:spcBef>
              <a:spcAft>
                <a:spcPts val="0"/>
              </a:spcAft>
              <a:buClr>
                <a:schemeClr val="dk1"/>
              </a:buClr>
              <a:buSzPts val="1100"/>
              <a:buFont typeface="Arial"/>
              <a:buNone/>
            </a:pPr>
            <a:r>
              <a:rPr b="1" lang="es-ES" sz="1200">
                <a:solidFill>
                  <a:schemeClr val="dk1"/>
                </a:solidFill>
              </a:rPr>
              <a:t> Restricciones Explícitas:</a:t>
            </a:r>
            <a:endParaRPr b="1" sz="1200">
              <a:solidFill>
                <a:schemeClr val="dk1"/>
              </a:solidFill>
            </a:endParaRPr>
          </a:p>
          <a:p>
            <a:pPr indent="-304800" lvl="0" marL="457200" rtl="0" algn="just">
              <a:lnSpc>
                <a:spcPct val="100000"/>
              </a:lnSpc>
              <a:spcBef>
                <a:spcPts val="800"/>
              </a:spcBef>
              <a:spcAft>
                <a:spcPts val="0"/>
              </a:spcAft>
              <a:buClr>
                <a:schemeClr val="dk1"/>
              </a:buClr>
              <a:buSzPts val="1200"/>
              <a:buChar char="●"/>
            </a:pPr>
            <a:r>
              <a:rPr lang="es-ES" sz="1200">
                <a:solidFill>
                  <a:schemeClr val="dk1"/>
                </a:solidFill>
              </a:rPr>
              <a:t> Evitación de Ciclos: </a:t>
            </a:r>
            <a:endParaRPr sz="1200">
              <a:solidFill>
                <a:schemeClr val="dk1"/>
              </a:solidFill>
            </a:endParaRPr>
          </a:p>
          <a:p>
            <a:pPr indent="-304800" lvl="1" marL="914400" rtl="0" algn="just">
              <a:lnSpc>
                <a:spcPct val="100000"/>
              </a:lnSpc>
              <a:spcBef>
                <a:spcPts val="0"/>
              </a:spcBef>
              <a:spcAft>
                <a:spcPts val="0"/>
              </a:spcAft>
              <a:buClr>
                <a:schemeClr val="dk1"/>
              </a:buClr>
              <a:buSzPts val="1200"/>
              <a:buChar char="○"/>
            </a:pPr>
            <a:r>
              <a:rPr lang="es-ES" sz="1200">
                <a:solidFill>
                  <a:schemeClr val="dk1"/>
                </a:solidFill>
              </a:rPr>
              <a:t>Se debe evitar visitar casillas que ya han sido visitadas para prevenir ciclos y redundancias en el camino.</a:t>
            </a:r>
            <a:endParaRPr sz="1200">
              <a:solidFill>
                <a:schemeClr val="dk1"/>
              </a:solidFill>
            </a:endParaRPr>
          </a:p>
          <a:p>
            <a:pPr indent="-304800" lvl="0" marL="457200" rtl="0" algn="just">
              <a:lnSpc>
                <a:spcPct val="100000"/>
              </a:lnSpc>
              <a:spcBef>
                <a:spcPts val="0"/>
              </a:spcBef>
              <a:spcAft>
                <a:spcPts val="0"/>
              </a:spcAft>
              <a:buClr>
                <a:schemeClr val="dk1"/>
              </a:buClr>
              <a:buSzPts val="1200"/>
              <a:buChar char="●"/>
            </a:pPr>
            <a:r>
              <a:rPr b="1" lang="es-ES" sz="1200" u="sng">
                <a:solidFill>
                  <a:schemeClr val="dk1"/>
                </a:solidFill>
              </a:rPr>
              <a:t> Podar Caminos Subóptimos:</a:t>
            </a:r>
            <a:endParaRPr b="1" sz="1200" u="sng">
              <a:solidFill>
                <a:schemeClr val="dk1"/>
              </a:solidFill>
            </a:endParaRPr>
          </a:p>
          <a:p>
            <a:pPr indent="-304800" lvl="1" marL="914400" rtl="0" algn="just">
              <a:lnSpc>
                <a:spcPct val="100000"/>
              </a:lnSpc>
              <a:spcBef>
                <a:spcPts val="0"/>
              </a:spcBef>
              <a:spcAft>
                <a:spcPts val="0"/>
              </a:spcAft>
              <a:buClr>
                <a:schemeClr val="dk1"/>
              </a:buClr>
              <a:buSzPts val="1200"/>
              <a:buChar char="○"/>
            </a:pPr>
            <a:r>
              <a:rPr lang="es-ES" sz="1200">
                <a:solidFill>
                  <a:schemeClr val="dk1"/>
                </a:solidFill>
              </a:rPr>
              <a:t> Durante la exploración, si el costo del camino actual ya es mayor o igual al mejor camino encontrado hasta el momento, se debe podar ese camino para no explorar soluciones parciales que no puedan mejorar la mejor solución encontrada.</a:t>
            </a:r>
            <a:endParaRPr sz="1200">
              <a:solidFill>
                <a:schemeClr val="dk1"/>
              </a:solidFill>
            </a:endParaRPr>
          </a:p>
          <a:p>
            <a:pPr indent="0" lvl="0" marL="0" marR="0" rtl="0" algn="just">
              <a:lnSpc>
                <a:spcPct val="107916"/>
              </a:lnSpc>
              <a:spcBef>
                <a:spcPts val="800"/>
              </a:spcBef>
              <a:spcAft>
                <a:spcPts val="0"/>
              </a:spcAft>
              <a:buNone/>
            </a:pPr>
            <a:r>
              <a:t/>
            </a:r>
            <a:endParaRPr>
              <a:solidFill>
                <a:schemeClr val="dk1"/>
              </a:solidFill>
            </a:endParaRPr>
          </a:p>
        </p:txBody>
      </p:sp>
      <p:cxnSp>
        <p:nvCxnSpPr>
          <p:cNvPr id="659" name="Google Shape;659;p20"/>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660" name="Google Shape;660;p20"/>
          <p:cNvSpPr txBox="1"/>
          <p:nvPr/>
        </p:nvSpPr>
        <p:spPr>
          <a:xfrm>
            <a:off x="4281488" y="135000"/>
            <a:ext cx="11734800" cy="387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Restricciones</a:t>
            </a:r>
            <a:endParaRPr b="0" i="0" sz="2800" u="none" cap="none" strike="noStrike">
              <a:solidFill>
                <a:srgbClr val="3F3F3F"/>
              </a:solidFill>
              <a:latin typeface="Century Gothic"/>
              <a:ea typeface="Century Gothic"/>
              <a:cs typeface="Century Gothic"/>
              <a:sym typeface="Century Gothic"/>
            </a:endParaRPr>
          </a:p>
        </p:txBody>
      </p:sp>
      <p:cxnSp>
        <p:nvCxnSpPr>
          <p:cNvPr id="661" name="Google Shape;661;p20"/>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662" name="Google Shape;662;p20"/>
          <p:cNvSpPr/>
          <p:nvPr/>
        </p:nvSpPr>
        <p:spPr>
          <a:xfrm>
            <a:off x="0" y="503800"/>
            <a:ext cx="1653000" cy="8310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600"/>
              <a:buFont typeface="Arial"/>
              <a:buNone/>
            </a:pPr>
            <a:r>
              <a:rPr b="1" i="0" lang="es-ES" sz="1600" u="none" cap="none" strike="noStrike">
                <a:solidFill>
                  <a:schemeClr val="lt1"/>
                </a:solidFill>
                <a:latin typeface="Arial"/>
                <a:ea typeface="Arial"/>
                <a:cs typeface="Arial"/>
                <a:sym typeface="Arial"/>
              </a:rPr>
              <a:t>Problema 5</a:t>
            </a:r>
            <a:endParaRPr b="1" i="0" sz="1600" u="none" cap="none" strike="noStrike">
              <a:solidFill>
                <a:schemeClr val="lt1"/>
              </a:solidFill>
              <a:latin typeface="Arial"/>
              <a:ea typeface="Arial"/>
              <a:cs typeface="Arial"/>
              <a:sym typeface="Aria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g2c8d0df87ac_2_1"/>
          <p:cNvSpPr/>
          <p:nvPr/>
        </p:nvSpPr>
        <p:spPr>
          <a:xfrm>
            <a:off x="32850" y="1951600"/>
            <a:ext cx="12192000" cy="49065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669" name="Google Shape;669;g2c8d0df87ac_2_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670" name="Google Shape;670;g2c8d0df87ac_2_1"/>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457200" lvl="0" marL="3657600" marR="0" rtl="0" algn="l">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 algoritmo</a:t>
            </a:r>
            <a:endParaRPr b="0" i="0" sz="2800" u="none" cap="none" strike="noStrike">
              <a:solidFill>
                <a:srgbClr val="3F3F3F"/>
              </a:solidFill>
              <a:latin typeface="Century Gothic"/>
              <a:ea typeface="Century Gothic"/>
              <a:cs typeface="Century Gothic"/>
              <a:sym typeface="Century Gothic"/>
            </a:endParaRPr>
          </a:p>
        </p:txBody>
      </p:sp>
      <p:cxnSp>
        <p:nvCxnSpPr>
          <p:cNvPr id="671" name="Google Shape;671;g2c8d0df87ac_2_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672" name="Google Shape;672;g2c8d0df87ac_2_1"/>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sp>
        <p:nvSpPr>
          <p:cNvPr id="673" name="Google Shape;673;g2c8d0df87ac_2_1"/>
          <p:cNvSpPr txBox="1"/>
          <p:nvPr/>
        </p:nvSpPr>
        <p:spPr>
          <a:xfrm>
            <a:off x="32850" y="1952800"/>
            <a:ext cx="5063400" cy="53529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400"/>
              </a:spcBef>
              <a:spcAft>
                <a:spcPts val="0"/>
              </a:spcAft>
              <a:buClr>
                <a:schemeClr val="dk1"/>
              </a:buClr>
              <a:buSzPts val="1100"/>
              <a:buFont typeface="Arial"/>
              <a:buNone/>
            </a:pPr>
            <a:r>
              <a:rPr b="1" i="0" lang="es-ES" sz="1200" u="none" cap="none" strike="noStrike">
                <a:solidFill>
                  <a:schemeClr val="dk1"/>
                </a:solidFill>
                <a:latin typeface="Arial"/>
                <a:ea typeface="Arial"/>
                <a:cs typeface="Arial"/>
                <a:sym typeface="Arial"/>
              </a:rPr>
              <a:t>- Pseudocódigo</a:t>
            </a:r>
            <a:endParaRPr b="1" i="0" sz="1200" u="none" cap="none" strike="noStrike">
              <a:solidFill>
                <a:schemeClr val="dk1"/>
              </a:solidFill>
              <a:latin typeface="Arial"/>
              <a:ea typeface="Arial"/>
              <a:cs typeface="Arial"/>
              <a:sym typeface="Arial"/>
            </a:endParaRPr>
          </a:p>
          <a:p>
            <a:pPr indent="0" lvl="0" marL="0" rtl="0" algn="l">
              <a:lnSpc>
                <a:spcPct val="107916"/>
              </a:lnSpc>
              <a:spcBef>
                <a:spcPts val="0"/>
              </a:spcBef>
              <a:spcAft>
                <a:spcPts val="0"/>
              </a:spcAft>
              <a:buClr>
                <a:schemeClr val="dk1"/>
              </a:buClr>
              <a:buSzPts val="1100"/>
              <a:buFont typeface="Arial"/>
              <a:buNone/>
            </a:pPr>
            <a:r>
              <a:rPr lang="es-ES" sz="1050">
                <a:solidFill>
                  <a:schemeClr val="dk1"/>
                </a:solidFill>
              </a:rPr>
              <a:t>FUNCION branch_bound(matriz)</a:t>
            </a:r>
            <a:endParaRPr sz="105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s-ES" sz="1050">
                <a:solidFill>
                  <a:schemeClr val="dk1"/>
                </a:solidFill>
              </a:rPr>
              <a:t>    n ← longitud(matriz)</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SI matriz[0][0] ES false O matriz[n-1][n-1] ES false ENTONCES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RETORNAR -1  // Si la salida o la llegada no son válidos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SI</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movimientos ← [(0, 1), (0, -1), (1, 0), (-1, 0)]  // derecha, izquierda, abajo, arriba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visitado ← matriz de tamaño n X n inicializada a false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cola ← cola de prioridad con elemento (0, 0, 0)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mejor_solucion ← infinito</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MIENTRAS cola NO esté vacía HACER // while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(costo, x, y) ← extraemos el elemento con menor costo de cola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SI x = n-1 Y y = n-1 ENTONCES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mejor_solucion ← min(mejor_solucion, costo)//Actualizamos mejor_solucion si costo es menor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CONTINUAR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SI</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07916"/>
              </a:lnSpc>
              <a:spcBef>
                <a:spcPts val="0"/>
              </a:spcBef>
              <a:spcAft>
                <a:spcPts val="0"/>
              </a:spcAft>
              <a:buClr>
                <a:schemeClr val="dk1"/>
              </a:buClr>
              <a:buSzPts val="1100"/>
              <a:buFont typeface="Arial"/>
              <a:buNone/>
            </a:pPr>
            <a:r>
              <a:t/>
            </a:r>
            <a:endParaRPr b="1" sz="1200">
              <a:solidFill>
                <a:schemeClr val="dk1"/>
              </a:solidFill>
            </a:endParaRPr>
          </a:p>
          <a:p>
            <a:pPr indent="457200" lvl="0" marL="457200" marR="0" rtl="0" algn="l">
              <a:lnSpc>
                <a:spcPct val="107916"/>
              </a:lnSpc>
              <a:spcBef>
                <a:spcPts val="800"/>
              </a:spcBef>
              <a:spcAft>
                <a:spcPts val="0"/>
              </a:spcAft>
              <a:buClr>
                <a:schemeClr val="dk1"/>
              </a:buClr>
              <a:buSzPts val="1100"/>
              <a:buFont typeface="Arial"/>
              <a:buNone/>
            </a:pPr>
            <a:r>
              <a:t/>
            </a:r>
            <a:endParaRPr sz="1200">
              <a:solidFill>
                <a:schemeClr val="dk1"/>
              </a:solidFill>
            </a:endParaRPr>
          </a:p>
          <a:p>
            <a:pPr indent="457200" lvl="0" marL="457200" marR="0" rtl="0" algn="l">
              <a:lnSpc>
                <a:spcPct val="107916"/>
              </a:lnSpc>
              <a:spcBef>
                <a:spcPts val="800"/>
              </a:spcBef>
              <a:spcAft>
                <a:spcPts val="800"/>
              </a:spcAft>
              <a:buClr>
                <a:schemeClr val="dk1"/>
              </a:buClr>
              <a:buSzPts val="1100"/>
              <a:buFont typeface="Arial"/>
              <a:buNone/>
            </a:pPr>
            <a:r>
              <a:rPr b="0" i="0" lang="es-ES" sz="1200" u="none" cap="none" strike="noStrike">
                <a:solidFill>
                  <a:schemeClr val="dk1"/>
                </a:solidFill>
                <a:latin typeface="Arial"/>
                <a:ea typeface="Arial"/>
                <a:cs typeface="Arial"/>
                <a:sym typeface="Arial"/>
              </a:rPr>
              <a:t>	</a:t>
            </a:r>
            <a:endParaRPr b="0" i="0" sz="2800" u="none" cap="none" strike="noStrike">
              <a:solidFill>
                <a:schemeClr val="dk1"/>
              </a:solidFill>
              <a:latin typeface="Quattrocento Sans"/>
              <a:ea typeface="Quattrocento Sans"/>
              <a:cs typeface="Quattrocento Sans"/>
              <a:sym typeface="Quattrocento Sans"/>
            </a:endParaRPr>
          </a:p>
        </p:txBody>
      </p:sp>
      <p:sp>
        <p:nvSpPr>
          <p:cNvPr id="674" name="Google Shape;674;g2c8d0df87ac_2_1"/>
          <p:cNvSpPr txBox="1"/>
          <p:nvPr/>
        </p:nvSpPr>
        <p:spPr>
          <a:xfrm>
            <a:off x="6134100" y="1951600"/>
            <a:ext cx="6299400" cy="586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SI costo ≥ mejor_solucion ENTONCES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CONTINUAR  // Poda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SI</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PARA CADA (dx, dy) EN movimientos HACER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nx ← x + dx</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ny ← y + dy</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SI casilla_valida(matriz, visitado, nx, ny) ENTONCES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visitado[nx][ny] ← true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insertar (costo + 1, nx, ny) en cola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SI //Cerramos todos los bucles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PARA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MIENTRAS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SI mejor_solucion = infinito ENTONCES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RETORNAR -1  // No se encontró camino</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SINO</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RETORNAR mejor_solucion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FIN SI</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FIN FUNCION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FUNCION casilla_valida(matriz, visitado, x, y) //Comprobamos la casilla</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n ← longitud(matriz)</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    RETORNAR 0 ≤ x &lt; n Y 0 ≤ y &lt; n Y matriz[x][y] Y NO visitado[x][y]</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ES" sz="1050">
                <a:solidFill>
                  <a:schemeClr val="dk1"/>
                </a:solidFill>
              </a:rPr>
              <a:t>FIN FUNCION</a:t>
            </a:r>
            <a:endParaRPr sz="1100">
              <a:solidFill>
                <a:schemeClr val="dk1"/>
              </a:solidFill>
              <a:latin typeface="Aptos"/>
              <a:ea typeface="Aptos"/>
              <a:cs typeface="Aptos"/>
              <a:sym typeface="Aptos"/>
            </a:endParaRPr>
          </a:p>
          <a:p>
            <a:pPr indent="0" lvl="0" marL="914400" marR="0" rtl="0" algn="l">
              <a:lnSpc>
                <a:spcPct val="115000"/>
              </a:lnSpc>
              <a:spcBef>
                <a:spcPts val="800"/>
              </a:spcBef>
              <a:spcAft>
                <a:spcPts val="0"/>
              </a:spcAft>
              <a:buClr>
                <a:schemeClr val="dk1"/>
              </a:buClr>
              <a:buSzPts val="1100"/>
              <a:buFont typeface="Arial"/>
              <a:buNone/>
            </a:pPr>
            <a:r>
              <a:t/>
            </a:r>
            <a:endParaRPr sz="1200">
              <a:solidFill>
                <a:schemeClr val="dk1"/>
              </a:solidFill>
            </a:endParaRPr>
          </a:p>
          <a:p>
            <a:pPr indent="0" lvl="0" marL="0" marR="0" rtl="0" algn="l">
              <a:lnSpc>
                <a:spcPct val="115000"/>
              </a:lnSpc>
              <a:spcBef>
                <a:spcPts val="80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675" name="Google Shape;675;g2c8d0df87ac_2_1"/>
          <p:cNvSpPr txBox="1"/>
          <p:nvPr/>
        </p:nvSpPr>
        <p:spPr>
          <a:xfrm>
            <a:off x="10631075" y="3344375"/>
            <a:ext cx="1583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cxnSp>
        <p:nvCxnSpPr>
          <p:cNvPr id="681" name="Google Shape;681;g2cd1bba0ba5_0_3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682" name="Google Shape;682;g2cd1bba0ba5_0_35"/>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de ejecucion</a:t>
            </a:r>
            <a:endParaRPr b="0" i="0" sz="2800" u="none" cap="none" strike="noStrike">
              <a:solidFill>
                <a:srgbClr val="3F3F3F"/>
              </a:solidFill>
              <a:latin typeface="Century Gothic"/>
              <a:ea typeface="Century Gothic"/>
              <a:cs typeface="Century Gothic"/>
              <a:sym typeface="Century Gothic"/>
            </a:endParaRPr>
          </a:p>
        </p:txBody>
      </p:sp>
      <p:cxnSp>
        <p:nvCxnSpPr>
          <p:cNvPr id="683" name="Google Shape;683;g2cd1bba0ba5_0_3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684" name="Google Shape;684;g2cd1bba0ba5_0_35"/>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pic>
        <p:nvPicPr>
          <p:cNvPr id="685" name="Google Shape;685;g2cd1bba0ba5_0_35"/>
          <p:cNvPicPr preferRelativeResize="0"/>
          <p:nvPr/>
        </p:nvPicPr>
        <p:blipFill rotWithShape="1">
          <a:blip r:embed="rId3">
            <a:alphaModFix/>
          </a:blip>
          <a:srcRect b="68281" l="0" r="0" t="0"/>
          <a:stretch/>
        </p:blipFill>
        <p:spPr>
          <a:xfrm>
            <a:off x="2262325" y="2171825"/>
            <a:ext cx="7409950" cy="2236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cxnSp>
        <p:nvCxnSpPr>
          <p:cNvPr id="691" name="Google Shape;691;p21"/>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692" name="Google Shape;692;p21"/>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0" i="0" sz="2800" u="none" cap="none" strike="noStrike">
              <a:solidFill>
                <a:srgbClr val="3F3F3F"/>
              </a:solidFill>
              <a:latin typeface="Century Gothic"/>
              <a:ea typeface="Century Gothic"/>
              <a:cs typeface="Century Gothic"/>
              <a:sym typeface="Century Gothic"/>
            </a:endParaRPr>
          </a:p>
        </p:txBody>
      </p:sp>
      <p:cxnSp>
        <p:nvCxnSpPr>
          <p:cNvPr id="693" name="Google Shape;693;p21"/>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694" name="Google Shape;694;p21"/>
          <p:cNvSpPr/>
          <p:nvPr/>
        </p:nvSpPr>
        <p:spPr>
          <a:xfrm>
            <a:off x="0" y="503800"/>
            <a:ext cx="1653000" cy="831000"/>
          </a:xfrm>
          <a:prstGeom prst="rect">
            <a:avLst/>
          </a:prstGeom>
          <a:solidFill>
            <a:srgbClr val="FF0000"/>
          </a:solid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pic>
        <p:nvPicPr>
          <p:cNvPr id="695" name="Google Shape;695;p21"/>
          <p:cNvPicPr preferRelativeResize="0"/>
          <p:nvPr/>
        </p:nvPicPr>
        <p:blipFill>
          <a:blip r:embed="rId3">
            <a:alphaModFix/>
          </a:blip>
          <a:stretch>
            <a:fillRect/>
          </a:stretch>
        </p:blipFill>
        <p:spPr>
          <a:xfrm>
            <a:off x="484825" y="2205825"/>
            <a:ext cx="5476875" cy="2979750"/>
          </a:xfrm>
          <a:prstGeom prst="rect">
            <a:avLst/>
          </a:prstGeom>
          <a:noFill/>
          <a:ln>
            <a:noFill/>
          </a:ln>
        </p:spPr>
      </p:pic>
      <p:pic>
        <p:nvPicPr>
          <p:cNvPr id="696" name="Google Shape;696;p21"/>
          <p:cNvPicPr preferRelativeResize="0"/>
          <p:nvPr/>
        </p:nvPicPr>
        <p:blipFill>
          <a:blip r:embed="rId4">
            <a:alphaModFix/>
          </a:blip>
          <a:stretch>
            <a:fillRect/>
          </a:stretch>
        </p:blipFill>
        <p:spPr>
          <a:xfrm>
            <a:off x="6134100" y="2023423"/>
            <a:ext cx="5933574" cy="33445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cxnSp>
        <p:nvCxnSpPr>
          <p:cNvPr id="702" name="Google Shape;702;g2dc8cd49f75_2_1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703" name="Google Shape;703;g2dc8cd49f75_2_1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0" i="0" sz="2800" u="none" cap="none" strike="noStrike">
              <a:solidFill>
                <a:srgbClr val="3F3F3F"/>
              </a:solidFill>
              <a:latin typeface="Century Gothic"/>
              <a:ea typeface="Century Gothic"/>
              <a:cs typeface="Century Gothic"/>
              <a:sym typeface="Century Gothic"/>
            </a:endParaRPr>
          </a:p>
        </p:txBody>
      </p:sp>
      <p:cxnSp>
        <p:nvCxnSpPr>
          <p:cNvPr id="704" name="Google Shape;704;g2dc8cd49f75_2_1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705" name="Google Shape;705;g2dc8cd49f75_2_10"/>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pic>
        <p:nvPicPr>
          <p:cNvPr id="706" name="Google Shape;706;g2dc8cd49f75_2_10"/>
          <p:cNvPicPr preferRelativeResize="0"/>
          <p:nvPr/>
        </p:nvPicPr>
        <p:blipFill>
          <a:blip r:embed="rId3">
            <a:alphaModFix/>
          </a:blip>
          <a:stretch>
            <a:fillRect/>
          </a:stretch>
        </p:blipFill>
        <p:spPr>
          <a:xfrm>
            <a:off x="442875" y="2200275"/>
            <a:ext cx="5419725" cy="2990850"/>
          </a:xfrm>
          <a:prstGeom prst="rect">
            <a:avLst/>
          </a:prstGeom>
          <a:noFill/>
          <a:ln>
            <a:noFill/>
          </a:ln>
        </p:spPr>
      </p:pic>
      <p:pic>
        <p:nvPicPr>
          <p:cNvPr id="707" name="Google Shape;707;g2dc8cd49f75_2_10"/>
          <p:cNvPicPr preferRelativeResize="0"/>
          <p:nvPr/>
        </p:nvPicPr>
        <p:blipFill>
          <a:blip r:embed="rId4">
            <a:alphaModFix/>
          </a:blip>
          <a:stretch>
            <a:fillRect/>
          </a:stretch>
        </p:blipFill>
        <p:spPr>
          <a:xfrm>
            <a:off x="6023075" y="2200275"/>
            <a:ext cx="5657850" cy="3181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dbfd17915a_0_0"/>
          <p:cNvSpPr/>
          <p:nvPr/>
        </p:nvSpPr>
        <p:spPr>
          <a:xfrm>
            <a:off x="0" y="1749247"/>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53" name="Google Shape;153;g2dbfd17915a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54" name="Google Shape;154;g2dbfd17915a_0_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t>
            </a: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155" name="Google Shape;155;g2dbfd17915a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56" name="Google Shape;156;g2dbfd17915a_0_0"/>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1</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Formar parejas</a:t>
            </a:r>
            <a:endParaRPr b="1" i="0" sz="1800" u="none" cap="none" strike="noStrike">
              <a:solidFill>
                <a:schemeClr val="lt1"/>
              </a:solidFill>
              <a:latin typeface="Arial"/>
              <a:ea typeface="Arial"/>
              <a:cs typeface="Arial"/>
              <a:sym typeface="Arial"/>
            </a:endParaRPr>
          </a:p>
        </p:txBody>
      </p:sp>
      <p:sp>
        <p:nvSpPr>
          <p:cNvPr id="157" name="Google Shape;157;g2dbfd17915a_0_0"/>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158" name="Google Shape;158;g2dbfd17915a_0_0"/>
          <p:cNvSpPr txBox="1"/>
          <p:nvPr/>
        </p:nvSpPr>
        <p:spPr>
          <a:xfrm>
            <a:off x="662975" y="1949050"/>
            <a:ext cx="9839700" cy="30513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Representación del Problema</a:t>
            </a:r>
            <a:r>
              <a:rPr b="1" i="0" lang="es-E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1" sz="2100">
              <a:solidFill>
                <a:schemeClr val="dk1"/>
              </a:solidFill>
            </a:endParaRPr>
          </a:p>
          <a:p>
            <a:pPr indent="-304800" lvl="0" marL="1828800" marR="0" rtl="0" algn="just">
              <a:lnSpc>
                <a:spcPct val="107916"/>
              </a:lnSpc>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El problema se puede representar como un grafo no dirigido donde los nodos representan a los estudiantes y las aristas representan las preferencias entre ellos.</a:t>
            </a:r>
            <a:endParaRPr sz="1200">
              <a:solidFill>
                <a:srgbClr val="0D0D0D"/>
              </a:solidFill>
              <a:latin typeface="Roboto"/>
              <a:ea typeface="Roboto"/>
              <a:cs typeface="Roboto"/>
              <a:sym typeface="Roboto"/>
            </a:endParaRPr>
          </a:p>
          <a:p>
            <a:pPr indent="0" lvl="0" marL="1828800" marR="0" rtl="0" algn="just">
              <a:lnSpc>
                <a:spcPct val="107916"/>
              </a:lnSpc>
              <a:spcBef>
                <a:spcPts val="0"/>
              </a:spcBef>
              <a:spcAft>
                <a:spcPts val="0"/>
              </a:spcAft>
              <a:buNone/>
            </a:pPr>
            <a:r>
              <a:t/>
            </a:r>
            <a:endParaRPr sz="1200">
              <a:solidFill>
                <a:srgbClr val="0D0D0D"/>
              </a:solidFill>
              <a:latin typeface="Roboto"/>
              <a:ea typeface="Roboto"/>
              <a:cs typeface="Roboto"/>
              <a:sym typeface="Roboto"/>
            </a:endParaRPr>
          </a:p>
          <a:p>
            <a:pPr indent="-304800" lvl="0" marL="1828800" rtl="0" algn="l">
              <a:lnSpc>
                <a:spcPct val="120000"/>
              </a:lnSpc>
              <a:spcBef>
                <a:spcPts val="150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La solución estará formada por un vector (tupla) parejas de n estudiantes/posiciones donde cada i corresponde al emparejamiento del estudiante i con Xi</a:t>
            </a:r>
            <a:endParaRPr sz="1200">
              <a:solidFill>
                <a:srgbClr val="0D0D0D"/>
              </a:solidFill>
              <a:latin typeface="Roboto"/>
              <a:ea typeface="Roboto"/>
              <a:cs typeface="Roboto"/>
              <a:sym typeface="Roboto"/>
            </a:endParaRPr>
          </a:p>
          <a:p>
            <a:pPr indent="0" lvl="0" marL="0" marR="0" rtl="0" algn="just">
              <a:lnSpc>
                <a:spcPct val="107916"/>
              </a:lnSpc>
              <a:spcBef>
                <a:spcPts val="2700"/>
              </a:spcBef>
              <a:spcAft>
                <a:spcPts val="0"/>
              </a:spcAft>
              <a:buNone/>
            </a:pPr>
            <a:r>
              <a:rPr lang="es-ES" sz="1600">
                <a:solidFill>
                  <a:srgbClr val="0D0D0D"/>
                </a:solidFill>
                <a:latin typeface="Roboto"/>
                <a:ea typeface="Roboto"/>
                <a:cs typeface="Roboto"/>
                <a:sym typeface="Roboto"/>
              </a:rPr>
              <a:t>			Parejas[n]</a:t>
            </a:r>
            <a:endParaRPr sz="1600">
              <a:solidFill>
                <a:srgbClr val="0D0D0D"/>
              </a:solidFill>
              <a:latin typeface="Roboto"/>
              <a:ea typeface="Roboto"/>
              <a:cs typeface="Roboto"/>
              <a:sym typeface="Roboto"/>
            </a:endParaRPr>
          </a:p>
          <a:p>
            <a:pPr indent="0" lvl="0" marL="0" marR="0" rtl="0" algn="just">
              <a:lnSpc>
                <a:spcPct val="107916"/>
              </a:lnSpc>
              <a:spcBef>
                <a:spcPts val="0"/>
              </a:spcBef>
              <a:spcAft>
                <a:spcPts val="0"/>
              </a:spcAft>
              <a:buClr>
                <a:srgbClr val="000000"/>
              </a:buClr>
              <a:buSzPts val="2100"/>
              <a:buFont typeface="Arial"/>
              <a:buNone/>
            </a:pPr>
            <a:r>
              <a:rPr lang="es-ES" sz="2100">
                <a:solidFill>
                  <a:schemeClr val="dk1"/>
                </a:solidFill>
              </a:rPr>
              <a:t>						</a:t>
            </a:r>
            <a:r>
              <a:rPr lang="es-ES" sz="1500">
                <a:solidFill>
                  <a:schemeClr val="dk1"/>
                </a:solidFill>
              </a:rPr>
              <a:t>i   =         1          2          3          4</a:t>
            </a:r>
            <a:r>
              <a:rPr lang="es-ES" sz="2100">
                <a:solidFill>
                  <a:schemeClr val="dk1"/>
                </a:solidFill>
              </a:rPr>
              <a:t>	</a:t>
            </a:r>
            <a:endParaRPr sz="1300">
              <a:solidFill>
                <a:schemeClr val="dk1"/>
              </a:solidFill>
            </a:endParaRPr>
          </a:p>
        </p:txBody>
      </p:sp>
      <p:sp>
        <p:nvSpPr>
          <p:cNvPr id="159" name="Google Shape;159;g2dbfd17915a_0_0"/>
          <p:cNvSpPr/>
          <p:nvPr/>
        </p:nvSpPr>
        <p:spPr>
          <a:xfrm>
            <a:off x="3999625" y="4232475"/>
            <a:ext cx="2597100" cy="395100"/>
          </a:xfrm>
          <a:prstGeom prst="rect">
            <a:avLst/>
          </a:prstGeom>
          <a:solidFill>
            <a:schemeClr val="accent2"/>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2100">
                <a:latin typeface="Quattrocento Sans"/>
                <a:ea typeface="Quattrocento Sans"/>
                <a:cs typeface="Quattrocento Sans"/>
                <a:sym typeface="Quattrocento Sans"/>
              </a:rPr>
              <a:t>2        1        4        3</a:t>
            </a:r>
            <a:endParaRPr sz="2100">
              <a:latin typeface="Quattrocento Sans"/>
              <a:ea typeface="Quattrocento Sans"/>
              <a:cs typeface="Quattrocento Sans"/>
              <a:sym typeface="Quattrocento Sans"/>
            </a:endParaRPr>
          </a:p>
        </p:txBody>
      </p:sp>
      <p:cxnSp>
        <p:nvCxnSpPr>
          <p:cNvPr id="160" name="Google Shape;160;g2dbfd17915a_0_0"/>
          <p:cNvCxnSpPr/>
          <p:nvPr/>
        </p:nvCxnSpPr>
        <p:spPr>
          <a:xfrm flipH="1">
            <a:off x="4619875" y="4224075"/>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61" name="Google Shape;161;g2dbfd17915a_0_0"/>
          <p:cNvCxnSpPr/>
          <p:nvPr/>
        </p:nvCxnSpPr>
        <p:spPr>
          <a:xfrm flipH="1">
            <a:off x="5305675" y="4224075"/>
            <a:ext cx="8400" cy="411900"/>
          </a:xfrm>
          <a:prstGeom prst="straightConnector1">
            <a:avLst/>
          </a:prstGeom>
          <a:noFill/>
          <a:ln cap="flat" cmpd="sng" w="19050">
            <a:solidFill>
              <a:schemeClr val="accent3"/>
            </a:solidFill>
            <a:prstDash val="solid"/>
            <a:round/>
            <a:headEnd len="med" w="med" type="none"/>
            <a:tailEnd len="med" w="med" type="none"/>
          </a:ln>
        </p:spPr>
      </p:cxnSp>
      <p:cxnSp>
        <p:nvCxnSpPr>
          <p:cNvPr id="162" name="Google Shape;162;g2dbfd17915a_0_0"/>
          <p:cNvCxnSpPr/>
          <p:nvPr/>
        </p:nvCxnSpPr>
        <p:spPr>
          <a:xfrm flipH="1">
            <a:off x="5991475" y="4224075"/>
            <a:ext cx="8400" cy="411900"/>
          </a:xfrm>
          <a:prstGeom prst="straightConnector1">
            <a:avLst/>
          </a:prstGeom>
          <a:noFill/>
          <a:ln cap="flat" cmpd="sng" w="19050">
            <a:solidFill>
              <a:schemeClr val="accent3"/>
            </a:solidFill>
            <a:prstDash val="solid"/>
            <a:round/>
            <a:headEnd len="med" w="med" type="none"/>
            <a:tailEnd len="med" w="med" type="none"/>
          </a:ln>
        </p:spPr>
      </p:cxnSp>
      <p:sp>
        <p:nvSpPr>
          <p:cNvPr id="163" name="Google Shape;163;g2dbfd17915a_0_0"/>
          <p:cNvSpPr/>
          <p:nvPr/>
        </p:nvSpPr>
        <p:spPr>
          <a:xfrm>
            <a:off x="3377700" y="4315875"/>
            <a:ext cx="418500" cy="228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64" name="Google Shape;164;g2dbfd17915a_0_0"/>
          <p:cNvSpPr/>
          <p:nvPr/>
        </p:nvSpPr>
        <p:spPr>
          <a:xfrm>
            <a:off x="6900250" y="4315875"/>
            <a:ext cx="418500" cy="2283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65" name="Google Shape;165;g2dbfd17915a_0_0"/>
          <p:cNvSpPr/>
          <p:nvPr/>
        </p:nvSpPr>
        <p:spPr>
          <a:xfrm>
            <a:off x="7655550" y="4232475"/>
            <a:ext cx="672300" cy="4119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2100">
                <a:latin typeface="Quattrocento Sans"/>
                <a:ea typeface="Quattrocento Sans"/>
                <a:cs typeface="Quattrocento Sans"/>
                <a:sym typeface="Quattrocento Sans"/>
              </a:rPr>
              <a:t>1 , 2</a:t>
            </a:r>
            <a:endParaRPr sz="2100">
              <a:latin typeface="Quattrocento Sans"/>
              <a:ea typeface="Quattrocento Sans"/>
              <a:cs typeface="Quattrocento Sans"/>
              <a:sym typeface="Quattrocento Sans"/>
            </a:endParaRPr>
          </a:p>
        </p:txBody>
      </p:sp>
      <p:sp>
        <p:nvSpPr>
          <p:cNvPr id="166" name="Google Shape;166;g2dbfd17915a_0_0"/>
          <p:cNvSpPr/>
          <p:nvPr/>
        </p:nvSpPr>
        <p:spPr>
          <a:xfrm>
            <a:off x="8327850" y="4232475"/>
            <a:ext cx="672300" cy="411900"/>
          </a:xfrm>
          <a:prstGeom prst="rect">
            <a:avLst/>
          </a:prstGeom>
          <a:solidFill>
            <a:schemeClr val="accent4"/>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sz="2100">
                <a:latin typeface="Quattrocento Sans"/>
                <a:ea typeface="Quattrocento Sans"/>
                <a:cs typeface="Quattrocento Sans"/>
                <a:sym typeface="Quattrocento Sans"/>
              </a:rPr>
              <a:t>3 , 4</a:t>
            </a:r>
            <a:endParaRPr sz="2100">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cxnSp>
        <p:nvCxnSpPr>
          <p:cNvPr id="713" name="Google Shape;713;g2dc8cd49f75_2_2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714" name="Google Shape;714;g2dc8cd49f75_2_2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0" i="0" sz="2800" u="none" cap="none" strike="noStrike">
              <a:solidFill>
                <a:srgbClr val="3F3F3F"/>
              </a:solidFill>
              <a:latin typeface="Century Gothic"/>
              <a:ea typeface="Century Gothic"/>
              <a:cs typeface="Century Gothic"/>
              <a:sym typeface="Century Gothic"/>
            </a:endParaRPr>
          </a:p>
        </p:txBody>
      </p:sp>
      <p:cxnSp>
        <p:nvCxnSpPr>
          <p:cNvPr id="715" name="Google Shape;715;g2dc8cd49f75_2_2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716" name="Google Shape;716;g2dc8cd49f75_2_20"/>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pic>
        <p:nvPicPr>
          <p:cNvPr id="717" name="Google Shape;717;g2dc8cd49f75_2_20"/>
          <p:cNvPicPr preferRelativeResize="0"/>
          <p:nvPr/>
        </p:nvPicPr>
        <p:blipFill>
          <a:blip r:embed="rId3">
            <a:alphaModFix/>
          </a:blip>
          <a:stretch>
            <a:fillRect/>
          </a:stretch>
        </p:blipFill>
        <p:spPr>
          <a:xfrm>
            <a:off x="270400" y="1971675"/>
            <a:ext cx="5419725" cy="3448050"/>
          </a:xfrm>
          <a:prstGeom prst="rect">
            <a:avLst/>
          </a:prstGeom>
          <a:noFill/>
          <a:ln>
            <a:noFill/>
          </a:ln>
        </p:spPr>
      </p:pic>
      <p:pic>
        <p:nvPicPr>
          <p:cNvPr id="718" name="Google Shape;718;g2dc8cd49f75_2_20"/>
          <p:cNvPicPr preferRelativeResize="0"/>
          <p:nvPr/>
        </p:nvPicPr>
        <p:blipFill>
          <a:blip r:embed="rId4">
            <a:alphaModFix/>
          </a:blip>
          <a:stretch>
            <a:fillRect/>
          </a:stretch>
        </p:blipFill>
        <p:spPr>
          <a:xfrm>
            <a:off x="5898150" y="1971675"/>
            <a:ext cx="5972175" cy="3792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cxnSp>
        <p:nvCxnSpPr>
          <p:cNvPr id="724" name="Google Shape;724;g2dc8cd49f75_2_3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725" name="Google Shape;725;g2dc8cd49f75_2_3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0" i="0" sz="2800" u="none" cap="none" strike="noStrike">
              <a:solidFill>
                <a:srgbClr val="3F3F3F"/>
              </a:solidFill>
              <a:latin typeface="Century Gothic"/>
              <a:ea typeface="Century Gothic"/>
              <a:cs typeface="Century Gothic"/>
              <a:sym typeface="Century Gothic"/>
            </a:endParaRPr>
          </a:p>
        </p:txBody>
      </p:sp>
      <p:cxnSp>
        <p:nvCxnSpPr>
          <p:cNvPr id="726" name="Google Shape;726;g2dc8cd49f75_2_3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727" name="Google Shape;727;g2dc8cd49f75_2_37"/>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pic>
        <p:nvPicPr>
          <p:cNvPr id="728" name="Google Shape;728;g2dc8cd49f75_2_37"/>
          <p:cNvPicPr preferRelativeResize="0"/>
          <p:nvPr/>
        </p:nvPicPr>
        <p:blipFill>
          <a:blip r:embed="rId3">
            <a:alphaModFix/>
          </a:blip>
          <a:stretch>
            <a:fillRect/>
          </a:stretch>
        </p:blipFill>
        <p:spPr>
          <a:xfrm>
            <a:off x="228600" y="2140800"/>
            <a:ext cx="5905500" cy="3378925"/>
          </a:xfrm>
          <a:prstGeom prst="rect">
            <a:avLst/>
          </a:prstGeom>
          <a:noFill/>
          <a:ln>
            <a:noFill/>
          </a:ln>
        </p:spPr>
      </p:pic>
      <p:pic>
        <p:nvPicPr>
          <p:cNvPr id="729" name="Google Shape;729;g2dc8cd49f75_2_37"/>
          <p:cNvPicPr preferRelativeResize="0"/>
          <p:nvPr/>
        </p:nvPicPr>
        <p:blipFill>
          <a:blip r:embed="rId4">
            <a:alphaModFix/>
          </a:blip>
          <a:stretch>
            <a:fillRect/>
          </a:stretch>
        </p:blipFill>
        <p:spPr>
          <a:xfrm>
            <a:off x="5989950" y="2140800"/>
            <a:ext cx="6154100" cy="2984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cxnSp>
        <p:nvCxnSpPr>
          <p:cNvPr id="735" name="Google Shape;735;g2dc8cd49f75_2_4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736" name="Google Shape;736;g2dc8cd49f75_2_4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0" i="0" sz="2800" u="none" cap="none" strike="noStrike">
              <a:solidFill>
                <a:srgbClr val="3F3F3F"/>
              </a:solidFill>
              <a:latin typeface="Century Gothic"/>
              <a:ea typeface="Century Gothic"/>
              <a:cs typeface="Century Gothic"/>
              <a:sym typeface="Century Gothic"/>
            </a:endParaRPr>
          </a:p>
        </p:txBody>
      </p:sp>
      <p:cxnSp>
        <p:nvCxnSpPr>
          <p:cNvPr id="737" name="Google Shape;737;g2dc8cd49f75_2_4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738" name="Google Shape;738;g2dc8cd49f75_2_47"/>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Labertinto </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B&amp;B</a:t>
            </a:r>
            <a:endParaRPr b="1" sz="1600">
              <a:solidFill>
                <a:schemeClr val="lt1"/>
              </a:solidFill>
            </a:endParaRPr>
          </a:p>
        </p:txBody>
      </p:sp>
      <p:pic>
        <p:nvPicPr>
          <p:cNvPr id="739" name="Google Shape;739;g2dc8cd49f75_2_47"/>
          <p:cNvPicPr preferRelativeResize="0"/>
          <p:nvPr/>
        </p:nvPicPr>
        <p:blipFill>
          <a:blip r:embed="rId3">
            <a:alphaModFix/>
          </a:blip>
          <a:stretch>
            <a:fillRect/>
          </a:stretch>
        </p:blipFill>
        <p:spPr>
          <a:xfrm>
            <a:off x="402625" y="2381250"/>
            <a:ext cx="5639175" cy="2688100"/>
          </a:xfrm>
          <a:prstGeom prst="rect">
            <a:avLst/>
          </a:prstGeom>
          <a:noFill/>
          <a:ln>
            <a:noFill/>
          </a:ln>
        </p:spPr>
      </p:pic>
      <p:pic>
        <p:nvPicPr>
          <p:cNvPr id="740" name="Google Shape;740;g2dc8cd49f75_2_47"/>
          <p:cNvPicPr preferRelativeResize="0"/>
          <p:nvPr/>
        </p:nvPicPr>
        <p:blipFill>
          <a:blip r:embed="rId4">
            <a:alphaModFix/>
          </a:blip>
          <a:stretch>
            <a:fillRect/>
          </a:stretch>
        </p:blipFill>
        <p:spPr>
          <a:xfrm>
            <a:off x="6212725" y="2206250"/>
            <a:ext cx="5845400" cy="2978906"/>
          </a:xfrm>
          <a:prstGeom prst="rect">
            <a:avLst/>
          </a:prstGeom>
          <a:noFill/>
          <a:ln>
            <a:noFill/>
          </a:ln>
        </p:spPr>
      </p:pic>
      <p:pic>
        <p:nvPicPr>
          <p:cNvPr id="741" name="Google Shape;741;g2dc8cd49f75_2_47"/>
          <p:cNvPicPr preferRelativeResize="0"/>
          <p:nvPr/>
        </p:nvPicPr>
        <p:blipFill>
          <a:blip r:embed="rId5">
            <a:alphaModFix/>
          </a:blip>
          <a:stretch>
            <a:fillRect/>
          </a:stretch>
        </p:blipFill>
        <p:spPr>
          <a:xfrm>
            <a:off x="4758350" y="5838831"/>
            <a:ext cx="2247900" cy="600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746" name="Shape 746"/>
        <p:cNvGrpSpPr/>
        <p:nvPr/>
      </p:nvGrpSpPr>
      <p:grpSpPr>
        <a:xfrm>
          <a:off x="0" y="0"/>
          <a:ext cx="0" cy="0"/>
          <a:chOff x="0" y="0"/>
          <a:chExt cx="0" cy="0"/>
        </a:xfrm>
      </p:grpSpPr>
      <p:grpSp>
        <p:nvGrpSpPr>
          <p:cNvPr id="747" name="Google Shape;747;p22"/>
          <p:cNvGrpSpPr/>
          <p:nvPr/>
        </p:nvGrpSpPr>
        <p:grpSpPr>
          <a:xfrm>
            <a:off x="4325258" y="1544068"/>
            <a:ext cx="3541486" cy="3769865"/>
            <a:chOff x="4325258" y="1229517"/>
            <a:chExt cx="3541486" cy="3769865"/>
          </a:xfrm>
        </p:grpSpPr>
        <p:sp>
          <p:nvSpPr>
            <p:cNvPr id="748" name="Google Shape;748;p22"/>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49" name="Google Shape;749;p22"/>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750" name="Google Shape;750;p22"/>
          <p:cNvSpPr txBox="1"/>
          <p:nvPr>
            <p:ph type="ctrTitle"/>
          </p:nvPr>
        </p:nvSpPr>
        <p:spPr>
          <a:xfrm>
            <a:off x="1524000" y="2930403"/>
            <a:ext cx="9144000" cy="9971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Century Gothic"/>
              <a:buNone/>
            </a:pPr>
            <a:r>
              <a:rPr b="1" lang="es-ES" sz="7200">
                <a:solidFill>
                  <a:schemeClr val="lt1"/>
                </a:solidFill>
              </a:rPr>
              <a:t>Gracias</a:t>
            </a:r>
            <a:endParaRPr sz="72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dbfd17915a_0_21"/>
          <p:cNvSpPr/>
          <p:nvPr/>
        </p:nvSpPr>
        <p:spPr>
          <a:xfrm>
            <a:off x="0" y="1757676"/>
            <a:ext cx="12192000" cy="42567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73" name="Google Shape;173;g2dbfd17915a_0_2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74" name="Google Shape;174;g2dbfd17915a_0_21"/>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t>
            </a: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175" name="Google Shape;175;g2dbfd17915a_0_2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76" name="Google Shape;176;g2dbfd17915a_0_21"/>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1</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Formar parejas</a:t>
            </a:r>
            <a:endParaRPr b="1" i="0" sz="1800" u="none" cap="none" strike="noStrike">
              <a:solidFill>
                <a:schemeClr val="lt1"/>
              </a:solidFill>
              <a:latin typeface="Arial"/>
              <a:ea typeface="Arial"/>
              <a:cs typeface="Arial"/>
              <a:sym typeface="Arial"/>
            </a:endParaRPr>
          </a:p>
        </p:txBody>
      </p:sp>
      <p:sp>
        <p:nvSpPr>
          <p:cNvPr id="177" name="Google Shape;177;g2dbfd17915a_0_21"/>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178" name="Google Shape;178;g2dbfd17915a_0_21"/>
          <p:cNvSpPr txBox="1"/>
          <p:nvPr/>
        </p:nvSpPr>
        <p:spPr>
          <a:xfrm>
            <a:off x="713400" y="1899175"/>
            <a:ext cx="9839700" cy="3717300"/>
          </a:xfrm>
          <a:prstGeom prst="rect">
            <a:avLst/>
          </a:prstGeom>
          <a:noFill/>
          <a:ln>
            <a:noFill/>
          </a:ln>
        </p:spPr>
        <p:txBody>
          <a:bodyPr anchorCtr="0" anchor="t" bIns="91425" lIns="91425" spcFirstLastPara="1" rIns="91425" wrap="square" tIns="91425">
            <a:spAutoFit/>
          </a:bodyPr>
          <a:lstStyle/>
          <a:p>
            <a:pPr indent="0" lvl="0" marL="0" marR="0" rtl="0" algn="just">
              <a:lnSpc>
                <a:spcPct val="107916"/>
              </a:lnSpc>
              <a:spcBef>
                <a:spcPts val="0"/>
              </a:spcBef>
              <a:spcAft>
                <a:spcPts val="0"/>
              </a:spcAft>
              <a:buClr>
                <a:srgbClr val="000000"/>
              </a:buClr>
              <a:buSzPts val="2100"/>
              <a:buFont typeface="Arial"/>
              <a:buNone/>
            </a:pPr>
            <a:r>
              <a:rPr b="1" lang="es-ES" sz="2100">
                <a:solidFill>
                  <a:schemeClr val="dk1"/>
                </a:solidFill>
              </a:rPr>
              <a:t>Restricciones Implícitas</a:t>
            </a:r>
            <a:r>
              <a:rPr b="1" i="0" lang="es-ES" sz="2100" u="none" cap="none" strike="noStrike">
                <a:solidFill>
                  <a:schemeClr val="dk1"/>
                </a:solidFill>
                <a:latin typeface="Arial"/>
                <a:ea typeface="Arial"/>
                <a:cs typeface="Arial"/>
                <a:sym typeface="Arial"/>
              </a:rPr>
              <a:t>:</a:t>
            </a:r>
            <a:endParaRPr b="1" i="0" sz="2100" u="none" cap="none" strike="noStrike">
              <a:solidFill>
                <a:schemeClr val="dk1"/>
              </a:solidFill>
              <a:latin typeface="Arial"/>
              <a:ea typeface="Arial"/>
              <a:cs typeface="Arial"/>
              <a:sym typeface="Arial"/>
            </a:endParaRPr>
          </a:p>
          <a:p>
            <a:pPr indent="0" lvl="0" marL="0" marR="0" rtl="0" algn="just">
              <a:lnSpc>
                <a:spcPct val="107916"/>
              </a:lnSpc>
              <a:spcBef>
                <a:spcPts val="0"/>
              </a:spcBef>
              <a:spcAft>
                <a:spcPts val="0"/>
              </a:spcAft>
              <a:buClr>
                <a:srgbClr val="000000"/>
              </a:buClr>
              <a:buSzPts val="2100"/>
              <a:buFont typeface="Arial"/>
              <a:buNone/>
            </a:pPr>
            <a:r>
              <a:t/>
            </a:r>
            <a:endParaRPr b="1" sz="2100">
              <a:solidFill>
                <a:schemeClr val="dk1"/>
              </a:solidFill>
            </a:endParaRPr>
          </a:p>
          <a:p>
            <a:pPr indent="-317500" lvl="0" marL="914400" marR="0" rtl="0" algn="just">
              <a:lnSpc>
                <a:spcPct val="107916"/>
              </a:lnSpc>
              <a:spcBef>
                <a:spcPts val="0"/>
              </a:spcBef>
              <a:spcAft>
                <a:spcPts val="0"/>
              </a:spcAft>
              <a:buSzPts val="1400"/>
              <a:buChar char="●"/>
            </a:pPr>
            <a:r>
              <a:rPr lang="es-ES" sz="1200">
                <a:solidFill>
                  <a:srgbClr val="0D0D0D"/>
                </a:solidFill>
                <a:latin typeface="Roboto"/>
                <a:ea typeface="Roboto"/>
                <a:cs typeface="Roboto"/>
                <a:sym typeface="Roboto"/>
              </a:rPr>
              <a:t>Maximización de la suma de los valores de los emparejamientos</a:t>
            </a:r>
            <a:endParaRPr sz="1200">
              <a:solidFill>
                <a:srgbClr val="0D0D0D"/>
              </a:solidFill>
              <a:latin typeface="Roboto"/>
              <a:ea typeface="Roboto"/>
              <a:cs typeface="Roboto"/>
              <a:sym typeface="Roboto"/>
            </a:endParaRPr>
          </a:p>
          <a:p>
            <a:pPr indent="0" lvl="0" marL="0" marR="0" rtl="0" algn="just">
              <a:lnSpc>
                <a:spcPct val="107916"/>
              </a:lnSpc>
              <a:spcBef>
                <a:spcPts val="0"/>
              </a:spcBef>
              <a:spcAft>
                <a:spcPts val="0"/>
              </a:spcAft>
              <a:buNone/>
            </a:pPr>
            <a:r>
              <a:t/>
            </a:r>
            <a:endParaRPr sz="1200">
              <a:solidFill>
                <a:srgbClr val="0D0D0D"/>
              </a:solidFill>
              <a:latin typeface="Roboto"/>
              <a:ea typeface="Roboto"/>
              <a:cs typeface="Roboto"/>
              <a:sym typeface="Roboto"/>
            </a:endParaRPr>
          </a:p>
          <a:p>
            <a:pPr indent="0" lvl="0" marL="0" rtl="0" algn="just">
              <a:lnSpc>
                <a:spcPct val="107916"/>
              </a:lnSpc>
              <a:spcBef>
                <a:spcPts val="0"/>
              </a:spcBef>
              <a:spcAft>
                <a:spcPts val="0"/>
              </a:spcAft>
              <a:buNone/>
            </a:pPr>
            <a:r>
              <a:rPr b="1" lang="es-ES" sz="2100">
                <a:solidFill>
                  <a:schemeClr val="dk1"/>
                </a:solidFill>
              </a:rPr>
              <a:t>Restricciones Explícitas:</a:t>
            </a:r>
            <a:endParaRPr b="1" sz="2100">
              <a:solidFill>
                <a:schemeClr val="dk1"/>
              </a:solidFill>
            </a:endParaRPr>
          </a:p>
          <a:p>
            <a:pPr indent="-317500" lvl="0" marL="914400" rtl="0" algn="just">
              <a:lnSpc>
                <a:spcPct val="107916"/>
              </a:lnSpc>
              <a:spcBef>
                <a:spcPts val="0"/>
              </a:spcBef>
              <a:spcAft>
                <a:spcPts val="0"/>
              </a:spcAft>
              <a:buSzPts val="1400"/>
              <a:buChar char="●"/>
            </a:pPr>
            <a:r>
              <a:rPr lang="es-ES" sz="1200">
                <a:solidFill>
                  <a:srgbClr val="0D0D0D"/>
                </a:solidFill>
                <a:latin typeface="Roboto"/>
                <a:ea typeface="Roboto"/>
                <a:cs typeface="Roboto"/>
                <a:sym typeface="Roboto"/>
              </a:rPr>
              <a:t>Un estudiante no puede ser emparejado con otro estudiante que ya está emparejado.</a:t>
            </a:r>
            <a:endParaRPr sz="1200">
              <a:solidFill>
                <a:srgbClr val="0D0D0D"/>
              </a:solidFill>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El número de emparejamientos debe ser par ya que queremos formar parejas.</a:t>
            </a:r>
            <a:endParaRPr sz="1200">
              <a:solidFill>
                <a:srgbClr val="0D0D0D"/>
              </a:solidFill>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Un estudiante no puede ser emparejado con otro estudiante más de una vez.</a:t>
            </a:r>
            <a:endParaRPr sz="1200">
              <a:solidFill>
                <a:srgbClr val="0D0D0D"/>
              </a:solidFill>
              <a:latin typeface="Roboto"/>
              <a:ea typeface="Roboto"/>
              <a:cs typeface="Roboto"/>
              <a:sym typeface="Roboto"/>
            </a:endParaRPr>
          </a:p>
          <a:p>
            <a:pPr indent="-304800" lvl="0" marL="914400" rtl="0" algn="l">
              <a:spcBef>
                <a:spcPts val="0"/>
              </a:spcBef>
              <a:spcAft>
                <a:spcPts val="0"/>
              </a:spcAft>
              <a:buClr>
                <a:srgbClr val="0D0D0D"/>
              </a:buClr>
              <a:buSzPts val="1200"/>
              <a:buFont typeface="Roboto"/>
              <a:buChar char="●"/>
            </a:pPr>
            <a:r>
              <a:rPr lang="es-ES" sz="1200">
                <a:solidFill>
                  <a:srgbClr val="0D0D0D"/>
                </a:solidFill>
                <a:latin typeface="Roboto"/>
                <a:ea typeface="Roboto"/>
                <a:cs typeface="Roboto"/>
                <a:sym typeface="Roboto"/>
              </a:rPr>
              <a:t>Un estudiante no puede ser emparejado consigo mismo</a:t>
            </a:r>
            <a:endParaRPr sz="1200">
              <a:solidFill>
                <a:srgbClr val="0D0D0D"/>
              </a:solidFill>
              <a:latin typeface="Roboto"/>
              <a:ea typeface="Roboto"/>
              <a:cs typeface="Roboto"/>
              <a:sym typeface="Roboto"/>
            </a:endParaRPr>
          </a:p>
          <a:p>
            <a:pPr indent="0" lvl="0" marL="0" rtl="0" algn="just">
              <a:lnSpc>
                <a:spcPct val="107916"/>
              </a:lnSpc>
              <a:spcBef>
                <a:spcPts val="2700"/>
              </a:spcBef>
              <a:spcAft>
                <a:spcPts val="0"/>
              </a:spcAft>
              <a:buClr>
                <a:schemeClr val="dk1"/>
              </a:buClr>
              <a:buSzPts val="2100"/>
              <a:buFont typeface="Arial"/>
              <a:buNone/>
            </a:pPr>
            <a:r>
              <a:t/>
            </a:r>
            <a:endParaRPr sz="1500">
              <a:solidFill>
                <a:schemeClr val="dk1"/>
              </a:solidFill>
            </a:endParaRPr>
          </a:p>
          <a:p>
            <a:pPr indent="0" lvl="0" marL="0" marR="0" rtl="0" algn="just">
              <a:lnSpc>
                <a:spcPct val="107916"/>
              </a:lnSpc>
              <a:spcBef>
                <a:spcPts val="0"/>
              </a:spcBef>
              <a:spcAft>
                <a:spcPts val="0"/>
              </a:spcAft>
              <a:buClr>
                <a:srgbClr val="000000"/>
              </a:buClr>
              <a:buSzPts val="2100"/>
              <a:buFont typeface="Arial"/>
              <a:buNone/>
            </a:pPr>
            <a:r>
              <a:rPr lang="es-ES" sz="2100">
                <a:solidFill>
                  <a:schemeClr val="dk1"/>
                </a:solidFill>
              </a:rPr>
              <a:t>											</a:t>
            </a:r>
            <a:endParaRPr b="1" sz="2000">
              <a:solidFill>
                <a:schemeClr val="dk1"/>
              </a:solidFill>
            </a:endParaRPr>
          </a:p>
          <a:p>
            <a:pPr indent="0" lvl="0" marL="0" marR="0" rtl="0" algn="just">
              <a:lnSpc>
                <a:spcPct val="107916"/>
              </a:lnSpc>
              <a:spcBef>
                <a:spcPts val="0"/>
              </a:spcBef>
              <a:spcAft>
                <a:spcPts val="0"/>
              </a:spcAft>
              <a:buClr>
                <a:srgbClr val="000000"/>
              </a:buClr>
              <a:buSzPts val="2100"/>
              <a:buFont typeface="Arial"/>
              <a:buNone/>
            </a:pPr>
            <a:r>
              <a:t/>
            </a:r>
            <a:endParaRPr sz="2100">
              <a:solidFill>
                <a:schemeClr val="dk1"/>
              </a:solidFill>
            </a:endParaRPr>
          </a:p>
        </p:txBody>
      </p:sp>
      <p:sp>
        <p:nvSpPr>
          <p:cNvPr id="179" name="Google Shape;179;g2dbfd17915a_0_21"/>
          <p:cNvSpPr/>
          <p:nvPr/>
        </p:nvSpPr>
        <p:spPr>
          <a:xfrm>
            <a:off x="8562650" y="3481350"/>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0" name="Google Shape;180;g2dbfd17915a_0_21"/>
          <p:cNvSpPr/>
          <p:nvPr/>
        </p:nvSpPr>
        <p:spPr>
          <a:xfrm>
            <a:off x="10553100" y="3481500"/>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1" name="Google Shape;181;g2dbfd17915a_0_21"/>
          <p:cNvSpPr/>
          <p:nvPr/>
        </p:nvSpPr>
        <p:spPr>
          <a:xfrm>
            <a:off x="10553100" y="4302600"/>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82" name="Google Shape;182;g2dbfd17915a_0_21"/>
          <p:cNvSpPr/>
          <p:nvPr/>
        </p:nvSpPr>
        <p:spPr>
          <a:xfrm>
            <a:off x="10553100" y="5123700"/>
            <a:ext cx="445500" cy="4287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183" name="Google Shape;183;g2dbfd17915a_0_21"/>
          <p:cNvCxnSpPr>
            <a:stCxn id="179" idx="6"/>
            <a:endCxn id="180" idx="2"/>
          </p:cNvCxnSpPr>
          <p:nvPr/>
        </p:nvCxnSpPr>
        <p:spPr>
          <a:xfrm>
            <a:off x="9008150" y="3695700"/>
            <a:ext cx="1545000" cy="3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g2dbfd17915a_0_21"/>
          <p:cNvCxnSpPr>
            <a:stCxn id="179" idx="6"/>
            <a:endCxn id="181" idx="2"/>
          </p:cNvCxnSpPr>
          <p:nvPr/>
        </p:nvCxnSpPr>
        <p:spPr>
          <a:xfrm>
            <a:off x="9008150" y="3695700"/>
            <a:ext cx="1545000" cy="8214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g2dbfd17915a_0_21"/>
          <p:cNvCxnSpPr>
            <a:stCxn id="179" idx="6"/>
            <a:endCxn id="182" idx="2"/>
          </p:cNvCxnSpPr>
          <p:nvPr/>
        </p:nvCxnSpPr>
        <p:spPr>
          <a:xfrm>
            <a:off x="9008150" y="3695700"/>
            <a:ext cx="1545000" cy="16425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g2dbfd17915a_0_21"/>
          <p:cNvSpPr/>
          <p:nvPr/>
        </p:nvSpPr>
        <p:spPr>
          <a:xfrm>
            <a:off x="7907675" y="3170250"/>
            <a:ext cx="6894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Quattrocento Sans"/>
                <a:ea typeface="Quattrocento Sans"/>
                <a:cs typeface="Quattrocento Sans"/>
                <a:sym typeface="Quattrocento Sans"/>
              </a:rPr>
              <a:t>Ángel</a:t>
            </a:r>
            <a:endParaRPr>
              <a:latin typeface="Quattrocento Sans"/>
              <a:ea typeface="Quattrocento Sans"/>
              <a:cs typeface="Quattrocento Sans"/>
              <a:sym typeface="Quattrocento Sans"/>
            </a:endParaRPr>
          </a:p>
        </p:txBody>
      </p:sp>
      <p:sp>
        <p:nvSpPr>
          <p:cNvPr id="187" name="Google Shape;187;g2dbfd17915a_0_21"/>
          <p:cNvSpPr/>
          <p:nvPr/>
        </p:nvSpPr>
        <p:spPr>
          <a:xfrm>
            <a:off x="10998600" y="5014075"/>
            <a:ext cx="817200" cy="25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Alberto</a:t>
            </a:r>
            <a:endParaRPr>
              <a:latin typeface="Quattrocento Sans"/>
              <a:ea typeface="Quattrocento Sans"/>
              <a:cs typeface="Quattrocento Sans"/>
              <a:sym typeface="Quattrocento Sans"/>
            </a:endParaRPr>
          </a:p>
        </p:txBody>
      </p:sp>
      <p:sp>
        <p:nvSpPr>
          <p:cNvPr id="188" name="Google Shape;188;g2dbfd17915a_0_21"/>
          <p:cNvSpPr/>
          <p:nvPr/>
        </p:nvSpPr>
        <p:spPr>
          <a:xfrm>
            <a:off x="10998650" y="4111875"/>
            <a:ext cx="5310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Ale2</a:t>
            </a:r>
            <a:endParaRPr>
              <a:latin typeface="Quattrocento Sans"/>
              <a:ea typeface="Quattrocento Sans"/>
              <a:cs typeface="Quattrocento Sans"/>
              <a:sym typeface="Quattrocento Sans"/>
            </a:endParaRPr>
          </a:p>
        </p:txBody>
      </p:sp>
      <p:sp>
        <p:nvSpPr>
          <p:cNvPr id="189" name="Google Shape;189;g2dbfd17915a_0_21"/>
          <p:cNvSpPr/>
          <p:nvPr/>
        </p:nvSpPr>
        <p:spPr>
          <a:xfrm>
            <a:off x="10964225" y="3193563"/>
            <a:ext cx="5310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Ale</a:t>
            </a:r>
            <a:endParaRPr>
              <a:latin typeface="Quattrocento Sans"/>
              <a:ea typeface="Quattrocento Sans"/>
              <a:cs typeface="Quattrocento Sans"/>
              <a:sym typeface="Quattrocento Sans"/>
            </a:endParaRPr>
          </a:p>
        </p:txBody>
      </p:sp>
      <p:sp>
        <p:nvSpPr>
          <p:cNvPr id="190" name="Google Shape;190;g2dbfd17915a_0_21"/>
          <p:cNvSpPr/>
          <p:nvPr/>
        </p:nvSpPr>
        <p:spPr>
          <a:xfrm>
            <a:off x="9822225" y="3371300"/>
            <a:ext cx="327900" cy="2535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8</a:t>
            </a:r>
            <a:endParaRPr>
              <a:latin typeface="Quattrocento Sans"/>
              <a:ea typeface="Quattrocento Sans"/>
              <a:cs typeface="Quattrocento Sans"/>
              <a:sym typeface="Quattrocento Sans"/>
            </a:endParaRPr>
          </a:p>
        </p:txBody>
      </p:sp>
      <p:sp>
        <p:nvSpPr>
          <p:cNvPr id="191" name="Google Shape;191;g2dbfd17915a_0_21"/>
          <p:cNvSpPr/>
          <p:nvPr/>
        </p:nvSpPr>
        <p:spPr>
          <a:xfrm>
            <a:off x="9858900" y="3916350"/>
            <a:ext cx="327900" cy="2535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4</a:t>
            </a:r>
            <a:endParaRPr>
              <a:latin typeface="Quattrocento Sans"/>
              <a:ea typeface="Quattrocento Sans"/>
              <a:cs typeface="Quattrocento Sans"/>
              <a:sym typeface="Quattrocento Sans"/>
            </a:endParaRPr>
          </a:p>
        </p:txBody>
      </p:sp>
      <p:sp>
        <p:nvSpPr>
          <p:cNvPr id="192" name="Google Shape;192;g2dbfd17915a_0_21"/>
          <p:cNvSpPr/>
          <p:nvPr/>
        </p:nvSpPr>
        <p:spPr>
          <a:xfrm>
            <a:off x="9858900" y="4390200"/>
            <a:ext cx="327900" cy="2535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latin typeface="Quattrocento Sans"/>
                <a:ea typeface="Quattrocento Sans"/>
                <a:cs typeface="Quattrocento Sans"/>
                <a:sym typeface="Quattrocento Sans"/>
              </a:rPr>
              <a:t>5</a:t>
            </a:r>
            <a:endParaRPr>
              <a:latin typeface="Quattrocento Sans"/>
              <a:ea typeface="Quattrocento Sans"/>
              <a:cs typeface="Quattrocento Sans"/>
              <a:sym typeface="Quattrocento Sans"/>
            </a:endParaRPr>
          </a:p>
        </p:txBody>
      </p:sp>
      <p:sp>
        <p:nvSpPr>
          <p:cNvPr id="193" name="Google Shape;193;g2dbfd17915a_0_21"/>
          <p:cNvSpPr/>
          <p:nvPr/>
        </p:nvSpPr>
        <p:spPr>
          <a:xfrm>
            <a:off x="10068750" y="3766900"/>
            <a:ext cx="260400" cy="1548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94" name="Google Shape;194;g2dbfd17915a_0_21"/>
          <p:cNvSpPr/>
          <p:nvPr/>
        </p:nvSpPr>
        <p:spPr>
          <a:xfrm>
            <a:off x="10103475" y="4390200"/>
            <a:ext cx="260400" cy="1548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95" name="Google Shape;195;g2dbfd17915a_0_21"/>
          <p:cNvSpPr/>
          <p:nvPr/>
        </p:nvSpPr>
        <p:spPr>
          <a:xfrm>
            <a:off x="9763438" y="3312375"/>
            <a:ext cx="445500" cy="3792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96" name="Google Shape;196;g2dbfd17915a_0_21"/>
          <p:cNvSpPr/>
          <p:nvPr/>
        </p:nvSpPr>
        <p:spPr>
          <a:xfrm>
            <a:off x="10698149" y="2315138"/>
            <a:ext cx="445500" cy="447900"/>
          </a:xfrm>
          <a:prstGeom prst="smileyFace">
            <a:avLst>
              <a:gd fmla="val 4653" name="adj"/>
            </a:avLst>
          </a:prstGeom>
          <a:solidFill>
            <a:schemeClr val="accent3"/>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197" name="Google Shape;197;g2dbfd17915a_0_21"/>
          <p:cNvCxnSpPr>
            <a:stCxn id="179" idx="6"/>
            <a:endCxn id="196" idx="2"/>
          </p:cNvCxnSpPr>
          <p:nvPr/>
        </p:nvCxnSpPr>
        <p:spPr>
          <a:xfrm flipH="1" rot="10800000">
            <a:off x="9008150" y="2539200"/>
            <a:ext cx="1689900" cy="115650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g2dbfd17915a_0_21"/>
          <p:cNvSpPr/>
          <p:nvPr/>
        </p:nvSpPr>
        <p:spPr>
          <a:xfrm>
            <a:off x="10121624" y="2839807"/>
            <a:ext cx="224100" cy="161700"/>
          </a:xfrm>
          <a:prstGeom prst="mathMultiply">
            <a:avLst>
              <a:gd fmla="val 23520" name="adj1"/>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199" name="Google Shape;199;g2dbfd17915a_0_21"/>
          <p:cNvSpPr/>
          <p:nvPr/>
        </p:nvSpPr>
        <p:spPr>
          <a:xfrm>
            <a:off x="11062500" y="2079875"/>
            <a:ext cx="689400" cy="31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a:latin typeface="Quattrocento Sans"/>
                <a:ea typeface="Quattrocento Sans"/>
                <a:cs typeface="Quattrocento Sans"/>
                <a:sym typeface="Quattrocento Sans"/>
              </a:rPr>
              <a:t>Ángel</a:t>
            </a:r>
            <a:endParaRPr>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cd2c9261cb_4_15"/>
          <p:cNvSpPr/>
          <p:nvPr/>
        </p:nvSpPr>
        <p:spPr>
          <a:xfrm>
            <a:off x="0" y="1610300"/>
            <a:ext cx="12227700" cy="5031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06" name="Google Shape;206;g2cd2c9261cb_4_1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07" name="Google Shape;207;g2cd2c9261cb_4_15"/>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208" name="Google Shape;208;g2cd2c9261cb_4_1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09" name="Google Shape;209;g2cd2c9261cb_4_15"/>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1</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Formar parejas</a:t>
            </a:r>
            <a:endParaRPr b="1" i="0" sz="1800" u="none" cap="none" strike="noStrike">
              <a:solidFill>
                <a:schemeClr val="lt1"/>
              </a:solidFill>
              <a:latin typeface="Arial"/>
              <a:ea typeface="Arial"/>
              <a:cs typeface="Arial"/>
              <a:sym typeface="Arial"/>
            </a:endParaRPr>
          </a:p>
        </p:txBody>
      </p:sp>
      <p:sp>
        <p:nvSpPr>
          <p:cNvPr id="210" name="Google Shape;210;g2cd2c9261cb_4_15"/>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11" name="Google Shape;211;g2cd2c9261cb_4_15"/>
          <p:cNvSpPr txBox="1"/>
          <p:nvPr/>
        </p:nvSpPr>
        <p:spPr>
          <a:xfrm>
            <a:off x="880250" y="2304800"/>
            <a:ext cx="10917600" cy="11946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b="1" lang="es-ES" sz="2100">
                <a:solidFill>
                  <a:schemeClr val="dk1"/>
                </a:solidFill>
              </a:rPr>
              <a:t>Pseudocódigo:</a:t>
            </a:r>
            <a:endParaRPr b="1" i="0" sz="2900" u="none" cap="none" strike="noStrike">
              <a:solidFill>
                <a:schemeClr val="dk1"/>
              </a:solidFill>
              <a:latin typeface="Arial"/>
              <a:ea typeface="Arial"/>
              <a:cs typeface="Arial"/>
              <a:sym typeface="Arial"/>
            </a:endParaRPr>
          </a:p>
          <a:p>
            <a:pPr indent="0" lvl="0" marL="0" rtl="0" algn="just">
              <a:lnSpc>
                <a:spcPct val="107916"/>
              </a:lnSpc>
              <a:spcBef>
                <a:spcPts val="0"/>
              </a:spcBef>
              <a:spcAft>
                <a:spcPts val="0"/>
              </a:spcAft>
              <a:buNone/>
            </a:pPr>
            <a:r>
              <a:t/>
            </a:r>
            <a:endParaRPr sz="1200">
              <a:solidFill>
                <a:srgbClr val="0D0D0D"/>
              </a:solidFill>
              <a:latin typeface="Roboto"/>
              <a:ea typeface="Roboto"/>
              <a:cs typeface="Roboto"/>
              <a:sym typeface="Roboto"/>
            </a:endParaRPr>
          </a:p>
          <a:p>
            <a:pPr indent="0" lvl="0" marL="457200" marR="0" rtl="0" algn="just">
              <a:lnSpc>
                <a:spcPct val="107916"/>
              </a:lnSpc>
              <a:spcBef>
                <a:spcPts val="0"/>
              </a:spcBef>
              <a:spcAft>
                <a:spcPts val="0"/>
              </a:spcAft>
              <a:buNone/>
            </a:pPr>
            <a:r>
              <a:t/>
            </a:r>
            <a:endParaRPr sz="3000"/>
          </a:p>
        </p:txBody>
      </p:sp>
      <p:pic>
        <p:nvPicPr>
          <p:cNvPr id="212" name="Google Shape;212;g2cd2c9261cb_4_15"/>
          <p:cNvPicPr preferRelativeResize="0"/>
          <p:nvPr/>
        </p:nvPicPr>
        <p:blipFill>
          <a:blip r:embed="rId3">
            <a:alphaModFix/>
          </a:blip>
          <a:stretch>
            <a:fillRect/>
          </a:stretch>
        </p:blipFill>
        <p:spPr>
          <a:xfrm>
            <a:off x="1122563" y="2841538"/>
            <a:ext cx="4181475" cy="1914525"/>
          </a:xfrm>
          <a:prstGeom prst="rect">
            <a:avLst/>
          </a:prstGeom>
          <a:noFill/>
          <a:ln>
            <a:noFill/>
          </a:ln>
        </p:spPr>
      </p:pic>
      <p:pic>
        <p:nvPicPr>
          <p:cNvPr id="213" name="Google Shape;213;g2cd2c9261cb_4_15"/>
          <p:cNvPicPr preferRelativeResize="0"/>
          <p:nvPr/>
        </p:nvPicPr>
        <p:blipFill>
          <a:blip r:embed="rId4">
            <a:alphaModFix/>
          </a:blip>
          <a:stretch>
            <a:fillRect/>
          </a:stretch>
        </p:blipFill>
        <p:spPr>
          <a:xfrm>
            <a:off x="6261838" y="1814800"/>
            <a:ext cx="4562475" cy="474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cd2c9261cb_4_26"/>
          <p:cNvSpPr/>
          <p:nvPr/>
        </p:nvSpPr>
        <p:spPr>
          <a:xfrm>
            <a:off x="0" y="1280525"/>
            <a:ext cx="12192000" cy="5577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20" name="Google Shape;220;g2cd2c9261cb_4_2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21" name="Google Shape;221;g2cd2c9261cb_4_26"/>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 Algoritmo</a:t>
            </a:r>
            <a:endParaRPr b="0" i="0" sz="2800" u="none" cap="none" strike="noStrike">
              <a:solidFill>
                <a:srgbClr val="3F3F3F"/>
              </a:solidFill>
              <a:latin typeface="Century Gothic"/>
              <a:ea typeface="Century Gothic"/>
              <a:cs typeface="Century Gothic"/>
              <a:sym typeface="Century Gothic"/>
            </a:endParaRPr>
          </a:p>
        </p:txBody>
      </p:sp>
      <p:cxnSp>
        <p:nvCxnSpPr>
          <p:cNvPr id="222" name="Google Shape;222;g2cd2c9261cb_4_2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23" name="Google Shape;223;g2cd2c9261cb_4_26"/>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1</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Formar parejas</a:t>
            </a:r>
            <a:endParaRPr b="1" i="0" sz="1800" u="none" cap="none" strike="noStrike">
              <a:solidFill>
                <a:schemeClr val="lt1"/>
              </a:solidFill>
              <a:latin typeface="Arial"/>
              <a:ea typeface="Arial"/>
              <a:cs typeface="Arial"/>
              <a:sym typeface="Arial"/>
            </a:endParaRPr>
          </a:p>
        </p:txBody>
      </p:sp>
      <p:sp>
        <p:nvSpPr>
          <p:cNvPr id="224" name="Google Shape;224;g2cd2c9261cb_4_26"/>
          <p:cNvSpPr txBox="1"/>
          <p:nvPr/>
        </p:nvSpPr>
        <p:spPr>
          <a:xfrm>
            <a:off x="3790100" y="1207600"/>
            <a:ext cx="533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Quattrocento Sans"/>
              <a:ea typeface="Quattrocento Sans"/>
              <a:cs typeface="Quattrocento Sans"/>
              <a:sym typeface="Quattrocento Sans"/>
            </a:endParaRPr>
          </a:p>
        </p:txBody>
      </p:sp>
      <p:sp>
        <p:nvSpPr>
          <p:cNvPr id="225" name="Google Shape;225;g2cd2c9261cb_4_26"/>
          <p:cNvSpPr txBox="1"/>
          <p:nvPr/>
        </p:nvSpPr>
        <p:spPr>
          <a:xfrm>
            <a:off x="38100" y="1207600"/>
            <a:ext cx="12153900" cy="55776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800"/>
              </a:spcBef>
              <a:spcAft>
                <a:spcPts val="0"/>
              </a:spcAft>
              <a:buClr>
                <a:srgbClr val="000000"/>
              </a:buClr>
              <a:buSzPts val="1800"/>
              <a:buFont typeface="Arial"/>
              <a:buNone/>
            </a:pPr>
            <a:r>
              <a:rPr b="1" lang="es-ES" sz="1800"/>
              <a:t>Ejemplo:											    </a:t>
            </a:r>
            <a:r>
              <a:rPr lang="es-ES" sz="1500"/>
              <a:t>0  6  2  4        parejas[n] = {0}        </a:t>
            </a:r>
            <a:endParaRPr sz="1500"/>
          </a:p>
          <a:p>
            <a:pPr indent="0" lvl="0" marL="457200" marR="0" rtl="0" algn="l">
              <a:lnSpc>
                <a:spcPct val="115000"/>
              </a:lnSpc>
              <a:spcBef>
                <a:spcPts val="800"/>
              </a:spcBef>
              <a:spcAft>
                <a:spcPts val="0"/>
              </a:spcAft>
              <a:buClr>
                <a:srgbClr val="000000"/>
              </a:buClr>
              <a:buSzPts val="1800"/>
              <a:buFont typeface="Arial"/>
              <a:buNone/>
            </a:pPr>
            <a:r>
              <a:rPr b="1" lang="es-ES" sz="1800"/>
              <a:t>	</a:t>
            </a:r>
            <a:r>
              <a:rPr lang="es-ES" sz="1800"/>
              <a:t>Nº estudiantes (n) = 4       Matriz de preferencias p(i,j)=   </a:t>
            </a:r>
            <a:r>
              <a:rPr lang="es-ES" sz="1500"/>
              <a:t>6  0  6  2        restantes[n] = {1, 2, 3, 4}</a:t>
            </a:r>
            <a:endParaRPr sz="1500"/>
          </a:p>
          <a:p>
            <a:pPr indent="0" lvl="0" marL="457200" marR="0" rtl="0" algn="l">
              <a:lnSpc>
                <a:spcPct val="115000"/>
              </a:lnSpc>
              <a:spcBef>
                <a:spcPts val="800"/>
              </a:spcBef>
              <a:spcAft>
                <a:spcPts val="0"/>
              </a:spcAft>
              <a:buClr>
                <a:srgbClr val="000000"/>
              </a:buClr>
              <a:buSzPts val="1800"/>
              <a:buFont typeface="Arial"/>
              <a:buNone/>
            </a:pPr>
            <a:r>
              <a:rPr lang="es-ES" sz="1500"/>
              <a:t>													     2  6  0  6        suma total = 0</a:t>
            </a:r>
            <a:endParaRPr sz="1500"/>
          </a:p>
          <a:p>
            <a:pPr indent="0" lvl="0" marL="457200" marR="0" rtl="0" algn="l">
              <a:lnSpc>
                <a:spcPct val="115000"/>
              </a:lnSpc>
              <a:spcBef>
                <a:spcPts val="800"/>
              </a:spcBef>
              <a:spcAft>
                <a:spcPts val="0"/>
              </a:spcAft>
              <a:buClr>
                <a:srgbClr val="000000"/>
              </a:buClr>
              <a:buSzPts val="1800"/>
              <a:buFont typeface="Arial"/>
              <a:buNone/>
            </a:pPr>
            <a:r>
              <a:rPr lang="es-ES" sz="1500"/>
              <a:t>													     </a:t>
            </a:r>
            <a:r>
              <a:rPr lang="es-ES" sz="1500"/>
              <a:t>4  2  6  0        mejor suma = 0</a:t>
            </a:r>
            <a:endParaRPr sz="1500"/>
          </a:p>
          <a:p>
            <a:pPr indent="0" lvl="0" marL="457200" marR="0" rtl="0" algn="l">
              <a:lnSpc>
                <a:spcPct val="115000"/>
              </a:lnSpc>
              <a:spcBef>
                <a:spcPts val="800"/>
              </a:spcBef>
              <a:spcAft>
                <a:spcPts val="0"/>
              </a:spcAft>
              <a:buClr>
                <a:srgbClr val="000000"/>
              </a:buClr>
              <a:buSzPts val="1800"/>
              <a:buFont typeface="Arial"/>
              <a:buNone/>
            </a:pPr>
            <a:r>
              <a:rPr lang="es-ES" sz="1500"/>
              <a:t>1º- Escogemos el primer estudiante 1 y probamos a</a:t>
            </a:r>
            <a:endParaRPr sz="1500"/>
          </a:p>
          <a:p>
            <a:pPr indent="0" lvl="0" marL="457200" marR="0" rtl="0" algn="l">
              <a:lnSpc>
                <a:spcPct val="115000"/>
              </a:lnSpc>
              <a:spcBef>
                <a:spcPts val="800"/>
              </a:spcBef>
              <a:spcAft>
                <a:spcPts val="0"/>
              </a:spcAft>
              <a:buClr>
                <a:srgbClr val="000000"/>
              </a:buClr>
              <a:buSzPts val="1800"/>
              <a:buFont typeface="Arial"/>
              <a:buNone/>
            </a:pPr>
            <a:r>
              <a:rPr lang="es-ES" sz="1500"/>
              <a:t>emparejarlo con el resto 2, 3, 4								4º-Pareja con el 3 </a:t>
            </a:r>
            <a:endParaRPr sz="1500"/>
          </a:p>
          <a:p>
            <a:pPr indent="0" lvl="0" marL="457200" marR="0" rtl="0" algn="l">
              <a:lnSpc>
                <a:spcPct val="115000"/>
              </a:lnSpc>
              <a:spcBef>
                <a:spcPts val="800"/>
              </a:spcBef>
              <a:spcAft>
                <a:spcPts val="0"/>
              </a:spcAft>
              <a:buClr>
                <a:srgbClr val="000000"/>
              </a:buClr>
              <a:buSzPts val="1800"/>
              <a:buFont typeface="Arial"/>
              <a:buNone/>
            </a:pPr>
            <a:r>
              <a:rPr lang="es-ES" sz="1500"/>
              <a:t>2º-Pareja con el 1     </a:t>
            </a:r>
            <a:r>
              <a:rPr lang="es-ES" sz="1500">
                <a:solidFill>
                  <a:schemeClr val="dk1"/>
                </a:solidFill>
                <a:latin typeface="Aptos"/>
                <a:ea typeface="Aptos"/>
                <a:cs typeface="Aptos"/>
                <a:sym typeface="Aptos"/>
              </a:rPr>
              <a:t>  no cumple con las restricciones					parejas = 3, 4, 1, 2 </a:t>
            </a:r>
            <a:endParaRPr sz="1500">
              <a:solidFill>
                <a:schemeClr val="dk1"/>
              </a:solidFill>
              <a:latin typeface="Aptos"/>
              <a:ea typeface="Aptos"/>
              <a:cs typeface="Aptos"/>
              <a:sym typeface="Aptos"/>
            </a:endParaRPr>
          </a:p>
          <a:p>
            <a:pPr indent="0" lvl="0" marL="457200" marR="0" rtl="0" algn="l">
              <a:lnSpc>
                <a:spcPct val="115000"/>
              </a:lnSpc>
              <a:spcBef>
                <a:spcPts val="800"/>
              </a:spcBef>
              <a:spcAft>
                <a:spcPts val="0"/>
              </a:spcAft>
              <a:buClr>
                <a:srgbClr val="000000"/>
              </a:buClr>
              <a:buSzPts val="1800"/>
              <a:buFont typeface="Arial"/>
              <a:buNone/>
            </a:pPr>
            <a:r>
              <a:rPr lang="es-ES" sz="1500">
                <a:solidFill>
                  <a:schemeClr val="dk1"/>
                </a:solidFill>
                <a:latin typeface="Aptos"/>
                <a:ea typeface="Aptos"/>
                <a:cs typeface="Aptos"/>
                <a:sym typeface="Aptos"/>
              </a:rPr>
              <a:t>3º-Pareja con el 2       parejas(i) = j								p(1,3) x p(3,1) = 2*2 = 4           Suma total = 4+4 =8</a:t>
            </a:r>
            <a:endParaRPr sz="15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		                           parejas(j) = i								p(2,4) x p(4,2) = 2*2 = 4           Mejor suma = 72</a:t>
            </a:r>
            <a:endParaRPr sz="15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			                  p(1,2) x p(2,1) = 6*6 = 36						Vuelta atrás y continuamos con el estudiante 4</a:t>
            </a:r>
            <a:endParaRPr sz="15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			marcamos los estudiante 1 y 2 como emparejados		5º-Pareja con el 4</a:t>
            </a:r>
            <a:endParaRPr sz="15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	Los estudiantes restantes =( 3, 4)  </a:t>
            </a:r>
            <a:r>
              <a:rPr lang="es-ES" sz="1500">
                <a:solidFill>
                  <a:schemeClr val="dk1"/>
                </a:solidFill>
                <a:latin typeface="Aptos"/>
                <a:ea typeface="Aptos"/>
                <a:cs typeface="Aptos"/>
                <a:sym typeface="Aptos"/>
              </a:rPr>
              <a:t>Repetimos el proceso con estos		parejas = 4, 3, 2, 1</a:t>
            </a:r>
            <a:endParaRPr sz="15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p(3,4) x p(4,3) = 6*6 = 36       Suma total = 36 +36 =72				p(1,4) x p(4,1) = 4*4 = 16	Suma total = 16+36 =52</a:t>
            </a:r>
            <a:endParaRPr sz="15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Mejor Suma = 72											p(2,3) x p(3,2) = 6*6 = 36	Mejor suma = 72</a:t>
            </a:r>
            <a:endParaRPr sz="1500">
              <a:solidFill>
                <a:schemeClr val="dk1"/>
              </a:solidFill>
              <a:latin typeface="Aptos"/>
              <a:ea typeface="Aptos"/>
              <a:cs typeface="Aptos"/>
              <a:sym typeface="Aptos"/>
            </a:endParaRPr>
          </a:p>
          <a:p>
            <a:pPr indent="0" lvl="0" marL="914400" rtl="0" algn="l">
              <a:lnSpc>
                <a:spcPct val="107916"/>
              </a:lnSpc>
              <a:spcBef>
                <a:spcPts val="800"/>
              </a:spcBef>
              <a:spcAft>
                <a:spcPts val="800"/>
              </a:spcAft>
              <a:buClr>
                <a:schemeClr val="dk1"/>
              </a:buClr>
              <a:buSzPts val="1100"/>
              <a:buFont typeface="Arial"/>
              <a:buNone/>
            </a:pPr>
            <a:r>
              <a:rPr lang="es-ES" sz="1500">
                <a:solidFill>
                  <a:schemeClr val="dk1"/>
                </a:solidFill>
                <a:latin typeface="Aptos"/>
                <a:ea typeface="Aptos"/>
                <a:cs typeface="Aptos"/>
                <a:sym typeface="Aptos"/>
              </a:rPr>
              <a:t>Vuelta atrás y continuamos con el estudiante 3		RESULTADO  parejas ={ 2,1,4,3}  -&gt; (1,2) (3,4)   conveniencia =72</a:t>
            </a:r>
            <a:endParaRPr sz="1500">
              <a:solidFill>
                <a:schemeClr val="dk1"/>
              </a:solidFill>
              <a:latin typeface="Aptos"/>
              <a:ea typeface="Aptos"/>
              <a:cs typeface="Aptos"/>
              <a:sym typeface="Aptos"/>
            </a:endParaRPr>
          </a:p>
        </p:txBody>
      </p:sp>
      <p:sp>
        <p:nvSpPr>
          <p:cNvPr id="226" name="Google Shape;226;g2cd2c9261cb_4_26"/>
          <p:cNvSpPr/>
          <p:nvPr/>
        </p:nvSpPr>
        <p:spPr>
          <a:xfrm>
            <a:off x="6573825" y="1344850"/>
            <a:ext cx="100500" cy="1355700"/>
          </a:xfrm>
          <a:prstGeom prst="leftBracket">
            <a:avLst>
              <a:gd fmla="val 544453"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27" name="Google Shape;227;g2cd2c9261cb_4_26"/>
          <p:cNvSpPr/>
          <p:nvPr/>
        </p:nvSpPr>
        <p:spPr>
          <a:xfrm flipH="1">
            <a:off x="7597500" y="1344850"/>
            <a:ext cx="100500" cy="1355700"/>
          </a:xfrm>
          <a:prstGeom prst="leftBracket">
            <a:avLst>
              <a:gd fmla="val 3423485"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228" name="Google Shape;228;g2cd2c9261cb_4_26"/>
          <p:cNvSpPr/>
          <p:nvPr/>
        </p:nvSpPr>
        <p:spPr>
          <a:xfrm>
            <a:off x="5544875" y="6384850"/>
            <a:ext cx="5794800" cy="318900"/>
          </a:xfrm>
          <a:prstGeom prst="rect">
            <a:avLst/>
          </a:prstGeom>
          <a:noFill/>
          <a:ln cap="flat" cmpd="sng" w="19050">
            <a:solidFill>
              <a:srgbClr val="00B0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cxnSp>
        <p:nvCxnSpPr>
          <p:cNvPr id="229" name="Google Shape;229;g2cd2c9261cb_4_26"/>
          <p:cNvCxnSpPr/>
          <p:nvPr/>
        </p:nvCxnSpPr>
        <p:spPr>
          <a:xfrm>
            <a:off x="9691575" y="6371550"/>
            <a:ext cx="0" cy="358800"/>
          </a:xfrm>
          <a:prstGeom prst="straightConnector1">
            <a:avLst/>
          </a:prstGeom>
          <a:noFill/>
          <a:ln cap="flat" cmpd="sng" w="19050">
            <a:solidFill>
              <a:schemeClr val="accent3"/>
            </a:solidFill>
            <a:prstDash val="solid"/>
            <a:round/>
            <a:headEnd len="med" w="med" type="none"/>
            <a:tailEnd len="med" w="med" type="none"/>
          </a:ln>
        </p:spPr>
      </p:cxnSp>
      <p:cxnSp>
        <p:nvCxnSpPr>
          <p:cNvPr id="230" name="Google Shape;230;g2cd2c9261cb_4_26"/>
          <p:cNvCxnSpPr/>
          <p:nvPr/>
        </p:nvCxnSpPr>
        <p:spPr>
          <a:xfrm>
            <a:off x="999450" y="1985625"/>
            <a:ext cx="2299200" cy="0"/>
          </a:xfrm>
          <a:prstGeom prst="straightConnector1">
            <a:avLst/>
          </a:prstGeom>
          <a:noFill/>
          <a:ln cap="flat" cmpd="sng" w="19050">
            <a:solidFill>
              <a:schemeClr val="accent1"/>
            </a:solidFill>
            <a:prstDash val="solid"/>
            <a:round/>
            <a:headEnd len="med" w="med" type="none"/>
            <a:tailEnd len="med" w="med" type="none"/>
          </a:ln>
        </p:spPr>
      </p:cxnSp>
      <p:cxnSp>
        <p:nvCxnSpPr>
          <p:cNvPr id="231" name="Google Shape;231;g2cd2c9261cb_4_26"/>
          <p:cNvCxnSpPr/>
          <p:nvPr/>
        </p:nvCxnSpPr>
        <p:spPr>
          <a:xfrm flipH="1" rot="10800000">
            <a:off x="7923925" y="1600300"/>
            <a:ext cx="1395600" cy="13200"/>
          </a:xfrm>
          <a:prstGeom prst="straightConnector1">
            <a:avLst/>
          </a:prstGeom>
          <a:noFill/>
          <a:ln cap="flat" cmpd="sng" w="19050">
            <a:solidFill>
              <a:schemeClr val="accent1"/>
            </a:solidFill>
            <a:prstDash val="solid"/>
            <a:round/>
            <a:headEnd len="med" w="med" type="none"/>
            <a:tailEnd len="med" w="med" type="none"/>
          </a:ln>
        </p:spPr>
      </p:cxnSp>
      <p:cxnSp>
        <p:nvCxnSpPr>
          <p:cNvPr id="232" name="Google Shape;232;g2cd2c9261cb_4_26"/>
          <p:cNvCxnSpPr/>
          <p:nvPr/>
        </p:nvCxnSpPr>
        <p:spPr>
          <a:xfrm flipH="1" rot="10800000">
            <a:off x="7923925" y="1985625"/>
            <a:ext cx="2126400" cy="6600"/>
          </a:xfrm>
          <a:prstGeom prst="straightConnector1">
            <a:avLst/>
          </a:prstGeom>
          <a:noFill/>
          <a:ln cap="flat" cmpd="sng" w="19050">
            <a:solidFill>
              <a:schemeClr val="accent1"/>
            </a:solidFill>
            <a:prstDash val="solid"/>
            <a:round/>
            <a:headEnd len="med" w="med" type="none"/>
            <a:tailEnd len="med" w="med" type="none"/>
          </a:ln>
        </p:spPr>
      </p:cxnSp>
      <p:cxnSp>
        <p:nvCxnSpPr>
          <p:cNvPr id="233" name="Google Shape;233;g2cd2c9261cb_4_26"/>
          <p:cNvCxnSpPr/>
          <p:nvPr/>
        </p:nvCxnSpPr>
        <p:spPr>
          <a:xfrm flipH="1" rot="10800000">
            <a:off x="7923925" y="2364350"/>
            <a:ext cx="1395600" cy="13200"/>
          </a:xfrm>
          <a:prstGeom prst="straightConnector1">
            <a:avLst/>
          </a:prstGeom>
          <a:noFill/>
          <a:ln cap="flat" cmpd="sng" w="19050">
            <a:solidFill>
              <a:schemeClr val="accent1"/>
            </a:solidFill>
            <a:prstDash val="solid"/>
            <a:round/>
            <a:headEnd len="med" w="med" type="none"/>
            <a:tailEnd len="med" w="med" type="none"/>
          </a:ln>
        </p:spPr>
      </p:cxnSp>
      <p:cxnSp>
        <p:nvCxnSpPr>
          <p:cNvPr id="234" name="Google Shape;234;g2cd2c9261cb_4_26"/>
          <p:cNvCxnSpPr/>
          <p:nvPr/>
        </p:nvCxnSpPr>
        <p:spPr>
          <a:xfrm flipH="1" rot="10800000">
            <a:off x="7923925" y="2690900"/>
            <a:ext cx="1395600" cy="13200"/>
          </a:xfrm>
          <a:prstGeom prst="straightConnector1">
            <a:avLst/>
          </a:prstGeom>
          <a:noFill/>
          <a:ln cap="flat" cmpd="sng" w="19050">
            <a:solidFill>
              <a:schemeClr val="accent1"/>
            </a:solidFill>
            <a:prstDash val="solid"/>
            <a:round/>
            <a:headEnd len="med" w="med" type="none"/>
            <a:tailEnd len="med" w="med" type="none"/>
          </a:ln>
        </p:spPr>
      </p:cxnSp>
      <p:cxnSp>
        <p:nvCxnSpPr>
          <p:cNvPr id="235" name="Google Shape;235;g2cd2c9261cb_4_26"/>
          <p:cNvCxnSpPr>
            <a:endCxn id="226" idx="1"/>
          </p:cNvCxnSpPr>
          <p:nvPr/>
        </p:nvCxnSpPr>
        <p:spPr>
          <a:xfrm>
            <a:off x="3663825" y="2022700"/>
            <a:ext cx="2910000" cy="0"/>
          </a:xfrm>
          <a:prstGeom prst="straightConnector1">
            <a:avLst/>
          </a:prstGeom>
          <a:noFill/>
          <a:ln cap="flat" cmpd="sng" w="19050">
            <a:solidFill>
              <a:schemeClr val="accent1"/>
            </a:solidFill>
            <a:prstDash val="solid"/>
            <a:round/>
            <a:headEnd len="med" w="med" type="none"/>
            <a:tailEnd len="med" w="med" type="none"/>
          </a:ln>
        </p:spPr>
      </p:cxnSp>
      <p:cxnSp>
        <p:nvCxnSpPr>
          <p:cNvPr id="236" name="Google Shape;236;g2cd2c9261cb_4_26"/>
          <p:cNvCxnSpPr/>
          <p:nvPr/>
        </p:nvCxnSpPr>
        <p:spPr>
          <a:xfrm>
            <a:off x="2195625" y="3700125"/>
            <a:ext cx="212700" cy="0"/>
          </a:xfrm>
          <a:prstGeom prst="straightConnector1">
            <a:avLst/>
          </a:prstGeom>
          <a:noFill/>
          <a:ln cap="flat" cmpd="sng" w="19050">
            <a:solidFill>
              <a:srgbClr val="00FF00"/>
            </a:solidFill>
            <a:prstDash val="solid"/>
            <a:round/>
            <a:headEnd len="med" w="med" type="none"/>
            <a:tailEnd len="med" w="med" type="triangle"/>
          </a:ln>
        </p:spPr>
      </p:cxnSp>
      <p:cxnSp>
        <p:nvCxnSpPr>
          <p:cNvPr id="237" name="Google Shape;237;g2cd2c9261cb_4_26"/>
          <p:cNvCxnSpPr/>
          <p:nvPr/>
        </p:nvCxnSpPr>
        <p:spPr>
          <a:xfrm>
            <a:off x="2195625" y="4069325"/>
            <a:ext cx="212700" cy="0"/>
          </a:xfrm>
          <a:prstGeom prst="straightConnector1">
            <a:avLst/>
          </a:prstGeom>
          <a:noFill/>
          <a:ln cap="flat" cmpd="sng" w="19050">
            <a:solidFill>
              <a:srgbClr val="00FF00"/>
            </a:solidFill>
            <a:prstDash val="solid"/>
            <a:round/>
            <a:headEnd len="med" w="med" type="none"/>
            <a:tailEnd len="med" w="med" type="triangle"/>
          </a:ln>
        </p:spPr>
      </p:cxnSp>
      <p:cxnSp>
        <p:nvCxnSpPr>
          <p:cNvPr id="238" name="Google Shape;238;g2cd2c9261cb_4_26"/>
          <p:cNvCxnSpPr/>
          <p:nvPr/>
        </p:nvCxnSpPr>
        <p:spPr>
          <a:xfrm flipH="1" rot="10800000">
            <a:off x="567100" y="6278600"/>
            <a:ext cx="1495500" cy="12600"/>
          </a:xfrm>
          <a:prstGeom prst="straightConnector1">
            <a:avLst/>
          </a:prstGeom>
          <a:noFill/>
          <a:ln cap="flat" cmpd="sng" w="19050">
            <a:solidFill>
              <a:srgbClr val="00FF00"/>
            </a:solidFill>
            <a:prstDash val="solid"/>
            <a:round/>
            <a:headEnd len="med" w="med" type="none"/>
            <a:tailEnd len="med" w="med" type="none"/>
          </a:ln>
        </p:spPr>
      </p:cxnSp>
      <p:cxnSp>
        <p:nvCxnSpPr>
          <p:cNvPr id="239" name="Google Shape;239;g2cd2c9261cb_4_26"/>
          <p:cNvCxnSpPr/>
          <p:nvPr/>
        </p:nvCxnSpPr>
        <p:spPr>
          <a:xfrm flipH="1" rot="10800000">
            <a:off x="567100" y="5972825"/>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40" name="Google Shape;240;g2cd2c9261cb_4_26"/>
          <p:cNvCxnSpPr/>
          <p:nvPr/>
        </p:nvCxnSpPr>
        <p:spPr>
          <a:xfrm flipH="1" rot="10800000">
            <a:off x="3018800" y="5972825"/>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41" name="Google Shape;241;g2cd2c9261cb_4_26"/>
          <p:cNvCxnSpPr/>
          <p:nvPr/>
        </p:nvCxnSpPr>
        <p:spPr>
          <a:xfrm>
            <a:off x="8182625" y="3335975"/>
            <a:ext cx="212700" cy="0"/>
          </a:xfrm>
          <a:prstGeom prst="straightConnector1">
            <a:avLst/>
          </a:prstGeom>
          <a:noFill/>
          <a:ln cap="flat" cmpd="sng" w="19050">
            <a:solidFill>
              <a:srgbClr val="00FF00"/>
            </a:solidFill>
            <a:prstDash val="solid"/>
            <a:round/>
            <a:headEnd len="med" w="med" type="none"/>
            <a:tailEnd len="med" w="med" type="triangle"/>
          </a:ln>
        </p:spPr>
      </p:cxnSp>
      <p:cxnSp>
        <p:nvCxnSpPr>
          <p:cNvPr id="242" name="Google Shape;242;g2cd2c9261cb_4_26"/>
          <p:cNvCxnSpPr/>
          <p:nvPr/>
        </p:nvCxnSpPr>
        <p:spPr>
          <a:xfrm>
            <a:off x="8182625" y="5136425"/>
            <a:ext cx="212700" cy="0"/>
          </a:xfrm>
          <a:prstGeom prst="straightConnector1">
            <a:avLst/>
          </a:prstGeom>
          <a:noFill/>
          <a:ln cap="flat" cmpd="sng" w="19050">
            <a:solidFill>
              <a:srgbClr val="00FF00"/>
            </a:solidFill>
            <a:prstDash val="solid"/>
            <a:round/>
            <a:headEnd len="med" w="med" type="none"/>
            <a:tailEnd len="med" w="med" type="triangle"/>
          </a:ln>
        </p:spPr>
      </p:cxnSp>
      <p:cxnSp>
        <p:nvCxnSpPr>
          <p:cNvPr id="243" name="Google Shape;243;g2cd2c9261cb_4_26"/>
          <p:cNvCxnSpPr/>
          <p:nvPr/>
        </p:nvCxnSpPr>
        <p:spPr>
          <a:xfrm flipH="1" rot="10800000">
            <a:off x="6992700" y="3810138"/>
            <a:ext cx="1495500" cy="12600"/>
          </a:xfrm>
          <a:prstGeom prst="straightConnector1">
            <a:avLst/>
          </a:prstGeom>
          <a:noFill/>
          <a:ln cap="flat" cmpd="sng" w="19050">
            <a:solidFill>
              <a:srgbClr val="00FF00"/>
            </a:solidFill>
            <a:prstDash val="solid"/>
            <a:round/>
            <a:headEnd len="med" w="med" type="none"/>
            <a:tailEnd len="med" w="med" type="none"/>
          </a:ln>
        </p:spPr>
      </p:cxnSp>
      <p:cxnSp>
        <p:nvCxnSpPr>
          <p:cNvPr id="244" name="Google Shape;244;g2cd2c9261cb_4_26"/>
          <p:cNvCxnSpPr/>
          <p:nvPr/>
        </p:nvCxnSpPr>
        <p:spPr>
          <a:xfrm flipH="1" rot="10800000">
            <a:off x="6859800" y="4179088"/>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45" name="Google Shape;245;g2cd2c9261cb_4_26"/>
          <p:cNvCxnSpPr/>
          <p:nvPr/>
        </p:nvCxnSpPr>
        <p:spPr>
          <a:xfrm flipH="1" rot="10800000">
            <a:off x="6859800" y="4535013"/>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46" name="Google Shape;246;g2cd2c9261cb_4_26"/>
          <p:cNvCxnSpPr/>
          <p:nvPr/>
        </p:nvCxnSpPr>
        <p:spPr>
          <a:xfrm flipH="1" rot="10800000">
            <a:off x="6992700" y="5962088"/>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47" name="Google Shape;247;g2cd2c9261cb_4_26"/>
          <p:cNvCxnSpPr/>
          <p:nvPr/>
        </p:nvCxnSpPr>
        <p:spPr>
          <a:xfrm flipH="1" rot="10800000">
            <a:off x="6992700" y="6275438"/>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48" name="Google Shape;248;g2cd2c9261cb_4_26"/>
          <p:cNvCxnSpPr/>
          <p:nvPr/>
        </p:nvCxnSpPr>
        <p:spPr>
          <a:xfrm flipH="1" rot="10800000">
            <a:off x="6992700" y="5600850"/>
            <a:ext cx="1622400" cy="30900"/>
          </a:xfrm>
          <a:prstGeom prst="straightConnector1">
            <a:avLst/>
          </a:prstGeom>
          <a:noFill/>
          <a:ln cap="flat" cmpd="sng" w="19050">
            <a:solidFill>
              <a:srgbClr val="00FF00"/>
            </a:solidFill>
            <a:prstDash val="solid"/>
            <a:round/>
            <a:headEnd len="med" w="med" type="none"/>
            <a:tailEnd len="med" w="med" type="none"/>
          </a:ln>
        </p:spPr>
      </p:cxnSp>
      <p:cxnSp>
        <p:nvCxnSpPr>
          <p:cNvPr id="249" name="Google Shape;249;g2cd2c9261cb_4_26"/>
          <p:cNvCxnSpPr/>
          <p:nvPr/>
        </p:nvCxnSpPr>
        <p:spPr>
          <a:xfrm flipH="1" rot="10800000">
            <a:off x="2408325" y="4955650"/>
            <a:ext cx="2173500" cy="18900"/>
          </a:xfrm>
          <a:prstGeom prst="straightConnector1">
            <a:avLst/>
          </a:prstGeom>
          <a:noFill/>
          <a:ln cap="flat" cmpd="sng" w="19050">
            <a:solidFill>
              <a:srgbClr val="00FF00"/>
            </a:solidFill>
            <a:prstDash val="solid"/>
            <a:round/>
            <a:headEnd len="med" w="med" type="none"/>
            <a:tailEnd len="med" w="med" type="none"/>
          </a:ln>
        </p:spPr>
      </p:cxnSp>
      <p:cxnSp>
        <p:nvCxnSpPr>
          <p:cNvPr id="250" name="Google Shape;250;g2cd2c9261cb_4_26"/>
          <p:cNvCxnSpPr/>
          <p:nvPr/>
        </p:nvCxnSpPr>
        <p:spPr>
          <a:xfrm>
            <a:off x="6368900" y="2397650"/>
            <a:ext cx="13200" cy="3987000"/>
          </a:xfrm>
          <a:prstGeom prst="straightConnector1">
            <a:avLst/>
          </a:prstGeom>
          <a:noFill/>
          <a:ln cap="flat" cmpd="sng" w="38100">
            <a:solidFill>
              <a:srgbClr val="32A7FE"/>
            </a:solidFill>
            <a:prstDash val="solid"/>
            <a:round/>
            <a:headEnd len="med" w="med" type="none"/>
            <a:tailEnd len="med" w="med" type="none"/>
          </a:ln>
        </p:spPr>
      </p:cxnSp>
      <p:cxnSp>
        <p:nvCxnSpPr>
          <p:cNvPr id="251" name="Google Shape;251;g2cd2c9261cb_4_26"/>
          <p:cNvCxnSpPr/>
          <p:nvPr/>
        </p:nvCxnSpPr>
        <p:spPr>
          <a:xfrm rot="10800000">
            <a:off x="-10600" y="2384450"/>
            <a:ext cx="6379500" cy="13200"/>
          </a:xfrm>
          <a:prstGeom prst="straightConnector1">
            <a:avLst/>
          </a:prstGeom>
          <a:noFill/>
          <a:ln cap="flat" cmpd="sng" w="38100">
            <a:solidFill>
              <a:srgbClr val="32A7FE"/>
            </a:solidFill>
            <a:prstDash val="solid"/>
            <a:round/>
            <a:headEnd len="med" w="med" type="none"/>
            <a:tailEnd len="med" w="med" type="none"/>
          </a:ln>
        </p:spPr>
      </p:cxnSp>
      <p:cxnSp>
        <p:nvCxnSpPr>
          <p:cNvPr id="252" name="Google Shape;252;g2cd2c9261cb_4_26"/>
          <p:cNvCxnSpPr/>
          <p:nvPr/>
        </p:nvCxnSpPr>
        <p:spPr>
          <a:xfrm rot="10800000">
            <a:off x="6395575" y="2916125"/>
            <a:ext cx="5781300" cy="6900"/>
          </a:xfrm>
          <a:prstGeom prst="straightConnector1">
            <a:avLst/>
          </a:prstGeom>
          <a:noFill/>
          <a:ln cap="flat" cmpd="sng" w="38100">
            <a:solidFill>
              <a:srgbClr val="32A7FE"/>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
          <p:cNvSpPr/>
          <p:nvPr/>
        </p:nvSpPr>
        <p:spPr>
          <a:xfrm>
            <a:off x="38100" y="1365450"/>
            <a:ext cx="12192000" cy="4845900"/>
          </a:xfrm>
          <a:prstGeom prst="rect">
            <a:avLst/>
          </a:prstGeom>
          <a:solidFill>
            <a:srgbClr val="F2F2F2"/>
          </a:solidFill>
          <a:ln>
            <a:noFill/>
          </a:ln>
        </p:spPr>
        <p:txBody>
          <a:bodyPr anchorCtr="0" anchor="ctr" bIns="45700" lIns="91425" spcFirstLastPara="1" rIns="91425" wrap="square" tIns="45700">
            <a:noAutofit/>
          </a:bodyPr>
          <a:lstStyle/>
          <a:p>
            <a:pPr indent="457200" lvl="0" marL="0" rtl="0" algn="just">
              <a:lnSpc>
                <a:spcPct val="107916"/>
              </a:lnSpc>
              <a:spcBef>
                <a:spcPts val="0"/>
              </a:spcBef>
              <a:spcAft>
                <a:spcPts val="0"/>
              </a:spcAft>
              <a:buClr>
                <a:schemeClr val="dk1"/>
              </a:buClr>
              <a:buSzPts val="2100"/>
              <a:buFont typeface="Arial"/>
              <a:buNone/>
            </a:pPr>
            <a:r>
              <a:rPr b="1" lang="es-ES" sz="2100">
                <a:solidFill>
                  <a:schemeClr val="dk1"/>
                </a:solidFill>
              </a:rPr>
              <a:t>Enunciado:</a:t>
            </a:r>
            <a:r>
              <a:rPr lang="es-ES" sz="2100">
                <a:solidFill>
                  <a:schemeClr val="dk1"/>
                </a:solidFill>
              </a:rPr>
              <a:t> 			</a:t>
            </a:r>
            <a:endParaRPr sz="2100">
              <a:solidFill>
                <a:schemeClr val="dk1"/>
              </a:solidFill>
            </a:endParaRPr>
          </a:p>
          <a:p>
            <a:pPr indent="0" lvl="0" marL="0" rtl="0" algn="just">
              <a:lnSpc>
                <a:spcPct val="107916"/>
              </a:lnSpc>
              <a:spcBef>
                <a:spcPts val="0"/>
              </a:spcBef>
              <a:spcAft>
                <a:spcPts val="0"/>
              </a:spcAft>
              <a:buNone/>
            </a:pPr>
            <a:r>
              <a:t/>
            </a:r>
            <a:endParaRPr sz="1200">
              <a:solidFill>
                <a:srgbClr val="0D0D0D"/>
              </a:solidFill>
              <a:latin typeface="Roboto"/>
              <a:ea typeface="Roboto"/>
              <a:cs typeface="Roboto"/>
              <a:sym typeface="Roboto"/>
            </a:endParaRPr>
          </a:p>
          <a:p>
            <a:pPr indent="-317500" lvl="0" marL="914400" rtl="0" algn="just">
              <a:lnSpc>
                <a:spcPct val="107916"/>
              </a:lnSpc>
              <a:spcBef>
                <a:spcPts val="0"/>
              </a:spcBef>
              <a:spcAft>
                <a:spcPts val="0"/>
              </a:spcAft>
              <a:buClr>
                <a:srgbClr val="0D0D0D"/>
              </a:buClr>
              <a:buSzPts val="1400"/>
              <a:buFont typeface="Roboto"/>
              <a:buChar char="●"/>
            </a:pPr>
            <a:r>
              <a:rPr lang="es-ES">
                <a:solidFill>
                  <a:srgbClr val="0D0D0D"/>
                </a:solidFill>
              </a:rPr>
              <a:t>Existen n invitados a una cena y queremos sentarlos a todos en una mesa circular. </a:t>
            </a:r>
            <a:endParaRPr>
              <a:solidFill>
                <a:srgbClr val="0D0D0D"/>
              </a:solidFill>
            </a:endParaRPr>
          </a:p>
          <a:p>
            <a:pPr indent="-317500" lvl="0" marL="914400" rtl="0" algn="just">
              <a:lnSpc>
                <a:spcPct val="107916"/>
              </a:lnSpc>
              <a:spcBef>
                <a:spcPts val="0"/>
              </a:spcBef>
              <a:spcAft>
                <a:spcPts val="0"/>
              </a:spcAft>
              <a:buClr>
                <a:srgbClr val="0D0D0D"/>
              </a:buClr>
              <a:buSzPts val="1400"/>
              <a:buFont typeface="Roboto"/>
              <a:buChar char="●"/>
            </a:pPr>
            <a:r>
              <a:rPr lang="es-ES">
                <a:solidFill>
                  <a:srgbClr val="0D0D0D"/>
                </a:solidFill>
                <a:latin typeface="Roboto"/>
                <a:ea typeface="Roboto"/>
                <a:cs typeface="Roboto"/>
                <a:sym typeface="Roboto"/>
              </a:rPr>
              <a:t>Disponemos de una matriz p de n*n filas/columnas donde cada posición de la misma p[i,j] corresponde al nivel de preferencia de emparejar al estudiante i con el estudiante j.</a:t>
            </a:r>
            <a:endParaRPr>
              <a:solidFill>
                <a:srgbClr val="0D0D0D"/>
              </a:solidFill>
              <a:latin typeface="Roboto"/>
              <a:ea typeface="Roboto"/>
              <a:cs typeface="Roboto"/>
              <a:sym typeface="Roboto"/>
            </a:endParaRPr>
          </a:p>
          <a:p>
            <a:pPr indent="-317500" lvl="0" marL="914400" rtl="0" algn="just">
              <a:lnSpc>
                <a:spcPct val="107916"/>
              </a:lnSpc>
              <a:spcBef>
                <a:spcPts val="0"/>
              </a:spcBef>
              <a:spcAft>
                <a:spcPts val="0"/>
              </a:spcAft>
              <a:buClr>
                <a:srgbClr val="0D0D0D"/>
              </a:buClr>
              <a:buSzPts val="1400"/>
              <a:buFont typeface="Roboto"/>
              <a:buChar char="●"/>
            </a:pPr>
            <a:r>
              <a:rPr lang="es-ES">
                <a:solidFill>
                  <a:srgbClr val="0D0D0D"/>
                </a:solidFill>
                <a:latin typeface="Roboto"/>
                <a:ea typeface="Roboto"/>
                <a:cs typeface="Roboto"/>
                <a:sym typeface="Roboto"/>
              </a:rPr>
              <a:t>El objetivo es encontrar es encontrar la máxima conveniencia de cada comensal con los invitados que se sientan a su lado de manera global</a:t>
            </a:r>
            <a:endParaRPr>
              <a:solidFill>
                <a:srgbClr val="0D0D0D"/>
              </a:solidFill>
              <a:latin typeface="Roboto"/>
              <a:ea typeface="Roboto"/>
              <a:cs typeface="Roboto"/>
              <a:sym typeface="Roboto"/>
            </a:endParaRPr>
          </a:p>
          <a:p>
            <a:pPr indent="0" lvl="0" marL="0" marR="0" rtl="0" algn="l">
              <a:lnSpc>
                <a:spcPct val="115000"/>
              </a:lnSpc>
              <a:spcBef>
                <a:spcPts val="800"/>
              </a:spcBef>
              <a:spcAft>
                <a:spcPts val="0"/>
              </a:spcAft>
              <a:buClr>
                <a:schemeClr val="dk1"/>
              </a:buClr>
              <a:buSzPts val="1100"/>
              <a:buFont typeface="Arial"/>
              <a:buNone/>
            </a:pPr>
            <a:r>
              <a:t/>
            </a:r>
            <a:endParaRPr u="sng">
              <a:solidFill>
                <a:schemeClr val="dk1"/>
              </a:solidFill>
            </a:endParaRPr>
          </a:p>
          <a:p>
            <a:pPr indent="0" lvl="0" marL="0" marR="0" rtl="0" algn="l">
              <a:lnSpc>
                <a:spcPct val="115000"/>
              </a:lnSpc>
              <a:spcBef>
                <a:spcPts val="800"/>
              </a:spcBef>
              <a:spcAft>
                <a:spcPts val="80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cxnSp>
        <p:nvCxnSpPr>
          <p:cNvPr id="259" name="Google Shape;259;p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60" name="Google Shape;260;p7"/>
          <p:cNvSpPr txBox="1"/>
          <p:nvPr/>
        </p:nvSpPr>
        <p:spPr>
          <a:xfrm>
            <a:off x="228600" y="0"/>
            <a:ext cx="11734800" cy="1163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del</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261" name="Google Shape;261;p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62" name="Google Shape;262;p7"/>
          <p:cNvSpPr/>
          <p:nvPr/>
        </p:nvSpPr>
        <p:spPr>
          <a:xfrm>
            <a:off x="24983" y="493644"/>
            <a:ext cx="1371600" cy="5541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Cena</a:t>
            </a:r>
            <a:endParaRPr b="1" i="0" sz="1800" u="none" cap="none" strike="noStrike">
              <a:solidFill>
                <a:schemeClr val="lt1"/>
              </a:solidFill>
              <a:latin typeface="Arial"/>
              <a:ea typeface="Arial"/>
              <a:cs typeface="Arial"/>
              <a:sym typeface="Arial"/>
            </a:endParaRPr>
          </a:p>
        </p:txBody>
      </p:sp>
      <p:pic>
        <p:nvPicPr>
          <p:cNvPr id="263" name="Google Shape;263;p7"/>
          <p:cNvPicPr preferRelativeResize="0"/>
          <p:nvPr/>
        </p:nvPicPr>
        <p:blipFill rotWithShape="1">
          <a:blip r:embed="rId3">
            <a:alphaModFix/>
          </a:blip>
          <a:srcRect b="0" l="0" r="11715" t="0"/>
          <a:stretch/>
        </p:blipFill>
        <p:spPr>
          <a:xfrm>
            <a:off x="3726725" y="4316700"/>
            <a:ext cx="4424874" cy="194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ccf34a39af_0_0"/>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457200" lvl="0" marL="0" rtl="0" algn="just">
              <a:lnSpc>
                <a:spcPct val="107916"/>
              </a:lnSpc>
              <a:spcBef>
                <a:spcPts val="0"/>
              </a:spcBef>
              <a:spcAft>
                <a:spcPts val="0"/>
              </a:spcAft>
              <a:buClr>
                <a:schemeClr val="dk1"/>
              </a:buClr>
              <a:buSzPts val="2100"/>
              <a:buFont typeface="Arial"/>
              <a:buNone/>
            </a:pPr>
            <a:r>
              <a:rPr b="1" lang="es-ES" sz="2200">
                <a:solidFill>
                  <a:schemeClr val="dk1"/>
                </a:solidFill>
              </a:rPr>
              <a:t>Representación del Problema:</a:t>
            </a:r>
            <a:endParaRPr b="1" sz="2200">
              <a:solidFill>
                <a:schemeClr val="dk1"/>
              </a:solidFill>
            </a:endParaRPr>
          </a:p>
          <a:p>
            <a:pPr indent="0" lvl="0" marL="0" rtl="0" algn="just">
              <a:lnSpc>
                <a:spcPct val="107916"/>
              </a:lnSpc>
              <a:spcBef>
                <a:spcPts val="0"/>
              </a:spcBef>
              <a:spcAft>
                <a:spcPts val="0"/>
              </a:spcAft>
              <a:buClr>
                <a:schemeClr val="dk1"/>
              </a:buClr>
              <a:buSzPts val="2100"/>
              <a:buFont typeface="Arial"/>
              <a:buNone/>
            </a:pPr>
            <a:r>
              <a:t/>
            </a:r>
            <a:endParaRPr b="1" sz="2200">
              <a:solidFill>
                <a:schemeClr val="dk1"/>
              </a:solidFill>
            </a:endParaRPr>
          </a:p>
          <a:p>
            <a:pPr indent="-323850" lvl="0" marL="914400" rtl="0" algn="just">
              <a:lnSpc>
                <a:spcPct val="120000"/>
              </a:lnSpc>
              <a:spcBef>
                <a:spcPts val="1500"/>
              </a:spcBef>
              <a:spcAft>
                <a:spcPts val="0"/>
              </a:spcAft>
              <a:buClr>
                <a:srgbClr val="0D0D0D"/>
              </a:buClr>
              <a:buSzPts val="1500"/>
              <a:buChar char="●"/>
            </a:pPr>
            <a:r>
              <a:rPr lang="es-ES" sz="1500">
                <a:solidFill>
                  <a:srgbClr val="0D0D0D"/>
                </a:solidFill>
              </a:rPr>
              <a:t>El problema se puede representar como un grafo no dirigido donde los nodos representan a los comensales y las aristas representan las conveniencias entre ellos.</a:t>
            </a:r>
            <a:endParaRPr sz="1500">
              <a:solidFill>
                <a:srgbClr val="0D0D0D"/>
              </a:solidFill>
            </a:endParaRPr>
          </a:p>
          <a:p>
            <a:pPr indent="0" lvl="0" marL="914400" rtl="0" algn="just">
              <a:lnSpc>
                <a:spcPct val="120000"/>
              </a:lnSpc>
              <a:spcBef>
                <a:spcPts val="1500"/>
              </a:spcBef>
              <a:spcAft>
                <a:spcPts val="0"/>
              </a:spcAft>
              <a:buNone/>
            </a:pPr>
            <a:r>
              <a:t/>
            </a:r>
            <a:endParaRPr sz="1500">
              <a:solidFill>
                <a:srgbClr val="0D0D0D"/>
              </a:solidFill>
            </a:endParaRPr>
          </a:p>
          <a:p>
            <a:pPr indent="-323850" lvl="0" marL="914400" rtl="0" algn="l">
              <a:lnSpc>
                <a:spcPct val="120000"/>
              </a:lnSpc>
              <a:spcBef>
                <a:spcPts val="1500"/>
              </a:spcBef>
              <a:spcAft>
                <a:spcPts val="0"/>
              </a:spcAft>
              <a:buClr>
                <a:srgbClr val="0D0D0D"/>
              </a:buClr>
              <a:buSzPts val="1500"/>
              <a:buFont typeface="Roboto"/>
              <a:buChar char="●"/>
            </a:pPr>
            <a:r>
              <a:rPr lang="es-ES" sz="1500">
                <a:solidFill>
                  <a:srgbClr val="0D0D0D"/>
                </a:solidFill>
                <a:latin typeface="Roboto"/>
                <a:ea typeface="Roboto"/>
                <a:cs typeface="Roboto"/>
                <a:sym typeface="Roboto"/>
              </a:rPr>
              <a:t>La solución estará formada por un vector que incluya la posición de cada uno de los comensales</a:t>
            </a:r>
            <a:endParaRPr b="1" sz="2100" u="sng">
              <a:solidFill>
                <a:schemeClr val="dk1"/>
              </a:solidFill>
            </a:endParaRPr>
          </a:p>
        </p:txBody>
      </p:sp>
      <p:cxnSp>
        <p:nvCxnSpPr>
          <p:cNvPr id="270" name="Google Shape;270;g2ccf34a39af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71" name="Google Shape;271;g2ccf34a39af_0_0"/>
          <p:cNvSpPr txBox="1"/>
          <p:nvPr/>
        </p:nvSpPr>
        <p:spPr>
          <a:xfrm>
            <a:off x="228600" y="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Diseño del </a:t>
            </a:r>
            <a:endParaRPr b="1" i="0" sz="2800" u="none" cap="none" strike="noStrike">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272" name="Google Shape;272;g2ccf34a39af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73" name="Google Shape;273;g2ccf34a39af_0_0"/>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Problema 2</a:t>
            </a:r>
            <a:endParaRPr b="1" i="0" sz="18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s-ES" sz="1800" u="none" cap="none" strike="noStrike">
                <a:solidFill>
                  <a:schemeClr val="lt1"/>
                </a:solidFill>
                <a:latin typeface="Arial"/>
                <a:ea typeface="Arial"/>
                <a:cs typeface="Arial"/>
                <a:sym typeface="Arial"/>
              </a:rPr>
              <a:t>Cena</a:t>
            </a:r>
            <a:endParaRPr b="1"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2024-03-13T00:03:21Z</dcterms:created>
  <dc:creator>CODALEX _</dc:creator>
</cp:coreProperties>
</file>