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Roboto"/>
      <p:regular r:id="rId43"/>
      <p:bold r:id="rId44"/>
      <p:italic r:id="rId45"/>
      <p:boldItalic r:id="rId46"/>
    </p:embeddedFont>
    <p:embeddedFont>
      <p:font typeface="Lora"/>
      <p:regular r:id="rId47"/>
      <p:bold r:id="rId48"/>
      <p:italic r:id="rId49"/>
      <p:boldItalic r:id="rId50"/>
    </p:embeddedFont>
    <p:embeddedFont>
      <p:font typeface="Quattrocento Sans"/>
      <p:regular r:id="rId51"/>
      <p:bold r:id="rId52"/>
      <p:italic r:id="rId53"/>
      <p:boldItalic r:id="rId54"/>
    </p:embeddedFont>
    <p:embeddedFont>
      <p:font typeface="Century Gothic"/>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3">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GoogleSlidesCustomDataVersion2">
      <go:slidesCustomData xmlns:go="http://customooxmlschemas.google.com/" r:id="rId59" roundtripDataSignature="AMtx7mhcg0HhJJW+p8SDmUJkAQCzSim5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73"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bold.fntdata"/><Relationship Id="rId47" Type="http://schemas.openxmlformats.org/officeDocument/2006/relationships/font" Target="fonts/Lora-regular.fntdata"/><Relationship Id="rId49"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attrocentoSans-regular.fntdata"/><Relationship Id="rId50" Type="http://schemas.openxmlformats.org/officeDocument/2006/relationships/font" Target="fonts/Lora-boldItalic.fntdata"/><Relationship Id="rId53" Type="http://schemas.openxmlformats.org/officeDocument/2006/relationships/font" Target="fonts/QuattrocentoSans-italic.fntdata"/><Relationship Id="rId52" Type="http://schemas.openxmlformats.org/officeDocument/2006/relationships/font" Target="fonts/QuattrocentoSans-bold.fntdata"/><Relationship Id="rId11" Type="http://schemas.openxmlformats.org/officeDocument/2006/relationships/slide" Target="slides/slide6.xml"/><Relationship Id="rId55" Type="http://schemas.openxmlformats.org/officeDocument/2006/relationships/font" Target="fonts/CenturyGothic-regular.fntdata"/><Relationship Id="rId10" Type="http://schemas.openxmlformats.org/officeDocument/2006/relationships/slide" Target="slides/slide5.xml"/><Relationship Id="rId54" Type="http://schemas.openxmlformats.org/officeDocument/2006/relationships/font" Target="fonts/QuattrocentoSans-boldItalic.fntdata"/><Relationship Id="rId13" Type="http://schemas.openxmlformats.org/officeDocument/2006/relationships/slide" Target="slides/slide8.xml"/><Relationship Id="rId57" Type="http://schemas.openxmlformats.org/officeDocument/2006/relationships/font" Target="fonts/CenturyGothic-italic.fntdata"/><Relationship Id="rId12" Type="http://schemas.openxmlformats.org/officeDocument/2006/relationships/slide" Target="slides/slide7.xml"/><Relationship Id="rId56" Type="http://schemas.openxmlformats.org/officeDocument/2006/relationships/font" Target="fonts/CenturyGothic-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cf34a39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ccf34a39a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ccf34a39a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ca561dcf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2dca561dcf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2dca561dcfa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12b109b5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2e12b109b5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2e12b109b5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cf34a39a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2ccf34a39a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2ccf34a39af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e1215d96ee_6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e1215d96ee_6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2e1215d96ee_6_1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e1215d96ee_6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e1215d96ee_6_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e1215d96ee_6_2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ccf34a39a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ccf34a39af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2ccf34a39af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05acd7d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2e05acd7da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2e05acd7da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05acd7da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e05acd7da4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2e05acd7da4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05acd7da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e05acd7da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2e05acd7da4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05acd7da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e05acd7da4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2e05acd7da4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e05acd7da4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2e05acd7da4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2e05acd7da4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e05acd7da4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2e05acd7da4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g2e05acd7da4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e05acd7da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2e05acd7da4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2e05acd7da4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d2211dd4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2cd2211dd4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2cd2211dd4e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e069b7469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2e069b7469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2e069b74694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e069b7469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2e069b74694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2e069b74694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069b74694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2e069b74694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2e069b74694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e069b74694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g2e069b74694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g2e069b74694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2c9261cb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cd2c9261cb_4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cd2c9261cb_4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069b74694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g2e069b74694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g2e069b74694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e069b74694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2e069b74694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g2e069b74694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e069b74694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g2e069b74694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g2e069b74694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e069b74694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2e069b74694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g2e069b74694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e069b74694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g2e069b74694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g2e069b74694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e069b74694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g2e069b74694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7" name="Google Shape;587;g2e069b74694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e069b74694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g2e069b74694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g2e069b74694_0_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bfd1791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dbfd17915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dbfd17915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bfd17915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dbfd17915a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dbfd17915a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d2c9261cb_4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cd2c9261cb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cd2c9261cb_4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d2c9261cb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cd2c9261cb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2cd2c9261cb_4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0e3455e6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e0e3455e6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e0e3455e6e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1215d96ee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e1215d96ee_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e1215d96ee_6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l título"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0" name="Shape 30"/>
        <p:cNvGrpSpPr/>
        <p:nvPr/>
      </p:nvGrpSpPr>
      <p:grpSpPr>
        <a:xfrm>
          <a:off x="0" y="0"/>
          <a:ext cx="0" cy="0"/>
          <a:chOff x="0" y="0"/>
          <a:chExt cx="0" cy="0"/>
        </a:xfrm>
      </p:grpSpPr>
      <p:sp>
        <p:nvSpPr>
          <p:cNvPr id="31" name="Google Shape;3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
          <p:cNvSpPr/>
          <p:nvPr/>
        </p:nvSpPr>
        <p:spPr>
          <a:xfrm>
            <a:off x="4070333" y="183307"/>
            <a:ext cx="3541500" cy="3541500"/>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0" name="Google Shape;90;p1"/>
          <p:cNvSpPr txBox="1"/>
          <p:nvPr>
            <p:ph type="ctrTitle"/>
          </p:nvPr>
        </p:nvSpPr>
        <p:spPr>
          <a:xfrm>
            <a:off x="1170650" y="4153861"/>
            <a:ext cx="9144000" cy="16623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es-ES">
                <a:solidFill>
                  <a:schemeClr val="lt1"/>
                </a:solidFill>
              </a:rPr>
              <a:t>Práctica 5 - Programación Dinámica</a:t>
            </a:r>
            <a:endParaRPr>
              <a:solidFill>
                <a:schemeClr val="accent4"/>
              </a:solidFill>
            </a:endParaRPr>
          </a:p>
        </p:txBody>
      </p:sp>
      <p:sp>
        <p:nvSpPr>
          <p:cNvPr id="91" name="Google Shape;91;p1"/>
          <p:cNvSpPr/>
          <p:nvPr/>
        </p:nvSpPr>
        <p:spPr>
          <a:xfrm>
            <a:off x="4537419" y="650408"/>
            <a:ext cx="2607300" cy="2607300"/>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o de gráfico. " id="92" name="Google Shape;92;p1"/>
          <p:cNvGrpSpPr/>
          <p:nvPr/>
        </p:nvGrpSpPr>
        <p:grpSpPr>
          <a:xfrm>
            <a:off x="5596093" y="1707710"/>
            <a:ext cx="489947" cy="492670"/>
            <a:chOff x="2025650" y="4786313"/>
            <a:chExt cx="285750" cy="287338"/>
          </a:xfrm>
        </p:grpSpPr>
        <p:sp>
          <p:nvSpPr>
            <p:cNvPr id="93" name="Google Shape;93;p1"/>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95" name="Google Shape;95;p1"/>
          <p:cNvSpPr txBox="1"/>
          <p:nvPr/>
        </p:nvSpPr>
        <p:spPr>
          <a:xfrm>
            <a:off x="9160778" y="486561"/>
            <a:ext cx="2692866" cy="2664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Miguel Martínez Azor</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Ángel Rodríguez Faya </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Alejandro Botaro Crespo</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Alberto Parejo Bellido</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Alejandro Ocaña Sánchez</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70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7"/>
          <p:cNvSpPr/>
          <p:nvPr/>
        </p:nvSpPr>
        <p:spPr>
          <a:xfrm>
            <a:off x="38100" y="1272750"/>
            <a:ext cx="12192000" cy="4845900"/>
          </a:xfrm>
          <a:prstGeom prst="rect">
            <a:avLst/>
          </a:prstGeom>
          <a:solidFill>
            <a:srgbClr val="F2F2F2"/>
          </a:solidFill>
          <a:ln>
            <a:noFill/>
          </a:ln>
        </p:spPr>
        <p:txBody>
          <a:bodyPr anchorCtr="0" anchor="ctr" bIns="45700" lIns="91425" spcFirstLastPara="1" rIns="91425" wrap="square" tIns="45700">
            <a:noAutofit/>
          </a:bodyPr>
          <a:lstStyle/>
          <a:p>
            <a:pPr indent="457200" lvl="0" marL="0" marR="0" rtl="0" algn="just">
              <a:lnSpc>
                <a:spcPct val="107916"/>
              </a:lnSpc>
              <a:spcBef>
                <a:spcPts val="0"/>
              </a:spcBef>
              <a:spcAft>
                <a:spcPts val="0"/>
              </a:spcAft>
              <a:buClr>
                <a:schemeClr val="dk1"/>
              </a:buClr>
              <a:buSzPts val="2100"/>
              <a:buFont typeface="Arial"/>
              <a:buNone/>
            </a:pPr>
            <a:r>
              <a:rPr b="1" i="0" lang="es-ES" sz="2100" u="none" cap="none" strike="noStrike">
                <a:solidFill>
                  <a:schemeClr val="dk1"/>
                </a:solidFill>
                <a:latin typeface="Arial"/>
                <a:ea typeface="Arial"/>
                <a:cs typeface="Arial"/>
                <a:sym typeface="Arial"/>
              </a:rPr>
              <a:t>Enunciado:</a:t>
            </a:r>
            <a:r>
              <a:rPr b="0" i="0" lang="es-ES" sz="2100" u="none" cap="none" strike="noStrike">
                <a:solidFill>
                  <a:schemeClr val="dk1"/>
                </a:solidFill>
                <a:latin typeface="Arial"/>
                <a:ea typeface="Arial"/>
                <a:cs typeface="Arial"/>
                <a:sym typeface="Arial"/>
              </a:rPr>
              <a:t> 			</a:t>
            </a:r>
            <a:endParaRPr b="0"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1200"/>
              <a:buFont typeface="Arial"/>
              <a:buNone/>
            </a:pPr>
            <a:r>
              <a:t/>
            </a:r>
            <a:endParaRPr b="0" i="0" sz="1200" u="none" cap="none" strike="noStrike">
              <a:solidFill>
                <a:srgbClr val="0D0D0D"/>
              </a:solidFill>
              <a:latin typeface="Roboto"/>
              <a:ea typeface="Roboto"/>
              <a:cs typeface="Roboto"/>
              <a:sym typeface="Roboto"/>
            </a:endParaRPr>
          </a:p>
          <a:p>
            <a:pPr indent="-317500" lvl="0" marL="457200" marR="0" rtl="0" algn="just">
              <a:lnSpc>
                <a:spcPct val="107916"/>
              </a:lnSpc>
              <a:spcBef>
                <a:spcPts val="0"/>
              </a:spcBef>
              <a:spcAft>
                <a:spcPts val="0"/>
              </a:spcAft>
              <a:buClr>
                <a:srgbClr val="0D0D0D"/>
              </a:buClr>
              <a:buSzPts val="1400"/>
              <a:buChar char="●"/>
            </a:pPr>
            <a:r>
              <a:rPr b="0" i="0" lang="es-ES" sz="1400" u="none" cap="none" strike="noStrike">
                <a:solidFill>
                  <a:srgbClr val="0D0D0D"/>
                </a:solidFill>
                <a:latin typeface="Arial"/>
                <a:ea typeface="Arial"/>
                <a:cs typeface="Arial"/>
                <a:sym typeface="Arial"/>
              </a:rPr>
              <a:t>Existen n </a:t>
            </a:r>
            <a:r>
              <a:rPr lang="es-ES">
                <a:solidFill>
                  <a:srgbClr val="0D0D0D"/>
                </a:solidFill>
              </a:rPr>
              <a:t>ciudades </a:t>
            </a:r>
            <a:r>
              <a:rPr b="0" i="0" lang="es-ES" sz="1400" u="none" cap="none" strike="noStrike">
                <a:solidFill>
                  <a:srgbClr val="0D0D0D"/>
                </a:solidFill>
                <a:latin typeface="Arial"/>
                <a:ea typeface="Arial"/>
                <a:cs typeface="Arial"/>
                <a:sym typeface="Arial"/>
              </a:rPr>
              <a:t>y queremos </a:t>
            </a:r>
            <a:r>
              <a:rPr lang="es-ES">
                <a:solidFill>
                  <a:srgbClr val="0D0D0D"/>
                </a:solidFill>
              </a:rPr>
              <a:t>ir de una ciudad i a una ciudad j</a:t>
            </a:r>
            <a:r>
              <a:rPr b="0" i="0" lang="es-ES" sz="1400" u="none" cap="none" strike="noStrike">
                <a:solidFill>
                  <a:srgbClr val="0D0D0D"/>
                </a:solidFill>
                <a:latin typeface="Arial"/>
                <a:ea typeface="Arial"/>
                <a:cs typeface="Arial"/>
                <a:sym typeface="Arial"/>
              </a:rPr>
              <a:t>. </a:t>
            </a:r>
            <a:endParaRPr b="0" i="0" sz="1400" u="none" cap="none" strike="noStrike">
              <a:solidFill>
                <a:srgbClr val="0D0D0D"/>
              </a:solidFill>
              <a:latin typeface="Arial"/>
              <a:ea typeface="Arial"/>
              <a:cs typeface="Arial"/>
              <a:sym typeface="Arial"/>
            </a:endParaRPr>
          </a:p>
          <a:p>
            <a:pPr indent="-317500" lvl="0" marL="457200" rtl="0" algn="just">
              <a:lnSpc>
                <a:spcPct val="107916"/>
              </a:lnSpc>
              <a:spcBef>
                <a:spcPts val="0"/>
              </a:spcBef>
              <a:spcAft>
                <a:spcPts val="0"/>
              </a:spcAft>
              <a:buClr>
                <a:srgbClr val="0D0D0D"/>
              </a:buClr>
              <a:buSzPts val="1400"/>
              <a:buFont typeface="Roboto"/>
              <a:buChar char="●"/>
            </a:pPr>
            <a:r>
              <a:rPr lang="es-ES">
                <a:solidFill>
                  <a:srgbClr val="0D0D0D"/>
                </a:solidFill>
                <a:latin typeface="Roboto"/>
                <a:ea typeface="Roboto"/>
                <a:cs typeface="Roboto"/>
                <a:sym typeface="Roboto"/>
              </a:rPr>
              <a:t>Disponemos de una matriz de costes de n*n filas/columnas donde cada posición de la misma corresponde al coste de viajar desde la ciudad i a la ciudad j.</a:t>
            </a:r>
            <a:endParaRPr>
              <a:solidFill>
                <a:srgbClr val="0D0D0D"/>
              </a:solidFill>
              <a:latin typeface="Roboto"/>
              <a:ea typeface="Roboto"/>
              <a:cs typeface="Roboto"/>
              <a:sym typeface="Roboto"/>
            </a:endParaRPr>
          </a:p>
          <a:p>
            <a:pPr indent="-317500" lvl="0" marL="457200" rtl="0" algn="just">
              <a:lnSpc>
                <a:spcPct val="107916"/>
              </a:lnSpc>
              <a:spcBef>
                <a:spcPts val="0"/>
              </a:spcBef>
              <a:spcAft>
                <a:spcPts val="0"/>
              </a:spcAft>
              <a:buClr>
                <a:srgbClr val="0D0D0D"/>
              </a:buClr>
              <a:buSzPts val="1400"/>
              <a:buChar char="●"/>
            </a:pPr>
            <a:r>
              <a:rPr lang="es-ES">
                <a:solidFill>
                  <a:srgbClr val="0D0D0D"/>
                </a:solidFill>
                <a:latin typeface="Roboto"/>
                <a:ea typeface="Roboto"/>
                <a:cs typeface="Roboto"/>
                <a:sym typeface="Roboto"/>
              </a:rPr>
              <a:t>No se puede ir desde la ciudad i a la ciudad i (0).</a:t>
            </a:r>
            <a:endParaRPr>
              <a:solidFill>
                <a:srgbClr val="0D0D0D"/>
              </a:solidFill>
              <a:latin typeface="Roboto"/>
              <a:ea typeface="Roboto"/>
              <a:cs typeface="Roboto"/>
              <a:sym typeface="Roboto"/>
            </a:endParaRPr>
          </a:p>
          <a:p>
            <a:pPr indent="-317500" lvl="0" marL="457200" rtl="0" algn="just">
              <a:lnSpc>
                <a:spcPct val="107916"/>
              </a:lnSpc>
              <a:spcBef>
                <a:spcPts val="0"/>
              </a:spcBef>
              <a:spcAft>
                <a:spcPts val="0"/>
              </a:spcAft>
              <a:buClr>
                <a:srgbClr val="0D0D0D"/>
              </a:buClr>
              <a:buSzPts val="1400"/>
              <a:buFont typeface="Roboto"/>
              <a:buChar char="●"/>
            </a:pPr>
            <a:r>
              <a:rPr lang="es-ES">
                <a:solidFill>
                  <a:srgbClr val="0D0D0D"/>
                </a:solidFill>
                <a:latin typeface="Roboto"/>
                <a:ea typeface="Roboto"/>
                <a:cs typeface="Roboto"/>
                <a:sym typeface="Roboto"/>
              </a:rPr>
              <a:t>Se desea minimizar el coste de ir desde una ciudad i a una ciudad j. Este trayecto puede ser directo o indirecto pasando por una aldea k y puede ocurrir que el coste pasando por una aldea k sea menor que un trayecto directo.</a:t>
            </a:r>
            <a:endParaRPr>
              <a:solidFill>
                <a:srgbClr val="0D0D0D"/>
              </a:solidFill>
              <a:latin typeface="Roboto"/>
              <a:ea typeface="Roboto"/>
              <a:cs typeface="Roboto"/>
              <a:sym typeface="Roboto"/>
            </a:endParaRPr>
          </a:p>
          <a:p>
            <a:pPr indent="-317500" lvl="0" marL="457200" rtl="0" algn="just">
              <a:lnSpc>
                <a:spcPct val="107916"/>
              </a:lnSpc>
              <a:spcBef>
                <a:spcPts val="0"/>
              </a:spcBef>
              <a:spcAft>
                <a:spcPts val="0"/>
              </a:spcAft>
              <a:buClr>
                <a:srgbClr val="0D0D0D"/>
              </a:buClr>
              <a:buSzPts val="1400"/>
              <a:buFont typeface="Roboto"/>
              <a:buChar char="●"/>
            </a:pPr>
            <a:r>
              <a:rPr lang="es-ES">
                <a:solidFill>
                  <a:srgbClr val="0D0D0D"/>
                </a:solidFill>
                <a:latin typeface="Roboto"/>
                <a:ea typeface="Roboto"/>
                <a:cs typeface="Roboto"/>
                <a:sym typeface="Roboto"/>
              </a:rPr>
              <a:t>La matriz de costes es la siguiente:</a:t>
            </a:r>
            <a:endParaRPr>
              <a:solidFill>
                <a:srgbClr val="0D0D0D"/>
              </a:solidFill>
              <a:latin typeface="Roboto"/>
              <a:ea typeface="Roboto"/>
              <a:cs typeface="Roboto"/>
              <a:sym typeface="Roboto"/>
            </a:endParaRPr>
          </a:p>
          <a:p>
            <a:pPr indent="0" lvl="0" marL="0" marR="0" rtl="0" algn="l">
              <a:lnSpc>
                <a:spcPct val="115000"/>
              </a:lnSpc>
              <a:spcBef>
                <a:spcPts val="800"/>
              </a:spcBef>
              <a:spcAft>
                <a:spcPts val="80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cxnSp>
        <p:nvCxnSpPr>
          <p:cNvPr id="316" name="Google Shape;316;p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17" name="Google Shape;317;p7"/>
          <p:cNvSpPr txBox="1"/>
          <p:nvPr/>
        </p:nvSpPr>
        <p:spPr>
          <a:xfrm>
            <a:off x="228600" y="0"/>
            <a:ext cx="11734800" cy="1163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18" name="Google Shape;318;p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19" name="Google Shape;319;p7"/>
          <p:cNvSpPr/>
          <p:nvPr/>
        </p:nvSpPr>
        <p:spPr>
          <a:xfrm>
            <a:off x="24975" y="493657"/>
            <a:ext cx="1371600" cy="11637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pic>
        <p:nvPicPr>
          <p:cNvPr id="320" name="Google Shape;320;p7"/>
          <p:cNvPicPr preferRelativeResize="0"/>
          <p:nvPr/>
        </p:nvPicPr>
        <p:blipFill>
          <a:blip r:embed="rId3">
            <a:alphaModFix/>
          </a:blip>
          <a:stretch>
            <a:fillRect/>
          </a:stretch>
        </p:blipFill>
        <p:spPr>
          <a:xfrm>
            <a:off x="5000625" y="4565375"/>
            <a:ext cx="2266950"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ccf34a39af_0_0"/>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20000"/>
              </a:lnSpc>
              <a:spcBef>
                <a:spcPts val="1500"/>
              </a:spcBef>
              <a:spcAft>
                <a:spcPts val="0"/>
              </a:spcAft>
              <a:buNone/>
            </a:pPr>
            <a:r>
              <a:t/>
            </a:r>
            <a:endParaRPr b="1" i="0" sz="2100" u="sng" cap="none" strike="noStrike">
              <a:solidFill>
                <a:schemeClr val="dk1"/>
              </a:solidFill>
              <a:latin typeface="Arial"/>
              <a:ea typeface="Arial"/>
              <a:cs typeface="Arial"/>
              <a:sym typeface="Arial"/>
            </a:endParaRPr>
          </a:p>
        </p:txBody>
      </p:sp>
      <p:cxnSp>
        <p:nvCxnSpPr>
          <p:cNvPr id="327" name="Google Shape;327;g2ccf34a39af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28" name="Google Shape;328;g2ccf34a39af_0_0"/>
          <p:cNvSpPr txBox="1"/>
          <p:nvPr/>
        </p:nvSpPr>
        <p:spPr>
          <a:xfrm>
            <a:off x="228600" y="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 </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29" name="Google Shape;329;g2ccf34a39af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30" name="Google Shape;330;g2ccf34a39af_0_0"/>
          <p:cNvSpPr/>
          <p:nvPr/>
        </p:nvSpPr>
        <p:spPr>
          <a:xfrm>
            <a:off x="24975" y="493650"/>
            <a:ext cx="1371600" cy="12003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31" name="Google Shape;331;g2ccf34a39af_0_0"/>
          <p:cNvSpPr txBox="1"/>
          <p:nvPr/>
        </p:nvSpPr>
        <p:spPr>
          <a:xfrm>
            <a:off x="1176150" y="2585575"/>
            <a:ext cx="9839700" cy="36558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Diseño por etapas</a:t>
            </a:r>
            <a:r>
              <a:rPr b="1" i="0" lang="es-E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1" sz="2100">
              <a:solidFill>
                <a:schemeClr val="dk1"/>
              </a:solidFill>
            </a:endParaRPr>
          </a:p>
          <a:p>
            <a:pPr indent="-317500" lvl="0" marL="457200" rtl="0" algn="just">
              <a:lnSpc>
                <a:spcPct val="107916"/>
              </a:lnSpc>
              <a:spcBef>
                <a:spcPts val="800"/>
              </a:spcBef>
              <a:spcAft>
                <a:spcPts val="0"/>
              </a:spcAft>
              <a:buClr>
                <a:srgbClr val="0D0D0D"/>
              </a:buClr>
              <a:buSzPts val="1400"/>
              <a:buChar char="●"/>
            </a:pPr>
            <a:r>
              <a:rPr lang="es-ES">
                <a:solidFill>
                  <a:srgbClr val="0D0D0D"/>
                </a:solidFill>
              </a:rPr>
              <a:t>El problema se puede resolver por etapas. </a:t>
            </a:r>
            <a:endParaRPr>
              <a:solidFill>
                <a:srgbClr val="0D0D0D"/>
              </a:solidFill>
            </a:endParaRPr>
          </a:p>
          <a:p>
            <a:pPr indent="-317500" lvl="0" marL="457200" rtl="0" algn="just">
              <a:lnSpc>
                <a:spcPct val="107916"/>
              </a:lnSpc>
              <a:spcBef>
                <a:spcPts val="0"/>
              </a:spcBef>
              <a:spcAft>
                <a:spcPts val="0"/>
              </a:spcAft>
              <a:buSzPts val="1400"/>
              <a:buChar char="●"/>
            </a:pPr>
            <a:r>
              <a:rPr lang="es-ES">
                <a:solidFill>
                  <a:srgbClr val="0D0D0D"/>
                </a:solidFill>
              </a:rPr>
              <a:t>En cada etapa se elegiría si se puede viajar más rápido desde la ciudad </a:t>
            </a:r>
            <a:r>
              <a:rPr i="1" lang="es-ES">
                <a:solidFill>
                  <a:srgbClr val="0D0D0D"/>
                </a:solidFill>
              </a:rPr>
              <a:t>i</a:t>
            </a:r>
            <a:r>
              <a:rPr lang="es-ES">
                <a:solidFill>
                  <a:srgbClr val="0D0D0D"/>
                </a:solidFill>
              </a:rPr>
              <a:t> </a:t>
            </a:r>
            <a:r>
              <a:rPr i="1" lang="es-ES">
                <a:solidFill>
                  <a:srgbClr val="0D0D0D"/>
                </a:solidFill>
              </a:rPr>
              <a:t>y hasta</a:t>
            </a:r>
            <a:r>
              <a:rPr lang="es-ES">
                <a:solidFill>
                  <a:srgbClr val="0D0D0D"/>
                </a:solidFill>
              </a:rPr>
              <a:t> la ciudad </a:t>
            </a:r>
            <a:r>
              <a:rPr i="1" lang="es-ES">
                <a:solidFill>
                  <a:srgbClr val="0D0D0D"/>
                </a:solidFill>
              </a:rPr>
              <a:t>j </a:t>
            </a:r>
            <a:r>
              <a:rPr lang="es-ES">
                <a:solidFill>
                  <a:srgbClr val="0D0D0D"/>
                </a:solidFill>
              </a:rPr>
              <a:t>sin pasar por una ciudad intermedia que añadiría un tiempo extra </a:t>
            </a:r>
            <a:r>
              <a:rPr i="1" lang="es-ES">
                <a:solidFill>
                  <a:srgbClr val="0D0D0D"/>
                </a:solidFill>
              </a:rPr>
              <a:t>k</a:t>
            </a:r>
            <a:r>
              <a:rPr lang="es-ES">
                <a:solidFill>
                  <a:srgbClr val="0D0D0D"/>
                </a:solidFill>
              </a:rPr>
              <a:t>. </a:t>
            </a:r>
            <a:endParaRPr>
              <a:solidFill>
                <a:srgbClr val="0D0D0D"/>
              </a:solidFill>
            </a:endParaRPr>
          </a:p>
          <a:p>
            <a:pPr indent="-317500" lvl="0" marL="457200" rtl="0" algn="just">
              <a:lnSpc>
                <a:spcPct val="107916"/>
              </a:lnSpc>
              <a:spcBef>
                <a:spcPts val="0"/>
              </a:spcBef>
              <a:spcAft>
                <a:spcPts val="0"/>
              </a:spcAft>
              <a:buSzPts val="1400"/>
              <a:buChar char="●"/>
            </a:pPr>
            <a:r>
              <a:rPr lang="es-ES">
                <a:solidFill>
                  <a:srgbClr val="0D0D0D"/>
                </a:solidFill>
              </a:rPr>
              <a:t>Así en cada etapa se considera si dividir el trayecto en subtrayectos cuyo coste sería </a:t>
            </a:r>
            <a:r>
              <a:rPr lang="es-ES">
                <a:solidFill>
                  <a:schemeClr val="dk1"/>
                </a:solidFill>
              </a:rPr>
              <a:t>T(i,k)+T(k,j)+E(k) </a:t>
            </a:r>
            <a:r>
              <a:rPr lang="es-ES">
                <a:solidFill>
                  <a:srgbClr val="0D0D0D"/>
                </a:solidFill>
              </a:rPr>
              <a:t>o hay una posible solución hasta la ciudad </a:t>
            </a:r>
            <a:r>
              <a:rPr i="1" lang="es-ES">
                <a:solidFill>
                  <a:srgbClr val="0D0D0D"/>
                </a:solidFill>
              </a:rPr>
              <a:t>j</a:t>
            </a:r>
            <a:r>
              <a:rPr lang="es-ES">
                <a:solidFill>
                  <a:srgbClr val="0D0D0D"/>
                </a:solidFill>
              </a:rPr>
              <a:t> cuyo coste sería T(i,j).</a:t>
            </a:r>
            <a:endParaRPr>
              <a:solidFill>
                <a:srgbClr val="0D0D0D"/>
              </a:solidFill>
            </a:endParaRPr>
          </a:p>
          <a:p>
            <a:pPr indent="0" lvl="0" marL="457200" rtl="0" algn="just">
              <a:lnSpc>
                <a:spcPct val="107916"/>
              </a:lnSpc>
              <a:spcBef>
                <a:spcPts val="800"/>
              </a:spcBef>
              <a:spcAft>
                <a:spcPts val="0"/>
              </a:spcAft>
              <a:buNone/>
            </a:pPr>
            <a:r>
              <a:t/>
            </a:r>
            <a:endParaRPr>
              <a:solidFill>
                <a:srgbClr val="0D0D0D"/>
              </a:solidFill>
            </a:endParaRPr>
          </a:p>
          <a:p>
            <a:pPr indent="0" lvl="0" marL="457200" marR="0" rtl="0" algn="l">
              <a:lnSpc>
                <a:spcPct val="120000"/>
              </a:lnSpc>
              <a:spcBef>
                <a:spcPts val="1500"/>
              </a:spcBef>
              <a:spcAft>
                <a:spcPts val="0"/>
              </a:spcAft>
              <a:buNone/>
            </a:pPr>
            <a:r>
              <a:t/>
            </a:r>
            <a:endParaRPr b="1" sz="2100">
              <a:solidFill>
                <a:schemeClr val="dk1"/>
              </a:solidFill>
            </a:endParaRPr>
          </a:p>
          <a:p>
            <a:pPr indent="0" lvl="0" marL="0" marR="0" rtl="0" algn="just">
              <a:lnSpc>
                <a:spcPct val="107916"/>
              </a:lnSpc>
              <a:spcBef>
                <a:spcPts val="2700"/>
              </a:spcBef>
              <a:spcAft>
                <a:spcPts val="0"/>
              </a:spcAft>
              <a:buClr>
                <a:srgbClr val="000000"/>
              </a:buClr>
              <a:buSzPts val="1600"/>
              <a:buFont typeface="Arial"/>
              <a:buNone/>
            </a:pPr>
            <a:r>
              <a:rPr b="0" i="0" lang="es-ES" sz="1600" u="none" cap="none" strike="noStrike">
                <a:solidFill>
                  <a:srgbClr val="0D0D0D"/>
                </a:solidFill>
                <a:latin typeface="Roboto"/>
                <a:ea typeface="Roboto"/>
                <a:cs typeface="Roboto"/>
                <a:sym typeface="Roboto"/>
              </a:rPr>
              <a:t>			c</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cxnSp>
        <p:nvCxnSpPr>
          <p:cNvPr id="337" name="Google Shape;337;g2dca561dcfa_0_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38" name="Google Shape;338;g2dca561dcfa_0_6"/>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39" name="Google Shape;339;g2dca561dcfa_0_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40" name="Google Shape;340;g2dca561dcfa_0_6"/>
          <p:cNvSpPr/>
          <p:nvPr/>
        </p:nvSpPr>
        <p:spPr>
          <a:xfrm>
            <a:off x="24975" y="493650"/>
            <a:ext cx="1371600" cy="1170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41" name="Google Shape;341;g2dca561dcfa_0_6"/>
          <p:cNvSpPr/>
          <p:nvPr/>
        </p:nvSpPr>
        <p:spPr>
          <a:xfrm>
            <a:off x="0" y="1725000"/>
            <a:ext cx="12192000" cy="4713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42" name="Google Shape;342;g2dca561dcfa_0_6"/>
          <p:cNvSpPr txBox="1"/>
          <p:nvPr/>
        </p:nvSpPr>
        <p:spPr>
          <a:xfrm>
            <a:off x="662050" y="1663725"/>
            <a:ext cx="9839700" cy="38163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rgbClr val="000000"/>
              </a:buClr>
              <a:buSzPts val="2100"/>
              <a:buFont typeface="Arial"/>
              <a:buNone/>
            </a:pPr>
            <a:r>
              <a:rPr b="1" lang="es-ES" sz="2100">
                <a:solidFill>
                  <a:schemeClr val="dk1"/>
                </a:solidFill>
              </a:rPr>
              <a:t>Ecuación Recurrente:</a:t>
            </a:r>
            <a:endParaRPr b="1" sz="2100">
              <a:solidFill>
                <a:schemeClr val="dk1"/>
              </a:solidFill>
            </a:endParaRPr>
          </a:p>
          <a:p>
            <a:pPr indent="0" lvl="0" marL="0" rtl="0" algn="just">
              <a:lnSpc>
                <a:spcPct val="120000"/>
              </a:lnSpc>
              <a:spcBef>
                <a:spcPts val="1500"/>
              </a:spcBef>
              <a:spcAft>
                <a:spcPts val="0"/>
              </a:spcAft>
              <a:buClr>
                <a:schemeClr val="dk1"/>
              </a:buClr>
              <a:buSzPts val="1100"/>
              <a:buFont typeface="Arial"/>
              <a:buNone/>
            </a:pPr>
            <a:r>
              <a:rPr lang="es-ES" sz="1200">
                <a:solidFill>
                  <a:srgbClr val="0D0D0D"/>
                </a:solidFill>
              </a:rPr>
              <a:t>En una instancia inicial, es decir, en la ciudad inicial i para viajar a la ciudad destino j, se consideran las siguientes posibilidades:</a:t>
            </a:r>
            <a:endParaRPr sz="1200">
              <a:solidFill>
                <a:srgbClr val="0D0D0D"/>
              </a:solidFill>
            </a:endParaRPr>
          </a:p>
          <a:p>
            <a:pPr indent="-304800" lvl="0" marL="457200" rtl="0" algn="just">
              <a:lnSpc>
                <a:spcPct val="120000"/>
              </a:lnSpc>
              <a:spcBef>
                <a:spcPts val="1500"/>
              </a:spcBef>
              <a:spcAft>
                <a:spcPts val="0"/>
              </a:spcAft>
              <a:buClr>
                <a:srgbClr val="0D0D0D"/>
              </a:buClr>
              <a:buSzPts val="1200"/>
              <a:buChar char="●"/>
            </a:pPr>
            <a:r>
              <a:rPr lang="es-ES" sz="1200">
                <a:solidFill>
                  <a:srgbClr val="0D0D0D"/>
                </a:solidFill>
              </a:rPr>
              <a:t>Realizar el viaje directo desde la ciudad i hasta la ciudad j, donde el coste sería T(i,j).</a:t>
            </a:r>
            <a:endParaRPr sz="1200">
              <a:solidFill>
                <a:srgbClr val="0D0D0D"/>
              </a:solidFill>
            </a:endParaRPr>
          </a:p>
          <a:p>
            <a:pPr indent="-304800" lvl="0" marL="457200" rtl="0" algn="just">
              <a:lnSpc>
                <a:spcPct val="120000"/>
              </a:lnSpc>
              <a:spcBef>
                <a:spcPts val="0"/>
              </a:spcBef>
              <a:spcAft>
                <a:spcPts val="0"/>
              </a:spcAft>
              <a:buClr>
                <a:srgbClr val="0D0D0D"/>
              </a:buClr>
              <a:buSzPts val="1200"/>
              <a:buChar char="●"/>
            </a:pPr>
            <a:r>
              <a:rPr lang="es-ES" sz="1200">
                <a:solidFill>
                  <a:srgbClr val="0D0D0D"/>
                </a:solidFill>
              </a:rPr>
              <a:t>Realizar un viaje desde la ciudad i hasta la ciudad j pasando por una ciudad intermedia k, donde el coste sería </a:t>
            </a:r>
            <a:r>
              <a:rPr lang="es-ES" sz="1200">
                <a:solidFill>
                  <a:schemeClr val="dk1"/>
                </a:solidFill>
              </a:rPr>
              <a:t>T(i,k)+T(k,j)+E(k).</a:t>
            </a:r>
            <a:endParaRPr sz="1200">
              <a:solidFill>
                <a:srgbClr val="0D0D0D"/>
              </a:solidFill>
            </a:endParaRPr>
          </a:p>
          <a:p>
            <a:pPr indent="0" lvl="0" marL="0" rtl="0" algn="just">
              <a:lnSpc>
                <a:spcPct val="107916"/>
              </a:lnSpc>
              <a:spcBef>
                <a:spcPts val="1200"/>
              </a:spcBef>
              <a:spcAft>
                <a:spcPts val="0"/>
              </a:spcAft>
              <a:buClr>
                <a:srgbClr val="000000"/>
              </a:buClr>
              <a:buSzPts val="1200"/>
              <a:buFont typeface="Arial"/>
              <a:buNone/>
            </a:pPr>
            <a:r>
              <a:t/>
            </a:r>
            <a:endParaRPr sz="1200">
              <a:solidFill>
                <a:srgbClr val="0D0D0D"/>
              </a:solidFill>
              <a:latin typeface="Roboto"/>
              <a:ea typeface="Roboto"/>
              <a:cs typeface="Roboto"/>
              <a:sym typeface="Roboto"/>
            </a:endParaRPr>
          </a:p>
          <a:p>
            <a:pPr indent="0" lvl="0" marL="0" rtl="0" algn="just">
              <a:lnSpc>
                <a:spcPct val="107916"/>
              </a:lnSpc>
              <a:spcBef>
                <a:spcPts val="0"/>
              </a:spcBef>
              <a:spcAft>
                <a:spcPts val="0"/>
              </a:spcAft>
              <a:buClr>
                <a:srgbClr val="000000"/>
              </a:buClr>
              <a:buSzPts val="2100"/>
              <a:buFont typeface="Arial"/>
              <a:buNone/>
            </a:pPr>
            <a:r>
              <a:rPr b="1" lang="es-ES" sz="2100">
                <a:solidFill>
                  <a:schemeClr val="dk1"/>
                </a:solidFill>
              </a:rPr>
              <a:t>Casos Base:</a:t>
            </a:r>
            <a:endParaRPr b="1" sz="2100">
              <a:solidFill>
                <a:schemeClr val="dk1"/>
              </a:solidFill>
            </a:endParaRPr>
          </a:p>
          <a:p>
            <a:pPr indent="-304800" lvl="0" marL="457200" rtl="0" algn="just">
              <a:lnSpc>
                <a:spcPct val="120000"/>
              </a:lnSpc>
              <a:spcBef>
                <a:spcPts val="1500"/>
              </a:spcBef>
              <a:spcAft>
                <a:spcPts val="0"/>
              </a:spcAft>
              <a:buClr>
                <a:srgbClr val="0D0D0D"/>
              </a:buClr>
              <a:buSzPts val="1200"/>
              <a:buChar char="●"/>
            </a:pPr>
            <a:r>
              <a:rPr lang="es-ES" sz="1200">
                <a:solidFill>
                  <a:srgbClr val="0D0D0D"/>
                </a:solidFill>
              </a:rPr>
              <a:t>No hay viaje posible, si T(i,j) = 0 (lo cual sería como viajar desde una ciudad inicial i hasta una ciudad final i).</a:t>
            </a:r>
            <a:endParaRPr sz="1200">
              <a:solidFill>
                <a:srgbClr val="0D0D0D"/>
              </a:solidFill>
            </a:endParaRPr>
          </a:p>
          <a:p>
            <a:pPr indent="-304800" lvl="0" marL="457200" rtl="0" algn="just">
              <a:lnSpc>
                <a:spcPct val="120000"/>
              </a:lnSpc>
              <a:spcBef>
                <a:spcPts val="0"/>
              </a:spcBef>
              <a:spcAft>
                <a:spcPts val="0"/>
              </a:spcAft>
              <a:buClr>
                <a:srgbClr val="0D0D0D"/>
              </a:buClr>
              <a:buSzPts val="1200"/>
              <a:buChar char="●"/>
            </a:pPr>
            <a:r>
              <a:rPr lang="es-ES" sz="1200">
                <a:solidFill>
                  <a:srgbClr val="0D0D0D"/>
                </a:solidFill>
              </a:rPr>
              <a:t>Hay viaje directo entre la ciudad i y la ciudad j por lo tanto el coste sería T(i,j)</a:t>
            </a:r>
            <a:endParaRPr sz="1200">
              <a:solidFill>
                <a:srgbClr val="0D0D0D"/>
              </a:solidFill>
            </a:endParaRPr>
          </a:p>
          <a:p>
            <a:pPr indent="0" lvl="0" marL="0" rtl="0" algn="just">
              <a:lnSpc>
                <a:spcPct val="107916"/>
              </a:lnSpc>
              <a:spcBef>
                <a:spcPts val="1200"/>
              </a:spcBef>
              <a:spcAft>
                <a:spcPts val="0"/>
              </a:spcAft>
              <a:buNone/>
            </a:pPr>
            <a:r>
              <a:rPr b="1" lang="es-ES" sz="2100">
                <a:solidFill>
                  <a:schemeClr val="dk1"/>
                </a:solidFill>
              </a:rPr>
              <a:t>Valor Objetivo:</a:t>
            </a:r>
            <a:endParaRPr b="1" sz="2100">
              <a:solidFill>
                <a:schemeClr val="dk1"/>
              </a:solidFill>
            </a:endParaRPr>
          </a:p>
          <a:p>
            <a:pPr indent="-311150" lvl="0" marL="457200" rtl="0" algn="just">
              <a:lnSpc>
                <a:spcPct val="120000"/>
              </a:lnSpc>
              <a:spcBef>
                <a:spcPts val="1500"/>
              </a:spcBef>
              <a:spcAft>
                <a:spcPts val="0"/>
              </a:spcAft>
              <a:buClr>
                <a:srgbClr val="0D0D0D"/>
              </a:buClr>
              <a:buSzPts val="1300"/>
              <a:buChar char="●"/>
            </a:pPr>
            <a:r>
              <a:rPr lang="es-ES" sz="1300">
                <a:solidFill>
                  <a:srgbClr val="0D0D0D"/>
                </a:solidFill>
              </a:rPr>
              <a:t>Coste mínimo T(i,j) de ir desde una ciudad i a una ciudad j, directa o indirectamente</a:t>
            </a:r>
            <a:endParaRPr b="1"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cxnSp>
        <p:nvCxnSpPr>
          <p:cNvPr id="348" name="Google Shape;348;g2e12b109b56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49" name="Google Shape;349;g2e12b109b56_0_0"/>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50" name="Google Shape;350;g2e12b109b56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51" name="Google Shape;351;g2e12b109b56_0_0"/>
          <p:cNvSpPr/>
          <p:nvPr/>
        </p:nvSpPr>
        <p:spPr>
          <a:xfrm>
            <a:off x="24975" y="493650"/>
            <a:ext cx="1371600" cy="1170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52" name="Google Shape;352;g2e12b109b56_0_0"/>
          <p:cNvSpPr/>
          <p:nvPr/>
        </p:nvSpPr>
        <p:spPr>
          <a:xfrm>
            <a:off x="0" y="1725000"/>
            <a:ext cx="12192000" cy="4713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3" name="Google Shape;353;g2e12b109b56_0_0"/>
          <p:cNvSpPr txBox="1"/>
          <p:nvPr/>
        </p:nvSpPr>
        <p:spPr>
          <a:xfrm>
            <a:off x="662050" y="2620650"/>
            <a:ext cx="9839700" cy="3346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rgbClr val="000000"/>
              </a:buClr>
              <a:buSzPts val="2100"/>
              <a:buFont typeface="Arial"/>
              <a:buNone/>
            </a:pPr>
            <a:r>
              <a:rPr b="1" lang="es-ES" sz="2100">
                <a:solidFill>
                  <a:schemeClr val="dk1"/>
                </a:solidFill>
              </a:rPr>
              <a:t>Verificación del POB:</a:t>
            </a:r>
            <a:endParaRPr b="1" sz="2100">
              <a:solidFill>
                <a:schemeClr val="dk1"/>
              </a:solidFill>
            </a:endParaRPr>
          </a:p>
          <a:p>
            <a:pPr indent="0" lvl="0" marL="0" rtl="0" algn="just">
              <a:lnSpc>
                <a:spcPct val="107916"/>
              </a:lnSpc>
              <a:spcBef>
                <a:spcPts val="0"/>
              </a:spcBef>
              <a:spcAft>
                <a:spcPts val="0"/>
              </a:spcAft>
              <a:buClr>
                <a:srgbClr val="000000"/>
              </a:buClr>
              <a:buSzPts val="2100"/>
              <a:buFont typeface="Arial"/>
              <a:buNone/>
            </a:pPr>
            <a:r>
              <a:t/>
            </a:r>
            <a:endParaRPr b="1" sz="2100">
              <a:solidFill>
                <a:schemeClr val="dk1"/>
              </a:solidFill>
            </a:endParaRPr>
          </a:p>
          <a:p>
            <a:pPr indent="0" lvl="0" marL="0" rtl="0" algn="just">
              <a:lnSpc>
                <a:spcPct val="107916"/>
              </a:lnSpc>
              <a:spcBef>
                <a:spcPts val="0"/>
              </a:spcBef>
              <a:spcAft>
                <a:spcPts val="0"/>
              </a:spcAft>
              <a:buNone/>
            </a:pPr>
            <a:r>
              <a:rPr lang="es-ES">
                <a:solidFill>
                  <a:schemeClr val="dk1"/>
                </a:solidFill>
              </a:rPr>
              <a:t>Cualquier solución óptima debe estar formada por subsoluciones ópti</a:t>
            </a:r>
            <a:r>
              <a:rPr lang="es-ES">
                <a:solidFill>
                  <a:schemeClr val="dk1"/>
                </a:solidFill>
              </a:rPr>
              <a:t>mas:</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317500" lvl="0" marL="457200" rtl="0" algn="just">
              <a:lnSpc>
                <a:spcPct val="107916"/>
              </a:lnSpc>
              <a:spcBef>
                <a:spcPts val="800"/>
              </a:spcBef>
              <a:spcAft>
                <a:spcPts val="0"/>
              </a:spcAft>
              <a:buClr>
                <a:schemeClr val="dk1"/>
              </a:buClr>
              <a:buSzPts val="1400"/>
              <a:buChar char="●"/>
            </a:pPr>
            <a:r>
              <a:rPr lang="es-ES">
                <a:solidFill>
                  <a:schemeClr val="dk1"/>
                </a:solidFill>
              </a:rPr>
              <a:t>Indirecto: </a:t>
            </a:r>
            <a:r>
              <a:rPr lang="es-ES">
                <a:solidFill>
                  <a:schemeClr val="dk1"/>
                </a:solidFill>
              </a:rPr>
              <a:t>entre i y j pasa por una ciudad k (i&lt;k&lt;j), entonces el coste de viajar desde i a k, T(i,k) y el coste de viajar desde k a j, T(k,j) también serán óptimos ya que sino fuera así la ruta entre i y j no sería óptima tampoco. </a:t>
            </a:r>
            <a:endParaRPr>
              <a:solidFill>
                <a:schemeClr val="dk1"/>
              </a:solidFill>
            </a:endParaRPr>
          </a:p>
          <a:p>
            <a:pPr indent="0" lvl="0" marL="457200" rtl="0" algn="just">
              <a:lnSpc>
                <a:spcPct val="107916"/>
              </a:lnSpc>
              <a:spcBef>
                <a:spcPts val="800"/>
              </a:spcBef>
              <a:spcAft>
                <a:spcPts val="0"/>
              </a:spcAft>
              <a:buNone/>
            </a:pPr>
            <a:r>
              <a:t/>
            </a:r>
            <a:endParaRPr>
              <a:solidFill>
                <a:schemeClr val="dk1"/>
              </a:solidFill>
            </a:endParaRPr>
          </a:p>
          <a:p>
            <a:pPr indent="-317500" lvl="0" marL="457200" rtl="0" algn="just">
              <a:lnSpc>
                <a:spcPct val="107916"/>
              </a:lnSpc>
              <a:spcBef>
                <a:spcPts val="800"/>
              </a:spcBef>
              <a:spcAft>
                <a:spcPts val="0"/>
              </a:spcAft>
              <a:buClr>
                <a:schemeClr val="dk1"/>
              </a:buClr>
              <a:buSzPts val="1400"/>
              <a:buChar char="●"/>
            </a:pPr>
            <a:r>
              <a:rPr lang="es-ES">
                <a:solidFill>
                  <a:schemeClr val="dk1"/>
                </a:solidFill>
              </a:rPr>
              <a:t>Directo: solución directa de i a j donde T(i,j) sería el tiempo mínimo pero aun así seguiría siendo la solución óptima por no haber ninguna otra posibilidad de menor coste.</a:t>
            </a:r>
            <a:endParaRPr>
              <a:solidFill>
                <a:schemeClr val="dk1"/>
              </a:solidFill>
            </a:endParaRPr>
          </a:p>
          <a:p>
            <a:pPr indent="0" lvl="0" marL="0" rtl="0" algn="just">
              <a:lnSpc>
                <a:spcPct val="107916"/>
              </a:lnSpc>
              <a:spcBef>
                <a:spcPts val="800"/>
              </a:spcBef>
              <a:spcAft>
                <a:spcPts val="0"/>
              </a:spcAft>
              <a:buClr>
                <a:srgbClr val="000000"/>
              </a:buClr>
              <a:buSzPts val="2100"/>
              <a:buFont typeface="Arial"/>
              <a:buNone/>
            </a:pPr>
            <a:r>
              <a:t/>
            </a:r>
            <a:endParaRPr b="1"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ccf34a39af_0_9"/>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lnSpc>
                <a:spcPct val="107916"/>
              </a:lnSpc>
              <a:spcBef>
                <a:spcPts val="0"/>
              </a:spcBef>
              <a:spcAft>
                <a:spcPts val="800"/>
              </a:spcAft>
              <a:buClr>
                <a:schemeClr val="dk1"/>
              </a:buClr>
              <a:buSzPts val="1100"/>
              <a:buFont typeface="Arial"/>
              <a:buNone/>
            </a:pPr>
            <a:r>
              <a:t/>
            </a:r>
            <a:endParaRPr b="0" i="0" sz="2400" u="sng" cap="none" strike="noStrike">
              <a:solidFill>
                <a:schemeClr val="dk1"/>
              </a:solidFill>
              <a:latin typeface="Arial"/>
              <a:ea typeface="Arial"/>
              <a:cs typeface="Arial"/>
              <a:sym typeface="Arial"/>
            </a:endParaRPr>
          </a:p>
        </p:txBody>
      </p:sp>
      <p:cxnSp>
        <p:nvCxnSpPr>
          <p:cNvPr id="360" name="Google Shape;360;g2ccf34a39af_0_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61" name="Google Shape;361;g2ccf34a39af_0_9"/>
          <p:cNvSpPr txBox="1"/>
          <p:nvPr/>
        </p:nvSpPr>
        <p:spPr>
          <a:xfrm>
            <a:off x="228600" y="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62" name="Google Shape;362;g2ccf34a39af_0_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63" name="Google Shape;363;g2ccf34a39af_0_9"/>
          <p:cNvSpPr/>
          <p:nvPr/>
        </p:nvSpPr>
        <p:spPr>
          <a:xfrm>
            <a:off x="24975" y="493650"/>
            <a:ext cx="1371600" cy="1128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64" name="Google Shape;364;g2ccf34a39af_0_9"/>
          <p:cNvSpPr txBox="1"/>
          <p:nvPr/>
        </p:nvSpPr>
        <p:spPr>
          <a:xfrm>
            <a:off x="451725" y="1827425"/>
            <a:ext cx="3151800" cy="554100"/>
          </a:xfrm>
          <a:prstGeom prst="rect">
            <a:avLst/>
          </a:prstGeom>
          <a:noFill/>
          <a:ln>
            <a:noFill/>
          </a:ln>
        </p:spPr>
        <p:txBody>
          <a:bodyPr anchorCtr="0" anchor="t" bIns="91425" lIns="91425" spcFirstLastPara="1" rIns="91425" wrap="square" tIns="91425">
            <a:noAutofit/>
          </a:bodyPr>
          <a:lstStyle/>
          <a:p>
            <a:pPr indent="0" lvl="0" marL="0" marR="0" rtl="0" algn="just">
              <a:lnSpc>
                <a:spcPct val="107916"/>
              </a:lnSpc>
              <a:spcBef>
                <a:spcPts val="0"/>
              </a:spcBef>
              <a:spcAft>
                <a:spcPts val="0"/>
              </a:spcAft>
              <a:buClr>
                <a:schemeClr val="dk1"/>
              </a:buClr>
              <a:buSzPts val="1100"/>
              <a:buFont typeface="Arial"/>
              <a:buNone/>
            </a:pPr>
            <a:r>
              <a:rPr b="1" i="0" lang="es-ES" sz="2100" u="none" cap="none" strike="noStrike">
                <a:solidFill>
                  <a:schemeClr val="dk1"/>
                </a:solidFill>
                <a:latin typeface="Arial"/>
                <a:ea typeface="Arial"/>
                <a:cs typeface="Arial"/>
                <a:sym typeface="Arial"/>
              </a:rPr>
              <a:t>Pseudocódigo:</a:t>
            </a:r>
            <a:endParaRPr b="1" i="0" sz="2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pic>
        <p:nvPicPr>
          <p:cNvPr id="365" name="Google Shape;365;g2ccf34a39af_0_9"/>
          <p:cNvPicPr preferRelativeResize="0"/>
          <p:nvPr/>
        </p:nvPicPr>
        <p:blipFill>
          <a:blip r:embed="rId3">
            <a:alphaModFix/>
          </a:blip>
          <a:stretch>
            <a:fillRect/>
          </a:stretch>
        </p:blipFill>
        <p:spPr>
          <a:xfrm>
            <a:off x="2847850" y="1123353"/>
            <a:ext cx="7867099" cy="653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e1215d96ee_6_190"/>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lnSpc>
                <a:spcPct val="107916"/>
              </a:lnSpc>
              <a:spcBef>
                <a:spcPts val="0"/>
              </a:spcBef>
              <a:spcAft>
                <a:spcPts val="800"/>
              </a:spcAft>
              <a:buClr>
                <a:schemeClr val="dk1"/>
              </a:buClr>
              <a:buSzPts val="1100"/>
              <a:buFont typeface="Arial"/>
              <a:buNone/>
            </a:pPr>
            <a:r>
              <a:t/>
            </a:r>
            <a:endParaRPr b="0" i="0" sz="2400" u="sng" cap="none" strike="noStrike">
              <a:solidFill>
                <a:schemeClr val="dk1"/>
              </a:solidFill>
              <a:latin typeface="Arial"/>
              <a:ea typeface="Arial"/>
              <a:cs typeface="Arial"/>
              <a:sym typeface="Arial"/>
            </a:endParaRPr>
          </a:p>
        </p:txBody>
      </p:sp>
      <p:cxnSp>
        <p:nvCxnSpPr>
          <p:cNvPr id="372" name="Google Shape;372;g2e1215d96ee_6_19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73" name="Google Shape;373;g2e1215d96ee_6_190"/>
          <p:cNvSpPr txBox="1"/>
          <p:nvPr/>
        </p:nvSpPr>
        <p:spPr>
          <a:xfrm>
            <a:off x="228600" y="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74" name="Google Shape;374;g2e1215d96ee_6_19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75" name="Google Shape;375;g2e1215d96ee_6_190"/>
          <p:cNvSpPr/>
          <p:nvPr/>
        </p:nvSpPr>
        <p:spPr>
          <a:xfrm>
            <a:off x="24975" y="493650"/>
            <a:ext cx="1371600" cy="1128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76" name="Google Shape;376;g2e1215d96ee_6_190"/>
          <p:cNvSpPr txBox="1"/>
          <p:nvPr/>
        </p:nvSpPr>
        <p:spPr>
          <a:xfrm>
            <a:off x="451725" y="1827425"/>
            <a:ext cx="3151800" cy="554100"/>
          </a:xfrm>
          <a:prstGeom prst="rect">
            <a:avLst/>
          </a:prstGeom>
          <a:noFill/>
          <a:ln>
            <a:noFill/>
          </a:ln>
        </p:spPr>
        <p:txBody>
          <a:bodyPr anchorCtr="0" anchor="t" bIns="91425" lIns="91425" spcFirstLastPara="1" rIns="91425" wrap="square" tIns="91425">
            <a:noAutofit/>
          </a:bodyPr>
          <a:lstStyle/>
          <a:p>
            <a:pPr indent="0" lvl="0" marL="0" marR="0" rtl="0" algn="just">
              <a:lnSpc>
                <a:spcPct val="107916"/>
              </a:lnSpc>
              <a:spcBef>
                <a:spcPts val="0"/>
              </a:spcBef>
              <a:spcAft>
                <a:spcPts val="0"/>
              </a:spcAft>
              <a:buClr>
                <a:schemeClr val="dk1"/>
              </a:buClr>
              <a:buSzPts val="1100"/>
              <a:buFont typeface="Arial"/>
              <a:buNone/>
            </a:pPr>
            <a:r>
              <a:rPr b="1" i="0" lang="es-ES" sz="2100" u="none" cap="none" strike="noStrike">
                <a:solidFill>
                  <a:schemeClr val="dk1"/>
                </a:solidFill>
                <a:latin typeface="Arial"/>
                <a:ea typeface="Arial"/>
                <a:cs typeface="Arial"/>
                <a:sym typeface="Arial"/>
              </a:rPr>
              <a:t>Pseudocódigo</a:t>
            </a:r>
            <a:endParaRPr b="1"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chemeClr val="dk1"/>
              </a:buClr>
              <a:buSzPts val="1100"/>
              <a:buFont typeface="Arial"/>
              <a:buNone/>
            </a:pPr>
            <a:r>
              <a:rPr b="1" lang="es-ES" sz="2100">
                <a:solidFill>
                  <a:schemeClr val="dk1"/>
                </a:solidFill>
              </a:rPr>
              <a:t>recuperación</a:t>
            </a:r>
            <a:r>
              <a:rPr b="1" i="0" lang="es-ES" sz="2100" u="none" cap="none" strike="noStrike">
                <a:solidFill>
                  <a:schemeClr val="dk1"/>
                </a:solidFill>
                <a:latin typeface="Arial"/>
                <a:ea typeface="Arial"/>
                <a:cs typeface="Arial"/>
                <a:sym typeface="Arial"/>
              </a:rPr>
              <a:t>:</a:t>
            </a:r>
            <a:endParaRPr b="1" i="0" sz="2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pic>
        <p:nvPicPr>
          <p:cNvPr id="377" name="Google Shape;377;g2e1215d96ee_6_190"/>
          <p:cNvPicPr preferRelativeResize="0"/>
          <p:nvPr/>
        </p:nvPicPr>
        <p:blipFill>
          <a:blip r:embed="rId3">
            <a:alphaModFix/>
          </a:blip>
          <a:stretch>
            <a:fillRect/>
          </a:stretch>
        </p:blipFill>
        <p:spPr>
          <a:xfrm>
            <a:off x="2936300" y="1827425"/>
            <a:ext cx="6699683" cy="440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e1215d96ee_6_209"/>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lnSpc>
                <a:spcPct val="107916"/>
              </a:lnSpc>
              <a:spcBef>
                <a:spcPts val="0"/>
              </a:spcBef>
              <a:spcAft>
                <a:spcPts val="800"/>
              </a:spcAft>
              <a:buClr>
                <a:schemeClr val="dk1"/>
              </a:buClr>
              <a:buSzPts val="1100"/>
              <a:buFont typeface="Arial"/>
              <a:buNone/>
            </a:pPr>
            <a:r>
              <a:t/>
            </a:r>
            <a:endParaRPr b="0" i="0" sz="2400" u="sng" cap="none" strike="noStrike">
              <a:solidFill>
                <a:schemeClr val="dk1"/>
              </a:solidFill>
              <a:latin typeface="Arial"/>
              <a:ea typeface="Arial"/>
              <a:cs typeface="Arial"/>
              <a:sym typeface="Arial"/>
            </a:endParaRPr>
          </a:p>
        </p:txBody>
      </p:sp>
      <p:cxnSp>
        <p:nvCxnSpPr>
          <p:cNvPr id="384" name="Google Shape;384;g2e1215d96ee_6_20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85" name="Google Shape;385;g2e1215d96ee_6_209"/>
          <p:cNvSpPr txBox="1"/>
          <p:nvPr/>
        </p:nvSpPr>
        <p:spPr>
          <a:xfrm>
            <a:off x="228600" y="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386" name="Google Shape;386;g2e1215d96ee_6_20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87" name="Google Shape;387;g2e1215d96ee_6_209"/>
          <p:cNvSpPr/>
          <p:nvPr/>
        </p:nvSpPr>
        <p:spPr>
          <a:xfrm>
            <a:off x="24975" y="493650"/>
            <a:ext cx="1371600" cy="1128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88" name="Google Shape;388;g2e1215d96ee_6_209"/>
          <p:cNvSpPr txBox="1"/>
          <p:nvPr/>
        </p:nvSpPr>
        <p:spPr>
          <a:xfrm>
            <a:off x="331250" y="1749550"/>
            <a:ext cx="11734800" cy="58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b="1" lang="es-ES" sz="1800">
                <a:solidFill>
                  <a:schemeClr val="dk1"/>
                </a:solidFill>
                <a:latin typeface="Aptos"/>
                <a:ea typeface="Aptos"/>
                <a:cs typeface="Aptos"/>
                <a:sym typeface="Aptos"/>
              </a:rPr>
              <a:t>Implementación de los algoritmos de cálculo de coste óptimo y recuperación de la solución:</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pic>
        <p:nvPicPr>
          <p:cNvPr id="389" name="Google Shape;389;g2e1215d96ee_6_209"/>
          <p:cNvPicPr preferRelativeResize="0"/>
          <p:nvPr/>
        </p:nvPicPr>
        <p:blipFill>
          <a:blip r:embed="rId3">
            <a:alphaModFix/>
          </a:blip>
          <a:stretch>
            <a:fillRect/>
          </a:stretch>
        </p:blipFill>
        <p:spPr>
          <a:xfrm>
            <a:off x="331250" y="2237100"/>
            <a:ext cx="5630375" cy="4299740"/>
          </a:xfrm>
          <a:prstGeom prst="rect">
            <a:avLst/>
          </a:prstGeom>
          <a:noFill/>
          <a:ln>
            <a:noFill/>
          </a:ln>
        </p:spPr>
      </p:pic>
      <p:pic>
        <p:nvPicPr>
          <p:cNvPr id="390" name="Google Shape;390;g2e1215d96ee_6_209"/>
          <p:cNvPicPr preferRelativeResize="0"/>
          <p:nvPr/>
        </p:nvPicPr>
        <p:blipFill>
          <a:blip r:embed="rId4">
            <a:alphaModFix/>
          </a:blip>
          <a:stretch>
            <a:fillRect/>
          </a:stretch>
        </p:blipFill>
        <p:spPr>
          <a:xfrm>
            <a:off x="5961625" y="2237100"/>
            <a:ext cx="5744600" cy="438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ccf34a39af_0_21"/>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lnSpc>
                <a:spcPct val="107916"/>
              </a:lnSpc>
              <a:spcBef>
                <a:spcPts val="0"/>
              </a:spcBef>
              <a:spcAft>
                <a:spcPts val="800"/>
              </a:spcAft>
              <a:buClr>
                <a:schemeClr val="dk1"/>
              </a:buClr>
              <a:buSzPts val="1100"/>
              <a:buFont typeface="Arial"/>
              <a:buNone/>
            </a:pPr>
            <a:r>
              <a:t/>
            </a:r>
            <a:endParaRPr b="0" i="0" sz="2400" u="sng" cap="none" strike="noStrike">
              <a:solidFill>
                <a:schemeClr val="dk1"/>
              </a:solidFill>
              <a:latin typeface="Arial"/>
              <a:ea typeface="Arial"/>
              <a:cs typeface="Arial"/>
              <a:sym typeface="Arial"/>
            </a:endParaRPr>
          </a:p>
        </p:txBody>
      </p:sp>
      <p:cxnSp>
        <p:nvCxnSpPr>
          <p:cNvPr id="397" name="Google Shape;397;g2ccf34a39af_0_2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98" name="Google Shape;398;g2ccf34a39af_0_21"/>
          <p:cNvSpPr txBox="1"/>
          <p:nvPr/>
        </p:nvSpPr>
        <p:spPr>
          <a:xfrm>
            <a:off x="133350" y="32895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Ejemplo</a:t>
            </a:r>
            <a:endParaRPr b="0" i="0" sz="2800" u="none" cap="none" strike="noStrike">
              <a:solidFill>
                <a:srgbClr val="3F3F3F"/>
              </a:solidFill>
              <a:latin typeface="Century Gothic"/>
              <a:ea typeface="Century Gothic"/>
              <a:cs typeface="Century Gothic"/>
              <a:sym typeface="Century Gothic"/>
            </a:endParaRPr>
          </a:p>
        </p:txBody>
      </p:sp>
      <p:cxnSp>
        <p:nvCxnSpPr>
          <p:cNvPr id="399" name="Google Shape;399;g2ccf34a39af_0_2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00" name="Google Shape;400;g2ccf34a39af_0_21"/>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800"/>
              <a:buFont typeface="Arial"/>
              <a:buNone/>
            </a:pPr>
            <a:r>
              <a:rPr b="1" lang="es-ES" sz="1800">
                <a:solidFill>
                  <a:schemeClr val="lt1"/>
                </a:solidFill>
              </a:rPr>
              <a:t>VIAJES ENTRE CIUDADES</a:t>
            </a:r>
            <a:endParaRPr>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pic>
        <p:nvPicPr>
          <p:cNvPr id="401" name="Google Shape;401;g2ccf34a39af_0_21"/>
          <p:cNvPicPr preferRelativeResize="0"/>
          <p:nvPr/>
        </p:nvPicPr>
        <p:blipFill rotWithShape="1">
          <a:blip r:embed="rId3">
            <a:alphaModFix/>
          </a:blip>
          <a:srcRect b="33545" l="0" r="0" t="0"/>
          <a:stretch/>
        </p:blipFill>
        <p:spPr>
          <a:xfrm>
            <a:off x="133350" y="1724350"/>
            <a:ext cx="5607100" cy="2279925"/>
          </a:xfrm>
          <a:prstGeom prst="rect">
            <a:avLst/>
          </a:prstGeom>
          <a:noFill/>
          <a:ln>
            <a:noFill/>
          </a:ln>
        </p:spPr>
      </p:pic>
      <p:pic>
        <p:nvPicPr>
          <p:cNvPr id="402" name="Google Shape;402;g2ccf34a39af_0_21"/>
          <p:cNvPicPr preferRelativeResize="0"/>
          <p:nvPr/>
        </p:nvPicPr>
        <p:blipFill rotWithShape="1">
          <a:blip r:embed="rId4">
            <a:alphaModFix/>
          </a:blip>
          <a:srcRect b="0" l="0" r="0" t="6898"/>
          <a:stretch/>
        </p:blipFill>
        <p:spPr>
          <a:xfrm>
            <a:off x="133350" y="4167775"/>
            <a:ext cx="9766925" cy="1601975"/>
          </a:xfrm>
          <a:prstGeom prst="rect">
            <a:avLst/>
          </a:prstGeom>
          <a:noFill/>
          <a:ln>
            <a:noFill/>
          </a:ln>
        </p:spPr>
      </p:pic>
      <p:pic>
        <p:nvPicPr>
          <p:cNvPr id="403" name="Google Shape;403;g2ccf34a39af_0_21"/>
          <p:cNvPicPr preferRelativeResize="0"/>
          <p:nvPr/>
        </p:nvPicPr>
        <p:blipFill rotWithShape="1">
          <a:blip r:embed="rId5">
            <a:alphaModFix/>
          </a:blip>
          <a:srcRect b="0" l="3700" r="30223" t="0"/>
          <a:stretch/>
        </p:blipFill>
        <p:spPr>
          <a:xfrm>
            <a:off x="6216675" y="2459150"/>
            <a:ext cx="5381625" cy="50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cxnSp>
        <p:nvCxnSpPr>
          <p:cNvPr id="409" name="Google Shape;409;g2e05acd7da4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10" name="Google Shape;410;g2e05acd7da4_0_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0</a:t>
            </a:r>
            <a:r>
              <a:rPr b="1" i="0" lang="es-ES" sz="2800" u="none" cap="none" strike="noStrike">
                <a:solidFill>
                  <a:srgbClr val="3F3F3F"/>
                </a:solidFill>
                <a:latin typeface="Century Gothic"/>
                <a:ea typeface="Century Gothic"/>
                <a:cs typeface="Century Gothic"/>
                <a:sym typeface="Century Gothic"/>
              </a:rPr>
              <a:t>-Enunciado</a:t>
            </a:r>
            <a:endParaRPr b="0" i="0" sz="2800" u="none" cap="none" strike="noStrike">
              <a:solidFill>
                <a:srgbClr val="3F3F3F"/>
              </a:solidFill>
              <a:latin typeface="Century Gothic"/>
              <a:ea typeface="Century Gothic"/>
              <a:cs typeface="Century Gothic"/>
              <a:sym typeface="Century Gothic"/>
            </a:endParaRPr>
          </a:p>
        </p:txBody>
      </p:sp>
      <p:cxnSp>
        <p:nvCxnSpPr>
          <p:cNvPr id="411" name="Google Shape;411;g2e05acd7da4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12" name="Google Shape;412;g2e05acd7da4_0_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413" name="Google Shape;413;g2e05acd7da4_0_0"/>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ES" sz="1800">
                <a:solidFill>
                  <a:schemeClr val="dk1"/>
                </a:solidFill>
              </a:rPr>
              <a:t>Un videojuego se juega por turnos y se representa en un mapa cuadriculado bidimensional de f filas y c columnas. El jugador siempre entra al mapa por la esquina superior derecha, y sale por la esquina inferior izquierda. En cada turno, los posibles movimientos del jugador son: ir 1 casilla a la izquierda, ir 1 casilla abajo, o moverse 1 posición a la casilla inferior izquierda. Cada casilla del mapa puede estar vacía, contener un muro, o contener una bolsa de oro. Todas las casillas son transitables salvo las que tienen muros. El objetivo consiste en llegar a la salida pudiendo recoger tanto oro como sea posible (pasar por tantas casillas que contengan una bolsa como se pueda). En el ejemplo siguiente, el jugador puede conseguir un máximo de 3 bolsas de oro con los movimientos permitidos.</a:t>
            </a:r>
            <a:endParaRPr sz="20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414" name="Google Shape;414;g2e05acd7da4_0_0"/>
          <p:cNvPicPr preferRelativeResize="0"/>
          <p:nvPr/>
        </p:nvPicPr>
        <p:blipFill>
          <a:blip r:embed="rId3">
            <a:alphaModFix/>
          </a:blip>
          <a:stretch>
            <a:fillRect/>
          </a:stretch>
        </p:blipFill>
        <p:spPr>
          <a:xfrm>
            <a:off x="7348175" y="3826475"/>
            <a:ext cx="1873050" cy="256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cxnSp>
        <p:nvCxnSpPr>
          <p:cNvPr id="420" name="Google Shape;420;g2e05acd7da4_0_1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21" name="Google Shape;421;g2e05acd7da4_0_1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1</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Resolución por etapas</a:t>
            </a:r>
            <a:endParaRPr b="0" i="0" sz="2800" u="none" cap="none" strike="noStrike">
              <a:solidFill>
                <a:srgbClr val="3F3F3F"/>
              </a:solidFill>
              <a:latin typeface="Century Gothic"/>
              <a:ea typeface="Century Gothic"/>
              <a:cs typeface="Century Gothic"/>
              <a:sym typeface="Century Gothic"/>
            </a:endParaRPr>
          </a:p>
        </p:txBody>
      </p:sp>
      <p:cxnSp>
        <p:nvCxnSpPr>
          <p:cNvPr id="422" name="Google Shape;422;g2e05acd7da4_0_1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23" name="Google Shape;423;g2e05acd7da4_0_1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p:txBody>
      </p:sp>
      <p:sp>
        <p:nvSpPr>
          <p:cNvPr id="424" name="Google Shape;424;g2e05acd7da4_0_10"/>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800"/>
              </a:spcBef>
              <a:spcAft>
                <a:spcPts val="0"/>
              </a:spcAft>
              <a:buClr>
                <a:schemeClr val="dk1"/>
              </a:buClr>
              <a:buSzPts val="1100"/>
              <a:buFont typeface="Arial"/>
              <a:buNone/>
            </a:pPr>
            <a:r>
              <a:rPr lang="es-ES" sz="2400">
                <a:solidFill>
                  <a:schemeClr val="dk1"/>
                </a:solidFill>
              </a:rPr>
              <a:t>El problema se puede resolver por etapas. En cada etapa se selecciona que movimiento hacer. Los movimientos permitidos son a la izquierda,abajo y la diagonal abajo-izquierda y supondremos que las casillas con muros son .1, las vacías 0 y las con monedas 1.</a:t>
            </a:r>
            <a:endParaRPr sz="29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425" name="Google Shape;425;g2e05acd7da4_0_10"/>
          <p:cNvPicPr preferRelativeResize="0"/>
          <p:nvPr/>
        </p:nvPicPr>
        <p:blipFill>
          <a:blip r:embed="rId3">
            <a:alphaModFix/>
          </a:blip>
          <a:stretch>
            <a:fillRect/>
          </a:stretch>
        </p:blipFill>
        <p:spPr>
          <a:xfrm>
            <a:off x="6950675" y="3569700"/>
            <a:ext cx="1918375" cy="263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cxnSp>
        <p:nvCxnSpPr>
          <p:cNvPr id="101" name="Google Shape;101;p4"/>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02" name="Google Shape;102;p4"/>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Problemas</a:t>
            </a:r>
            <a:endParaRPr b="0" i="0" sz="2800" u="none" cap="none" strike="noStrike">
              <a:solidFill>
                <a:srgbClr val="3F3F3F"/>
              </a:solidFill>
              <a:latin typeface="Century Gothic"/>
              <a:ea typeface="Century Gothic"/>
              <a:cs typeface="Century Gothic"/>
              <a:sym typeface="Century Gothic"/>
            </a:endParaRPr>
          </a:p>
        </p:txBody>
      </p:sp>
      <p:cxnSp>
        <p:nvCxnSpPr>
          <p:cNvPr id="103" name="Google Shape;103;p4"/>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04" name="Google Shape;104;p4"/>
          <p:cNvSpPr/>
          <p:nvPr/>
        </p:nvSpPr>
        <p:spPr>
          <a:xfrm rot="5400000">
            <a:off x="-405753" y="2673329"/>
            <a:ext cx="4336200" cy="2044800"/>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5" name="Google Shape;105;p4"/>
          <p:cNvSpPr/>
          <p:nvPr/>
        </p:nvSpPr>
        <p:spPr>
          <a:xfrm rot="5400000">
            <a:off x="1761132" y="2673357"/>
            <a:ext cx="4336142" cy="2044685"/>
          </a:xfrm>
          <a:prstGeom prst="trapezoid">
            <a:avLst>
              <a:gd fmla="val 25000" name="adj"/>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6" name="Google Shape;106;p4"/>
          <p:cNvSpPr/>
          <p:nvPr/>
        </p:nvSpPr>
        <p:spPr>
          <a:xfrm rot="5400000">
            <a:off x="3927930" y="2673357"/>
            <a:ext cx="4336142" cy="2044685"/>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4"/>
          <p:cNvSpPr/>
          <p:nvPr/>
        </p:nvSpPr>
        <p:spPr>
          <a:xfrm rot="5400000">
            <a:off x="6094728" y="2631261"/>
            <a:ext cx="4336142" cy="2044685"/>
          </a:xfrm>
          <a:prstGeom prst="trapezoid">
            <a:avLst>
              <a:gd fmla="val 25000" name="adj"/>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 name="Google Shape;108;p4"/>
          <p:cNvSpPr/>
          <p:nvPr/>
        </p:nvSpPr>
        <p:spPr>
          <a:xfrm rot="5400000">
            <a:off x="8263685" y="2673357"/>
            <a:ext cx="4336142" cy="2044685"/>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 name="Google Shape;109;p4"/>
          <p:cNvSpPr/>
          <p:nvPr/>
        </p:nvSpPr>
        <p:spPr>
          <a:xfrm>
            <a:off x="886383"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3053182"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4"/>
          <p:cNvSpPr/>
          <p:nvPr/>
        </p:nvSpPr>
        <p:spPr>
          <a:xfrm>
            <a:off x="5219979"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7386779" y="3653603"/>
            <a:ext cx="1752042" cy="1461939"/>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4"/>
          <p:cNvSpPr/>
          <p:nvPr/>
        </p:nvSpPr>
        <p:spPr>
          <a:xfrm>
            <a:off x="9555735"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14" name="Google Shape;114;p4"/>
          <p:cNvSpPr/>
          <p:nvPr/>
        </p:nvSpPr>
        <p:spPr>
          <a:xfrm>
            <a:off x="1076594" y="2433372"/>
            <a:ext cx="1371600" cy="554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rio</a:t>
            </a:r>
            <a:endParaRPr b="1" sz="1800">
              <a:solidFill>
                <a:schemeClr val="lt1"/>
              </a:solidFill>
            </a:endParaRPr>
          </a:p>
        </p:txBody>
      </p:sp>
      <p:sp>
        <p:nvSpPr>
          <p:cNvPr id="115" name="Google Shape;115;p4"/>
          <p:cNvSpPr/>
          <p:nvPr/>
        </p:nvSpPr>
        <p:spPr>
          <a:xfrm>
            <a:off x="3242324" y="2539855"/>
            <a:ext cx="1371600" cy="55399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VIAJES ENTRE CIUDADES</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5410200" y="2532225"/>
            <a:ext cx="1468200" cy="831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SOLITARIO CHINO</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(SENKU)</a:t>
            </a:r>
            <a:endParaRPr b="1" i="0" sz="1800" u="none" cap="none" strike="noStrike">
              <a:solidFill>
                <a:schemeClr val="lt1"/>
              </a:solidFill>
              <a:latin typeface="Arial"/>
              <a:ea typeface="Arial"/>
              <a:cs typeface="Arial"/>
              <a:sym typeface="Arial"/>
            </a:endParaRPr>
          </a:p>
        </p:txBody>
      </p:sp>
      <p:sp>
        <p:nvSpPr>
          <p:cNvPr id="117" name="Google Shape;117;p4"/>
          <p:cNvSpPr/>
          <p:nvPr/>
        </p:nvSpPr>
        <p:spPr>
          <a:xfrm>
            <a:off x="7577000" y="2609550"/>
            <a:ext cx="1468200" cy="83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Laberinto</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Backtracking</a:t>
            </a:r>
            <a:endParaRPr b="1" i="0" sz="1800" u="none" cap="none" strike="noStrike">
              <a:solidFill>
                <a:schemeClr val="lt1"/>
              </a:solidFill>
              <a:latin typeface="Arial"/>
              <a:ea typeface="Arial"/>
              <a:cs typeface="Arial"/>
              <a:sym typeface="Arial"/>
            </a:endParaRPr>
          </a:p>
        </p:txBody>
      </p:sp>
      <p:sp>
        <p:nvSpPr>
          <p:cNvPr id="118" name="Google Shape;118;p4"/>
          <p:cNvSpPr/>
          <p:nvPr/>
        </p:nvSpPr>
        <p:spPr>
          <a:xfrm>
            <a:off x="9734775" y="2601925"/>
            <a:ext cx="1468200" cy="69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s-ES" sz="1800" u="none" cap="none" strike="noStrike">
                <a:solidFill>
                  <a:schemeClr val="lt1"/>
                </a:solidFill>
                <a:latin typeface="Arial"/>
                <a:ea typeface="Arial"/>
                <a:cs typeface="Arial"/>
                <a:sym typeface="Arial"/>
              </a:rPr>
              <a:t>Laberinto</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ES" sz="1800" u="none" cap="none" strike="noStrike">
                <a:solidFill>
                  <a:schemeClr val="lt1"/>
                </a:solidFill>
                <a:latin typeface="Arial"/>
                <a:ea typeface="Arial"/>
                <a:cs typeface="Arial"/>
                <a:sym typeface="Arial"/>
              </a:rPr>
              <a:t>     B&amp;B</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cxnSp>
        <p:nvCxnSpPr>
          <p:cNvPr id="431" name="Google Shape;431;g2e05acd7da4_0_2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32" name="Google Shape;432;g2e05acd7da4_0_2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3.2</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Ecuación recurrente</a:t>
            </a:r>
            <a:endParaRPr b="0" i="0" sz="2800" u="none" cap="none" strike="noStrike">
              <a:solidFill>
                <a:srgbClr val="3F3F3F"/>
              </a:solidFill>
              <a:latin typeface="Century Gothic"/>
              <a:ea typeface="Century Gothic"/>
              <a:cs typeface="Century Gothic"/>
              <a:sym typeface="Century Gothic"/>
            </a:endParaRPr>
          </a:p>
        </p:txBody>
      </p:sp>
      <p:cxnSp>
        <p:nvCxnSpPr>
          <p:cNvPr id="433" name="Google Shape;433;g2e05acd7da4_0_2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34" name="Google Shape;434;g2e05acd7da4_0_2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p:txBody>
      </p:sp>
      <p:sp>
        <p:nvSpPr>
          <p:cNvPr id="435" name="Google Shape;435;g2e05acd7da4_0_20"/>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La solución depende de las etapas(de los movimientos que se escojan) entre la casilla inicial i y la casilla j que </a:t>
            </a:r>
            <a:r>
              <a:rPr lang="es-ES">
                <a:solidFill>
                  <a:schemeClr val="dk1"/>
                </a:solidFill>
                <a:latin typeface="Aptos"/>
                <a:ea typeface="Aptos"/>
                <a:cs typeface="Aptos"/>
                <a:sym typeface="Aptos"/>
              </a:rPr>
              <a:t>será</a:t>
            </a:r>
            <a:r>
              <a:rPr lang="es-ES">
                <a:solidFill>
                  <a:schemeClr val="dk1"/>
                </a:solidFill>
                <a:latin typeface="Aptos"/>
                <a:ea typeface="Aptos"/>
                <a:cs typeface="Aptos"/>
                <a:sym typeface="Aptos"/>
              </a:rPr>
              <a:t> la casilla siguiente en el camino a la casilla de salida. Denominaremos C(i,j) a la cantidad máxima de bolsas de oro  entre la casilla i y la j.</a:t>
            </a:r>
            <a:endParaRPr>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En una instancia inicial  para llegar desde i hasta j se considera estas posibilidades:</a:t>
            </a:r>
            <a:endParaRPr>
              <a:solidFill>
                <a:schemeClr val="dk1"/>
              </a:solidFill>
              <a:latin typeface="Aptos"/>
              <a:ea typeface="Aptos"/>
              <a:cs typeface="Aptos"/>
              <a:sym typeface="Aptos"/>
            </a:endParaRPr>
          </a:p>
          <a:p>
            <a:pPr indent="-317500" lvl="0" marL="457200" rtl="0" algn="just">
              <a:lnSpc>
                <a:spcPct val="107916"/>
              </a:lnSpc>
              <a:spcBef>
                <a:spcPts val="800"/>
              </a:spcBef>
              <a:spcAft>
                <a:spcPts val="0"/>
              </a:spcAft>
              <a:buClr>
                <a:schemeClr val="dk1"/>
              </a:buClr>
              <a:buSzPts val="1400"/>
              <a:buFont typeface="Aptos"/>
              <a:buChar char="●"/>
            </a:pPr>
            <a:r>
              <a:rPr lang="es-ES">
                <a:solidFill>
                  <a:schemeClr val="dk1"/>
                </a:solidFill>
                <a:latin typeface="Aptos"/>
                <a:ea typeface="Aptos"/>
                <a:cs typeface="Aptos"/>
                <a:sym typeface="Aptos"/>
              </a:rPr>
              <a:t>se decidirán los movimientos conforme a cual tiene bolsa de oro. podría ser :</a:t>
            </a:r>
            <a:endParaRPr>
              <a:solidFill>
                <a:schemeClr val="dk1"/>
              </a:solidFill>
            </a:endParaRPr>
          </a:p>
          <a:p>
            <a:pPr indent="-317500" lvl="0" marL="914400" rtl="0" algn="l">
              <a:lnSpc>
                <a:spcPct val="107916"/>
              </a:lnSpc>
              <a:spcBef>
                <a:spcPts val="0"/>
              </a:spcBef>
              <a:spcAft>
                <a:spcPts val="0"/>
              </a:spcAft>
              <a:buClr>
                <a:schemeClr val="dk1"/>
              </a:buClr>
              <a:buSzPts val="1400"/>
              <a:buChar char="●"/>
            </a:pPr>
            <a:r>
              <a:rPr lang="es-ES">
                <a:solidFill>
                  <a:schemeClr val="dk1"/>
                </a:solidFill>
              </a:rPr>
              <a:t>la casilla i,j-1</a:t>
            </a:r>
            <a:endParaRPr>
              <a:solidFill>
                <a:schemeClr val="dk1"/>
              </a:solidFill>
            </a:endParaRPr>
          </a:p>
          <a:p>
            <a:pPr indent="-317500" lvl="0" marL="914400" rtl="0" algn="l">
              <a:lnSpc>
                <a:spcPct val="107916"/>
              </a:lnSpc>
              <a:spcBef>
                <a:spcPts val="0"/>
              </a:spcBef>
              <a:spcAft>
                <a:spcPts val="0"/>
              </a:spcAft>
              <a:buClr>
                <a:schemeClr val="dk1"/>
              </a:buClr>
              <a:buSzPts val="1400"/>
              <a:buChar char="●"/>
            </a:pPr>
            <a:r>
              <a:rPr lang="es-ES">
                <a:solidFill>
                  <a:schemeClr val="dk1"/>
                </a:solidFill>
              </a:rPr>
              <a:t>la casilla i+1,j</a:t>
            </a:r>
            <a:endParaRPr>
              <a:solidFill>
                <a:schemeClr val="dk1"/>
              </a:solidFill>
            </a:endParaRPr>
          </a:p>
          <a:p>
            <a:pPr indent="-317500" lvl="0" marL="914400" rtl="0" algn="l">
              <a:lnSpc>
                <a:spcPct val="107916"/>
              </a:lnSpc>
              <a:spcBef>
                <a:spcPts val="0"/>
              </a:spcBef>
              <a:spcAft>
                <a:spcPts val="0"/>
              </a:spcAft>
              <a:buClr>
                <a:schemeClr val="dk1"/>
              </a:buClr>
              <a:buSzPts val="1400"/>
              <a:buChar char="●"/>
            </a:pPr>
            <a:r>
              <a:rPr lang="es-ES">
                <a:solidFill>
                  <a:schemeClr val="dk1"/>
                </a:solidFill>
              </a:rPr>
              <a:t>la casilla i+1,j-1</a:t>
            </a:r>
            <a:endParaRPr>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s-ES">
                <a:solidFill>
                  <a:schemeClr val="dk1"/>
                </a:solidFill>
              </a:rPr>
              <a:t>por lo que el beneficio C(i,j) sería: max{C( i,j-1),C( i+1,j),C( i+1,j-1)}</a:t>
            </a:r>
            <a:endParaRPr>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s-ES">
                <a:solidFill>
                  <a:schemeClr val="dk1"/>
                </a:solidFill>
              </a:rPr>
              <a:t>el caso base para esta ecuación sería:</a:t>
            </a:r>
            <a:endParaRPr>
              <a:solidFill>
                <a:schemeClr val="dk1"/>
              </a:solidFill>
            </a:endParaRPr>
          </a:p>
          <a:p>
            <a:pPr indent="-317500" lvl="0" marL="457200" rtl="0" algn="l">
              <a:lnSpc>
                <a:spcPct val="107916"/>
              </a:lnSpc>
              <a:spcBef>
                <a:spcPts val="800"/>
              </a:spcBef>
              <a:spcAft>
                <a:spcPts val="0"/>
              </a:spcAft>
              <a:buClr>
                <a:schemeClr val="dk1"/>
              </a:buClr>
              <a:buSzPts val="1400"/>
              <a:buChar char="●"/>
            </a:pPr>
            <a:r>
              <a:rPr lang="es-ES">
                <a:solidFill>
                  <a:schemeClr val="dk1"/>
                </a:solidFill>
              </a:rPr>
              <a:t>no hay oro en la cercanía: C(i,j)=0, da igual las posibilidades que hagamos que no hay beneficio</a:t>
            </a:r>
            <a:endParaRPr>
              <a:solidFill>
                <a:schemeClr val="dk1"/>
              </a:solidFill>
            </a:endParaRPr>
          </a:p>
          <a:p>
            <a:pPr indent="-317500" lvl="0" marL="457200" rtl="0" algn="l">
              <a:lnSpc>
                <a:spcPct val="107916"/>
              </a:lnSpc>
              <a:spcBef>
                <a:spcPts val="0"/>
              </a:spcBef>
              <a:spcAft>
                <a:spcPts val="0"/>
              </a:spcAft>
              <a:buClr>
                <a:schemeClr val="dk1"/>
              </a:buClr>
              <a:buSzPts val="1400"/>
              <a:buChar char="●"/>
            </a:pPr>
            <a:r>
              <a:rPr lang="es-ES">
                <a:solidFill>
                  <a:schemeClr val="dk1"/>
                </a:solidFill>
              </a:rPr>
              <a:t> hay oro en todos los posibles movimientos: C(i,j)=1, da igual las posibilidades que hagamos que  hay beneficio.</a:t>
            </a:r>
            <a:endParaRPr>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cxnSp>
        <p:nvCxnSpPr>
          <p:cNvPr id="441" name="Google Shape;441;g2e05acd7da4_0_3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42" name="Google Shape;442;g2e05acd7da4_0_3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3.3</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Valor Objetivo</a:t>
            </a:r>
            <a:endParaRPr b="0" i="0" sz="2800" u="none" cap="none" strike="noStrike">
              <a:solidFill>
                <a:srgbClr val="3F3F3F"/>
              </a:solidFill>
              <a:latin typeface="Century Gothic"/>
              <a:ea typeface="Century Gothic"/>
              <a:cs typeface="Century Gothic"/>
              <a:sym typeface="Century Gothic"/>
            </a:endParaRPr>
          </a:p>
        </p:txBody>
      </p:sp>
      <p:cxnSp>
        <p:nvCxnSpPr>
          <p:cNvPr id="443" name="Google Shape;443;g2e05acd7da4_0_3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44" name="Google Shape;444;g2e05acd7da4_0_3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p:txBody>
      </p:sp>
      <p:sp>
        <p:nvSpPr>
          <p:cNvPr id="445" name="Google Shape;445;g2e05acd7da4_0_30"/>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1500"/>
              </a:spcBef>
              <a:spcAft>
                <a:spcPts val="0"/>
              </a:spcAft>
              <a:buClr>
                <a:schemeClr val="dk1"/>
              </a:buClr>
              <a:buSzPts val="1100"/>
              <a:buFont typeface="Arial"/>
              <a:buNone/>
            </a:pPr>
            <a:r>
              <a:rPr lang="es-ES" sz="2400">
                <a:solidFill>
                  <a:srgbClr val="0D0D0D"/>
                </a:solidFill>
                <a:highlight>
                  <a:srgbClr val="FFFFFF"/>
                </a:highlight>
                <a:latin typeface="Roboto"/>
                <a:ea typeface="Roboto"/>
                <a:cs typeface="Roboto"/>
                <a:sym typeface="Roboto"/>
              </a:rPr>
              <a:t>Se desea conocer la cantidad de bolsas máximas C(i,j) de ir desde una casilla i a una j. Dentro de esto hay que tener en cuenta que no se puede ir a casillas obstáculos y que hay que elegir la casilla con bolsa de oro o la más cercana a ella.</a:t>
            </a:r>
            <a:endParaRPr sz="36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446" name="Google Shape;446;g2e05acd7da4_0_30"/>
          <p:cNvPicPr preferRelativeResize="0"/>
          <p:nvPr/>
        </p:nvPicPr>
        <p:blipFill>
          <a:blip r:embed="rId3">
            <a:alphaModFix/>
          </a:blip>
          <a:stretch>
            <a:fillRect/>
          </a:stretch>
        </p:blipFill>
        <p:spPr>
          <a:xfrm>
            <a:off x="4620400" y="3270425"/>
            <a:ext cx="6445074" cy="322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cxnSp>
        <p:nvCxnSpPr>
          <p:cNvPr id="452" name="Google Shape;452;g2e05acd7da4_0_4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53" name="Google Shape;453;g2e05acd7da4_0_4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3.4</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Verificación del P.O.B</a:t>
            </a:r>
            <a:endParaRPr b="0" i="0" sz="2800" u="none" cap="none" strike="noStrike">
              <a:solidFill>
                <a:srgbClr val="3F3F3F"/>
              </a:solidFill>
              <a:latin typeface="Century Gothic"/>
              <a:ea typeface="Century Gothic"/>
              <a:cs typeface="Century Gothic"/>
              <a:sym typeface="Century Gothic"/>
            </a:endParaRPr>
          </a:p>
        </p:txBody>
      </p:sp>
      <p:cxnSp>
        <p:nvCxnSpPr>
          <p:cNvPr id="454" name="Google Shape;454;g2e05acd7da4_0_4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55" name="Google Shape;455;g2e05acd7da4_0_4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p:txBody>
      </p:sp>
      <p:sp>
        <p:nvSpPr>
          <p:cNvPr id="456" name="Google Shape;456;g2e05acd7da4_0_40"/>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800"/>
              </a:spcBef>
              <a:spcAft>
                <a:spcPts val="0"/>
              </a:spcAft>
              <a:buClr>
                <a:schemeClr val="dk1"/>
              </a:buClr>
              <a:buSzPts val="1100"/>
              <a:buFont typeface="Arial"/>
              <a:buNone/>
            </a:pPr>
            <a:r>
              <a:rPr lang="es-ES" sz="2000">
                <a:solidFill>
                  <a:schemeClr val="dk1"/>
                </a:solidFill>
              </a:rPr>
              <a:t>Si las soluciones son óptimas sus subsoluciones también tienen que serlo. En este caso es así dado que en cada etapa C(i,j) siempre va a a ser el máximo entre todas las posibilidades ,max{C( i,j-1),C( i+1,j),C( i+1,j-1)}. Por lo que siempre se va a elegir la opción que lleva a mayor cantidad de bolas de oro.</a:t>
            </a:r>
            <a:endParaRPr sz="33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cxnSp>
        <p:nvCxnSpPr>
          <p:cNvPr id="462" name="Google Shape;462;g2e05acd7da4_0_5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63" name="Google Shape;463;g2e05acd7da4_0_5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3.5</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Diseño de la memoria</a:t>
            </a:r>
            <a:endParaRPr b="0" i="0" sz="2800" u="none" cap="none" strike="noStrike">
              <a:solidFill>
                <a:srgbClr val="3F3F3F"/>
              </a:solidFill>
              <a:latin typeface="Century Gothic"/>
              <a:ea typeface="Century Gothic"/>
              <a:cs typeface="Century Gothic"/>
              <a:sym typeface="Century Gothic"/>
            </a:endParaRPr>
          </a:p>
        </p:txBody>
      </p:sp>
      <p:cxnSp>
        <p:nvCxnSpPr>
          <p:cNvPr id="464" name="Google Shape;464;g2e05acd7da4_0_5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65" name="Google Shape;465;g2e05acd7da4_0_5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p:txBody>
      </p:sp>
      <p:sp>
        <p:nvSpPr>
          <p:cNvPr id="466" name="Google Shape;466;g2e05acd7da4_0_50"/>
          <p:cNvSpPr txBox="1"/>
          <p:nvPr/>
        </p:nvSpPr>
        <p:spPr>
          <a:xfrm>
            <a:off x="439225" y="1627350"/>
            <a:ext cx="5612400" cy="4811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s-ES" sz="1500">
                <a:solidFill>
                  <a:schemeClr val="dk1"/>
                </a:solidFill>
              </a:rPr>
              <a:t>Para resolver el problema C(i,j) será representado como una matriz bidimensional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ES" sz="1500">
                <a:solidFill>
                  <a:schemeClr val="dk1"/>
                </a:solidFill>
              </a:rPr>
              <a:t>Esta matriz tendrá n filas y columnas y casilla de inicio será la 0, n-1 y la casilla de salida la n-1,0</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ES" sz="1500">
                <a:solidFill>
                  <a:schemeClr val="dk1"/>
                </a:solidFill>
              </a:rPr>
              <a:t>Cada casilla contendrá qué es un obstáculo(-1),  que está vacía (0) o que tiene bolsa de oro(1).</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ES" sz="1500">
                <a:solidFill>
                  <a:schemeClr val="dk1"/>
                </a:solidFill>
              </a:rPr>
              <a:t>la matriz se rellenará de la siguiente manera:</a:t>
            </a:r>
            <a:endParaRPr sz="1500">
              <a:solidFill>
                <a:schemeClr val="dk1"/>
              </a:solidFill>
            </a:endParaRPr>
          </a:p>
          <a:p>
            <a:pPr indent="-323850" lvl="0" marL="914400" rtl="0" algn="l">
              <a:lnSpc>
                <a:spcPct val="115000"/>
              </a:lnSpc>
              <a:spcBef>
                <a:spcPts val="0"/>
              </a:spcBef>
              <a:spcAft>
                <a:spcPts val="0"/>
              </a:spcAft>
              <a:buClr>
                <a:schemeClr val="dk1"/>
              </a:buClr>
              <a:buSzPts val="1500"/>
              <a:buAutoNum type="arabicPeriod"/>
            </a:pPr>
            <a:r>
              <a:rPr lang="es-ES" sz="1500">
                <a:solidFill>
                  <a:schemeClr val="dk1"/>
                </a:solidFill>
              </a:rPr>
              <a:t>el caso base, la primera etapa</a:t>
            </a:r>
            <a:endParaRPr sz="1500">
              <a:solidFill>
                <a:schemeClr val="dk1"/>
              </a:solidFill>
            </a:endParaRPr>
          </a:p>
          <a:p>
            <a:pPr indent="-323850" lvl="0" marL="914400" rtl="0" algn="l">
              <a:lnSpc>
                <a:spcPct val="115000"/>
              </a:lnSpc>
              <a:spcBef>
                <a:spcPts val="0"/>
              </a:spcBef>
              <a:spcAft>
                <a:spcPts val="0"/>
              </a:spcAft>
              <a:buClr>
                <a:schemeClr val="dk1"/>
              </a:buClr>
              <a:buSzPts val="1500"/>
              <a:buAutoNum type="arabicPeriod"/>
            </a:pPr>
            <a:r>
              <a:rPr lang="es-ES" sz="1500">
                <a:solidFill>
                  <a:schemeClr val="dk1"/>
                </a:solidFill>
              </a:rPr>
              <a:t>El resto de casillas se rellenará en orden ascendente en filas y descendentes en columna sumando el valor que tengan al de la casilla de la que viene.</a:t>
            </a:r>
            <a:endParaRPr sz="1500">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s-ES" sz="1500">
                <a:solidFill>
                  <a:schemeClr val="dk1"/>
                </a:solidFill>
              </a:rPr>
              <a:t>con este diseño el algoritmo de Programación dinámica sería de la siguiente manera:</a:t>
            </a:r>
            <a:endParaRPr sz="1500">
              <a:solidFill>
                <a:schemeClr val="dk1"/>
              </a:solidFill>
            </a:endParaRPr>
          </a:p>
          <a:p>
            <a:pPr indent="0" lvl="0" marL="0" marR="0" rtl="0" algn="just">
              <a:lnSpc>
                <a:spcPct val="115000"/>
              </a:lnSpc>
              <a:spcBef>
                <a:spcPts val="800"/>
              </a:spcBef>
              <a:spcAft>
                <a:spcPts val="0"/>
              </a:spcAft>
              <a:buClr>
                <a:srgbClr val="000000"/>
              </a:buClr>
              <a:buSzPts val="1500"/>
              <a:buFont typeface="Arial"/>
              <a:buNone/>
            </a:pPr>
            <a:r>
              <a:t/>
            </a:r>
            <a:endParaRPr sz="2400">
              <a:solidFill>
                <a:schemeClr val="dk1"/>
              </a:solidFill>
            </a:endParaRPr>
          </a:p>
        </p:txBody>
      </p:sp>
      <p:pic>
        <p:nvPicPr>
          <p:cNvPr id="467" name="Google Shape;467;g2e05acd7da4_0_50"/>
          <p:cNvPicPr preferRelativeResize="0"/>
          <p:nvPr/>
        </p:nvPicPr>
        <p:blipFill>
          <a:blip r:embed="rId3">
            <a:alphaModFix/>
          </a:blip>
          <a:stretch>
            <a:fillRect/>
          </a:stretch>
        </p:blipFill>
        <p:spPr>
          <a:xfrm>
            <a:off x="6635575" y="1267050"/>
            <a:ext cx="5327825" cy="559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cxnSp>
        <p:nvCxnSpPr>
          <p:cNvPr id="473" name="Google Shape;473;g2e05acd7da4_0_6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74" name="Google Shape;474;g2e05acd7da4_0_6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3.6</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Recuperación de la solución</a:t>
            </a:r>
            <a:endParaRPr b="0" i="0" sz="2800" u="none" cap="none" strike="noStrike">
              <a:solidFill>
                <a:srgbClr val="3F3F3F"/>
              </a:solidFill>
              <a:latin typeface="Century Gothic"/>
              <a:ea typeface="Century Gothic"/>
              <a:cs typeface="Century Gothic"/>
              <a:sym typeface="Century Gothic"/>
            </a:endParaRPr>
          </a:p>
        </p:txBody>
      </p:sp>
      <p:cxnSp>
        <p:nvCxnSpPr>
          <p:cNvPr id="475" name="Google Shape;475;g2e05acd7da4_0_6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76" name="Google Shape;476;g2e05acd7da4_0_6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LABYRINTH</a:t>
            </a:r>
            <a:endParaRPr b="1" sz="1800">
              <a:solidFill>
                <a:schemeClr val="lt1"/>
              </a:solidFill>
            </a:endParaRPr>
          </a:p>
        </p:txBody>
      </p:sp>
      <p:sp>
        <p:nvSpPr>
          <p:cNvPr id="477" name="Google Shape;477;g2e05acd7da4_0_60"/>
          <p:cNvSpPr txBox="1"/>
          <p:nvPr/>
        </p:nvSpPr>
        <p:spPr>
          <a:xfrm>
            <a:off x="439225" y="1627350"/>
            <a:ext cx="5492100" cy="48117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s-ES">
                <a:solidFill>
                  <a:schemeClr val="dk1"/>
                </a:solidFill>
                <a:latin typeface="Aptos"/>
                <a:ea typeface="Aptos"/>
                <a:cs typeface="Aptos"/>
                <a:sym typeface="Aptos"/>
              </a:rPr>
              <a:t>La solución se recupera desde la casilla de salida y va cogiendo las casillas con mayor valor y va guardando la secuencia de posiciones en un vector formando así el camino de mayores bolsas de oro.</a:t>
            </a:r>
            <a:endParaRPr sz="27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478" name="Google Shape;478;g2e05acd7da4_0_60"/>
          <p:cNvPicPr preferRelativeResize="0"/>
          <p:nvPr/>
        </p:nvPicPr>
        <p:blipFill>
          <a:blip r:embed="rId3">
            <a:alphaModFix/>
          </a:blip>
          <a:stretch>
            <a:fillRect/>
          </a:stretch>
        </p:blipFill>
        <p:spPr>
          <a:xfrm>
            <a:off x="7103075" y="1703425"/>
            <a:ext cx="4425775" cy="498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cxnSp>
        <p:nvCxnSpPr>
          <p:cNvPr id="484" name="Google Shape;484;g2cd2211dd4e_0_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85" name="Google Shape;485;g2cd2211dd4e_0_2"/>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4</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0</a:t>
            </a:r>
            <a:r>
              <a:rPr b="1" i="0" lang="es-ES" sz="2800" u="none" cap="none" strike="noStrike">
                <a:solidFill>
                  <a:srgbClr val="3F3F3F"/>
                </a:solidFill>
                <a:latin typeface="Century Gothic"/>
                <a:ea typeface="Century Gothic"/>
                <a:cs typeface="Century Gothic"/>
                <a:sym typeface="Century Gothic"/>
              </a:rPr>
              <a:t>-Enunciado</a:t>
            </a:r>
            <a:endParaRPr b="0" i="0" sz="2800" u="none" cap="none" strike="noStrike">
              <a:solidFill>
                <a:srgbClr val="3F3F3F"/>
              </a:solidFill>
              <a:latin typeface="Century Gothic"/>
              <a:ea typeface="Century Gothic"/>
              <a:cs typeface="Century Gothic"/>
              <a:sym typeface="Century Gothic"/>
            </a:endParaRPr>
          </a:p>
        </p:txBody>
      </p:sp>
      <p:cxnSp>
        <p:nvCxnSpPr>
          <p:cNvPr id="486" name="Google Shape;486;g2cd2211dd4e_0_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87" name="Google Shape;487;g2cd2211dd4e_0_2"/>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488" name="Google Shape;488;g2cd2211dd4e_0_2"/>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Tenemos que ponernos en forma, y hemos decidido empezar subiendo la “Pixel Mountain”. Para ello, tenemos que ascender desde una posición baja hasta la cumbre. Evidentemente, una parte muy importante de toda ascensión es decidir por dónde deberíamos subir. En nuestra ascensión siempre subimos (sin desfallecer) pero podemos movernos directamente hacia arriba, o desplazarnos a la izquierda o derecha en diagonal:</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489" name="Google Shape;489;g2cd2211dd4e_0_2"/>
          <p:cNvPicPr preferRelativeResize="0"/>
          <p:nvPr/>
        </p:nvPicPr>
        <p:blipFill>
          <a:blip r:embed="rId3">
            <a:alphaModFix/>
          </a:blip>
          <a:stretch>
            <a:fillRect/>
          </a:stretch>
        </p:blipFill>
        <p:spPr>
          <a:xfrm>
            <a:off x="6700376" y="3918175"/>
            <a:ext cx="2736049" cy="235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cxnSp>
        <p:nvCxnSpPr>
          <p:cNvPr id="495" name="Google Shape;495;g2e069b74694_0_1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96" name="Google Shape;496;g2e069b74694_0_1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4</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0</a:t>
            </a:r>
            <a:r>
              <a:rPr b="1" i="0" lang="es-ES" sz="2800" u="none" cap="none" strike="noStrike">
                <a:solidFill>
                  <a:srgbClr val="3F3F3F"/>
                </a:solidFill>
                <a:latin typeface="Century Gothic"/>
                <a:ea typeface="Century Gothic"/>
                <a:cs typeface="Century Gothic"/>
                <a:sym typeface="Century Gothic"/>
              </a:rPr>
              <a:t>-Enunciado</a:t>
            </a:r>
            <a:endParaRPr b="0" i="0" sz="2800" u="none" cap="none" strike="noStrike">
              <a:solidFill>
                <a:srgbClr val="3F3F3F"/>
              </a:solidFill>
              <a:latin typeface="Century Gothic"/>
              <a:ea typeface="Century Gothic"/>
              <a:cs typeface="Century Gothic"/>
              <a:sym typeface="Century Gothic"/>
            </a:endParaRPr>
          </a:p>
        </p:txBody>
      </p:sp>
      <p:cxnSp>
        <p:nvCxnSpPr>
          <p:cNvPr id="497" name="Google Shape;497;g2e069b74694_0_1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98" name="Google Shape;498;g2e069b74694_0_14"/>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499" name="Google Shape;499;g2e069b74694_0_14"/>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En cada posible posición de la montaña tenemos un coste asociado de la dificultad que tiene llegar a esa posición. El objetivo es calcular el recorrido con menor dificultad:</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Un ejemplo:</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De esta montaña 5x4 se puede observar que el mejor camino (el más fácil) es el marcado en negrita, es decir, el que implica la dificultad de 4+1+2+5 = 12. El plan (secuencia de pasos) serían las posiciones 3-4-3-3 (si numeramos desde 0).</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500" name="Google Shape;500;g2e069b74694_0_14"/>
          <p:cNvPicPr preferRelativeResize="0"/>
          <p:nvPr/>
        </p:nvPicPr>
        <p:blipFill>
          <a:blip r:embed="rId3">
            <a:alphaModFix/>
          </a:blip>
          <a:stretch>
            <a:fillRect/>
          </a:stretch>
        </p:blipFill>
        <p:spPr>
          <a:xfrm>
            <a:off x="4273550" y="2974744"/>
            <a:ext cx="2924100" cy="21169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cxnSp>
        <p:nvCxnSpPr>
          <p:cNvPr id="506" name="Google Shape;506;g2e069b74694_0_3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07" name="Google Shape;507;g2e069b74694_0_3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4</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1</a:t>
            </a:r>
            <a:r>
              <a:rPr b="1" i="0" lang="es-ES" sz="2800" u="none" cap="none" strike="noStrike">
                <a:solidFill>
                  <a:srgbClr val="3F3F3F"/>
                </a:solidFill>
                <a:latin typeface="Century Gothic"/>
                <a:ea typeface="Century Gothic"/>
                <a:cs typeface="Century Gothic"/>
                <a:sym typeface="Century Gothic"/>
              </a:rPr>
              <a:t>-</a:t>
            </a:r>
            <a:r>
              <a:rPr b="1" lang="es-ES" sz="2800">
                <a:solidFill>
                  <a:srgbClr val="3F3F3F"/>
                </a:solidFill>
                <a:latin typeface="Century Gothic"/>
                <a:ea typeface="Century Gothic"/>
                <a:cs typeface="Century Gothic"/>
                <a:sym typeface="Century Gothic"/>
              </a:rPr>
              <a:t>Descripción del problema</a:t>
            </a:r>
            <a:endParaRPr b="0" i="0" sz="2800" u="none" cap="none" strike="noStrike">
              <a:solidFill>
                <a:srgbClr val="3F3F3F"/>
              </a:solidFill>
              <a:latin typeface="Century Gothic"/>
              <a:ea typeface="Century Gothic"/>
              <a:cs typeface="Century Gothic"/>
              <a:sym typeface="Century Gothic"/>
            </a:endParaRPr>
          </a:p>
        </p:txBody>
      </p:sp>
      <p:cxnSp>
        <p:nvCxnSpPr>
          <p:cNvPr id="508" name="Google Shape;508;g2e069b74694_0_3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09" name="Google Shape;509;g2e069b74694_0_3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10" name="Google Shape;510;g2e069b74694_0_30"/>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Dada una matriz C de m filas y n columnas que representa la dificultad de cada posición en la montaña, queremos encontrar el camino desde cualquier posición en la primera fila hasta la última fila con el menor costo posible. Podemos movernos directamente hacia arriba, o en diagonal hacia la izquierda o derecha.</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cxnSp>
        <p:nvCxnSpPr>
          <p:cNvPr id="516" name="Google Shape;516;g2e069b74694_0_4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17" name="Google Shape;517;g2e069b74694_0_41"/>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4.2.-Diseño de resolución por etapas.</a:t>
            </a:r>
            <a:endParaRPr b="1" sz="2800">
              <a:solidFill>
                <a:srgbClr val="3F3F3F"/>
              </a:solidFill>
              <a:latin typeface="Century Gothic"/>
              <a:ea typeface="Century Gothic"/>
              <a:cs typeface="Century Gothic"/>
              <a:sym typeface="Century Gothic"/>
            </a:endParaRPr>
          </a:p>
        </p:txBody>
      </p:sp>
      <p:cxnSp>
        <p:nvCxnSpPr>
          <p:cNvPr id="518" name="Google Shape;518;g2e069b74694_0_4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19" name="Google Shape;519;g2e069b74694_0_41"/>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20" name="Google Shape;520;g2e069b74694_0_41"/>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El problema se puede resolver por etapas.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En cada etapa se decide desde qué celda de la fila anterior se ha llegado a la celda actual.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Para cada celda (i, j) en la fila i, evaluamos tres posibles celdas </a:t>
            </a:r>
            <a:r>
              <a:rPr lang="es-ES" sz="2400">
                <a:solidFill>
                  <a:schemeClr val="dk1"/>
                </a:solidFill>
              </a:rPr>
              <a:t>e</a:t>
            </a:r>
            <a:r>
              <a:rPr lang="es-ES" sz="2400">
                <a:solidFill>
                  <a:schemeClr val="dk1"/>
                </a:solidFill>
              </a:rPr>
              <a:t>n la fila i -1 a las que podemos subir:</a:t>
            </a:r>
            <a:endParaRPr sz="2400">
              <a:solidFill>
                <a:schemeClr val="dk1"/>
              </a:solidFill>
            </a:endParaRPr>
          </a:p>
          <a:p>
            <a:pPr indent="-381000" lvl="0" marL="457200" rtl="0" algn="just">
              <a:lnSpc>
                <a:spcPct val="115000"/>
              </a:lnSpc>
              <a:spcBef>
                <a:spcPts val="800"/>
              </a:spcBef>
              <a:spcAft>
                <a:spcPts val="0"/>
              </a:spcAft>
              <a:buClr>
                <a:schemeClr val="dk1"/>
              </a:buClr>
              <a:buSzPts val="2400"/>
              <a:buChar char="-"/>
            </a:pPr>
            <a:r>
              <a:rPr lang="es-ES" sz="2400">
                <a:solidFill>
                  <a:schemeClr val="dk1"/>
                </a:solidFill>
              </a:rPr>
              <a:t>justo encima de la que estamos (i-1, j) </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ES" sz="2400">
                <a:solidFill>
                  <a:schemeClr val="dk1"/>
                </a:solidFill>
              </a:rPr>
              <a:t>en diagonal a la derecha (i-1, j+1) </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ES" sz="2400">
                <a:solidFill>
                  <a:schemeClr val="dk1"/>
                </a:solidFill>
              </a:rPr>
              <a:t>en diagonal a la izquierda (i-1, j-1). </a:t>
            </a:r>
            <a:endParaRPr sz="2400">
              <a:solidFill>
                <a:schemeClr val="dk1"/>
              </a:solidFill>
            </a:endParaRPr>
          </a:p>
          <a:p>
            <a:pPr indent="0" lvl="0" marL="0" rtl="0" algn="just">
              <a:lnSpc>
                <a:spcPct val="115000"/>
              </a:lnSpc>
              <a:spcBef>
                <a:spcPts val="800"/>
              </a:spcBef>
              <a:spcAft>
                <a:spcPts val="0"/>
              </a:spcAft>
              <a:buNone/>
            </a:pPr>
            <a:r>
              <a:rPr lang="es-ES" sz="2400">
                <a:solidFill>
                  <a:schemeClr val="dk1"/>
                </a:solidFill>
              </a:rPr>
              <a:t>El costo mínimo para llegar a (i, j) se obtiene sumando el costo de la celda actual al mínimo costo acumulado de la siguiente celda que escojamos. Repetimos este proceso para cada celda en cada fila, acumulando los costos mínimos hasta llegar a la última fila.</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cxnSp>
        <p:nvCxnSpPr>
          <p:cNvPr id="526" name="Google Shape;526;g2e069b74694_0_5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27" name="Google Shape;527;g2e069b74694_0_52"/>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4.3.-Ecuación recurrente.</a:t>
            </a:r>
            <a:endParaRPr b="1" sz="2800">
              <a:solidFill>
                <a:srgbClr val="3F3F3F"/>
              </a:solidFill>
              <a:latin typeface="Century Gothic"/>
              <a:ea typeface="Century Gothic"/>
              <a:cs typeface="Century Gothic"/>
              <a:sym typeface="Century Gothic"/>
            </a:endParaRPr>
          </a:p>
        </p:txBody>
      </p:sp>
      <p:cxnSp>
        <p:nvCxnSpPr>
          <p:cNvPr id="528" name="Google Shape;528;g2e069b74694_0_5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29" name="Google Shape;529;g2e069b74694_0_52"/>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30" name="Google Shape;530;g2e069b74694_0_52"/>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pic>
        <p:nvPicPr>
          <p:cNvPr id="531" name="Google Shape;531;g2e069b74694_0_52"/>
          <p:cNvPicPr preferRelativeResize="0"/>
          <p:nvPr/>
        </p:nvPicPr>
        <p:blipFill>
          <a:blip r:embed="rId3">
            <a:alphaModFix/>
          </a:blip>
          <a:stretch>
            <a:fillRect/>
          </a:stretch>
        </p:blipFill>
        <p:spPr>
          <a:xfrm>
            <a:off x="1602306" y="1473850"/>
            <a:ext cx="9386900" cy="53842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d2c9261cb_4_4"/>
          <p:cNvSpPr/>
          <p:nvPr/>
        </p:nvSpPr>
        <p:spPr>
          <a:xfrm>
            <a:off x="0" y="1749301"/>
            <a:ext cx="12192000" cy="468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25" name="Google Shape;125;g2cd2c9261cb_4_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26" name="Google Shape;126;g2cd2c9261cb_4_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127" name="Google Shape;127;g2cd2c9261cb_4_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28" name="Google Shape;128;g2cd2c9261cb_4_4"/>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río</a:t>
            </a:r>
            <a:endParaRPr b="1" sz="1800">
              <a:solidFill>
                <a:schemeClr val="lt1"/>
              </a:solidFill>
            </a:endParaRPr>
          </a:p>
        </p:txBody>
      </p:sp>
      <p:sp>
        <p:nvSpPr>
          <p:cNvPr id="129" name="Google Shape;129;g2cd2c9261cb_4_4"/>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130" name="Google Shape;130;g2cd2c9261cb_4_4"/>
          <p:cNvSpPr txBox="1"/>
          <p:nvPr/>
        </p:nvSpPr>
        <p:spPr>
          <a:xfrm>
            <a:off x="662975" y="1949050"/>
            <a:ext cx="9839700" cy="26340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i="0" lang="es-ES" sz="2100" u="none" cap="none" strike="noStrike">
                <a:solidFill>
                  <a:schemeClr val="dk1"/>
                </a:solidFill>
                <a:latin typeface="Arial"/>
                <a:ea typeface="Arial"/>
                <a:cs typeface="Arial"/>
                <a:sym typeface="Arial"/>
              </a:rPr>
              <a:t>Enunciado:</a:t>
            </a:r>
            <a:r>
              <a:rPr b="0" i="0" lang="es-ES" sz="2100" u="none" cap="none" strike="noStrike">
                <a:solidFill>
                  <a:schemeClr val="dk1"/>
                </a:solidFill>
                <a:latin typeface="Arial"/>
                <a:ea typeface="Arial"/>
                <a:cs typeface="Arial"/>
                <a:sym typeface="Arial"/>
              </a:rPr>
              <a:t> 			</a:t>
            </a:r>
            <a:endParaRPr b="0"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A lo largo de un rio hay n aldeas</a:t>
            </a:r>
            <a:endParaRPr b="0" i="0" sz="1200" u="none" cap="none" strike="noStrike">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b="0" i="0" lang="es-ES" sz="1200" u="none" cap="none" strike="noStrike">
                <a:solidFill>
                  <a:srgbClr val="0D0D0D"/>
                </a:solidFill>
                <a:latin typeface="Roboto"/>
                <a:ea typeface="Roboto"/>
                <a:cs typeface="Roboto"/>
                <a:sym typeface="Roboto"/>
              </a:rPr>
              <a:t>Disponemos de una matriz </a:t>
            </a:r>
            <a:r>
              <a:rPr lang="es-ES" sz="1200">
                <a:solidFill>
                  <a:srgbClr val="0D0D0D"/>
                </a:solidFill>
                <a:latin typeface="Roboto"/>
                <a:ea typeface="Roboto"/>
                <a:cs typeface="Roboto"/>
                <a:sym typeface="Roboto"/>
              </a:rPr>
              <a:t>de costes</a:t>
            </a:r>
            <a:r>
              <a:rPr b="0" i="0" lang="es-ES" sz="1200" u="none" cap="none" strike="noStrike">
                <a:solidFill>
                  <a:srgbClr val="0D0D0D"/>
                </a:solidFill>
                <a:latin typeface="Roboto"/>
                <a:ea typeface="Roboto"/>
                <a:cs typeface="Roboto"/>
                <a:sym typeface="Roboto"/>
              </a:rPr>
              <a:t> de n*n filas/columnas donde cada posición de la misma corresponde al </a:t>
            </a:r>
            <a:r>
              <a:rPr lang="es-ES" sz="1200">
                <a:solidFill>
                  <a:srgbClr val="0D0D0D"/>
                </a:solidFill>
                <a:latin typeface="Roboto"/>
                <a:ea typeface="Roboto"/>
                <a:cs typeface="Roboto"/>
                <a:sym typeface="Roboto"/>
              </a:rPr>
              <a:t>coste de viajar desde la aldea i a la aldea j</a:t>
            </a:r>
            <a:endParaRPr sz="12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No se puede ir a contracorriente (-), no se puede ir desde la aldea i a la aldea i (0) y hay trayectos que no se pueden realizar (</a:t>
            </a:r>
            <a:r>
              <a:rPr lang="es-ES">
                <a:solidFill>
                  <a:srgbClr val="0D0D0D"/>
                </a:solidFill>
              </a:rPr>
              <a:t>∞)</a:t>
            </a:r>
            <a:endParaRPr sz="5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Se desea minimizar el coste de ir desde una aldea i a una aldea j. Este trayecto puede ser directo o indirecto pasando por una aldea k y puede ocurrir que el coste pasando por una aldea k sea menor que un trayecto directo.</a:t>
            </a:r>
            <a:endParaRPr sz="12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La matriz de costes es la siguiente:</a:t>
            </a:r>
            <a:endParaRPr sz="1200">
              <a:solidFill>
                <a:srgbClr val="0D0D0D"/>
              </a:solidFill>
              <a:latin typeface="Roboto"/>
              <a:ea typeface="Roboto"/>
              <a:cs typeface="Roboto"/>
              <a:sym typeface="Roboto"/>
            </a:endParaRPr>
          </a:p>
          <a:p>
            <a:pPr indent="0" lvl="0" marL="0" marR="0" rtl="0" algn="just">
              <a:lnSpc>
                <a:spcPct val="107916"/>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131" name="Google Shape;131;g2cd2c9261cb_4_4"/>
          <p:cNvSpPr/>
          <p:nvPr/>
        </p:nvSpPr>
        <p:spPr>
          <a:xfrm>
            <a:off x="4316125" y="43073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0        </a:t>
            </a:r>
            <a:r>
              <a:rPr lang="es-ES" sz="2100">
                <a:latin typeface="Quattrocento Sans"/>
                <a:ea typeface="Quattrocento Sans"/>
                <a:cs typeface="Quattrocento Sans"/>
                <a:sym typeface="Quattrocento Sans"/>
              </a:rPr>
              <a:t>3</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3</a:t>
            </a:r>
            <a:r>
              <a:rPr b="0" i="0" lang="es-ES" sz="2100" u="none" cap="none" strike="noStrike">
                <a:solidFill>
                  <a:srgbClr val="000000"/>
                </a:solidFill>
                <a:latin typeface="Quattrocento Sans"/>
                <a:ea typeface="Quattrocento Sans"/>
                <a:cs typeface="Quattrocento Sans"/>
                <a:sym typeface="Quattrocento Sans"/>
              </a:rPr>
              <a:t>        </a:t>
            </a:r>
            <a:r>
              <a:rPr lang="es-ES" sz="2100">
                <a:solidFill>
                  <a:srgbClr val="0D0D0D"/>
                </a:solidFill>
              </a:rPr>
              <a:t>∞</a:t>
            </a:r>
            <a:endParaRPr b="0" i="0" sz="2100" u="none" cap="none" strike="noStrike">
              <a:solidFill>
                <a:srgbClr val="000000"/>
              </a:solidFill>
              <a:latin typeface="Quattrocento Sans"/>
              <a:ea typeface="Quattrocento Sans"/>
              <a:cs typeface="Quattrocento Sans"/>
              <a:sym typeface="Quattrocento Sans"/>
            </a:endParaRPr>
          </a:p>
        </p:txBody>
      </p:sp>
      <p:cxnSp>
        <p:nvCxnSpPr>
          <p:cNvPr id="132" name="Google Shape;132;g2cd2c9261cb_4_4"/>
          <p:cNvCxnSpPr/>
          <p:nvPr/>
        </p:nvCxnSpPr>
        <p:spPr>
          <a:xfrm flipH="1">
            <a:off x="4936375" y="42989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33" name="Google Shape;133;g2cd2c9261cb_4_4"/>
          <p:cNvCxnSpPr/>
          <p:nvPr/>
        </p:nvCxnSpPr>
        <p:spPr>
          <a:xfrm flipH="1">
            <a:off x="5622175" y="42989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34" name="Google Shape;134;g2cd2c9261cb_4_4"/>
          <p:cNvCxnSpPr/>
          <p:nvPr/>
        </p:nvCxnSpPr>
        <p:spPr>
          <a:xfrm flipH="1">
            <a:off x="6307975" y="4298900"/>
            <a:ext cx="8400" cy="411900"/>
          </a:xfrm>
          <a:prstGeom prst="straightConnector1">
            <a:avLst/>
          </a:prstGeom>
          <a:noFill/>
          <a:ln cap="flat" cmpd="sng" w="19050">
            <a:solidFill>
              <a:schemeClr val="accent3"/>
            </a:solidFill>
            <a:prstDash val="solid"/>
            <a:round/>
            <a:headEnd len="sm" w="sm" type="none"/>
            <a:tailEnd len="sm" w="sm" type="none"/>
          </a:ln>
        </p:spPr>
      </p:cxnSp>
      <p:sp>
        <p:nvSpPr>
          <p:cNvPr id="135" name="Google Shape;135;g2cd2c9261cb_4_4"/>
          <p:cNvSpPr/>
          <p:nvPr/>
        </p:nvSpPr>
        <p:spPr>
          <a:xfrm>
            <a:off x="4327825" y="47192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0        </a:t>
            </a:r>
            <a:r>
              <a:rPr lang="es-ES" sz="2100">
                <a:latin typeface="Quattrocento Sans"/>
                <a:ea typeface="Quattrocento Sans"/>
                <a:cs typeface="Quattrocento Sans"/>
                <a:sym typeface="Quattrocento Sans"/>
              </a:rPr>
              <a:t>4</a:t>
            </a:r>
            <a:r>
              <a:rPr b="0" i="0" lang="es-ES" sz="2100" u="none" cap="none" strike="noStrike">
                <a:solidFill>
                  <a:srgbClr val="000000"/>
                </a:solidFill>
                <a:latin typeface="Quattrocento Sans"/>
                <a:ea typeface="Quattrocento Sans"/>
                <a:cs typeface="Quattrocento Sans"/>
                <a:sym typeface="Quattrocento Sans"/>
              </a:rPr>
              <a:t>        7 </a:t>
            </a:r>
            <a:endParaRPr b="0" i="0" sz="2100" u="none" cap="none" strike="noStrike">
              <a:solidFill>
                <a:srgbClr val="000000"/>
              </a:solidFill>
              <a:latin typeface="Quattrocento Sans"/>
              <a:ea typeface="Quattrocento Sans"/>
              <a:cs typeface="Quattrocento Sans"/>
              <a:sym typeface="Quattrocento Sans"/>
            </a:endParaRPr>
          </a:p>
        </p:txBody>
      </p:sp>
      <p:cxnSp>
        <p:nvCxnSpPr>
          <p:cNvPr id="136" name="Google Shape;136;g2cd2c9261cb_4_4"/>
          <p:cNvCxnSpPr/>
          <p:nvPr/>
        </p:nvCxnSpPr>
        <p:spPr>
          <a:xfrm flipH="1">
            <a:off x="4948075" y="4710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37" name="Google Shape;137;g2cd2c9261cb_4_4"/>
          <p:cNvCxnSpPr/>
          <p:nvPr/>
        </p:nvCxnSpPr>
        <p:spPr>
          <a:xfrm flipH="1">
            <a:off x="5633875" y="4710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38" name="Google Shape;138;g2cd2c9261cb_4_4"/>
          <p:cNvCxnSpPr/>
          <p:nvPr/>
        </p:nvCxnSpPr>
        <p:spPr>
          <a:xfrm flipH="1">
            <a:off x="6319675" y="4710800"/>
            <a:ext cx="8400" cy="411900"/>
          </a:xfrm>
          <a:prstGeom prst="straightConnector1">
            <a:avLst/>
          </a:prstGeom>
          <a:noFill/>
          <a:ln cap="flat" cmpd="sng" w="19050">
            <a:solidFill>
              <a:schemeClr val="accent3"/>
            </a:solidFill>
            <a:prstDash val="solid"/>
            <a:round/>
            <a:headEnd len="sm" w="sm" type="none"/>
            <a:tailEnd len="sm" w="sm" type="none"/>
          </a:ln>
        </p:spPr>
      </p:cxnSp>
      <p:sp>
        <p:nvSpPr>
          <p:cNvPr id="139" name="Google Shape;139;g2cd2c9261cb_4_4"/>
          <p:cNvSpPr/>
          <p:nvPr/>
        </p:nvSpPr>
        <p:spPr>
          <a:xfrm>
            <a:off x="4316125" y="5122700"/>
            <a:ext cx="26088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0       </a:t>
            </a:r>
            <a:r>
              <a:rPr lang="es-ES" sz="2100">
                <a:latin typeface="Quattrocento Sans"/>
                <a:ea typeface="Quattrocento Sans"/>
                <a:cs typeface="Quattrocento Sans"/>
                <a:sym typeface="Quattrocento Sans"/>
              </a:rPr>
              <a:t>2</a:t>
            </a:r>
            <a:endParaRPr b="0" i="0" sz="2100" u="none" cap="none" strike="noStrike">
              <a:solidFill>
                <a:srgbClr val="000000"/>
              </a:solidFill>
              <a:latin typeface="Quattrocento Sans"/>
              <a:ea typeface="Quattrocento Sans"/>
              <a:cs typeface="Quattrocento Sans"/>
              <a:sym typeface="Quattrocento Sans"/>
            </a:endParaRPr>
          </a:p>
        </p:txBody>
      </p:sp>
      <p:cxnSp>
        <p:nvCxnSpPr>
          <p:cNvPr id="140" name="Google Shape;140;g2cd2c9261cb_4_4"/>
          <p:cNvCxnSpPr/>
          <p:nvPr/>
        </p:nvCxnSpPr>
        <p:spPr>
          <a:xfrm flipH="1">
            <a:off x="4936375" y="51143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41" name="Google Shape;141;g2cd2c9261cb_4_4"/>
          <p:cNvCxnSpPr/>
          <p:nvPr/>
        </p:nvCxnSpPr>
        <p:spPr>
          <a:xfrm flipH="1">
            <a:off x="5622175" y="51143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42" name="Google Shape;142;g2cd2c9261cb_4_4"/>
          <p:cNvCxnSpPr/>
          <p:nvPr/>
        </p:nvCxnSpPr>
        <p:spPr>
          <a:xfrm flipH="1">
            <a:off x="6307975" y="5114300"/>
            <a:ext cx="8400" cy="411900"/>
          </a:xfrm>
          <a:prstGeom prst="straightConnector1">
            <a:avLst/>
          </a:prstGeom>
          <a:noFill/>
          <a:ln cap="flat" cmpd="sng" w="19050">
            <a:solidFill>
              <a:schemeClr val="accent3"/>
            </a:solidFill>
            <a:prstDash val="solid"/>
            <a:round/>
            <a:headEnd len="sm" w="sm" type="none"/>
            <a:tailEnd len="sm" w="sm" type="none"/>
          </a:ln>
        </p:spPr>
      </p:cxnSp>
      <p:sp>
        <p:nvSpPr>
          <p:cNvPr id="143" name="Google Shape;143;g2cd2c9261cb_4_4"/>
          <p:cNvSpPr/>
          <p:nvPr/>
        </p:nvSpPr>
        <p:spPr>
          <a:xfrm>
            <a:off x="4316125" y="55262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0</a:t>
            </a:r>
            <a:endParaRPr b="0" i="0" sz="2100" u="none" cap="none" strike="noStrike">
              <a:solidFill>
                <a:srgbClr val="000000"/>
              </a:solidFill>
              <a:latin typeface="Quattrocento Sans"/>
              <a:ea typeface="Quattrocento Sans"/>
              <a:cs typeface="Quattrocento Sans"/>
              <a:sym typeface="Quattrocento Sans"/>
            </a:endParaRPr>
          </a:p>
        </p:txBody>
      </p:sp>
      <p:cxnSp>
        <p:nvCxnSpPr>
          <p:cNvPr id="144" name="Google Shape;144;g2cd2c9261cb_4_4"/>
          <p:cNvCxnSpPr/>
          <p:nvPr/>
        </p:nvCxnSpPr>
        <p:spPr>
          <a:xfrm flipH="1">
            <a:off x="4936375" y="5517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45" name="Google Shape;145;g2cd2c9261cb_4_4"/>
          <p:cNvCxnSpPr/>
          <p:nvPr/>
        </p:nvCxnSpPr>
        <p:spPr>
          <a:xfrm flipH="1">
            <a:off x="5622175" y="5517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46" name="Google Shape;146;g2cd2c9261cb_4_4"/>
          <p:cNvCxnSpPr/>
          <p:nvPr/>
        </p:nvCxnSpPr>
        <p:spPr>
          <a:xfrm flipH="1">
            <a:off x="6307975" y="5517800"/>
            <a:ext cx="8400" cy="411900"/>
          </a:xfrm>
          <a:prstGeom prst="straightConnector1">
            <a:avLst/>
          </a:prstGeom>
          <a:noFill/>
          <a:ln cap="flat" cmpd="sng" w="19050">
            <a:solidFill>
              <a:schemeClr val="accent3"/>
            </a:solidFill>
            <a:prstDash val="solid"/>
            <a:round/>
            <a:headEnd len="sm" w="sm" type="none"/>
            <a:tailEnd len="sm" w="sm" type="none"/>
          </a:ln>
        </p:spPr>
      </p:cxnSp>
      <p:sp>
        <p:nvSpPr>
          <p:cNvPr id="147" name="Google Shape;147;g2cd2c9261cb_4_4"/>
          <p:cNvSpPr/>
          <p:nvPr/>
        </p:nvSpPr>
        <p:spPr>
          <a:xfrm>
            <a:off x="6913225" y="43157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1500"/>
              </a:spcBef>
              <a:spcAft>
                <a:spcPts val="1200"/>
              </a:spcAft>
              <a:buClr>
                <a:schemeClr val="dk1"/>
              </a:buClr>
              <a:buSzPts val="1100"/>
              <a:buFont typeface="Arial"/>
              <a:buNone/>
            </a:pPr>
            <a:r>
              <a:rPr lang="es-ES" sz="2100">
                <a:solidFill>
                  <a:srgbClr val="0D0D0D"/>
                </a:solidFill>
              </a:rPr>
              <a:t>∞</a:t>
            </a:r>
            <a:endParaRPr b="0" i="0" sz="2100" u="none" cap="none" strike="noStrike">
              <a:solidFill>
                <a:srgbClr val="000000"/>
              </a:solidFill>
              <a:latin typeface="Quattrocento Sans"/>
              <a:ea typeface="Quattrocento Sans"/>
              <a:cs typeface="Quattrocento Sans"/>
              <a:sym typeface="Quattrocento Sans"/>
            </a:endParaRPr>
          </a:p>
        </p:txBody>
      </p:sp>
      <p:sp>
        <p:nvSpPr>
          <p:cNvPr id="148" name="Google Shape;148;g2cd2c9261cb_4_4"/>
          <p:cNvSpPr/>
          <p:nvPr/>
        </p:nvSpPr>
        <p:spPr>
          <a:xfrm>
            <a:off x="6913225" y="47192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1500"/>
              </a:spcBef>
              <a:spcAft>
                <a:spcPts val="1200"/>
              </a:spcAft>
              <a:buNone/>
            </a:pPr>
            <a:r>
              <a:rPr lang="es-ES" sz="2100">
                <a:solidFill>
                  <a:srgbClr val="0D0D0D"/>
                </a:solidFill>
              </a:rPr>
              <a:t>∞</a:t>
            </a:r>
            <a:endParaRPr b="0" i="0" sz="3000" u="none" cap="none" strike="noStrike">
              <a:solidFill>
                <a:srgbClr val="000000"/>
              </a:solidFill>
              <a:latin typeface="Quattrocento Sans"/>
              <a:ea typeface="Quattrocento Sans"/>
              <a:cs typeface="Quattrocento Sans"/>
              <a:sym typeface="Quattrocento Sans"/>
            </a:endParaRPr>
          </a:p>
        </p:txBody>
      </p:sp>
      <p:sp>
        <p:nvSpPr>
          <p:cNvPr id="149" name="Google Shape;149;g2cd2c9261cb_4_4"/>
          <p:cNvSpPr/>
          <p:nvPr/>
        </p:nvSpPr>
        <p:spPr>
          <a:xfrm>
            <a:off x="6913225" y="51227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3</a:t>
            </a:r>
            <a:endParaRPr b="0" i="0" sz="2100" u="none" cap="none" strike="noStrike">
              <a:solidFill>
                <a:srgbClr val="000000"/>
              </a:solidFill>
              <a:latin typeface="Quattrocento Sans"/>
              <a:ea typeface="Quattrocento Sans"/>
              <a:cs typeface="Quattrocento Sans"/>
              <a:sym typeface="Quattrocento Sans"/>
            </a:endParaRPr>
          </a:p>
        </p:txBody>
      </p:sp>
      <p:sp>
        <p:nvSpPr>
          <p:cNvPr id="150" name="Google Shape;150;g2cd2c9261cb_4_4"/>
          <p:cNvSpPr/>
          <p:nvPr/>
        </p:nvSpPr>
        <p:spPr>
          <a:xfrm>
            <a:off x="6913225" y="55262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2</a:t>
            </a:r>
            <a:endParaRPr b="0" i="0" sz="2100" u="none" cap="none" strike="noStrike">
              <a:solidFill>
                <a:srgbClr val="000000"/>
              </a:solidFill>
              <a:latin typeface="Quattrocento Sans"/>
              <a:ea typeface="Quattrocento Sans"/>
              <a:cs typeface="Quattrocento Sans"/>
              <a:sym typeface="Quattrocento Sans"/>
            </a:endParaRPr>
          </a:p>
        </p:txBody>
      </p:sp>
      <p:sp>
        <p:nvSpPr>
          <p:cNvPr id="151" name="Google Shape;151;g2cd2c9261cb_4_4"/>
          <p:cNvSpPr/>
          <p:nvPr/>
        </p:nvSpPr>
        <p:spPr>
          <a:xfrm>
            <a:off x="4316125" y="59297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endParaRPr b="0" i="0" sz="2100" u="none" cap="none" strike="noStrike">
              <a:solidFill>
                <a:srgbClr val="000000"/>
              </a:solidFill>
              <a:latin typeface="Quattrocento Sans"/>
              <a:ea typeface="Quattrocento Sans"/>
              <a:cs typeface="Quattrocento Sans"/>
              <a:sym typeface="Quattrocento Sans"/>
            </a:endParaRPr>
          </a:p>
        </p:txBody>
      </p:sp>
      <p:sp>
        <p:nvSpPr>
          <p:cNvPr id="152" name="Google Shape;152;g2cd2c9261cb_4_4"/>
          <p:cNvSpPr/>
          <p:nvPr/>
        </p:nvSpPr>
        <p:spPr>
          <a:xfrm>
            <a:off x="6913225" y="59297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0</a:t>
            </a:r>
            <a:endParaRPr b="0" i="0" sz="2100" u="none" cap="none" strike="noStrike">
              <a:solidFill>
                <a:srgbClr val="000000"/>
              </a:solidFill>
              <a:latin typeface="Quattrocento Sans"/>
              <a:ea typeface="Quattrocento Sans"/>
              <a:cs typeface="Quattrocento Sans"/>
              <a:sym typeface="Quattrocento Sans"/>
            </a:endParaRPr>
          </a:p>
        </p:txBody>
      </p:sp>
      <p:cxnSp>
        <p:nvCxnSpPr>
          <p:cNvPr id="153" name="Google Shape;153;g2cd2c9261cb_4_4"/>
          <p:cNvCxnSpPr/>
          <p:nvPr/>
        </p:nvCxnSpPr>
        <p:spPr>
          <a:xfrm flipH="1">
            <a:off x="6319675" y="59297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54" name="Google Shape;154;g2cd2c9261cb_4_4"/>
          <p:cNvCxnSpPr/>
          <p:nvPr/>
        </p:nvCxnSpPr>
        <p:spPr>
          <a:xfrm flipH="1">
            <a:off x="5628025" y="59297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155" name="Google Shape;155;g2cd2c9261cb_4_4"/>
          <p:cNvCxnSpPr/>
          <p:nvPr/>
        </p:nvCxnSpPr>
        <p:spPr>
          <a:xfrm flipH="1">
            <a:off x="4936375" y="5929700"/>
            <a:ext cx="8400" cy="411900"/>
          </a:xfrm>
          <a:prstGeom prst="straightConnector1">
            <a:avLst/>
          </a:prstGeom>
          <a:noFill/>
          <a:ln cap="flat" cmpd="sng" w="19050">
            <a:solidFill>
              <a:schemeClr val="accent3"/>
            </a:solidFill>
            <a:prstDash val="solid"/>
            <a:round/>
            <a:headEnd len="sm" w="sm" type="none"/>
            <a:tailEnd len="sm" w="sm" type="none"/>
          </a:ln>
        </p:spPr>
      </p:cxnSp>
      <p:sp>
        <p:nvSpPr>
          <p:cNvPr id="156" name="Google Shape;156;g2cd2c9261cb_4_4"/>
          <p:cNvSpPr txBox="1"/>
          <p:nvPr/>
        </p:nvSpPr>
        <p:spPr>
          <a:xfrm>
            <a:off x="4481625" y="3980850"/>
            <a:ext cx="29772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1             2            3            4          5</a:t>
            </a:r>
            <a:endParaRPr sz="1500">
              <a:solidFill>
                <a:schemeClr val="dk1"/>
              </a:solidFill>
              <a:latin typeface="Quattrocento Sans"/>
              <a:ea typeface="Quattrocento Sans"/>
              <a:cs typeface="Quattrocento Sans"/>
              <a:sym typeface="Quattrocento Sans"/>
            </a:endParaRPr>
          </a:p>
        </p:txBody>
      </p:sp>
      <p:sp>
        <p:nvSpPr>
          <p:cNvPr id="157" name="Google Shape;157;g2cd2c9261cb_4_4"/>
          <p:cNvSpPr txBox="1"/>
          <p:nvPr/>
        </p:nvSpPr>
        <p:spPr>
          <a:xfrm>
            <a:off x="3813900" y="4207350"/>
            <a:ext cx="272400" cy="20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2</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3</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4</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5</a:t>
            </a:r>
            <a:endParaRPr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cxnSp>
        <p:nvCxnSpPr>
          <p:cNvPr id="537" name="Google Shape;537;g2e069b74694_0_6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38" name="Google Shape;538;g2e069b74694_0_6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4.4.-Valor objetivo.</a:t>
            </a:r>
            <a:endParaRPr b="1" sz="2800">
              <a:solidFill>
                <a:srgbClr val="3F3F3F"/>
              </a:solidFill>
              <a:latin typeface="Century Gothic"/>
              <a:ea typeface="Century Gothic"/>
              <a:cs typeface="Century Gothic"/>
              <a:sym typeface="Century Gothic"/>
            </a:endParaRPr>
          </a:p>
        </p:txBody>
      </p:sp>
      <p:cxnSp>
        <p:nvCxnSpPr>
          <p:cNvPr id="539" name="Google Shape;539;g2e069b74694_0_6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40" name="Google Shape;540;g2e069b74694_0_64"/>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41" name="Google Shape;541;g2e069b74694_0_64"/>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t/>
            </a:r>
            <a:endParaRPr sz="2400">
              <a:solidFill>
                <a:schemeClr val="dk1"/>
              </a:solidFill>
            </a:endParaRPr>
          </a:p>
          <a:p>
            <a:pPr indent="0" lvl="0" marL="0" rtl="0" algn="just">
              <a:lnSpc>
                <a:spcPct val="115000"/>
              </a:lnSpc>
              <a:spcBef>
                <a:spcPts val="800"/>
              </a:spcBef>
              <a:spcAft>
                <a:spcPts val="0"/>
              </a:spcAft>
              <a:buNone/>
            </a:pPr>
            <a:r>
              <a:rPr lang="es-ES" sz="2400">
                <a:solidFill>
                  <a:schemeClr val="dk1"/>
                </a:solidFill>
              </a:rPr>
              <a:t>Se desea conocer el mínimo costo en la última fila: minT(m-1, j), que representa la menor dificultad para llegar a la cumbre desde cualquier posición en la base de la montaña. </a:t>
            </a:r>
            <a:endParaRPr sz="2400">
              <a:solidFill>
                <a:schemeClr val="dk1"/>
              </a:solidFill>
            </a:endParaRPr>
          </a:p>
          <a:p>
            <a:pPr indent="0" lvl="0" marL="0" rtl="0" algn="just">
              <a:lnSpc>
                <a:spcPct val="115000"/>
              </a:lnSpc>
              <a:spcBef>
                <a:spcPts val="800"/>
              </a:spcBef>
              <a:spcAft>
                <a:spcPts val="0"/>
              </a:spcAft>
              <a:buNone/>
            </a:pPr>
            <a:r>
              <a:rPr lang="es-ES" sz="2400">
                <a:solidFill>
                  <a:schemeClr val="dk1"/>
                </a:solidFill>
              </a:rPr>
              <a:t>Destacar que este valor será acumulativo, por lo que será el camino con menor coste desde la base hasta la última fila.</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cxnSp>
        <p:nvCxnSpPr>
          <p:cNvPr id="547" name="Google Shape;547;g2e069b74694_0_7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48" name="Google Shape;548;g2e069b74694_0_75"/>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4.5.-Verificación del POB.</a:t>
            </a:r>
            <a:endParaRPr b="1" sz="2800">
              <a:solidFill>
                <a:srgbClr val="3F3F3F"/>
              </a:solidFill>
              <a:latin typeface="Century Gothic"/>
              <a:ea typeface="Century Gothic"/>
              <a:cs typeface="Century Gothic"/>
              <a:sym typeface="Century Gothic"/>
            </a:endParaRPr>
          </a:p>
        </p:txBody>
      </p:sp>
      <p:cxnSp>
        <p:nvCxnSpPr>
          <p:cNvPr id="549" name="Google Shape;549;g2e069b74694_0_7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50" name="Google Shape;550;g2e069b74694_0_75"/>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51" name="Google Shape;551;g2e069b74694_0_75"/>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t/>
            </a:r>
            <a:endParaRPr sz="2400">
              <a:solidFill>
                <a:schemeClr val="dk1"/>
              </a:solidFill>
            </a:endParaRPr>
          </a:p>
          <a:p>
            <a:pPr indent="0" lvl="0" marL="0" rtl="0" algn="just">
              <a:lnSpc>
                <a:spcPct val="115000"/>
              </a:lnSpc>
              <a:spcBef>
                <a:spcPts val="800"/>
              </a:spcBef>
              <a:spcAft>
                <a:spcPts val="0"/>
              </a:spcAft>
              <a:buNone/>
            </a:pPr>
            <a:r>
              <a:rPr lang="es-ES" sz="2400">
                <a:solidFill>
                  <a:schemeClr val="dk1"/>
                </a:solidFill>
              </a:rPr>
              <a:t>Cualquier solución óptima debe estar formada por subsoluciones óptimas. </a:t>
            </a:r>
            <a:endParaRPr sz="2400">
              <a:solidFill>
                <a:schemeClr val="dk1"/>
              </a:solidFill>
            </a:endParaRPr>
          </a:p>
          <a:p>
            <a:pPr indent="0" lvl="0" marL="0" rtl="0" algn="just">
              <a:lnSpc>
                <a:spcPct val="115000"/>
              </a:lnSpc>
              <a:spcBef>
                <a:spcPts val="800"/>
              </a:spcBef>
              <a:spcAft>
                <a:spcPts val="0"/>
              </a:spcAft>
              <a:buNone/>
            </a:pPr>
            <a:r>
              <a:rPr lang="es-ES" sz="2400">
                <a:solidFill>
                  <a:schemeClr val="dk1"/>
                </a:solidFill>
              </a:rPr>
              <a:t>En este caso, cada decisión en la ecuación recurrente se elige minimizando la dificultad total, lo que garantiza que cualquier solución encontrada utilizando esta ecuación será óptima, por lo que </a:t>
            </a:r>
            <a:r>
              <a:rPr b="1" lang="es-ES" sz="2400">
                <a:solidFill>
                  <a:schemeClr val="dk1"/>
                </a:solidFill>
              </a:rPr>
              <a:t>cumplirá con el Principio de la Optimalidad de Bellman.</a:t>
            </a:r>
            <a:endParaRPr b="1"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0" lvl="0" marL="0" marR="0" rtl="0" algn="just">
              <a:lnSpc>
                <a:spcPct val="115000"/>
              </a:lnSpc>
              <a:spcBef>
                <a:spcPts val="800"/>
              </a:spcBef>
              <a:spcAft>
                <a:spcPts val="0"/>
              </a:spcAft>
              <a:buClr>
                <a:schemeClr val="dk1"/>
              </a:buClr>
              <a:buSzPts val="1100"/>
              <a:buFont typeface="Arial"/>
              <a:buNone/>
            </a:pPr>
            <a:r>
              <a:t/>
            </a:r>
            <a:endParaRPr b="0" i="0" sz="1500" u="sng" cap="none" strike="noStrike">
              <a:solidFill>
                <a:schemeClr val="dk1"/>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500"/>
              <a:buFont typeface="Arial"/>
              <a:buNone/>
            </a:pPr>
            <a:r>
              <a:t/>
            </a:r>
            <a:endParaRPr b="0" i="0" sz="1500" u="sng"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cxnSp>
        <p:nvCxnSpPr>
          <p:cNvPr id="557" name="Google Shape;557;g2e069b74694_0_8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58" name="Google Shape;558;g2e069b74694_0_86"/>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4.6.-Diseño de la memoria.</a:t>
            </a:r>
            <a:endParaRPr b="1" sz="2800">
              <a:solidFill>
                <a:srgbClr val="3F3F3F"/>
              </a:solidFill>
              <a:latin typeface="Century Gothic"/>
              <a:ea typeface="Century Gothic"/>
              <a:cs typeface="Century Gothic"/>
              <a:sym typeface="Century Gothic"/>
            </a:endParaRPr>
          </a:p>
        </p:txBody>
      </p:sp>
      <p:cxnSp>
        <p:nvCxnSpPr>
          <p:cNvPr id="559" name="Google Shape;559;g2e069b74694_0_8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60" name="Google Shape;560;g2e069b74694_0_86"/>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61" name="Google Shape;561;g2e069b74694_0_86"/>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800"/>
              </a:spcBef>
              <a:spcAft>
                <a:spcPts val="0"/>
              </a:spcAft>
              <a:buClr>
                <a:schemeClr val="dk1"/>
              </a:buClr>
              <a:buSzPts val="1500"/>
              <a:buChar char="-"/>
            </a:pPr>
            <a:r>
              <a:rPr lang="es-ES" sz="2400">
                <a:solidFill>
                  <a:schemeClr val="dk1"/>
                </a:solidFill>
              </a:rPr>
              <a:t>Para resolver el problema, T(i, j) será representada como una matriz bidimensional.</a:t>
            </a:r>
            <a:endParaRPr sz="2400">
              <a:solidFill>
                <a:schemeClr val="dk1"/>
              </a:solidFill>
            </a:endParaRPr>
          </a:p>
          <a:p>
            <a:pPr indent="0" lvl="0" marL="457200" rtl="0" algn="just">
              <a:lnSpc>
                <a:spcPct val="115000"/>
              </a:lnSpc>
              <a:spcBef>
                <a:spcPts val="800"/>
              </a:spcBef>
              <a:spcAft>
                <a:spcPts val="0"/>
              </a:spcAft>
              <a:buNone/>
            </a:pPr>
            <a:r>
              <a:t/>
            </a:r>
            <a:endParaRPr sz="24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2400">
                <a:solidFill>
                  <a:schemeClr val="dk1"/>
                </a:solidFill>
              </a:rPr>
              <a:t>Esta matriz tendrá ‘m’ filas y ‘n’ columnas. La casilla de inicio puede ser cualquiera posición en la última fila (m = m-1), representando la base de la montaña. La casilla de salida puede ser cualquier posición en la primera fila (m = 0), que representa la cima de la montaña.</a:t>
            </a:r>
            <a:endParaRPr sz="2400">
              <a:solidFill>
                <a:schemeClr val="dk1"/>
              </a:solidFill>
            </a:endParaRPr>
          </a:p>
          <a:p>
            <a:pPr indent="0" lvl="0" marL="457200" rtl="0" algn="just">
              <a:lnSpc>
                <a:spcPct val="115000"/>
              </a:lnSpc>
              <a:spcBef>
                <a:spcPts val="800"/>
              </a:spcBef>
              <a:spcAft>
                <a:spcPts val="0"/>
              </a:spcAft>
              <a:buNone/>
            </a:pPr>
            <a:r>
              <a:t/>
            </a:r>
            <a:endParaRPr sz="24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2400">
                <a:solidFill>
                  <a:schemeClr val="dk1"/>
                </a:solidFill>
              </a:rPr>
              <a:t>Cada casilla contendrá solamente el coste asociado de la dificultad que tiene llegar a esa posición.</a:t>
            </a:r>
            <a:endParaRPr sz="2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cxnSp>
        <p:nvCxnSpPr>
          <p:cNvPr id="567" name="Google Shape;567;g2e069b74694_0_10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68" name="Google Shape;568;g2e069b74694_0_109"/>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       4.7.-Diseño del algoritmo de cálculo de coste óptimo.</a:t>
            </a:r>
            <a:endParaRPr b="1" sz="2800">
              <a:solidFill>
                <a:srgbClr val="3F3F3F"/>
              </a:solidFill>
              <a:latin typeface="Century Gothic"/>
              <a:ea typeface="Century Gothic"/>
              <a:cs typeface="Century Gothic"/>
              <a:sym typeface="Century Gothic"/>
            </a:endParaRPr>
          </a:p>
        </p:txBody>
      </p:sp>
      <p:cxnSp>
        <p:nvCxnSpPr>
          <p:cNvPr id="569" name="Google Shape;569;g2e069b74694_0_10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70" name="Google Shape;570;g2e069b74694_0_109"/>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71" name="Google Shape;571;g2e069b74694_0_109"/>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t/>
            </a:r>
            <a:endParaRPr sz="2400">
              <a:solidFill>
                <a:schemeClr val="dk1"/>
              </a:solidFill>
            </a:endParaRPr>
          </a:p>
        </p:txBody>
      </p:sp>
      <p:pic>
        <p:nvPicPr>
          <p:cNvPr id="572" name="Google Shape;572;g2e069b74694_0_109"/>
          <p:cNvPicPr preferRelativeResize="0"/>
          <p:nvPr/>
        </p:nvPicPr>
        <p:blipFill>
          <a:blip r:embed="rId3">
            <a:alphaModFix/>
          </a:blip>
          <a:stretch>
            <a:fillRect/>
          </a:stretch>
        </p:blipFill>
        <p:spPr>
          <a:xfrm>
            <a:off x="3748075" y="664800"/>
            <a:ext cx="4591500" cy="62027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cxnSp>
        <p:nvCxnSpPr>
          <p:cNvPr id="578" name="Google Shape;578;g2e069b74694_0_12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79" name="Google Shape;579;g2e069b74694_0_120"/>
          <p:cNvSpPr txBox="1"/>
          <p:nvPr/>
        </p:nvSpPr>
        <p:spPr>
          <a:xfrm>
            <a:off x="228600" y="190500"/>
            <a:ext cx="11734800" cy="11637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           4.8.-Diseño del algoritmo de recuperación de la solución.</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chemeClr val="dk1"/>
              </a:buClr>
              <a:buSzPts val="1100"/>
              <a:buFont typeface="Arial"/>
              <a:buNone/>
            </a:pPr>
            <a:r>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chemeClr val="dk1"/>
              </a:buClr>
              <a:buSzPts val="1100"/>
              <a:buFont typeface="Arial"/>
              <a:buNone/>
            </a:pPr>
            <a:r>
              <a:t/>
            </a:r>
            <a:endParaRPr b="1" sz="2800">
              <a:solidFill>
                <a:srgbClr val="3F3F3F"/>
              </a:solidFill>
              <a:latin typeface="Century Gothic"/>
              <a:ea typeface="Century Gothic"/>
              <a:cs typeface="Century Gothic"/>
              <a:sym typeface="Century Gothic"/>
            </a:endParaRPr>
          </a:p>
        </p:txBody>
      </p:sp>
      <p:cxnSp>
        <p:nvCxnSpPr>
          <p:cNvPr id="580" name="Google Shape;580;g2e069b74694_0_12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81" name="Google Shape;581;g2e069b74694_0_120"/>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82" name="Google Shape;582;g2e069b74694_0_120"/>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t/>
            </a:r>
            <a:endParaRPr sz="2400">
              <a:solidFill>
                <a:schemeClr val="dk1"/>
              </a:solidFill>
            </a:endParaRPr>
          </a:p>
        </p:txBody>
      </p:sp>
      <p:pic>
        <p:nvPicPr>
          <p:cNvPr id="583" name="Google Shape;583;g2e069b74694_0_120"/>
          <p:cNvPicPr preferRelativeResize="0"/>
          <p:nvPr/>
        </p:nvPicPr>
        <p:blipFill>
          <a:blip r:embed="rId3">
            <a:alphaModFix/>
          </a:blip>
          <a:stretch>
            <a:fillRect/>
          </a:stretch>
        </p:blipFill>
        <p:spPr>
          <a:xfrm>
            <a:off x="3953713" y="657150"/>
            <a:ext cx="4284574" cy="6077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cxnSp>
        <p:nvCxnSpPr>
          <p:cNvPr id="589" name="Google Shape;589;g2e069b74694_0_13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90" name="Google Shape;590;g2e069b74694_0_132"/>
          <p:cNvSpPr txBox="1"/>
          <p:nvPr/>
        </p:nvSpPr>
        <p:spPr>
          <a:xfrm>
            <a:off x="228600" y="190500"/>
            <a:ext cx="11734800" cy="11637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4.9.-Implementación de los algoritmos</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chemeClr val="dk1"/>
              </a:buClr>
              <a:buSzPts val="1100"/>
              <a:buFont typeface="Arial"/>
              <a:buNone/>
            </a:pPr>
            <a:r>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chemeClr val="dk1"/>
              </a:buClr>
              <a:buSzPts val="1100"/>
              <a:buFont typeface="Arial"/>
              <a:buNone/>
            </a:pPr>
            <a:r>
              <a:t/>
            </a:r>
            <a:endParaRPr b="1" sz="2800">
              <a:solidFill>
                <a:srgbClr val="3F3F3F"/>
              </a:solidFill>
              <a:latin typeface="Century Gothic"/>
              <a:ea typeface="Century Gothic"/>
              <a:cs typeface="Century Gothic"/>
              <a:sym typeface="Century Gothic"/>
            </a:endParaRPr>
          </a:p>
        </p:txBody>
      </p:sp>
      <p:cxnSp>
        <p:nvCxnSpPr>
          <p:cNvPr id="591" name="Google Shape;591;g2e069b74694_0_13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92" name="Google Shape;592;g2e069b74694_0_132"/>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593" name="Google Shape;593;g2e069b74694_0_132"/>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t/>
            </a:r>
            <a:endParaRPr sz="2400">
              <a:solidFill>
                <a:schemeClr val="dk1"/>
              </a:solidFill>
            </a:endParaRPr>
          </a:p>
        </p:txBody>
      </p:sp>
      <p:pic>
        <p:nvPicPr>
          <p:cNvPr id="594" name="Google Shape;594;g2e069b74694_0_132"/>
          <p:cNvPicPr preferRelativeResize="0"/>
          <p:nvPr/>
        </p:nvPicPr>
        <p:blipFill rotWithShape="1">
          <a:blip r:embed="rId3">
            <a:alphaModFix/>
          </a:blip>
          <a:srcRect b="0" l="0" r="0" t="35571"/>
          <a:stretch/>
        </p:blipFill>
        <p:spPr>
          <a:xfrm>
            <a:off x="267850" y="1602900"/>
            <a:ext cx="5400675" cy="4264975"/>
          </a:xfrm>
          <a:prstGeom prst="rect">
            <a:avLst/>
          </a:prstGeom>
          <a:noFill/>
          <a:ln>
            <a:noFill/>
          </a:ln>
        </p:spPr>
      </p:pic>
      <p:pic>
        <p:nvPicPr>
          <p:cNvPr id="595" name="Google Shape;595;g2e069b74694_0_132"/>
          <p:cNvPicPr preferRelativeResize="0"/>
          <p:nvPr/>
        </p:nvPicPr>
        <p:blipFill>
          <a:blip r:embed="rId4">
            <a:alphaModFix/>
          </a:blip>
          <a:stretch>
            <a:fillRect/>
          </a:stretch>
        </p:blipFill>
        <p:spPr>
          <a:xfrm>
            <a:off x="6375775" y="549049"/>
            <a:ext cx="4801577" cy="63089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cxnSp>
        <p:nvCxnSpPr>
          <p:cNvPr id="601" name="Google Shape;601;g2e069b74694_0_14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602" name="Google Shape;602;g2e069b74694_0_14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4.10.-Ejemplo de ejecución.</a:t>
            </a:r>
            <a:endParaRPr b="1" sz="2800">
              <a:solidFill>
                <a:srgbClr val="3F3F3F"/>
              </a:solidFill>
              <a:latin typeface="Century Gothic"/>
              <a:ea typeface="Century Gothic"/>
              <a:cs typeface="Century Gothic"/>
              <a:sym typeface="Century Gothic"/>
            </a:endParaRPr>
          </a:p>
        </p:txBody>
      </p:sp>
      <p:cxnSp>
        <p:nvCxnSpPr>
          <p:cNvPr id="603" name="Google Shape;603;g2e069b74694_0_14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604" name="Google Shape;604;g2e069b74694_0_147"/>
          <p:cNvSpPr/>
          <p:nvPr/>
        </p:nvSpPr>
        <p:spPr>
          <a:xfrm>
            <a:off x="0" y="450750"/>
            <a:ext cx="1602300" cy="8853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PIXEL MOUNTAIN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605" name="Google Shape;605;g2e069b74694_0_147"/>
          <p:cNvSpPr txBox="1"/>
          <p:nvPr/>
        </p:nvSpPr>
        <p:spPr>
          <a:xfrm>
            <a:off x="492300" y="1336050"/>
            <a:ext cx="11207400" cy="55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t/>
            </a:r>
            <a:endParaRPr sz="2400">
              <a:solidFill>
                <a:schemeClr val="dk1"/>
              </a:solidFill>
            </a:endParaRPr>
          </a:p>
        </p:txBody>
      </p:sp>
      <p:pic>
        <p:nvPicPr>
          <p:cNvPr id="606" name="Google Shape;606;g2e069b74694_0_147"/>
          <p:cNvPicPr preferRelativeResize="0"/>
          <p:nvPr/>
        </p:nvPicPr>
        <p:blipFill>
          <a:blip r:embed="rId3">
            <a:alphaModFix/>
          </a:blip>
          <a:stretch>
            <a:fillRect/>
          </a:stretch>
        </p:blipFill>
        <p:spPr>
          <a:xfrm>
            <a:off x="704101" y="1972324"/>
            <a:ext cx="10569875" cy="420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611" name="Shape 611"/>
        <p:cNvGrpSpPr/>
        <p:nvPr/>
      </p:nvGrpSpPr>
      <p:grpSpPr>
        <a:xfrm>
          <a:off x="0" y="0"/>
          <a:ext cx="0" cy="0"/>
          <a:chOff x="0" y="0"/>
          <a:chExt cx="0" cy="0"/>
        </a:xfrm>
      </p:grpSpPr>
      <p:grpSp>
        <p:nvGrpSpPr>
          <p:cNvPr id="612" name="Google Shape;612;p22"/>
          <p:cNvGrpSpPr/>
          <p:nvPr/>
        </p:nvGrpSpPr>
        <p:grpSpPr>
          <a:xfrm>
            <a:off x="4325258" y="1544068"/>
            <a:ext cx="3541486" cy="3769865"/>
            <a:chOff x="4325258" y="1229517"/>
            <a:chExt cx="3541486" cy="3769865"/>
          </a:xfrm>
        </p:grpSpPr>
        <p:sp>
          <p:nvSpPr>
            <p:cNvPr id="613" name="Google Shape;613;p22"/>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4" name="Google Shape;614;p22"/>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615" name="Google Shape;615;p22"/>
          <p:cNvSpPr txBox="1"/>
          <p:nvPr>
            <p:ph type="ctrTitle"/>
          </p:nvPr>
        </p:nvSpPr>
        <p:spPr>
          <a:xfrm>
            <a:off x="1524000" y="2930403"/>
            <a:ext cx="9144000" cy="9971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Century Gothic"/>
              <a:buNone/>
            </a:pPr>
            <a:r>
              <a:rPr b="1" lang="es-ES" sz="7200">
                <a:solidFill>
                  <a:schemeClr val="lt1"/>
                </a:solidFill>
              </a:rPr>
              <a:t>Gracias</a:t>
            </a:r>
            <a:endParaRPr sz="72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dbfd17915a_0_0"/>
          <p:cNvSpPr/>
          <p:nvPr/>
        </p:nvSpPr>
        <p:spPr>
          <a:xfrm>
            <a:off x="0" y="1749301"/>
            <a:ext cx="12192000" cy="468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64" name="Google Shape;164;g2dbfd17915a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65" name="Google Shape;165;g2dbfd17915a_0_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166" name="Google Shape;166;g2dbfd17915a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67" name="Google Shape;167;g2dbfd17915a_0_0"/>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río</a:t>
            </a:r>
            <a:endParaRPr b="1" sz="1800">
              <a:solidFill>
                <a:schemeClr val="lt1"/>
              </a:solidFill>
            </a:endParaRPr>
          </a:p>
        </p:txBody>
      </p:sp>
      <p:sp>
        <p:nvSpPr>
          <p:cNvPr id="168" name="Google Shape;168;g2dbfd17915a_0_0"/>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169" name="Google Shape;169;g2dbfd17915a_0_0"/>
          <p:cNvSpPr txBox="1"/>
          <p:nvPr/>
        </p:nvSpPr>
        <p:spPr>
          <a:xfrm>
            <a:off x="662975" y="1949050"/>
            <a:ext cx="9839700" cy="24069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Diseño por etapas</a:t>
            </a:r>
            <a:r>
              <a:rPr b="1" i="0" lang="es-E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457200" rtl="0" algn="just">
              <a:lnSpc>
                <a:spcPct val="107916"/>
              </a:lnSpc>
              <a:spcBef>
                <a:spcPts val="800"/>
              </a:spcBef>
              <a:spcAft>
                <a:spcPts val="0"/>
              </a:spcAft>
              <a:buNone/>
            </a:pPr>
            <a:r>
              <a:rPr lang="es-ES" sz="1200">
                <a:solidFill>
                  <a:srgbClr val="0D0D0D"/>
                </a:solidFill>
              </a:rPr>
              <a:t>El problema se puede resolver por etapas. En cada etapa se elegiría si se puede viajar desde la aldea i hasta la aldea j pasando o no por una aldea intermedia k. Así en cada etapa se considera si dividir el trayecto en subtrayectos cuyo coste sería c(i,k) o hay una posible solución hasta la aldea final cuyo coste sería c(i,j)</a:t>
            </a:r>
            <a:endParaRPr sz="1200">
              <a:solidFill>
                <a:srgbClr val="0D0D0D"/>
              </a:solidFill>
            </a:endParaRPr>
          </a:p>
          <a:p>
            <a:pPr indent="0" lvl="0" marL="457200" marR="0" rtl="0" algn="l">
              <a:lnSpc>
                <a:spcPct val="120000"/>
              </a:lnSpc>
              <a:spcBef>
                <a:spcPts val="1500"/>
              </a:spcBef>
              <a:spcAft>
                <a:spcPts val="0"/>
              </a:spcAft>
              <a:buNone/>
            </a:pPr>
            <a:r>
              <a:t/>
            </a:r>
            <a:endParaRPr b="1" sz="2100">
              <a:solidFill>
                <a:schemeClr val="dk1"/>
              </a:solidFill>
            </a:endParaRPr>
          </a:p>
          <a:p>
            <a:pPr indent="0" lvl="0" marL="0" marR="0" rtl="0" algn="just">
              <a:lnSpc>
                <a:spcPct val="107916"/>
              </a:lnSpc>
              <a:spcBef>
                <a:spcPts val="2700"/>
              </a:spcBef>
              <a:spcAft>
                <a:spcPts val="0"/>
              </a:spcAft>
              <a:buClr>
                <a:srgbClr val="000000"/>
              </a:buClr>
              <a:buSzPts val="1600"/>
              <a:buFont typeface="Arial"/>
              <a:buNone/>
            </a:pPr>
            <a:r>
              <a:rPr b="0" i="0" lang="es-ES" sz="1600" u="none" cap="none" strike="noStrike">
                <a:solidFill>
                  <a:srgbClr val="0D0D0D"/>
                </a:solidFill>
                <a:latin typeface="Roboto"/>
                <a:ea typeface="Roboto"/>
                <a:cs typeface="Roboto"/>
                <a:sym typeface="Roboto"/>
              </a:rPr>
              <a:t>			c</a:t>
            </a:r>
            <a:endParaRPr b="0" i="0" sz="1300" u="none" cap="none" strike="noStrike">
              <a:solidFill>
                <a:schemeClr val="dk1"/>
              </a:solidFill>
              <a:latin typeface="Arial"/>
              <a:ea typeface="Arial"/>
              <a:cs typeface="Arial"/>
              <a:sym typeface="Arial"/>
            </a:endParaRPr>
          </a:p>
        </p:txBody>
      </p:sp>
      <p:pic>
        <p:nvPicPr>
          <p:cNvPr id="170" name="Google Shape;170;g2dbfd17915a_0_0"/>
          <p:cNvPicPr preferRelativeResize="0"/>
          <p:nvPr/>
        </p:nvPicPr>
        <p:blipFill>
          <a:blip r:embed="rId3">
            <a:alphaModFix/>
          </a:blip>
          <a:stretch>
            <a:fillRect/>
          </a:stretch>
        </p:blipFill>
        <p:spPr>
          <a:xfrm>
            <a:off x="1050200" y="3775451"/>
            <a:ext cx="2914650" cy="2000700"/>
          </a:xfrm>
          <a:prstGeom prst="rect">
            <a:avLst/>
          </a:prstGeom>
          <a:noFill/>
          <a:ln>
            <a:noFill/>
          </a:ln>
        </p:spPr>
      </p:pic>
      <p:pic>
        <p:nvPicPr>
          <p:cNvPr id="171" name="Google Shape;171;g2dbfd17915a_0_0"/>
          <p:cNvPicPr preferRelativeResize="0"/>
          <p:nvPr/>
        </p:nvPicPr>
        <p:blipFill>
          <a:blip r:embed="rId3">
            <a:alphaModFix/>
          </a:blip>
          <a:stretch>
            <a:fillRect/>
          </a:stretch>
        </p:blipFill>
        <p:spPr>
          <a:xfrm>
            <a:off x="5309400" y="3775452"/>
            <a:ext cx="2914650" cy="2064500"/>
          </a:xfrm>
          <a:prstGeom prst="rect">
            <a:avLst/>
          </a:prstGeom>
          <a:noFill/>
          <a:ln>
            <a:noFill/>
          </a:ln>
        </p:spPr>
      </p:pic>
      <p:sp>
        <p:nvSpPr>
          <p:cNvPr id="172" name="Google Shape;172;g2dbfd17915a_0_0"/>
          <p:cNvSpPr txBox="1"/>
          <p:nvPr/>
        </p:nvSpPr>
        <p:spPr>
          <a:xfrm>
            <a:off x="5309400" y="3482500"/>
            <a:ext cx="29772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1             2            3            4          5</a:t>
            </a:r>
            <a:endParaRPr sz="1500">
              <a:solidFill>
                <a:schemeClr val="dk1"/>
              </a:solidFill>
              <a:latin typeface="Quattrocento Sans"/>
              <a:ea typeface="Quattrocento Sans"/>
              <a:cs typeface="Quattrocento Sans"/>
              <a:sym typeface="Quattrocento Sans"/>
            </a:endParaRPr>
          </a:p>
        </p:txBody>
      </p:sp>
      <p:sp>
        <p:nvSpPr>
          <p:cNvPr id="173" name="Google Shape;173;g2dbfd17915a_0_0"/>
          <p:cNvSpPr txBox="1"/>
          <p:nvPr/>
        </p:nvSpPr>
        <p:spPr>
          <a:xfrm>
            <a:off x="1050200" y="3482500"/>
            <a:ext cx="29772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a:t>
            </a:r>
            <a:r>
              <a:rPr lang="es-ES" sz="1500">
                <a:solidFill>
                  <a:schemeClr val="dk1"/>
                </a:solidFill>
                <a:latin typeface="Quattrocento Sans"/>
                <a:ea typeface="Quattrocento Sans"/>
                <a:cs typeface="Quattrocento Sans"/>
                <a:sym typeface="Quattrocento Sans"/>
              </a:rPr>
              <a:t>1           2            3            4          5</a:t>
            </a:r>
            <a:endParaRPr sz="1500">
              <a:solidFill>
                <a:schemeClr val="dk1"/>
              </a:solidFill>
              <a:latin typeface="Quattrocento Sans"/>
              <a:ea typeface="Quattrocento Sans"/>
              <a:cs typeface="Quattrocento Sans"/>
              <a:sym typeface="Quattrocento Sans"/>
            </a:endParaRPr>
          </a:p>
        </p:txBody>
      </p:sp>
      <p:sp>
        <p:nvSpPr>
          <p:cNvPr id="174" name="Google Shape;174;g2dbfd17915a_0_0"/>
          <p:cNvSpPr txBox="1"/>
          <p:nvPr/>
        </p:nvSpPr>
        <p:spPr>
          <a:xfrm>
            <a:off x="777800" y="3613075"/>
            <a:ext cx="272400" cy="20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2</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3</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4</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5</a:t>
            </a:r>
            <a:endParaRPr sz="1500">
              <a:solidFill>
                <a:schemeClr val="dk1"/>
              </a:solidFill>
              <a:latin typeface="Quattrocento Sans"/>
              <a:ea typeface="Quattrocento Sans"/>
              <a:cs typeface="Quattrocento Sans"/>
              <a:sym typeface="Quattrocento Sans"/>
            </a:endParaRPr>
          </a:p>
        </p:txBody>
      </p:sp>
      <p:sp>
        <p:nvSpPr>
          <p:cNvPr id="175" name="Google Shape;175;g2dbfd17915a_0_0"/>
          <p:cNvSpPr txBox="1"/>
          <p:nvPr/>
        </p:nvSpPr>
        <p:spPr>
          <a:xfrm>
            <a:off x="4923125" y="3709000"/>
            <a:ext cx="272400" cy="20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2</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3</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4</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5</a:t>
            </a:r>
            <a:endParaRPr sz="1500">
              <a:solidFill>
                <a:schemeClr val="dk1"/>
              </a:solidFill>
              <a:latin typeface="Quattrocento Sans"/>
              <a:ea typeface="Quattrocento Sans"/>
              <a:cs typeface="Quattrocento Sans"/>
              <a:sym typeface="Quattrocento Sans"/>
            </a:endParaRPr>
          </a:p>
        </p:txBody>
      </p:sp>
      <p:sp>
        <p:nvSpPr>
          <p:cNvPr id="176" name="Google Shape;176;g2dbfd17915a_0_0"/>
          <p:cNvSpPr/>
          <p:nvPr/>
        </p:nvSpPr>
        <p:spPr>
          <a:xfrm rot="-2191255">
            <a:off x="8389064" y="4522712"/>
            <a:ext cx="837316" cy="181443"/>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77" name="Google Shape;177;g2dbfd17915a_0_0"/>
          <p:cNvSpPr/>
          <p:nvPr/>
        </p:nvSpPr>
        <p:spPr>
          <a:xfrm rot="1481519">
            <a:off x="8416951" y="4874448"/>
            <a:ext cx="837363" cy="18162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78" name="Google Shape;178;g2dbfd17915a_0_0"/>
          <p:cNvSpPr/>
          <p:nvPr/>
        </p:nvSpPr>
        <p:spPr>
          <a:xfrm>
            <a:off x="7285975" y="4291375"/>
            <a:ext cx="272400" cy="2925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79" name="Google Shape;179;g2dbfd17915a_0_0"/>
          <p:cNvSpPr/>
          <p:nvPr/>
        </p:nvSpPr>
        <p:spPr>
          <a:xfrm>
            <a:off x="6670200" y="4291375"/>
            <a:ext cx="272400" cy="292500"/>
          </a:xfrm>
          <a:prstGeom prst="ellipse">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0" name="Google Shape;180;g2dbfd17915a_0_0"/>
          <p:cNvSpPr/>
          <p:nvPr/>
        </p:nvSpPr>
        <p:spPr>
          <a:xfrm>
            <a:off x="7285975" y="4707850"/>
            <a:ext cx="272400" cy="292500"/>
          </a:xfrm>
          <a:prstGeom prst="ellipse">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1" name="Google Shape;181;g2dbfd17915a_0_0"/>
          <p:cNvSpPr/>
          <p:nvPr/>
        </p:nvSpPr>
        <p:spPr>
          <a:xfrm>
            <a:off x="9478925" y="3274825"/>
            <a:ext cx="1089900" cy="2925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2" name="Google Shape;182;g2dbfd17915a_0_0"/>
          <p:cNvSpPr/>
          <p:nvPr/>
        </p:nvSpPr>
        <p:spPr>
          <a:xfrm>
            <a:off x="9631325" y="3427225"/>
            <a:ext cx="10899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 4</a:t>
            </a:r>
            <a:endParaRPr>
              <a:latin typeface="Quattrocento Sans"/>
              <a:ea typeface="Quattrocento Sans"/>
              <a:cs typeface="Quattrocento Sans"/>
              <a:sym typeface="Quattrocento Sans"/>
            </a:endParaRPr>
          </a:p>
        </p:txBody>
      </p:sp>
      <p:sp>
        <p:nvSpPr>
          <p:cNvPr id="183" name="Google Shape;183;g2dbfd17915a_0_0"/>
          <p:cNvSpPr/>
          <p:nvPr/>
        </p:nvSpPr>
        <p:spPr>
          <a:xfrm>
            <a:off x="9648825" y="4935475"/>
            <a:ext cx="1089900" cy="2925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2 -&gt;3 -&gt;4</a:t>
            </a:r>
            <a:endParaRPr>
              <a:latin typeface="Quattrocento Sans"/>
              <a:ea typeface="Quattrocento Sans"/>
              <a:cs typeface="Quattrocento Sans"/>
              <a:sym typeface="Quattrocento Sans"/>
            </a:endParaRPr>
          </a:p>
        </p:txBody>
      </p:sp>
      <p:sp>
        <p:nvSpPr>
          <p:cNvPr id="184" name="Google Shape;184;g2dbfd17915a_0_0"/>
          <p:cNvSpPr/>
          <p:nvPr/>
        </p:nvSpPr>
        <p:spPr>
          <a:xfrm>
            <a:off x="9648825" y="4291375"/>
            <a:ext cx="10899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2 -&gt;4</a:t>
            </a:r>
            <a:endParaRPr>
              <a:latin typeface="Quattrocento Sans"/>
              <a:ea typeface="Quattrocento Sans"/>
              <a:cs typeface="Quattrocento Sans"/>
              <a:sym typeface="Quattrocento Sans"/>
            </a:endParaRPr>
          </a:p>
        </p:txBody>
      </p:sp>
      <p:sp>
        <p:nvSpPr>
          <p:cNvPr id="185" name="Google Shape;185;g2dbfd17915a_0_0"/>
          <p:cNvSpPr txBox="1"/>
          <p:nvPr/>
        </p:nvSpPr>
        <p:spPr>
          <a:xfrm>
            <a:off x="11064900" y="4222075"/>
            <a:ext cx="11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=7</a:t>
            </a:r>
            <a:endParaRPr sz="1500">
              <a:solidFill>
                <a:schemeClr val="dk1"/>
              </a:solidFill>
              <a:latin typeface="Quattrocento Sans"/>
              <a:ea typeface="Quattrocento Sans"/>
              <a:cs typeface="Quattrocento Sans"/>
              <a:sym typeface="Quattrocento Sans"/>
            </a:endParaRPr>
          </a:p>
        </p:txBody>
      </p:sp>
      <p:sp>
        <p:nvSpPr>
          <p:cNvPr id="186" name="Google Shape;186;g2dbfd17915a_0_0"/>
          <p:cNvSpPr txBox="1"/>
          <p:nvPr/>
        </p:nvSpPr>
        <p:spPr>
          <a:xfrm>
            <a:off x="11133575" y="4866175"/>
            <a:ext cx="11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=6</a:t>
            </a:r>
            <a:endParaRPr sz="1500">
              <a:solidFill>
                <a:schemeClr val="dk1"/>
              </a:solidFill>
              <a:latin typeface="Quattrocento Sans"/>
              <a:ea typeface="Quattrocento Sans"/>
              <a:cs typeface="Quattrocento Sans"/>
              <a:sym typeface="Quattrocento Sans"/>
            </a:endParaRPr>
          </a:p>
        </p:txBody>
      </p:sp>
      <p:sp>
        <p:nvSpPr>
          <p:cNvPr id="187" name="Google Shape;187;g2dbfd17915a_0_0"/>
          <p:cNvSpPr/>
          <p:nvPr/>
        </p:nvSpPr>
        <p:spPr>
          <a:xfrm>
            <a:off x="11397825" y="4222525"/>
            <a:ext cx="367200" cy="3879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88" name="Google Shape;188;g2dbfd17915a_0_0"/>
          <p:cNvSpPr/>
          <p:nvPr/>
        </p:nvSpPr>
        <p:spPr>
          <a:xfrm rot="-3340187">
            <a:off x="11580648" y="5028536"/>
            <a:ext cx="59579" cy="211443"/>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9" name="Google Shape;189;g2dbfd17915a_0_0"/>
          <p:cNvSpPr/>
          <p:nvPr/>
        </p:nvSpPr>
        <p:spPr>
          <a:xfrm rot="2674907">
            <a:off x="11732998" y="4922250"/>
            <a:ext cx="58126" cy="318951"/>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90" name="Google Shape;190;g2dbfd17915a_0_0"/>
          <p:cNvSpPr/>
          <p:nvPr/>
        </p:nvSpPr>
        <p:spPr>
          <a:xfrm rot="-1232">
            <a:off x="4025314" y="4684924"/>
            <a:ext cx="837300" cy="181500"/>
          </a:xfrm>
          <a:prstGeom prst="rightArrow">
            <a:avLst>
              <a:gd fmla="val 50000" name="adj1"/>
              <a:gd fmla="val 95179" name="adj2"/>
            </a:avLst>
          </a:prstGeom>
          <a:solidFill>
            <a:srgbClr val="0C82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dbfd17915a_0_21"/>
          <p:cNvSpPr/>
          <p:nvPr/>
        </p:nvSpPr>
        <p:spPr>
          <a:xfrm>
            <a:off x="38100" y="1326625"/>
            <a:ext cx="12192000" cy="55314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97" name="Google Shape;197;g2dbfd17915a_0_2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98" name="Google Shape;198;g2dbfd17915a_0_21"/>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199" name="Google Shape;199;g2dbfd17915a_0_2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00" name="Google Shape;200;g2dbfd17915a_0_21"/>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río</a:t>
            </a:r>
            <a:endParaRPr b="1" sz="1800">
              <a:solidFill>
                <a:schemeClr val="lt1"/>
              </a:solidFill>
            </a:endParaRPr>
          </a:p>
        </p:txBody>
      </p:sp>
      <p:sp>
        <p:nvSpPr>
          <p:cNvPr id="201" name="Google Shape;201;g2dbfd17915a_0_21"/>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02" name="Google Shape;202;g2dbfd17915a_0_21"/>
          <p:cNvSpPr txBox="1"/>
          <p:nvPr/>
        </p:nvSpPr>
        <p:spPr>
          <a:xfrm>
            <a:off x="540625" y="1464275"/>
            <a:ext cx="9839700" cy="70578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Ecuación Recurrente</a:t>
            </a:r>
            <a:r>
              <a:rPr b="1" i="0" lang="es-E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a:p>
            <a:pPr indent="0" lvl="0" marL="0" rtl="0" algn="just">
              <a:lnSpc>
                <a:spcPct val="120000"/>
              </a:lnSpc>
              <a:spcBef>
                <a:spcPts val="1500"/>
              </a:spcBef>
              <a:spcAft>
                <a:spcPts val="0"/>
              </a:spcAft>
              <a:buNone/>
            </a:pPr>
            <a:r>
              <a:rPr lang="es-ES" sz="1200">
                <a:solidFill>
                  <a:srgbClr val="0D0D0D"/>
                </a:solidFill>
              </a:rPr>
              <a:t>En una instancia inicial, es decir en la aldea i, para viajar hasta la aldea destino j se consideran las siguientes posibilidades:</a:t>
            </a:r>
            <a:endParaRPr sz="1200">
              <a:solidFill>
                <a:srgbClr val="0D0D0D"/>
              </a:solidFill>
            </a:endParaRPr>
          </a:p>
          <a:p>
            <a:pPr indent="-304800" lvl="0" marL="457200" rtl="0" algn="just">
              <a:lnSpc>
                <a:spcPct val="120000"/>
              </a:lnSpc>
              <a:spcBef>
                <a:spcPts val="1500"/>
              </a:spcBef>
              <a:spcAft>
                <a:spcPts val="0"/>
              </a:spcAft>
              <a:buClr>
                <a:srgbClr val="0D0D0D"/>
              </a:buClr>
              <a:buSzPts val="1200"/>
              <a:buChar char="●"/>
            </a:pPr>
            <a:r>
              <a:rPr lang="es-ES" sz="1200">
                <a:solidFill>
                  <a:srgbClr val="0D0D0D"/>
                </a:solidFill>
              </a:rPr>
              <a:t>Realizar un viaje directo desde la aldea i a la aldea j, donde el coste total </a:t>
            </a:r>
            <a:r>
              <a:rPr lang="es-ES" sz="1200">
                <a:solidFill>
                  <a:srgbClr val="0D0D0D"/>
                </a:solidFill>
              </a:rPr>
              <a:t>sería</a:t>
            </a:r>
            <a:r>
              <a:rPr lang="es-ES" sz="1200">
                <a:solidFill>
                  <a:srgbClr val="0D0D0D"/>
                </a:solidFill>
              </a:rPr>
              <a:t> c(i,j).</a:t>
            </a:r>
            <a:endParaRPr sz="1200">
              <a:solidFill>
                <a:srgbClr val="0D0D0D"/>
              </a:solidFill>
            </a:endParaRPr>
          </a:p>
          <a:p>
            <a:pPr indent="-304800" lvl="0" marL="457200" rtl="0" algn="just">
              <a:lnSpc>
                <a:spcPct val="120000"/>
              </a:lnSpc>
              <a:spcBef>
                <a:spcPts val="0"/>
              </a:spcBef>
              <a:spcAft>
                <a:spcPts val="0"/>
              </a:spcAft>
              <a:buClr>
                <a:srgbClr val="0D0D0D"/>
              </a:buClr>
              <a:buSzPts val="1200"/>
              <a:buChar char="●"/>
            </a:pPr>
            <a:r>
              <a:rPr lang="es-ES" sz="1200">
                <a:solidFill>
                  <a:srgbClr val="0D0D0D"/>
                </a:solidFill>
              </a:rPr>
              <a:t>Realizar un viaje desde una aldea i hasta una aldea j pasando por una aldea intermedia k, donde el coste </a:t>
            </a:r>
            <a:r>
              <a:rPr lang="es-ES" sz="1200">
                <a:solidFill>
                  <a:srgbClr val="0D0D0D"/>
                </a:solidFill>
              </a:rPr>
              <a:t>sería</a:t>
            </a:r>
            <a:r>
              <a:rPr lang="es-ES" sz="1200">
                <a:solidFill>
                  <a:srgbClr val="0D0D0D"/>
                </a:solidFill>
              </a:rPr>
              <a:t> c(i,j) + c(k,j).</a:t>
            </a:r>
            <a:endParaRPr sz="1200">
              <a:solidFill>
                <a:srgbClr val="0D0D0D"/>
              </a:solidFill>
            </a:endParaRPr>
          </a:p>
          <a:p>
            <a:pPr indent="0" lvl="0" marL="0" marR="0" rtl="0" algn="just">
              <a:lnSpc>
                <a:spcPct val="107916"/>
              </a:lnSpc>
              <a:spcBef>
                <a:spcPts val="1200"/>
              </a:spcBef>
              <a:spcAft>
                <a:spcPts val="0"/>
              </a:spcAft>
              <a:buNone/>
            </a:pPr>
            <a:r>
              <a:rPr lang="es-ES" sz="1200">
                <a:solidFill>
                  <a:srgbClr val="0D0D0D"/>
                </a:solidFill>
                <a:latin typeface="Roboto"/>
                <a:ea typeface="Roboto"/>
                <a:cs typeface="Roboto"/>
                <a:sym typeface="Roboto"/>
              </a:rPr>
              <a:t>					</a:t>
            </a:r>
            <a:r>
              <a:rPr lang="es-ES">
                <a:solidFill>
                  <a:srgbClr val="0D0D0D"/>
                </a:solidFill>
                <a:highlight>
                  <a:schemeClr val="accent3"/>
                </a:highlight>
                <a:latin typeface="Roboto"/>
                <a:ea typeface="Roboto"/>
                <a:cs typeface="Roboto"/>
                <a:sym typeface="Roboto"/>
              </a:rPr>
              <a:t>Por lo tanto C(i,j) = min[C(i,j) , C(i,k)+C(k,j)]</a:t>
            </a:r>
            <a:endParaRPr>
              <a:solidFill>
                <a:srgbClr val="0D0D0D"/>
              </a:solidFill>
              <a:highlight>
                <a:schemeClr val="accent3"/>
              </a:highlight>
              <a:latin typeface="Roboto"/>
              <a:ea typeface="Roboto"/>
              <a:cs typeface="Roboto"/>
              <a:sym typeface="Roboto"/>
            </a:endParaRPr>
          </a:p>
          <a:p>
            <a:pPr indent="0" lvl="0" marL="0" marR="0" rtl="0" algn="just">
              <a:lnSpc>
                <a:spcPct val="107916"/>
              </a:lnSpc>
              <a:spcBef>
                <a:spcPts val="0"/>
              </a:spcBef>
              <a:spcAft>
                <a:spcPts val="0"/>
              </a:spcAft>
              <a:buClr>
                <a:srgbClr val="000000"/>
              </a:buClr>
              <a:buSzPts val="1200"/>
              <a:buFont typeface="Arial"/>
              <a:buNone/>
            </a:pPr>
            <a:r>
              <a:t/>
            </a:r>
            <a:endParaRPr b="0" i="0" sz="1200" u="none" cap="none" strike="noStrike">
              <a:solidFill>
                <a:srgbClr val="0D0D0D"/>
              </a:solidFill>
              <a:latin typeface="Roboto"/>
              <a:ea typeface="Roboto"/>
              <a:cs typeface="Roboto"/>
              <a:sym typeface="Roboto"/>
            </a:endParaRPr>
          </a:p>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Casos Base:</a:t>
            </a:r>
            <a:endParaRPr b="1" i="0" sz="2100" u="none" cap="none" strike="noStrike">
              <a:solidFill>
                <a:schemeClr val="dk1"/>
              </a:solidFill>
              <a:latin typeface="Arial"/>
              <a:ea typeface="Arial"/>
              <a:cs typeface="Arial"/>
              <a:sym typeface="Arial"/>
            </a:endParaRPr>
          </a:p>
          <a:p>
            <a:pPr indent="-304800" lvl="0" marL="457200" rtl="0" algn="just">
              <a:lnSpc>
                <a:spcPct val="120000"/>
              </a:lnSpc>
              <a:spcBef>
                <a:spcPts val="1500"/>
              </a:spcBef>
              <a:spcAft>
                <a:spcPts val="0"/>
              </a:spcAft>
              <a:buClr>
                <a:srgbClr val="0D0D0D"/>
              </a:buClr>
              <a:buSzPts val="1200"/>
              <a:buChar char="●"/>
            </a:pPr>
            <a:r>
              <a:rPr lang="es-ES" sz="1200">
                <a:solidFill>
                  <a:srgbClr val="0D0D0D"/>
                </a:solidFill>
              </a:rPr>
              <a:t>No hay viaje posible, </a:t>
            </a:r>
            <a:endParaRPr sz="1200">
              <a:solidFill>
                <a:srgbClr val="0D0D0D"/>
              </a:solidFill>
            </a:endParaRPr>
          </a:p>
          <a:p>
            <a:pPr indent="-304800" lvl="1" marL="914400" rtl="0" algn="just">
              <a:lnSpc>
                <a:spcPct val="120000"/>
              </a:lnSpc>
              <a:spcBef>
                <a:spcPts val="0"/>
              </a:spcBef>
              <a:spcAft>
                <a:spcPts val="0"/>
              </a:spcAft>
              <a:buClr>
                <a:srgbClr val="0D0D0D"/>
              </a:buClr>
              <a:buSzPts val="1200"/>
              <a:buChar char="○"/>
            </a:pPr>
            <a:r>
              <a:rPr lang="es-ES" sz="1200">
                <a:solidFill>
                  <a:srgbClr val="0D0D0D"/>
                </a:solidFill>
              </a:rPr>
              <a:t>i&gt;=j (en cuyo caso sería como viajar en contracorriente), </a:t>
            </a:r>
            <a:endParaRPr sz="1200">
              <a:solidFill>
                <a:srgbClr val="0D0D0D"/>
              </a:solidFill>
            </a:endParaRPr>
          </a:p>
          <a:p>
            <a:pPr indent="-304800" lvl="1" marL="914400" rtl="0" algn="just">
              <a:lnSpc>
                <a:spcPct val="120000"/>
              </a:lnSpc>
              <a:spcBef>
                <a:spcPts val="0"/>
              </a:spcBef>
              <a:spcAft>
                <a:spcPts val="0"/>
              </a:spcAft>
              <a:buClr>
                <a:srgbClr val="0D0D0D"/>
              </a:buClr>
              <a:buSzPts val="1200"/>
              <a:buChar char="○"/>
            </a:pPr>
            <a:r>
              <a:rPr lang="es-ES" sz="1200">
                <a:solidFill>
                  <a:srgbClr val="0D0D0D"/>
                </a:solidFill>
              </a:rPr>
              <a:t>c(i,j) = ∞ (en cuyo caso no hay camino directo posible entre una aldea i y una j), </a:t>
            </a:r>
            <a:endParaRPr sz="1200">
              <a:solidFill>
                <a:srgbClr val="0D0D0D"/>
              </a:solidFill>
            </a:endParaRPr>
          </a:p>
          <a:p>
            <a:pPr indent="-304800" lvl="1" marL="914400" rtl="0" algn="just">
              <a:lnSpc>
                <a:spcPct val="120000"/>
              </a:lnSpc>
              <a:spcBef>
                <a:spcPts val="0"/>
              </a:spcBef>
              <a:spcAft>
                <a:spcPts val="0"/>
              </a:spcAft>
              <a:buClr>
                <a:srgbClr val="0D0D0D"/>
              </a:buClr>
              <a:buSzPts val="1200"/>
              <a:buChar char="○"/>
            </a:pPr>
            <a:r>
              <a:rPr lang="es-ES" sz="1200">
                <a:solidFill>
                  <a:srgbClr val="0D0D0D"/>
                </a:solidFill>
              </a:rPr>
              <a:t>c(i,j) = 0 (lo cual sería como viajar desde una aldea inicial i hasta una aldea final i).</a:t>
            </a:r>
            <a:endParaRPr sz="1200">
              <a:solidFill>
                <a:srgbClr val="0D0D0D"/>
              </a:solidFill>
            </a:endParaRPr>
          </a:p>
          <a:p>
            <a:pPr indent="-304800" lvl="0" marL="457200" rtl="0" algn="just">
              <a:lnSpc>
                <a:spcPct val="120000"/>
              </a:lnSpc>
              <a:spcBef>
                <a:spcPts val="0"/>
              </a:spcBef>
              <a:spcAft>
                <a:spcPts val="0"/>
              </a:spcAft>
              <a:buClr>
                <a:srgbClr val="0D0D0D"/>
              </a:buClr>
              <a:buSzPts val="1200"/>
              <a:buChar char="●"/>
            </a:pPr>
            <a:r>
              <a:rPr lang="es-ES" sz="1200">
                <a:solidFill>
                  <a:srgbClr val="0D0D0D"/>
                </a:solidFill>
              </a:rPr>
              <a:t>Hay viaje directo entre la aldea i y la aldea j por lo tanto el coste sería c(i,j)</a:t>
            </a:r>
            <a:endParaRPr sz="1200">
              <a:solidFill>
                <a:srgbClr val="0D0D0D"/>
              </a:solidFill>
            </a:endParaRPr>
          </a:p>
          <a:p>
            <a:pPr indent="0" lvl="0" marL="0" rtl="0" algn="just">
              <a:lnSpc>
                <a:spcPct val="107916"/>
              </a:lnSpc>
              <a:spcBef>
                <a:spcPts val="1200"/>
              </a:spcBef>
              <a:spcAft>
                <a:spcPts val="0"/>
              </a:spcAft>
              <a:buNone/>
            </a:pPr>
            <a:r>
              <a:rPr b="1" lang="es-ES" sz="2100">
                <a:solidFill>
                  <a:schemeClr val="dk1"/>
                </a:solidFill>
              </a:rPr>
              <a:t>Valor Objetivo</a:t>
            </a:r>
            <a:r>
              <a:rPr b="1" lang="es-ES" sz="2100">
                <a:solidFill>
                  <a:schemeClr val="dk1"/>
                </a:solidFill>
              </a:rPr>
              <a:t>:</a:t>
            </a:r>
            <a:endParaRPr b="1" sz="2100">
              <a:solidFill>
                <a:schemeClr val="dk1"/>
              </a:solidFill>
            </a:endParaRPr>
          </a:p>
          <a:p>
            <a:pPr indent="-311150" lvl="0" marL="457200" rtl="0" algn="just">
              <a:lnSpc>
                <a:spcPct val="120000"/>
              </a:lnSpc>
              <a:spcBef>
                <a:spcPts val="1500"/>
              </a:spcBef>
              <a:spcAft>
                <a:spcPts val="0"/>
              </a:spcAft>
              <a:buClr>
                <a:srgbClr val="0D0D0D"/>
              </a:buClr>
              <a:buSzPts val="1300"/>
              <a:buChar char="●"/>
            </a:pPr>
            <a:r>
              <a:rPr lang="es-ES" sz="1300">
                <a:solidFill>
                  <a:srgbClr val="0D0D0D"/>
                </a:solidFill>
              </a:rPr>
              <a:t>coste mínimo c(i,j) de ir desde una aldea i a una aldea j, directa o indirectamente</a:t>
            </a:r>
            <a:endParaRPr b="1" sz="2200">
              <a:solidFill>
                <a:schemeClr val="dk1"/>
              </a:solidFill>
            </a:endParaRPr>
          </a:p>
          <a:p>
            <a:pPr indent="0" lvl="0" marL="0" rtl="0" algn="just">
              <a:lnSpc>
                <a:spcPct val="107916"/>
              </a:lnSpc>
              <a:spcBef>
                <a:spcPts val="1200"/>
              </a:spcBef>
              <a:spcAft>
                <a:spcPts val="0"/>
              </a:spcAft>
              <a:buNone/>
            </a:pPr>
            <a:r>
              <a:t/>
            </a:r>
            <a:endParaRPr b="1" sz="2100">
              <a:solidFill>
                <a:schemeClr val="dk1"/>
              </a:solidFill>
            </a:endParaRPr>
          </a:p>
          <a:p>
            <a:pPr indent="0" lvl="0" marL="0" marR="0" rtl="0" algn="l">
              <a:lnSpc>
                <a:spcPct val="100000"/>
              </a:lnSpc>
              <a:spcBef>
                <a:spcPts val="0"/>
              </a:spcBef>
              <a:spcAft>
                <a:spcPts val="0"/>
              </a:spcAft>
              <a:buNone/>
            </a:pPr>
            <a:r>
              <a:t/>
            </a:r>
            <a:endParaRPr sz="1200">
              <a:solidFill>
                <a:srgbClr val="0D0D0D"/>
              </a:solidFill>
              <a:latin typeface="Roboto"/>
              <a:ea typeface="Roboto"/>
              <a:cs typeface="Roboto"/>
              <a:sym typeface="Roboto"/>
            </a:endParaRPr>
          </a:p>
          <a:p>
            <a:pPr indent="0" lvl="0" marL="0" marR="0" rtl="0" algn="just">
              <a:lnSpc>
                <a:spcPct val="107916"/>
              </a:lnSpc>
              <a:spcBef>
                <a:spcPts val="2700"/>
              </a:spcBef>
              <a:spcAft>
                <a:spcPts val="0"/>
              </a:spcAft>
              <a:buClr>
                <a:schemeClr val="dk1"/>
              </a:buClr>
              <a:buSzPts val="2100"/>
              <a:buFont typeface="Arial"/>
              <a:buNone/>
            </a:pPr>
            <a:r>
              <a:t/>
            </a:r>
            <a:endParaRPr b="0" i="0" sz="15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rPr b="0" i="0" lang="es-ES" sz="2100" u="none" cap="none" strike="noStrike">
                <a:solidFill>
                  <a:schemeClr val="dk1"/>
                </a:solidFill>
                <a:latin typeface="Arial"/>
                <a:ea typeface="Arial"/>
                <a:cs typeface="Arial"/>
                <a:sym typeface="Arial"/>
              </a:rPr>
              <a:t>											</a:t>
            </a:r>
            <a:endParaRPr b="1" i="0" sz="20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03" name="Google Shape;203;g2dbfd17915a_0_21"/>
          <p:cNvSpPr/>
          <p:nvPr/>
        </p:nvSpPr>
        <p:spPr>
          <a:xfrm>
            <a:off x="8416664" y="5907604"/>
            <a:ext cx="837300" cy="18150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04" name="Google Shape;204;g2dbfd17915a_0_21"/>
          <p:cNvSpPr/>
          <p:nvPr/>
        </p:nvSpPr>
        <p:spPr>
          <a:xfrm rot="-1232">
            <a:off x="8481201" y="6551699"/>
            <a:ext cx="837300" cy="18150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05" name="Google Shape;205;g2dbfd17915a_0_21"/>
          <p:cNvSpPr/>
          <p:nvPr/>
        </p:nvSpPr>
        <p:spPr>
          <a:xfrm>
            <a:off x="7157025" y="6171150"/>
            <a:ext cx="10899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 4</a:t>
            </a:r>
            <a:endParaRPr>
              <a:latin typeface="Quattrocento Sans"/>
              <a:ea typeface="Quattrocento Sans"/>
              <a:cs typeface="Quattrocento Sans"/>
              <a:sym typeface="Quattrocento Sans"/>
            </a:endParaRPr>
          </a:p>
        </p:txBody>
      </p:sp>
      <p:sp>
        <p:nvSpPr>
          <p:cNvPr id="206" name="Google Shape;206;g2dbfd17915a_0_21"/>
          <p:cNvSpPr/>
          <p:nvPr/>
        </p:nvSpPr>
        <p:spPr>
          <a:xfrm>
            <a:off x="9580150" y="6496200"/>
            <a:ext cx="1089900" cy="2925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2 -&gt;3 -&gt;4</a:t>
            </a:r>
            <a:endParaRPr>
              <a:latin typeface="Quattrocento Sans"/>
              <a:ea typeface="Quattrocento Sans"/>
              <a:cs typeface="Quattrocento Sans"/>
              <a:sym typeface="Quattrocento Sans"/>
            </a:endParaRPr>
          </a:p>
        </p:txBody>
      </p:sp>
      <p:sp>
        <p:nvSpPr>
          <p:cNvPr id="207" name="Google Shape;207;g2dbfd17915a_0_21"/>
          <p:cNvSpPr/>
          <p:nvPr/>
        </p:nvSpPr>
        <p:spPr>
          <a:xfrm>
            <a:off x="9580150" y="5852100"/>
            <a:ext cx="10899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2 -&gt;4</a:t>
            </a:r>
            <a:endParaRPr>
              <a:latin typeface="Quattrocento Sans"/>
              <a:ea typeface="Quattrocento Sans"/>
              <a:cs typeface="Quattrocento Sans"/>
              <a:sym typeface="Quattrocento Sans"/>
            </a:endParaRPr>
          </a:p>
        </p:txBody>
      </p:sp>
      <p:sp>
        <p:nvSpPr>
          <p:cNvPr id="208" name="Google Shape;208;g2dbfd17915a_0_21"/>
          <p:cNvSpPr txBox="1"/>
          <p:nvPr/>
        </p:nvSpPr>
        <p:spPr>
          <a:xfrm>
            <a:off x="10996225" y="5782800"/>
            <a:ext cx="11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=7</a:t>
            </a:r>
            <a:endParaRPr sz="1500">
              <a:solidFill>
                <a:schemeClr val="dk1"/>
              </a:solidFill>
              <a:latin typeface="Quattrocento Sans"/>
              <a:ea typeface="Quattrocento Sans"/>
              <a:cs typeface="Quattrocento Sans"/>
              <a:sym typeface="Quattrocento Sans"/>
            </a:endParaRPr>
          </a:p>
        </p:txBody>
      </p:sp>
      <p:sp>
        <p:nvSpPr>
          <p:cNvPr id="209" name="Google Shape;209;g2dbfd17915a_0_21"/>
          <p:cNvSpPr txBox="1"/>
          <p:nvPr/>
        </p:nvSpPr>
        <p:spPr>
          <a:xfrm>
            <a:off x="11064900" y="6426900"/>
            <a:ext cx="11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=6</a:t>
            </a:r>
            <a:endParaRPr sz="1500">
              <a:solidFill>
                <a:schemeClr val="dk1"/>
              </a:solidFill>
              <a:latin typeface="Quattrocento Sans"/>
              <a:ea typeface="Quattrocento Sans"/>
              <a:cs typeface="Quattrocento Sans"/>
              <a:sym typeface="Quattrocento Sans"/>
            </a:endParaRPr>
          </a:p>
        </p:txBody>
      </p:sp>
      <p:sp>
        <p:nvSpPr>
          <p:cNvPr id="210" name="Google Shape;210;g2dbfd17915a_0_21"/>
          <p:cNvSpPr/>
          <p:nvPr/>
        </p:nvSpPr>
        <p:spPr>
          <a:xfrm>
            <a:off x="11329150" y="5783250"/>
            <a:ext cx="367200" cy="3879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11" name="Google Shape;211;g2dbfd17915a_0_21"/>
          <p:cNvSpPr/>
          <p:nvPr/>
        </p:nvSpPr>
        <p:spPr>
          <a:xfrm rot="-3340187">
            <a:off x="11511973" y="6589261"/>
            <a:ext cx="59579" cy="211443"/>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12" name="Google Shape;212;g2dbfd17915a_0_21"/>
          <p:cNvSpPr/>
          <p:nvPr/>
        </p:nvSpPr>
        <p:spPr>
          <a:xfrm rot="2674907">
            <a:off x="11664323" y="6482975"/>
            <a:ext cx="58126" cy="318951"/>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13" name="Google Shape;213;g2dbfd17915a_0_21"/>
          <p:cNvSpPr txBox="1"/>
          <p:nvPr/>
        </p:nvSpPr>
        <p:spPr>
          <a:xfrm>
            <a:off x="7157025" y="5852100"/>
            <a:ext cx="1429200" cy="1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dk1"/>
                </a:solidFill>
                <a:latin typeface="Quattrocento Sans"/>
                <a:ea typeface="Quattrocento Sans"/>
                <a:cs typeface="Quattrocento Sans"/>
                <a:sym typeface="Quattrocento Sans"/>
              </a:rPr>
              <a:t>TRAYECTO</a:t>
            </a:r>
            <a:endParaRPr sz="1300">
              <a:solidFill>
                <a:schemeClr val="dk1"/>
              </a:solidFill>
              <a:latin typeface="Quattrocento Sans"/>
              <a:ea typeface="Quattrocento Sans"/>
              <a:cs typeface="Quattrocento Sans"/>
              <a:sym typeface="Quattrocento Sans"/>
            </a:endParaRPr>
          </a:p>
        </p:txBody>
      </p:sp>
      <p:sp>
        <p:nvSpPr>
          <p:cNvPr id="214" name="Google Shape;214;g2dbfd17915a_0_21"/>
          <p:cNvSpPr txBox="1"/>
          <p:nvPr/>
        </p:nvSpPr>
        <p:spPr>
          <a:xfrm>
            <a:off x="9316375" y="6201825"/>
            <a:ext cx="16092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dk1"/>
                </a:solidFill>
                <a:latin typeface="Quattrocento Sans"/>
                <a:ea typeface="Quattrocento Sans"/>
                <a:cs typeface="Quattrocento Sans"/>
                <a:sym typeface="Quattrocento Sans"/>
              </a:rPr>
              <a:t>COSTE INDIRECTO</a:t>
            </a:r>
            <a:endParaRPr sz="1300">
              <a:solidFill>
                <a:schemeClr val="dk1"/>
              </a:solidFill>
              <a:latin typeface="Quattrocento Sans"/>
              <a:ea typeface="Quattrocento Sans"/>
              <a:cs typeface="Quattrocento Sans"/>
              <a:sym typeface="Quattrocento Sans"/>
            </a:endParaRPr>
          </a:p>
        </p:txBody>
      </p:sp>
      <p:sp>
        <p:nvSpPr>
          <p:cNvPr id="215" name="Google Shape;215;g2dbfd17915a_0_21"/>
          <p:cNvSpPr txBox="1"/>
          <p:nvPr/>
        </p:nvSpPr>
        <p:spPr>
          <a:xfrm>
            <a:off x="9406375" y="5574000"/>
            <a:ext cx="14292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dk1"/>
                </a:solidFill>
                <a:latin typeface="Quattrocento Sans"/>
                <a:ea typeface="Quattrocento Sans"/>
                <a:cs typeface="Quattrocento Sans"/>
                <a:sym typeface="Quattrocento Sans"/>
              </a:rPr>
              <a:t>COSTE DIRECTO</a:t>
            </a:r>
            <a:endParaRPr sz="13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d2c9261cb_4_15"/>
          <p:cNvSpPr/>
          <p:nvPr/>
        </p:nvSpPr>
        <p:spPr>
          <a:xfrm>
            <a:off x="0" y="1610300"/>
            <a:ext cx="12227700" cy="5031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2" name="Google Shape;222;g2cd2c9261cb_4_1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23" name="Google Shape;223;g2cd2c9261cb_4_15"/>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224" name="Google Shape;224;g2cd2c9261cb_4_1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25" name="Google Shape;225;g2cd2c9261cb_4_15"/>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río</a:t>
            </a:r>
            <a:endParaRPr b="1" sz="1800">
              <a:solidFill>
                <a:schemeClr val="lt1"/>
              </a:solidFill>
            </a:endParaRPr>
          </a:p>
        </p:txBody>
      </p:sp>
      <p:sp>
        <p:nvSpPr>
          <p:cNvPr id="226" name="Google Shape;226;g2cd2c9261cb_4_15"/>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27" name="Google Shape;227;g2cd2c9261cb_4_15"/>
          <p:cNvSpPr txBox="1"/>
          <p:nvPr/>
        </p:nvSpPr>
        <p:spPr>
          <a:xfrm>
            <a:off x="1007700" y="2291400"/>
            <a:ext cx="10917600" cy="45666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Verificación</a:t>
            </a:r>
            <a:r>
              <a:rPr b="1" lang="es-ES" sz="2100">
                <a:solidFill>
                  <a:schemeClr val="dk1"/>
                </a:solidFill>
              </a:rPr>
              <a:t> de POB</a:t>
            </a:r>
            <a:r>
              <a:rPr b="1" i="0" lang="es-E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1" sz="2100">
              <a:solidFill>
                <a:schemeClr val="dk1"/>
              </a:solidFill>
            </a:endParaRPr>
          </a:p>
          <a:p>
            <a:pPr indent="-317500" lvl="0" marL="457200" marR="0" rtl="0" algn="just">
              <a:lnSpc>
                <a:spcPct val="107916"/>
              </a:lnSpc>
              <a:spcBef>
                <a:spcPts val="0"/>
              </a:spcBef>
              <a:spcAft>
                <a:spcPts val="0"/>
              </a:spcAft>
              <a:buClr>
                <a:schemeClr val="dk1"/>
              </a:buClr>
              <a:buSzPts val="1400"/>
              <a:buChar char="●"/>
            </a:pPr>
            <a:r>
              <a:rPr lang="es-ES">
                <a:solidFill>
                  <a:schemeClr val="dk1"/>
                </a:solidFill>
              </a:rPr>
              <a:t>Si una solucion indirecta es optima implica:</a:t>
            </a:r>
            <a:endParaRPr>
              <a:solidFill>
                <a:schemeClr val="dk1"/>
              </a:solidFill>
            </a:endParaRPr>
          </a:p>
          <a:p>
            <a:pPr indent="0" lvl="0" marL="0" marR="0" rtl="0" algn="just">
              <a:lnSpc>
                <a:spcPct val="107916"/>
              </a:lnSpc>
              <a:spcBef>
                <a:spcPts val="0"/>
              </a:spcBef>
              <a:spcAft>
                <a:spcPts val="0"/>
              </a:spcAft>
              <a:buNone/>
            </a:pPr>
            <a:r>
              <a:rPr lang="es-ES">
                <a:solidFill>
                  <a:schemeClr val="dk1"/>
                </a:solidFill>
              </a:rPr>
              <a:t>		</a:t>
            </a:r>
            <a:endParaRPr>
              <a:solidFill>
                <a:schemeClr val="dk1"/>
              </a:solidFill>
            </a:endParaRPr>
          </a:p>
          <a:p>
            <a:pPr indent="0" lvl="0" marL="0" marR="0" rtl="0" algn="just">
              <a:lnSpc>
                <a:spcPct val="107916"/>
              </a:lnSpc>
              <a:spcBef>
                <a:spcPts val="0"/>
              </a:spcBef>
              <a:spcAft>
                <a:spcPts val="0"/>
              </a:spcAft>
              <a:buNone/>
            </a:pPr>
            <a:r>
              <a:rPr lang="es-ES">
                <a:solidFill>
                  <a:schemeClr val="dk1"/>
                </a:solidFill>
              </a:rPr>
              <a:t>		min[c(i,j)] &gt; = min[c(i,k)] + min[c(k,j)]</a:t>
            </a:r>
            <a:endParaRPr>
              <a:solidFill>
                <a:schemeClr val="dk1"/>
              </a:solidFill>
            </a:endParaRPr>
          </a:p>
          <a:p>
            <a:pPr indent="0" lvl="0" marL="0" marR="0" rtl="0" algn="just">
              <a:lnSpc>
                <a:spcPct val="107916"/>
              </a:lnSpc>
              <a:spcBef>
                <a:spcPts val="0"/>
              </a:spcBef>
              <a:spcAft>
                <a:spcPts val="0"/>
              </a:spcAft>
              <a:buNone/>
            </a:pPr>
            <a:r>
              <a:t/>
            </a:r>
            <a:endParaRPr>
              <a:solidFill>
                <a:schemeClr val="dk1"/>
              </a:solidFill>
            </a:endParaRPr>
          </a:p>
          <a:p>
            <a:pPr indent="0" lvl="0" marL="0" marR="0" rtl="0" algn="just">
              <a:lnSpc>
                <a:spcPct val="107916"/>
              </a:lnSpc>
              <a:spcBef>
                <a:spcPts val="0"/>
              </a:spcBef>
              <a:spcAft>
                <a:spcPts val="0"/>
              </a:spcAft>
              <a:buNone/>
            </a:pPr>
            <a:r>
              <a:rPr lang="es-ES">
                <a:solidFill>
                  <a:schemeClr val="dk1"/>
                </a:solidFill>
              </a:rPr>
              <a:t>	donde se cumple que,</a:t>
            </a:r>
            <a:endParaRPr>
              <a:solidFill>
                <a:schemeClr val="dk1"/>
              </a:solidFill>
            </a:endParaRPr>
          </a:p>
          <a:p>
            <a:pPr indent="0" lvl="0" marL="0" marR="0" rtl="0" algn="just">
              <a:lnSpc>
                <a:spcPct val="107916"/>
              </a:lnSpc>
              <a:spcBef>
                <a:spcPts val="0"/>
              </a:spcBef>
              <a:spcAft>
                <a:spcPts val="0"/>
              </a:spcAft>
              <a:buNone/>
            </a:pPr>
            <a:r>
              <a:t/>
            </a:r>
            <a:endParaRPr>
              <a:solidFill>
                <a:schemeClr val="dk1"/>
              </a:solidFill>
            </a:endParaRPr>
          </a:p>
          <a:p>
            <a:pPr indent="0" lvl="0" marL="0" marR="0" rtl="0" algn="just">
              <a:lnSpc>
                <a:spcPct val="107916"/>
              </a:lnSpc>
              <a:spcBef>
                <a:spcPts val="0"/>
              </a:spcBef>
              <a:spcAft>
                <a:spcPts val="0"/>
              </a:spcAft>
              <a:buNone/>
            </a:pPr>
            <a:r>
              <a:rPr lang="es-ES">
                <a:solidFill>
                  <a:schemeClr val="dk1"/>
                </a:solidFill>
              </a:rPr>
              <a:t>		c(i,j) &gt; c(i,k)</a:t>
            </a:r>
            <a:endParaRPr>
              <a:solidFill>
                <a:schemeClr val="dk1"/>
              </a:solidFill>
            </a:endParaRPr>
          </a:p>
          <a:p>
            <a:pPr indent="0" lvl="0" marL="0" marR="0" rtl="0" algn="just">
              <a:lnSpc>
                <a:spcPct val="107916"/>
              </a:lnSpc>
              <a:spcBef>
                <a:spcPts val="0"/>
              </a:spcBef>
              <a:spcAft>
                <a:spcPts val="0"/>
              </a:spcAft>
              <a:buNone/>
            </a:pPr>
            <a:r>
              <a:rPr lang="es-ES">
                <a:solidFill>
                  <a:schemeClr val="dk1"/>
                </a:solidFill>
              </a:rPr>
              <a:t>					para (i&lt;k&lt;j)</a:t>
            </a:r>
            <a:endParaRPr>
              <a:solidFill>
                <a:schemeClr val="dk1"/>
              </a:solidFill>
            </a:endParaRPr>
          </a:p>
          <a:p>
            <a:pPr indent="457200" lvl="0" marL="457200" marR="0" rtl="0" algn="just">
              <a:lnSpc>
                <a:spcPct val="107916"/>
              </a:lnSpc>
              <a:spcBef>
                <a:spcPts val="0"/>
              </a:spcBef>
              <a:spcAft>
                <a:spcPts val="0"/>
              </a:spcAft>
              <a:buNone/>
            </a:pPr>
            <a:r>
              <a:rPr lang="es-ES">
                <a:solidFill>
                  <a:schemeClr val="dk1"/>
                </a:solidFill>
              </a:rPr>
              <a:t>c(i,j) &gt; c(k,j)</a:t>
            </a:r>
            <a:endParaRPr>
              <a:solidFill>
                <a:schemeClr val="dk1"/>
              </a:solidFill>
            </a:endParaRPr>
          </a:p>
          <a:p>
            <a:pPr indent="0" lvl="0" marL="457200" marR="0" rtl="0" algn="just">
              <a:lnSpc>
                <a:spcPct val="107916"/>
              </a:lnSpc>
              <a:spcBef>
                <a:spcPts val="0"/>
              </a:spcBef>
              <a:spcAft>
                <a:spcPts val="0"/>
              </a:spcAft>
              <a:buNone/>
            </a:pPr>
            <a:r>
              <a:t/>
            </a:r>
            <a:endParaRPr>
              <a:solidFill>
                <a:schemeClr val="dk1"/>
              </a:solidFill>
            </a:endParaRPr>
          </a:p>
          <a:p>
            <a:pPr indent="0" lvl="0" marL="457200" marR="0" rtl="0" algn="just">
              <a:lnSpc>
                <a:spcPct val="107916"/>
              </a:lnSpc>
              <a:spcBef>
                <a:spcPts val="0"/>
              </a:spcBef>
              <a:spcAft>
                <a:spcPts val="0"/>
              </a:spcAft>
              <a:buNone/>
            </a:pPr>
            <a:r>
              <a:rPr lang="es-ES">
                <a:solidFill>
                  <a:schemeClr val="dk1"/>
                </a:solidFill>
              </a:rPr>
              <a:t>por lo tanto </a:t>
            </a:r>
            <a:endParaRPr>
              <a:solidFill>
                <a:schemeClr val="dk1"/>
              </a:solidFill>
            </a:endParaRPr>
          </a:p>
          <a:p>
            <a:pPr indent="457200" lvl="0" marL="457200" marR="0" rtl="0" algn="just">
              <a:lnSpc>
                <a:spcPct val="107916"/>
              </a:lnSpc>
              <a:spcBef>
                <a:spcPts val="0"/>
              </a:spcBef>
              <a:spcAft>
                <a:spcPts val="0"/>
              </a:spcAft>
              <a:buNone/>
            </a:pPr>
            <a:r>
              <a:t/>
            </a:r>
            <a:endParaRPr>
              <a:solidFill>
                <a:schemeClr val="dk1"/>
              </a:solidFill>
            </a:endParaRPr>
          </a:p>
          <a:p>
            <a:pPr indent="0" lvl="0" marL="914400" marR="0" rtl="0" algn="just">
              <a:lnSpc>
                <a:spcPct val="107916"/>
              </a:lnSpc>
              <a:spcBef>
                <a:spcPts val="0"/>
              </a:spcBef>
              <a:spcAft>
                <a:spcPts val="0"/>
              </a:spcAft>
              <a:buNone/>
            </a:pPr>
            <a:r>
              <a:rPr lang="es-ES">
                <a:solidFill>
                  <a:schemeClr val="dk1"/>
                </a:solidFill>
              </a:rPr>
              <a:t>c(i,k) + c(k,j)  →  </a:t>
            </a:r>
            <a:r>
              <a:rPr lang="es-ES">
                <a:solidFill>
                  <a:schemeClr val="dk1"/>
                </a:solidFill>
              </a:rPr>
              <a:t>Solución</a:t>
            </a:r>
            <a:r>
              <a:rPr lang="es-ES">
                <a:solidFill>
                  <a:schemeClr val="dk1"/>
                </a:solidFill>
              </a:rPr>
              <a:t> </a:t>
            </a:r>
            <a:r>
              <a:rPr lang="es-ES">
                <a:solidFill>
                  <a:schemeClr val="dk1"/>
                </a:solidFill>
              </a:rPr>
              <a:t>óptima</a:t>
            </a:r>
            <a:r>
              <a:rPr lang="es-ES">
                <a:solidFill>
                  <a:schemeClr val="dk1"/>
                </a:solidFill>
              </a:rPr>
              <a:t>	</a:t>
            </a:r>
            <a:endParaRPr>
              <a:solidFill>
                <a:schemeClr val="dk1"/>
              </a:solidFill>
            </a:endParaRPr>
          </a:p>
          <a:p>
            <a:pPr indent="0" lvl="0" marL="0" marR="0" rtl="0" algn="just">
              <a:lnSpc>
                <a:spcPct val="107916"/>
              </a:lnSpc>
              <a:spcBef>
                <a:spcPts val="0"/>
              </a:spcBef>
              <a:spcAft>
                <a:spcPts val="0"/>
              </a:spcAft>
              <a:buClr>
                <a:srgbClr val="000000"/>
              </a:buClr>
              <a:buSzPts val="1200"/>
              <a:buFont typeface="Arial"/>
              <a:buNone/>
            </a:pPr>
            <a:r>
              <a:t/>
            </a:r>
            <a:endParaRPr b="0" i="0" sz="1200" u="none" cap="none" strike="noStrike">
              <a:solidFill>
                <a:srgbClr val="0D0D0D"/>
              </a:solidFill>
              <a:latin typeface="Roboto"/>
              <a:ea typeface="Roboto"/>
              <a:cs typeface="Roboto"/>
              <a:sym typeface="Roboto"/>
            </a:endParaRPr>
          </a:p>
          <a:p>
            <a:pPr indent="0" lvl="0" marL="457200" marR="0" rtl="0" algn="just">
              <a:lnSpc>
                <a:spcPct val="107916"/>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28" name="Google Shape;228;g2cd2c9261cb_4_15"/>
          <p:cNvSpPr/>
          <p:nvPr/>
        </p:nvSpPr>
        <p:spPr>
          <a:xfrm rot="-1232">
            <a:off x="8087051" y="4225824"/>
            <a:ext cx="837300" cy="18150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29" name="Google Shape;229;g2cd2c9261cb_4_15"/>
          <p:cNvSpPr/>
          <p:nvPr/>
        </p:nvSpPr>
        <p:spPr>
          <a:xfrm>
            <a:off x="6676575" y="4195000"/>
            <a:ext cx="10899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 4</a:t>
            </a:r>
            <a:endParaRPr>
              <a:latin typeface="Quattrocento Sans"/>
              <a:ea typeface="Quattrocento Sans"/>
              <a:cs typeface="Quattrocento Sans"/>
              <a:sym typeface="Quattrocento Sans"/>
            </a:endParaRPr>
          </a:p>
        </p:txBody>
      </p:sp>
      <p:sp>
        <p:nvSpPr>
          <p:cNvPr id="230" name="Google Shape;230;g2cd2c9261cb_4_15"/>
          <p:cNvSpPr/>
          <p:nvPr/>
        </p:nvSpPr>
        <p:spPr>
          <a:xfrm>
            <a:off x="9186000" y="4170325"/>
            <a:ext cx="1089900" cy="2925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2 -&gt;3 -&gt;4</a:t>
            </a:r>
            <a:endParaRPr>
              <a:latin typeface="Quattrocento Sans"/>
              <a:ea typeface="Quattrocento Sans"/>
              <a:cs typeface="Quattrocento Sans"/>
              <a:sym typeface="Quattrocento Sans"/>
            </a:endParaRPr>
          </a:p>
        </p:txBody>
      </p:sp>
      <p:sp>
        <p:nvSpPr>
          <p:cNvPr id="231" name="Google Shape;231;g2cd2c9261cb_4_15"/>
          <p:cNvSpPr txBox="1"/>
          <p:nvPr/>
        </p:nvSpPr>
        <p:spPr>
          <a:xfrm>
            <a:off x="11277325" y="5800100"/>
            <a:ext cx="11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highlight>
                  <a:srgbClr val="00FF00"/>
                </a:highlight>
                <a:latin typeface="Quattrocento Sans"/>
                <a:ea typeface="Quattrocento Sans"/>
                <a:cs typeface="Quattrocento Sans"/>
                <a:sym typeface="Quattrocento Sans"/>
              </a:rPr>
              <a:t>=6</a:t>
            </a:r>
            <a:endParaRPr sz="1500">
              <a:solidFill>
                <a:schemeClr val="dk1"/>
              </a:solidFill>
              <a:highlight>
                <a:srgbClr val="00FF00"/>
              </a:highlight>
              <a:latin typeface="Quattrocento Sans"/>
              <a:ea typeface="Quattrocento Sans"/>
              <a:cs typeface="Quattrocento Sans"/>
              <a:sym typeface="Quattrocento Sans"/>
            </a:endParaRPr>
          </a:p>
        </p:txBody>
      </p:sp>
      <p:sp>
        <p:nvSpPr>
          <p:cNvPr id="232" name="Google Shape;232;g2cd2c9261cb_4_15"/>
          <p:cNvSpPr txBox="1"/>
          <p:nvPr/>
        </p:nvSpPr>
        <p:spPr>
          <a:xfrm>
            <a:off x="6676575" y="3875950"/>
            <a:ext cx="1429200" cy="1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dk1"/>
                </a:solidFill>
                <a:latin typeface="Quattrocento Sans"/>
                <a:ea typeface="Quattrocento Sans"/>
                <a:cs typeface="Quattrocento Sans"/>
                <a:sym typeface="Quattrocento Sans"/>
              </a:rPr>
              <a:t>TRAYECTO</a:t>
            </a:r>
            <a:endParaRPr sz="1300">
              <a:solidFill>
                <a:schemeClr val="dk1"/>
              </a:solidFill>
              <a:latin typeface="Quattrocento Sans"/>
              <a:ea typeface="Quattrocento Sans"/>
              <a:cs typeface="Quattrocento Sans"/>
              <a:sym typeface="Quattrocento Sans"/>
            </a:endParaRPr>
          </a:p>
        </p:txBody>
      </p:sp>
      <p:sp>
        <p:nvSpPr>
          <p:cNvPr id="233" name="Google Shape;233;g2cd2c9261cb_4_15"/>
          <p:cNvSpPr txBox="1"/>
          <p:nvPr/>
        </p:nvSpPr>
        <p:spPr>
          <a:xfrm>
            <a:off x="8922225" y="3875950"/>
            <a:ext cx="16092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dk1"/>
                </a:solidFill>
                <a:latin typeface="Quattrocento Sans"/>
                <a:ea typeface="Quattrocento Sans"/>
                <a:cs typeface="Quattrocento Sans"/>
                <a:sym typeface="Quattrocento Sans"/>
              </a:rPr>
              <a:t>COSTE INDIRECTO</a:t>
            </a:r>
            <a:endParaRPr sz="1300">
              <a:solidFill>
                <a:schemeClr val="dk1"/>
              </a:solidFill>
              <a:latin typeface="Quattrocento Sans"/>
              <a:ea typeface="Quattrocento Sans"/>
              <a:cs typeface="Quattrocento Sans"/>
              <a:sym typeface="Quattrocento Sans"/>
            </a:endParaRPr>
          </a:p>
        </p:txBody>
      </p:sp>
      <p:sp>
        <p:nvSpPr>
          <p:cNvPr id="234" name="Google Shape;234;g2cd2c9261cb_4_15"/>
          <p:cNvSpPr/>
          <p:nvPr/>
        </p:nvSpPr>
        <p:spPr>
          <a:xfrm>
            <a:off x="8543475" y="4918900"/>
            <a:ext cx="10899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2 -&gt; 3</a:t>
            </a:r>
            <a:endParaRPr>
              <a:latin typeface="Quattrocento Sans"/>
              <a:ea typeface="Quattrocento Sans"/>
              <a:cs typeface="Quattrocento Sans"/>
              <a:sym typeface="Quattrocento Sans"/>
            </a:endParaRPr>
          </a:p>
        </p:txBody>
      </p:sp>
      <p:sp>
        <p:nvSpPr>
          <p:cNvPr id="235" name="Google Shape;235;g2cd2c9261cb_4_15"/>
          <p:cNvSpPr/>
          <p:nvPr/>
        </p:nvSpPr>
        <p:spPr>
          <a:xfrm>
            <a:off x="9945200" y="4918900"/>
            <a:ext cx="10899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3</a:t>
            </a:r>
            <a:r>
              <a:rPr lang="es-ES">
                <a:latin typeface="Quattrocento Sans"/>
                <a:ea typeface="Quattrocento Sans"/>
                <a:cs typeface="Quattrocento Sans"/>
                <a:sym typeface="Quattrocento Sans"/>
              </a:rPr>
              <a:t> -&gt; 4</a:t>
            </a:r>
            <a:endParaRPr>
              <a:latin typeface="Quattrocento Sans"/>
              <a:ea typeface="Quattrocento Sans"/>
              <a:cs typeface="Quattrocento Sans"/>
              <a:sym typeface="Quattrocento Sans"/>
            </a:endParaRPr>
          </a:p>
        </p:txBody>
      </p:sp>
      <p:sp>
        <p:nvSpPr>
          <p:cNvPr id="236" name="Google Shape;236;g2cd2c9261cb_4_15"/>
          <p:cNvSpPr/>
          <p:nvPr/>
        </p:nvSpPr>
        <p:spPr>
          <a:xfrm rot="1945709">
            <a:off x="9715089" y="4599536"/>
            <a:ext cx="555528" cy="181518"/>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37" name="Google Shape;237;g2cd2c9261cb_4_15"/>
          <p:cNvSpPr/>
          <p:nvPr/>
        </p:nvSpPr>
        <p:spPr>
          <a:xfrm rot="8304917">
            <a:off x="9286318" y="4599466"/>
            <a:ext cx="555500" cy="18167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38" name="Google Shape;238;g2cd2c9261cb_4_15"/>
          <p:cNvSpPr/>
          <p:nvPr/>
        </p:nvSpPr>
        <p:spPr>
          <a:xfrm>
            <a:off x="8459200" y="5790050"/>
            <a:ext cx="1089900" cy="45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c(i,k) </a:t>
            </a:r>
            <a:r>
              <a:rPr lang="es-ES">
                <a:latin typeface="Quattrocento Sans"/>
                <a:ea typeface="Quattrocento Sans"/>
                <a:cs typeface="Quattrocento Sans"/>
                <a:sym typeface="Quattrocento Sans"/>
              </a:rPr>
              <a:t>mínimo</a:t>
            </a:r>
            <a:r>
              <a:rPr lang="es-ES">
                <a:latin typeface="Quattrocento Sans"/>
                <a:ea typeface="Quattrocento Sans"/>
                <a:cs typeface="Quattrocento Sans"/>
                <a:sym typeface="Quattrocento Sans"/>
              </a:rPr>
              <a:t> = 4</a:t>
            </a:r>
            <a:endParaRPr>
              <a:latin typeface="Quattrocento Sans"/>
              <a:ea typeface="Quattrocento Sans"/>
              <a:cs typeface="Quattrocento Sans"/>
              <a:sym typeface="Quattrocento Sans"/>
            </a:endParaRPr>
          </a:p>
        </p:txBody>
      </p:sp>
      <p:sp>
        <p:nvSpPr>
          <p:cNvPr id="239" name="Google Shape;239;g2cd2c9261cb_4_15"/>
          <p:cNvSpPr/>
          <p:nvPr/>
        </p:nvSpPr>
        <p:spPr>
          <a:xfrm>
            <a:off x="10103150" y="5790050"/>
            <a:ext cx="1089900" cy="45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c(k,j) </a:t>
            </a:r>
            <a:r>
              <a:rPr lang="es-ES">
                <a:latin typeface="Quattrocento Sans"/>
                <a:ea typeface="Quattrocento Sans"/>
                <a:cs typeface="Quattrocento Sans"/>
                <a:sym typeface="Quattrocento Sans"/>
              </a:rPr>
              <a:t>mínimo</a:t>
            </a:r>
            <a:r>
              <a:rPr lang="es-ES">
                <a:latin typeface="Quattrocento Sans"/>
                <a:ea typeface="Quattrocento Sans"/>
                <a:cs typeface="Quattrocento Sans"/>
                <a:sym typeface="Quattrocento Sans"/>
              </a:rPr>
              <a:t> = 2</a:t>
            </a:r>
            <a:endParaRPr>
              <a:latin typeface="Quattrocento Sans"/>
              <a:ea typeface="Quattrocento Sans"/>
              <a:cs typeface="Quattrocento Sans"/>
              <a:sym typeface="Quattrocento Sans"/>
            </a:endParaRPr>
          </a:p>
        </p:txBody>
      </p:sp>
      <p:sp>
        <p:nvSpPr>
          <p:cNvPr id="240" name="Google Shape;240;g2cd2c9261cb_4_15"/>
          <p:cNvSpPr/>
          <p:nvPr/>
        </p:nvSpPr>
        <p:spPr>
          <a:xfrm>
            <a:off x="9633375" y="5821700"/>
            <a:ext cx="385500" cy="3879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41" name="Google Shape;241;g2cd2c9261cb_4_15"/>
          <p:cNvSpPr/>
          <p:nvPr/>
        </p:nvSpPr>
        <p:spPr>
          <a:xfrm rot="5400000">
            <a:off x="8758300" y="5377450"/>
            <a:ext cx="491700" cy="15960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42" name="Google Shape;242;g2cd2c9261cb_4_15"/>
          <p:cNvSpPr/>
          <p:nvPr/>
        </p:nvSpPr>
        <p:spPr>
          <a:xfrm rot="5400000">
            <a:off x="10211900" y="5377450"/>
            <a:ext cx="491700" cy="159600"/>
          </a:xfrm>
          <a:prstGeom prst="rightArrow">
            <a:avLst>
              <a:gd fmla="val 50000" name="adj1"/>
              <a:gd fmla="val 951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cd2c9261cb_4_26"/>
          <p:cNvSpPr/>
          <p:nvPr/>
        </p:nvSpPr>
        <p:spPr>
          <a:xfrm>
            <a:off x="0" y="1280525"/>
            <a:ext cx="12192000" cy="5577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49" name="Google Shape;249;g2cd2c9261cb_4_2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50" name="Google Shape;250;g2cd2c9261cb_4_26"/>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251" name="Google Shape;251;g2cd2c9261cb_4_2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52" name="Google Shape;252;g2cd2c9261cb_4_26"/>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río</a:t>
            </a:r>
            <a:endParaRPr b="1" sz="1800">
              <a:solidFill>
                <a:schemeClr val="lt1"/>
              </a:solidFill>
            </a:endParaRPr>
          </a:p>
        </p:txBody>
      </p:sp>
      <p:sp>
        <p:nvSpPr>
          <p:cNvPr id="253" name="Google Shape;253;g2cd2c9261cb_4_26"/>
          <p:cNvSpPr txBox="1"/>
          <p:nvPr/>
        </p:nvSpPr>
        <p:spPr>
          <a:xfrm>
            <a:off x="3790100" y="1207600"/>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54" name="Google Shape;254;g2cd2c9261cb_4_26"/>
          <p:cNvSpPr txBox="1"/>
          <p:nvPr/>
        </p:nvSpPr>
        <p:spPr>
          <a:xfrm>
            <a:off x="19050" y="1486700"/>
            <a:ext cx="12153900" cy="8829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800"/>
              </a:spcBef>
              <a:spcAft>
                <a:spcPts val="0"/>
              </a:spcAft>
              <a:buClr>
                <a:srgbClr val="000000"/>
              </a:buClr>
              <a:buSzPts val="1800"/>
              <a:buFont typeface="Arial"/>
              <a:buNone/>
            </a:pPr>
            <a:r>
              <a:rPr b="1" lang="es-ES" sz="1800"/>
              <a:t>Pseudocódigo</a:t>
            </a:r>
            <a:r>
              <a:rPr b="1" lang="es-ES" sz="1800"/>
              <a:t> memoria:</a:t>
            </a:r>
            <a:r>
              <a:rPr b="1" i="0" lang="es-ES" sz="1800" u="none" cap="none" strike="noStrike">
                <a:solidFill>
                  <a:srgbClr val="000000"/>
                </a:solidFill>
                <a:latin typeface="Arial"/>
                <a:ea typeface="Arial"/>
                <a:cs typeface="Arial"/>
                <a:sym typeface="Arial"/>
              </a:rPr>
              <a:t>											    </a:t>
            </a:r>
            <a:r>
              <a:rPr b="0" i="0" lang="es-ES"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457200" marR="0" rtl="0" algn="l">
              <a:lnSpc>
                <a:spcPct val="115000"/>
              </a:lnSpc>
              <a:spcBef>
                <a:spcPts val="80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p:txBody>
      </p:sp>
      <p:pic>
        <p:nvPicPr>
          <p:cNvPr id="255" name="Google Shape;255;g2cd2c9261cb_4_26"/>
          <p:cNvPicPr preferRelativeResize="0"/>
          <p:nvPr/>
        </p:nvPicPr>
        <p:blipFill>
          <a:blip r:embed="rId3">
            <a:alphaModFix/>
          </a:blip>
          <a:stretch>
            <a:fillRect/>
          </a:stretch>
        </p:blipFill>
        <p:spPr>
          <a:xfrm>
            <a:off x="3412025" y="1709850"/>
            <a:ext cx="8033925" cy="4927525"/>
          </a:xfrm>
          <a:prstGeom prst="rect">
            <a:avLst/>
          </a:prstGeom>
          <a:noFill/>
          <a:ln>
            <a:noFill/>
          </a:ln>
        </p:spPr>
      </p:pic>
      <p:sp>
        <p:nvSpPr>
          <p:cNvPr id="256" name="Google Shape;256;g2cd2c9261cb_4_26"/>
          <p:cNvSpPr txBox="1"/>
          <p:nvPr/>
        </p:nvSpPr>
        <p:spPr>
          <a:xfrm>
            <a:off x="122275" y="2369600"/>
            <a:ext cx="3189900" cy="40692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210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Casos base:</a:t>
            </a:r>
            <a:endParaRPr sz="1200">
              <a:solidFill>
                <a:srgbClr val="0D0D0D"/>
              </a:solidFill>
              <a:latin typeface="Roboto"/>
              <a:ea typeface="Roboto"/>
              <a:cs typeface="Roboto"/>
              <a:sym typeface="Roboto"/>
            </a:endParaRPr>
          </a:p>
          <a:p>
            <a:pPr indent="-304800" lvl="1" marL="914400" rtl="0" algn="l">
              <a:lnSpc>
                <a:spcPct val="120000"/>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S</a:t>
            </a:r>
            <a:r>
              <a:rPr lang="es-ES" sz="1200">
                <a:solidFill>
                  <a:srgbClr val="0D0D0D"/>
                </a:solidFill>
                <a:latin typeface="Roboto"/>
                <a:ea typeface="Roboto"/>
                <a:cs typeface="Roboto"/>
                <a:sym typeface="Roboto"/>
              </a:rPr>
              <a:t>i </a:t>
            </a:r>
            <a:r>
              <a:rPr lang="es-ES" sz="1450">
                <a:solidFill>
                  <a:srgbClr val="0D0D0D"/>
                </a:solidFill>
                <a:latin typeface="Times New Roman"/>
                <a:ea typeface="Times New Roman"/>
                <a:cs typeface="Times New Roman"/>
                <a:sym typeface="Times New Roman"/>
              </a:rPr>
              <a:t>i&gt;=j</a:t>
            </a:r>
            <a:r>
              <a:rPr lang="es-ES" sz="1200">
                <a:solidFill>
                  <a:srgbClr val="0D0D0D"/>
                </a:solidFill>
                <a:latin typeface="Roboto"/>
                <a:ea typeface="Roboto"/>
                <a:cs typeface="Roboto"/>
                <a:sym typeface="Roboto"/>
              </a:rPr>
              <a:t>, entonces </a:t>
            </a:r>
            <a:r>
              <a:rPr lang="es-ES" sz="1450">
                <a:solidFill>
                  <a:srgbClr val="0D0D0D"/>
                </a:solidFill>
                <a:latin typeface="Times New Roman"/>
                <a:ea typeface="Times New Roman"/>
                <a:cs typeface="Times New Roman"/>
                <a:sym typeface="Times New Roman"/>
              </a:rPr>
              <a:t>C(i,j)=∞</a:t>
            </a:r>
            <a:endParaRPr sz="1200">
              <a:solidFill>
                <a:srgbClr val="0D0D0D"/>
              </a:solidFill>
              <a:latin typeface="Roboto"/>
              <a:ea typeface="Roboto"/>
              <a:cs typeface="Roboto"/>
              <a:sym typeface="Roboto"/>
            </a:endParaRPr>
          </a:p>
          <a:p>
            <a:pPr indent="-304800" lvl="1" marL="914400" rtl="0" algn="l">
              <a:lnSpc>
                <a:spcPct val="120000"/>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Si </a:t>
            </a:r>
            <a:r>
              <a:rPr lang="es-ES" sz="1450">
                <a:solidFill>
                  <a:srgbClr val="0D0D0D"/>
                </a:solidFill>
                <a:latin typeface="Times New Roman"/>
                <a:ea typeface="Times New Roman"/>
                <a:cs typeface="Times New Roman"/>
                <a:sym typeface="Times New Roman"/>
              </a:rPr>
              <a:t>i&lt;j </a:t>
            </a:r>
            <a:r>
              <a:rPr lang="es-ES" sz="1200">
                <a:solidFill>
                  <a:srgbClr val="0D0D0D"/>
                </a:solidFill>
                <a:latin typeface="Roboto"/>
                <a:ea typeface="Roboto"/>
                <a:cs typeface="Roboto"/>
                <a:sym typeface="Roboto"/>
              </a:rPr>
              <a:t>y hay un costo directo dado, entonces C(i,j) = c(i,j)</a:t>
            </a:r>
            <a:endParaRPr sz="1200">
              <a:solidFill>
                <a:srgbClr val="0D0D0D"/>
              </a:solidFill>
              <a:latin typeface="Roboto"/>
              <a:ea typeface="Roboto"/>
              <a:cs typeface="Roboto"/>
              <a:sym typeface="Roboto"/>
            </a:endParaRPr>
          </a:p>
          <a:p>
            <a:pPr indent="0" lvl="0" marL="914400" rtl="0" algn="l">
              <a:lnSpc>
                <a:spcPct val="120000"/>
              </a:lnSpc>
              <a:spcBef>
                <a:spcPts val="3600"/>
              </a:spcBef>
              <a:spcAft>
                <a:spcPts val="0"/>
              </a:spcAft>
              <a:buNone/>
            </a:pPr>
            <a:r>
              <a:t/>
            </a:r>
            <a:endParaRPr sz="1200">
              <a:solidFill>
                <a:srgbClr val="0D0D0D"/>
              </a:solidFill>
              <a:latin typeface="Roboto"/>
              <a:ea typeface="Roboto"/>
              <a:cs typeface="Roboto"/>
              <a:sym typeface="Roboto"/>
            </a:endParaRPr>
          </a:p>
          <a:p>
            <a:pPr indent="-304800" lvl="0" marL="457200" rtl="0" algn="l">
              <a:lnSpc>
                <a:spcPct val="120000"/>
              </a:lnSpc>
              <a:spcBef>
                <a:spcPts val="360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Rellenar las Celdas:</a:t>
            </a:r>
            <a:endParaRPr sz="1200">
              <a:solidFill>
                <a:srgbClr val="0D0D0D"/>
              </a:solidFill>
              <a:latin typeface="Roboto"/>
              <a:ea typeface="Roboto"/>
              <a:cs typeface="Roboto"/>
              <a:sym typeface="Roboto"/>
            </a:endParaRPr>
          </a:p>
          <a:p>
            <a:pPr indent="-304800" lvl="1" marL="914400" rtl="0" algn="l">
              <a:lnSpc>
                <a:spcPct val="120000"/>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Iterar sobre todas las posibles aldeas desde i hasta j.</a:t>
            </a:r>
            <a:endParaRPr sz="1200">
              <a:solidFill>
                <a:srgbClr val="0D0D0D"/>
              </a:solidFill>
              <a:latin typeface="Roboto"/>
              <a:ea typeface="Roboto"/>
              <a:cs typeface="Roboto"/>
              <a:sym typeface="Roboto"/>
            </a:endParaRPr>
          </a:p>
          <a:p>
            <a:pPr indent="-304800" lvl="1" marL="914400" rtl="0" algn="l">
              <a:lnSpc>
                <a:spcPct val="120000"/>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Para cada posible aldea intermedia k (i&lt;k&lt;j), Actualizar el coste mínimo C(i,j)</a:t>
            </a:r>
            <a:r>
              <a:rPr lang="es-ES" sz="1200">
                <a:solidFill>
                  <a:schemeClr val="dk1"/>
                </a:solidFill>
              </a:rPr>
              <a:t>.</a:t>
            </a:r>
            <a:endParaRPr sz="1200">
              <a:solidFill>
                <a:schemeClr val="dk1"/>
              </a:solidFill>
            </a:endParaRPr>
          </a:p>
          <a:p>
            <a:pPr indent="0" lvl="0" marL="0" rtl="0" algn="l">
              <a:spcBef>
                <a:spcPts val="3600"/>
              </a:spcBef>
              <a:spcAft>
                <a:spcPts val="0"/>
              </a:spcAft>
              <a:buNone/>
            </a:pPr>
            <a:r>
              <a:t/>
            </a:r>
            <a:endParaRPr>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e0e3455e6e_0_74"/>
          <p:cNvSpPr/>
          <p:nvPr/>
        </p:nvSpPr>
        <p:spPr>
          <a:xfrm>
            <a:off x="0" y="1280525"/>
            <a:ext cx="12192000" cy="5577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63" name="Google Shape;263;g2e0e3455e6e_0_7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64" name="Google Shape;264;g2e0e3455e6e_0_7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265" name="Google Shape;265;g2e0e3455e6e_0_7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66" name="Google Shape;266;g2e0e3455e6e_0_74"/>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1</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Aldeas en un río</a:t>
            </a:r>
            <a:endParaRPr b="1" i="0" sz="1800" u="none" cap="none" strike="noStrike">
              <a:solidFill>
                <a:schemeClr val="lt1"/>
              </a:solidFill>
              <a:latin typeface="Arial"/>
              <a:ea typeface="Arial"/>
              <a:cs typeface="Arial"/>
              <a:sym typeface="Arial"/>
            </a:endParaRPr>
          </a:p>
        </p:txBody>
      </p:sp>
      <p:sp>
        <p:nvSpPr>
          <p:cNvPr id="267" name="Google Shape;267;g2e0e3455e6e_0_74"/>
          <p:cNvSpPr txBox="1"/>
          <p:nvPr/>
        </p:nvSpPr>
        <p:spPr>
          <a:xfrm>
            <a:off x="3790100" y="1207600"/>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68" name="Google Shape;268;g2e0e3455e6e_0_74"/>
          <p:cNvSpPr txBox="1"/>
          <p:nvPr/>
        </p:nvSpPr>
        <p:spPr>
          <a:xfrm>
            <a:off x="19050" y="1486700"/>
            <a:ext cx="12153900" cy="8829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800"/>
              </a:spcBef>
              <a:spcAft>
                <a:spcPts val="0"/>
              </a:spcAft>
              <a:buClr>
                <a:srgbClr val="000000"/>
              </a:buClr>
              <a:buSzPts val="1800"/>
              <a:buFont typeface="Arial"/>
              <a:buNone/>
            </a:pPr>
            <a:r>
              <a:rPr b="1" lang="es-ES" sz="1800"/>
              <a:t>Pseudocódigo Solución:</a:t>
            </a:r>
            <a:r>
              <a:rPr b="1" i="0" lang="es-ES" sz="1800" u="none" cap="none" strike="noStrike">
                <a:solidFill>
                  <a:srgbClr val="000000"/>
                </a:solidFill>
                <a:latin typeface="Arial"/>
                <a:ea typeface="Arial"/>
                <a:cs typeface="Arial"/>
                <a:sym typeface="Arial"/>
              </a:rPr>
              <a:t>											    </a:t>
            </a:r>
            <a:r>
              <a:rPr b="0" i="0" lang="es-ES"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457200" marR="0" rtl="0" algn="l">
              <a:lnSpc>
                <a:spcPct val="115000"/>
              </a:lnSpc>
              <a:spcBef>
                <a:spcPts val="80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p:txBody>
      </p:sp>
      <p:pic>
        <p:nvPicPr>
          <p:cNvPr id="269" name="Google Shape;269;g2e0e3455e6e_0_74"/>
          <p:cNvPicPr preferRelativeResize="0"/>
          <p:nvPr/>
        </p:nvPicPr>
        <p:blipFill>
          <a:blip r:embed="rId3">
            <a:alphaModFix/>
          </a:blip>
          <a:stretch>
            <a:fillRect/>
          </a:stretch>
        </p:blipFill>
        <p:spPr>
          <a:xfrm>
            <a:off x="3179125" y="1923900"/>
            <a:ext cx="7703500" cy="4615700"/>
          </a:xfrm>
          <a:prstGeom prst="rect">
            <a:avLst/>
          </a:prstGeom>
          <a:noFill/>
          <a:ln>
            <a:noFill/>
          </a:ln>
        </p:spPr>
      </p:pic>
      <p:sp>
        <p:nvSpPr>
          <p:cNvPr id="270" name="Google Shape;270;g2e0e3455e6e_0_74"/>
          <p:cNvSpPr txBox="1"/>
          <p:nvPr/>
        </p:nvSpPr>
        <p:spPr>
          <a:xfrm>
            <a:off x="175425" y="2317900"/>
            <a:ext cx="3495600" cy="3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e1215d96ee_6_0"/>
          <p:cNvSpPr/>
          <p:nvPr/>
        </p:nvSpPr>
        <p:spPr>
          <a:xfrm>
            <a:off x="0" y="1749301"/>
            <a:ext cx="12192000" cy="468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77" name="Google Shape;277;g2e1215d96ee_6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78" name="Google Shape;278;g2e1215d96ee_6_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279" name="Google Shape;279;g2e1215d96ee_6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80" name="Google Shape;280;g2e1215d96ee_6_0"/>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1</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Aldeas en un río</a:t>
            </a:r>
            <a:endParaRPr b="1" sz="1800">
              <a:solidFill>
                <a:schemeClr val="lt1"/>
              </a:solidFill>
            </a:endParaRPr>
          </a:p>
        </p:txBody>
      </p:sp>
      <p:sp>
        <p:nvSpPr>
          <p:cNvPr id="281" name="Google Shape;281;g2e1215d96ee_6_0"/>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82" name="Google Shape;282;g2e1215d96ee_6_0"/>
          <p:cNvSpPr txBox="1"/>
          <p:nvPr/>
        </p:nvSpPr>
        <p:spPr>
          <a:xfrm>
            <a:off x="662975" y="1949050"/>
            <a:ext cx="9839700" cy="26340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i="0" lang="es-ES" sz="2100" u="none" cap="none" strike="noStrike">
                <a:solidFill>
                  <a:schemeClr val="dk1"/>
                </a:solidFill>
                <a:latin typeface="Arial"/>
                <a:ea typeface="Arial"/>
                <a:cs typeface="Arial"/>
                <a:sym typeface="Arial"/>
              </a:rPr>
              <a:t>Enunciado:</a:t>
            </a:r>
            <a:r>
              <a:rPr b="0" i="0" lang="es-ES" sz="2100" u="none" cap="none" strike="noStrike">
                <a:solidFill>
                  <a:schemeClr val="dk1"/>
                </a:solidFill>
                <a:latin typeface="Arial"/>
                <a:ea typeface="Arial"/>
                <a:cs typeface="Arial"/>
                <a:sym typeface="Arial"/>
              </a:rPr>
              <a:t> 			</a:t>
            </a:r>
            <a:endParaRPr b="0"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A lo largo de un rio hay n aldeas</a:t>
            </a:r>
            <a:endParaRPr b="0" i="0" sz="1200" u="none" cap="none" strike="noStrike">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b="0" i="0" lang="es-ES" sz="1200" u="none" cap="none" strike="noStrike">
                <a:solidFill>
                  <a:srgbClr val="0D0D0D"/>
                </a:solidFill>
                <a:latin typeface="Roboto"/>
                <a:ea typeface="Roboto"/>
                <a:cs typeface="Roboto"/>
                <a:sym typeface="Roboto"/>
              </a:rPr>
              <a:t>Disponemos de una matriz </a:t>
            </a:r>
            <a:r>
              <a:rPr lang="es-ES" sz="1200">
                <a:solidFill>
                  <a:srgbClr val="0D0D0D"/>
                </a:solidFill>
                <a:latin typeface="Roboto"/>
                <a:ea typeface="Roboto"/>
                <a:cs typeface="Roboto"/>
                <a:sym typeface="Roboto"/>
              </a:rPr>
              <a:t>de costes</a:t>
            </a:r>
            <a:r>
              <a:rPr b="0" i="0" lang="es-ES" sz="1200" u="none" cap="none" strike="noStrike">
                <a:solidFill>
                  <a:srgbClr val="0D0D0D"/>
                </a:solidFill>
                <a:latin typeface="Roboto"/>
                <a:ea typeface="Roboto"/>
                <a:cs typeface="Roboto"/>
                <a:sym typeface="Roboto"/>
              </a:rPr>
              <a:t> de n*n filas/columnas donde cada posición de la misma corresponde al </a:t>
            </a:r>
            <a:r>
              <a:rPr lang="es-ES" sz="1200">
                <a:solidFill>
                  <a:srgbClr val="0D0D0D"/>
                </a:solidFill>
                <a:latin typeface="Roboto"/>
                <a:ea typeface="Roboto"/>
                <a:cs typeface="Roboto"/>
                <a:sym typeface="Roboto"/>
              </a:rPr>
              <a:t>coste de viajar desde la aldea i a la aldea j</a:t>
            </a:r>
            <a:endParaRPr sz="12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No se puede ir a contracorriente (-), no se puede ir desde la aldea i a la aldea i (0) y hay trayectos que no se pueden realizar (</a:t>
            </a:r>
            <a:r>
              <a:rPr lang="es-ES">
                <a:solidFill>
                  <a:srgbClr val="0D0D0D"/>
                </a:solidFill>
              </a:rPr>
              <a:t>∞)</a:t>
            </a:r>
            <a:endParaRPr sz="5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Se desea minimizar el coste de ir desde una aldea i a una aldea j. Este trayecto puede ser directo o indirecto pasando por una aldea k y puede ocurrir que el coste pasando por una aldea k sea menor que un trayecto directo.</a:t>
            </a:r>
            <a:endParaRPr sz="12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La matriz de costes es la siguiente:</a:t>
            </a:r>
            <a:endParaRPr sz="1200">
              <a:solidFill>
                <a:srgbClr val="0D0D0D"/>
              </a:solidFill>
              <a:latin typeface="Roboto"/>
              <a:ea typeface="Roboto"/>
              <a:cs typeface="Roboto"/>
              <a:sym typeface="Roboto"/>
            </a:endParaRPr>
          </a:p>
          <a:p>
            <a:pPr indent="0" lvl="0" marL="0" marR="0" rtl="0" algn="just">
              <a:lnSpc>
                <a:spcPct val="107916"/>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83" name="Google Shape;283;g2e1215d96ee_6_0"/>
          <p:cNvSpPr/>
          <p:nvPr/>
        </p:nvSpPr>
        <p:spPr>
          <a:xfrm>
            <a:off x="4316125" y="43073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0        </a:t>
            </a:r>
            <a:r>
              <a:rPr lang="es-ES" sz="2100">
                <a:latin typeface="Quattrocento Sans"/>
                <a:ea typeface="Quattrocento Sans"/>
                <a:cs typeface="Quattrocento Sans"/>
                <a:sym typeface="Quattrocento Sans"/>
              </a:rPr>
              <a:t>3</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3</a:t>
            </a:r>
            <a:r>
              <a:rPr b="0" i="0" lang="es-ES" sz="2100" u="none" cap="none" strike="noStrike">
                <a:solidFill>
                  <a:srgbClr val="000000"/>
                </a:solidFill>
                <a:latin typeface="Quattrocento Sans"/>
                <a:ea typeface="Quattrocento Sans"/>
                <a:cs typeface="Quattrocento Sans"/>
                <a:sym typeface="Quattrocento Sans"/>
              </a:rPr>
              <a:t>        </a:t>
            </a:r>
            <a:r>
              <a:rPr lang="es-ES" sz="2100">
                <a:solidFill>
                  <a:srgbClr val="0D0D0D"/>
                </a:solidFill>
              </a:rPr>
              <a:t>∞</a:t>
            </a:r>
            <a:endParaRPr b="0" i="0" sz="2100" u="none" cap="none" strike="noStrike">
              <a:solidFill>
                <a:srgbClr val="000000"/>
              </a:solidFill>
              <a:latin typeface="Quattrocento Sans"/>
              <a:ea typeface="Quattrocento Sans"/>
              <a:cs typeface="Quattrocento Sans"/>
              <a:sym typeface="Quattrocento Sans"/>
            </a:endParaRPr>
          </a:p>
        </p:txBody>
      </p:sp>
      <p:cxnSp>
        <p:nvCxnSpPr>
          <p:cNvPr id="284" name="Google Shape;284;g2e1215d96ee_6_0"/>
          <p:cNvCxnSpPr/>
          <p:nvPr/>
        </p:nvCxnSpPr>
        <p:spPr>
          <a:xfrm flipH="1">
            <a:off x="4936375" y="42989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85" name="Google Shape;285;g2e1215d96ee_6_0"/>
          <p:cNvCxnSpPr/>
          <p:nvPr/>
        </p:nvCxnSpPr>
        <p:spPr>
          <a:xfrm flipH="1">
            <a:off x="5622175" y="42989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86" name="Google Shape;286;g2e1215d96ee_6_0"/>
          <p:cNvCxnSpPr/>
          <p:nvPr/>
        </p:nvCxnSpPr>
        <p:spPr>
          <a:xfrm flipH="1">
            <a:off x="6307975" y="4298900"/>
            <a:ext cx="8400" cy="411900"/>
          </a:xfrm>
          <a:prstGeom prst="straightConnector1">
            <a:avLst/>
          </a:prstGeom>
          <a:noFill/>
          <a:ln cap="flat" cmpd="sng" w="19050">
            <a:solidFill>
              <a:schemeClr val="accent3"/>
            </a:solidFill>
            <a:prstDash val="solid"/>
            <a:round/>
            <a:headEnd len="sm" w="sm" type="none"/>
            <a:tailEnd len="sm" w="sm" type="none"/>
          </a:ln>
        </p:spPr>
      </p:cxnSp>
      <p:sp>
        <p:nvSpPr>
          <p:cNvPr id="287" name="Google Shape;287;g2e1215d96ee_6_0"/>
          <p:cNvSpPr/>
          <p:nvPr/>
        </p:nvSpPr>
        <p:spPr>
          <a:xfrm>
            <a:off x="4327825" y="47192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0        </a:t>
            </a:r>
            <a:r>
              <a:rPr lang="es-ES" sz="2100">
                <a:latin typeface="Quattrocento Sans"/>
                <a:ea typeface="Quattrocento Sans"/>
                <a:cs typeface="Quattrocento Sans"/>
                <a:sym typeface="Quattrocento Sans"/>
              </a:rPr>
              <a:t>4</a:t>
            </a:r>
            <a:r>
              <a:rPr b="0" i="0" lang="es-ES" sz="2100" u="none" cap="none" strike="noStrike">
                <a:solidFill>
                  <a:srgbClr val="000000"/>
                </a:solidFill>
                <a:latin typeface="Quattrocento Sans"/>
                <a:ea typeface="Quattrocento Sans"/>
                <a:cs typeface="Quattrocento Sans"/>
                <a:sym typeface="Quattrocento Sans"/>
              </a:rPr>
              <a:t>        7 </a:t>
            </a:r>
            <a:endParaRPr b="0" i="0" sz="2100" u="none" cap="none" strike="noStrike">
              <a:solidFill>
                <a:srgbClr val="000000"/>
              </a:solidFill>
              <a:latin typeface="Quattrocento Sans"/>
              <a:ea typeface="Quattrocento Sans"/>
              <a:cs typeface="Quattrocento Sans"/>
              <a:sym typeface="Quattrocento Sans"/>
            </a:endParaRPr>
          </a:p>
        </p:txBody>
      </p:sp>
      <p:cxnSp>
        <p:nvCxnSpPr>
          <p:cNvPr id="288" name="Google Shape;288;g2e1215d96ee_6_0"/>
          <p:cNvCxnSpPr/>
          <p:nvPr/>
        </p:nvCxnSpPr>
        <p:spPr>
          <a:xfrm flipH="1">
            <a:off x="4948075" y="4710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89" name="Google Shape;289;g2e1215d96ee_6_0"/>
          <p:cNvCxnSpPr/>
          <p:nvPr/>
        </p:nvCxnSpPr>
        <p:spPr>
          <a:xfrm flipH="1">
            <a:off x="5633875" y="4710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90" name="Google Shape;290;g2e1215d96ee_6_0"/>
          <p:cNvCxnSpPr/>
          <p:nvPr/>
        </p:nvCxnSpPr>
        <p:spPr>
          <a:xfrm flipH="1">
            <a:off x="6319675" y="4710800"/>
            <a:ext cx="8400" cy="411900"/>
          </a:xfrm>
          <a:prstGeom prst="straightConnector1">
            <a:avLst/>
          </a:prstGeom>
          <a:noFill/>
          <a:ln cap="flat" cmpd="sng" w="19050">
            <a:solidFill>
              <a:schemeClr val="accent3"/>
            </a:solidFill>
            <a:prstDash val="solid"/>
            <a:round/>
            <a:headEnd len="sm" w="sm" type="none"/>
            <a:tailEnd len="sm" w="sm" type="none"/>
          </a:ln>
        </p:spPr>
      </p:cxnSp>
      <p:sp>
        <p:nvSpPr>
          <p:cNvPr id="291" name="Google Shape;291;g2e1215d96ee_6_0"/>
          <p:cNvSpPr/>
          <p:nvPr/>
        </p:nvSpPr>
        <p:spPr>
          <a:xfrm>
            <a:off x="4316125" y="5122700"/>
            <a:ext cx="26088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0       </a:t>
            </a:r>
            <a:r>
              <a:rPr lang="es-ES" sz="2100">
                <a:latin typeface="Quattrocento Sans"/>
                <a:ea typeface="Quattrocento Sans"/>
                <a:cs typeface="Quattrocento Sans"/>
                <a:sym typeface="Quattrocento Sans"/>
              </a:rPr>
              <a:t>2</a:t>
            </a:r>
            <a:endParaRPr b="0" i="0" sz="2100" u="none" cap="none" strike="noStrike">
              <a:solidFill>
                <a:srgbClr val="000000"/>
              </a:solidFill>
              <a:latin typeface="Quattrocento Sans"/>
              <a:ea typeface="Quattrocento Sans"/>
              <a:cs typeface="Quattrocento Sans"/>
              <a:sym typeface="Quattrocento Sans"/>
            </a:endParaRPr>
          </a:p>
        </p:txBody>
      </p:sp>
      <p:cxnSp>
        <p:nvCxnSpPr>
          <p:cNvPr id="292" name="Google Shape;292;g2e1215d96ee_6_0"/>
          <p:cNvCxnSpPr/>
          <p:nvPr/>
        </p:nvCxnSpPr>
        <p:spPr>
          <a:xfrm flipH="1">
            <a:off x="4936375" y="51143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93" name="Google Shape;293;g2e1215d96ee_6_0"/>
          <p:cNvCxnSpPr/>
          <p:nvPr/>
        </p:nvCxnSpPr>
        <p:spPr>
          <a:xfrm flipH="1">
            <a:off x="5622175" y="51143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94" name="Google Shape;294;g2e1215d96ee_6_0"/>
          <p:cNvCxnSpPr/>
          <p:nvPr/>
        </p:nvCxnSpPr>
        <p:spPr>
          <a:xfrm flipH="1">
            <a:off x="6307975" y="5114300"/>
            <a:ext cx="8400" cy="411900"/>
          </a:xfrm>
          <a:prstGeom prst="straightConnector1">
            <a:avLst/>
          </a:prstGeom>
          <a:noFill/>
          <a:ln cap="flat" cmpd="sng" w="19050">
            <a:solidFill>
              <a:schemeClr val="accent3"/>
            </a:solidFill>
            <a:prstDash val="solid"/>
            <a:round/>
            <a:headEnd len="sm" w="sm" type="none"/>
            <a:tailEnd len="sm" w="sm" type="none"/>
          </a:ln>
        </p:spPr>
      </p:cxnSp>
      <p:sp>
        <p:nvSpPr>
          <p:cNvPr id="295" name="Google Shape;295;g2e1215d96ee_6_0"/>
          <p:cNvSpPr/>
          <p:nvPr/>
        </p:nvSpPr>
        <p:spPr>
          <a:xfrm>
            <a:off x="4316125" y="55262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0</a:t>
            </a:r>
            <a:endParaRPr b="0" i="0" sz="2100" u="none" cap="none" strike="noStrike">
              <a:solidFill>
                <a:srgbClr val="000000"/>
              </a:solidFill>
              <a:latin typeface="Quattrocento Sans"/>
              <a:ea typeface="Quattrocento Sans"/>
              <a:cs typeface="Quattrocento Sans"/>
              <a:sym typeface="Quattrocento Sans"/>
            </a:endParaRPr>
          </a:p>
        </p:txBody>
      </p:sp>
      <p:cxnSp>
        <p:nvCxnSpPr>
          <p:cNvPr id="296" name="Google Shape;296;g2e1215d96ee_6_0"/>
          <p:cNvCxnSpPr/>
          <p:nvPr/>
        </p:nvCxnSpPr>
        <p:spPr>
          <a:xfrm flipH="1">
            <a:off x="4936375" y="5517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97" name="Google Shape;297;g2e1215d96ee_6_0"/>
          <p:cNvCxnSpPr/>
          <p:nvPr/>
        </p:nvCxnSpPr>
        <p:spPr>
          <a:xfrm flipH="1">
            <a:off x="5622175" y="55178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298" name="Google Shape;298;g2e1215d96ee_6_0"/>
          <p:cNvCxnSpPr/>
          <p:nvPr/>
        </p:nvCxnSpPr>
        <p:spPr>
          <a:xfrm flipH="1">
            <a:off x="6307975" y="5517800"/>
            <a:ext cx="8400" cy="411900"/>
          </a:xfrm>
          <a:prstGeom prst="straightConnector1">
            <a:avLst/>
          </a:prstGeom>
          <a:noFill/>
          <a:ln cap="flat" cmpd="sng" w="19050">
            <a:solidFill>
              <a:schemeClr val="accent3"/>
            </a:solidFill>
            <a:prstDash val="solid"/>
            <a:round/>
            <a:headEnd len="sm" w="sm" type="none"/>
            <a:tailEnd len="sm" w="sm" type="none"/>
          </a:ln>
        </p:spPr>
      </p:cxnSp>
      <p:sp>
        <p:nvSpPr>
          <p:cNvPr id="299" name="Google Shape;299;g2e1215d96ee_6_0"/>
          <p:cNvSpPr/>
          <p:nvPr/>
        </p:nvSpPr>
        <p:spPr>
          <a:xfrm>
            <a:off x="6913225" y="43157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1500"/>
              </a:spcBef>
              <a:spcAft>
                <a:spcPts val="1200"/>
              </a:spcAft>
              <a:buClr>
                <a:schemeClr val="dk1"/>
              </a:buClr>
              <a:buSzPts val="1100"/>
              <a:buFont typeface="Arial"/>
              <a:buNone/>
            </a:pPr>
            <a:r>
              <a:rPr lang="es-ES" sz="2100">
                <a:solidFill>
                  <a:srgbClr val="0D0D0D"/>
                </a:solidFill>
              </a:rPr>
              <a:t>∞</a:t>
            </a:r>
            <a:endParaRPr b="0" i="0" sz="2100" u="none" cap="none" strike="noStrike">
              <a:solidFill>
                <a:srgbClr val="000000"/>
              </a:solidFill>
              <a:latin typeface="Quattrocento Sans"/>
              <a:ea typeface="Quattrocento Sans"/>
              <a:cs typeface="Quattrocento Sans"/>
              <a:sym typeface="Quattrocento Sans"/>
            </a:endParaRPr>
          </a:p>
        </p:txBody>
      </p:sp>
      <p:sp>
        <p:nvSpPr>
          <p:cNvPr id="300" name="Google Shape;300;g2e1215d96ee_6_0"/>
          <p:cNvSpPr/>
          <p:nvPr/>
        </p:nvSpPr>
        <p:spPr>
          <a:xfrm>
            <a:off x="6913225" y="47192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1500"/>
              </a:spcBef>
              <a:spcAft>
                <a:spcPts val="1200"/>
              </a:spcAft>
              <a:buNone/>
            </a:pPr>
            <a:r>
              <a:rPr lang="es-ES" sz="2100">
                <a:solidFill>
                  <a:srgbClr val="0D0D0D"/>
                </a:solidFill>
              </a:rPr>
              <a:t>∞</a:t>
            </a:r>
            <a:endParaRPr b="0" i="0" sz="3000" u="none" cap="none" strike="noStrike">
              <a:solidFill>
                <a:srgbClr val="000000"/>
              </a:solidFill>
              <a:latin typeface="Quattrocento Sans"/>
              <a:ea typeface="Quattrocento Sans"/>
              <a:cs typeface="Quattrocento Sans"/>
              <a:sym typeface="Quattrocento Sans"/>
            </a:endParaRPr>
          </a:p>
        </p:txBody>
      </p:sp>
      <p:sp>
        <p:nvSpPr>
          <p:cNvPr id="301" name="Google Shape;301;g2e1215d96ee_6_0"/>
          <p:cNvSpPr/>
          <p:nvPr/>
        </p:nvSpPr>
        <p:spPr>
          <a:xfrm>
            <a:off x="6913225" y="51227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3</a:t>
            </a:r>
            <a:endParaRPr b="0" i="0" sz="2100" u="none" cap="none" strike="noStrike">
              <a:solidFill>
                <a:srgbClr val="000000"/>
              </a:solidFill>
              <a:latin typeface="Quattrocento Sans"/>
              <a:ea typeface="Quattrocento Sans"/>
              <a:cs typeface="Quattrocento Sans"/>
              <a:sym typeface="Quattrocento Sans"/>
            </a:endParaRPr>
          </a:p>
        </p:txBody>
      </p:sp>
      <p:sp>
        <p:nvSpPr>
          <p:cNvPr id="302" name="Google Shape;302;g2e1215d96ee_6_0"/>
          <p:cNvSpPr/>
          <p:nvPr/>
        </p:nvSpPr>
        <p:spPr>
          <a:xfrm>
            <a:off x="6913225" y="55262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2</a:t>
            </a:r>
            <a:endParaRPr b="0" i="0" sz="2100" u="none" cap="none" strike="noStrike">
              <a:solidFill>
                <a:srgbClr val="000000"/>
              </a:solidFill>
              <a:latin typeface="Quattrocento Sans"/>
              <a:ea typeface="Quattrocento Sans"/>
              <a:cs typeface="Quattrocento Sans"/>
              <a:sym typeface="Quattrocento Sans"/>
            </a:endParaRPr>
          </a:p>
        </p:txBody>
      </p:sp>
      <p:sp>
        <p:nvSpPr>
          <p:cNvPr id="303" name="Google Shape;303;g2e1215d96ee_6_0"/>
          <p:cNvSpPr/>
          <p:nvPr/>
        </p:nvSpPr>
        <p:spPr>
          <a:xfrm>
            <a:off x="4316125" y="59297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r>
              <a:rPr b="0" i="0" lang="es-ES" sz="2100" u="none" cap="none" strike="noStrike">
                <a:solidFill>
                  <a:srgbClr val="000000"/>
                </a:solidFill>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a:t>
            </a:r>
            <a:endParaRPr b="0" i="0" sz="2100" u="none" cap="none" strike="noStrike">
              <a:solidFill>
                <a:srgbClr val="000000"/>
              </a:solidFill>
              <a:latin typeface="Quattrocento Sans"/>
              <a:ea typeface="Quattrocento Sans"/>
              <a:cs typeface="Quattrocento Sans"/>
              <a:sym typeface="Quattrocento Sans"/>
            </a:endParaRPr>
          </a:p>
        </p:txBody>
      </p:sp>
      <p:cxnSp>
        <p:nvCxnSpPr>
          <p:cNvPr id="304" name="Google Shape;304;g2e1215d96ee_6_0"/>
          <p:cNvCxnSpPr/>
          <p:nvPr/>
        </p:nvCxnSpPr>
        <p:spPr>
          <a:xfrm flipH="1">
            <a:off x="6319675" y="5929700"/>
            <a:ext cx="8400" cy="411900"/>
          </a:xfrm>
          <a:prstGeom prst="straightConnector1">
            <a:avLst/>
          </a:prstGeom>
          <a:noFill/>
          <a:ln cap="flat" cmpd="sng" w="19050">
            <a:solidFill>
              <a:schemeClr val="accent3"/>
            </a:solidFill>
            <a:prstDash val="solid"/>
            <a:round/>
            <a:headEnd len="sm" w="sm" type="none"/>
            <a:tailEnd len="sm" w="sm" type="none"/>
          </a:ln>
        </p:spPr>
      </p:cxnSp>
      <p:sp>
        <p:nvSpPr>
          <p:cNvPr id="305" name="Google Shape;305;g2e1215d96ee_6_0"/>
          <p:cNvSpPr/>
          <p:nvPr/>
        </p:nvSpPr>
        <p:spPr>
          <a:xfrm>
            <a:off x="6913225" y="5929700"/>
            <a:ext cx="605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s-ES" sz="2100">
                <a:latin typeface="Quattrocento Sans"/>
                <a:ea typeface="Quattrocento Sans"/>
                <a:cs typeface="Quattrocento Sans"/>
                <a:sym typeface="Quattrocento Sans"/>
              </a:rPr>
              <a:t>0</a:t>
            </a:r>
            <a:endParaRPr b="0" i="0" sz="2100" u="none" cap="none" strike="noStrike">
              <a:solidFill>
                <a:srgbClr val="000000"/>
              </a:solidFill>
              <a:latin typeface="Quattrocento Sans"/>
              <a:ea typeface="Quattrocento Sans"/>
              <a:cs typeface="Quattrocento Sans"/>
              <a:sym typeface="Quattrocento Sans"/>
            </a:endParaRPr>
          </a:p>
        </p:txBody>
      </p:sp>
      <p:cxnSp>
        <p:nvCxnSpPr>
          <p:cNvPr id="306" name="Google Shape;306;g2e1215d96ee_6_0"/>
          <p:cNvCxnSpPr/>
          <p:nvPr/>
        </p:nvCxnSpPr>
        <p:spPr>
          <a:xfrm flipH="1">
            <a:off x="5628025" y="5929700"/>
            <a:ext cx="8400" cy="411900"/>
          </a:xfrm>
          <a:prstGeom prst="straightConnector1">
            <a:avLst/>
          </a:prstGeom>
          <a:noFill/>
          <a:ln cap="flat" cmpd="sng" w="19050">
            <a:solidFill>
              <a:schemeClr val="accent3"/>
            </a:solidFill>
            <a:prstDash val="solid"/>
            <a:round/>
            <a:headEnd len="sm" w="sm" type="none"/>
            <a:tailEnd len="sm" w="sm" type="none"/>
          </a:ln>
        </p:spPr>
      </p:cxnSp>
      <p:cxnSp>
        <p:nvCxnSpPr>
          <p:cNvPr id="307" name="Google Shape;307;g2e1215d96ee_6_0"/>
          <p:cNvCxnSpPr/>
          <p:nvPr/>
        </p:nvCxnSpPr>
        <p:spPr>
          <a:xfrm flipH="1">
            <a:off x="4936375" y="5929700"/>
            <a:ext cx="8400" cy="411900"/>
          </a:xfrm>
          <a:prstGeom prst="straightConnector1">
            <a:avLst/>
          </a:prstGeom>
          <a:noFill/>
          <a:ln cap="flat" cmpd="sng" w="19050">
            <a:solidFill>
              <a:schemeClr val="accent3"/>
            </a:solidFill>
            <a:prstDash val="solid"/>
            <a:round/>
            <a:headEnd len="sm" w="sm" type="none"/>
            <a:tailEnd len="sm" w="sm" type="none"/>
          </a:ln>
        </p:spPr>
      </p:cxnSp>
      <p:sp>
        <p:nvSpPr>
          <p:cNvPr id="308" name="Google Shape;308;g2e1215d96ee_6_0"/>
          <p:cNvSpPr txBox="1"/>
          <p:nvPr/>
        </p:nvSpPr>
        <p:spPr>
          <a:xfrm>
            <a:off x="4481625" y="3980850"/>
            <a:ext cx="29772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1             2            3            4          5</a:t>
            </a:r>
            <a:endParaRPr sz="1500">
              <a:solidFill>
                <a:schemeClr val="dk1"/>
              </a:solidFill>
              <a:latin typeface="Quattrocento Sans"/>
              <a:ea typeface="Quattrocento Sans"/>
              <a:cs typeface="Quattrocento Sans"/>
              <a:sym typeface="Quattrocento Sans"/>
            </a:endParaRPr>
          </a:p>
        </p:txBody>
      </p:sp>
      <p:sp>
        <p:nvSpPr>
          <p:cNvPr id="309" name="Google Shape;309;g2e1215d96ee_6_0"/>
          <p:cNvSpPr txBox="1"/>
          <p:nvPr/>
        </p:nvSpPr>
        <p:spPr>
          <a:xfrm>
            <a:off x="3813900" y="4207350"/>
            <a:ext cx="272400" cy="20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1</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2</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3</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4</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500">
                <a:solidFill>
                  <a:schemeClr val="dk1"/>
                </a:solidFill>
                <a:latin typeface="Quattrocento Sans"/>
                <a:ea typeface="Quattrocento Sans"/>
                <a:cs typeface="Quattrocento Sans"/>
                <a:sym typeface="Quattrocento Sans"/>
              </a:rPr>
              <a:t>          5</a:t>
            </a:r>
            <a:endParaRPr sz="150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2024-03-13T00:03:21Z</dcterms:created>
  <dc:creator>CODALEX _</dc:creator>
</cp:coreProperties>
</file>