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82" r:id="rId6"/>
  </p:sldMasterIdLst>
  <p:notesMasterIdLst>
    <p:notesMasterId r:id="rId35"/>
  </p:notesMasterIdLst>
  <p:handoutMasterIdLst>
    <p:handoutMasterId r:id="rId36"/>
  </p:handoutMasterIdLst>
  <p:sldIdLst>
    <p:sldId id="256" r:id="rId7"/>
    <p:sldId id="289" r:id="rId8"/>
    <p:sldId id="290" r:id="rId9"/>
    <p:sldId id="471" r:id="rId10"/>
    <p:sldId id="291" r:id="rId11"/>
    <p:sldId id="295" r:id="rId12"/>
    <p:sldId id="321" r:id="rId13"/>
    <p:sldId id="323" r:id="rId14"/>
    <p:sldId id="324" r:id="rId15"/>
    <p:sldId id="325" r:id="rId16"/>
    <p:sldId id="327" r:id="rId17"/>
    <p:sldId id="314" r:id="rId18"/>
    <p:sldId id="305" r:id="rId19"/>
    <p:sldId id="296" r:id="rId20"/>
    <p:sldId id="316" r:id="rId21"/>
    <p:sldId id="310" r:id="rId22"/>
    <p:sldId id="297" r:id="rId23"/>
    <p:sldId id="298" r:id="rId24"/>
    <p:sldId id="319" r:id="rId25"/>
    <p:sldId id="320" r:id="rId26"/>
    <p:sldId id="306" r:id="rId27"/>
    <p:sldId id="311" r:id="rId28"/>
    <p:sldId id="312" r:id="rId29"/>
    <p:sldId id="313" r:id="rId30"/>
    <p:sldId id="308" r:id="rId31"/>
    <p:sldId id="286" r:id="rId32"/>
    <p:sldId id="285" r:id="rId33"/>
    <p:sldId id="470" r:id="rId3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C0C35C-54C0-9E49-85F1-3413D3F2B5B5}" v="4" dt="2024-01-14T18:46:23.2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na Coles" userId="075822b3-7959-4006-b4a3-5fed0bfd7367" providerId="ADAL" clId="{B301C628-595D-794D-9A89-3DBDDA8B20E9}"/>
    <pc:docChg chg="modNotesMaster modHandout">
      <pc:chgData name="Janna Coles" userId="075822b3-7959-4006-b4a3-5fed0bfd7367" providerId="ADAL" clId="{B301C628-595D-794D-9A89-3DBDDA8B20E9}" dt="2024-01-10T15:19:02.651" v="1"/>
      <pc:docMkLst>
        <pc:docMk/>
      </pc:docMkLst>
    </pc:docChg>
  </pc:docChgLst>
  <pc:docChgLst>
    <pc:chgData name="Corina Jewer" userId="S::corina.jewer@keyin.com::e2f71950-5a26-4858-a763-2f70127ab62a" providerId="AD" clId="Web-{F51D2486-2DF5-4D15-BD2F-2D3864840BE1}"/>
    <pc:docChg chg="addSld">
      <pc:chgData name="Corina Jewer" userId="S::corina.jewer@keyin.com::e2f71950-5a26-4858-a763-2f70127ab62a" providerId="AD" clId="Web-{F51D2486-2DF5-4D15-BD2F-2D3864840BE1}" dt="2024-01-11T16:57:08.463" v="0"/>
      <pc:docMkLst>
        <pc:docMk/>
      </pc:docMkLst>
      <pc:sldChg chg="new">
        <pc:chgData name="Corina Jewer" userId="S::corina.jewer@keyin.com::e2f71950-5a26-4858-a763-2f70127ab62a" providerId="AD" clId="Web-{F51D2486-2DF5-4D15-BD2F-2D3864840BE1}" dt="2024-01-11T16:57:08.463" v="0"/>
        <pc:sldMkLst>
          <pc:docMk/>
          <pc:sldMk cId="48578162" sldId="471"/>
        </pc:sldMkLst>
      </pc:sldChg>
    </pc:docChg>
  </pc:docChgLst>
  <pc:docChgLst>
    <pc:chgData name="Brandon Butler" userId="eceb6679-9cd2-4af2-af09-97bceee6d812" providerId="ADAL" clId="{DDC0C35C-54C0-9E49-85F1-3413D3F2B5B5}"/>
    <pc:docChg chg="modSld">
      <pc:chgData name="Brandon Butler" userId="eceb6679-9cd2-4af2-af09-97bceee6d812" providerId="ADAL" clId="{DDC0C35C-54C0-9E49-85F1-3413D3F2B5B5}" dt="2024-01-14T18:46:23.237" v="1" actId="20577"/>
      <pc:docMkLst>
        <pc:docMk/>
      </pc:docMkLst>
      <pc:sldChg chg="modSp mod">
        <pc:chgData name="Brandon Butler" userId="eceb6679-9cd2-4af2-af09-97bceee6d812" providerId="ADAL" clId="{DDC0C35C-54C0-9E49-85F1-3413D3F2B5B5}" dt="2024-01-14T18:46:23.237" v="1" actId="20577"/>
        <pc:sldMkLst>
          <pc:docMk/>
          <pc:sldMk cId="0" sldId="298"/>
        </pc:sldMkLst>
        <pc:spChg chg="mod">
          <ac:chgData name="Brandon Butler" userId="eceb6679-9cd2-4af2-af09-97bceee6d812" providerId="ADAL" clId="{DDC0C35C-54C0-9E49-85F1-3413D3F2B5B5}" dt="2024-01-14T18:46:23.237" v="1" actId="20577"/>
          <ac:spMkLst>
            <pc:docMk/>
            <pc:sldMk cId="0" sldId="298"/>
            <ac:spMk id="43018" creationId="{C972F6CC-B35A-428B-98B2-66F84C176D7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sz="quarter" idx="1"/>
          </p:nvPr>
        </p:nvSpPr>
        <p:spPr>
          <a:xfrm>
            <a:off x="3970938" y="1"/>
            <a:ext cx="3037840" cy="466434"/>
          </a:xfrm>
          <a:prstGeom prst="rect">
            <a:avLst/>
          </a:prstGeom>
        </p:spPr>
        <p:txBody>
          <a:bodyPr vert="horz" lIns="93177" tIns="46589" rIns="93177" bIns="46589" rtlCol="0"/>
          <a:lstStyle>
            <a:lvl1pPr algn="r">
              <a:defRPr sz="1200"/>
            </a:lvl1pPr>
          </a:lstStyle>
          <a:p>
            <a:fld id="{FBD06A19-7584-4E7A-9626-D1E364A6487D}" type="datetimeFigureOut">
              <a:rPr lang="en-GB" smtClean="0"/>
              <a:t>14/01/2024</a:t>
            </a:fld>
            <a:endParaRPr lang="en-GB"/>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GB"/>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CCB9138-6D2F-4457-9686-A80DB34C3572}" type="slidenum">
              <a:rPr lang="en-GB" smtClean="0"/>
              <a:t>‹#›</a:t>
            </a:fld>
            <a:endParaRPr lang="en-GB"/>
          </a:p>
        </p:txBody>
      </p:sp>
    </p:spTree>
    <p:extLst>
      <p:ext uri="{BB962C8B-B14F-4D97-AF65-F5344CB8AC3E}">
        <p14:creationId xmlns:p14="http://schemas.microsoft.com/office/powerpoint/2010/main" val="42024551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idx="1"/>
          </p:nvPr>
        </p:nvSpPr>
        <p:spPr>
          <a:xfrm>
            <a:off x="3970938" y="1"/>
            <a:ext cx="3037840" cy="466434"/>
          </a:xfrm>
          <a:prstGeom prst="rect">
            <a:avLst/>
          </a:prstGeom>
        </p:spPr>
        <p:txBody>
          <a:bodyPr vert="horz" lIns="93177" tIns="46589" rIns="93177" bIns="46589" rtlCol="0"/>
          <a:lstStyle>
            <a:lvl1pPr algn="r">
              <a:defRPr sz="1200"/>
            </a:lvl1pPr>
          </a:lstStyle>
          <a:p>
            <a:fld id="{A0304471-64F9-4061-BE66-173B0DDC51FE}" type="datetimeFigureOut">
              <a:rPr lang="en-GB" smtClean="0"/>
              <a:t>14/01/2024</a:t>
            </a:fld>
            <a:endParaRPr lang="en-GB"/>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GB"/>
          </a:p>
        </p:txBody>
      </p:sp>
      <p:sp>
        <p:nvSpPr>
          <p:cNvPr id="5" name="Notes Placeholder 4"/>
          <p:cNvSpPr>
            <a:spLocks noGrp="1"/>
          </p:cNvSpPr>
          <p:nvPr>
            <p:ph type="body" sz="quarter" idx="3"/>
          </p:nvPr>
        </p:nvSpPr>
        <p:spPr>
          <a:xfrm>
            <a:off x="701040" y="4473893"/>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B34509F-C658-4DB5-B633-EC7D35EE4ACC}" type="slidenum">
              <a:rPr lang="en-GB" smtClean="0"/>
              <a:t>‹#›</a:t>
            </a:fld>
            <a:endParaRPr lang="en-GB"/>
          </a:p>
        </p:txBody>
      </p:sp>
    </p:spTree>
    <p:extLst>
      <p:ext uri="{BB962C8B-B14F-4D97-AF65-F5344CB8AC3E}">
        <p14:creationId xmlns:p14="http://schemas.microsoft.com/office/powerpoint/2010/main" val="207577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A4731A7D-97C0-485A-A83F-09FFF5CBBB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24F2660-2691-40C1-A27F-B5B8DA5B567C}"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mn-cs"/>
            </a:endParaRPr>
          </a:p>
        </p:txBody>
      </p:sp>
      <p:sp>
        <p:nvSpPr>
          <p:cNvPr id="16387" name="Rectangle 2">
            <a:extLst>
              <a:ext uri="{FF2B5EF4-FFF2-40B4-BE49-F238E27FC236}">
                <a16:creationId xmlns:a16="http://schemas.microsoft.com/office/drawing/2014/main" id="{75A3E79C-0CA4-45C9-B89E-FC5E86EDD824}"/>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C5A3E577-3A5F-47F3-8286-869F6558FE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example, one of the behaviors of an object may be to compute something.  All the objects of the class will use the same formula for the computation, but the result may depend on the specific values of object’s attributes at the time of the computation.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DF59FCF3-2827-4F0E-9BBA-41C38FA220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86ADD5A-8AFF-4180-A4EC-6723CA174DFC}"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mn-cs"/>
            </a:endParaRPr>
          </a:p>
        </p:txBody>
      </p:sp>
      <p:sp>
        <p:nvSpPr>
          <p:cNvPr id="18435" name="Rectangle 2">
            <a:extLst>
              <a:ext uri="{FF2B5EF4-FFF2-40B4-BE49-F238E27FC236}">
                <a16:creationId xmlns:a16="http://schemas.microsoft.com/office/drawing/2014/main" id="{A0FC0811-8558-425C-A82C-7E6033A5358B}"/>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775250B6-890E-4F30-8B98-AF9218B2C1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en-US"/>
              <a:t>The values of some attributes (such as model, color) may remain constant.  The values of other attributes (such as number of passengers, amount of gas) may change while the program is running.</a:t>
            </a:r>
          </a:p>
          <a:p>
            <a:pPr>
              <a:spcBef>
                <a:spcPct val="0"/>
              </a:spcBef>
            </a:pPr>
            <a:endParaRPr lang="en-US" altLang="en-US"/>
          </a:p>
          <a:p>
            <a:pPr>
              <a:spcBef>
                <a:spcPct val="0"/>
              </a:spcBef>
            </a:pPr>
            <a:r>
              <a:rPr lang="en-US" altLang="en-US"/>
              <a:t>An object has a reference to the table of entry points for the methods of its class.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641B44C2-3220-4803-93B0-6F5090A4B4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56D76EF-2692-4151-8E24-4D235A201054}" type="slidenum">
              <a:rPr kumimoji="0" lang="en-US" altLang="en-US" sz="1200" b="0" i="0" u="none" strike="noStrike" kern="1200" cap="none" spc="0" normalizeH="0" baseline="0" noProof="0" smtClean="0">
                <a:ln>
                  <a:noFill/>
                </a:ln>
                <a:solidFill>
                  <a:srgbClr val="000000"/>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Times" panose="02020603050405020304" pitchFamily="18" charset="0"/>
              <a:ea typeface="+mn-ea"/>
              <a:cs typeface="+mn-cs"/>
            </a:endParaRPr>
          </a:p>
        </p:txBody>
      </p:sp>
      <p:sp>
        <p:nvSpPr>
          <p:cNvPr id="20483" name="Rectangle 2">
            <a:extLst>
              <a:ext uri="{FF2B5EF4-FFF2-40B4-BE49-F238E27FC236}">
                <a16:creationId xmlns:a16="http://schemas.microsoft.com/office/drawing/2014/main" id="{F9D311E0-8B5C-419C-86B0-139D598A3980}"/>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DE767584-D3C7-4978-9E55-DFC7C5F22F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When an object is created, a chunk of memory is allocated to hold its attributes.  When the object is no longer used by any other object, its memory is returned to the free memory pool (a process known as “garbage collection”).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1778CCB-BC3F-4B46-98E0-BDF8F93E8455}"/>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94B7355-62FD-44FD-9F56-C7113A6B73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60A1794-3519-412B-B2BE-7297FBB0F13A}"/>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115B77DF-AC5E-4F7C-BCE5-FC945616ED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A0C2DAB-3535-4F42-8AE9-8A98E6646DDE}"/>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755E4F3E-CD20-4224-8501-10B1333705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E2643BE-69A4-4D3B-97F1-D9DE41D0AECD}"/>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3D6F5340-860E-4457-8ECD-9183883170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E3DBFBF-7BDD-4DD8-B151-D8AE81089A0B}"/>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D7271D3A-54C7-4794-87A7-C7CFA5B40D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B9458C7-8FEF-4BCE-8FA5-F71EEC637F3E}" type="datetime1">
              <a:rPr lang="en-US" smtClean="0"/>
              <a:t>1/14/2024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D13B973-7EAD-4EFD-A52E-88021C06F117}" type="datetime1">
              <a:rPr lang="en-US" smtClean="0"/>
              <a:t>1/14/2024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01FB29F-8A41-45DB-929A-6796CCABFECF}" type="datetime1">
              <a:rPr lang="en-US" smtClean="0"/>
              <a:t>1/14/2024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fld id="{526FF367-DA33-45C8-A432-CF918081D96E}" type="datetime1">
              <a:rPr lang="en-US" altLang="en-US" smtClean="0"/>
              <a:t>1/14/2024</a:t>
            </a:fld>
            <a:endParaRPr lang="en-GB" alt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p:txBody>
          <a:bodyPr/>
          <a:lstStyle>
            <a:lvl1pPr>
              <a:defRPr/>
            </a:lvl1pPr>
          </a:lstStyle>
          <a:p>
            <a:pPr>
              <a:defRPr/>
            </a:pPr>
            <a:fld id="{DC8CA929-CEE5-4008-BBE2-4AFACF20061A}" type="slidenum">
              <a:rPr lang="en-GB" altLang="en-US"/>
              <a:pPr>
                <a:defRPr/>
              </a:pPr>
              <a:t>‹#›</a:t>
            </a:fld>
            <a:endParaRPr lang="en-GB" altLang="en-US"/>
          </a:p>
        </p:txBody>
      </p:sp>
    </p:spTree>
    <p:extLst>
      <p:ext uri="{BB962C8B-B14F-4D97-AF65-F5344CB8AC3E}">
        <p14:creationId xmlns:p14="http://schemas.microsoft.com/office/powerpoint/2010/main" val="1392444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Online Image Placeholder 3"/>
          <p:cNvSpPr>
            <a:spLocks noGrp="1"/>
          </p:cNvSpPr>
          <p:nvPr>
            <p:ph type="clipArt" sz="half" idx="2"/>
          </p:nvPr>
        </p:nvSpPr>
        <p:spPr>
          <a:xfrm>
            <a:off x="4648200" y="1981200"/>
            <a:ext cx="3810000" cy="4114800"/>
          </a:xfrm>
        </p:spPr>
        <p:txBody>
          <a:bodyPr/>
          <a:lstStyle/>
          <a:p>
            <a:pPr lvl="0"/>
            <a:endParaRPr lang="en-GB" noProof="0"/>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fld id="{7BD963A6-D817-4CF8-BBF2-9E4DC6195828}" type="datetime1">
              <a:rPr lang="en-US" altLang="en-US" smtClean="0"/>
              <a:t>1/14/2024</a:t>
            </a:fld>
            <a:endParaRPr lang="en-GB" alt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p:txBody>
          <a:bodyPr/>
          <a:lstStyle>
            <a:lvl1pPr>
              <a:defRPr/>
            </a:lvl1pPr>
          </a:lstStyle>
          <a:p>
            <a:pPr>
              <a:defRPr/>
            </a:pPr>
            <a:fld id="{ED13F226-B860-48F1-BBFD-7E402B68B35B}" type="slidenum">
              <a:rPr lang="en-GB" altLang="en-US"/>
              <a:pPr>
                <a:defRPr/>
              </a:pPr>
              <a:t>‹#›</a:t>
            </a:fld>
            <a:endParaRPr lang="en-GB" altLang="en-US"/>
          </a:p>
        </p:txBody>
      </p:sp>
    </p:spTree>
    <p:extLst>
      <p:ext uri="{BB962C8B-B14F-4D97-AF65-F5344CB8AC3E}">
        <p14:creationId xmlns:p14="http://schemas.microsoft.com/office/powerpoint/2010/main" val="419554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3" descr="A person in a blue shirt&#10;&#10;Description automatically generated">
            <a:extLst>
              <a:ext uri="{FF2B5EF4-FFF2-40B4-BE49-F238E27FC236}">
                <a16:creationId xmlns:a16="http://schemas.microsoft.com/office/drawing/2014/main" id="{F705DA34-CF2D-7F44-AB2A-163C12AA0CE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4251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7A7C371A-9EC9-A14D-9B0F-546F5D66B3FF}"/>
              </a:ext>
            </a:extLst>
          </p:cNvPr>
          <p:cNvSpPr>
            <a:spLocks noGrp="1"/>
          </p:cNvSpPr>
          <p:nvPr>
            <p:ph type="title" hasCustomPrompt="1"/>
          </p:nvPr>
        </p:nvSpPr>
        <p:spPr>
          <a:xfrm>
            <a:off x="628649" y="310394"/>
            <a:ext cx="8515350" cy="1391602"/>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a:t>
            </a:r>
            <a:br>
              <a:rPr lang="en-US"/>
            </a:br>
            <a:r>
              <a:rPr lang="en-US"/>
              <a:t>master title style</a:t>
            </a:r>
          </a:p>
        </p:txBody>
      </p:sp>
      <p:sp>
        <p:nvSpPr>
          <p:cNvPr id="17" name="Content Placeholder 2">
            <a:extLst>
              <a:ext uri="{FF2B5EF4-FFF2-40B4-BE49-F238E27FC236}">
                <a16:creationId xmlns:a16="http://schemas.microsoft.com/office/drawing/2014/main" id="{A9B44039-10C9-C447-9131-4DFEC2A8DC49}"/>
              </a:ext>
            </a:extLst>
          </p:cNvPr>
          <p:cNvSpPr>
            <a:spLocks noGrp="1"/>
          </p:cNvSpPr>
          <p:nvPr>
            <p:ph sz="half" idx="10" hasCustomPrompt="1"/>
          </p:nvPr>
        </p:nvSpPr>
        <p:spPr>
          <a:xfrm>
            <a:off x="628650" y="2393740"/>
            <a:ext cx="8515350" cy="44642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3384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2" descr="A picture containing person, laptop, computer, man&#10;&#10;Description automatically generated">
            <a:extLst>
              <a:ext uri="{FF2B5EF4-FFF2-40B4-BE49-F238E27FC236}">
                <a16:creationId xmlns:a16="http://schemas.microsoft.com/office/drawing/2014/main" id="{42B89B74-438B-1F41-AD9C-7BD257A401B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Title 1">
            <a:extLst>
              <a:ext uri="{FF2B5EF4-FFF2-40B4-BE49-F238E27FC236}">
                <a16:creationId xmlns:a16="http://schemas.microsoft.com/office/drawing/2014/main" id="{7ED34B84-3E92-F345-83A8-303A1E05E14D}"/>
              </a:ext>
            </a:extLst>
          </p:cNvPr>
          <p:cNvSpPr>
            <a:spLocks noGrp="1"/>
          </p:cNvSpPr>
          <p:nvPr>
            <p:ph type="title" hasCustomPrompt="1"/>
          </p:nvPr>
        </p:nvSpPr>
        <p:spPr>
          <a:xfrm>
            <a:off x="1639957" y="1256307"/>
            <a:ext cx="4138654" cy="4365266"/>
          </a:xfrm>
          <a:prstGeom prst="rect">
            <a:avLst/>
          </a:prstGeom>
        </p:spPr>
        <p:txBody>
          <a:bodyPr anchor="ctr"/>
          <a:lstStyle>
            <a:lvl1pPr fontAlgn="ctr">
              <a:lnSpc>
                <a:spcPts val="3810"/>
              </a:lnSpc>
              <a:defRPr sz="4200">
                <a:solidFill>
                  <a:schemeClr val="bg1"/>
                </a:solidFill>
              </a:defRPr>
            </a:lvl1pPr>
          </a:lstStyle>
          <a:p>
            <a:r>
              <a:rPr lang="en-US"/>
              <a:t>Click to edit</a:t>
            </a:r>
            <a:br>
              <a:rPr lang="en-US"/>
            </a:br>
            <a:r>
              <a:rPr lang="en-US"/>
              <a:t>master title style</a:t>
            </a:r>
          </a:p>
        </p:txBody>
      </p:sp>
    </p:spTree>
    <p:extLst>
      <p:ext uri="{BB962C8B-B14F-4D97-AF65-F5344CB8AC3E}">
        <p14:creationId xmlns:p14="http://schemas.microsoft.com/office/powerpoint/2010/main" val="385008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Picture 3" descr="A person looking at the camera&#10;&#10;Description automatically generated">
            <a:extLst>
              <a:ext uri="{FF2B5EF4-FFF2-40B4-BE49-F238E27FC236}">
                <a16:creationId xmlns:a16="http://schemas.microsoft.com/office/drawing/2014/main" id="{68F3827C-6129-FB40-9878-FEC68EB5190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1">
            <a:extLst>
              <a:ext uri="{FF2B5EF4-FFF2-40B4-BE49-F238E27FC236}">
                <a16:creationId xmlns:a16="http://schemas.microsoft.com/office/drawing/2014/main" id="{3E6FF778-AA58-BA40-AD89-41AC09830BEE}"/>
              </a:ext>
            </a:extLst>
          </p:cNvPr>
          <p:cNvSpPr>
            <a:spLocks noGrp="1"/>
          </p:cNvSpPr>
          <p:nvPr>
            <p:ph type="title" hasCustomPrompt="1"/>
          </p:nvPr>
        </p:nvSpPr>
        <p:spPr>
          <a:xfrm>
            <a:off x="1639957" y="1256307"/>
            <a:ext cx="4138654" cy="4365266"/>
          </a:xfrm>
          <a:prstGeom prst="rect">
            <a:avLst/>
          </a:prstGeom>
        </p:spPr>
        <p:txBody>
          <a:bodyPr anchor="ctr"/>
          <a:lstStyle>
            <a:lvl1pPr fontAlgn="ctr">
              <a:lnSpc>
                <a:spcPts val="3810"/>
              </a:lnSpc>
              <a:defRPr sz="4200">
                <a:solidFill>
                  <a:schemeClr val="bg1"/>
                </a:solidFill>
              </a:defRPr>
            </a:lvl1pPr>
          </a:lstStyle>
          <a:p>
            <a:r>
              <a:rPr lang="en-US"/>
              <a:t>Click to edit</a:t>
            </a:r>
            <a:br>
              <a:rPr lang="en-US"/>
            </a:br>
            <a:r>
              <a:rPr lang="en-US"/>
              <a:t>master title style</a:t>
            </a:r>
          </a:p>
        </p:txBody>
      </p:sp>
    </p:spTree>
    <p:extLst>
      <p:ext uri="{BB962C8B-B14F-4D97-AF65-F5344CB8AC3E}">
        <p14:creationId xmlns:p14="http://schemas.microsoft.com/office/powerpoint/2010/main" val="758715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4" name="Picture 3" descr="A person taking a selfie&#10;&#10;Description automatically generated">
            <a:extLst>
              <a:ext uri="{FF2B5EF4-FFF2-40B4-BE49-F238E27FC236}">
                <a16:creationId xmlns:a16="http://schemas.microsoft.com/office/drawing/2014/main" id="{6BDA5B06-26C1-F149-A7F6-8E438DE10FD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1">
            <a:extLst>
              <a:ext uri="{FF2B5EF4-FFF2-40B4-BE49-F238E27FC236}">
                <a16:creationId xmlns:a16="http://schemas.microsoft.com/office/drawing/2014/main" id="{862A6194-67A8-964F-AEE6-41DAB41E2B9B}"/>
              </a:ext>
            </a:extLst>
          </p:cNvPr>
          <p:cNvSpPr>
            <a:spLocks noGrp="1"/>
          </p:cNvSpPr>
          <p:nvPr>
            <p:ph type="title" hasCustomPrompt="1"/>
          </p:nvPr>
        </p:nvSpPr>
        <p:spPr>
          <a:xfrm>
            <a:off x="1639957" y="1256307"/>
            <a:ext cx="4138654" cy="4365266"/>
          </a:xfrm>
          <a:prstGeom prst="rect">
            <a:avLst/>
          </a:prstGeom>
        </p:spPr>
        <p:txBody>
          <a:bodyPr anchor="ctr"/>
          <a:lstStyle>
            <a:lvl1pPr fontAlgn="ctr">
              <a:lnSpc>
                <a:spcPts val="3810"/>
              </a:lnSpc>
              <a:defRPr sz="4200">
                <a:solidFill>
                  <a:schemeClr val="bg1"/>
                </a:solidFill>
              </a:defRPr>
            </a:lvl1pPr>
          </a:lstStyle>
          <a:p>
            <a:r>
              <a:rPr lang="en-US"/>
              <a:t>Click to edit</a:t>
            </a:r>
            <a:br>
              <a:rPr lang="en-US"/>
            </a:br>
            <a:r>
              <a:rPr lang="en-US"/>
              <a:t>master title style</a:t>
            </a:r>
          </a:p>
        </p:txBody>
      </p:sp>
    </p:spTree>
    <p:extLst>
      <p:ext uri="{BB962C8B-B14F-4D97-AF65-F5344CB8AC3E}">
        <p14:creationId xmlns:p14="http://schemas.microsoft.com/office/powerpoint/2010/main" val="3903159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F277AD-303B-FB4C-B62D-2F6655674D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1">
            <a:extLst>
              <a:ext uri="{FF2B5EF4-FFF2-40B4-BE49-F238E27FC236}">
                <a16:creationId xmlns:a16="http://schemas.microsoft.com/office/drawing/2014/main" id="{81207D56-20FD-2744-B9F5-6EB5B391DDB5}"/>
              </a:ext>
            </a:extLst>
          </p:cNvPr>
          <p:cNvSpPr txBox="1">
            <a:spLocks/>
          </p:cNvSpPr>
          <p:nvPr userDrawn="1"/>
        </p:nvSpPr>
        <p:spPr>
          <a:xfrm>
            <a:off x="618067" y="1527241"/>
            <a:ext cx="7687733" cy="4365266"/>
          </a:xfrm>
          <a:prstGeom prst="rect">
            <a:avLst/>
          </a:prstGeom>
        </p:spPr>
        <p:txBody>
          <a:bodyPr anchor="ctr"/>
          <a:lstStyle>
            <a:lvl1pPr algn="l" defTabSz="914400" rtl="0" eaLnBrk="1" fontAlgn="ctr" latinLnBrk="0" hangingPunct="1">
              <a:lnSpc>
                <a:spcPts val="5080"/>
              </a:lnSpc>
              <a:spcBef>
                <a:spcPct val="0"/>
              </a:spcBef>
              <a:buNone/>
              <a:defRPr sz="5600" b="1" i="0" kern="1200">
                <a:solidFill>
                  <a:schemeClr val="bg1"/>
                </a:solidFill>
                <a:latin typeface="Calibri" panose="020F0502020204030204" pitchFamily="34" charset="0"/>
                <a:ea typeface="+mj-ea"/>
                <a:cs typeface="Calibri" panose="020F0502020204030204" pitchFamily="34" charset="0"/>
              </a:defRPr>
            </a:lvl1pPr>
          </a:lstStyle>
          <a:p>
            <a:r>
              <a:rPr lang="en-US" sz="4200" err="1"/>
              <a:t>Keyin’s</a:t>
            </a:r>
            <a:r>
              <a:rPr lang="en-US" sz="4200"/>
              <a:t> NEW </a:t>
            </a:r>
          </a:p>
          <a:p>
            <a:r>
              <a:rPr lang="en-US" sz="4200"/>
              <a:t>Software Development Diploma</a:t>
            </a:r>
          </a:p>
        </p:txBody>
      </p:sp>
    </p:spTree>
    <p:extLst>
      <p:ext uri="{BB962C8B-B14F-4D97-AF65-F5344CB8AC3E}">
        <p14:creationId xmlns:p14="http://schemas.microsoft.com/office/powerpoint/2010/main" val="242683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8E6DB8F-DA17-4901-875C-27FDA407A510}" type="datetime1">
              <a:rPr lang="en-US" smtClean="0"/>
              <a:t>1/14/2024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5434DC-6272-7C44-AF04-8C7B2621B12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91983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7F9E6F2-856B-4CA8-9C33-7EDD8304B0DD}"/>
              </a:ext>
            </a:extLst>
          </p:cNvPr>
          <p:cNvSpPr>
            <a:spLocks noGrp="1"/>
          </p:cNvSpPr>
          <p:nvPr>
            <p:ph type="dt" sz="half" idx="10"/>
          </p:nvPr>
        </p:nvSpPr>
        <p:spPr/>
        <p:txBody>
          <a:bodyPr/>
          <a:lstStyle>
            <a:lvl1pPr algn="l" eaLnBrk="0" hangingPunct="0">
              <a:defRPr/>
            </a:lvl1pPr>
          </a:lstStyle>
          <a:p>
            <a:pPr>
              <a:defRPr/>
            </a:pPr>
            <a:fld id="{54731051-E9D5-4CE5-9504-83D89DB29799}" type="datetime5">
              <a:rPr lang="en-US"/>
              <a:pPr>
                <a:defRPr/>
              </a:pPr>
              <a:t>14-Jan-24</a:t>
            </a:fld>
            <a:endParaRPr lang="en-US"/>
          </a:p>
        </p:txBody>
      </p:sp>
      <p:sp>
        <p:nvSpPr>
          <p:cNvPr id="5" name="Footer Placeholder 4">
            <a:extLst>
              <a:ext uri="{FF2B5EF4-FFF2-40B4-BE49-F238E27FC236}">
                <a16:creationId xmlns:a16="http://schemas.microsoft.com/office/drawing/2014/main" id="{CCAD86AC-6279-4AB0-96BD-145F0E6A187E}"/>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E911628D-483D-4366-880E-5EF264641D91}"/>
              </a:ext>
            </a:extLst>
          </p:cNvPr>
          <p:cNvSpPr>
            <a:spLocks noGrp="1"/>
          </p:cNvSpPr>
          <p:nvPr>
            <p:ph type="sldNum" sz="quarter" idx="12"/>
          </p:nvPr>
        </p:nvSpPr>
        <p:spPr/>
        <p:txBody>
          <a:bodyPr/>
          <a:lstStyle>
            <a:lvl1pPr>
              <a:defRPr/>
            </a:lvl1pPr>
          </a:lstStyle>
          <a:p>
            <a:fld id="{6D48277E-7CBF-49F7-85A5-D8481D2C0718}" type="slidenum">
              <a:rPr lang="en-US" altLang="en-US"/>
              <a:pPr/>
              <a:t>‹#›</a:t>
            </a:fld>
            <a:endParaRPr lang="en-US" altLang="en-US">
              <a:solidFill>
                <a:srgbClr val="88A44D"/>
              </a:solidFill>
            </a:endParaRPr>
          </a:p>
        </p:txBody>
      </p:sp>
    </p:spTree>
    <p:extLst>
      <p:ext uri="{BB962C8B-B14F-4D97-AF65-F5344CB8AC3E}">
        <p14:creationId xmlns:p14="http://schemas.microsoft.com/office/powerpoint/2010/main" val="2561145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76D4DC-6292-4671-8A76-AC979C5B443E}"/>
              </a:ext>
            </a:extLst>
          </p:cNvPr>
          <p:cNvSpPr>
            <a:spLocks noGrp="1"/>
          </p:cNvSpPr>
          <p:nvPr>
            <p:ph type="dt" sz="half" idx="10"/>
          </p:nvPr>
        </p:nvSpPr>
        <p:spPr/>
        <p:txBody>
          <a:bodyPr/>
          <a:lstStyle>
            <a:lvl1pPr algn="l" eaLnBrk="0" hangingPunct="0">
              <a:defRPr/>
            </a:lvl1pPr>
          </a:lstStyle>
          <a:p>
            <a:pPr>
              <a:defRPr/>
            </a:pPr>
            <a:fld id="{8CEC4A1B-2461-4A87-926D-D4358BE047E0}" type="datetimeFigureOut">
              <a:rPr lang="en-US"/>
              <a:pPr>
                <a:defRPr/>
              </a:pPr>
              <a:t>1/14/2024</a:t>
            </a:fld>
            <a:endParaRPr lang="en-US"/>
          </a:p>
        </p:txBody>
      </p:sp>
      <p:sp>
        <p:nvSpPr>
          <p:cNvPr id="5" name="Footer Placeholder 4">
            <a:extLst>
              <a:ext uri="{FF2B5EF4-FFF2-40B4-BE49-F238E27FC236}">
                <a16:creationId xmlns:a16="http://schemas.microsoft.com/office/drawing/2014/main" id="{9A06C456-B4F4-4FAC-B44A-493F4CA829DD}"/>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CA85B20-B61A-405C-87A6-884BB040A64D}"/>
              </a:ext>
            </a:extLst>
          </p:cNvPr>
          <p:cNvSpPr>
            <a:spLocks noGrp="1"/>
          </p:cNvSpPr>
          <p:nvPr>
            <p:ph type="sldNum" sz="quarter" idx="12"/>
          </p:nvPr>
        </p:nvSpPr>
        <p:spPr/>
        <p:txBody>
          <a:bodyPr/>
          <a:lstStyle>
            <a:lvl1pPr>
              <a:defRPr/>
            </a:lvl1pPr>
          </a:lstStyle>
          <a:p>
            <a:fld id="{903C4A14-1D2D-4CB1-A50C-7C6705EDC57F}" type="slidenum">
              <a:rPr lang="en-US" altLang="en-US"/>
              <a:pPr/>
              <a:t>‹#›</a:t>
            </a:fld>
            <a:endParaRPr lang="en-US" altLang="en-US"/>
          </a:p>
        </p:txBody>
      </p:sp>
    </p:spTree>
    <p:extLst>
      <p:ext uri="{BB962C8B-B14F-4D97-AF65-F5344CB8AC3E}">
        <p14:creationId xmlns:p14="http://schemas.microsoft.com/office/powerpoint/2010/main" val="1631339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335F01-3B1F-4B0D-BA87-E76111CF0094}"/>
              </a:ext>
            </a:extLst>
          </p:cNvPr>
          <p:cNvSpPr>
            <a:spLocks noGrp="1"/>
          </p:cNvSpPr>
          <p:nvPr>
            <p:ph type="dt" sz="half" idx="10"/>
          </p:nvPr>
        </p:nvSpPr>
        <p:spPr/>
        <p:txBody>
          <a:bodyPr/>
          <a:lstStyle>
            <a:lvl1pPr algn="l" eaLnBrk="0" hangingPunct="0">
              <a:defRPr/>
            </a:lvl1pPr>
          </a:lstStyle>
          <a:p>
            <a:pPr>
              <a:defRPr/>
            </a:pPr>
            <a:fld id="{DB9547C8-A717-4F10-88AB-1C9F82F38E9B}" type="datetimeFigureOut">
              <a:rPr lang="en-US"/>
              <a:pPr>
                <a:defRPr/>
              </a:pPr>
              <a:t>1/14/2024</a:t>
            </a:fld>
            <a:endParaRPr lang="en-US"/>
          </a:p>
        </p:txBody>
      </p:sp>
      <p:sp>
        <p:nvSpPr>
          <p:cNvPr id="5" name="Footer Placeholder 4">
            <a:extLst>
              <a:ext uri="{FF2B5EF4-FFF2-40B4-BE49-F238E27FC236}">
                <a16:creationId xmlns:a16="http://schemas.microsoft.com/office/drawing/2014/main" id="{97A6AD25-4D4E-47C6-B2E5-4959AD43A1EC}"/>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A387B23-659F-4E44-9F95-D441B463E0A0}"/>
              </a:ext>
            </a:extLst>
          </p:cNvPr>
          <p:cNvSpPr>
            <a:spLocks noGrp="1"/>
          </p:cNvSpPr>
          <p:nvPr>
            <p:ph type="sldNum" sz="quarter" idx="12"/>
          </p:nvPr>
        </p:nvSpPr>
        <p:spPr/>
        <p:txBody>
          <a:bodyPr/>
          <a:lstStyle>
            <a:lvl1pPr>
              <a:defRPr/>
            </a:lvl1pPr>
          </a:lstStyle>
          <a:p>
            <a:fld id="{70C82E30-63C3-4020-9925-AA3564C2885B}" type="slidenum">
              <a:rPr lang="en-US" altLang="en-US"/>
              <a:pPr/>
              <a:t>‹#›</a:t>
            </a:fld>
            <a:endParaRPr lang="en-US" altLang="en-US"/>
          </a:p>
        </p:txBody>
      </p:sp>
    </p:spTree>
    <p:extLst>
      <p:ext uri="{BB962C8B-B14F-4D97-AF65-F5344CB8AC3E}">
        <p14:creationId xmlns:p14="http://schemas.microsoft.com/office/powerpoint/2010/main" val="7596647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E6AD7D-B103-43D1-B353-CAE343EAFD95}"/>
              </a:ext>
            </a:extLst>
          </p:cNvPr>
          <p:cNvSpPr>
            <a:spLocks noGrp="1"/>
          </p:cNvSpPr>
          <p:nvPr>
            <p:ph type="dt" sz="half" idx="10"/>
          </p:nvPr>
        </p:nvSpPr>
        <p:spPr/>
        <p:txBody>
          <a:bodyPr/>
          <a:lstStyle>
            <a:lvl1pPr algn="l" eaLnBrk="0" hangingPunct="0">
              <a:defRPr/>
            </a:lvl1pPr>
          </a:lstStyle>
          <a:p>
            <a:pPr>
              <a:defRPr/>
            </a:pPr>
            <a:fld id="{E3B999C9-1E31-4D3D-A055-AE03763FBE36}" type="datetimeFigureOut">
              <a:rPr lang="en-US"/>
              <a:pPr>
                <a:defRPr/>
              </a:pPr>
              <a:t>1/14/2024</a:t>
            </a:fld>
            <a:endParaRPr lang="en-US"/>
          </a:p>
        </p:txBody>
      </p:sp>
      <p:sp>
        <p:nvSpPr>
          <p:cNvPr id="6" name="Footer Placeholder 5">
            <a:extLst>
              <a:ext uri="{FF2B5EF4-FFF2-40B4-BE49-F238E27FC236}">
                <a16:creationId xmlns:a16="http://schemas.microsoft.com/office/drawing/2014/main" id="{2A563616-C44B-4576-9F35-FA5AE3A7E704}"/>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7" name="Slide Number Placeholder 6">
            <a:extLst>
              <a:ext uri="{FF2B5EF4-FFF2-40B4-BE49-F238E27FC236}">
                <a16:creationId xmlns:a16="http://schemas.microsoft.com/office/drawing/2014/main" id="{0A3FAF5A-14E2-454B-A09A-FF3D32839697}"/>
              </a:ext>
            </a:extLst>
          </p:cNvPr>
          <p:cNvSpPr>
            <a:spLocks noGrp="1"/>
          </p:cNvSpPr>
          <p:nvPr>
            <p:ph type="sldNum" sz="quarter" idx="12"/>
          </p:nvPr>
        </p:nvSpPr>
        <p:spPr/>
        <p:txBody>
          <a:bodyPr/>
          <a:lstStyle>
            <a:lvl1pPr>
              <a:defRPr/>
            </a:lvl1pPr>
          </a:lstStyle>
          <a:p>
            <a:fld id="{CE23A7CB-A287-4378-B72C-A354E38DB289}" type="slidenum">
              <a:rPr lang="en-US" altLang="en-US"/>
              <a:pPr/>
              <a:t>‹#›</a:t>
            </a:fld>
            <a:endParaRPr lang="en-US" altLang="en-US"/>
          </a:p>
        </p:txBody>
      </p:sp>
    </p:spTree>
    <p:extLst>
      <p:ext uri="{BB962C8B-B14F-4D97-AF65-F5344CB8AC3E}">
        <p14:creationId xmlns:p14="http://schemas.microsoft.com/office/powerpoint/2010/main" val="17454822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4A4EA6A-D795-4C4E-8703-918157B701E9}"/>
              </a:ext>
            </a:extLst>
          </p:cNvPr>
          <p:cNvSpPr>
            <a:spLocks noGrp="1"/>
          </p:cNvSpPr>
          <p:nvPr>
            <p:ph type="dt" sz="half" idx="10"/>
          </p:nvPr>
        </p:nvSpPr>
        <p:spPr/>
        <p:txBody>
          <a:bodyPr/>
          <a:lstStyle>
            <a:lvl1pPr algn="l" eaLnBrk="0" hangingPunct="0">
              <a:defRPr/>
            </a:lvl1pPr>
          </a:lstStyle>
          <a:p>
            <a:pPr>
              <a:defRPr/>
            </a:pPr>
            <a:fld id="{3E7C08A3-9F2A-4A76-BB8A-426B7F2A4C34}" type="datetimeFigureOut">
              <a:rPr lang="en-US"/>
              <a:pPr>
                <a:defRPr/>
              </a:pPr>
              <a:t>1/14/2024</a:t>
            </a:fld>
            <a:endParaRPr lang="en-US"/>
          </a:p>
        </p:txBody>
      </p:sp>
      <p:sp>
        <p:nvSpPr>
          <p:cNvPr id="8" name="Footer Placeholder 7">
            <a:extLst>
              <a:ext uri="{FF2B5EF4-FFF2-40B4-BE49-F238E27FC236}">
                <a16:creationId xmlns:a16="http://schemas.microsoft.com/office/drawing/2014/main" id="{38519711-09F6-48BD-B3E2-1272B7EA2F12}"/>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9" name="Slide Number Placeholder 8">
            <a:extLst>
              <a:ext uri="{FF2B5EF4-FFF2-40B4-BE49-F238E27FC236}">
                <a16:creationId xmlns:a16="http://schemas.microsoft.com/office/drawing/2014/main" id="{F313D43D-398A-4898-9605-289101A43006}"/>
              </a:ext>
            </a:extLst>
          </p:cNvPr>
          <p:cNvSpPr>
            <a:spLocks noGrp="1"/>
          </p:cNvSpPr>
          <p:nvPr>
            <p:ph type="sldNum" sz="quarter" idx="12"/>
          </p:nvPr>
        </p:nvSpPr>
        <p:spPr/>
        <p:txBody>
          <a:bodyPr/>
          <a:lstStyle>
            <a:lvl1pPr>
              <a:defRPr/>
            </a:lvl1pPr>
          </a:lstStyle>
          <a:p>
            <a:fld id="{9BE437E9-3F3C-4898-AACC-CB2494E3AD34}" type="slidenum">
              <a:rPr lang="en-US" altLang="en-US"/>
              <a:pPr/>
              <a:t>‹#›</a:t>
            </a:fld>
            <a:endParaRPr lang="en-US" altLang="en-US"/>
          </a:p>
        </p:txBody>
      </p:sp>
    </p:spTree>
    <p:extLst>
      <p:ext uri="{BB962C8B-B14F-4D97-AF65-F5344CB8AC3E}">
        <p14:creationId xmlns:p14="http://schemas.microsoft.com/office/powerpoint/2010/main" val="28615989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9B8E2BA-9CEC-4E82-A3DF-C42F7CB0E518}"/>
              </a:ext>
            </a:extLst>
          </p:cNvPr>
          <p:cNvSpPr>
            <a:spLocks noGrp="1"/>
          </p:cNvSpPr>
          <p:nvPr>
            <p:ph type="dt" sz="half" idx="10"/>
          </p:nvPr>
        </p:nvSpPr>
        <p:spPr/>
        <p:txBody>
          <a:bodyPr/>
          <a:lstStyle>
            <a:lvl1pPr algn="l" eaLnBrk="0" hangingPunct="0">
              <a:defRPr/>
            </a:lvl1pPr>
          </a:lstStyle>
          <a:p>
            <a:pPr>
              <a:defRPr/>
            </a:pPr>
            <a:fld id="{430E012A-F3F1-473F-8E19-388286D24746}" type="datetimeFigureOut">
              <a:rPr lang="en-US"/>
              <a:pPr>
                <a:defRPr/>
              </a:pPr>
              <a:t>1/14/2024</a:t>
            </a:fld>
            <a:endParaRPr lang="en-US"/>
          </a:p>
        </p:txBody>
      </p:sp>
      <p:sp>
        <p:nvSpPr>
          <p:cNvPr id="4" name="Footer Placeholder 3">
            <a:extLst>
              <a:ext uri="{FF2B5EF4-FFF2-40B4-BE49-F238E27FC236}">
                <a16:creationId xmlns:a16="http://schemas.microsoft.com/office/drawing/2014/main" id="{AF0FE368-1496-4F81-986D-31A97D04744E}"/>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5" name="Slide Number Placeholder 4">
            <a:extLst>
              <a:ext uri="{FF2B5EF4-FFF2-40B4-BE49-F238E27FC236}">
                <a16:creationId xmlns:a16="http://schemas.microsoft.com/office/drawing/2014/main" id="{5E8568C0-77CE-40B0-A0EF-BF45EB077BE5}"/>
              </a:ext>
            </a:extLst>
          </p:cNvPr>
          <p:cNvSpPr>
            <a:spLocks noGrp="1"/>
          </p:cNvSpPr>
          <p:nvPr>
            <p:ph type="sldNum" sz="quarter" idx="12"/>
          </p:nvPr>
        </p:nvSpPr>
        <p:spPr/>
        <p:txBody>
          <a:bodyPr/>
          <a:lstStyle>
            <a:lvl1pPr>
              <a:defRPr/>
            </a:lvl1pPr>
          </a:lstStyle>
          <a:p>
            <a:fld id="{ACE6F429-4610-4245-A8FF-101CE400FD29}" type="slidenum">
              <a:rPr lang="en-US" altLang="en-US"/>
              <a:pPr/>
              <a:t>‹#›</a:t>
            </a:fld>
            <a:endParaRPr lang="en-US" altLang="en-US"/>
          </a:p>
        </p:txBody>
      </p:sp>
    </p:spTree>
    <p:extLst>
      <p:ext uri="{BB962C8B-B14F-4D97-AF65-F5344CB8AC3E}">
        <p14:creationId xmlns:p14="http://schemas.microsoft.com/office/powerpoint/2010/main" val="19076002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69D528-ED40-4FB0-A74D-7016CA3C4C3B}"/>
              </a:ext>
            </a:extLst>
          </p:cNvPr>
          <p:cNvSpPr>
            <a:spLocks noGrp="1"/>
          </p:cNvSpPr>
          <p:nvPr>
            <p:ph type="dt" sz="half" idx="10"/>
          </p:nvPr>
        </p:nvSpPr>
        <p:spPr/>
        <p:txBody>
          <a:bodyPr/>
          <a:lstStyle>
            <a:lvl1pPr algn="l" eaLnBrk="0" hangingPunct="0">
              <a:defRPr/>
            </a:lvl1pPr>
          </a:lstStyle>
          <a:p>
            <a:pPr>
              <a:defRPr/>
            </a:pPr>
            <a:fld id="{D86471E8-9677-40BB-811C-81333BF95F24}" type="datetimeFigureOut">
              <a:rPr lang="en-US"/>
              <a:pPr>
                <a:defRPr/>
              </a:pPr>
              <a:t>1/14/2024</a:t>
            </a:fld>
            <a:endParaRPr lang="en-US"/>
          </a:p>
        </p:txBody>
      </p:sp>
      <p:sp>
        <p:nvSpPr>
          <p:cNvPr id="3" name="Footer Placeholder 2">
            <a:extLst>
              <a:ext uri="{FF2B5EF4-FFF2-40B4-BE49-F238E27FC236}">
                <a16:creationId xmlns:a16="http://schemas.microsoft.com/office/drawing/2014/main" id="{3B3D54B3-C643-4C60-B3BB-615DE0A3C694}"/>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4" name="Slide Number Placeholder 3">
            <a:extLst>
              <a:ext uri="{FF2B5EF4-FFF2-40B4-BE49-F238E27FC236}">
                <a16:creationId xmlns:a16="http://schemas.microsoft.com/office/drawing/2014/main" id="{608F170D-EA57-4C77-A886-46199C7C5415}"/>
              </a:ext>
            </a:extLst>
          </p:cNvPr>
          <p:cNvSpPr>
            <a:spLocks noGrp="1"/>
          </p:cNvSpPr>
          <p:nvPr>
            <p:ph type="sldNum" sz="quarter" idx="12"/>
          </p:nvPr>
        </p:nvSpPr>
        <p:spPr/>
        <p:txBody>
          <a:bodyPr/>
          <a:lstStyle>
            <a:lvl1pPr>
              <a:defRPr/>
            </a:lvl1pPr>
          </a:lstStyle>
          <a:p>
            <a:fld id="{982212AC-491A-4290-BD2F-AA4CE0F4A775}" type="slidenum">
              <a:rPr lang="en-US" altLang="en-US"/>
              <a:pPr/>
              <a:t>‹#›</a:t>
            </a:fld>
            <a:endParaRPr lang="en-US" altLang="en-US"/>
          </a:p>
        </p:txBody>
      </p:sp>
    </p:spTree>
    <p:extLst>
      <p:ext uri="{BB962C8B-B14F-4D97-AF65-F5344CB8AC3E}">
        <p14:creationId xmlns:p14="http://schemas.microsoft.com/office/powerpoint/2010/main" val="3516142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00B455ED-79D7-4D44-BEA4-F72A41DF7A49}"/>
              </a:ext>
            </a:extLst>
          </p:cNvPr>
          <p:cNvSpPr>
            <a:spLocks noGrp="1"/>
          </p:cNvSpPr>
          <p:nvPr>
            <p:ph type="dt" sz="half" idx="10"/>
          </p:nvPr>
        </p:nvSpPr>
        <p:spPr/>
        <p:txBody>
          <a:bodyPr/>
          <a:lstStyle>
            <a:lvl1pPr algn="l" eaLnBrk="0" hangingPunct="0">
              <a:defRPr/>
            </a:lvl1pPr>
          </a:lstStyle>
          <a:p>
            <a:pPr>
              <a:defRPr/>
            </a:pPr>
            <a:fld id="{7DA941EC-0EBA-4DC0-8C50-492F331D60CF}" type="datetimeFigureOut">
              <a:rPr lang="en-US"/>
              <a:pPr>
                <a:defRPr/>
              </a:pPr>
              <a:t>1/14/2024</a:t>
            </a:fld>
            <a:endParaRPr lang="en-US"/>
          </a:p>
        </p:txBody>
      </p:sp>
      <p:sp>
        <p:nvSpPr>
          <p:cNvPr id="6" name="Footer Placeholder 5">
            <a:extLst>
              <a:ext uri="{FF2B5EF4-FFF2-40B4-BE49-F238E27FC236}">
                <a16:creationId xmlns:a16="http://schemas.microsoft.com/office/drawing/2014/main" id="{26A54D86-B55F-4FE2-BE54-C04E1FAE3004}"/>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7" name="Slide Number Placeholder 6">
            <a:extLst>
              <a:ext uri="{FF2B5EF4-FFF2-40B4-BE49-F238E27FC236}">
                <a16:creationId xmlns:a16="http://schemas.microsoft.com/office/drawing/2014/main" id="{CA72237D-12D7-4B0B-B58D-22DA41CD072E}"/>
              </a:ext>
            </a:extLst>
          </p:cNvPr>
          <p:cNvSpPr>
            <a:spLocks noGrp="1"/>
          </p:cNvSpPr>
          <p:nvPr>
            <p:ph type="sldNum" sz="quarter" idx="12"/>
          </p:nvPr>
        </p:nvSpPr>
        <p:spPr/>
        <p:txBody>
          <a:bodyPr/>
          <a:lstStyle>
            <a:lvl1pPr>
              <a:defRPr/>
            </a:lvl1pPr>
          </a:lstStyle>
          <a:p>
            <a:fld id="{9D3DF328-1B66-4481-A54E-5B1D6520A910}" type="slidenum">
              <a:rPr lang="en-US" altLang="en-US"/>
              <a:pPr/>
              <a:t>‹#›</a:t>
            </a:fld>
            <a:endParaRPr lang="en-US" altLang="en-US"/>
          </a:p>
        </p:txBody>
      </p:sp>
    </p:spTree>
    <p:extLst>
      <p:ext uri="{BB962C8B-B14F-4D97-AF65-F5344CB8AC3E}">
        <p14:creationId xmlns:p14="http://schemas.microsoft.com/office/powerpoint/2010/main" val="1848549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8AF0ACC3-550D-4997-A039-51AA050B177A}"/>
              </a:ext>
            </a:extLst>
          </p:cNvPr>
          <p:cNvSpPr>
            <a:spLocks noGrp="1"/>
          </p:cNvSpPr>
          <p:nvPr>
            <p:ph type="dt" sz="half" idx="10"/>
          </p:nvPr>
        </p:nvSpPr>
        <p:spPr/>
        <p:txBody>
          <a:bodyPr/>
          <a:lstStyle>
            <a:lvl1pPr algn="l" eaLnBrk="0" hangingPunct="0">
              <a:defRPr/>
            </a:lvl1pPr>
          </a:lstStyle>
          <a:p>
            <a:pPr>
              <a:defRPr/>
            </a:pPr>
            <a:fld id="{C9533497-AE61-4083-B155-5BBD9F7AF2E9}" type="datetimeFigureOut">
              <a:rPr lang="en-US"/>
              <a:pPr>
                <a:defRPr/>
              </a:pPr>
              <a:t>1/14/2024</a:t>
            </a:fld>
            <a:endParaRPr lang="en-US"/>
          </a:p>
        </p:txBody>
      </p:sp>
      <p:sp>
        <p:nvSpPr>
          <p:cNvPr id="6" name="Footer Placeholder 5">
            <a:extLst>
              <a:ext uri="{FF2B5EF4-FFF2-40B4-BE49-F238E27FC236}">
                <a16:creationId xmlns:a16="http://schemas.microsoft.com/office/drawing/2014/main" id="{78B12FE3-F383-4605-84BF-CC99B557CE10}"/>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7" name="Slide Number Placeholder 6">
            <a:extLst>
              <a:ext uri="{FF2B5EF4-FFF2-40B4-BE49-F238E27FC236}">
                <a16:creationId xmlns:a16="http://schemas.microsoft.com/office/drawing/2014/main" id="{A64F4508-3E7C-46E2-B208-4B307AFE7504}"/>
              </a:ext>
            </a:extLst>
          </p:cNvPr>
          <p:cNvSpPr>
            <a:spLocks noGrp="1"/>
          </p:cNvSpPr>
          <p:nvPr>
            <p:ph type="sldNum" sz="quarter" idx="12"/>
          </p:nvPr>
        </p:nvSpPr>
        <p:spPr/>
        <p:txBody>
          <a:bodyPr/>
          <a:lstStyle>
            <a:lvl1pPr>
              <a:defRPr/>
            </a:lvl1pPr>
          </a:lstStyle>
          <a:p>
            <a:fld id="{6E609DFF-E79F-427E-AE7A-5BC6322820E3}" type="slidenum">
              <a:rPr lang="en-US" altLang="en-US"/>
              <a:pPr/>
              <a:t>‹#›</a:t>
            </a:fld>
            <a:endParaRPr lang="en-US" altLang="en-US"/>
          </a:p>
        </p:txBody>
      </p:sp>
    </p:spTree>
    <p:extLst>
      <p:ext uri="{BB962C8B-B14F-4D97-AF65-F5344CB8AC3E}">
        <p14:creationId xmlns:p14="http://schemas.microsoft.com/office/powerpoint/2010/main" val="2858421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23820-B161-4C35-9581-C5F7642BFCF3}" type="datetime1">
              <a:rPr lang="en-US" smtClean="0"/>
              <a:t>1/14/2024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34D77A-E2EC-4B47-93E0-D395BED23D81}"/>
              </a:ext>
            </a:extLst>
          </p:cNvPr>
          <p:cNvSpPr>
            <a:spLocks noGrp="1"/>
          </p:cNvSpPr>
          <p:nvPr>
            <p:ph type="dt" sz="half" idx="10"/>
          </p:nvPr>
        </p:nvSpPr>
        <p:spPr/>
        <p:txBody>
          <a:bodyPr/>
          <a:lstStyle>
            <a:lvl1pPr algn="l" eaLnBrk="0" hangingPunct="0">
              <a:defRPr/>
            </a:lvl1pPr>
          </a:lstStyle>
          <a:p>
            <a:pPr>
              <a:defRPr/>
            </a:pPr>
            <a:fld id="{1057831D-E61F-4E60-BAAF-258F2680392C}" type="datetimeFigureOut">
              <a:rPr lang="en-US"/>
              <a:pPr>
                <a:defRPr/>
              </a:pPr>
              <a:t>1/14/2024</a:t>
            </a:fld>
            <a:endParaRPr lang="en-US"/>
          </a:p>
        </p:txBody>
      </p:sp>
      <p:sp>
        <p:nvSpPr>
          <p:cNvPr id="5" name="Footer Placeholder 4">
            <a:extLst>
              <a:ext uri="{FF2B5EF4-FFF2-40B4-BE49-F238E27FC236}">
                <a16:creationId xmlns:a16="http://schemas.microsoft.com/office/drawing/2014/main" id="{8E7F86DD-0C3D-40CA-BBB1-3F9CC9DBD6A4}"/>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F318C47D-6B93-4BA9-9F9E-025A763F0EE8}"/>
              </a:ext>
            </a:extLst>
          </p:cNvPr>
          <p:cNvSpPr>
            <a:spLocks noGrp="1"/>
          </p:cNvSpPr>
          <p:nvPr>
            <p:ph type="sldNum" sz="quarter" idx="12"/>
          </p:nvPr>
        </p:nvSpPr>
        <p:spPr/>
        <p:txBody>
          <a:bodyPr/>
          <a:lstStyle>
            <a:lvl1pPr>
              <a:defRPr/>
            </a:lvl1pPr>
          </a:lstStyle>
          <a:p>
            <a:fld id="{50690162-7982-4B11-B2CC-270165923ECD}" type="slidenum">
              <a:rPr lang="en-US" altLang="en-US"/>
              <a:pPr/>
              <a:t>‹#›</a:t>
            </a:fld>
            <a:endParaRPr lang="en-US" altLang="en-US"/>
          </a:p>
        </p:txBody>
      </p:sp>
    </p:spTree>
    <p:extLst>
      <p:ext uri="{BB962C8B-B14F-4D97-AF65-F5344CB8AC3E}">
        <p14:creationId xmlns:p14="http://schemas.microsoft.com/office/powerpoint/2010/main" val="40062397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9A5810-FDCA-4704-B36F-69052BE7E960}"/>
              </a:ext>
            </a:extLst>
          </p:cNvPr>
          <p:cNvSpPr>
            <a:spLocks noGrp="1"/>
          </p:cNvSpPr>
          <p:nvPr>
            <p:ph type="dt" sz="half" idx="10"/>
          </p:nvPr>
        </p:nvSpPr>
        <p:spPr/>
        <p:txBody>
          <a:bodyPr/>
          <a:lstStyle>
            <a:lvl1pPr algn="l" eaLnBrk="0" hangingPunct="0">
              <a:defRPr/>
            </a:lvl1pPr>
          </a:lstStyle>
          <a:p>
            <a:pPr>
              <a:defRPr/>
            </a:pPr>
            <a:fld id="{D69F2028-A727-46D4-9D62-EC8A1FF5FAA3}" type="datetimeFigureOut">
              <a:rPr lang="en-US"/>
              <a:pPr>
                <a:defRPr/>
              </a:pPr>
              <a:t>1/14/2024</a:t>
            </a:fld>
            <a:endParaRPr lang="en-US"/>
          </a:p>
        </p:txBody>
      </p:sp>
      <p:sp>
        <p:nvSpPr>
          <p:cNvPr id="5" name="Footer Placeholder 4">
            <a:extLst>
              <a:ext uri="{FF2B5EF4-FFF2-40B4-BE49-F238E27FC236}">
                <a16:creationId xmlns:a16="http://schemas.microsoft.com/office/drawing/2014/main" id="{54A213E8-5297-4AFE-A73C-1E07F85296C5}"/>
              </a:ext>
            </a:extLst>
          </p:cNvPr>
          <p:cNvSpPr>
            <a:spLocks noGrp="1"/>
          </p:cNvSpPr>
          <p:nvPr>
            <p:ph type="ftr" sz="quarter" idx="11"/>
          </p:nvPr>
        </p:nvSpPr>
        <p:spPr/>
        <p:txBody>
          <a:bodyPr/>
          <a:lstStyle>
            <a:lvl1pPr algn="ctr" eaLnBrk="0" hangingPunct="0">
              <a:defRPr>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6CCCC918-5FC7-40B8-A532-2C6941D79204}"/>
              </a:ext>
            </a:extLst>
          </p:cNvPr>
          <p:cNvSpPr>
            <a:spLocks noGrp="1"/>
          </p:cNvSpPr>
          <p:nvPr>
            <p:ph type="sldNum" sz="quarter" idx="12"/>
          </p:nvPr>
        </p:nvSpPr>
        <p:spPr/>
        <p:txBody>
          <a:bodyPr/>
          <a:lstStyle>
            <a:lvl1pPr>
              <a:defRPr/>
            </a:lvl1pPr>
          </a:lstStyle>
          <a:p>
            <a:fld id="{4B5F1593-B921-44CE-BFFF-39BC0569AFA0}" type="slidenum">
              <a:rPr lang="en-US" altLang="en-US"/>
              <a:pPr/>
              <a:t>‹#›</a:t>
            </a:fld>
            <a:endParaRPr lang="en-US" altLang="en-US"/>
          </a:p>
        </p:txBody>
      </p:sp>
    </p:spTree>
    <p:extLst>
      <p:ext uri="{BB962C8B-B14F-4D97-AF65-F5344CB8AC3E}">
        <p14:creationId xmlns:p14="http://schemas.microsoft.com/office/powerpoint/2010/main" val="380797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2DD66EC-DBD4-4AF4-A9A0-CD4ADE1C0149}" type="datetime1">
              <a:rPr lang="en-US" smtClean="0"/>
              <a:t>1/14/2024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EA5A9B6-427D-41ED-9DEF-1D18145C835F}" type="datetime1">
              <a:rPr lang="en-US" smtClean="0"/>
              <a:t>1/14/2024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1976748-0D89-4B1A-8F47-9FF927E887A7}" type="datetime1">
              <a:rPr lang="en-US" smtClean="0"/>
              <a:t>1/14/2024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4D8D6B-8E2F-43C6-98C2-797713DA92C5}" type="datetime1">
              <a:rPr lang="en-US" smtClean="0"/>
              <a:t>1/14/2024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60F6D-9669-4AD2-B0CF-1F4A49FDCB6E}" type="datetime1">
              <a:rPr lang="en-US" smtClean="0"/>
              <a:t>1/14/2024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B39FEB-8BF9-45BB-BDF3-998F9869D463}" type="datetime1">
              <a:rPr lang="en-US" smtClean="0"/>
              <a:t>1/14/2024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85BCA-73F7-49D6-B3E7-A2B8D7011CF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B3EC2-2C0F-4A1D-88FF-42D67B263AA3}" type="datetime1">
              <a:rPr lang="en-US" smtClean="0"/>
              <a:t>1/14/2024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85BCA-73F7-49D6-B3E7-A2B8D7011CF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1390372-CD8D-784E-BDED-5FF20A2048B1}"/>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2302361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txStyles>
    <p:titleStyle>
      <a:lvl1pPr algn="l" defTabSz="685800" rtl="0" eaLnBrk="1" latinLnBrk="0" hangingPunct="1">
        <a:lnSpc>
          <a:spcPts val="2760"/>
        </a:lnSpc>
        <a:spcBef>
          <a:spcPct val="0"/>
        </a:spcBef>
        <a:buNone/>
        <a:defRPr sz="3000" b="1" i="0" kern="1200">
          <a:solidFill>
            <a:schemeClr val="tx1"/>
          </a:solidFill>
          <a:latin typeface="Calibri" panose="020F0502020204030204" pitchFamily="34" charset="0"/>
          <a:ea typeface="+mj-ea"/>
          <a:cs typeface="Calibri" panose="020F050202020403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Calibri" panose="020F0502020204030204" pitchFamily="34" charset="0"/>
          <a:ea typeface="+mn-ea"/>
          <a:cs typeface="Calibri" panose="020F050202020403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Calibri" panose="020F0502020204030204" pitchFamily="34" charset="0"/>
          <a:ea typeface="+mn-ea"/>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Calibri" panose="020F0502020204030204" pitchFamily="34" charset="0"/>
          <a:ea typeface="+mn-ea"/>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Calibri" panose="020F0502020204030204" pitchFamily="34" charset="0"/>
          <a:ea typeface="+mn-ea"/>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Calibri" panose="020F0502020204030204" pitchFamily="34" charset="0"/>
          <a:ea typeface="+mn-ea"/>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28CFCBC-5CDD-468E-AC90-158414A1D02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146E158C-E819-4A2C-BA81-B958ABF79F9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36C2A552-AC62-4D2F-B2C2-4C90EACC6F04}"/>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r" eaLnBrk="1" hangingPunct="1">
              <a:defRPr sz="1200">
                <a:solidFill>
                  <a:schemeClr val="tx1">
                    <a:tint val="75000"/>
                  </a:schemeClr>
                </a:solidFill>
                <a:latin typeface="Times" charset="0"/>
              </a:defRPr>
            </a:lvl1pPr>
          </a:lstStyle>
          <a:p>
            <a:pPr>
              <a:defRPr/>
            </a:pPr>
            <a:fld id="{4925089E-1BF0-4008-8B91-6AC1152E7982}" type="datetimeFigureOut">
              <a:rPr lang="en-US"/>
              <a:pPr>
                <a:defRPr/>
              </a:pPr>
              <a:t>1/14/2024</a:t>
            </a:fld>
            <a:endParaRPr lang="en-US" sz="1400">
              <a:solidFill>
                <a:srgbClr val="FFFFFF"/>
              </a:solidFill>
            </a:endParaRPr>
          </a:p>
        </p:txBody>
      </p:sp>
      <p:sp>
        <p:nvSpPr>
          <p:cNvPr id="5" name="Footer Placeholder 4">
            <a:extLst>
              <a:ext uri="{FF2B5EF4-FFF2-40B4-BE49-F238E27FC236}">
                <a16:creationId xmlns:a16="http://schemas.microsoft.com/office/drawing/2014/main" id="{20F75DF7-CB89-4DFF-8924-2116BF0E28C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l" eaLnBrk="1" hangingPunct="1">
              <a:defRPr sz="1200">
                <a:solidFill>
                  <a:srgbClr val="FFFFFF"/>
                </a:solidFill>
                <a:latin typeface="Times" charset="0"/>
              </a:defRPr>
            </a:lvl1pPr>
          </a:lstStyle>
          <a:p>
            <a:pPr>
              <a:defRPr/>
            </a:pPr>
            <a:endParaRPr lang="en-US"/>
          </a:p>
        </p:txBody>
      </p:sp>
      <p:sp>
        <p:nvSpPr>
          <p:cNvPr id="6" name="Slide Number Placeholder 5">
            <a:extLst>
              <a:ext uri="{FF2B5EF4-FFF2-40B4-BE49-F238E27FC236}">
                <a16:creationId xmlns:a16="http://schemas.microsoft.com/office/drawing/2014/main" id="{07FF7B08-16AE-425D-8592-B28EE626515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9524196-4C30-424A-9DC5-E0DD3C6A7987}" type="slidenum">
              <a:rPr lang="en-US" altLang="en-US"/>
              <a:pPr/>
              <a:t>‹#›</a:t>
            </a:fld>
            <a:endParaRPr lang="en-US" altLang="en-US"/>
          </a:p>
        </p:txBody>
      </p:sp>
    </p:spTree>
    <p:extLst>
      <p:ext uri="{BB962C8B-B14F-4D97-AF65-F5344CB8AC3E}">
        <p14:creationId xmlns:p14="http://schemas.microsoft.com/office/powerpoint/2010/main" val="229812897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68BC-A979-435E-892F-1F94B0D5E98E}"/>
              </a:ext>
            </a:extLst>
          </p:cNvPr>
          <p:cNvSpPr>
            <a:spLocks noGrp="1"/>
          </p:cNvSpPr>
          <p:nvPr>
            <p:ph type="ctrTitle" idx="4294967295"/>
          </p:nvPr>
        </p:nvSpPr>
        <p:spPr>
          <a:xfrm>
            <a:off x="1835696" y="4509120"/>
            <a:ext cx="6156176" cy="648073"/>
          </a:xfrm>
          <a:prstGeom prst="rect">
            <a:avLst/>
          </a:prstGeom>
        </p:spPr>
        <p:txBody>
          <a:bodyPr anchor="t">
            <a:noAutofit/>
          </a:bodyPr>
          <a:lstStyle/>
          <a:p>
            <a:pPr algn="ctr">
              <a:lnSpc>
                <a:spcPct val="100000"/>
              </a:lnSpc>
              <a:spcBef>
                <a:spcPts val="0"/>
              </a:spcBef>
              <a:defRPr/>
            </a:pPr>
            <a:r>
              <a:rPr lang="en-US" sz="2400">
                <a:solidFill>
                  <a:schemeClr val="bg1"/>
                </a:solidFill>
                <a:latin typeface="+mn-lt"/>
              </a:rPr>
              <a:t>Lecture 3: Constructors, Getter &amp; Setters</a:t>
            </a:r>
            <a:br>
              <a:rPr lang="en-CA" sz="2400">
                <a:solidFill>
                  <a:schemeClr val="bg1"/>
                </a:solidFill>
                <a:latin typeface="+mn-lt"/>
                <a:ea typeface="Calibri" panose="020F0502020204030204" pitchFamily="34" charset="0"/>
                <a:cs typeface="Minion Pro"/>
              </a:rPr>
            </a:br>
            <a:br>
              <a:rPr lang="en-CA" sz="2400">
                <a:solidFill>
                  <a:schemeClr val="bg1"/>
                </a:solidFill>
                <a:latin typeface="+mn-lt"/>
                <a:ea typeface="Calibri" panose="020F0502020204030204" pitchFamily="34" charset="0"/>
                <a:cs typeface="Minion Pro"/>
              </a:rPr>
            </a:br>
            <a:r>
              <a:rPr lang="en-US" sz="2000">
                <a:solidFill>
                  <a:schemeClr val="bg1"/>
                </a:solidFill>
                <a:latin typeface="+mn-lt"/>
                <a:cs typeface="Arial"/>
              </a:rPr>
              <a:t>Qurratulain Malik</a:t>
            </a:r>
            <a:br>
              <a:rPr lang="en-US" sz="2000">
                <a:solidFill>
                  <a:schemeClr val="bg1"/>
                </a:solidFill>
                <a:latin typeface="+mn-lt"/>
                <a:cs typeface="Arial" panose="020B0604020202020204" pitchFamily="34" charset="0"/>
              </a:rPr>
            </a:br>
            <a:r>
              <a:rPr lang="en-US" sz="2000">
                <a:solidFill>
                  <a:schemeClr val="bg1"/>
                </a:solidFill>
                <a:latin typeface="+mn-lt"/>
                <a:cs typeface="Arial"/>
              </a:rPr>
              <a:t>qmalik@keyin.com</a:t>
            </a:r>
            <a:br>
              <a:rPr lang="en-US" sz="2000">
                <a:solidFill>
                  <a:schemeClr val="bg1"/>
                </a:solidFill>
                <a:latin typeface="+mn-lt"/>
                <a:cs typeface="Arial"/>
              </a:rPr>
            </a:br>
            <a:br>
              <a:rPr lang="en-US" sz="1600">
                <a:solidFill>
                  <a:schemeClr val="bg1"/>
                </a:solidFill>
                <a:latin typeface="+mn-lt"/>
                <a:cs typeface="Arial" panose="020B0604020202020204" pitchFamily="34" charset="0"/>
              </a:rPr>
            </a:br>
            <a:br>
              <a:rPr lang="en-CA" sz="2000">
                <a:solidFill>
                  <a:schemeClr val="bg1"/>
                </a:solidFill>
                <a:latin typeface="Arial"/>
                <a:cs typeface="Arial"/>
              </a:rPr>
            </a:br>
            <a:br>
              <a:rPr lang="en-CA" sz="2000">
                <a:solidFill>
                  <a:schemeClr val="bg1"/>
                </a:solidFill>
                <a:latin typeface="Minion Pro"/>
                <a:ea typeface="Calibri" panose="020F0502020204030204" pitchFamily="34" charset="0"/>
                <a:cs typeface="Minion Pro"/>
              </a:rPr>
            </a:br>
            <a:endParaRPr lang="en-CA" sz="2000">
              <a:solidFill>
                <a:schemeClr val="bg1"/>
              </a:solidFill>
            </a:endParaRPr>
          </a:p>
        </p:txBody>
      </p:sp>
    </p:spTree>
    <p:extLst>
      <p:ext uri="{BB962C8B-B14F-4D97-AF65-F5344CB8AC3E}">
        <p14:creationId xmlns:p14="http://schemas.microsoft.com/office/powerpoint/2010/main" val="17322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CA35EB8-8541-4D0C-BD6D-5E6F31D370D5}"/>
              </a:ext>
            </a:extLst>
          </p:cNvPr>
          <p:cNvSpPr>
            <a:spLocks noGrp="1" noChangeArrowheads="1"/>
          </p:cNvSpPr>
          <p:nvPr>
            <p:ph type="title"/>
          </p:nvPr>
        </p:nvSpPr>
        <p:spPr>
          <a:xfrm>
            <a:off x="609600" y="457200"/>
            <a:ext cx="7772400" cy="1428750"/>
          </a:xfrm>
        </p:spPr>
        <p:txBody>
          <a:bodyPr/>
          <a:lstStyle/>
          <a:p>
            <a:pPr eaLnBrk="1" hangingPunct="1"/>
            <a:r>
              <a:rPr lang="en-US" altLang="en-US"/>
              <a:t>Creating Objects Using Constructors</a:t>
            </a:r>
          </a:p>
        </p:txBody>
      </p:sp>
      <p:sp>
        <p:nvSpPr>
          <p:cNvPr id="29699" name="Rectangle 3">
            <a:extLst>
              <a:ext uri="{FF2B5EF4-FFF2-40B4-BE49-F238E27FC236}">
                <a16:creationId xmlns:a16="http://schemas.microsoft.com/office/drawing/2014/main" id="{C0E65579-CFA4-4725-89EE-DAB6040C47DD}"/>
              </a:ext>
            </a:extLst>
          </p:cNvPr>
          <p:cNvSpPr>
            <a:spLocks noGrp="1" noChangeArrowheads="1"/>
          </p:cNvSpPr>
          <p:nvPr>
            <p:ph type="body" idx="1"/>
          </p:nvPr>
        </p:nvSpPr>
        <p:spPr>
          <a:xfrm>
            <a:off x="533400" y="1905000"/>
            <a:ext cx="8077200" cy="4267200"/>
          </a:xfrm>
        </p:spPr>
        <p:txBody>
          <a:bodyPr/>
          <a:lstStyle/>
          <a:p>
            <a:pPr eaLnBrk="1" hangingPunct="1">
              <a:buFont typeface="Wingdings" panose="05000000000000000000" pitchFamily="2" charset="2"/>
              <a:buNone/>
            </a:pPr>
            <a:r>
              <a:rPr lang="en-US" altLang="en-US" sz="3000">
                <a:latin typeface="Courier New" panose="02070309020205020404" pitchFamily="49" charset="0"/>
              </a:rPr>
              <a:t>new </a:t>
            </a:r>
            <a:r>
              <a:rPr lang="en-US" altLang="en-US" sz="3000" err="1">
                <a:latin typeface="Courier New" panose="02070309020205020404" pitchFamily="49" charset="0"/>
              </a:rPr>
              <a:t>ClassName</a:t>
            </a:r>
            <a:r>
              <a:rPr lang="en-US" altLang="en-US" sz="3000">
                <a:latin typeface="Courier New" panose="02070309020205020404" pitchFamily="49" charset="0"/>
              </a:rPr>
              <a:t>();</a:t>
            </a:r>
            <a:endParaRPr lang="en-US" altLang="en-US" sz="2800">
              <a:latin typeface="Courier New" panose="02070309020205020404" pitchFamily="49" charset="0"/>
            </a:endParaRPr>
          </a:p>
          <a:p>
            <a:pPr eaLnBrk="1" hangingPunct="1"/>
            <a:endParaRPr lang="en-US" altLang="en-US"/>
          </a:p>
          <a:p>
            <a:pPr eaLnBrk="1" hangingPunct="1">
              <a:buFont typeface="Wingdings" panose="05000000000000000000" pitchFamily="2" charset="2"/>
              <a:buNone/>
            </a:pPr>
            <a:r>
              <a:rPr lang="en-US" altLang="en-US"/>
              <a:t>Example:</a:t>
            </a:r>
          </a:p>
          <a:p>
            <a:pPr eaLnBrk="1" hangingPunct="1">
              <a:buFont typeface="Wingdings" panose="05000000000000000000" pitchFamily="2" charset="2"/>
              <a:buNone/>
            </a:pPr>
            <a:r>
              <a:rPr lang="en-US" altLang="en-US" sz="2000"/>
              <a:t>new Circle();</a:t>
            </a:r>
          </a:p>
          <a:p>
            <a:pPr eaLnBrk="1" hangingPunct="1">
              <a:spcBef>
                <a:spcPct val="0"/>
              </a:spcBef>
              <a:buFont typeface="Wingdings" panose="05000000000000000000" pitchFamily="2" charset="2"/>
              <a:buNone/>
            </a:pPr>
            <a:r>
              <a:rPr lang="en-US" altLang="en-US" sz="2000"/>
              <a:t>new Circle(5.0);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i="0" u="none" strike="noStrike" kern="1200" cap="none" spc="0" normalizeH="0" baseline="0" noProof="0">
                <a:ln>
                  <a:noFill/>
                </a:ln>
                <a:solidFill>
                  <a:prstClr val="black"/>
                </a:solidFill>
                <a:effectLst/>
                <a:uLnTx/>
                <a:uFillTx/>
                <a:ea typeface="+mn-ea"/>
                <a:cs typeface="+mn-cs"/>
              </a:rPr>
              <a:t>Emp e1 = new Emp(); </a:t>
            </a:r>
            <a:endParaRPr kumimoji="0" lang="tr-TR" altLang="en-US" sz="2000" i="0" u="none" strike="noStrike" kern="1200" cap="none" spc="0" normalizeH="0" baseline="0" noProof="0">
              <a:ln>
                <a:noFill/>
              </a:ln>
              <a:solidFill>
                <a:prstClr val="black"/>
              </a:solidFill>
              <a:effectLst/>
              <a:uLnTx/>
              <a:uFillTx/>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i="0" u="none" strike="noStrike" kern="1200" cap="none" spc="0" normalizeH="0" baseline="0" noProof="0">
                <a:ln>
                  <a:noFill/>
                </a:ln>
                <a:solidFill>
                  <a:prstClr val="black"/>
                </a:solidFill>
                <a:effectLst/>
                <a:uLnTx/>
                <a:uFillTx/>
                <a:ea typeface="+mn-ea"/>
                <a:cs typeface="+mn-cs"/>
              </a:rPr>
              <a:t>Emp e4 = new Emp("Ali","98745", 400);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i="0" u="none" strike="noStrike" kern="1200" cap="none" spc="0" normalizeH="0" baseline="0" noProof="0">
                <a:ln>
                  <a:noFill/>
                </a:ln>
                <a:solidFill>
                  <a:prstClr val="black"/>
                </a:solidFill>
                <a:effectLst/>
                <a:uLnTx/>
                <a:uFillTx/>
                <a:latin typeface="Arial" panose="020B0604020202020204" pitchFamily="34" charset="0"/>
                <a:ea typeface="+mn-ea"/>
                <a:cs typeface="+mn-cs"/>
              </a:rPr>
              <a:t>		</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BBBB2263-541B-4B46-8E3A-66B32D56A0DB}"/>
              </a:ext>
            </a:extLst>
          </p:cNvPr>
          <p:cNvSpPr>
            <a:spLocks noChangeArrowheads="1"/>
          </p:cNvSpPr>
          <p:nvPr/>
        </p:nvSpPr>
        <p:spPr bwMode="auto">
          <a:xfrm>
            <a:off x="228600" y="558800"/>
            <a:ext cx="87630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public class </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Student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private </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String 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private </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String </a:t>
            </a:r>
            <a:r>
              <a:rPr kumimoji="0" lang="en-US" altLang="en-US" sz="1800" b="0"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studentID</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private </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String surname;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private </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Course[] </a:t>
            </a:r>
            <a:r>
              <a:rPr kumimoji="0" lang="en-US" altLang="en-US" sz="1800" b="0"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takenCourses</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private int </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state;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public </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Student(String </a:t>
            </a:r>
            <a:r>
              <a:rPr kumimoji="0" lang="en-US" altLang="en-US" sz="1800" b="0"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nameParam,String</a:t>
            </a:r>
            <a:r>
              <a:rPr kumimoji="0" lang="tr-TR"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US" altLang="en-US" sz="1800" b="0"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surnameParam</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name=</a:t>
            </a:r>
            <a:r>
              <a:rPr kumimoji="0" lang="en-US" altLang="en-US" sz="1800" b="0"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nameParam</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surname=</a:t>
            </a:r>
            <a:r>
              <a:rPr kumimoji="0" lang="en-US" altLang="en-US" sz="1800" b="0"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surnameParam</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public static void </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main(String[] </a:t>
            </a:r>
            <a:r>
              <a:rPr kumimoji="0" lang="en-US" altLang="en-US" sz="1800" b="0"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args</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Student </a:t>
            </a:r>
            <a:r>
              <a:rPr kumimoji="0" lang="tr-TR"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s1</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new Student(“</a:t>
            </a:r>
            <a:r>
              <a:rPr kumimoji="0" lang="tr-TR"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Onur</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r>
              <a:rPr kumimoji="0" lang="tr-TR"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Saran</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B9AC01BA-A5AD-4E02-8D06-DECA1A0F65D9}"/>
              </a:ext>
            </a:extLst>
          </p:cNvPr>
          <p:cNvSpPr>
            <a:spLocks noGrp="1"/>
          </p:cNvSpPr>
          <p:nvPr>
            <p:ph type="title"/>
          </p:nvPr>
        </p:nvSpPr>
        <p:spPr/>
        <p:txBody>
          <a:bodyPr/>
          <a:lstStyle/>
          <a:p>
            <a:r>
              <a:rPr lang="en-GB" altLang="en-US" b="1"/>
              <a:t>Types of Constructor</a:t>
            </a:r>
          </a:p>
        </p:txBody>
      </p:sp>
      <p:sp>
        <p:nvSpPr>
          <p:cNvPr id="32771" name="Content Placeholder 2">
            <a:extLst>
              <a:ext uri="{FF2B5EF4-FFF2-40B4-BE49-F238E27FC236}">
                <a16:creationId xmlns:a16="http://schemas.microsoft.com/office/drawing/2014/main" id="{70E32525-879C-411E-AD96-684C1EC2F256}"/>
              </a:ext>
            </a:extLst>
          </p:cNvPr>
          <p:cNvSpPr>
            <a:spLocks noGrp="1"/>
          </p:cNvSpPr>
          <p:nvPr>
            <p:ph idx="1"/>
          </p:nvPr>
        </p:nvSpPr>
        <p:spPr/>
        <p:txBody>
          <a:bodyPr/>
          <a:lstStyle/>
          <a:p>
            <a:pPr>
              <a:buFont typeface="Arial" panose="020B0604020202020204" pitchFamily="34" charset="0"/>
              <a:buNone/>
            </a:pPr>
            <a:r>
              <a:rPr lang="en-GB" altLang="en-US" sz="2800"/>
              <a:t> </a:t>
            </a:r>
          </a:p>
          <a:p>
            <a:r>
              <a:rPr lang="en-GB" altLang="en-US" sz="2800"/>
              <a:t>Constructor are of  different types i.e. </a:t>
            </a:r>
          </a:p>
          <a:p>
            <a:pPr lvl="1"/>
            <a:r>
              <a:rPr lang="en-GB" altLang="en-US" sz="2000"/>
              <a:t>Default</a:t>
            </a:r>
          </a:p>
          <a:p>
            <a:pPr lvl="1"/>
            <a:r>
              <a:rPr lang="en-GB" altLang="en-US" sz="2000"/>
              <a:t>Parameterized</a:t>
            </a:r>
          </a:p>
          <a:p>
            <a:pPr lvl="1"/>
            <a:r>
              <a:rPr lang="en-GB" altLang="en-US" sz="2000"/>
              <a:t>Copy Constructors.</a:t>
            </a:r>
          </a:p>
          <a:p>
            <a:endParaRPr lang="en-GB" altLang="en-US" sz="2800"/>
          </a:p>
          <a:p>
            <a:endParaRPr lang="en-GB" altLang="en-US" sz="2800"/>
          </a:p>
        </p:txBody>
      </p:sp>
      <p:sp>
        <p:nvSpPr>
          <p:cNvPr id="4" name="Footer Placeholder 3">
            <a:extLst>
              <a:ext uri="{FF2B5EF4-FFF2-40B4-BE49-F238E27FC236}">
                <a16:creationId xmlns:a16="http://schemas.microsoft.com/office/drawing/2014/main" id="{AC44F710-6B50-4667-8873-60E15311095E}"/>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Times" charset="0"/>
                <a:ea typeface="+mn-ea"/>
                <a:cs typeface="+mn-cs"/>
              </a:rPr>
              <a:t>Dr. Tabbasum Naz</a:t>
            </a:r>
          </a:p>
        </p:txBody>
      </p:sp>
      <p:sp>
        <p:nvSpPr>
          <p:cNvPr id="32773" name="Slide Number Placeholder 4">
            <a:extLst>
              <a:ext uri="{FF2B5EF4-FFF2-40B4-BE49-F238E27FC236}">
                <a16:creationId xmlns:a16="http://schemas.microsoft.com/office/drawing/2014/main" id="{354FD446-2103-4FE6-9A7B-34A932F943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988223F-5A71-4DF7-B570-3D42ECDE73BC}"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4868312-B4F4-4EC8-9F3D-2068504DFAE2}"/>
              </a:ext>
            </a:extLst>
          </p:cNvPr>
          <p:cNvSpPr>
            <a:spLocks noGrp="1" noChangeArrowheads="1"/>
          </p:cNvSpPr>
          <p:nvPr>
            <p:ph type="title"/>
          </p:nvPr>
        </p:nvSpPr>
        <p:spPr/>
        <p:txBody>
          <a:bodyPr/>
          <a:lstStyle/>
          <a:p>
            <a:pPr eaLnBrk="1" hangingPunct="1"/>
            <a:r>
              <a:rPr lang="en-US" altLang="en-US" sz="4000"/>
              <a:t>Default Constructor</a:t>
            </a:r>
          </a:p>
        </p:txBody>
      </p:sp>
      <p:sp>
        <p:nvSpPr>
          <p:cNvPr id="34819" name="Rectangle 3">
            <a:extLst>
              <a:ext uri="{FF2B5EF4-FFF2-40B4-BE49-F238E27FC236}">
                <a16:creationId xmlns:a16="http://schemas.microsoft.com/office/drawing/2014/main" id="{09F247A9-EE66-44A8-8487-0B1989599CA8}"/>
              </a:ext>
            </a:extLst>
          </p:cNvPr>
          <p:cNvSpPr>
            <a:spLocks noGrp="1" noChangeArrowheads="1"/>
          </p:cNvSpPr>
          <p:nvPr>
            <p:ph type="body" idx="1"/>
          </p:nvPr>
        </p:nvSpPr>
        <p:spPr>
          <a:xfrm>
            <a:off x="457200" y="1268760"/>
            <a:ext cx="8229600" cy="5184576"/>
          </a:xfrm>
        </p:spPr>
        <p:txBody>
          <a:bodyPr/>
          <a:lstStyle/>
          <a:p>
            <a:pPr marL="0" indent="0">
              <a:buNone/>
            </a:pP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Courier New" panose="02070309020205020404" pitchFamily="49" charset="0"/>
              </a:rPr>
              <a:t>A class may be declared without constructors. In this case, a no-</a:t>
            </a:r>
            <a:r>
              <a:rPr kumimoji="0" lang="en-US" altLang="en-US" sz="2000" b="0" i="0" u="none" strike="noStrike" kern="1200" cap="none" spc="0" normalizeH="0" baseline="0" noProof="0" err="1">
                <a:ln>
                  <a:noFill/>
                </a:ln>
                <a:solidFill>
                  <a:prstClr val="black"/>
                </a:solidFill>
                <a:effectLst/>
                <a:uLnTx/>
                <a:uFillTx/>
                <a:latin typeface="Times New Roman" panose="02020603050405020304" pitchFamily="18" charset="0"/>
                <a:ea typeface="+mn-ea"/>
                <a:cs typeface="Courier New" panose="02070309020205020404" pitchFamily="49" charset="0"/>
              </a:rPr>
              <a:t>arg</a:t>
            </a: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Courier New" panose="02070309020205020404" pitchFamily="49" charset="0"/>
              </a:rPr>
              <a:t> constructor with an empty body is implicitly declared in the class. This constructor, called </a:t>
            </a:r>
            <a:r>
              <a:rPr kumimoji="0" lang="en-US" alt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Courier New" panose="02070309020205020404" pitchFamily="49" charset="0"/>
              </a:rPr>
              <a:t>a default constructor</a:t>
            </a: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Courier New" panose="02070309020205020404" pitchFamily="49" charset="0"/>
              </a:rPr>
              <a:t>, is provided automatically </a:t>
            </a:r>
            <a:r>
              <a:rPr kumimoji="0" lang="en-US" alt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Courier New" panose="02070309020205020404" pitchFamily="49" charset="0"/>
              </a:rPr>
              <a:t>only if no constructors are explicitly declared in the class</a:t>
            </a: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Courier New" panose="02070309020205020404" pitchFamily="49" charset="0"/>
              </a:rPr>
              <a:t>.</a:t>
            </a:r>
            <a:endPar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r>
              <a:rPr lang="en-GB" altLang="en-US" sz="2000"/>
              <a:t>Default Constructor is also called as “empty constructor” which has no arguments.</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a:t>There is always at least one constructor in every class</a:t>
            </a:r>
          </a:p>
          <a:p>
            <a:pPr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a:t>If the programmer does not supply any constructors, the default constructor will be present automatically</a:t>
            </a:r>
          </a:p>
          <a:p>
            <a:pPr lvl="1"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a:t>The default constructor takes no arguments</a:t>
            </a:r>
          </a:p>
          <a:p>
            <a:pPr lvl="1"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a:t>The default constructor takes no body</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a:t>default constructor will initialize each instance variable to its default value</a:t>
            </a:r>
          </a:p>
          <a:p>
            <a:pPr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a:t>Notes: If you add a constructor declaration with arguments to a class that previously had no explicit constructors, you lose the default constructor. </a:t>
            </a:r>
          </a:p>
          <a:p>
            <a:pPr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9B7645C5-0E48-4D43-ACDE-4706437CB882}"/>
              </a:ext>
            </a:extLst>
          </p:cNvPr>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98E1CC4C-C00E-49D2-94B8-191FD37D1A85}" type="slidenum">
              <a:rPr kumimoji="0" lang="zh-CN" altLang="en-GB" sz="1200" b="0" i="0" u="none" strike="noStrike" kern="1200" cap="none" spc="0" normalizeH="0" baseline="0" noProof="0" smtClean="0">
                <a:ln>
                  <a:noFill/>
                </a:ln>
                <a:solidFill>
                  <a:srgbClr val="898989"/>
                </a:solidFill>
                <a:effectLst/>
                <a:uLnTx/>
                <a:uFillTx/>
                <a:latin typeface="Tahoma" panose="020B060403050404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14</a:t>
            </a:fld>
            <a:endParaRPr kumimoji="0" lang="en-GB" altLang="zh-CN" sz="1200" b="0" i="0" u="none" strike="noStrike" kern="1200" cap="none" spc="0" normalizeH="0" baseline="0" noProof="0">
              <a:ln>
                <a:noFill/>
              </a:ln>
              <a:solidFill>
                <a:srgbClr val="898989"/>
              </a:solidFill>
              <a:effectLst/>
              <a:uLnTx/>
              <a:uFillTx/>
              <a:latin typeface="Tahoma" panose="020B0604030504040204" pitchFamily="34" charset="0"/>
              <a:ea typeface="宋体" panose="02010600030101010101" pitchFamily="2" charset="-122"/>
              <a:cs typeface="+mn-cs"/>
            </a:endParaRPr>
          </a:p>
        </p:txBody>
      </p:sp>
      <p:sp>
        <p:nvSpPr>
          <p:cNvPr id="35843" name="Rectangle 2">
            <a:extLst>
              <a:ext uri="{FF2B5EF4-FFF2-40B4-BE49-F238E27FC236}">
                <a16:creationId xmlns:a16="http://schemas.microsoft.com/office/drawing/2014/main" id="{7A278FB6-EF8D-402C-A19C-DDF5C591BEEB}"/>
              </a:ext>
            </a:extLst>
          </p:cNvPr>
          <p:cNvSpPr>
            <a:spLocks noGrp="1" noChangeArrowheads="1"/>
          </p:cNvSpPr>
          <p:nvPr>
            <p:ph type="title"/>
          </p:nvPr>
        </p:nvSpPr>
        <p:spPr/>
        <p:txBody>
          <a:bodyPr/>
          <a:lstStyle/>
          <a:p>
            <a:pPr eaLnBrk="1" hangingPunct="1"/>
            <a:r>
              <a:rPr lang="en-AU" altLang="en-AU" sz="4000"/>
              <a:t>Defining a Constructor</a:t>
            </a:r>
          </a:p>
        </p:txBody>
      </p:sp>
      <p:sp>
        <p:nvSpPr>
          <p:cNvPr id="35844" name="Rectangle 3">
            <a:extLst>
              <a:ext uri="{FF2B5EF4-FFF2-40B4-BE49-F238E27FC236}">
                <a16:creationId xmlns:a16="http://schemas.microsoft.com/office/drawing/2014/main" id="{0B0F6868-AC77-490C-A65A-6DD9364A89E0}"/>
              </a:ext>
            </a:extLst>
          </p:cNvPr>
          <p:cNvSpPr>
            <a:spLocks noGrp="1" noChangeArrowheads="1"/>
          </p:cNvSpPr>
          <p:nvPr>
            <p:ph type="body" idx="1"/>
          </p:nvPr>
        </p:nvSpPr>
        <p:spPr>
          <a:xfrm>
            <a:off x="838200" y="1066800"/>
            <a:ext cx="8077200" cy="5065713"/>
          </a:xfrm>
        </p:spPr>
        <p:txBody>
          <a:bodyPr/>
          <a:lstStyle/>
          <a:p>
            <a:pPr eaLnBrk="1" hangingPunct="1">
              <a:lnSpc>
                <a:spcPct val="90000"/>
              </a:lnSpc>
            </a:pPr>
            <a:r>
              <a:rPr lang="en-AU" altLang="en-AU" sz="2800"/>
              <a:t>Like any other method</a:t>
            </a:r>
          </a:p>
          <a:p>
            <a:pPr eaLnBrk="1" hangingPunct="1">
              <a:lnSpc>
                <a:spcPct val="90000"/>
              </a:lnSpc>
            </a:pPr>
            <a:endParaRPr lang="en-AU" altLang="en-AU" sz="2800"/>
          </a:p>
          <a:p>
            <a:pPr eaLnBrk="1" hangingPunct="1">
              <a:lnSpc>
                <a:spcPct val="90000"/>
              </a:lnSpc>
            </a:pPr>
            <a:endParaRPr lang="en-AU" altLang="en-AU"/>
          </a:p>
          <a:p>
            <a:pPr eaLnBrk="1" hangingPunct="1">
              <a:lnSpc>
                <a:spcPct val="90000"/>
              </a:lnSpc>
            </a:pPr>
            <a:endParaRPr lang="en-AU" altLang="en-AU"/>
          </a:p>
          <a:p>
            <a:pPr eaLnBrk="1" hangingPunct="1">
              <a:lnSpc>
                <a:spcPct val="90000"/>
              </a:lnSpc>
            </a:pPr>
            <a:endParaRPr lang="en-AU" altLang="en-AU"/>
          </a:p>
          <a:p>
            <a:pPr eaLnBrk="1" hangingPunct="1">
              <a:lnSpc>
                <a:spcPct val="90000"/>
              </a:lnSpc>
            </a:pPr>
            <a:endParaRPr lang="en-AU" altLang="en-AU"/>
          </a:p>
          <a:p>
            <a:pPr eaLnBrk="1" hangingPunct="1">
              <a:lnSpc>
                <a:spcPct val="90000"/>
              </a:lnSpc>
            </a:pPr>
            <a:endParaRPr lang="en-AU" altLang="en-AU"/>
          </a:p>
          <a:p>
            <a:pPr eaLnBrk="1" hangingPunct="1">
              <a:lnSpc>
                <a:spcPct val="90000"/>
              </a:lnSpc>
            </a:pPr>
            <a:r>
              <a:rPr lang="en-AU" altLang="en-AU"/>
              <a:t>Invoking:</a:t>
            </a:r>
          </a:p>
          <a:p>
            <a:pPr lvl="1" eaLnBrk="1" hangingPunct="1">
              <a:lnSpc>
                <a:spcPct val="90000"/>
              </a:lnSpc>
            </a:pPr>
            <a:r>
              <a:rPr lang="en-AU" altLang="en-AU"/>
              <a:t>There is NO explicit invocation statement needed: When the object creation statement is executed, the constructor method will be executed automatically.  </a:t>
            </a:r>
          </a:p>
        </p:txBody>
      </p:sp>
      <p:sp>
        <p:nvSpPr>
          <p:cNvPr id="35845" name="Text Box 4">
            <a:extLst>
              <a:ext uri="{FF2B5EF4-FFF2-40B4-BE49-F238E27FC236}">
                <a16:creationId xmlns:a16="http://schemas.microsoft.com/office/drawing/2014/main" id="{49BC9425-44F0-4047-B631-26275DEAEFA7}"/>
              </a:ext>
            </a:extLst>
          </p:cNvPr>
          <p:cNvSpPr txBox="1">
            <a:spLocks noChangeArrowheads="1"/>
          </p:cNvSpPr>
          <p:nvPr/>
        </p:nvSpPr>
        <p:spPr bwMode="auto">
          <a:xfrm>
            <a:off x="1371600" y="1828800"/>
            <a:ext cx="6396038" cy="265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857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3857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3857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3857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3857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public class ClassName {</a:t>
            </a:r>
          </a:p>
          <a:p>
            <a:pPr marL="0" marR="0" lvl="0" indent="0" algn="l" defTabSz="385763" rtl="0" eaLnBrk="0" fontAlgn="base" latinLnBrk="0" hangingPunct="0">
              <a:lnSpc>
                <a:spcPct val="100000"/>
              </a:lnSpc>
              <a:spcBef>
                <a:spcPct val="0"/>
              </a:spcBef>
              <a:spcAft>
                <a:spcPct val="0"/>
              </a:spcAft>
              <a:buClrTx/>
              <a:buSzTx/>
              <a:buFontTx/>
              <a:buNone/>
              <a:tabLst/>
              <a:defRPr/>
            </a:pPr>
            <a:endPar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endParaRP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Data Fields…</a:t>
            </a:r>
          </a:p>
          <a:p>
            <a:pPr marL="0" marR="0" lvl="0" indent="0" algn="l" defTabSz="385763" rtl="0" eaLnBrk="0" fontAlgn="base" latinLnBrk="0" hangingPunct="0">
              <a:lnSpc>
                <a:spcPct val="100000"/>
              </a:lnSpc>
              <a:spcBef>
                <a:spcPct val="0"/>
              </a:spcBef>
              <a:spcAft>
                <a:spcPct val="0"/>
              </a:spcAft>
              <a:buClrTx/>
              <a:buSzTx/>
              <a:buFontTx/>
              <a:buNone/>
              <a:tabLst/>
              <a:defRPr/>
            </a:pPr>
            <a:endPar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endParaRP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Constructor</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public ClassName()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 Method Body Statements initialising Data Fields</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endPar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endParaRP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//Methods to manipulate data fields</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3025B7B-7D08-42B3-A6AF-50BFB8B9C4D3}"/>
              </a:ext>
            </a:extLst>
          </p:cNvPr>
          <p:cNvSpPr>
            <a:spLocks noGrp="1"/>
          </p:cNvSpPr>
          <p:nvPr>
            <p:ph type="title"/>
          </p:nvPr>
        </p:nvSpPr>
        <p:spPr/>
        <p:txBody>
          <a:bodyPr/>
          <a:lstStyle/>
          <a:p>
            <a:r>
              <a:rPr lang="en-GB" altLang="en-US"/>
              <a:t>   </a:t>
            </a:r>
            <a:r>
              <a:rPr lang="en-GB" altLang="en-US" b="1"/>
              <a:t>Parameterized Constructor</a:t>
            </a:r>
            <a:endParaRPr lang="en-GB" altLang="en-US"/>
          </a:p>
        </p:txBody>
      </p:sp>
      <p:sp>
        <p:nvSpPr>
          <p:cNvPr id="37891" name="Content Placeholder 2">
            <a:extLst>
              <a:ext uri="{FF2B5EF4-FFF2-40B4-BE49-F238E27FC236}">
                <a16:creationId xmlns:a16="http://schemas.microsoft.com/office/drawing/2014/main" id="{389B276E-2452-423C-ADC7-7E296087991E}"/>
              </a:ext>
            </a:extLst>
          </p:cNvPr>
          <p:cNvSpPr>
            <a:spLocks noGrp="1"/>
          </p:cNvSpPr>
          <p:nvPr>
            <p:ph idx="1"/>
          </p:nvPr>
        </p:nvSpPr>
        <p:spPr/>
        <p:txBody>
          <a:bodyPr/>
          <a:lstStyle/>
          <a:p>
            <a:r>
              <a:rPr lang="en-GB" altLang="en-US" sz="2400"/>
              <a:t>This is another type of constructor which has some arguments and same name as class name but it uses some arguments</a:t>
            </a:r>
          </a:p>
          <a:p>
            <a:r>
              <a:rPr lang="en-GB" altLang="en-US" sz="2400"/>
              <a:t>We have to create object of Class by passing some arguments at the time of creating object with the name of class. </a:t>
            </a:r>
          </a:p>
          <a:p>
            <a:r>
              <a:rPr lang="en-GB" altLang="en-US" sz="2400"/>
              <a:t>When we pass some arguments to the Constructor then this will automatically pass the Arguments to the Constructor and the values will retrieve by the Respective Data Members of the Class. </a:t>
            </a:r>
          </a:p>
          <a:p>
            <a:pPr>
              <a:buFont typeface="Arial" panose="020B0604020202020204" pitchFamily="34" charset="0"/>
              <a:buNone/>
            </a:pPr>
            <a:r>
              <a:rPr lang="en-GB" altLang="en-US" sz="2400"/>
              <a:t>  </a:t>
            </a:r>
          </a:p>
          <a:p>
            <a:endParaRPr lang="en-GB" altLang="en-US" sz="2400"/>
          </a:p>
        </p:txBody>
      </p:sp>
      <p:sp>
        <p:nvSpPr>
          <p:cNvPr id="4" name="Footer Placeholder 3">
            <a:extLst>
              <a:ext uri="{FF2B5EF4-FFF2-40B4-BE49-F238E27FC236}">
                <a16:creationId xmlns:a16="http://schemas.microsoft.com/office/drawing/2014/main" id="{4E9FA3B2-EAB1-4021-947C-511569AB6D22}"/>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Times" charset="0"/>
                <a:ea typeface="+mn-ea"/>
                <a:cs typeface="+mn-cs"/>
              </a:rPr>
              <a:t>Dr. Tabbasum Naz</a:t>
            </a:r>
          </a:p>
        </p:txBody>
      </p:sp>
      <p:sp>
        <p:nvSpPr>
          <p:cNvPr id="37893" name="Slide Number Placeholder 4">
            <a:extLst>
              <a:ext uri="{FF2B5EF4-FFF2-40B4-BE49-F238E27FC236}">
                <a16:creationId xmlns:a16="http://schemas.microsoft.com/office/drawing/2014/main" id="{170F3643-67E0-446D-8006-BA82C5129F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777CFB8-0CC2-4363-8243-6B0762FEB6BE}"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E2822997-B143-4F16-B566-1032C8C0EDCC}"/>
              </a:ext>
            </a:extLst>
          </p:cNvPr>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159711F5-232A-4993-9CD2-35706FCF3D71}" type="slidenum">
              <a:rPr kumimoji="0" lang="zh-CN" altLang="en-GB" sz="1200" b="0" i="0" u="none" strike="noStrike" kern="1200" cap="none" spc="0" normalizeH="0" baseline="0" noProof="0" smtClean="0">
                <a:ln>
                  <a:noFill/>
                </a:ln>
                <a:solidFill>
                  <a:srgbClr val="898989"/>
                </a:solidFill>
                <a:effectLst/>
                <a:uLnTx/>
                <a:uFillTx/>
                <a:latin typeface="Tahoma" panose="020B060403050404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16</a:t>
            </a:fld>
            <a:endParaRPr kumimoji="0" lang="en-GB" altLang="zh-CN" sz="1200" b="0" i="0" u="none" strike="noStrike" kern="1200" cap="none" spc="0" normalizeH="0" baseline="0" noProof="0">
              <a:ln>
                <a:noFill/>
              </a:ln>
              <a:solidFill>
                <a:srgbClr val="898989"/>
              </a:solidFill>
              <a:effectLst/>
              <a:uLnTx/>
              <a:uFillTx/>
              <a:latin typeface="Tahoma" panose="020B0604030504040204" pitchFamily="34" charset="0"/>
              <a:ea typeface="宋体" panose="02010600030101010101" pitchFamily="2" charset="-122"/>
              <a:cs typeface="+mn-cs"/>
            </a:endParaRPr>
          </a:p>
        </p:txBody>
      </p:sp>
      <p:sp>
        <p:nvSpPr>
          <p:cNvPr id="38915" name="Rectangle 2">
            <a:extLst>
              <a:ext uri="{FF2B5EF4-FFF2-40B4-BE49-F238E27FC236}">
                <a16:creationId xmlns:a16="http://schemas.microsoft.com/office/drawing/2014/main" id="{FA42D3F0-4CC7-4DEA-9FFF-92523F52BDDA}"/>
              </a:ext>
            </a:extLst>
          </p:cNvPr>
          <p:cNvSpPr>
            <a:spLocks noGrp="1" noChangeArrowheads="1"/>
          </p:cNvSpPr>
          <p:nvPr>
            <p:ph type="title"/>
          </p:nvPr>
        </p:nvSpPr>
        <p:spPr/>
        <p:txBody>
          <a:bodyPr/>
          <a:lstStyle/>
          <a:p>
            <a:pPr eaLnBrk="1" hangingPunct="1"/>
            <a:r>
              <a:rPr lang="en-AU" altLang="en-AU" sz="4000"/>
              <a:t>Adding a Multiple-Parameters Constructor to our Circle Class</a:t>
            </a:r>
          </a:p>
        </p:txBody>
      </p:sp>
      <p:sp>
        <p:nvSpPr>
          <p:cNvPr id="38916" name="Rectangle 3">
            <a:extLst>
              <a:ext uri="{FF2B5EF4-FFF2-40B4-BE49-F238E27FC236}">
                <a16:creationId xmlns:a16="http://schemas.microsoft.com/office/drawing/2014/main" id="{9CA31A1A-DEA5-4A31-BD2B-C916B12DF3E7}"/>
              </a:ext>
            </a:extLst>
          </p:cNvPr>
          <p:cNvSpPr>
            <a:spLocks noGrp="1" noChangeArrowheads="1"/>
          </p:cNvSpPr>
          <p:nvPr>
            <p:ph type="body" idx="1"/>
          </p:nvPr>
        </p:nvSpPr>
        <p:spPr>
          <a:xfrm>
            <a:off x="838200" y="1066800"/>
            <a:ext cx="8077200" cy="5065713"/>
          </a:xfrm>
        </p:spPr>
        <p:txBody>
          <a:bodyPr/>
          <a:lstStyle/>
          <a:p>
            <a:pPr eaLnBrk="1" hangingPunct="1"/>
            <a:endParaRPr lang="en-AU" altLang="en-AU" sz="2800"/>
          </a:p>
          <a:p>
            <a:pPr eaLnBrk="1" hangingPunct="1"/>
            <a:endParaRPr lang="en-AU" altLang="en-AU"/>
          </a:p>
          <a:p>
            <a:pPr eaLnBrk="1" hangingPunct="1"/>
            <a:endParaRPr lang="en-AU" altLang="en-AU"/>
          </a:p>
          <a:p>
            <a:pPr eaLnBrk="1" hangingPunct="1"/>
            <a:endParaRPr lang="en-AU" altLang="en-AU"/>
          </a:p>
          <a:p>
            <a:pPr eaLnBrk="1" hangingPunct="1"/>
            <a:endParaRPr lang="en-AU" altLang="en-AU"/>
          </a:p>
          <a:p>
            <a:pPr eaLnBrk="1" hangingPunct="1"/>
            <a:endParaRPr lang="en-AU" altLang="en-AU"/>
          </a:p>
          <a:p>
            <a:pPr eaLnBrk="1" hangingPunct="1"/>
            <a:endParaRPr lang="en-AU" altLang="en-AU"/>
          </a:p>
        </p:txBody>
      </p:sp>
      <p:sp>
        <p:nvSpPr>
          <p:cNvPr id="38917" name="Text Box 4">
            <a:extLst>
              <a:ext uri="{FF2B5EF4-FFF2-40B4-BE49-F238E27FC236}">
                <a16:creationId xmlns:a16="http://schemas.microsoft.com/office/drawing/2014/main" id="{F58E34E2-920B-4D98-BCAB-95BA2AA4AAF2}"/>
              </a:ext>
            </a:extLst>
          </p:cNvPr>
          <p:cNvSpPr txBox="1">
            <a:spLocks noChangeArrowheads="1"/>
          </p:cNvSpPr>
          <p:nvPr/>
        </p:nvSpPr>
        <p:spPr bwMode="auto">
          <a:xfrm>
            <a:off x="609600" y="1447800"/>
            <a:ext cx="8382000" cy="5354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857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3857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3857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3857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3857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public class Circle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	public double x,y,r;</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     // Constructor</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     </a:t>
            </a:r>
            <a:r>
              <a:rPr kumimoji="0" lang="en-AU" altLang="en-AU" sz="1800" b="0" i="0" u="none" strike="noStrike" kern="1200" cap="none" spc="0" normalizeH="0" baseline="0" noProof="0">
                <a:ln>
                  <a:noFill/>
                </a:ln>
                <a:solidFill>
                  <a:srgbClr val="FC0128"/>
                </a:solidFill>
                <a:effectLst/>
                <a:uLnTx/>
                <a:uFillTx/>
                <a:latin typeface="Times" panose="02020603050405020304" pitchFamily="18" charset="0"/>
                <a:ea typeface="+mn-ea"/>
                <a:cs typeface="+mn-cs"/>
              </a:rPr>
              <a:t>public Circle(double centreX, double centreY, double radius)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srgbClr val="FC0128"/>
                </a:solidFill>
                <a:effectLst/>
                <a:uLnTx/>
                <a:uFillTx/>
                <a:latin typeface="Times" panose="02020603050405020304" pitchFamily="18"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srgbClr val="FC0128"/>
                </a:solidFill>
                <a:effectLst/>
                <a:uLnTx/>
                <a:uFillTx/>
                <a:latin typeface="Times" panose="02020603050405020304" pitchFamily="18" charset="0"/>
                <a:ea typeface="+mn-ea"/>
                <a:cs typeface="+mn-cs"/>
              </a:rPr>
              <a:t>		x = centreX;</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srgbClr val="FC0128"/>
                </a:solidFill>
                <a:effectLst/>
                <a:uLnTx/>
                <a:uFillTx/>
                <a:latin typeface="Times" panose="02020603050405020304" pitchFamily="18" charset="0"/>
                <a:ea typeface="+mn-ea"/>
                <a:cs typeface="+mn-cs"/>
              </a:rPr>
              <a:t>		y = centreY;</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srgbClr val="FC0128"/>
                </a:solidFill>
                <a:effectLst/>
                <a:uLnTx/>
                <a:uFillTx/>
                <a:latin typeface="Times" panose="02020603050405020304" pitchFamily="18" charset="0"/>
                <a:ea typeface="+mn-ea"/>
                <a:cs typeface="+mn-cs"/>
              </a:rPr>
              <a:t>		r = radius;</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srgbClr val="FC0128"/>
                </a:solidFill>
                <a:effectLst/>
                <a:uLnTx/>
                <a:uFillTx/>
                <a:latin typeface="Times" panose="02020603050405020304" pitchFamily="18"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     //Methods to return circumference and area</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	public double circumference()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                       return 2*3.14*r;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	public double area()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return 3.14 * r * r;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800" b="0" i="0" u="none" strike="noStrike" kern="1200" cap="none" spc="0" normalizeH="0" baseline="0" noProof="0">
                <a:ln>
                  <a:noFill/>
                </a:ln>
                <a:solidFill>
                  <a:prstClr val="black"/>
                </a:solidFill>
                <a:effectLst/>
                <a:uLnTx/>
                <a:uFillTx/>
                <a:latin typeface="Times" panose="02020603050405020304" pitchFamily="18" charset="0"/>
                <a:ea typeface="+mn-ea"/>
                <a:cs typeface="+mn-cs"/>
              </a:rPr>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7F21D349-6CDE-4368-8BA9-9438B0A2D54A}"/>
              </a:ext>
            </a:extLst>
          </p:cNvPr>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B582B384-EAAF-4953-9480-16DA29A4D9FB}" type="slidenum">
              <a:rPr kumimoji="0" lang="zh-CN" altLang="en-GB" sz="1200" b="0" i="0" u="none" strike="noStrike" kern="1200" cap="none" spc="0" normalizeH="0" baseline="0" noProof="0" smtClean="0">
                <a:ln>
                  <a:noFill/>
                </a:ln>
                <a:solidFill>
                  <a:srgbClr val="898989"/>
                </a:solidFill>
                <a:effectLst/>
                <a:uLnTx/>
                <a:uFillTx/>
                <a:latin typeface="Tahoma" panose="020B060403050404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17</a:t>
            </a:fld>
            <a:endParaRPr kumimoji="0" lang="en-GB" altLang="zh-CN" sz="1200" b="0" i="0" u="none" strike="noStrike" kern="1200" cap="none" spc="0" normalizeH="0" baseline="0" noProof="0">
              <a:ln>
                <a:noFill/>
              </a:ln>
              <a:solidFill>
                <a:srgbClr val="898989"/>
              </a:solidFill>
              <a:effectLst/>
              <a:uLnTx/>
              <a:uFillTx/>
              <a:latin typeface="Tahoma" panose="020B0604030504040204" pitchFamily="34" charset="0"/>
              <a:ea typeface="宋体" panose="02010600030101010101" pitchFamily="2" charset="-122"/>
              <a:cs typeface="+mn-cs"/>
            </a:endParaRPr>
          </a:p>
        </p:txBody>
      </p:sp>
      <p:sp>
        <p:nvSpPr>
          <p:cNvPr id="40963" name="Rectangle 2">
            <a:extLst>
              <a:ext uri="{FF2B5EF4-FFF2-40B4-BE49-F238E27FC236}">
                <a16:creationId xmlns:a16="http://schemas.microsoft.com/office/drawing/2014/main" id="{A8DEFC75-0673-4B3A-92CC-2C4FF1B74648}"/>
              </a:ext>
            </a:extLst>
          </p:cNvPr>
          <p:cNvSpPr>
            <a:spLocks noGrp="1" noChangeArrowheads="1"/>
          </p:cNvSpPr>
          <p:nvPr>
            <p:ph type="title"/>
          </p:nvPr>
        </p:nvSpPr>
        <p:spPr/>
        <p:txBody>
          <a:bodyPr/>
          <a:lstStyle/>
          <a:p>
            <a:pPr eaLnBrk="1" hangingPunct="1"/>
            <a:r>
              <a:rPr lang="en-AU" altLang="en-AU" sz="4000"/>
              <a:t>Defining a Constructor: Example</a:t>
            </a:r>
          </a:p>
        </p:txBody>
      </p:sp>
      <p:sp>
        <p:nvSpPr>
          <p:cNvPr id="40964" name="Rectangle 3">
            <a:extLst>
              <a:ext uri="{FF2B5EF4-FFF2-40B4-BE49-F238E27FC236}">
                <a16:creationId xmlns:a16="http://schemas.microsoft.com/office/drawing/2014/main" id="{09C80608-B0C8-4018-A097-5B5FD1C4F4CF}"/>
              </a:ext>
            </a:extLst>
          </p:cNvPr>
          <p:cNvSpPr>
            <a:spLocks noGrp="1" noChangeArrowheads="1"/>
          </p:cNvSpPr>
          <p:nvPr>
            <p:ph type="body" idx="1"/>
          </p:nvPr>
        </p:nvSpPr>
        <p:spPr>
          <a:xfrm>
            <a:off x="838200" y="1066800"/>
            <a:ext cx="8077200" cy="5065713"/>
          </a:xfrm>
        </p:spPr>
        <p:txBody>
          <a:bodyPr/>
          <a:lstStyle/>
          <a:p>
            <a:pPr eaLnBrk="1" hangingPunct="1"/>
            <a:endParaRPr lang="en-AU" altLang="en-AU" sz="2800"/>
          </a:p>
          <a:p>
            <a:pPr eaLnBrk="1" hangingPunct="1"/>
            <a:endParaRPr lang="en-AU" altLang="en-AU" sz="2800"/>
          </a:p>
          <a:p>
            <a:pPr eaLnBrk="1" hangingPunct="1"/>
            <a:endParaRPr lang="en-AU" altLang="en-AU"/>
          </a:p>
          <a:p>
            <a:pPr eaLnBrk="1" hangingPunct="1"/>
            <a:endParaRPr lang="en-AU" altLang="en-AU"/>
          </a:p>
          <a:p>
            <a:pPr eaLnBrk="1" hangingPunct="1"/>
            <a:endParaRPr lang="en-AU" altLang="en-AU"/>
          </a:p>
          <a:p>
            <a:pPr eaLnBrk="1" hangingPunct="1"/>
            <a:endParaRPr lang="en-AU" altLang="en-AU"/>
          </a:p>
          <a:p>
            <a:pPr eaLnBrk="1" hangingPunct="1"/>
            <a:endParaRPr lang="en-AU" altLang="en-AU"/>
          </a:p>
          <a:p>
            <a:pPr eaLnBrk="1" hangingPunct="1"/>
            <a:endParaRPr lang="en-AU" altLang="en-AU"/>
          </a:p>
        </p:txBody>
      </p:sp>
      <p:sp>
        <p:nvSpPr>
          <p:cNvPr id="40965" name="Text Box 4">
            <a:extLst>
              <a:ext uri="{FF2B5EF4-FFF2-40B4-BE49-F238E27FC236}">
                <a16:creationId xmlns:a16="http://schemas.microsoft.com/office/drawing/2014/main" id="{429DE3CD-BA73-42BD-A8AA-939A9F0FF498}"/>
              </a:ext>
            </a:extLst>
          </p:cNvPr>
          <p:cNvSpPr txBox="1">
            <a:spLocks noChangeArrowheads="1"/>
          </p:cNvSpPr>
          <p:nvPr/>
        </p:nvSpPr>
        <p:spPr bwMode="auto">
          <a:xfrm>
            <a:off x="1371600" y="1371600"/>
            <a:ext cx="6396038" cy="4781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857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3857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3857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3857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3857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public class Counter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int CounterIndex;</a:t>
            </a:r>
          </a:p>
          <a:p>
            <a:pPr marL="0" marR="0" lvl="0" indent="0" algn="l" defTabSz="385763" rtl="0" eaLnBrk="0" fontAlgn="base" latinLnBrk="0" hangingPunct="0">
              <a:lnSpc>
                <a:spcPct val="100000"/>
              </a:lnSpc>
              <a:spcBef>
                <a:spcPct val="0"/>
              </a:spcBef>
              <a:spcAft>
                <a:spcPct val="0"/>
              </a:spcAft>
              <a:buClrTx/>
              <a:buSzTx/>
              <a:buFontTx/>
              <a:buNone/>
              <a:tabLst/>
              <a:defRPr/>
            </a:pPr>
            <a:endPar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endParaRP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Constructor</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public Counter()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CounterIndex = 0;</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//Methods to update or access counter</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public void increase()</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CounterIndex = CounterIndex + 1;</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public void decrease()</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CounterIndex = CounterIndex - 1;</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int getCounterIndex()</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return CounterIndex;</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4F8E52F3-4C30-4F0E-8587-70E0ED07A3F9}"/>
              </a:ext>
            </a:extLst>
          </p:cNvPr>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B225DCA3-7447-46CE-BA5E-774F0044A010}" type="slidenum">
              <a:rPr kumimoji="0" lang="zh-CN" altLang="en-GB" sz="1200" b="0" i="0" u="none" strike="noStrike" kern="1200" cap="none" spc="0" normalizeH="0" baseline="0" noProof="0" smtClean="0">
                <a:ln>
                  <a:noFill/>
                </a:ln>
                <a:solidFill>
                  <a:srgbClr val="898989"/>
                </a:solidFill>
                <a:effectLst/>
                <a:uLnTx/>
                <a:uFillTx/>
                <a:latin typeface="Tahoma" panose="020B060403050404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18</a:t>
            </a:fld>
            <a:endParaRPr kumimoji="0" lang="en-GB" altLang="zh-CN" sz="1200" b="0" i="0" u="none" strike="noStrike" kern="1200" cap="none" spc="0" normalizeH="0" baseline="0" noProof="0">
              <a:ln>
                <a:noFill/>
              </a:ln>
              <a:solidFill>
                <a:srgbClr val="898989"/>
              </a:solidFill>
              <a:effectLst/>
              <a:uLnTx/>
              <a:uFillTx/>
              <a:latin typeface="Tahoma" panose="020B0604030504040204" pitchFamily="34" charset="0"/>
              <a:ea typeface="宋体" panose="02010600030101010101" pitchFamily="2" charset="-122"/>
              <a:cs typeface="+mn-cs"/>
            </a:endParaRPr>
          </a:p>
        </p:txBody>
      </p:sp>
      <p:sp>
        <p:nvSpPr>
          <p:cNvPr id="43011" name="Rectangle 2">
            <a:extLst>
              <a:ext uri="{FF2B5EF4-FFF2-40B4-BE49-F238E27FC236}">
                <a16:creationId xmlns:a16="http://schemas.microsoft.com/office/drawing/2014/main" id="{D75FCA78-3738-4A35-B3B2-FBDAF878FF5B}"/>
              </a:ext>
            </a:extLst>
          </p:cNvPr>
          <p:cNvSpPr>
            <a:spLocks noGrp="1" noChangeArrowheads="1"/>
          </p:cNvSpPr>
          <p:nvPr>
            <p:ph type="title"/>
          </p:nvPr>
        </p:nvSpPr>
        <p:spPr/>
        <p:txBody>
          <a:bodyPr/>
          <a:lstStyle/>
          <a:p>
            <a:pPr eaLnBrk="1" hangingPunct="1"/>
            <a:r>
              <a:rPr lang="en-GB" altLang="en-US" sz="4000"/>
              <a:t>Trace counter value at each statement and What is the output ?</a:t>
            </a:r>
          </a:p>
        </p:txBody>
      </p:sp>
      <p:graphicFrame>
        <p:nvGraphicFramePr>
          <p:cNvPr id="5" name="Table 4">
            <a:extLst>
              <a:ext uri="{FF2B5EF4-FFF2-40B4-BE49-F238E27FC236}">
                <a16:creationId xmlns:a16="http://schemas.microsoft.com/office/drawing/2014/main" id="{F552FCC8-2427-45AC-8E7C-8F5C1FF88DE2}"/>
              </a:ext>
            </a:extLst>
          </p:cNvPr>
          <p:cNvGraphicFramePr>
            <a:graphicFrameLocks noGrp="1"/>
          </p:cNvGraphicFramePr>
          <p:nvPr>
            <p:extLst>
              <p:ext uri="{D42A27DB-BD31-4B8C-83A1-F6EECF244321}">
                <p14:modId xmlns:p14="http://schemas.microsoft.com/office/powerpoint/2010/main" val="2540329787"/>
              </p:ext>
            </p:extLst>
          </p:nvPr>
        </p:nvGraphicFramePr>
        <p:xfrm>
          <a:off x="4788024" y="1417638"/>
          <a:ext cx="5112568" cy="4675658"/>
        </p:xfrm>
        <a:graphic>
          <a:graphicData uri="http://schemas.openxmlformats.org/drawingml/2006/table">
            <a:tbl>
              <a:tblPr firstRow="1" bandRow="1">
                <a:tableStyleId>{5C22544A-7EE6-4342-B048-85BDC9FD1C3A}</a:tableStyleId>
              </a:tblPr>
              <a:tblGrid>
                <a:gridCol w="5112568">
                  <a:extLst>
                    <a:ext uri="{9D8B030D-6E8A-4147-A177-3AD203B41FA5}">
                      <a16:colId xmlns:a16="http://schemas.microsoft.com/office/drawing/2014/main" val="20000"/>
                    </a:ext>
                  </a:extLst>
                </a:gridCol>
              </a:tblGrid>
              <a:tr h="4675658">
                <a:tc>
                  <a:txBody>
                    <a:bodyPr/>
                    <a:lstStyle/>
                    <a:p>
                      <a:pPr eaLnBrk="1" hangingPunct="1">
                        <a:lnSpc>
                          <a:spcPct val="80000"/>
                        </a:lnSpc>
                        <a:buFont typeface="Wingdings" pitchFamily="2" charset="2"/>
                        <a:buNone/>
                      </a:pP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class </a:t>
                      </a:r>
                      <a:r>
                        <a:rPr lang="en-US" sz="1800" b="0" err="1">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DemoClass</a:t>
                      </a: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a:t>
                      </a:r>
                    </a:p>
                    <a:p>
                      <a:pPr eaLnBrk="1" hangingPunct="1">
                        <a:lnSpc>
                          <a:spcPct val="80000"/>
                        </a:lnSpc>
                        <a:buFont typeface="Wingdings" pitchFamily="2" charset="2"/>
                        <a:buNone/>
                      </a:pP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public static void main(String </a:t>
                      </a:r>
                      <a:r>
                        <a:rPr lang="en-US" sz="1800" b="0" err="1">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args</a:t>
                      </a: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a:t>
                      </a:r>
                    </a:p>
                    <a:p>
                      <a:pPr eaLnBrk="1" hangingPunct="1">
                        <a:lnSpc>
                          <a:spcPct val="80000"/>
                        </a:lnSpc>
                        <a:buFont typeface="Wingdings" pitchFamily="2" charset="2"/>
                        <a:buNone/>
                      </a:pP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a:t>
                      </a:r>
                    </a:p>
                    <a:p>
                      <a:pPr eaLnBrk="1" hangingPunct="1">
                        <a:lnSpc>
                          <a:spcPct val="80000"/>
                        </a:lnSpc>
                        <a:buFont typeface="Wingdings" pitchFamily="2" charset="2"/>
                        <a:buNone/>
                      </a:pP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Counter counter1 = new Counter();</a:t>
                      </a:r>
                    </a:p>
                    <a:p>
                      <a:pPr eaLnBrk="1" hangingPunct="1">
                        <a:lnSpc>
                          <a:spcPct val="80000"/>
                        </a:lnSpc>
                        <a:buFont typeface="Wingdings" pitchFamily="2" charset="2"/>
                        <a:buNone/>
                      </a:pP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counter1.increase();</a:t>
                      </a:r>
                    </a:p>
                    <a:p>
                      <a:pPr eaLnBrk="1" hangingPunct="1">
                        <a:lnSpc>
                          <a:spcPct val="80000"/>
                        </a:lnSpc>
                        <a:buFont typeface="Wingdings" pitchFamily="2" charset="2"/>
                        <a:buNone/>
                      </a:pP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int a = counter1.getCounterIndex();</a:t>
                      </a:r>
                    </a:p>
                    <a:p>
                      <a:pPr eaLnBrk="1" hangingPunct="1">
                        <a:lnSpc>
                          <a:spcPct val="80000"/>
                        </a:lnSpc>
                        <a:buFont typeface="Wingdings" pitchFamily="2" charset="2"/>
                        <a:buNone/>
                      </a:pP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counter1.increase();</a:t>
                      </a:r>
                    </a:p>
                    <a:p>
                      <a:pPr eaLnBrk="1" hangingPunct="1">
                        <a:lnSpc>
                          <a:spcPct val="80000"/>
                        </a:lnSpc>
                        <a:buFont typeface="Wingdings" pitchFamily="2" charset="2"/>
                        <a:buNone/>
                      </a:pP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int b = counter1.getCounterIndex();</a:t>
                      </a:r>
                    </a:p>
                    <a:p>
                      <a:pPr eaLnBrk="1" hangingPunct="1">
                        <a:lnSpc>
                          <a:spcPct val="80000"/>
                        </a:lnSpc>
                        <a:buFont typeface="Wingdings" pitchFamily="2" charset="2"/>
                        <a:buNone/>
                      </a:pP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if ( a &gt; b )</a:t>
                      </a:r>
                    </a:p>
                    <a:p>
                      <a:pPr eaLnBrk="1" hangingPunct="1">
                        <a:lnSpc>
                          <a:spcPct val="80000"/>
                        </a:lnSpc>
                        <a:buFont typeface="Wingdings" pitchFamily="2" charset="2"/>
                        <a:buNone/>
                      </a:pP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counter1.increase();</a:t>
                      </a:r>
                    </a:p>
                    <a:p>
                      <a:pPr eaLnBrk="1" hangingPunct="1">
                        <a:lnSpc>
                          <a:spcPct val="80000"/>
                        </a:lnSpc>
                        <a:buFont typeface="Wingdings" pitchFamily="2" charset="2"/>
                        <a:buNone/>
                      </a:pP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else</a:t>
                      </a:r>
                    </a:p>
                    <a:p>
                      <a:pPr eaLnBrk="1" hangingPunct="1">
                        <a:lnSpc>
                          <a:spcPct val="80000"/>
                        </a:lnSpc>
                        <a:buFont typeface="Wingdings" pitchFamily="2" charset="2"/>
                        <a:buNone/>
                      </a:pP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counter1.decrease();</a:t>
                      </a:r>
                    </a:p>
                    <a:p>
                      <a:pPr eaLnBrk="1" hangingPunct="1">
                        <a:lnSpc>
                          <a:spcPct val="80000"/>
                        </a:lnSpc>
                        <a:buFont typeface="Wingdings" pitchFamily="2" charset="2"/>
                        <a:buNone/>
                      </a:pPr>
                      <a:endPar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endParaRPr>
                    </a:p>
                    <a:p>
                      <a:pPr eaLnBrk="1" hangingPunct="1">
                        <a:lnSpc>
                          <a:spcPct val="80000"/>
                        </a:lnSpc>
                        <a:buFont typeface="Wingdings" pitchFamily="2" charset="2"/>
                        <a:buNone/>
                      </a:pP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a:t>
                      </a:r>
                      <a:r>
                        <a:rPr lang="en-US" sz="1800" b="0" err="1">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System.out.println</a:t>
                      </a: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(counter1.getCounterIndex());</a:t>
                      </a:r>
                    </a:p>
                    <a:p>
                      <a:pPr eaLnBrk="1" hangingPunct="1">
                        <a:lnSpc>
                          <a:spcPct val="80000"/>
                        </a:lnSpc>
                        <a:buFont typeface="Wingdings" pitchFamily="2" charset="2"/>
                        <a:buNone/>
                      </a:pP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  }</a:t>
                      </a:r>
                    </a:p>
                    <a:p>
                      <a:pPr eaLnBrk="1" hangingPunct="1">
                        <a:lnSpc>
                          <a:spcPct val="80000"/>
                        </a:lnSpc>
                        <a:buFont typeface="Wingdings" pitchFamily="2" charset="2"/>
                        <a:buNone/>
                      </a:pPr>
                      <a:r>
                        <a:rPr lang="en-US" sz="1800" b="0">
                          <a:solidFill>
                            <a:schemeClr val="tx1"/>
                          </a:solidFill>
                          <a:effectLst>
                            <a:outerShdw blurRad="38100" dist="38100" dir="2700000" algn="tl">
                              <a:srgbClr val="000000">
                                <a:alpha val="43137"/>
                              </a:srgbClr>
                            </a:outerShdw>
                          </a:effectLst>
                          <a:latin typeface="+mj-lt"/>
                          <a:ea typeface="Tahoma" pitchFamily="34" charset="0"/>
                          <a:cs typeface="Tahoma" pitchFamily="34" charset="0"/>
                        </a:rPr>
                        <a:t>}</a:t>
                      </a:r>
                    </a:p>
                    <a:p>
                      <a:pPr lvl="1" eaLnBrk="1" hangingPunct="1">
                        <a:lnSpc>
                          <a:spcPct val="80000"/>
                        </a:lnSpc>
                      </a:pPr>
                      <a:endParaRPr lang="en-GB" sz="1600" b="0">
                        <a:solidFill>
                          <a:schemeClr val="tx1"/>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a:p>
                      <a:endParaRPr lang="en-GB" sz="1800" b="0">
                        <a:solidFill>
                          <a:schemeClr val="tx1"/>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a:txBody>
                  <a:tcPr marT="45708" marB="45708">
                    <a:solidFill>
                      <a:schemeClr val="bg1"/>
                    </a:solidFill>
                  </a:tcPr>
                </a:tc>
                <a:extLst>
                  <a:ext uri="{0D108BD9-81ED-4DB2-BD59-A6C34878D82A}">
                    <a16:rowId xmlns:a16="http://schemas.microsoft.com/office/drawing/2014/main" val="10000"/>
                  </a:ext>
                </a:extLst>
              </a:tr>
            </a:tbl>
          </a:graphicData>
        </a:graphic>
      </p:graphicFrame>
      <p:sp>
        <p:nvSpPr>
          <p:cNvPr id="43018" name="Text Box 4">
            <a:extLst>
              <a:ext uri="{FF2B5EF4-FFF2-40B4-BE49-F238E27FC236}">
                <a16:creationId xmlns:a16="http://schemas.microsoft.com/office/drawing/2014/main" id="{C972F6CC-B35A-428B-98B2-66F84C176D7A}"/>
              </a:ext>
            </a:extLst>
          </p:cNvPr>
          <p:cNvSpPr txBox="1">
            <a:spLocks noChangeArrowheads="1"/>
          </p:cNvSpPr>
          <p:nvPr/>
        </p:nvSpPr>
        <p:spPr bwMode="auto">
          <a:xfrm>
            <a:off x="0" y="1371600"/>
            <a:ext cx="4572000" cy="50475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defTabSz="3857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3857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3857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3857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3857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385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public class Counter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int </a:t>
            </a:r>
            <a:r>
              <a:rPr kumimoji="0" lang="en-AU" altLang="en-AU" sz="1400" b="0"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CounterIndex</a:t>
            </a: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a:p>
            <a:pPr marL="0" marR="0" lvl="0" indent="0" algn="l" defTabSz="385763" rtl="0" eaLnBrk="0" fontAlgn="base" latinLnBrk="0" hangingPunct="0">
              <a:lnSpc>
                <a:spcPct val="100000"/>
              </a:lnSpc>
              <a:spcBef>
                <a:spcPct val="0"/>
              </a:spcBef>
              <a:spcAft>
                <a:spcPct val="0"/>
              </a:spcAft>
              <a:buClrTx/>
              <a:buSzTx/>
              <a:buFontTx/>
              <a:buNone/>
              <a:tabLst/>
              <a:defRPr/>
            </a:pPr>
            <a:endPar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endParaRP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Constructor</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public Counter()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a:t>
            </a:r>
            <a:r>
              <a:rPr kumimoji="0" lang="en-AU" altLang="en-AU" sz="1400" b="1" i="0" u="none" strike="noStrike" kern="1200" cap="none" spc="0" normalizeH="0" baseline="0" noProof="0" err="1">
                <a:ln>
                  <a:noFill/>
                </a:ln>
                <a:solidFill>
                  <a:srgbClr val="0000FF"/>
                </a:solidFill>
                <a:effectLst/>
                <a:uLnTx/>
                <a:uFillTx/>
                <a:latin typeface="Courier New" panose="02070309020205020404" pitchFamily="49" charset="0"/>
                <a:ea typeface="+mn-ea"/>
                <a:cs typeface="+mn-cs"/>
              </a:rPr>
              <a:t>CounterIndex</a:t>
            </a: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 0;</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//Methods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public void increase()</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AU" altLang="en-AU" sz="1400" b="0"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CounterIndex</a:t>
            </a: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a:t>
            </a:r>
            <a:r>
              <a:rPr kumimoji="0" lang="en-AU" altLang="en-AU" sz="1400" b="0"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CounterIndex</a:t>
            </a: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+ 1;</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public void decrease()</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AU" altLang="en-AU" sz="1400" b="0"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CounterIndex</a:t>
            </a: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a:t>
            </a:r>
            <a:r>
              <a:rPr kumimoji="0" lang="en-AU" altLang="en-AU" sz="1400" b="0"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CounterI</a:t>
            </a: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ndex - 1;</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int </a:t>
            </a:r>
            <a:r>
              <a:rPr kumimoji="0" lang="en-AU" altLang="en-AU" sz="1400" b="0"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getCounterIndex</a:t>
            </a: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return </a:t>
            </a:r>
            <a:r>
              <a:rPr kumimoji="0" lang="en-AU" altLang="en-AU" sz="1400" b="0"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CounterIndex</a:t>
            </a: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marL="0" marR="0" lvl="0" indent="0" algn="l" defTabSz="385763" rtl="0" eaLnBrk="0" fontAlgn="base" latinLnBrk="0" hangingPunct="0">
              <a:lnSpc>
                <a:spcPct val="100000"/>
              </a:lnSpc>
              <a:spcBef>
                <a:spcPct val="0"/>
              </a:spcBef>
              <a:spcAft>
                <a:spcPct val="0"/>
              </a:spcAft>
              <a:buClrTx/>
              <a:buSzTx/>
              <a:buFontTx/>
              <a:buNone/>
              <a:tabLst/>
              <a:defRPr/>
            </a:pPr>
            <a:r>
              <a:rPr kumimoji="0" lang="en-AU" altLang="en-AU"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p:txBody>
      </p:sp>
    </p:spTree>
  </p:cSld>
  <p:clrMapOvr>
    <a:masterClrMapping/>
  </p:clrMapOvr>
  <p:transition advTm="1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8BABF498-475D-4303-B4B6-79AE9B920DF8}"/>
              </a:ext>
            </a:extLst>
          </p:cNvPr>
          <p:cNvSpPr>
            <a:spLocks noGrp="1"/>
          </p:cNvSpPr>
          <p:nvPr>
            <p:ph type="title"/>
          </p:nvPr>
        </p:nvSpPr>
        <p:spPr/>
        <p:txBody>
          <a:bodyPr/>
          <a:lstStyle/>
          <a:p>
            <a:pPr eaLnBrk="1" hangingPunct="1"/>
            <a:r>
              <a:rPr lang="en-GB" altLang="en-US"/>
              <a:t>new keyword</a:t>
            </a:r>
          </a:p>
        </p:txBody>
      </p:sp>
      <p:sp>
        <p:nvSpPr>
          <p:cNvPr id="44035" name="Content Placeholder 2">
            <a:extLst>
              <a:ext uri="{FF2B5EF4-FFF2-40B4-BE49-F238E27FC236}">
                <a16:creationId xmlns:a16="http://schemas.microsoft.com/office/drawing/2014/main" id="{1ACFFDD0-78F6-4110-B0BE-6A74FF599B6E}"/>
              </a:ext>
            </a:extLst>
          </p:cNvPr>
          <p:cNvSpPr>
            <a:spLocks noGrp="1"/>
          </p:cNvSpPr>
          <p:nvPr>
            <p:ph idx="1"/>
          </p:nvPr>
        </p:nvSpPr>
        <p:spPr/>
        <p:txBody>
          <a:bodyPr/>
          <a:lstStyle/>
          <a:p>
            <a:pPr eaLnBrk="1" hangingPunct="1"/>
            <a:r>
              <a:rPr lang="en-GB" altLang="en-US" sz="2000"/>
              <a:t>New operator dynamically  allocates memory for an object during run-tme</a:t>
            </a:r>
          </a:p>
          <a:p>
            <a:pPr eaLnBrk="1" hangingPunct="1">
              <a:buFont typeface="Arial" panose="020B0604020202020204" pitchFamily="34" charset="0"/>
              <a:buNone/>
            </a:pPr>
            <a:r>
              <a:rPr lang="en-GB" altLang="en-US" sz="2000"/>
              <a:t>		</a:t>
            </a:r>
            <a:r>
              <a:rPr lang="en-GB" altLang="en-US" sz="2000" i="1"/>
              <a:t>class-var= new classname()</a:t>
            </a:r>
          </a:p>
          <a:p>
            <a:pPr eaLnBrk="1" hangingPunct="1"/>
            <a:r>
              <a:rPr lang="en-GB" altLang="en-US" sz="2000"/>
              <a:t>class-var is a variable of the class type being created</a:t>
            </a:r>
          </a:p>
          <a:p>
            <a:pPr eaLnBrk="1" hangingPunct="1"/>
            <a:r>
              <a:rPr lang="en-GB" altLang="en-US" sz="2000"/>
              <a:t>The classname is the name of the class that is being instantiated.</a:t>
            </a:r>
          </a:p>
          <a:p>
            <a:pPr eaLnBrk="1" hangingPunct="1"/>
            <a:r>
              <a:rPr lang="en-GB" altLang="en-US" sz="2000"/>
              <a:t>Class name is followed by parentheses specifies the constructor for the class.</a:t>
            </a:r>
          </a:p>
          <a:p>
            <a:pPr eaLnBrk="1" hangingPunct="1"/>
            <a:r>
              <a:rPr lang="en-GB" altLang="en-US" sz="2000"/>
              <a:t>A constructor defines what occurs when an object of a class is created.</a:t>
            </a:r>
          </a:p>
          <a:p>
            <a:pPr eaLnBrk="1" hangingPunct="1"/>
            <a:r>
              <a:rPr lang="en-GB" altLang="en-US" sz="2000"/>
              <a:t>Most real-world classes explicitly define their own constructors within their class definition.</a:t>
            </a:r>
          </a:p>
          <a:p>
            <a:pPr eaLnBrk="1" hangingPunct="1"/>
            <a:r>
              <a:rPr lang="en-GB" altLang="en-US" sz="2000"/>
              <a:t>If no explicit constructor is specified, then Java will automaticall supply a default constructor</a:t>
            </a:r>
          </a:p>
          <a:p>
            <a:pPr eaLnBrk="1" hangingPunct="1"/>
            <a:endParaRPr lang="en-GB" altLang="en-US" sz="2000"/>
          </a:p>
          <a:p>
            <a:pPr eaLnBrk="1" hangingPunct="1"/>
            <a:endParaRPr lang="en-GB" altLang="en-US" sz="2000"/>
          </a:p>
          <a:p>
            <a:pPr eaLnBrk="1" hangingPunct="1"/>
            <a:endParaRPr lang="en-GB" altLang="en-US" sz="2000"/>
          </a:p>
        </p:txBody>
      </p:sp>
      <p:sp>
        <p:nvSpPr>
          <p:cNvPr id="44036" name="Slide Number Placeholder 3">
            <a:extLst>
              <a:ext uri="{FF2B5EF4-FFF2-40B4-BE49-F238E27FC236}">
                <a16:creationId xmlns:a16="http://schemas.microsoft.com/office/drawing/2014/main" id="{D4FFD987-002A-42D7-B304-8BDBDB046CA7}"/>
              </a:ext>
            </a:extLst>
          </p:cNvPr>
          <p:cNvSpPr>
            <a:spLocks noGrp="1"/>
          </p:cNvSpPr>
          <p:nvPr>
            <p:ph type="sldNum" sz="quarter" idx="12"/>
          </p:nvPr>
        </p:nvSpPr>
        <p:spPr bwMode="auto">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53B8ADF7-332F-4760-920E-498DE78ED4A0}"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16C887BB-64D5-4CD5-ABA0-E7F89A98FB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rPr>
              <a:t>3-</a:t>
            </a:r>
            <a:fld id="{3E70BD05-F99C-4C74-9E52-567BCF8EFAA6}"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sp>
        <p:nvSpPr>
          <p:cNvPr id="15363" name="Rectangle 4">
            <a:extLst>
              <a:ext uri="{FF2B5EF4-FFF2-40B4-BE49-F238E27FC236}">
                <a16:creationId xmlns:a16="http://schemas.microsoft.com/office/drawing/2014/main" id="{EF1A7484-B285-4D75-A590-772ADD4D4A14}"/>
              </a:ext>
            </a:extLst>
          </p:cNvPr>
          <p:cNvSpPr>
            <a:spLocks noGrp="1" noChangeArrowheads="1"/>
          </p:cNvSpPr>
          <p:nvPr>
            <p:ph type="title"/>
          </p:nvPr>
        </p:nvSpPr>
        <p:spPr/>
        <p:txBody>
          <a:bodyPr/>
          <a:lstStyle/>
          <a:p>
            <a:r>
              <a:rPr lang="en-US" altLang="en-US" sz="4000"/>
              <a:t>Class vs Object   </a:t>
            </a:r>
            <a:br>
              <a:rPr lang="en-US" altLang="en-US" sz="4000"/>
            </a:br>
            <a:br>
              <a:rPr lang="en-US" altLang="en-US" sz="4000"/>
            </a:br>
            <a:r>
              <a:rPr lang="en-US" altLang="en-US" sz="4000"/>
              <a:t>Class                 Object</a:t>
            </a:r>
          </a:p>
        </p:txBody>
      </p:sp>
      <p:sp>
        <p:nvSpPr>
          <p:cNvPr id="15364" name="Rectangle 9">
            <a:extLst>
              <a:ext uri="{FF2B5EF4-FFF2-40B4-BE49-F238E27FC236}">
                <a16:creationId xmlns:a16="http://schemas.microsoft.com/office/drawing/2014/main" id="{24543DA3-CB59-403D-B94C-97C621EE62FA}"/>
              </a:ext>
            </a:extLst>
          </p:cNvPr>
          <p:cNvSpPr>
            <a:spLocks noGrp="1" noChangeArrowheads="1"/>
          </p:cNvSpPr>
          <p:nvPr>
            <p:ph type="body" idx="1"/>
          </p:nvPr>
        </p:nvSpPr>
        <p:spPr>
          <a:xfrm>
            <a:off x="825500" y="1751013"/>
            <a:ext cx="3492500" cy="4421187"/>
          </a:xfrm>
        </p:spPr>
        <p:txBody>
          <a:bodyPr/>
          <a:lstStyle/>
          <a:p>
            <a:r>
              <a:rPr lang="en-US" altLang="en-US"/>
              <a:t>A blueprint for objects of a particular type</a:t>
            </a:r>
          </a:p>
          <a:p>
            <a:r>
              <a:rPr lang="en-US" altLang="en-US"/>
              <a:t>Defines the structure (number, types) of the attributes</a:t>
            </a:r>
          </a:p>
          <a:p>
            <a:r>
              <a:rPr lang="en-US" altLang="en-US"/>
              <a:t>Defines available behaviors of its objects</a:t>
            </a:r>
          </a:p>
        </p:txBody>
      </p:sp>
      <p:sp>
        <p:nvSpPr>
          <p:cNvPr id="15365" name="AutoShape 5">
            <a:extLst>
              <a:ext uri="{FF2B5EF4-FFF2-40B4-BE49-F238E27FC236}">
                <a16:creationId xmlns:a16="http://schemas.microsoft.com/office/drawing/2014/main" id="{5E5CC5EE-EC6C-4749-A41E-2AE6A558D128}"/>
              </a:ext>
            </a:extLst>
          </p:cNvPr>
          <p:cNvSpPr>
            <a:spLocks noChangeArrowheads="1"/>
          </p:cNvSpPr>
          <p:nvPr/>
        </p:nvSpPr>
        <p:spPr bwMode="auto">
          <a:xfrm>
            <a:off x="5287963" y="2295525"/>
            <a:ext cx="2371725" cy="296227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
        <p:nvSpPr>
          <p:cNvPr id="15366" name="Text Box 6">
            <a:extLst>
              <a:ext uri="{FF2B5EF4-FFF2-40B4-BE49-F238E27FC236}">
                <a16:creationId xmlns:a16="http://schemas.microsoft.com/office/drawing/2014/main" id="{9850D53C-861D-4C5C-9642-F093AD2B2484}"/>
              </a:ext>
            </a:extLst>
          </p:cNvPr>
          <p:cNvSpPr txBox="1">
            <a:spLocks noChangeArrowheads="1"/>
          </p:cNvSpPr>
          <p:nvPr/>
        </p:nvSpPr>
        <p:spPr bwMode="auto">
          <a:xfrm>
            <a:off x="5722938" y="2274888"/>
            <a:ext cx="1501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rPr>
              <a:t>Attributes</a:t>
            </a:r>
          </a:p>
        </p:txBody>
      </p:sp>
      <p:sp>
        <p:nvSpPr>
          <p:cNvPr id="15367" name="Text Box 7">
            <a:extLst>
              <a:ext uri="{FF2B5EF4-FFF2-40B4-BE49-F238E27FC236}">
                <a16:creationId xmlns:a16="http://schemas.microsoft.com/office/drawing/2014/main" id="{1E8CAB39-EB4B-4595-A223-15BA6A1E2FDE}"/>
              </a:ext>
            </a:extLst>
          </p:cNvPr>
          <p:cNvSpPr txBox="1">
            <a:spLocks noChangeArrowheads="1"/>
          </p:cNvSpPr>
          <p:nvPr/>
        </p:nvSpPr>
        <p:spPr bwMode="auto">
          <a:xfrm>
            <a:off x="5602288" y="4048125"/>
            <a:ext cx="174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rPr>
              <a:t>Behaviors</a:t>
            </a:r>
          </a:p>
        </p:txBody>
      </p:sp>
      <p:sp>
        <p:nvSpPr>
          <p:cNvPr id="15368" name="Line 18">
            <a:extLst>
              <a:ext uri="{FF2B5EF4-FFF2-40B4-BE49-F238E27FC236}">
                <a16:creationId xmlns:a16="http://schemas.microsoft.com/office/drawing/2014/main" id="{0D80CF2B-4DE1-41A7-9F0E-AC16B2A4CBA0}"/>
              </a:ext>
            </a:extLst>
          </p:cNvPr>
          <p:cNvSpPr>
            <a:spLocks noChangeShapeType="1"/>
          </p:cNvSpPr>
          <p:nvPr/>
        </p:nvSpPr>
        <p:spPr bwMode="auto">
          <a:xfrm flipH="1">
            <a:off x="3962400" y="4603750"/>
            <a:ext cx="1549400" cy="1339850"/>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
        <p:nvSpPr>
          <p:cNvPr id="15369" name="Line 28">
            <a:extLst>
              <a:ext uri="{FF2B5EF4-FFF2-40B4-BE49-F238E27FC236}">
                <a16:creationId xmlns:a16="http://schemas.microsoft.com/office/drawing/2014/main" id="{22DA9905-A8F9-45B0-9882-0A03CDF156C8}"/>
              </a:ext>
            </a:extLst>
          </p:cNvPr>
          <p:cNvSpPr>
            <a:spLocks noChangeShapeType="1"/>
          </p:cNvSpPr>
          <p:nvPr/>
        </p:nvSpPr>
        <p:spPr bwMode="auto">
          <a:xfrm flipH="1">
            <a:off x="3581400" y="2876550"/>
            <a:ext cx="1931988" cy="1162050"/>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4F711368-5DEB-4083-9A76-302EBE620F1D}"/>
              </a:ext>
            </a:extLst>
          </p:cNvPr>
          <p:cNvSpPr>
            <a:spLocks noGrp="1"/>
          </p:cNvSpPr>
          <p:nvPr>
            <p:ph type="title"/>
          </p:nvPr>
        </p:nvSpPr>
        <p:spPr/>
        <p:txBody>
          <a:bodyPr/>
          <a:lstStyle/>
          <a:p>
            <a:pPr eaLnBrk="1" hangingPunct="1"/>
            <a:r>
              <a:rPr lang="en-GB" altLang="en-US"/>
              <a:t>new keyword (Contd)</a:t>
            </a:r>
          </a:p>
        </p:txBody>
      </p:sp>
      <p:sp>
        <p:nvSpPr>
          <p:cNvPr id="45060" name="Slide Number Placeholder 3">
            <a:extLst>
              <a:ext uri="{FF2B5EF4-FFF2-40B4-BE49-F238E27FC236}">
                <a16:creationId xmlns:a16="http://schemas.microsoft.com/office/drawing/2014/main" id="{2F07DA4D-FD1D-4DF6-ADD6-F65B56E575F5}"/>
              </a:ext>
            </a:extLst>
          </p:cNvPr>
          <p:cNvSpPr>
            <a:spLocks noGrp="1"/>
          </p:cNvSpPr>
          <p:nvPr>
            <p:ph type="sldNum" sz="quarter" idx="12"/>
          </p:nvPr>
        </p:nvSpPr>
        <p:spPr bwMode="auto">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FDA09769-58A3-4BC8-9BC0-C77072608936}"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sp>
        <p:nvSpPr>
          <p:cNvPr id="2" name="Content Placeholder 1">
            <a:extLst>
              <a:ext uri="{FF2B5EF4-FFF2-40B4-BE49-F238E27FC236}">
                <a16:creationId xmlns:a16="http://schemas.microsoft.com/office/drawing/2014/main" id="{F261CBF7-C395-4E59-A98B-F9D9F2F204C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0922AF56-7E6A-412D-8A46-C657040CCFBF}"/>
              </a:ext>
            </a:extLst>
          </p:cNvPr>
          <p:cNvPicPr>
            <a:picLocks noChangeAspect="1"/>
          </p:cNvPicPr>
          <p:nvPr/>
        </p:nvPicPr>
        <p:blipFill>
          <a:blip r:embed="rId2"/>
          <a:stretch>
            <a:fillRect/>
          </a:stretch>
        </p:blipFill>
        <p:spPr>
          <a:xfrm>
            <a:off x="323528" y="1085850"/>
            <a:ext cx="8445624" cy="52234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a:extLst>
              <a:ext uri="{FF2B5EF4-FFF2-40B4-BE49-F238E27FC236}">
                <a16:creationId xmlns:a16="http://schemas.microsoft.com/office/drawing/2014/main" id="{2CCCAD4D-659A-4EB5-9DE2-B98225E86929}"/>
              </a:ext>
            </a:extLst>
          </p:cNvPr>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5EE19FEC-A930-4AC0-AF4B-D036D07DE925}" type="slidenum">
              <a:rPr kumimoji="0" lang="zh-CN" altLang="en-GB" sz="1200" b="0" i="0" u="none" strike="noStrike" kern="1200" cap="none" spc="0" normalizeH="0" baseline="0" noProof="0" smtClean="0">
                <a:ln>
                  <a:noFill/>
                </a:ln>
                <a:solidFill>
                  <a:srgbClr val="898989"/>
                </a:solidFill>
                <a:effectLst/>
                <a:uLnTx/>
                <a:uFillTx/>
                <a:latin typeface="Tahoma" panose="020B060403050404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21</a:t>
            </a:fld>
            <a:endParaRPr kumimoji="0" lang="en-GB" altLang="zh-CN" sz="1200" b="0" i="0" u="none" strike="noStrike" kern="1200" cap="none" spc="0" normalizeH="0" baseline="0" noProof="0">
              <a:ln>
                <a:noFill/>
              </a:ln>
              <a:solidFill>
                <a:srgbClr val="898989"/>
              </a:solidFill>
              <a:effectLst/>
              <a:uLnTx/>
              <a:uFillTx/>
              <a:latin typeface="Tahoma" panose="020B0604030504040204" pitchFamily="34" charset="0"/>
              <a:ea typeface="宋体" panose="02010600030101010101" pitchFamily="2" charset="-122"/>
              <a:cs typeface="+mn-cs"/>
            </a:endParaRPr>
          </a:p>
        </p:txBody>
      </p:sp>
      <p:sp>
        <p:nvSpPr>
          <p:cNvPr id="46083" name="Rectangle 2">
            <a:extLst>
              <a:ext uri="{FF2B5EF4-FFF2-40B4-BE49-F238E27FC236}">
                <a16:creationId xmlns:a16="http://schemas.microsoft.com/office/drawing/2014/main" id="{5477EDA9-8D96-46D0-9DAE-26D953763A43}"/>
              </a:ext>
            </a:extLst>
          </p:cNvPr>
          <p:cNvSpPr>
            <a:spLocks noGrp="1" noChangeArrowheads="1"/>
          </p:cNvSpPr>
          <p:nvPr>
            <p:ph type="title"/>
          </p:nvPr>
        </p:nvSpPr>
        <p:spPr/>
        <p:txBody>
          <a:bodyPr/>
          <a:lstStyle/>
          <a:p>
            <a:pPr eaLnBrk="1" hangingPunct="1"/>
            <a:r>
              <a:rPr lang="en-AU" altLang="en-AU"/>
              <a:t>Multiple Constructors</a:t>
            </a:r>
          </a:p>
        </p:txBody>
      </p:sp>
      <p:sp>
        <p:nvSpPr>
          <p:cNvPr id="46084" name="Rectangle 3">
            <a:extLst>
              <a:ext uri="{FF2B5EF4-FFF2-40B4-BE49-F238E27FC236}">
                <a16:creationId xmlns:a16="http://schemas.microsoft.com/office/drawing/2014/main" id="{373D6D51-76AD-44DF-B7C9-1E7C39495DB6}"/>
              </a:ext>
            </a:extLst>
          </p:cNvPr>
          <p:cNvSpPr>
            <a:spLocks noGrp="1" noChangeArrowheads="1"/>
          </p:cNvSpPr>
          <p:nvPr>
            <p:ph type="body" idx="1"/>
          </p:nvPr>
        </p:nvSpPr>
        <p:spPr>
          <a:xfrm>
            <a:off x="838200" y="1143000"/>
            <a:ext cx="8077200" cy="4989513"/>
          </a:xfrm>
        </p:spPr>
        <p:txBody>
          <a:bodyPr/>
          <a:lstStyle/>
          <a:p>
            <a:pPr eaLnBrk="1" hangingPunct="1"/>
            <a:endParaRPr lang="en-AU" altLang="en-AU" sz="2800"/>
          </a:p>
          <a:p>
            <a:pPr eaLnBrk="1" hangingPunct="1"/>
            <a:r>
              <a:rPr lang="en-AU" altLang="en-AU"/>
              <a:t>Sometimes want to initialize in a number of different ways, depending on circumstance.</a:t>
            </a:r>
          </a:p>
          <a:p>
            <a:pPr eaLnBrk="1" hangingPunct="1"/>
            <a:r>
              <a:rPr lang="en-AU" altLang="en-AU"/>
              <a:t>This can be supported by having multiple constructors having different input arguments. This is called </a:t>
            </a:r>
            <a:r>
              <a:rPr lang="en-AU" altLang="en-AU" b="1"/>
              <a:t>constructor overloading.</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a:extLst>
              <a:ext uri="{FF2B5EF4-FFF2-40B4-BE49-F238E27FC236}">
                <a16:creationId xmlns:a16="http://schemas.microsoft.com/office/drawing/2014/main" id="{1C6FE202-BC37-4BF0-A922-B9B15AFF2D2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71D84D0-A8E6-4BDE-A09B-52FA08BABAF9}"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pic>
        <p:nvPicPr>
          <p:cNvPr id="48131" name="Picture 2">
            <a:extLst>
              <a:ext uri="{FF2B5EF4-FFF2-40B4-BE49-F238E27FC236}">
                <a16:creationId xmlns:a16="http://schemas.microsoft.com/office/drawing/2014/main" id="{260C566B-0736-4A71-9739-240F3FCBEF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1000125"/>
            <a:ext cx="5657850" cy="904875"/>
          </a:xfrm>
          <a:noFill/>
        </p:spPr>
      </p:pic>
      <p:pic>
        <p:nvPicPr>
          <p:cNvPr id="48132" name="Picture 3">
            <a:extLst>
              <a:ext uri="{FF2B5EF4-FFF2-40B4-BE49-F238E27FC236}">
                <a16:creationId xmlns:a16="http://schemas.microsoft.com/office/drawing/2014/main" id="{83498FF7-21D4-420D-A302-8301390820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1914525"/>
            <a:ext cx="564832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7" name="Title 1">
            <a:extLst>
              <a:ext uri="{FF2B5EF4-FFF2-40B4-BE49-F238E27FC236}">
                <a16:creationId xmlns:a16="http://schemas.microsoft.com/office/drawing/2014/main" id="{BC162123-C92A-4166-B46C-DBCF2D302E7E}"/>
              </a:ext>
            </a:extLst>
          </p:cNvPr>
          <p:cNvSpPr txBox="1">
            <a:spLocks/>
          </p:cNvSpPr>
          <p:nvPr/>
        </p:nvSpPr>
        <p:spPr bwMode="auto">
          <a:xfrm>
            <a:off x="609600" y="-76200"/>
            <a:ext cx="8229600" cy="1143000"/>
          </a:xfrm>
          <a:prstGeom prst="rect">
            <a:avLst/>
          </a:prstGeom>
          <a:noFill/>
          <a:ln w="9525">
            <a:noFill/>
            <a:miter lim="800000"/>
            <a:headEnd/>
            <a:tailEnd/>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4000" b="0" i="0" u="none" strike="noStrike" kern="1200" cap="none" spc="0" normalizeH="0" baseline="0" noProof="0">
                <a:ln>
                  <a:noFill/>
                </a:ln>
                <a:solidFill>
                  <a:prstClr val="black"/>
                </a:solidFill>
                <a:effectLst/>
                <a:uLnTx/>
                <a:uFillTx/>
                <a:latin typeface="Calibri"/>
                <a:ea typeface="+mn-ea"/>
                <a:cs typeface="+mn-cs"/>
              </a:rPr>
              <a:t>Constructor Overloading Example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050C30C8-6001-4B84-A617-36914103862F}"/>
              </a:ext>
            </a:extLst>
          </p:cNvPr>
          <p:cNvSpPr>
            <a:spLocks noGrp="1"/>
          </p:cNvSpPr>
          <p:nvPr>
            <p:ph type="title"/>
          </p:nvPr>
        </p:nvSpPr>
        <p:spPr/>
        <p:txBody>
          <a:bodyPr/>
          <a:lstStyle/>
          <a:p>
            <a:r>
              <a:rPr lang="en-GB" altLang="en-US"/>
              <a:t>Constructor Overloading Example</a:t>
            </a:r>
          </a:p>
        </p:txBody>
      </p:sp>
      <p:sp>
        <p:nvSpPr>
          <p:cNvPr id="49155" name="Slide Number Placeholder 3">
            <a:extLst>
              <a:ext uri="{FF2B5EF4-FFF2-40B4-BE49-F238E27FC236}">
                <a16:creationId xmlns:a16="http://schemas.microsoft.com/office/drawing/2014/main" id="{32E2D6D4-DAC1-4FDF-A1F6-9F142ABEEF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AB4E2E8-03FE-4194-A8FF-0AB4C1FFD801}"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pic>
        <p:nvPicPr>
          <p:cNvPr id="49156" name="Picture 2">
            <a:extLst>
              <a:ext uri="{FF2B5EF4-FFF2-40B4-BE49-F238E27FC236}">
                <a16:creationId xmlns:a16="http://schemas.microsoft.com/office/drawing/2014/main" id="{5B80A9AA-3CAB-4748-957C-6FFADFDBC6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219200"/>
            <a:ext cx="4486275" cy="5257800"/>
          </a:xfrm>
          <a:noFill/>
        </p:spPr>
      </p:pic>
      <p:pic>
        <p:nvPicPr>
          <p:cNvPr id="49157" name="Picture 2">
            <a:extLst>
              <a:ext uri="{FF2B5EF4-FFF2-40B4-BE49-F238E27FC236}">
                <a16:creationId xmlns:a16="http://schemas.microsoft.com/office/drawing/2014/main" id="{82AED080-40F6-4D0C-AB04-714BC73A1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495800"/>
            <a:ext cx="21526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023C859A-24CD-47C3-BD61-7B7C4468AFC3}"/>
              </a:ext>
            </a:extLst>
          </p:cNvPr>
          <p:cNvSpPr>
            <a:spLocks noGrp="1"/>
          </p:cNvSpPr>
          <p:nvPr>
            <p:ph type="title"/>
          </p:nvPr>
        </p:nvSpPr>
        <p:spPr>
          <a:xfrm>
            <a:off x="457200" y="274638"/>
            <a:ext cx="8229600" cy="487362"/>
          </a:xfrm>
        </p:spPr>
        <p:txBody>
          <a:bodyPr/>
          <a:lstStyle/>
          <a:p>
            <a:r>
              <a:rPr lang="en-GB" altLang="en-US" sz="3600"/>
              <a:t>Overloading Constructors</a:t>
            </a:r>
          </a:p>
        </p:txBody>
      </p:sp>
      <p:sp>
        <p:nvSpPr>
          <p:cNvPr id="50179" name="Slide Number Placeholder 3">
            <a:extLst>
              <a:ext uri="{FF2B5EF4-FFF2-40B4-BE49-F238E27FC236}">
                <a16:creationId xmlns:a16="http://schemas.microsoft.com/office/drawing/2014/main" id="{166AFBC7-310D-4B59-B436-FCCD0E9E3C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A869551-C9E3-45F4-A2FA-0B695124BB8F}"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pic>
        <p:nvPicPr>
          <p:cNvPr id="50180" name="Picture 2">
            <a:extLst>
              <a:ext uri="{FF2B5EF4-FFF2-40B4-BE49-F238E27FC236}">
                <a16:creationId xmlns:a16="http://schemas.microsoft.com/office/drawing/2014/main" id="{55631801-AE1B-4DB7-9761-293960A09C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850900"/>
            <a:ext cx="4343400" cy="5473700"/>
          </a:xfrm>
          <a:noFill/>
        </p:spPr>
      </p:pic>
      <p:pic>
        <p:nvPicPr>
          <p:cNvPr id="50181" name="Picture 3">
            <a:extLst>
              <a:ext uri="{FF2B5EF4-FFF2-40B4-BE49-F238E27FC236}">
                <a16:creationId xmlns:a16="http://schemas.microsoft.com/office/drawing/2014/main" id="{6E343CD3-4F6F-45A6-9EA2-9ECDE7EB4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725" y="733425"/>
            <a:ext cx="448627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50182" name="Picture 4">
            <a:extLst>
              <a:ext uri="{FF2B5EF4-FFF2-40B4-BE49-F238E27FC236}">
                <a16:creationId xmlns:a16="http://schemas.microsoft.com/office/drawing/2014/main" id="{9593A447-C3A5-45EB-A096-12B8F6DDA9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5105400"/>
            <a:ext cx="22383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3C66D1ED-37F0-49F6-B4FF-D294DEF57884}"/>
              </a:ext>
            </a:extLst>
          </p:cNvPr>
          <p:cNvSpPr>
            <a:spLocks noGrp="1"/>
          </p:cNvSpPr>
          <p:nvPr>
            <p:ph idx="1"/>
          </p:nvPr>
        </p:nvSpPr>
        <p:spPr>
          <a:xfrm>
            <a:off x="457200" y="76200"/>
            <a:ext cx="8229600" cy="6126163"/>
          </a:xfrm>
        </p:spPr>
        <p:txBody>
          <a:bodyPr/>
          <a:lstStyle/>
          <a:p>
            <a:pPr>
              <a:buFont typeface="Arial" panose="020B0604020202020204" pitchFamily="34" charset="0"/>
              <a:buNone/>
            </a:pPr>
            <a:r>
              <a:rPr lang="en-GB" altLang="en-US" sz="1600"/>
              <a:t>public class bank_balance {</a:t>
            </a:r>
          </a:p>
          <a:p>
            <a:pPr>
              <a:buFont typeface="Arial" panose="020B0604020202020204" pitchFamily="34" charset="0"/>
              <a:buNone/>
            </a:pPr>
            <a:r>
              <a:rPr lang="en-GB" altLang="en-US" sz="1600"/>
              <a:t>public String owner; </a:t>
            </a:r>
          </a:p>
          <a:p>
            <a:pPr>
              <a:buFont typeface="Arial" panose="020B0604020202020204" pitchFamily="34" charset="0"/>
              <a:buNone/>
            </a:pPr>
            <a:r>
              <a:rPr lang="en-GB" altLang="en-US" sz="1600" b="1"/>
              <a:t>private</a:t>
            </a:r>
            <a:r>
              <a:rPr lang="en-GB" altLang="en-US" sz="1600"/>
              <a:t> int balance; </a:t>
            </a:r>
          </a:p>
          <a:p>
            <a:pPr>
              <a:buFont typeface="Arial" panose="020B0604020202020204" pitchFamily="34" charset="0"/>
              <a:buNone/>
            </a:pPr>
            <a:r>
              <a:rPr lang="en-GB" altLang="en-US" sz="1600"/>
              <a:t>public bank_balance( String name, int dollars )</a:t>
            </a:r>
          </a:p>
          <a:p>
            <a:pPr>
              <a:buFont typeface="Arial" panose="020B0604020202020204" pitchFamily="34" charset="0"/>
              <a:buNone/>
            </a:pPr>
            <a:r>
              <a:rPr lang="en-GB" altLang="en-US" sz="1600"/>
              <a:t> { </a:t>
            </a:r>
          </a:p>
          <a:p>
            <a:pPr>
              <a:buFont typeface="Arial" panose="020B0604020202020204" pitchFamily="34" charset="0"/>
              <a:buNone/>
            </a:pPr>
            <a:r>
              <a:rPr lang="en-GB" altLang="en-US" sz="1600"/>
              <a:t>   owner = name; </a:t>
            </a:r>
          </a:p>
          <a:p>
            <a:pPr>
              <a:buFont typeface="Arial" panose="020B0604020202020204" pitchFamily="34" charset="0"/>
              <a:buNone/>
            </a:pPr>
            <a:r>
              <a:rPr lang="en-GB" altLang="en-US" sz="1600"/>
              <a:t>   if (dollars &gt;= 0)</a:t>
            </a:r>
          </a:p>
          <a:p>
            <a:pPr>
              <a:buFont typeface="Arial" panose="020B0604020202020204" pitchFamily="34" charset="0"/>
              <a:buNone/>
            </a:pPr>
            <a:r>
              <a:rPr lang="en-GB" altLang="en-US" sz="1600"/>
              <a:t>   balance = dollars; </a:t>
            </a:r>
          </a:p>
          <a:p>
            <a:pPr>
              <a:buFont typeface="Arial" panose="020B0604020202020204" pitchFamily="34" charset="0"/>
              <a:buNone/>
            </a:pPr>
            <a:r>
              <a:rPr lang="en-GB" altLang="en-US" sz="1600"/>
              <a:t>   else </a:t>
            </a:r>
          </a:p>
          <a:p>
            <a:pPr>
              <a:buFont typeface="Arial" panose="020B0604020202020204" pitchFamily="34" charset="0"/>
              <a:buNone/>
            </a:pPr>
            <a:r>
              <a:rPr lang="en-GB" altLang="en-US" sz="1600"/>
              <a:t>   dollars =0; </a:t>
            </a:r>
          </a:p>
          <a:p>
            <a:pPr>
              <a:buFont typeface="Arial" panose="020B0604020202020204" pitchFamily="34" charset="0"/>
              <a:buNone/>
            </a:pPr>
            <a:r>
              <a:rPr lang="en-GB" altLang="en-US" sz="1600"/>
              <a:t>} </a:t>
            </a:r>
          </a:p>
          <a:p>
            <a:pPr>
              <a:buFont typeface="Arial" panose="020B0604020202020204" pitchFamily="34" charset="0"/>
              <a:buNone/>
            </a:pPr>
            <a:r>
              <a:rPr lang="en-GB" altLang="en-US" sz="1600"/>
              <a:t> public int getBalance() </a:t>
            </a:r>
          </a:p>
          <a:p>
            <a:pPr>
              <a:buFont typeface="Arial" panose="020B0604020202020204" pitchFamily="34" charset="0"/>
              <a:buNone/>
            </a:pPr>
            <a:r>
              <a:rPr lang="en-GB" altLang="en-US" sz="1600"/>
              <a:t>{</a:t>
            </a:r>
          </a:p>
          <a:p>
            <a:pPr>
              <a:buFont typeface="Arial" panose="020B0604020202020204" pitchFamily="34" charset="0"/>
              <a:buNone/>
            </a:pPr>
            <a:r>
              <a:rPr lang="en-GB" altLang="en-US" sz="1600"/>
              <a:t> return balance; </a:t>
            </a:r>
          </a:p>
          <a:p>
            <a:pPr>
              <a:buFont typeface="Arial" panose="020B0604020202020204" pitchFamily="34" charset="0"/>
              <a:buNone/>
            </a:pPr>
            <a:r>
              <a:rPr lang="en-GB" altLang="en-US" sz="1600"/>
              <a:t>}</a:t>
            </a:r>
          </a:p>
          <a:p>
            <a:pPr>
              <a:buFont typeface="Arial" panose="020B0604020202020204" pitchFamily="34" charset="0"/>
              <a:buNone/>
            </a:pPr>
            <a:r>
              <a:rPr lang="en-GB" altLang="en-US" sz="1600"/>
              <a:t> public void setBalance(int dollars)</a:t>
            </a:r>
          </a:p>
          <a:p>
            <a:pPr>
              <a:buFont typeface="Arial" panose="020B0604020202020204" pitchFamily="34" charset="0"/>
              <a:buNone/>
            </a:pPr>
            <a:r>
              <a:rPr lang="en-GB" altLang="en-US" sz="1600"/>
              <a:t> {</a:t>
            </a:r>
          </a:p>
          <a:p>
            <a:pPr>
              <a:buFont typeface="Arial" panose="020B0604020202020204" pitchFamily="34" charset="0"/>
              <a:buNone/>
            </a:pPr>
            <a:r>
              <a:rPr lang="en-GB" altLang="en-US" sz="1600"/>
              <a:t> if (dollars &gt;= 0) </a:t>
            </a:r>
          </a:p>
          <a:p>
            <a:pPr>
              <a:buFont typeface="Arial" panose="020B0604020202020204" pitchFamily="34" charset="0"/>
              <a:buNone/>
            </a:pPr>
            <a:r>
              <a:rPr lang="en-GB" altLang="en-US" sz="1600"/>
              <a:t>balance = dollars; </a:t>
            </a:r>
          </a:p>
          <a:p>
            <a:pPr>
              <a:buFont typeface="Arial" panose="020B0604020202020204" pitchFamily="34" charset="0"/>
              <a:buNone/>
            </a:pPr>
            <a:r>
              <a:rPr lang="en-GB" altLang="en-US" sz="1600"/>
              <a:t>else dollars = 0; </a:t>
            </a:r>
          </a:p>
          <a:p>
            <a:pPr>
              <a:buFont typeface="Arial" panose="020B0604020202020204" pitchFamily="34" charset="0"/>
              <a:buNone/>
            </a:pPr>
            <a:r>
              <a:rPr lang="en-GB" altLang="en-US" sz="1600"/>
              <a:t>}</a:t>
            </a:r>
          </a:p>
          <a:p>
            <a:pPr>
              <a:buFont typeface="Arial" panose="020B0604020202020204" pitchFamily="34" charset="0"/>
              <a:buNone/>
            </a:pPr>
            <a:r>
              <a:rPr lang="en-GB" altLang="en-US" sz="1600"/>
              <a:t> }</a:t>
            </a:r>
          </a:p>
        </p:txBody>
      </p:sp>
      <p:sp>
        <p:nvSpPr>
          <p:cNvPr id="51203" name="Slide Number Placeholder 3">
            <a:extLst>
              <a:ext uri="{FF2B5EF4-FFF2-40B4-BE49-F238E27FC236}">
                <a16:creationId xmlns:a16="http://schemas.microsoft.com/office/drawing/2014/main" id="{C4546742-E847-4DD9-B687-ECB929B040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B4A8B1E-9DD4-4AA4-98EB-F8763C486F32}"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66DB5064-DF62-4D17-A86C-E18680FFF597}"/>
              </a:ext>
            </a:extLst>
          </p:cNvPr>
          <p:cNvSpPr>
            <a:spLocks noGrp="1"/>
          </p:cNvSpPr>
          <p:nvPr>
            <p:ph type="title"/>
          </p:nvPr>
        </p:nvSpPr>
        <p:spPr>
          <a:xfrm>
            <a:off x="457200" y="76200"/>
            <a:ext cx="8229600" cy="1143000"/>
          </a:xfrm>
        </p:spPr>
        <p:txBody>
          <a:bodyPr/>
          <a:lstStyle/>
          <a:p>
            <a:pPr eaLnBrk="1" hangingPunct="1"/>
            <a:r>
              <a:rPr lang="en-GB" altLang="en-US" sz="3600"/>
              <a:t>Accessors (getter) and Mutators (setter) </a:t>
            </a:r>
          </a:p>
        </p:txBody>
      </p:sp>
      <p:sp>
        <p:nvSpPr>
          <p:cNvPr id="52227" name="Slide Number Placeholder 3">
            <a:extLst>
              <a:ext uri="{FF2B5EF4-FFF2-40B4-BE49-F238E27FC236}">
                <a16:creationId xmlns:a16="http://schemas.microsoft.com/office/drawing/2014/main" id="{AB06EE65-D190-4AF1-898A-096F48FCA9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0B833B6-57DB-4AB4-B6A5-990DB98938CF}"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pic>
        <p:nvPicPr>
          <p:cNvPr id="52228" name="Content Placeholder 4">
            <a:extLst>
              <a:ext uri="{FF2B5EF4-FFF2-40B4-BE49-F238E27FC236}">
                <a16:creationId xmlns:a16="http://schemas.microsoft.com/office/drawing/2014/main" id="{12E9EF79-82BA-4CA0-A305-FE9ACF6E90C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1066800"/>
            <a:ext cx="5257800" cy="56388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3F7279B8-4424-49A5-B973-7654B84F309E}"/>
              </a:ext>
            </a:extLst>
          </p:cNvPr>
          <p:cNvSpPr>
            <a:spLocks noGrp="1"/>
          </p:cNvSpPr>
          <p:nvPr>
            <p:ph type="title"/>
          </p:nvPr>
        </p:nvSpPr>
        <p:spPr/>
        <p:txBody>
          <a:bodyPr/>
          <a:lstStyle/>
          <a:p>
            <a:pPr eaLnBrk="1" hangingPunct="1"/>
            <a:r>
              <a:rPr lang="en-GB" altLang="en-US" sz="3600"/>
              <a:t>Accessors (getter) and Mutators (setter) </a:t>
            </a:r>
          </a:p>
        </p:txBody>
      </p:sp>
      <p:sp>
        <p:nvSpPr>
          <p:cNvPr id="53251" name="Slide Number Placeholder 3">
            <a:extLst>
              <a:ext uri="{FF2B5EF4-FFF2-40B4-BE49-F238E27FC236}">
                <a16:creationId xmlns:a16="http://schemas.microsoft.com/office/drawing/2014/main" id="{676E7740-3925-4311-8804-DE3AFA3080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EC2706A-BC3C-48B5-832E-73F50634C9F0}"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pic>
        <p:nvPicPr>
          <p:cNvPr id="53252" name="Content Placeholder 4">
            <a:extLst>
              <a:ext uri="{FF2B5EF4-FFF2-40B4-BE49-F238E27FC236}">
                <a16:creationId xmlns:a16="http://schemas.microsoft.com/office/drawing/2014/main" id="{CEB319A2-6262-45B2-B1DE-54FACFF6FB0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1066800"/>
            <a:ext cx="4648200" cy="55626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25D6-67C9-4EEB-8CC7-DCE949336056}"/>
              </a:ext>
            </a:extLst>
          </p:cNvPr>
          <p:cNvSpPr>
            <a:spLocks noGrp="1"/>
          </p:cNvSpPr>
          <p:nvPr>
            <p:ph type="title"/>
          </p:nvPr>
        </p:nvSpPr>
        <p:spPr>
          <a:xfrm>
            <a:off x="457200" y="2060848"/>
            <a:ext cx="8229600" cy="1143000"/>
          </a:xfrm>
        </p:spPr>
        <p:txBody>
          <a:bodyPr>
            <a:normAutofit fontScale="90000"/>
          </a:bodyPr>
          <a:lstStyle/>
          <a:p>
            <a:r>
              <a:rPr lang="en-US"/>
              <a:t>Thank you</a:t>
            </a:r>
            <a:br>
              <a:rPr lang="en-US"/>
            </a:br>
            <a:r>
              <a:rPr lang="en-US"/>
              <a:t>Enjoy Coding in Java</a:t>
            </a:r>
            <a:endParaRPr lang="en-CA"/>
          </a:p>
        </p:txBody>
      </p:sp>
      <p:sp>
        <p:nvSpPr>
          <p:cNvPr id="4" name="Slide Number Placeholder 3">
            <a:extLst>
              <a:ext uri="{FF2B5EF4-FFF2-40B4-BE49-F238E27FC236}">
                <a16:creationId xmlns:a16="http://schemas.microsoft.com/office/drawing/2014/main" id="{445324BB-BC19-4F9B-9855-6C31B4BB9F95}"/>
              </a:ext>
            </a:extLst>
          </p:cNvPr>
          <p:cNvSpPr>
            <a:spLocks noGrp="1"/>
          </p:cNvSpPr>
          <p:nvPr>
            <p:ph type="sldNum" sz="quarter" idx="12"/>
          </p:nvPr>
        </p:nvSpPr>
        <p:spPr/>
        <p:txBody>
          <a:bodyPr/>
          <a:lstStyle/>
          <a:p>
            <a:fld id="{7DB85BCA-73F7-49D6-B3E7-A2B8D7011CF8}" type="slidenum">
              <a:rPr lang="en-GB" smtClean="0"/>
              <a:pPr/>
              <a:t>28</a:t>
            </a:fld>
            <a:endParaRPr lang="en-GB"/>
          </a:p>
        </p:txBody>
      </p:sp>
    </p:spTree>
    <p:extLst>
      <p:ext uri="{BB962C8B-B14F-4D97-AF65-F5344CB8AC3E}">
        <p14:creationId xmlns:p14="http://schemas.microsoft.com/office/powerpoint/2010/main" val="345778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DF6CC361-A468-4556-A2E4-84A7908DE6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rPr>
              <a:t>3-</a:t>
            </a:r>
            <a:fld id="{01D7CF54-0C79-4B04-92BE-879E2FD86AF5}"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sp>
        <p:nvSpPr>
          <p:cNvPr id="17411" name="Rectangle 4">
            <a:extLst>
              <a:ext uri="{FF2B5EF4-FFF2-40B4-BE49-F238E27FC236}">
                <a16:creationId xmlns:a16="http://schemas.microsoft.com/office/drawing/2014/main" id="{D2CF1077-855D-4E32-9A26-D2E0B8390464}"/>
              </a:ext>
            </a:extLst>
          </p:cNvPr>
          <p:cNvSpPr>
            <a:spLocks noGrp="1" noChangeArrowheads="1"/>
          </p:cNvSpPr>
          <p:nvPr>
            <p:ph type="title"/>
          </p:nvPr>
        </p:nvSpPr>
        <p:spPr>
          <a:xfrm>
            <a:off x="1031875" y="250825"/>
            <a:ext cx="7772400" cy="860425"/>
          </a:xfrm>
        </p:spPr>
        <p:txBody>
          <a:bodyPr/>
          <a:lstStyle/>
          <a:p>
            <a:r>
              <a:rPr lang="en-US" altLang="en-US"/>
              <a:t>Class: Car        Object: a car</a:t>
            </a:r>
          </a:p>
        </p:txBody>
      </p:sp>
      <p:sp>
        <p:nvSpPr>
          <p:cNvPr id="17412" name="Text Box 5">
            <a:extLst>
              <a:ext uri="{FF2B5EF4-FFF2-40B4-BE49-F238E27FC236}">
                <a16:creationId xmlns:a16="http://schemas.microsoft.com/office/drawing/2014/main" id="{5E778D0C-2C48-4FBD-A410-473049BF4BB4}"/>
              </a:ext>
            </a:extLst>
          </p:cNvPr>
          <p:cNvSpPr txBox="1">
            <a:spLocks noChangeArrowheads="1"/>
          </p:cNvSpPr>
          <p:nvPr/>
        </p:nvSpPr>
        <p:spPr bwMode="auto">
          <a:xfrm>
            <a:off x="1165225" y="2566988"/>
            <a:ext cx="39846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rPr>
              <a:t>Attributes: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String model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Color color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int numPassengers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double amountOfGas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rPr>
              <a:t>Behaviors: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rPr>
              <a:t>  </a:t>
            </a: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Add/remove a passenger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Get the tank filled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Report when out of gas</a:t>
            </a:r>
            <a:endPar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endParaRPr>
          </a:p>
        </p:txBody>
      </p:sp>
      <p:sp>
        <p:nvSpPr>
          <p:cNvPr id="17413" name="Text Box 6">
            <a:extLst>
              <a:ext uri="{FF2B5EF4-FFF2-40B4-BE49-F238E27FC236}">
                <a16:creationId xmlns:a16="http://schemas.microsoft.com/office/drawing/2014/main" id="{6924195F-A09D-4AF3-880D-39E00356B819}"/>
              </a:ext>
            </a:extLst>
          </p:cNvPr>
          <p:cNvSpPr txBox="1">
            <a:spLocks noChangeArrowheads="1"/>
          </p:cNvSpPr>
          <p:nvPr/>
        </p:nvSpPr>
        <p:spPr bwMode="auto">
          <a:xfrm>
            <a:off x="4972050" y="2566988"/>
            <a:ext cx="36655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rPr>
              <a:t>Attributes: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model = "Mustang"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color = Color.YELLOW</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numPassengers =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amountOfGas = 16.5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rPr>
              <a:t>Behaviors: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rPr>
              <a:t>  </a:t>
            </a: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 </a:t>
            </a:r>
            <a:endParaRPr kumimoji="0" lang="en-US" altLang="en-US" sz="2400" b="0" i="0" u="none" strike="noStrike" kern="1200" cap="none" spc="0" normalizeH="0" baseline="0" noProof="0">
              <a:ln>
                <a:noFill/>
              </a:ln>
              <a:solidFill>
                <a:srgbClr val="1F497D"/>
              </a:solidFill>
              <a:effectLst/>
              <a:uLnTx/>
              <a:uFillTx/>
              <a:latin typeface="Arial" panose="020B0604020202020204" pitchFamily="34" charset="0"/>
              <a:ea typeface="+mn-ea"/>
              <a:cs typeface="+mn-cs"/>
            </a:endParaRPr>
          </a:p>
        </p:txBody>
      </p:sp>
      <p:sp>
        <p:nvSpPr>
          <p:cNvPr id="17414" name="Line 8">
            <a:extLst>
              <a:ext uri="{FF2B5EF4-FFF2-40B4-BE49-F238E27FC236}">
                <a16:creationId xmlns:a16="http://schemas.microsoft.com/office/drawing/2014/main" id="{7D442AD9-9356-402A-B011-A97E2F309E95}"/>
              </a:ext>
            </a:extLst>
          </p:cNvPr>
          <p:cNvSpPr>
            <a:spLocks noChangeShapeType="1"/>
          </p:cNvSpPr>
          <p:nvPr/>
        </p:nvSpPr>
        <p:spPr bwMode="auto">
          <a:xfrm flipH="1">
            <a:off x="5254625" y="5405438"/>
            <a:ext cx="1450975" cy="0"/>
          </a:xfrm>
          <a:prstGeom prst="line">
            <a:avLst/>
          </a:prstGeom>
          <a:noFill/>
          <a:ln w="9525">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pic>
        <p:nvPicPr>
          <p:cNvPr id="17415" name="Picture 10">
            <a:extLst>
              <a:ext uri="{FF2B5EF4-FFF2-40B4-BE49-F238E27FC236}">
                <a16:creationId xmlns:a16="http://schemas.microsoft.com/office/drawing/2014/main" id="{743D4731-EC62-47CD-BDD3-B9418D0A4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063" y="1192213"/>
            <a:ext cx="2770187"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6" name="Group 27">
            <a:extLst>
              <a:ext uri="{FF2B5EF4-FFF2-40B4-BE49-F238E27FC236}">
                <a16:creationId xmlns:a16="http://schemas.microsoft.com/office/drawing/2014/main" id="{6DA600C9-225E-4EC8-ABED-1FC09816E482}"/>
              </a:ext>
            </a:extLst>
          </p:cNvPr>
          <p:cNvGrpSpPr>
            <a:grpSpLocks/>
          </p:cNvGrpSpPr>
          <p:nvPr/>
        </p:nvGrpSpPr>
        <p:grpSpPr bwMode="auto">
          <a:xfrm>
            <a:off x="1284288" y="1211263"/>
            <a:ext cx="2514600" cy="1154112"/>
            <a:chOff x="809" y="799"/>
            <a:chExt cx="1584" cy="727"/>
          </a:xfrm>
        </p:grpSpPr>
        <p:sp>
          <p:nvSpPr>
            <p:cNvPr id="17418" name="Rectangle 12">
              <a:extLst>
                <a:ext uri="{FF2B5EF4-FFF2-40B4-BE49-F238E27FC236}">
                  <a16:creationId xmlns:a16="http://schemas.microsoft.com/office/drawing/2014/main" id="{5374771D-1E85-4ED3-92BE-3D7C494FD301}"/>
                </a:ext>
              </a:extLst>
            </p:cNvPr>
            <p:cNvSpPr>
              <a:spLocks noChangeArrowheads="1"/>
            </p:cNvSpPr>
            <p:nvPr/>
          </p:nvSpPr>
          <p:spPr bwMode="auto">
            <a:xfrm>
              <a:off x="809" y="799"/>
              <a:ext cx="1584" cy="7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
          <p:nvSpPr>
            <p:cNvPr id="17419" name="Line 20">
              <a:extLst>
                <a:ext uri="{FF2B5EF4-FFF2-40B4-BE49-F238E27FC236}">
                  <a16:creationId xmlns:a16="http://schemas.microsoft.com/office/drawing/2014/main" id="{D76AE233-EAFC-45B1-B040-3819927E009F}"/>
                </a:ext>
              </a:extLst>
            </p:cNvPr>
            <p:cNvSpPr>
              <a:spLocks noChangeShapeType="1"/>
            </p:cNvSpPr>
            <p:nvPr/>
          </p:nvSpPr>
          <p:spPr bwMode="auto">
            <a:xfrm>
              <a:off x="925" y="1348"/>
              <a:ext cx="122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
          <p:nvSpPr>
            <p:cNvPr id="17420" name="Arc 21">
              <a:extLst>
                <a:ext uri="{FF2B5EF4-FFF2-40B4-BE49-F238E27FC236}">
                  <a16:creationId xmlns:a16="http://schemas.microsoft.com/office/drawing/2014/main" id="{482E0056-139C-4713-9526-0706720AC39B}"/>
                </a:ext>
              </a:extLst>
            </p:cNvPr>
            <p:cNvSpPr>
              <a:spLocks/>
            </p:cNvSpPr>
            <p:nvPr/>
          </p:nvSpPr>
          <p:spPr bwMode="auto">
            <a:xfrm rot="16200000" flipV="1">
              <a:off x="1147" y="1223"/>
              <a:ext cx="88" cy="191"/>
            </a:xfrm>
            <a:custGeom>
              <a:avLst/>
              <a:gdLst>
                <a:gd name="T0" fmla="*/ 0 w 24146"/>
                <a:gd name="T1" fmla="*/ 0 h 43200"/>
                <a:gd name="T2" fmla="*/ 0 w 24146"/>
                <a:gd name="T3" fmla="*/ 0 h 43200"/>
                <a:gd name="T4" fmla="*/ 0 w 24146"/>
                <a:gd name="T5" fmla="*/ 0 h 43200"/>
                <a:gd name="T6" fmla="*/ 0 60000 65536"/>
                <a:gd name="T7" fmla="*/ 0 60000 65536"/>
                <a:gd name="T8" fmla="*/ 0 60000 65536"/>
                <a:gd name="T9" fmla="*/ 0 w 24146"/>
                <a:gd name="T10" fmla="*/ 0 h 43200"/>
                <a:gd name="T11" fmla="*/ 24146 w 24146"/>
                <a:gd name="T12" fmla="*/ 43200 h 43200"/>
              </a:gdLst>
              <a:ahLst/>
              <a:cxnLst>
                <a:cxn ang="T6">
                  <a:pos x="T0" y="T1"/>
                </a:cxn>
                <a:cxn ang="T7">
                  <a:pos x="T2" y="T3"/>
                </a:cxn>
                <a:cxn ang="T8">
                  <a:pos x="T4" y="T5"/>
                </a:cxn>
              </a:cxnLst>
              <a:rect l="T9" t="T10" r="T11" b="T12"/>
              <a:pathLst>
                <a:path w="24146" h="43200" fill="none" extrusionOk="0">
                  <a:moveTo>
                    <a:pt x="2545" y="0"/>
                  </a:moveTo>
                  <a:cubicBezTo>
                    <a:pt x="14475" y="0"/>
                    <a:pt x="24146" y="9670"/>
                    <a:pt x="24146" y="21600"/>
                  </a:cubicBezTo>
                  <a:cubicBezTo>
                    <a:pt x="24146" y="33529"/>
                    <a:pt x="14475" y="43200"/>
                    <a:pt x="2546" y="43200"/>
                  </a:cubicBezTo>
                  <a:cubicBezTo>
                    <a:pt x="1695" y="43200"/>
                    <a:pt x="844" y="43149"/>
                    <a:pt x="-1" y="43049"/>
                  </a:cubicBezTo>
                </a:path>
                <a:path w="24146" h="43200" stroke="0" extrusionOk="0">
                  <a:moveTo>
                    <a:pt x="2545" y="0"/>
                  </a:moveTo>
                  <a:cubicBezTo>
                    <a:pt x="14475" y="0"/>
                    <a:pt x="24146" y="9670"/>
                    <a:pt x="24146" y="21600"/>
                  </a:cubicBezTo>
                  <a:cubicBezTo>
                    <a:pt x="24146" y="33529"/>
                    <a:pt x="14475" y="43200"/>
                    <a:pt x="2546" y="43200"/>
                  </a:cubicBezTo>
                  <a:cubicBezTo>
                    <a:pt x="1695" y="43200"/>
                    <a:pt x="844" y="43149"/>
                    <a:pt x="-1" y="43049"/>
                  </a:cubicBezTo>
                  <a:lnTo>
                    <a:pt x="2546" y="21600"/>
                  </a:lnTo>
                  <a:lnTo>
                    <a:pt x="2545" y="0"/>
                  </a:lnTo>
                  <a:close/>
                </a:path>
              </a:pathLst>
            </a:custGeom>
            <a:solidFill>
              <a:schemeClr val="bg1"/>
            </a:solidFill>
            <a:ln w="9525">
              <a:solidFill>
                <a:schemeClr val="tx1"/>
              </a:solidFill>
              <a:prstDash val="sysDot"/>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grpSp>
          <p:nvGrpSpPr>
            <p:cNvPr id="17421" name="Group 15">
              <a:extLst>
                <a:ext uri="{FF2B5EF4-FFF2-40B4-BE49-F238E27FC236}">
                  <a16:creationId xmlns:a16="http://schemas.microsoft.com/office/drawing/2014/main" id="{6D7CF46B-A84D-4EB7-9545-4A251F17237F}"/>
                </a:ext>
              </a:extLst>
            </p:cNvPr>
            <p:cNvGrpSpPr>
              <a:grpSpLocks/>
            </p:cNvGrpSpPr>
            <p:nvPr/>
          </p:nvGrpSpPr>
          <p:grpSpPr bwMode="auto">
            <a:xfrm>
              <a:off x="1118" y="1307"/>
              <a:ext cx="144" cy="130"/>
              <a:chOff x="1063" y="1454"/>
              <a:chExt cx="144" cy="130"/>
            </a:xfrm>
          </p:grpSpPr>
          <p:sp>
            <p:nvSpPr>
              <p:cNvPr id="17427" name="Oval 13">
                <a:extLst>
                  <a:ext uri="{FF2B5EF4-FFF2-40B4-BE49-F238E27FC236}">
                    <a16:creationId xmlns:a16="http://schemas.microsoft.com/office/drawing/2014/main" id="{8DB88E20-6DCB-4804-BE1D-FDC7500BF98A}"/>
                  </a:ext>
                </a:extLst>
              </p:cNvPr>
              <p:cNvSpPr>
                <a:spLocks noChangeArrowheads="1"/>
              </p:cNvSpPr>
              <p:nvPr/>
            </p:nvSpPr>
            <p:spPr bwMode="auto">
              <a:xfrm>
                <a:off x="1063" y="1454"/>
                <a:ext cx="144" cy="130"/>
              </a:xfrm>
              <a:prstGeom prst="ellipse">
                <a:avLst/>
              </a:prstGeom>
              <a:solidFill>
                <a:schemeClr val="bg1"/>
              </a:solidFill>
              <a:ln w="9525">
                <a:solidFill>
                  <a:schemeClr val="tx1"/>
                </a:solidFill>
                <a:prstDash val="sysDot"/>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
            <p:nvSpPr>
              <p:cNvPr id="17428" name="Oval 14">
                <a:extLst>
                  <a:ext uri="{FF2B5EF4-FFF2-40B4-BE49-F238E27FC236}">
                    <a16:creationId xmlns:a16="http://schemas.microsoft.com/office/drawing/2014/main" id="{D6DFDFFC-E5B5-4554-8FC8-E599196086AF}"/>
                  </a:ext>
                </a:extLst>
              </p:cNvPr>
              <p:cNvSpPr>
                <a:spLocks noChangeArrowheads="1"/>
              </p:cNvSpPr>
              <p:nvPr/>
            </p:nvSpPr>
            <p:spPr bwMode="auto">
              <a:xfrm>
                <a:off x="1107" y="1491"/>
                <a:ext cx="56" cy="56"/>
              </a:xfrm>
              <a:prstGeom prst="ellipse">
                <a:avLst/>
              </a:prstGeom>
              <a:solidFill>
                <a:schemeClr val="bg1"/>
              </a:solidFill>
              <a:ln w="9525">
                <a:solidFill>
                  <a:schemeClr val="tx1"/>
                </a:solidFill>
                <a:prstDash val="sysDot"/>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grpSp>
        <p:sp>
          <p:nvSpPr>
            <p:cNvPr id="17422" name="Arc 22">
              <a:extLst>
                <a:ext uri="{FF2B5EF4-FFF2-40B4-BE49-F238E27FC236}">
                  <a16:creationId xmlns:a16="http://schemas.microsoft.com/office/drawing/2014/main" id="{3B124BAB-8DE9-465A-8510-9881604AA957}"/>
                </a:ext>
              </a:extLst>
            </p:cNvPr>
            <p:cNvSpPr>
              <a:spLocks/>
            </p:cNvSpPr>
            <p:nvPr/>
          </p:nvSpPr>
          <p:spPr bwMode="auto">
            <a:xfrm rot="16200000" flipV="1">
              <a:off x="1806" y="1223"/>
              <a:ext cx="88" cy="191"/>
            </a:xfrm>
            <a:custGeom>
              <a:avLst/>
              <a:gdLst>
                <a:gd name="T0" fmla="*/ 0 w 24146"/>
                <a:gd name="T1" fmla="*/ 0 h 43200"/>
                <a:gd name="T2" fmla="*/ 0 w 24146"/>
                <a:gd name="T3" fmla="*/ 0 h 43200"/>
                <a:gd name="T4" fmla="*/ 0 w 24146"/>
                <a:gd name="T5" fmla="*/ 0 h 43200"/>
                <a:gd name="T6" fmla="*/ 0 60000 65536"/>
                <a:gd name="T7" fmla="*/ 0 60000 65536"/>
                <a:gd name="T8" fmla="*/ 0 60000 65536"/>
                <a:gd name="T9" fmla="*/ 0 w 24146"/>
                <a:gd name="T10" fmla="*/ 0 h 43200"/>
                <a:gd name="T11" fmla="*/ 24146 w 24146"/>
                <a:gd name="T12" fmla="*/ 43200 h 43200"/>
              </a:gdLst>
              <a:ahLst/>
              <a:cxnLst>
                <a:cxn ang="T6">
                  <a:pos x="T0" y="T1"/>
                </a:cxn>
                <a:cxn ang="T7">
                  <a:pos x="T2" y="T3"/>
                </a:cxn>
                <a:cxn ang="T8">
                  <a:pos x="T4" y="T5"/>
                </a:cxn>
              </a:cxnLst>
              <a:rect l="T9" t="T10" r="T11" b="T12"/>
              <a:pathLst>
                <a:path w="24146" h="43200" fill="none" extrusionOk="0">
                  <a:moveTo>
                    <a:pt x="2545" y="0"/>
                  </a:moveTo>
                  <a:cubicBezTo>
                    <a:pt x="14475" y="0"/>
                    <a:pt x="24146" y="9670"/>
                    <a:pt x="24146" y="21600"/>
                  </a:cubicBezTo>
                  <a:cubicBezTo>
                    <a:pt x="24146" y="33529"/>
                    <a:pt x="14475" y="43200"/>
                    <a:pt x="2546" y="43200"/>
                  </a:cubicBezTo>
                  <a:cubicBezTo>
                    <a:pt x="1695" y="43200"/>
                    <a:pt x="844" y="43149"/>
                    <a:pt x="-1" y="43049"/>
                  </a:cubicBezTo>
                </a:path>
                <a:path w="24146" h="43200" stroke="0" extrusionOk="0">
                  <a:moveTo>
                    <a:pt x="2545" y="0"/>
                  </a:moveTo>
                  <a:cubicBezTo>
                    <a:pt x="14475" y="0"/>
                    <a:pt x="24146" y="9670"/>
                    <a:pt x="24146" y="21600"/>
                  </a:cubicBezTo>
                  <a:cubicBezTo>
                    <a:pt x="24146" y="33529"/>
                    <a:pt x="14475" y="43200"/>
                    <a:pt x="2546" y="43200"/>
                  </a:cubicBezTo>
                  <a:cubicBezTo>
                    <a:pt x="1695" y="43200"/>
                    <a:pt x="844" y="43149"/>
                    <a:pt x="-1" y="43049"/>
                  </a:cubicBezTo>
                  <a:lnTo>
                    <a:pt x="2546" y="21600"/>
                  </a:lnTo>
                  <a:lnTo>
                    <a:pt x="2545" y="0"/>
                  </a:lnTo>
                  <a:close/>
                </a:path>
              </a:pathLst>
            </a:custGeom>
            <a:solidFill>
              <a:schemeClr val="bg1"/>
            </a:solidFill>
            <a:ln w="9525">
              <a:solidFill>
                <a:schemeClr val="tx1"/>
              </a:solidFill>
              <a:prstDash val="sysDot"/>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grpSp>
          <p:nvGrpSpPr>
            <p:cNvPr id="17423" name="Group 16">
              <a:extLst>
                <a:ext uri="{FF2B5EF4-FFF2-40B4-BE49-F238E27FC236}">
                  <a16:creationId xmlns:a16="http://schemas.microsoft.com/office/drawing/2014/main" id="{B10621D2-E90E-46D6-8D34-20C4B2F0D246}"/>
                </a:ext>
              </a:extLst>
            </p:cNvPr>
            <p:cNvGrpSpPr>
              <a:grpSpLocks/>
            </p:cNvGrpSpPr>
            <p:nvPr/>
          </p:nvGrpSpPr>
          <p:grpSpPr bwMode="auto">
            <a:xfrm>
              <a:off x="1776" y="1320"/>
              <a:ext cx="144" cy="130"/>
              <a:chOff x="1063" y="1454"/>
              <a:chExt cx="144" cy="130"/>
            </a:xfrm>
          </p:grpSpPr>
          <p:sp>
            <p:nvSpPr>
              <p:cNvPr id="17425" name="Oval 17">
                <a:extLst>
                  <a:ext uri="{FF2B5EF4-FFF2-40B4-BE49-F238E27FC236}">
                    <a16:creationId xmlns:a16="http://schemas.microsoft.com/office/drawing/2014/main" id="{2CE2F62D-5159-40F6-80B2-5E9123426FCE}"/>
                  </a:ext>
                </a:extLst>
              </p:cNvPr>
              <p:cNvSpPr>
                <a:spLocks noChangeArrowheads="1"/>
              </p:cNvSpPr>
              <p:nvPr/>
            </p:nvSpPr>
            <p:spPr bwMode="auto">
              <a:xfrm>
                <a:off x="1063" y="1454"/>
                <a:ext cx="144" cy="130"/>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
            <p:nvSpPr>
              <p:cNvPr id="17426" name="Oval 18">
                <a:extLst>
                  <a:ext uri="{FF2B5EF4-FFF2-40B4-BE49-F238E27FC236}">
                    <a16:creationId xmlns:a16="http://schemas.microsoft.com/office/drawing/2014/main" id="{1AC4646A-5BA3-4F67-91D1-5C54FFFDE9E6}"/>
                  </a:ext>
                </a:extLst>
              </p:cNvPr>
              <p:cNvSpPr>
                <a:spLocks noChangeArrowheads="1"/>
              </p:cNvSpPr>
              <p:nvPr/>
            </p:nvSpPr>
            <p:spPr bwMode="auto">
              <a:xfrm>
                <a:off x="1107" y="1491"/>
                <a:ext cx="56" cy="56"/>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grpSp>
        <p:sp>
          <p:nvSpPr>
            <p:cNvPr id="17424" name="Freeform 26">
              <a:extLst>
                <a:ext uri="{FF2B5EF4-FFF2-40B4-BE49-F238E27FC236}">
                  <a16:creationId xmlns:a16="http://schemas.microsoft.com/office/drawing/2014/main" id="{E7338DDA-ED20-4BC6-9B2A-8DB62D8F2C51}"/>
                </a:ext>
              </a:extLst>
            </p:cNvPr>
            <p:cNvSpPr>
              <a:spLocks/>
            </p:cNvSpPr>
            <p:nvPr/>
          </p:nvSpPr>
          <p:spPr bwMode="auto">
            <a:xfrm>
              <a:off x="910" y="941"/>
              <a:ext cx="1247" cy="407"/>
            </a:xfrm>
            <a:custGeom>
              <a:avLst/>
              <a:gdLst>
                <a:gd name="T0" fmla="*/ 2 w 1247"/>
                <a:gd name="T1" fmla="*/ 407 h 407"/>
                <a:gd name="T2" fmla="*/ 43 w 1247"/>
                <a:gd name="T3" fmla="*/ 256 h 407"/>
                <a:gd name="T4" fmla="*/ 263 w 1247"/>
                <a:gd name="T5" fmla="*/ 222 h 407"/>
                <a:gd name="T6" fmla="*/ 448 w 1247"/>
                <a:gd name="T7" fmla="*/ 201 h 407"/>
                <a:gd name="T8" fmla="*/ 537 w 1247"/>
                <a:gd name="T9" fmla="*/ 98 h 407"/>
                <a:gd name="T10" fmla="*/ 647 w 1247"/>
                <a:gd name="T11" fmla="*/ 30 h 407"/>
                <a:gd name="T12" fmla="*/ 989 w 1247"/>
                <a:gd name="T13" fmla="*/ 30 h 407"/>
                <a:gd name="T14" fmla="*/ 1099 w 1247"/>
                <a:gd name="T15" fmla="*/ 208 h 407"/>
                <a:gd name="T16" fmla="*/ 1223 w 1247"/>
                <a:gd name="T17" fmla="*/ 263 h 407"/>
                <a:gd name="T18" fmla="*/ 1243 w 1247"/>
                <a:gd name="T19" fmla="*/ 407 h 4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7"/>
                <a:gd name="T31" fmla="*/ 0 h 407"/>
                <a:gd name="T32" fmla="*/ 1247 w 1247"/>
                <a:gd name="T33" fmla="*/ 407 h 4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7" h="407">
                  <a:moveTo>
                    <a:pt x="2" y="407"/>
                  </a:moveTo>
                  <a:cubicBezTo>
                    <a:pt x="1" y="346"/>
                    <a:pt x="0" y="287"/>
                    <a:pt x="43" y="256"/>
                  </a:cubicBezTo>
                  <a:cubicBezTo>
                    <a:pt x="86" y="225"/>
                    <a:pt x="196" y="231"/>
                    <a:pt x="263" y="222"/>
                  </a:cubicBezTo>
                  <a:cubicBezTo>
                    <a:pt x="330" y="213"/>
                    <a:pt x="402" y="222"/>
                    <a:pt x="448" y="201"/>
                  </a:cubicBezTo>
                  <a:cubicBezTo>
                    <a:pt x="494" y="180"/>
                    <a:pt x="504" y="126"/>
                    <a:pt x="537" y="98"/>
                  </a:cubicBezTo>
                  <a:cubicBezTo>
                    <a:pt x="570" y="70"/>
                    <a:pt x="572" y="41"/>
                    <a:pt x="647" y="30"/>
                  </a:cubicBezTo>
                  <a:cubicBezTo>
                    <a:pt x="722" y="19"/>
                    <a:pt x="914" y="0"/>
                    <a:pt x="989" y="30"/>
                  </a:cubicBezTo>
                  <a:cubicBezTo>
                    <a:pt x="1064" y="60"/>
                    <a:pt x="1060" y="169"/>
                    <a:pt x="1099" y="208"/>
                  </a:cubicBezTo>
                  <a:cubicBezTo>
                    <a:pt x="1138" y="247"/>
                    <a:pt x="1199" y="230"/>
                    <a:pt x="1223" y="263"/>
                  </a:cubicBezTo>
                  <a:cubicBezTo>
                    <a:pt x="1247" y="296"/>
                    <a:pt x="1240" y="384"/>
                    <a:pt x="1243" y="407"/>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grpSp>
      <p:sp>
        <p:nvSpPr>
          <p:cNvPr id="17417" name="Rectangle 30">
            <a:extLst>
              <a:ext uri="{FF2B5EF4-FFF2-40B4-BE49-F238E27FC236}">
                <a16:creationId xmlns:a16="http://schemas.microsoft.com/office/drawing/2014/main" id="{3A47A02F-60D3-4E12-8B73-226F3475AEA4}"/>
              </a:ext>
            </a:extLst>
          </p:cNvPr>
          <p:cNvSpPr>
            <a:spLocks noChangeArrowheads="1"/>
          </p:cNvSpPr>
          <p:nvPr/>
        </p:nvSpPr>
        <p:spPr bwMode="auto">
          <a:xfrm>
            <a:off x="1333500" y="5191125"/>
            <a:ext cx="3705225" cy="1276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F593-C259-E57E-690C-8C24E49B1E0D}"/>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02025B70-3240-5F4C-F77C-008216300E7C}"/>
              </a:ext>
            </a:extLst>
          </p:cNvPr>
          <p:cNvSpPr>
            <a:spLocks noGrp="1"/>
          </p:cNvSpPr>
          <p:nvPr>
            <p:ph type="sldNum" sz="quarter" idx="12"/>
          </p:nvPr>
        </p:nvSpPr>
        <p:spPr/>
        <p:txBody>
          <a:bodyPr/>
          <a:lstStyle/>
          <a:p>
            <a:fld id="{ACE6F429-4610-4245-A8FF-101CE400FD29}" type="slidenum">
              <a:rPr lang="en-US" altLang="en-US"/>
              <a:pPr/>
              <a:t>4</a:t>
            </a:fld>
            <a:endParaRPr lang="en-US" altLang="en-US"/>
          </a:p>
        </p:txBody>
      </p:sp>
    </p:spTree>
    <p:extLst>
      <p:ext uri="{BB962C8B-B14F-4D97-AF65-F5344CB8AC3E}">
        <p14:creationId xmlns:p14="http://schemas.microsoft.com/office/powerpoint/2010/main" val="48578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6">
            <a:extLst>
              <a:ext uri="{FF2B5EF4-FFF2-40B4-BE49-F238E27FC236}">
                <a16:creationId xmlns:a16="http://schemas.microsoft.com/office/drawing/2014/main" id="{B7ACF29B-B558-40C7-865B-69C9E82CBB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rPr>
              <a:t>3-</a:t>
            </a:r>
            <a:fld id="{721F4D18-9BCD-4941-9316-54E049B1711E}" type="slidenum">
              <a:rPr kumimoji="0" lang="en-US" altLang="en-US" sz="1200" b="0" i="0" u="none" strike="noStrike" kern="1200" cap="none" spc="0" normalizeH="0" baseline="0" noProof="0" smtClean="0">
                <a:ln>
                  <a:noFill/>
                </a:ln>
                <a:solidFill>
                  <a:srgbClr val="898989"/>
                </a:solidFill>
                <a:effectLst/>
                <a:uLnTx/>
                <a:uFillTx/>
                <a:latin typeface="Times"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898989"/>
              </a:solidFill>
              <a:effectLst/>
              <a:uLnTx/>
              <a:uFillTx/>
              <a:latin typeface="Times" panose="02020603050405020304" pitchFamily="18" charset="0"/>
              <a:ea typeface="+mn-ea"/>
              <a:cs typeface="+mn-cs"/>
            </a:endParaRPr>
          </a:p>
        </p:txBody>
      </p:sp>
      <p:sp>
        <p:nvSpPr>
          <p:cNvPr id="19459" name="Rectangle 4">
            <a:extLst>
              <a:ext uri="{FF2B5EF4-FFF2-40B4-BE49-F238E27FC236}">
                <a16:creationId xmlns:a16="http://schemas.microsoft.com/office/drawing/2014/main" id="{66E9FE23-653A-425E-BD34-176184D6915A}"/>
              </a:ext>
            </a:extLst>
          </p:cNvPr>
          <p:cNvSpPr>
            <a:spLocks noGrp="1" noChangeArrowheads="1"/>
          </p:cNvSpPr>
          <p:nvPr>
            <p:ph type="title"/>
          </p:nvPr>
        </p:nvSpPr>
        <p:spPr/>
        <p:txBody>
          <a:bodyPr/>
          <a:lstStyle/>
          <a:p>
            <a:r>
              <a:rPr lang="en-US" altLang="en-US"/>
              <a:t>      Class     vs.     Object</a:t>
            </a:r>
          </a:p>
        </p:txBody>
      </p:sp>
      <p:sp>
        <p:nvSpPr>
          <p:cNvPr id="19460" name="Rectangle 5">
            <a:extLst>
              <a:ext uri="{FF2B5EF4-FFF2-40B4-BE49-F238E27FC236}">
                <a16:creationId xmlns:a16="http://schemas.microsoft.com/office/drawing/2014/main" id="{D3097DB5-AD2F-4DDE-8B2C-4EB55B63DFDD}"/>
              </a:ext>
            </a:extLst>
          </p:cNvPr>
          <p:cNvSpPr>
            <a:spLocks noGrp="1" noChangeArrowheads="1"/>
          </p:cNvSpPr>
          <p:nvPr>
            <p:ph type="body" sz="half" idx="1"/>
          </p:nvPr>
        </p:nvSpPr>
        <p:spPr/>
        <p:txBody>
          <a:bodyPr/>
          <a:lstStyle/>
          <a:p>
            <a:r>
              <a:rPr lang="en-US" altLang="en-US" sz="2000"/>
              <a:t>A piece of the program’s source code</a:t>
            </a:r>
          </a:p>
          <a:p>
            <a:r>
              <a:rPr lang="en-US" altLang="en-US" sz="2000"/>
              <a:t>Written by a programmer </a:t>
            </a:r>
          </a:p>
          <a:p>
            <a:endParaRPr lang="en-US" altLang="en-US" sz="2000"/>
          </a:p>
          <a:p>
            <a:r>
              <a:rPr lang="en-US" altLang="en-US" sz="2000"/>
              <a:t>Specifies the structure (the number and types) of its objects’ attributes — the same for all of its objects</a:t>
            </a:r>
          </a:p>
          <a:p>
            <a:endParaRPr lang="en-US" altLang="en-US" sz="2000"/>
          </a:p>
          <a:p>
            <a:endParaRPr lang="en-US" altLang="en-US" sz="2000"/>
          </a:p>
          <a:p>
            <a:r>
              <a:rPr lang="en-US" altLang="en-US" sz="2000"/>
              <a:t>Specifies the possible behaviors of its objects </a:t>
            </a:r>
          </a:p>
          <a:p>
            <a:endParaRPr lang="en-US" altLang="en-US"/>
          </a:p>
        </p:txBody>
      </p:sp>
      <p:sp>
        <p:nvSpPr>
          <p:cNvPr id="19461" name="Rectangle 6">
            <a:extLst>
              <a:ext uri="{FF2B5EF4-FFF2-40B4-BE49-F238E27FC236}">
                <a16:creationId xmlns:a16="http://schemas.microsoft.com/office/drawing/2014/main" id="{80ACF318-A04F-44B0-8B09-C5B73FB3BBFB}"/>
              </a:ext>
            </a:extLst>
          </p:cNvPr>
          <p:cNvSpPr>
            <a:spLocks noGrp="1" noChangeArrowheads="1"/>
          </p:cNvSpPr>
          <p:nvPr>
            <p:ph type="body" sz="half" idx="2"/>
          </p:nvPr>
        </p:nvSpPr>
        <p:spPr>
          <a:xfrm>
            <a:off x="4648200" y="1600200"/>
            <a:ext cx="4038600" cy="4853136"/>
          </a:xfrm>
        </p:spPr>
        <p:txBody>
          <a:bodyPr/>
          <a:lstStyle/>
          <a:p>
            <a:r>
              <a:rPr lang="en-US" altLang="en-US" sz="2000"/>
              <a:t>An entity in a running program</a:t>
            </a:r>
          </a:p>
          <a:p>
            <a:r>
              <a:rPr lang="en-US" altLang="en-US" sz="2000"/>
              <a:t>Created when the program is running (by the main method or a constructor or another method) </a:t>
            </a:r>
          </a:p>
          <a:p>
            <a:r>
              <a:rPr lang="en-US" altLang="en-US" sz="2000"/>
              <a:t>Holds specific values of attributes; these values can change while the program is running</a:t>
            </a:r>
          </a:p>
          <a:p>
            <a:endParaRPr lang="en-US" altLang="en-US" sz="2000"/>
          </a:p>
          <a:p>
            <a:r>
              <a:rPr lang="en-US" altLang="en-US" sz="2000"/>
              <a:t>Behaves appropriately when called upon </a:t>
            </a:r>
          </a:p>
          <a:p>
            <a:endParaRPr lang="en-US" altLang="en-US"/>
          </a:p>
        </p:txBody>
      </p:sp>
      <p:sp>
        <p:nvSpPr>
          <p:cNvPr id="19462" name="Line 7">
            <a:extLst>
              <a:ext uri="{FF2B5EF4-FFF2-40B4-BE49-F238E27FC236}">
                <a16:creationId xmlns:a16="http://schemas.microsoft.com/office/drawing/2014/main" id="{71F66772-B08B-43D4-B8FB-B730917D5822}"/>
              </a:ext>
            </a:extLst>
          </p:cNvPr>
          <p:cNvSpPr>
            <a:spLocks noChangeShapeType="1"/>
          </p:cNvSpPr>
          <p:nvPr/>
        </p:nvSpPr>
        <p:spPr bwMode="auto">
          <a:xfrm>
            <a:off x="4648200" y="1611313"/>
            <a:ext cx="0" cy="469106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4FA79F29-43C6-4601-97B5-13FB78EE6732}"/>
              </a:ext>
            </a:extLst>
          </p:cNvPr>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02557216-98F0-492A-B745-5644800FA867}" type="slidenum">
              <a:rPr kumimoji="0" lang="zh-CN" altLang="en-GB" sz="1200" b="0" i="0" u="none" strike="noStrike" kern="1200" cap="none" spc="0" normalizeH="0" baseline="0" noProof="0" smtClean="0">
                <a:ln>
                  <a:noFill/>
                </a:ln>
                <a:solidFill>
                  <a:srgbClr val="898989"/>
                </a:solidFill>
                <a:effectLst/>
                <a:uLnTx/>
                <a:uFillTx/>
                <a:latin typeface="Tahoma" panose="020B060403050404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6</a:t>
            </a:fld>
            <a:endParaRPr kumimoji="0" lang="en-GB" altLang="zh-CN" sz="1200" b="0" i="0" u="none" strike="noStrike" kern="1200" cap="none" spc="0" normalizeH="0" baseline="0" noProof="0">
              <a:ln>
                <a:noFill/>
              </a:ln>
              <a:solidFill>
                <a:srgbClr val="898989"/>
              </a:solidFill>
              <a:effectLst/>
              <a:uLnTx/>
              <a:uFillTx/>
              <a:latin typeface="Tahoma" panose="020B0604030504040204" pitchFamily="34" charset="0"/>
              <a:ea typeface="宋体" panose="02010600030101010101" pitchFamily="2" charset="-122"/>
              <a:cs typeface="+mn-cs"/>
            </a:endParaRPr>
          </a:p>
        </p:txBody>
      </p:sp>
      <p:sp>
        <p:nvSpPr>
          <p:cNvPr id="23555" name="Rectangle 2">
            <a:extLst>
              <a:ext uri="{FF2B5EF4-FFF2-40B4-BE49-F238E27FC236}">
                <a16:creationId xmlns:a16="http://schemas.microsoft.com/office/drawing/2014/main" id="{455EC62E-6642-4E04-9ABB-208B6DEBBBA8}"/>
              </a:ext>
            </a:extLst>
          </p:cNvPr>
          <p:cNvSpPr>
            <a:spLocks noGrp="1" noChangeArrowheads="1"/>
          </p:cNvSpPr>
          <p:nvPr>
            <p:ph type="title"/>
          </p:nvPr>
        </p:nvSpPr>
        <p:spPr/>
        <p:txBody>
          <a:bodyPr/>
          <a:lstStyle/>
          <a:p>
            <a:pPr eaLnBrk="1" hangingPunct="1"/>
            <a:r>
              <a:rPr lang="en-AU" altLang="en-AU" sz="4000"/>
              <a:t>What is a Constructor?</a:t>
            </a:r>
          </a:p>
        </p:txBody>
      </p:sp>
      <p:sp>
        <p:nvSpPr>
          <p:cNvPr id="23556" name="Rectangle 3">
            <a:extLst>
              <a:ext uri="{FF2B5EF4-FFF2-40B4-BE49-F238E27FC236}">
                <a16:creationId xmlns:a16="http://schemas.microsoft.com/office/drawing/2014/main" id="{05CF4208-3476-4638-812E-22754FBE0991}"/>
              </a:ext>
            </a:extLst>
          </p:cNvPr>
          <p:cNvSpPr>
            <a:spLocks noGrp="1" noChangeArrowheads="1"/>
          </p:cNvSpPr>
          <p:nvPr>
            <p:ph type="body" idx="1"/>
          </p:nvPr>
        </p:nvSpPr>
        <p:spPr/>
        <p:txBody>
          <a:bodyPr/>
          <a:lstStyle/>
          <a:p>
            <a:pPr eaLnBrk="1" hangingPunct="1">
              <a:lnSpc>
                <a:spcPct val="90000"/>
              </a:lnSpc>
            </a:pPr>
            <a:r>
              <a:rPr lang="en-AU" altLang="en-AU" sz="2400"/>
              <a:t>Constructor is a special method that gets invoked “automatically” at the time of object creation.</a:t>
            </a:r>
          </a:p>
          <a:p>
            <a:r>
              <a:rPr lang="en-GB" altLang="en-US" sz="2400"/>
              <a:t>Constructor is used for Initializing the values to the data members of the class.</a:t>
            </a:r>
            <a:endParaRPr lang="en-AU" altLang="en-AU" sz="2400"/>
          </a:p>
          <a:p>
            <a:pPr eaLnBrk="1" hangingPunct="1">
              <a:lnSpc>
                <a:spcPct val="90000"/>
              </a:lnSpc>
            </a:pPr>
            <a:r>
              <a:rPr lang="en-AU" altLang="en-AU" sz="2400"/>
              <a:t>Constructor</a:t>
            </a:r>
            <a:r>
              <a:rPr lang="en-AU" altLang="en-AU" sz="2400" i="1"/>
              <a:t> </a:t>
            </a:r>
            <a:r>
              <a:rPr lang="en-AU" altLang="en-AU" sz="2400"/>
              <a:t>has the same name as the class name.</a:t>
            </a:r>
          </a:p>
          <a:p>
            <a:pPr eaLnBrk="1" hangingPunct="1"/>
            <a:r>
              <a:rPr lang="en-US" altLang="en-US" sz="2400"/>
              <a:t>Constructors do not have a return type (not even void) and they do not return a value. </a:t>
            </a:r>
          </a:p>
          <a:p>
            <a:pPr eaLnBrk="1" hangingPunct="1">
              <a:lnSpc>
                <a:spcPct val="90000"/>
              </a:lnSpc>
            </a:pPr>
            <a:r>
              <a:rPr lang="en-AU" altLang="en-AU" sz="2400"/>
              <a:t>A class can have more than one constructor as long as they have different signature (i.e., different input arguments syntax).</a:t>
            </a:r>
          </a:p>
          <a:p>
            <a:pPr>
              <a:spcBef>
                <a:spcPts val="525"/>
              </a:spcBef>
              <a:buSzPct val="90000"/>
            </a:pPr>
            <a:r>
              <a:rPr lang="en-GB" altLang="en-US" sz="2200"/>
              <a:t>Constructors have special syntax:</a:t>
            </a:r>
          </a:p>
          <a:p>
            <a:pPr lvl="1">
              <a:buSzPct val="89000"/>
            </a:pPr>
            <a:r>
              <a:rPr lang="en-GB" altLang="en-US" sz="1800"/>
              <a:t>must always have the same name as their class</a:t>
            </a:r>
          </a:p>
          <a:p>
            <a:pPr lvl="1">
              <a:buSzPct val="89000"/>
            </a:pPr>
            <a:r>
              <a:rPr lang="en-GB" altLang="en-US" sz="1800"/>
              <a:t>by convention, always start with capital letter (unlike other methods)</a:t>
            </a:r>
          </a:p>
          <a:p>
            <a:pPr eaLnBrk="1" hangingPunct="1">
              <a:lnSpc>
                <a:spcPct val="90000"/>
              </a:lnSpc>
            </a:pPr>
            <a:endParaRPr lang="en-AU" altLang="en-AU" sz="24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FD6F2A5-DC89-40AB-B604-4DF35EC5F63E}"/>
              </a:ext>
            </a:extLst>
          </p:cNvPr>
          <p:cNvSpPr>
            <a:spLocks noGrp="1" noChangeArrowheads="1"/>
          </p:cNvSpPr>
          <p:nvPr>
            <p:ph type="title"/>
          </p:nvPr>
        </p:nvSpPr>
        <p:spPr>
          <a:xfrm>
            <a:off x="685800" y="0"/>
            <a:ext cx="7772400" cy="1428750"/>
          </a:xfrm>
        </p:spPr>
        <p:txBody>
          <a:bodyPr/>
          <a:lstStyle/>
          <a:p>
            <a:pPr eaLnBrk="1" hangingPunct="1"/>
            <a:r>
              <a:rPr lang="en-US" altLang="en-US"/>
              <a:t>Constructors</a:t>
            </a:r>
            <a:endParaRPr lang="en-US" altLang="en-US" b="1">
              <a:latin typeface="Book Antiqua" panose="02040602050305030304" pitchFamily="18" charset="0"/>
            </a:endParaRPr>
          </a:p>
        </p:txBody>
      </p:sp>
      <p:sp>
        <p:nvSpPr>
          <p:cNvPr id="25603" name="Rectangle 3">
            <a:extLst>
              <a:ext uri="{FF2B5EF4-FFF2-40B4-BE49-F238E27FC236}">
                <a16:creationId xmlns:a16="http://schemas.microsoft.com/office/drawing/2014/main" id="{5C337292-6E35-4DB0-95D2-C2865086D855}"/>
              </a:ext>
            </a:extLst>
          </p:cNvPr>
          <p:cNvSpPr>
            <a:spLocks noGrp="1" noChangeArrowheads="1"/>
          </p:cNvSpPr>
          <p:nvPr>
            <p:ph type="body" idx="1"/>
          </p:nvPr>
        </p:nvSpPr>
        <p:spPr>
          <a:xfrm>
            <a:off x="533400" y="1524000"/>
            <a:ext cx="7772400" cy="4953000"/>
          </a:xfrm>
        </p:spPr>
        <p:txBody>
          <a:bodyPr/>
          <a:lstStyle/>
          <a:p>
            <a:pPr eaLnBrk="1" hangingPunct="1">
              <a:spcBef>
                <a:spcPct val="0"/>
              </a:spcBef>
              <a:buFont typeface="Wingdings" panose="05000000000000000000" pitchFamily="2" charset="2"/>
              <a:buNone/>
            </a:pPr>
            <a:r>
              <a:rPr lang="en-US" altLang="en-US">
                <a:latin typeface="Courier New" panose="02070309020205020404" pitchFamily="49" charset="0"/>
              </a:rPr>
              <a:t>Circle() {</a:t>
            </a:r>
          </a:p>
          <a:p>
            <a:pPr eaLnBrk="1" hangingPunct="1">
              <a:spcBef>
                <a:spcPct val="0"/>
              </a:spcBef>
              <a:buFont typeface="Wingdings" panose="05000000000000000000" pitchFamily="2" charset="2"/>
              <a:buNone/>
            </a:pPr>
            <a:r>
              <a:rPr lang="en-US" altLang="en-US">
                <a:latin typeface="Courier New" panose="02070309020205020404" pitchFamily="49" charset="0"/>
              </a:rPr>
              <a:t>}</a:t>
            </a:r>
          </a:p>
          <a:p>
            <a:pPr eaLnBrk="1" hangingPunct="1">
              <a:spcBef>
                <a:spcPct val="0"/>
              </a:spcBef>
              <a:buFont typeface="Wingdings" panose="05000000000000000000" pitchFamily="2" charset="2"/>
              <a:buNone/>
            </a:pPr>
            <a:endParaRPr lang="en-US" altLang="en-US">
              <a:latin typeface="Courier New" panose="02070309020205020404" pitchFamily="49" charset="0"/>
            </a:endParaRPr>
          </a:p>
          <a:p>
            <a:pPr eaLnBrk="1" hangingPunct="1">
              <a:buFont typeface="Wingdings" panose="05000000000000000000" pitchFamily="2" charset="2"/>
              <a:buNone/>
            </a:pPr>
            <a:r>
              <a:rPr lang="en-US" altLang="en-US">
                <a:latin typeface="Courier New" panose="02070309020205020404" pitchFamily="49" charset="0"/>
              </a:rPr>
              <a:t>Circle(double </a:t>
            </a:r>
            <a:r>
              <a:rPr lang="en-US" altLang="en-US" err="1">
                <a:latin typeface="Courier New" panose="02070309020205020404" pitchFamily="49" charset="0"/>
              </a:rPr>
              <a:t>newRadius</a:t>
            </a:r>
            <a:r>
              <a:rPr lang="en-US" altLang="en-US">
                <a:latin typeface="Courier New" panose="02070309020205020404" pitchFamily="49" charset="0"/>
              </a:rPr>
              <a:t>) {  </a:t>
            </a:r>
          </a:p>
          <a:p>
            <a:pPr eaLnBrk="1" hangingPunct="1">
              <a:spcBef>
                <a:spcPct val="0"/>
              </a:spcBef>
              <a:buFont typeface="Wingdings" panose="05000000000000000000" pitchFamily="2" charset="2"/>
              <a:buNone/>
            </a:pPr>
            <a:r>
              <a:rPr lang="en-US" altLang="en-US">
                <a:latin typeface="Courier New" panose="02070309020205020404" pitchFamily="49" charset="0"/>
              </a:rPr>
              <a:t>  radius = </a:t>
            </a:r>
            <a:r>
              <a:rPr lang="en-US" altLang="en-US" err="1">
                <a:latin typeface="Courier New" panose="02070309020205020404" pitchFamily="49" charset="0"/>
              </a:rPr>
              <a:t>newRadius</a:t>
            </a:r>
            <a:r>
              <a:rPr lang="en-US" altLang="en-US">
                <a:latin typeface="Courier New" panose="02070309020205020404" pitchFamily="49" charset="0"/>
              </a:rPr>
              <a:t>;</a:t>
            </a:r>
          </a:p>
          <a:p>
            <a:pPr eaLnBrk="1" hangingPunct="1">
              <a:spcBef>
                <a:spcPct val="0"/>
              </a:spcBef>
              <a:buFont typeface="Wingdings" panose="05000000000000000000" pitchFamily="2" charset="2"/>
              <a:buNone/>
            </a:pPr>
            <a:r>
              <a:rPr lang="en-US" altLang="en-US">
                <a:latin typeface="Courier New" panose="02070309020205020404" pitchFamily="49" charset="0"/>
              </a:rPr>
              <a:t>}</a:t>
            </a:r>
          </a:p>
          <a:p>
            <a:pPr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200"/>
              <a:t>A constructor is called whenever an object is created.</a:t>
            </a:r>
          </a:p>
          <a:p>
            <a:pPr eaLnBrk="1" hangingPunct="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200"/>
              <a:t>Enable you to create object instances with  new XX()</a:t>
            </a:r>
            <a:endParaRPr lang="en-US" altLang="en-US">
              <a:latin typeface="Courier New" panose="02070309020205020404" pitchFamily="49" charset="0"/>
            </a:endParaRPr>
          </a:p>
        </p:txBody>
      </p:sp>
      <p:sp>
        <p:nvSpPr>
          <p:cNvPr id="25604" name="Text Box 4">
            <a:extLst>
              <a:ext uri="{FF2B5EF4-FFF2-40B4-BE49-F238E27FC236}">
                <a16:creationId xmlns:a16="http://schemas.microsoft.com/office/drawing/2014/main" id="{657471AD-E5BD-42CA-9812-1D17CFAB7FA8}"/>
              </a:ext>
            </a:extLst>
          </p:cNvPr>
          <p:cNvSpPr txBox="1">
            <a:spLocks noChangeArrowheads="1"/>
          </p:cNvSpPr>
          <p:nvPr/>
        </p:nvSpPr>
        <p:spPr bwMode="auto">
          <a:xfrm>
            <a:off x="4267200" y="1143000"/>
            <a:ext cx="48768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3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Constructors are a special kind of methods that are invoked to </a:t>
            </a:r>
            <a:r>
              <a:rPr kumimoji="0" lang="tr-TR" altLang="en-US" sz="3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perform initializing actions</a:t>
            </a:r>
            <a:r>
              <a:rPr kumimoji="0" lang="en-US" altLang="en-US" sz="3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D5544E02-8220-460C-BFF7-7FB514A3F842}"/>
              </a:ext>
            </a:extLst>
          </p:cNvPr>
          <p:cNvSpPr>
            <a:spLocks noChangeArrowheads="1"/>
          </p:cNvSpPr>
          <p:nvPr/>
        </p:nvSpPr>
        <p:spPr bwMode="auto">
          <a:xfrm>
            <a:off x="152400" y="-48873"/>
            <a:ext cx="8991600" cy="69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49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//Emp.java</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class Emp</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private String name;</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private String id;</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private int salary;</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Emp() // No argument constructor</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name = “</a:t>
            </a:r>
            <a:r>
              <a:rPr kumimoji="0" lang="tr-TR"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Ahmet</a:t>
            </a: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id = "1234";</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salary = 100;</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eaLnBrk="0" fontAlgn="base" hangingPunct="0">
              <a:spcBef>
                <a:spcPct val="0"/>
              </a:spcBef>
              <a:spcAft>
                <a:spcPct val="0"/>
              </a:spcAft>
              <a:buNone/>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non-default constructor (Parametrized Constructor)</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public Emp(String n, String </a:t>
            </a:r>
            <a:r>
              <a:rPr kumimoji="0" lang="en-US" altLang="en-US" sz="1800" b="1"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i</a:t>
            </a: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int s) </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name = n;</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id = </a:t>
            </a:r>
            <a:r>
              <a:rPr kumimoji="0" lang="en-US" altLang="en-US" sz="1800" b="1"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i</a:t>
            </a: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salary = s;</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void display()</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      </a:t>
            </a:r>
            <a:r>
              <a:rPr kumimoji="0" lang="en-US" altLang="en-US" sz="1800" b="1"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System.out.println</a:t>
            </a: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r>
              <a:rPr kumimoji="0" lang="en-US" altLang="en-US" sz="1800" b="1"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nEmploye</a:t>
            </a: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Info ");</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System.out.println</a:t>
            </a: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("Name "+ name);</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System.out.println</a:t>
            </a: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("ID "+ id);</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r>
              <a:rPr kumimoji="0" lang="en-US" altLang="en-US" sz="1800" b="1" i="0" u="none" strike="noStrike" kern="1200" cap="none" spc="0" normalizeH="0" baseline="0" noProof="0" err="1">
                <a:ln>
                  <a:noFill/>
                </a:ln>
                <a:solidFill>
                  <a:prstClr val="black"/>
                </a:solidFill>
                <a:effectLst/>
                <a:uLnTx/>
                <a:uFillTx/>
                <a:latin typeface="Courier New" panose="02070309020205020404" pitchFamily="49" charset="0"/>
                <a:ea typeface="+mn-ea"/>
                <a:cs typeface="+mn-cs"/>
              </a:rPr>
              <a:t>System.out.println</a:t>
            </a: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("Salary "+ salary);</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a:t>
            </a:r>
          </a:p>
          <a:p>
            <a:pPr marL="0" marR="0" lvl="0" indent="449263"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ourier New" panose="02070309020205020404" pitchFamily="49" charset="0"/>
                <a:ea typeface="+mn-ea"/>
                <a:cs typeface="+mn-cs"/>
              </a:rPr>
              <a:t>}</a:t>
            </a:r>
          </a:p>
          <a:p>
            <a:pPr marL="0" marR="0" lvl="0" indent="449263"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prstClr val="black"/>
              </a:solidFill>
              <a:effectLst/>
              <a:uLnTx/>
              <a:uFillTx/>
              <a:latin typeface="Courier New" panose="02070309020205020404" pitchFamily="49"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BF5167B6-C094-4C14-B21E-A8BEE49916A1}"/>
              </a:ext>
            </a:extLst>
          </p:cNvPr>
          <p:cNvSpPr txBox="1">
            <a:spLocks noChangeArrowheads="1"/>
          </p:cNvSpPr>
          <p:nvPr/>
        </p:nvSpPr>
        <p:spPr bwMode="auto">
          <a:xfrm>
            <a:off x="762000" y="914400"/>
            <a:ext cx="7239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//ExEmp.java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class </a:t>
            </a:r>
            <a:r>
              <a:rPr kumimoji="0" lang="en-US" altLang="en-US" sz="1800" b="1" i="0" u="none" strike="noStrike" kern="1200" cap="none" spc="0" normalizeH="0" baseline="0" noProof="0" err="1">
                <a:ln>
                  <a:noFill/>
                </a:ln>
                <a:solidFill>
                  <a:prstClr val="black"/>
                </a:solidFill>
                <a:effectLst/>
                <a:uLnTx/>
                <a:uFillTx/>
                <a:latin typeface="Arial" panose="020B0604020202020204" pitchFamily="34" charset="0"/>
                <a:ea typeface="+mn-ea"/>
                <a:cs typeface="+mn-cs"/>
              </a:rPr>
              <a:t>ExEmp</a:t>
            </a:r>
            <a:endPar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	public static void main(String [] </a:t>
            </a:r>
            <a:r>
              <a:rPr kumimoji="0" lang="en-US" altLang="en-US" sz="1800" b="1" i="0" u="none" strike="noStrike" kern="1200" cap="none" spc="0" normalizeH="0" baseline="0" noProof="0" err="1">
                <a:ln>
                  <a:noFill/>
                </a:ln>
                <a:solidFill>
                  <a:prstClr val="black"/>
                </a:solidFill>
                <a:effectLst/>
                <a:uLnTx/>
                <a:uFillTx/>
                <a:latin typeface="Arial" panose="020B0604020202020204" pitchFamily="34" charset="0"/>
                <a:ea typeface="+mn-ea"/>
                <a:cs typeface="+mn-cs"/>
              </a:rPr>
              <a:t>args</a:t>
            </a: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		Emp e1 = new Emp(); </a:t>
            </a:r>
            <a:endParaRPr kumimoji="0" lang="tr-TR"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		e1.display();	</a:t>
            </a:r>
            <a:endParaRPr kumimoji="0" lang="tr-TR"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		</a:t>
            </a: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Emp e4 = new Emp("Ali","98745", 400);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		e4.display(); </a:t>
            </a:r>
            <a:endParaRPr kumimoji="0" lang="tr-TR"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a:t>
            </a:r>
            <a:endPar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6205359AAAA9646BEB41740963FDE01" ma:contentTypeVersion="8" ma:contentTypeDescription="Create a new document." ma:contentTypeScope="" ma:versionID="955dce43d057e01f38c260f14e346831">
  <xsd:schema xmlns:xsd="http://www.w3.org/2001/XMLSchema" xmlns:xs="http://www.w3.org/2001/XMLSchema" xmlns:p="http://schemas.microsoft.com/office/2006/metadata/properties" xmlns:ns2="8170d56f-e7a0-4180-bfc5-6a51bc7581d5" targetNamespace="http://schemas.microsoft.com/office/2006/metadata/properties" ma:root="true" ma:fieldsID="aac8c3b05bdb6918a57bcc20a5bc840a" ns2:_="">
    <xsd:import namespace="8170d56f-e7a0-4180-bfc5-6a51bc7581d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70d56f-e7a0-4180-bfc5-6a51bc7581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04EAD1-5864-4884-A0E7-7EA48A149DB9}">
  <ds:schemaRefs>
    <ds:schemaRef ds:uri="http://schemas.microsoft.com/sharepoint/v3/contenttype/forms"/>
  </ds:schemaRefs>
</ds:datastoreItem>
</file>

<file path=customXml/itemProps2.xml><?xml version="1.0" encoding="utf-8"?>
<ds:datastoreItem xmlns:ds="http://schemas.openxmlformats.org/officeDocument/2006/customXml" ds:itemID="{C1FD2BE4-7A72-4F59-82B2-C11DF679BDF0}"/>
</file>

<file path=customXml/itemProps3.xml><?xml version="1.0" encoding="utf-8"?>
<ds:datastoreItem xmlns:ds="http://schemas.openxmlformats.org/officeDocument/2006/customXml" ds:itemID="{2CEE885C-0566-4877-97F1-44F8E609701D}">
  <ds:schemaRefs>
    <ds:schemaRef ds:uri="cef7f165-8cb0-4f98-a6ac-d86ef6986c71"/>
    <ds:schemaRef ds:uri="d92ac459-dccd-45e4-94c3-1a054b7b5aef"/>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28</Slides>
  <Notes>8</Notes>
  <HiddenSlides>0</HiddenSlides>
  <ScaleCrop>false</ScaleCrop>
  <HeadingPairs>
    <vt:vector size="4" baseType="variant">
      <vt:variant>
        <vt:lpstr>Theme</vt:lpstr>
      </vt:variant>
      <vt:variant>
        <vt:i4>3</vt:i4>
      </vt:variant>
      <vt:variant>
        <vt:lpstr>Slide Titles</vt:lpstr>
      </vt:variant>
      <vt:variant>
        <vt:i4>28</vt:i4>
      </vt:variant>
    </vt:vector>
  </HeadingPairs>
  <TitlesOfParts>
    <vt:vector size="31" baseType="lpstr">
      <vt:lpstr>Office Theme</vt:lpstr>
      <vt:lpstr>2_Office Theme</vt:lpstr>
      <vt:lpstr>3_Office Theme</vt:lpstr>
      <vt:lpstr>Lecture 3: Constructors, Getter &amp; Setters  Qurratulain Malik qmalik@keyin.com    </vt:lpstr>
      <vt:lpstr>Class vs Object     Class                 Object</vt:lpstr>
      <vt:lpstr>Class: Car        Object: a car</vt:lpstr>
      <vt:lpstr>PowerPoint Presentation</vt:lpstr>
      <vt:lpstr>      Class     vs.     Object</vt:lpstr>
      <vt:lpstr>What is a Constructor?</vt:lpstr>
      <vt:lpstr>Constructors</vt:lpstr>
      <vt:lpstr>PowerPoint Presentation</vt:lpstr>
      <vt:lpstr>PowerPoint Presentation</vt:lpstr>
      <vt:lpstr>Creating Objects Using Constructors</vt:lpstr>
      <vt:lpstr>PowerPoint Presentation</vt:lpstr>
      <vt:lpstr>Types of Constructor</vt:lpstr>
      <vt:lpstr>Default Constructor</vt:lpstr>
      <vt:lpstr>Defining a Constructor</vt:lpstr>
      <vt:lpstr>   Parameterized Constructor</vt:lpstr>
      <vt:lpstr>Adding a Multiple-Parameters Constructor to our Circle Class</vt:lpstr>
      <vt:lpstr>Defining a Constructor: Example</vt:lpstr>
      <vt:lpstr>Trace counter value at each statement and What is the output ?</vt:lpstr>
      <vt:lpstr>new keyword</vt:lpstr>
      <vt:lpstr>new keyword (Contd)</vt:lpstr>
      <vt:lpstr>Multiple Constructors</vt:lpstr>
      <vt:lpstr>PowerPoint Presentation</vt:lpstr>
      <vt:lpstr>Constructor Overloading Example</vt:lpstr>
      <vt:lpstr>Overloading Constructors</vt:lpstr>
      <vt:lpstr>PowerPoint Presentation</vt:lpstr>
      <vt:lpstr>Accessors (getter) and Mutators (setter) </vt:lpstr>
      <vt:lpstr>Accessors (getter) and Mutators (setter) </vt:lpstr>
      <vt:lpstr>Thank you Enjoy Coding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Object Oriented Concepts and Programming (CSC244)</dc:title>
  <cp:revision>1</cp:revision>
  <cp:lastPrinted>2017-09-15T03:47:11Z</cp:lastPrinted>
  <dcterms:created xsi:type="dcterms:W3CDTF">2012-02-10T06:59:03Z</dcterms:created>
  <dcterms:modified xsi:type="dcterms:W3CDTF">2024-01-14T18:46:24Z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0x010100D6205359AAAA9646BEB41740963FDE01</vt:lpwstr>
  </property>
  <property fmtid="{D5CDD505-2E9C-101B-9397-08002B2CF9AE}" pid="3" name="MediaServiceImageTags">
    <vt:lpwstr/>
  </property>
</Properties>
</file>