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43"/>
  </p:notesMasterIdLst>
  <p:sldIdLst>
    <p:sldId id="256" r:id="rId6"/>
    <p:sldId id="257" r:id="rId7"/>
    <p:sldId id="305" r:id="rId8"/>
    <p:sldId id="283" r:id="rId9"/>
    <p:sldId id="285" r:id="rId10"/>
    <p:sldId id="286" r:id="rId11"/>
    <p:sldId id="291" r:id="rId12"/>
    <p:sldId id="324" r:id="rId13"/>
    <p:sldId id="325" r:id="rId14"/>
    <p:sldId id="315" r:id="rId15"/>
    <p:sldId id="316" r:id="rId16"/>
    <p:sldId id="318" r:id="rId17"/>
    <p:sldId id="323" r:id="rId18"/>
    <p:sldId id="314" r:id="rId19"/>
    <p:sldId id="265" r:id="rId20"/>
    <p:sldId id="342" r:id="rId21"/>
    <p:sldId id="266" r:id="rId22"/>
    <p:sldId id="269" r:id="rId23"/>
    <p:sldId id="270" r:id="rId24"/>
    <p:sldId id="271" r:id="rId25"/>
    <p:sldId id="272" r:id="rId26"/>
    <p:sldId id="276" r:id="rId27"/>
    <p:sldId id="277" r:id="rId28"/>
    <p:sldId id="278" r:id="rId29"/>
    <p:sldId id="279" r:id="rId30"/>
    <p:sldId id="343" r:id="rId31"/>
    <p:sldId id="345" r:id="rId32"/>
    <p:sldId id="273" r:id="rId33"/>
    <p:sldId id="346" r:id="rId34"/>
    <p:sldId id="329" r:id="rId35"/>
    <p:sldId id="340" r:id="rId36"/>
    <p:sldId id="347" r:id="rId37"/>
    <p:sldId id="301" r:id="rId38"/>
    <p:sldId id="349" r:id="rId39"/>
    <p:sldId id="317" r:id="rId40"/>
    <p:sldId id="331" r:id="rId41"/>
    <p:sldId id="35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toyles" userId="S::kelly.stoyles@keyin.com::fcfa6d03-dac3-4a2d-94b2-3a9e1fedf7b3" providerId="AD" clId="Web-{2BD9EF7C-25F8-443F-94B8-3A49F57662AD}"/>
    <pc:docChg chg="modSld">
      <pc:chgData name="Kelly Stoyles" userId="S::kelly.stoyles@keyin.com::fcfa6d03-dac3-4a2d-94b2-3a9e1fedf7b3" providerId="AD" clId="Web-{2BD9EF7C-25F8-443F-94B8-3A49F57662AD}" dt="2024-05-02T09:24:21.268" v="1" actId="1076"/>
      <pc:docMkLst>
        <pc:docMk/>
      </pc:docMkLst>
      <pc:sldChg chg="modSp">
        <pc:chgData name="Kelly Stoyles" userId="S::kelly.stoyles@keyin.com::fcfa6d03-dac3-4a2d-94b2-3a9e1fedf7b3" providerId="AD" clId="Web-{2BD9EF7C-25F8-443F-94B8-3A49F57662AD}" dt="2024-05-02T09:24:21.268" v="1" actId="1076"/>
        <pc:sldMkLst>
          <pc:docMk/>
          <pc:sldMk cId="0" sldId="342"/>
        </pc:sldMkLst>
        <pc:spChg chg="mod">
          <ac:chgData name="Kelly Stoyles" userId="S::kelly.stoyles@keyin.com::fcfa6d03-dac3-4a2d-94b2-3a9e1fedf7b3" providerId="AD" clId="Web-{2BD9EF7C-25F8-443F-94B8-3A49F57662AD}" dt="2024-05-02T09:24:21.268" v="1" actId="1076"/>
          <ac:spMkLst>
            <pc:docMk/>
            <pc:sldMk cId="0" sldId="342"/>
            <ac:spMk id="8195" creationId="{98DE272E-5F70-4C65-8321-DF168AF59848}"/>
          </ac:spMkLst>
        </pc:spChg>
      </pc:sldChg>
    </pc:docChg>
  </pc:docChgLst>
  <pc:docChgLst>
    <pc:chgData name="Brandon Butler" userId="S::brandon.butler@keyin.com::eceb6679-9cd2-4af2-af09-97bceee6d812" providerId="AD" clId="Web-{A5266600-FC74-46A6-8479-8A42BC6739A0}"/>
    <pc:docChg chg="modSld">
      <pc:chgData name="Brandon Butler" userId="S::brandon.butler@keyin.com::eceb6679-9cd2-4af2-af09-97bceee6d812" providerId="AD" clId="Web-{A5266600-FC74-46A6-8479-8A42BC6739A0}" dt="2024-01-03T23:42:42.250" v="1" actId="20577"/>
      <pc:docMkLst>
        <pc:docMk/>
      </pc:docMkLst>
      <pc:sldChg chg="modSp">
        <pc:chgData name="Brandon Butler" userId="S::brandon.butler@keyin.com::eceb6679-9cd2-4af2-af09-97bceee6d812" providerId="AD" clId="Web-{A5266600-FC74-46A6-8479-8A42BC6739A0}" dt="2024-01-03T23:42:42.250" v="1" actId="20577"/>
        <pc:sldMkLst>
          <pc:docMk/>
          <pc:sldMk cId="0" sldId="323"/>
        </pc:sldMkLst>
        <pc:spChg chg="mod">
          <ac:chgData name="Brandon Butler" userId="S::brandon.butler@keyin.com::eceb6679-9cd2-4af2-af09-97bceee6d812" providerId="AD" clId="Web-{A5266600-FC74-46A6-8479-8A42BC6739A0}" dt="2024-01-03T23:42:42.250" v="1" actId="20577"/>
          <ac:spMkLst>
            <pc:docMk/>
            <pc:sldMk cId="0" sldId="323"/>
            <ac:spMk id="3" creationId="{9922BACD-CF45-404D-8EEA-BFF557BD8536}"/>
          </ac:spMkLst>
        </pc:spChg>
      </pc:sldChg>
    </pc:docChg>
  </pc:docChgLst>
  <pc:docChgLst>
    <pc:chgData name="Edward Spurrell" userId="S::edward.spurrell@keyin.com::8f2a532b-bea8-43c3-9972-d5f9342f2735" providerId="AD" clId="Web-{6A8CC73B-D0C5-44A2-A262-193BBB002A3E}"/>
    <pc:docChg chg="addSld delSld">
      <pc:chgData name="Edward Spurrell" userId="S::edward.spurrell@keyin.com::8f2a532b-bea8-43c3-9972-d5f9342f2735" providerId="AD" clId="Web-{6A8CC73B-D0C5-44A2-A262-193BBB002A3E}" dt="2024-05-10T00:28:55.488" v="23"/>
      <pc:docMkLst>
        <pc:docMk/>
      </pc:docMkLst>
      <pc:sldChg chg="new del">
        <pc:chgData name="Edward Spurrell" userId="S::edward.spurrell@keyin.com::8f2a532b-bea8-43c3-9972-d5f9342f2735" providerId="AD" clId="Web-{6A8CC73B-D0C5-44A2-A262-193BBB002A3E}" dt="2024-05-10T00:28:55.488" v="23"/>
        <pc:sldMkLst>
          <pc:docMk/>
          <pc:sldMk cId="3558588546" sldId="351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54.144" v="22"/>
        <pc:sldMkLst>
          <pc:docMk/>
          <pc:sldMk cId="2427349110" sldId="352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52.723" v="21"/>
        <pc:sldMkLst>
          <pc:docMk/>
          <pc:sldMk cId="4145741713" sldId="353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51.723" v="20"/>
        <pc:sldMkLst>
          <pc:docMk/>
          <pc:sldMk cId="1749213129" sldId="354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50.582" v="19"/>
        <pc:sldMkLst>
          <pc:docMk/>
          <pc:sldMk cId="1588614572" sldId="355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8.644" v="18"/>
        <pc:sldMkLst>
          <pc:docMk/>
          <pc:sldMk cId="2327050298" sldId="356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7.394" v="17"/>
        <pc:sldMkLst>
          <pc:docMk/>
          <pc:sldMk cId="594959714" sldId="357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5.972" v="16"/>
        <pc:sldMkLst>
          <pc:docMk/>
          <pc:sldMk cId="2434243232" sldId="358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4.644" v="15"/>
        <pc:sldMkLst>
          <pc:docMk/>
          <pc:sldMk cId="4253128397" sldId="359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3.394" v="14"/>
        <pc:sldMkLst>
          <pc:docMk/>
          <pc:sldMk cId="222791120" sldId="360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41.910" v="13"/>
        <pc:sldMkLst>
          <pc:docMk/>
          <pc:sldMk cId="636713839" sldId="361"/>
        </pc:sldMkLst>
      </pc:sldChg>
      <pc:sldChg chg="new del">
        <pc:chgData name="Edward Spurrell" userId="S::edward.spurrell@keyin.com::8f2a532b-bea8-43c3-9972-d5f9342f2735" providerId="AD" clId="Web-{6A8CC73B-D0C5-44A2-A262-193BBB002A3E}" dt="2024-05-10T00:28:39.379" v="12"/>
        <pc:sldMkLst>
          <pc:docMk/>
          <pc:sldMk cId="3832405899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5875D-6E71-4799-959F-A0361D3E722E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BEB3-DCA6-4543-B358-48CDC05E5E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4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7B5-3FBD-4DB3-B91B-1765ADBA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32057-007F-4FEC-9A9A-0D61AC0D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2EAF-F3D0-4D01-806E-1092631C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A870-49B1-4F98-BEAC-EBC1258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1E53-B7EE-43A8-A4E8-2BC3E5F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6CC6-90AA-4258-9245-E17830E5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CE-E9E3-4210-8831-44B2B5C6D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0403-32E8-4CB8-BC40-A6D988B9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001A-6405-4977-B35B-4E9CA1E2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C9777-E0AD-4D96-B218-341FC961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3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B6C75-78C9-4855-8D14-ED7591128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B1FA5-38A9-4866-BE38-B368CDFF1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6E6C-5D2F-4BAF-92CF-325E50AA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3F81-44BE-4C30-A304-95A47B24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C6DA-767B-494B-9846-759FEF73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370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7E568-82C8-4176-899B-F1097634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B819-EE31-4417-B30A-D23D8FCE968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99F56-E8E2-4D90-88B0-B86B45207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2020A-B503-48E9-8B3A-D477DC6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B9AA-D6FD-4088-A58B-3C3403680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5F17-73A2-4B36-89BA-055B30E6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64EA-D652-4922-87B9-0600AB564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82764-527B-4E9C-86A9-9D163014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BA20C-6E36-4C4E-B10C-47A224C7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272A-7EC6-41D7-B6E6-27218E93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9CC0-5F36-45FA-9F86-C870F84D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B05B-F67E-4E1B-BF87-15874119C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0ADB-AD51-4090-89FE-51937E1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5AEC-82EE-427F-ACCC-5281F0D6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F29D-898F-4436-A2A6-919BBA13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D97A-0659-4DED-8721-3F36014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06DB-D8F7-4674-A943-69459D923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5197E-E514-415C-9004-0CB76C09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E5B7-F40C-4ED3-8637-861293D9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D9D89-CD7F-41BE-9A90-7D565D47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0549-BDB4-4216-ACE9-17E5FFD0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29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E229-EEBA-4F64-849D-02FE6095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0334C-A7E8-412D-9B19-5C19A7A5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3DCC4-E1A7-408C-9D5A-514C5766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5F159-68FD-46C2-B012-73061C48B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2C833-D413-4204-8187-0FBEFE4B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4E3A5-E822-49C8-B768-A20F22DB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588FA-F723-4220-B374-8C48AC0F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1EC7-5375-415D-A4F5-CD538C32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6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4EB-019B-4603-9458-BEA06E3F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AC691-13E3-4257-8EB4-5AF7F6F6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D408-A065-4F1E-AD79-B7671007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B68AD-C9ED-4965-8ADD-E23AF08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46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D6902-A615-46DE-B451-156F6552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A23F7-2F58-4E17-A97C-F94D17E3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E531-845F-4230-802C-05CBB434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62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57EA-9385-4A90-9991-F3927901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03ED-D405-457E-BFAC-3E76D874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FC9EA-DE82-43D3-8044-1174AB37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AA7F-1E97-4298-B7C1-D04ECFD1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CC49D-26E4-4A0C-B341-C11BFE4F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E69A-C4B7-4445-AABE-A7ACE0F6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90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9FF-D9EF-4CDC-8EEE-C0E47D86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88DD4-94C6-4FDC-916F-0073B9A1A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D7CF-D1D6-4941-B912-65AA99BF1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B145-0741-4349-A1CC-986F98D5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C9A0-FE3C-488C-8D5A-E30205B4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8786-5714-4F00-8487-6FACD6F0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01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EAE89-3113-44CB-BF5D-F9E2A21A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B003-C480-4FBB-9BA1-CF600DB74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DE9C-1491-4A3A-B08A-B54985CF7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94E-41A6-48DA-BE53-CD305647EF69}" type="datetimeFigureOut">
              <a:rPr lang="en-CA" smtClean="0"/>
              <a:t>2024-05-16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5C8D5-B9A9-4F8E-B7EE-1ACFBEDF9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AB18-B52D-4E96-9237-DF3342B63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FF10-2991-44E4-A2EF-37B785A68F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2DDFD-5B6E-44A9-9A12-BC2398D9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C5FA-62E2-4EB0-AF9C-B2B81725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EC09C-B5CD-4437-8380-523CF73B2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B819-EE31-4417-B30A-D23D8FCE968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840-1237-4CA3-953F-5D54D912D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6BF1F-C55D-4F15-909B-75326A04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B9AA-D6FD-4088-A58B-3C34036803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2BF72A-E9B2-4E3A-B24C-490FF67B03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41530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va_version_history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java/java-tutoria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eginnersbook.com/2013/05/java-introduction/" TargetMode="External"/><Relationship Id="rId2" Type="http://schemas.openxmlformats.org/officeDocument/2006/relationships/hyperlink" Target="https://www.w3schools.com/java/java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.pearsoncmg.com/ph/esm/deitel/javahtp_8/code_examples_8e.html" TargetMode="External"/><Relationship Id="rId4" Type="http://schemas.openxmlformats.org/officeDocument/2006/relationships/hyperlink" Target="https://deitel.com/other-book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68BC-A979-435E-892F-1F94B0D5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1076325"/>
            <a:ext cx="3041803" cy="4693948"/>
          </a:xfrm>
        </p:spPr>
        <p:txBody>
          <a:bodyPr anchor="t"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nion Pro"/>
              </a:rPr>
              <a:t>Advanced Programming</a:t>
            </a:r>
            <a:br>
              <a:rPr lang="en-CA" sz="4000">
                <a:solidFill>
                  <a:srgbClr val="FFFFFF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</a:br>
            <a:r>
              <a:rPr lang="en-CA" sz="4000">
                <a:solidFill>
                  <a:srgbClr val="FFFFFF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  <a:t>(Java)</a:t>
            </a:r>
            <a:br>
              <a:rPr lang="en-CA" sz="4000">
                <a:solidFill>
                  <a:srgbClr val="FFFFFF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</a:br>
            <a:br>
              <a:rPr lang="en-CA" sz="4000">
                <a:solidFill>
                  <a:srgbClr val="FFFFFF"/>
                </a:solidFill>
                <a:latin typeface="Minion Pro"/>
                <a:ea typeface="Calibri" panose="020F0502020204030204" pitchFamily="34" charset="0"/>
                <a:cs typeface="Minion Pro"/>
              </a:rPr>
            </a:br>
            <a:br>
              <a:rPr lang="en-CA" sz="4000">
                <a:solidFill>
                  <a:srgbClr val="FFFFFF"/>
                </a:solidFill>
                <a:latin typeface="Minion Pro"/>
                <a:ea typeface="Calibri" panose="020F0502020204030204" pitchFamily="34" charset="0"/>
                <a:cs typeface="Minion Pro"/>
              </a:rPr>
            </a:br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Qurratulain Malik</a:t>
            </a:r>
            <a:b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qmalik@keyin.com</a:t>
            </a:r>
            <a:br>
              <a:rPr lang="en-US" sz="1800">
                <a:solidFill>
                  <a:schemeClr val="bg1"/>
                </a:solidFill>
                <a:latin typeface="Arial"/>
                <a:cs typeface="Arial"/>
              </a:rPr>
            </a:br>
            <a:br>
              <a:rPr lang="en-US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CA" sz="1800">
                <a:solidFill>
                  <a:schemeClr val="bg1"/>
                </a:solidFill>
                <a:latin typeface="Arial"/>
                <a:cs typeface="Arial"/>
              </a:rPr>
            </a:br>
            <a:br>
              <a:rPr lang="en-CA" sz="1800">
                <a:solidFill>
                  <a:schemeClr val="bg1"/>
                </a:solidFill>
                <a:effectLst/>
                <a:latin typeface="Minion Pro"/>
                <a:ea typeface="Calibri" panose="020F0502020204030204" pitchFamily="34" charset="0"/>
                <a:cs typeface="Minion Pro"/>
              </a:rPr>
            </a:br>
            <a:endParaRPr lang="en-CA" sz="1800">
              <a:solidFill>
                <a:schemeClr val="bg1"/>
              </a:solidFill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14193C-32FE-433A-BA0A-E881526C3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153" y="167348"/>
            <a:ext cx="2729238" cy="26951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3E51732E-AE4A-4A9A-8EA3-AE3F20E13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b="9750"/>
          <a:stretch/>
        </p:blipFill>
        <p:spPr>
          <a:xfrm>
            <a:off x="7411704" y="286369"/>
            <a:ext cx="4301759" cy="2887465"/>
          </a:xfrm>
          <a:prstGeom prst="rect">
            <a:avLst/>
          </a:prstGeom>
        </p:spPr>
      </p:pic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DC3BF88-D99B-439C-84E8-CE60D5E8B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b="9750"/>
          <a:stretch/>
        </p:blipFill>
        <p:spPr>
          <a:xfrm>
            <a:off x="4686300" y="3429000"/>
            <a:ext cx="6037607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>
            <a:extLst>
              <a:ext uri="{FF2B5EF4-FFF2-40B4-BE49-F238E27FC236}">
                <a16:creationId xmlns:a16="http://schemas.microsoft.com/office/drawing/2014/main" id="{757D34CE-E288-4F76-A98B-E0BC948E5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533401"/>
            <a:ext cx="4040188" cy="639763"/>
          </a:xfrm>
        </p:spPr>
        <p:txBody>
          <a:bodyPr/>
          <a:lstStyle/>
          <a:p>
            <a:r>
              <a:rPr lang="en-US" altLang="en-US"/>
              <a:t>Goals: Java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76F0D-AA3F-4FA4-A8AF-00D74FCE7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143001"/>
            <a:ext cx="4040188" cy="49831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/>
              <a:t>It should be "simple, object-oriented and familiar".</a:t>
            </a:r>
          </a:p>
          <a:p>
            <a:pPr>
              <a:defRPr/>
            </a:pPr>
            <a:r>
              <a:rPr lang="en-US"/>
              <a:t>It should be "robust and secure".</a:t>
            </a:r>
          </a:p>
          <a:p>
            <a:pPr>
              <a:defRPr/>
            </a:pPr>
            <a:r>
              <a:rPr lang="en-US"/>
              <a:t>It should be "architecture-neutral and portable".</a:t>
            </a:r>
          </a:p>
          <a:p>
            <a:pPr>
              <a:defRPr/>
            </a:pPr>
            <a:r>
              <a:rPr lang="en-US"/>
              <a:t>It should execute with "high performance".</a:t>
            </a:r>
          </a:p>
          <a:p>
            <a:pPr>
              <a:defRPr/>
            </a:pPr>
            <a:r>
              <a:rPr lang="en-US"/>
              <a:t>It should be "interpreted, threaded, and dynamic".</a:t>
            </a:r>
          </a:p>
          <a:p>
            <a:pPr>
              <a:defRPr/>
            </a:pPr>
            <a:r>
              <a:rPr lang="en-US"/>
              <a:t>Major release versions of Java, along with their release dates:</a:t>
            </a:r>
          </a:p>
          <a:p>
            <a:pPr marL="0" indent="0">
              <a:buNone/>
              <a:defRPr/>
            </a:pPr>
            <a:r>
              <a:rPr lang="en-US" altLang="en-US" b="1"/>
              <a:t>Versions</a:t>
            </a:r>
          </a:p>
          <a:p>
            <a:pPr marL="0" indent="0">
              <a:buNone/>
              <a:defRPr/>
            </a:pPr>
            <a:r>
              <a:rPr lang="en-US">
                <a:hlinkClick r:id="rId2"/>
              </a:rPr>
              <a:t>https://en.wikipedia.org/wiki/Java_version_history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58E37-2058-45FE-A0D2-CA58B32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1159-8337-407F-ACE3-568A21B66379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7531ED-1D5C-49DA-9346-9E6684177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12597"/>
              </p:ext>
            </p:extLst>
          </p:nvPr>
        </p:nvGraphicFramePr>
        <p:xfrm>
          <a:off x="6095999" y="276225"/>
          <a:ext cx="4924426" cy="636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2213">
                  <a:extLst>
                    <a:ext uri="{9D8B030D-6E8A-4147-A177-3AD203B41FA5}">
                      <a16:colId xmlns:a16="http://schemas.microsoft.com/office/drawing/2014/main" val="3594111554"/>
                    </a:ext>
                  </a:extLst>
                </a:gridCol>
                <a:gridCol w="2462213">
                  <a:extLst>
                    <a:ext uri="{9D8B030D-6E8A-4147-A177-3AD203B41FA5}">
                      <a16:colId xmlns:a16="http://schemas.microsoft.com/office/drawing/2014/main" val="3354760170"/>
                    </a:ext>
                  </a:extLst>
                </a:gridCol>
              </a:tblGrid>
              <a:tr h="50761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Version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Release</a:t>
                      </a:r>
                      <a:br>
                        <a:rPr lang="en-CA" sz="1000">
                          <a:effectLst/>
                        </a:rPr>
                      </a:br>
                      <a:r>
                        <a:rPr lang="en-CA" sz="1000">
                          <a:effectLst/>
                        </a:rPr>
                        <a:t>date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614224876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JDK Beta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1995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91958771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JDK 1.0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January 1996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4228963119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JDK 1.1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February 1997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3550614547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J2SE 1.2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December 1998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1181024337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J2SE 1.3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May 2000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355204862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J2SE 1.4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February 2002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58365950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J2SE 5.0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2004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406450319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December 2006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977602299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July 2011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630952367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8 (LTS)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2014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819418133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2017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1617573242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2018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116570744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11 (LTS)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2018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3208920442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2019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373706031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13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2019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402877954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14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2020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456234797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15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2020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3789888864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16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2021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2908940444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17 (LTS)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September 2021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1926085141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Java SE 18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CA" sz="1000">
                          <a:effectLst/>
                        </a:rPr>
                        <a:t>March 2022</a:t>
                      </a:r>
                      <a:endParaRPr lang="en-CA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255" marR="55255" marT="27628" marB="27628" anchor="ctr"/>
                </a:tc>
                <a:extLst>
                  <a:ext uri="{0D108BD9-81ED-4DB2-BD59-A6C34878D82A}">
                    <a16:rowId xmlns:a16="http://schemas.microsoft.com/office/drawing/2014/main" val="7430085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3DA75578-4851-4E73-A89D-A55B9A45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Benefits of Java to Programming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2AEE-C853-461E-8C7D-30D12EDF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228600"/>
            <a:ext cx="6555347" cy="6477000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sz="200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sz="200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900"/>
              <a:t>Support GUIs and multimedia capabilities such as graphics, images, animation, audio and video.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900"/>
              <a:t>Run on internet and communicate with other applications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900"/>
              <a:t>Applications  can take advantage of the flexibility and performance improvements of multithreading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900"/>
              <a:t>Applications with richer file processing than is provided by C or C++.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900"/>
              <a:t>Not limited to the desktop or even to some local computer network but can integrate Internet components and remote databases as well.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900"/>
              <a:t>Applications that can be written quickly and correctly in a manner that takes advantage of prebuilt software components.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900"/>
              <a:t>Easy access to a growing universe of reusable software components.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900"/>
              <a:t>Programmers want all these benefits in a truly portable manner, so that applications will run without modification on a variety of </a:t>
            </a:r>
            <a:r>
              <a:rPr lang="en-US" altLang="en-US" sz="2900" i="1"/>
              <a:t>platforms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  <a:p>
            <a:pPr>
              <a:defRPr/>
            </a:pP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B20BE-7583-4F43-BAE7-413A7A1B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8F826086-6145-4D46-A445-0D81A46E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altLang="en-US" sz="40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9912ACD-98AD-4253-BA96-53C1576E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altLang="en-US" sz="2000"/>
              <a:t>The original motivation for java</a:t>
            </a:r>
          </a:p>
          <a:p>
            <a:r>
              <a:rPr lang="en-GB" altLang="en-US" sz="2000"/>
              <a:t>The need for platform independent language that could be embedded with various consumer electronic products like toasters and refrigerators</a:t>
            </a:r>
          </a:p>
          <a:p>
            <a:r>
              <a:rPr lang="en-GB" altLang="en-US" sz="2000"/>
              <a:t>One of the first project developed using java</a:t>
            </a:r>
          </a:p>
          <a:p>
            <a:pPr lvl="1"/>
            <a:r>
              <a:rPr lang="en-GB" altLang="en-US" sz="2000"/>
              <a:t>A personal handheld remote control names start 7.</a:t>
            </a:r>
          </a:p>
          <a:p>
            <a:r>
              <a:rPr lang="en-GB" altLang="en-US" sz="2000"/>
              <a:t>At the same time world wide web and internet was gaining popularity. Gosling </a:t>
            </a:r>
            <a:r>
              <a:rPr lang="en-GB" altLang="en-US" sz="2000" i="1"/>
              <a:t>et. Al.</a:t>
            </a:r>
            <a:r>
              <a:rPr lang="en-GB" altLang="en-US" sz="2000"/>
              <a:t> realized that Java could be used for Internet programming.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A52043-655A-41D9-8314-206BC887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Title 1">
            <a:extLst>
              <a:ext uri="{FF2B5EF4-FFF2-40B4-BE49-F238E27FC236}">
                <a16:creationId xmlns:a16="http://schemas.microsoft.com/office/drawing/2014/main" id="{8F242CA1-73BA-4615-ACD6-348F6470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1.4 Integrated Development Environments</a:t>
            </a:r>
            <a:br>
              <a:rPr lang="en-GB" altLang="en-US" sz="4000">
                <a:solidFill>
                  <a:srgbClr val="FFFFFF"/>
                </a:solidFill>
              </a:rPr>
            </a:br>
            <a:endParaRPr lang="en-GB" alt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2BACD-CF45-404D-8EEA-BFF557BD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en-US" sz="1600"/>
              <a:t>Note that taste in IDEs is a highly personal matter, but following are the most popular choices</a:t>
            </a:r>
          </a:p>
          <a:p>
            <a:pPr algn="just">
              <a:buFont typeface="+mj-lt"/>
              <a:buAutoNum type="arabicPeriod"/>
            </a:pPr>
            <a:r>
              <a:rPr lang="en-CA" sz="1600" b="1" i="1">
                <a:solidFill>
                  <a:srgbClr val="333333"/>
                </a:solidFill>
                <a:effectLst/>
              </a:rPr>
              <a:t>Eclipse</a:t>
            </a:r>
            <a:endParaRPr lang="en-CA" sz="1600" b="0" i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CA" sz="1600" b="1" i="1">
                <a:solidFill>
                  <a:srgbClr val="333333"/>
                </a:solidFill>
                <a:effectLst/>
              </a:rPr>
              <a:t>IntelliJ IDEA</a:t>
            </a:r>
            <a:endParaRPr lang="en-CA" sz="1600" b="0" i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CA" sz="1600" b="1" i="1">
                <a:solidFill>
                  <a:srgbClr val="333333"/>
                </a:solidFill>
                <a:effectLst/>
              </a:rPr>
              <a:t>NetBeans</a:t>
            </a:r>
            <a:endParaRPr lang="en-CA" sz="1600" b="0" i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CA" sz="1600" b="1" i="1">
                <a:solidFill>
                  <a:srgbClr val="333333"/>
                </a:solidFill>
                <a:effectLst/>
              </a:rPr>
              <a:t>JDeveloper</a:t>
            </a:r>
            <a:endParaRPr lang="en-CA" sz="1600" b="1" i="0">
              <a:solidFill>
                <a:srgbClr val="333333"/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CA" sz="1600" b="1" i="1" err="1">
                <a:solidFill>
                  <a:srgbClr val="333333"/>
                </a:solidFill>
                <a:effectLst/>
              </a:rPr>
              <a:t>BlueJ</a:t>
            </a:r>
            <a:endParaRPr lang="en-CA" sz="1600" b="1">
              <a:solidFill>
                <a:srgbClr val="333333"/>
              </a:solidFill>
            </a:endParaRPr>
          </a:p>
          <a:p>
            <a:pPr algn="just">
              <a:buFont typeface="+mj-lt"/>
              <a:buAutoNum type="arabicPeriod"/>
            </a:pPr>
            <a:r>
              <a:rPr lang="en-CA" sz="1600" b="1">
                <a:solidFill>
                  <a:srgbClr val="333333"/>
                </a:solidFill>
              </a:rPr>
              <a:t> VS Code </a:t>
            </a:r>
            <a:endParaRPr lang="en-GB" sz="1600" b="1"/>
          </a:p>
          <a:p>
            <a:pPr marL="0" indent="0">
              <a:buNone/>
              <a:defRPr/>
            </a:pPr>
            <a:br>
              <a:rPr lang="en-US" sz="1600"/>
            </a:br>
            <a:r>
              <a:rPr lang="en-US" sz="1600" b="0" i="0">
                <a:solidFill>
                  <a:srgbClr val="202124"/>
                </a:solidFill>
                <a:effectLst/>
              </a:rPr>
              <a:t>Leveraging the power of </a:t>
            </a:r>
            <a:r>
              <a:rPr lang="en-US" sz="1600" b="1" i="0">
                <a:solidFill>
                  <a:srgbClr val="202124"/>
                </a:solidFill>
                <a:effectLst/>
              </a:rPr>
              <a:t>Visual Studio</a:t>
            </a:r>
            <a:r>
              <a:rPr lang="en-US" sz="1600" b="0" i="0">
                <a:solidFill>
                  <a:srgbClr val="202124"/>
                </a:solidFill>
                <a:effectLst/>
              </a:rPr>
              <a:t> Code, Java developers get an excellent tool for both quick code editing and also the full debugging and testing cycle. It's a great choice for your Java work if you're looking for a tool which helps start your Java journey without installing and learning a complex IDE.</a:t>
            </a:r>
          </a:p>
          <a:p>
            <a:pPr marL="0" indent="0">
              <a:buNone/>
              <a:defRPr/>
            </a:pPr>
            <a:r>
              <a:rPr lang="en-GB" sz="1600">
                <a:hlinkClick r:id="rId2"/>
              </a:rPr>
              <a:t>https://code.visualstudio.com/docs/java/java-tutorial</a:t>
            </a:r>
            <a:endParaRPr lang="en-US" sz="1600">
              <a:solidFill>
                <a:srgbClr val="202124"/>
              </a:solidFill>
            </a:endParaRPr>
          </a:p>
          <a:p>
            <a:pPr marL="0" indent="0">
              <a:buNone/>
              <a:defRPr/>
            </a:pPr>
            <a:endParaRPr lang="en-GB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62620F-F1C4-453B-90BF-E868FC1B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68E149F5-7DA4-47F6-A7F0-D5013B35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JAVA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DDA83EE1-9AFE-47EC-B421-85281FE20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649480"/>
            <a:ext cx="7230796" cy="5995160"/>
          </a:xfrm>
        </p:spPr>
        <p:txBody>
          <a:bodyPr anchor="ctr">
            <a:normAutofit/>
          </a:bodyPr>
          <a:lstStyle/>
          <a:p>
            <a:r>
              <a:rPr lang="en-US" altLang="en-US" sz="1600"/>
              <a:t>James Gosling, Mike Sheridan, and Patrick Naughton initiated the Java language project in June 1991.</a:t>
            </a:r>
          </a:p>
          <a:p>
            <a:r>
              <a:rPr lang="en-US" altLang="en-US" sz="1600"/>
              <a:t>Java was originally designed for interactive television, but it was too advanced for the digital cable television industry at the time. </a:t>
            </a:r>
          </a:p>
          <a:p>
            <a:r>
              <a:rPr lang="en-US" altLang="en-US" sz="1600"/>
              <a:t>The language was initially called </a:t>
            </a:r>
            <a:r>
              <a:rPr lang="en-US" altLang="en-US" sz="1600" i="1"/>
              <a:t>Oak</a:t>
            </a:r>
            <a:r>
              <a:rPr lang="en-US" altLang="en-US" sz="1600"/>
              <a:t> after an oak tree that stood outside Gosling's office; it went by the name </a:t>
            </a:r>
            <a:r>
              <a:rPr lang="en-US" altLang="en-US" sz="1600" i="1"/>
              <a:t>Green</a:t>
            </a:r>
            <a:r>
              <a:rPr lang="en-US" altLang="en-US" sz="1600"/>
              <a:t> later, and was later renamed </a:t>
            </a:r>
            <a:r>
              <a:rPr lang="en-US" altLang="en-US" sz="1600" i="1"/>
              <a:t>Java</a:t>
            </a:r>
            <a:r>
              <a:rPr lang="en-US" altLang="en-US" sz="1600"/>
              <a:t>, from Java coffee, said to be consumed in large quantities by the language's creators.</a:t>
            </a:r>
          </a:p>
          <a:p>
            <a:r>
              <a:rPr lang="en-US" altLang="en-US" sz="1600"/>
              <a:t> Sun Microsystems released the first public implementation as Java 1.0 in 1995. It promised "Write Once, Run Anywhere" (WORA), providing no-cost run-times on popular platforms. </a:t>
            </a:r>
          </a:p>
          <a:p>
            <a:r>
              <a:rPr lang="en-US" altLang="en-US" sz="1600"/>
              <a:t>With the advent of </a:t>
            </a:r>
            <a:r>
              <a:rPr lang="en-US" altLang="en-US" sz="1600" i="1"/>
              <a:t>Java 2</a:t>
            </a:r>
            <a:r>
              <a:rPr lang="en-US" altLang="en-US" sz="1600"/>
              <a:t> , new versions had multiple configurations built for different types of platforms. For example, </a:t>
            </a:r>
            <a:r>
              <a:rPr lang="en-US" altLang="en-US" sz="1600" i="1"/>
              <a:t>J2EE</a:t>
            </a:r>
            <a:r>
              <a:rPr lang="en-US" altLang="en-US" sz="1600"/>
              <a:t> targeted enterprise applications and the greatly stripped-down version </a:t>
            </a:r>
            <a:r>
              <a:rPr lang="en-US" altLang="en-US" sz="1600" i="1"/>
              <a:t>J2ME</a:t>
            </a:r>
            <a:r>
              <a:rPr lang="en-US" altLang="en-US" sz="1600"/>
              <a:t> for mobile applications (Mobile Java). </a:t>
            </a:r>
            <a:r>
              <a:rPr lang="en-US" altLang="en-US" sz="1600" i="1"/>
              <a:t>J2SE</a:t>
            </a:r>
            <a:r>
              <a:rPr lang="en-US" altLang="en-US" sz="1600"/>
              <a:t> designated the Standard Edition.</a:t>
            </a:r>
          </a:p>
          <a:p>
            <a:r>
              <a:rPr lang="en-US" altLang="en-US" sz="1600"/>
              <a:t> In 2006, for marketing purposes, Sun renamed new </a:t>
            </a:r>
            <a:r>
              <a:rPr lang="en-US" altLang="en-US" sz="1600" i="1"/>
              <a:t>J2</a:t>
            </a:r>
            <a:r>
              <a:rPr lang="en-US" altLang="en-US" sz="1600"/>
              <a:t> versions as </a:t>
            </a:r>
            <a:r>
              <a:rPr lang="en-US" altLang="en-US" sz="1600" i="1"/>
              <a:t>Java EE</a:t>
            </a:r>
            <a:r>
              <a:rPr lang="en-US" altLang="en-US" sz="1600"/>
              <a:t>, </a:t>
            </a:r>
            <a:r>
              <a:rPr lang="en-US" altLang="en-US" sz="1600" i="1"/>
              <a:t>Java ME</a:t>
            </a:r>
            <a:r>
              <a:rPr lang="en-US" altLang="en-US" sz="1600"/>
              <a:t>, and </a:t>
            </a:r>
            <a:r>
              <a:rPr lang="en-US" altLang="en-US" sz="1600" i="1"/>
              <a:t>Java SE</a:t>
            </a:r>
            <a:r>
              <a:rPr lang="en-US" altLang="en-US" sz="1600"/>
              <a:t>, respectively.</a:t>
            </a:r>
          </a:p>
          <a:p>
            <a:r>
              <a:rPr lang="en-US" altLang="en-US" sz="1600"/>
              <a:t>In 2007, Sun made the Java's core code available under free software/open-source distribution terms.</a:t>
            </a:r>
          </a:p>
          <a:p>
            <a:endParaRPr lang="en-US" altLang="en-US" sz="11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E9D9B-8E07-45FA-9870-F4372CA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9D547A7-8A4A-4F63-8928-719EAB73D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1.5	A Simple Program: Printing a Line of Text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1ABEF63-77DA-4121-8FA8-232244CBF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1"/>
            <a:ext cx="6555347" cy="1585720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000"/>
              <a:t>Application</a:t>
            </a:r>
          </a:p>
          <a:p>
            <a:pPr lvl="1" eaLnBrk="1" hangingPunct="1"/>
            <a:r>
              <a:rPr lang="en-US" altLang="en-US" sz="2000"/>
              <a:t>Program that executes using the </a:t>
            </a:r>
            <a:r>
              <a:rPr lang="en-US" altLang="en-US" sz="2000" b="1">
                <a:latin typeface="Courier New" panose="02070309020205020404" pitchFamily="49" charset="0"/>
              </a:rPr>
              <a:t>java</a:t>
            </a:r>
            <a:r>
              <a:rPr lang="en-US" altLang="en-US" sz="2000"/>
              <a:t> interpreter</a:t>
            </a:r>
          </a:p>
          <a:p>
            <a:pPr eaLnBrk="1" hangingPunct="1"/>
            <a:r>
              <a:rPr lang="en-US" altLang="en-US" sz="2000"/>
              <a:t>Sample program</a:t>
            </a:r>
          </a:p>
          <a:p>
            <a:pPr lvl="1" eaLnBrk="1" hangingPunct="1"/>
            <a:r>
              <a:rPr lang="en-US" altLang="en-US" sz="2000"/>
              <a:t>Show program, then analyze each line</a:t>
            </a:r>
          </a:p>
        </p:txBody>
      </p:sp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A7D1E26B-F2AF-4DC6-93D3-C527DABF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95B07E7-100C-4CC8-A45E-0C88591380A6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499C581A-F477-405E-80E4-F1BF66495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720" y="2103120"/>
            <a:ext cx="7010400" cy="43897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Title 1">
            <a:extLst>
              <a:ext uri="{FF2B5EF4-FFF2-40B4-BE49-F238E27FC236}">
                <a16:creationId xmlns:a16="http://schemas.microsoft.com/office/drawing/2014/main" id="{8A5B29F5-B924-48B1-94B3-AE2384F0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altLang="en-US" sz="4000">
                <a:solidFill>
                  <a:srgbClr val="FFFFFF"/>
                </a:solidFill>
              </a:rPr>
              <a:t>public static void main(String args[])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8DE272E-5F70-4C65-8321-DF168AF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701434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altLang="en-US" sz="1800"/>
              <a:t>The Main method is the method in which execution to any java program begins. </a:t>
            </a:r>
            <a:br>
              <a:rPr lang="en-GB" altLang="en-US" sz="1800"/>
            </a:br>
            <a:r>
              <a:rPr lang="en-GB" altLang="en-US" sz="1800"/>
              <a:t>A main method declaration looks as follows: </a:t>
            </a:r>
            <a:br>
              <a:rPr lang="en-GB" altLang="en-US" sz="1800"/>
            </a:br>
            <a:br>
              <a:rPr lang="en-GB" altLang="en-US" sz="1800"/>
            </a:br>
            <a:r>
              <a:rPr lang="en-GB" altLang="en-US" sz="1800"/>
              <a:t>public static void main(String </a:t>
            </a:r>
            <a:r>
              <a:rPr lang="en-GB" altLang="en-US" sz="1800" err="1"/>
              <a:t>args</a:t>
            </a:r>
            <a:r>
              <a:rPr lang="en-GB" altLang="en-US" sz="1800"/>
              <a:t>[]){ </a:t>
            </a:r>
            <a:br>
              <a:rPr lang="en-GB" altLang="en-US" sz="1800"/>
            </a:br>
            <a:r>
              <a:rPr lang="en-GB" altLang="en-US" sz="1800"/>
              <a:t>} </a:t>
            </a:r>
          </a:p>
          <a:p>
            <a:r>
              <a:rPr lang="en-GB" altLang="en-US" sz="1800"/>
              <a:t>The method is </a:t>
            </a:r>
            <a:r>
              <a:rPr lang="en-GB" altLang="en-US" sz="1800" b="1"/>
              <a:t>public</a:t>
            </a:r>
            <a:r>
              <a:rPr lang="en-GB" altLang="en-US" sz="1800"/>
              <a:t> because it be accessible to the JVM to begin execution of the program. </a:t>
            </a:r>
          </a:p>
          <a:p>
            <a:r>
              <a:rPr lang="en-GB" altLang="en-US" sz="1800"/>
              <a:t>It is </a:t>
            </a:r>
            <a:r>
              <a:rPr lang="en-GB" altLang="en-US" sz="1800" b="1"/>
              <a:t>Static</a:t>
            </a:r>
            <a:r>
              <a:rPr lang="en-GB" altLang="en-US" sz="1800"/>
              <a:t> because it be available for execution without an object instance. you may know that you need an object instance to invoke any method. So you cannot begin execution of a class without its object if the main method was not static. </a:t>
            </a:r>
          </a:p>
          <a:p>
            <a:r>
              <a:rPr lang="en-GB" altLang="en-US" sz="1800"/>
              <a:t> It returns only a </a:t>
            </a:r>
            <a:r>
              <a:rPr lang="en-GB" altLang="en-US" sz="1800" b="1"/>
              <a:t>void</a:t>
            </a:r>
            <a:r>
              <a:rPr lang="en-GB" altLang="en-US" sz="1800"/>
              <a:t> because, once the main method execution is over, the program terminates. So there can be no data that can be returned by the Main method </a:t>
            </a:r>
          </a:p>
          <a:p>
            <a:r>
              <a:rPr lang="en-GB" altLang="en-US" sz="1800"/>
              <a:t>The last parameter is </a:t>
            </a:r>
            <a:r>
              <a:rPr lang="en-GB" altLang="en-US" sz="1800" b="1"/>
              <a:t>String </a:t>
            </a:r>
            <a:r>
              <a:rPr lang="en-GB" altLang="en-US" sz="1800" b="1" err="1"/>
              <a:t>args</a:t>
            </a:r>
            <a:r>
              <a:rPr lang="en-GB" altLang="en-US" sz="1800" b="1"/>
              <a:t>[]</a:t>
            </a:r>
            <a:r>
              <a:rPr lang="en-GB" altLang="en-US" sz="1800"/>
              <a:t>. This is used to signify that the user may opt to enter parameters to the java program at command line. We can use both String[] </a:t>
            </a:r>
            <a:r>
              <a:rPr lang="en-GB" altLang="en-US" sz="1800" err="1"/>
              <a:t>args</a:t>
            </a:r>
            <a:r>
              <a:rPr lang="en-GB" altLang="en-US" sz="1800"/>
              <a:t> or String </a:t>
            </a:r>
            <a:r>
              <a:rPr lang="en-GB" altLang="en-US" sz="1800" err="1"/>
              <a:t>args</a:t>
            </a:r>
            <a:r>
              <a:rPr lang="en-GB" altLang="en-US" sz="1800"/>
              <a:t>[]. The Java compiler would accept both forms.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2BD0A-CDA9-485F-9584-70A29E8F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1AC7FCF0-04AC-4040-B3FD-BC3552C4D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F5BE32F-7CD8-47A7-B966-2BD9CAC1C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Comments start with: </a:t>
            </a:r>
            <a:r>
              <a:rPr lang="en-US" altLang="en-US" b="1">
                <a:latin typeface="Courier New" panose="02070309020205020404" pitchFamily="49" charset="0"/>
              </a:rPr>
              <a:t>//</a:t>
            </a:r>
            <a:endParaRPr lang="en-US" altLang="en-US"/>
          </a:p>
          <a:p>
            <a:pPr lvl="2" eaLnBrk="1" hangingPunct="1"/>
            <a:r>
              <a:rPr lang="en-US" altLang="en-US"/>
              <a:t>Comments ignored during program execution</a:t>
            </a:r>
          </a:p>
          <a:p>
            <a:pPr lvl="2" eaLnBrk="1" hangingPunct="1"/>
            <a:r>
              <a:rPr lang="en-US" altLang="en-US"/>
              <a:t>Document and describe code</a:t>
            </a:r>
          </a:p>
          <a:p>
            <a:pPr lvl="2" eaLnBrk="1" hangingPunct="1"/>
            <a:r>
              <a:rPr lang="en-US" altLang="en-US"/>
              <a:t>Provides code readability</a:t>
            </a:r>
          </a:p>
          <a:p>
            <a:pPr lvl="1" eaLnBrk="1" hangingPunct="1"/>
            <a:r>
              <a:rPr lang="en-US" altLang="en-US"/>
              <a:t>Multiple line comments: </a:t>
            </a:r>
            <a:r>
              <a:rPr lang="en-US" altLang="en-US" b="1">
                <a:latin typeface="Courier New" panose="02070309020205020404" pitchFamily="49" charset="0"/>
              </a:rPr>
              <a:t>/* ... */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/* This is a multiple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  line comment. It can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be split over many lines */</a:t>
            </a: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/>
              <a:t>Another line of comments</a:t>
            </a:r>
          </a:p>
          <a:p>
            <a:pPr lvl="1" eaLnBrk="1" hangingPunct="1"/>
            <a:r>
              <a:rPr lang="en-US" altLang="en-US" sz="2000"/>
              <a:t>Note: line numbers not part of program, added for reference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BA183F58-4B38-4349-9109-174AC1E8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0767CAD-3663-438A-8E25-BA378265A6EB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ECA6582C-2BE7-464D-804A-9FBCBBFEA2B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344860"/>
            <a:ext cx="6324600" cy="338469"/>
            <a:chOff x="0" y="-35"/>
            <a:chExt cx="3072" cy="443"/>
          </a:xfrm>
        </p:grpSpPr>
        <p:sp>
          <p:nvSpPr>
            <p:cNvPr id="9225" name="Rectangle 5">
              <a:extLst>
                <a:ext uri="{FF2B5EF4-FFF2-40B4-BE49-F238E27FC236}">
                  <a16:creationId xmlns:a16="http://schemas.microsoft.com/office/drawing/2014/main" id="{72222CC6-BF24-4DFD-9D18-BF14FDE2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35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9226" name="Rectangle 6">
              <a:extLst>
                <a:ext uri="{FF2B5EF4-FFF2-40B4-BE49-F238E27FC236}">
                  <a16:creationId xmlns:a16="http://schemas.microsoft.com/office/drawing/2014/main" id="{2153F486-1337-4770-8C7D-1F70B84FE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    </a:t>
              </a:r>
              <a:r>
                <a:rPr lang="en-US" altLang="en-US" sz="12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Fig. 2.1: Welcome1.java</a:t>
              </a:r>
              <a:endPara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200" b="1">
                <a:latin typeface="Courier New" panose="02070309020205020404" pitchFamily="49" charset="0"/>
              </a:endParaRPr>
            </a:p>
          </p:txBody>
        </p:sp>
      </p:grpSp>
      <p:sp>
        <p:nvSpPr>
          <p:cNvPr id="9224" name="Rectangle 9">
            <a:extLst>
              <a:ext uri="{FF2B5EF4-FFF2-40B4-BE49-F238E27FC236}">
                <a16:creationId xmlns:a16="http://schemas.microsoft.com/office/drawing/2014/main" id="{A9EC6A58-9719-4A26-8DF4-0783CE64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031" y="4624821"/>
            <a:ext cx="6324600" cy="2857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9700" algn="r"/>
                <a:tab pos="2921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5F5F5F"/>
                </a:solidFill>
                <a:latin typeface="Courier New" panose="02070309020205020404" pitchFamily="49" charset="0"/>
              </a:rPr>
              <a:t>2    </a:t>
            </a:r>
            <a:r>
              <a:rPr lang="en-US" altLang="en-US" sz="12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first program in Java.</a:t>
            </a:r>
            <a:endParaRPr lang="en-US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A519E7E3-4512-40EF-A84B-26CCAC5D5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D41C4D0-2906-45AE-B6CA-474B4E9430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Blank line</a:t>
            </a:r>
          </a:p>
          <a:p>
            <a:pPr lvl="2" eaLnBrk="1" hangingPunct="1"/>
            <a:r>
              <a:rPr lang="en-US" altLang="en-US"/>
              <a:t>Makes program more readable</a:t>
            </a:r>
          </a:p>
          <a:p>
            <a:pPr lvl="2" eaLnBrk="1" hangingPunct="1"/>
            <a:r>
              <a:rPr lang="en-US" altLang="en-US"/>
              <a:t>Blank lines, spaces, and tabs are white-space characters</a:t>
            </a:r>
          </a:p>
          <a:p>
            <a:pPr lvl="3" eaLnBrk="1" hangingPunct="1"/>
            <a:r>
              <a:rPr lang="en-US" altLang="en-US"/>
              <a:t>Ignored by compiler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Begins class definition for class </a:t>
            </a:r>
            <a:r>
              <a:rPr lang="en-US" altLang="en-US" b="1">
                <a:latin typeface="Courier New" panose="02070309020205020404" pitchFamily="49" charset="0"/>
              </a:rPr>
              <a:t>Welcome1</a:t>
            </a:r>
          </a:p>
          <a:p>
            <a:pPr lvl="2" eaLnBrk="1" hangingPunct="1"/>
            <a:r>
              <a:rPr lang="en-US" altLang="en-US"/>
              <a:t>Every Java program has at least one user-defined class</a:t>
            </a:r>
          </a:p>
          <a:p>
            <a:pPr lvl="2" eaLnBrk="1" hangingPunct="1"/>
            <a:r>
              <a:rPr lang="en-US" altLang="en-US"/>
              <a:t>Keyword: words reserved for use by Java</a:t>
            </a:r>
            <a:endParaRPr lang="en-US" altLang="en-US" b="1">
              <a:latin typeface="Courier New" panose="02070309020205020404" pitchFamily="49" charset="0"/>
            </a:endParaRPr>
          </a:p>
          <a:p>
            <a:pPr lvl="3" eaLnBrk="1" hangingPunct="1"/>
            <a:r>
              <a:rPr lang="en-US" altLang="en-US" b="1">
                <a:latin typeface="Courier New" panose="02070309020205020404" pitchFamily="49" charset="0"/>
              </a:rPr>
              <a:t>class</a:t>
            </a:r>
            <a:r>
              <a:rPr lang="en-US" altLang="en-US"/>
              <a:t> keyword followed by class name</a:t>
            </a:r>
          </a:p>
          <a:p>
            <a:pPr lvl="2" eaLnBrk="1" hangingPunct="1"/>
            <a:r>
              <a:rPr lang="en-US" altLang="en-US"/>
              <a:t>Naming classes: capitalize every word</a:t>
            </a:r>
          </a:p>
          <a:p>
            <a:pPr lvl="3" eaLnBrk="1" hangingPunct="1"/>
            <a:r>
              <a:rPr lang="en-US" altLang="en-US" b="1">
                <a:latin typeface="Courier New" panose="02070309020205020404" pitchFamily="49" charset="0"/>
              </a:rPr>
              <a:t>SampleClassName</a:t>
            </a:r>
          </a:p>
        </p:txBody>
      </p:sp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2782EDD6-E4FF-42E6-A2F8-8310262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7D7FE8D-B6C0-4418-A6A4-9FAF7A3AF999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grpSp>
        <p:nvGrpSpPr>
          <p:cNvPr id="10245" name="Group 4">
            <a:extLst>
              <a:ext uri="{FF2B5EF4-FFF2-40B4-BE49-F238E27FC236}">
                <a16:creationId xmlns:a16="http://schemas.microsoft.com/office/drawing/2014/main" id="{845BBEC6-035E-4455-B3D8-E2DE05454F3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306760"/>
            <a:ext cx="6324600" cy="338469"/>
            <a:chOff x="0" y="713"/>
            <a:chExt cx="3072" cy="443"/>
          </a:xfrm>
        </p:grpSpPr>
        <p:sp>
          <p:nvSpPr>
            <p:cNvPr id="10249" name="Rectangle 5">
              <a:extLst>
                <a:ext uri="{FF2B5EF4-FFF2-40B4-BE49-F238E27FC236}">
                  <a16:creationId xmlns:a16="http://schemas.microsoft.com/office/drawing/2014/main" id="{FF414076-B10F-4C51-959A-448A4216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13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0250" name="Rectangle 6">
              <a:extLst>
                <a:ext uri="{FF2B5EF4-FFF2-40B4-BE49-F238E27FC236}">
                  <a16:creationId xmlns:a16="http://schemas.microsoft.com/office/drawing/2014/main" id="{8F225102-D633-4FE6-A32A-36DE72792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4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0246" name="Group 7">
            <a:extLst>
              <a:ext uri="{FF2B5EF4-FFF2-40B4-BE49-F238E27FC236}">
                <a16:creationId xmlns:a16="http://schemas.microsoft.com/office/drawing/2014/main" id="{F9D09940-4637-4D4C-91FB-AA8665AF6C3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497511"/>
            <a:ext cx="6324600" cy="338469"/>
            <a:chOff x="0" y="1087"/>
            <a:chExt cx="3072" cy="443"/>
          </a:xfrm>
        </p:grpSpPr>
        <p:sp>
          <p:nvSpPr>
            <p:cNvPr id="10247" name="Rectangle 8">
              <a:extLst>
                <a:ext uri="{FF2B5EF4-FFF2-40B4-BE49-F238E27FC236}">
                  <a16:creationId xmlns:a16="http://schemas.microsoft.com/office/drawing/2014/main" id="{612303E3-A340-4369-ABE2-C9C0DD5D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7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0248" name="Rectangle 9">
              <a:extLst>
                <a:ext uri="{FF2B5EF4-FFF2-40B4-BE49-F238E27FC236}">
                  <a16:creationId xmlns:a16="http://schemas.microsoft.com/office/drawing/2014/main" id="{83C8DCC3-ECC5-4ACD-91B5-7E716EDCF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4    </a:t>
              </a:r>
              <a:r>
                <a:rPr lang="en-US" altLang="en-US" sz="12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Welcome1 {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C2ED7E27-AA91-47BD-AF86-B249E3D42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633163D-90CE-47A2-AE2D-17A3B6A788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Name of class called identifier</a:t>
            </a:r>
          </a:p>
          <a:p>
            <a:pPr lvl="2" eaLnBrk="1" hangingPunct="1"/>
            <a:r>
              <a:rPr lang="en-US" altLang="en-US"/>
              <a:t>Series of characters consisting of letters, digits,   </a:t>
            </a:r>
            <a:br>
              <a:rPr lang="en-US" altLang="en-US"/>
            </a:br>
            <a:r>
              <a:rPr lang="en-US" altLang="en-US"/>
              <a:t>underscores ( </a:t>
            </a:r>
            <a:r>
              <a:rPr lang="en-US" altLang="en-US" b="1">
                <a:latin typeface="Courier New" panose="02070309020205020404" pitchFamily="49" charset="0"/>
              </a:rPr>
              <a:t>_</a:t>
            </a:r>
            <a:r>
              <a:rPr lang="en-US" altLang="en-US"/>
              <a:t> ) and dollar signs ( </a:t>
            </a:r>
            <a:r>
              <a:rPr lang="en-US" altLang="en-US" b="1">
                <a:latin typeface="Courier New" panose="02070309020205020404" pitchFamily="49" charset="0"/>
              </a:rPr>
              <a:t>$</a:t>
            </a:r>
            <a:r>
              <a:rPr lang="en-US" altLang="en-US"/>
              <a:t> )</a:t>
            </a:r>
          </a:p>
          <a:p>
            <a:pPr lvl="2" eaLnBrk="1" hangingPunct="1"/>
            <a:r>
              <a:rPr lang="en-US" altLang="en-US"/>
              <a:t>Does not begin with a digit, has no spaces</a:t>
            </a:r>
          </a:p>
          <a:p>
            <a:pPr lvl="2" eaLnBrk="1" hangingPunct="1"/>
            <a:r>
              <a:rPr lang="en-US" altLang="en-US"/>
              <a:t>Examples: </a:t>
            </a:r>
            <a:r>
              <a:rPr lang="en-US" altLang="en-US" b="1">
                <a:latin typeface="Courier New" panose="02070309020205020404" pitchFamily="49" charset="0"/>
              </a:rPr>
              <a:t>Welcome1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$value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_value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button7</a:t>
            </a:r>
          </a:p>
          <a:p>
            <a:pPr lvl="3" eaLnBrk="1" hangingPunct="1"/>
            <a:r>
              <a:rPr lang="en-US" altLang="en-US" b="1">
                <a:latin typeface="Courier New" panose="02070309020205020404" pitchFamily="49" charset="0"/>
              </a:rPr>
              <a:t>7button</a:t>
            </a:r>
            <a:r>
              <a:rPr lang="en-US" altLang="en-US"/>
              <a:t> is invalid</a:t>
            </a:r>
          </a:p>
          <a:p>
            <a:pPr lvl="2" eaLnBrk="1" hangingPunct="1"/>
            <a:r>
              <a:rPr lang="en-US" altLang="en-US"/>
              <a:t>Java is case sensitive (capitalization matters) </a:t>
            </a:r>
          </a:p>
          <a:p>
            <a:pPr lvl="3" eaLnBrk="1" hangingPunct="1"/>
            <a:r>
              <a:rPr lang="en-US" altLang="en-US" b="1">
                <a:latin typeface="Courier New" panose="02070309020205020404" pitchFamily="49" charset="0"/>
              </a:rPr>
              <a:t>a1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A1</a:t>
            </a:r>
            <a:r>
              <a:rPr lang="en-US" altLang="en-US"/>
              <a:t> are different</a:t>
            </a:r>
          </a:p>
          <a:p>
            <a:pPr lvl="1" eaLnBrk="1" hangingPunct="1"/>
            <a:r>
              <a:rPr lang="en-US" altLang="en-US"/>
              <a:t>For chapters 2 to 7, use </a:t>
            </a:r>
            <a:r>
              <a:rPr lang="en-US" altLang="en-US" b="1">
                <a:latin typeface="Courier New" panose="02070309020205020404" pitchFamily="49" charset="0"/>
              </a:rPr>
              <a:t>public</a:t>
            </a:r>
            <a:r>
              <a:rPr lang="en-US" altLang="en-US"/>
              <a:t> keyword</a:t>
            </a:r>
          </a:p>
          <a:p>
            <a:pPr lvl="2" eaLnBrk="1" hangingPunct="1"/>
            <a:r>
              <a:rPr lang="en-US" altLang="en-US"/>
              <a:t>Certain details not important now </a:t>
            </a:r>
          </a:p>
          <a:p>
            <a:pPr lvl="2" eaLnBrk="1" hangingPunct="1"/>
            <a:r>
              <a:rPr lang="en-US" altLang="en-US"/>
              <a:t>Mimic certain features, discussions later</a:t>
            </a:r>
          </a:p>
        </p:txBody>
      </p:sp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916B197C-E5F3-4257-8E4A-7BC10F48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1ED445F-FAF5-44EE-BA33-ACEEAF2F0EF7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1A5903E8-849B-4E5D-B369-893EC34AB41E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68661"/>
            <a:ext cx="6324600" cy="338469"/>
            <a:chOff x="0" y="1087"/>
            <a:chExt cx="3072" cy="443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AE1C428B-5743-426B-BE08-6D75B11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7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5666C52B-8A77-48CA-BB70-AAD92E80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4    </a:t>
              </a:r>
              <a:r>
                <a:rPr lang="en-US" altLang="en-US" sz="12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Welcome1 {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440EEBBB-E1E5-4ECF-98D3-C80CA4D4C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Object-Oriented Programming using java</a:t>
            </a:r>
          </a:p>
        </p:txBody>
      </p:sp>
      <p:sp>
        <p:nvSpPr>
          <p:cNvPr id="4099" name="Rectangle 70">
            <a:extLst>
              <a:ext uri="{FF2B5EF4-FFF2-40B4-BE49-F238E27FC236}">
                <a16:creationId xmlns:a16="http://schemas.microsoft.com/office/drawing/2014/main" id="{DF44E8A5-5E26-4259-BC29-E362AE58A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en-US" sz="2000" b="1" u="sng">
                <a:latin typeface="+mn-lt"/>
              </a:rPr>
              <a:t>Outline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>
                <a:latin typeface="+mn-lt"/>
              </a:rPr>
              <a:t>1.1  	Machine Languages, Assembly Languages and High-	Level 	Languages</a:t>
            </a:r>
            <a:br>
              <a:rPr lang="en-US" altLang="en-US" sz="2000" b="1">
                <a:latin typeface="+mn-lt"/>
              </a:rPr>
            </a:br>
            <a:r>
              <a:rPr lang="en-US" altLang="en-US" sz="2000" b="1">
                <a:latin typeface="+mn-lt"/>
              </a:rPr>
              <a:t>1.2	History of Java</a:t>
            </a:r>
            <a:br>
              <a:rPr lang="en-US" altLang="en-US" sz="2000" b="1">
                <a:latin typeface="+mn-lt"/>
              </a:rPr>
            </a:br>
            <a:r>
              <a:rPr lang="en-US" altLang="en-US" sz="2000" b="1">
                <a:latin typeface="+mn-lt"/>
              </a:rPr>
              <a:t>1.3  	Java Class Libraries and basics of a Typical Java 	Environment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>
                <a:latin typeface="+mn-lt"/>
              </a:rPr>
              <a:t>1.4	IDE’s for Java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2000" b="1">
                <a:latin typeface="+mn-lt"/>
              </a:rPr>
              <a:t>1.5	</a:t>
            </a:r>
            <a:r>
              <a:rPr lang="en-US" altLang="en-US" sz="2000" b="1">
                <a:latin typeface="AvantGarde" pitchFamily="34" charset="0"/>
              </a:rPr>
              <a:t>First Program in Java: Printing a Line of Text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		Compiling and Executing your First Java 		Application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1.6	Modifying Our First Java Program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		Displaying a Single Line of Text with 			Multiple Statements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		Displaying Multiple Lines of Text with a  		Single Statement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1.7	Memory Concepts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1.8	Arithmetic</a:t>
            </a:r>
            <a:br>
              <a:rPr lang="en-US" altLang="en-US" sz="2000" b="1">
                <a:latin typeface="AvantGarde" pitchFamily="34" charset="0"/>
              </a:rPr>
            </a:br>
            <a:r>
              <a:rPr lang="en-US" altLang="en-US" sz="2000" b="1">
                <a:latin typeface="AvantGarde" pitchFamily="34" charset="0"/>
              </a:rPr>
              <a:t>1.9	Decision Making: Equality and Relational 	Operators</a:t>
            </a:r>
          </a:p>
          <a:p>
            <a:pPr>
              <a:spcBef>
                <a:spcPts val="0"/>
              </a:spcBef>
              <a:buNone/>
            </a:pPr>
            <a:endParaRPr lang="en-US" altLang="en-US" sz="2000" b="1">
              <a:latin typeface="AvantGarde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en-US" sz="2000" b="1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CB8B8B-B729-41A8-8A66-7CE070E0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3591B74-6B26-4DDB-A35C-8C5550E1978C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BF7B8915-49D4-4D99-AB11-B36CFE61B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3954CFC-DAE2-4745-93C7-1E3DF68E9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Saving files</a:t>
            </a:r>
          </a:p>
          <a:p>
            <a:pPr lvl="2" eaLnBrk="1" hangingPunct="1"/>
            <a:r>
              <a:rPr lang="en-US" altLang="en-US"/>
              <a:t>File name must be class name with </a:t>
            </a:r>
            <a:r>
              <a:rPr lang="en-US" altLang="en-US" b="1">
                <a:latin typeface="Courier New" panose="02070309020205020404" pitchFamily="49" charset="0"/>
              </a:rPr>
              <a:t>.java</a:t>
            </a:r>
            <a:r>
              <a:rPr lang="en-US" altLang="en-US"/>
              <a:t> extension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Welcome1.java</a:t>
            </a:r>
          </a:p>
          <a:p>
            <a:pPr lvl="1" eaLnBrk="1" hangingPunct="1"/>
            <a:r>
              <a:rPr lang="en-US" altLang="en-US"/>
              <a:t>Left brace </a:t>
            </a:r>
            <a:r>
              <a:rPr lang="en-US" altLang="en-US" b="1">
                <a:latin typeface="Courier New" panose="02070309020205020404" pitchFamily="49" charset="0"/>
              </a:rPr>
              <a:t>{</a:t>
            </a:r>
          </a:p>
          <a:p>
            <a:pPr lvl="2" eaLnBrk="1" hangingPunct="1"/>
            <a:r>
              <a:rPr lang="en-US" altLang="en-US"/>
              <a:t>Begins body of every class</a:t>
            </a:r>
          </a:p>
          <a:p>
            <a:pPr lvl="2" eaLnBrk="1" hangingPunct="1"/>
            <a:r>
              <a:rPr lang="en-US" altLang="en-US"/>
              <a:t>Right brace ends definition (line 13)</a:t>
            </a:r>
          </a:p>
          <a:p>
            <a:pPr lvl="2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Part of every Java application</a:t>
            </a:r>
          </a:p>
          <a:p>
            <a:pPr lvl="2" eaLnBrk="1" hangingPunct="1"/>
            <a:r>
              <a:rPr lang="en-US" altLang="en-US"/>
              <a:t>Applications begin executing at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</a:p>
          <a:p>
            <a:pPr lvl="3" eaLnBrk="1" hangingPunct="1"/>
            <a:r>
              <a:rPr lang="en-US" altLang="en-US"/>
              <a:t>Parenthesis indicate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is a method (ch. 6)</a:t>
            </a:r>
          </a:p>
          <a:p>
            <a:pPr lvl="3" eaLnBrk="1" hangingPunct="1"/>
            <a:r>
              <a:rPr lang="en-US" altLang="en-US"/>
              <a:t>Java applications contain one or more methods</a:t>
            </a:r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21835064-82D9-422D-9ABA-170047B7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6A7076C-50F2-464A-8A59-3A62388CBBC8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DDBC8F85-9653-423E-B510-6E77F1E4B5E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68661"/>
            <a:ext cx="6324600" cy="338469"/>
            <a:chOff x="0" y="1087"/>
            <a:chExt cx="3072" cy="443"/>
          </a:xfrm>
        </p:grpSpPr>
        <p:sp>
          <p:nvSpPr>
            <p:cNvPr id="12297" name="Rectangle 5">
              <a:extLst>
                <a:ext uri="{FF2B5EF4-FFF2-40B4-BE49-F238E27FC236}">
                  <a16:creationId xmlns:a16="http://schemas.microsoft.com/office/drawing/2014/main" id="{10A87A36-21B7-4EBA-893D-C7DFE81B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7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2298" name="Rectangle 6">
              <a:extLst>
                <a:ext uri="{FF2B5EF4-FFF2-40B4-BE49-F238E27FC236}">
                  <a16:creationId xmlns:a16="http://schemas.microsoft.com/office/drawing/2014/main" id="{FD8A8827-5CF0-4310-B692-CA320E06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2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4    </a:t>
              </a:r>
              <a:r>
                <a:rPr lang="en-US" altLang="en-US" sz="12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Welcome1 {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2294" name="Group 7">
            <a:extLst>
              <a:ext uri="{FF2B5EF4-FFF2-40B4-BE49-F238E27FC236}">
                <a16:creationId xmlns:a16="http://schemas.microsoft.com/office/drawing/2014/main" id="{DAA5809D-0FFA-4AA9-9CF6-E8BBC5B93AC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35711"/>
            <a:ext cx="6324600" cy="338469"/>
            <a:chOff x="0" y="1461"/>
            <a:chExt cx="3072" cy="443"/>
          </a:xfrm>
        </p:grpSpPr>
        <p:sp>
          <p:nvSpPr>
            <p:cNvPr id="12295" name="Rectangle 8">
              <a:extLst>
                <a:ext uri="{FF2B5EF4-FFF2-40B4-BE49-F238E27FC236}">
                  <a16:creationId xmlns:a16="http://schemas.microsoft.com/office/drawing/2014/main" id="{50608641-5835-4B6A-98C4-EAED284E0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61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2296" name="Rectangle 9">
              <a:extLst>
                <a:ext uri="{FF2B5EF4-FFF2-40B4-BE49-F238E27FC236}">
                  <a16:creationId xmlns:a16="http://schemas.microsoft.com/office/drawing/2014/main" id="{76BC8285-40E0-413E-9F7B-7F1310A5A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96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7	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  public static void main( String args[] 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48665BF-4792-4420-B4E7-020D5E83A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98DA18-E9F3-4ECC-BE0F-5C1B39FEE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lvl="2" eaLnBrk="1" hangingPunct="1"/>
            <a:r>
              <a:rPr lang="en-US" altLang="en-US"/>
              <a:t>Exactly one method must be called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</a:p>
          <a:p>
            <a:pPr lvl="1" eaLnBrk="1" hangingPunct="1"/>
            <a:r>
              <a:rPr lang="en-US" altLang="en-US"/>
              <a:t>Methods can perform tasks and return information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void</a:t>
            </a:r>
            <a:r>
              <a:rPr lang="en-US" altLang="en-US"/>
              <a:t> means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 returns no information</a:t>
            </a:r>
          </a:p>
          <a:p>
            <a:pPr lvl="2" eaLnBrk="1" hangingPunct="1"/>
            <a:r>
              <a:rPr lang="en-US" altLang="en-US"/>
              <a:t>For now, mimic </a:t>
            </a:r>
            <a:r>
              <a:rPr lang="en-US" altLang="en-US" b="1">
                <a:latin typeface="Courier New" panose="02070309020205020404" pitchFamily="49" charset="0"/>
              </a:rPr>
              <a:t>main</a:t>
            </a:r>
            <a:r>
              <a:rPr lang="en-US" altLang="en-US"/>
              <a:t>'s first line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  <a:p>
            <a:pPr lvl="1" eaLnBrk="1" hangingPunct="1"/>
            <a:r>
              <a:rPr lang="en-US" altLang="en-US"/>
              <a:t>Left brace begins body of method definition</a:t>
            </a:r>
          </a:p>
          <a:p>
            <a:pPr lvl="2" eaLnBrk="1" hangingPunct="1"/>
            <a:r>
              <a:rPr lang="en-US" altLang="en-US"/>
              <a:t>Ended by right brace } (line 11)</a:t>
            </a:r>
          </a:p>
        </p:txBody>
      </p:sp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DCE23B3E-3D6D-42AC-88D5-D85B9FEF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91659C3-BB37-4F79-9AB3-BD8E8B53872A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7CDEE6DB-562B-4F7D-93CC-78FAA192CC7B}"/>
              </a:ext>
            </a:extLst>
          </p:cNvPr>
          <p:cNvGrpSpPr>
            <a:grpSpLocks/>
          </p:cNvGrpSpPr>
          <p:nvPr/>
        </p:nvGrpSpPr>
        <p:grpSpPr bwMode="auto">
          <a:xfrm>
            <a:off x="1528490" y="1268661"/>
            <a:ext cx="7463110" cy="842734"/>
            <a:chOff x="-553" y="1461"/>
            <a:chExt cx="3625" cy="1103"/>
          </a:xfrm>
        </p:grpSpPr>
        <p:sp>
          <p:nvSpPr>
            <p:cNvPr id="13321" name="Rectangle 5">
              <a:extLst>
                <a:ext uri="{FF2B5EF4-FFF2-40B4-BE49-F238E27FC236}">
                  <a16:creationId xmlns:a16="http://schemas.microsoft.com/office/drawing/2014/main" id="{217104AF-40CE-449A-B93F-A8CB02899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61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3322" name="Rectangle 6">
              <a:extLst>
                <a:ext uri="{FF2B5EF4-FFF2-40B4-BE49-F238E27FC236}">
                  <a16:creationId xmlns:a16="http://schemas.microsoft.com/office/drawing/2014/main" id="{C453ECEE-47CB-44C5-86C5-A634ACA8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3" y="219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7   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altLang="en-US" sz="12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static void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main( String </a:t>
              </a:r>
              <a:r>
                <a:rPr lang="en-US" altLang="en-US" sz="1200" b="1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[] )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3318" name="Group 7">
            <a:extLst>
              <a:ext uri="{FF2B5EF4-FFF2-40B4-BE49-F238E27FC236}">
                <a16:creationId xmlns:a16="http://schemas.microsoft.com/office/drawing/2014/main" id="{E022FFE4-D3C7-4439-9521-31226BD467CC}"/>
              </a:ext>
            </a:extLst>
          </p:cNvPr>
          <p:cNvGrpSpPr>
            <a:grpSpLocks/>
          </p:cNvGrpSpPr>
          <p:nvPr/>
        </p:nvGrpSpPr>
        <p:grpSpPr bwMode="auto">
          <a:xfrm>
            <a:off x="1976120" y="3832059"/>
            <a:ext cx="6324600" cy="338469"/>
            <a:chOff x="0" y="1835"/>
            <a:chExt cx="3072" cy="443"/>
          </a:xfrm>
        </p:grpSpPr>
        <p:sp>
          <p:nvSpPr>
            <p:cNvPr id="13319" name="Rectangle 8">
              <a:extLst>
                <a:ext uri="{FF2B5EF4-FFF2-40B4-BE49-F238E27FC236}">
                  <a16:creationId xmlns:a16="http://schemas.microsoft.com/office/drawing/2014/main" id="{EC8542DE-F6CB-4D1C-A3A3-71F9362E7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35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3320" name="Rectangle 9">
              <a:extLst>
                <a:ext uri="{FF2B5EF4-FFF2-40B4-BE49-F238E27FC236}">
                  <a16:creationId xmlns:a16="http://schemas.microsoft.com/office/drawing/2014/main" id="{4FD400C9-0AD0-4CCA-AD4C-380B0CBF5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70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8   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{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6">
            <a:extLst>
              <a:ext uri="{FF2B5EF4-FFF2-40B4-BE49-F238E27FC236}">
                <a16:creationId xmlns:a16="http://schemas.microsoft.com/office/drawing/2014/main" id="{05C91EAC-98CA-42C1-A1F5-C6C320BF3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4340" name="Rectangle 1027">
            <a:extLst>
              <a:ext uri="{FF2B5EF4-FFF2-40B4-BE49-F238E27FC236}">
                <a16:creationId xmlns:a16="http://schemas.microsoft.com/office/drawing/2014/main" id="{CB567FE6-D049-4AF1-9E2F-17D4E9663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Instructs computer to perform an action</a:t>
            </a:r>
          </a:p>
          <a:p>
            <a:pPr lvl="2" eaLnBrk="1" hangingPunct="1"/>
            <a:r>
              <a:rPr lang="en-US" altLang="en-US"/>
              <a:t>Prints string of characters </a:t>
            </a:r>
          </a:p>
          <a:p>
            <a:pPr lvl="3" eaLnBrk="1" hangingPunct="1"/>
            <a:r>
              <a:rPr lang="en-US" altLang="en-US"/>
              <a:t>String - series characters inside double quotes</a:t>
            </a:r>
          </a:p>
          <a:p>
            <a:pPr lvl="2" eaLnBrk="1" hangingPunct="1"/>
            <a:r>
              <a:rPr lang="en-US" altLang="en-US"/>
              <a:t>White-spaces in strings are not ignored by compiler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</a:rPr>
              <a:t>System.out</a:t>
            </a:r>
            <a:endParaRPr lang="en-US" altLang="en-US"/>
          </a:p>
          <a:p>
            <a:pPr lvl="2" eaLnBrk="1" hangingPunct="1"/>
            <a:r>
              <a:rPr lang="en-US" altLang="en-US"/>
              <a:t>Standard output object</a:t>
            </a:r>
          </a:p>
          <a:p>
            <a:pPr lvl="2" eaLnBrk="1" hangingPunct="1"/>
            <a:r>
              <a:rPr lang="en-US" altLang="en-US"/>
              <a:t>Print to command window (i.e., MS-DOS prompt)</a:t>
            </a:r>
          </a:p>
          <a:p>
            <a:pPr lvl="1" eaLnBrk="1" hangingPunct="1"/>
            <a:r>
              <a:rPr lang="en-US" altLang="en-US"/>
              <a:t>Method </a:t>
            </a:r>
            <a:r>
              <a:rPr lang="en-US" altLang="en-US" b="1">
                <a:latin typeface="Courier New" panose="02070309020205020404" pitchFamily="49" charset="0"/>
              </a:rPr>
              <a:t>System.out.println</a:t>
            </a:r>
            <a:r>
              <a:rPr lang="en-US" altLang="en-US"/>
              <a:t> </a:t>
            </a:r>
          </a:p>
          <a:p>
            <a:pPr lvl="2" eaLnBrk="1" hangingPunct="1"/>
            <a:r>
              <a:rPr lang="en-US" altLang="en-US"/>
              <a:t>Displays line of text</a:t>
            </a:r>
          </a:p>
          <a:p>
            <a:pPr lvl="2" eaLnBrk="1" hangingPunct="1"/>
            <a:r>
              <a:rPr lang="en-US" altLang="en-US"/>
              <a:t>Argument inside parenthesis</a:t>
            </a:r>
          </a:p>
          <a:p>
            <a:pPr lvl="1" eaLnBrk="1" hangingPunct="1"/>
            <a:r>
              <a:rPr lang="en-US" altLang="en-US"/>
              <a:t>This line known as a statement</a:t>
            </a:r>
          </a:p>
          <a:p>
            <a:pPr lvl="2" eaLnBrk="1" hangingPunct="1"/>
            <a:r>
              <a:rPr lang="en-US" altLang="en-US"/>
              <a:t>Statements must end with semicolon </a:t>
            </a:r>
            <a:r>
              <a:rPr lang="en-US" altLang="en-US" b="1">
                <a:latin typeface="Courier New" panose="02070309020205020404" pitchFamily="49" charset="0"/>
              </a:rPr>
              <a:t>;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32C5C386-E467-464B-9ECF-1E72162D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574857F-1C13-4132-B999-36AE1CDFCB6B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grpSp>
        <p:nvGrpSpPr>
          <p:cNvPr id="14341" name="Group 1028">
            <a:extLst>
              <a:ext uri="{FF2B5EF4-FFF2-40B4-BE49-F238E27FC236}">
                <a16:creationId xmlns:a16="http://schemas.microsoft.com/office/drawing/2014/main" id="{BF074893-A17C-46F0-B119-E656D63B031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278286"/>
            <a:ext cx="7696200" cy="338214"/>
            <a:chOff x="0" y="2223"/>
            <a:chExt cx="3072" cy="415"/>
          </a:xfrm>
        </p:grpSpPr>
        <p:sp>
          <p:nvSpPr>
            <p:cNvPr id="14342" name="Rectangle 1029">
              <a:extLst>
                <a:ext uri="{FF2B5EF4-FFF2-40B4-BE49-F238E27FC236}">
                  <a16:creationId xmlns:a16="http://schemas.microsoft.com/office/drawing/2014/main" id="{70B46D0E-CBC2-4F16-8BF0-4D866B280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23"/>
              <a:ext cx="3072" cy="415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4343" name="Rectangle 1030">
              <a:extLst>
                <a:ext uri="{FF2B5EF4-FFF2-40B4-BE49-F238E27FC236}">
                  <a16:creationId xmlns:a16="http://schemas.microsoft.com/office/drawing/2014/main" id="{12611863-444D-4370-AF3D-FD5028C0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4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   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System.out.println( </a:t>
              </a:r>
              <a:r>
                <a:rPr lang="en-US" altLang="en-US" sz="1200" b="1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"Welcome to Java Programming!"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);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B9C54737-F5E4-4F2A-840D-800110854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A Simple Program: Printing a Line of Text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C017E35-8A85-42A5-BE7F-49E4DEF5C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Ends method definition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Ends class definition</a:t>
            </a:r>
          </a:p>
          <a:p>
            <a:pPr lvl="1" eaLnBrk="1" hangingPunct="1"/>
            <a:r>
              <a:rPr lang="en-US" altLang="en-US"/>
              <a:t>Can add comments to keep track of ending braces</a:t>
            </a:r>
          </a:p>
          <a:p>
            <a:pPr lvl="1" eaLnBrk="1" hangingPunct="1"/>
            <a:r>
              <a:rPr lang="en-US" altLang="en-US"/>
              <a:t>Lines 8 and 9 could be rewritten as:</a:t>
            </a:r>
          </a:p>
          <a:p>
            <a:pPr lvl="1" eaLnBrk="1" hangingPunct="1"/>
            <a:r>
              <a:rPr lang="en-US" altLang="en-US"/>
              <a:t>Remember, compiler ignores comments</a:t>
            </a:r>
          </a:p>
          <a:p>
            <a:pPr lvl="1" eaLnBrk="1" hangingPunct="1"/>
            <a:r>
              <a:rPr lang="en-US" altLang="en-US"/>
              <a:t>Comments can start on same line after code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0998FB48-428F-4DC5-B947-59D9AF9B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B9EF7FF-4FCC-4B50-816F-D29123BFC0EE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grpSp>
        <p:nvGrpSpPr>
          <p:cNvPr id="15365" name="Group 4">
            <a:extLst>
              <a:ext uri="{FF2B5EF4-FFF2-40B4-BE49-F238E27FC236}">
                <a16:creationId xmlns:a16="http://schemas.microsoft.com/office/drawing/2014/main" id="{C453E30B-EABC-4AF2-B188-6220757502A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344862"/>
            <a:ext cx="6324600" cy="338469"/>
            <a:chOff x="0" y="2583"/>
            <a:chExt cx="3072" cy="443"/>
          </a:xfrm>
        </p:grpSpPr>
        <p:sp>
          <p:nvSpPr>
            <p:cNvPr id="15369" name="Rectangle 5">
              <a:extLst>
                <a:ext uri="{FF2B5EF4-FFF2-40B4-BE49-F238E27FC236}">
                  <a16:creationId xmlns:a16="http://schemas.microsoft.com/office/drawing/2014/main" id="{22D3FC7E-6BF4-40B3-9017-1AF1E21ED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83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5370" name="Rectangle 6">
              <a:extLst>
                <a:ext uri="{FF2B5EF4-FFF2-40B4-BE49-F238E27FC236}">
                  <a16:creationId xmlns:a16="http://schemas.microsoft.com/office/drawing/2014/main" id="{93914D1B-E9EC-47C2-806B-E7D142010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11  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}  </a:t>
              </a:r>
              <a:r>
                <a:rPr lang="en-US" altLang="en-US" sz="12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end method main</a:t>
              </a:r>
              <a:endParaRPr lang="en-US" altLang="en-US" sz="12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  <p:grpSp>
        <p:nvGrpSpPr>
          <p:cNvPr id="15366" name="Group 7">
            <a:extLst>
              <a:ext uri="{FF2B5EF4-FFF2-40B4-BE49-F238E27FC236}">
                <a16:creationId xmlns:a16="http://schemas.microsoft.com/office/drawing/2014/main" id="{6D1A9A10-4CDC-440D-935E-8484EDA1FBB7}"/>
              </a:ext>
            </a:extLst>
          </p:cNvPr>
          <p:cNvGrpSpPr>
            <a:grpSpLocks/>
          </p:cNvGrpSpPr>
          <p:nvPr/>
        </p:nvGrpSpPr>
        <p:grpSpPr bwMode="auto">
          <a:xfrm>
            <a:off x="2458720" y="2853622"/>
            <a:ext cx="6324600" cy="338469"/>
            <a:chOff x="0" y="2583"/>
            <a:chExt cx="3072" cy="443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0E062500-0036-440F-9CC1-1CC8A84D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83"/>
              <a:ext cx="3072" cy="443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5368" name="Rectangle 9">
              <a:extLst>
                <a:ext uri="{FF2B5EF4-FFF2-40B4-BE49-F238E27FC236}">
                  <a16:creationId xmlns:a16="http://schemas.microsoft.com/office/drawing/2014/main" id="{DA1DBDAB-335E-465D-BE23-51048FEDE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 </a:t>
              </a: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   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  </a:t>
              </a:r>
              <a:r>
                <a:rPr lang="en-US" altLang="en-US" sz="1200" b="1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end class Welcome1</a:t>
              </a:r>
              <a:endPara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400" b="1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B6BD705-007A-4E3D-875A-0BF7CFCBB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Compiling and Executing your First Java Application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A910BCF-9105-42CD-8B19-F86A2EE90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Compiling a program and run your program.</a:t>
            </a:r>
          </a:p>
        </p:txBody>
      </p:sp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2FBD0A60-3DB4-445D-B411-D272221B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209A760-EC68-4580-BC8B-886EA83B3BC5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50000"/>
                </a:spcBef>
                <a:buFontTx/>
                <a:buNone/>
              </a:pPr>
              <a:t>24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B175F77-300F-42DF-B992-FE7908F7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1.6	Modifying Our First Java Program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7D37CAA-20A3-4DA0-ADAF-3DE632EAA9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Modify example in Fig. 2.1 to print same contents using different code</a:t>
            </a:r>
          </a:p>
          <a:p>
            <a:pPr eaLnBrk="1" hangingPunct="1">
              <a:buFontTx/>
              <a:buNone/>
            </a:pPr>
            <a:endParaRPr lang="en-US" altLang="en-US" sz="2000"/>
          </a:p>
        </p:txBody>
      </p:sp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43090118-CF26-4231-962F-86CAFE68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9C351CB-530D-4905-A109-4DEC3811026A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50000"/>
                </a:spcBef>
                <a:buFontTx/>
                <a:buNone/>
              </a:pPr>
              <a:t>25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F6900263-F2A1-44F8-B0EE-C7B0D4ABB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Displaying a Single Text with Multiple Statements</a:t>
            </a:r>
          </a:p>
        </p:txBody>
      </p:sp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F7128D59-FF15-4801-8310-EBA98F11F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Modifying programs</a:t>
            </a:r>
          </a:p>
          <a:p>
            <a:pPr lvl="1" eaLnBrk="1" hangingPunct="1"/>
            <a:r>
              <a:rPr lang="en-US" altLang="en-US"/>
              <a:t>The following code produces same output as Welcome1.java (Fig. 2.1)</a:t>
            </a:r>
          </a:p>
          <a:p>
            <a:pPr lvl="1" eaLnBrk="1" hangingPunct="1"/>
            <a:r>
              <a:rPr lang="en-US" altLang="en-US"/>
              <a:t>Using different code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Line 9 displays “Welcome to ” with cursor remaining on printed line</a:t>
            </a:r>
          </a:p>
          <a:p>
            <a:pPr lvl="1" eaLnBrk="1" hangingPunct="1"/>
            <a:r>
              <a:rPr lang="en-US" altLang="en-US"/>
              <a:t>Line 10 displays “Java Programming! ” on same line with cursor on next line</a:t>
            </a:r>
          </a:p>
          <a:p>
            <a:pPr lvl="1" eaLnBrk="1" hangingPunct="1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CE351A1A-92CD-44E6-8726-0DC9FEBD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D216C04-C960-4AD3-991B-6EE0C1E55769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9461" name="Text Box 1030">
            <a:extLst>
              <a:ext uri="{FF2B5EF4-FFF2-40B4-BE49-F238E27FC236}">
                <a16:creationId xmlns:a16="http://schemas.microsoft.com/office/drawing/2014/main" id="{7DA657A0-B654-4A0D-B35F-83D086C5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4325" y="5395913"/>
            <a:ext cx="184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600"/>
          </a:p>
        </p:txBody>
      </p:sp>
      <p:grpSp>
        <p:nvGrpSpPr>
          <p:cNvPr id="19462" name="Group 1035">
            <a:extLst>
              <a:ext uri="{FF2B5EF4-FFF2-40B4-BE49-F238E27FC236}">
                <a16:creationId xmlns:a16="http://schemas.microsoft.com/office/drawing/2014/main" id="{353641F2-4176-4997-9E21-81A07B4DD72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24200"/>
            <a:ext cx="6324600" cy="533400"/>
            <a:chOff x="0" y="2618"/>
            <a:chExt cx="3072" cy="374"/>
          </a:xfrm>
        </p:grpSpPr>
        <p:sp>
          <p:nvSpPr>
            <p:cNvPr id="19463" name="Rectangle 1036">
              <a:extLst>
                <a:ext uri="{FF2B5EF4-FFF2-40B4-BE49-F238E27FC236}">
                  <a16:creationId xmlns:a16="http://schemas.microsoft.com/office/drawing/2014/main" id="{BB3DB44C-4D4B-4D68-92A4-51DE64B66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86"/>
              <a:ext cx="3072" cy="237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19464" name="Rectangle 1037">
              <a:extLst>
                <a:ext uri="{FF2B5EF4-FFF2-40B4-BE49-F238E27FC236}">
                  <a16:creationId xmlns:a16="http://schemas.microsoft.com/office/drawing/2014/main" id="{14158B8F-9F4E-46BE-9FBB-43F7FA03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618"/>
              <a:ext cx="3072" cy="374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tabLst>
                  <a:tab pos="139700" algn="r"/>
                  <a:tab pos="292100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1">
                  <a:solidFill>
                    <a:srgbClr val="4D8D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	 	System.out.println( </a:t>
              </a:r>
              <a:r>
                <a:rPr lang="en-US" altLang="en-US" sz="1200" b="1">
                  <a:solidFill>
                    <a:srgbClr val="0099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"Welcome to "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	 	System.out.println( </a:t>
              </a:r>
              <a:r>
                <a:rPr lang="en-US" altLang="en-US" sz="1200" b="1">
                  <a:solidFill>
                    <a:srgbClr val="0099FF"/>
                  </a:solidFill>
                  <a:latin typeface="Courier New" panose="02070309020205020404" pitchFamily="49" charset="0"/>
                </a:rPr>
                <a:t>"Java Programming!"</a:t>
              </a:r>
              <a:r>
                <a: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); 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ADA6-5ED9-41BF-99DF-40F0B88B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Displaying a Single Text with Multiple Statements</a:t>
            </a: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66B5-D754-41C0-8E0C-F3FF41A47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887" y="2177256"/>
            <a:ext cx="6372225" cy="3648075"/>
          </a:xfrm>
        </p:spPr>
      </p:pic>
    </p:spTree>
    <p:extLst>
      <p:ext uri="{BB962C8B-B14F-4D97-AF65-F5344CB8AC3E}">
        <p14:creationId xmlns:p14="http://schemas.microsoft.com/office/powerpoint/2010/main" val="18882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6B8A28D4-E094-436B-BAC3-8A84BF5A5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Displaying Multiple Lines of Text with a Single Statement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EC8E497-577F-424C-8D82-8650CA2E9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Newline characters (\n)</a:t>
            </a:r>
          </a:p>
          <a:p>
            <a:pPr lvl="1" eaLnBrk="1" hangingPunct="1"/>
            <a:r>
              <a:rPr lang="en-US" altLang="en-US"/>
              <a:t>Interpreted as “special characters” by methods </a:t>
            </a:r>
            <a:r>
              <a:rPr lang="en-US" altLang="en-US" b="1" err="1">
                <a:latin typeface="Courier New" panose="02070309020205020404" pitchFamily="49" charset="0"/>
              </a:rPr>
              <a:t>System.out.print</a:t>
            </a:r>
            <a:r>
              <a:rPr lang="en-US" altLang="en-US"/>
              <a:t> and </a:t>
            </a:r>
            <a:r>
              <a:rPr lang="en-US" altLang="en-US" b="1" err="1">
                <a:latin typeface="Courier New" panose="02070309020205020404" pitchFamily="49" charset="0"/>
              </a:rPr>
              <a:t>System.out.println</a:t>
            </a:r>
            <a:endParaRPr lang="en-US" altLang="en-US"/>
          </a:p>
          <a:p>
            <a:pPr lvl="1" eaLnBrk="1" hangingPunct="1"/>
            <a:r>
              <a:rPr lang="en-US" altLang="en-US"/>
              <a:t>Indicates cursor should be on next line</a:t>
            </a:r>
          </a:p>
          <a:p>
            <a:pPr lvl="1" eaLnBrk="1" hangingPunct="1"/>
            <a:r>
              <a:rPr lang="en-US" altLang="en-US"/>
              <a:t>Line breaks at \n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Usage</a:t>
            </a:r>
          </a:p>
          <a:p>
            <a:pPr lvl="1" eaLnBrk="1" hangingPunct="1"/>
            <a:r>
              <a:rPr lang="en-US" altLang="en-US"/>
              <a:t>Can use in </a:t>
            </a:r>
            <a:r>
              <a:rPr lang="en-US" altLang="en-US" b="1" err="1">
                <a:latin typeface="Courier New" panose="02070309020205020404" pitchFamily="49" charset="0"/>
              </a:rPr>
              <a:t>System.out.println</a:t>
            </a:r>
            <a:r>
              <a:rPr lang="en-US" altLang="en-US"/>
              <a:t> or </a:t>
            </a:r>
            <a:r>
              <a:rPr lang="en-US" altLang="en-US" b="1" err="1">
                <a:latin typeface="Courier New" panose="02070309020205020404" pitchFamily="49" charset="0"/>
              </a:rPr>
              <a:t>System.out.print</a:t>
            </a:r>
            <a:r>
              <a:rPr lang="en-US" altLang="en-US"/>
              <a:t> to create new lines</a:t>
            </a:r>
          </a:p>
          <a:p>
            <a:pPr lvl="2" eaLnBrk="1" hangingPunct="1"/>
            <a:r>
              <a:rPr lang="en-US" altLang="en-US" b="1" err="1">
                <a:latin typeface="Courier New" panose="02070309020205020404" pitchFamily="49" charset="0"/>
              </a:rPr>
              <a:t>System.out.println</a:t>
            </a:r>
            <a:r>
              <a:rPr lang="en-US" altLang="en-US" b="1">
                <a:latin typeface="Courier New" panose="02070309020205020404" pitchFamily="49" charset="0"/>
              </a:rPr>
              <a:t>( "Welcome\</a:t>
            </a:r>
            <a:r>
              <a:rPr lang="en-US" altLang="en-US" b="1" err="1">
                <a:latin typeface="Courier New" panose="02070309020205020404" pitchFamily="49" charset="0"/>
              </a:rPr>
              <a:t>nto</a:t>
            </a:r>
            <a:r>
              <a:rPr lang="en-US" altLang="en-US" b="1">
                <a:latin typeface="Courier New" panose="02070309020205020404" pitchFamily="49" charset="0"/>
              </a:rPr>
              <a:t>\</a:t>
            </a:r>
            <a:r>
              <a:rPr lang="en-US" altLang="en-US" b="1" err="1">
                <a:latin typeface="Courier New" panose="02070309020205020404" pitchFamily="49" charset="0"/>
              </a:rPr>
              <a:t>nJava</a:t>
            </a:r>
            <a:r>
              <a:rPr lang="en-US" altLang="en-US" b="1">
                <a:latin typeface="Courier New" panose="02070309020205020404" pitchFamily="49" charset="0"/>
              </a:rPr>
              <a:t>\</a:t>
            </a:r>
            <a:r>
              <a:rPr lang="en-US" altLang="en-US" b="1" err="1">
                <a:latin typeface="Courier New" panose="02070309020205020404" pitchFamily="49" charset="0"/>
              </a:rPr>
              <a:t>nProgramming</a:t>
            </a:r>
            <a:r>
              <a:rPr lang="en-US" altLang="en-US" b="1">
                <a:latin typeface="Courier New" panose="02070309020205020404" pitchFamily="49" charset="0"/>
              </a:rPr>
              <a:t>!" );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9A93DADB-3EA0-43DD-8DFE-48658C7A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C0F94AF0-3609-4BF9-8905-4765D481C98D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84980E2B-B538-4DC4-A41B-441A480B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352" y="3769965"/>
            <a:ext cx="6324600" cy="285750"/>
          </a:xfrm>
          <a:prstGeom prst="rect">
            <a:avLst/>
          </a:prstGeom>
          <a:solidFill>
            <a:srgbClr val="FFE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9700" algn="r"/>
                <a:tab pos="292100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39700" algn="r"/>
                <a:tab pos="2921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5F5F5F"/>
                </a:solidFill>
                <a:latin typeface="Courier New" panose="02070309020205020404" pitchFamily="49" charset="0"/>
              </a:rPr>
              <a:t>9   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en-US" sz="12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"Welcome\</a:t>
            </a:r>
            <a:r>
              <a:rPr lang="en-US" altLang="en-US" sz="1200" b="1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nto</a:t>
            </a:r>
            <a:r>
              <a:rPr lang="en-US" altLang="en-US" sz="12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200" b="1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nJava</a:t>
            </a:r>
            <a:r>
              <a:rPr lang="en-US" altLang="en-US" sz="12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200" b="1" err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nProgramming</a:t>
            </a:r>
            <a:r>
              <a:rPr lang="en-US" altLang="en-US" sz="1200" b="1">
                <a:solidFill>
                  <a:srgbClr val="0099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altLang="en-US" sz="12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AD66-B6A5-4513-B324-0A078CF7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Displaying Multiple Lines of Text with a Single Statement</a:t>
            </a:r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BED6D8-337C-473F-9BE1-CB70A7A6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1825625"/>
            <a:ext cx="7787348" cy="4667250"/>
          </a:xfrm>
        </p:spPr>
      </p:pic>
    </p:spTree>
    <p:extLst>
      <p:ext uri="{BB962C8B-B14F-4D97-AF65-F5344CB8AC3E}">
        <p14:creationId xmlns:p14="http://schemas.microsoft.com/office/powerpoint/2010/main" val="388844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9158501D-CC4C-4297-8C51-924B11E8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en-US" sz="4000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0CB0-D1B4-4531-A61C-AA891558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Tx/>
              <a:buNone/>
              <a:defRPr/>
            </a:pPr>
            <a:r>
              <a:rPr lang="en-US" sz="2000" b="1"/>
              <a:t>TEXT BOOK</a:t>
            </a:r>
          </a:p>
          <a:p>
            <a:pPr>
              <a:buNone/>
              <a:defRPr/>
            </a:pPr>
            <a:r>
              <a:rPr lang="en-US" sz="2000">
                <a:ea typeface="Times New Roman" panose="02020603050405020304" pitchFamily="18" charset="0"/>
                <a:cs typeface="Gotham-Book"/>
              </a:rPr>
              <a:t>Java 8 Fundamentals: Modern Java Development with Lambdas, Streams, and Introducing Java 9’s </a:t>
            </a:r>
            <a:r>
              <a:rPr lang="en-US" sz="2000" err="1">
                <a:ea typeface="Times New Roman" panose="02020603050405020304" pitchFamily="18" charset="0"/>
                <a:cs typeface="Gotham-Book"/>
              </a:rPr>
              <a:t>JShell</a:t>
            </a:r>
            <a:r>
              <a:rPr lang="en-US" sz="2000">
                <a:ea typeface="Times New Roman" panose="02020603050405020304" pitchFamily="18" charset="0"/>
                <a:cs typeface="Gotham-Book"/>
              </a:rPr>
              <a:t> and the Java Platform Module System (JPMS)</a:t>
            </a:r>
            <a:endParaRPr lang="en-CA" sz="2000">
              <a:ea typeface="Gotham-Book"/>
              <a:cs typeface="Gotham-Book"/>
            </a:endParaRPr>
          </a:p>
          <a:p>
            <a:pPr>
              <a:buFontTx/>
              <a:buNone/>
              <a:defRPr/>
            </a:pPr>
            <a:r>
              <a:rPr lang="en-US" sz="2000" b="1"/>
              <a:t>RECOMMENDED BOOKS</a:t>
            </a:r>
            <a:endParaRPr lang="en-US" sz="2000"/>
          </a:p>
          <a:p>
            <a:pPr>
              <a:defRPr/>
            </a:pPr>
            <a:r>
              <a:rPr lang="en-US" sz="2000" b="1"/>
              <a:t> </a:t>
            </a:r>
            <a:r>
              <a:rPr lang="en-US" sz="2000"/>
              <a:t> “Java How to Program”, by </a:t>
            </a:r>
            <a:r>
              <a:rPr lang="en-US" sz="2000" err="1"/>
              <a:t>Deitel</a:t>
            </a:r>
            <a:r>
              <a:rPr lang="en-US" sz="2000"/>
              <a:t> &amp; </a:t>
            </a:r>
            <a:r>
              <a:rPr lang="en-US" sz="2000" err="1"/>
              <a:t>Deitel</a:t>
            </a:r>
            <a:r>
              <a:rPr lang="en-US" sz="2000"/>
              <a:t>, 9</a:t>
            </a:r>
            <a:r>
              <a:rPr lang="en-US" sz="2000" baseline="30000"/>
              <a:t>th</a:t>
            </a:r>
            <a:r>
              <a:rPr lang="en-US" sz="2000"/>
              <a:t> Edition</a:t>
            </a:r>
          </a:p>
          <a:p>
            <a:pPr>
              <a:defRPr/>
            </a:pPr>
            <a:r>
              <a:rPr lang="en-US" sz="2000"/>
              <a:t>“Java 2: The Complete Reference”, by </a:t>
            </a:r>
            <a:r>
              <a:rPr lang="en-CA" sz="2000"/>
              <a:t>Patrick Naughton and Herbert </a:t>
            </a:r>
            <a:r>
              <a:rPr lang="en-CA" sz="2000" err="1"/>
              <a:t>Schildt</a:t>
            </a:r>
            <a:endParaRPr lang="en-US" sz="2000"/>
          </a:p>
          <a:p>
            <a:pPr>
              <a:defRPr/>
            </a:pPr>
            <a:r>
              <a:rPr lang="en-US" sz="2000"/>
              <a:t>“Thinking in Java” by Bruce Eckel, Prentice Hall, 4</a:t>
            </a:r>
            <a:r>
              <a:rPr lang="en-US" sz="2000" baseline="30000"/>
              <a:t>th</a:t>
            </a:r>
            <a:r>
              <a:rPr lang="en-US" sz="2000"/>
              <a:t> Edition,  2006</a:t>
            </a:r>
          </a:p>
          <a:p>
            <a:pPr>
              <a:defRPr/>
            </a:pPr>
            <a:r>
              <a:rPr lang="en-US" sz="2000"/>
              <a:t>“Beginning Java 2” by Ivor Horton</a:t>
            </a:r>
          </a:p>
          <a:p>
            <a:pPr>
              <a:defRPr/>
            </a:pP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0EE5E-342A-4031-ABB1-3E18292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6">
            <a:extLst>
              <a:ext uri="{FF2B5EF4-FFF2-40B4-BE49-F238E27FC236}">
                <a16:creationId xmlns:a16="http://schemas.microsoft.com/office/drawing/2014/main" id="{25A016D2-81E0-4E01-80EE-6317ADB44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Displaying Multiple Lines of Text with a Single Statement</a:t>
            </a:r>
          </a:p>
        </p:txBody>
      </p:sp>
      <p:sp>
        <p:nvSpPr>
          <p:cNvPr id="23556" name="Rectangle 1027">
            <a:extLst>
              <a:ext uri="{FF2B5EF4-FFF2-40B4-BE49-F238E27FC236}">
                <a16:creationId xmlns:a16="http://schemas.microsoft.com/office/drawing/2014/main" id="{9D413BB0-D542-4EB3-983D-CA118317A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Escape characters</a:t>
            </a:r>
          </a:p>
          <a:p>
            <a:pPr lvl="1" eaLnBrk="1" hangingPunct="1"/>
            <a:r>
              <a:rPr lang="en-US" altLang="en-US"/>
              <a:t>Backslash ( </a:t>
            </a:r>
            <a:r>
              <a:rPr lang="en-US" altLang="en-US" b="1">
                <a:latin typeface="Courier New" panose="02070309020205020404" pitchFamily="49" charset="0"/>
              </a:rPr>
              <a:t>\</a:t>
            </a:r>
            <a:r>
              <a:rPr lang="en-US" altLang="en-US"/>
              <a:t> )</a:t>
            </a:r>
          </a:p>
          <a:p>
            <a:pPr lvl="1" eaLnBrk="1" hangingPunct="1"/>
            <a:r>
              <a:rPr lang="en-US" altLang="en-US"/>
              <a:t>Indicates special characters be output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9FBB38E9-3A6D-4EB6-AE81-9C164C25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E7AE53D-0B88-4EBB-BCDB-765067E1EE62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14B8F-0B40-4428-BEFD-47D79794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42" y="3013710"/>
            <a:ext cx="63341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E89D8DDF-95AF-426C-83A4-84E6594B7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F79E09B-EEE3-49F7-B1E4-22651A9C5E13}" type="slidenum">
              <a:rPr lang="en-US" altLang="en-US" sz="1400"/>
              <a:pPr>
                <a:spcBef>
                  <a:spcPct val="5000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47107" name="Rectangle 1026">
            <a:extLst>
              <a:ext uri="{FF2B5EF4-FFF2-40B4-BE49-F238E27FC236}">
                <a16:creationId xmlns:a16="http://schemas.microsoft.com/office/drawing/2014/main" id="{2AB40615-0147-4782-8142-DA2D9A0CA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1.7 Memory Concepts</a:t>
            </a: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F7A9B765-6D77-497E-BC2A-AF3543937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Visual Representation</a:t>
            </a:r>
          </a:p>
          <a:p>
            <a:pPr lvl="1" eaLnBrk="1" hangingPunct="1"/>
            <a:r>
              <a:rPr lang="en-US" altLang="en-US"/>
              <a:t>Sum = 0; number1 = 1; number2 = 2;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Sum = number1 + number2; after execution of statement</a:t>
            </a:r>
          </a:p>
        </p:txBody>
      </p:sp>
      <p:grpSp>
        <p:nvGrpSpPr>
          <p:cNvPr id="47109" name="Group 1028">
            <a:extLst>
              <a:ext uri="{FF2B5EF4-FFF2-40B4-BE49-F238E27FC236}">
                <a16:creationId xmlns:a16="http://schemas.microsoft.com/office/drawing/2014/main" id="{CD09A452-CAB1-4CF9-8E65-D71FD4E90F3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00350"/>
            <a:ext cx="9359900" cy="1077915"/>
            <a:chOff x="-528" y="2832"/>
            <a:chExt cx="5896" cy="1003"/>
          </a:xfrm>
        </p:grpSpPr>
        <p:sp>
          <p:nvSpPr>
            <p:cNvPr id="47121" name="Rectangle 1029">
              <a:extLst>
                <a:ext uri="{FF2B5EF4-FFF2-40B4-BE49-F238E27FC236}">
                  <a16:creationId xmlns:a16="http://schemas.microsoft.com/office/drawing/2014/main" id="{407D2AB0-9F8E-438D-A8E6-C64F422F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8" y="3554"/>
              <a:ext cx="1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90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2" name="Rectangle 1030">
              <a:extLst>
                <a:ext uri="{FF2B5EF4-FFF2-40B4-BE49-F238E27FC236}">
                  <a16:creationId xmlns:a16="http://schemas.microsoft.com/office/drawing/2014/main" id="{BF191E14-B8B7-4CCC-8E8D-A2E60524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832"/>
              <a:ext cx="536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24" name="Rectangle 1032">
              <a:extLst>
                <a:ext uri="{FF2B5EF4-FFF2-40B4-BE49-F238E27FC236}">
                  <a16:creationId xmlns:a16="http://schemas.microsoft.com/office/drawing/2014/main" id="{02BCFD72-1D09-42F9-A433-50CB3618B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893"/>
              <a:ext cx="1072" cy="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25" name="Rectangle 1033">
              <a:extLst>
                <a:ext uri="{FF2B5EF4-FFF2-40B4-BE49-F238E27FC236}">
                  <a16:creationId xmlns:a16="http://schemas.microsoft.com/office/drawing/2014/main" id="{B211F3C6-05BE-45DB-95DB-6E9B0D48C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3074"/>
              <a:ext cx="6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26" name="Rectangle 1034">
              <a:extLst>
                <a:ext uri="{FF2B5EF4-FFF2-40B4-BE49-F238E27FC236}">
                  <a16:creationId xmlns:a16="http://schemas.microsoft.com/office/drawing/2014/main" id="{81DD342F-0CA8-4571-AD08-C133022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3071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sum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7" name="Rectangle 1035">
              <a:extLst>
                <a:ext uri="{FF2B5EF4-FFF2-40B4-BE49-F238E27FC236}">
                  <a16:creationId xmlns:a16="http://schemas.microsoft.com/office/drawing/2014/main" id="{1868C34F-5C7C-40F5-9F25-A99A8FC76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8" name="Rectangle 1036">
              <a:extLst>
                <a:ext uri="{FF2B5EF4-FFF2-40B4-BE49-F238E27FC236}">
                  <a16:creationId xmlns:a16="http://schemas.microsoft.com/office/drawing/2014/main" id="{5334089C-0F78-4E32-9371-6DC0AFDD9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74"/>
              <a:ext cx="19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29" name="Rectangle 1037">
              <a:extLst>
                <a:ext uri="{FF2B5EF4-FFF2-40B4-BE49-F238E27FC236}">
                  <a16:creationId xmlns:a16="http://schemas.microsoft.com/office/drawing/2014/main" id="{09B09889-A470-458C-B7F9-C5FEBEB2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0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30" name="Rectangle 1038">
              <a:extLst>
                <a:ext uri="{FF2B5EF4-FFF2-40B4-BE49-F238E27FC236}">
                  <a16:creationId xmlns:a16="http://schemas.microsoft.com/office/drawing/2014/main" id="{8070762E-54BE-4DDC-8603-AD0D383BC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7110" name="Group 1039">
            <a:extLst>
              <a:ext uri="{FF2B5EF4-FFF2-40B4-BE49-F238E27FC236}">
                <a16:creationId xmlns:a16="http://schemas.microsoft.com/office/drawing/2014/main" id="{8BDA7258-0FB0-40D8-B542-A5FD8425F8C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914900"/>
            <a:ext cx="9359900" cy="1249365"/>
            <a:chOff x="-528" y="2832"/>
            <a:chExt cx="5896" cy="1003"/>
          </a:xfrm>
        </p:grpSpPr>
        <p:sp>
          <p:nvSpPr>
            <p:cNvPr id="47111" name="Rectangle 1040">
              <a:extLst>
                <a:ext uri="{FF2B5EF4-FFF2-40B4-BE49-F238E27FC236}">
                  <a16:creationId xmlns:a16="http://schemas.microsoft.com/office/drawing/2014/main" id="{328EEE3C-05D5-4DCD-8327-5A8D2C59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8" y="3554"/>
              <a:ext cx="1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90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2" name="Rectangle 1041">
              <a:extLst>
                <a:ext uri="{FF2B5EF4-FFF2-40B4-BE49-F238E27FC236}">
                  <a16:creationId xmlns:a16="http://schemas.microsoft.com/office/drawing/2014/main" id="{7417EAB0-56E8-48BD-A430-33D9833A1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832"/>
              <a:ext cx="5360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13" name="Rectangle 1042">
              <a:extLst>
                <a:ext uri="{FF2B5EF4-FFF2-40B4-BE49-F238E27FC236}">
                  <a16:creationId xmlns:a16="http://schemas.microsoft.com/office/drawing/2014/main" id="{79533BEF-AE0A-418B-A4AC-9D932041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2839"/>
              <a:ext cx="14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900">
                  <a:solidFill>
                    <a:srgbClr val="01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4" name="Rectangle 1043">
              <a:extLst>
                <a:ext uri="{FF2B5EF4-FFF2-40B4-BE49-F238E27FC236}">
                  <a16:creationId xmlns:a16="http://schemas.microsoft.com/office/drawing/2014/main" id="{06A88998-0171-4C3A-8FB7-3E38513DE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893"/>
              <a:ext cx="1072" cy="5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15" name="Rectangle 1044">
              <a:extLst>
                <a:ext uri="{FF2B5EF4-FFF2-40B4-BE49-F238E27FC236}">
                  <a16:creationId xmlns:a16="http://schemas.microsoft.com/office/drawing/2014/main" id="{178AB392-204F-49CD-9E43-35B13A537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3074"/>
              <a:ext cx="67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16" name="Rectangle 1045">
              <a:extLst>
                <a:ext uri="{FF2B5EF4-FFF2-40B4-BE49-F238E27FC236}">
                  <a16:creationId xmlns:a16="http://schemas.microsoft.com/office/drawing/2014/main" id="{0BA219F1-4620-4837-8E04-AEDEDF01A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3071"/>
              <a:ext cx="32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sum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7" name="Rectangle 1046">
              <a:extLst>
                <a:ext uri="{FF2B5EF4-FFF2-40B4-BE49-F238E27FC236}">
                  <a16:creationId xmlns:a16="http://schemas.microsoft.com/office/drawing/2014/main" id="{B9DAD19E-ACEB-45E3-A028-504C9DB65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18" name="Rectangle 1047">
              <a:extLst>
                <a:ext uri="{FF2B5EF4-FFF2-40B4-BE49-F238E27FC236}">
                  <a16:creationId xmlns:a16="http://schemas.microsoft.com/office/drawing/2014/main" id="{E0187ED1-4826-4DC0-A166-1383967EE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74"/>
              <a:ext cx="19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GB" altLang="en-US" sz="1600"/>
            </a:p>
          </p:txBody>
        </p:sp>
        <p:sp>
          <p:nvSpPr>
            <p:cNvPr id="47119" name="Rectangle 1048">
              <a:extLst>
                <a:ext uri="{FF2B5EF4-FFF2-40B4-BE49-F238E27FC236}">
                  <a16:creationId xmlns:a16="http://schemas.microsoft.com/office/drawing/2014/main" id="{F12B7991-8C58-4C81-AC48-F0620F74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7120" name="Rectangle 1049">
              <a:extLst>
                <a:ext uri="{FF2B5EF4-FFF2-40B4-BE49-F238E27FC236}">
                  <a16:creationId xmlns:a16="http://schemas.microsoft.com/office/drawing/2014/main" id="{1DF610B6-466B-48D6-8385-C0013D77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071"/>
              <a:ext cx="1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200" b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alt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A168F87-9A0E-4733-A285-1D3EE06A5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</a:rPr>
              <a:t>1.8   Arithmetic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DA0F906-B1DB-47A0-B85A-A5A019D18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9101" y="649480"/>
            <a:ext cx="7136506" cy="5932295"/>
          </a:xfrm>
        </p:spPr>
        <p:txBody>
          <a:bodyPr anchor="ctr">
            <a:normAutofit fontScale="92500" lnSpcReduction="10000"/>
          </a:bodyPr>
          <a:lstStyle/>
          <a:p>
            <a:pPr eaLnBrk="1" hangingPunct="1"/>
            <a:r>
              <a:rPr lang="en-US" altLang="en-US" sz="2000"/>
              <a:t>Arithmetic calculations used in most programs</a:t>
            </a:r>
          </a:p>
          <a:p>
            <a:pPr lvl="1" eaLnBrk="1" hangingPunct="1"/>
            <a:r>
              <a:rPr lang="en-US" altLang="en-US" sz="2000"/>
              <a:t>Usage 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*</a:t>
            </a:r>
            <a:r>
              <a:rPr lang="en-US" altLang="en-US"/>
              <a:t> for multiplication 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/</a:t>
            </a:r>
            <a:r>
              <a:rPr lang="en-US" altLang="en-US"/>
              <a:t> for division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+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-</a:t>
            </a:r>
          </a:p>
          <a:p>
            <a:pPr lvl="2" eaLnBrk="1" hangingPunct="1"/>
            <a:r>
              <a:rPr lang="en-US" altLang="en-US"/>
              <a:t>No operator for exponentiation (more in Chapter 5)</a:t>
            </a:r>
          </a:p>
          <a:p>
            <a:pPr lvl="1" eaLnBrk="1" hangingPunct="1"/>
            <a:r>
              <a:rPr lang="en-US" altLang="en-US" sz="2000"/>
              <a:t>Integer division truncates remainder</a:t>
            </a:r>
          </a:p>
          <a:p>
            <a:pPr lvl="2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7 / 5</a:t>
            </a:r>
            <a:r>
              <a:rPr lang="en-US" altLang="en-US"/>
              <a:t> evaluates to </a:t>
            </a:r>
            <a:r>
              <a:rPr lang="en-US" altLang="en-US" b="1">
                <a:latin typeface="Courier New" panose="02070309020205020404" pitchFamily="49" charset="0"/>
              </a:rPr>
              <a:t>1</a:t>
            </a:r>
            <a:endParaRPr lang="en-US" altLang="en-US"/>
          </a:p>
          <a:p>
            <a:pPr lvl="1" eaLnBrk="1" hangingPunct="1"/>
            <a:r>
              <a:rPr lang="en-US" altLang="en-US" sz="2000"/>
              <a:t>Modulus operator </a:t>
            </a:r>
            <a:r>
              <a:rPr lang="en-US" altLang="en-US" sz="2000" b="1">
                <a:latin typeface="Courier New" panose="02070309020205020404" pitchFamily="49" charset="0"/>
              </a:rPr>
              <a:t>%</a:t>
            </a:r>
            <a:r>
              <a:rPr lang="en-US" altLang="en-US" sz="2000"/>
              <a:t> returns the remainder </a:t>
            </a:r>
          </a:p>
          <a:p>
            <a:pPr lvl="2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7 % 5</a:t>
            </a:r>
            <a:r>
              <a:rPr lang="en-US" altLang="en-US"/>
              <a:t> evaluates to </a:t>
            </a:r>
            <a:r>
              <a:rPr lang="en-US" altLang="en-US" b="1">
                <a:latin typeface="Courier New" panose="02070309020205020404" pitchFamily="49" charset="0"/>
              </a:rPr>
              <a:t>2</a:t>
            </a:r>
          </a:p>
          <a:p>
            <a:pPr eaLnBrk="1" hangingPunct="1"/>
            <a:r>
              <a:rPr lang="en-US" altLang="en-US" sz="2000"/>
              <a:t>Operator precedence </a:t>
            </a:r>
          </a:p>
          <a:p>
            <a:pPr lvl="1" eaLnBrk="1" hangingPunct="1"/>
            <a:r>
              <a:rPr lang="en-US" altLang="en-US" sz="2000"/>
              <a:t>Some arithmetic operators act before others (i.e., multiplication before addition)</a:t>
            </a:r>
          </a:p>
          <a:p>
            <a:pPr lvl="2" eaLnBrk="1" hangingPunct="1"/>
            <a:r>
              <a:rPr lang="en-US" altLang="en-US"/>
              <a:t>Use parenthesis when needed</a:t>
            </a:r>
          </a:p>
          <a:p>
            <a:pPr lvl="1" eaLnBrk="1" hangingPunct="1"/>
            <a:r>
              <a:rPr lang="en-US" altLang="en-US" sz="2000"/>
              <a:t>Example: Find the average of three variables</a:t>
            </a:r>
            <a:r>
              <a:rPr lang="en-US" altLang="en-US" sz="2000" b="1">
                <a:latin typeface="Courier New" panose="02070309020205020404" pitchFamily="49" charset="0"/>
              </a:rPr>
              <a:t> a</a:t>
            </a:r>
            <a:r>
              <a:rPr lang="en-US" altLang="en-US" sz="2000"/>
              <a:t>,</a:t>
            </a:r>
            <a:r>
              <a:rPr lang="en-US" altLang="en-US" sz="2000" b="1">
                <a:latin typeface="Courier New" panose="02070309020205020404" pitchFamily="49" charset="0"/>
              </a:rPr>
              <a:t> b</a:t>
            </a:r>
            <a:r>
              <a:rPr lang="en-US" altLang="en-US" sz="2000"/>
              <a:t> and </a:t>
            </a:r>
            <a:r>
              <a:rPr lang="en-US" altLang="en-US" sz="2000" b="1">
                <a:latin typeface="Courier New" panose="02070309020205020404" pitchFamily="49" charset="0"/>
              </a:rPr>
              <a:t>c</a:t>
            </a:r>
          </a:p>
          <a:p>
            <a:pPr lvl="2" eaLnBrk="1" hangingPunct="1"/>
            <a:r>
              <a:rPr lang="en-US" altLang="en-US"/>
              <a:t>Do not use:  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</a:rPr>
              <a:t>a + b + c / 3</a:t>
            </a:r>
            <a:r>
              <a:rPr lang="en-US" altLang="en-US"/>
              <a:t> </a:t>
            </a:r>
          </a:p>
          <a:p>
            <a:pPr lvl="2" eaLnBrk="1" hangingPunct="1"/>
            <a:r>
              <a:rPr lang="en-US" altLang="en-US"/>
              <a:t>Use:  </a:t>
            </a:r>
            <a:r>
              <a:rPr lang="en-US" altLang="en-US" b="1">
                <a:latin typeface="Courier New" panose="02070309020205020404" pitchFamily="49" charset="0"/>
              </a:rPr>
              <a:t>(a + b + c ) / 3</a:t>
            </a:r>
          </a:p>
          <a:p>
            <a:pPr lvl="1" eaLnBrk="1" hangingPunct="1"/>
            <a:r>
              <a:rPr lang="en-US" altLang="en-US" sz="2000"/>
              <a:t>Follows </a:t>
            </a:r>
            <a:r>
              <a:rPr lang="en-US" altLang="en-US" sz="2000" b="1"/>
              <a:t>PEMDAS</a:t>
            </a:r>
            <a:r>
              <a:rPr lang="en-US" altLang="en-US" sz="2000"/>
              <a:t> </a:t>
            </a:r>
          </a:p>
          <a:p>
            <a:pPr lvl="2" eaLnBrk="1" hangingPunct="1"/>
            <a:r>
              <a:rPr lang="en-US" altLang="en-US"/>
              <a:t>Parentheses, Exponents, Multiplication, Division, Addition, Subtraction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2B1FBCE3-24A2-4BE4-8031-CA1A6830F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2BE571E-5AAF-4468-A5F3-5C891EA23826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50000"/>
                </a:spcBef>
                <a:buFontTx/>
                <a:buNone/>
              </a:pPr>
              <a:t>32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3DA2553B-1D97-4218-BD48-926D4C855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1.8 Arithmetic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6AB97-F85D-4140-A431-344EE7517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812239"/>
            <a:ext cx="7225748" cy="3233522"/>
          </a:xfrm>
          <a:prstGeom prst="rect">
            <a:avLst/>
          </a:prstGeom>
        </p:spPr>
      </p:pic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C2B0F944-4B3A-43C9-A274-427C54852C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4AEA4FAD-ACFD-4414-AD9B-707CA1C15B9C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r">
                <a:spcBef>
                  <a:spcPct val="50000"/>
                </a:spcBef>
                <a:buFontTx/>
                <a:buNone/>
              </a:pPr>
              <a:t>33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03" name="Rectangle 1026">
            <a:extLst>
              <a:ext uri="{FF2B5EF4-FFF2-40B4-BE49-F238E27FC236}">
                <a16:creationId xmlns:a16="http://schemas.microsoft.com/office/drawing/2014/main" id="{B07C6A07-784D-42A7-A1BD-9B911A451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1.9 Decision Making: Equality and Relational 	Operators</a:t>
            </a:r>
            <a:endParaRPr lang="en-US" altLang="en-US" sz="4000" u="sng">
              <a:solidFill>
                <a:srgbClr val="FFFFFF"/>
              </a:solidFill>
              <a:cs typeface="Times New Roman" panose="02020603050405020304" pitchFamily="18" charset="0"/>
            </a:endParaRPr>
          </a:p>
        </p:txBody>
      </p:sp>
      <p:sp>
        <p:nvSpPr>
          <p:cNvPr id="51204" name="Rectangle 1027">
            <a:extLst>
              <a:ext uri="{FF2B5EF4-FFF2-40B4-BE49-F238E27FC236}">
                <a16:creationId xmlns:a16="http://schemas.microsoft.com/office/drawing/2014/main" id="{BE378D81-7C7D-41B6-A449-36FADDECE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control structure</a:t>
            </a:r>
          </a:p>
          <a:p>
            <a:pPr lvl="1" eaLnBrk="1" hangingPunct="1"/>
            <a:r>
              <a:rPr lang="en-US" altLang="en-US" sz="2000"/>
              <a:t>Simple version in this section, more detail later</a:t>
            </a:r>
          </a:p>
          <a:p>
            <a:pPr lvl="1" eaLnBrk="1" hangingPunct="1"/>
            <a:r>
              <a:rPr lang="en-US" altLang="en-US" sz="2000"/>
              <a:t>If a condition is true, then the body of the </a:t>
            </a: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statement executed</a:t>
            </a:r>
          </a:p>
          <a:p>
            <a:pPr lvl="2" eaLnBrk="1" hangingPunct="1"/>
            <a:r>
              <a:rPr lang="en-US" altLang="en-US" b="1">
                <a:latin typeface="Courier New" panose="02070309020205020404" pitchFamily="49" charset="0"/>
              </a:rPr>
              <a:t>0</a:t>
            </a:r>
            <a:r>
              <a:rPr lang="en-US" altLang="en-US"/>
              <a:t> interpreted as false, non-zero is true</a:t>
            </a:r>
          </a:p>
          <a:p>
            <a:pPr lvl="1" eaLnBrk="1" hangingPunct="1"/>
            <a:r>
              <a:rPr lang="en-US" altLang="en-US" sz="2000"/>
              <a:t>Control always resumes after the </a:t>
            </a: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structure</a:t>
            </a:r>
          </a:p>
          <a:p>
            <a:pPr lvl="1" eaLnBrk="1" hangingPunct="1"/>
            <a:r>
              <a:rPr lang="en-US" altLang="en-US" sz="2000"/>
              <a:t>Conditions for </a:t>
            </a: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structures can be formed using equality or relational operators (next slide)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 condition )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  statement executed if condition true</a:t>
            </a:r>
          </a:p>
          <a:p>
            <a:pPr lvl="2" eaLnBrk="1" hangingPunct="1"/>
            <a:r>
              <a:rPr lang="en-US" altLang="en-US"/>
              <a:t>No semicolon needed after condition</a:t>
            </a:r>
          </a:p>
          <a:p>
            <a:pPr lvl="3" eaLnBrk="1" hangingPunct="1"/>
            <a:r>
              <a:rPr lang="en-US" altLang="en-US" sz="2000"/>
              <a:t>Else conditional task not performed</a:t>
            </a:r>
          </a:p>
          <a:p>
            <a:pPr eaLnBrk="1" hangingPunct="1"/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91FD6820-DA9E-4BA5-A1CF-BADCFBDC22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B6E3845-32D8-45BF-99FB-35B93073E891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Bef>
                  <a:spcPct val="50000"/>
                </a:spcBef>
                <a:buFontTx/>
                <a:buNone/>
              </a:pPr>
              <a:t>34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227" name="Rectangle 1026">
            <a:extLst>
              <a:ext uri="{FF2B5EF4-FFF2-40B4-BE49-F238E27FC236}">
                <a16:creationId xmlns:a16="http://schemas.microsoft.com/office/drawing/2014/main" id="{64663BB9-0D0F-42A3-9050-DF06A791D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1.12 Decision Making: Equality and Relational 	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548CE-8E07-4F0E-8228-EC08792B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2019980"/>
            <a:ext cx="7225748" cy="2818040"/>
          </a:xfrm>
          <a:prstGeom prst="rect">
            <a:avLst/>
          </a:prstGeom>
        </p:spPr>
      </p:pic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DED9EFBF-7457-4273-B3C1-3AF9E18B5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DDC1A83B-AA1A-405D-BD5F-4A7F3266D9B5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pPr algn="r">
                <a:spcBef>
                  <a:spcPct val="50000"/>
                </a:spcBef>
                <a:buFontTx/>
                <a:buNone/>
              </a:pPr>
              <a:t>35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8BF14CB-A61C-4C5D-97BC-24474748D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700" dirty="0">
                <a:solidFill>
                  <a:srgbClr val="FFFFFF"/>
                </a:solidFill>
                <a:cs typeface="Times New Roman" panose="02020603050405020304" pitchFamily="18" charset="0"/>
              </a:rPr>
              <a:t>1.9 Decision Making: Equality and Relational 	Operators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952AE9A-BA35-405F-810B-750FF29EF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 dirty="0"/>
              <a:t>Precedence of operators</a:t>
            </a:r>
          </a:p>
          <a:p>
            <a:pPr lvl="1" eaLnBrk="1" hangingPunct="1"/>
            <a:r>
              <a:rPr lang="en-US" altLang="en-US" sz="2000"/>
              <a:t>All operators except for </a:t>
            </a:r>
            <a:r>
              <a:rPr lang="en-US" altLang="en-US" sz="2000" b="1">
                <a:latin typeface="Courier New" panose="02070309020205020404" pitchFamily="49" charset="0"/>
              </a:rPr>
              <a:t>=</a:t>
            </a:r>
            <a:r>
              <a:rPr lang="en-US" altLang="en-US" sz="2000"/>
              <a:t> (assignment) associates from left to right</a:t>
            </a:r>
          </a:p>
          <a:p>
            <a:pPr lvl="2" eaLnBrk="1" hangingPunct="1"/>
            <a:r>
              <a:rPr lang="en-US" altLang="en-US"/>
              <a:t>For example: </a:t>
            </a:r>
            <a:r>
              <a:rPr lang="en-US" altLang="en-US" b="1">
                <a:latin typeface="Courier New" panose="02070309020205020404" pitchFamily="49" charset="0"/>
              </a:rPr>
              <a:t>x = y = z</a:t>
            </a:r>
            <a:r>
              <a:rPr lang="en-US" altLang="en-US"/>
              <a:t> is evaluated </a:t>
            </a:r>
            <a:r>
              <a:rPr lang="en-US" altLang="en-US" b="1">
                <a:latin typeface="Courier New" panose="02070309020205020404" pitchFamily="49" charset="0"/>
              </a:rPr>
              <a:t>x = (y = 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7024F-C269-4B1E-B8E3-75ADCE2D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36" y="3446698"/>
            <a:ext cx="6817357" cy="2488335"/>
          </a:xfrm>
          <a:prstGeom prst="rect">
            <a:avLst/>
          </a:prstGeom>
        </p:spPr>
      </p:pic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2AFAA048-A1E7-462C-A7FB-0124DA481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534650" y="6356350"/>
            <a:ext cx="81915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fld id="{6122E8A0-D0CE-46A4-8CF7-2BA0A0D43198}" type="slidenum">
              <a:rPr lang="en-US" altLang="en-US" sz="1200">
                <a:solidFill>
                  <a:prstClr val="black">
                    <a:tint val="75000"/>
                  </a:prstClr>
                </a:solidFill>
              </a:rPr>
              <a:pPr algn="r">
                <a:spcBef>
                  <a:spcPct val="50000"/>
                </a:spcBef>
                <a:buFontTx/>
                <a:buNone/>
              </a:pPr>
              <a:t>36</a:t>
            </a:fld>
            <a:endParaRPr lang="en-US" altLang="en-US" sz="120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B141-C2CE-45A8-A810-BE3845C9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links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E620-8648-46D7-BB69-D319F893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 Book videos</a:t>
            </a:r>
          </a:p>
          <a:p>
            <a:r>
              <a:rPr lang="en-CA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https://learning.oreilly.com/videos/java-8-fundamentals/9780133489354/</a:t>
            </a:r>
          </a:p>
          <a:p>
            <a:pPr marL="0" indent="0">
              <a:buNone/>
            </a:pPr>
            <a:r>
              <a:rPr lang="en-CA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Coding Help</a:t>
            </a:r>
          </a:p>
          <a:p>
            <a:r>
              <a:rPr lang="en-CA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https://www.w3schools.com/java/java_intro.asp</a:t>
            </a:r>
            <a:endParaRPr lang="en-CA"/>
          </a:p>
          <a:p>
            <a:r>
              <a:rPr lang="en-CA">
                <a:hlinkClick r:id="rId3"/>
              </a:rPr>
              <a:t>https://beginnersbook.com/2013/05/java-introduction/</a:t>
            </a:r>
            <a:endParaRPr lang="en-CA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 Examples from book chapters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14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Other Books | </a:t>
            </a:r>
            <a:r>
              <a:rPr lang="en-CA" sz="14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Deitel</a:t>
            </a:r>
            <a:r>
              <a:rPr lang="en-CA" sz="14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 &amp; Associates, Inc.</a:t>
            </a:r>
            <a:endParaRPr lang="en-CA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14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Pearson - Online Resources for </a:t>
            </a:r>
            <a:r>
              <a:rPr lang="en-CA" sz="1400" u="sng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Deitel</a:t>
            </a:r>
            <a:r>
              <a:rPr lang="en-CA" sz="14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(pearsoncmg.com)</a:t>
            </a:r>
            <a:endParaRPr lang="en-CA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90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7074A1AF-9188-432E-B775-D8B9F7A0E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1.1  	Machine Languages, Assembly Languages and High-Level Languages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7B91DBC-3663-490F-B717-E18018E2C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Machine language</a:t>
            </a:r>
          </a:p>
          <a:p>
            <a:pPr lvl="1" eaLnBrk="1" hangingPunct="1"/>
            <a:r>
              <a:rPr lang="en-US" altLang="en-US" sz="2000"/>
              <a:t>“Natural language” of computer component</a:t>
            </a:r>
          </a:p>
          <a:p>
            <a:pPr lvl="1" eaLnBrk="1" hangingPunct="1"/>
            <a:r>
              <a:rPr lang="en-US" altLang="en-US" sz="2000"/>
              <a:t>Machine dependent</a:t>
            </a:r>
          </a:p>
          <a:p>
            <a:pPr eaLnBrk="1" hangingPunct="1"/>
            <a:r>
              <a:rPr lang="en-US" altLang="en-US" sz="2000"/>
              <a:t>Assembly language</a:t>
            </a:r>
          </a:p>
          <a:p>
            <a:pPr lvl="1" eaLnBrk="1" hangingPunct="1"/>
            <a:r>
              <a:rPr lang="en-US" altLang="en-US" sz="2000"/>
              <a:t>English-like abbreviations represent computer operations</a:t>
            </a:r>
          </a:p>
          <a:p>
            <a:pPr lvl="1" eaLnBrk="1" hangingPunct="1"/>
            <a:r>
              <a:rPr lang="en-US" altLang="en-US" sz="2000"/>
              <a:t>Translator programs convert to machine language</a:t>
            </a:r>
          </a:p>
          <a:p>
            <a:pPr eaLnBrk="1" hangingPunct="1"/>
            <a:r>
              <a:rPr lang="en-US" altLang="en-US" sz="2000"/>
              <a:t>High-level language</a:t>
            </a:r>
          </a:p>
          <a:p>
            <a:pPr lvl="1" eaLnBrk="1" hangingPunct="1"/>
            <a:r>
              <a:rPr lang="en-US" altLang="en-US" sz="2000"/>
              <a:t>Allows for writing more “English-like” instructions</a:t>
            </a:r>
          </a:p>
          <a:p>
            <a:pPr lvl="2" eaLnBrk="1" hangingPunct="1"/>
            <a:r>
              <a:rPr lang="en-US" altLang="en-US"/>
              <a:t>Contains commonly used mathematical operations</a:t>
            </a:r>
          </a:p>
          <a:p>
            <a:pPr lvl="1" eaLnBrk="1" hangingPunct="1"/>
            <a:r>
              <a:rPr lang="en-US" altLang="en-US" sz="2000"/>
              <a:t>Compiler convert to machine language</a:t>
            </a:r>
          </a:p>
          <a:p>
            <a:pPr eaLnBrk="1" hangingPunct="1"/>
            <a:r>
              <a:rPr lang="en-US" altLang="en-US" sz="2000"/>
              <a:t>Interpreter</a:t>
            </a:r>
          </a:p>
          <a:p>
            <a:pPr lvl="1" eaLnBrk="1" hangingPunct="1"/>
            <a:r>
              <a:rPr lang="en-US" altLang="en-US" sz="2000"/>
              <a:t>Execute high-level language programs without compilation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B0F57A-C709-420D-9EE9-CF98620E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A04CAD2B-062F-47DB-9AC7-CDA2290BF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1.2  	History of Java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3DC9461C-2524-479E-9E7B-FCDF2DBE5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en-US" altLang="en-US" sz="2000"/>
              <a:t>Java</a:t>
            </a:r>
          </a:p>
          <a:p>
            <a:pPr lvl="1" eaLnBrk="1" hangingPunct="1"/>
            <a:r>
              <a:rPr lang="en-US" altLang="en-US" sz="2000"/>
              <a:t>Originally for intelligent consumer-electronic devices</a:t>
            </a:r>
          </a:p>
          <a:p>
            <a:pPr lvl="1" eaLnBrk="1" hangingPunct="1"/>
            <a:r>
              <a:rPr lang="en-US" altLang="en-US" sz="2000"/>
              <a:t>Then used for creating Web pages with </a:t>
            </a:r>
            <a:r>
              <a:rPr lang="en-US" altLang="en-US" sz="2000" i="1"/>
              <a:t>dynamic content</a:t>
            </a:r>
          </a:p>
          <a:p>
            <a:pPr lvl="1" eaLnBrk="1" hangingPunct="1"/>
            <a:r>
              <a:rPr lang="en-US" altLang="en-US" sz="2000"/>
              <a:t>Now also used for:</a:t>
            </a:r>
          </a:p>
          <a:p>
            <a:pPr lvl="2" eaLnBrk="1" hangingPunct="1"/>
            <a:r>
              <a:rPr lang="en-US" altLang="en-US"/>
              <a:t>Develop large-scale enterprise applications</a:t>
            </a:r>
          </a:p>
          <a:p>
            <a:pPr lvl="2" eaLnBrk="1" hangingPunct="1"/>
            <a:r>
              <a:rPr lang="en-US" altLang="en-US"/>
              <a:t>Enhance WWW server functionality</a:t>
            </a:r>
          </a:p>
          <a:p>
            <a:pPr lvl="2" eaLnBrk="1" hangingPunct="1"/>
            <a:r>
              <a:rPr lang="en-US" altLang="en-US"/>
              <a:t>Provide applications for consumer devices (cell phones, etc.)</a:t>
            </a:r>
          </a:p>
          <a:p>
            <a:pPr lvl="2" eaLnBrk="1" hangingPunct="1"/>
            <a:r>
              <a:rPr lang="en-US" altLang="en-US" sz="2000"/>
              <a:t>Java is Structured programming</a:t>
            </a:r>
            <a:endParaRPr lang="en-US" altLang="en-US"/>
          </a:p>
          <a:p>
            <a:pPr eaLnBrk="1" hangingPunct="1"/>
            <a:r>
              <a:rPr lang="en-US" altLang="en-US" sz="2000"/>
              <a:t>Structured Programming</a:t>
            </a:r>
          </a:p>
          <a:p>
            <a:pPr marL="457200" lvl="1" indent="0">
              <a:buNone/>
            </a:pPr>
            <a:r>
              <a:rPr lang="en-US" sz="2000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Structured programming is a programming paradigm aimed at improving the clarity, quality, and development time of a computer program by making extensive use of the structured control flow constructs of selection and repetition, block structures, and subroutines.</a:t>
            </a:r>
            <a:endParaRPr lang="en-US" altLang="en-US" sz="2000"/>
          </a:p>
          <a:p>
            <a:pPr lvl="2" eaLnBrk="1" hangingPunct="1"/>
            <a:r>
              <a:rPr lang="en-US" altLang="en-US"/>
              <a:t>Clearer than unstructured programs</a:t>
            </a:r>
          </a:p>
          <a:p>
            <a:pPr lvl="2" eaLnBrk="1" hangingPunct="1"/>
            <a:r>
              <a:rPr lang="en-US" altLang="en-US"/>
              <a:t>Easier to test, debug and modify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FC41C-F7C2-45A4-A615-59B4699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E506F96-687E-4874-88C3-23AD9146D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77330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1.3  	</a:t>
            </a:r>
            <a:b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</a:br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Basics of a Typical Java Environment and Java Class Libraries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A54F18-C758-4D79-A897-78637362D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99897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Java systems contain</a:t>
            </a:r>
          </a:p>
          <a:p>
            <a:pPr lvl="1" eaLnBrk="1" hangingPunct="1"/>
            <a:r>
              <a:rPr lang="en-US" altLang="en-US" sz="2000"/>
              <a:t>Environment</a:t>
            </a:r>
          </a:p>
          <a:p>
            <a:pPr lvl="1" eaLnBrk="1" hangingPunct="1"/>
            <a:r>
              <a:rPr lang="en-US" altLang="en-US" sz="2000"/>
              <a:t>Language</a:t>
            </a:r>
          </a:p>
          <a:p>
            <a:pPr lvl="1" eaLnBrk="1" hangingPunct="1"/>
            <a:r>
              <a:rPr lang="en-US" altLang="en-US" sz="2000"/>
              <a:t>APIs</a:t>
            </a:r>
          </a:p>
          <a:p>
            <a:pPr lvl="1" eaLnBrk="1" hangingPunct="1"/>
            <a:r>
              <a:rPr lang="en-US" altLang="en-US" sz="2000"/>
              <a:t>Class libraries</a:t>
            </a:r>
          </a:p>
          <a:p>
            <a:pPr eaLnBrk="1" hangingPunct="1"/>
            <a:r>
              <a:rPr lang="en-US" altLang="en-US" sz="2000"/>
              <a:t>Classes</a:t>
            </a:r>
          </a:p>
          <a:p>
            <a:pPr lvl="1" eaLnBrk="1" hangingPunct="1"/>
            <a:r>
              <a:rPr lang="en-US" altLang="en-US" sz="2000"/>
              <a:t>Contain </a:t>
            </a:r>
            <a:r>
              <a:rPr lang="en-US" altLang="en-US" sz="2000" i="1"/>
              <a:t>methods</a:t>
            </a:r>
            <a:r>
              <a:rPr lang="en-US" altLang="en-US" sz="2000"/>
              <a:t> that perform tasks</a:t>
            </a:r>
          </a:p>
          <a:p>
            <a:pPr lvl="2" eaLnBrk="1" hangingPunct="1"/>
            <a:r>
              <a:rPr lang="en-US" altLang="en-US"/>
              <a:t>Return information after task completion</a:t>
            </a:r>
          </a:p>
          <a:p>
            <a:pPr lvl="1" eaLnBrk="1" hangingPunct="1"/>
            <a:r>
              <a:rPr lang="en-US" altLang="en-US" sz="2000"/>
              <a:t>Used to build Java programs</a:t>
            </a:r>
          </a:p>
          <a:p>
            <a:pPr eaLnBrk="1" hangingPunct="1"/>
            <a:r>
              <a:rPr lang="en-US" altLang="en-US" sz="2000"/>
              <a:t>Java contains class libraries</a:t>
            </a:r>
          </a:p>
          <a:p>
            <a:pPr lvl="1" eaLnBrk="1" hangingPunct="1"/>
            <a:r>
              <a:rPr lang="en-US" altLang="en-US" sz="2000"/>
              <a:t>Known as Java APIs (Application Programming Interfaces)</a:t>
            </a:r>
          </a:p>
          <a:p>
            <a:pPr marL="457200" lvl="1" indent="0" eaLnBrk="1" hangingPunct="1">
              <a:buNone/>
            </a:pPr>
            <a:endParaRPr lang="en-US" alt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03FB62-1345-4673-9959-EA8DDC9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114328E-BA16-4D27-9FEA-55C52A918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eaLnBrk="1" hangingPunct="1"/>
            <a:r>
              <a:rPr lang="en-US" altLang="en-US" sz="4000">
                <a:solidFill>
                  <a:srgbClr val="FFFFFF"/>
                </a:solidFill>
                <a:cs typeface="Times New Roman" panose="02020603050405020304" pitchFamily="18" charset="0"/>
              </a:rPr>
              <a:t>1.3   Basics of a Typical Java Environment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FA23B0C-14D2-4503-9CE0-C113BECEB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000"/>
              <a:t>Java programs normally undergo five phases</a:t>
            </a:r>
          </a:p>
          <a:p>
            <a:pPr lvl="1" eaLnBrk="1" hangingPunct="1"/>
            <a:r>
              <a:rPr lang="en-US" altLang="en-US" sz="2000"/>
              <a:t>Edit</a:t>
            </a:r>
          </a:p>
          <a:p>
            <a:pPr lvl="2" eaLnBrk="1" hangingPunct="1"/>
            <a:r>
              <a:rPr lang="en-US" altLang="en-US"/>
              <a:t>Programmer writes program (and stores program on disk)</a:t>
            </a:r>
          </a:p>
          <a:p>
            <a:pPr lvl="1" eaLnBrk="1" hangingPunct="1"/>
            <a:r>
              <a:rPr lang="en-US" altLang="en-US" sz="2000"/>
              <a:t>Compile</a:t>
            </a:r>
          </a:p>
          <a:p>
            <a:pPr lvl="2" eaLnBrk="1" hangingPunct="1"/>
            <a:r>
              <a:rPr lang="en-US" altLang="en-US"/>
              <a:t>Compiler creates </a:t>
            </a:r>
            <a:r>
              <a:rPr lang="en-US" altLang="en-US" i="1"/>
              <a:t>bytecodes</a:t>
            </a:r>
            <a:r>
              <a:rPr lang="en-US" altLang="en-US"/>
              <a:t> from program</a:t>
            </a:r>
          </a:p>
          <a:p>
            <a:pPr lvl="1" eaLnBrk="1" hangingPunct="1"/>
            <a:r>
              <a:rPr lang="en-US" altLang="en-US" sz="2000"/>
              <a:t>Load</a:t>
            </a:r>
          </a:p>
          <a:p>
            <a:pPr lvl="2" eaLnBrk="1" hangingPunct="1"/>
            <a:r>
              <a:rPr lang="en-US" altLang="en-US"/>
              <a:t>Class loader stores bytecodes in memory</a:t>
            </a:r>
          </a:p>
          <a:p>
            <a:pPr lvl="1" eaLnBrk="1" hangingPunct="1"/>
            <a:r>
              <a:rPr lang="en-US" altLang="en-US" sz="2000"/>
              <a:t>Verify</a:t>
            </a:r>
          </a:p>
          <a:p>
            <a:pPr lvl="2" eaLnBrk="1" hangingPunct="1"/>
            <a:r>
              <a:rPr lang="en-US" altLang="en-US"/>
              <a:t>Verifier ensures bytecodes do not violate security requirements</a:t>
            </a:r>
          </a:p>
          <a:p>
            <a:pPr lvl="1" eaLnBrk="1" hangingPunct="1"/>
            <a:r>
              <a:rPr lang="en-US" altLang="en-US" sz="2000"/>
              <a:t>Execute</a:t>
            </a:r>
          </a:p>
          <a:p>
            <a:pPr lvl="2" eaLnBrk="1" hangingPunct="1"/>
            <a:r>
              <a:rPr lang="en-US" altLang="en-US"/>
              <a:t>Interpreter translates bytecodes into 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575AD-BFBC-4ABE-AECB-88792234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19A077-25CB-490C-96A4-915FDB373369}" type="slidenum"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C04FF1-660A-41FF-8210-97974E0F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Phases of Java Program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F67FE76-7212-45E1-8E47-EDF12AC3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following figure describes the process of compiling and executing a java program.</a:t>
            </a:r>
          </a:p>
          <a:p>
            <a:endParaRPr lang="en-GB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AFA09-8FD0-4D2B-9595-457C6986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A077-25CB-490C-96A4-915FDB37336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D158FDF1-E44B-4A0A-8E0E-912709094774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890520"/>
            <a:ext cx="8686800" cy="2438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505D6DF-B0C0-4614-9974-CDB61E1A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Phases of Java Program (Contd)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45F354B9-6CB6-4317-A133-1FC453DEED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1295401"/>
            <a:ext cx="7724775" cy="21050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1FC6C-BC8F-4EA3-81EF-CB7A7607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A077-25CB-490C-96A4-915FDB373369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36F54C-7961-4CA5-9936-7646FB43F24C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657601"/>
          <a:ext cx="7162800" cy="26670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527">
                <a:tc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Tool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430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Write</a:t>
                      </a:r>
                      <a:r>
                        <a:rPr lang="en-GB" sz="1800" baseline="0"/>
                        <a:t> the program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Any text</a:t>
                      </a:r>
                      <a:r>
                        <a:rPr lang="en-GB" sz="1800" baseline="0"/>
                        <a:t> Editor</a:t>
                      </a:r>
                      <a:endParaRPr lang="en-GB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File with .java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614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Compile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Java</a:t>
                      </a:r>
                      <a:r>
                        <a:rPr lang="en-GB" sz="1800" baseline="0"/>
                        <a:t> Compiler</a:t>
                      </a:r>
                    </a:p>
                    <a:p>
                      <a:pPr algn="ctr"/>
                      <a:r>
                        <a:rPr lang="en-GB" sz="1800" b="1" i="1" baseline="0" err="1"/>
                        <a:t>javac</a:t>
                      </a:r>
                      <a:r>
                        <a:rPr lang="en-GB" sz="1800" b="1" i="1" baseline="0"/>
                        <a:t> Myprogram.java</a:t>
                      </a:r>
                      <a:endParaRPr lang="en-GB" sz="18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File with .class extension (Java </a:t>
                      </a:r>
                      <a:r>
                        <a:rPr lang="en-GB" sz="1800" err="1"/>
                        <a:t>bytecodes</a:t>
                      </a:r>
                      <a:r>
                        <a:rPr lang="en-GB" sz="18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430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Run the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Java </a:t>
                      </a:r>
                      <a:r>
                        <a:rPr lang="en-GB" sz="1800" err="1"/>
                        <a:t>Interpretor</a:t>
                      </a:r>
                      <a:endParaRPr lang="en-GB" sz="1800"/>
                    </a:p>
                    <a:p>
                      <a:pPr algn="ctr"/>
                      <a:r>
                        <a:rPr lang="en-GB" sz="1800" b="1" i="1"/>
                        <a:t>java</a:t>
                      </a:r>
                      <a:r>
                        <a:rPr lang="en-GB" sz="1800" b="1" i="1" baseline="0"/>
                        <a:t> </a:t>
                      </a:r>
                      <a:r>
                        <a:rPr lang="en-GB" sz="1800" b="1" i="1" baseline="0" err="1"/>
                        <a:t>MyProgram</a:t>
                      </a:r>
                      <a:endParaRPr lang="en-GB" sz="18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Program</a:t>
                      </a:r>
                      <a:r>
                        <a:rPr lang="en-GB" sz="1800" baseline="0"/>
                        <a:t> output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205359AAAA9646BEB41740963FDE01" ma:contentTypeVersion="8" ma:contentTypeDescription="Create a new document." ma:contentTypeScope="" ma:versionID="955dce43d057e01f38c260f14e346831">
  <xsd:schema xmlns:xsd="http://www.w3.org/2001/XMLSchema" xmlns:xs="http://www.w3.org/2001/XMLSchema" xmlns:p="http://schemas.microsoft.com/office/2006/metadata/properties" xmlns:ns2="8170d56f-e7a0-4180-bfc5-6a51bc7581d5" targetNamespace="http://schemas.microsoft.com/office/2006/metadata/properties" ma:root="true" ma:fieldsID="aac8c3b05bdb6918a57bcc20a5bc840a" ns2:_="">
    <xsd:import namespace="8170d56f-e7a0-4180-bfc5-6a51bc758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70d56f-e7a0-4180-bfc5-6a51bc758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DFEAB9-D5A8-4696-AB56-61A88DC520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540FC1-F4FA-4873-A4D3-B0477A866B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B075C-5238-48B5-8F6D-6A845AD08EF6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Advanced Programming (Java)   Qurratulain Malik qmalik@keyin.com    </vt:lpstr>
      <vt:lpstr>Introduction to Object-Oriented Programming using java</vt:lpstr>
      <vt:lpstr>Course Outline</vt:lpstr>
      <vt:lpstr>1.1   Machine Languages, Assembly Languages and High-Level Languages</vt:lpstr>
      <vt:lpstr>1.2   History of Java</vt:lpstr>
      <vt:lpstr>1.3    Basics of a Typical Java Environment and Java Class Libraries</vt:lpstr>
      <vt:lpstr>1.3   Basics of a Typical Java Environment (cont.)</vt:lpstr>
      <vt:lpstr>Phases of Java Program</vt:lpstr>
      <vt:lpstr>Phases of Java Program (Contd)</vt:lpstr>
      <vt:lpstr>PowerPoint Presentation</vt:lpstr>
      <vt:lpstr>Benefits of Java to Programming Community</vt:lpstr>
      <vt:lpstr>Motivation</vt:lpstr>
      <vt:lpstr>1.4 Integrated Development Environments </vt:lpstr>
      <vt:lpstr>JAVA</vt:lpstr>
      <vt:lpstr>1.5 A Simple Program: Printing a Line of Text</vt:lpstr>
      <vt:lpstr>public static void main(String args[])</vt:lpstr>
      <vt:lpstr>A Simple Program: Printing a Line of Text</vt:lpstr>
      <vt:lpstr>A Simple Program: Printing a Line of Text</vt:lpstr>
      <vt:lpstr>A Simple Program: Printing a Line of Text</vt:lpstr>
      <vt:lpstr>A Simple Program: Printing a Line of Text</vt:lpstr>
      <vt:lpstr>A Simple Program: Printing a Line of Text</vt:lpstr>
      <vt:lpstr>A Simple Program: Printing a Line of Text</vt:lpstr>
      <vt:lpstr>A Simple Program: Printing a Line of Text</vt:lpstr>
      <vt:lpstr>Compiling and Executing your First Java Application</vt:lpstr>
      <vt:lpstr>1.6 Modifying Our First Java Program</vt:lpstr>
      <vt:lpstr>Displaying a Single Text with Multiple Statements</vt:lpstr>
      <vt:lpstr>Displaying a Single Text with Multiple Statements</vt:lpstr>
      <vt:lpstr>Displaying Multiple Lines of Text with a Single Statement</vt:lpstr>
      <vt:lpstr>Displaying Multiple Lines of Text with a Single Statement</vt:lpstr>
      <vt:lpstr>Displaying Multiple Lines of Text with a Single Statement</vt:lpstr>
      <vt:lpstr>1.7 Memory Concepts</vt:lpstr>
      <vt:lpstr>1.8   Arithmetic</vt:lpstr>
      <vt:lpstr>1.8 Arithmetic</vt:lpstr>
      <vt:lpstr>1.9 Decision Making: Equality and Relational  Operators</vt:lpstr>
      <vt:lpstr>1.12 Decision Making: Equality and Relational  Operators</vt:lpstr>
      <vt:lpstr>1.9 Decision Making: Equality and Relational  Operators</vt:lpstr>
      <vt:lpstr>Some useful 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Java</dc:title>
  <dc:creator>Qurrat-Ul-Ain Malik</dc:creator>
  <cp:revision>10</cp:revision>
  <dcterms:created xsi:type="dcterms:W3CDTF">2021-09-08T00:06:29Z</dcterms:created>
  <dcterms:modified xsi:type="dcterms:W3CDTF">2024-05-16T20:54:53Z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0x010100D6205359AAAA9646BEB41740963FDE01</vt:lpwstr>
  </property>
</Properties>
</file>