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0"/>
  </p:notesMasterIdLst>
  <p:handoutMasterIdLst>
    <p:handoutMasterId r:id="rId81"/>
  </p:handoutMasterIdLst>
  <p:sldIdLst>
    <p:sldId id="359" r:id="rId2"/>
    <p:sldId id="257" r:id="rId3"/>
    <p:sldId id="303" r:id="rId4"/>
    <p:sldId id="320" r:id="rId5"/>
    <p:sldId id="328" r:id="rId6"/>
    <p:sldId id="330" r:id="rId7"/>
    <p:sldId id="331" r:id="rId8"/>
    <p:sldId id="352" r:id="rId9"/>
    <p:sldId id="336" r:id="rId10"/>
    <p:sldId id="334" r:id="rId11"/>
    <p:sldId id="335" r:id="rId12"/>
    <p:sldId id="353" r:id="rId13"/>
    <p:sldId id="332" r:id="rId14"/>
    <p:sldId id="351" r:id="rId15"/>
    <p:sldId id="360" r:id="rId16"/>
    <p:sldId id="258" r:id="rId17"/>
    <p:sldId id="357" r:id="rId18"/>
    <p:sldId id="358" r:id="rId19"/>
    <p:sldId id="319" r:id="rId20"/>
    <p:sldId id="259" r:id="rId21"/>
    <p:sldId id="271" r:id="rId22"/>
    <p:sldId id="314" r:id="rId23"/>
    <p:sldId id="273" r:id="rId24"/>
    <p:sldId id="266" r:id="rId25"/>
    <p:sldId id="260" r:id="rId26"/>
    <p:sldId id="289" r:id="rId27"/>
    <p:sldId id="290" r:id="rId28"/>
    <p:sldId id="291" r:id="rId29"/>
    <p:sldId id="304" r:id="rId30"/>
    <p:sldId id="305" r:id="rId31"/>
    <p:sldId id="306" r:id="rId32"/>
    <p:sldId id="307" r:id="rId33"/>
    <p:sldId id="308" r:id="rId34"/>
    <p:sldId id="310" r:id="rId35"/>
    <p:sldId id="355" r:id="rId36"/>
    <p:sldId id="321" r:id="rId37"/>
    <p:sldId id="293" r:id="rId38"/>
    <p:sldId id="309" r:id="rId39"/>
    <p:sldId id="322" r:id="rId40"/>
    <p:sldId id="323" r:id="rId41"/>
    <p:sldId id="327" r:id="rId42"/>
    <p:sldId id="324" r:id="rId43"/>
    <p:sldId id="325" r:id="rId44"/>
    <p:sldId id="326" r:id="rId45"/>
    <p:sldId id="292" r:id="rId46"/>
    <p:sldId id="312" r:id="rId47"/>
    <p:sldId id="313" r:id="rId48"/>
    <p:sldId id="294" r:id="rId49"/>
    <p:sldId id="295" r:id="rId50"/>
    <p:sldId id="296" r:id="rId51"/>
    <p:sldId id="262" r:id="rId52"/>
    <p:sldId id="297" r:id="rId53"/>
    <p:sldId id="298" r:id="rId54"/>
    <p:sldId id="299" r:id="rId55"/>
    <p:sldId id="356" r:id="rId56"/>
    <p:sldId id="300" r:id="rId57"/>
    <p:sldId id="278" r:id="rId58"/>
    <p:sldId id="279" r:id="rId59"/>
    <p:sldId id="280" r:id="rId60"/>
    <p:sldId id="281" r:id="rId61"/>
    <p:sldId id="282" r:id="rId62"/>
    <p:sldId id="264" r:id="rId63"/>
    <p:sldId id="301" r:id="rId64"/>
    <p:sldId id="275" r:id="rId65"/>
    <p:sldId id="276" r:id="rId66"/>
    <p:sldId id="277" r:id="rId67"/>
    <p:sldId id="283" r:id="rId68"/>
    <p:sldId id="265" r:id="rId69"/>
    <p:sldId id="340" r:id="rId70"/>
    <p:sldId id="341" r:id="rId71"/>
    <p:sldId id="342" r:id="rId72"/>
    <p:sldId id="343" r:id="rId73"/>
    <p:sldId id="344" r:id="rId74"/>
    <p:sldId id="345" r:id="rId75"/>
    <p:sldId id="346" r:id="rId76"/>
    <p:sldId id="347" r:id="rId77"/>
    <p:sldId id="348" r:id="rId78"/>
    <p:sldId id="350" r:id="rId79"/>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Palatino Linotype" panose="02040502050505030304" pitchFamily="18" charset="0"/>
        <a:ea typeface="+mn-ea"/>
        <a:cs typeface="+mn-cs"/>
      </a:defRPr>
    </a:lvl1pPr>
    <a:lvl2pPr marL="457200" algn="l" rtl="0" eaLnBrk="0" fontAlgn="base" hangingPunct="0">
      <a:spcBef>
        <a:spcPct val="0"/>
      </a:spcBef>
      <a:spcAft>
        <a:spcPct val="0"/>
      </a:spcAft>
      <a:defRPr kern="1200">
        <a:solidFill>
          <a:schemeClr val="tx1"/>
        </a:solidFill>
        <a:latin typeface="Palatino Linotype" panose="02040502050505030304" pitchFamily="18" charset="0"/>
        <a:ea typeface="+mn-ea"/>
        <a:cs typeface="+mn-cs"/>
      </a:defRPr>
    </a:lvl2pPr>
    <a:lvl3pPr marL="914400" algn="l" rtl="0" eaLnBrk="0" fontAlgn="base" hangingPunct="0">
      <a:spcBef>
        <a:spcPct val="0"/>
      </a:spcBef>
      <a:spcAft>
        <a:spcPct val="0"/>
      </a:spcAft>
      <a:defRPr kern="1200">
        <a:solidFill>
          <a:schemeClr val="tx1"/>
        </a:solidFill>
        <a:latin typeface="Palatino Linotype" panose="02040502050505030304" pitchFamily="18" charset="0"/>
        <a:ea typeface="+mn-ea"/>
        <a:cs typeface="+mn-cs"/>
      </a:defRPr>
    </a:lvl3pPr>
    <a:lvl4pPr marL="1371600" algn="l" rtl="0" eaLnBrk="0" fontAlgn="base" hangingPunct="0">
      <a:spcBef>
        <a:spcPct val="0"/>
      </a:spcBef>
      <a:spcAft>
        <a:spcPct val="0"/>
      </a:spcAft>
      <a:defRPr kern="1200">
        <a:solidFill>
          <a:schemeClr val="tx1"/>
        </a:solidFill>
        <a:latin typeface="Palatino Linotype" panose="02040502050505030304" pitchFamily="18" charset="0"/>
        <a:ea typeface="+mn-ea"/>
        <a:cs typeface="+mn-cs"/>
      </a:defRPr>
    </a:lvl4pPr>
    <a:lvl5pPr marL="1828800" algn="l" rtl="0" eaLnBrk="0" fontAlgn="base" hangingPunct="0">
      <a:spcBef>
        <a:spcPct val="0"/>
      </a:spcBef>
      <a:spcAft>
        <a:spcPct val="0"/>
      </a:spcAft>
      <a:defRPr kern="1200">
        <a:solidFill>
          <a:schemeClr val="tx1"/>
        </a:solidFill>
        <a:latin typeface="Palatino Linotype" panose="02040502050505030304" pitchFamily="18" charset="0"/>
        <a:ea typeface="+mn-ea"/>
        <a:cs typeface="+mn-cs"/>
      </a:defRPr>
    </a:lvl5pPr>
    <a:lvl6pPr marL="2286000" algn="l" defTabSz="914400" rtl="0" eaLnBrk="1" latinLnBrk="0" hangingPunct="1">
      <a:defRPr kern="1200">
        <a:solidFill>
          <a:schemeClr val="tx1"/>
        </a:solidFill>
        <a:latin typeface="Palatino Linotype" panose="02040502050505030304" pitchFamily="18" charset="0"/>
        <a:ea typeface="+mn-ea"/>
        <a:cs typeface="+mn-cs"/>
      </a:defRPr>
    </a:lvl6pPr>
    <a:lvl7pPr marL="2743200" algn="l" defTabSz="914400" rtl="0" eaLnBrk="1" latinLnBrk="0" hangingPunct="1">
      <a:defRPr kern="1200">
        <a:solidFill>
          <a:schemeClr val="tx1"/>
        </a:solidFill>
        <a:latin typeface="Palatino Linotype" panose="02040502050505030304" pitchFamily="18" charset="0"/>
        <a:ea typeface="+mn-ea"/>
        <a:cs typeface="+mn-cs"/>
      </a:defRPr>
    </a:lvl7pPr>
    <a:lvl8pPr marL="3200400" algn="l" defTabSz="914400" rtl="0" eaLnBrk="1" latinLnBrk="0" hangingPunct="1">
      <a:defRPr kern="1200">
        <a:solidFill>
          <a:schemeClr val="tx1"/>
        </a:solidFill>
        <a:latin typeface="Palatino Linotype" panose="02040502050505030304" pitchFamily="18" charset="0"/>
        <a:ea typeface="+mn-ea"/>
        <a:cs typeface="+mn-cs"/>
      </a:defRPr>
    </a:lvl8pPr>
    <a:lvl9pPr marL="3657600" algn="l" defTabSz="914400" rtl="0" eaLnBrk="1" latinLnBrk="0" hangingPunct="1">
      <a:defRPr kern="1200">
        <a:solidFill>
          <a:schemeClr val="tx1"/>
        </a:solidFill>
        <a:latin typeface="Palatino Linotype" panose="02040502050505030304" pitchFamily="18"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4660"/>
  </p:normalViewPr>
  <p:slideViewPr>
    <p:cSldViewPr snapToGrid="0">
      <p:cViewPr varScale="1">
        <p:scale>
          <a:sx n="61" d="100"/>
          <a:sy n="61" d="100"/>
        </p:scale>
        <p:origin x="812" y="60"/>
      </p:cViewPr>
      <p:guideLst/>
    </p:cSldViewPr>
  </p:slideViewPr>
  <p:notesTextViewPr>
    <p:cViewPr>
      <p:scale>
        <a:sx n="1" d="1"/>
        <a:sy n="1" d="1"/>
      </p:scale>
      <p:origin x="0" y="0"/>
    </p:cViewPr>
  </p:notesTextViewPr>
  <p:sorterViewPr>
    <p:cViewPr>
      <p:scale>
        <a:sx n="100" d="100"/>
        <a:sy n="100" d="100"/>
      </p:scale>
      <p:origin x="0" y="-124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smtClean="0"/>
            </a:lvl1pPr>
          </a:lstStyle>
          <a:p>
            <a:pPr>
              <a:defRPr/>
            </a:pPr>
            <a:fld id="{0432C982-8C27-41B5-9F86-283045EF44DE}" type="datetimeFigureOut">
              <a:rPr lang="en-US"/>
              <a:pPr>
                <a:defRPr/>
              </a:pPr>
              <a:t>8/22/2016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smtClean="0"/>
            </a:lvl1pPr>
          </a:lstStyle>
          <a:p>
            <a:pPr>
              <a:defRPr/>
            </a:pP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smtClean="0"/>
            </a:lvl1pPr>
          </a:lstStyle>
          <a:p>
            <a:pPr>
              <a:defRPr/>
            </a:pPr>
            <a:fld id="{DF0C0FCE-0130-419F-AFA9-3F57D6426A7C}" type="slidenum">
              <a:rPr lang="en-US"/>
              <a:pPr>
                <a:defRPr/>
              </a:pPr>
              <a:t>‹#›</a:t>
            </a:fld>
            <a:endParaRPr lang="en-US"/>
          </a:p>
        </p:txBody>
      </p:sp>
    </p:spTree>
    <p:extLst>
      <p:ext uri="{BB962C8B-B14F-4D97-AF65-F5344CB8AC3E}">
        <p14:creationId xmlns:p14="http://schemas.microsoft.com/office/powerpoint/2010/main" val="37248478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64B561-498C-4A50-AF3B-4C24175678A7}" type="datetimeFigureOut">
              <a:rPr lang="en-US" smtClean="0"/>
              <a:t>8/22/2016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2885-2881-4941-8D3F-C8C168EA0F59}" type="slidenum">
              <a:rPr lang="en-US" smtClean="0"/>
              <a:t>‹#›</a:t>
            </a:fld>
            <a:endParaRPr lang="en-US"/>
          </a:p>
        </p:txBody>
      </p:sp>
    </p:spTree>
    <p:extLst>
      <p:ext uri="{BB962C8B-B14F-4D97-AF65-F5344CB8AC3E}">
        <p14:creationId xmlns:p14="http://schemas.microsoft.com/office/powerpoint/2010/main" val="1065850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“Data-intensive science…will mean more paradigm shifts of scientific theory, happening faster, because we can rapidly assess our worldview against the ‘objective reality’ we can so powerfully measure”(Hey, </a:t>
            </a:r>
            <a:r>
              <a:rPr lang="en-US" dirty="0" err="1" smtClean="0"/>
              <a:t>Tansley</a:t>
            </a:r>
            <a:r>
              <a:rPr lang="en-US" dirty="0" smtClean="0"/>
              <a:t> &amp; Tolle, 2009, 210)</a:t>
            </a:r>
          </a:p>
          <a:p>
            <a:pPr lvl="1"/>
            <a:r>
              <a:rPr lang="en-US" dirty="0" smtClean="0"/>
              <a:t>Gestation of two branches in each discipline: e.g. ecology: 1) computational ecology (simulation); 2) eco-informatics (collecting and analyzing data)</a:t>
            </a:r>
          </a:p>
          <a:p>
            <a:endParaRPr lang="en-US" dirty="0"/>
          </a:p>
        </p:txBody>
      </p:sp>
      <p:sp>
        <p:nvSpPr>
          <p:cNvPr id="4" name="Slide Number Placeholder 3"/>
          <p:cNvSpPr>
            <a:spLocks noGrp="1"/>
          </p:cNvSpPr>
          <p:nvPr>
            <p:ph type="sldNum" sz="quarter" idx="10"/>
          </p:nvPr>
        </p:nvSpPr>
        <p:spPr/>
        <p:txBody>
          <a:bodyPr/>
          <a:lstStyle/>
          <a:p>
            <a:fld id="{82862885-2881-4941-8D3F-C8C168EA0F59}" type="slidenum">
              <a:rPr lang="en-US" smtClean="0"/>
              <a:t>7</a:t>
            </a:fld>
            <a:endParaRPr lang="en-US"/>
          </a:p>
        </p:txBody>
      </p:sp>
    </p:spTree>
    <p:extLst>
      <p:ext uri="{BB962C8B-B14F-4D97-AF65-F5344CB8AC3E}">
        <p14:creationId xmlns:p14="http://schemas.microsoft.com/office/powerpoint/2010/main" val="39854458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2885-2881-4941-8D3F-C8C168EA0F59}" type="slidenum">
              <a:rPr lang="en-US" smtClean="0"/>
              <a:t>17</a:t>
            </a:fld>
            <a:endParaRPr lang="en-US"/>
          </a:p>
        </p:txBody>
      </p:sp>
    </p:spTree>
    <p:extLst>
      <p:ext uri="{BB962C8B-B14F-4D97-AF65-F5344CB8AC3E}">
        <p14:creationId xmlns:p14="http://schemas.microsoft.com/office/powerpoint/2010/main" val="25301813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09601"/>
            <a:ext cx="10363200" cy="4267200"/>
          </a:xfrm>
        </p:spPr>
        <p:txBody>
          <a:bodyPr/>
          <a:lstStyle>
            <a:lvl1pPr>
              <a:lnSpc>
                <a:spcPct val="100000"/>
              </a:lnSpc>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828800" y="4953000"/>
            <a:ext cx="8534400" cy="1219200"/>
          </a:xfrm>
        </p:spPr>
        <p:txBody>
          <a:bodyPr>
            <a:normAutofit/>
          </a:bodyPr>
          <a:lstStyle>
            <a:lvl1pPr marL="0" indent="0" algn="ctr">
              <a:buNone/>
              <a:defRPr sz="36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36D3A466-4B5B-44F0-998A-574D4681A7AB}" type="datetimeFigureOut">
              <a:rPr lang="en-US"/>
              <a:pPr>
                <a:defRPr/>
              </a:pPr>
              <a:t>8/22/2016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F0D121F-07F7-458F-975D-100E553DC888}" type="slidenum">
              <a:rPr lang="en-US"/>
              <a:pPr>
                <a:defRPr/>
              </a:pPr>
              <a:t>‹#›</a:t>
            </a:fld>
            <a:endParaRPr lang="en-US" dirty="0"/>
          </a:p>
        </p:txBody>
      </p:sp>
    </p:spTree>
    <p:extLst>
      <p:ext uri="{BB962C8B-B14F-4D97-AF65-F5344CB8AC3E}">
        <p14:creationId xmlns:p14="http://schemas.microsoft.com/office/powerpoint/2010/main" val="2497155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8C59783-4AD1-4051-BDCA-E21EE7FF4AED}" type="datetimeFigureOut">
              <a:rPr lang="en-US"/>
              <a:pPr>
                <a:defRPr/>
              </a:pPr>
              <a:t>8/22/2016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B273AE7-EDCB-4C39-A15F-BFE44518FCDE}" type="slidenum">
              <a:rPr lang="en-US"/>
              <a:pPr>
                <a:defRPr/>
              </a:pPr>
              <a:t>‹#›</a:t>
            </a:fld>
            <a:endParaRPr lang="en-US" dirty="0"/>
          </a:p>
        </p:txBody>
      </p:sp>
    </p:spTree>
    <p:extLst>
      <p:ext uri="{BB962C8B-B14F-4D97-AF65-F5344CB8AC3E}">
        <p14:creationId xmlns:p14="http://schemas.microsoft.com/office/powerpoint/2010/main" val="327497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86EDF39-D180-4425-B3E4-42AC9309EC01}" type="datetimeFigureOut">
              <a:rPr lang="en-US"/>
              <a:pPr>
                <a:defRPr/>
              </a:pPr>
              <a:t>8/22/2016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982173F-D4FE-4016-8F7F-0DA93CE71D9E}" type="slidenum">
              <a:rPr lang="en-US"/>
              <a:pPr>
                <a:defRPr/>
              </a:pPr>
              <a:t>‹#›</a:t>
            </a:fld>
            <a:endParaRPr lang="en-US" dirty="0"/>
          </a:p>
        </p:txBody>
      </p:sp>
    </p:spTree>
    <p:extLst>
      <p:ext uri="{BB962C8B-B14F-4D97-AF65-F5344CB8AC3E}">
        <p14:creationId xmlns:p14="http://schemas.microsoft.com/office/powerpoint/2010/main" val="204630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lvl1pPr>
              <a:defRPr/>
            </a:lvl1pPr>
          </a:lstStyle>
          <a:p>
            <a:pPr>
              <a:defRPr/>
            </a:pPr>
            <a:fld id="{09D5AB8B-2FCA-4D80-B221-FAE920448846}" type="datetimeFigureOut">
              <a:rPr lang="en-US"/>
              <a:pPr>
                <a:defRPr/>
              </a:pPr>
              <a:t>8/22/2016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2B14CC0-8D53-4850-AEEB-77691B2CCB22}" type="slidenum">
              <a:rPr lang="en-US"/>
              <a:pPr>
                <a:defRPr/>
              </a:pPr>
              <a:t>‹#›</a:t>
            </a:fld>
            <a:endParaRPr lang="en-US" dirty="0"/>
          </a:p>
        </p:txBody>
      </p:sp>
    </p:spTree>
    <p:extLst>
      <p:ext uri="{BB962C8B-B14F-4D97-AF65-F5344CB8AC3E}">
        <p14:creationId xmlns:p14="http://schemas.microsoft.com/office/powerpoint/2010/main" val="3327287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Oval 3"/>
          <p:cNvSpPr/>
          <p:nvPr/>
        </p:nvSpPr>
        <p:spPr>
          <a:xfrm>
            <a:off x="5994400" y="3924300"/>
            <a:ext cx="112713" cy="84138"/>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Oval 4"/>
          <p:cNvSpPr/>
          <p:nvPr/>
        </p:nvSpPr>
        <p:spPr>
          <a:xfrm>
            <a:off x="6261100" y="3924300"/>
            <a:ext cx="112713" cy="84138"/>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Oval 5"/>
          <p:cNvSpPr/>
          <p:nvPr/>
        </p:nvSpPr>
        <p:spPr>
          <a:xfrm>
            <a:off x="5729288" y="3924300"/>
            <a:ext cx="112712" cy="84138"/>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 name="Title 1"/>
          <p:cNvSpPr>
            <a:spLocks noGrp="1"/>
          </p:cNvSpPr>
          <p:nvPr>
            <p:ph type="title"/>
          </p:nvPr>
        </p:nvSpPr>
        <p:spPr>
          <a:xfrm>
            <a:off x="963084" y="1371601"/>
            <a:ext cx="10363200" cy="2505075"/>
          </a:xfrm>
        </p:spPr>
        <p:txBody>
          <a:bodyPr/>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963084" y="4068764"/>
            <a:ext cx="10363200" cy="1131887"/>
          </a:xfrm>
        </p:spPr>
        <p:txBody>
          <a:bodyPr/>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7" name="Date Placeholder 3"/>
          <p:cNvSpPr>
            <a:spLocks noGrp="1"/>
          </p:cNvSpPr>
          <p:nvPr>
            <p:ph type="dt" sz="half" idx="10"/>
          </p:nvPr>
        </p:nvSpPr>
        <p:spPr/>
        <p:txBody>
          <a:bodyPr/>
          <a:lstStyle>
            <a:lvl1pPr>
              <a:defRPr/>
            </a:lvl1pPr>
          </a:lstStyle>
          <a:p>
            <a:pPr>
              <a:defRPr/>
            </a:pPr>
            <a:fld id="{BA01599B-C75C-4518-9C89-301654C5C48E}" type="datetimeFigureOut">
              <a:rPr lang="en-US"/>
              <a:pPr>
                <a:defRPr/>
              </a:pPr>
              <a:t>8/22/2016</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7A82B483-F94E-46FD-BBC2-26A2FDB5B7D2}" type="slidenum">
              <a:rPr lang="en-US"/>
              <a:pPr>
                <a:defRPr/>
              </a:pPr>
              <a:t>‹#›</a:t>
            </a:fld>
            <a:endParaRPr lang="en-US" dirty="0"/>
          </a:p>
        </p:txBody>
      </p:sp>
    </p:spTree>
    <p:extLst>
      <p:ext uri="{BB962C8B-B14F-4D97-AF65-F5344CB8AC3E}">
        <p14:creationId xmlns:p14="http://schemas.microsoft.com/office/powerpoint/2010/main" val="1430367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6197600" y="1600201"/>
            <a:ext cx="53848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9" name="Content Placeholder 8"/>
          <p:cNvSpPr>
            <a:spLocks noGrp="1"/>
          </p:cNvSpPr>
          <p:nvPr>
            <p:ph sz="quarter" idx="13"/>
          </p:nvPr>
        </p:nvSpPr>
        <p:spPr>
          <a:xfrm>
            <a:off x="487680" y="1600200"/>
            <a:ext cx="5388864" cy="452628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4"/>
          </p:nvPr>
        </p:nvSpPr>
        <p:spPr/>
        <p:txBody>
          <a:bodyPr/>
          <a:lstStyle>
            <a:lvl1pPr>
              <a:defRPr/>
            </a:lvl1pPr>
          </a:lstStyle>
          <a:p>
            <a:pPr>
              <a:defRPr/>
            </a:pPr>
            <a:fld id="{ABB7EEF8-4F17-4649-B9D0-11D89D8E7C9D}" type="datetimeFigureOut">
              <a:rPr lang="en-US"/>
              <a:pPr>
                <a:defRPr/>
              </a:pPr>
              <a:t>8/22/2016</a:t>
            </a:fld>
            <a:endParaRPr lang="en-US" dirty="0"/>
          </a:p>
        </p:txBody>
      </p:sp>
      <p:sp>
        <p:nvSpPr>
          <p:cNvPr id="6" name="Footer Placeholder 4"/>
          <p:cNvSpPr>
            <a:spLocks noGrp="1"/>
          </p:cNvSpPr>
          <p:nvPr>
            <p:ph type="ftr" sz="quarter" idx="15"/>
          </p:nvPr>
        </p:nvSpPr>
        <p:spPr/>
        <p:txBody>
          <a:bodyPr/>
          <a:lstStyle>
            <a:lvl1pPr>
              <a:defRPr/>
            </a:lvl1pPr>
          </a:lstStyle>
          <a:p>
            <a:pPr>
              <a:defRPr/>
            </a:pPr>
            <a:endParaRPr lang="en-US"/>
          </a:p>
        </p:txBody>
      </p:sp>
      <p:sp>
        <p:nvSpPr>
          <p:cNvPr id="7" name="Slide Number Placeholder 5"/>
          <p:cNvSpPr>
            <a:spLocks noGrp="1"/>
          </p:cNvSpPr>
          <p:nvPr>
            <p:ph type="sldNum" sz="quarter" idx="16"/>
          </p:nvPr>
        </p:nvSpPr>
        <p:spPr/>
        <p:txBody>
          <a:bodyPr/>
          <a:lstStyle>
            <a:lvl1pPr>
              <a:defRPr/>
            </a:lvl1pPr>
          </a:lstStyle>
          <a:p>
            <a:pPr>
              <a:defRPr/>
            </a:pPr>
            <a:fld id="{AAA1C25B-5613-4A55-BFBA-1983938F9370}" type="slidenum">
              <a:rPr lang="en-US"/>
              <a:pPr>
                <a:defRPr/>
              </a:pPr>
              <a:t>‹#›</a:t>
            </a:fld>
            <a:endParaRPr lang="en-US" dirty="0"/>
          </a:p>
        </p:txBody>
      </p:sp>
    </p:spTree>
    <p:extLst>
      <p:ext uri="{BB962C8B-B14F-4D97-AF65-F5344CB8AC3E}">
        <p14:creationId xmlns:p14="http://schemas.microsoft.com/office/powerpoint/2010/main" val="155528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600200"/>
            <a:ext cx="5386917"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5" name="Text Placeholder 4"/>
          <p:cNvSpPr>
            <a:spLocks noGrp="1"/>
          </p:cNvSpPr>
          <p:nvPr>
            <p:ph type="body" sz="quarter" idx="3"/>
          </p:nvPr>
        </p:nvSpPr>
        <p:spPr>
          <a:xfrm>
            <a:off x="6197601" y="1600200"/>
            <a:ext cx="5389033"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1" name="Content Placeholder 10"/>
          <p:cNvSpPr>
            <a:spLocks noGrp="1"/>
          </p:cNvSpPr>
          <p:nvPr>
            <p:ph sz="quarter" idx="13"/>
          </p:nvPr>
        </p:nvSpPr>
        <p:spPr>
          <a:xfrm>
            <a:off x="609600" y="2212848"/>
            <a:ext cx="5388864" cy="391363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6230112" y="2212849"/>
            <a:ext cx="5388864" cy="3913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5"/>
          </p:nvPr>
        </p:nvSpPr>
        <p:spPr/>
        <p:txBody>
          <a:bodyPr/>
          <a:lstStyle>
            <a:lvl1pPr>
              <a:defRPr/>
            </a:lvl1pPr>
          </a:lstStyle>
          <a:p>
            <a:pPr>
              <a:defRPr/>
            </a:pPr>
            <a:fld id="{E501A308-043C-4556-A7B1-1B94B90DEBBC}" type="datetimeFigureOut">
              <a:rPr lang="en-US"/>
              <a:pPr>
                <a:defRPr/>
              </a:pPr>
              <a:t>8/22/2016</a:t>
            </a:fld>
            <a:endParaRPr lang="en-US" dirty="0"/>
          </a:p>
        </p:txBody>
      </p:sp>
      <p:sp>
        <p:nvSpPr>
          <p:cNvPr id="8" name="Footer Placeholder 4"/>
          <p:cNvSpPr>
            <a:spLocks noGrp="1"/>
          </p:cNvSpPr>
          <p:nvPr>
            <p:ph type="ftr" sz="quarter" idx="16"/>
          </p:nvPr>
        </p:nvSpPr>
        <p:spPr/>
        <p:txBody>
          <a:bodyPr/>
          <a:lstStyle>
            <a:lvl1pPr>
              <a:defRPr/>
            </a:lvl1pPr>
          </a:lstStyle>
          <a:p>
            <a:pPr>
              <a:defRPr/>
            </a:pPr>
            <a:endParaRPr lang="en-US"/>
          </a:p>
        </p:txBody>
      </p:sp>
      <p:sp>
        <p:nvSpPr>
          <p:cNvPr id="9" name="Slide Number Placeholder 5"/>
          <p:cNvSpPr>
            <a:spLocks noGrp="1"/>
          </p:cNvSpPr>
          <p:nvPr>
            <p:ph type="sldNum" sz="quarter" idx="17"/>
          </p:nvPr>
        </p:nvSpPr>
        <p:spPr/>
        <p:txBody>
          <a:bodyPr/>
          <a:lstStyle>
            <a:lvl1pPr>
              <a:defRPr/>
            </a:lvl1pPr>
          </a:lstStyle>
          <a:p>
            <a:pPr>
              <a:defRPr/>
            </a:pPr>
            <a:fld id="{08C10ABD-1333-4AAE-BF44-D34B83D3CE24}" type="slidenum">
              <a:rPr lang="en-US"/>
              <a:pPr>
                <a:defRPr/>
              </a:pPr>
              <a:t>‹#›</a:t>
            </a:fld>
            <a:endParaRPr lang="en-US" dirty="0"/>
          </a:p>
        </p:txBody>
      </p:sp>
    </p:spTree>
    <p:extLst>
      <p:ext uri="{BB962C8B-B14F-4D97-AF65-F5344CB8AC3E}">
        <p14:creationId xmlns:p14="http://schemas.microsoft.com/office/powerpoint/2010/main" val="2471777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4ABBE801-FE89-4D96-88DF-BAEBBDECC6F9}" type="datetimeFigureOut">
              <a:rPr lang="en-US"/>
              <a:pPr>
                <a:defRPr/>
              </a:pPr>
              <a:t>8/22/2016</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5AE2A512-6A76-4778-813B-C305152A1FC5}" type="slidenum">
              <a:rPr lang="en-US"/>
              <a:pPr>
                <a:defRPr/>
              </a:pPr>
              <a:t>‹#›</a:t>
            </a:fld>
            <a:endParaRPr lang="en-US" dirty="0"/>
          </a:p>
        </p:txBody>
      </p:sp>
    </p:spTree>
    <p:extLst>
      <p:ext uri="{BB962C8B-B14F-4D97-AF65-F5344CB8AC3E}">
        <p14:creationId xmlns:p14="http://schemas.microsoft.com/office/powerpoint/2010/main" val="1871202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4B4E986-9923-4E51-8040-9273D3B5FAB6}" type="datetimeFigureOut">
              <a:rPr lang="en-US"/>
              <a:pPr>
                <a:defRPr/>
              </a:pPr>
              <a:t>8/22/2016</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EDC67E2F-50EE-4084-8A38-82C6427D3630}" type="slidenum">
              <a:rPr lang="en-US"/>
              <a:pPr>
                <a:defRPr/>
              </a:pPr>
              <a:t>‹#›</a:t>
            </a:fld>
            <a:endParaRPr lang="en-US" dirty="0"/>
          </a:p>
        </p:txBody>
      </p:sp>
    </p:spTree>
    <p:extLst>
      <p:ext uri="{BB962C8B-B14F-4D97-AF65-F5344CB8AC3E}">
        <p14:creationId xmlns:p14="http://schemas.microsoft.com/office/powerpoint/2010/main" val="1210220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76117" y="266700"/>
            <a:ext cx="4011084"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958850" y="273051"/>
            <a:ext cx="66611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876117" y="2438401"/>
            <a:ext cx="4011084"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3"/>
          <p:cNvSpPr>
            <a:spLocks noGrp="1"/>
          </p:cNvSpPr>
          <p:nvPr>
            <p:ph type="dt" sz="half" idx="10"/>
          </p:nvPr>
        </p:nvSpPr>
        <p:spPr/>
        <p:txBody>
          <a:bodyPr/>
          <a:lstStyle>
            <a:lvl1pPr>
              <a:defRPr/>
            </a:lvl1pPr>
          </a:lstStyle>
          <a:p>
            <a:pPr>
              <a:defRPr/>
            </a:pPr>
            <a:fld id="{F4331A8D-C67E-4688-9791-9F4DF3AB93A8}" type="datetimeFigureOut">
              <a:rPr lang="en-US"/>
              <a:pPr>
                <a:defRPr/>
              </a:pPr>
              <a:t>8/22/2016</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DC6CAA6-CBDA-4D09-AC17-99D9328F459A}" type="slidenum">
              <a:rPr lang="en-US"/>
              <a:pPr>
                <a:defRPr/>
              </a:pPr>
              <a:t>‹#›</a:t>
            </a:fld>
            <a:endParaRPr lang="en-US" dirty="0"/>
          </a:p>
        </p:txBody>
      </p:sp>
    </p:spTree>
    <p:extLst>
      <p:ext uri="{BB962C8B-B14F-4D97-AF65-F5344CB8AC3E}">
        <p14:creationId xmlns:p14="http://schemas.microsoft.com/office/powerpoint/2010/main" val="2336208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9435" y="228600"/>
            <a:ext cx="7615765"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2010835" y="1143000"/>
            <a:ext cx="8072965" cy="4541044"/>
          </a:xfrm>
          <a:ln w="76200">
            <a:solidFill>
              <a:schemeClr val="bg1"/>
            </a:solidFill>
          </a:ln>
          <a:effectLst>
            <a:outerShdw blurRad="88900" dist="50800" dir="5400000" algn="ctr" rotWithShape="0">
              <a:srgbClr val="000000">
                <a:alpha val="25000"/>
              </a:srgbClr>
            </a:outerShdw>
          </a:effectLst>
        </p:spPr>
        <p:txBody>
          <a:bodyPr rtlCol="0">
            <a:norm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2239435" y="5810250"/>
            <a:ext cx="7615765"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3"/>
          <p:cNvSpPr>
            <a:spLocks noGrp="1"/>
          </p:cNvSpPr>
          <p:nvPr>
            <p:ph type="dt" sz="half" idx="10"/>
          </p:nvPr>
        </p:nvSpPr>
        <p:spPr/>
        <p:txBody>
          <a:bodyPr/>
          <a:lstStyle>
            <a:lvl1pPr>
              <a:defRPr/>
            </a:lvl1pPr>
          </a:lstStyle>
          <a:p>
            <a:pPr>
              <a:defRPr/>
            </a:pPr>
            <a:fld id="{ACB9752E-7FE9-4BBA-985F-4B75F931FA1E}" type="datetimeFigureOut">
              <a:rPr lang="en-US"/>
              <a:pPr>
                <a:defRPr/>
              </a:pPr>
              <a:t>8/22/2016</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FE3E05E-D0BF-4BDD-8E7F-220B3FACB68D}" type="slidenum">
              <a:rPr lang="en-US"/>
              <a:pPr>
                <a:defRPr/>
              </a:pPr>
              <a:t>‹#›</a:t>
            </a:fld>
            <a:endParaRPr lang="en-US" dirty="0"/>
          </a:p>
        </p:txBody>
      </p:sp>
    </p:spTree>
    <p:extLst>
      <p:ext uri="{BB962C8B-B14F-4D97-AF65-F5344CB8AC3E}">
        <p14:creationId xmlns:p14="http://schemas.microsoft.com/office/powerpoint/2010/main" val="766993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6002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1027" name="Text Placeholder 2"/>
          <p:cNvSpPr>
            <a:spLocks noGrp="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8485188" y="6356350"/>
            <a:ext cx="2781300" cy="365125"/>
          </a:xfrm>
          <a:prstGeom prst="rect">
            <a:avLst/>
          </a:prstGeom>
        </p:spPr>
        <p:txBody>
          <a:bodyPr vert="horz" lIns="91440" tIns="45720" rIns="45720" bIns="45720" rtlCol="0" anchor="ctr"/>
          <a:lstStyle>
            <a:lvl1pPr algn="r" eaLnBrk="1" fontAlgn="auto" hangingPunct="1">
              <a:spcBef>
                <a:spcPts val="0"/>
              </a:spcBef>
              <a:spcAft>
                <a:spcPts val="0"/>
              </a:spcAft>
              <a:defRPr sz="1200">
                <a:solidFill>
                  <a:schemeClr val="tx1">
                    <a:lumMod val="65000"/>
                    <a:lumOff val="35000"/>
                  </a:schemeClr>
                </a:solidFill>
                <a:latin typeface="Century Gothic" pitchFamily="34" charset="0"/>
              </a:defRPr>
            </a:lvl1pPr>
          </a:lstStyle>
          <a:p>
            <a:pPr>
              <a:defRPr/>
            </a:pPr>
            <a:fld id="{B36EE4EE-1A92-4AA9-8DE0-768006DBDC3F}" type="datetimeFigureOut">
              <a:rPr lang="en-US"/>
              <a:pPr>
                <a:defRPr/>
              </a:pPr>
              <a:t>8/22/2016</a:t>
            </a:fld>
            <a:endParaRPr lang="en-US" dirty="0"/>
          </a:p>
        </p:txBody>
      </p:sp>
      <p:sp>
        <p:nvSpPr>
          <p:cNvPr id="5" name="Footer Placeholder 4"/>
          <p:cNvSpPr>
            <a:spLocks noGrp="1"/>
          </p:cNvSpPr>
          <p:nvPr>
            <p:ph type="ftr" sz="quarter" idx="3"/>
          </p:nvPr>
        </p:nvSpPr>
        <p:spPr>
          <a:xfrm>
            <a:off x="879475" y="6356350"/>
            <a:ext cx="3797300" cy="365125"/>
          </a:xfrm>
          <a:prstGeom prst="rect">
            <a:avLst/>
          </a:prstGeom>
        </p:spPr>
        <p:txBody>
          <a:bodyPr vert="horz" lIns="45720" tIns="45720" rIns="91440" bIns="45720" rtlCol="0" anchor="ctr"/>
          <a:lstStyle>
            <a:lvl1pPr algn="l" eaLnBrk="1" fontAlgn="auto" hangingPunct="1">
              <a:spcBef>
                <a:spcPts val="0"/>
              </a:spcBef>
              <a:spcAft>
                <a:spcPts val="0"/>
              </a:spcAft>
              <a:defRPr sz="1200">
                <a:solidFill>
                  <a:schemeClr val="tx1">
                    <a:lumMod val="65000"/>
                    <a:lumOff val="35000"/>
                  </a:schemeClr>
                </a:solidFill>
                <a:latin typeface="Century Gothic" pitchFamily="34" charset="0"/>
              </a:defRPr>
            </a:lvl1pPr>
          </a:lstStyle>
          <a:p>
            <a:pPr>
              <a:defRPr/>
            </a:pPr>
            <a:endParaRPr lang="en-US"/>
          </a:p>
        </p:txBody>
      </p:sp>
      <p:sp>
        <p:nvSpPr>
          <p:cNvPr id="6" name="Slide Number Placeholder 5"/>
          <p:cNvSpPr>
            <a:spLocks noGrp="1"/>
          </p:cNvSpPr>
          <p:nvPr>
            <p:ph type="sldNum" sz="quarter" idx="4"/>
          </p:nvPr>
        </p:nvSpPr>
        <p:spPr>
          <a:xfrm>
            <a:off x="11390313" y="6356350"/>
            <a:ext cx="749300" cy="365125"/>
          </a:xfrm>
          <a:prstGeom prst="rect">
            <a:avLst/>
          </a:prstGeom>
        </p:spPr>
        <p:txBody>
          <a:bodyPr vert="horz" lIns="27432" tIns="45720" rIns="45720" bIns="45720" rtlCol="0" anchor="ctr"/>
          <a:lstStyle>
            <a:lvl1pPr algn="l" eaLnBrk="1" fontAlgn="auto" hangingPunct="1">
              <a:spcBef>
                <a:spcPts val="0"/>
              </a:spcBef>
              <a:spcAft>
                <a:spcPts val="0"/>
              </a:spcAft>
              <a:defRPr sz="1200">
                <a:solidFill>
                  <a:schemeClr val="tx1">
                    <a:lumMod val="65000"/>
                    <a:lumOff val="35000"/>
                  </a:schemeClr>
                </a:solidFill>
                <a:latin typeface="Century Gothic" pitchFamily="34" charset="0"/>
              </a:defRPr>
            </a:lvl1pPr>
          </a:lstStyle>
          <a:p>
            <a:pPr>
              <a:defRPr/>
            </a:pPr>
            <a:fld id="{C3BBFD90-5DA4-444B-8312-512529FB0AF8}" type="slidenum">
              <a:rPr lang="en-US"/>
              <a:pPr>
                <a:defRPr/>
              </a:pPr>
              <a:t>‹#›</a:t>
            </a:fld>
            <a:endParaRPr lang="en-US" dirty="0"/>
          </a:p>
        </p:txBody>
      </p:sp>
      <p:sp>
        <p:nvSpPr>
          <p:cNvPr id="7" name="Oval 6"/>
          <p:cNvSpPr/>
          <p:nvPr/>
        </p:nvSpPr>
        <p:spPr>
          <a:xfrm>
            <a:off x="11277600" y="6499225"/>
            <a:ext cx="112713" cy="84138"/>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8" name="Oval 7"/>
          <p:cNvSpPr/>
          <p:nvPr/>
        </p:nvSpPr>
        <p:spPr>
          <a:xfrm>
            <a:off x="758825" y="6499225"/>
            <a:ext cx="112713" cy="84138"/>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95"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xStyles>
    <p:titleStyle>
      <a:lvl1pPr algn="ctr" rtl="0" eaLnBrk="0" fontAlgn="base" hangingPunct="0">
        <a:lnSpc>
          <a:spcPts val="5800"/>
        </a:lnSpc>
        <a:spcBef>
          <a:spcPct val="0"/>
        </a:spcBef>
        <a:spcAft>
          <a:spcPct val="0"/>
        </a:spcAft>
        <a:defRPr sz="5400" kern="1200">
          <a:solidFill>
            <a:schemeClr val="tx2"/>
          </a:solidFill>
          <a:effectLst>
            <a:outerShdw blurRad="63500" dist="38100" dir="5400000" algn="t" rotWithShape="0">
              <a:prstClr val="black">
                <a:alpha val="25000"/>
              </a:prstClr>
            </a:outerShdw>
          </a:effectLst>
          <a:latin typeface="+mn-lt"/>
          <a:ea typeface="+mj-ea"/>
          <a:cs typeface="+mj-cs"/>
        </a:defRPr>
      </a:lvl1pPr>
      <a:lvl2pPr algn="ctr" rtl="0" eaLnBrk="0" fontAlgn="base" hangingPunct="0">
        <a:lnSpc>
          <a:spcPts val="5800"/>
        </a:lnSpc>
        <a:spcBef>
          <a:spcPct val="0"/>
        </a:spcBef>
        <a:spcAft>
          <a:spcPct val="0"/>
        </a:spcAft>
        <a:defRPr sz="5400">
          <a:solidFill>
            <a:schemeClr val="tx2"/>
          </a:solidFill>
          <a:latin typeface="Palatino Linotype" panose="02040502050505030304" pitchFamily="18" charset="0"/>
        </a:defRPr>
      </a:lvl2pPr>
      <a:lvl3pPr algn="ctr" rtl="0" eaLnBrk="0" fontAlgn="base" hangingPunct="0">
        <a:lnSpc>
          <a:spcPts val="5800"/>
        </a:lnSpc>
        <a:spcBef>
          <a:spcPct val="0"/>
        </a:spcBef>
        <a:spcAft>
          <a:spcPct val="0"/>
        </a:spcAft>
        <a:defRPr sz="5400">
          <a:solidFill>
            <a:schemeClr val="tx2"/>
          </a:solidFill>
          <a:latin typeface="Palatino Linotype" panose="02040502050505030304" pitchFamily="18" charset="0"/>
        </a:defRPr>
      </a:lvl3pPr>
      <a:lvl4pPr algn="ctr" rtl="0" eaLnBrk="0" fontAlgn="base" hangingPunct="0">
        <a:lnSpc>
          <a:spcPts val="5800"/>
        </a:lnSpc>
        <a:spcBef>
          <a:spcPct val="0"/>
        </a:spcBef>
        <a:spcAft>
          <a:spcPct val="0"/>
        </a:spcAft>
        <a:defRPr sz="5400">
          <a:solidFill>
            <a:schemeClr val="tx2"/>
          </a:solidFill>
          <a:latin typeface="Palatino Linotype" panose="02040502050505030304" pitchFamily="18" charset="0"/>
        </a:defRPr>
      </a:lvl4pPr>
      <a:lvl5pPr algn="ctr" rtl="0" eaLnBrk="0" fontAlgn="base" hangingPunct="0">
        <a:lnSpc>
          <a:spcPts val="5800"/>
        </a:lnSpc>
        <a:spcBef>
          <a:spcPct val="0"/>
        </a:spcBef>
        <a:spcAft>
          <a:spcPct val="0"/>
        </a:spcAft>
        <a:defRPr sz="5400">
          <a:solidFill>
            <a:schemeClr val="tx2"/>
          </a:solidFill>
          <a:latin typeface="Palatino Linotype" panose="02040502050505030304" pitchFamily="18" charset="0"/>
        </a:defRPr>
      </a:lvl5pPr>
      <a:lvl6pPr marL="457200" algn="ctr" rtl="0" fontAlgn="base">
        <a:lnSpc>
          <a:spcPts val="5800"/>
        </a:lnSpc>
        <a:spcBef>
          <a:spcPct val="0"/>
        </a:spcBef>
        <a:spcAft>
          <a:spcPct val="0"/>
        </a:spcAft>
        <a:defRPr sz="5400">
          <a:solidFill>
            <a:schemeClr val="tx2"/>
          </a:solidFill>
          <a:latin typeface="Palatino Linotype" panose="02040502050505030304" pitchFamily="18" charset="0"/>
        </a:defRPr>
      </a:lvl6pPr>
      <a:lvl7pPr marL="914400" algn="ctr" rtl="0" fontAlgn="base">
        <a:lnSpc>
          <a:spcPts val="5800"/>
        </a:lnSpc>
        <a:spcBef>
          <a:spcPct val="0"/>
        </a:spcBef>
        <a:spcAft>
          <a:spcPct val="0"/>
        </a:spcAft>
        <a:defRPr sz="5400">
          <a:solidFill>
            <a:schemeClr val="tx2"/>
          </a:solidFill>
          <a:latin typeface="Palatino Linotype" panose="02040502050505030304" pitchFamily="18" charset="0"/>
        </a:defRPr>
      </a:lvl7pPr>
      <a:lvl8pPr marL="1371600" algn="ctr" rtl="0" fontAlgn="base">
        <a:lnSpc>
          <a:spcPts val="5800"/>
        </a:lnSpc>
        <a:spcBef>
          <a:spcPct val="0"/>
        </a:spcBef>
        <a:spcAft>
          <a:spcPct val="0"/>
        </a:spcAft>
        <a:defRPr sz="5400">
          <a:solidFill>
            <a:schemeClr val="tx2"/>
          </a:solidFill>
          <a:latin typeface="Palatino Linotype" panose="02040502050505030304" pitchFamily="18" charset="0"/>
        </a:defRPr>
      </a:lvl8pPr>
      <a:lvl9pPr marL="1828800" algn="ctr" rtl="0" fontAlgn="base">
        <a:lnSpc>
          <a:spcPts val="5800"/>
        </a:lnSpc>
        <a:spcBef>
          <a:spcPct val="0"/>
        </a:spcBef>
        <a:spcAft>
          <a:spcPct val="0"/>
        </a:spcAft>
        <a:defRPr sz="5400">
          <a:solidFill>
            <a:schemeClr val="tx2"/>
          </a:solidFill>
          <a:latin typeface="Palatino Linotype" panose="02040502050505030304" pitchFamily="18"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2800" kern="1200">
          <a:solidFill>
            <a:srgbClr val="7F7F7F"/>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2400" kern="1200">
          <a:solidFill>
            <a:srgbClr val="7F7F7F"/>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rgbClr val="7F7F7F"/>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kern="1200">
          <a:solidFill>
            <a:srgbClr val="7F7F7F"/>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kern="1200">
          <a:solidFill>
            <a:srgbClr val="7F7F7F"/>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research.microsoft.com/en-us/collaboration/fourthparadig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www.dcc.ac.uk/digital-curation/what-digital-curation#sthash.muJvwHoc.dpuf"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www.merriam-webster.com/dictionary/numerical" TargetMode="External"/><Relationship Id="rId2" Type="http://schemas.openxmlformats.org/officeDocument/2006/relationships/hyperlink" Target="http://www.merriam-webster.com/dictionary/redundant" TargetMode="External"/><Relationship Id="rId1" Type="http://schemas.openxmlformats.org/officeDocument/2006/relationships/slideLayout" Target="../slideLayouts/slideLayout2.xml"/><Relationship Id="rId4" Type="http://schemas.openxmlformats.org/officeDocument/2006/relationships/hyperlink" Target="http://www.merriam-webster.com/dictionary/data"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www.dcc.ac.uk/digital-curation/glossary#D" TargetMode="External"/><Relationship Id="rId2" Type="http://schemas.openxmlformats.org/officeDocument/2006/relationships/hyperlink" Target="http://public.ccsds.org/publications/archive/650x0m2.pdf#page=1&amp;zoom=auto,-73,792"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hyperlink" Target="http://www.sas.com/offices/latinamerica/mexico/data-quality/index.html" TargetMode="External"/><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34.xml.rels><?xml version="1.0" encoding="UTF-8" standalone="yes"?>
<Relationships xmlns="http://schemas.openxmlformats.org/package/2006/relationships"><Relationship Id="rId3" Type="http://schemas.openxmlformats.org/officeDocument/2006/relationships/hyperlink" Target="http://www.montgomeryschoolsmd.org/info/baldrige/staff/datacenters.shtm" TargetMode="External"/><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www-01.ibm.com/software/data/bigdata/" TargetMode="External"/><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hyperlink" Target="https://www.youtube.com/watch?v=N2zK3sAtr-4"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www.niso.org/publications/press/UnderstandingMetadata.pdf"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http://www.dcc.ac.uk/resources/curation-lifecycle-model"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http://www.jisc.ac.uk/media/documents/publications/digital-pres-bp-v1-04-ab_web.pdf"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www.nla.gov.au/padi/topics/4.html"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www.emc.com/leadership/digital-universe/2014iview/executive-summary.htm"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hyperlink" Target="http://www.emc.com/leadership/digital-universe/2014iview/executive-summary.htm" TargetMode="External"/><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72.xml.rels><?xml version="1.0" encoding="UTF-8" standalone="yes"?>
<Relationships xmlns="http://schemas.openxmlformats.org/package/2006/relationships"><Relationship Id="rId3" Type="http://schemas.openxmlformats.org/officeDocument/2006/relationships/hyperlink" Target="http://www.emc.com/leadership/digital-universe/2014iview/executive-summary.htm" TargetMode="External"/><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998483" y="1571669"/>
            <a:ext cx="9911255" cy="2387600"/>
          </a:xfrm>
        </p:spPr>
        <p:txBody>
          <a:bodyPr/>
          <a:lstStyle/>
          <a:p>
            <a:r>
              <a:rPr lang="en-US" altLang="en-US" b="1" dirty="0" smtClean="0">
                <a:effectLst/>
                <a:ea typeface="Verdana" panose="020B0604030504040204" pitchFamily="34" charset="0"/>
                <a:cs typeface="Verdana" panose="020B0604030504040204" pitchFamily="34" charset="0"/>
              </a:rPr>
              <a:t>1.2A</a:t>
            </a:r>
            <a:r>
              <a:rPr lang="en-US" altLang="en-US" dirty="0" smtClean="0">
                <a:effectLst/>
                <a:ea typeface="Verdana" panose="020B0604030504040204" pitchFamily="34" charset="0"/>
                <a:cs typeface="Verdana" panose="020B0604030504040204" pitchFamily="34" charset="0"/>
              </a:rPr>
              <a:t> </a:t>
            </a:r>
            <a:r>
              <a:rPr lang="en-US" dirty="0">
                <a:effectLst/>
                <a:ea typeface="Verdana" panose="020B0604030504040204" pitchFamily="34" charset="0"/>
                <a:cs typeface="Verdana" panose="020B0604030504040204" pitchFamily="34" charset="0"/>
              </a:rPr>
              <a:t>Data Curation &amp; Management</a:t>
            </a:r>
            <a:endParaRPr lang="en-US" altLang="en-US" dirty="0" smtClean="0">
              <a:effectLst/>
              <a:ea typeface="Verdana" panose="020B0604030504040204" pitchFamily="34" charset="0"/>
              <a:cs typeface="Verdana" panose="020B0604030504040204" pitchFamily="34" charset="0"/>
            </a:endParaRPr>
          </a:p>
        </p:txBody>
      </p:sp>
      <p:sp>
        <p:nvSpPr>
          <p:cNvPr id="5" name="Subtitle 2"/>
          <p:cNvSpPr>
            <a:spLocks noGrp="1"/>
          </p:cNvSpPr>
          <p:nvPr>
            <p:ph type="subTitle" idx="1"/>
          </p:nvPr>
        </p:nvSpPr>
        <p:spPr>
          <a:xfrm>
            <a:off x="2552178" y="4416469"/>
            <a:ext cx="6858000" cy="1655763"/>
          </a:xfrm>
        </p:spPr>
        <p:txBody>
          <a:bodyPr>
            <a:normAutofit fontScale="70000" lnSpcReduction="20000"/>
          </a:bodyPr>
          <a:lstStyle/>
          <a:p>
            <a:pPr>
              <a:defRPr/>
            </a:pPr>
            <a:r>
              <a:rPr lang="en-US" dirty="0">
                <a:solidFill>
                  <a:schemeClr val="tx1"/>
                </a:solidFill>
                <a:latin typeface="Verdana" panose="020B0604030504040204" pitchFamily="34" charset="0"/>
                <a:ea typeface="Verdana" panose="020B0604030504040204" pitchFamily="34" charset="0"/>
                <a:cs typeface="Verdana" panose="020B0604030504040204" pitchFamily="34" charset="0"/>
              </a:rPr>
              <a:t>Helen R. Tibbo</a:t>
            </a:r>
          </a:p>
          <a:p>
            <a:pPr>
              <a:defRPr/>
            </a:pPr>
            <a:r>
              <a:rPr lang="en-US" dirty="0">
                <a:solidFill>
                  <a:schemeClr val="tx1"/>
                </a:solidFill>
                <a:latin typeface="Verdana" panose="020B0604030504040204" pitchFamily="34" charset="0"/>
                <a:ea typeface="Verdana" panose="020B0604030504040204" pitchFamily="34" charset="0"/>
                <a:cs typeface="Verdana" panose="020B0604030504040204" pitchFamily="34" charset="0"/>
              </a:rPr>
              <a:t>tibbo@email.unc.edu</a:t>
            </a:r>
          </a:p>
          <a:p>
            <a:pPr>
              <a:defRPr/>
            </a:pPr>
            <a:endParaRPr lang="en-US"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a:defRPr/>
            </a:pPr>
            <a:r>
              <a:rPr lang="en-US" dirty="0" smtClean="0">
                <a:solidFill>
                  <a:schemeClr val="tx1"/>
                </a:solidFill>
                <a:latin typeface="Verdana" panose="020B0604030504040204" pitchFamily="34" charset="0"/>
                <a:ea typeface="Verdana" panose="020B0604030504040204" pitchFamily="34" charset="0"/>
                <a:cs typeface="Verdana" panose="020B0604030504040204" pitchFamily="34" charset="0"/>
              </a:rPr>
              <a:t>September 7, </a:t>
            </a:r>
            <a:r>
              <a:rPr lang="en-US" dirty="0" smtClean="0">
                <a:solidFill>
                  <a:schemeClr val="tx1"/>
                </a:solidFill>
                <a:latin typeface="Verdana" panose="020B0604030504040204" pitchFamily="34" charset="0"/>
                <a:ea typeface="Verdana" panose="020B0604030504040204" pitchFamily="34" charset="0"/>
                <a:cs typeface="Verdana" panose="020B0604030504040204" pitchFamily="34" charset="0"/>
              </a:rPr>
              <a:t>2016</a:t>
            </a:r>
            <a:endParaRPr lang="en-US"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6" name="TextBox 3"/>
          <p:cNvSpPr txBox="1">
            <a:spLocks noChangeArrowheads="1"/>
          </p:cNvSpPr>
          <p:nvPr/>
        </p:nvSpPr>
        <p:spPr bwMode="auto">
          <a:xfrm>
            <a:off x="1866378" y="401682"/>
            <a:ext cx="84582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a:spcBef>
                <a:spcPct val="0"/>
              </a:spcBef>
              <a:buFontTx/>
              <a:buNone/>
            </a:pPr>
            <a:r>
              <a:rPr lang="en-US" altLang="en-US" sz="2800" b="1" dirty="0">
                <a:latin typeface="Verdana" panose="020B0604030504040204" pitchFamily="34" charset="0"/>
              </a:rPr>
              <a:t>Introduction to Data Management Concepts and Practices</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6803" y="5937337"/>
            <a:ext cx="3428649" cy="824753"/>
          </a:xfrm>
          <a:prstGeom prst="rect">
            <a:avLst/>
          </a:prstGeom>
        </p:spPr>
      </p:pic>
    </p:spTree>
    <p:extLst>
      <p:ext uri="{BB962C8B-B14F-4D97-AF65-F5344CB8AC3E}">
        <p14:creationId xmlns:p14="http://schemas.microsoft.com/office/powerpoint/2010/main" val="3287954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Cyberinfrastructure</a:t>
            </a:r>
            <a:endParaRPr lang="en-US" dirty="0"/>
          </a:p>
        </p:txBody>
      </p:sp>
      <p:sp>
        <p:nvSpPr>
          <p:cNvPr id="3" name="Content Placeholder 2"/>
          <p:cNvSpPr>
            <a:spLocks noGrp="1"/>
          </p:cNvSpPr>
          <p:nvPr>
            <p:ph idx="1"/>
          </p:nvPr>
        </p:nvSpPr>
        <p:spPr>
          <a:xfrm>
            <a:off x="838200" y="1519707"/>
            <a:ext cx="10515600" cy="5338293"/>
          </a:xfrm>
        </p:spPr>
        <p:txBody>
          <a:bodyPr>
            <a:normAutofit fontScale="92500" lnSpcReduction="10000"/>
          </a:bodyPr>
          <a:lstStyle/>
          <a:p>
            <a:r>
              <a:rPr lang="en-US" dirty="0" smtClean="0"/>
              <a:t>Atkins Report (2003):</a:t>
            </a:r>
          </a:p>
          <a:p>
            <a:pPr lvl="1"/>
            <a:r>
              <a:rPr lang="en-US" sz="2900" dirty="0" smtClean="0"/>
              <a:t>“a </a:t>
            </a:r>
            <a:r>
              <a:rPr lang="en-US" sz="2900" dirty="0"/>
              <a:t>new age has dawned in scientific and engineering research, pushed by continuing progress in computing, information, and communication technology, and pulled by the expanding complexity, scope, and scale of today’s challenges”(1)</a:t>
            </a:r>
          </a:p>
          <a:p>
            <a:pPr lvl="1"/>
            <a:r>
              <a:rPr lang="en-US" sz="2900" dirty="0" smtClean="0"/>
              <a:t>“</a:t>
            </a:r>
            <a:r>
              <a:rPr lang="en-US" sz="2900" dirty="0"/>
              <a:t>emerging vision”: “use cyberinfrastructure to build more ubiquitous, comprehensive digital environments that become interactive and functionally complete for research communities in terms of people, data, information, tools, and instruments and that operate at unprecedented levels of computational, storage, and data transfer capacity”(2</a:t>
            </a:r>
            <a:r>
              <a:rPr lang="en-US" sz="2900" dirty="0" smtClean="0"/>
              <a:t>)</a:t>
            </a:r>
          </a:p>
          <a:p>
            <a:pPr lvl="1"/>
            <a:endParaRPr lang="en-US" dirty="0"/>
          </a:p>
          <a:p>
            <a:pPr lvl="1"/>
            <a:endParaRPr lang="en-US" dirty="0"/>
          </a:p>
          <a:p>
            <a:pPr lvl="1"/>
            <a:endParaRPr lang="en-US" dirty="0"/>
          </a:p>
          <a:p>
            <a:pPr lvl="1"/>
            <a:endParaRPr lang="en-US" dirty="0" smtClean="0"/>
          </a:p>
          <a:p>
            <a:endParaRPr lang="en-US" dirty="0"/>
          </a:p>
          <a:p>
            <a:pPr lvl="1"/>
            <a:endParaRPr lang="en-US" dirty="0"/>
          </a:p>
        </p:txBody>
      </p:sp>
    </p:spTree>
    <p:extLst>
      <p:ext uri="{BB962C8B-B14F-4D97-AF65-F5344CB8AC3E}">
        <p14:creationId xmlns:p14="http://schemas.microsoft.com/office/powerpoint/2010/main" val="14321900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for Cyberinfrastructure</a:t>
            </a:r>
            <a:endParaRPr lang="en-US" dirty="0"/>
          </a:p>
        </p:txBody>
      </p:sp>
      <p:sp>
        <p:nvSpPr>
          <p:cNvPr id="3" name="Content Placeholder 2"/>
          <p:cNvSpPr>
            <a:spLocks noGrp="1"/>
          </p:cNvSpPr>
          <p:nvPr>
            <p:ph idx="1"/>
          </p:nvPr>
        </p:nvSpPr>
        <p:spPr>
          <a:xfrm>
            <a:off x="609600" y="1600200"/>
            <a:ext cx="10972800" cy="4961021"/>
          </a:xfrm>
        </p:spPr>
        <p:txBody>
          <a:bodyPr>
            <a:normAutofit fontScale="92500" lnSpcReduction="20000"/>
          </a:bodyPr>
          <a:lstStyle/>
          <a:p>
            <a:pPr marL="342900" lvl="1" indent="-342900">
              <a:buFont typeface="Arial" panose="020B0604020202020204" pitchFamily="34" charset="0"/>
              <a:buChar char="•"/>
            </a:pPr>
            <a:r>
              <a:rPr lang="en-US" sz="2900" dirty="0"/>
              <a:t>S</a:t>
            </a:r>
            <a:r>
              <a:rPr lang="en-US" sz="2900" dirty="0" smtClean="0"/>
              <a:t>ynergize efforts of computer science and information science and their uses in science and engineering research and education; </a:t>
            </a:r>
          </a:p>
          <a:p>
            <a:pPr marL="342900" lvl="1" indent="-342900">
              <a:buFont typeface="Arial" panose="020B0604020202020204" pitchFamily="34" charset="0"/>
              <a:buChar char="•"/>
            </a:pPr>
            <a:r>
              <a:rPr lang="en-US" sz="2900" dirty="0"/>
              <a:t>C</a:t>
            </a:r>
            <a:r>
              <a:rPr lang="en-US" sz="2900" dirty="0" smtClean="0"/>
              <a:t>apture cyberinfrastructure’s commonalities across science and engineering disciplines; </a:t>
            </a:r>
          </a:p>
          <a:p>
            <a:pPr marL="342900" lvl="1" indent="-342900">
              <a:buFont typeface="Arial" panose="020B0604020202020204" pitchFamily="34" charset="0"/>
              <a:buChar char="•"/>
            </a:pPr>
            <a:r>
              <a:rPr lang="en-US" sz="2900" dirty="0"/>
              <a:t>U</a:t>
            </a:r>
            <a:r>
              <a:rPr lang="en-US" sz="2900" dirty="0" smtClean="0"/>
              <a:t>se cyberinfrastructure to enable collaborate across science and engineering disciplines; </a:t>
            </a:r>
          </a:p>
          <a:p>
            <a:pPr marL="342900" lvl="1" indent="-342900">
              <a:buFont typeface="Arial" panose="020B0604020202020204" pitchFamily="34" charset="0"/>
              <a:buChar char="•"/>
            </a:pPr>
            <a:r>
              <a:rPr lang="en-US" sz="2900" dirty="0"/>
              <a:t>E</a:t>
            </a:r>
            <a:r>
              <a:rPr lang="en-US" sz="2900" dirty="0" smtClean="0"/>
              <a:t>xploit technology being developed commercially; also feed back new approaches from sciences into larger world; </a:t>
            </a:r>
          </a:p>
          <a:p>
            <a:pPr marL="342900" lvl="1" indent="-342900">
              <a:buFont typeface="Arial" panose="020B0604020202020204" pitchFamily="34" charset="0"/>
              <a:buChar char="•"/>
            </a:pPr>
            <a:r>
              <a:rPr lang="en-US" sz="2900" dirty="0"/>
              <a:t>E</a:t>
            </a:r>
            <a:r>
              <a:rPr lang="en-US" sz="2900" dirty="0" smtClean="0"/>
              <a:t>ngage social scientists in these efforts.</a:t>
            </a:r>
          </a:p>
          <a:p>
            <a:pPr marL="342900" lvl="1" indent="-342900">
              <a:buFont typeface="Arial" panose="020B0604020202020204" pitchFamily="34" charset="0"/>
              <a:buChar char="•"/>
            </a:pPr>
            <a:r>
              <a:rPr lang="en-US" sz="2900" dirty="0" smtClean="0"/>
              <a:t>Federate data.</a:t>
            </a:r>
          </a:p>
          <a:p>
            <a:pPr marL="342900" lvl="1" indent="-342900">
              <a:buFont typeface="Arial" panose="020B0604020202020204" pitchFamily="34" charset="0"/>
              <a:buChar char="•"/>
            </a:pPr>
            <a:r>
              <a:rPr lang="en-US" sz="2900" b="1" dirty="0" smtClean="0"/>
              <a:t>Curate the data!</a:t>
            </a:r>
          </a:p>
          <a:p>
            <a:endParaRPr lang="en-US" dirty="0"/>
          </a:p>
        </p:txBody>
      </p:sp>
    </p:spTree>
    <p:extLst>
      <p:ext uri="{BB962C8B-B14F-4D97-AF65-F5344CB8AC3E}">
        <p14:creationId xmlns:p14="http://schemas.microsoft.com/office/powerpoint/2010/main" val="9869474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Curation &amp; Cyberinfrastructure</a:t>
            </a:r>
            <a:endParaRPr lang="en-US" dirty="0"/>
          </a:p>
        </p:txBody>
      </p:sp>
      <p:sp>
        <p:nvSpPr>
          <p:cNvPr id="3" name="Content Placeholder 2"/>
          <p:cNvSpPr>
            <a:spLocks noGrp="1"/>
          </p:cNvSpPr>
          <p:nvPr>
            <p:ph idx="1"/>
          </p:nvPr>
        </p:nvSpPr>
        <p:spPr>
          <a:xfrm>
            <a:off x="609600" y="1600200"/>
            <a:ext cx="10972800" cy="4800600"/>
          </a:xfrm>
        </p:spPr>
        <p:txBody>
          <a:bodyPr>
            <a:normAutofit lnSpcReduction="10000"/>
          </a:bodyPr>
          <a:lstStyle/>
          <a:p>
            <a:r>
              <a:rPr lang="en-US" dirty="0" smtClean="0"/>
              <a:t>Notions of cyberinfrastructure and data curation developed about the same time in the early 2000’s.</a:t>
            </a:r>
          </a:p>
          <a:p>
            <a:r>
              <a:rPr lang="en-US" dirty="0" smtClean="0"/>
              <a:t>Cyberinfrastructure focuses on building systems and networks and other tools upon which you can send and compute on data.</a:t>
            </a:r>
          </a:p>
          <a:p>
            <a:r>
              <a:rPr lang="en-US" dirty="0" smtClean="0"/>
              <a:t>Cyberinfrastructure received the most attention and funding first and still. (We like to build stuff and we need these data highways and tools in order to work on data.)</a:t>
            </a:r>
          </a:p>
          <a:p>
            <a:r>
              <a:rPr lang="en-US" dirty="0" smtClean="0"/>
              <a:t>Little funding put into ensuring the quality and reliability of data. That is what we are talking about today.</a:t>
            </a:r>
          </a:p>
          <a:p>
            <a:r>
              <a:rPr lang="en-US" dirty="0" smtClean="0"/>
              <a:t>We need both cyberinfrastructure and data curation.</a:t>
            </a:r>
            <a:endParaRPr lang="en-US" dirty="0"/>
          </a:p>
        </p:txBody>
      </p:sp>
    </p:spTree>
    <p:extLst>
      <p:ext uri="{BB962C8B-B14F-4D97-AF65-F5344CB8AC3E}">
        <p14:creationId xmlns:p14="http://schemas.microsoft.com/office/powerpoint/2010/main" val="29371361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Obstacles to 4</a:t>
            </a:r>
            <a:r>
              <a:rPr lang="en-US" baseline="30000" dirty="0" smtClean="0"/>
              <a:t>th</a:t>
            </a:r>
            <a:r>
              <a:rPr lang="en-US" dirty="0" smtClean="0"/>
              <a:t> Paradigm Science and Data-Intensive Research</a:t>
            </a:r>
            <a:endParaRPr lang="en-US" dirty="0"/>
          </a:p>
        </p:txBody>
      </p:sp>
      <p:sp>
        <p:nvSpPr>
          <p:cNvPr id="3" name="Content Placeholder 2"/>
          <p:cNvSpPr>
            <a:spLocks noGrp="1"/>
          </p:cNvSpPr>
          <p:nvPr>
            <p:ph idx="1"/>
          </p:nvPr>
        </p:nvSpPr>
        <p:spPr>
          <a:xfrm>
            <a:off x="609600" y="1888299"/>
            <a:ext cx="11133221" cy="4525963"/>
          </a:xfrm>
        </p:spPr>
        <p:txBody>
          <a:bodyPr/>
          <a:lstStyle/>
          <a:p>
            <a:pPr lvl="0"/>
            <a:r>
              <a:rPr lang="en-US" sz="3600" dirty="0" smtClean="0"/>
              <a:t>“terrible” (and idiosyncratic) data management tools for most science disciplines; </a:t>
            </a:r>
          </a:p>
          <a:p>
            <a:pPr lvl="0"/>
            <a:r>
              <a:rPr lang="en-US" sz="3600" dirty="0" smtClean="0"/>
              <a:t>scientists’ prosaic data analysis is “truly dreadful”(Hey, </a:t>
            </a:r>
            <a:r>
              <a:rPr lang="en-US" sz="3600" dirty="0" err="1" smtClean="0"/>
              <a:t>Tansley</a:t>
            </a:r>
            <a:r>
              <a:rPr lang="en-US" sz="3600" dirty="0" smtClean="0"/>
              <a:t> &amp; Tolle, xxiv</a:t>
            </a:r>
            <a:r>
              <a:rPr lang="en-US" sz="3600" dirty="0" smtClean="0"/>
              <a:t>)</a:t>
            </a:r>
          </a:p>
          <a:p>
            <a:pPr lvl="1"/>
            <a:r>
              <a:rPr lang="en-US" dirty="0" smtClean="0"/>
              <a:t>Hey</a:t>
            </a:r>
            <a:r>
              <a:rPr lang="en-US" dirty="0"/>
              <a:t>, T., </a:t>
            </a:r>
            <a:r>
              <a:rPr lang="en-US" dirty="0" err="1"/>
              <a:t>Tansley</a:t>
            </a:r>
            <a:r>
              <a:rPr lang="en-US" dirty="0"/>
              <a:t>, S. and Tolle, K. (Eds.). </a:t>
            </a:r>
            <a:r>
              <a:rPr lang="en-US" i="1" dirty="0"/>
              <a:t>The Fourth Paradigm: Data-Intensive Scientific Discovery</a:t>
            </a:r>
            <a:r>
              <a:rPr lang="en-US" dirty="0"/>
              <a:t>. Redmond, WA: Microsoft, 2009. </a:t>
            </a:r>
            <a:r>
              <a:rPr lang="en-US" u="sng" dirty="0" smtClean="0">
                <a:hlinkClick r:id="rId2"/>
              </a:rPr>
              <a:t>http</a:t>
            </a:r>
            <a:r>
              <a:rPr lang="en-US" u="sng" dirty="0">
                <a:hlinkClick r:id="rId2"/>
              </a:rPr>
              <a:t>://research.microsoft.com/en-us/collaboration/fourthparadigm/</a:t>
            </a:r>
            <a:r>
              <a:rPr lang="en-US" dirty="0"/>
              <a:t>. </a:t>
            </a:r>
          </a:p>
          <a:p>
            <a:pPr lvl="1"/>
            <a:endParaRPr lang="en-US" sz="3200" dirty="0" smtClean="0"/>
          </a:p>
          <a:p>
            <a:endParaRPr lang="en-US" dirty="0"/>
          </a:p>
        </p:txBody>
      </p:sp>
    </p:spTree>
    <p:extLst>
      <p:ext uri="{BB962C8B-B14F-4D97-AF65-F5344CB8AC3E}">
        <p14:creationId xmlns:p14="http://schemas.microsoft.com/office/powerpoint/2010/main" val="12518211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Obstacles to 4</a:t>
            </a:r>
            <a:r>
              <a:rPr lang="en-US" baseline="30000" dirty="0" smtClean="0"/>
              <a:t>th</a:t>
            </a:r>
            <a:r>
              <a:rPr lang="en-US" dirty="0" smtClean="0"/>
              <a:t> Paradigm Business, Medicine, Government, Etc…</a:t>
            </a:r>
            <a:endParaRPr lang="en-US" dirty="0"/>
          </a:p>
        </p:txBody>
      </p:sp>
      <p:sp>
        <p:nvSpPr>
          <p:cNvPr id="3" name="Content Placeholder 2"/>
          <p:cNvSpPr>
            <a:spLocks noGrp="1"/>
          </p:cNvSpPr>
          <p:nvPr>
            <p:ph idx="1"/>
          </p:nvPr>
        </p:nvSpPr>
        <p:spPr>
          <a:xfrm>
            <a:off x="609600" y="1761067"/>
            <a:ext cx="10972800" cy="4365096"/>
          </a:xfrm>
        </p:spPr>
        <p:txBody>
          <a:bodyPr/>
          <a:lstStyle/>
          <a:p>
            <a:endParaRPr lang="en-US" dirty="0" smtClean="0"/>
          </a:p>
          <a:p>
            <a:endParaRPr lang="en-US" dirty="0"/>
          </a:p>
          <a:p>
            <a:endParaRPr lang="en-US" dirty="0" smtClean="0"/>
          </a:p>
          <a:p>
            <a:r>
              <a:rPr lang="en-US" sz="3200" dirty="0" smtClean="0"/>
              <a:t>“</a:t>
            </a:r>
            <a:r>
              <a:rPr lang="en-US" sz="3200" dirty="0"/>
              <a:t>terrible” (and idiosyncratic) data </a:t>
            </a:r>
            <a:r>
              <a:rPr lang="en-US" sz="3200" dirty="0" smtClean="0"/>
              <a:t>management.</a:t>
            </a:r>
            <a:endParaRPr lang="en-US" sz="3200" dirty="0"/>
          </a:p>
        </p:txBody>
      </p:sp>
    </p:spTree>
    <p:extLst>
      <p:ext uri="{BB962C8B-B14F-4D97-AF65-F5344CB8AC3E}">
        <p14:creationId xmlns:p14="http://schemas.microsoft.com/office/powerpoint/2010/main" val="12171566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a:p>
            <a:r>
              <a:rPr lang="en-US" dirty="0" smtClean="0"/>
              <a:t>Please break into groups and introduce yourselves to each other and discuss a bit about what you do. Look for commonalities, differences, and points of congruence.</a:t>
            </a:r>
          </a:p>
          <a:p>
            <a:pPr marL="0" indent="0">
              <a:buNone/>
            </a:pPr>
            <a:endParaRPr lang="en-US" dirty="0" smtClean="0"/>
          </a:p>
          <a:p>
            <a:r>
              <a:rPr lang="en-US" dirty="0"/>
              <a:t>D</a:t>
            </a:r>
            <a:r>
              <a:rPr lang="en-US" dirty="0" smtClean="0"/>
              <a:t>iscuss what you see in your work situations as the greatest barriers to data curation.</a:t>
            </a:r>
            <a:endParaRPr lang="en-US" dirty="0"/>
          </a:p>
        </p:txBody>
      </p:sp>
    </p:spTree>
    <p:extLst>
      <p:ext uri="{BB962C8B-B14F-4D97-AF65-F5344CB8AC3E}">
        <p14:creationId xmlns:p14="http://schemas.microsoft.com/office/powerpoint/2010/main" val="14538394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3613" y="1371600"/>
            <a:ext cx="10363200" cy="2505075"/>
          </a:xfrm>
        </p:spPr>
        <p:txBody>
          <a:bodyPr/>
          <a:lstStyle/>
          <a:p>
            <a:pPr>
              <a:defRPr/>
            </a:pPr>
            <a:r>
              <a:rPr sz="5400" dirty="0"/>
              <a:t>Brief Definitions</a:t>
            </a:r>
          </a:p>
        </p:txBody>
      </p:sp>
      <p:sp>
        <p:nvSpPr>
          <p:cNvPr id="3" name="Content Placeholder 2"/>
          <p:cNvSpPr>
            <a:spLocks noGrp="1"/>
          </p:cNvSpPr>
          <p:nvPr>
            <p:ph type="body" idx="1"/>
          </p:nvPr>
        </p:nvSpPr>
        <p:spPr>
          <a:xfrm>
            <a:off x="963613" y="4068763"/>
            <a:ext cx="10363200" cy="1914348"/>
          </a:xfrm>
        </p:spPr>
        <p:txBody>
          <a:bodyPr numCol="2">
            <a:noAutofit/>
          </a:bodyPr>
          <a:lstStyle/>
          <a:p>
            <a:pPr eaLnBrk="1" hangingPunct="1">
              <a:defRPr/>
            </a:pPr>
            <a:r>
              <a:rPr lang="en-US" dirty="0" smtClean="0"/>
              <a:t>Digital Curation</a:t>
            </a:r>
          </a:p>
          <a:p>
            <a:pPr eaLnBrk="1" hangingPunct="1">
              <a:defRPr/>
            </a:pPr>
            <a:r>
              <a:rPr lang="en-US" dirty="0" smtClean="0"/>
              <a:t>Digital Archiving</a:t>
            </a:r>
          </a:p>
          <a:p>
            <a:pPr eaLnBrk="1" hangingPunct="1">
              <a:defRPr/>
            </a:pPr>
            <a:r>
              <a:rPr lang="en-US" dirty="0" smtClean="0"/>
              <a:t>Digital Preservation</a:t>
            </a:r>
          </a:p>
          <a:p>
            <a:pPr eaLnBrk="1" hangingPunct="1">
              <a:defRPr/>
            </a:pPr>
            <a:r>
              <a:rPr lang="en-US" dirty="0" smtClean="0"/>
              <a:t>Data</a:t>
            </a:r>
          </a:p>
          <a:p>
            <a:pPr eaLnBrk="1" hangingPunct="1">
              <a:defRPr/>
            </a:pPr>
            <a:r>
              <a:rPr lang="en-US" dirty="0" smtClean="0"/>
              <a:t>Big Data</a:t>
            </a:r>
          </a:p>
          <a:p>
            <a:pPr eaLnBrk="1" hangingPunct="1">
              <a:defRPr/>
            </a:pPr>
            <a:endParaRPr lang="en-US" dirty="0" smtClean="0"/>
          </a:p>
          <a:p>
            <a:pPr eaLnBrk="1" hangingPunct="1">
              <a:defRPr/>
            </a:pPr>
            <a:r>
              <a:rPr lang="en-US" dirty="0" smtClean="0"/>
              <a:t>Good Data</a:t>
            </a:r>
          </a:p>
          <a:p>
            <a:pPr eaLnBrk="1" hangingPunct="1">
              <a:defRPr/>
            </a:pPr>
            <a:r>
              <a:rPr lang="en-US" dirty="0" smtClean="0"/>
              <a:t>Database</a:t>
            </a:r>
          </a:p>
          <a:p>
            <a:pPr eaLnBrk="1" hangingPunct="1">
              <a:defRPr/>
            </a:pPr>
            <a:r>
              <a:rPr lang="en-US" dirty="0" smtClean="0"/>
              <a:t>Data Curation</a:t>
            </a:r>
          </a:p>
          <a:p>
            <a:pPr eaLnBrk="1" hangingPunct="1">
              <a:defRPr/>
            </a:pPr>
            <a:r>
              <a:rPr lang="en-US" dirty="0" smtClean="0"/>
              <a:t>Authenticity</a:t>
            </a:r>
          </a:p>
          <a:p>
            <a:pPr eaLnBrk="1" hangingPunct="1">
              <a:defRPr/>
            </a:pP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OSE Data Management Terms</a:t>
            </a:r>
            <a:endParaRPr lang="en-US" dirty="0"/>
          </a:p>
        </p:txBody>
      </p:sp>
      <p:sp>
        <p:nvSpPr>
          <p:cNvPr id="6" name="Content Placeholder 5"/>
          <p:cNvSpPr>
            <a:spLocks noGrp="1"/>
          </p:cNvSpPr>
          <p:nvPr>
            <p:ph idx="1"/>
          </p:nvPr>
        </p:nvSpPr>
        <p:spPr/>
        <p:txBody>
          <a:bodyPr/>
          <a:lstStyle/>
          <a:p>
            <a:pPr marL="166688" indent="-166688">
              <a:tabLst>
                <a:tab pos="169863" algn="l"/>
              </a:tabLst>
              <a:defRPr/>
            </a:pPr>
            <a:r>
              <a:rPr lang="en-US" sz="2400" b="1" dirty="0" smtClean="0">
                <a:latin typeface="Gill Sans MT" panose="020B0502020104020203" pitchFamily="34" charset="0"/>
              </a:rPr>
              <a:t>Data</a:t>
            </a:r>
            <a:r>
              <a:rPr lang="en-US" sz="2400" dirty="0" smtClean="0">
                <a:latin typeface="Gill Sans MT" panose="020B0502020104020203" pitchFamily="34" charset="0"/>
              </a:rPr>
              <a:t> – </a:t>
            </a:r>
            <a:r>
              <a:rPr lang="en-US" sz="2400" i="1" dirty="0" smtClean="0">
                <a:latin typeface="Gill Sans MT" panose="020B0502020104020203" pitchFamily="34" charset="0"/>
              </a:rPr>
              <a:t>Noun</a:t>
            </a:r>
            <a:r>
              <a:rPr lang="en-US" sz="2400" dirty="0" smtClean="0">
                <a:latin typeface="Gill Sans MT" panose="020B0502020104020203" pitchFamily="34" charset="0"/>
              </a:rPr>
              <a:t>. The </a:t>
            </a:r>
            <a:r>
              <a:rPr lang="en-US" sz="2400" dirty="0">
                <a:latin typeface="Gill Sans MT" panose="020B0502020104020203" pitchFamily="34" charset="0"/>
              </a:rPr>
              <a:t>representation of facts, concepts, or instructions in a formalized manner that can be used for communication, interpretation, or processing by humans or by automatic means. Any representations such as characters or analog quantities to which meaning is or might be assigned. (Adapted with minor change from DOD JP 1-02 definition)</a:t>
            </a:r>
          </a:p>
          <a:p>
            <a:pPr marL="166688" indent="-166688">
              <a:tabLst>
                <a:tab pos="169863" algn="l"/>
              </a:tabLst>
              <a:defRPr/>
            </a:pPr>
            <a:r>
              <a:rPr lang="en-US" altLang="en-US" sz="2400" b="1" dirty="0" smtClean="0">
                <a:latin typeface="Gill Sans MT" panose="020B0502020104020203" pitchFamily="34" charset="0"/>
              </a:rPr>
              <a:t>Data </a:t>
            </a:r>
            <a:r>
              <a:rPr lang="en-US" altLang="en-US" sz="2400" b="1" dirty="0">
                <a:latin typeface="Gill Sans MT" panose="020B0502020104020203" pitchFamily="34" charset="0"/>
              </a:rPr>
              <a:t>collector </a:t>
            </a:r>
            <a:r>
              <a:rPr lang="en-US" altLang="en-US" sz="2400" dirty="0">
                <a:latin typeface="Gill Sans MT" panose="020B0502020104020203" pitchFamily="34" charset="0"/>
              </a:rPr>
              <a:t>– </a:t>
            </a:r>
            <a:r>
              <a:rPr lang="en-US" altLang="en-US" sz="2400" i="1" dirty="0">
                <a:latin typeface="Gill Sans MT" panose="020B0502020104020203" pitchFamily="34" charset="0"/>
              </a:rPr>
              <a:t>Noun</a:t>
            </a:r>
            <a:r>
              <a:rPr lang="en-US" altLang="en-US" sz="2400" dirty="0">
                <a:latin typeface="Gill Sans MT" panose="020B0502020104020203" pitchFamily="34" charset="0"/>
              </a:rPr>
              <a:t>. Synonymous with “data owner”. The entity that acquired the data resource under specific legal and regulatory authorities </a:t>
            </a:r>
          </a:p>
          <a:p>
            <a:pPr marL="166688" indent="-166688">
              <a:tabLst>
                <a:tab pos="169863" algn="l"/>
              </a:tabLst>
              <a:defRPr/>
            </a:pPr>
            <a:endParaRPr lang="en-US" altLang="en-US" sz="1400" b="1" dirty="0">
              <a:latin typeface="Gill Sans MT" panose="020B0502020104020203" pitchFamily="34" charset="0"/>
            </a:endParaRPr>
          </a:p>
          <a:p>
            <a:pPr marL="166688" indent="-166688">
              <a:tabLst>
                <a:tab pos="169863" algn="l"/>
              </a:tabLst>
              <a:defRPr/>
            </a:pPr>
            <a:r>
              <a:rPr lang="en-US" altLang="en-US" sz="2400" b="1" dirty="0">
                <a:latin typeface="Gill Sans MT" panose="020B0502020104020203" pitchFamily="34" charset="0"/>
              </a:rPr>
              <a:t>Data curator </a:t>
            </a:r>
            <a:r>
              <a:rPr lang="en-US" altLang="en-US" sz="2400" dirty="0">
                <a:latin typeface="Gill Sans MT" panose="020B0502020104020203" pitchFamily="34" charset="0"/>
              </a:rPr>
              <a:t>– </a:t>
            </a:r>
            <a:r>
              <a:rPr lang="en-US" altLang="en-US" sz="2400" i="1" dirty="0">
                <a:latin typeface="Gill Sans MT" panose="020B0502020104020203" pitchFamily="34" charset="0"/>
              </a:rPr>
              <a:t>Noun</a:t>
            </a:r>
            <a:r>
              <a:rPr lang="en-US" altLang="en-US" sz="2400" dirty="0">
                <a:latin typeface="Gill Sans MT" panose="020B0502020104020203" pitchFamily="34" charset="0"/>
              </a:rPr>
              <a:t>. Entity that maintains relationships with collectors, providers, stewards, Information Management Technical Officers and Collection Management Officers to ensure that enterprise data holdings are appropriately documented and tracked in the our data management platform.</a:t>
            </a:r>
          </a:p>
          <a:p>
            <a:endParaRPr lang="en-US" dirty="0"/>
          </a:p>
        </p:txBody>
      </p:sp>
    </p:spTree>
    <p:extLst>
      <p:ext uri="{BB962C8B-B14F-4D97-AF65-F5344CB8AC3E}">
        <p14:creationId xmlns:p14="http://schemas.microsoft.com/office/powerpoint/2010/main" val="3536947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OSE Data Management Terms</a:t>
            </a:r>
            <a:endParaRPr lang="en-US" dirty="0"/>
          </a:p>
        </p:txBody>
      </p:sp>
      <p:sp>
        <p:nvSpPr>
          <p:cNvPr id="3" name="Content Placeholder 2"/>
          <p:cNvSpPr>
            <a:spLocks noGrp="1"/>
          </p:cNvSpPr>
          <p:nvPr>
            <p:ph idx="1"/>
          </p:nvPr>
        </p:nvSpPr>
        <p:spPr/>
        <p:txBody>
          <a:bodyPr/>
          <a:lstStyle/>
          <a:p>
            <a:pPr marL="166688" indent="-166688">
              <a:tabLst>
                <a:tab pos="169863" algn="l"/>
              </a:tabLst>
              <a:defRPr/>
            </a:pPr>
            <a:endParaRPr lang="en-US" altLang="en-US" sz="1600" b="1" dirty="0">
              <a:latin typeface="Gill Sans MT Condensed" panose="020B0506020104020203" pitchFamily="34" charset="0"/>
            </a:endParaRPr>
          </a:p>
          <a:p>
            <a:pPr marL="166688" indent="-166688">
              <a:tabLst>
                <a:tab pos="169863" algn="l"/>
              </a:tabLst>
              <a:defRPr/>
            </a:pPr>
            <a:r>
              <a:rPr lang="en-US" altLang="en-US" b="1" dirty="0">
                <a:latin typeface="Gill Sans MT Condensed" panose="020B0506020104020203" pitchFamily="34" charset="0"/>
              </a:rPr>
              <a:t>Data steward </a:t>
            </a:r>
            <a:r>
              <a:rPr lang="en-US" altLang="en-US" dirty="0">
                <a:latin typeface="Gill Sans MT Condensed" panose="020B0506020104020203" pitchFamily="34" charset="0"/>
              </a:rPr>
              <a:t>– </a:t>
            </a:r>
            <a:r>
              <a:rPr lang="en-US" altLang="en-US" i="1" dirty="0">
                <a:latin typeface="Gill Sans MT Condensed" panose="020B0506020104020203" pitchFamily="34" charset="0"/>
              </a:rPr>
              <a:t>Noun</a:t>
            </a:r>
            <a:r>
              <a:rPr lang="en-US" altLang="en-US" dirty="0">
                <a:latin typeface="Gill Sans MT Condensed" panose="020B0506020104020203" pitchFamily="34" charset="0"/>
              </a:rPr>
              <a:t>. A data steward is the recognized subject matter expert designed as accountable for the effective control and use of data assets. </a:t>
            </a:r>
            <a:endParaRPr lang="en-US" altLang="en-US" b="1" dirty="0">
              <a:latin typeface="Gill Sans MT Condensed" panose="020B0506020104020203" pitchFamily="34" charset="0"/>
            </a:endParaRPr>
          </a:p>
          <a:p>
            <a:pPr marL="166688" indent="-166688">
              <a:tabLst>
                <a:tab pos="169863" algn="l"/>
              </a:tabLst>
              <a:defRPr/>
            </a:pPr>
            <a:endParaRPr lang="en-US" altLang="en-US" sz="1800" b="1" dirty="0">
              <a:latin typeface="Gill Sans MT Condensed" panose="020B0506020104020203" pitchFamily="34" charset="0"/>
            </a:endParaRPr>
          </a:p>
          <a:p>
            <a:pPr marL="166688" indent="-166688">
              <a:tabLst>
                <a:tab pos="169863" algn="l"/>
              </a:tabLst>
              <a:defRPr/>
            </a:pPr>
            <a:r>
              <a:rPr lang="en-US" altLang="en-US" b="1" dirty="0">
                <a:latin typeface="Gill Sans MT Condensed" panose="020B0506020104020203" pitchFamily="34" charset="0"/>
              </a:rPr>
              <a:t>Data owner </a:t>
            </a:r>
            <a:r>
              <a:rPr lang="en-US" altLang="en-US" dirty="0">
                <a:latin typeface="Gill Sans MT Condensed" panose="020B0506020104020203" pitchFamily="34" charset="0"/>
              </a:rPr>
              <a:t>– </a:t>
            </a:r>
            <a:r>
              <a:rPr lang="en-US" altLang="en-US" i="1" dirty="0">
                <a:latin typeface="Gill Sans MT Condensed" panose="020B0506020104020203" pitchFamily="34" charset="0"/>
              </a:rPr>
              <a:t>Noun</a:t>
            </a:r>
            <a:r>
              <a:rPr lang="en-US" altLang="en-US" dirty="0">
                <a:latin typeface="Gill Sans MT Condensed" panose="020B0506020104020203" pitchFamily="34" charset="0"/>
              </a:rPr>
              <a:t>. Synonymous with “data collector”. The entity that acquired the data resource under specific legal and regulator authorities</a:t>
            </a:r>
          </a:p>
          <a:p>
            <a:pPr marL="166688" indent="-166688">
              <a:tabLst>
                <a:tab pos="169863" algn="l"/>
              </a:tabLst>
              <a:defRPr/>
            </a:pPr>
            <a:endParaRPr lang="en-US" altLang="en-US" sz="1800" b="1" dirty="0">
              <a:latin typeface="Gill Sans MT Condensed" panose="020B0506020104020203" pitchFamily="34" charset="0"/>
            </a:endParaRPr>
          </a:p>
          <a:p>
            <a:pPr marL="166688" indent="-166688">
              <a:tabLst>
                <a:tab pos="169863" algn="l"/>
              </a:tabLst>
              <a:defRPr/>
            </a:pPr>
            <a:r>
              <a:rPr lang="en-US" altLang="en-US" b="1" dirty="0">
                <a:latin typeface="Gill Sans MT Condensed" panose="020B0506020104020203" pitchFamily="34" charset="0"/>
              </a:rPr>
              <a:t>Data scientist </a:t>
            </a:r>
            <a:r>
              <a:rPr lang="en-US" altLang="en-US" dirty="0">
                <a:latin typeface="Gill Sans MT Condensed" panose="020B0506020104020203" pitchFamily="34" charset="0"/>
              </a:rPr>
              <a:t>– </a:t>
            </a:r>
            <a:r>
              <a:rPr lang="en-US" altLang="en-US" i="1" dirty="0">
                <a:latin typeface="Gill Sans MT Condensed" panose="020B0506020104020203" pitchFamily="34" charset="0"/>
              </a:rPr>
              <a:t>Noun</a:t>
            </a:r>
            <a:r>
              <a:rPr lang="en-US" altLang="en-US" dirty="0">
                <a:latin typeface="Gill Sans MT Condensed" panose="020B0506020104020203" pitchFamily="34" charset="0"/>
              </a:rPr>
              <a:t>. Role and career service dedicated to applying expertise in mathematics, statistics and computer science to more fully utilize the intelligence data we collect, improve our business processes, and better inform internal and external decision makers. </a:t>
            </a:r>
          </a:p>
          <a:p>
            <a:endParaRPr lang="en-US" dirty="0"/>
          </a:p>
        </p:txBody>
      </p:sp>
    </p:spTree>
    <p:extLst>
      <p:ext uri="{BB962C8B-B14F-4D97-AF65-F5344CB8AC3E}">
        <p14:creationId xmlns:p14="http://schemas.microsoft.com/office/powerpoint/2010/main" val="25423115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eaLnBrk="1" hangingPunct="1">
              <a:defRPr/>
            </a:pPr>
            <a:r>
              <a:rPr lang="en-US" dirty="0" smtClean="0"/>
              <a:t>What Is Digital Curation?</a:t>
            </a:r>
            <a:endParaRPr lang="en-US" dirty="0"/>
          </a:p>
        </p:txBody>
      </p:sp>
      <p:sp>
        <p:nvSpPr>
          <p:cNvPr id="5" name="Content Placeholder 4"/>
          <p:cNvSpPr>
            <a:spLocks noGrp="1"/>
          </p:cNvSpPr>
          <p:nvPr>
            <p:ph idx="1"/>
          </p:nvPr>
        </p:nvSpPr>
        <p:spPr/>
        <p:txBody>
          <a:bodyPr>
            <a:normAutofit fontScale="92500" lnSpcReduction="10000"/>
          </a:bodyPr>
          <a:lstStyle/>
          <a:p>
            <a:pPr eaLnBrk="1" hangingPunct="1">
              <a:buFontTx/>
              <a:buNone/>
              <a:defRPr/>
            </a:pPr>
            <a:r>
              <a:rPr lang="en-US" altLang="en-US" sz="3200" dirty="0" smtClean="0">
                <a:ea typeface="ＭＳ Ｐゴシック" panose="020B0600070205080204" pitchFamily="34" charset="-128"/>
              </a:rPr>
              <a:t>First -  what it is </a:t>
            </a:r>
            <a:r>
              <a:rPr lang="en-US" altLang="en-US" sz="3200" u="sng" dirty="0" smtClean="0">
                <a:ea typeface="ＭＳ Ｐゴシック" panose="020B0600070205080204" pitchFamily="34" charset="-128"/>
              </a:rPr>
              <a:t>not</a:t>
            </a:r>
            <a:r>
              <a:rPr lang="en-US" altLang="en-US" sz="3200" dirty="0" smtClean="0">
                <a:ea typeface="ＭＳ Ｐゴシック" panose="020B0600070205080204" pitchFamily="34" charset="-128"/>
              </a:rPr>
              <a:t>:</a:t>
            </a:r>
          </a:p>
          <a:p>
            <a:pPr eaLnBrk="1" hangingPunct="1">
              <a:defRPr/>
            </a:pPr>
            <a:r>
              <a:rPr lang="en-US" altLang="en-US" dirty="0" smtClean="0">
                <a:ea typeface="ＭＳ Ｐゴシック" panose="020B0600070205080204" pitchFamily="34" charset="-128"/>
              </a:rPr>
              <a:t>Not Records </a:t>
            </a:r>
            <a:r>
              <a:rPr lang="en-US" altLang="en-US" dirty="0">
                <a:ea typeface="ＭＳ Ｐゴシック" panose="020B0600070205080204" pitchFamily="34" charset="-128"/>
              </a:rPr>
              <a:t>M</a:t>
            </a:r>
            <a:r>
              <a:rPr lang="en-US" altLang="en-US" dirty="0" smtClean="0">
                <a:ea typeface="ＭＳ Ｐゴシック" panose="020B0600070205080204" pitchFamily="34" charset="-128"/>
              </a:rPr>
              <a:t>anagement</a:t>
            </a:r>
          </a:p>
          <a:p>
            <a:pPr eaLnBrk="1" hangingPunct="1">
              <a:defRPr/>
            </a:pPr>
            <a:r>
              <a:rPr lang="en-US" altLang="en-US" dirty="0" smtClean="0">
                <a:ea typeface="ＭＳ Ｐゴシック" panose="020B0600070205080204" pitchFamily="34" charset="-128"/>
              </a:rPr>
              <a:t>Not a software system like a digital repository</a:t>
            </a:r>
          </a:p>
          <a:p>
            <a:pPr eaLnBrk="1" hangingPunct="1">
              <a:defRPr/>
            </a:pPr>
            <a:r>
              <a:rPr lang="en-US" altLang="en-US" dirty="0" smtClean="0">
                <a:ea typeface="ＭＳ Ｐゴシック" panose="020B0600070205080204" pitchFamily="34" charset="-128"/>
              </a:rPr>
              <a:t>Not a Digital Library  </a:t>
            </a:r>
          </a:p>
          <a:p>
            <a:pPr eaLnBrk="1" hangingPunct="1">
              <a:defRPr/>
            </a:pPr>
            <a:r>
              <a:rPr lang="en-US" altLang="en-US" dirty="0" smtClean="0">
                <a:ea typeface="ＭＳ Ｐゴシック" panose="020B0600070205080204" pitchFamily="34" charset="-128"/>
              </a:rPr>
              <a:t>Not just Digital Archiving, but it involves this</a:t>
            </a:r>
          </a:p>
          <a:p>
            <a:pPr eaLnBrk="1" hangingPunct="1">
              <a:defRPr/>
            </a:pPr>
            <a:r>
              <a:rPr lang="en-US" altLang="en-US" dirty="0" smtClean="0">
                <a:ea typeface="ＭＳ Ｐゴシック" panose="020B0600070205080204" pitchFamily="34" charset="-128"/>
              </a:rPr>
              <a:t>Not just Digital Preservation, but it involves this</a:t>
            </a:r>
          </a:p>
          <a:p>
            <a:pPr eaLnBrk="1" hangingPunct="1">
              <a:buFont typeface="Arial" panose="020B0604020202020204" pitchFamily="34" charset="0"/>
              <a:buNone/>
              <a:defRPr/>
            </a:pPr>
            <a:r>
              <a:rPr lang="en-US" altLang="en-US" sz="3200" dirty="0" smtClean="0">
                <a:solidFill>
                  <a:srgbClr val="000000"/>
                </a:solidFill>
                <a:ea typeface="ＭＳ Ｐゴシック" panose="020B0600070205080204" pitchFamily="34" charset="-128"/>
              </a:rPr>
              <a:t>It is: </a:t>
            </a:r>
          </a:p>
          <a:p>
            <a:pPr eaLnBrk="1" hangingPunct="1">
              <a:defRPr/>
            </a:pPr>
            <a:r>
              <a:rPr lang="en-US" altLang="en-US" dirty="0" smtClean="0">
                <a:solidFill>
                  <a:srgbClr val="000000"/>
                </a:solidFill>
                <a:ea typeface="ＭＳ Ｐゴシック" panose="020B0600070205080204" pitchFamily="34" charset="-128"/>
              </a:rPr>
              <a:t>Life Cycle creation and maintenance of durable digital content</a:t>
            </a:r>
          </a:p>
          <a:p>
            <a:pPr eaLnBrk="1" hangingPunct="1">
              <a:defRPr/>
            </a:pPr>
            <a:r>
              <a:rPr lang="en-US" altLang="en-US" dirty="0" smtClean="0">
                <a:solidFill>
                  <a:srgbClr val="000000"/>
                </a:solidFill>
                <a:ea typeface="ＭＳ Ｐゴシック" panose="020B0600070205080204" pitchFamily="34" charset="-128"/>
              </a:rPr>
              <a:t>An emerging profession in libraries, archives, and anywhere there is digital data and content </a:t>
            </a:r>
          </a:p>
          <a:p>
            <a:pPr eaLnBrk="1" hangingPunct="1">
              <a:defRPr/>
            </a:pP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t>Goals for This Session</a:t>
            </a:r>
            <a:endParaRPr lang="en-US" dirty="0"/>
          </a:p>
        </p:txBody>
      </p:sp>
      <p:sp>
        <p:nvSpPr>
          <p:cNvPr id="5123" name="Content Placeholder 2"/>
          <p:cNvSpPr>
            <a:spLocks noGrp="1"/>
          </p:cNvSpPr>
          <p:nvPr>
            <p:ph idx="1"/>
          </p:nvPr>
        </p:nvSpPr>
        <p:spPr/>
        <p:txBody>
          <a:bodyPr/>
          <a:lstStyle/>
          <a:p>
            <a:pPr eaLnBrk="1" hangingPunct="1"/>
            <a:r>
              <a:rPr lang="en-US" altLang="en-US" dirty="0" smtClean="0"/>
              <a:t>Understand the general scope of digital and data curation as areas of professional activity;</a:t>
            </a:r>
          </a:p>
          <a:p>
            <a:pPr eaLnBrk="1" hangingPunct="1"/>
            <a:r>
              <a:rPr lang="en-US" altLang="en-US" dirty="0" smtClean="0"/>
              <a:t>Become familiar with many of the concepts, principles, tools, practices, and terminology that are central to data curation and management.</a:t>
            </a:r>
          </a:p>
          <a:p>
            <a:pPr eaLnBrk="1" hangingPunct="1"/>
            <a:endParaRPr lang="en-US" alt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What Is Digital Curation?</a:t>
            </a:r>
            <a:endParaRPr lang="en-US" dirty="0"/>
          </a:p>
        </p:txBody>
      </p:sp>
      <p:sp>
        <p:nvSpPr>
          <p:cNvPr id="3" name="Content Placeholder 2"/>
          <p:cNvSpPr>
            <a:spLocks noGrp="1"/>
          </p:cNvSpPr>
          <p:nvPr>
            <p:ph idx="1"/>
          </p:nvPr>
        </p:nvSpPr>
        <p:spPr/>
        <p:txBody>
          <a:bodyPr>
            <a:normAutofit fontScale="92500" lnSpcReduction="20000"/>
          </a:bodyPr>
          <a:lstStyle/>
          <a:p>
            <a:pPr eaLnBrk="1" hangingPunct="1">
              <a:defRPr/>
            </a:pPr>
            <a:r>
              <a:rPr lang="en-US" b="1" dirty="0" smtClean="0"/>
              <a:t>Digital curation involves maintaining, preserving and adding value to digital research data throughout its lifecycle.</a:t>
            </a:r>
          </a:p>
          <a:p>
            <a:pPr eaLnBrk="1" hangingPunct="1">
              <a:defRPr/>
            </a:pPr>
            <a:r>
              <a:rPr lang="en-US" dirty="0" smtClean="0"/>
              <a:t>The </a:t>
            </a:r>
            <a:r>
              <a:rPr lang="en-US" b="1" dirty="0" smtClean="0"/>
              <a:t>active management </a:t>
            </a:r>
            <a:r>
              <a:rPr lang="en-US" dirty="0" smtClean="0"/>
              <a:t>of research data </a:t>
            </a:r>
            <a:r>
              <a:rPr lang="en-US" b="1" dirty="0" smtClean="0"/>
              <a:t>reduces threats </a:t>
            </a:r>
            <a:r>
              <a:rPr lang="en-US" dirty="0" smtClean="0"/>
              <a:t>to their long-term research value and </a:t>
            </a:r>
            <a:r>
              <a:rPr lang="en-US" b="1" dirty="0" smtClean="0"/>
              <a:t>mitigates the risk </a:t>
            </a:r>
            <a:r>
              <a:rPr lang="en-US" dirty="0" smtClean="0"/>
              <a:t>of digital obsolescence. Meanwhile, curated data in trusted digital repositories may be </a:t>
            </a:r>
            <a:r>
              <a:rPr lang="en-US" b="1" dirty="0" smtClean="0"/>
              <a:t>shared</a:t>
            </a:r>
            <a:r>
              <a:rPr lang="en-US" dirty="0" smtClean="0"/>
              <a:t> among the wider … research community.</a:t>
            </a:r>
          </a:p>
          <a:p>
            <a:pPr eaLnBrk="1" hangingPunct="1">
              <a:defRPr/>
            </a:pPr>
            <a:r>
              <a:rPr lang="en-US" dirty="0" smtClean="0"/>
              <a:t>As well as reducing duplication of effort in research data creation, </a:t>
            </a:r>
            <a:r>
              <a:rPr lang="en-US" b="1" dirty="0" smtClean="0"/>
              <a:t>curation enhances the long-term value of existing data </a:t>
            </a:r>
            <a:r>
              <a:rPr lang="en-US" dirty="0" smtClean="0"/>
              <a:t>by making it available for further high quality research.</a:t>
            </a:r>
          </a:p>
          <a:p>
            <a:pPr eaLnBrk="1" hangingPunct="1">
              <a:defRPr/>
            </a:pPr>
            <a:r>
              <a:rPr lang="en-US" dirty="0" smtClean="0"/>
              <a:t>- See more at: </a:t>
            </a:r>
            <a:r>
              <a:rPr lang="en-US" dirty="0" smtClean="0">
                <a:hlinkClick r:id="rId2"/>
              </a:rPr>
              <a:t>http://www.dcc.ac.uk/digital-curation/what-digital-curation#sthash.muJvwHoc.dpuf</a:t>
            </a:r>
            <a:r>
              <a:rPr lang="en-US" dirty="0" smtClean="0"/>
              <a:t> </a:t>
            </a:r>
          </a:p>
          <a:p>
            <a:pPr eaLnBrk="1" hangingPunct="1">
              <a:defRPr/>
            </a:pP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Key Points of the Definitions</a:t>
            </a:r>
            <a:endParaRPr lang="en-US" dirty="0"/>
          </a:p>
        </p:txBody>
      </p:sp>
      <p:sp>
        <p:nvSpPr>
          <p:cNvPr id="3" name="Content Placeholder 2"/>
          <p:cNvSpPr>
            <a:spLocks noGrp="1"/>
          </p:cNvSpPr>
          <p:nvPr>
            <p:ph idx="1"/>
          </p:nvPr>
        </p:nvSpPr>
        <p:spPr/>
        <p:txBody>
          <a:bodyPr>
            <a:normAutofit fontScale="92500" lnSpcReduction="10000"/>
          </a:bodyPr>
          <a:lstStyle/>
          <a:p>
            <a:pPr eaLnBrk="1" hangingPunct="1">
              <a:defRPr/>
            </a:pPr>
            <a:r>
              <a:rPr lang="en-US" dirty="0" smtClean="0"/>
              <a:t>Preserved for future use – future users must be able to open, perform, and understand preserved data.</a:t>
            </a:r>
          </a:p>
          <a:p>
            <a:pPr eaLnBrk="1" hangingPunct="1">
              <a:defRPr/>
            </a:pPr>
            <a:r>
              <a:rPr lang="en-US" dirty="0" smtClean="0"/>
              <a:t>Entails the data lifecycle; from standards setting (as in file formats) and data creation through active storage, archiving, reuse, and ultimate disposition of data.</a:t>
            </a:r>
          </a:p>
          <a:p>
            <a:pPr eaLnBrk="1" hangingPunct="1">
              <a:defRPr/>
            </a:pPr>
            <a:r>
              <a:rPr lang="en-US" dirty="0" smtClean="0"/>
              <a:t>Preservation over time.</a:t>
            </a:r>
          </a:p>
          <a:p>
            <a:pPr eaLnBrk="1" hangingPunct="1">
              <a:defRPr/>
            </a:pPr>
            <a:r>
              <a:rPr lang="en-US" dirty="0" smtClean="0"/>
              <a:t>Active management – not just keeping paper in boxes or bits in storage; digital curation requires ongoing effort (and cost).</a:t>
            </a:r>
          </a:p>
          <a:p>
            <a:pPr eaLnBrk="1" hangingPunct="1">
              <a:defRPr/>
            </a:pPr>
            <a:r>
              <a:rPr lang="en-US" dirty="0" smtClean="0"/>
              <a:t>Not just “digital archiving” or “digital preservation”</a:t>
            </a:r>
          </a:p>
          <a:p>
            <a:pPr eaLnBrk="1" hangingPunct="1">
              <a:defRPr/>
            </a:pPr>
            <a:r>
              <a:rPr lang="en-US" dirty="0" smtClean="0"/>
              <a:t>Much of the digital curation workflow involves working with data creators and data users; technology is just a small part.</a:t>
            </a:r>
          </a:p>
          <a:p>
            <a:pPr eaLnBrk="1" hangingPunct="1">
              <a:defRPr/>
            </a:pP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Digital Curation, Archiving, &amp; Preservation</a:t>
            </a:r>
            <a:endParaRPr lang="en-US" dirty="0"/>
          </a:p>
        </p:txBody>
      </p:sp>
      <p:sp>
        <p:nvSpPr>
          <p:cNvPr id="3" name="Content Placeholder 2"/>
          <p:cNvSpPr>
            <a:spLocks noGrp="1"/>
          </p:cNvSpPr>
          <p:nvPr>
            <p:ph idx="1"/>
          </p:nvPr>
        </p:nvSpPr>
        <p:spPr>
          <a:xfrm>
            <a:off x="609600" y="1600200"/>
            <a:ext cx="10972800" cy="5041900"/>
          </a:xfrm>
        </p:spPr>
        <p:txBody>
          <a:bodyPr>
            <a:normAutofit fontScale="92500" lnSpcReduction="20000"/>
          </a:bodyPr>
          <a:lstStyle/>
          <a:p>
            <a:pPr eaLnBrk="1" hangingPunct="1">
              <a:defRPr/>
            </a:pPr>
            <a:r>
              <a:rPr lang="en-US" altLang="en-US" b="1" dirty="0">
                <a:solidFill>
                  <a:srgbClr val="000000"/>
                </a:solidFill>
                <a:latin typeface="Times New Roman" panose="02020603050405020304" pitchFamily="18" charset="0"/>
              </a:rPr>
              <a:t>Curation: </a:t>
            </a:r>
            <a:r>
              <a:rPr lang="en-US" altLang="en-US" dirty="0">
                <a:solidFill>
                  <a:srgbClr val="000000"/>
                </a:solidFill>
                <a:latin typeface="Times New Roman" panose="02020603050405020304" pitchFamily="18" charset="0"/>
              </a:rPr>
              <a:t>The activity of managing and promoting the use of data from its point of creation, to ensure it is fit for contemporary purpose, and available for discovery and re-use.  For dynamic datasets this may mean continuous enrichment or updating to keep it fit for purpose.  Higher levels of curation will also involve maintaining links with annotation and other published materials</a:t>
            </a:r>
            <a:r>
              <a:rPr lang="en-US" altLang="en-US" dirty="0" smtClean="0">
                <a:solidFill>
                  <a:srgbClr val="000000"/>
                </a:solidFill>
                <a:latin typeface="Times New Roman" panose="02020603050405020304" pitchFamily="18" charset="0"/>
              </a:rPr>
              <a:t>.</a:t>
            </a:r>
          </a:p>
          <a:p>
            <a:pPr eaLnBrk="1" hangingPunct="1">
              <a:defRPr/>
            </a:pPr>
            <a:endParaRPr lang="en-US" altLang="en-US" dirty="0">
              <a:latin typeface="Times New Roman" panose="02020603050405020304" pitchFamily="18" charset="0"/>
              <a:cs typeface="Times New Roman" panose="02020603050405020304" pitchFamily="18" charset="0"/>
            </a:endParaRPr>
          </a:p>
          <a:p>
            <a:pPr eaLnBrk="1" hangingPunct="1">
              <a:defRPr/>
            </a:pPr>
            <a:r>
              <a:rPr lang="en-US" altLang="en-US" b="1" dirty="0">
                <a:solidFill>
                  <a:srgbClr val="000000"/>
                </a:solidFill>
                <a:latin typeface="Times New Roman" panose="02020603050405020304" pitchFamily="18" charset="0"/>
              </a:rPr>
              <a:t>Archiving: </a:t>
            </a:r>
            <a:r>
              <a:rPr lang="en-US" altLang="en-US" dirty="0">
                <a:solidFill>
                  <a:srgbClr val="000000"/>
                </a:solidFill>
                <a:latin typeface="Times New Roman" panose="02020603050405020304" pitchFamily="18" charset="0"/>
              </a:rPr>
              <a:t>A curation activity, which ensures that data is properly selected, stored, can be accessed and that its logical and physical integrity is maintained over time, including security and authenticity</a:t>
            </a:r>
            <a:r>
              <a:rPr lang="en-US" altLang="en-US" dirty="0" smtClean="0">
                <a:solidFill>
                  <a:srgbClr val="000000"/>
                </a:solidFill>
                <a:latin typeface="Times New Roman" panose="02020603050405020304" pitchFamily="18" charset="0"/>
              </a:rPr>
              <a:t>.</a:t>
            </a:r>
          </a:p>
          <a:p>
            <a:pPr eaLnBrk="1" hangingPunct="1">
              <a:defRPr/>
            </a:pPr>
            <a:endParaRPr lang="en-US" altLang="en-US" dirty="0">
              <a:latin typeface="Times New Roman" panose="02020603050405020304" pitchFamily="18" charset="0"/>
              <a:cs typeface="Times New Roman" panose="02020603050405020304" pitchFamily="18" charset="0"/>
            </a:endParaRPr>
          </a:p>
          <a:p>
            <a:pPr eaLnBrk="1" hangingPunct="1">
              <a:defRPr/>
            </a:pPr>
            <a:r>
              <a:rPr lang="en-US" altLang="en-US" b="1" dirty="0">
                <a:solidFill>
                  <a:srgbClr val="000000"/>
                </a:solidFill>
                <a:latin typeface="Times New Roman" panose="02020603050405020304" pitchFamily="18" charset="0"/>
              </a:rPr>
              <a:t>Preservation</a:t>
            </a:r>
            <a:r>
              <a:rPr lang="en-US" altLang="en-US" dirty="0">
                <a:solidFill>
                  <a:srgbClr val="000000"/>
                </a:solidFill>
                <a:latin typeface="Times New Roman" panose="02020603050405020304" pitchFamily="18" charset="0"/>
              </a:rPr>
              <a:t>: An activity within archiving in which specific items of data are maintained over time so that they can still be accessed and understood through changes in technology  (</a:t>
            </a:r>
            <a:r>
              <a:rPr lang="en-US" altLang="en-US" dirty="0">
                <a:latin typeface="Times New Roman" panose="02020603050405020304" pitchFamily="18" charset="0"/>
                <a:cs typeface="Times New Roman" panose="02020603050405020304" pitchFamily="18" charset="0"/>
              </a:rPr>
              <a:t>Lord et al., 2004, p. 1).</a:t>
            </a:r>
          </a:p>
          <a:p>
            <a:pPr eaLnBrk="1" hangingPunct="1">
              <a:defRPr/>
            </a:pP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8915400" cy="1600200"/>
          </a:xfrm>
        </p:spPr>
        <p:txBody>
          <a:bodyPr/>
          <a:lstStyle/>
          <a:p>
            <a:pPr eaLnBrk="1" hangingPunct="1">
              <a:lnSpc>
                <a:spcPts val="3600"/>
              </a:lnSpc>
              <a:defRPr/>
            </a:pPr>
            <a:r>
              <a:rPr lang="en-US" sz="3200" dirty="0"/>
              <a:t>Streams of Activity Related to Digital Curation </a:t>
            </a:r>
            <a:r>
              <a:rPr lang="en-US" sz="3600" dirty="0"/>
              <a:t/>
            </a:r>
            <a:br>
              <a:rPr lang="en-US" sz="3600" dirty="0"/>
            </a:br>
            <a:r>
              <a:rPr lang="en-US" sz="2000" dirty="0"/>
              <a:t>(from Dr. Christopher Lee)</a:t>
            </a:r>
          </a:p>
        </p:txBody>
      </p:sp>
      <p:sp>
        <p:nvSpPr>
          <p:cNvPr id="3" name="Content Placeholder 2"/>
          <p:cNvSpPr>
            <a:spLocks noGrp="1"/>
          </p:cNvSpPr>
          <p:nvPr>
            <p:ph idx="1"/>
          </p:nvPr>
        </p:nvSpPr>
        <p:spPr/>
        <p:txBody>
          <a:bodyPr>
            <a:normAutofit fontScale="70000" lnSpcReduction="20000"/>
          </a:bodyPr>
          <a:lstStyle/>
          <a:p>
            <a:pPr eaLnBrk="1" hangingPunct="1">
              <a:defRPr/>
            </a:pPr>
            <a:r>
              <a:rPr lang="en-US" dirty="0"/>
              <a:t>Care &amp; properties of physical media</a:t>
            </a:r>
          </a:p>
          <a:p>
            <a:pPr eaLnBrk="1" hangingPunct="1">
              <a:defRPr/>
            </a:pPr>
            <a:r>
              <a:rPr lang="en-US" dirty="0"/>
              <a:t>Digital forensics &amp; data recovery</a:t>
            </a:r>
          </a:p>
          <a:p>
            <a:pPr eaLnBrk="1" hangingPunct="1">
              <a:defRPr/>
            </a:pPr>
            <a:r>
              <a:rPr lang="en-US" dirty="0"/>
              <a:t>Hardware &amp; software interoperability</a:t>
            </a:r>
          </a:p>
          <a:p>
            <a:pPr eaLnBrk="1" hangingPunct="1">
              <a:defRPr/>
            </a:pPr>
            <a:r>
              <a:rPr lang="en-US" dirty="0"/>
              <a:t>Institutional &amp; manuscripts archives</a:t>
            </a:r>
          </a:p>
          <a:p>
            <a:pPr eaLnBrk="1" hangingPunct="1">
              <a:defRPr/>
            </a:pPr>
            <a:r>
              <a:rPr lang="en-US" dirty="0"/>
              <a:t>Social science data archives</a:t>
            </a:r>
          </a:p>
          <a:p>
            <a:pPr eaLnBrk="1" hangingPunct="1">
              <a:defRPr/>
            </a:pPr>
            <a:r>
              <a:rPr lang="en-US" dirty="0"/>
              <a:t>Physical science data archives</a:t>
            </a:r>
          </a:p>
          <a:p>
            <a:pPr eaLnBrk="1" hangingPunct="1">
              <a:defRPr/>
            </a:pPr>
            <a:r>
              <a:rPr lang="en-US" dirty="0"/>
              <a:t>Librarianship (esp. digital libraries)</a:t>
            </a:r>
          </a:p>
          <a:p>
            <a:pPr eaLnBrk="1" hangingPunct="1">
              <a:defRPr/>
            </a:pPr>
            <a:r>
              <a:rPr lang="en-US" dirty="0"/>
              <a:t>Art &amp; museum curation</a:t>
            </a:r>
          </a:p>
          <a:p>
            <a:pPr eaLnBrk="1" hangingPunct="1">
              <a:defRPr/>
            </a:pPr>
            <a:r>
              <a:rPr lang="en-US" dirty="0"/>
              <a:t>Medical information (e.g. imaging, informatics, health records)</a:t>
            </a:r>
          </a:p>
          <a:p>
            <a:pPr eaLnBrk="1" hangingPunct="1">
              <a:defRPr/>
            </a:pPr>
            <a:r>
              <a:rPr lang="en-US" dirty="0"/>
              <a:t>Lawyers &amp; auditors</a:t>
            </a:r>
          </a:p>
          <a:p>
            <a:pPr eaLnBrk="1" hangingPunct="1">
              <a:defRPr/>
            </a:pPr>
            <a:r>
              <a:rPr lang="en-US" dirty="0"/>
              <a:t>Computer-supported cooperative work (CSCW)</a:t>
            </a:r>
          </a:p>
          <a:p>
            <a:pPr eaLnBrk="1" hangingPunct="1">
              <a:defRPr/>
            </a:pPr>
            <a:r>
              <a:rPr lang="en-US" dirty="0"/>
              <a:t>Management of information systems (MIS)</a:t>
            </a:r>
          </a:p>
          <a:p>
            <a:pPr eaLnBrk="1" hangingPunct="1">
              <a:defRPr/>
            </a:pPr>
            <a:r>
              <a:rPr lang="en-US" dirty="0"/>
              <a:t>Research on documents &amp; document-centric computing</a:t>
            </a:r>
          </a:p>
          <a:p>
            <a:pPr eaLnBrk="1" hangingPunct="1">
              <a:defRPr/>
            </a:pPr>
            <a:r>
              <a:rPr lang="en-US" dirty="0"/>
              <a:t>Standards development</a:t>
            </a:r>
          </a:p>
          <a:p>
            <a:pPr eaLnBrk="1" hangingPunct="1">
              <a:defRPr/>
            </a:pPr>
            <a:endParaRPr lang="en-US" dirty="0"/>
          </a:p>
        </p:txBody>
      </p:sp>
      <p:sp>
        <p:nvSpPr>
          <p:cNvPr id="4" name="Slide Number Placeholder 3"/>
          <p:cNvSpPr>
            <a:spLocks noGrp="1"/>
          </p:cNvSpPr>
          <p:nvPr>
            <p:ph type="sldNum" sz="quarter" idx="12"/>
          </p:nvPr>
        </p:nvSpPr>
        <p:spPr/>
        <p:txBody>
          <a:bodyPr/>
          <a:lstStyle/>
          <a:p>
            <a:pPr>
              <a:defRPr/>
            </a:pPr>
            <a:fld id="{19593B18-06C7-4ABD-B6E4-B5ECE510066F}" type="slidenum">
              <a:rPr lang="en-US" smtClean="0"/>
              <a:pPr>
                <a:defRPr/>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What Are Data?</a:t>
            </a:r>
            <a:endParaRPr lang="en-US" dirty="0"/>
          </a:p>
        </p:txBody>
      </p:sp>
      <p:sp>
        <p:nvSpPr>
          <p:cNvPr id="16387" name="Content Placeholder 2"/>
          <p:cNvSpPr>
            <a:spLocks noGrp="1"/>
          </p:cNvSpPr>
          <p:nvPr>
            <p:ph idx="1"/>
          </p:nvPr>
        </p:nvSpPr>
        <p:spPr>
          <a:xfrm>
            <a:off x="609600" y="1217613"/>
            <a:ext cx="10972800" cy="4525962"/>
          </a:xfrm>
        </p:spPr>
        <p:txBody>
          <a:bodyPr/>
          <a:lstStyle/>
          <a:p>
            <a:pPr eaLnBrk="1" hangingPunct="1"/>
            <a:r>
              <a:rPr lang="en-US" altLang="en-US" smtClean="0"/>
              <a:t>Simple Definitions:</a:t>
            </a:r>
          </a:p>
          <a:p>
            <a:pPr lvl="1" eaLnBrk="1" hangingPunct="1"/>
            <a:r>
              <a:rPr lang="en-US" altLang="en-US" smtClean="0"/>
              <a:t>Acts or information used usually to calculate, analyze, or plan something</a:t>
            </a:r>
          </a:p>
          <a:p>
            <a:pPr lvl="1" eaLnBrk="1" hangingPunct="1"/>
            <a:r>
              <a:rPr lang="en-US" altLang="en-US" smtClean="0"/>
              <a:t>Information that is produced or stored by a computer</a:t>
            </a:r>
          </a:p>
          <a:p>
            <a:pPr eaLnBrk="1" hangingPunct="1"/>
            <a:r>
              <a:rPr lang="en-US" altLang="en-US" smtClean="0"/>
              <a:t>Fuller Definitions:</a:t>
            </a:r>
          </a:p>
          <a:p>
            <a:pPr lvl="1" eaLnBrk="1" hangingPunct="1"/>
            <a:r>
              <a:rPr lang="en-US" altLang="en-US" smtClean="0"/>
              <a:t>factual information (as measurements or statistics) used as a basis for reasoning, discussion, or calculation</a:t>
            </a:r>
          </a:p>
          <a:p>
            <a:pPr lvl="1" eaLnBrk="1" hangingPunct="1"/>
            <a:r>
              <a:rPr lang="en-US" altLang="en-US" smtClean="0"/>
              <a:t>information output by a sensing device or organ that includes both useful and irrelevant or </a:t>
            </a:r>
            <a:r>
              <a:rPr lang="en-US" altLang="en-US" smtClean="0">
                <a:hlinkClick r:id="rId2"/>
              </a:rPr>
              <a:t>redundant</a:t>
            </a:r>
            <a:r>
              <a:rPr lang="en-US" altLang="en-US" smtClean="0"/>
              <a:t> information and must be processed to be meaningful</a:t>
            </a:r>
          </a:p>
          <a:p>
            <a:pPr lvl="1" eaLnBrk="1" hangingPunct="1"/>
            <a:r>
              <a:rPr lang="en-US" altLang="en-US" smtClean="0"/>
              <a:t>information in </a:t>
            </a:r>
            <a:r>
              <a:rPr lang="en-US" altLang="en-US" smtClean="0">
                <a:hlinkClick r:id="rId3"/>
              </a:rPr>
              <a:t>numerical</a:t>
            </a:r>
            <a:r>
              <a:rPr lang="en-US" altLang="en-US" smtClean="0"/>
              <a:t> form that can be digitally transmitted or processed</a:t>
            </a:r>
          </a:p>
          <a:p>
            <a:pPr lvl="4" eaLnBrk="1" hangingPunct="1"/>
            <a:r>
              <a:rPr lang="en-US" altLang="en-US" smtClean="0"/>
              <a:t>- </a:t>
            </a:r>
            <a:r>
              <a:rPr lang="en-US" altLang="en-US" smtClean="0">
                <a:hlinkClick r:id="rId4"/>
              </a:rPr>
              <a:t>http://www.merriam-webster.com/dictionary/data</a:t>
            </a:r>
            <a:r>
              <a:rPr lang="en-US" altLang="en-US" smtClean="0"/>
              <a:t> </a:t>
            </a:r>
          </a:p>
          <a:p>
            <a:pPr lvl="1" eaLnBrk="1" hangingPunct="1"/>
            <a:endParaRPr lang="en-US" altLang="en-US"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What Are Data?</a:t>
            </a:r>
            <a:endParaRPr lang="en-US" dirty="0"/>
          </a:p>
        </p:txBody>
      </p:sp>
      <p:sp>
        <p:nvSpPr>
          <p:cNvPr id="17411" name="Content Placeholder 2"/>
          <p:cNvSpPr>
            <a:spLocks noGrp="1"/>
          </p:cNvSpPr>
          <p:nvPr>
            <p:ph idx="1"/>
          </p:nvPr>
        </p:nvSpPr>
        <p:spPr>
          <a:xfrm>
            <a:off x="609600" y="1600200"/>
            <a:ext cx="11253788" cy="4525963"/>
          </a:xfrm>
        </p:spPr>
        <p:txBody>
          <a:bodyPr/>
          <a:lstStyle/>
          <a:p>
            <a:pPr eaLnBrk="1" hangingPunct="1"/>
            <a:r>
              <a:rPr lang="en-US" altLang="en-US" smtClean="0"/>
              <a:t>“any information in binary digital form.” (DCC, 2008)</a:t>
            </a:r>
          </a:p>
          <a:p>
            <a:pPr eaLnBrk="1" hangingPunct="1"/>
            <a:r>
              <a:rPr lang="en-US" altLang="en-US" smtClean="0"/>
              <a:t>“A reinterpretable representation of information in a formalized manner suitable for communication, interpretation, or processing. Examples of data include a sequence of bits, a table of numbers, the characters on a page, the recording of sounds made by a person speaking, or a moon rock specimen.”</a:t>
            </a:r>
            <a:br>
              <a:rPr lang="en-US" altLang="en-US" smtClean="0"/>
            </a:br>
            <a:r>
              <a:rPr lang="en-US" altLang="en-US" b="1" smtClean="0"/>
              <a:t>Source:</a:t>
            </a:r>
            <a:r>
              <a:rPr lang="en-US" altLang="en-US" smtClean="0"/>
              <a:t> </a:t>
            </a:r>
            <a:r>
              <a:rPr lang="en-US" altLang="en-US" smtClean="0">
                <a:hlinkClick r:id="rId2"/>
              </a:rPr>
              <a:t>OAIS Reference Model, 2012. </a:t>
            </a:r>
            <a:endParaRPr lang="en-US" altLang="en-US" smtClean="0"/>
          </a:p>
          <a:p>
            <a:pPr eaLnBrk="1" hangingPunct="1"/>
            <a:r>
              <a:rPr lang="en-US" altLang="en-US" smtClean="0"/>
              <a:t>- See more at: </a:t>
            </a:r>
            <a:r>
              <a:rPr lang="en-US" altLang="en-US" smtClean="0">
                <a:hlinkClick r:id="rId3"/>
              </a:rPr>
              <a:t>http://www.dcc.ac.uk/digital-curation/glossary#D</a:t>
            </a:r>
            <a:r>
              <a:rPr lang="en-US" altLang="en-US" smtClean="0"/>
              <a:t> </a:t>
            </a:r>
          </a:p>
          <a:p>
            <a:pPr eaLnBrk="1" hangingPunct="1"/>
            <a:endParaRPr lang="en-US" altLang="en-US"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Born Digital vs. Digitized</a:t>
            </a:r>
            <a:endParaRPr lang="en-US" dirty="0"/>
          </a:p>
        </p:txBody>
      </p:sp>
      <p:sp>
        <p:nvSpPr>
          <p:cNvPr id="20483" name="Content Placeholder 2"/>
          <p:cNvSpPr>
            <a:spLocks noGrp="1"/>
          </p:cNvSpPr>
          <p:nvPr>
            <p:ph idx="1"/>
          </p:nvPr>
        </p:nvSpPr>
        <p:spPr/>
        <p:txBody>
          <a:bodyPr/>
          <a:lstStyle/>
          <a:p>
            <a:pPr eaLnBrk="1" hangingPunct="1"/>
            <a:r>
              <a:rPr lang="en-US" altLang="en-US" smtClean="0"/>
              <a:t>Born Digital Materials</a:t>
            </a:r>
          </a:p>
          <a:p>
            <a:pPr lvl="1" eaLnBrk="1" hangingPunct="1"/>
            <a:r>
              <a:rPr lang="en-US" altLang="en-US" smtClean="0"/>
              <a:t>Originally created by a computer</a:t>
            </a:r>
          </a:p>
          <a:p>
            <a:pPr lvl="1" eaLnBrk="1" hangingPunct="1"/>
            <a:r>
              <a:rPr lang="en-US" altLang="en-US" smtClean="0"/>
              <a:t>Could have an analog equivalent (e.g., printed Word document) or not (e.g., database)</a:t>
            </a:r>
          </a:p>
          <a:p>
            <a:pPr eaLnBrk="1" hangingPunct="1"/>
            <a:r>
              <a:rPr lang="en-US" altLang="en-US" smtClean="0"/>
              <a:t>Digitized materials are the result of a digitization process.</a:t>
            </a:r>
          </a:p>
          <a:p>
            <a:pPr eaLnBrk="1" hangingPunct="1"/>
            <a:r>
              <a:rPr lang="en-US" altLang="en-US" smtClean="0"/>
              <a:t>Once digital, issues and curation are the same.</a:t>
            </a:r>
          </a:p>
        </p:txBody>
      </p:sp>
      <p:sp>
        <p:nvSpPr>
          <p:cNvPr id="4" name="Slide Number Placeholder 3"/>
          <p:cNvSpPr>
            <a:spLocks noGrp="1"/>
          </p:cNvSpPr>
          <p:nvPr>
            <p:ph type="sldNum" sz="quarter" idx="12"/>
          </p:nvPr>
        </p:nvSpPr>
        <p:spPr/>
        <p:txBody>
          <a:bodyPr/>
          <a:lstStyle/>
          <a:p>
            <a:pPr>
              <a:defRPr/>
            </a:pPr>
            <a:fld id="{463A83DC-D0C2-4E9F-838B-679DC503F069}" type="slidenum">
              <a:rPr lang="en-US" smtClean="0"/>
              <a:pPr>
                <a:defRPr/>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Data Collections</a:t>
            </a:r>
            <a:endParaRPr lang="en-US" dirty="0"/>
          </a:p>
        </p:txBody>
      </p:sp>
      <p:sp>
        <p:nvSpPr>
          <p:cNvPr id="21507" name="Content Placeholder 2"/>
          <p:cNvSpPr>
            <a:spLocks noGrp="1"/>
          </p:cNvSpPr>
          <p:nvPr>
            <p:ph idx="1"/>
          </p:nvPr>
        </p:nvSpPr>
        <p:spPr/>
        <p:txBody>
          <a:bodyPr/>
          <a:lstStyle/>
          <a:p>
            <a:pPr eaLnBrk="1" hangingPunct="1"/>
            <a:r>
              <a:rPr lang="en-US" altLang="en-US" dirty="0" smtClean="0"/>
              <a:t>Research Collections:</a:t>
            </a:r>
          </a:p>
          <a:p>
            <a:pPr lvl="1" eaLnBrk="1" hangingPunct="1"/>
            <a:r>
              <a:rPr lang="en-US" altLang="en-US" dirty="0" smtClean="0"/>
              <a:t>E.g., local data generated in a lab or research project</a:t>
            </a:r>
          </a:p>
          <a:p>
            <a:pPr eaLnBrk="1" hangingPunct="1"/>
            <a:r>
              <a:rPr lang="en-US" altLang="en-US" dirty="0" smtClean="0"/>
              <a:t>Community Collections:</a:t>
            </a:r>
          </a:p>
          <a:p>
            <a:pPr lvl="1" eaLnBrk="1" hangingPunct="1"/>
            <a:r>
              <a:rPr lang="en-US" altLang="en-US" dirty="0" smtClean="0"/>
              <a:t>E.g., genome databases such as MGI-Mouse Genome Informatics</a:t>
            </a:r>
          </a:p>
          <a:p>
            <a:pPr lvl="2" eaLnBrk="1" hangingPunct="1"/>
            <a:r>
              <a:rPr lang="en-US" altLang="en-US" dirty="0" smtClean="0"/>
              <a:t>International; scientists contribute data from around the world</a:t>
            </a:r>
          </a:p>
          <a:p>
            <a:pPr lvl="2" eaLnBrk="1" hangingPunct="1"/>
            <a:r>
              <a:rPr lang="en-US" altLang="en-US" dirty="0" smtClean="0"/>
              <a:t>Scientists from around the world use the data in this collection</a:t>
            </a:r>
          </a:p>
          <a:p>
            <a:pPr eaLnBrk="1" hangingPunct="1"/>
            <a:r>
              <a:rPr lang="en-US" altLang="en-US" dirty="0" smtClean="0"/>
              <a:t>Reference Collections:</a:t>
            </a:r>
          </a:p>
          <a:p>
            <a:pPr lvl="1" eaLnBrk="1" hangingPunct="1"/>
            <a:r>
              <a:rPr lang="en-US" altLang="en-US" dirty="0" smtClean="0"/>
              <a:t>E.g., Protein Data Bank; information about experimentally-determined structures of proteins</a:t>
            </a:r>
          </a:p>
        </p:txBody>
      </p:sp>
      <p:sp>
        <p:nvSpPr>
          <p:cNvPr id="4" name="Slide Number Placeholder 3"/>
          <p:cNvSpPr>
            <a:spLocks noGrp="1"/>
          </p:cNvSpPr>
          <p:nvPr>
            <p:ph type="sldNum" sz="quarter" idx="12"/>
          </p:nvPr>
        </p:nvSpPr>
        <p:spPr/>
        <p:txBody>
          <a:bodyPr/>
          <a:lstStyle/>
          <a:p>
            <a:pPr>
              <a:defRPr/>
            </a:pPr>
            <a:fld id="{899DAE0F-F730-41BB-895A-9BDE7E74E58B}" type="slidenum">
              <a:rPr lang="en-US" smtClean="0"/>
              <a:pPr>
                <a:defRPr/>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Data Variety</a:t>
            </a:r>
            <a:endParaRPr lang="en-US" dirty="0"/>
          </a:p>
        </p:txBody>
      </p:sp>
      <p:sp>
        <p:nvSpPr>
          <p:cNvPr id="3" name="Content Placeholder 2"/>
          <p:cNvSpPr>
            <a:spLocks noGrp="1"/>
          </p:cNvSpPr>
          <p:nvPr>
            <p:ph idx="1"/>
          </p:nvPr>
        </p:nvSpPr>
        <p:spPr/>
        <p:txBody>
          <a:bodyPr>
            <a:normAutofit lnSpcReduction="10000"/>
          </a:bodyPr>
          <a:lstStyle/>
          <a:p>
            <a:pPr eaLnBrk="1" hangingPunct="1">
              <a:defRPr/>
            </a:pPr>
            <a:r>
              <a:rPr lang="en-US" dirty="0" smtClean="0"/>
              <a:t>For example:</a:t>
            </a:r>
          </a:p>
          <a:p>
            <a:pPr lvl="1" eaLnBrk="1" hangingPunct="1">
              <a:defRPr/>
            </a:pPr>
            <a:r>
              <a:rPr lang="en-US" dirty="0" smtClean="0"/>
              <a:t>Observational</a:t>
            </a:r>
          </a:p>
          <a:p>
            <a:pPr lvl="1" eaLnBrk="1" hangingPunct="1">
              <a:defRPr/>
            </a:pPr>
            <a:r>
              <a:rPr lang="en-US" dirty="0" smtClean="0"/>
              <a:t>Simulations</a:t>
            </a:r>
          </a:p>
          <a:p>
            <a:pPr lvl="1" eaLnBrk="1" hangingPunct="1">
              <a:defRPr/>
            </a:pPr>
            <a:r>
              <a:rPr lang="en-US" dirty="0" smtClean="0"/>
              <a:t>Multimedia</a:t>
            </a:r>
          </a:p>
          <a:p>
            <a:pPr lvl="1" eaLnBrk="1" hangingPunct="1">
              <a:defRPr/>
            </a:pPr>
            <a:r>
              <a:rPr lang="en-US" dirty="0" smtClean="0"/>
              <a:t>Surveys</a:t>
            </a:r>
          </a:p>
          <a:p>
            <a:pPr lvl="1" eaLnBrk="1" hangingPunct="1">
              <a:defRPr/>
            </a:pPr>
            <a:r>
              <a:rPr lang="en-US" dirty="0" smtClean="0"/>
              <a:t>Performances</a:t>
            </a:r>
          </a:p>
          <a:p>
            <a:pPr lvl="1" eaLnBrk="1" hangingPunct="1">
              <a:defRPr/>
            </a:pPr>
            <a:r>
              <a:rPr lang="en-US" dirty="0" smtClean="0"/>
              <a:t>Computational</a:t>
            </a:r>
          </a:p>
          <a:p>
            <a:pPr lvl="1" eaLnBrk="1" hangingPunct="1">
              <a:defRPr/>
            </a:pPr>
            <a:r>
              <a:rPr lang="en-US" dirty="0" smtClean="0"/>
              <a:t>Software</a:t>
            </a:r>
          </a:p>
          <a:p>
            <a:pPr lvl="1" eaLnBrk="1" hangingPunct="1">
              <a:defRPr/>
            </a:pPr>
            <a:r>
              <a:rPr lang="en-US" dirty="0" smtClean="0"/>
              <a:t>Visualizations </a:t>
            </a:r>
          </a:p>
          <a:p>
            <a:pPr lvl="1" eaLnBrk="1" hangingPunct="1">
              <a:defRPr/>
            </a:pPr>
            <a:r>
              <a:rPr lang="en-US" dirty="0" smtClean="0"/>
              <a:t>Web pages</a:t>
            </a:r>
          </a:p>
          <a:p>
            <a:pPr lvl="1" eaLnBrk="1" hangingPunct="1">
              <a:defRPr/>
            </a:pPr>
            <a:r>
              <a:rPr lang="en-US" dirty="0" smtClean="0"/>
              <a:t>Social media content</a:t>
            </a:r>
            <a:endParaRPr lang="en-US" dirty="0"/>
          </a:p>
        </p:txBody>
      </p:sp>
      <p:sp>
        <p:nvSpPr>
          <p:cNvPr id="4" name="Slide Number Placeholder 3"/>
          <p:cNvSpPr>
            <a:spLocks noGrp="1"/>
          </p:cNvSpPr>
          <p:nvPr>
            <p:ph type="sldNum" sz="quarter" idx="12"/>
          </p:nvPr>
        </p:nvSpPr>
        <p:spPr/>
        <p:txBody>
          <a:bodyPr/>
          <a:lstStyle/>
          <a:p>
            <a:pPr>
              <a:defRPr/>
            </a:pPr>
            <a:fld id="{BF91C8C6-0929-4B0E-B7CF-B82A098AC4AA}" type="slidenum">
              <a:rPr lang="en-US" smtClean="0"/>
              <a:pPr>
                <a:defRPr/>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3"/>
          <p:cNvSpPr>
            <a:spLocks noGrp="1"/>
          </p:cNvSpPr>
          <p:nvPr>
            <p:ph idx="4294967295"/>
          </p:nvPr>
        </p:nvSpPr>
        <p:spPr>
          <a:xfrm>
            <a:off x="936977" y="1219200"/>
            <a:ext cx="10069689" cy="4567238"/>
          </a:xfrm>
        </p:spPr>
        <p:txBody>
          <a:bodyPr/>
          <a:lstStyle/>
          <a:p>
            <a:pPr eaLnBrk="1" hangingPunct="1">
              <a:spcAft>
                <a:spcPts val="300"/>
              </a:spcAft>
            </a:pPr>
            <a:r>
              <a:rPr lang="en-US" altLang="en-US" sz="2600" dirty="0" smtClean="0"/>
              <a:t>Beautiful!</a:t>
            </a:r>
          </a:p>
          <a:p>
            <a:pPr eaLnBrk="1" hangingPunct="1">
              <a:spcAft>
                <a:spcPts val="300"/>
              </a:spcAft>
            </a:pPr>
            <a:r>
              <a:rPr lang="en-US" altLang="en-US" sz="2600" dirty="0" smtClean="0"/>
              <a:t>The product of much work and effort and love</a:t>
            </a:r>
          </a:p>
          <a:p>
            <a:pPr eaLnBrk="1" hangingPunct="1">
              <a:spcAft>
                <a:spcPts val="300"/>
              </a:spcAft>
            </a:pPr>
            <a:r>
              <a:rPr lang="en-US" altLang="en-US" sz="2600" dirty="0" smtClean="0"/>
              <a:t>Often messy!</a:t>
            </a:r>
          </a:p>
          <a:p>
            <a:pPr eaLnBrk="1" hangingPunct="1">
              <a:spcAft>
                <a:spcPts val="300"/>
              </a:spcAft>
            </a:pPr>
            <a:r>
              <a:rPr lang="en-US" altLang="en-US" sz="2600" dirty="0" smtClean="0"/>
              <a:t>Often large</a:t>
            </a:r>
          </a:p>
          <a:p>
            <a:pPr eaLnBrk="1" hangingPunct="1">
              <a:spcAft>
                <a:spcPts val="300"/>
              </a:spcAft>
            </a:pPr>
            <a:r>
              <a:rPr lang="en-US" altLang="en-US" sz="2600" dirty="0" smtClean="0"/>
              <a:t>“Secret” knowledge needed</a:t>
            </a:r>
          </a:p>
          <a:p>
            <a:pPr eaLnBrk="1" hangingPunct="1">
              <a:spcAft>
                <a:spcPts val="300"/>
              </a:spcAft>
            </a:pPr>
            <a:r>
              <a:rPr lang="en-US" altLang="en-US" sz="2600" dirty="0" smtClean="0"/>
              <a:t>Useless without codebook or metadata</a:t>
            </a:r>
          </a:p>
          <a:p>
            <a:pPr eaLnBrk="1" hangingPunct="1">
              <a:spcAft>
                <a:spcPts val="300"/>
              </a:spcAft>
            </a:pPr>
            <a:r>
              <a:rPr lang="en-US" altLang="en-US" sz="2600" dirty="0" smtClean="0"/>
              <a:t>May be simple or complex</a:t>
            </a:r>
          </a:p>
          <a:p>
            <a:pPr eaLnBrk="1" hangingPunct="1"/>
            <a:r>
              <a:rPr lang="en-US" altLang="en-US" sz="2600" dirty="0" smtClean="0"/>
              <a:t>Researchers are messy beings</a:t>
            </a:r>
          </a:p>
          <a:p>
            <a:pPr eaLnBrk="1" hangingPunct="1"/>
            <a:r>
              <a:rPr lang="en-US" altLang="en-US" sz="2600" dirty="0" smtClean="0"/>
              <a:t>Don’t have to be accurate or “correct”…</a:t>
            </a:r>
          </a:p>
          <a:p>
            <a:pPr eaLnBrk="1" hangingPunct="1"/>
            <a:endParaRPr lang="en-US" altLang="en-US" sz="2600" dirty="0" smtClean="0"/>
          </a:p>
          <a:p>
            <a:pPr eaLnBrk="1" hangingPunct="1"/>
            <a:endParaRPr lang="en-US" altLang="en-US" sz="2600" dirty="0" smtClean="0"/>
          </a:p>
        </p:txBody>
      </p:sp>
      <p:sp>
        <p:nvSpPr>
          <p:cNvPr id="3" name="Title 2"/>
          <p:cNvSpPr>
            <a:spLocks noGrp="1"/>
          </p:cNvSpPr>
          <p:nvPr>
            <p:ph type="title"/>
          </p:nvPr>
        </p:nvSpPr>
        <p:spPr>
          <a:xfrm>
            <a:off x="1981200" y="681038"/>
            <a:ext cx="8229600" cy="914400"/>
          </a:xfrm>
        </p:spPr>
        <p:txBody>
          <a:bodyPr/>
          <a:lstStyle/>
          <a:p>
            <a:pPr eaLnBrk="1" hangingPunct="1">
              <a:defRPr/>
            </a:pPr>
            <a:r>
              <a:rPr lang="en-US" dirty="0" smtClean="0"/>
              <a:t>Data Attributes</a:t>
            </a:r>
            <a:br>
              <a:rPr lang="en-US" dirty="0" smtClean="0"/>
            </a:br>
            <a:endParaRPr lang="en-US" dirty="0"/>
          </a:p>
        </p:txBody>
      </p:sp>
      <p:sp>
        <p:nvSpPr>
          <p:cNvPr id="5" name="Slide Number Placeholder 4"/>
          <p:cNvSpPr>
            <a:spLocks noGrp="1"/>
          </p:cNvSpPr>
          <p:nvPr>
            <p:ph type="sldNum" sz="quarter" idx="12"/>
          </p:nvPr>
        </p:nvSpPr>
        <p:spPr/>
        <p:txBody>
          <a:bodyPr/>
          <a:lstStyle/>
          <a:p>
            <a:pPr>
              <a:defRPr/>
            </a:pPr>
            <a:fld id="{410642A3-3BEB-462B-9BAC-DAD8A88507CE}" type="slidenum">
              <a:rPr lang="en-US" smtClean="0"/>
              <a:pPr>
                <a:defRPr/>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1981200" y="415925"/>
            <a:ext cx="8229600" cy="1371600"/>
          </a:xfrm>
        </p:spPr>
        <p:txBody>
          <a:bodyPr/>
          <a:lstStyle/>
          <a:p>
            <a:pPr eaLnBrk="1" hangingPunct="1">
              <a:defRPr/>
            </a:pPr>
            <a:r>
              <a:rPr lang="en-US" sz="4000" b="1" dirty="0"/>
              <a:t>Why Do We Need </a:t>
            </a:r>
            <a:r>
              <a:rPr lang="en-US" sz="4000" b="1" dirty="0" smtClean="0"/>
              <a:t>Data Curators</a:t>
            </a:r>
            <a:r>
              <a:rPr lang="en-US" sz="4000" b="1" dirty="0"/>
              <a:t>?</a:t>
            </a:r>
            <a:br>
              <a:rPr lang="en-US" sz="4000" b="1" dirty="0"/>
            </a:br>
            <a:r>
              <a:rPr lang="en-US" sz="4000" b="1" dirty="0"/>
              <a:t> </a:t>
            </a:r>
          </a:p>
        </p:txBody>
      </p:sp>
      <p:pic>
        <p:nvPicPr>
          <p:cNvPr id="4" name="Picture 4" descr="http://www.phdcomics.com/comics/archive/phd010708s.gif"/>
          <p:cNvPicPr>
            <a:picLocks noChangeAspect="1" noChangeArrowheads="1"/>
          </p:cNvPicPr>
          <p:nvPr/>
        </p:nvPicPr>
        <p:blipFill>
          <a:blip r:embed="rId2"/>
          <a:srcRect/>
          <a:stretch>
            <a:fillRect/>
          </a:stretch>
        </p:blipFill>
        <p:spPr bwMode="auto">
          <a:xfrm>
            <a:off x="1528763" y="2057400"/>
            <a:ext cx="9139237" cy="41751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pPr>
              <a:defRPr/>
            </a:pPr>
            <a:fld id="{39FF9C25-76A2-45BF-A707-CFB1385F18FA}" type="slidenum">
              <a:rPr lang="en-US" smtClean="0"/>
              <a:pPr>
                <a:defRPr/>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http://www.sas.com/offices/latinamerica/mexico/resources/screenshot/data-quality-1-ful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3113" y="141288"/>
            <a:ext cx="8105775" cy="587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3" name="TextBox 5"/>
          <p:cNvSpPr txBox="1">
            <a:spLocks noChangeArrowheads="1"/>
          </p:cNvSpPr>
          <p:nvPr/>
        </p:nvSpPr>
        <p:spPr bwMode="auto">
          <a:xfrm>
            <a:off x="2516188" y="6029325"/>
            <a:ext cx="7159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r>
              <a:rPr lang="en-US" altLang="en-US" sz="1400"/>
              <a:t>SAS Data Quality Solution. Retrieved from: </a:t>
            </a:r>
            <a:r>
              <a:rPr lang="en-US" altLang="en-US" sz="1400">
                <a:hlinkClick r:id="rId3"/>
              </a:rPr>
              <a:t>http://www.sas.com/offices/latinamerica/mexico/data-quality/index.html</a:t>
            </a:r>
            <a:r>
              <a:rPr lang="en-US" altLang="en-US" sz="1400"/>
              <a:t> </a:t>
            </a:r>
          </a:p>
        </p:txBody>
      </p:sp>
      <p:sp>
        <p:nvSpPr>
          <p:cNvPr id="2" name="Slide Number Placeholder 1"/>
          <p:cNvSpPr>
            <a:spLocks noGrp="1"/>
          </p:cNvSpPr>
          <p:nvPr>
            <p:ph type="sldNum" sz="quarter" idx="12"/>
          </p:nvPr>
        </p:nvSpPr>
        <p:spPr/>
        <p:txBody>
          <a:bodyPr/>
          <a:lstStyle/>
          <a:p>
            <a:pPr>
              <a:defRPr/>
            </a:pPr>
            <a:fld id="{B4BECABD-B3CF-4C33-9279-7A82371DBE90}" type="slidenum">
              <a:rPr lang="en-US" smtClean="0"/>
              <a:pPr>
                <a:defRPr/>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81200" y="415925"/>
            <a:ext cx="8229600" cy="1371600"/>
          </a:xfrm>
        </p:spPr>
        <p:txBody>
          <a:bodyPr/>
          <a:lstStyle/>
          <a:p>
            <a:pPr eaLnBrk="1" hangingPunct="1">
              <a:defRPr/>
            </a:pPr>
            <a:r>
              <a:rPr lang="en-US" sz="3600" dirty="0"/>
              <a:t>Ocean Observatories Initiative’s Glider</a:t>
            </a:r>
            <a:endParaRPr lang="en-US" dirty="0"/>
          </a:p>
        </p:txBody>
      </p:sp>
      <p:pic>
        <p:nvPicPr>
          <p:cNvPr id="26627" name="Picture 2" descr="http://oceanobservatories.org/wp-content/uploads/2010/06/Teledyne_Webb_Slocum_Glider_2011-03-15_ver_0-01-950x71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8525" y="1885950"/>
            <a:ext cx="5314950" cy="398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8" name="TextBox 3"/>
          <p:cNvSpPr txBox="1">
            <a:spLocks noChangeArrowheads="1"/>
          </p:cNvSpPr>
          <p:nvPr/>
        </p:nvSpPr>
        <p:spPr bwMode="auto">
          <a:xfrm>
            <a:off x="3200400" y="5940425"/>
            <a:ext cx="5791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r>
              <a:rPr lang="en-US" altLang="en-US" sz="1400"/>
              <a:t>http://oceanobservatories.org/design/technology/robotics-auvs-gliders/</a:t>
            </a:r>
          </a:p>
        </p:txBody>
      </p:sp>
      <p:sp>
        <p:nvSpPr>
          <p:cNvPr id="5" name="Slide Number Placeholder 4"/>
          <p:cNvSpPr>
            <a:spLocks noGrp="1"/>
          </p:cNvSpPr>
          <p:nvPr>
            <p:ph type="sldNum" sz="quarter" idx="12"/>
          </p:nvPr>
        </p:nvSpPr>
        <p:spPr/>
        <p:txBody>
          <a:bodyPr/>
          <a:lstStyle/>
          <a:p>
            <a:pPr>
              <a:defRPr/>
            </a:pPr>
            <a:fld id="{21E7C5DD-5893-4A62-A2C0-35FFA03C5B37}" type="slidenum">
              <a:rPr lang="en-US" smtClean="0"/>
              <a:pPr>
                <a:defRPr/>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676275"/>
            <a:ext cx="8229600" cy="914400"/>
          </a:xfrm>
        </p:spPr>
        <p:txBody>
          <a:bodyPr/>
          <a:lstStyle/>
          <a:p>
            <a:pPr eaLnBrk="1" hangingPunct="1">
              <a:defRPr/>
            </a:pPr>
            <a:r>
              <a:rPr lang="en-US" sz="3600" dirty="0"/>
              <a:t>UNC Skynet Telescopes in Chile</a:t>
            </a:r>
            <a:r>
              <a:rPr lang="en-US" dirty="0" smtClean="0"/>
              <a:t/>
            </a:r>
            <a:br>
              <a:rPr lang="en-US" dirty="0" smtClean="0"/>
            </a:br>
            <a:endParaRPr lang="en-US" dirty="0"/>
          </a:p>
        </p:txBody>
      </p:sp>
      <p:pic>
        <p:nvPicPr>
          <p:cNvPr id="2765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0600" y="1319213"/>
            <a:ext cx="7670800" cy="4886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652" name="TextBox 3"/>
          <p:cNvSpPr txBox="1">
            <a:spLocks noChangeArrowheads="1"/>
          </p:cNvSpPr>
          <p:nvPr/>
        </p:nvSpPr>
        <p:spPr bwMode="auto">
          <a:xfrm>
            <a:off x="2620963" y="6245225"/>
            <a:ext cx="69500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pPr algn="ctr"/>
            <a:r>
              <a:rPr lang="en-US" altLang="en-US" sz="1400"/>
              <a:t>https://www.facebook.com/photo.php?v=512493552130278</a:t>
            </a:r>
          </a:p>
        </p:txBody>
      </p:sp>
      <p:sp>
        <p:nvSpPr>
          <p:cNvPr id="5" name="Slide Number Placeholder 4"/>
          <p:cNvSpPr>
            <a:spLocks noGrp="1"/>
          </p:cNvSpPr>
          <p:nvPr>
            <p:ph type="sldNum" sz="quarter" idx="12"/>
          </p:nvPr>
        </p:nvSpPr>
        <p:spPr/>
        <p:txBody>
          <a:bodyPr/>
          <a:lstStyle/>
          <a:p>
            <a:pPr>
              <a:defRPr/>
            </a:pPr>
            <a:fld id="{6B2FE1BD-1E3F-4035-AE63-BCD015AC79A6}" type="slidenum">
              <a:rPr lang="en-US" smtClean="0"/>
              <a:pPr>
                <a:defRPr/>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681038"/>
            <a:ext cx="8229600" cy="914400"/>
          </a:xfrm>
        </p:spPr>
        <p:txBody>
          <a:bodyPr/>
          <a:lstStyle/>
          <a:p>
            <a:pPr eaLnBrk="1" hangingPunct="1">
              <a:defRPr/>
            </a:pPr>
            <a:r>
              <a:rPr lang="en-US" sz="3600" dirty="0"/>
              <a:t>What’s This?</a:t>
            </a:r>
            <a:r>
              <a:rPr lang="en-US" dirty="0" smtClean="0"/>
              <a:t/>
            </a:r>
            <a:br>
              <a:rPr lang="en-US" dirty="0" smtClean="0"/>
            </a:br>
            <a:endParaRPr lang="en-US" dirty="0"/>
          </a:p>
        </p:txBody>
      </p:sp>
      <p:pic>
        <p:nvPicPr>
          <p:cNvPr id="28675" name="Picture 2" descr="What the data looks lik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600200"/>
            <a:ext cx="6572250" cy="226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5200" y="2590800"/>
            <a:ext cx="3000375" cy="3343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8677"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3009900"/>
            <a:ext cx="4714875" cy="3314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pPr>
              <a:defRPr/>
            </a:pPr>
            <a:fld id="{E8D70D04-ECCD-40F9-9A9F-63BFF5C3F741}" type="slidenum">
              <a:rPr lang="en-US" smtClean="0"/>
              <a:pPr>
                <a:defRPr/>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81200" y="411163"/>
            <a:ext cx="8229600" cy="1371600"/>
          </a:xfrm>
        </p:spPr>
        <p:txBody>
          <a:bodyPr/>
          <a:lstStyle/>
          <a:p>
            <a:pPr eaLnBrk="1" hangingPunct="1">
              <a:defRPr/>
            </a:pPr>
            <a:r>
              <a:rPr lang="en-US" sz="3600" dirty="0"/>
              <a:t>Montgomery County, MD. Public </a:t>
            </a:r>
            <a:r>
              <a:rPr lang="en-US" sz="4000" dirty="0"/>
              <a:t>School Classroom Data Center</a:t>
            </a:r>
          </a:p>
        </p:txBody>
      </p:sp>
      <p:pic>
        <p:nvPicPr>
          <p:cNvPr id="30723" name="Picture 2" descr="http://www.montgomeryschoolsmd.org/info/baldrige/images/data_center03_larg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00" y="1911350"/>
            <a:ext cx="6477000" cy="411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4" name="TextBox 3"/>
          <p:cNvSpPr txBox="1">
            <a:spLocks noChangeArrowheads="1"/>
          </p:cNvSpPr>
          <p:nvPr/>
        </p:nvSpPr>
        <p:spPr bwMode="auto">
          <a:xfrm>
            <a:off x="2247900" y="6092825"/>
            <a:ext cx="7696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pPr algn="ctr"/>
            <a:r>
              <a:rPr lang="en-US" altLang="en-US" sz="1400">
                <a:hlinkClick r:id="rId3"/>
              </a:rPr>
              <a:t>http://www.montgomeryschoolsmd.org/info/baldrige/staff/datacenters.shtm</a:t>
            </a:r>
            <a:endParaRPr lang="en-US" altLang="en-US" sz="1400"/>
          </a:p>
        </p:txBody>
      </p:sp>
      <p:sp>
        <p:nvSpPr>
          <p:cNvPr id="5" name="Slide Number Placeholder 4"/>
          <p:cNvSpPr>
            <a:spLocks noGrp="1"/>
          </p:cNvSpPr>
          <p:nvPr>
            <p:ph type="sldNum" sz="quarter" idx="12"/>
          </p:nvPr>
        </p:nvSpPr>
        <p:spPr/>
        <p:txBody>
          <a:bodyPr/>
          <a:lstStyle/>
          <a:p>
            <a:pPr>
              <a:defRPr/>
            </a:pPr>
            <a:fld id="{CA0E1D84-F9A2-4D8E-A9E6-48A08BB28CD5}" type="slidenum">
              <a:rPr lang="en-US" smtClean="0"/>
              <a:pPr>
                <a:defRPr/>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2</a:t>
            </a:r>
            <a:endParaRPr lang="en-US" dirty="0"/>
          </a:p>
        </p:txBody>
      </p:sp>
      <p:sp>
        <p:nvSpPr>
          <p:cNvPr id="3" name="Content Placeholder 2"/>
          <p:cNvSpPr>
            <a:spLocks noGrp="1"/>
          </p:cNvSpPr>
          <p:nvPr>
            <p:ph idx="1"/>
          </p:nvPr>
        </p:nvSpPr>
        <p:spPr/>
        <p:txBody>
          <a:bodyPr/>
          <a:lstStyle/>
          <a:p>
            <a:endParaRPr lang="en-US" dirty="0" smtClean="0"/>
          </a:p>
          <a:p>
            <a:endParaRPr lang="en-US" dirty="0"/>
          </a:p>
          <a:p>
            <a:r>
              <a:rPr lang="en-US" dirty="0" smtClean="0"/>
              <a:t>Please </a:t>
            </a:r>
            <a:r>
              <a:rPr lang="en-US" dirty="0" smtClean="0"/>
              <a:t>break into small groups and discuss data that is typical to your work.</a:t>
            </a:r>
          </a:p>
          <a:p>
            <a:r>
              <a:rPr lang="en-US" dirty="0" smtClean="0"/>
              <a:t>What are the characteristics of this data?</a:t>
            </a:r>
          </a:p>
          <a:p>
            <a:r>
              <a:rPr lang="en-US" dirty="0" smtClean="0"/>
              <a:t>What are the challenges it poses for analysis?</a:t>
            </a:r>
          </a:p>
          <a:p>
            <a:r>
              <a:rPr lang="en-US" dirty="0" smtClean="0"/>
              <a:t>What are the risks to its longevity?</a:t>
            </a:r>
            <a:endParaRPr lang="en-US" dirty="0"/>
          </a:p>
        </p:txBody>
      </p:sp>
    </p:spTree>
    <p:extLst>
      <p:ext uri="{BB962C8B-B14F-4D97-AF65-F5344CB8AC3E}">
        <p14:creationId xmlns:p14="http://schemas.microsoft.com/office/powerpoint/2010/main" val="295447134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Big Data</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310084439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What’s the Big Deal?</a:t>
            </a:r>
            <a:endParaRPr lang="en-US" dirty="0"/>
          </a:p>
        </p:txBody>
      </p:sp>
      <p:sp>
        <p:nvSpPr>
          <p:cNvPr id="3" name="Content Placeholder 2"/>
          <p:cNvSpPr>
            <a:spLocks noGrp="1"/>
          </p:cNvSpPr>
          <p:nvPr>
            <p:ph idx="1"/>
          </p:nvPr>
        </p:nvSpPr>
        <p:spPr>
          <a:xfrm>
            <a:off x="946150" y="1600200"/>
            <a:ext cx="10444163" cy="4525963"/>
          </a:xfrm>
        </p:spPr>
        <p:txBody>
          <a:bodyPr>
            <a:normAutofit fontScale="92500"/>
          </a:bodyPr>
          <a:lstStyle/>
          <a:p>
            <a:pPr eaLnBrk="1" hangingPunct="1">
              <a:defRPr/>
            </a:pPr>
            <a:r>
              <a:rPr lang="en-US" dirty="0" smtClean="0"/>
              <a:t>Today’s science, medicine, government, and commerce are creating massive amounts of data.</a:t>
            </a:r>
          </a:p>
          <a:p>
            <a:pPr lvl="1" eaLnBrk="1" hangingPunct="1">
              <a:defRPr/>
            </a:pPr>
            <a:r>
              <a:rPr lang="en-US" dirty="0"/>
              <a:t>‘‘Deluge,’’ ‘‘waves,’’ and ‘‘</a:t>
            </a:r>
            <a:r>
              <a:rPr lang="en-US" dirty="0" smtClean="0"/>
              <a:t>knowledge overload</a:t>
            </a:r>
            <a:r>
              <a:rPr lang="en-US" dirty="0"/>
              <a:t>’’ are some of the terms used to describe the situation </a:t>
            </a:r>
            <a:r>
              <a:rPr lang="en-US" dirty="0" smtClean="0"/>
              <a:t>(Carlson &amp; Anderson, 2007).</a:t>
            </a:r>
          </a:p>
          <a:p>
            <a:pPr lvl="1" eaLnBrk="1" hangingPunct="1">
              <a:defRPr/>
            </a:pPr>
            <a:r>
              <a:rPr lang="en-US" dirty="0" smtClean="0"/>
              <a:t>New science such as genomics and those that collect data via sensors have changed data types and amounts.</a:t>
            </a:r>
          </a:p>
          <a:p>
            <a:pPr lvl="1" eaLnBrk="1" hangingPunct="1">
              <a:defRPr/>
            </a:pPr>
            <a:r>
              <a:rPr lang="en-US" dirty="0" smtClean="0"/>
              <a:t>4</a:t>
            </a:r>
            <a:r>
              <a:rPr lang="en-US" baseline="30000" dirty="0" smtClean="0"/>
              <a:t>th</a:t>
            </a:r>
            <a:r>
              <a:rPr lang="en-US" dirty="0" smtClean="0"/>
              <a:t> Paradigm – data-driven science</a:t>
            </a:r>
          </a:p>
          <a:p>
            <a:pPr lvl="1" eaLnBrk="1" hangingPunct="1">
              <a:defRPr/>
            </a:pPr>
            <a:r>
              <a:rPr lang="en-US" dirty="0" smtClean="0"/>
              <a:t>Data grids and greater computing capacity</a:t>
            </a:r>
          </a:p>
          <a:p>
            <a:pPr lvl="1" eaLnBrk="1" hangingPunct="1">
              <a:defRPr/>
            </a:pPr>
            <a:r>
              <a:rPr lang="en-US" dirty="0" smtClean="0"/>
              <a:t>Massive analysis and federation of disparate datasets.</a:t>
            </a:r>
          </a:p>
          <a:p>
            <a:pPr eaLnBrk="1" hangingPunct="1">
              <a:defRPr/>
            </a:pPr>
            <a:r>
              <a:rPr lang="en-US" dirty="0" smtClean="0"/>
              <a:t>Funders want researchers to create sound data that can be re-used, thus saving funding.</a:t>
            </a:r>
            <a:endParaRPr lang="en-US" dirty="0"/>
          </a:p>
        </p:txBody>
      </p:sp>
      <p:sp>
        <p:nvSpPr>
          <p:cNvPr id="4" name="Slide Number Placeholder 3"/>
          <p:cNvSpPr>
            <a:spLocks noGrp="1"/>
          </p:cNvSpPr>
          <p:nvPr>
            <p:ph type="sldNum" sz="quarter" idx="12"/>
          </p:nvPr>
        </p:nvSpPr>
        <p:spPr/>
        <p:txBody>
          <a:bodyPr/>
          <a:lstStyle/>
          <a:p>
            <a:pPr>
              <a:defRPr/>
            </a:pPr>
            <a:fld id="{B7220814-76A5-4E86-B7E9-326F25E1BA7E}" type="slidenum">
              <a:rPr lang="en-US" smtClean="0"/>
              <a:pPr>
                <a:defRPr/>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4" descr="http://www-01.ibm.com/software/data/bigdata/images/4-Vs-of-big-dat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6988"/>
            <a:ext cx="8610600" cy="528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699" name="TextBox 2"/>
          <p:cNvSpPr txBox="1">
            <a:spLocks noChangeArrowheads="1"/>
          </p:cNvSpPr>
          <p:nvPr/>
        </p:nvSpPr>
        <p:spPr bwMode="auto">
          <a:xfrm>
            <a:off x="2476500" y="6096000"/>
            <a:ext cx="7239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pPr algn="ctr"/>
            <a:r>
              <a:rPr lang="en-US" altLang="en-US" sz="1400"/>
              <a:t>IBM Big Data Platform. Retrieved from: </a:t>
            </a:r>
            <a:r>
              <a:rPr lang="en-US" altLang="en-US" sz="1400">
                <a:hlinkClick r:id="rId3"/>
              </a:rPr>
              <a:t>http://www-01.ibm.com/software/data/bigdata/</a:t>
            </a:r>
            <a:r>
              <a:rPr lang="en-US" altLang="en-US" sz="1400"/>
              <a:t> </a:t>
            </a:r>
          </a:p>
        </p:txBody>
      </p:sp>
      <p:sp>
        <p:nvSpPr>
          <p:cNvPr id="29700" name="TextBox 3"/>
          <p:cNvSpPr txBox="1">
            <a:spLocks noChangeArrowheads="1"/>
          </p:cNvSpPr>
          <p:nvPr/>
        </p:nvSpPr>
        <p:spPr bwMode="auto">
          <a:xfrm>
            <a:off x="3810000" y="5353050"/>
            <a:ext cx="4572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pPr algn="ctr"/>
            <a:r>
              <a:rPr lang="en-US" altLang="en-US" sz="3600" b="1"/>
              <a:t>VALUE!</a:t>
            </a:r>
            <a:endParaRPr lang="en-US" altLang="en-US" b="1"/>
          </a:p>
        </p:txBody>
      </p:sp>
      <p:sp>
        <p:nvSpPr>
          <p:cNvPr id="5" name="Slide Number Placeholder 4"/>
          <p:cNvSpPr>
            <a:spLocks noGrp="1"/>
          </p:cNvSpPr>
          <p:nvPr>
            <p:ph type="sldNum" sz="quarter" idx="12"/>
          </p:nvPr>
        </p:nvSpPr>
        <p:spPr/>
        <p:txBody>
          <a:bodyPr/>
          <a:lstStyle/>
          <a:p>
            <a:pPr>
              <a:defRPr/>
            </a:pPr>
            <a:fld id="{39B876AF-5EC9-433B-ACA5-646682647B8E}" type="slidenum">
              <a:rPr lang="en-US" smtClean="0"/>
              <a:pPr>
                <a:defRPr/>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Gartner 2014 Hype Cycle</a:t>
            </a:r>
            <a:endParaRPr lang="en-US" dirty="0"/>
          </a:p>
        </p:txBody>
      </p:sp>
      <p:pic>
        <p:nvPicPr>
          <p:cNvPr id="3" name="Picture 2"/>
          <p:cNvPicPr>
            <a:picLocks noChangeAspect="1"/>
          </p:cNvPicPr>
          <p:nvPr/>
        </p:nvPicPr>
        <p:blipFill>
          <a:blip r:embed="rId2"/>
          <a:stretch>
            <a:fillRect/>
          </a:stretch>
        </p:blipFill>
        <p:spPr>
          <a:xfrm>
            <a:off x="328780" y="1182065"/>
            <a:ext cx="8367846" cy="5535652"/>
          </a:xfrm>
          <a:prstGeom prst="rect">
            <a:avLst/>
          </a:prstGeom>
        </p:spPr>
      </p:pic>
      <p:sp>
        <p:nvSpPr>
          <p:cNvPr id="6" name="TextBox 5"/>
          <p:cNvSpPr txBox="1"/>
          <p:nvPr/>
        </p:nvSpPr>
        <p:spPr>
          <a:xfrm>
            <a:off x="9380041" y="2453443"/>
            <a:ext cx="1674401" cy="523220"/>
          </a:xfrm>
          <a:prstGeom prst="rect">
            <a:avLst/>
          </a:prstGeom>
          <a:noFill/>
        </p:spPr>
        <p:txBody>
          <a:bodyPr wrap="square" rtlCol="0">
            <a:spAutoFit/>
          </a:bodyPr>
          <a:lstStyle/>
          <a:p>
            <a:r>
              <a:rPr lang="en-US" sz="2800" dirty="0" smtClean="0">
                <a:solidFill>
                  <a:srgbClr val="FF0000"/>
                </a:solidFill>
              </a:rPr>
              <a:t>Big Data</a:t>
            </a:r>
            <a:endParaRPr lang="en-US" sz="2800" dirty="0">
              <a:solidFill>
                <a:srgbClr val="FF0000"/>
              </a:solidFill>
            </a:endParaRPr>
          </a:p>
        </p:txBody>
      </p:sp>
      <p:sp>
        <p:nvSpPr>
          <p:cNvPr id="7" name="Left Arrow 6"/>
          <p:cNvSpPr/>
          <p:nvPr/>
        </p:nvSpPr>
        <p:spPr>
          <a:xfrm>
            <a:off x="4758134" y="2493956"/>
            <a:ext cx="4386805" cy="288309"/>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144939" y="4376057"/>
            <a:ext cx="2709604" cy="1384995"/>
          </a:xfrm>
          <a:prstGeom prst="rect">
            <a:avLst/>
          </a:prstGeom>
          <a:noFill/>
        </p:spPr>
        <p:txBody>
          <a:bodyPr wrap="square" rtlCol="0">
            <a:spAutoFit/>
          </a:bodyPr>
          <a:lstStyle/>
          <a:p>
            <a:r>
              <a:rPr lang="en-US" sz="2800" dirty="0" smtClean="0"/>
              <a:t>http://www.gartner.com/newsroom/id/2819918</a:t>
            </a:r>
            <a:endParaRPr lang="en-US" sz="2800" dirty="0"/>
          </a:p>
        </p:txBody>
      </p:sp>
    </p:spTree>
    <p:extLst>
      <p:ext uri="{BB962C8B-B14F-4D97-AF65-F5344CB8AC3E}">
        <p14:creationId xmlns:p14="http://schemas.microsoft.com/office/powerpoint/2010/main" val="19723991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We Often Treat Data</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r>
              <a:rPr lang="en-US" dirty="0" smtClean="0"/>
              <a:t>Video from NYU Health Sciences Library:</a:t>
            </a:r>
          </a:p>
          <a:p>
            <a:pPr lvl="1"/>
            <a:r>
              <a:rPr lang="en-US" dirty="0" smtClean="0">
                <a:hlinkClick r:id="rId2"/>
              </a:rPr>
              <a:t>https://www.youtube.com/watch?v=N2zK3sAtr-4</a:t>
            </a:r>
            <a:r>
              <a:rPr lang="en-US" dirty="0" smtClean="0"/>
              <a:t> </a:t>
            </a:r>
            <a:endParaRPr lang="en-US" dirty="0"/>
          </a:p>
        </p:txBody>
      </p:sp>
    </p:spTree>
    <p:extLst>
      <p:ext uri="{BB962C8B-B14F-4D97-AF65-F5344CB8AC3E}">
        <p14:creationId xmlns:p14="http://schemas.microsoft.com/office/powerpoint/2010/main" val="376047875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Gartner 2015 Hype Cycle</a:t>
            </a:r>
            <a:endParaRPr lang="en-US" dirty="0"/>
          </a:p>
        </p:txBody>
      </p:sp>
      <p:pic>
        <p:nvPicPr>
          <p:cNvPr id="3" name="Picture 2"/>
          <p:cNvPicPr>
            <a:picLocks noChangeAspect="1"/>
          </p:cNvPicPr>
          <p:nvPr/>
        </p:nvPicPr>
        <p:blipFill>
          <a:blip r:embed="rId2"/>
          <a:stretch>
            <a:fillRect/>
          </a:stretch>
        </p:blipFill>
        <p:spPr>
          <a:xfrm>
            <a:off x="341540" y="1277030"/>
            <a:ext cx="7296150" cy="5580970"/>
          </a:xfrm>
          <a:prstGeom prst="rect">
            <a:avLst/>
          </a:prstGeom>
        </p:spPr>
      </p:pic>
      <p:sp>
        <p:nvSpPr>
          <p:cNvPr id="4" name="TextBox 3"/>
          <p:cNvSpPr txBox="1"/>
          <p:nvPr/>
        </p:nvSpPr>
        <p:spPr>
          <a:xfrm>
            <a:off x="7935686" y="2481943"/>
            <a:ext cx="3646714" cy="138499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800" dirty="0" smtClean="0">
                <a:solidFill>
                  <a:srgbClr val="FF0000"/>
                </a:solidFill>
              </a:rPr>
              <a:t>No Big Data here! Replace by Machine Learning</a:t>
            </a:r>
            <a:endParaRPr lang="en-US" sz="2800" dirty="0">
              <a:solidFill>
                <a:srgbClr val="FF0000"/>
              </a:solidFill>
            </a:endParaRPr>
          </a:p>
        </p:txBody>
      </p:sp>
      <p:sp>
        <p:nvSpPr>
          <p:cNvPr id="5" name="TextBox 4"/>
          <p:cNvSpPr txBox="1"/>
          <p:nvPr/>
        </p:nvSpPr>
        <p:spPr>
          <a:xfrm>
            <a:off x="8327571" y="5045529"/>
            <a:ext cx="3396343" cy="1200329"/>
          </a:xfrm>
          <a:prstGeom prst="rect">
            <a:avLst/>
          </a:prstGeom>
          <a:noFill/>
        </p:spPr>
        <p:txBody>
          <a:bodyPr wrap="square" rtlCol="0">
            <a:spAutoFit/>
          </a:bodyPr>
          <a:lstStyle/>
          <a:p>
            <a:r>
              <a:rPr lang="en-US" sz="2400" dirty="0" smtClean="0"/>
              <a:t>http://www.gartner.com/newsroom/id/3114217</a:t>
            </a:r>
            <a:endParaRPr lang="en-US" sz="2400" dirty="0"/>
          </a:p>
        </p:txBody>
      </p:sp>
    </p:spTree>
    <p:extLst>
      <p:ext uri="{BB962C8B-B14F-4D97-AF65-F5344CB8AC3E}">
        <p14:creationId xmlns:p14="http://schemas.microsoft.com/office/powerpoint/2010/main" val="289925280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Good Data</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8912692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Good STEM Data</a:t>
            </a:r>
            <a:endParaRPr lang="en-US" dirty="0"/>
          </a:p>
        </p:txBody>
      </p:sp>
      <p:sp>
        <p:nvSpPr>
          <p:cNvPr id="4" name="Content Placeholder 3"/>
          <p:cNvSpPr>
            <a:spLocks noGrp="1"/>
          </p:cNvSpPr>
          <p:nvPr>
            <p:ph idx="1"/>
          </p:nvPr>
        </p:nvSpPr>
        <p:spPr>
          <a:xfrm>
            <a:off x="609600" y="1600200"/>
            <a:ext cx="10972800" cy="2726871"/>
          </a:xfrm>
        </p:spPr>
        <p:txBody>
          <a:bodyPr numCol="2"/>
          <a:lstStyle/>
          <a:p>
            <a:r>
              <a:rPr lang="en-US" sz="3600" dirty="0" smtClean="0"/>
              <a:t>Accuracy</a:t>
            </a:r>
          </a:p>
          <a:p>
            <a:r>
              <a:rPr lang="en-US" sz="3600" dirty="0" smtClean="0"/>
              <a:t>Validity</a:t>
            </a:r>
          </a:p>
          <a:p>
            <a:r>
              <a:rPr lang="en-US" sz="3600" dirty="0" smtClean="0"/>
              <a:t>Reliability</a:t>
            </a:r>
          </a:p>
          <a:p>
            <a:r>
              <a:rPr lang="en-US" sz="3600" dirty="0" smtClean="0"/>
              <a:t>Timeliness</a:t>
            </a:r>
          </a:p>
          <a:p>
            <a:r>
              <a:rPr lang="en-US" sz="3600" dirty="0" smtClean="0"/>
              <a:t>Relevance </a:t>
            </a:r>
          </a:p>
          <a:p>
            <a:r>
              <a:rPr lang="en-US" sz="3600" dirty="0" smtClean="0"/>
              <a:t>Completeness</a:t>
            </a:r>
          </a:p>
          <a:p>
            <a:r>
              <a:rPr lang="en-US" sz="3600" dirty="0" smtClean="0"/>
              <a:t>Bias</a:t>
            </a:r>
          </a:p>
          <a:p>
            <a:r>
              <a:rPr lang="en-US" sz="3600" dirty="0" smtClean="0"/>
              <a:t>Limitations</a:t>
            </a:r>
          </a:p>
          <a:p>
            <a:r>
              <a:rPr lang="en-US" sz="3600" dirty="0" smtClean="0"/>
              <a:t>Alignment</a:t>
            </a:r>
          </a:p>
          <a:p>
            <a:r>
              <a:rPr lang="en-US" sz="3600" dirty="0" smtClean="0"/>
              <a:t>Ownership</a:t>
            </a:r>
          </a:p>
        </p:txBody>
      </p:sp>
      <p:sp>
        <p:nvSpPr>
          <p:cNvPr id="6" name="Rectangle 5"/>
          <p:cNvSpPr/>
          <p:nvPr/>
        </p:nvSpPr>
        <p:spPr>
          <a:xfrm>
            <a:off x="585869" y="5511772"/>
            <a:ext cx="11020261" cy="830997"/>
          </a:xfrm>
          <a:prstGeom prst="rect">
            <a:avLst/>
          </a:prstGeom>
        </p:spPr>
        <p:txBody>
          <a:bodyPr wrap="none">
            <a:spAutoFit/>
          </a:bodyPr>
          <a:lstStyle/>
          <a:p>
            <a:r>
              <a:rPr lang="en-US" sz="2400" dirty="0" smtClean="0"/>
              <a:t>Colorado Stem Pipeline, 2013 </a:t>
            </a:r>
          </a:p>
          <a:p>
            <a:r>
              <a:rPr lang="en-US" sz="2400" dirty="0" smtClean="0"/>
              <a:t>http://www.coloradostateplan.com/STEM/STEMDataStrategyDraft121313-1.pdf</a:t>
            </a:r>
            <a:endParaRPr lang="en-US" sz="2400" dirty="0"/>
          </a:p>
        </p:txBody>
      </p:sp>
    </p:spTree>
    <p:extLst>
      <p:ext uri="{BB962C8B-B14F-4D97-AF65-F5344CB8AC3E}">
        <p14:creationId xmlns:p14="http://schemas.microsoft.com/office/powerpoint/2010/main" val="313287542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HIM Data</a:t>
            </a:r>
            <a:endParaRPr lang="en-US" dirty="0"/>
          </a:p>
        </p:txBody>
      </p:sp>
      <p:sp>
        <p:nvSpPr>
          <p:cNvPr id="3" name="Content Placeholder 2"/>
          <p:cNvSpPr>
            <a:spLocks noGrp="1"/>
          </p:cNvSpPr>
          <p:nvPr>
            <p:ph idx="1"/>
          </p:nvPr>
        </p:nvSpPr>
        <p:spPr>
          <a:xfrm>
            <a:off x="609600" y="1600201"/>
            <a:ext cx="10972800" cy="2563586"/>
          </a:xfrm>
        </p:spPr>
        <p:txBody>
          <a:bodyPr numCol="2"/>
          <a:lstStyle/>
          <a:p>
            <a:r>
              <a:rPr lang="en-US" sz="3600" dirty="0" smtClean="0"/>
              <a:t>Accuracy</a:t>
            </a:r>
          </a:p>
          <a:p>
            <a:r>
              <a:rPr lang="en-US" sz="3600" dirty="0" smtClean="0"/>
              <a:t>Accessibility</a:t>
            </a:r>
          </a:p>
          <a:p>
            <a:r>
              <a:rPr lang="en-US" sz="3600" dirty="0" smtClean="0"/>
              <a:t>Consistency</a:t>
            </a:r>
          </a:p>
          <a:p>
            <a:r>
              <a:rPr lang="en-US" sz="3600" dirty="0" smtClean="0"/>
              <a:t>Comprehensiveness</a:t>
            </a:r>
          </a:p>
          <a:p>
            <a:r>
              <a:rPr lang="en-US" sz="3600" dirty="0" smtClean="0"/>
              <a:t>Currency &amp; Timeliness</a:t>
            </a:r>
          </a:p>
          <a:p>
            <a:r>
              <a:rPr lang="en-US" sz="3600" dirty="0" smtClean="0"/>
              <a:t>Definition</a:t>
            </a:r>
          </a:p>
          <a:p>
            <a:r>
              <a:rPr lang="en-US" sz="3600" dirty="0" smtClean="0"/>
              <a:t>Granularity</a:t>
            </a:r>
          </a:p>
          <a:p>
            <a:r>
              <a:rPr lang="en-US" sz="3600" dirty="0" smtClean="0"/>
              <a:t>Precision</a:t>
            </a:r>
          </a:p>
          <a:p>
            <a:r>
              <a:rPr lang="en-US" sz="3600" dirty="0" smtClean="0"/>
              <a:t>Relevancy</a:t>
            </a:r>
            <a:endParaRPr lang="en-US" sz="3600" dirty="0"/>
          </a:p>
        </p:txBody>
      </p:sp>
      <p:sp>
        <p:nvSpPr>
          <p:cNvPr id="4" name="TextBox 3"/>
          <p:cNvSpPr txBox="1"/>
          <p:nvPr/>
        </p:nvSpPr>
        <p:spPr>
          <a:xfrm>
            <a:off x="960664" y="5780315"/>
            <a:ext cx="10270671" cy="461665"/>
          </a:xfrm>
          <a:prstGeom prst="rect">
            <a:avLst/>
          </a:prstGeom>
          <a:noFill/>
        </p:spPr>
        <p:txBody>
          <a:bodyPr wrap="square" rtlCol="0">
            <a:spAutoFit/>
          </a:bodyPr>
          <a:lstStyle/>
          <a:p>
            <a:r>
              <a:rPr lang="en-US" sz="2400" dirty="0" smtClean="0"/>
              <a:t>http://www.carecommunications.com/blog/characteristics-data-quality/</a:t>
            </a:r>
            <a:endParaRPr lang="en-US" sz="2400" dirty="0"/>
          </a:p>
        </p:txBody>
      </p:sp>
    </p:spTree>
    <p:extLst>
      <p:ext uri="{BB962C8B-B14F-4D97-AF65-F5344CB8AC3E}">
        <p14:creationId xmlns:p14="http://schemas.microsoft.com/office/powerpoint/2010/main" val="236021011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79815" y="0"/>
            <a:ext cx="8931728" cy="6713165"/>
          </a:xfrm>
          <a:prstGeom prst="rect">
            <a:avLst/>
          </a:prstGeom>
        </p:spPr>
      </p:pic>
      <p:sp>
        <p:nvSpPr>
          <p:cNvPr id="5" name="TextBox 4"/>
          <p:cNvSpPr txBox="1"/>
          <p:nvPr/>
        </p:nvSpPr>
        <p:spPr>
          <a:xfrm>
            <a:off x="0" y="6005279"/>
            <a:ext cx="5339443" cy="707886"/>
          </a:xfrm>
          <a:prstGeom prst="rect">
            <a:avLst/>
          </a:prstGeom>
          <a:noFill/>
        </p:spPr>
        <p:txBody>
          <a:bodyPr wrap="square" rtlCol="0">
            <a:spAutoFit/>
          </a:bodyPr>
          <a:lstStyle/>
          <a:p>
            <a:r>
              <a:rPr lang="en-US" sz="2000" dirty="0" smtClean="0"/>
              <a:t>http://www.slideshare.net/MichaelKuesters/data-quality-definitions</a:t>
            </a:r>
            <a:endParaRPr lang="en-US" sz="2000" dirty="0"/>
          </a:p>
        </p:txBody>
      </p:sp>
    </p:spTree>
    <p:extLst>
      <p:ext uri="{BB962C8B-B14F-4D97-AF65-F5344CB8AC3E}">
        <p14:creationId xmlns:p14="http://schemas.microsoft.com/office/powerpoint/2010/main" val="395588842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Metadata</a:t>
            </a:r>
            <a:endParaRPr lang="en-US" dirty="0"/>
          </a:p>
        </p:txBody>
      </p:sp>
      <p:sp>
        <p:nvSpPr>
          <p:cNvPr id="24579" name="Content Placeholder 2"/>
          <p:cNvSpPr>
            <a:spLocks noGrp="1"/>
          </p:cNvSpPr>
          <p:nvPr>
            <p:ph idx="1"/>
          </p:nvPr>
        </p:nvSpPr>
        <p:spPr/>
        <p:txBody>
          <a:bodyPr/>
          <a:lstStyle/>
          <a:p>
            <a:pPr eaLnBrk="1" hangingPunct="1"/>
            <a:r>
              <a:rPr lang="en-US" altLang="en-US" sz="3600" smtClean="0"/>
              <a:t>NSF definition:</a:t>
            </a:r>
          </a:p>
          <a:p>
            <a:pPr lvl="1" eaLnBrk="1" hangingPunct="1"/>
            <a:r>
              <a:rPr lang="en-US" altLang="en-US" sz="3200" smtClean="0"/>
              <a:t>Metadata “summarize data content, structure, interrelationships, and provenance.”</a:t>
            </a:r>
          </a:p>
          <a:p>
            <a:pPr eaLnBrk="1" hangingPunct="1"/>
            <a:r>
              <a:rPr lang="en-US" altLang="en-US" sz="3600" smtClean="0"/>
              <a:t>More generally, “data about data”.</a:t>
            </a:r>
          </a:p>
          <a:p>
            <a:pPr eaLnBrk="1" hangingPunct="1"/>
            <a:r>
              <a:rPr lang="en-US" altLang="en-US" sz="3600" smtClean="0"/>
              <a:t>More precisely, “structured data about data”.</a:t>
            </a:r>
          </a:p>
        </p:txBody>
      </p:sp>
      <p:sp>
        <p:nvSpPr>
          <p:cNvPr id="4" name="Slide Number Placeholder 3"/>
          <p:cNvSpPr>
            <a:spLocks noGrp="1"/>
          </p:cNvSpPr>
          <p:nvPr>
            <p:ph type="sldNum" sz="quarter" idx="12"/>
          </p:nvPr>
        </p:nvSpPr>
        <p:spPr/>
        <p:txBody>
          <a:bodyPr/>
          <a:lstStyle/>
          <a:p>
            <a:pPr>
              <a:defRPr/>
            </a:pPr>
            <a:fld id="{9A23C477-323D-449E-B0D9-B8AEA6BD8EE4}" type="slidenum">
              <a:rPr lang="en-US" smtClean="0"/>
              <a:pPr>
                <a:defRPr/>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4294967295"/>
          </p:nvPr>
        </p:nvSpPr>
        <p:spPr>
          <a:xfrm>
            <a:off x="948267" y="1604963"/>
            <a:ext cx="10035822" cy="3805237"/>
          </a:xfrm>
        </p:spPr>
        <p:txBody>
          <a:bodyPr>
            <a:normAutofit fontScale="92500"/>
          </a:bodyPr>
          <a:lstStyle/>
          <a:p>
            <a:pPr eaLnBrk="1" hangingPunct="1">
              <a:defRPr/>
            </a:pPr>
            <a:r>
              <a:rPr lang="en-US" sz="3200" dirty="0"/>
              <a:t>Metadata is structured information that describes, explains, locates, or otherwise makes it easier to retrieve, use, or manage an information resource. Metadata is often called data about data or information about information.</a:t>
            </a:r>
          </a:p>
          <a:p>
            <a:pPr marL="346075" indent="0" eaLnBrk="1" hangingPunct="1">
              <a:buFont typeface="Arial" panose="020B0604020202020204" pitchFamily="34" charset="0"/>
              <a:buNone/>
              <a:defRPr/>
            </a:pPr>
            <a:r>
              <a:rPr lang="en-US" dirty="0"/>
              <a:t>NISO. </a:t>
            </a:r>
            <a:r>
              <a:rPr lang="en-US" i="1" dirty="0"/>
              <a:t>Understanding Metadata.”  </a:t>
            </a:r>
            <a:r>
              <a:rPr lang="en-US" dirty="0"/>
              <a:t>(2004) p. 1. </a:t>
            </a:r>
            <a:r>
              <a:rPr lang="en-US" dirty="0">
                <a:hlinkClick r:id="rId2"/>
              </a:rPr>
              <a:t>http://www.niso.org/publications/press/UnderstandingMetadata.pdf</a:t>
            </a:r>
            <a:r>
              <a:rPr lang="en-US" dirty="0"/>
              <a:t> </a:t>
            </a:r>
            <a:endParaRPr lang="en-US" sz="3200" dirty="0"/>
          </a:p>
          <a:p>
            <a:pPr marL="0" indent="0" eaLnBrk="1" hangingPunct="1">
              <a:buFont typeface="Arial" panose="020B0604020202020204" pitchFamily="34" charset="0"/>
              <a:buNone/>
              <a:defRPr/>
            </a:pPr>
            <a:endParaRPr lang="en-US" dirty="0"/>
          </a:p>
        </p:txBody>
      </p:sp>
      <p:sp>
        <p:nvSpPr>
          <p:cNvPr id="3" name="Title 2"/>
          <p:cNvSpPr>
            <a:spLocks noGrp="1"/>
          </p:cNvSpPr>
          <p:nvPr>
            <p:ph type="title"/>
          </p:nvPr>
        </p:nvSpPr>
        <p:spPr>
          <a:xfrm>
            <a:off x="1981200" y="381000"/>
            <a:ext cx="8229600" cy="914400"/>
          </a:xfrm>
        </p:spPr>
        <p:txBody>
          <a:bodyPr/>
          <a:lstStyle/>
          <a:p>
            <a:pPr eaLnBrk="1" hangingPunct="1">
              <a:defRPr/>
            </a:pPr>
            <a:r>
              <a:rPr lang="en-US" dirty="0" smtClean="0"/>
              <a:t>Metadata</a:t>
            </a:r>
            <a:endParaRPr lang="en-US" dirty="0"/>
          </a:p>
        </p:txBody>
      </p:sp>
      <p:sp>
        <p:nvSpPr>
          <p:cNvPr id="5" name="Slide Number Placeholder 4"/>
          <p:cNvSpPr>
            <a:spLocks noGrp="1"/>
          </p:cNvSpPr>
          <p:nvPr>
            <p:ph type="sldNum" sz="quarter" idx="12"/>
          </p:nvPr>
        </p:nvSpPr>
        <p:spPr/>
        <p:txBody>
          <a:bodyPr/>
          <a:lstStyle/>
          <a:p>
            <a:pPr>
              <a:defRPr/>
            </a:pPr>
            <a:fld id="{D63B133B-E519-4A40-ACBB-528C469D20B3}" type="slidenum">
              <a:rPr lang="en-US" smtClean="0"/>
              <a:pPr>
                <a:defRPr/>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1140178" y="1600200"/>
            <a:ext cx="9934222" cy="4572000"/>
          </a:xfrm>
        </p:spPr>
        <p:txBody>
          <a:bodyPr/>
          <a:lstStyle/>
          <a:p>
            <a:pPr eaLnBrk="1" hangingPunct="1">
              <a:defRPr/>
            </a:pPr>
            <a:r>
              <a:rPr lang="en-US" dirty="0"/>
              <a:t>Catalog information for books in libraries</a:t>
            </a:r>
          </a:p>
          <a:p>
            <a:pPr eaLnBrk="1" hangingPunct="1">
              <a:defRPr/>
            </a:pPr>
            <a:r>
              <a:rPr lang="en-US" dirty="0"/>
              <a:t>Finding aids for archival collections</a:t>
            </a:r>
          </a:p>
          <a:p>
            <a:pPr eaLnBrk="1" hangingPunct="1">
              <a:defRPr/>
            </a:pPr>
            <a:r>
              <a:rPr lang="en-US" dirty="0"/>
              <a:t>Tags on websites or other online materials</a:t>
            </a:r>
          </a:p>
          <a:p>
            <a:pPr eaLnBrk="1" hangingPunct="1">
              <a:defRPr/>
            </a:pPr>
            <a:r>
              <a:rPr lang="en-US" dirty="0"/>
              <a:t>Per NSA: “It's information wireless carriers collect about where, when and to whom customers make phone calls… also, phone numbers, the time and duration of calls and the location of the caller and the recipient</a:t>
            </a:r>
            <a:r>
              <a:rPr lang="en-US" dirty="0" smtClean="0"/>
              <a:t>.” </a:t>
            </a:r>
            <a:endParaRPr lang="en-US" dirty="0"/>
          </a:p>
          <a:p>
            <a:pPr marL="346075" indent="0" eaLnBrk="1" hangingPunct="1">
              <a:spcBef>
                <a:spcPts val="600"/>
              </a:spcBef>
              <a:buFont typeface="Arial" panose="020B0604020202020204" pitchFamily="34" charset="0"/>
              <a:buNone/>
              <a:defRPr/>
            </a:pPr>
            <a:endParaRPr lang="en-US" sz="1400" baseline="30000" dirty="0" smtClean="0"/>
          </a:p>
          <a:p>
            <a:pPr marL="746125" lvl="1" indent="0" eaLnBrk="1" hangingPunct="1">
              <a:spcBef>
                <a:spcPts val="600"/>
              </a:spcBef>
              <a:buFont typeface="Arial" panose="020B0604020202020204" pitchFamily="34" charset="0"/>
              <a:buNone/>
              <a:defRPr/>
            </a:pPr>
            <a:r>
              <a:rPr lang="en-US" sz="2000" dirty="0" smtClean="0"/>
              <a:t>David </a:t>
            </a:r>
            <a:r>
              <a:rPr lang="en-US" sz="2000" dirty="0" err="1" smtClean="0"/>
              <a:t>Golman</a:t>
            </a:r>
            <a:r>
              <a:rPr lang="en-US" sz="2000" dirty="0" smtClean="0"/>
              <a:t>, CNN Money. Jan. 17, 2014. http://money.cnn.com/2014/01/17/technology/security/obama-metadata-nsa</a:t>
            </a:r>
            <a:endParaRPr lang="en-US" sz="2000" dirty="0"/>
          </a:p>
        </p:txBody>
      </p:sp>
      <p:sp>
        <p:nvSpPr>
          <p:cNvPr id="3" name="Title 2"/>
          <p:cNvSpPr>
            <a:spLocks noGrp="1"/>
          </p:cNvSpPr>
          <p:nvPr>
            <p:ph type="title"/>
          </p:nvPr>
        </p:nvSpPr>
        <p:spPr>
          <a:xfrm>
            <a:off x="1981200" y="676275"/>
            <a:ext cx="8229600" cy="914400"/>
          </a:xfrm>
        </p:spPr>
        <p:txBody>
          <a:bodyPr/>
          <a:lstStyle/>
          <a:p>
            <a:pPr eaLnBrk="1" hangingPunct="1">
              <a:defRPr/>
            </a:pPr>
            <a:r>
              <a:rPr lang="en-US" dirty="0" smtClean="0"/>
              <a:t>Examples of Metadata</a:t>
            </a:r>
            <a:br>
              <a:rPr lang="en-US" dirty="0" smtClean="0"/>
            </a:br>
            <a:endParaRPr lang="en-US" dirty="0"/>
          </a:p>
        </p:txBody>
      </p:sp>
      <p:sp>
        <p:nvSpPr>
          <p:cNvPr id="5" name="Slide Number Placeholder 4"/>
          <p:cNvSpPr>
            <a:spLocks noGrp="1"/>
          </p:cNvSpPr>
          <p:nvPr>
            <p:ph type="sldNum" sz="quarter" idx="12"/>
          </p:nvPr>
        </p:nvSpPr>
        <p:spPr/>
        <p:txBody>
          <a:bodyPr/>
          <a:lstStyle/>
          <a:p>
            <a:pPr>
              <a:defRPr/>
            </a:pPr>
            <a:fld id="{E878E477-0E7C-4C54-9DB8-C01759D33F86}" type="slidenum">
              <a:rPr lang="en-US" smtClean="0"/>
              <a:pPr>
                <a:defRPr/>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Life Stages of Data -1</a:t>
            </a:r>
            <a:endParaRPr lang="en-US" dirty="0"/>
          </a:p>
        </p:txBody>
      </p:sp>
      <p:sp>
        <p:nvSpPr>
          <p:cNvPr id="33795" name="Content Placeholder 2"/>
          <p:cNvSpPr>
            <a:spLocks noGrp="1"/>
          </p:cNvSpPr>
          <p:nvPr>
            <p:ph idx="1"/>
          </p:nvPr>
        </p:nvSpPr>
        <p:spPr/>
        <p:txBody>
          <a:bodyPr/>
          <a:lstStyle/>
          <a:p>
            <a:pPr eaLnBrk="1" hangingPunct="1"/>
            <a:r>
              <a:rPr lang="en-US" altLang="en-US" dirty="0" smtClean="0"/>
              <a:t>Carlson &amp; Anderson: </a:t>
            </a:r>
          </a:p>
          <a:p>
            <a:pPr lvl="1" eaLnBrk="1" hangingPunct="1"/>
            <a:r>
              <a:rPr lang="en-US" altLang="en-US" dirty="0" smtClean="0"/>
              <a:t>Data Collection: Born Digital and Heterogeneous Legacy Data </a:t>
            </a:r>
          </a:p>
          <a:p>
            <a:pPr lvl="2" eaLnBrk="1" hangingPunct="1"/>
            <a:r>
              <a:rPr lang="en-US" altLang="en-US" dirty="0" smtClean="0"/>
              <a:t>Much data is still collected in analog form.</a:t>
            </a:r>
          </a:p>
          <a:p>
            <a:pPr lvl="1" eaLnBrk="1" hangingPunct="1"/>
            <a:r>
              <a:rPr lang="en-US" altLang="en-US" dirty="0" smtClean="0"/>
              <a:t>Data Formatting: Codified Abstract Forms and Tacit Knowledge </a:t>
            </a:r>
          </a:p>
          <a:p>
            <a:pPr lvl="2" eaLnBrk="1" hangingPunct="1"/>
            <a:r>
              <a:rPr lang="en-US" altLang="en-US" dirty="0" smtClean="0"/>
              <a:t>“For collected materials to become data that can be used and mainly reused, they need to be rendered disseminative, that is to be rendered at the same time transportable in concise abstract forms and intelligible.” </a:t>
            </a:r>
          </a:p>
          <a:p>
            <a:pPr lvl="2" eaLnBrk="1" hangingPunct="1"/>
            <a:r>
              <a:rPr lang="en-US" altLang="en-US" dirty="0" smtClean="0"/>
              <a:t>Data must be normalized, cleaned, have adequate metadata that labels and explains the data. (pp. 307</a:t>
            </a:r>
            <a:r>
              <a:rPr lang="en-US" altLang="en-US" dirty="0" smtClean="0"/>
              <a:t>)</a:t>
            </a:r>
            <a:endParaRPr lang="en-US" altLang="en-US" dirty="0"/>
          </a:p>
          <a:p>
            <a:pPr lvl="2" eaLnBrk="1" hangingPunct="1"/>
            <a:endParaRPr lang="en-US" altLang="en-US" sz="2800" dirty="0" smtClean="0"/>
          </a:p>
          <a:p>
            <a:pPr lvl="4" eaLnBrk="1" hangingPunct="1"/>
            <a:r>
              <a:rPr lang="en-US" sz="2000" dirty="0"/>
              <a:t>Carlson, </a:t>
            </a:r>
            <a:r>
              <a:rPr lang="en-US" sz="2000" dirty="0" err="1"/>
              <a:t>Samuelle</a:t>
            </a:r>
            <a:r>
              <a:rPr lang="en-US" sz="2000" dirty="0"/>
              <a:t> and Ben Anderson, “What are Data? The Many Kinds of Data and Their Implications for Data Re-use.” </a:t>
            </a:r>
            <a:r>
              <a:rPr lang="en-US" sz="2000" i="1" dirty="0"/>
              <a:t>Journal of Computer-Mediated Communication</a:t>
            </a:r>
            <a:r>
              <a:rPr lang="en-US" sz="2000" dirty="0"/>
              <a:t>, 12/2 (2007): 301-317. </a:t>
            </a:r>
            <a:endParaRPr lang="en-US" altLang="en-US" sz="3200" dirty="0" smtClean="0"/>
          </a:p>
        </p:txBody>
      </p:sp>
      <p:sp>
        <p:nvSpPr>
          <p:cNvPr id="4" name="Slide Number Placeholder 3"/>
          <p:cNvSpPr>
            <a:spLocks noGrp="1"/>
          </p:cNvSpPr>
          <p:nvPr>
            <p:ph type="sldNum" sz="quarter" idx="12"/>
          </p:nvPr>
        </p:nvSpPr>
        <p:spPr/>
        <p:txBody>
          <a:bodyPr/>
          <a:lstStyle/>
          <a:p>
            <a:pPr>
              <a:defRPr/>
            </a:pPr>
            <a:fld id="{C13D8AA2-4E30-42BE-B9C5-C2EE6AE1EFC5}" type="slidenum">
              <a:rPr lang="en-US" smtClean="0"/>
              <a:pPr>
                <a:defRPr/>
              </a:pPr>
              <a:t>48</a:t>
            </a:fld>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Life Stages of Data - 2</a:t>
            </a:r>
            <a:endParaRPr lang="en-US" dirty="0"/>
          </a:p>
        </p:txBody>
      </p:sp>
      <p:sp>
        <p:nvSpPr>
          <p:cNvPr id="3" name="Content Placeholder 2"/>
          <p:cNvSpPr>
            <a:spLocks noGrp="1"/>
          </p:cNvSpPr>
          <p:nvPr>
            <p:ph idx="1"/>
          </p:nvPr>
        </p:nvSpPr>
        <p:spPr/>
        <p:txBody>
          <a:bodyPr>
            <a:normAutofit fontScale="92500"/>
          </a:bodyPr>
          <a:lstStyle/>
          <a:p>
            <a:pPr eaLnBrk="1" hangingPunct="1">
              <a:defRPr/>
            </a:pPr>
            <a:r>
              <a:rPr lang="en-US" dirty="0"/>
              <a:t>Data Release: Ownership, Consent, and Moral Rights </a:t>
            </a:r>
            <a:endParaRPr lang="en-US" dirty="0" smtClean="0"/>
          </a:p>
          <a:p>
            <a:pPr lvl="1" eaLnBrk="1" hangingPunct="1">
              <a:defRPr/>
            </a:pPr>
            <a:r>
              <a:rPr lang="en-US" dirty="0" smtClean="0"/>
              <a:t>IRB, ethical consideration in sharing data</a:t>
            </a:r>
          </a:p>
          <a:p>
            <a:pPr eaLnBrk="1" hangingPunct="1">
              <a:defRPr/>
            </a:pPr>
            <a:r>
              <a:rPr lang="en-US" dirty="0"/>
              <a:t>Data Re-Use: Trust, Provenance, and ‘‘Cookery’’ </a:t>
            </a:r>
            <a:endParaRPr lang="en-US" dirty="0" smtClean="0"/>
          </a:p>
          <a:p>
            <a:pPr lvl="1" eaLnBrk="1" hangingPunct="1">
              <a:defRPr/>
            </a:pPr>
            <a:r>
              <a:rPr lang="en-US" dirty="0" smtClean="0"/>
              <a:t>Data re-users need to trust data creators</a:t>
            </a:r>
          </a:p>
          <a:p>
            <a:pPr lvl="1" eaLnBrk="1" hangingPunct="1">
              <a:defRPr/>
            </a:pPr>
            <a:r>
              <a:rPr lang="en-US" dirty="0" smtClean="0"/>
              <a:t>Methodology must be explicit and documented</a:t>
            </a:r>
          </a:p>
          <a:p>
            <a:pPr lvl="1" eaLnBrk="1" hangingPunct="1">
              <a:defRPr/>
            </a:pPr>
            <a:r>
              <a:rPr lang="en-US" dirty="0" smtClean="0"/>
              <a:t>“</a:t>
            </a:r>
            <a:r>
              <a:rPr lang="en-US" dirty="0"/>
              <a:t>Across all case studies it was clear that this disconnection required not only visualizing data in intelligible forms, but more importantly, making explicit their context of production and setting up appropriate systems of quality checks and assessment. </a:t>
            </a:r>
            <a:r>
              <a:rPr lang="en-US" dirty="0" smtClean="0"/>
              <a:t>“  - Carlson &amp; Anderson, p. 309-310.</a:t>
            </a:r>
          </a:p>
          <a:p>
            <a:pPr lvl="1" eaLnBrk="1" hangingPunct="1">
              <a:defRPr/>
            </a:pPr>
            <a:r>
              <a:rPr lang="en-US" dirty="0" smtClean="0"/>
              <a:t>Best practices help to instill trust</a:t>
            </a:r>
          </a:p>
          <a:p>
            <a:pPr lvl="1" eaLnBrk="1" hangingPunct="1">
              <a:defRPr/>
            </a:pPr>
            <a:r>
              <a:rPr lang="en-US" dirty="0" smtClean="0"/>
              <a:t>Research CONTEXT must be captured and articulated to users.</a:t>
            </a:r>
            <a:endParaRPr lang="en-US" dirty="0"/>
          </a:p>
        </p:txBody>
      </p:sp>
      <p:sp>
        <p:nvSpPr>
          <p:cNvPr id="4" name="Slide Number Placeholder 3"/>
          <p:cNvSpPr>
            <a:spLocks noGrp="1"/>
          </p:cNvSpPr>
          <p:nvPr>
            <p:ph type="sldNum" sz="quarter" idx="12"/>
          </p:nvPr>
        </p:nvSpPr>
        <p:spPr/>
        <p:txBody>
          <a:bodyPr/>
          <a:lstStyle/>
          <a:p>
            <a:pPr>
              <a:defRPr/>
            </a:pPr>
            <a:fld id="{2EC9C036-C986-4CC2-8DA7-25F3DE1EDF71}" type="slidenum">
              <a:rPr lang="en-US" smtClean="0"/>
              <a:pPr>
                <a:defRPr/>
              </a:pPr>
              <a:t>49</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Fourth Paradigm Science and </a:t>
            </a:r>
            <a:br>
              <a:rPr lang="en-US" dirty="0" smtClean="0"/>
            </a:br>
            <a:r>
              <a:rPr lang="en-US" dirty="0" smtClean="0"/>
              <a:t>Data Curation</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97869061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Sharing Data Is an Unnatural Act</a:t>
            </a:r>
            <a:endParaRPr lang="en-US" dirty="0"/>
          </a:p>
        </p:txBody>
      </p:sp>
      <p:sp>
        <p:nvSpPr>
          <p:cNvPr id="35843" name="Content Placeholder 2"/>
          <p:cNvSpPr>
            <a:spLocks noGrp="1"/>
          </p:cNvSpPr>
          <p:nvPr>
            <p:ph idx="1"/>
          </p:nvPr>
        </p:nvSpPr>
        <p:spPr/>
        <p:txBody>
          <a:bodyPr/>
          <a:lstStyle/>
          <a:p>
            <a:pPr eaLnBrk="1" hangingPunct="1"/>
            <a:r>
              <a:rPr lang="en-US" altLang="en-US" smtClean="0"/>
              <a:t>Carlson &amp; Anderson concluded that “two key assumptions that appear to underpin a number of discourses on e-science are not supported in practice”:</a:t>
            </a:r>
          </a:p>
          <a:p>
            <a:pPr lvl="1" eaLnBrk="1" hangingPunct="1"/>
            <a:r>
              <a:rPr lang="en-US" altLang="en-US" smtClean="0"/>
              <a:t>That knowledge can easily and straightforwardly be disembedded from its producers and original contexts to become explicit data for temporally and geographically distributed re-users.</a:t>
            </a:r>
          </a:p>
          <a:p>
            <a:pPr lvl="1" eaLnBrk="1" hangingPunct="1"/>
            <a:r>
              <a:rPr lang="en-US" altLang="en-US" smtClean="0"/>
              <a:t>That there is a binary divide between the ‘‘quantitative’’ and ‘‘qualitative’’ sciences in their approach to, and ability to benefit from, e-science tools and practices, especially in terms of data re-use. </a:t>
            </a:r>
          </a:p>
        </p:txBody>
      </p:sp>
      <p:sp>
        <p:nvSpPr>
          <p:cNvPr id="4" name="Slide Number Placeholder 3"/>
          <p:cNvSpPr>
            <a:spLocks noGrp="1"/>
          </p:cNvSpPr>
          <p:nvPr>
            <p:ph type="sldNum" sz="quarter" idx="12"/>
          </p:nvPr>
        </p:nvSpPr>
        <p:spPr/>
        <p:txBody>
          <a:bodyPr/>
          <a:lstStyle/>
          <a:p>
            <a:pPr>
              <a:defRPr/>
            </a:pPr>
            <a:fld id="{86E5F2F2-A525-4FED-8791-2FC8885ED2C8}" type="slidenum">
              <a:rPr lang="en-US" smtClean="0"/>
              <a:pPr>
                <a:defRPr/>
              </a:pPr>
              <a:t>50</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What Is a Database?</a:t>
            </a:r>
            <a:endParaRPr lang="en-US" dirty="0"/>
          </a:p>
        </p:txBody>
      </p:sp>
      <p:sp>
        <p:nvSpPr>
          <p:cNvPr id="40963" name="Content Placeholder 2"/>
          <p:cNvSpPr>
            <a:spLocks noGrp="1"/>
          </p:cNvSpPr>
          <p:nvPr>
            <p:ph idx="1"/>
          </p:nvPr>
        </p:nvSpPr>
        <p:spPr/>
        <p:txBody>
          <a:bodyPr/>
          <a:lstStyle/>
          <a:p>
            <a:pPr eaLnBrk="1" hangingPunct="1"/>
            <a:r>
              <a:rPr lang="en-US" altLang="en-US" dirty="0" smtClean="0"/>
              <a:t>“structured collections of records or data stored in a computer system.” (Ross </a:t>
            </a:r>
            <a:r>
              <a:rPr lang="en-US" altLang="en-US" dirty="0" smtClean="0"/>
              <a:t>Harvey, </a:t>
            </a:r>
            <a:r>
              <a:rPr lang="en-US" altLang="en-US" dirty="0" smtClean="0"/>
              <a:t>2010, p.3 and </a:t>
            </a:r>
            <a:r>
              <a:rPr lang="en-US" altLang="en-US" dirty="0" smtClean="0">
                <a:hlinkClick r:id="rId2"/>
              </a:rPr>
              <a:t>http://www.dcc.ac.uk/resources/curation-lifecycle-model</a:t>
            </a:r>
            <a:r>
              <a:rPr lang="en-US" altLang="en-US" dirty="0" smtClean="0"/>
              <a:t>)</a:t>
            </a:r>
          </a:p>
          <a:p>
            <a:pPr eaLnBrk="1" hangingPunct="1"/>
            <a:r>
              <a:rPr lang="en-US" altLang="en-US" dirty="0" smtClean="0"/>
              <a:t>Notion of structure is important</a:t>
            </a:r>
          </a:p>
          <a:p>
            <a:pPr eaLnBrk="1" hangingPunct="1"/>
            <a:r>
              <a:rPr lang="en-US" altLang="en-US" dirty="0" smtClean="0"/>
              <a:t>Access through searching</a:t>
            </a:r>
          </a:p>
          <a:p>
            <a:pPr eaLnBrk="1" hangingPunct="1"/>
            <a:r>
              <a:rPr lang="en-US" altLang="en-US" dirty="0" smtClean="0"/>
              <a:t>Metadata is a key </a:t>
            </a:r>
            <a:r>
              <a:rPr lang="en-US" altLang="en-US" dirty="0" smtClean="0"/>
              <a:t>element</a:t>
            </a:r>
          </a:p>
          <a:p>
            <a:pPr lvl="2" eaLnBrk="1" hangingPunct="1"/>
            <a:r>
              <a:rPr lang="en-US" dirty="0"/>
              <a:t>Ross Harvey, </a:t>
            </a:r>
            <a:r>
              <a:rPr lang="en-US" i="1" dirty="0"/>
              <a:t>Digital Curation: A How-To-Do-It Manual</a:t>
            </a:r>
            <a:r>
              <a:rPr lang="en-US" dirty="0"/>
              <a:t> (New York: Neal Schuman, 2010).</a:t>
            </a:r>
          </a:p>
          <a:p>
            <a:pPr lvl="2" eaLnBrk="1" hangingPunct="1"/>
            <a:endParaRPr lang="en-US" altLang="en-US" dirty="0"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Authenticity</a:t>
            </a:r>
            <a:endParaRPr lang="en-US" dirty="0"/>
          </a:p>
        </p:txBody>
      </p:sp>
      <p:sp>
        <p:nvSpPr>
          <p:cNvPr id="46083" name="Content Placeholder 2"/>
          <p:cNvSpPr>
            <a:spLocks noGrp="1"/>
          </p:cNvSpPr>
          <p:nvPr>
            <p:ph idx="1"/>
          </p:nvPr>
        </p:nvSpPr>
        <p:spPr/>
        <p:txBody>
          <a:bodyPr/>
          <a:lstStyle/>
          <a:p>
            <a:pPr eaLnBrk="1" hangingPunct="1"/>
            <a:r>
              <a:rPr lang="en-US" altLang="en-US" dirty="0" smtClean="0"/>
              <a:t>Authenticity – the quality of being authentic – allows digital assets to be reliably reused. An authentic digital resource is one that is what it purports to be, is free from corruption, and is intact in all essential respects. Authenticity should be a consideration in all digital preservation activities.</a:t>
            </a:r>
          </a:p>
          <a:p>
            <a:pPr eaLnBrk="1" hangingPunct="1">
              <a:buFont typeface="Arial" panose="020B0604020202020204" pitchFamily="34" charset="0"/>
              <a:buNone/>
            </a:pPr>
            <a:endParaRPr lang="en-US" altLang="en-US" dirty="0" smtClean="0"/>
          </a:p>
          <a:p>
            <a:pPr eaLnBrk="1" hangingPunct="1">
              <a:buFont typeface="Arial" panose="020B0604020202020204" pitchFamily="34" charset="0"/>
              <a:buNone/>
            </a:pPr>
            <a:r>
              <a:rPr lang="en-US" altLang="en-US" dirty="0" smtClean="0"/>
              <a:t>	</a:t>
            </a:r>
            <a:r>
              <a:rPr lang="en-US" altLang="en-US" sz="2400" dirty="0" smtClean="0"/>
              <a:t>Maureen Pennock,  “Digital Preservation: Continued access to authentic digital assets.” </a:t>
            </a:r>
            <a:r>
              <a:rPr lang="en-US" altLang="en-US" sz="2400" i="1" dirty="0" smtClean="0"/>
              <a:t>DCC Briefing Paper</a:t>
            </a:r>
            <a:r>
              <a:rPr lang="en-US" altLang="en-US" sz="2400" b="1" dirty="0" smtClean="0"/>
              <a:t> </a:t>
            </a:r>
            <a:r>
              <a:rPr lang="en-US" altLang="en-US" sz="2400" dirty="0" smtClean="0"/>
              <a:t>( 28 November 2006). </a:t>
            </a:r>
            <a:r>
              <a:rPr lang="en-US" altLang="en-US" sz="2400" u="sng" dirty="0" smtClean="0">
                <a:hlinkClick r:id="rId2"/>
              </a:rPr>
              <a:t>http://www.jisc.ac.uk/media/documents/publications/digital-pres-bp-v1-04-ab_web.pdf</a:t>
            </a:r>
            <a:endParaRPr lang="en-US" altLang="en-US" dirty="0" smtClean="0"/>
          </a:p>
          <a:p>
            <a:pPr eaLnBrk="1" hangingPunct="1"/>
            <a:endParaRPr lang="en-US" altLang="en-US" dirty="0"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Authenticity - 2</a:t>
            </a:r>
            <a:endParaRPr lang="en-US" dirty="0"/>
          </a:p>
        </p:txBody>
      </p:sp>
      <p:sp>
        <p:nvSpPr>
          <p:cNvPr id="44035" name="Content Placeholder 2"/>
          <p:cNvSpPr>
            <a:spLocks noGrp="1"/>
          </p:cNvSpPr>
          <p:nvPr>
            <p:ph idx="1"/>
          </p:nvPr>
        </p:nvSpPr>
        <p:spPr/>
        <p:txBody>
          <a:bodyPr/>
          <a:lstStyle/>
          <a:p>
            <a:pPr eaLnBrk="1" hangingPunct="1"/>
            <a:r>
              <a:rPr lang="en-US" altLang="en-US" dirty="0" smtClean="0"/>
              <a:t>“The authenticity of a digital object refers to the degree of confidence a user can have that the object is the same as that expected based on a prior reference or that it is what it purports to be.”</a:t>
            </a:r>
          </a:p>
          <a:p>
            <a:pPr eaLnBrk="1" hangingPunct="1">
              <a:buFont typeface="Arial" panose="020B0604020202020204" pitchFamily="34" charset="0"/>
              <a:buNone/>
            </a:pPr>
            <a:endParaRPr lang="en-US" altLang="en-US" dirty="0" smtClean="0"/>
          </a:p>
          <a:p>
            <a:pPr eaLnBrk="1" hangingPunct="1">
              <a:buFont typeface="Arial" panose="020B0604020202020204" pitchFamily="34" charset="0"/>
              <a:buNone/>
            </a:pPr>
            <a:r>
              <a:rPr lang="en-US" altLang="en-US" sz="2400" dirty="0" smtClean="0"/>
              <a:t>	“Authenticity.” PADI. Preserving Access to Digital Information. National Library of Australia. </a:t>
            </a:r>
            <a:r>
              <a:rPr lang="en-US" altLang="en-US" sz="2400" u="sng" dirty="0" smtClean="0">
                <a:hlinkClick r:id="rId2"/>
              </a:rPr>
              <a:t>http://www.nla.gov.au/padi/topics/4.html</a:t>
            </a:r>
            <a:endParaRPr lang="en-US" altLang="en-US" sz="2400" dirty="0" smtClean="0"/>
          </a:p>
          <a:p>
            <a:pPr eaLnBrk="1" hangingPunct="1"/>
            <a:endParaRPr lang="en-US" altLang="en-US" dirty="0"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Authenticity - 3</a:t>
            </a:r>
            <a:endParaRPr lang="en-US" dirty="0"/>
          </a:p>
        </p:txBody>
      </p:sp>
      <p:sp>
        <p:nvSpPr>
          <p:cNvPr id="45059" name="Content Placeholder 2"/>
          <p:cNvSpPr>
            <a:spLocks noGrp="1"/>
          </p:cNvSpPr>
          <p:nvPr>
            <p:ph idx="1"/>
          </p:nvPr>
        </p:nvSpPr>
        <p:spPr/>
        <p:txBody>
          <a:bodyPr/>
          <a:lstStyle/>
          <a:p>
            <a:pPr eaLnBrk="1" hangingPunct="1"/>
            <a:r>
              <a:rPr lang="en-US" altLang="en-US" sz="3200" dirty="0" smtClean="0"/>
              <a:t>“Underpinning authenticity and integrity and their preservation over time are the concepts of fixity, </a:t>
            </a:r>
            <a:r>
              <a:rPr lang="en-US" altLang="en-US" sz="3200" dirty="0" err="1" smtClean="0"/>
              <a:t>stabilisation</a:t>
            </a:r>
            <a:r>
              <a:rPr lang="en-US" altLang="en-US" sz="3200" dirty="0" smtClean="0"/>
              <a:t>, trust, and the requirements of custodians and users.”</a:t>
            </a:r>
          </a:p>
          <a:p>
            <a:pPr eaLnBrk="1" hangingPunct="1">
              <a:buFont typeface="Arial" panose="020B0604020202020204" pitchFamily="34" charset="0"/>
              <a:buNone/>
            </a:pPr>
            <a:r>
              <a:rPr lang="en-US" altLang="en-US" sz="3200" dirty="0" smtClean="0"/>
              <a:t> </a:t>
            </a:r>
            <a:endParaRPr lang="en-US" altLang="en-US" dirty="0" smtClean="0"/>
          </a:p>
          <a:p>
            <a:pPr eaLnBrk="1" hangingPunct="1">
              <a:buFont typeface="Arial" panose="020B0604020202020204" pitchFamily="34" charset="0"/>
              <a:buNone/>
            </a:pPr>
            <a:r>
              <a:rPr lang="en-US" altLang="en-US" dirty="0" smtClean="0"/>
              <a:t>		- Seamus Ross</a:t>
            </a:r>
            <a:r>
              <a:rPr lang="en-US" altLang="en-US" b="1" i="1" dirty="0" smtClean="0"/>
              <a:t>, </a:t>
            </a:r>
            <a:r>
              <a:rPr lang="en-US" altLang="en-US" i="1" dirty="0" smtClean="0"/>
              <a:t>Integrity</a:t>
            </a:r>
            <a:r>
              <a:rPr lang="en-US" altLang="en-US" b="1" i="1" dirty="0" smtClean="0"/>
              <a:t> </a:t>
            </a:r>
            <a:r>
              <a:rPr lang="en-US" altLang="en-US" i="1" dirty="0" smtClean="0"/>
              <a:t>and Authenticity of Digital Cultural Heritage Objects</a:t>
            </a:r>
            <a:r>
              <a:rPr lang="en-US" altLang="en-US" dirty="0" smtClean="0"/>
              <a:t>,  </a:t>
            </a:r>
            <a:r>
              <a:rPr lang="en-US" altLang="en-US" dirty="0" err="1" smtClean="0"/>
              <a:t>Digicult</a:t>
            </a:r>
            <a:r>
              <a:rPr lang="en-US" altLang="en-US" dirty="0" smtClean="0"/>
              <a:t>, p. 7.</a:t>
            </a:r>
          </a:p>
          <a:p>
            <a:pPr eaLnBrk="1" hangingPunct="1"/>
            <a:endParaRPr lang="en-US" altLang="en-US" dirty="0" smtClean="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3</a:t>
            </a:r>
            <a:endParaRPr lang="en-US" dirty="0"/>
          </a:p>
        </p:txBody>
      </p:sp>
      <p:sp>
        <p:nvSpPr>
          <p:cNvPr id="3" name="Content Placeholder 2"/>
          <p:cNvSpPr>
            <a:spLocks noGrp="1"/>
          </p:cNvSpPr>
          <p:nvPr>
            <p:ph idx="1"/>
          </p:nvPr>
        </p:nvSpPr>
        <p:spPr/>
        <p:txBody>
          <a:bodyPr/>
          <a:lstStyle/>
          <a:p>
            <a:endParaRPr lang="en-US" dirty="0" smtClean="0"/>
          </a:p>
          <a:p>
            <a:endParaRPr lang="en-US" dirty="0"/>
          </a:p>
          <a:p>
            <a:r>
              <a:rPr lang="en-US" dirty="0" smtClean="0"/>
              <a:t>What </a:t>
            </a:r>
            <a:r>
              <a:rPr lang="en-US" dirty="0" smtClean="0"/>
              <a:t>steps do you/your unit take to ensure the authenticity of data that it uses?</a:t>
            </a:r>
            <a:endParaRPr lang="en-US" dirty="0"/>
          </a:p>
        </p:txBody>
      </p:sp>
    </p:spTree>
    <p:extLst>
      <p:ext uri="{BB962C8B-B14F-4D97-AF65-F5344CB8AC3E}">
        <p14:creationId xmlns:p14="http://schemas.microsoft.com/office/powerpoint/2010/main" val="288755277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63613" y="1371600"/>
            <a:ext cx="10363200" cy="2505075"/>
          </a:xfrm>
        </p:spPr>
        <p:txBody>
          <a:bodyPr/>
          <a:lstStyle/>
          <a:p>
            <a:pPr>
              <a:defRPr/>
            </a:pPr>
            <a:r>
              <a:t>Why Is Digital Curation Important?</a:t>
            </a:r>
          </a:p>
        </p:txBody>
      </p:sp>
      <p:sp>
        <p:nvSpPr>
          <p:cNvPr id="5" name="Text Placeholder 4"/>
          <p:cNvSpPr>
            <a:spLocks noGrp="1"/>
          </p:cNvSpPr>
          <p:nvPr>
            <p:ph type="body" idx="1"/>
          </p:nvPr>
        </p:nvSpPr>
        <p:spPr>
          <a:xfrm>
            <a:off x="963613" y="4068763"/>
            <a:ext cx="10363200" cy="1131887"/>
          </a:xfrm>
        </p:spPr>
        <p:txBody>
          <a:bodyPr/>
          <a:lstStyle/>
          <a:p>
            <a:pPr eaLnBrk="1" hangingPunct="1">
              <a:defRPr/>
            </a:pPr>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Threats to Digital Continuity</a:t>
            </a:r>
            <a:endParaRPr lang="en-US" dirty="0"/>
          </a:p>
        </p:txBody>
      </p:sp>
      <p:sp>
        <p:nvSpPr>
          <p:cNvPr id="3" name="Content Placeholder 2"/>
          <p:cNvSpPr>
            <a:spLocks noGrp="1"/>
          </p:cNvSpPr>
          <p:nvPr>
            <p:ph idx="1"/>
          </p:nvPr>
        </p:nvSpPr>
        <p:spPr/>
        <p:txBody>
          <a:bodyPr>
            <a:normAutofit fontScale="92500" lnSpcReduction="10000"/>
          </a:bodyPr>
          <a:lstStyle/>
          <a:p>
            <a:pPr eaLnBrk="1" hangingPunct="1">
              <a:defRPr/>
            </a:pPr>
            <a:r>
              <a:rPr lang="en-US" dirty="0" smtClean="0"/>
              <a:t>Harvey sums these points up well (p. 9).</a:t>
            </a:r>
          </a:p>
          <a:p>
            <a:pPr lvl="1" eaLnBrk="1" hangingPunct="1">
              <a:defRPr/>
            </a:pPr>
            <a:r>
              <a:rPr lang="en-US" dirty="0" smtClean="0"/>
              <a:t>Fragility of the media content</a:t>
            </a:r>
          </a:p>
          <a:p>
            <a:pPr lvl="2" eaLnBrk="1" hangingPunct="1">
              <a:defRPr/>
            </a:pPr>
            <a:r>
              <a:rPr lang="en-US" dirty="0" smtClean="0"/>
              <a:t>E.g., bit rot, accidental file over writing, malicious changes and deletion</a:t>
            </a:r>
          </a:p>
          <a:p>
            <a:pPr lvl="1" eaLnBrk="1" hangingPunct="1">
              <a:defRPr/>
            </a:pPr>
            <a:r>
              <a:rPr lang="en-US" dirty="0" smtClean="0"/>
              <a:t>Short life of media formats</a:t>
            </a:r>
          </a:p>
          <a:p>
            <a:pPr lvl="2" eaLnBrk="1" hangingPunct="1">
              <a:defRPr/>
            </a:pPr>
            <a:r>
              <a:rPr lang="en-US" dirty="0" smtClean="0"/>
              <a:t>E.g., 8” disks; 5” disks; 3.5” disks; zip drives; jazz drives…</a:t>
            </a:r>
          </a:p>
          <a:p>
            <a:pPr lvl="1" eaLnBrk="1" hangingPunct="1">
              <a:defRPr/>
            </a:pPr>
            <a:r>
              <a:rPr lang="en-US" dirty="0" smtClean="0"/>
              <a:t>Short life of hardware and software/formats/etc.</a:t>
            </a:r>
          </a:p>
          <a:p>
            <a:pPr lvl="1" eaLnBrk="1" hangingPunct="1">
              <a:defRPr/>
            </a:pPr>
            <a:r>
              <a:rPr lang="en-US" dirty="0" smtClean="0"/>
              <a:t>Expense of preservation may not seem justifiable</a:t>
            </a:r>
          </a:p>
          <a:p>
            <a:pPr lvl="2" eaLnBrk="1" hangingPunct="1">
              <a:defRPr/>
            </a:pPr>
            <a:r>
              <a:rPr lang="en-US" dirty="0" smtClean="0"/>
              <a:t>People today need to pay for future use – hard sell</a:t>
            </a:r>
          </a:p>
          <a:p>
            <a:pPr lvl="1" eaLnBrk="1" hangingPunct="1">
              <a:defRPr/>
            </a:pPr>
            <a:r>
              <a:rPr lang="en-US" b="1" dirty="0" smtClean="0"/>
              <a:t>Data curation may not be anyone’s specific job</a:t>
            </a:r>
          </a:p>
          <a:p>
            <a:pPr lvl="2" eaLnBrk="1" hangingPunct="1">
              <a:defRPr/>
            </a:pPr>
            <a:r>
              <a:rPr lang="en-US" dirty="0" smtClean="0"/>
              <a:t>If not in a job description (let’s say, of a data creator) it won’t get done</a:t>
            </a:r>
          </a:p>
          <a:p>
            <a:pPr lvl="2" eaLnBrk="1" hangingPunct="1">
              <a:defRPr/>
            </a:pPr>
            <a:r>
              <a:rPr lang="en-US" dirty="0" smtClean="0"/>
              <a:t>If it is in a job description but there is little reward (or punishment as it keeps you from what is viewed as more “valuable” work ) it will not be done</a:t>
            </a:r>
          </a:p>
          <a:p>
            <a:pPr lvl="2" eaLnBrk="1" hangingPunct="1">
              <a:defRPr/>
            </a:pPr>
            <a:r>
              <a:rPr lang="en-US" dirty="0" smtClean="0"/>
              <a:t>Great need for data curators</a:t>
            </a:r>
          </a:p>
          <a:p>
            <a:pPr lvl="2" eaLnBrk="1" hangingPunct="1">
              <a:defRPr/>
            </a:pPr>
            <a:endParaRPr lang="en-US" dirty="0" smtClean="0"/>
          </a:p>
          <a:p>
            <a:pPr lvl="2" eaLnBrk="1" hangingPunct="1">
              <a:defRPr/>
            </a:pPr>
            <a:endParaRPr lang="en-US" dirty="0"/>
          </a:p>
        </p:txBody>
      </p:sp>
      <p:sp>
        <p:nvSpPr>
          <p:cNvPr id="4" name="Slide Number Placeholder 3"/>
          <p:cNvSpPr>
            <a:spLocks noGrp="1"/>
          </p:cNvSpPr>
          <p:nvPr>
            <p:ph type="sldNum" sz="quarter" idx="12"/>
          </p:nvPr>
        </p:nvSpPr>
        <p:spPr/>
        <p:txBody>
          <a:bodyPr/>
          <a:lstStyle/>
          <a:p>
            <a:pPr>
              <a:defRPr/>
            </a:pPr>
            <a:fld id="{71C122AB-FC59-40A3-9D71-FEF8783CE41E}" type="slidenum">
              <a:rPr lang="en-US" smtClean="0"/>
              <a:pPr>
                <a:defRPr/>
              </a:pPr>
              <a:t>57</a:t>
            </a:fld>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t>Threats to Digital </a:t>
            </a:r>
            <a:r>
              <a:rPr lang="en-US" dirty="0" smtClean="0"/>
              <a:t>Continuity - 2</a:t>
            </a:r>
            <a:endParaRPr lang="en-US" dirty="0"/>
          </a:p>
        </p:txBody>
      </p:sp>
      <p:sp>
        <p:nvSpPr>
          <p:cNvPr id="49155" name="Content Placeholder 2"/>
          <p:cNvSpPr>
            <a:spLocks noGrp="1"/>
          </p:cNvSpPr>
          <p:nvPr>
            <p:ph idx="1"/>
          </p:nvPr>
        </p:nvSpPr>
        <p:spPr/>
        <p:txBody>
          <a:bodyPr/>
          <a:lstStyle/>
          <a:p>
            <a:pPr eaLnBrk="1" hangingPunct="1"/>
            <a:r>
              <a:rPr lang="en-US" altLang="en-US" smtClean="0"/>
              <a:t>There may not be money, facilities, or trained staff to curate data.</a:t>
            </a:r>
          </a:p>
          <a:p>
            <a:pPr eaLnBrk="1" hangingPunct="1"/>
            <a:r>
              <a:rPr lang="en-US" altLang="en-US" smtClean="0"/>
              <a:t>Knowledgeable data curators (the folks whose articles we read) are just figuring data curation out (so how can we expect others to know how to do this????)</a:t>
            </a:r>
          </a:p>
          <a:p>
            <a:pPr lvl="1" eaLnBrk="1" hangingPunct="1"/>
            <a:r>
              <a:rPr lang="en-US" altLang="en-US" smtClean="0"/>
              <a:t>Data curation workflows are just being developed</a:t>
            </a:r>
          </a:p>
          <a:p>
            <a:pPr lvl="1" eaLnBrk="1" hangingPunct="1"/>
            <a:r>
              <a:rPr lang="en-US" altLang="en-US" smtClean="0"/>
              <a:t>Data curators are lobbying for funds, grants, and mandates</a:t>
            </a:r>
          </a:p>
        </p:txBody>
      </p:sp>
      <p:sp>
        <p:nvSpPr>
          <p:cNvPr id="4" name="Slide Number Placeholder 3"/>
          <p:cNvSpPr>
            <a:spLocks noGrp="1"/>
          </p:cNvSpPr>
          <p:nvPr>
            <p:ph type="sldNum" sz="quarter" idx="12"/>
          </p:nvPr>
        </p:nvSpPr>
        <p:spPr/>
        <p:txBody>
          <a:bodyPr/>
          <a:lstStyle/>
          <a:p>
            <a:pPr>
              <a:defRPr/>
            </a:pPr>
            <a:fld id="{D487CD18-0872-4F89-9FC9-650BBD5F33BA}" type="slidenum">
              <a:rPr lang="en-US" smtClean="0"/>
              <a:pPr>
                <a:defRPr/>
              </a:pPr>
              <a:t>58</a:t>
            </a:fld>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t>Threats to Digital Continuity - </a:t>
            </a:r>
            <a:r>
              <a:rPr lang="en-US" dirty="0" smtClean="0"/>
              <a:t>3</a:t>
            </a:r>
            <a:endParaRPr lang="en-US" dirty="0"/>
          </a:p>
        </p:txBody>
      </p:sp>
      <p:sp>
        <p:nvSpPr>
          <p:cNvPr id="50179" name="Content Placeholder 2"/>
          <p:cNvSpPr>
            <a:spLocks noGrp="1"/>
          </p:cNvSpPr>
          <p:nvPr>
            <p:ph idx="1"/>
          </p:nvPr>
        </p:nvSpPr>
        <p:spPr/>
        <p:txBody>
          <a:bodyPr/>
          <a:lstStyle/>
          <a:p>
            <a:pPr eaLnBrk="1" hangingPunct="1"/>
            <a:r>
              <a:rPr lang="en-US" altLang="en-US" smtClean="0"/>
              <a:t>Technology is a moving target</a:t>
            </a:r>
          </a:p>
          <a:p>
            <a:pPr lvl="1" eaLnBrk="1" hangingPunct="1"/>
            <a:r>
              <a:rPr lang="en-US" altLang="en-US" smtClean="0"/>
              <a:t>It takes a while to figure out workflows and develop tools that work with specific technologies (esp. in the open-source world) </a:t>
            </a:r>
          </a:p>
          <a:p>
            <a:pPr lvl="1" eaLnBrk="1" hangingPunct="1"/>
            <a:r>
              <a:rPr lang="en-US" altLang="en-US" smtClean="0"/>
              <a:t>While curation technologies are being developed to work with specific data types and technologies, the scene continuously changes</a:t>
            </a:r>
          </a:p>
          <a:p>
            <a:pPr lvl="2" eaLnBrk="1" hangingPunct="1"/>
            <a:r>
              <a:rPr lang="en-US" altLang="en-US" smtClean="0"/>
              <a:t>Not just preservation of static objects</a:t>
            </a:r>
          </a:p>
          <a:p>
            <a:pPr lvl="2" eaLnBrk="1" hangingPunct="1"/>
            <a:r>
              <a:rPr lang="en-US" altLang="en-US" smtClean="0"/>
              <a:t>Web preservation; complex data preservation, etc.</a:t>
            </a:r>
          </a:p>
        </p:txBody>
      </p:sp>
      <p:sp>
        <p:nvSpPr>
          <p:cNvPr id="4" name="Slide Number Placeholder 3"/>
          <p:cNvSpPr>
            <a:spLocks noGrp="1"/>
          </p:cNvSpPr>
          <p:nvPr>
            <p:ph type="sldNum" sz="quarter" idx="12"/>
          </p:nvPr>
        </p:nvSpPr>
        <p:spPr/>
        <p:txBody>
          <a:bodyPr/>
          <a:lstStyle/>
          <a:p>
            <a:pPr>
              <a:defRPr/>
            </a:pPr>
            <a:fld id="{720DAA1D-CB74-45AA-A5CF-77CE4FCBFAC2}" type="slidenum">
              <a:rPr lang="en-US" smtClean="0"/>
              <a:pPr>
                <a:defRPr/>
              </a:pPr>
              <a:t>59</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 Fourth Type of Science/Research</a:t>
            </a:r>
            <a:endParaRPr lang="en-US" dirty="0"/>
          </a:p>
        </p:txBody>
      </p:sp>
      <p:sp>
        <p:nvSpPr>
          <p:cNvPr id="5" name="Content Placeholder 4"/>
          <p:cNvSpPr>
            <a:spLocks noGrp="1"/>
          </p:cNvSpPr>
          <p:nvPr>
            <p:ph idx="1"/>
          </p:nvPr>
        </p:nvSpPr>
        <p:spPr>
          <a:xfrm>
            <a:off x="609600" y="1600200"/>
            <a:ext cx="10972800" cy="5055243"/>
          </a:xfrm>
        </p:spPr>
        <p:txBody>
          <a:bodyPr>
            <a:normAutofit/>
          </a:bodyPr>
          <a:lstStyle/>
          <a:p>
            <a:r>
              <a:rPr lang="en-US" dirty="0" smtClean="0"/>
              <a:t>For thousands of years – </a:t>
            </a:r>
            <a:r>
              <a:rPr lang="en-US" b="1" dirty="0" smtClean="0"/>
              <a:t>Experimental Science</a:t>
            </a:r>
          </a:p>
          <a:p>
            <a:pPr lvl="1"/>
            <a:r>
              <a:rPr lang="en-US" dirty="0" smtClean="0"/>
              <a:t>Description of natural phenomena</a:t>
            </a:r>
            <a:endParaRPr lang="en-US" dirty="0"/>
          </a:p>
          <a:p>
            <a:r>
              <a:rPr lang="en-US" dirty="0" smtClean="0"/>
              <a:t>For a few hundred years – </a:t>
            </a:r>
            <a:r>
              <a:rPr lang="en-US" b="1" dirty="0" smtClean="0"/>
              <a:t>Theoretical Science</a:t>
            </a:r>
          </a:p>
          <a:p>
            <a:pPr lvl="1"/>
            <a:r>
              <a:rPr lang="en-US" dirty="0" smtClean="0"/>
              <a:t>Newton’s Laws; Maxwell’s Equations…</a:t>
            </a:r>
            <a:endParaRPr lang="en-US" dirty="0"/>
          </a:p>
          <a:p>
            <a:r>
              <a:rPr lang="en-US" dirty="0" smtClean="0"/>
              <a:t>For a few decades – </a:t>
            </a:r>
            <a:r>
              <a:rPr lang="en-US" b="1" dirty="0" smtClean="0"/>
              <a:t>Computational Science</a:t>
            </a:r>
          </a:p>
          <a:p>
            <a:pPr lvl="1"/>
            <a:r>
              <a:rPr lang="en-US" dirty="0" smtClean="0"/>
              <a:t>Simulation of complex phenomena</a:t>
            </a:r>
          </a:p>
          <a:p>
            <a:r>
              <a:rPr lang="en-US" dirty="0" smtClean="0"/>
              <a:t>Today – </a:t>
            </a:r>
            <a:r>
              <a:rPr lang="en-US" b="1" dirty="0" smtClean="0"/>
              <a:t>Data-Intensive Science/Research</a:t>
            </a:r>
          </a:p>
          <a:p>
            <a:pPr lvl="1"/>
            <a:r>
              <a:rPr lang="en-US" dirty="0" smtClean="0"/>
              <a:t>Scientists need to deal with an overwhelming number of disparate data sets captured by instruments, sensors, and simulations</a:t>
            </a:r>
          </a:p>
          <a:p>
            <a:pPr lvl="1"/>
            <a:r>
              <a:rPr lang="en-US" dirty="0" smtClean="0"/>
              <a:t>E-science is a set of tools and techniques to support data federation and collaboration</a:t>
            </a:r>
          </a:p>
          <a:p>
            <a:endParaRPr lang="en-US" dirty="0"/>
          </a:p>
        </p:txBody>
      </p:sp>
    </p:spTree>
    <p:extLst>
      <p:ext uri="{BB962C8B-B14F-4D97-AF65-F5344CB8AC3E}">
        <p14:creationId xmlns:p14="http://schemas.microsoft.com/office/powerpoint/2010/main" val="385712623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t>Threats to Digital Continuity - </a:t>
            </a:r>
            <a:r>
              <a:rPr lang="en-US" dirty="0" smtClean="0"/>
              <a:t>4</a:t>
            </a:r>
            <a:endParaRPr lang="en-US" dirty="0"/>
          </a:p>
        </p:txBody>
      </p:sp>
      <p:sp>
        <p:nvSpPr>
          <p:cNvPr id="51203" name="Content Placeholder 2"/>
          <p:cNvSpPr>
            <a:spLocks noGrp="1"/>
          </p:cNvSpPr>
          <p:nvPr>
            <p:ph idx="1"/>
          </p:nvPr>
        </p:nvSpPr>
        <p:spPr/>
        <p:txBody>
          <a:bodyPr/>
          <a:lstStyle/>
          <a:p>
            <a:pPr eaLnBrk="1" hangingPunct="1"/>
            <a:r>
              <a:rPr lang="en-US" altLang="en-US" smtClean="0"/>
              <a:t>Metadata, Metadata, Metadata</a:t>
            </a:r>
          </a:p>
          <a:p>
            <a:pPr lvl="1" eaLnBrk="1" hangingPunct="1"/>
            <a:r>
              <a:rPr lang="en-US" altLang="en-US" smtClean="0"/>
              <a:t>It is expensive to create – lots of person hours</a:t>
            </a:r>
          </a:p>
          <a:p>
            <a:pPr lvl="1" eaLnBrk="1" hangingPunct="1"/>
            <a:r>
              <a:rPr lang="en-US" altLang="en-US" smtClean="0"/>
              <a:t>Data creators do not generally want to create metadata and when they do, don’t usually use controlled vocabularies, etc.</a:t>
            </a:r>
          </a:p>
          <a:p>
            <a:pPr lvl="1" eaLnBrk="1" hangingPunct="1"/>
            <a:r>
              <a:rPr lang="en-US" altLang="en-US" smtClean="0"/>
              <a:t>Data curators may not understand the content well enough to create the metadata</a:t>
            </a:r>
          </a:p>
          <a:p>
            <a:pPr lvl="1" eaLnBrk="1" hangingPunct="1"/>
            <a:r>
              <a:rPr lang="en-US" altLang="en-US" smtClean="0"/>
              <a:t>Some automated metadata creation but a relatively small amount given the need of future re-users of data</a:t>
            </a:r>
          </a:p>
          <a:p>
            <a:pPr eaLnBrk="1" hangingPunct="1"/>
            <a:r>
              <a:rPr lang="en-US" altLang="en-US" smtClean="0"/>
              <a:t>Data without metadata is useless.</a:t>
            </a:r>
          </a:p>
        </p:txBody>
      </p:sp>
      <p:sp>
        <p:nvSpPr>
          <p:cNvPr id="4" name="Slide Number Placeholder 3"/>
          <p:cNvSpPr>
            <a:spLocks noGrp="1"/>
          </p:cNvSpPr>
          <p:nvPr>
            <p:ph type="sldNum" sz="quarter" idx="12"/>
          </p:nvPr>
        </p:nvSpPr>
        <p:spPr/>
        <p:txBody>
          <a:bodyPr/>
          <a:lstStyle/>
          <a:p>
            <a:pPr>
              <a:defRPr/>
            </a:pPr>
            <a:fld id="{FB0D8C90-8A9D-4715-9136-0C425BB29C2E}" type="slidenum">
              <a:rPr lang="en-US" smtClean="0"/>
              <a:pPr>
                <a:defRPr/>
              </a:pPr>
              <a:t>60</a:t>
            </a:fld>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t>Threats to Digital Continuity - </a:t>
            </a:r>
            <a:r>
              <a:rPr lang="en-US" dirty="0" smtClean="0"/>
              <a:t>5</a:t>
            </a:r>
            <a:endParaRPr lang="en-US" dirty="0"/>
          </a:p>
        </p:txBody>
      </p:sp>
      <p:sp>
        <p:nvSpPr>
          <p:cNvPr id="52227" name="Content Placeholder 2"/>
          <p:cNvSpPr>
            <a:spLocks noGrp="1"/>
          </p:cNvSpPr>
          <p:nvPr>
            <p:ph idx="1"/>
          </p:nvPr>
        </p:nvSpPr>
        <p:spPr/>
        <p:txBody>
          <a:bodyPr/>
          <a:lstStyle/>
          <a:p>
            <a:pPr eaLnBrk="1" hangingPunct="1"/>
            <a:r>
              <a:rPr lang="en-US" altLang="en-US" dirty="0" smtClean="0"/>
              <a:t>Curators may not have legal access to data</a:t>
            </a:r>
          </a:p>
          <a:p>
            <a:pPr eaLnBrk="1" hangingPunct="1"/>
            <a:r>
              <a:rPr lang="en-US" altLang="en-US" dirty="0" smtClean="0"/>
              <a:t>Long-term preservation involving migration may not capture significant properties of content that would be useful to future users.</a:t>
            </a:r>
          </a:p>
          <a:p>
            <a:pPr eaLnBrk="1" hangingPunct="1"/>
            <a:endParaRPr lang="en-US" altLang="en-US" dirty="0"/>
          </a:p>
          <a:p>
            <a:pPr eaLnBrk="1" hangingPunct="1"/>
            <a:r>
              <a:rPr lang="en-US" altLang="en-US" dirty="0" smtClean="0"/>
              <a:t>Digital data will not suffer benign neglect gladly!</a:t>
            </a:r>
          </a:p>
          <a:p>
            <a:pPr eaLnBrk="1" hangingPunct="1"/>
            <a:endParaRPr lang="en-US" altLang="en-US" dirty="0" smtClean="0"/>
          </a:p>
        </p:txBody>
      </p:sp>
      <p:sp>
        <p:nvSpPr>
          <p:cNvPr id="4" name="Slide Number Placeholder 3"/>
          <p:cNvSpPr>
            <a:spLocks noGrp="1"/>
          </p:cNvSpPr>
          <p:nvPr>
            <p:ph type="sldNum" sz="quarter" idx="12"/>
          </p:nvPr>
        </p:nvSpPr>
        <p:spPr/>
        <p:txBody>
          <a:bodyPr/>
          <a:lstStyle/>
          <a:p>
            <a:pPr>
              <a:defRPr/>
            </a:pPr>
            <a:fld id="{1C0D135A-A229-4F5D-97F6-C54EE8C91F3D}" type="slidenum">
              <a:rPr lang="en-US" smtClean="0"/>
              <a:pPr>
                <a:defRPr/>
              </a:pPr>
              <a:t>61</a:t>
            </a:fld>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Exercise 4</a:t>
            </a:r>
            <a:endParaRPr lang="en-US" dirty="0"/>
          </a:p>
        </p:txBody>
      </p:sp>
      <p:sp>
        <p:nvSpPr>
          <p:cNvPr id="53251" name="Content Placeholder 2"/>
          <p:cNvSpPr>
            <a:spLocks noGrp="1"/>
          </p:cNvSpPr>
          <p:nvPr>
            <p:ph idx="1"/>
          </p:nvPr>
        </p:nvSpPr>
        <p:spPr/>
        <p:txBody>
          <a:bodyPr/>
          <a:lstStyle/>
          <a:p>
            <a:pPr eaLnBrk="1" hangingPunct="1"/>
            <a:endParaRPr lang="en-US" dirty="0" smtClean="0"/>
          </a:p>
          <a:p>
            <a:pPr eaLnBrk="1" hangingPunct="1"/>
            <a:endParaRPr lang="en-US" dirty="0"/>
          </a:p>
          <a:p>
            <a:pPr eaLnBrk="1" hangingPunct="1"/>
            <a:endParaRPr lang="en-US" dirty="0" smtClean="0"/>
          </a:p>
          <a:p>
            <a:pPr eaLnBrk="1" hangingPunct="1"/>
            <a:r>
              <a:rPr lang="en-US" dirty="0" smtClean="0"/>
              <a:t>What are the benefits of digital </a:t>
            </a:r>
            <a:r>
              <a:rPr lang="en-US" dirty="0" smtClean="0"/>
              <a:t>curation for your unit/organization?</a:t>
            </a:r>
            <a:endParaRPr lang="en-US" dirty="0"/>
          </a:p>
          <a:p>
            <a:pPr eaLnBrk="1" hangingPunct="1"/>
            <a:endParaRPr lang="en-US" altLang="en-US" dirty="0" smtClean="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63613" y="1371600"/>
            <a:ext cx="10363200" cy="2505075"/>
          </a:xfrm>
        </p:spPr>
        <p:txBody>
          <a:bodyPr/>
          <a:lstStyle/>
          <a:p>
            <a:pPr>
              <a:defRPr/>
            </a:pPr>
            <a:r>
              <a:t>Challenges to Digital Curation</a:t>
            </a:r>
          </a:p>
        </p:txBody>
      </p:sp>
      <p:sp>
        <p:nvSpPr>
          <p:cNvPr id="5" name="Text Placeholder 4"/>
          <p:cNvSpPr>
            <a:spLocks noGrp="1"/>
          </p:cNvSpPr>
          <p:nvPr>
            <p:ph type="body" idx="1"/>
          </p:nvPr>
        </p:nvSpPr>
        <p:spPr>
          <a:xfrm>
            <a:off x="963613" y="4068763"/>
            <a:ext cx="10363200" cy="1131887"/>
          </a:xfrm>
        </p:spPr>
        <p:txBody>
          <a:bodyPr/>
          <a:lstStyle/>
          <a:p>
            <a:pPr eaLnBrk="1" hangingPunct="1">
              <a:defRPr/>
            </a:pPr>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30188"/>
            <a:ext cx="10972800" cy="1600200"/>
          </a:xfrm>
        </p:spPr>
        <p:txBody>
          <a:bodyPr/>
          <a:lstStyle/>
          <a:p>
            <a:pPr eaLnBrk="1" hangingPunct="1">
              <a:defRPr/>
            </a:pPr>
            <a:r>
              <a:rPr lang="en-US" dirty="0" smtClean="0"/>
              <a:t>Challenges to Data Curation and Reuse</a:t>
            </a:r>
            <a:endParaRPr lang="en-US" dirty="0"/>
          </a:p>
        </p:txBody>
      </p:sp>
      <p:sp>
        <p:nvSpPr>
          <p:cNvPr id="61443" name="Content Placeholder 2"/>
          <p:cNvSpPr>
            <a:spLocks noGrp="1"/>
          </p:cNvSpPr>
          <p:nvPr>
            <p:ph idx="1"/>
          </p:nvPr>
        </p:nvSpPr>
        <p:spPr>
          <a:xfrm>
            <a:off x="609600" y="2012950"/>
            <a:ext cx="10972800" cy="4525963"/>
          </a:xfrm>
        </p:spPr>
        <p:txBody>
          <a:bodyPr/>
          <a:lstStyle/>
          <a:p>
            <a:pPr eaLnBrk="1" hangingPunct="1"/>
            <a:r>
              <a:rPr lang="en-US" altLang="en-US" smtClean="0"/>
              <a:t>It takes work – many data creators don’t want to take on extra work after their research project is done</a:t>
            </a:r>
          </a:p>
          <a:p>
            <a:pPr lvl="1" eaLnBrk="1" hangingPunct="1"/>
            <a:r>
              <a:rPr lang="en-US" altLang="en-US" smtClean="0"/>
              <a:t>YouTube video assigned this week captures the attitude toward reuse perfectly.</a:t>
            </a:r>
          </a:p>
          <a:p>
            <a:pPr lvl="1" eaLnBrk="1" hangingPunct="1"/>
            <a:r>
              <a:rPr lang="en-US" altLang="en-US" smtClean="0"/>
              <a:t>Reuse is based on </a:t>
            </a:r>
            <a:r>
              <a:rPr lang="en-US" altLang="en-US" b="1" smtClean="0"/>
              <a:t>high-quality metadata </a:t>
            </a:r>
            <a:r>
              <a:rPr lang="en-US" altLang="en-US" smtClean="0"/>
              <a:t>that help explain the data to the next user (who did not create the data or even the data creator if he/she uses the data in the future).</a:t>
            </a:r>
          </a:p>
          <a:p>
            <a:pPr lvl="1" eaLnBrk="1" hangingPunct="1"/>
            <a:r>
              <a:rPr lang="en-US" altLang="en-US" smtClean="0"/>
              <a:t>Best if metadata is created at time of data creation.</a:t>
            </a:r>
          </a:p>
          <a:p>
            <a:pPr lvl="1" eaLnBrk="1" hangingPunct="1"/>
            <a:endParaRPr lang="en-US" altLang="en-US" smtClean="0"/>
          </a:p>
        </p:txBody>
      </p:sp>
      <p:sp>
        <p:nvSpPr>
          <p:cNvPr id="4" name="Slide Number Placeholder 3"/>
          <p:cNvSpPr>
            <a:spLocks noGrp="1"/>
          </p:cNvSpPr>
          <p:nvPr>
            <p:ph type="sldNum" sz="quarter" idx="12"/>
          </p:nvPr>
        </p:nvSpPr>
        <p:spPr/>
        <p:txBody>
          <a:bodyPr/>
          <a:lstStyle/>
          <a:p>
            <a:pPr>
              <a:defRPr/>
            </a:pPr>
            <a:fld id="{C276F45A-0388-4A1F-B190-BACAEE6F988D}" type="slidenum">
              <a:rPr lang="en-US" smtClean="0"/>
              <a:pPr>
                <a:defRPr/>
              </a:pPr>
              <a:t>64</a:t>
            </a:fld>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30188"/>
            <a:ext cx="10972800" cy="1600200"/>
          </a:xfrm>
        </p:spPr>
        <p:txBody>
          <a:bodyPr/>
          <a:lstStyle/>
          <a:p>
            <a:pPr eaLnBrk="1" hangingPunct="1">
              <a:defRPr/>
            </a:pPr>
            <a:r>
              <a:rPr lang="en-US" dirty="0"/>
              <a:t>Challenges to Data Curation and </a:t>
            </a:r>
            <a:r>
              <a:rPr lang="en-US" dirty="0" smtClean="0"/>
              <a:t>Reuse -2</a:t>
            </a:r>
            <a:endParaRPr lang="en-US" dirty="0"/>
          </a:p>
        </p:txBody>
      </p:sp>
      <p:sp>
        <p:nvSpPr>
          <p:cNvPr id="62467" name="Content Placeholder 2"/>
          <p:cNvSpPr>
            <a:spLocks noGrp="1"/>
          </p:cNvSpPr>
          <p:nvPr>
            <p:ph idx="1"/>
          </p:nvPr>
        </p:nvSpPr>
        <p:spPr>
          <a:xfrm>
            <a:off x="609600" y="1830388"/>
            <a:ext cx="10972800" cy="4525962"/>
          </a:xfrm>
        </p:spPr>
        <p:txBody>
          <a:bodyPr/>
          <a:lstStyle/>
          <a:p>
            <a:pPr eaLnBrk="1" hangingPunct="1"/>
            <a:r>
              <a:rPr lang="en-US" altLang="en-US" smtClean="0"/>
              <a:t>Data Curation requires effort around the data lifecycle.</a:t>
            </a:r>
          </a:p>
          <a:p>
            <a:pPr lvl="1" eaLnBrk="1" hangingPunct="1"/>
            <a:r>
              <a:rPr lang="en-US" altLang="en-US" smtClean="0"/>
              <a:t>Lifecycle approach is essential to data curation</a:t>
            </a:r>
          </a:p>
          <a:p>
            <a:pPr lvl="1" eaLnBrk="1" hangingPunct="1"/>
            <a:r>
              <a:rPr lang="en-US" altLang="en-US" smtClean="0"/>
              <a:t>Need to start curation as early as possible in the lifecycle for the greatest chance of successfully providing long-term access and data reuse.</a:t>
            </a:r>
          </a:p>
          <a:p>
            <a:pPr eaLnBrk="1" hangingPunct="1"/>
            <a:r>
              <a:rPr lang="en-US" altLang="en-US" smtClean="0"/>
              <a:t>Data Curation relies on data standards and sound policies.</a:t>
            </a:r>
          </a:p>
          <a:p>
            <a:pPr eaLnBrk="1" hangingPunct="1"/>
            <a:r>
              <a:rPr lang="en-US" altLang="en-US" smtClean="0"/>
              <a:t>Like electronic records, preserved data should remain</a:t>
            </a:r>
          </a:p>
          <a:p>
            <a:pPr lvl="1" eaLnBrk="1" hangingPunct="1"/>
            <a:r>
              <a:rPr lang="en-US" altLang="en-US" smtClean="0"/>
              <a:t>Authentic, reliable, have integrity, and usable</a:t>
            </a:r>
          </a:p>
        </p:txBody>
      </p:sp>
      <p:sp>
        <p:nvSpPr>
          <p:cNvPr id="4" name="Slide Number Placeholder 3"/>
          <p:cNvSpPr>
            <a:spLocks noGrp="1"/>
          </p:cNvSpPr>
          <p:nvPr>
            <p:ph type="sldNum" sz="quarter" idx="12"/>
          </p:nvPr>
        </p:nvSpPr>
        <p:spPr/>
        <p:txBody>
          <a:bodyPr/>
          <a:lstStyle/>
          <a:p>
            <a:pPr>
              <a:defRPr/>
            </a:pPr>
            <a:fld id="{808C1622-CFFC-45A7-8FD2-6452CCBFE9D0}" type="slidenum">
              <a:rPr lang="en-US" smtClean="0"/>
              <a:pPr>
                <a:defRPr/>
              </a:pPr>
              <a:t>65</a:t>
            </a:fld>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t>Challenges to Data Curation and </a:t>
            </a:r>
            <a:r>
              <a:rPr lang="en-US" dirty="0" smtClean="0"/>
              <a:t>Reuse-3</a:t>
            </a:r>
            <a:endParaRPr lang="en-US" dirty="0"/>
          </a:p>
        </p:txBody>
      </p:sp>
      <p:sp>
        <p:nvSpPr>
          <p:cNvPr id="3" name="Content Placeholder 2"/>
          <p:cNvSpPr>
            <a:spLocks noGrp="1"/>
          </p:cNvSpPr>
          <p:nvPr>
            <p:ph idx="1"/>
          </p:nvPr>
        </p:nvSpPr>
        <p:spPr>
          <a:xfrm>
            <a:off x="1042988" y="1600200"/>
            <a:ext cx="10137775" cy="4953000"/>
          </a:xfrm>
        </p:spPr>
        <p:txBody>
          <a:bodyPr>
            <a:normAutofit fontScale="92500" lnSpcReduction="10000"/>
          </a:bodyPr>
          <a:lstStyle/>
          <a:p>
            <a:pPr marL="342900" lvl="1" indent="-342900" eaLnBrk="1" hangingPunct="1">
              <a:buFont typeface="Arial" pitchFamily="34" charset="0"/>
              <a:buChar char="•"/>
              <a:defRPr/>
            </a:pPr>
            <a:r>
              <a:rPr lang="en-US" sz="3000" dirty="0"/>
              <a:t>It takes curation knowledge.</a:t>
            </a:r>
          </a:p>
          <a:p>
            <a:pPr marL="742950" lvl="2" indent="-342900" eaLnBrk="1" hangingPunct="1">
              <a:buFont typeface="Courier New" panose="02070309020205020404" pitchFamily="49" charset="0"/>
              <a:buChar char="o"/>
              <a:defRPr/>
            </a:pPr>
            <a:r>
              <a:rPr lang="en-US" sz="2600" dirty="0"/>
              <a:t>Most researchers (or any other data creators) have no idea how to curate their data for future use, whether it is their use or someone else’s.</a:t>
            </a:r>
          </a:p>
          <a:p>
            <a:pPr marL="742950" lvl="2" indent="-342900" eaLnBrk="1" hangingPunct="1">
              <a:buFont typeface="Courier New" panose="02070309020205020404" pitchFamily="49" charset="0"/>
              <a:buChar char="o"/>
              <a:defRPr/>
            </a:pPr>
            <a:r>
              <a:rPr lang="en-US" sz="2600" dirty="0"/>
              <a:t>There is a great need for digital/data curators as content creators don’t </a:t>
            </a:r>
          </a:p>
          <a:p>
            <a:pPr marL="1200150" lvl="3" indent="-342900" eaLnBrk="1" hangingPunct="1">
              <a:buFont typeface="Arial" panose="020B0604020202020204" pitchFamily="34" charset="0"/>
              <a:buChar char="•"/>
              <a:defRPr/>
            </a:pPr>
            <a:r>
              <a:rPr lang="en-US" sz="2200" dirty="0"/>
              <a:t>Know how to curate their data well (or at all)</a:t>
            </a:r>
          </a:p>
          <a:p>
            <a:pPr marL="1200150" lvl="3" indent="-342900" eaLnBrk="1" hangingPunct="1">
              <a:buFont typeface="Arial" panose="020B0604020202020204" pitchFamily="34" charset="0"/>
              <a:buChar char="•"/>
              <a:defRPr/>
            </a:pPr>
            <a:r>
              <a:rPr lang="en-US" sz="2200" dirty="0"/>
              <a:t>Have the time to curate their data (in their view at least)</a:t>
            </a:r>
          </a:p>
          <a:p>
            <a:pPr marL="1200150" lvl="3" indent="-342900" eaLnBrk="1" hangingPunct="1">
              <a:buFont typeface="Arial" panose="020B0604020202020204" pitchFamily="34" charset="0"/>
              <a:buChar char="•"/>
              <a:defRPr/>
            </a:pPr>
            <a:r>
              <a:rPr lang="en-US" sz="2200" dirty="0"/>
              <a:t>Have strong enough incentives to curate their data</a:t>
            </a:r>
          </a:p>
          <a:p>
            <a:pPr marL="457200" lvl="1" indent="-457200" eaLnBrk="1" hangingPunct="1">
              <a:buFont typeface="Arial" panose="020B0604020202020204" pitchFamily="34" charset="0"/>
              <a:buChar char="•"/>
              <a:defRPr/>
            </a:pPr>
            <a:r>
              <a:rPr lang="en-US" sz="3000" dirty="0"/>
              <a:t>It is not a matter of being lazy; the cost-benefit equation is just not right for most data curators to push them to learn to curate their data.</a:t>
            </a:r>
          </a:p>
          <a:p>
            <a:pPr marL="742950" lvl="2" indent="-342900" eaLnBrk="1" hangingPunct="1">
              <a:defRPr/>
            </a:pPr>
            <a:endParaRPr lang="en-US" sz="2400" dirty="0"/>
          </a:p>
          <a:p>
            <a:pPr eaLnBrk="1" hangingPunct="1">
              <a:defRPr/>
            </a:pPr>
            <a:endParaRPr lang="en-US" dirty="0"/>
          </a:p>
        </p:txBody>
      </p:sp>
      <p:sp>
        <p:nvSpPr>
          <p:cNvPr id="4" name="Slide Number Placeholder 3"/>
          <p:cNvSpPr>
            <a:spLocks noGrp="1"/>
          </p:cNvSpPr>
          <p:nvPr>
            <p:ph type="sldNum" sz="quarter" idx="12"/>
          </p:nvPr>
        </p:nvSpPr>
        <p:spPr/>
        <p:txBody>
          <a:bodyPr/>
          <a:lstStyle/>
          <a:p>
            <a:pPr>
              <a:defRPr/>
            </a:pPr>
            <a:fld id="{1643CA24-5E2B-41FF-B015-058A5A78998A}" type="slidenum">
              <a:rPr lang="en-US" smtClean="0"/>
              <a:pPr>
                <a:defRPr/>
              </a:pPr>
              <a:t>66</a:t>
            </a:fld>
            <a:endParaRPr 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Characteristics of Digital Curation</a:t>
            </a:r>
            <a:endParaRPr lang="en-US" dirty="0"/>
          </a:p>
        </p:txBody>
      </p:sp>
      <p:sp>
        <p:nvSpPr>
          <p:cNvPr id="3" name="Content Placeholder 2"/>
          <p:cNvSpPr>
            <a:spLocks noGrp="1"/>
          </p:cNvSpPr>
          <p:nvPr>
            <p:ph idx="1"/>
          </p:nvPr>
        </p:nvSpPr>
        <p:spPr>
          <a:xfrm>
            <a:off x="754063" y="1600200"/>
            <a:ext cx="10636250" cy="4876800"/>
          </a:xfrm>
        </p:spPr>
        <p:txBody>
          <a:bodyPr>
            <a:normAutofit lnSpcReduction="10000"/>
          </a:bodyPr>
          <a:lstStyle/>
          <a:p>
            <a:pPr eaLnBrk="1" hangingPunct="1">
              <a:defRPr/>
            </a:pPr>
            <a:r>
              <a:rPr lang="en-US" dirty="0" smtClean="0"/>
              <a:t>Viewing and curating data over its lifecycle is essential</a:t>
            </a:r>
          </a:p>
          <a:p>
            <a:pPr lvl="1" eaLnBrk="1" hangingPunct="1">
              <a:defRPr/>
            </a:pPr>
            <a:r>
              <a:rPr lang="en-US" dirty="0" smtClean="0"/>
              <a:t>E.g., helping content creators to select appropriate file formats, intermediate storage media, variable names, and metadata</a:t>
            </a:r>
          </a:p>
          <a:p>
            <a:pPr eaLnBrk="1" hangingPunct="1">
              <a:defRPr/>
            </a:pPr>
            <a:r>
              <a:rPr lang="en-US" dirty="0" smtClean="0"/>
              <a:t>It is the curator’s job to preserve the authenticity of data that will allow for reproducibility for future users.</a:t>
            </a:r>
          </a:p>
          <a:p>
            <a:pPr eaLnBrk="1" hangingPunct="1">
              <a:defRPr/>
            </a:pPr>
            <a:r>
              <a:rPr lang="en-US" dirty="0" smtClean="0"/>
              <a:t>Curator’s add value through metadata, data cleaning, preservation of significant properties, and provision of access.</a:t>
            </a:r>
          </a:p>
          <a:p>
            <a:pPr eaLnBrk="1" hangingPunct="1">
              <a:defRPr/>
            </a:pPr>
            <a:r>
              <a:rPr lang="en-US" dirty="0" smtClean="0"/>
              <a:t>There is a wide range of stakeholders.</a:t>
            </a:r>
          </a:p>
          <a:p>
            <a:pPr eaLnBrk="1" hangingPunct="1">
              <a:defRPr/>
            </a:pPr>
            <a:r>
              <a:rPr lang="en-US" dirty="0" smtClean="0"/>
              <a:t>The importance of data curation is just being recognized outside of the data curation community.</a:t>
            </a:r>
            <a:endParaRPr lang="en-US" dirty="0"/>
          </a:p>
        </p:txBody>
      </p:sp>
      <p:sp>
        <p:nvSpPr>
          <p:cNvPr id="4" name="Slide Number Placeholder 3"/>
          <p:cNvSpPr>
            <a:spLocks noGrp="1"/>
          </p:cNvSpPr>
          <p:nvPr>
            <p:ph type="sldNum" sz="quarter" idx="12"/>
          </p:nvPr>
        </p:nvSpPr>
        <p:spPr/>
        <p:txBody>
          <a:bodyPr/>
          <a:lstStyle/>
          <a:p>
            <a:pPr>
              <a:defRPr/>
            </a:pPr>
            <a:fld id="{0FFD72BF-6F32-4E36-9C68-E16B9A21064B}" type="slidenum">
              <a:rPr lang="en-US" smtClean="0"/>
              <a:pPr>
                <a:defRPr/>
              </a:pPr>
              <a:t>67</a:t>
            </a:fld>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Characteristics of Digital Curation</a:t>
            </a:r>
            <a:endParaRPr lang="en-US" dirty="0"/>
          </a:p>
        </p:txBody>
      </p:sp>
      <p:sp>
        <p:nvSpPr>
          <p:cNvPr id="65539" name="Content Placeholder 2"/>
          <p:cNvSpPr>
            <a:spLocks noGrp="1"/>
          </p:cNvSpPr>
          <p:nvPr>
            <p:ph idx="1"/>
          </p:nvPr>
        </p:nvSpPr>
        <p:spPr/>
        <p:txBody>
          <a:bodyPr/>
          <a:lstStyle/>
          <a:p>
            <a:pPr eaLnBrk="1" hangingPunct="1"/>
            <a:r>
              <a:rPr lang="en-US" altLang="en-US" smtClean="0"/>
              <a:t>Focus on authenticity and reproducibility of data</a:t>
            </a:r>
          </a:p>
          <a:p>
            <a:pPr lvl="1" eaLnBrk="1" hangingPunct="1"/>
            <a:r>
              <a:rPr lang="en-US" altLang="en-US" smtClean="0"/>
              <a:t>Accountability and recordkeeping</a:t>
            </a:r>
          </a:p>
          <a:p>
            <a:pPr eaLnBrk="1" hangingPunct="1"/>
            <a:r>
              <a:rPr lang="en-US" altLang="en-US" smtClean="0"/>
              <a:t>Involves adding value so digital objects can be discovered, reused, and repurposed</a:t>
            </a:r>
          </a:p>
          <a:p>
            <a:pPr eaLnBrk="1" hangingPunct="1"/>
            <a:r>
              <a:rPr lang="en-US" altLang="en-US" smtClean="0"/>
              <a:t>Many open source “solutions” are being developed</a:t>
            </a:r>
          </a:p>
          <a:p>
            <a:pPr eaLnBrk="1" hangingPunct="1"/>
            <a:r>
              <a:rPr lang="en-US" altLang="en-US" smtClean="0"/>
              <a:t>Digital curation and its tools, workflows, and techniques are evolving.</a:t>
            </a:r>
          </a:p>
          <a:p>
            <a:pPr eaLnBrk="1" hangingPunct="1"/>
            <a:endParaRPr lang="en-US" altLang="en-US" smtClean="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tx1"/>
                </a:solidFill>
              </a:rPr>
              <a:t>Information growth</a:t>
            </a:r>
            <a:endParaRPr lang="en-US" dirty="0">
              <a:solidFill>
                <a:schemeClr val="tx1"/>
              </a:solidFill>
            </a:endParaRPr>
          </a:p>
        </p:txBody>
      </p:sp>
      <p:sp>
        <p:nvSpPr>
          <p:cNvPr id="4" name="Slide Number Placeholder 3"/>
          <p:cNvSpPr>
            <a:spLocks noGrp="1"/>
          </p:cNvSpPr>
          <p:nvPr>
            <p:ph type="sldNum" sz="quarter" idx="11"/>
          </p:nvPr>
        </p:nvSpPr>
        <p:spPr/>
        <p:txBody>
          <a:bodyPr/>
          <a:lstStyle/>
          <a:p>
            <a:pPr>
              <a:defRPr/>
            </a:pPr>
            <a:fld id="{401B6D8B-9EB9-40FB-B0D8-EA016213B564}" type="slidenum">
              <a:rPr lang="en-US" smtClean="0"/>
              <a:pPr>
                <a:defRPr/>
              </a:pPr>
              <a:t>69</a:t>
            </a:fld>
            <a:endParaRPr lang="en-US"/>
          </a:p>
        </p:txBody>
      </p:sp>
    </p:spTree>
    <p:extLst>
      <p:ext uri="{BB962C8B-B14F-4D97-AF65-F5344CB8AC3E}">
        <p14:creationId xmlns:p14="http://schemas.microsoft.com/office/powerpoint/2010/main" val="37925944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The Fourth Paradigm </a:t>
            </a:r>
            <a:br>
              <a:rPr lang="en-US" dirty="0" smtClean="0"/>
            </a:br>
            <a:r>
              <a:rPr lang="en-US" dirty="0" smtClean="0"/>
              <a:t>Affects All of Us</a:t>
            </a:r>
            <a:endParaRPr lang="en-US" dirty="0"/>
          </a:p>
        </p:txBody>
      </p:sp>
      <p:sp>
        <p:nvSpPr>
          <p:cNvPr id="3" name="Content Placeholder 2"/>
          <p:cNvSpPr>
            <a:spLocks noGrp="1"/>
          </p:cNvSpPr>
          <p:nvPr>
            <p:ph idx="1"/>
          </p:nvPr>
        </p:nvSpPr>
        <p:spPr>
          <a:xfrm>
            <a:off x="609600" y="1375611"/>
            <a:ext cx="10972800" cy="5257800"/>
          </a:xfrm>
        </p:spPr>
        <p:txBody>
          <a:bodyPr>
            <a:normAutofit fontScale="92500" lnSpcReduction="10000"/>
          </a:bodyPr>
          <a:lstStyle/>
          <a:p>
            <a:r>
              <a:rPr lang="en-US" dirty="0" smtClean="0"/>
              <a:t>“</a:t>
            </a:r>
            <a:r>
              <a:rPr lang="en-US" dirty="0"/>
              <a:t>Data is at the heart of this new paradigm, and it sits alongside empiricism, theory, and simulation, which together form the continuum we think of as the modern scientific method</a:t>
            </a:r>
            <a:r>
              <a:rPr lang="en-US" dirty="0" smtClean="0"/>
              <a:t>”(Hey, Tansley &amp; Tolle, 2009, 210</a:t>
            </a:r>
            <a:r>
              <a:rPr lang="en-US" dirty="0"/>
              <a:t>)</a:t>
            </a:r>
          </a:p>
          <a:p>
            <a:pPr lvl="0"/>
            <a:r>
              <a:rPr lang="en-US" dirty="0" smtClean="0"/>
              <a:t>“</a:t>
            </a:r>
            <a:r>
              <a:rPr lang="en-US" dirty="0"/>
              <a:t>The techniques and technologies for such data-intensive science are so different that it is worth distinguishing data-intensive science from computational science as a new, </a:t>
            </a:r>
            <a:r>
              <a:rPr lang="en-US" i="1" dirty="0"/>
              <a:t>fourth paradigm</a:t>
            </a:r>
            <a:r>
              <a:rPr lang="en-US" dirty="0"/>
              <a:t> for scientific exploration</a:t>
            </a:r>
            <a:r>
              <a:rPr lang="en-US" dirty="0" smtClean="0"/>
              <a:t>”(Hey, Tansley &amp; Tolle, 2009, xix)</a:t>
            </a:r>
          </a:p>
          <a:p>
            <a:pPr lvl="0"/>
            <a:r>
              <a:rPr lang="en-US" dirty="0" smtClean="0"/>
              <a:t>Growth of “data science” that can be applied to a wide range of endeavors. </a:t>
            </a:r>
          </a:p>
          <a:p>
            <a:pPr lvl="0"/>
            <a:r>
              <a:rPr lang="en-US" dirty="0" smtClean="0"/>
              <a:t>We have little experience with this and there is much to learn – many pitfalls. </a:t>
            </a:r>
            <a:endParaRPr lang="en-US" dirty="0"/>
          </a:p>
          <a:p>
            <a:endParaRPr lang="en-US" dirty="0"/>
          </a:p>
        </p:txBody>
      </p:sp>
    </p:spTree>
    <p:extLst>
      <p:ext uri="{BB962C8B-B14F-4D97-AF65-F5344CB8AC3E}">
        <p14:creationId xmlns:p14="http://schemas.microsoft.com/office/powerpoint/2010/main" val="204728927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9475" y="2237343"/>
            <a:ext cx="9798756" cy="3886200"/>
          </a:xfrm>
        </p:spPr>
        <p:txBody>
          <a:bodyPr>
            <a:normAutofit/>
          </a:bodyPr>
          <a:lstStyle/>
          <a:p>
            <a:r>
              <a:rPr lang="en-US" sz="3000" dirty="0"/>
              <a:t>Like the physical universe, the digital universe is large – by 2020 containing nearly as many digital bits as there are stars in the universe. It is </a:t>
            </a:r>
            <a:r>
              <a:rPr lang="en-US" sz="3000" b="1" dirty="0"/>
              <a:t>doubling in size every two years</a:t>
            </a:r>
            <a:r>
              <a:rPr lang="en-US" sz="3000" dirty="0"/>
              <a:t>, and by 2020 the digital universe – the data we create and copy annually – will reach 44 </a:t>
            </a:r>
            <a:r>
              <a:rPr lang="en-US" sz="3000" dirty="0" err="1"/>
              <a:t>zettabytes</a:t>
            </a:r>
            <a:r>
              <a:rPr lang="en-US" sz="3000" dirty="0"/>
              <a:t>, or 44 trillion gigabytes.</a:t>
            </a:r>
          </a:p>
        </p:txBody>
      </p:sp>
      <p:sp>
        <p:nvSpPr>
          <p:cNvPr id="3" name="Title 2"/>
          <p:cNvSpPr>
            <a:spLocks noGrp="1"/>
          </p:cNvSpPr>
          <p:nvPr>
            <p:ph type="title"/>
          </p:nvPr>
        </p:nvSpPr>
        <p:spPr>
          <a:xfrm>
            <a:off x="1981200" y="675640"/>
            <a:ext cx="8229600" cy="914400"/>
          </a:xfrm>
        </p:spPr>
        <p:txBody>
          <a:bodyPr/>
          <a:lstStyle/>
          <a:p>
            <a:r>
              <a:rPr lang="en-US" dirty="0" smtClean="0"/>
              <a:t>Information Growth</a:t>
            </a:r>
            <a:endParaRPr lang="en-US" dirty="0"/>
          </a:p>
        </p:txBody>
      </p:sp>
      <p:sp>
        <p:nvSpPr>
          <p:cNvPr id="4" name="Slide Number Placeholder 3"/>
          <p:cNvSpPr>
            <a:spLocks noGrp="1"/>
          </p:cNvSpPr>
          <p:nvPr>
            <p:ph type="sldNum" sz="quarter" idx="11"/>
          </p:nvPr>
        </p:nvSpPr>
        <p:spPr/>
        <p:txBody>
          <a:bodyPr/>
          <a:lstStyle/>
          <a:p>
            <a:pPr>
              <a:defRPr/>
            </a:pPr>
            <a:fld id="{401B6D8B-9EB9-40FB-B0D8-EA016213B564}" type="slidenum">
              <a:rPr lang="en-US" smtClean="0"/>
              <a:pPr>
                <a:defRPr/>
              </a:pPr>
              <a:t>70</a:t>
            </a:fld>
            <a:endParaRPr lang="en-US"/>
          </a:p>
        </p:txBody>
      </p:sp>
      <p:sp>
        <p:nvSpPr>
          <p:cNvPr id="5" name="TextBox 4"/>
          <p:cNvSpPr txBox="1"/>
          <p:nvPr/>
        </p:nvSpPr>
        <p:spPr>
          <a:xfrm>
            <a:off x="1981200" y="5461694"/>
            <a:ext cx="8229600" cy="1077218"/>
          </a:xfrm>
          <a:prstGeom prst="rect">
            <a:avLst/>
          </a:prstGeom>
          <a:noFill/>
        </p:spPr>
        <p:txBody>
          <a:bodyPr wrap="square" rtlCol="0">
            <a:spAutoFit/>
          </a:bodyPr>
          <a:lstStyle/>
          <a:p>
            <a:r>
              <a:rPr lang="en-US" sz="1600" dirty="0"/>
              <a:t>EMC Digital Universe with Research &amp; Analysis by IDC. “The Digital Universe of Opportunities: Rich Data and the Increasing Value of the Internet of Things.” April 2014. Retrieved from: </a:t>
            </a:r>
            <a:r>
              <a:rPr lang="en-US" sz="1600" dirty="0">
                <a:hlinkClick r:id="rId2"/>
              </a:rPr>
              <a:t>http://www.emc.com/leadership/digital-universe/2014iview/executive-summary.htm</a:t>
            </a:r>
            <a:r>
              <a:rPr lang="en-US" sz="1600" dirty="0"/>
              <a:t> </a:t>
            </a:r>
            <a:endParaRPr lang="en-US" sz="20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82806" y="28337"/>
            <a:ext cx="2990850" cy="95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7198849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401B6D8B-9EB9-40FB-B0D8-EA016213B564}" type="slidenum">
              <a:rPr lang="en-US" smtClean="0"/>
              <a:pPr>
                <a:defRPr/>
              </a:pPr>
              <a:t>71</a:t>
            </a:fld>
            <a:endParaRPr lang="en-US"/>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11110" y="1905000"/>
            <a:ext cx="9155289" cy="365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1981200" y="5890736"/>
            <a:ext cx="8229600" cy="738664"/>
          </a:xfrm>
          <a:prstGeom prst="rect">
            <a:avLst/>
          </a:prstGeom>
          <a:noFill/>
        </p:spPr>
        <p:txBody>
          <a:bodyPr wrap="square" rtlCol="0">
            <a:spAutoFit/>
          </a:bodyPr>
          <a:lstStyle/>
          <a:p>
            <a:r>
              <a:rPr lang="en-US" sz="1400" dirty="0"/>
              <a:t>EMC Digital Universe with Research &amp; Analysis by IDC. “The Digital Universe of Opportunities: Rich Data and the Increasing Value of the Internet of Things.” April 2014. Retrieved from: </a:t>
            </a:r>
            <a:r>
              <a:rPr lang="en-US" sz="1400" dirty="0">
                <a:hlinkClick r:id="rId3"/>
              </a:rPr>
              <a:t>http://www.emc.com/leadership/digital-universe/2014iview/executive-summary.htm</a:t>
            </a:r>
            <a:r>
              <a:rPr lang="en-US" sz="1400" dirty="0"/>
              <a:t> </a:t>
            </a:r>
            <a:endParaRPr lang="en-US" dirty="0"/>
          </a:p>
        </p:txBody>
      </p:sp>
      <p:sp>
        <p:nvSpPr>
          <p:cNvPr id="8" name="Title 2"/>
          <p:cNvSpPr>
            <a:spLocks noGrp="1"/>
          </p:cNvSpPr>
          <p:nvPr>
            <p:ph type="title"/>
          </p:nvPr>
        </p:nvSpPr>
        <p:spPr>
          <a:xfrm>
            <a:off x="1981200" y="675640"/>
            <a:ext cx="8229600" cy="914400"/>
          </a:xfrm>
        </p:spPr>
        <p:txBody>
          <a:bodyPr/>
          <a:lstStyle/>
          <a:p>
            <a:r>
              <a:rPr lang="en-US" dirty="0" smtClean="0"/>
              <a:t>Information Growth</a:t>
            </a:r>
            <a:endParaRPr lang="en-US" dirty="0"/>
          </a:p>
        </p:txBody>
      </p:sp>
      <p:pic>
        <p:nvPicPr>
          <p:cNvPr id="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01150" y="0"/>
            <a:ext cx="2990850" cy="95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3904932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16000" y="1828800"/>
            <a:ext cx="9934222" cy="4061936"/>
          </a:xfrm>
        </p:spPr>
        <p:txBody>
          <a:bodyPr>
            <a:noAutofit/>
          </a:bodyPr>
          <a:lstStyle/>
          <a:p>
            <a:r>
              <a:rPr lang="en-US" dirty="0"/>
              <a:t>In 2013, only 22% of the information in the digital universe would be a candidate for analysis, i.e., useful if it were tagged (more often than not, we know little about the data, unless it is somehow characterized or tagged – a practice that results in </a:t>
            </a:r>
            <a:r>
              <a:rPr lang="en-US" b="1" dirty="0"/>
              <a:t>metadata</a:t>
            </a:r>
            <a:r>
              <a:rPr lang="en-US" dirty="0"/>
              <a:t>); less than 5% of that was actually analyzed. By 2020, the useful percentage could grow to more than 35%, mostly because of the growth of data from embedded systems.</a:t>
            </a:r>
          </a:p>
        </p:txBody>
      </p:sp>
      <p:sp>
        <p:nvSpPr>
          <p:cNvPr id="4" name="Slide Number Placeholder 3"/>
          <p:cNvSpPr>
            <a:spLocks noGrp="1"/>
          </p:cNvSpPr>
          <p:nvPr>
            <p:ph type="sldNum" sz="quarter" idx="11"/>
          </p:nvPr>
        </p:nvSpPr>
        <p:spPr/>
        <p:txBody>
          <a:bodyPr/>
          <a:lstStyle/>
          <a:p>
            <a:pPr>
              <a:defRPr/>
            </a:pPr>
            <a:fld id="{401B6D8B-9EB9-40FB-B0D8-EA016213B564}" type="slidenum">
              <a:rPr lang="en-US" smtClean="0"/>
              <a:pPr>
                <a:defRPr/>
              </a:pPr>
              <a:t>72</a:t>
            </a:fld>
            <a:endParaRPr lang="en-US"/>
          </a:p>
        </p:txBody>
      </p:sp>
      <p:sp>
        <p:nvSpPr>
          <p:cNvPr id="8" name="Title 2"/>
          <p:cNvSpPr>
            <a:spLocks noGrp="1"/>
          </p:cNvSpPr>
          <p:nvPr>
            <p:ph type="title"/>
          </p:nvPr>
        </p:nvSpPr>
        <p:spPr>
          <a:xfrm>
            <a:off x="1981200" y="675640"/>
            <a:ext cx="8229600" cy="914400"/>
          </a:xfrm>
        </p:spPr>
        <p:txBody>
          <a:bodyPr/>
          <a:lstStyle/>
          <a:p>
            <a:r>
              <a:rPr lang="en-US" dirty="0" smtClean="0"/>
              <a:t>Information Growth</a:t>
            </a:r>
            <a:endParaRPr lang="en-US" dirty="0"/>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1150" y="80010"/>
            <a:ext cx="2990850" cy="95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1981200" y="5890736"/>
            <a:ext cx="8229600" cy="738664"/>
          </a:xfrm>
          <a:prstGeom prst="rect">
            <a:avLst/>
          </a:prstGeom>
          <a:noFill/>
        </p:spPr>
        <p:txBody>
          <a:bodyPr wrap="square" rtlCol="0">
            <a:spAutoFit/>
          </a:bodyPr>
          <a:lstStyle/>
          <a:p>
            <a:r>
              <a:rPr lang="en-US" sz="1400" dirty="0"/>
              <a:t>EMC Digital Universe with Research &amp; Analysis by IDC. “The Digital Universe of Opportunities: Rich Data and the Increasing Value of the Internet of Things.” April 2014. Retrieved from: </a:t>
            </a:r>
            <a:r>
              <a:rPr lang="en-US" sz="1400" dirty="0">
                <a:hlinkClick r:id="rId3"/>
              </a:rPr>
              <a:t>http://www.emc.com/leadership/digital-universe/2014iview/executive-summary.htm</a:t>
            </a:r>
            <a:r>
              <a:rPr lang="en-US" sz="1400" dirty="0"/>
              <a:t> </a:t>
            </a:r>
            <a:endParaRPr lang="en-US" dirty="0"/>
          </a:p>
        </p:txBody>
      </p:sp>
    </p:spTree>
    <p:extLst>
      <p:ext uri="{BB962C8B-B14F-4D97-AF65-F5344CB8AC3E}">
        <p14:creationId xmlns:p14="http://schemas.microsoft.com/office/powerpoint/2010/main" val="1478283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401B6D8B-9EB9-40FB-B0D8-EA016213B564}" type="slidenum">
              <a:rPr lang="en-US" smtClean="0"/>
              <a:pPr>
                <a:defRPr/>
              </a:pPr>
              <a:t>73</a:t>
            </a:fld>
            <a:endParaRPr lang="en-US"/>
          </a:p>
        </p:txBody>
      </p:sp>
      <p:pic>
        <p:nvPicPr>
          <p:cNvPr id="4098" name="Picture 2"/>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2209800" y="609601"/>
            <a:ext cx="7772400" cy="48575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981200" y="6126480"/>
            <a:ext cx="8229600" cy="523220"/>
          </a:xfrm>
          <a:prstGeom prst="rect">
            <a:avLst/>
          </a:prstGeom>
          <a:noFill/>
        </p:spPr>
        <p:txBody>
          <a:bodyPr wrap="square" rtlCol="0">
            <a:spAutoFit/>
          </a:bodyPr>
          <a:lstStyle/>
          <a:p>
            <a:r>
              <a:rPr lang="en-US" sz="1400" dirty="0" err="1"/>
              <a:t>Intergen</a:t>
            </a:r>
            <a:r>
              <a:rPr lang="en-US" sz="1400" dirty="0"/>
              <a:t> Blog. Retrieved from: http://www.intergen.co.nz/blog/steve-lapwood/dates/2010/4/lost-in-a-galaxy-of-information-unlocking-the-value-of-your-organisations-information/</a:t>
            </a:r>
          </a:p>
        </p:txBody>
      </p:sp>
    </p:spTree>
    <p:extLst>
      <p:ext uri="{BB962C8B-B14F-4D97-AF65-F5344CB8AC3E}">
        <p14:creationId xmlns:p14="http://schemas.microsoft.com/office/powerpoint/2010/main" val="15649555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A1482C16-42D7-4EE3-9BBA-4AA1A7BB405D}" type="slidenum">
              <a:rPr lang="en-US" smtClean="0"/>
              <a:pPr>
                <a:defRPr/>
              </a:pPr>
              <a:t>74</a:t>
            </a:fld>
            <a:endParaRPr lang="en-US"/>
          </a:p>
        </p:txBody>
      </p:sp>
      <p:pic>
        <p:nvPicPr>
          <p:cNvPr id="5124" name="Picture 4" descr="http://www.delphianalytics.net/wp-content/uploads/2013/04/GrowthOfDataVsDataAnalys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7450" y="609600"/>
            <a:ext cx="7277100" cy="53721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981200" y="6116340"/>
            <a:ext cx="8229600" cy="523220"/>
          </a:xfrm>
          <a:prstGeom prst="rect">
            <a:avLst/>
          </a:prstGeom>
          <a:noFill/>
        </p:spPr>
        <p:txBody>
          <a:bodyPr wrap="square" rtlCol="0">
            <a:spAutoFit/>
          </a:bodyPr>
          <a:lstStyle/>
          <a:p>
            <a:r>
              <a:rPr lang="en-US" sz="1400" dirty="0"/>
              <a:t>Delphi Analytics. “More Data than Analysts – the Real ‘Big-Data Problem’” Retrieved from: http://www.delphianalytics.net/more-data-than-analysts-the-real-big-data-problem/</a:t>
            </a:r>
          </a:p>
        </p:txBody>
      </p:sp>
    </p:spTree>
    <p:extLst>
      <p:ext uri="{BB962C8B-B14F-4D97-AF65-F5344CB8AC3E}">
        <p14:creationId xmlns:p14="http://schemas.microsoft.com/office/powerpoint/2010/main" val="116627651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185333" y="1981200"/>
            <a:ext cx="9505245" cy="2971800"/>
          </a:xfrm>
        </p:spPr>
        <p:txBody>
          <a:bodyPr anchor="ctr"/>
          <a:lstStyle/>
          <a:p>
            <a:r>
              <a:rPr lang="en-US" sz="3200" dirty="0" smtClean="0"/>
              <a:t>There is also a huge shortfall of data curators!</a:t>
            </a:r>
            <a:endParaRPr lang="en-US" sz="3200" dirty="0"/>
          </a:p>
        </p:txBody>
      </p:sp>
      <p:sp>
        <p:nvSpPr>
          <p:cNvPr id="3" name="Title 2"/>
          <p:cNvSpPr>
            <a:spLocks noGrp="1"/>
          </p:cNvSpPr>
          <p:nvPr>
            <p:ph type="title"/>
          </p:nvPr>
        </p:nvSpPr>
        <p:spPr>
          <a:xfrm>
            <a:off x="1981200" y="685800"/>
            <a:ext cx="8229600" cy="914400"/>
          </a:xfrm>
        </p:spPr>
        <p:txBody>
          <a:bodyPr/>
          <a:lstStyle/>
          <a:p>
            <a:r>
              <a:rPr lang="en-US" dirty="0" smtClean="0"/>
              <a:t>I would add….</a:t>
            </a:r>
            <a:endParaRPr lang="en-US" dirty="0"/>
          </a:p>
        </p:txBody>
      </p:sp>
      <p:sp>
        <p:nvSpPr>
          <p:cNvPr id="2" name="Slide Number Placeholder 1"/>
          <p:cNvSpPr>
            <a:spLocks noGrp="1"/>
          </p:cNvSpPr>
          <p:nvPr>
            <p:ph type="sldNum" sz="quarter" idx="11"/>
          </p:nvPr>
        </p:nvSpPr>
        <p:spPr/>
        <p:txBody>
          <a:bodyPr/>
          <a:lstStyle/>
          <a:p>
            <a:pPr>
              <a:defRPr/>
            </a:pPr>
            <a:fld id="{A1482C16-42D7-4EE3-9BBA-4AA1A7BB405D}" type="slidenum">
              <a:rPr lang="en-US" smtClean="0"/>
              <a:pPr>
                <a:defRPr/>
              </a:pPr>
              <a:t>75</a:t>
            </a:fld>
            <a:endParaRPr lang="en-US"/>
          </a:p>
        </p:txBody>
      </p:sp>
    </p:spTree>
    <p:extLst>
      <p:ext uri="{BB962C8B-B14F-4D97-AF65-F5344CB8AC3E}">
        <p14:creationId xmlns:p14="http://schemas.microsoft.com/office/powerpoint/2010/main" val="409887252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981200" y="2255520"/>
            <a:ext cx="8229600" cy="3886200"/>
          </a:xfrm>
        </p:spPr>
        <p:txBody>
          <a:bodyPr>
            <a:normAutofit fontScale="92500" lnSpcReduction="10000"/>
          </a:bodyPr>
          <a:lstStyle/>
          <a:p>
            <a:pPr>
              <a:lnSpc>
                <a:spcPct val="110000"/>
              </a:lnSpc>
              <a:spcBef>
                <a:spcPts val="0"/>
              </a:spcBef>
              <a:spcAft>
                <a:spcPts val="1200"/>
              </a:spcAft>
            </a:pPr>
            <a:r>
              <a:rPr lang="en-US" sz="3000" dirty="0"/>
              <a:t>No escape from digital data</a:t>
            </a:r>
          </a:p>
          <a:p>
            <a:pPr>
              <a:lnSpc>
                <a:spcPct val="110000"/>
              </a:lnSpc>
              <a:spcBef>
                <a:spcPts val="0"/>
              </a:spcBef>
              <a:spcAft>
                <a:spcPts val="600"/>
              </a:spcAft>
            </a:pPr>
            <a:r>
              <a:rPr lang="en-US" sz="3000" dirty="0"/>
              <a:t>Digital data only has value if it is </a:t>
            </a:r>
            <a:r>
              <a:rPr lang="en-US" sz="3000" b="1" dirty="0"/>
              <a:t>curated</a:t>
            </a:r>
          </a:p>
          <a:p>
            <a:pPr marL="803275" lvl="1" indent="-346075">
              <a:lnSpc>
                <a:spcPct val="110000"/>
              </a:lnSpc>
              <a:spcBef>
                <a:spcPts val="0"/>
              </a:spcBef>
              <a:spcAft>
                <a:spcPts val="600"/>
              </a:spcAft>
            </a:pPr>
            <a:r>
              <a:rPr lang="en-US" sz="2600" dirty="0"/>
              <a:t>Identified (tagged with metadata)</a:t>
            </a:r>
          </a:p>
          <a:p>
            <a:pPr marL="803275" lvl="1" indent="-346075">
              <a:lnSpc>
                <a:spcPct val="110000"/>
              </a:lnSpc>
              <a:spcBef>
                <a:spcPts val="0"/>
              </a:spcBef>
              <a:spcAft>
                <a:spcPts val="600"/>
              </a:spcAft>
            </a:pPr>
            <a:r>
              <a:rPr lang="en-US" sz="2600" dirty="0"/>
              <a:t>Retrievable (because of metadata)</a:t>
            </a:r>
          </a:p>
          <a:p>
            <a:pPr marL="803275" lvl="1" indent="-346075">
              <a:lnSpc>
                <a:spcPct val="110000"/>
              </a:lnSpc>
              <a:spcBef>
                <a:spcPts val="0"/>
              </a:spcBef>
              <a:spcAft>
                <a:spcPts val="600"/>
              </a:spcAft>
            </a:pPr>
            <a:r>
              <a:rPr lang="en-US" sz="2600" dirty="0"/>
              <a:t>Authentic </a:t>
            </a:r>
          </a:p>
          <a:p>
            <a:pPr marL="803275" lvl="1" indent="-346075">
              <a:lnSpc>
                <a:spcPct val="110000"/>
              </a:lnSpc>
              <a:spcBef>
                <a:spcPts val="0"/>
              </a:spcBef>
              <a:spcAft>
                <a:spcPts val="600"/>
              </a:spcAft>
            </a:pPr>
            <a:r>
              <a:rPr lang="en-US" sz="2600" dirty="0" err="1"/>
              <a:t>Renderable</a:t>
            </a:r>
            <a:endParaRPr lang="en-US" sz="2600" dirty="0"/>
          </a:p>
          <a:p>
            <a:pPr marL="803275" lvl="1" indent="-346075">
              <a:lnSpc>
                <a:spcPct val="110000"/>
              </a:lnSpc>
              <a:spcBef>
                <a:spcPts val="0"/>
              </a:spcBef>
              <a:spcAft>
                <a:spcPts val="600"/>
              </a:spcAft>
            </a:pPr>
            <a:r>
              <a:rPr lang="en-US" sz="2600" dirty="0"/>
              <a:t>Understandable (contextualized)</a:t>
            </a:r>
          </a:p>
          <a:p>
            <a:pPr marL="803275" lvl="1" indent="-346075">
              <a:lnSpc>
                <a:spcPct val="110000"/>
              </a:lnSpc>
              <a:spcBef>
                <a:spcPts val="0"/>
              </a:spcBef>
              <a:spcAft>
                <a:spcPts val="600"/>
              </a:spcAft>
            </a:pPr>
            <a:r>
              <a:rPr lang="en-US" sz="2600" dirty="0"/>
              <a:t>Interoperable </a:t>
            </a:r>
          </a:p>
        </p:txBody>
      </p:sp>
      <p:sp>
        <p:nvSpPr>
          <p:cNvPr id="3" name="Title 2"/>
          <p:cNvSpPr>
            <a:spLocks noGrp="1"/>
          </p:cNvSpPr>
          <p:nvPr>
            <p:ph type="title"/>
          </p:nvPr>
        </p:nvSpPr>
        <p:spPr>
          <a:xfrm>
            <a:off x="1981200" y="411480"/>
            <a:ext cx="8229600" cy="1371600"/>
          </a:xfrm>
        </p:spPr>
        <p:txBody>
          <a:bodyPr/>
          <a:lstStyle/>
          <a:p>
            <a:r>
              <a:rPr lang="en-US" dirty="0" smtClean="0"/>
              <a:t>Implications of Data Growth for Data Curators</a:t>
            </a:r>
            <a:endParaRPr lang="en-US" dirty="0"/>
          </a:p>
        </p:txBody>
      </p:sp>
      <p:sp>
        <p:nvSpPr>
          <p:cNvPr id="2" name="Slide Number Placeholder 1"/>
          <p:cNvSpPr>
            <a:spLocks noGrp="1"/>
          </p:cNvSpPr>
          <p:nvPr>
            <p:ph type="sldNum" sz="quarter" idx="11"/>
          </p:nvPr>
        </p:nvSpPr>
        <p:spPr/>
        <p:txBody>
          <a:bodyPr/>
          <a:lstStyle/>
          <a:p>
            <a:pPr>
              <a:defRPr/>
            </a:pPr>
            <a:fld id="{A1482C16-42D7-4EE3-9BBA-4AA1A7BB405D}" type="slidenum">
              <a:rPr lang="en-US" smtClean="0"/>
              <a:pPr>
                <a:defRPr/>
              </a:pPr>
              <a:t>76</a:t>
            </a:fld>
            <a:endParaRPr lang="en-US" dirty="0"/>
          </a:p>
        </p:txBody>
      </p:sp>
    </p:spTree>
    <p:extLst>
      <p:ext uri="{BB962C8B-B14F-4D97-AF65-F5344CB8AC3E}">
        <p14:creationId xmlns:p14="http://schemas.microsoft.com/office/powerpoint/2010/main" val="313639837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2080895"/>
            <a:ext cx="8229600" cy="3886200"/>
          </a:xfrm>
        </p:spPr>
        <p:txBody>
          <a:bodyPr>
            <a:normAutofit fontScale="92500" lnSpcReduction="20000"/>
          </a:bodyPr>
          <a:lstStyle/>
          <a:p>
            <a:pPr>
              <a:lnSpc>
                <a:spcPct val="120000"/>
              </a:lnSpc>
              <a:spcBef>
                <a:spcPts val="0"/>
              </a:spcBef>
              <a:spcAft>
                <a:spcPts val="1200"/>
              </a:spcAft>
            </a:pPr>
            <a:r>
              <a:rPr lang="en-US" dirty="0"/>
              <a:t>Data creators have less of an ability to manage their data today than in the past.</a:t>
            </a:r>
          </a:p>
          <a:p>
            <a:pPr>
              <a:lnSpc>
                <a:spcPct val="120000"/>
              </a:lnSpc>
              <a:spcBef>
                <a:spcPts val="0"/>
              </a:spcBef>
              <a:spcAft>
                <a:spcPts val="600"/>
              </a:spcAft>
            </a:pPr>
            <a:r>
              <a:rPr lang="en-US" dirty="0"/>
              <a:t>Many/most data creators do not want to manage their data any more than necessary</a:t>
            </a:r>
            <a:r>
              <a:rPr lang="en-US" dirty="0" smtClean="0"/>
              <a:t>.</a:t>
            </a:r>
          </a:p>
          <a:p>
            <a:pPr marL="803275" lvl="1" indent="-346075">
              <a:lnSpc>
                <a:spcPct val="120000"/>
              </a:lnSpc>
              <a:spcBef>
                <a:spcPts val="0"/>
              </a:spcBef>
              <a:spcAft>
                <a:spcPts val="600"/>
              </a:spcAft>
            </a:pPr>
            <a:r>
              <a:rPr lang="en-US" dirty="0" smtClean="0"/>
              <a:t>There used to be secretaries and clerks</a:t>
            </a:r>
          </a:p>
          <a:p>
            <a:pPr marL="803275" lvl="1" indent="-346075">
              <a:lnSpc>
                <a:spcPct val="120000"/>
              </a:lnSpc>
              <a:spcBef>
                <a:spcPts val="0"/>
              </a:spcBef>
              <a:spcAft>
                <a:spcPts val="1200"/>
              </a:spcAft>
            </a:pPr>
            <a:r>
              <a:rPr lang="en-US" dirty="0" smtClean="0"/>
              <a:t>Ph.D. students often collect and manage the data</a:t>
            </a:r>
            <a:endParaRPr lang="en-US" dirty="0"/>
          </a:p>
          <a:p>
            <a:pPr>
              <a:lnSpc>
                <a:spcPct val="120000"/>
              </a:lnSpc>
              <a:spcBef>
                <a:spcPts val="0"/>
              </a:spcBef>
            </a:pPr>
            <a:r>
              <a:rPr lang="en-US" dirty="0"/>
              <a:t>The need for data curators is growing in all sectors!</a:t>
            </a:r>
          </a:p>
          <a:p>
            <a:endParaRPr lang="en-US" dirty="0"/>
          </a:p>
        </p:txBody>
      </p:sp>
      <p:sp>
        <p:nvSpPr>
          <p:cNvPr id="3" name="Title 2"/>
          <p:cNvSpPr>
            <a:spLocks noGrp="1"/>
          </p:cNvSpPr>
          <p:nvPr>
            <p:ph type="title"/>
          </p:nvPr>
        </p:nvSpPr>
        <p:spPr>
          <a:xfrm>
            <a:off x="1981200" y="411480"/>
            <a:ext cx="8229600" cy="1371600"/>
          </a:xfrm>
        </p:spPr>
        <p:txBody>
          <a:bodyPr/>
          <a:lstStyle/>
          <a:p>
            <a:r>
              <a:rPr lang="en-US" dirty="0"/>
              <a:t>Implications of Data Growth for Data Curators</a:t>
            </a:r>
          </a:p>
        </p:txBody>
      </p:sp>
      <p:sp>
        <p:nvSpPr>
          <p:cNvPr id="4" name="Slide Number Placeholder 3"/>
          <p:cNvSpPr>
            <a:spLocks noGrp="1"/>
          </p:cNvSpPr>
          <p:nvPr>
            <p:ph type="sldNum" sz="quarter" idx="11"/>
          </p:nvPr>
        </p:nvSpPr>
        <p:spPr/>
        <p:txBody>
          <a:bodyPr/>
          <a:lstStyle/>
          <a:p>
            <a:pPr>
              <a:defRPr/>
            </a:pPr>
            <a:fld id="{401B6D8B-9EB9-40FB-B0D8-EA016213B564}" type="slidenum">
              <a:rPr lang="en-US" smtClean="0"/>
              <a:pPr>
                <a:defRPr/>
              </a:pPr>
              <a:t>77</a:t>
            </a:fld>
            <a:endParaRPr lang="en-US"/>
          </a:p>
        </p:txBody>
      </p:sp>
    </p:spTree>
    <p:extLst>
      <p:ext uri="{BB962C8B-B14F-4D97-AF65-F5344CB8AC3E}">
        <p14:creationId xmlns:p14="http://schemas.microsoft.com/office/powerpoint/2010/main" val="38768383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4711" y="1600200"/>
            <a:ext cx="10351911" cy="5029200"/>
          </a:xfrm>
        </p:spPr>
        <p:txBody>
          <a:bodyPr>
            <a:normAutofit fontScale="77500" lnSpcReduction="20000"/>
          </a:bodyPr>
          <a:lstStyle/>
          <a:p>
            <a:pPr>
              <a:lnSpc>
                <a:spcPct val="120000"/>
              </a:lnSpc>
            </a:pPr>
            <a:r>
              <a:rPr lang="en-US" sz="3400" dirty="0"/>
              <a:t>Viewing and curating data over its lifecycle is essential</a:t>
            </a:r>
          </a:p>
          <a:p>
            <a:pPr lvl="1">
              <a:lnSpc>
                <a:spcPct val="120000"/>
              </a:lnSpc>
              <a:spcBef>
                <a:spcPts val="600"/>
              </a:spcBef>
            </a:pPr>
            <a:r>
              <a:rPr lang="en-US" dirty="0"/>
              <a:t>E.g., helping content creators to select appropriate file formats, intermediate storage media, variable names, and metadata</a:t>
            </a:r>
          </a:p>
          <a:p>
            <a:pPr>
              <a:lnSpc>
                <a:spcPct val="120000"/>
              </a:lnSpc>
            </a:pPr>
            <a:r>
              <a:rPr lang="en-US" sz="3400" dirty="0"/>
              <a:t>It is the curator’s job to preserve the authenticity of data that will allow for reproducibility for future users.</a:t>
            </a:r>
          </a:p>
          <a:p>
            <a:pPr>
              <a:lnSpc>
                <a:spcPct val="120000"/>
              </a:lnSpc>
            </a:pPr>
            <a:r>
              <a:rPr lang="en-US" sz="3400" dirty="0"/>
              <a:t>Curator’s add value through metadata, data cleaning, preservation of significant properties, and provision of access.</a:t>
            </a:r>
          </a:p>
          <a:p>
            <a:pPr>
              <a:lnSpc>
                <a:spcPct val="120000"/>
              </a:lnSpc>
            </a:pPr>
            <a:r>
              <a:rPr lang="en-US" sz="3400" dirty="0"/>
              <a:t>There is a wide range of stakeholders.</a:t>
            </a:r>
          </a:p>
          <a:p>
            <a:pPr>
              <a:lnSpc>
                <a:spcPct val="120000"/>
              </a:lnSpc>
            </a:pPr>
            <a:r>
              <a:rPr lang="en-US" sz="3400" dirty="0"/>
              <a:t>The importance of data curation is just being recognized outside of the data curation community.</a:t>
            </a:r>
          </a:p>
          <a:p>
            <a:endParaRPr lang="en-US" dirty="0"/>
          </a:p>
        </p:txBody>
      </p:sp>
      <p:sp>
        <p:nvSpPr>
          <p:cNvPr id="3" name="Title 2"/>
          <p:cNvSpPr>
            <a:spLocks noGrp="1"/>
          </p:cNvSpPr>
          <p:nvPr>
            <p:ph type="title"/>
          </p:nvPr>
        </p:nvSpPr>
        <p:spPr>
          <a:xfrm>
            <a:off x="1981200" y="280529"/>
            <a:ext cx="8229600" cy="914400"/>
          </a:xfrm>
        </p:spPr>
        <p:txBody>
          <a:bodyPr/>
          <a:lstStyle/>
          <a:p>
            <a:r>
              <a:rPr lang="en-US" dirty="0" smtClean="0"/>
              <a:t>Summary</a:t>
            </a:r>
            <a:endParaRPr lang="en-US" dirty="0"/>
          </a:p>
        </p:txBody>
      </p:sp>
      <p:sp>
        <p:nvSpPr>
          <p:cNvPr id="4" name="Slide Number Placeholder 3"/>
          <p:cNvSpPr>
            <a:spLocks noGrp="1"/>
          </p:cNvSpPr>
          <p:nvPr>
            <p:ph type="sldNum" sz="quarter" idx="11"/>
          </p:nvPr>
        </p:nvSpPr>
        <p:spPr/>
        <p:txBody>
          <a:bodyPr/>
          <a:lstStyle/>
          <a:p>
            <a:pPr>
              <a:defRPr/>
            </a:pPr>
            <a:fld id="{401B6D8B-9EB9-40FB-B0D8-EA016213B564}" type="slidenum">
              <a:rPr lang="en-US" smtClean="0"/>
              <a:pPr>
                <a:defRPr/>
              </a:pPr>
              <a:t>78</a:t>
            </a:fld>
            <a:endParaRPr lang="en-US"/>
          </a:p>
        </p:txBody>
      </p:sp>
    </p:spTree>
    <p:extLst>
      <p:ext uri="{BB962C8B-B14F-4D97-AF65-F5344CB8AC3E}">
        <p14:creationId xmlns:p14="http://schemas.microsoft.com/office/powerpoint/2010/main" val="42262881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Curation and Intelligence</a:t>
            </a:r>
            <a:endParaRPr lang="en-US" dirty="0"/>
          </a:p>
        </p:txBody>
      </p:sp>
      <p:sp>
        <p:nvSpPr>
          <p:cNvPr id="3" name="Content Placeholder 2"/>
          <p:cNvSpPr>
            <a:spLocks noGrp="1"/>
          </p:cNvSpPr>
          <p:nvPr>
            <p:ph idx="1"/>
          </p:nvPr>
        </p:nvSpPr>
        <p:spPr/>
        <p:txBody>
          <a:bodyPr/>
          <a:lstStyle/>
          <a:p>
            <a:r>
              <a:rPr lang="en-US" dirty="0"/>
              <a:t>The intelligence gathering you do has also become more </a:t>
            </a:r>
            <a:r>
              <a:rPr lang="en-US" dirty="0" smtClean="0"/>
              <a:t>data-intensive</a:t>
            </a:r>
            <a:r>
              <a:rPr lang="en-US" dirty="0"/>
              <a:t>.</a:t>
            </a:r>
          </a:p>
          <a:p>
            <a:r>
              <a:rPr lang="en-US" b="1" dirty="0"/>
              <a:t>Data Curation </a:t>
            </a:r>
            <a:r>
              <a:rPr lang="en-US" dirty="0"/>
              <a:t>is key to </a:t>
            </a:r>
            <a:r>
              <a:rPr lang="en-US" b="1" dirty="0"/>
              <a:t>data quality </a:t>
            </a:r>
            <a:r>
              <a:rPr lang="en-US" dirty="0"/>
              <a:t>and </a:t>
            </a:r>
            <a:r>
              <a:rPr lang="en-US" dirty="0" smtClean="0"/>
              <a:t>thus key to high-quality </a:t>
            </a:r>
            <a:r>
              <a:rPr lang="en-US" dirty="0"/>
              <a:t>data-intensive science, government, </a:t>
            </a:r>
            <a:r>
              <a:rPr lang="en-US" dirty="0" smtClean="0"/>
              <a:t>intelligence, and </a:t>
            </a:r>
            <a:r>
              <a:rPr lang="en-US" dirty="0"/>
              <a:t>commerce</a:t>
            </a:r>
            <a:r>
              <a:rPr lang="en-US" dirty="0" smtClean="0"/>
              <a:t>.</a:t>
            </a:r>
          </a:p>
          <a:p>
            <a:r>
              <a:rPr lang="en-US" dirty="0" smtClean="0"/>
              <a:t>Data curation programs oversee and provide care for data, regardless of source or content, to ensure that data remains authentic, reliable, and complete.</a:t>
            </a:r>
          </a:p>
          <a:p>
            <a:r>
              <a:rPr lang="en-US" dirty="0" smtClean="0"/>
              <a:t>Data curation preserves provenance, context, and metadata along with the target data.</a:t>
            </a:r>
            <a:endParaRPr lang="en-US" dirty="0"/>
          </a:p>
          <a:p>
            <a:endParaRPr lang="en-US" dirty="0"/>
          </a:p>
        </p:txBody>
      </p:sp>
    </p:spTree>
    <p:extLst>
      <p:ext uri="{BB962C8B-B14F-4D97-AF65-F5344CB8AC3E}">
        <p14:creationId xmlns:p14="http://schemas.microsoft.com/office/powerpoint/2010/main" val="16534887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Cyberinfrastructure</a:t>
            </a:r>
            <a:endParaRPr lang="en-US" dirty="0"/>
          </a:p>
        </p:txBody>
      </p:sp>
      <p:sp>
        <p:nvSpPr>
          <p:cNvPr id="3" name="Content Placeholder 2"/>
          <p:cNvSpPr>
            <a:spLocks noGrp="1"/>
          </p:cNvSpPr>
          <p:nvPr>
            <p:ph idx="1"/>
          </p:nvPr>
        </p:nvSpPr>
        <p:spPr>
          <a:xfrm>
            <a:off x="609600" y="1600200"/>
            <a:ext cx="10972800" cy="4928937"/>
          </a:xfrm>
        </p:spPr>
        <p:txBody>
          <a:bodyPr>
            <a:normAutofit fontScale="92500" lnSpcReduction="20000"/>
          </a:bodyPr>
          <a:lstStyle/>
          <a:p>
            <a:r>
              <a:rPr lang="en-US" dirty="0" smtClean="0"/>
              <a:t>How does data curation fit in with other data and computing buzz phrases such as cyberinfrastructure?</a:t>
            </a:r>
          </a:p>
          <a:p>
            <a:r>
              <a:rPr lang="en-US" dirty="0" smtClean="0"/>
              <a:t>In 2005, NSF’s </a:t>
            </a:r>
            <a:r>
              <a:rPr lang="en-US" dirty="0"/>
              <a:t>C</a:t>
            </a:r>
            <a:r>
              <a:rPr lang="en-US" dirty="0" smtClean="0"/>
              <a:t>yberinfrastructure Council issued a key report. They note that cyberinfrastructure </a:t>
            </a:r>
          </a:p>
          <a:p>
            <a:pPr lvl="1"/>
            <a:r>
              <a:rPr lang="en-US" dirty="0" smtClean="0"/>
              <a:t>“</a:t>
            </a:r>
            <a:r>
              <a:rPr lang="en-US" dirty="0"/>
              <a:t>integrates hardware for computing, data and networks, digitally-enabled sensors, observatories and experimental facilities, and an interoperable suite of software and middleware services and tools</a:t>
            </a:r>
            <a:r>
              <a:rPr lang="en-US" dirty="0" smtClean="0"/>
              <a:t>”(</a:t>
            </a:r>
            <a:r>
              <a:rPr lang="en-US" dirty="0"/>
              <a:t>NSF Cyberinfrastructure Council, </a:t>
            </a:r>
            <a:r>
              <a:rPr lang="en-US" dirty="0" smtClean="0"/>
              <a:t>2005, 4)</a:t>
            </a:r>
          </a:p>
          <a:p>
            <a:r>
              <a:rPr lang="en-US" dirty="0" smtClean="0"/>
              <a:t>Convergence: networking; software; visualization; </a:t>
            </a:r>
            <a:r>
              <a:rPr lang="en-US" dirty="0"/>
              <a:t>data </a:t>
            </a:r>
            <a:r>
              <a:rPr lang="en-US" dirty="0" smtClean="0"/>
              <a:t>systems; collaboration platforms</a:t>
            </a:r>
          </a:p>
          <a:p>
            <a:pPr lvl="1"/>
            <a:r>
              <a:rPr lang="en-US" dirty="0"/>
              <a:t>“Sophisticated software, visualization tools, middleware and scientific applications created and used by interdisciplinary teams are critical to turning flops, bytes and bits into scientific breakthroughs</a:t>
            </a:r>
            <a:r>
              <a:rPr lang="en-US" dirty="0" smtClean="0"/>
              <a:t>”(</a:t>
            </a:r>
            <a:r>
              <a:rPr lang="en-US" dirty="0"/>
              <a:t>NSF Cyberinfrastructure Council, </a:t>
            </a:r>
            <a:r>
              <a:rPr lang="en-US" dirty="0" smtClean="0"/>
              <a:t>2005, 4)</a:t>
            </a:r>
            <a:endParaRPr lang="en-US" dirty="0"/>
          </a:p>
          <a:p>
            <a:endParaRPr lang="en-US" dirty="0" smtClean="0"/>
          </a:p>
          <a:p>
            <a:endParaRPr lang="en-US" dirty="0"/>
          </a:p>
        </p:txBody>
      </p:sp>
    </p:spTree>
    <p:extLst>
      <p:ext uri="{BB962C8B-B14F-4D97-AF65-F5344CB8AC3E}">
        <p14:creationId xmlns:p14="http://schemas.microsoft.com/office/powerpoint/2010/main" val="93788376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INLS756">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Theme-INLS756</Template>
  <TotalTime>6715</TotalTime>
  <Words>4505</Words>
  <Application>Microsoft Office PowerPoint</Application>
  <PresentationFormat>Widescreen</PresentationFormat>
  <Paragraphs>466</Paragraphs>
  <Slides>78</Slides>
  <Notes>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78</vt:i4>
      </vt:variant>
    </vt:vector>
  </HeadingPairs>
  <TitlesOfParts>
    <vt:vector size="90" baseType="lpstr">
      <vt:lpstr>ＭＳ Ｐゴシック</vt:lpstr>
      <vt:lpstr>ＭＳ Ｐゴシック</vt:lpstr>
      <vt:lpstr>Arial</vt:lpstr>
      <vt:lpstr>Calibri</vt:lpstr>
      <vt:lpstr>Century Gothic</vt:lpstr>
      <vt:lpstr>Courier New</vt:lpstr>
      <vt:lpstr>Gill Sans MT</vt:lpstr>
      <vt:lpstr>Gill Sans MT Condensed</vt:lpstr>
      <vt:lpstr>Palatino Linotype</vt:lpstr>
      <vt:lpstr>Times New Roman</vt:lpstr>
      <vt:lpstr>Verdana</vt:lpstr>
      <vt:lpstr>Theme-INLS756</vt:lpstr>
      <vt:lpstr>1.2A Data Curation &amp; Management</vt:lpstr>
      <vt:lpstr>Goals for This Session</vt:lpstr>
      <vt:lpstr>Why Do We Need Data Curators?  </vt:lpstr>
      <vt:lpstr>How We Often Treat Data</vt:lpstr>
      <vt:lpstr>Fourth Paradigm Science and  Data Curation</vt:lpstr>
      <vt:lpstr>A Fourth Type of Science/Research</vt:lpstr>
      <vt:lpstr>The Fourth Paradigm  Affects All of Us</vt:lpstr>
      <vt:lpstr>Data Curation and Intelligence</vt:lpstr>
      <vt:lpstr>Cyberinfrastructure</vt:lpstr>
      <vt:lpstr>Cyberinfrastructure</vt:lpstr>
      <vt:lpstr>Challenges for Cyberinfrastructure</vt:lpstr>
      <vt:lpstr>Data Curation &amp; Cyberinfrastructure</vt:lpstr>
      <vt:lpstr>Obstacles to 4th Paradigm Science and Data-Intensive Research</vt:lpstr>
      <vt:lpstr>Obstacles to 4th Paradigm Business, Medicine, Government, Etc…</vt:lpstr>
      <vt:lpstr>Exercise 1</vt:lpstr>
      <vt:lpstr>Brief Definitions</vt:lpstr>
      <vt:lpstr>OSE Data Management Terms</vt:lpstr>
      <vt:lpstr>OSE Data Management Terms</vt:lpstr>
      <vt:lpstr>What Is Digital Curation?</vt:lpstr>
      <vt:lpstr>What Is Digital Curation?</vt:lpstr>
      <vt:lpstr>Key Points of the Definitions</vt:lpstr>
      <vt:lpstr>Digital Curation, Archiving, &amp; Preservation</vt:lpstr>
      <vt:lpstr>Streams of Activity Related to Digital Curation  (from Dr. Christopher Lee)</vt:lpstr>
      <vt:lpstr>What Are Data?</vt:lpstr>
      <vt:lpstr>What Are Data?</vt:lpstr>
      <vt:lpstr>Born Digital vs. Digitized</vt:lpstr>
      <vt:lpstr>Data Collections</vt:lpstr>
      <vt:lpstr>Data Variety</vt:lpstr>
      <vt:lpstr>Data Attributes </vt:lpstr>
      <vt:lpstr>PowerPoint Presentation</vt:lpstr>
      <vt:lpstr>Ocean Observatories Initiative’s Glider</vt:lpstr>
      <vt:lpstr>UNC Skynet Telescopes in Chile </vt:lpstr>
      <vt:lpstr>What’s This? </vt:lpstr>
      <vt:lpstr>Montgomery County, MD. Public School Classroom Data Center</vt:lpstr>
      <vt:lpstr>Exercise 2</vt:lpstr>
      <vt:lpstr>Big Data</vt:lpstr>
      <vt:lpstr>What’s the Big Deal?</vt:lpstr>
      <vt:lpstr>PowerPoint Presentation</vt:lpstr>
      <vt:lpstr>Gartner 2014 Hype Cycle</vt:lpstr>
      <vt:lpstr>Gartner 2015 Hype Cycle</vt:lpstr>
      <vt:lpstr>Good Data</vt:lpstr>
      <vt:lpstr>Good STEM Data</vt:lpstr>
      <vt:lpstr>Good HIM Data</vt:lpstr>
      <vt:lpstr>PowerPoint Presentation</vt:lpstr>
      <vt:lpstr>Metadata</vt:lpstr>
      <vt:lpstr>Metadata</vt:lpstr>
      <vt:lpstr>Examples of Metadata </vt:lpstr>
      <vt:lpstr>Life Stages of Data -1</vt:lpstr>
      <vt:lpstr>Life Stages of Data - 2</vt:lpstr>
      <vt:lpstr>Sharing Data Is an Unnatural Act</vt:lpstr>
      <vt:lpstr>What Is a Database?</vt:lpstr>
      <vt:lpstr>Authenticity</vt:lpstr>
      <vt:lpstr>Authenticity - 2</vt:lpstr>
      <vt:lpstr>Authenticity - 3</vt:lpstr>
      <vt:lpstr>Exercise 3</vt:lpstr>
      <vt:lpstr>Why Is Digital Curation Important?</vt:lpstr>
      <vt:lpstr>Threats to Digital Continuity</vt:lpstr>
      <vt:lpstr>Threats to Digital Continuity - 2</vt:lpstr>
      <vt:lpstr>Threats to Digital Continuity - 3</vt:lpstr>
      <vt:lpstr>Threats to Digital Continuity - 4</vt:lpstr>
      <vt:lpstr>Threats to Digital Continuity - 5</vt:lpstr>
      <vt:lpstr>Exercise 4</vt:lpstr>
      <vt:lpstr>Challenges to Digital Curation</vt:lpstr>
      <vt:lpstr>Challenges to Data Curation and Reuse</vt:lpstr>
      <vt:lpstr>Challenges to Data Curation and Reuse -2</vt:lpstr>
      <vt:lpstr>Challenges to Data Curation and Reuse-3</vt:lpstr>
      <vt:lpstr>Characteristics of Digital Curation</vt:lpstr>
      <vt:lpstr>Characteristics of Digital Curation</vt:lpstr>
      <vt:lpstr>Information growth</vt:lpstr>
      <vt:lpstr>Information Growth</vt:lpstr>
      <vt:lpstr>Information Growth</vt:lpstr>
      <vt:lpstr>Information Growth</vt:lpstr>
      <vt:lpstr>PowerPoint Presentation</vt:lpstr>
      <vt:lpstr>PowerPoint Presentation</vt:lpstr>
      <vt:lpstr>I would add….</vt:lpstr>
      <vt:lpstr>Implications of Data Growth for Data Curators</vt:lpstr>
      <vt:lpstr>Implications of Data Growth for Data Curators</vt:lpstr>
      <vt:lpstr>Summary</vt:lpstr>
    </vt:vector>
  </TitlesOfParts>
  <Company>The University of North Carolina at Chapel Hill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Curation &amp; Management</dc:title>
  <dc:creator>Tibbo, Helen R</dc:creator>
  <cp:lastModifiedBy>Tibbo, Helen R</cp:lastModifiedBy>
  <cp:revision>83</cp:revision>
  <cp:lastPrinted>2016-01-08T16:23:44Z</cp:lastPrinted>
  <dcterms:created xsi:type="dcterms:W3CDTF">2016-01-07T16:05:44Z</dcterms:created>
  <dcterms:modified xsi:type="dcterms:W3CDTF">2016-08-22T21:56:58Z</dcterms:modified>
</cp:coreProperties>
</file>