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63"/>
  </p:notesMasterIdLst>
  <p:sldIdLst>
    <p:sldId id="256" r:id="rId2"/>
    <p:sldId id="259" r:id="rId3"/>
    <p:sldId id="260" r:id="rId4"/>
    <p:sldId id="421" r:id="rId5"/>
    <p:sldId id="263" r:id="rId6"/>
    <p:sldId id="270" r:id="rId7"/>
    <p:sldId id="271" r:id="rId8"/>
    <p:sldId id="276" r:id="rId9"/>
    <p:sldId id="278" r:id="rId10"/>
    <p:sldId id="279" r:id="rId11"/>
    <p:sldId id="298" r:id="rId12"/>
    <p:sldId id="281" r:id="rId13"/>
    <p:sldId id="283" r:id="rId14"/>
    <p:sldId id="284" r:id="rId15"/>
    <p:sldId id="285" r:id="rId16"/>
    <p:sldId id="287" r:id="rId17"/>
    <p:sldId id="288" r:id="rId18"/>
    <p:sldId id="289" r:id="rId19"/>
    <p:sldId id="290" r:id="rId20"/>
    <p:sldId id="291" r:id="rId21"/>
    <p:sldId id="292" r:id="rId22"/>
    <p:sldId id="293" r:id="rId23"/>
    <p:sldId id="295" r:id="rId24"/>
    <p:sldId id="304" r:id="rId25"/>
    <p:sldId id="423" r:id="rId26"/>
    <p:sldId id="316" r:id="rId27"/>
    <p:sldId id="317" r:id="rId28"/>
    <p:sldId id="321" r:id="rId29"/>
    <p:sldId id="322" r:id="rId30"/>
    <p:sldId id="318" r:id="rId31"/>
    <p:sldId id="319" r:id="rId32"/>
    <p:sldId id="326" r:id="rId33"/>
    <p:sldId id="376" r:id="rId34"/>
    <p:sldId id="385" r:id="rId35"/>
    <p:sldId id="353" r:id="rId36"/>
    <p:sldId id="360" r:id="rId37"/>
    <p:sldId id="405" r:id="rId38"/>
    <p:sldId id="406" r:id="rId39"/>
    <p:sldId id="364" r:id="rId40"/>
    <p:sldId id="365" r:id="rId41"/>
    <p:sldId id="366" r:id="rId42"/>
    <p:sldId id="367" r:id="rId43"/>
    <p:sldId id="368" r:id="rId44"/>
    <p:sldId id="369" r:id="rId45"/>
    <p:sldId id="327" r:id="rId46"/>
    <p:sldId id="374" r:id="rId47"/>
    <p:sldId id="375" r:id="rId48"/>
    <p:sldId id="417" r:id="rId49"/>
    <p:sldId id="418" r:id="rId50"/>
    <p:sldId id="408" r:id="rId51"/>
    <p:sldId id="407" r:id="rId52"/>
    <p:sldId id="409" r:id="rId53"/>
    <p:sldId id="410" r:id="rId54"/>
    <p:sldId id="411" r:id="rId55"/>
    <p:sldId id="412" r:id="rId56"/>
    <p:sldId id="413" r:id="rId57"/>
    <p:sldId id="414" r:id="rId58"/>
    <p:sldId id="415" r:id="rId59"/>
    <p:sldId id="416" r:id="rId60"/>
    <p:sldId id="420" r:id="rId61"/>
    <p:sldId id="424"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3" autoAdjust="0"/>
    <p:restoredTop sz="93605" autoAdjust="0"/>
  </p:normalViewPr>
  <p:slideViewPr>
    <p:cSldViewPr snapToGrid="0">
      <p:cViewPr varScale="1">
        <p:scale>
          <a:sx n="58" d="100"/>
          <a:sy n="58" d="100"/>
        </p:scale>
        <p:origin x="68" y="212"/>
      </p:cViewPr>
      <p:guideLst>
        <p:guide orient="horz" pos="2160"/>
        <p:guide pos="3840"/>
      </p:guideLst>
    </p:cSldViewPr>
  </p:slideViewPr>
  <p:notesTextViewPr>
    <p:cViewPr>
      <p:scale>
        <a:sx n="1" d="1"/>
        <a:sy n="1" d="1"/>
      </p:scale>
      <p:origin x="0" y="0"/>
    </p:cViewPr>
  </p:notesTextViewPr>
  <p:sorterViewPr>
    <p:cViewPr>
      <p:scale>
        <a:sx n="90" d="100"/>
        <a:sy n="90" d="100"/>
      </p:scale>
      <p:origin x="0" y="-26779"/>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A72633-BBE4-4D81-A2F2-DA94C663A86A}" type="doc">
      <dgm:prSet loTypeId="urn:microsoft.com/office/officeart/2005/8/layout/venn1" loCatId="relationship" qsTypeId="urn:microsoft.com/office/officeart/2005/8/quickstyle/simple1" qsCatId="simple" csTypeId="urn:microsoft.com/office/officeart/2005/8/colors/accent1_2" csCatId="accent1" phldr="1"/>
      <dgm:spPr/>
    </dgm:pt>
    <dgm:pt modelId="{088CBFEB-FD5C-4244-BBB0-262068ED97B7}">
      <dgm:prSet phldrT="[Text]" custT="1"/>
      <dgm:spPr/>
      <dgm:t>
        <a:bodyPr/>
        <a:lstStyle/>
        <a:p>
          <a:r>
            <a:rPr lang="en-US" sz="1800" dirty="0" smtClean="0"/>
            <a:t>Digital Curation</a:t>
          </a:r>
          <a:endParaRPr lang="en-US" sz="1800" dirty="0"/>
        </a:p>
      </dgm:t>
    </dgm:pt>
    <dgm:pt modelId="{5148C5DE-D3B2-49EF-8375-96D547809597}" type="parTrans" cxnId="{9C4AF83B-26F8-4A26-8456-FA72B7612ABE}">
      <dgm:prSet/>
      <dgm:spPr/>
      <dgm:t>
        <a:bodyPr/>
        <a:lstStyle/>
        <a:p>
          <a:endParaRPr lang="en-US"/>
        </a:p>
      </dgm:t>
    </dgm:pt>
    <dgm:pt modelId="{F6F61533-2728-43F3-8CB2-749CD6DB1E2E}" type="sibTrans" cxnId="{9C4AF83B-26F8-4A26-8456-FA72B7612ABE}">
      <dgm:prSet/>
      <dgm:spPr/>
      <dgm:t>
        <a:bodyPr/>
        <a:lstStyle/>
        <a:p>
          <a:endParaRPr lang="en-US"/>
        </a:p>
      </dgm:t>
    </dgm:pt>
    <dgm:pt modelId="{9FEE55B4-9388-4C5A-B8F6-E4DE34DF4704}">
      <dgm:prSet phldrT="[Text]" custT="1"/>
      <dgm:spPr/>
      <dgm:t>
        <a:bodyPr/>
        <a:lstStyle/>
        <a:p>
          <a:r>
            <a:rPr lang="en-US" sz="1700" dirty="0" smtClean="0"/>
            <a:t>Communication</a:t>
          </a:r>
          <a:endParaRPr lang="en-US" sz="1700" dirty="0"/>
        </a:p>
      </dgm:t>
    </dgm:pt>
    <dgm:pt modelId="{2FA0FCE1-5FF6-4118-B1E3-BD3F5AB5E940}" type="parTrans" cxnId="{F753E090-CE36-4263-8B80-F2C1D692BD02}">
      <dgm:prSet/>
      <dgm:spPr/>
      <dgm:t>
        <a:bodyPr/>
        <a:lstStyle/>
        <a:p>
          <a:endParaRPr lang="en-US"/>
        </a:p>
      </dgm:t>
    </dgm:pt>
    <dgm:pt modelId="{F47192E6-507A-499D-9F91-FE6B0C933C26}" type="sibTrans" cxnId="{F753E090-CE36-4263-8B80-F2C1D692BD02}">
      <dgm:prSet/>
      <dgm:spPr/>
      <dgm:t>
        <a:bodyPr/>
        <a:lstStyle/>
        <a:p>
          <a:endParaRPr lang="en-US"/>
        </a:p>
      </dgm:t>
    </dgm:pt>
    <dgm:pt modelId="{B2D7D15E-966B-4388-BCE3-B219CBFB5D36}">
      <dgm:prSet phldrT="[Text]" custT="1"/>
      <dgm:spPr/>
      <dgm:t>
        <a:bodyPr/>
        <a:lstStyle/>
        <a:p>
          <a:r>
            <a:rPr lang="en-US" sz="1800" dirty="0" smtClean="0"/>
            <a:t>Cyber-infrastructure</a:t>
          </a:r>
          <a:endParaRPr lang="en-US" sz="1800" dirty="0"/>
        </a:p>
      </dgm:t>
    </dgm:pt>
    <dgm:pt modelId="{B3B773FF-13A8-4EA2-97CC-062F9795958B}" type="parTrans" cxnId="{5A65F971-F76E-49E9-917D-BCA8EDFDB194}">
      <dgm:prSet/>
      <dgm:spPr/>
      <dgm:t>
        <a:bodyPr/>
        <a:lstStyle/>
        <a:p>
          <a:endParaRPr lang="en-US"/>
        </a:p>
      </dgm:t>
    </dgm:pt>
    <dgm:pt modelId="{42AB3F1A-AA8B-4123-B5A5-FD4837821288}" type="sibTrans" cxnId="{5A65F971-F76E-49E9-917D-BCA8EDFDB194}">
      <dgm:prSet/>
      <dgm:spPr/>
      <dgm:t>
        <a:bodyPr/>
        <a:lstStyle/>
        <a:p>
          <a:endParaRPr lang="en-US"/>
        </a:p>
      </dgm:t>
    </dgm:pt>
    <dgm:pt modelId="{D38AFCF7-25C5-4BA9-A7CD-B5B5803B3A8B}" type="pres">
      <dgm:prSet presAssocID="{80A72633-BBE4-4D81-A2F2-DA94C663A86A}" presName="compositeShape" presStyleCnt="0">
        <dgm:presLayoutVars>
          <dgm:chMax val="7"/>
          <dgm:dir/>
          <dgm:resizeHandles val="exact"/>
        </dgm:presLayoutVars>
      </dgm:prSet>
      <dgm:spPr/>
    </dgm:pt>
    <dgm:pt modelId="{06F313AB-79AF-4984-B430-232B9D066458}" type="pres">
      <dgm:prSet presAssocID="{088CBFEB-FD5C-4244-BBB0-262068ED97B7}" presName="circ1" presStyleLbl="vennNode1" presStyleIdx="0" presStyleCnt="3"/>
      <dgm:spPr/>
      <dgm:t>
        <a:bodyPr/>
        <a:lstStyle/>
        <a:p>
          <a:endParaRPr lang="en-US"/>
        </a:p>
      </dgm:t>
    </dgm:pt>
    <dgm:pt modelId="{45E0AA4B-6A5D-4C07-8D70-DCCC82ED848C}" type="pres">
      <dgm:prSet presAssocID="{088CBFEB-FD5C-4244-BBB0-262068ED97B7}" presName="circ1Tx" presStyleLbl="revTx" presStyleIdx="0" presStyleCnt="0">
        <dgm:presLayoutVars>
          <dgm:chMax val="0"/>
          <dgm:chPref val="0"/>
          <dgm:bulletEnabled val="1"/>
        </dgm:presLayoutVars>
      </dgm:prSet>
      <dgm:spPr/>
      <dgm:t>
        <a:bodyPr/>
        <a:lstStyle/>
        <a:p>
          <a:endParaRPr lang="en-US"/>
        </a:p>
      </dgm:t>
    </dgm:pt>
    <dgm:pt modelId="{C25A6075-134C-4A61-A78D-2038FE256D74}" type="pres">
      <dgm:prSet presAssocID="{9FEE55B4-9388-4C5A-B8F6-E4DE34DF4704}" presName="circ2" presStyleLbl="vennNode1" presStyleIdx="1" presStyleCnt="3"/>
      <dgm:spPr/>
      <dgm:t>
        <a:bodyPr/>
        <a:lstStyle/>
        <a:p>
          <a:endParaRPr lang="en-US"/>
        </a:p>
      </dgm:t>
    </dgm:pt>
    <dgm:pt modelId="{31883130-2B18-46BC-844E-D4F74456B427}" type="pres">
      <dgm:prSet presAssocID="{9FEE55B4-9388-4C5A-B8F6-E4DE34DF4704}" presName="circ2Tx" presStyleLbl="revTx" presStyleIdx="0" presStyleCnt="0">
        <dgm:presLayoutVars>
          <dgm:chMax val="0"/>
          <dgm:chPref val="0"/>
          <dgm:bulletEnabled val="1"/>
        </dgm:presLayoutVars>
      </dgm:prSet>
      <dgm:spPr/>
      <dgm:t>
        <a:bodyPr/>
        <a:lstStyle/>
        <a:p>
          <a:endParaRPr lang="en-US"/>
        </a:p>
      </dgm:t>
    </dgm:pt>
    <dgm:pt modelId="{C80405F2-C2D9-452E-8F7B-63E6E624EB07}" type="pres">
      <dgm:prSet presAssocID="{B2D7D15E-966B-4388-BCE3-B219CBFB5D36}" presName="circ3" presStyleLbl="vennNode1" presStyleIdx="2" presStyleCnt="3"/>
      <dgm:spPr/>
      <dgm:t>
        <a:bodyPr/>
        <a:lstStyle/>
        <a:p>
          <a:endParaRPr lang="en-US"/>
        </a:p>
      </dgm:t>
    </dgm:pt>
    <dgm:pt modelId="{9F914D4D-8A3A-46C0-B9F9-1ED74C638745}" type="pres">
      <dgm:prSet presAssocID="{B2D7D15E-966B-4388-BCE3-B219CBFB5D36}" presName="circ3Tx" presStyleLbl="revTx" presStyleIdx="0" presStyleCnt="0">
        <dgm:presLayoutVars>
          <dgm:chMax val="0"/>
          <dgm:chPref val="0"/>
          <dgm:bulletEnabled val="1"/>
        </dgm:presLayoutVars>
      </dgm:prSet>
      <dgm:spPr/>
      <dgm:t>
        <a:bodyPr/>
        <a:lstStyle/>
        <a:p>
          <a:endParaRPr lang="en-US"/>
        </a:p>
      </dgm:t>
    </dgm:pt>
  </dgm:ptLst>
  <dgm:cxnLst>
    <dgm:cxn modelId="{5A65F971-F76E-49E9-917D-BCA8EDFDB194}" srcId="{80A72633-BBE4-4D81-A2F2-DA94C663A86A}" destId="{B2D7D15E-966B-4388-BCE3-B219CBFB5D36}" srcOrd="2" destOrd="0" parTransId="{B3B773FF-13A8-4EA2-97CC-062F9795958B}" sibTransId="{42AB3F1A-AA8B-4123-B5A5-FD4837821288}"/>
    <dgm:cxn modelId="{B954EC8D-6CC7-4329-86C5-CFBA409A8BD2}" type="presOf" srcId="{088CBFEB-FD5C-4244-BBB0-262068ED97B7}" destId="{45E0AA4B-6A5D-4C07-8D70-DCCC82ED848C}" srcOrd="1" destOrd="0" presId="urn:microsoft.com/office/officeart/2005/8/layout/venn1"/>
    <dgm:cxn modelId="{F753E090-CE36-4263-8B80-F2C1D692BD02}" srcId="{80A72633-BBE4-4D81-A2F2-DA94C663A86A}" destId="{9FEE55B4-9388-4C5A-B8F6-E4DE34DF4704}" srcOrd="1" destOrd="0" parTransId="{2FA0FCE1-5FF6-4118-B1E3-BD3F5AB5E940}" sibTransId="{F47192E6-507A-499D-9F91-FE6B0C933C26}"/>
    <dgm:cxn modelId="{DD2052D7-BBB7-487A-92C1-75F18536109D}" type="presOf" srcId="{80A72633-BBE4-4D81-A2F2-DA94C663A86A}" destId="{D38AFCF7-25C5-4BA9-A7CD-B5B5803B3A8B}" srcOrd="0" destOrd="0" presId="urn:microsoft.com/office/officeart/2005/8/layout/venn1"/>
    <dgm:cxn modelId="{F37B26D5-D9B8-456A-A342-6ED5447D82B2}" type="presOf" srcId="{B2D7D15E-966B-4388-BCE3-B219CBFB5D36}" destId="{C80405F2-C2D9-452E-8F7B-63E6E624EB07}" srcOrd="0" destOrd="0" presId="urn:microsoft.com/office/officeart/2005/8/layout/venn1"/>
    <dgm:cxn modelId="{C5556381-EFE6-45E9-8839-91A96F64EEDA}" type="presOf" srcId="{9FEE55B4-9388-4C5A-B8F6-E4DE34DF4704}" destId="{C25A6075-134C-4A61-A78D-2038FE256D74}" srcOrd="0" destOrd="0" presId="urn:microsoft.com/office/officeart/2005/8/layout/venn1"/>
    <dgm:cxn modelId="{610F2D9F-EEF6-4773-80EA-E8410F16B39A}" type="presOf" srcId="{088CBFEB-FD5C-4244-BBB0-262068ED97B7}" destId="{06F313AB-79AF-4984-B430-232B9D066458}" srcOrd="0" destOrd="0" presId="urn:microsoft.com/office/officeart/2005/8/layout/venn1"/>
    <dgm:cxn modelId="{DD6C84A9-8A9B-4187-AE99-8FFDBE65B724}" type="presOf" srcId="{9FEE55B4-9388-4C5A-B8F6-E4DE34DF4704}" destId="{31883130-2B18-46BC-844E-D4F74456B427}" srcOrd="1" destOrd="0" presId="urn:microsoft.com/office/officeart/2005/8/layout/venn1"/>
    <dgm:cxn modelId="{9C4AF83B-26F8-4A26-8456-FA72B7612ABE}" srcId="{80A72633-BBE4-4D81-A2F2-DA94C663A86A}" destId="{088CBFEB-FD5C-4244-BBB0-262068ED97B7}" srcOrd="0" destOrd="0" parTransId="{5148C5DE-D3B2-49EF-8375-96D547809597}" sibTransId="{F6F61533-2728-43F3-8CB2-749CD6DB1E2E}"/>
    <dgm:cxn modelId="{D17CD6A4-3651-40C7-A6E8-77547A6AE172}" type="presOf" srcId="{B2D7D15E-966B-4388-BCE3-B219CBFB5D36}" destId="{9F914D4D-8A3A-46C0-B9F9-1ED74C638745}" srcOrd="1" destOrd="0" presId="urn:microsoft.com/office/officeart/2005/8/layout/venn1"/>
    <dgm:cxn modelId="{F3914C36-50A3-4DEE-80AE-78C8C3415F02}" type="presParOf" srcId="{D38AFCF7-25C5-4BA9-A7CD-B5B5803B3A8B}" destId="{06F313AB-79AF-4984-B430-232B9D066458}" srcOrd="0" destOrd="0" presId="urn:microsoft.com/office/officeart/2005/8/layout/venn1"/>
    <dgm:cxn modelId="{91F43B9C-244A-4860-8907-D349A33E64DB}" type="presParOf" srcId="{D38AFCF7-25C5-4BA9-A7CD-B5B5803B3A8B}" destId="{45E0AA4B-6A5D-4C07-8D70-DCCC82ED848C}" srcOrd="1" destOrd="0" presId="urn:microsoft.com/office/officeart/2005/8/layout/venn1"/>
    <dgm:cxn modelId="{6E28A323-4AC5-4FD6-8833-B89719AE21D3}" type="presParOf" srcId="{D38AFCF7-25C5-4BA9-A7CD-B5B5803B3A8B}" destId="{C25A6075-134C-4A61-A78D-2038FE256D74}" srcOrd="2" destOrd="0" presId="urn:microsoft.com/office/officeart/2005/8/layout/venn1"/>
    <dgm:cxn modelId="{BDCD0D3E-15C3-4292-A97F-CB57F7465796}" type="presParOf" srcId="{D38AFCF7-25C5-4BA9-A7CD-B5B5803B3A8B}" destId="{31883130-2B18-46BC-844E-D4F74456B427}" srcOrd="3" destOrd="0" presId="urn:microsoft.com/office/officeart/2005/8/layout/venn1"/>
    <dgm:cxn modelId="{69A4E513-3780-4812-8633-B53E8C98B815}" type="presParOf" srcId="{D38AFCF7-25C5-4BA9-A7CD-B5B5803B3A8B}" destId="{C80405F2-C2D9-452E-8F7B-63E6E624EB07}" srcOrd="4" destOrd="0" presId="urn:microsoft.com/office/officeart/2005/8/layout/venn1"/>
    <dgm:cxn modelId="{F635FC0E-C961-4C0B-BEFB-980957B59842}" type="presParOf" srcId="{D38AFCF7-25C5-4BA9-A7CD-B5B5803B3A8B}" destId="{9F914D4D-8A3A-46C0-B9F9-1ED74C638745}" srcOrd="5"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F313AB-79AF-4984-B430-232B9D066458}">
      <dsp:nvSpPr>
        <dsp:cNvPr id="0" name=""/>
        <dsp:cNvSpPr/>
      </dsp:nvSpPr>
      <dsp:spPr>
        <a:xfrm>
          <a:off x="2193240" y="61991"/>
          <a:ext cx="2975611" cy="2975611"/>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r>
            <a:rPr lang="en-US" sz="1800" kern="1200" dirty="0" smtClean="0"/>
            <a:t>Digital Curation</a:t>
          </a:r>
          <a:endParaRPr lang="en-US" sz="1800" kern="1200" dirty="0"/>
        </a:p>
      </dsp:txBody>
      <dsp:txXfrm>
        <a:off x="2589988" y="582723"/>
        <a:ext cx="2182114" cy="1339025"/>
      </dsp:txXfrm>
    </dsp:sp>
    <dsp:sp modelId="{C25A6075-134C-4A61-A78D-2038FE256D74}">
      <dsp:nvSpPr>
        <dsp:cNvPr id="0" name=""/>
        <dsp:cNvSpPr/>
      </dsp:nvSpPr>
      <dsp:spPr>
        <a:xfrm>
          <a:off x="3266940" y="1921748"/>
          <a:ext cx="2975611" cy="2975611"/>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r>
            <a:rPr lang="en-US" sz="1700" kern="1200" dirty="0" smtClean="0"/>
            <a:t>Communication</a:t>
          </a:r>
          <a:endParaRPr lang="en-US" sz="1700" kern="1200" dirty="0"/>
        </a:p>
      </dsp:txBody>
      <dsp:txXfrm>
        <a:off x="4176981" y="2690448"/>
        <a:ext cx="1785366" cy="1636586"/>
      </dsp:txXfrm>
    </dsp:sp>
    <dsp:sp modelId="{C80405F2-C2D9-452E-8F7B-63E6E624EB07}">
      <dsp:nvSpPr>
        <dsp:cNvPr id="0" name=""/>
        <dsp:cNvSpPr/>
      </dsp:nvSpPr>
      <dsp:spPr>
        <a:xfrm>
          <a:off x="1119540" y="1921748"/>
          <a:ext cx="2975611" cy="2975611"/>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r>
            <a:rPr lang="en-US" sz="1800" kern="1200" dirty="0" smtClean="0"/>
            <a:t>Cyber-infrastructure</a:t>
          </a:r>
          <a:endParaRPr lang="en-US" sz="1800" kern="1200" dirty="0"/>
        </a:p>
      </dsp:txBody>
      <dsp:txXfrm>
        <a:off x="1399744" y="2690448"/>
        <a:ext cx="1785366" cy="1636586"/>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069F66-C34B-4F19-BC8E-AEA551198532}" type="datetimeFigureOut">
              <a:rPr lang="en-US" smtClean="0"/>
              <a:t>8/22/2016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0627C9-2B5D-43A9-8CD8-A93A2A08272D}" type="slidenum">
              <a:rPr lang="en-US" smtClean="0"/>
              <a:t>‹#›</a:t>
            </a:fld>
            <a:endParaRPr lang="en-US"/>
          </a:p>
        </p:txBody>
      </p:sp>
    </p:spTree>
    <p:extLst>
      <p:ext uri="{BB962C8B-B14F-4D97-AF65-F5344CB8AC3E}">
        <p14:creationId xmlns:p14="http://schemas.microsoft.com/office/powerpoint/2010/main" val="1155626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60627C9-2B5D-43A9-8CD8-A93A2A08272D}" type="slidenum">
              <a:rPr lang="en-US" smtClean="0"/>
              <a:t>1</a:t>
            </a:fld>
            <a:endParaRPr lang="en-US"/>
          </a:p>
        </p:txBody>
      </p:sp>
    </p:spTree>
    <p:extLst>
      <p:ext uri="{BB962C8B-B14F-4D97-AF65-F5344CB8AC3E}">
        <p14:creationId xmlns:p14="http://schemas.microsoft.com/office/powerpoint/2010/main" val="955490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AE05304-277E-4464-9C77-7773F4D8FBC2}" type="datetime1">
              <a:rPr lang="en-US" smtClean="0"/>
              <a:t>8/22/2016</a:t>
            </a:fld>
            <a:endParaRPr lang="en-US" dirty="0"/>
          </a:p>
        </p:txBody>
      </p:sp>
      <p:sp>
        <p:nvSpPr>
          <p:cNvPr id="5" name="Footer Placeholder 4"/>
          <p:cNvSpPr>
            <a:spLocks noGrp="1"/>
          </p:cNvSpPr>
          <p:nvPr>
            <p:ph type="ftr" sz="quarter" idx="11"/>
          </p:nvPr>
        </p:nvSpPr>
        <p:spPr/>
        <p:txBody>
          <a:bodyPr/>
          <a:lstStyle/>
          <a:p>
            <a:r>
              <a:rPr lang="en-US" smtClean="0"/>
              <a:t>Helen Tibbo - Data Life Cycle</a:t>
            </a:r>
            <a:endParaRPr lang="en-US"/>
          </a:p>
        </p:txBody>
      </p:sp>
      <p:sp>
        <p:nvSpPr>
          <p:cNvPr id="6" name="Slide Number Placeholder 5"/>
          <p:cNvSpPr>
            <a:spLocks noGrp="1"/>
          </p:cNvSpPr>
          <p:nvPr>
            <p:ph type="sldNum" sz="quarter" idx="12"/>
          </p:nvPr>
        </p:nvSpPr>
        <p:spPr/>
        <p:txBody>
          <a:bodyPr/>
          <a:lstStyle/>
          <a:p>
            <a:fld id="{91D11958-1960-4AC3-B3FE-C8FF6A01984A}" type="slidenum">
              <a:rPr lang="en-US" smtClean="0"/>
              <a:t>‹#›</a:t>
            </a:fld>
            <a:endParaRPr lang="en-US"/>
          </a:p>
        </p:txBody>
      </p:sp>
    </p:spTree>
    <p:extLst>
      <p:ext uri="{BB962C8B-B14F-4D97-AF65-F5344CB8AC3E}">
        <p14:creationId xmlns:p14="http://schemas.microsoft.com/office/powerpoint/2010/main" val="1513684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213350-228A-40A8-8DF2-808AC5E857D3}" type="datetime1">
              <a:rPr lang="en-US" smtClean="0"/>
              <a:t>8/22/2016</a:t>
            </a:fld>
            <a:endParaRPr lang="en-US"/>
          </a:p>
        </p:txBody>
      </p:sp>
      <p:sp>
        <p:nvSpPr>
          <p:cNvPr id="5" name="Footer Placeholder 4"/>
          <p:cNvSpPr>
            <a:spLocks noGrp="1"/>
          </p:cNvSpPr>
          <p:nvPr>
            <p:ph type="ftr" sz="quarter" idx="11"/>
          </p:nvPr>
        </p:nvSpPr>
        <p:spPr/>
        <p:txBody>
          <a:bodyPr/>
          <a:lstStyle/>
          <a:p>
            <a:r>
              <a:rPr lang="en-US" smtClean="0"/>
              <a:t>Helen Tibbo - Data Life Cycle</a:t>
            </a:r>
            <a:endParaRPr lang="en-US"/>
          </a:p>
        </p:txBody>
      </p:sp>
      <p:sp>
        <p:nvSpPr>
          <p:cNvPr id="6" name="Slide Number Placeholder 5"/>
          <p:cNvSpPr>
            <a:spLocks noGrp="1"/>
          </p:cNvSpPr>
          <p:nvPr>
            <p:ph type="sldNum" sz="quarter" idx="12"/>
          </p:nvPr>
        </p:nvSpPr>
        <p:spPr/>
        <p:txBody>
          <a:bodyPr/>
          <a:lstStyle/>
          <a:p>
            <a:fld id="{91D11958-1960-4AC3-B3FE-C8FF6A01984A}" type="slidenum">
              <a:rPr lang="en-US" smtClean="0"/>
              <a:t>‹#›</a:t>
            </a:fld>
            <a:endParaRPr lang="en-US"/>
          </a:p>
        </p:txBody>
      </p:sp>
    </p:spTree>
    <p:extLst>
      <p:ext uri="{BB962C8B-B14F-4D97-AF65-F5344CB8AC3E}">
        <p14:creationId xmlns:p14="http://schemas.microsoft.com/office/powerpoint/2010/main" val="1377600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F8BD362-BFC5-411C-91D8-806B5D088622}" type="datetime1">
              <a:rPr lang="en-US" smtClean="0"/>
              <a:t>8/22/2016</a:t>
            </a:fld>
            <a:endParaRPr lang="en-US"/>
          </a:p>
        </p:txBody>
      </p:sp>
      <p:sp>
        <p:nvSpPr>
          <p:cNvPr id="5" name="Footer Placeholder 4"/>
          <p:cNvSpPr>
            <a:spLocks noGrp="1"/>
          </p:cNvSpPr>
          <p:nvPr>
            <p:ph type="ftr" sz="quarter" idx="11"/>
          </p:nvPr>
        </p:nvSpPr>
        <p:spPr/>
        <p:txBody>
          <a:bodyPr/>
          <a:lstStyle/>
          <a:p>
            <a:r>
              <a:rPr lang="en-US" smtClean="0"/>
              <a:t>Helen Tibbo - Data Life Cycle</a:t>
            </a:r>
            <a:endParaRPr lang="en-US"/>
          </a:p>
        </p:txBody>
      </p:sp>
      <p:sp>
        <p:nvSpPr>
          <p:cNvPr id="6" name="Slide Number Placeholder 5"/>
          <p:cNvSpPr>
            <a:spLocks noGrp="1"/>
          </p:cNvSpPr>
          <p:nvPr>
            <p:ph type="sldNum" sz="quarter" idx="12"/>
          </p:nvPr>
        </p:nvSpPr>
        <p:spPr/>
        <p:txBody>
          <a:bodyPr/>
          <a:lstStyle/>
          <a:p>
            <a:fld id="{91D11958-1960-4AC3-B3FE-C8FF6A01984A}" type="slidenum">
              <a:rPr lang="en-US" smtClean="0"/>
              <a:t>‹#›</a:t>
            </a:fld>
            <a:endParaRPr lang="en-US"/>
          </a:p>
        </p:txBody>
      </p:sp>
    </p:spTree>
    <p:extLst>
      <p:ext uri="{BB962C8B-B14F-4D97-AF65-F5344CB8AC3E}">
        <p14:creationId xmlns:p14="http://schemas.microsoft.com/office/powerpoint/2010/main" val="3048367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5400">
                <a:solidFill>
                  <a:schemeClr val="accent5">
                    <a:lumMod val="75000"/>
                  </a:schemeClr>
                </a:solidFill>
                <a:effectLst>
                  <a:outerShdw blurRad="38100" dist="38100" dir="2700000" algn="tl">
                    <a:srgbClr val="000000">
                      <a:alpha val="43137"/>
                    </a:srgbClr>
                  </a:outerShdw>
                </a:effectLst>
                <a:latin typeface="Palatino Linotype" panose="02040502050505030304" pitchFamily="18"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045325F5-36FB-46AE-BE97-9624D9E5EFC7}" type="datetime1">
              <a:rPr lang="en-US" smtClean="0"/>
              <a:t>8/22/2016</a:t>
            </a:fld>
            <a:endParaRPr lang="en-US"/>
          </a:p>
        </p:txBody>
      </p:sp>
      <p:sp>
        <p:nvSpPr>
          <p:cNvPr id="5" name="Footer Placeholder 4"/>
          <p:cNvSpPr>
            <a:spLocks noGrp="1"/>
          </p:cNvSpPr>
          <p:nvPr>
            <p:ph type="ftr" sz="quarter" idx="11"/>
          </p:nvPr>
        </p:nvSpPr>
        <p:spPr/>
        <p:txBody>
          <a:bodyPr/>
          <a:lstStyle/>
          <a:p>
            <a:r>
              <a:rPr lang="en-US" smtClean="0"/>
              <a:t>Helen Tibbo - Data Life Cycle</a:t>
            </a:r>
            <a:endParaRPr lang="en-US"/>
          </a:p>
        </p:txBody>
      </p:sp>
      <p:sp>
        <p:nvSpPr>
          <p:cNvPr id="6" name="Slide Number Placeholder 5"/>
          <p:cNvSpPr>
            <a:spLocks noGrp="1"/>
          </p:cNvSpPr>
          <p:nvPr>
            <p:ph type="sldNum" sz="quarter" idx="12"/>
          </p:nvPr>
        </p:nvSpPr>
        <p:spPr/>
        <p:txBody>
          <a:bodyPr/>
          <a:lstStyle/>
          <a:p>
            <a:fld id="{91D11958-1960-4AC3-B3FE-C8FF6A01984A}" type="slidenum">
              <a:rPr lang="en-US" smtClean="0"/>
              <a:t>‹#›</a:t>
            </a:fld>
            <a:endParaRPr lang="en-US"/>
          </a:p>
        </p:txBody>
      </p:sp>
    </p:spTree>
    <p:extLst>
      <p:ext uri="{BB962C8B-B14F-4D97-AF65-F5344CB8AC3E}">
        <p14:creationId xmlns:p14="http://schemas.microsoft.com/office/powerpoint/2010/main" val="670796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solidFill>
                  <a:schemeClr val="accent5">
                    <a:lumMod val="75000"/>
                  </a:schemeClr>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157FED-67F3-4A62-B8A9-E282A76F106E}" type="datetime1">
              <a:rPr lang="en-US" smtClean="0"/>
              <a:t>8/22/2016</a:t>
            </a:fld>
            <a:endParaRPr lang="en-US"/>
          </a:p>
        </p:txBody>
      </p:sp>
      <p:sp>
        <p:nvSpPr>
          <p:cNvPr id="5" name="Footer Placeholder 4"/>
          <p:cNvSpPr>
            <a:spLocks noGrp="1"/>
          </p:cNvSpPr>
          <p:nvPr>
            <p:ph type="ftr" sz="quarter" idx="11"/>
          </p:nvPr>
        </p:nvSpPr>
        <p:spPr/>
        <p:txBody>
          <a:bodyPr/>
          <a:lstStyle/>
          <a:p>
            <a:r>
              <a:rPr lang="en-US" smtClean="0"/>
              <a:t>Helen Tibbo - Data Life Cycle</a:t>
            </a:r>
            <a:endParaRPr lang="en-US"/>
          </a:p>
        </p:txBody>
      </p:sp>
      <p:sp>
        <p:nvSpPr>
          <p:cNvPr id="6" name="Slide Number Placeholder 5"/>
          <p:cNvSpPr>
            <a:spLocks noGrp="1"/>
          </p:cNvSpPr>
          <p:nvPr>
            <p:ph type="sldNum" sz="quarter" idx="12"/>
          </p:nvPr>
        </p:nvSpPr>
        <p:spPr/>
        <p:txBody>
          <a:bodyPr/>
          <a:lstStyle/>
          <a:p>
            <a:fld id="{91D11958-1960-4AC3-B3FE-C8FF6A01984A}" type="slidenum">
              <a:rPr lang="en-US" smtClean="0"/>
              <a:t>‹#›</a:t>
            </a:fld>
            <a:endParaRPr lang="en-US"/>
          </a:p>
        </p:txBody>
      </p:sp>
    </p:spTree>
    <p:extLst>
      <p:ext uri="{BB962C8B-B14F-4D97-AF65-F5344CB8AC3E}">
        <p14:creationId xmlns:p14="http://schemas.microsoft.com/office/powerpoint/2010/main" val="1047778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384EBE7-452A-4BF0-A140-2E9A680A3351}" type="datetime1">
              <a:rPr lang="en-US" smtClean="0"/>
              <a:t>8/22/2016</a:t>
            </a:fld>
            <a:endParaRPr lang="en-US"/>
          </a:p>
        </p:txBody>
      </p:sp>
      <p:sp>
        <p:nvSpPr>
          <p:cNvPr id="6" name="Footer Placeholder 5"/>
          <p:cNvSpPr>
            <a:spLocks noGrp="1"/>
          </p:cNvSpPr>
          <p:nvPr>
            <p:ph type="ftr" sz="quarter" idx="11"/>
          </p:nvPr>
        </p:nvSpPr>
        <p:spPr/>
        <p:txBody>
          <a:bodyPr/>
          <a:lstStyle/>
          <a:p>
            <a:r>
              <a:rPr lang="en-US" smtClean="0"/>
              <a:t>Helen Tibbo - Data Life Cycle</a:t>
            </a:r>
            <a:endParaRPr lang="en-US"/>
          </a:p>
        </p:txBody>
      </p:sp>
      <p:sp>
        <p:nvSpPr>
          <p:cNvPr id="7" name="Slide Number Placeholder 6"/>
          <p:cNvSpPr>
            <a:spLocks noGrp="1"/>
          </p:cNvSpPr>
          <p:nvPr>
            <p:ph type="sldNum" sz="quarter" idx="12"/>
          </p:nvPr>
        </p:nvSpPr>
        <p:spPr/>
        <p:txBody>
          <a:bodyPr/>
          <a:lstStyle/>
          <a:p>
            <a:fld id="{91D11958-1960-4AC3-B3FE-C8FF6A01984A}" type="slidenum">
              <a:rPr lang="en-US" smtClean="0"/>
              <a:t>‹#›</a:t>
            </a:fld>
            <a:endParaRPr lang="en-US"/>
          </a:p>
        </p:txBody>
      </p:sp>
    </p:spTree>
    <p:extLst>
      <p:ext uri="{BB962C8B-B14F-4D97-AF65-F5344CB8AC3E}">
        <p14:creationId xmlns:p14="http://schemas.microsoft.com/office/powerpoint/2010/main" val="674146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73782FB-CB14-422D-BA85-729BF10A7104}" type="datetime1">
              <a:rPr lang="en-US" smtClean="0"/>
              <a:t>8/22/2016</a:t>
            </a:fld>
            <a:endParaRPr lang="en-US"/>
          </a:p>
        </p:txBody>
      </p:sp>
      <p:sp>
        <p:nvSpPr>
          <p:cNvPr id="8" name="Footer Placeholder 7"/>
          <p:cNvSpPr>
            <a:spLocks noGrp="1"/>
          </p:cNvSpPr>
          <p:nvPr>
            <p:ph type="ftr" sz="quarter" idx="11"/>
          </p:nvPr>
        </p:nvSpPr>
        <p:spPr/>
        <p:txBody>
          <a:bodyPr/>
          <a:lstStyle/>
          <a:p>
            <a:r>
              <a:rPr lang="en-US" smtClean="0"/>
              <a:t>Helen Tibbo - Data Life Cycle</a:t>
            </a:r>
            <a:endParaRPr lang="en-US"/>
          </a:p>
        </p:txBody>
      </p:sp>
      <p:sp>
        <p:nvSpPr>
          <p:cNvPr id="9" name="Slide Number Placeholder 8"/>
          <p:cNvSpPr>
            <a:spLocks noGrp="1"/>
          </p:cNvSpPr>
          <p:nvPr>
            <p:ph type="sldNum" sz="quarter" idx="12"/>
          </p:nvPr>
        </p:nvSpPr>
        <p:spPr/>
        <p:txBody>
          <a:bodyPr/>
          <a:lstStyle/>
          <a:p>
            <a:fld id="{91D11958-1960-4AC3-B3FE-C8FF6A01984A}" type="slidenum">
              <a:rPr lang="en-US" smtClean="0"/>
              <a:t>‹#›</a:t>
            </a:fld>
            <a:endParaRPr lang="en-US"/>
          </a:p>
        </p:txBody>
      </p:sp>
    </p:spTree>
    <p:extLst>
      <p:ext uri="{BB962C8B-B14F-4D97-AF65-F5344CB8AC3E}">
        <p14:creationId xmlns:p14="http://schemas.microsoft.com/office/powerpoint/2010/main" val="533873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26426C6-5A63-4AC7-B420-7077DEC0D275}" type="datetime1">
              <a:rPr lang="en-US" smtClean="0"/>
              <a:t>8/22/2016</a:t>
            </a:fld>
            <a:endParaRPr lang="en-US"/>
          </a:p>
        </p:txBody>
      </p:sp>
      <p:sp>
        <p:nvSpPr>
          <p:cNvPr id="4" name="Footer Placeholder 3"/>
          <p:cNvSpPr>
            <a:spLocks noGrp="1"/>
          </p:cNvSpPr>
          <p:nvPr>
            <p:ph type="ftr" sz="quarter" idx="11"/>
          </p:nvPr>
        </p:nvSpPr>
        <p:spPr/>
        <p:txBody>
          <a:bodyPr/>
          <a:lstStyle/>
          <a:p>
            <a:r>
              <a:rPr lang="en-US" smtClean="0"/>
              <a:t>Helen Tibbo - Data Life Cycle</a:t>
            </a:r>
            <a:endParaRPr lang="en-US"/>
          </a:p>
        </p:txBody>
      </p:sp>
      <p:sp>
        <p:nvSpPr>
          <p:cNvPr id="5" name="Slide Number Placeholder 4"/>
          <p:cNvSpPr>
            <a:spLocks noGrp="1"/>
          </p:cNvSpPr>
          <p:nvPr>
            <p:ph type="sldNum" sz="quarter" idx="12"/>
          </p:nvPr>
        </p:nvSpPr>
        <p:spPr/>
        <p:txBody>
          <a:bodyPr/>
          <a:lstStyle/>
          <a:p>
            <a:fld id="{91D11958-1960-4AC3-B3FE-C8FF6A01984A}" type="slidenum">
              <a:rPr lang="en-US" smtClean="0"/>
              <a:t>‹#›</a:t>
            </a:fld>
            <a:endParaRPr lang="en-US"/>
          </a:p>
        </p:txBody>
      </p:sp>
    </p:spTree>
    <p:extLst>
      <p:ext uri="{BB962C8B-B14F-4D97-AF65-F5344CB8AC3E}">
        <p14:creationId xmlns:p14="http://schemas.microsoft.com/office/powerpoint/2010/main" val="2444746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Helen Tibbo - Data Life Cycle</a:t>
            </a:r>
            <a:endParaRPr lang="en-US"/>
          </a:p>
        </p:txBody>
      </p:sp>
      <p:sp>
        <p:nvSpPr>
          <p:cNvPr id="4" name="Slide Number Placeholder 3"/>
          <p:cNvSpPr>
            <a:spLocks noGrp="1"/>
          </p:cNvSpPr>
          <p:nvPr>
            <p:ph type="sldNum" sz="quarter" idx="12"/>
          </p:nvPr>
        </p:nvSpPr>
        <p:spPr/>
        <p:txBody>
          <a:bodyPr/>
          <a:lstStyle/>
          <a:p>
            <a:fld id="{91D11958-1960-4AC3-B3FE-C8FF6A01984A}" type="slidenum">
              <a:rPr lang="en-US" smtClean="0"/>
              <a:t>‹#›</a:t>
            </a:fld>
            <a:endParaRPr lang="en-US" dirty="0"/>
          </a:p>
        </p:txBody>
      </p:sp>
    </p:spTree>
    <p:extLst>
      <p:ext uri="{BB962C8B-B14F-4D97-AF65-F5344CB8AC3E}">
        <p14:creationId xmlns:p14="http://schemas.microsoft.com/office/powerpoint/2010/main" val="3153577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36AE26-ED48-402A-AB16-53B55F2AADF2}" type="datetime1">
              <a:rPr lang="en-US" smtClean="0"/>
              <a:t>8/22/2016</a:t>
            </a:fld>
            <a:endParaRPr lang="en-US"/>
          </a:p>
        </p:txBody>
      </p:sp>
      <p:sp>
        <p:nvSpPr>
          <p:cNvPr id="6" name="Footer Placeholder 5"/>
          <p:cNvSpPr>
            <a:spLocks noGrp="1"/>
          </p:cNvSpPr>
          <p:nvPr>
            <p:ph type="ftr" sz="quarter" idx="11"/>
          </p:nvPr>
        </p:nvSpPr>
        <p:spPr/>
        <p:txBody>
          <a:bodyPr/>
          <a:lstStyle/>
          <a:p>
            <a:r>
              <a:rPr lang="en-US" smtClean="0"/>
              <a:t>Helen Tibbo - Data Life Cycle</a:t>
            </a:r>
            <a:endParaRPr lang="en-US"/>
          </a:p>
        </p:txBody>
      </p:sp>
      <p:sp>
        <p:nvSpPr>
          <p:cNvPr id="7" name="Slide Number Placeholder 6"/>
          <p:cNvSpPr>
            <a:spLocks noGrp="1"/>
          </p:cNvSpPr>
          <p:nvPr>
            <p:ph type="sldNum" sz="quarter" idx="12"/>
          </p:nvPr>
        </p:nvSpPr>
        <p:spPr/>
        <p:txBody>
          <a:bodyPr/>
          <a:lstStyle/>
          <a:p>
            <a:fld id="{91D11958-1960-4AC3-B3FE-C8FF6A01984A}" type="slidenum">
              <a:rPr lang="en-US" smtClean="0"/>
              <a:t>‹#›</a:t>
            </a:fld>
            <a:endParaRPr lang="en-US"/>
          </a:p>
        </p:txBody>
      </p:sp>
    </p:spTree>
    <p:extLst>
      <p:ext uri="{BB962C8B-B14F-4D97-AF65-F5344CB8AC3E}">
        <p14:creationId xmlns:p14="http://schemas.microsoft.com/office/powerpoint/2010/main" val="2299961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B15E0F-F2A8-4662-95D6-BD233E8BA2A9}" type="datetime1">
              <a:rPr lang="en-US" smtClean="0"/>
              <a:t>8/22/2016</a:t>
            </a:fld>
            <a:endParaRPr lang="en-US"/>
          </a:p>
        </p:txBody>
      </p:sp>
      <p:sp>
        <p:nvSpPr>
          <p:cNvPr id="6" name="Footer Placeholder 5"/>
          <p:cNvSpPr>
            <a:spLocks noGrp="1"/>
          </p:cNvSpPr>
          <p:nvPr>
            <p:ph type="ftr" sz="quarter" idx="11"/>
          </p:nvPr>
        </p:nvSpPr>
        <p:spPr/>
        <p:txBody>
          <a:bodyPr/>
          <a:lstStyle/>
          <a:p>
            <a:r>
              <a:rPr lang="en-US" smtClean="0"/>
              <a:t>Helen Tibbo - Data Life Cycle</a:t>
            </a:r>
            <a:endParaRPr lang="en-US"/>
          </a:p>
        </p:txBody>
      </p:sp>
      <p:sp>
        <p:nvSpPr>
          <p:cNvPr id="7" name="Slide Number Placeholder 6"/>
          <p:cNvSpPr>
            <a:spLocks noGrp="1"/>
          </p:cNvSpPr>
          <p:nvPr>
            <p:ph type="sldNum" sz="quarter" idx="12"/>
          </p:nvPr>
        </p:nvSpPr>
        <p:spPr/>
        <p:txBody>
          <a:bodyPr/>
          <a:lstStyle/>
          <a:p>
            <a:fld id="{91D11958-1960-4AC3-B3FE-C8FF6A01984A}" type="slidenum">
              <a:rPr lang="en-US" smtClean="0"/>
              <a:t>‹#›</a:t>
            </a:fld>
            <a:endParaRPr lang="en-US"/>
          </a:p>
        </p:txBody>
      </p:sp>
    </p:spTree>
    <p:extLst>
      <p:ext uri="{BB962C8B-B14F-4D97-AF65-F5344CB8AC3E}">
        <p14:creationId xmlns:p14="http://schemas.microsoft.com/office/powerpoint/2010/main" val="832933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2000" t="88000" r="70000" b="3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A9BD4A-D6F6-44FD-9F40-068EE40AFCC1}" type="datetime1">
              <a:rPr lang="en-US" smtClean="0"/>
              <a:t>8/22/2016</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Helen Tibbo - Data Life Cycle</a:t>
            </a:r>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D11958-1960-4AC3-B3FE-C8FF6A01984A}" type="slidenum">
              <a:rPr lang="en-US" smtClean="0"/>
              <a:t>‹#›</a:t>
            </a:fld>
            <a:endParaRPr lang="en-US"/>
          </a:p>
        </p:txBody>
      </p:sp>
    </p:spTree>
    <p:extLst>
      <p:ext uri="{BB962C8B-B14F-4D97-AF65-F5344CB8AC3E}">
        <p14:creationId xmlns:p14="http://schemas.microsoft.com/office/powerpoint/2010/main" val="7073664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ctr" defTabSz="914400" rtl="0" eaLnBrk="1" latinLnBrk="0" hangingPunct="1">
        <a:lnSpc>
          <a:spcPct val="90000"/>
        </a:lnSpc>
        <a:spcBef>
          <a:spcPct val="0"/>
        </a:spcBef>
        <a:buNone/>
        <a:defRPr sz="5400" kern="1200">
          <a:solidFill>
            <a:schemeClr val="tx2"/>
          </a:solidFill>
          <a:latin typeface="Palatino Linotype" panose="02040502050505030304"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www.digcur-education.org/"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ec.europa.eu/education/lifelong-learning-programme/doc82_en.htm" TargetMode="Externa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9757" y="1211709"/>
            <a:ext cx="11391441" cy="3099655"/>
          </a:xfrm>
        </p:spPr>
        <p:txBody>
          <a:bodyPr anchor="t">
            <a:noAutofit/>
          </a:bodyPr>
          <a:lstStyle/>
          <a:p>
            <a:r>
              <a:rPr lang="en-US" sz="5400" b="1" dirty="0" smtClean="0">
                <a:ea typeface="Verdana" panose="020B0604030504040204" pitchFamily="34" charset="0"/>
                <a:cs typeface="Verdana" panose="020B0604030504040204" pitchFamily="34" charset="0"/>
              </a:rPr>
              <a:t/>
            </a:r>
            <a:br>
              <a:rPr lang="en-US" sz="5400" b="1" dirty="0" smtClean="0">
                <a:ea typeface="Verdana" panose="020B0604030504040204" pitchFamily="34" charset="0"/>
                <a:cs typeface="Verdana" panose="020B0604030504040204" pitchFamily="34" charset="0"/>
              </a:rPr>
            </a:br>
            <a:r>
              <a:rPr lang="en-US" sz="5400" b="1" dirty="0" smtClean="0">
                <a:solidFill>
                  <a:schemeClr val="accent5">
                    <a:lumMod val="75000"/>
                  </a:schemeClr>
                </a:solidFill>
                <a:ea typeface="Verdana" panose="020B0604030504040204" pitchFamily="34" charset="0"/>
                <a:cs typeface="Verdana" panose="020B0604030504040204" pitchFamily="34" charset="0"/>
              </a:rPr>
              <a:t>1.2B </a:t>
            </a:r>
            <a:r>
              <a:rPr lang="en-US" sz="5400" dirty="0" smtClean="0">
                <a:solidFill>
                  <a:schemeClr val="accent5">
                    <a:lumMod val="75000"/>
                  </a:schemeClr>
                </a:solidFill>
                <a:ea typeface="Verdana" panose="020B0604030504040204" pitchFamily="34" charset="0"/>
                <a:cs typeface="Verdana" panose="020B0604030504040204" pitchFamily="34" charset="0"/>
              </a:rPr>
              <a:t>R</a:t>
            </a:r>
            <a:r>
              <a:rPr lang="en-US" dirty="0" smtClean="0">
                <a:solidFill>
                  <a:schemeClr val="accent5">
                    <a:lumMod val="75000"/>
                  </a:schemeClr>
                </a:solidFill>
              </a:rPr>
              <a:t>esearch</a:t>
            </a:r>
            <a:r>
              <a:rPr lang="en-US" dirty="0">
                <a:solidFill>
                  <a:schemeClr val="accent5">
                    <a:lumMod val="75000"/>
                  </a:schemeClr>
                </a:solidFill>
              </a:rPr>
              <a:t>, Data, and Curation </a:t>
            </a:r>
            <a:r>
              <a:rPr lang="en-US" dirty="0" smtClean="0">
                <a:solidFill>
                  <a:schemeClr val="accent5">
                    <a:lumMod val="75000"/>
                  </a:schemeClr>
                </a:solidFill>
              </a:rPr>
              <a:t>Life </a:t>
            </a:r>
            <a:r>
              <a:rPr lang="en-US" dirty="0">
                <a:solidFill>
                  <a:schemeClr val="accent5">
                    <a:lumMod val="75000"/>
                  </a:schemeClr>
                </a:solidFill>
              </a:rPr>
              <a:t>Cycles</a:t>
            </a:r>
            <a:endParaRPr lang="en-US" sz="5400" dirty="0">
              <a:solidFill>
                <a:schemeClr val="accent5">
                  <a:lumMod val="75000"/>
                </a:schemeClr>
              </a:solidFill>
            </a:endParaRPr>
          </a:p>
        </p:txBody>
      </p:sp>
      <p:sp>
        <p:nvSpPr>
          <p:cNvPr id="3" name="Subtitle 2"/>
          <p:cNvSpPr>
            <a:spLocks noGrp="1"/>
          </p:cNvSpPr>
          <p:nvPr>
            <p:ph type="subTitle" idx="1"/>
          </p:nvPr>
        </p:nvSpPr>
        <p:spPr>
          <a:xfrm>
            <a:off x="2666477" y="4795265"/>
            <a:ext cx="6858000" cy="1655762"/>
          </a:xfrm>
        </p:spPr>
        <p:txBody>
          <a:bodyPr>
            <a:normAutofit lnSpcReduction="10000"/>
          </a:bodyPr>
          <a:lstStyle/>
          <a:p>
            <a:pPr>
              <a:defRPr/>
            </a:pPr>
            <a:r>
              <a:rPr lang="en-US" dirty="0">
                <a:latin typeface="Verdana" panose="020B0604030504040204" pitchFamily="34" charset="0"/>
                <a:ea typeface="Verdana" panose="020B0604030504040204" pitchFamily="34" charset="0"/>
                <a:cs typeface="Verdana" panose="020B0604030504040204" pitchFamily="34" charset="0"/>
              </a:rPr>
              <a:t>Helen R. Tibbo</a:t>
            </a:r>
          </a:p>
          <a:p>
            <a:pPr>
              <a:defRPr/>
            </a:pPr>
            <a:r>
              <a:rPr lang="en-US" dirty="0">
                <a:latin typeface="Verdana" panose="020B0604030504040204" pitchFamily="34" charset="0"/>
                <a:ea typeface="Verdana" panose="020B0604030504040204" pitchFamily="34" charset="0"/>
                <a:cs typeface="Verdana" panose="020B0604030504040204" pitchFamily="34" charset="0"/>
              </a:rPr>
              <a:t>tibbo@email.unc.edu</a:t>
            </a:r>
          </a:p>
          <a:p>
            <a:pPr>
              <a:defRPr/>
            </a:pPr>
            <a:endParaRPr lang="en-US" dirty="0">
              <a:latin typeface="Verdana" panose="020B0604030504040204" pitchFamily="34" charset="0"/>
              <a:ea typeface="Verdana" panose="020B0604030504040204" pitchFamily="34" charset="0"/>
              <a:cs typeface="Verdana" panose="020B0604030504040204" pitchFamily="34" charset="0"/>
            </a:endParaRPr>
          </a:p>
          <a:p>
            <a:pPr>
              <a:defRPr/>
            </a:pPr>
            <a:r>
              <a:rPr lang="en-US" dirty="0">
                <a:latin typeface="Verdana" panose="020B0604030504040204" pitchFamily="34" charset="0"/>
                <a:ea typeface="Verdana" panose="020B0604030504040204" pitchFamily="34" charset="0"/>
                <a:cs typeface="Verdana" panose="020B0604030504040204" pitchFamily="34" charset="0"/>
              </a:rPr>
              <a:t>September 7</a:t>
            </a:r>
            <a:r>
              <a:rPr lang="en-US" dirty="0" smtClean="0">
                <a:latin typeface="Verdana" panose="020B0604030504040204" pitchFamily="34" charset="0"/>
                <a:ea typeface="Verdana" panose="020B0604030504040204" pitchFamily="34" charset="0"/>
                <a:cs typeface="Verdana" panose="020B0604030504040204" pitchFamily="34" charset="0"/>
              </a:rPr>
              <a:t>, </a:t>
            </a:r>
            <a:r>
              <a:rPr lang="en-US" dirty="0">
                <a:latin typeface="Verdana" panose="020B0604030504040204" pitchFamily="34" charset="0"/>
                <a:ea typeface="Verdana" panose="020B0604030504040204" pitchFamily="34" charset="0"/>
                <a:cs typeface="Verdana" panose="020B0604030504040204" pitchFamily="34" charset="0"/>
              </a:rPr>
              <a:t>2016</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4" name="TextBox 3"/>
          <p:cNvSpPr txBox="1">
            <a:spLocks noChangeArrowheads="1"/>
          </p:cNvSpPr>
          <p:nvPr/>
        </p:nvSpPr>
        <p:spPr bwMode="auto">
          <a:xfrm>
            <a:off x="1866378" y="401682"/>
            <a:ext cx="84582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a:spcBef>
                <a:spcPct val="0"/>
              </a:spcBef>
              <a:buFontTx/>
              <a:buNone/>
            </a:pPr>
            <a:r>
              <a:rPr lang="en-US" altLang="en-US" sz="2800" b="1" dirty="0">
                <a:latin typeface="Verdana" panose="020B0604030504040204" pitchFamily="34" charset="0"/>
              </a:rPr>
              <a:t>Introduction to Data Management Concepts and Practices</a:t>
            </a:r>
          </a:p>
        </p:txBody>
      </p:sp>
    </p:spTree>
    <p:extLst>
      <p:ext uri="{BB962C8B-B14F-4D97-AF65-F5344CB8AC3E}">
        <p14:creationId xmlns:p14="http://schemas.microsoft.com/office/powerpoint/2010/main" val="19773466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www.ddialliance.org/sites/default/files/what-is-ddi-diagram.jpg"/>
          <p:cNvPicPr>
            <a:picLocks noGrp="1" noChangeAspect="1" noChangeArrowheads="1"/>
          </p:cNvPicPr>
          <p:nvPr>
            <p:ph idx="1"/>
          </p:nvPr>
        </p:nvPicPr>
        <p:blipFill rotWithShape="1">
          <a:blip r:embed="rId2" cstate="print">
            <a:extLst>
              <a:ext uri="{28A0092B-C50C-407E-A947-70E740481C1C}">
                <a14:useLocalDpi xmlns:a14="http://schemas.microsoft.com/office/drawing/2010/main" val="0"/>
              </a:ext>
            </a:extLst>
          </a:blip>
          <a:stretch/>
        </p:blipFill>
        <p:spPr bwMode="auto">
          <a:xfrm>
            <a:off x="3163894" y="1521674"/>
            <a:ext cx="5770786" cy="4334596"/>
          </a:xfrm>
          <a:prstGeom prst="rect">
            <a:avLst/>
          </a:prstGeom>
          <a:noFill/>
          <a:ln w="19050">
            <a:noFill/>
          </a:ln>
          <a:effectLst/>
          <a:extLst>
            <a:ext uri="{909E8E84-426E-40DD-AFC4-6F175D3DCCD1}">
              <a14:hiddenFill xmlns:a14="http://schemas.microsoft.com/office/drawing/2010/main">
                <a:solidFill>
                  <a:srgbClr val="FFFFFF"/>
                </a:solidFill>
              </a14:hiddenFill>
            </a:ext>
          </a:extLst>
        </p:spPr>
      </p:pic>
      <p:sp>
        <p:nvSpPr>
          <p:cNvPr id="7171" name="Rectangle 2"/>
          <p:cNvSpPr>
            <a:spLocks noGrp="1" noChangeArrowheads="1"/>
          </p:cNvSpPr>
          <p:nvPr>
            <p:ph type="title"/>
          </p:nvPr>
        </p:nvSpPr>
        <p:spPr>
          <a:xfrm>
            <a:off x="958468" y="306354"/>
            <a:ext cx="10477041" cy="1028700"/>
          </a:xfrm>
        </p:spPr>
        <p:txBody>
          <a:bodyPr>
            <a:normAutofit fontScale="90000"/>
          </a:bodyPr>
          <a:lstStyle/>
          <a:p>
            <a:pPr eaLnBrk="1" hangingPunct="1"/>
            <a:r>
              <a:rPr lang="en-US" dirty="0"/>
              <a:t>Data </a:t>
            </a:r>
            <a:r>
              <a:rPr lang="en-US" dirty="0" smtClean="0"/>
              <a:t>Documentation Initiative </a:t>
            </a:r>
            <a:r>
              <a:rPr lang="en-US" dirty="0"/>
              <a:t>(DDI) Research Data Lifecycle</a:t>
            </a:r>
          </a:p>
        </p:txBody>
      </p:sp>
      <p:sp>
        <p:nvSpPr>
          <p:cNvPr id="5" name="TextBox 4"/>
          <p:cNvSpPr txBox="1"/>
          <p:nvPr/>
        </p:nvSpPr>
        <p:spPr>
          <a:xfrm>
            <a:off x="5611075" y="5894687"/>
            <a:ext cx="6172200" cy="461665"/>
          </a:xfrm>
          <a:prstGeom prst="rect">
            <a:avLst/>
          </a:prstGeom>
          <a:noFill/>
        </p:spPr>
        <p:txBody>
          <a:bodyPr wrap="square" rtlCol="0">
            <a:spAutoFit/>
          </a:bodyPr>
          <a:lstStyle/>
          <a:p>
            <a:r>
              <a:rPr lang="en-US" sz="1200" dirty="0">
                <a:latin typeface="+mj-lt"/>
              </a:rPr>
              <a:t>Spencer, S. (2012, August 19). What is DDI? </a:t>
            </a:r>
            <a:r>
              <a:rPr lang="en-US" sz="1200" i="1" dirty="0">
                <a:latin typeface="+mj-lt"/>
              </a:rPr>
              <a:t>DDI Data Documentation Initiative</a:t>
            </a:r>
            <a:r>
              <a:rPr lang="en-US" sz="1200" dirty="0">
                <a:latin typeface="+mj-lt"/>
              </a:rPr>
              <a:t>. Retrieved July 26, 2013, from http://www.ddialliance.org/what</a:t>
            </a:r>
            <a:endParaRPr lang="en-US" sz="900" dirty="0">
              <a:latin typeface="+mj-lt"/>
            </a:endParaRPr>
          </a:p>
        </p:txBody>
      </p:sp>
      <p:sp>
        <p:nvSpPr>
          <p:cNvPr id="2" name="Slide Number Placeholder 1"/>
          <p:cNvSpPr>
            <a:spLocks noGrp="1"/>
          </p:cNvSpPr>
          <p:nvPr>
            <p:ph type="sldNum" sz="quarter" idx="11"/>
          </p:nvPr>
        </p:nvSpPr>
        <p:spPr/>
        <p:txBody>
          <a:bodyPr/>
          <a:lstStyle/>
          <a:p>
            <a:pPr>
              <a:defRPr/>
            </a:pPr>
            <a:fld id="{401B6D8B-9EB9-40FB-B0D8-EA016213B564}" type="slidenum">
              <a:rPr lang="en-US" smtClean="0"/>
              <a:pPr>
                <a:defRPr/>
              </a:pPr>
              <a:t>10</a:t>
            </a:fld>
            <a:endParaRPr lang="en-US"/>
          </a:p>
        </p:txBody>
      </p:sp>
    </p:spTree>
    <p:extLst>
      <p:ext uri="{BB962C8B-B14F-4D97-AF65-F5344CB8AC3E}">
        <p14:creationId xmlns:p14="http://schemas.microsoft.com/office/powerpoint/2010/main" val="39040660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kobi-1"/>
          <p:cNvPicPr>
            <a:picLocks noChangeAspect="1" noChangeArrowheads="1"/>
          </p:cNvPicPr>
          <p:nvPr/>
        </p:nvPicPr>
        <p:blipFill rotWithShape="1">
          <a:blip r:embed="rId2">
            <a:extLst>
              <a:ext uri="{28A0092B-C50C-407E-A947-70E740481C1C}">
                <a14:useLocalDpi xmlns:a14="http://schemas.microsoft.com/office/drawing/2010/main" val="0"/>
              </a:ext>
            </a:extLst>
          </a:blip>
          <a:srcRect b="1586"/>
          <a:stretch/>
        </p:blipFill>
        <p:spPr bwMode="auto">
          <a:xfrm>
            <a:off x="5238750" y="1476781"/>
            <a:ext cx="4800600" cy="406525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3" name="Text Box 4"/>
          <p:cNvSpPr txBox="1">
            <a:spLocks noChangeArrowheads="1"/>
          </p:cNvSpPr>
          <p:nvPr/>
        </p:nvSpPr>
        <p:spPr bwMode="auto">
          <a:xfrm>
            <a:off x="3743677" y="5663855"/>
            <a:ext cx="6172200" cy="692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spcBef>
                <a:spcPct val="0"/>
              </a:spcBef>
              <a:buFontTx/>
              <a:buNone/>
            </a:pPr>
            <a:r>
              <a:rPr lang="en-US" altLang="en-US" sz="975" dirty="0" err="1"/>
              <a:t>Robek</a:t>
            </a:r>
            <a:r>
              <a:rPr lang="en-US" altLang="en-US" sz="975" dirty="0"/>
              <a:t>, Mary, Gerald F. Brown and David O. Stephens. </a:t>
            </a:r>
            <a:r>
              <a:rPr lang="en-US" altLang="en-US" sz="975" i="1" dirty="0"/>
              <a:t>Information and Records Management: Document-Based Information Systems</a:t>
            </a:r>
            <a:r>
              <a:rPr lang="en-US" altLang="en-US" sz="975" dirty="0"/>
              <a:t>, Fourth edition. New York, NY: Glencoe, 1995. p.8 [As reproduced in: </a:t>
            </a:r>
            <a:r>
              <a:rPr lang="en-US" altLang="en-US" sz="975" dirty="0" err="1"/>
              <a:t>Kobialka</a:t>
            </a:r>
            <a:r>
              <a:rPr lang="en-US" altLang="en-US" sz="975" dirty="0"/>
              <a:t>, Kris. "The Electronic Records Lifecycle Specification (ERLS)." Woburn, MA: Global Electronic Records Association, 2003.]</a:t>
            </a:r>
          </a:p>
        </p:txBody>
      </p:sp>
      <p:sp>
        <p:nvSpPr>
          <p:cNvPr id="5" name="Title 4"/>
          <p:cNvSpPr>
            <a:spLocks noGrp="1"/>
          </p:cNvSpPr>
          <p:nvPr>
            <p:ph type="title"/>
          </p:nvPr>
        </p:nvSpPr>
        <p:spPr/>
        <p:txBody>
          <a:bodyPr/>
          <a:lstStyle/>
          <a:p>
            <a:r>
              <a:rPr lang="en-US" dirty="0" smtClean="0"/>
              <a:t>Records Management Approach</a:t>
            </a:r>
            <a:endParaRPr lang="en-US" dirty="0"/>
          </a:p>
        </p:txBody>
      </p:sp>
      <p:sp>
        <p:nvSpPr>
          <p:cNvPr id="4" name="Slide Number Placeholder 3"/>
          <p:cNvSpPr>
            <a:spLocks noGrp="1"/>
          </p:cNvSpPr>
          <p:nvPr>
            <p:ph type="sldNum" sz="quarter" idx="12"/>
          </p:nvPr>
        </p:nvSpPr>
        <p:spPr/>
        <p:txBody>
          <a:bodyPr/>
          <a:lstStyle/>
          <a:p>
            <a:pPr>
              <a:defRPr/>
            </a:pPr>
            <a:fld id="{A1482C16-42D7-4EE3-9BBA-4AA1A7BB405D}" type="slidenum">
              <a:rPr lang="en-US" smtClean="0"/>
              <a:pPr>
                <a:defRPr/>
              </a:pPr>
              <a:t>11</a:t>
            </a:fld>
            <a:endParaRPr lang="en-US"/>
          </a:p>
        </p:txBody>
      </p:sp>
    </p:spTree>
    <p:extLst>
      <p:ext uri="{BB962C8B-B14F-4D97-AF65-F5344CB8AC3E}">
        <p14:creationId xmlns:p14="http://schemas.microsoft.com/office/powerpoint/2010/main" val="8889955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en-US" dirty="0" smtClean="0"/>
              <a:t>Curation Life Cycles</a:t>
            </a:r>
            <a:endParaRPr lang="en-US" dirty="0"/>
          </a:p>
        </p:txBody>
      </p:sp>
      <p:sp>
        <p:nvSpPr>
          <p:cNvPr id="5" name="Text Placeholder 4"/>
          <p:cNvSpPr>
            <a:spLocks noGrp="1"/>
          </p:cNvSpPr>
          <p:nvPr>
            <p:ph type="body" idx="1"/>
          </p:nvPr>
        </p:nvSpPr>
        <p:spPr/>
        <p:txBody>
          <a:bodyPr>
            <a:normAutofit/>
          </a:bodyPr>
          <a:lstStyle/>
          <a:p>
            <a:r>
              <a:rPr lang="en-US" b="1" dirty="0"/>
              <a:t>What the Curators Are Doing</a:t>
            </a:r>
          </a:p>
        </p:txBody>
      </p:sp>
    </p:spTree>
    <p:extLst>
      <p:ext uri="{BB962C8B-B14F-4D97-AF65-F5344CB8AC3E}">
        <p14:creationId xmlns:p14="http://schemas.microsoft.com/office/powerpoint/2010/main" val="30990544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6601" y="189851"/>
            <a:ext cx="8102599" cy="685800"/>
          </a:xfrm>
        </p:spPr>
        <p:txBody>
          <a:bodyPr>
            <a:normAutofit/>
          </a:bodyPr>
          <a:lstStyle/>
          <a:p>
            <a:r>
              <a:rPr lang="en-US" sz="3600" dirty="0"/>
              <a:t>Mantra Research Data Lifecycle</a:t>
            </a:r>
            <a:endParaRPr lang="en-US" sz="3600" dirty="0"/>
          </a:p>
        </p:txBody>
      </p:sp>
      <p:pic>
        <p:nvPicPr>
          <p:cNvPr id="7170" name="Picture 2" descr="MANTRA Research Data Lifecyc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6445" y="863779"/>
            <a:ext cx="6776862" cy="479407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052764" y="5657852"/>
            <a:ext cx="6086475" cy="276999"/>
          </a:xfrm>
          <a:prstGeom prst="rect">
            <a:avLst/>
          </a:prstGeom>
          <a:noFill/>
        </p:spPr>
        <p:txBody>
          <a:bodyPr wrap="square" rtlCol="0">
            <a:spAutoFit/>
          </a:bodyPr>
          <a:lstStyle/>
          <a:p>
            <a:pPr algn="ctr"/>
            <a:r>
              <a:rPr lang="en-US" sz="1200" dirty="0"/>
              <a:t>http://www.slideshare.net/edinadocumentationofficer/mantra-poster2</a:t>
            </a:r>
          </a:p>
        </p:txBody>
      </p:sp>
      <p:sp>
        <p:nvSpPr>
          <p:cNvPr id="4" name="Slide Number Placeholder 3"/>
          <p:cNvSpPr>
            <a:spLocks noGrp="1"/>
          </p:cNvSpPr>
          <p:nvPr>
            <p:ph type="sldNum" sz="quarter" idx="11"/>
          </p:nvPr>
        </p:nvSpPr>
        <p:spPr/>
        <p:txBody>
          <a:bodyPr/>
          <a:lstStyle/>
          <a:p>
            <a:pPr>
              <a:defRPr/>
            </a:pPr>
            <a:fld id="{3F319B05-56DD-4581-BD73-ABF024FD7484}" type="slidenum">
              <a:rPr lang="en-US" smtClean="0"/>
              <a:pPr>
                <a:defRPr/>
              </a:pPr>
              <a:t>13</a:t>
            </a:fld>
            <a:endParaRPr lang="en-US"/>
          </a:p>
        </p:txBody>
      </p:sp>
    </p:spTree>
    <p:extLst>
      <p:ext uri="{BB962C8B-B14F-4D97-AF65-F5344CB8AC3E}">
        <p14:creationId xmlns:p14="http://schemas.microsoft.com/office/powerpoint/2010/main" val="32069819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www.dcc.ac.uk/sites/default/files/lifecycle_web.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51319" y="1162843"/>
            <a:ext cx="5374561" cy="4814713"/>
          </a:xfrm>
          <a:prstGeom prst="rect">
            <a:avLst/>
          </a:prstGeom>
          <a:noFill/>
          <a:extLst>
            <a:ext uri="{909E8E84-426E-40DD-AFC4-6F175D3DCCD1}">
              <a14:hiddenFill xmlns:a14="http://schemas.microsoft.com/office/drawing/2010/main">
                <a:solidFill>
                  <a:srgbClr val="FFFFFF"/>
                </a:solidFill>
              </a14:hiddenFill>
            </a:ext>
          </a:extLst>
        </p:spPr>
      </p:pic>
      <p:sp>
        <p:nvSpPr>
          <p:cNvPr id="7171" name="Rectangle 2"/>
          <p:cNvSpPr>
            <a:spLocks noGrp="1" noChangeArrowheads="1"/>
          </p:cNvSpPr>
          <p:nvPr>
            <p:ph type="title"/>
          </p:nvPr>
        </p:nvSpPr>
        <p:spPr>
          <a:xfrm>
            <a:off x="1525872" y="229327"/>
            <a:ext cx="9863118" cy="933515"/>
          </a:xfrm>
        </p:spPr>
        <p:txBody>
          <a:bodyPr>
            <a:normAutofit/>
          </a:bodyPr>
          <a:lstStyle/>
          <a:p>
            <a:pPr eaLnBrk="1" hangingPunct="1"/>
            <a:r>
              <a:rPr lang="en-US" dirty="0"/>
              <a:t>DCC Curation Lifecycle Model</a:t>
            </a:r>
          </a:p>
        </p:txBody>
      </p:sp>
      <p:sp>
        <p:nvSpPr>
          <p:cNvPr id="5" name="TextBox 4"/>
          <p:cNvSpPr txBox="1"/>
          <p:nvPr/>
        </p:nvSpPr>
        <p:spPr>
          <a:xfrm>
            <a:off x="5216790" y="5860922"/>
            <a:ext cx="6172200" cy="623248"/>
          </a:xfrm>
          <a:prstGeom prst="rect">
            <a:avLst/>
          </a:prstGeom>
          <a:noFill/>
        </p:spPr>
        <p:txBody>
          <a:bodyPr wrap="square" rtlCol="0">
            <a:spAutoFit/>
          </a:bodyPr>
          <a:lstStyle/>
          <a:p>
            <a:r>
              <a:rPr lang="en-US" sz="1050" dirty="0">
                <a:latin typeface="+mj-lt"/>
              </a:rPr>
              <a:t>Higgins, S. (2008). “The DCC Curation Lifecycle Model.” </a:t>
            </a:r>
            <a:r>
              <a:rPr lang="en-US" sz="1050" i="1" dirty="0">
                <a:latin typeface="+mj-lt"/>
              </a:rPr>
              <a:t>International Journal of Digital Curation</a:t>
            </a:r>
            <a:r>
              <a:rPr lang="en-US" sz="1050" dirty="0">
                <a:latin typeface="+mj-lt"/>
              </a:rPr>
              <a:t>, </a:t>
            </a:r>
            <a:r>
              <a:rPr lang="en-US" sz="1050" i="1" dirty="0">
                <a:latin typeface="+mj-lt"/>
              </a:rPr>
              <a:t>3</a:t>
            </a:r>
            <a:r>
              <a:rPr lang="en-US" sz="1050" dirty="0">
                <a:latin typeface="+mj-lt"/>
              </a:rPr>
              <a:t>(1), 134–140. doi:10.2218/ijdc.v3i1.48  &amp; </a:t>
            </a:r>
            <a:r>
              <a:rPr lang="en-US" sz="1350" dirty="0"/>
              <a:t>http://www.dcc.ac.uk/resources/curation-lifecycle-model</a:t>
            </a:r>
            <a:endParaRPr lang="en-US" sz="1050" dirty="0">
              <a:latin typeface="+mj-lt"/>
            </a:endParaRPr>
          </a:p>
        </p:txBody>
      </p:sp>
      <p:sp>
        <p:nvSpPr>
          <p:cNvPr id="2" name="Slide Number Placeholder 1"/>
          <p:cNvSpPr>
            <a:spLocks noGrp="1"/>
          </p:cNvSpPr>
          <p:nvPr>
            <p:ph type="sldNum" sz="quarter" idx="11"/>
          </p:nvPr>
        </p:nvSpPr>
        <p:spPr/>
        <p:txBody>
          <a:bodyPr/>
          <a:lstStyle/>
          <a:p>
            <a:pPr>
              <a:defRPr/>
            </a:pPr>
            <a:fld id="{401B6D8B-9EB9-40FB-B0D8-EA016213B564}" type="slidenum">
              <a:rPr lang="en-US" smtClean="0"/>
              <a:pPr>
                <a:defRPr/>
              </a:pPr>
              <a:t>14</a:t>
            </a:fld>
            <a:endParaRPr lang="en-US"/>
          </a:p>
        </p:txBody>
      </p:sp>
    </p:spTree>
    <p:extLst>
      <p:ext uri="{BB962C8B-B14F-4D97-AF65-F5344CB8AC3E}">
        <p14:creationId xmlns:p14="http://schemas.microsoft.com/office/powerpoint/2010/main" val="4909628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effectLst/>
              </a:rPr>
              <a:t>Key </a:t>
            </a:r>
            <a:r>
              <a:rPr lang="en-US" dirty="0" smtClean="0">
                <a:effectLst/>
              </a:rPr>
              <a:t>Elements </a:t>
            </a:r>
            <a:r>
              <a:rPr lang="en-US" dirty="0">
                <a:effectLst/>
              </a:rPr>
              <a:t>of the DCC Curation Lifecycle Model </a:t>
            </a:r>
            <a:r>
              <a:rPr lang="en-US" dirty="0" smtClean="0">
                <a:effectLst/>
              </a:rPr>
              <a:t>Data</a:t>
            </a:r>
            <a:endParaRPr lang="en-US" dirty="0"/>
          </a:p>
        </p:txBody>
      </p:sp>
      <p:sp>
        <p:nvSpPr>
          <p:cNvPr id="3" name="Content Placeholder 2"/>
          <p:cNvSpPr>
            <a:spLocks noGrp="1"/>
          </p:cNvSpPr>
          <p:nvPr>
            <p:ph idx="1"/>
          </p:nvPr>
        </p:nvSpPr>
        <p:spPr/>
        <p:txBody>
          <a:bodyPr>
            <a:normAutofit fontScale="92500"/>
          </a:bodyPr>
          <a:lstStyle/>
          <a:p>
            <a:pPr>
              <a:lnSpc>
                <a:spcPct val="110000"/>
              </a:lnSpc>
            </a:pPr>
            <a:r>
              <a:rPr lang="en-US" dirty="0"/>
              <a:t>Data, any information in binary digital form, is at the </a:t>
            </a:r>
            <a:r>
              <a:rPr lang="en-US" dirty="0" err="1"/>
              <a:t>centre</a:t>
            </a:r>
            <a:r>
              <a:rPr lang="en-US" dirty="0"/>
              <a:t> of the Curation Lifecycle. This includes:</a:t>
            </a:r>
          </a:p>
          <a:p>
            <a:pPr>
              <a:lnSpc>
                <a:spcPct val="110000"/>
              </a:lnSpc>
            </a:pPr>
            <a:r>
              <a:rPr lang="en-US" b="1" dirty="0" smtClean="0"/>
              <a:t>Digital </a:t>
            </a:r>
            <a:r>
              <a:rPr lang="en-US" b="1" dirty="0"/>
              <a:t>Objects: </a:t>
            </a:r>
            <a:r>
              <a:rPr lang="en-US" dirty="0"/>
              <a:t>simple digital objects (discrete digital items such as text files, image files or sound files</a:t>
            </a:r>
            <a:r>
              <a:rPr lang="en-US" dirty="0" smtClean="0"/>
              <a:t>, along </a:t>
            </a:r>
            <a:r>
              <a:rPr lang="en-US" dirty="0"/>
              <a:t>with their related identifiers and metadata) or complex digital objects (discrete digital objects </a:t>
            </a:r>
            <a:r>
              <a:rPr lang="en-US" dirty="0" smtClean="0"/>
              <a:t>made by </a:t>
            </a:r>
            <a:r>
              <a:rPr lang="en-US" dirty="0"/>
              <a:t>combining a number of other digital objects, such as websites)</a:t>
            </a:r>
          </a:p>
          <a:p>
            <a:pPr>
              <a:lnSpc>
                <a:spcPct val="110000"/>
              </a:lnSpc>
            </a:pPr>
            <a:r>
              <a:rPr lang="en-US" b="1" dirty="0" smtClean="0"/>
              <a:t>Databases</a:t>
            </a:r>
            <a:r>
              <a:rPr lang="en-US" b="1" dirty="0"/>
              <a:t>: </a:t>
            </a:r>
            <a:r>
              <a:rPr lang="en-US" dirty="0"/>
              <a:t>structured collections of records or data stored in a computer system</a:t>
            </a:r>
          </a:p>
          <a:p>
            <a:endParaRPr lang="en-US" dirty="0"/>
          </a:p>
        </p:txBody>
      </p:sp>
    </p:spTree>
    <p:extLst>
      <p:ext uri="{BB962C8B-B14F-4D97-AF65-F5344CB8AC3E}">
        <p14:creationId xmlns:p14="http://schemas.microsoft.com/office/powerpoint/2010/main" val="31307733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240950"/>
            <a:ext cx="7886700" cy="1325563"/>
          </a:xfrm>
        </p:spPr>
        <p:txBody>
          <a:bodyPr/>
          <a:lstStyle/>
          <a:p>
            <a:r>
              <a:rPr lang="en-US" dirty="0">
                <a:effectLst/>
              </a:rPr>
              <a:t>Full Lifecycle Actions</a:t>
            </a:r>
            <a:endParaRPr lang="en-US" dirty="0"/>
          </a:p>
        </p:txBody>
      </p:sp>
      <p:sp>
        <p:nvSpPr>
          <p:cNvPr id="3" name="Content Placeholder 2"/>
          <p:cNvSpPr>
            <a:spLocks noGrp="1"/>
          </p:cNvSpPr>
          <p:nvPr>
            <p:ph idx="1"/>
          </p:nvPr>
        </p:nvSpPr>
        <p:spPr/>
        <p:txBody>
          <a:bodyPr>
            <a:normAutofit fontScale="92500"/>
          </a:bodyPr>
          <a:lstStyle/>
          <a:p>
            <a:pPr>
              <a:lnSpc>
                <a:spcPct val="110000"/>
              </a:lnSpc>
            </a:pPr>
            <a:r>
              <a:rPr lang="en-US" b="1" dirty="0"/>
              <a:t>Description and Representation Information</a:t>
            </a:r>
            <a:endParaRPr lang="en-US" dirty="0"/>
          </a:p>
          <a:p>
            <a:pPr lvl="1">
              <a:lnSpc>
                <a:spcPct val="110000"/>
              </a:lnSpc>
            </a:pPr>
            <a:r>
              <a:rPr lang="en-US" dirty="0" smtClean="0"/>
              <a:t>Assign </a:t>
            </a:r>
            <a:r>
              <a:rPr lang="en-US" dirty="0"/>
              <a:t>administrative, descriptive, technical, structural and preservation metadata, using </a:t>
            </a:r>
            <a:r>
              <a:rPr lang="en-US" dirty="0" smtClean="0"/>
              <a:t>appropriate standards</a:t>
            </a:r>
            <a:r>
              <a:rPr lang="en-US" dirty="0"/>
              <a:t>, to ensure adequate description and control over the long-term. Collect and assign </a:t>
            </a:r>
            <a:r>
              <a:rPr lang="en-US" dirty="0" smtClean="0"/>
              <a:t>representation information </a:t>
            </a:r>
            <a:r>
              <a:rPr lang="en-US" dirty="0"/>
              <a:t>required to understand and render both the digital material and the associated metadata.</a:t>
            </a:r>
          </a:p>
          <a:p>
            <a:pPr>
              <a:lnSpc>
                <a:spcPct val="110000"/>
              </a:lnSpc>
            </a:pPr>
            <a:r>
              <a:rPr lang="en-US" b="1" dirty="0"/>
              <a:t>Preservation Planning</a:t>
            </a:r>
            <a:endParaRPr lang="en-US" dirty="0"/>
          </a:p>
          <a:p>
            <a:pPr lvl="1">
              <a:lnSpc>
                <a:spcPct val="110000"/>
              </a:lnSpc>
            </a:pPr>
            <a:r>
              <a:rPr lang="en-US" dirty="0"/>
              <a:t>P</a:t>
            </a:r>
            <a:r>
              <a:rPr lang="en-US" dirty="0" smtClean="0"/>
              <a:t>lan </a:t>
            </a:r>
            <a:r>
              <a:rPr lang="en-US" dirty="0"/>
              <a:t>for preservation throughout the curation lifecycle of digital material. This would include plans </a:t>
            </a:r>
            <a:r>
              <a:rPr lang="en-US" dirty="0" smtClean="0"/>
              <a:t>for management </a:t>
            </a:r>
            <a:r>
              <a:rPr lang="en-US" dirty="0"/>
              <a:t>and administration of all curation lifecycle actions.</a:t>
            </a:r>
          </a:p>
          <a:p>
            <a:endParaRPr lang="en-US" dirty="0"/>
          </a:p>
        </p:txBody>
      </p:sp>
    </p:spTree>
    <p:extLst>
      <p:ext uri="{BB962C8B-B14F-4D97-AF65-F5344CB8AC3E}">
        <p14:creationId xmlns:p14="http://schemas.microsoft.com/office/powerpoint/2010/main" val="28402612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294130"/>
            <a:ext cx="7886700" cy="1325563"/>
          </a:xfrm>
        </p:spPr>
        <p:txBody>
          <a:bodyPr/>
          <a:lstStyle/>
          <a:p>
            <a:r>
              <a:rPr lang="en-US" dirty="0">
                <a:effectLst/>
              </a:rPr>
              <a:t>Full Lifecycle Actions</a:t>
            </a:r>
            <a:endParaRPr lang="en-US" dirty="0"/>
          </a:p>
        </p:txBody>
      </p:sp>
      <p:sp>
        <p:nvSpPr>
          <p:cNvPr id="3" name="Content Placeholder 2"/>
          <p:cNvSpPr>
            <a:spLocks noGrp="1"/>
          </p:cNvSpPr>
          <p:nvPr>
            <p:ph idx="1"/>
          </p:nvPr>
        </p:nvSpPr>
        <p:spPr/>
        <p:txBody>
          <a:bodyPr>
            <a:normAutofit/>
          </a:bodyPr>
          <a:lstStyle/>
          <a:p>
            <a:r>
              <a:rPr lang="en-US" b="1" dirty="0"/>
              <a:t>Community Watch and Participation</a:t>
            </a:r>
            <a:endParaRPr lang="en-US" dirty="0"/>
          </a:p>
          <a:p>
            <a:pPr lvl="1"/>
            <a:r>
              <a:rPr lang="en-US" dirty="0" smtClean="0"/>
              <a:t>Maintain </a:t>
            </a:r>
            <a:r>
              <a:rPr lang="en-US" dirty="0"/>
              <a:t>a watch on appropriate community activities, and participate in the development of </a:t>
            </a:r>
            <a:r>
              <a:rPr lang="en-US" dirty="0" smtClean="0"/>
              <a:t>shared standards</a:t>
            </a:r>
            <a:r>
              <a:rPr lang="en-US" dirty="0"/>
              <a:t>, tools and suitable software.</a:t>
            </a:r>
          </a:p>
          <a:p>
            <a:r>
              <a:rPr lang="en-US" b="1" dirty="0"/>
              <a:t> </a:t>
            </a:r>
            <a:r>
              <a:rPr lang="en-US" b="1" dirty="0" smtClean="0"/>
              <a:t>Curate </a:t>
            </a:r>
            <a:r>
              <a:rPr lang="en-US" b="1" dirty="0"/>
              <a:t>and Preserve</a:t>
            </a:r>
            <a:endParaRPr lang="en-US" dirty="0"/>
          </a:p>
          <a:p>
            <a:pPr lvl="1"/>
            <a:r>
              <a:rPr lang="en-US" dirty="0" smtClean="0"/>
              <a:t>Be </a:t>
            </a:r>
            <a:r>
              <a:rPr lang="en-US" dirty="0"/>
              <a:t>aware of, and undertake management and administrative actions planned to promote curation </a:t>
            </a:r>
            <a:r>
              <a:rPr lang="en-US" dirty="0" smtClean="0"/>
              <a:t>and preservation </a:t>
            </a:r>
            <a:r>
              <a:rPr lang="en-US" dirty="0"/>
              <a:t>throughout the curation lifecycle.</a:t>
            </a:r>
          </a:p>
          <a:p>
            <a:endParaRPr lang="en-US" dirty="0"/>
          </a:p>
        </p:txBody>
      </p:sp>
    </p:spTree>
    <p:extLst>
      <p:ext uri="{BB962C8B-B14F-4D97-AF65-F5344CB8AC3E}">
        <p14:creationId xmlns:p14="http://schemas.microsoft.com/office/powerpoint/2010/main" val="28978006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504" y="380646"/>
            <a:ext cx="9389355" cy="1325563"/>
          </a:xfrm>
        </p:spPr>
        <p:txBody>
          <a:bodyPr/>
          <a:lstStyle/>
          <a:p>
            <a:r>
              <a:rPr lang="en-US" dirty="0" smtClean="0"/>
              <a:t>Sequential Actions</a:t>
            </a:r>
            <a:endParaRPr lang="en-US" dirty="0"/>
          </a:p>
        </p:txBody>
      </p:sp>
      <p:sp>
        <p:nvSpPr>
          <p:cNvPr id="3" name="Content Placeholder 2"/>
          <p:cNvSpPr>
            <a:spLocks noGrp="1"/>
          </p:cNvSpPr>
          <p:nvPr>
            <p:ph idx="1"/>
          </p:nvPr>
        </p:nvSpPr>
        <p:spPr>
          <a:xfrm>
            <a:off x="804231" y="1706209"/>
            <a:ext cx="9235119" cy="4351338"/>
          </a:xfrm>
        </p:spPr>
        <p:txBody>
          <a:bodyPr>
            <a:normAutofit lnSpcReduction="10000"/>
          </a:bodyPr>
          <a:lstStyle/>
          <a:p>
            <a:r>
              <a:rPr lang="en-US" b="1" dirty="0" err="1"/>
              <a:t>Conceptualise</a:t>
            </a:r>
            <a:endParaRPr lang="en-US" dirty="0"/>
          </a:p>
          <a:p>
            <a:pPr lvl="1"/>
            <a:r>
              <a:rPr lang="en-US" dirty="0"/>
              <a:t> </a:t>
            </a:r>
            <a:r>
              <a:rPr lang="en-US" dirty="0" smtClean="0"/>
              <a:t>Conceive </a:t>
            </a:r>
            <a:r>
              <a:rPr lang="en-US" dirty="0"/>
              <a:t>and plan the creation of data, including capture method and storage options.</a:t>
            </a:r>
          </a:p>
          <a:p>
            <a:r>
              <a:rPr lang="en-US" b="1" dirty="0" smtClean="0"/>
              <a:t>Create </a:t>
            </a:r>
            <a:r>
              <a:rPr lang="en-US" b="1" dirty="0"/>
              <a:t>or Receive</a:t>
            </a:r>
            <a:endParaRPr lang="en-US" dirty="0"/>
          </a:p>
          <a:p>
            <a:pPr lvl="1"/>
            <a:r>
              <a:rPr lang="en-US" dirty="0" smtClean="0"/>
              <a:t>Create </a:t>
            </a:r>
            <a:r>
              <a:rPr lang="en-US" dirty="0"/>
              <a:t>data including administrative, descriptive, structural and technical metadata. Preservation </a:t>
            </a:r>
            <a:r>
              <a:rPr lang="en-US" dirty="0" smtClean="0"/>
              <a:t>metadata may </a:t>
            </a:r>
            <a:r>
              <a:rPr lang="en-US" dirty="0"/>
              <a:t>also be added at the time of creation.</a:t>
            </a:r>
          </a:p>
          <a:p>
            <a:pPr lvl="1"/>
            <a:r>
              <a:rPr lang="en-US" dirty="0" smtClean="0"/>
              <a:t>Receive </a:t>
            </a:r>
            <a:r>
              <a:rPr lang="en-US" dirty="0"/>
              <a:t>data, in accordance with documented collecting policies, from data creators, other archives</a:t>
            </a:r>
            <a:r>
              <a:rPr lang="en-US" dirty="0" smtClean="0"/>
              <a:t>, repositories </a:t>
            </a:r>
            <a:r>
              <a:rPr lang="en-US" dirty="0"/>
              <a:t>or data </a:t>
            </a:r>
            <a:r>
              <a:rPr lang="en-US" dirty="0" err="1"/>
              <a:t>centres</a:t>
            </a:r>
            <a:r>
              <a:rPr lang="en-US" dirty="0"/>
              <a:t>, and if required assign appropriate metadata.</a:t>
            </a:r>
          </a:p>
          <a:p>
            <a:endParaRPr lang="en-US" dirty="0"/>
          </a:p>
        </p:txBody>
      </p:sp>
    </p:spTree>
    <p:extLst>
      <p:ext uri="{BB962C8B-B14F-4D97-AF65-F5344CB8AC3E}">
        <p14:creationId xmlns:p14="http://schemas.microsoft.com/office/powerpoint/2010/main" val="41947654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Sequential Actions</a:t>
            </a:r>
            <a:endParaRPr lang="en-US" dirty="0"/>
          </a:p>
        </p:txBody>
      </p:sp>
      <p:sp>
        <p:nvSpPr>
          <p:cNvPr id="3" name="Content Placeholder 2"/>
          <p:cNvSpPr>
            <a:spLocks noGrp="1"/>
          </p:cNvSpPr>
          <p:nvPr>
            <p:ph idx="1"/>
          </p:nvPr>
        </p:nvSpPr>
        <p:spPr/>
        <p:txBody>
          <a:bodyPr>
            <a:normAutofit/>
          </a:bodyPr>
          <a:lstStyle/>
          <a:p>
            <a:r>
              <a:rPr lang="en-US" b="1" dirty="0"/>
              <a:t>Appraise and Select</a:t>
            </a:r>
            <a:endParaRPr lang="en-US" dirty="0"/>
          </a:p>
          <a:p>
            <a:pPr lvl="1"/>
            <a:r>
              <a:rPr lang="en-US" dirty="0"/>
              <a:t> </a:t>
            </a:r>
            <a:r>
              <a:rPr lang="en-US" dirty="0" smtClean="0"/>
              <a:t>Evaluate </a:t>
            </a:r>
            <a:r>
              <a:rPr lang="en-US" dirty="0"/>
              <a:t>data and select for long-term curation and preservation. Adhere to documented guidance, </a:t>
            </a:r>
            <a:r>
              <a:rPr lang="en-US" dirty="0" smtClean="0"/>
              <a:t>policies or </a:t>
            </a:r>
            <a:r>
              <a:rPr lang="en-US" dirty="0"/>
              <a:t>legal requirements.</a:t>
            </a:r>
          </a:p>
          <a:p>
            <a:r>
              <a:rPr lang="en-US" b="1" dirty="0"/>
              <a:t> </a:t>
            </a:r>
            <a:r>
              <a:rPr lang="en-US" b="1" dirty="0" smtClean="0"/>
              <a:t>Ingest</a:t>
            </a:r>
            <a:endParaRPr lang="en-US" dirty="0"/>
          </a:p>
          <a:p>
            <a:pPr lvl="1"/>
            <a:r>
              <a:rPr lang="en-US" dirty="0" smtClean="0"/>
              <a:t>Transfer </a:t>
            </a:r>
            <a:r>
              <a:rPr lang="en-US" dirty="0"/>
              <a:t>data to an archive, repository, data </a:t>
            </a:r>
            <a:r>
              <a:rPr lang="en-US" dirty="0" err="1"/>
              <a:t>centre</a:t>
            </a:r>
            <a:r>
              <a:rPr lang="en-US" dirty="0"/>
              <a:t> or other custodian. Adhere to documented guidance</a:t>
            </a:r>
            <a:r>
              <a:rPr lang="en-US" dirty="0" smtClean="0"/>
              <a:t>, policies </a:t>
            </a:r>
            <a:r>
              <a:rPr lang="en-US" dirty="0"/>
              <a:t>or legal requirements.</a:t>
            </a:r>
          </a:p>
          <a:p>
            <a:endParaRPr lang="en-US" dirty="0"/>
          </a:p>
        </p:txBody>
      </p:sp>
    </p:spTree>
    <p:extLst>
      <p:ext uri="{BB962C8B-B14F-4D97-AF65-F5344CB8AC3E}">
        <p14:creationId xmlns:p14="http://schemas.microsoft.com/office/powerpoint/2010/main" val="5846819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894" y="365127"/>
            <a:ext cx="10769906" cy="1325563"/>
          </a:xfrm>
        </p:spPr>
        <p:txBody>
          <a:bodyPr/>
          <a:lstStyle/>
          <a:p>
            <a:r>
              <a:rPr lang="en-US" dirty="0" smtClean="0"/>
              <a:t>Life Cycle Approach</a:t>
            </a:r>
            <a:endParaRPr lang="en-US" dirty="0"/>
          </a:p>
        </p:txBody>
      </p:sp>
      <p:sp>
        <p:nvSpPr>
          <p:cNvPr id="3" name="Content Placeholder 2"/>
          <p:cNvSpPr>
            <a:spLocks noGrp="1"/>
          </p:cNvSpPr>
          <p:nvPr>
            <p:ph idx="1"/>
          </p:nvPr>
        </p:nvSpPr>
        <p:spPr>
          <a:xfrm>
            <a:off x="838200" y="1550203"/>
            <a:ext cx="10515600" cy="4351338"/>
          </a:xfrm>
        </p:spPr>
        <p:txBody>
          <a:bodyPr>
            <a:normAutofit/>
          </a:bodyPr>
          <a:lstStyle/>
          <a:p>
            <a:pPr>
              <a:lnSpc>
                <a:spcPct val="100000"/>
              </a:lnSpc>
            </a:pPr>
            <a:r>
              <a:rPr lang="en-US" dirty="0" smtClean="0"/>
              <a:t>A life cycle approach is critical to good data curation.</a:t>
            </a:r>
          </a:p>
          <a:p>
            <a:pPr>
              <a:lnSpc>
                <a:spcPct val="100000"/>
              </a:lnSpc>
            </a:pPr>
            <a:r>
              <a:rPr lang="en-US" dirty="0" smtClean="0"/>
              <a:t>In the traditional archiving model, the content would not reach the archives and the archivist until it was out of use and only of secondary value.</a:t>
            </a:r>
          </a:p>
          <a:p>
            <a:pPr>
              <a:lnSpc>
                <a:spcPct val="100000"/>
              </a:lnSpc>
            </a:pPr>
            <a:r>
              <a:rPr lang="en-US" dirty="0" smtClean="0"/>
              <a:t>In a paper-based world this was not a bad thing usually.</a:t>
            </a:r>
          </a:p>
          <a:p>
            <a:pPr>
              <a:lnSpc>
                <a:spcPct val="100000"/>
              </a:lnSpc>
            </a:pPr>
            <a:r>
              <a:rPr lang="en-US" dirty="0" smtClean="0"/>
              <a:t>In a digital world this most likely will mean that the content will not be accessible, usable, or preservable, at least not without great expense and effort.</a:t>
            </a:r>
            <a:endParaRPr lang="en-US" dirty="0"/>
          </a:p>
        </p:txBody>
      </p:sp>
    </p:spTree>
    <p:extLst>
      <p:ext uri="{BB962C8B-B14F-4D97-AF65-F5344CB8AC3E}">
        <p14:creationId xmlns:p14="http://schemas.microsoft.com/office/powerpoint/2010/main" val="28586021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Sequential Actions</a:t>
            </a:r>
            <a:endParaRPr lang="en-US" dirty="0"/>
          </a:p>
        </p:txBody>
      </p:sp>
      <p:sp>
        <p:nvSpPr>
          <p:cNvPr id="3" name="Content Placeholder 2"/>
          <p:cNvSpPr>
            <a:spLocks noGrp="1"/>
          </p:cNvSpPr>
          <p:nvPr>
            <p:ph idx="1"/>
          </p:nvPr>
        </p:nvSpPr>
        <p:spPr>
          <a:xfrm>
            <a:off x="705080" y="1690689"/>
            <a:ext cx="9334270" cy="4351338"/>
          </a:xfrm>
        </p:spPr>
        <p:txBody>
          <a:bodyPr>
            <a:normAutofit fontScale="92500"/>
          </a:bodyPr>
          <a:lstStyle/>
          <a:p>
            <a:r>
              <a:rPr lang="en-US" b="1" dirty="0"/>
              <a:t>Preservation Action</a:t>
            </a:r>
            <a:endParaRPr lang="en-US" dirty="0"/>
          </a:p>
          <a:p>
            <a:pPr lvl="1"/>
            <a:r>
              <a:rPr lang="en-US" dirty="0"/>
              <a:t>Undertake actions to ensure long-term preservation and retention of the authoritative nature of data</a:t>
            </a:r>
            <a:r>
              <a:rPr lang="en-US" dirty="0" smtClean="0"/>
              <a:t>. Preservation </a:t>
            </a:r>
            <a:r>
              <a:rPr lang="en-US" dirty="0"/>
              <a:t>actions should ensure that data remains authentic, reliable and usable while maintaining </a:t>
            </a:r>
            <a:r>
              <a:rPr lang="en-US" dirty="0" smtClean="0"/>
              <a:t>its integrity</a:t>
            </a:r>
            <a:r>
              <a:rPr lang="en-US" dirty="0"/>
              <a:t>. Actions include data cleaning, validation, assigning preservation metadata, </a:t>
            </a:r>
            <a:r>
              <a:rPr lang="en-US" dirty="0" smtClean="0"/>
              <a:t>assigning representation </a:t>
            </a:r>
            <a:r>
              <a:rPr lang="en-US" dirty="0"/>
              <a:t>information and ensuring acceptable data structures or file formats.</a:t>
            </a:r>
          </a:p>
          <a:p>
            <a:r>
              <a:rPr lang="en-US" b="1" dirty="0"/>
              <a:t> </a:t>
            </a:r>
            <a:r>
              <a:rPr lang="en-US" b="1" dirty="0" smtClean="0"/>
              <a:t>Store</a:t>
            </a:r>
            <a:endParaRPr lang="en-US" dirty="0"/>
          </a:p>
          <a:p>
            <a:pPr lvl="1"/>
            <a:r>
              <a:rPr lang="en-US" dirty="0"/>
              <a:t> </a:t>
            </a:r>
            <a:r>
              <a:rPr lang="en-US" dirty="0" smtClean="0"/>
              <a:t>Store </a:t>
            </a:r>
            <a:r>
              <a:rPr lang="en-US" dirty="0"/>
              <a:t>the data in a secure manner adhering to relevant standards</a:t>
            </a:r>
          </a:p>
        </p:txBody>
      </p:sp>
    </p:spTree>
    <p:extLst>
      <p:ext uri="{BB962C8B-B14F-4D97-AF65-F5344CB8AC3E}">
        <p14:creationId xmlns:p14="http://schemas.microsoft.com/office/powerpoint/2010/main" val="3319295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150638"/>
            <a:ext cx="7886700" cy="1325563"/>
          </a:xfrm>
        </p:spPr>
        <p:txBody>
          <a:bodyPr/>
          <a:lstStyle/>
          <a:p>
            <a:r>
              <a:rPr lang="en-US" dirty="0" smtClean="0"/>
              <a:t>Sequential Actions</a:t>
            </a:r>
            <a:endParaRPr lang="en-US" dirty="0"/>
          </a:p>
        </p:txBody>
      </p:sp>
      <p:sp>
        <p:nvSpPr>
          <p:cNvPr id="3" name="Content Placeholder 2"/>
          <p:cNvSpPr>
            <a:spLocks noGrp="1"/>
          </p:cNvSpPr>
          <p:nvPr>
            <p:ph idx="1"/>
          </p:nvPr>
        </p:nvSpPr>
        <p:spPr>
          <a:xfrm>
            <a:off x="594911" y="1476200"/>
            <a:ext cx="9444439" cy="4351338"/>
          </a:xfrm>
        </p:spPr>
        <p:txBody>
          <a:bodyPr>
            <a:normAutofit lnSpcReduction="10000"/>
          </a:bodyPr>
          <a:lstStyle/>
          <a:p>
            <a:r>
              <a:rPr lang="en-US" b="1" dirty="0"/>
              <a:t>Access, Use and Reuse</a:t>
            </a:r>
            <a:endParaRPr lang="en-US" dirty="0"/>
          </a:p>
          <a:p>
            <a:pPr lvl="1"/>
            <a:r>
              <a:rPr lang="en-US" dirty="0" smtClean="0"/>
              <a:t>Ensure </a:t>
            </a:r>
            <a:r>
              <a:rPr lang="en-US" dirty="0"/>
              <a:t>that data is accessible to both designated users and </a:t>
            </a:r>
            <a:r>
              <a:rPr lang="en-US" dirty="0" err="1" smtClean="0"/>
              <a:t>reusers</a:t>
            </a:r>
            <a:r>
              <a:rPr lang="en-US" dirty="0" smtClean="0"/>
              <a:t>, </a:t>
            </a:r>
            <a:r>
              <a:rPr lang="en-US" dirty="0"/>
              <a:t>on a day-to-day basis. This may be </a:t>
            </a:r>
            <a:r>
              <a:rPr lang="en-US" dirty="0" smtClean="0"/>
              <a:t>in the </a:t>
            </a:r>
            <a:r>
              <a:rPr lang="en-US" dirty="0"/>
              <a:t>form of publicly available published information. Robust access controls and authentication </a:t>
            </a:r>
            <a:r>
              <a:rPr lang="en-US" dirty="0" smtClean="0"/>
              <a:t>procedures may </a:t>
            </a:r>
            <a:r>
              <a:rPr lang="en-US" dirty="0"/>
              <a:t>be applicable.</a:t>
            </a:r>
          </a:p>
          <a:p>
            <a:r>
              <a:rPr lang="en-US" b="1" dirty="0"/>
              <a:t> </a:t>
            </a:r>
            <a:r>
              <a:rPr lang="en-US" b="1" dirty="0" smtClean="0"/>
              <a:t>Transform</a:t>
            </a:r>
            <a:endParaRPr lang="en-US" dirty="0"/>
          </a:p>
          <a:p>
            <a:pPr lvl="1"/>
            <a:r>
              <a:rPr lang="en-US" dirty="0" smtClean="0"/>
              <a:t>Create </a:t>
            </a:r>
            <a:r>
              <a:rPr lang="en-US" dirty="0"/>
              <a:t>new data from the original, for example</a:t>
            </a:r>
            <a:r>
              <a:rPr lang="en-US" dirty="0" smtClean="0"/>
              <a:t>: by </a:t>
            </a:r>
            <a:r>
              <a:rPr lang="en-US" dirty="0"/>
              <a:t>migration into a different format, </a:t>
            </a:r>
            <a:r>
              <a:rPr lang="en-US" dirty="0" smtClean="0"/>
              <a:t>or by </a:t>
            </a:r>
            <a:r>
              <a:rPr lang="en-US" dirty="0"/>
              <a:t>creating a subset, by selection or query, to create newly derived results, perhaps for publication</a:t>
            </a:r>
          </a:p>
          <a:p>
            <a:endParaRPr lang="en-US" dirty="0"/>
          </a:p>
        </p:txBody>
      </p:sp>
    </p:spTree>
    <p:extLst>
      <p:ext uri="{BB962C8B-B14F-4D97-AF65-F5344CB8AC3E}">
        <p14:creationId xmlns:p14="http://schemas.microsoft.com/office/powerpoint/2010/main" val="15410945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195793"/>
            <a:ext cx="7886700" cy="1325563"/>
          </a:xfrm>
        </p:spPr>
        <p:txBody>
          <a:bodyPr/>
          <a:lstStyle/>
          <a:p>
            <a:r>
              <a:rPr lang="en-US" dirty="0" smtClean="0"/>
              <a:t>Occasional Actions</a:t>
            </a:r>
            <a:endParaRPr lang="en-US" dirty="0"/>
          </a:p>
        </p:txBody>
      </p:sp>
      <p:sp>
        <p:nvSpPr>
          <p:cNvPr id="3" name="Content Placeholder 2"/>
          <p:cNvSpPr>
            <a:spLocks noGrp="1"/>
          </p:cNvSpPr>
          <p:nvPr>
            <p:ph idx="1"/>
          </p:nvPr>
        </p:nvSpPr>
        <p:spPr>
          <a:xfrm>
            <a:off x="616945" y="1419225"/>
            <a:ext cx="9422405" cy="4721931"/>
          </a:xfrm>
        </p:spPr>
        <p:txBody>
          <a:bodyPr>
            <a:normAutofit fontScale="92500" lnSpcReduction="20000"/>
          </a:bodyPr>
          <a:lstStyle/>
          <a:p>
            <a:r>
              <a:rPr lang="en-US" b="1" dirty="0"/>
              <a:t>Dispose</a:t>
            </a:r>
            <a:endParaRPr lang="en-US" dirty="0"/>
          </a:p>
          <a:p>
            <a:pPr lvl="1"/>
            <a:r>
              <a:rPr lang="en-US" dirty="0" smtClean="0"/>
              <a:t>Dispose </a:t>
            </a:r>
            <a:r>
              <a:rPr lang="en-US" dirty="0"/>
              <a:t>of data, which has not been selected for long-term curation and preservation in accordance </a:t>
            </a:r>
            <a:r>
              <a:rPr lang="en-US" dirty="0" smtClean="0"/>
              <a:t>with documented </a:t>
            </a:r>
            <a:r>
              <a:rPr lang="en-US" dirty="0"/>
              <a:t>policies, guidance or legal requirements</a:t>
            </a:r>
            <a:r>
              <a:rPr lang="en-US" dirty="0" smtClean="0"/>
              <a:t>. Typically </a:t>
            </a:r>
            <a:r>
              <a:rPr lang="en-US" dirty="0"/>
              <a:t>data may be transferred to another archive, repository, data </a:t>
            </a:r>
            <a:r>
              <a:rPr lang="en-US" dirty="0" err="1"/>
              <a:t>centre</a:t>
            </a:r>
            <a:r>
              <a:rPr lang="en-US" dirty="0"/>
              <a:t> or other custodian. In </a:t>
            </a:r>
            <a:r>
              <a:rPr lang="en-US" dirty="0" smtClean="0"/>
              <a:t>some instances </a:t>
            </a:r>
            <a:r>
              <a:rPr lang="en-US" dirty="0"/>
              <a:t>data is destroyed. The data's nature may, for legal reasons, necessitate secure destruction.</a:t>
            </a:r>
          </a:p>
          <a:p>
            <a:r>
              <a:rPr lang="en-US" b="1" dirty="0"/>
              <a:t> </a:t>
            </a:r>
            <a:r>
              <a:rPr lang="en-US" b="1" dirty="0" smtClean="0"/>
              <a:t>Reappraise</a:t>
            </a:r>
            <a:endParaRPr lang="en-US" dirty="0"/>
          </a:p>
          <a:p>
            <a:pPr lvl="1"/>
            <a:r>
              <a:rPr lang="en-US" dirty="0" smtClean="0"/>
              <a:t>Return </a:t>
            </a:r>
            <a:r>
              <a:rPr lang="en-US" dirty="0"/>
              <a:t>data which fails validation procedures for further appraisal and re-selection.</a:t>
            </a:r>
          </a:p>
          <a:p>
            <a:r>
              <a:rPr lang="en-US" b="1" dirty="0"/>
              <a:t> </a:t>
            </a:r>
            <a:r>
              <a:rPr lang="en-US" b="1" dirty="0" smtClean="0"/>
              <a:t>Migrate</a:t>
            </a:r>
            <a:endParaRPr lang="en-US" dirty="0"/>
          </a:p>
          <a:p>
            <a:pPr lvl="1"/>
            <a:r>
              <a:rPr lang="en-US" dirty="0" smtClean="0"/>
              <a:t>Migrate </a:t>
            </a:r>
            <a:r>
              <a:rPr lang="en-US" dirty="0"/>
              <a:t>data to a different format. This may be done to accord with the storage environment or to </a:t>
            </a:r>
            <a:r>
              <a:rPr lang="en-US" dirty="0" smtClean="0"/>
              <a:t>ensure the </a:t>
            </a:r>
            <a:r>
              <a:rPr lang="en-US" dirty="0"/>
              <a:t>data's immunity from hardware or software obsolescence.</a:t>
            </a:r>
          </a:p>
          <a:p>
            <a:endParaRPr lang="en-US" dirty="0"/>
          </a:p>
        </p:txBody>
      </p:sp>
    </p:spTree>
    <p:extLst>
      <p:ext uri="{BB962C8B-B14F-4D97-AF65-F5344CB8AC3E}">
        <p14:creationId xmlns:p14="http://schemas.microsoft.com/office/powerpoint/2010/main" val="34761534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effectLst/>
              </a:rPr>
              <a:t>NOAA Environmental Data Life Cycle Functions</a:t>
            </a:r>
            <a:endParaRPr lang="en-US" dirty="0"/>
          </a:p>
        </p:txBody>
      </p:sp>
      <p:pic>
        <p:nvPicPr>
          <p:cNvPr id="6" name="Picture 5"/>
          <p:cNvPicPr>
            <a:picLocks noChangeAspect="1"/>
          </p:cNvPicPr>
          <p:nvPr/>
        </p:nvPicPr>
        <p:blipFill>
          <a:blip r:embed="rId2"/>
          <a:stretch>
            <a:fillRect/>
          </a:stretch>
        </p:blipFill>
        <p:spPr>
          <a:xfrm>
            <a:off x="3338352" y="1690690"/>
            <a:ext cx="7169064" cy="4543425"/>
          </a:xfrm>
          <a:prstGeom prst="rect">
            <a:avLst/>
          </a:prstGeom>
        </p:spPr>
      </p:pic>
    </p:spTree>
    <p:extLst>
      <p:ext uri="{BB962C8B-B14F-4D97-AF65-F5344CB8AC3E}">
        <p14:creationId xmlns:p14="http://schemas.microsoft.com/office/powerpoint/2010/main" val="2698691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6"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10289" y="1454290"/>
            <a:ext cx="5822535" cy="517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7" name="Rectangle 4"/>
          <p:cNvSpPr>
            <a:spLocks noChangeArrowheads="1"/>
          </p:cNvSpPr>
          <p:nvPr/>
        </p:nvSpPr>
        <p:spPr bwMode="auto">
          <a:xfrm>
            <a:off x="1524000" y="5158318"/>
            <a:ext cx="39433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u="sng" dirty="0"/>
              <a:t>http://www.nitrd.gov/about/harnessing_power_web.pdf</a:t>
            </a:r>
            <a:endParaRPr lang="en-US" altLang="en-US" sz="1200" dirty="0"/>
          </a:p>
        </p:txBody>
      </p:sp>
      <p:sp>
        <p:nvSpPr>
          <p:cNvPr id="2" name="Title 1"/>
          <p:cNvSpPr>
            <a:spLocks noGrp="1"/>
          </p:cNvSpPr>
          <p:nvPr>
            <p:ph type="title"/>
          </p:nvPr>
        </p:nvSpPr>
        <p:spPr>
          <a:xfrm>
            <a:off x="617863" y="128727"/>
            <a:ext cx="10515600" cy="1325563"/>
          </a:xfrm>
        </p:spPr>
        <p:txBody>
          <a:bodyPr>
            <a:normAutofit fontScale="90000"/>
          </a:bodyPr>
          <a:lstStyle/>
          <a:p>
            <a:r>
              <a:rPr lang="en-US" dirty="0" smtClean="0"/>
              <a:t>Interagency Working Group on Digital Data - OSPT</a:t>
            </a:r>
            <a:endParaRPr lang="en-US" dirty="0"/>
          </a:p>
        </p:txBody>
      </p:sp>
    </p:spTree>
    <p:extLst>
      <p:ext uri="{BB962C8B-B14F-4D97-AF65-F5344CB8AC3E}">
        <p14:creationId xmlns:p14="http://schemas.microsoft.com/office/powerpoint/2010/main" val="37121277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itle 1"/>
          <p:cNvSpPr>
            <a:spLocks noGrp="1"/>
          </p:cNvSpPr>
          <p:nvPr>
            <p:ph type="title"/>
          </p:nvPr>
        </p:nvSpPr>
        <p:spPr>
          <a:xfrm>
            <a:off x="1981200" y="274638"/>
            <a:ext cx="7467600" cy="1143000"/>
          </a:xfrm>
        </p:spPr>
        <p:txBody>
          <a:bodyPr/>
          <a:lstStyle/>
          <a:p>
            <a:r>
              <a:rPr lang="en-US" dirty="0" smtClean="0"/>
              <a:t>Mission Data Lifecycle</a:t>
            </a:r>
            <a:endParaRPr lang="en-US" sz="1600" dirty="0"/>
          </a:p>
        </p:txBody>
      </p:sp>
      <p:sp>
        <p:nvSpPr>
          <p:cNvPr id="98" name="Content Placeholder 2"/>
          <p:cNvSpPr txBox="1">
            <a:spLocks/>
          </p:cNvSpPr>
          <p:nvPr/>
        </p:nvSpPr>
        <p:spPr>
          <a:xfrm>
            <a:off x="1981200" y="1600200"/>
            <a:ext cx="7772400" cy="609600"/>
          </a:xfrm>
          <a:prstGeom prst="rect">
            <a:avLst/>
          </a:prstGeom>
        </p:spPr>
        <p:txBody>
          <a:bodyPr vert="horz">
            <a:normAutofit fontScale="92500"/>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0" indent="687388">
              <a:buClr>
                <a:srgbClr val="838D9B"/>
              </a:buClr>
              <a:buNone/>
            </a:pPr>
            <a:r>
              <a:rPr lang="en-US" sz="1200" dirty="0">
                <a:solidFill>
                  <a:prstClr val="black"/>
                </a:solidFill>
              </a:rPr>
              <a:t>The six phases of the Mission Data Lifecycle provided below illustrate </a:t>
            </a:r>
            <a:r>
              <a:rPr lang="en-US" sz="1200" dirty="0">
                <a:solidFill>
                  <a:prstClr val="black"/>
                </a:solidFill>
              </a:rPr>
              <a:t>a high level overview of </a:t>
            </a:r>
            <a:r>
              <a:rPr lang="en-US" sz="1200" dirty="0">
                <a:solidFill>
                  <a:prstClr val="black"/>
                </a:solidFill>
              </a:rPr>
              <a:t>the various </a:t>
            </a:r>
            <a:r>
              <a:rPr lang="en-US" sz="1200" dirty="0">
                <a:solidFill>
                  <a:prstClr val="black"/>
                </a:solidFill>
              </a:rPr>
              <a:t>stages involved </a:t>
            </a:r>
            <a:r>
              <a:rPr lang="en-US" sz="1200" dirty="0">
                <a:solidFill>
                  <a:prstClr val="black"/>
                </a:solidFill>
              </a:rPr>
              <a:t>in the  management and use of data. The mission data lifecycle supports and contributes to the intelligence cycle: Tasking, Collection, Processing, Exploitation, and Dissemination.</a:t>
            </a:r>
            <a:endParaRPr lang="en-US" sz="1200" b="1" dirty="0">
              <a:solidFill>
                <a:prstClr val="black"/>
              </a:solidFill>
            </a:endParaRPr>
          </a:p>
        </p:txBody>
      </p:sp>
      <p:sp>
        <p:nvSpPr>
          <p:cNvPr id="127" name="Slide Number Placeholder 1026"/>
          <p:cNvSpPr>
            <a:spLocks noGrp="1"/>
          </p:cNvSpPr>
          <p:nvPr>
            <p:ph type="sldNum" sz="quarter" idx="4294967295"/>
          </p:nvPr>
        </p:nvSpPr>
        <p:spPr>
          <a:xfrm>
            <a:off x="9653016" y="5734050"/>
            <a:ext cx="609600" cy="521208"/>
          </a:xfrm>
        </p:spPr>
        <p:txBody>
          <a:bodyPr/>
          <a:lstStyle/>
          <a:p>
            <a:fld id="{B6F15528-21DE-4FAA-801E-634DDDAF4B2B}" type="slidenum">
              <a:rPr lang="en-US" smtClean="0">
                <a:solidFill>
                  <a:prstClr val="black"/>
                </a:solidFill>
              </a:rPr>
              <a:pPr/>
              <a:t>25</a:t>
            </a:fld>
            <a:endParaRPr lang="en-US" dirty="0">
              <a:solidFill>
                <a:prstClr val="black"/>
              </a:solidFill>
            </a:endParaRPr>
          </a:p>
        </p:txBody>
      </p:sp>
      <p:grpSp>
        <p:nvGrpSpPr>
          <p:cNvPr id="4" name="Group 3"/>
          <p:cNvGrpSpPr>
            <a:grpSpLocks noChangeAspect="1"/>
          </p:cNvGrpSpPr>
          <p:nvPr/>
        </p:nvGrpSpPr>
        <p:grpSpPr>
          <a:xfrm>
            <a:off x="4135973" y="2364403"/>
            <a:ext cx="3920057" cy="3849757"/>
            <a:chOff x="3678064" y="2926521"/>
            <a:chExt cx="3061393" cy="3006492"/>
          </a:xfrm>
        </p:grpSpPr>
        <p:grpSp>
          <p:nvGrpSpPr>
            <p:cNvPr id="40" name="Group 39"/>
            <p:cNvGrpSpPr/>
            <p:nvPr/>
          </p:nvGrpSpPr>
          <p:grpSpPr>
            <a:xfrm>
              <a:off x="3678064" y="2926521"/>
              <a:ext cx="3061393" cy="3006492"/>
              <a:chOff x="289929" y="2430601"/>
              <a:chExt cx="3342062" cy="3293101"/>
            </a:xfrm>
          </p:grpSpPr>
          <p:grpSp>
            <p:nvGrpSpPr>
              <p:cNvPr id="41" name="Group 40"/>
              <p:cNvGrpSpPr>
                <a:grpSpLocks noChangeAspect="1"/>
              </p:cNvGrpSpPr>
              <p:nvPr/>
            </p:nvGrpSpPr>
            <p:grpSpPr>
              <a:xfrm>
                <a:off x="289929" y="2430601"/>
                <a:ext cx="3342062" cy="3293101"/>
                <a:chOff x="8584939" y="3609777"/>
                <a:chExt cx="1461269" cy="1439862"/>
              </a:xfrm>
            </p:grpSpPr>
            <p:sp>
              <p:nvSpPr>
                <p:cNvPr id="48" name="Freeform 34"/>
                <p:cNvSpPr>
                  <a:spLocks/>
                </p:cNvSpPr>
                <p:nvPr>
                  <p:custDataLst>
                    <p:tags r:id="rId1"/>
                  </p:custDataLst>
                </p:nvPr>
              </p:nvSpPr>
              <p:spPr bwMode="gray">
                <a:xfrm>
                  <a:off x="8584939" y="3992364"/>
                  <a:ext cx="310686" cy="712787"/>
                </a:xfrm>
                <a:custGeom>
                  <a:avLst/>
                  <a:gdLst>
                    <a:gd name="T0" fmla="*/ 880661024 w 125"/>
                    <a:gd name="T1" fmla="*/ 1468011860 h 290"/>
                    <a:gd name="T2" fmla="*/ 774982909 w 125"/>
                    <a:gd name="T3" fmla="*/ 368513335 h 290"/>
                    <a:gd name="T4" fmla="*/ 627029665 w 125"/>
                    <a:gd name="T5" fmla="*/ 0 h 290"/>
                    <a:gd name="T6" fmla="*/ 197267314 w 125"/>
                    <a:gd name="T7" fmla="*/ 72495342 h 290"/>
                    <a:gd name="T8" fmla="*/ 0 w 125"/>
                    <a:gd name="T9" fmla="*/ 827643981 h 290"/>
                    <a:gd name="T10" fmla="*/ 302948083 w 125"/>
                    <a:gd name="T11" fmla="*/ 1751949213 h 290"/>
                    <a:gd name="T12" fmla="*/ 443854089 w 125"/>
                    <a:gd name="T13" fmla="*/ 1389477513 h 290"/>
                    <a:gd name="T14" fmla="*/ 880661024 w 125"/>
                    <a:gd name="T15" fmla="*/ 1468011860 h 290"/>
                    <a:gd name="T16" fmla="*/ 0 60000 65536"/>
                    <a:gd name="T17" fmla="*/ 0 60000 65536"/>
                    <a:gd name="T18" fmla="*/ 0 60000 65536"/>
                    <a:gd name="T19" fmla="*/ 0 60000 65536"/>
                    <a:gd name="T20" fmla="*/ 0 60000 65536"/>
                    <a:gd name="T21" fmla="*/ 0 60000 65536"/>
                    <a:gd name="T22" fmla="*/ 0 60000 65536"/>
                    <a:gd name="T23" fmla="*/ 0 60000 65536"/>
                    <a:gd name="T24" fmla="*/ 0 w 125"/>
                    <a:gd name="T25" fmla="*/ 0 h 290"/>
                    <a:gd name="T26" fmla="*/ 125 w 125"/>
                    <a:gd name="T27" fmla="*/ 290 h 29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5" h="290">
                      <a:moveTo>
                        <a:pt x="125" y="243"/>
                      </a:moveTo>
                      <a:cubicBezTo>
                        <a:pt x="92" y="190"/>
                        <a:pt x="85" y="122"/>
                        <a:pt x="110" y="61"/>
                      </a:cubicBezTo>
                      <a:cubicBezTo>
                        <a:pt x="89" y="0"/>
                        <a:pt x="89" y="0"/>
                        <a:pt x="89" y="0"/>
                      </a:cubicBezTo>
                      <a:cubicBezTo>
                        <a:pt x="28" y="12"/>
                        <a:pt x="28" y="12"/>
                        <a:pt x="28" y="12"/>
                      </a:cubicBezTo>
                      <a:cubicBezTo>
                        <a:pt x="10" y="50"/>
                        <a:pt x="0" y="92"/>
                        <a:pt x="0" y="137"/>
                      </a:cubicBezTo>
                      <a:cubicBezTo>
                        <a:pt x="0" y="193"/>
                        <a:pt x="16" y="245"/>
                        <a:pt x="43" y="290"/>
                      </a:cubicBezTo>
                      <a:cubicBezTo>
                        <a:pt x="63" y="230"/>
                        <a:pt x="63" y="230"/>
                        <a:pt x="63" y="230"/>
                      </a:cubicBezTo>
                      <a:lnTo>
                        <a:pt x="125" y="243"/>
                      </a:lnTo>
                      <a:close/>
                    </a:path>
                  </a:pathLst>
                </a:custGeom>
                <a:solidFill>
                  <a:srgbClr val="8AA7D1"/>
                </a:solidFill>
                <a:ln w="3175">
                  <a:noFill/>
                  <a:round/>
                  <a:headEnd/>
                  <a:tailEnd/>
                </a:ln>
              </p:spPr>
              <p:txBody>
                <a:bodyPr/>
                <a:lstStyle/>
                <a:p>
                  <a:pPr algn="ctr"/>
                  <a:endParaRPr lang="en-GB" sz="1600" kern="0">
                    <a:solidFill>
                      <a:sysClr val="windowText" lastClr="000000"/>
                    </a:solidFill>
                  </a:endParaRPr>
                </a:p>
              </p:txBody>
            </p:sp>
            <p:sp>
              <p:nvSpPr>
                <p:cNvPr id="49" name="Freeform 35"/>
                <p:cNvSpPr>
                  <a:spLocks/>
                </p:cNvSpPr>
                <p:nvPr>
                  <p:custDataLst>
                    <p:tags r:id="rId2"/>
                  </p:custDataLst>
                </p:nvPr>
              </p:nvSpPr>
              <p:spPr bwMode="gray">
                <a:xfrm>
                  <a:off x="9298479" y="3609777"/>
                  <a:ext cx="618400" cy="454025"/>
                </a:xfrm>
                <a:custGeom>
                  <a:avLst/>
                  <a:gdLst>
                    <a:gd name="T0" fmla="*/ 0 w 248"/>
                    <a:gd name="T1" fmla="*/ 572189266 h 185"/>
                    <a:gd name="T2" fmla="*/ 751652516 w 248"/>
                    <a:gd name="T3" fmla="*/ 728788725 h 185"/>
                    <a:gd name="T4" fmla="*/ 1162932492 w 248"/>
                    <a:gd name="T5" fmla="*/ 1035964760 h 185"/>
                    <a:gd name="T6" fmla="*/ 1616760658 w 248"/>
                    <a:gd name="T7" fmla="*/ 1114263186 h 185"/>
                    <a:gd name="T8" fmla="*/ 1758581523 w 248"/>
                    <a:gd name="T9" fmla="*/ 758904071 h 185"/>
                    <a:gd name="T10" fmla="*/ 49636525 w 248"/>
                    <a:gd name="T11" fmla="*/ 0 h 185"/>
                    <a:gd name="T12" fmla="*/ 0 w 248"/>
                    <a:gd name="T13" fmla="*/ 6022581 h 185"/>
                    <a:gd name="T14" fmla="*/ 290733123 w 248"/>
                    <a:gd name="T15" fmla="*/ 289105922 h 185"/>
                    <a:gd name="T16" fmla="*/ 0 w 248"/>
                    <a:gd name="T17" fmla="*/ 572189266 h 18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8"/>
                    <a:gd name="T28" fmla="*/ 0 h 185"/>
                    <a:gd name="T29" fmla="*/ 248 w 248"/>
                    <a:gd name="T30" fmla="*/ 185 h 18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8" h="185">
                      <a:moveTo>
                        <a:pt x="0" y="95"/>
                      </a:moveTo>
                      <a:cubicBezTo>
                        <a:pt x="36" y="94"/>
                        <a:pt x="73" y="102"/>
                        <a:pt x="106" y="121"/>
                      </a:cubicBezTo>
                      <a:cubicBezTo>
                        <a:pt x="130" y="135"/>
                        <a:pt x="149" y="152"/>
                        <a:pt x="164" y="172"/>
                      </a:cubicBezTo>
                      <a:cubicBezTo>
                        <a:pt x="228" y="185"/>
                        <a:pt x="228" y="185"/>
                        <a:pt x="228" y="185"/>
                      </a:cubicBezTo>
                      <a:cubicBezTo>
                        <a:pt x="248" y="126"/>
                        <a:pt x="248" y="126"/>
                        <a:pt x="248" y="126"/>
                      </a:cubicBezTo>
                      <a:cubicBezTo>
                        <a:pt x="195" y="50"/>
                        <a:pt x="107" y="0"/>
                        <a:pt x="7" y="0"/>
                      </a:cubicBezTo>
                      <a:cubicBezTo>
                        <a:pt x="5" y="0"/>
                        <a:pt x="2" y="1"/>
                        <a:pt x="0" y="1"/>
                      </a:cubicBezTo>
                      <a:cubicBezTo>
                        <a:pt x="41" y="48"/>
                        <a:pt x="41" y="48"/>
                        <a:pt x="41" y="48"/>
                      </a:cubicBezTo>
                      <a:lnTo>
                        <a:pt x="0" y="95"/>
                      </a:lnTo>
                      <a:close/>
                    </a:path>
                  </a:pathLst>
                </a:custGeom>
                <a:solidFill>
                  <a:srgbClr val="5E6572"/>
                </a:solidFill>
                <a:ln w="3175">
                  <a:noFill/>
                  <a:round/>
                  <a:headEnd/>
                  <a:tailEnd/>
                </a:ln>
              </p:spPr>
              <p:txBody>
                <a:bodyPr/>
                <a:lstStyle/>
                <a:p>
                  <a:pPr algn="ctr"/>
                  <a:endParaRPr lang="en-GB" sz="1600" kern="0">
                    <a:solidFill>
                      <a:sysClr val="windowText" lastClr="000000"/>
                    </a:solidFill>
                  </a:endParaRPr>
                </a:p>
              </p:txBody>
            </p:sp>
            <p:sp>
              <p:nvSpPr>
                <p:cNvPr id="50" name="Freeform 36"/>
                <p:cNvSpPr>
                  <a:spLocks/>
                </p:cNvSpPr>
                <p:nvPr>
                  <p:custDataLst>
                    <p:tags r:id="rId3"/>
                  </p:custDataLst>
                </p:nvPr>
              </p:nvSpPr>
              <p:spPr bwMode="gray">
                <a:xfrm>
                  <a:off x="8714269" y="4597201"/>
                  <a:ext cx="621373" cy="452438"/>
                </a:xfrm>
                <a:custGeom>
                  <a:avLst/>
                  <a:gdLst>
                    <a:gd name="T0" fmla="*/ 1768400958 w 249"/>
                    <a:gd name="T1" fmla="*/ 544157483 h 184"/>
                    <a:gd name="T2" fmla="*/ 1008484848 w 249"/>
                    <a:gd name="T3" fmla="*/ 380911022 h 184"/>
                    <a:gd name="T4" fmla="*/ 596569935 w 249"/>
                    <a:gd name="T5" fmla="*/ 72554822 h 184"/>
                    <a:gd name="T6" fmla="*/ 142039701 w 249"/>
                    <a:gd name="T7" fmla="*/ 0 h 184"/>
                    <a:gd name="T8" fmla="*/ 0 w 249"/>
                    <a:gd name="T9" fmla="*/ 350678830 h 184"/>
                    <a:gd name="T10" fmla="*/ 1711584028 w 249"/>
                    <a:gd name="T11" fmla="*/ 1112500720 h 184"/>
                    <a:gd name="T12" fmla="*/ 1761298842 w 249"/>
                    <a:gd name="T13" fmla="*/ 1112500720 h 184"/>
                    <a:gd name="T14" fmla="*/ 1470117406 w 249"/>
                    <a:gd name="T15" fmla="*/ 828330408 h 184"/>
                    <a:gd name="T16" fmla="*/ 1768400958 w 249"/>
                    <a:gd name="T17" fmla="*/ 544157483 h 1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9"/>
                    <a:gd name="T28" fmla="*/ 0 h 184"/>
                    <a:gd name="T29" fmla="*/ 249 w 249"/>
                    <a:gd name="T30" fmla="*/ 184 h 1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9" h="184">
                      <a:moveTo>
                        <a:pt x="249" y="90"/>
                      </a:moveTo>
                      <a:cubicBezTo>
                        <a:pt x="213" y="91"/>
                        <a:pt x="176" y="83"/>
                        <a:pt x="142" y="63"/>
                      </a:cubicBezTo>
                      <a:cubicBezTo>
                        <a:pt x="119" y="50"/>
                        <a:pt x="99" y="32"/>
                        <a:pt x="84" y="12"/>
                      </a:cubicBezTo>
                      <a:cubicBezTo>
                        <a:pt x="20" y="0"/>
                        <a:pt x="20" y="0"/>
                        <a:pt x="20" y="0"/>
                      </a:cubicBezTo>
                      <a:cubicBezTo>
                        <a:pt x="0" y="58"/>
                        <a:pt x="0" y="58"/>
                        <a:pt x="0" y="58"/>
                      </a:cubicBezTo>
                      <a:cubicBezTo>
                        <a:pt x="53" y="134"/>
                        <a:pt x="141" y="184"/>
                        <a:pt x="241" y="184"/>
                      </a:cubicBezTo>
                      <a:cubicBezTo>
                        <a:pt x="243" y="184"/>
                        <a:pt x="246" y="184"/>
                        <a:pt x="248" y="184"/>
                      </a:cubicBezTo>
                      <a:cubicBezTo>
                        <a:pt x="207" y="137"/>
                        <a:pt x="207" y="137"/>
                        <a:pt x="207" y="137"/>
                      </a:cubicBezTo>
                      <a:lnTo>
                        <a:pt x="249" y="90"/>
                      </a:lnTo>
                      <a:close/>
                    </a:path>
                  </a:pathLst>
                </a:custGeom>
                <a:solidFill>
                  <a:srgbClr val="436DAC"/>
                </a:solidFill>
                <a:ln w="3175">
                  <a:noFill/>
                  <a:round/>
                  <a:headEnd/>
                  <a:tailEnd/>
                </a:ln>
              </p:spPr>
              <p:txBody>
                <a:bodyPr/>
                <a:lstStyle/>
                <a:p>
                  <a:pPr algn="ctr"/>
                  <a:endParaRPr lang="en-GB" sz="1600" kern="0">
                    <a:solidFill>
                      <a:sysClr val="windowText" lastClr="000000"/>
                    </a:solidFill>
                  </a:endParaRPr>
                </a:p>
              </p:txBody>
            </p:sp>
            <p:sp>
              <p:nvSpPr>
                <p:cNvPr id="51" name="Freeform 37"/>
                <p:cNvSpPr>
                  <a:spLocks/>
                </p:cNvSpPr>
                <p:nvPr>
                  <p:custDataLst>
                    <p:tags r:id="rId4"/>
                  </p:custDataLst>
                </p:nvPr>
              </p:nvSpPr>
              <p:spPr bwMode="gray">
                <a:xfrm>
                  <a:off x="9735522" y="3954264"/>
                  <a:ext cx="310686" cy="714375"/>
                </a:xfrm>
                <a:custGeom>
                  <a:avLst/>
                  <a:gdLst>
                    <a:gd name="T0" fmla="*/ 0 w 125"/>
                    <a:gd name="T1" fmla="*/ 289272732 h 291"/>
                    <a:gd name="T2" fmla="*/ 105678157 w 125"/>
                    <a:gd name="T3" fmla="*/ 1380071884 h 291"/>
                    <a:gd name="T4" fmla="*/ 253631275 w 125"/>
                    <a:gd name="T5" fmla="*/ 1753716856 h 291"/>
                    <a:gd name="T6" fmla="*/ 683393627 w 125"/>
                    <a:gd name="T7" fmla="*/ 1681398079 h 291"/>
                    <a:gd name="T8" fmla="*/ 880661024 w 125"/>
                    <a:gd name="T9" fmla="*/ 922056744 h 291"/>
                    <a:gd name="T10" fmla="*/ 577712858 w 125"/>
                    <a:gd name="T11" fmla="*/ 0 h 291"/>
                    <a:gd name="T12" fmla="*/ 429762435 w 125"/>
                    <a:gd name="T13" fmla="*/ 361591587 h 291"/>
                    <a:gd name="T14" fmla="*/ 0 w 125"/>
                    <a:gd name="T15" fmla="*/ 289272732 h 291"/>
                    <a:gd name="T16" fmla="*/ 0 60000 65536"/>
                    <a:gd name="T17" fmla="*/ 0 60000 65536"/>
                    <a:gd name="T18" fmla="*/ 0 60000 65536"/>
                    <a:gd name="T19" fmla="*/ 0 60000 65536"/>
                    <a:gd name="T20" fmla="*/ 0 60000 65536"/>
                    <a:gd name="T21" fmla="*/ 0 60000 65536"/>
                    <a:gd name="T22" fmla="*/ 0 60000 65536"/>
                    <a:gd name="T23" fmla="*/ 0 60000 65536"/>
                    <a:gd name="T24" fmla="*/ 0 w 125"/>
                    <a:gd name="T25" fmla="*/ 0 h 291"/>
                    <a:gd name="T26" fmla="*/ 125 w 125"/>
                    <a:gd name="T27" fmla="*/ 291 h 29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5" h="291">
                      <a:moveTo>
                        <a:pt x="0" y="48"/>
                      </a:moveTo>
                      <a:cubicBezTo>
                        <a:pt x="34" y="101"/>
                        <a:pt x="41" y="169"/>
                        <a:pt x="15" y="229"/>
                      </a:cubicBezTo>
                      <a:cubicBezTo>
                        <a:pt x="36" y="291"/>
                        <a:pt x="36" y="291"/>
                        <a:pt x="36" y="291"/>
                      </a:cubicBezTo>
                      <a:cubicBezTo>
                        <a:pt x="97" y="279"/>
                        <a:pt x="97" y="279"/>
                        <a:pt x="97" y="279"/>
                      </a:cubicBezTo>
                      <a:cubicBezTo>
                        <a:pt x="115" y="241"/>
                        <a:pt x="125" y="198"/>
                        <a:pt x="125" y="153"/>
                      </a:cubicBezTo>
                      <a:cubicBezTo>
                        <a:pt x="125" y="97"/>
                        <a:pt x="109" y="45"/>
                        <a:pt x="82" y="0"/>
                      </a:cubicBezTo>
                      <a:cubicBezTo>
                        <a:pt x="61" y="60"/>
                        <a:pt x="61" y="60"/>
                        <a:pt x="61" y="60"/>
                      </a:cubicBezTo>
                      <a:lnTo>
                        <a:pt x="0" y="48"/>
                      </a:lnTo>
                      <a:close/>
                    </a:path>
                  </a:pathLst>
                </a:custGeom>
                <a:solidFill>
                  <a:srgbClr val="A6A6A6"/>
                </a:solidFill>
                <a:ln w="3175">
                  <a:noFill/>
                  <a:round/>
                  <a:headEnd/>
                  <a:tailEnd/>
                </a:ln>
              </p:spPr>
              <p:txBody>
                <a:bodyPr/>
                <a:lstStyle/>
                <a:p>
                  <a:pPr algn="ctr"/>
                  <a:endParaRPr lang="en-GB" sz="1600" kern="0">
                    <a:solidFill>
                      <a:sysClr val="windowText" lastClr="000000"/>
                    </a:solidFill>
                  </a:endParaRPr>
                </a:p>
              </p:txBody>
            </p:sp>
            <p:sp>
              <p:nvSpPr>
                <p:cNvPr id="52" name="Freeform 38"/>
                <p:cNvSpPr>
                  <a:spLocks/>
                </p:cNvSpPr>
                <p:nvPr>
                  <p:custDataLst>
                    <p:tags r:id="rId5"/>
                  </p:custDataLst>
                </p:nvPr>
              </p:nvSpPr>
              <p:spPr bwMode="gray">
                <a:xfrm>
                  <a:off x="9273207" y="4557514"/>
                  <a:ext cx="682322" cy="488950"/>
                </a:xfrm>
                <a:custGeom>
                  <a:avLst/>
                  <a:gdLst>
                    <a:gd name="T0" fmla="*/ 1357855250 w 274"/>
                    <a:gd name="T1" fmla="*/ 0 h 199"/>
                    <a:gd name="T2" fmla="*/ 1336638933 w 274"/>
                    <a:gd name="T3" fmla="*/ 36221611 h 199"/>
                    <a:gd name="T4" fmla="*/ 311176276 w 274"/>
                    <a:gd name="T5" fmla="*/ 627851074 h 199"/>
                    <a:gd name="T6" fmla="*/ 0 w 274"/>
                    <a:gd name="T7" fmla="*/ 923663429 h 199"/>
                    <a:gd name="T8" fmla="*/ 289959960 w 274"/>
                    <a:gd name="T9" fmla="*/ 1201367288 h 199"/>
                    <a:gd name="T10" fmla="*/ 1937772676 w 274"/>
                    <a:gd name="T11" fmla="*/ 289777802 h 199"/>
                    <a:gd name="T12" fmla="*/ 1506369800 w 274"/>
                    <a:gd name="T13" fmla="*/ 362221082 h 199"/>
                    <a:gd name="T14" fmla="*/ 1357855250 w 274"/>
                    <a:gd name="T15" fmla="*/ 0 h 199"/>
                    <a:gd name="T16" fmla="*/ 0 60000 65536"/>
                    <a:gd name="T17" fmla="*/ 0 60000 65536"/>
                    <a:gd name="T18" fmla="*/ 0 60000 65536"/>
                    <a:gd name="T19" fmla="*/ 0 60000 65536"/>
                    <a:gd name="T20" fmla="*/ 0 60000 65536"/>
                    <a:gd name="T21" fmla="*/ 0 60000 65536"/>
                    <a:gd name="T22" fmla="*/ 0 60000 65536"/>
                    <a:gd name="T23" fmla="*/ 0 60000 65536"/>
                    <a:gd name="T24" fmla="*/ 0 w 274"/>
                    <a:gd name="T25" fmla="*/ 0 h 199"/>
                    <a:gd name="T26" fmla="*/ 274 w 274"/>
                    <a:gd name="T27" fmla="*/ 199 h 19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4" h="199">
                      <a:moveTo>
                        <a:pt x="192" y="0"/>
                      </a:moveTo>
                      <a:cubicBezTo>
                        <a:pt x="191" y="2"/>
                        <a:pt x="190" y="4"/>
                        <a:pt x="189" y="6"/>
                      </a:cubicBezTo>
                      <a:cubicBezTo>
                        <a:pt x="157" y="62"/>
                        <a:pt x="102" y="96"/>
                        <a:pt x="44" y="104"/>
                      </a:cubicBezTo>
                      <a:cubicBezTo>
                        <a:pt x="0" y="153"/>
                        <a:pt x="0" y="153"/>
                        <a:pt x="0" y="153"/>
                      </a:cubicBezTo>
                      <a:cubicBezTo>
                        <a:pt x="41" y="199"/>
                        <a:pt x="41" y="199"/>
                        <a:pt x="41" y="199"/>
                      </a:cubicBezTo>
                      <a:cubicBezTo>
                        <a:pt x="142" y="191"/>
                        <a:pt x="228" y="132"/>
                        <a:pt x="274" y="48"/>
                      </a:cubicBezTo>
                      <a:cubicBezTo>
                        <a:pt x="213" y="60"/>
                        <a:pt x="213" y="60"/>
                        <a:pt x="213" y="60"/>
                      </a:cubicBezTo>
                      <a:lnTo>
                        <a:pt x="192" y="0"/>
                      </a:lnTo>
                      <a:close/>
                    </a:path>
                  </a:pathLst>
                </a:custGeom>
                <a:solidFill>
                  <a:srgbClr val="1D3667"/>
                </a:solidFill>
                <a:ln w="3175">
                  <a:noFill/>
                  <a:round/>
                  <a:headEnd/>
                  <a:tailEnd/>
                </a:ln>
              </p:spPr>
              <p:txBody>
                <a:bodyPr/>
                <a:lstStyle/>
                <a:p>
                  <a:pPr algn="ctr"/>
                  <a:endParaRPr lang="en-GB" sz="1600" kern="0">
                    <a:solidFill>
                      <a:sysClr val="windowText" lastClr="000000"/>
                    </a:solidFill>
                  </a:endParaRPr>
                </a:p>
              </p:txBody>
            </p:sp>
            <p:sp>
              <p:nvSpPr>
                <p:cNvPr id="53" name="Freeform 39"/>
                <p:cNvSpPr>
                  <a:spLocks/>
                </p:cNvSpPr>
                <p:nvPr>
                  <p:custDataLst>
                    <p:tags r:id="rId6"/>
                  </p:custDataLst>
                </p:nvPr>
              </p:nvSpPr>
              <p:spPr bwMode="gray">
                <a:xfrm>
                  <a:off x="8675619" y="3612951"/>
                  <a:ext cx="682322" cy="488950"/>
                </a:xfrm>
                <a:custGeom>
                  <a:avLst/>
                  <a:gdLst>
                    <a:gd name="T0" fmla="*/ 579917260 w 274"/>
                    <a:gd name="T1" fmla="*/ 1201367288 h 199"/>
                    <a:gd name="T2" fmla="*/ 601133577 w 274"/>
                    <a:gd name="T3" fmla="*/ 1165145686 h 199"/>
                    <a:gd name="T4" fmla="*/ 1633670361 w 274"/>
                    <a:gd name="T5" fmla="*/ 579553148 h 199"/>
                    <a:gd name="T6" fmla="*/ 1937772676 w 274"/>
                    <a:gd name="T7" fmla="*/ 283740869 h 199"/>
                    <a:gd name="T8" fmla="*/ 1647812799 w 274"/>
                    <a:gd name="T9" fmla="*/ 0 h 199"/>
                    <a:gd name="T10" fmla="*/ 0 w 274"/>
                    <a:gd name="T11" fmla="*/ 917626496 h 199"/>
                    <a:gd name="T12" fmla="*/ 438474261 w 274"/>
                    <a:gd name="T13" fmla="*/ 839146359 h 199"/>
                    <a:gd name="T14" fmla="*/ 579917260 w 274"/>
                    <a:gd name="T15" fmla="*/ 1201367288 h 199"/>
                    <a:gd name="T16" fmla="*/ 0 60000 65536"/>
                    <a:gd name="T17" fmla="*/ 0 60000 65536"/>
                    <a:gd name="T18" fmla="*/ 0 60000 65536"/>
                    <a:gd name="T19" fmla="*/ 0 60000 65536"/>
                    <a:gd name="T20" fmla="*/ 0 60000 65536"/>
                    <a:gd name="T21" fmla="*/ 0 60000 65536"/>
                    <a:gd name="T22" fmla="*/ 0 60000 65536"/>
                    <a:gd name="T23" fmla="*/ 0 60000 65536"/>
                    <a:gd name="T24" fmla="*/ 0 w 274"/>
                    <a:gd name="T25" fmla="*/ 0 h 199"/>
                    <a:gd name="T26" fmla="*/ 274 w 274"/>
                    <a:gd name="T27" fmla="*/ 199 h 19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4" h="199">
                      <a:moveTo>
                        <a:pt x="82" y="199"/>
                      </a:moveTo>
                      <a:cubicBezTo>
                        <a:pt x="83" y="197"/>
                        <a:pt x="84" y="195"/>
                        <a:pt x="85" y="193"/>
                      </a:cubicBezTo>
                      <a:cubicBezTo>
                        <a:pt x="117" y="138"/>
                        <a:pt x="172" y="103"/>
                        <a:pt x="231" y="96"/>
                      </a:cubicBezTo>
                      <a:cubicBezTo>
                        <a:pt x="274" y="47"/>
                        <a:pt x="274" y="47"/>
                        <a:pt x="274" y="47"/>
                      </a:cubicBezTo>
                      <a:cubicBezTo>
                        <a:pt x="233" y="0"/>
                        <a:pt x="233" y="0"/>
                        <a:pt x="233" y="0"/>
                      </a:cubicBezTo>
                      <a:cubicBezTo>
                        <a:pt x="133" y="9"/>
                        <a:pt x="46" y="68"/>
                        <a:pt x="0" y="152"/>
                      </a:cubicBezTo>
                      <a:cubicBezTo>
                        <a:pt x="62" y="139"/>
                        <a:pt x="62" y="139"/>
                        <a:pt x="62" y="139"/>
                      </a:cubicBezTo>
                      <a:lnTo>
                        <a:pt x="82" y="199"/>
                      </a:lnTo>
                      <a:close/>
                    </a:path>
                  </a:pathLst>
                </a:custGeom>
                <a:solidFill>
                  <a:srgbClr val="7DC7FF"/>
                </a:solidFill>
                <a:ln w="3175">
                  <a:noFill/>
                  <a:round/>
                  <a:headEnd/>
                  <a:tailEnd/>
                </a:ln>
              </p:spPr>
              <p:txBody>
                <a:bodyPr/>
                <a:lstStyle/>
                <a:p>
                  <a:pPr algn="ctr"/>
                  <a:endParaRPr lang="en-GB" sz="1600" kern="0">
                    <a:solidFill>
                      <a:sysClr val="windowText" lastClr="000000"/>
                    </a:solidFill>
                  </a:endParaRPr>
                </a:p>
              </p:txBody>
            </p:sp>
          </p:grpSp>
          <p:sp>
            <p:nvSpPr>
              <p:cNvPr id="42" name="TextBox 41"/>
              <p:cNvSpPr txBox="1"/>
              <p:nvPr/>
            </p:nvSpPr>
            <p:spPr>
              <a:xfrm rot="19471807">
                <a:off x="652712" y="2948203"/>
                <a:ext cx="1407673" cy="118245"/>
              </a:xfrm>
              <a:prstGeom prst="rect">
                <a:avLst/>
              </a:prstGeom>
              <a:noFill/>
            </p:spPr>
            <p:txBody>
              <a:bodyPr wrap="square" rtlCol="0">
                <a:prstTxWarp prst="textArchUp">
                  <a:avLst/>
                </a:prstTxWarp>
                <a:spAutoFit/>
              </a:bodyPr>
              <a:lstStyle/>
              <a:p>
                <a:pPr algn="ctr"/>
                <a:r>
                  <a:rPr lang="en-US" sz="1000" b="1" dirty="0">
                    <a:solidFill>
                      <a:prstClr val="white"/>
                    </a:solidFill>
                    <a:latin typeface="Georgia" panose="02040502050405020303" pitchFamily="18" charset="0"/>
                    <a:cs typeface="Times New Roman" panose="02020603050405020304" pitchFamily="18" charset="0"/>
                  </a:rPr>
                  <a:t>Retain or </a:t>
                </a:r>
              </a:p>
              <a:p>
                <a:pPr algn="ctr"/>
                <a:r>
                  <a:rPr lang="en-US" sz="1000" b="1" dirty="0">
                    <a:solidFill>
                      <a:prstClr val="white"/>
                    </a:solidFill>
                    <a:latin typeface="Georgia" panose="02040502050405020303" pitchFamily="18" charset="0"/>
                    <a:cs typeface="Times New Roman" panose="02020603050405020304" pitchFamily="18" charset="0"/>
                  </a:rPr>
                  <a:t>Retire</a:t>
                </a:r>
              </a:p>
            </p:txBody>
          </p:sp>
          <p:sp>
            <p:nvSpPr>
              <p:cNvPr id="43" name="TextBox 42"/>
              <p:cNvSpPr txBox="1"/>
              <p:nvPr/>
            </p:nvSpPr>
            <p:spPr>
              <a:xfrm rot="1712737">
                <a:off x="1907685" y="2920180"/>
                <a:ext cx="1407673" cy="160739"/>
              </a:xfrm>
              <a:prstGeom prst="rect">
                <a:avLst/>
              </a:prstGeom>
              <a:noFill/>
            </p:spPr>
            <p:txBody>
              <a:bodyPr wrap="square" rtlCol="0">
                <a:prstTxWarp prst="textArchUp">
                  <a:avLst/>
                </a:prstTxWarp>
                <a:spAutoFit/>
              </a:bodyPr>
              <a:lstStyle/>
              <a:p>
                <a:pPr algn="ctr"/>
                <a:r>
                  <a:rPr lang="en-US" sz="1000" b="1" dirty="0">
                    <a:solidFill>
                      <a:prstClr val="white"/>
                    </a:solidFill>
                    <a:latin typeface="Georgia" panose="02040502050405020303" pitchFamily="18" charset="0"/>
                    <a:cs typeface="Times New Roman" panose="02020603050405020304" pitchFamily="18" charset="0"/>
                  </a:rPr>
                  <a:t>Plan &amp;Task</a:t>
                </a:r>
              </a:p>
            </p:txBody>
          </p:sp>
          <p:sp>
            <p:nvSpPr>
              <p:cNvPr id="44" name="TextBox 43"/>
              <p:cNvSpPr txBox="1"/>
              <p:nvPr/>
            </p:nvSpPr>
            <p:spPr>
              <a:xfrm rot="5400000">
                <a:off x="2509203" y="4080380"/>
                <a:ext cx="1407673" cy="118245"/>
              </a:xfrm>
              <a:prstGeom prst="rect">
                <a:avLst/>
              </a:prstGeom>
              <a:noFill/>
            </p:spPr>
            <p:txBody>
              <a:bodyPr wrap="square" rtlCol="0">
                <a:prstTxWarp prst="textArchUp">
                  <a:avLst/>
                </a:prstTxWarp>
                <a:spAutoFit/>
              </a:bodyPr>
              <a:lstStyle/>
              <a:p>
                <a:pPr algn="ctr"/>
                <a:r>
                  <a:rPr lang="en-US" sz="1000" b="1" dirty="0">
                    <a:solidFill>
                      <a:prstClr val="white"/>
                    </a:solidFill>
                    <a:latin typeface="Georgia" panose="02040502050405020303" pitchFamily="18" charset="0"/>
                    <a:cs typeface="Times New Roman" panose="02020603050405020304" pitchFamily="18" charset="0"/>
                  </a:rPr>
                  <a:t>Acquire </a:t>
                </a:r>
              </a:p>
              <a:p>
                <a:pPr algn="ctr"/>
                <a:r>
                  <a:rPr lang="en-US" sz="1000" b="1" dirty="0">
                    <a:solidFill>
                      <a:prstClr val="white"/>
                    </a:solidFill>
                    <a:latin typeface="Georgia" panose="02040502050405020303" pitchFamily="18" charset="0"/>
                    <a:cs typeface="Times New Roman" panose="02020603050405020304" pitchFamily="18" charset="0"/>
                  </a:rPr>
                  <a:t>&amp; Access</a:t>
                </a:r>
              </a:p>
            </p:txBody>
          </p:sp>
          <p:sp>
            <p:nvSpPr>
              <p:cNvPr id="45" name="TextBox 44"/>
              <p:cNvSpPr txBox="1"/>
              <p:nvPr/>
            </p:nvSpPr>
            <p:spPr>
              <a:xfrm rot="19768926">
                <a:off x="1998857" y="5360072"/>
                <a:ext cx="1407673" cy="118245"/>
              </a:xfrm>
              <a:prstGeom prst="rect">
                <a:avLst/>
              </a:prstGeom>
              <a:noFill/>
            </p:spPr>
            <p:txBody>
              <a:bodyPr wrap="square" rtlCol="0">
                <a:prstTxWarp prst="textArchUp">
                  <a:avLst/>
                </a:prstTxWarp>
                <a:spAutoFit/>
              </a:bodyPr>
              <a:lstStyle/>
              <a:p>
                <a:pPr algn="ctr"/>
                <a:r>
                  <a:rPr lang="en-US" sz="1000" b="1" dirty="0">
                    <a:solidFill>
                      <a:prstClr val="white"/>
                    </a:solidFill>
                    <a:latin typeface="Georgia" panose="02040502050405020303" pitchFamily="18" charset="0"/>
                    <a:cs typeface="Times New Roman" panose="02020603050405020304" pitchFamily="18" charset="0"/>
                  </a:rPr>
                  <a:t>Authorize &amp;</a:t>
                </a:r>
              </a:p>
              <a:p>
                <a:pPr algn="ctr"/>
                <a:r>
                  <a:rPr lang="en-US" sz="1000" b="1" dirty="0">
                    <a:solidFill>
                      <a:prstClr val="white"/>
                    </a:solidFill>
                    <a:latin typeface="Georgia" panose="02040502050405020303" pitchFamily="18" charset="0"/>
                    <a:cs typeface="Times New Roman" panose="02020603050405020304" pitchFamily="18" charset="0"/>
                  </a:rPr>
                  <a:t>Process</a:t>
                </a:r>
              </a:p>
            </p:txBody>
          </p:sp>
          <p:sp>
            <p:nvSpPr>
              <p:cNvPr id="46" name="TextBox 45"/>
              <p:cNvSpPr txBox="1"/>
              <p:nvPr/>
            </p:nvSpPr>
            <p:spPr>
              <a:xfrm rot="2102197">
                <a:off x="455271" y="5332540"/>
                <a:ext cx="1407674" cy="118245"/>
              </a:xfrm>
              <a:prstGeom prst="rect">
                <a:avLst/>
              </a:prstGeom>
              <a:noFill/>
            </p:spPr>
            <p:txBody>
              <a:bodyPr wrap="square" rtlCol="0">
                <a:prstTxWarp prst="textArchUp">
                  <a:avLst/>
                </a:prstTxWarp>
                <a:spAutoFit/>
              </a:bodyPr>
              <a:lstStyle/>
              <a:p>
                <a:pPr algn="ctr"/>
                <a:r>
                  <a:rPr lang="en-US" sz="1000" b="1" dirty="0">
                    <a:solidFill>
                      <a:prstClr val="white"/>
                    </a:solidFill>
                    <a:latin typeface="Georgia" panose="02040502050405020303" pitchFamily="18" charset="0"/>
                    <a:cs typeface="Times New Roman" panose="02020603050405020304" pitchFamily="18" charset="0"/>
                  </a:rPr>
                  <a:t>Discover &amp;</a:t>
                </a:r>
              </a:p>
              <a:p>
                <a:pPr algn="ctr"/>
                <a:r>
                  <a:rPr lang="en-US" sz="1000" b="1" dirty="0">
                    <a:solidFill>
                      <a:prstClr val="white"/>
                    </a:solidFill>
                    <a:latin typeface="Georgia" panose="02040502050405020303" pitchFamily="18" charset="0"/>
                    <a:cs typeface="Times New Roman" panose="02020603050405020304" pitchFamily="18" charset="0"/>
                  </a:rPr>
                  <a:t>Share</a:t>
                </a:r>
              </a:p>
            </p:txBody>
          </p:sp>
          <p:sp>
            <p:nvSpPr>
              <p:cNvPr id="47" name="TextBox 46"/>
              <p:cNvSpPr txBox="1"/>
              <p:nvPr/>
            </p:nvSpPr>
            <p:spPr>
              <a:xfrm rot="16200000">
                <a:off x="28747" y="4002275"/>
                <a:ext cx="1407673" cy="118245"/>
              </a:xfrm>
              <a:prstGeom prst="rect">
                <a:avLst/>
              </a:prstGeom>
              <a:noFill/>
            </p:spPr>
            <p:txBody>
              <a:bodyPr wrap="square" rtlCol="0">
                <a:prstTxWarp prst="textArchUp">
                  <a:avLst/>
                </a:prstTxWarp>
                <a:spAutoFit/>
              </a:bodyPr>
              <a:lstStyle/>
              <a:p>
                <a:pPr algn="ctr"/>
                <a:r>
                  <a:rPr lang="en-US" sz="1000" b="1" dirty="0">
                    <a:solidFill>
                      <a:prstClr val="white"/>
                    </a:solidFill>
                    <a:latin typeface="Georgia" panose="02040502050405020303" pitchFamily="18" charset="0"/>
                    <a:cs typeface="Times New Roman" panose="02020603050405020304" pitchFamily="18" charset="0"/>
                  </a:rPr>
                  <a:t>Analyze &amp;</a:t>
                </a:r>
              </a:p>
              <a:p>
                <a:pPr algn="ctr"/>
                <a:r>
                  <a:rPr lang="en-US" sz="1000" b="1" dirty="0">
                    <a:solidFill>
                      <a:prstClr val="white"/>
                    </a:solidFill>
                    <a:latin typeface="Georgia" panose="02040502050405020303" pitchFamily="18" charset="0"/>
                    <a:cs typeface="Times New Roman" panose="02020603050405020304" pitchFamily="18" charset="0"/>
                  </a:rPr>
                  <a:t>Exploit</a:t>
                </a:r>
              </a:p>
            </p:txBody>
          </p:sp>
        </p:grpSp>
        <p:grpSp>
          <p:nvGrpSpPr>
            <p:cNvPr id="54" name="Group 53"/>
            <p:cNvGrpSpPr>
              <a:grpSpLocks noChangeAspect="1"/>
            </p:cNvGrpSpPr>
            <p:nvPr/>
          </p:nvGrpSpPr>
          <p:grpSpPr>
            <a:xfrm rot="1533911">
              <a:off x="4325831" y="3567498"/>
              <a:ext cx="1811314" cy="1650262"/>
              <a:chOff x="3579958" y="3249408"/>
              <a:chExt cx="1649904" cy="1503204"/>
            </a:xfrm>
          </p:grpSpPr>
          <p:sp>
            <p:nvSpPr>
              <p:cNvPr id="55" name="TextBox 54"/>
              <p:cNvSpPr txBox="1"/>
              <p:nvPr/>
            </p:nvSpPr>
            <p:spPr>
              <a:xfrm>
                <a:off x="3864690" y="3249408"/>
                <a:ext cx="1108307" cy="522129"/>
              </a:xfrm>
              <a:prstGeom prst="rect">
                <a:avLst/>
              </a:prstGeom>
              <a:noFill/>
            </p:spPr>
            <p:txBody>
              <a:bodyPr wrap="square" rtlCol="0">
                <a:prstTxWarp prst="textArchUp">
                  <a:avLst/>
                </a:prstTxWarp>
                <a:spAutoFit/>
              </a:bodyPr>
              <a:lstStyle/>
              <a:p>
                <a:pPr algn="ctr"/>
                <a:r>
                  <a:rPr lang="en-US" sz="900" b="1" dirty="0">
                    <a:solidFill>
                      <a:srgbClr val="6F6C7D">
                        <a:lumMod val="50000"/>
                      </a:srgbClr>
                    </a:solidFill>
                    <a:latin typeface="Georgia" panose="02040502050405020303" pitchFamily="18" charset="0"/>
                    <a:cs typeface="Times New Roman" panose="02020603050405020304" pitchFamily="18" charset="0"/>
                  </a:rPr>
                  <a:t>Tasking</a:t>
                </a:r>
              </a:p>
            </p:txBody>
          </p:sp>
          <p:sp>
            <p:nvSpPr>
              <p:cNvPr id="57" name="TextBox 56"/>
              <p:cNvSpPr txBox="1"/>
              <p:nvPr/>
            </p:nvSpPr>
            <p:spPr>
              <a:xfrm rot="4084556">
                <a:off x="4274908" y="3518374"/>
                <a:ext cx="1108307" cy="702182"/>
              </a:xfrm>
              <a:prstGeom prst="rect">
                <a:avLst/>
              </a:prstGeom>
              <a:noFill/>
            </p:spPr>
            <p:txBody>
              <a:bodyPr wrap="square" rtlCol="0">
                <a:prstTxWarp prst="textArchUp">
                  <a:avLst/>
                </a:prstTxWarp>
                <a:spAutoFit/>
              </a:bodyPr>
              <a:lstStyle/>
              <a:p>
                <a:pPr algn="ctr"/>
                <a:r>
                  <a:rPr lang="en-US" sz="900" b="1" dirty="0">
                    <a:solidFill>
                      <a:srgbClr val="6F6C7D">
                        <a:lumMod val="50000"/>
                      </a:srgbClr>
                    </a:solidFill>
                    <a:latin typeface="Georgia" panose="02040502050405020303" pitchFamily="18" charset="0"/>
                    <a:cs typeface="Times New Roman" panose="02020603050405020304" pitchFamily="18" charset="0"/>
                  </a:rPr>
                  <a:t>Collection</a:t>
                </a:r>
                <a:endParaRPr lang="en-US" sz="1000" b="1" dirty="0">
                  <a:solidFill>
                    <a:srgbClr val="6F6C7D">
                      <a:lumMod val="50000"/>
                    </a:srgbClr>
                  </a:solidFill>
                  <a:latin typeface="Georgia" panose="02040502050405020303" pitchFamily="18" charset="0"/>
                  <a:cs typeface="Times New Roman" panose="02020603050405020304" pitchFamily="18" charset="0"/>
                </a:endParaRPr>
              </a:p>
            </p:txBody>
          </p:sp>
          <p:sp>
            <p:nvSpPr>
              <p:cNvPr id="58" name="TextBox 57"/>
              <p:cNvSpPr txBox="1"/>
              <p:nvPr/>
            </p:nvSpPr>
            <p:spPr>
              <a:xfrm rot="19057859">
                <a:off x="4121555" y="4010915"/>
                <a:ext cx="1108307" cy="741697"/>
              </a:xfrm>
              <a:prstGeom prst="rect">
                <a:avLst/>
              </a:prstGeom>
              <a:noFill/>
            </p:spPr>
            <p:txBody>
              <a:bodyPr wrap="square" rtlCol="0">
                <a:prstTxWarp prst="textArchDown">
                  <a:avLst/>
                </a:prstTxWarp>
                <a:spAutoFit/>
              </a:bodyPr>
              <a:lstStyle/>
              <a:p>
                <a:pPr algn="ctr"/>
                <a:r>
                  <a:rPr lang="en-US" sz="900" b="1" dirty="0">
                    <a:solidFill>
                      <a:srgbClr val="6F6C7D">
                        <a:lumMod val="50000"/>
                      </a:srgbClr>
                    </a:solidFill>
                    <a:latin typeface="Georgia" panose="02040502050405020303" pitchFamily="18" charset="0"/>
                    <a:cs typeface="Times New Roman" panose="02020603050405020304" pitchFamily="18" charset="0"/>
                  </a:rPr>
                  <a:t>Processing</a:t>
                </a:r>
                <a:endParaRPr lang="en-US" sz="1000" b="1" dirty="0">
                  <a:solidFill>
                    <a:srgbClr val="6F6C7D">
                      <a:lumMod val="50000"/>
                    </a:srgbClr>
                  </a:solidFill>
                  <a:latin typeface="Georgia" panose="02040502050405020303" pitchFamily="18" charset="0"/>
                  <a:cs typeface="Times New Roman" panose="02020603050405020304" pitchFamily="18" charset="0"/>
                </a:endParaRPr>
              </a:p>
            </p:txBody>
          </p:sp>
          <p:sp>
            <p:nvSpPr>
              <p:cNvPr id="59" name="TextBox 58"/>
              <p:cNvSpPr txBox="1"/>
              <p:nvPr/>
            </p:nvSpPr>
            <p:spPr>
              <a:xfrm rot="2153255">
                <a:off x="3579958" y="4105412"/>
                <a:ext cx="1108307" cy="645676"/>
              </a:xfrm>
              <a:prstGeom prst="rect">
                <a:avLst/>
              </a:prstGeom>
              <a:noFill/>
            </p:spPr>
            <p:txBody>
              <a:bodyPr wrap="square" rtlCol="0">
                <a:prstTxWarp prst="textArchDown">
                  <a:avLst/>
                </a:prstTxWarp>
                <a:spAutoFit/>
              </a:bodyPr>
              <a:lstStyle/>
              <a:p>
                <a:pPr algn="ctr"/>
                <a:r>
                  <a:rPr lang="en-US" sz="900" b="1" dirty="0">
                    <a:solidFill>
                      <a:srgbClr val="6F6C7D">
                        <a:lumMod val="50000"/>
                      </a:srgbClr>
                    </a:solidFill>
                    <a:latin typeface="Georgia" panose="02040502050405020303" pitchFamily="18" charset="0"/>
                    <a:cs typeface="Times New Roman" panose="02020603050405020304" pitchFamily="18" charset="0"/>
                  </a:rPr>
                  <a:t>Exploitation</a:t>
                </a:r>
                <a:endParaRPr lang="en-US" sz="1000" b="1" dirty="0">
                  <a:solidFill>
                    <a:srgbClr val="6F6C7D">
                      <a:lumMod val="50000"/>
                    </a:srgbClr>
                  </a:solidFill>
                  <a:latin typeface="Georgia" panose="02040502050405020303" pitchFamily="18" charset="0"/>
                  <a:cs typeface="Times New Roman" panose="02020603050405020304" pitchFamily="18" charset="0"/>
                </a:endParaRPr>
              </a:p>
            </p:txBody>
          </p:sp>
          <p:sp>
            <p:nvSpPr>
              <p:cNvPr id="65" name="TextBox 64"/>
              <p:cNvSpPr txBox="1"/>
              <p:nvPr/>
            </p:nvSpPr>
            <p:spPr>
              <a:xfrm rot="17764779">
                <a:off x="3489153" y="3472389"/>
                <a:ext cx="1108307" cy="810198"/>
              </a:xfrm>
              <a:prstGeom prst="rect">
                <a:avLst/>
              </a:prstGeom>
              <a:noFill/>
            </p:spPr>
            <p:txBody>
              <a:bodyPr wrap="square" rtlCol="0">
                <a:prstTxWarp prst="textArchUp">
                  <a:avLst/>
                </a:prstTxWarp>
                <a:spAutoFit/>
              </a:bodyPr>
              <a:lstStyle/>
              <a:p>
                <a:pPr algn="ctr"/>
                <a:r>
                  <a:rPr lang="en-US" sz="900" b="1" dirty="0">
                    <a:solidFill>
                      <a:srgbClr val="6F6C7D">
                        <a:lumMod val="50000"/>
                      </a:srgbClr>
                    </a:solidFill>
                    <a:latin typeface="Georgia" panose="02040502050405020303" pitchFamily="18" charset="0"/>
                    <a:cs typeface="Times New Roman" panose="02020603050405020304" pitchFamily="18" charset="0"/>
                  </a:rPr>
                  <a:t>Dissemination</a:t>
                </a:r>
                <a:endParaRPr lang="en-US" sz="1000" b="1" dirty="0">
                  <a:solidFill>
                    <a:srgbClr val="6F6C7D">
                      <a:lumMod val="50000"/>
                    </a:srgbClr>
                  </a:solidFill>
                  <a:latin typeface="Georgia" panose="02040502050405020303" pitchFamily="18" charset="0"/>
                  <a:cs typeface="Times New Roman" panose="02020603050405020304" pitchFamily="18" charset="0"/>
                </a:endParaRPr>
              </a:p>
            </p:txBody>
          </p:sp>
        </p:grpSp>
      </p:grpSp>
      <p:sp>
        <p:nvSpPr>
          <p:cNvPr id="2" name="TextBox 1"/>
          <p:cNvSpPr txBox="1"/>
          <p:nvPr/>
        </p:nvSpPr>
        <p:spPr>
          <a:xfrm>
            <a:off x="4038600" y="304801"/>
            <a:ext cx="3526022" cy="246221"/>
          </a:xfrm>
          <a:prstGeom prst="rect">
            <a:avLst/>
          </a:prstGeom>
          <a:noFill/>
        </p:spPr>
        <p:txBody>
          <a:bodyPr wrap="square" rtlCol="0">
            <a:spAutoFit/>
          </a:bodyPr>
          <a:lstStyle/>
          <a:p>
            <a:pPr algn="ctr"/>
            <a:r>
              <a:rPr lang="en-US" sz="1000" dirty="0"/>
              <a:t>UNCLASSIFIED//FOUO</a:t>
            </a:r>
            <a:endParaRPr lang="en-US" sz="1000" dirty="0"/>
          </a:p>
        </p:txBody>
      </p:sp>
      <p:sp>
        <p:nvSpPr>
          <p:cNvPr id="27" name="TextBox 26"/>
          <p:cNvSpPr txBox="1"/>
          <p:nvPr/>
        </p:nvSpPr>
        <p:spPr>
          <a:xfrm>
            <a:off x="4552701" y="6477001"/>
            <a:ext cx="3526022" cy="246221"/>
          </a:xfrm>
          <a:prstGeom prst="rect">
            <a:avLst/>
          </a:prstGeom>
          <a:noFill/>
        </p:spPr>
        <p:txBody>
          <a:bodyPr wrap="square" rtlCol="0">
            <a:spAutoFit/>
          </a:bodyPr>
          <a:lstStyle/>
          <a:p>
            <a:pPr algn="ctr"/>
            <a:r>
              <a:rPr lang="en-US" sz="1000" dirty="0"/>
              <a:t>UNCLASSIFIED//FOUO</a:t>
            </a:r>
            <a:endParaRPr lang="en-US" sz="1000" dirty="0"/>
          </a:p>
        </p:txBody>
      </p:sp>
    </p:spTree>
    <p:extLst>
      <p:ext uri="{BB962C8B-B14F-4D97-AF65-F5344CB8AC3E}">
        <p14:creationId xmlns:p14="http://schemas.microsoft.com/office/powerpoint/2010/main" val="39737890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Digital/data curation depends on a lifecycle approach</a:t>
            </a:r>
          </a:p>
          <a:p>
            <a:r>
              <a:rPr lang="en-US" dirty="0" smtClean="0"/>
              <a:t>There are numerous lifecycles – pick one that works for you</a:t>
            </a:r>
          </a:p>
          <a:p>
            <a:r>
              <a:rPr lang="en-US" dirty="0" smtClean="0"/>
              <a:t>The best lifecycles reflect the workflow of the content creator, the nature of the data and its audiences, and the mission of the repository.</a:t>
            </a:r>
            <a:endParaRPr lang="en-US" dirty="0"/>
          </a:p>
        </p:txBody>
      </p:sp>
      <p:sp>
        <p:nvSpPr>
          <p:cNvPr id="4" name="Footer Placeholder 3"/>
          <p:cNvSpPr>
            <a:spLocks noGrp="1"/>
          </p:cNvSpPr>
          <p:nvPr>
            <p:ph type="ftr" sz="quarter" idx="11"/>
          </p:nvPr>
        </p:nvSpPr>
        <p:spPr/>
        <p:txBody>
          <a:bodyPr/>
          <a:lstStyle/>
          <a:p>
            <a:r>
              <a:rPr lang="en-US" smtClean="0"/>
              <a:t>Helen Tibbo - Data Life Cycle</a:t>
            </a:r>
            <a:endParaRPr lang="en-US"/>
          </a:p>
        </p:txBody>
      </p:sp>
      <p:sp>
        <p:nvSpPr>
          <p:cNvPr id="5" name="Slide Number Placeholder 4"/>
          <p:cNvSpPr>
            <a:spLocks noGrp="1"/>
          </p:cNvSpPr>
          <p:nvPr>
            <p:ph type="sldNum" sz="quarter" idx="12"/>
          </p:nvPr>
        </p:nvSpPr>
        <p:spPr/>
        <p:txBody>
          <a:bodyPr/>
          <a:lstStyle/>
          <a:p>
            <a:fld id="{91D11958-1960-4AC3-B3FE-C8FF6A01984A}" type="slidenum">
              <a:rPr lang="en-US" smtClean="0"/>
              <a:t>26</a:t>
            </a:fld>
            <a:endParaRPr lang="en-US"/>
          </a:p>
        </p:txBody>
      </p:sp>
    </p:spTree>
    <p:extLst>
      <p:ext uri="{BB962C8B-B14F-4D97-AF65-F5344CB8AC3E}">
        <p14:creationId xmlns:p14="http://schemas.microsoft.com/office/powerpoint/2010/main" val="26063924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l"/>
            <a:r>
              <a:rPr lang="en-US" dirty="0" smtClean="0"/>
              <a:t>Digital Curators</a:t>
            </a:r>
            <a:endParaRPr lang="en-US" dirty="0"/>
          </a:p>
        </p:txBody>
      </p:sp>
      <p:sp>
        <p:nvSpPr>
          <p:cNvPr id="7" name="Text Placeholder 6"/>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Helen Tibbo - Data Life Cycle</a:t>
            </a:r>
            <a:endParaRPr lang="en-US"/>
          </a:p>
        </p:txBody>
      </p:sp>
      <p:sp>
        <p:nvSpPr>
          <p:cNvPr id="5" name="Slide Number Placeholder 4"/>
          <p:cNvSpPr>
            <a:spLocks noGrp="1"/>
          </p:cNvSpPr>
          <p:nvPr>
            <p:ph type="sldNum" sz="quarter" idx="12"/>
          </p:nvPr>
        </p:nvSpPr>
        <p:spPr/>
        <p:txBody>
          <a:bodyPr/>
          <a:lstStyle/>
          <a:p>
            <a:fld id="{91D11958-1960-4AC3-B3FE-C8FF6A01984A}" type="slidenum">
              <a:rPr lang="en-US" smtClean="0"/>
              <a:t>27</a:t>
            </a:fld>
            <a:endParaRPr lang="en-US"/>
          </a:p>
        </p:txBody>
      </p:sp>
    </p:spTree>
    <p:extLst>
      <p:ext uri="{BB962C8B-B14F-4D97-AF65-F5344CB8AC3E}">
        <p14:creationId xmlns:p14="http://schemas.microsoft.com/office/powerpoint/2010/main" val="2118077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The Demand</a:t>
            </a:r>
            <a:endParaRPr lang="en-US" dirty="0"/>
          </a:p>
        </p:txBody>
      </p:sp>
      <p:sp>
        <p:nvSpPr>
          <p:cNvPr id="7" name="Content Placeholder 6"/>
          <p:cNvSpPr>
            <a:spLocks noGrp="1"/>
          </p:cNvSpPr>
          <p:nvPr>
            <p:ph idx="1"/>
          </p:nvPr>
        </p:nvSpPr>
        <p:spPr/>
        <p:txBody>
          <a:bodyPr>
            <a:normAutofit fontScale="77500" lnSpcReduction="20000"/>
          </a:bodyPr>
          <a:lstStyle/>
          <a:p>
            <a:pPr>
              <a:lnSpc>
                <a:spcPct val="120000"/>
              </a:lnSpc>
            </a:pPr>
            <a:r>
              <a:rPr lang="en-US" dirty="0"/>
              <a:t>Curators represent “the human element of a knowledge infrastructure supporting contemporary scholarly practices and are key to developing and sustaining a global system of interoperable digital data and tools across the natural, physical, and social sciences, as well as the humanities” (Weber, Palmer and Chao 2012, 307). </a:t>
            </a:r>
          </a:p>
          <a:p>
            <a:pPr>
              <a:lnSpc>
                <a:spcPct val="120000"/>
              </a:lnSpc>
            </a:pPr>
            <a:r>
              <a:rPr lang="en-US" dirty="0"/>
              <a:t>“[T]he relentless and fast-paced advance of digital technology raises unprecedented concerns, but also suggests enormous potential” (Bastian, Harvey, et al. 2010, 244). </a:t>
            </a:r>
          </a:p>
          <a:p>
            <a:pPr>
              <a:lnSpc>
                <a:spcPct val="120000"/>
              </a:lnSpc>
            </a:pPr>
            <a:r>
              <a:rPr lang="en-US" dirty="0"/>
              <a:t>2008-2018: expected growth of 23% in employment of digital curators</a:t>
            </a:r>
          </a:p>
          <a:p>
            <a:endParaRPr lang="en-US" dirty="0"/>
          </a:p>
        </p:txBody>
      </p:sp>
      <p:sp>
        <p:nvSpPr>
          <p:cNvPr id="4" name="Footer Placeholder 3"/>
          <p:cNvSpPr>
            <a:spLocks noGrp="1"/>
          </p:cNvSpPr>
          <p:nvPr>
            <p:ph type="ftr" sz="quarter" idx="11"/>
          </p:nvPr>
        </p:nvSpPr>
        <p:spPr/>
        <p:txBody>
          <a:bodyPr/>
          <a:lstStyle/>
          <a:p>
            <a:r>
              <a:rPr lang="en-US" smtClean="0"/>
              <a:t>Helen Tibbo - Data Life Cycle</a:t>
            </a:r>
            <a:endParaRPr lang="en-US"/>
          </a:p>
        </p:txBody>
      </p:sp>
      <p:sp>
        <p:nvSpPr>
          <p:cNvPr id="5" name="Slide Number Placeholder 4"/>
          <p:cNvSpPr>
            <a:spLocks noGrp="1"/>
          </p:cNvSpPr>
          <p:nvPr>
            <p:ph type="sldNum" sz="quarter" idx="12"/>
          </p:nvPr>
        </p:nvSpPr>
        <p:spPr/>
        <p:txBody>
          <a:bodyPr/>
          <a:lstStyle/>
          <a:p>
            <a:fld id="{91D11958-1960-4AC3-B3FE-C8FF6A01984A}" type="slidenum">
              <a:rPr lang="en-US" smtClean="0"/>
              <a:t>28</a:t>
            </a:fld>
            <a:endParaRPr lang="en-US"/>
          </a:p>
        </p:txBody>
      </p:sp>
    </p:spTree>
    <p:extLst>
      <p:ext uri="{BB962C8B-B14F-4D97-AF65-F5344CB8AC3E}">
        <p14:creationId xmlns:p14="http://schemas.microsoft.com/office/powerpoint/2010/main" val="32505563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 Landscape </a:t>
            </a:r>
            <a:endParaRPr lang="en-US" dirty="0"/>
          </a:p>
        </p:txBody>
      </p:sp>
      <p:sp>
        <p:nvSpPr>
          <p:cNvPr id="3" name="Content Placeholder 2"/>
          <p:cNvSpPr>
            <a:spLocks noGrp="1"/>
          </p:cNvSpPr>
          <p:nvPr>
            <p:ph idx="1"/>
          </p:nvPr>
        </p:nvSpPr>
        <p:spPr>
          <a:xfrm>
            <a:off x="572877" y="1535723"/>
            <a:ext cx="11016868" cy="4820628"/>
          </a:xfrm>
        </p:spPr>
        <p:txBody>
          <a:bodyPr>
            <a:normAutofit fontScale="77500" lnSpcReduction="20000"/>
          </a:bodyPr>
          <a:lstStyle/>
          <a:p>
            <a:pPr>
              <a:lnSpc>
                <a:spcPct val="120000"/>
              </a:lnSpc>
            </a:pPr>
            <a:r>
              <a:rPr lang="en-US" dirty="0"/>
              <a:t>A need for flexibility:</a:t>
            </a:r>
          </a:p>
          <a:p>
            <a:pPr lvl="1">
              <a:lnSpc>
                <a:spcPct val="120000"/>
              </a:lnSpc>
            </a:pPr>
            <a:r>
              <a:rPr lang="en-US" dirty="0"/>
              <a:t>“Qualifications listed for jobs that contain ‘curator’ in the title often vary widely. And job openings that do not contain the term ‘curator’ in the title often require digital curation skills and knowledge”(Franks, 2013).</a:t>
            </a:r>
          </a:p>
          <a:p>
            <a:pPr>
              <a:lnSpc>
                <a:spcPct val="120000"/>
              </a:lnSpc>
            </a:pPr>
            <a:r>
              <a:rPr lang="en-US" dirty="0"/>
              <a:t>“LIS schools are trying to respond to the need, but it is not clear they are keeping pace with the burgeoning need for skilled professionals to manage the so-called ‘data deluge’” (Harris-Pierce and Liu, 2012).</a:t>
            </a:r>
          </a:p>
          <a:p>
            <a:pPr>
              <a:lnSpc>
                <a:spcPct val="120000"/>
              </a:lnSpc>
            </a:pPr>
            <a:r>
              <a:rPr lang="en-US" dirty="0"/>
              <a:t>Content analysis of LIS program course descriptions and syllabi (58 total programs) (fall 2011 and summer 2012)</a:t>
            </a:r>
          </a:p>
          <a:p>
            <a:pPr lvl="1">
              <a:lnSpc>
                <a:spcPct val="120000"/>
              </a:lnSpc>
            </a:pPr>
            <a:r>
              <a:rPr lang="en-US" dirty="0"/>
              <a:t>Only 13 (22%) of programs currently offer course on data curation or management </a:t>
            </a:r>
          </a:p>
          <a:p>
            <a:pPr lvl="1">
              <a:lnSpc>
                <a:spcPct val="120000"/>
              </a:lnSpc>
            </a:pPr>
            <a:r>
              <a:rPr lang="en-US" dirty="0"/>
              <a:t>Most LIS </a:t>
            </a:r>
            <a:r>
              <a:rPr lang="en-US" dirty="0" smtClean="0"/>
              <a:t>programs do </a:t>
            </a:r>
            <a:r>
              <a:rPr lang="en-US" dirty="0"/>
              <a:t>not have separate </a:t>
            </a:r>
            <a:r>
              <a:rPr lang="en-US" dirty="0" smtClean="0"/>
              <a:t>courses </a:t>
            </a:r>
            <a:r>
              <a:rPr lang="en-US" dirty="0"/>
              <a:t>devoted only to research data management (Creamer et al., 2012)</a:t>
            </a:r>
          </a:p>
          <a:p>
            <a:pPr>
              <a:lnSpc>
                <a:spcPct val="120000"/>
              </a:lnSpc>
            </a:pPr>
            <a:endParaRPr lang="en-US" dirty="0"/>
          </a:p>
        </p:txBody>
      </p:sp>
      <p:sp>
        <p:nvSpPr>
          <p:cNvPr id="4" name="Footer Placeholder 3"/>
          <p:cNvSpPr>
            <a:spLocks noGrp="1"/>
          </p:cNvSpPr>
          <p:nvPr>
            <p:ph type="ftr" sz="quarter" idx="11"/>
          </p:nvPr>
        </p:nvSpPr>
        <p:spPr/>
        <p:txBody>
          <a:bodyPr/>
          <a:lstStyle/>
          <a:p>
            <a:r>
              <a:rPr lang="en-US" smtClean="0"/>
              <a:t>Helen Tibbo - Data Life Cycle</a:t>
            </a:r>
            <a:endParaRPr lang="en-US"/>
          </a:p>
        </p:txBody>
      </p:sp>
      <p:sp>
        <p:nvSpPr>
          <p:cNvPr id="5" name="Slide Number Placeholder 4"/>
          <p:cNvSpPr>
            <a:spLocks noGrp="1"/>
          </p:cNvSpPr>
          <p:nvPr>
            <p:ph type="sldNum" sz="quarter" idx="12"/>
          </p:nvPr>
        </p:nvSpPr>
        <p:spPr/>
        <p:txBody>
          <a:bodyPr/>
          <a:lstStyle/>
          <a:p>
            <a:fld id="{91D11958-1960-4AC3-B3FE-C8FF6A01984A}" type="slidenum">
              <a:rPr lang="en-US" smtClean="0"/>
              <a:t>29</a:t>
            </a:fld>
            <a:endParaRPr lang="en-US"/>
          </a:p>
        </p:txBody>
      </p:sp>
    </p:spTree>
    <p:extLst>
      <p:ext uri="{BB962C8B-B14F-4D97-AF65-F5344CB8AC3E}">
        <p14:creationId xmlns:p14="http://schemas.microsoft.com/office/powerpoint/2010/main" val="735808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605928" y="365127"/>
            <a:ext cx="10747872" cy="1325563"/>
          </a:xfrm>
        </p:spPr>
        <p:txBody>
          <a:bodyPr/>
          <a:lstStyle/>
          <a:p>
            <a:r>
              <a:rPr lang="en-US" altLang="en-US" dirty="0" smtClean="0">
                <a:ea typeface="ＭＳ Ｐゴシック" panose="020B0600070205080204" pitchFamily="34" charset="-128"/>
              </a:rPr>
              <a:t>Lifecycles</a:t>
            </a:r>
          </a:p>
        </p:txBody>
      </p:sp>
      <p:sp>
        <p:nvSpPr>
          <p:cNvPr id="12291" name="Content Placeholder 2"/>
          <p:cNvSpPr>
            <a:spLocks noGrp="1"/>
          </p:cNvSpPr>
          <p:nvPr>
            <p:ph idx="1"/>
          </p:nvPr>
        </p:nvSpPr>
        <p:spPr/>
        <p:txBody>
          <a:bodyPr/>
          <a:lstStyle/>
          <a:p>
            <a:pPr>
              <a:lnSpc>
                <a:spcPct val="100000"/>
              </a:lnSpc>
            </a:pPr>
            <a:r>
              <a:rPr lang="en-US" altLang="en-US" dirty="0" smtClean="0">
                <a:ea typeface="ＭＳ Ｐゴシック" panose="020B0600070205080204" pitchFamily="34" charset="-128"/>
              </a:rPr>
              <a:t>Visual way to depict  the flow, relationships, and transitions of major components of large systems </a:t>
            </a:r>
          </a:p>
          <a:p>
            <a:pPr>
              <a:lnSpc>
                <a:spcPct val="100000"/>
              </a:lnSpc>
            </a:pPr>
            <a:r>
              <a:rPr lang="en-US" altLang="en-US" dirty="0" smtClean="0">
                <a:ea typeface="ＭＳ Ｐゴシック" panose="020B0600070205080204" pitchFamily="34" charset="-128"/>
              </a:rPr>
              <a:t>Number of individuals and institutions involved at each stage of the lifecycle increases as the complexity of the data increases. We see this with federated data sets or data constructed from many sources</a:t>
            </a:r>
          </a:p>
          <a:p>
            <a:pPr>
              <a:lnSpc>
                <a:spcPct val="100000"/>
              </a:lnSpc>
            </a:pPr>
            <a:r>
              <a:rPr lang="en-US" altLang="en-US" dirty="0" smtClean="0">
                <a:ea typeface="ＭＳ Ｐゴシック" panose="020B0600070205080204" pitchFamily="34" charset="-128"/>
              </a:rPr>
              <a:t>Lifecycles are path dependent </a:t>
            </a:r>
          </a:p>
        </p:txBody>
      </p:sp>
    </p:spTree>
    <p:extLst>
      <p:ext uri="{BB962C8B-B14F-4D97-AF65-F5344CB8AC3E}">
        <p14:creationId xmlns:p14="http://schemas.microsoft.com/office/powerpoint/2010/main" val="6137481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Exercise 5</a:t>
            </a:r>
            <a:endParaRPr lang="en-US" dirty="0"/>
          </a:p>
        </p:txBody>
      </p:sp>
      <p:sp>
        <p:nvSpPr>
          <p:cNvPr id="7" name="Content Placeholder 6"/>
          <p:cNvSpPr>
            <a:spLocks noGrp="1"/>
          </p:cNvSpPr>
          <p:nvPr>
            <p:ph idx="1"/>
          </p:nvPr>
        </p:nvSpPr>
        <p:spPr/>
        <p:txBody>
          <a:bodyPr/>
          <a:lstStyle/>
          <a:p>
            <a:endParaRPr lang="en-US" dirty="0" smtClean="0"/>
          </a:p>
          <a:p>
            <a:r>
              <a:rPr lang="en-US" dirty="0" smtClean="0"/>
              <a:t>Break into groups and try to come up with as many tasks/functions as you can.</a:t>
            </a:r>
          </a:p>
          <a:p>
            <a:r>
              <a:rPr lang="en-US" dirty="0" smtClean="0"/>
              <a:t>We will come back together in 15 minutes and discuss this.</a:t>
            </a:r>
            <a:endParaRPr lang="en-US" dirty="0"/>
          </a:p>
          <a:p>
            <a:endParaRPr lang="en-US" dirty="0"/>
          </a:p>
        </p:txBody>
      </p:sp>
      <p:sp>
        <p:nvSpPr>
          <p:cNvPr id="4" name="Footer Placeholder 3"/>
          <p:cNvSpPr>
            <a:spLocks noGrp="1"/>
          </p:cNvSpPr>
          <p:nvPr>
            <p:ph type="ftr" sz="quarter" idx="11"/>
          </p:nvPr>
        </p:nvSpPr>
        <p:spPr/>
        <p:txBody>
          <a:bodyPr/>
          <a:lstStyle/>
          <a:p>
            <a:r>
              <a:rPr lang="en-US" smtClean="0"/>
              <a:t>Helen Tibbo - Data Life Cycle</a:t>
            </a:r>
            <a:endParaRPr lang="en-US"/>
          </a:p>
        </p:txBody>
      </p:sp>
      <p:sp>
        <p:nvSpPr>
          <p:cNvPr id="5" name="Slide Number Placeholder 4"/>
          <p:cNvSpPr>
            <a:spLocks noGrp="1"/>
          </p:cNvSpPr>
          <p:nvPr>
            <p:ph type="sldNum" sz="quarter" idx="12"/>
          </p:nvPr>
        </p:nvSpPr>
        <p:spPr/>
        <p:txBody>
          <a:bodyPr/>
          <a:lstStyle/>
          <a:p>
            <a:fld id="{91D11958-1960-4AC3-B3FE-C8FF6A01984A}" type="slidenum">
              <a:rPr lang="en-US" smtClean="0"/>
              <a:t>30</a:t>
            </a:fld>
            <a:endParaRPr lang="en-US"/>
          </a:p>
        </p:txBody>
      </p:sp>
    </p:spTree>
    <p:extLst>
      <p:ext uri="{BB962C8B-B14F-4D97-AF65-F5344CB8AC3E}">
        <p14:creationId xmlns:p14="http://schemas.microsoft.com/office/powerpoint/2010/main" val="6557751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Digital Curation Role</a:t>
            </a:r>
            <a:endParaRPr lang="en-US" dirty="0"/>
          </a:p>
        </p:txBody>
      </p:sp>
      <p:sp>
        <p:nvSpPr>
          <p:cNvPr id="4" name="Footer Placeholder 3"/>
          <p:cNvSpPr>
            <a:spLocks noGrp="1"/>
          </p:cNvSpPr>
          <p:nvPr>
            <p:ph type="ftr" sz="quarter" idx="11"/>
          </p:nvPr>
        </p:nvSpPr>
        <p:spPr/>
        <p:txBody>
          <a:bodyPr/>
          <a:lstStyle/>
          <a:p>
            <a:r>
              <a:rPr lang="en-US" smtClean="0"/>
              <a:t>Helen Tibbo - Data Life Cycle</a:t>
            </a:r>
            <a:endParaRPr lang="en-US"/>
          </a:p>
        </p:txBody>
      </p:sp>
      <p:sp>
        <p:nvSpPr>
          <p:cNvPr id="5" name="Slide Number Placeholder 4"/>
          <p:cNvSpPr>
            <a:spLocks noGrp="1"/>
          </p:cNvSpPr>
          <p:nvPr>
            <p:ph type="sldNum" sz="quarter" idx="12"/>
          </p:nvPr>
        </p:nvSpPr>
        <p:spPr/>
        <p:txBody>
          <a:bodyPr/>
          <a:lstStyle/>
          <a:p>
            <a:fld id="{91D11958-1960-4AC3-B3FE-C8FF6A01984A}" type="slidenum">
              <a:rPr lang="en-US" smtClean="0"/>
              <a:t>31</a:t>
            </a:fld>
            <a:endParaRPr lang="en-US"/>
          </a:p>
        </p:txBody>
      </p:sp>
      <p:graphicFrame>
        <p:nvGraphicFramePr>
          <p:cNvPr id="6" name="Diagram 5"/>
          <p:cNvGraphicFramePr/>
          <p:nvPr>
            <p:extLst>
              <p:ext uri="{D42A27DB-BD31-4B8C-83A1-F6EECF244321}">
                <p14:modId xmlns:p14="http://schemas.microsoft.com/office/powerpoint/2010/main" val="399612483"/>
              </p:ext>
            </p:extLst>
          </p:nvPr>
        </p:nvGraphicFramePr>
        <p:xfrm>
          <a:off x="3048000" y="1396999"/>
          <a:ext cx="7362092" cy="49593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80685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The Digital Curation Role</a:t>
            </a:r>
            <a:endParaRPr lang="en-US" dirty="0"/>
          </a:p>
        </p:txBody>
      </p:sp>
      <p:sp>
        <p:nvSpPr>
          <p:cNvPr id="6" name="Content Placeholder 5"/>
          <p:cNvSpPr>
            <a:spLocks noGrp="1"/>
          </p:cNvSpPr>
          <p:nvPr>
            <p:ph idx="1"/>
          </p:nvPr>
        </p:nvSpPr>
        <p:spPr>
          <a:xfrm>
            <a:off x="727113" y="1726835"/>
            <a:ext cx="9312237" cy="4629517"/>
          </a:xfrm>
        </p:spPr>
        <p:txBody>
          <a:bodyPr>
            <a:normAutofit/>
          </a:bodyPr>
          <a:lstStyle/>
          <a:p>
            <a:pPr lvl="0"/>
            <a:r>
              <a:rPr lang="en-US" sz="3600" dirty="0"/>
              <a:t>Tripartite </a:t>
            </a:r>
            <a:r>
              <a:rPr lang="en-US" sz="3600" dirty="0" smtClean="0"/>
              <a:t>role</a:t>
            </a:r>
            <a:endParaRPr lang="en-US" sz="3600" dirty="0"/>
          </a:p>
          <a:p>
            <a:pPr lvl="1"/>
            <a:r>
              <a:rPr lang="en-US" sz="3200" dirty="0" smtClean="0"/>
              <a:t>Digital Curation</a:t>
            </a:r>
            <a:endParaRPr lang="en-US" sz="3200" dirty="0"/>
          </a:p>
          <a:p>
            <a:pPr lvl="1"/>
            <a:r>
              <a:rPr lang="en-US" sz="3200" dirty="0" smtClean="0"/>
              <a:t>Communication</a:t>
            </a:r>
            <a:endParaRPr lang="en-US" sz="3200" dirty="0"/>
          </a:p>
          <a:p>
            <a:pPr lvl="1"/>
            <a:r>
              <a:rPr lang="en-US" sz="3200" dirty="0" smtClean="0"/>
              <a:t>Cyberinfrastructure</a:t>
            </a:r>
            <a:endParaRPr lang="en-US" sz="3200" dirty="0"/>
          </a:p>
          <a:p>
            <a:endParaRPr lang="en-US" sz="3600" dirty="0"/>
          </a:p>
        </p:txBody>
      </p:sp>
      <p:sp>
        <p:nvSpPr>
          <p:cNvPr id="3" name="Footer Placeholder 2"/>
          <p:cNvSpPr>
            <a:spLocks noGrp="1"/>
          </p:cNvSpPr>
          <p:nvPr>
            <p:ph type="ftr" sz="quarter" idx="11"/>
          </p:nvPr>
        </p:nvSpPr>
        <p:spPr/>
        <p:txBody>
          <a:bodyPr/>
          <a:lstStyle/>
          <a:p>
            <a:r>
              <a:rPr lang="en-US" smtClean="0"/>
              <a:t>Helen Tibbo - Data Life Cycle</a:t>
            </a:r>
            <a:endParaRPr lang="en-US"/>
          </a:p>
        </p:txBody>
      </p:sp>
      <p:sp>
        <p:nvSpPr>
          <p:cNvPr id="4" name="Slide Number Placeholder 3"/>
          <p:cNvSpPr>
            <a:spLocks noGrp="1"/>
          </p:cNvSpPr>
          <p:nvPr>
            <p:ph type="sldNum" sz="quarter" idx="12"/>
          </p:nvPr>
        </p:nvSpPr>
        <p:spPr/>
        <p:txBody>
          <a:bodyPr/>
          <a:lstStyle/>
          <a:p>
            <a:fld id="{91D11958-1960-4AC3-B3FE-C8FF6A01984A}" type="slidenum">
              <a:rPr lang="en-US" smtClean="0"/>
              <a:t>32</a:t>
            </a:fld>
            <a:endParaRPr lang="en-US"/>
          </a:p>
        </p:txBody>
      </p:sp>
    </p:spTree>
    <p:extLst>
      <p:ext uri="{BB962C8B-B14F-4D97-AF65-F5344CB8AC3E}">
        <p14:creationId xmlns:p14="http://schemas.microsoft.com/office/powerpoint/2010/main" val="2041343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1752600" y="2286000"/>
            <a:ext cx="8686800" cy="1143000"/>
          </a:xfrm>
        </p:spPr>
        <p:txBody>
          <a:bodyPr>
            <a:normAutofit fontScale="90000"/>
          </a:bodyPr>
          <a:lstStyle/>
          <a:p>
            <a:pPr eaLnBrk="1" hangingPunct="1"/>
            <a:r>
              <a:rPr lang="en-US" altLang="en-US" sz="4800"/>
              <a:t>Big Question:</a:t>
            </a:r>
            <a:br>
              <a:rPr lang="en-US" altLang="en-US" sz="4800"/>
            </a:br>
            <a:r>
              <a:rPr lang="en-US" altLang="en-US" sz="4800"/>
              <a:t/>
            </a:r>
            <a:br>
              <a:rPr lang="en-US" altLang="en-US" sz="4800"/>
            </a:br>
            <a:r>
              <a:rPr lang="en-US" altLang="en-US" sz="4800"/>
              <a:t>What knowledge and competencies do professionals need in order to do digital curation work?</a:t>
            </a:r>
          </a:p>
        </p:txBody>
      </p:sp>
    </p:spTree>
    <p:extLst>
      <p:ext uri="{BB962C8B-B14F-4D97-AF65-F5344CB8AC3E}">
        <p14:creationId xmlns:p14="http://schemas.microsoft.com/office/powerpoint/2010/main" val="6461155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a:defRPr/>
            </a:pPr>
            <a:r>
              <a:rPr lang="en-US" dirty="0" smtClean="0"/>
              <a:t>Matrix of Digital Curation Knowledge &amp; Competencies</a:t>
            </a:r>
          </a:p>
        </p:txBody>
      </p:sp>
      <p:sp>
        <p:nvSpPr>
          <p:cNvPr id="24579" name="Content Placeholder 2"/>
          <p:cNvSpPr>
            <a:spLocks noGrp="1"/>
          </p:cNvSpPr>
          <p:nvPr>
            <p:ph idx="1"/>
          </p:nvPr>
        </p:nvSpPr>
        <p:spPr/>
        <p:txBody>
          <a:bodyPr/>
          <a:lstStyle/>
          <a:p>
            <a:pPr eaLnBrk="1" hangingPunct="1"/>
            <a:r>
              <a:rPr lang="en-US" altLang="en-US" smtClean="0"/>
              <a:t>Iteratively developed, based on data sources just identified</a:t>
            </a:r>
          </a:p>
          <a:p>
            <a:pPr eaLnBrk="1" hangingPunct="1"/>
            <a:r>
              <a:rPr lang="en-US" altLang="en-US" smtClean="0"/>
              <a:t>Tool for thinking about, planning for, identifying &amp; organizing curriculum</a:t>
            </a:r>
          </a:p>
          <a:p>
            <a:pPr eaLnBrk="1" hangingPunct="1"/>
            <a:r>
              <a:rPr lang="en-US" altLang="en-US" smtClean="0"/>
              <a:t>Each unit of curriculum can address one or more dimensions</a:t>
            </a:r>
          </a:p>
          <a:p>
            <a:pPr eaLnBrk="1" hangingPunct="1"/>
            <a:r>
              <a:rPr lang="en-US" altLang="en-US" smtClean="0"/>
              <a:t>Helping to address issue of core vs. specialized (optional) educational elements</a:t>
            </a:r>
          </a:p>
        </p:txBody>
      </p:sp>
    </p:spTree>
    <p:extLst>
      <p:ext uri="{BB962C8B-B14F-4D97-AF65-F5344CB8AC3E}">
        <p14:creationId xmlns:p14="http://schemas.microsoft.com/office/powerpoint/2010/main" val="36566365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057400" y="2743200"/>
            <a:ext cx="8229600" cy="1143000"/>
          </a:xfrm>
        </p:spPr>
        <p:txBody>
          <a:bodyPr>
            <a:normAutofit fontScale="90000"/>
          </a:bodyPr>
          <a:lstStyle/>
          <a:p>
            <a:pPr>
              <a:defRPr/>
            </a:pPr>
            <a:r>
              <a:rPr lang="en-US" dirty="0" smtClean="0"/>
              <a:t>DigCCurr Matrix of Digital Curation Knowledge and Competencies</a:t>
            </a:r>
            <a:br>
              <a:rPr lang="en-US" dirty="0" smtClean="0"/>
            </a:br>
            <a:r>
              <a:rPr lang="en-US" sz="2800" dirty="0"/>
              <a:t>(http://ils.unc.edu/digccurr/digccurr-matrix.html)</a:t>
            </a:r>
            <a:br>
              <a:rPr lang="en-US" sz="2800" dirty="0"/>
            </a:br>
            <a:r>
              <a:rPr lang="en-US" sz="2800" dirty="0"/>
              <a:t/>
            </a:r>
            <a:br>
              <a:rPr lang="en-US" sz="2800" dirty="0"/>
            </a:br>
            <a:r>
              <a:rPr lang="en-US" dirty="0" smtClean="0"/>
              <a:t>Dimensions</a:t>
            </a:r>
          </a:p>
        </p:txBody>
      </p:sp>
      <p:sp>
        <p:nvSpPr>
          <p:cNvPr id="5222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8D7019E-9BD1-489E-9063-704422A78E73}" type="slidenum">
              <a:rPr lang="en-US" altLang="en-US">
                <a:solidFill>
                  <a:srgbClr val="FFFFFF"/>
                </a:solidFill>
              </a:rPr>
              <a:pPr eaLnBrk="1" hangingPunct="1"/>
              <a:t>35</a:t>
            </a:fld>
            <a:endParaRPr lang="en-US" altLang="en-US">
              <a:solidFill>
                <a:srgbClr val="FFFFFF"/>
              </a:solidFill>
            </a:endParaRPr>
          </a:p>
        </p:txBody>
      </p:sp>
    </p:spTree>
    <p:extLst>
      <p:ext uri="{BB962C8B-B14F-4D97-AF65-F5344CB8AC3E}">
        <p14:creationId xmlns:p14="http://schemas.microsoft.com/office/powerpoint/2010/main" val="9868135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rmAutofit fontScale="90000"/>
          </a:bodyPr>
          <a:lstStyle/>
          <a:p>
            <a:pPr>
              <a:defRPr/>
            </a:pPr>
            <a:r>
              <a:rPr lang="en-US" dirty="0" smtClean="0"/>
              <a:t>Digital Curation Functions &amp; Skills</a:t>
            </a:r>
          </a:p>
        </p:txBody>
      </p:sp>
      <p:sp>
        <p:nvSpPr>
          <p:cNvPr id="59395" name="Content Placeholder 2"/>
          <p:cNvSpPr>
            <a:spLocks noGrp="1"/>
          </p:cNvSpPr>
          <p:nvPr>
            <p:ph idx="1"/>
          </p:nvPr>
        </p:nvSpPr>
        <p:spPr>
          <a:xfrm>
            <a:off x="1981200" y="2514600"/>
            <a:ext cx="8229600" cy="3657600"/>
          </a:xfrm>
        </p:spPr>
        <p:txBody>
          <a:bodyPr/>
          <a:lstStyle/>
          <a:p>
            <a:r>
              <a:rPr lang="en-US" altLang="en-US" dirty="0" smtClean="0"/>
              <a:t>“Know how” rather than “know that”</a:t>
            </a:r>
          </a:p>
          <a:p>
            <a:r>
              <a:rPr lang="en-US" altLang="en-US" dirty="0" smtClean="0"/>
              <a:t>Essential (but quite challenging) for educators to address</a:t>
            </a:r>
          </a:p>
          <a:p>
            <a:r>
              <a:rPr lang="en-US" altLang="en-US" dirty="0" smtClean="0"/>
              <a:t>24 high-level functions &amp; 4 meta-functions, most of which are then composed of dozens of sub-functions</a:t>
            </a:r>
          </a:p>
        </p:txBody>
      </p:sp>
      <p:sp>
        <p:nvSpPr>
          <p:cNvPr id="5939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53B358-A6D2-43DC-80B2-A131DED17BEB}" type="slidenum">
              <a:rPr lang="en-US" altLang="en-US">
                <a:solidFill>
                  <a:srgbClr val="FFFFFF"/>
                </a:solidFill>
              </a:rPr>
              <a:pPr eaLnBrk="1" hangingPunct="1"/>
              <a:t>36</a:t>
            </a:fld>
            <a:endParaRPr lang="en-US" altLang="en-US">
              <a:solidFill>
                <a:srgbClr val="FFFFFF"/>
              </a:solidFill>
            </a:endParaRPr>
          </a:p>
        </p:txBody>
      </p:sp>
    </p:spTree>
    <p:extLst>
      <p:ext uri="{BB962C8B-B14F-4D97-AF65-F5344CB8AC3E}">
        <p14:creationId xmlns:p14="http://schemas.microsoft.com/office/powerpoint/2010/main" val="22687174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1981200" y="0"/>
            <a:ext cx="8229600" cy="1143000"/>
          </a:xfrm>
        </p:spPr>
        <p:txBody>
          <a:bodyPr/>
          <a:lstStyle/>
          <a:p>
            <a:r>
              <a:rPr lang="en-US" altLang="en-US" smtClean="0"/>
              <a:t>High-Level Functions</a:t>
            </a:r>
          </a:p>
        </p:txBody>
      </p:sp>
      <p:sp>
        <p:nvSpPr>
          <p:cNvPr id="44035" name="Content Placeholder 2"/>
          <p:cNvSpPr>
            <a:spLocks noGrp="1"/>
          </p:cNvSpPr>
          <p:nvPr>
            <p:ph sz="half" idx="1"/>
          </p:nvPr>
        </p:nvSpPr>
        <p:spPr>
          <a:xfrm>
            <a:off x="1600200" y="1347300"/>
            <a:ext cx="4495800" cy="4525962"/>
          </a:xfrm>
        </p:spPr>
        <p:txBody>
          <a:bodyPr>
            <a:normAutofit fontScale="62500" lnSpcReduction="20000"/>
          </a:bodyPr>
          <a:lstStyle/>
          <a:p>
            <a:pPr>
              <a:lnSpc>
                <a:spcPct val="120000"/>
              </a:lnSpc>
            </a:pPr>
            <a:r>
              <a:rPr lang="en-US" altLang="en-US" sz="2000" dirty="0"/>
              <a:t>Access</a:t>
            </a:r>
          </a:p>
          <a:p>
            <a:pPr>
              <a:lnSpc>
                <a:spcPct val="120000"/>
              </a:lnSpc>
            </a:pPr>
            <a:r>
              <a:rPr lang="en-US" altLang="en-US" sz="2000" dirty="0"/>
              <a:t>Administration</a:t>
            </a:r>
          </a:p>
          <a:p>
            <a:pPr>
              <a:lnSpc>
                <a:spcPct val="120000"/>
              </a:lnSpc>
            </a:pPr>
            <a:r>
              <a:rPr lang="en-US" altLang="en-US" sz="2000" dirty="0"/>
              <a:t>Advocacy &amp; Outreach</a:t>
            </a:r>
          </a:p>
          <a:p>
            <a:pPr>
              <a:lnSpc>
                <a:spcPct val="120000"/>
              </a:lnSpc>
            </a:pPr>
            <a:r>
              <a:rPr lang="en-US" altLang="en-US" sz="2000" dirty="0"/>
              <a:t>Analysis &amp; Characterization of Digital Objects/Packages</a:t>
            </a:r>
          </a:p>
          <a:p>
            <a:pPr>
              <a:lnSpc>
                <a:spcPct val="120000"/>
              </a:lnSpc>
            </a:pPr>
            <a:r>
              <a:rPr lang="en-US" altLang="en-US" sz="2000" dirty="0"/>
              <a:t>Analysis &amp; Evaluation of Producer Information Environment</a:t>
            </a:r>
          </a:p>
          <a:p>
            <a:pPr>
              <a:lnSpc>
                <a:spcPct val="120000"/>
              </a:lnSpc>
            </a:pPr>
            <a:r>
              <a:rPr lang="en-US" altLang="en-US" sz="2000" dirty="0"/>
              <a:t>Archival Storage</a:t>
            </a:r>
          </a:p>
          <a:p>
            <a:pPr>
              <a:lnSpc>
                <a:spcPct val="120000"/>
              </a:lnSpc>
            </a:pPr>
            <a:r>
              <a:rPr lang="en-US" altLang="en-US" sz="2000" dirty="0"/>
              <a:t>Common Services</a:t>
            </a:r>
          </a:p>
          <a:p>
            <a:pPr>
              <a:lnSpc>
                <a:spcPct val="120000"/>
              </a:lnSpc>
            </a:pPr>
            <a:r>
              <a:rPr lang="en-US" altLang="en-US" sz="2000" dirty="0"/>
              <a:t>Collaboration, Coordination, Contracting with External Actors</a:t>
            </a:r>
          </a:p>
          <a:p>
            <a:pPr>
              <a:lnSpc>
                <a:spcPct val="120000"/>
              </a:lnSpc>
            </a:pPr>
            <a:r>
              <a:rPr lang="en-US" altLang="en-US" sz="2000" dirty="0"/>
              <a:t>Data Management</a:t>
            </a:r>
          </a:p>
          <a:p>
            <a:pPr>
              <a:lnSpc>
                <a:spcPct val="120000"/>
              </a:lnSpc>
            </a:pPr>
            <a:r>
              <a:rPr lang="en-US" altLang="en-US" sz="2000" dirty="0"/>
              <a:t>Description, Organization &amp; Intellectual Control</a:t>
            </a:r>
          </a:p>
          <a:p>
            <a:pPr>
              <a:lnSpc>
                <a:spcPct val="120000"/>
              </a:lnSpc>
            </a:pPr>
            <a:r>
              <a:rPr lang="en-US" altLang="en-US" sz="2000" dirty="0"/>
              <a:t>Destruction &amp; Removal</a:t>
            </a:r>
          </a:p>
          <a:p>
            <a:pPr>
              <a:lnSpc>
                <a:spcPct val="120000"/>
              </a:lnSpc>
            </a:pPr>
            <a:r>
              <a:rPr lang="en-US" altLang="en-US" sz="2000" dirty="0"/>
              <a:t>Identifying, Locating &amp; Harvesting</a:t>
            </a:r>
          </a:p>
        </p:txBody>
      </p:sp>
      <p:sp>
        <p:nvSpPr>
          <p:cNvPr id="44036" name="Content Placeholder 3"/>
          <p:cNvSpPr>
            <a:spLocks noGrp="1"/>
          </p:cNvSpPr>
          <p:nvPr>
            <p:ph sz="half" idx="2"/>
          </p:nvPr>
        </p:nvSpPr>
        <p:spPr>
          <a:xfrm>
            <a:off x="5914293" y="1347300"/>
            <a:ext cx="4495800" cy="4525962"/>
          </a:xfrm>
        </p:spPr>
        <p:txBody>
          <a:bodyPr>
            <a:normAutofit fontScale="62500" lnSpcReduction="20000"/>
          </a:bodyPr>
          <a:lstStyle/>
          <a:p>
            <a:pPr>
              <a:lnSpc>
                <a:spcPct val="120000"/>
              </a:lnSpc>
            </a:pPr>
            <a:r>
              <a:rPr lang="en-US" altLang="en-US" sz="2000" dirty="0"/>
              <a:t>Ingest</a:t>
            </a:r>
          </a:p>
          <a:p>
            <a:pPr>
              <a:lnSpc>
                <a:spcPct val="120000"/>
              </a:lnSpc>
            </a:pPr>
            <a:r>
              <a:rPr lang="en-US" altLang="en-US" sz="2000" dirty="0"/>
              <a:t>Management</a:t>
            </a:r>
          </a:p>
          <a:p>
            <a:pPr>
              <a:lnSpc>
                <a:spcPct val="120000"/>
              </a:lnSpc>
            </a:pPr>
            <a:r>
              <a:rPr lang="en-US" altLang="en-US" sz="2000" dirty="0"/>
              <a:t>Preservation Planning &amp; Implementation</a:t>
            </a:r>
          </a:p>
          <a:p>
            <a:pPr>
              <a:lnSpc>
                <a:spcPct val="120000"/>
              </a:lnSpc>
            </a:pPr>
            <a:r>
              <a:rPr lang="en-US" altLang="en-US" sz="2000" dirty="0"/>
              <a:t>Production</a:t>
            </a:r>
          </a:p>
          <a:p>
            <a:pPr>
              <a:lnSpc>
                <a:spcPct val="120000"/>
              </a:lnSpc>
            </a:pPr>
            <a:r>
              <a:rPr lang="en-US" altLang="en-US" sz="2000" dirty="0"/>
              <a:t>Purchasing &amp; Managing Licenses</a:t>
            </a:r>
          </a:p>
          <a:p>
            <a:pPr>
              <a:lnSpc>
                <a:spcPct val="120000"/>
              </a:lnSpc>
            </a:pPr>
            <a:r>
              <a:rPr lang="en-US" altLang="en-US" sz="2000" dirty="0"/>
              <a:t>Reference &amp; User Support</a:t>
            </a:r>
          </a:p>
          <a:p>
            <a:pPr>
              <a:lnSpc>
                <a:spcPct val="120000"/>
              </a:lnSpc>
            </a:pPr>
            <a:r>
              <a:rPr lang="en-US" altLang="en-US" sz="2000" dirty="0"/>
              <a:t>Selection, Appraisal &amp; Disposition</a:t>
            </a:r>
          </a:p>
          <a:p>
            <a:pPr>
              <a:lnSpc>
                <a:spcPct val="120000"/>
              </a:lnSpc>
            </a:pPr>
            <a:r>
              <a:rPr lang="en-US" altLang="en-US" sz="2000" dirty="0"/>
              <a:t>Systems engineering &amp; development</a:t>
            </a:r>
          </a:p>
          <a:p>
            <a:pPr>
              <a:lnSpc>
                <a:spcPct val="120000"/>
              </a:lnSpc>
            </a:pPr>
            <a:r>
              <a:rPr lang="en-US" altLang="en-US" sz="2000" dirty="0"/>
              <a:t>Transfer</a:t>
            </a:r>
          </a:p>
          <a:p>
            <a:pPr>
              <a:lnSpc>
                <a:spcPct val="120000"/>
              </a:lnSpc>
            </a:pPr>
            <a:r>
              <a:rPr lang="en-US" altLang="en-US" sz="2000" dirty="0"/>
              <a:t>Transformation of Digital Objects/Packages</a:t>
            </a:r>
          </a:p>
          <a:p>
            <a:pPr>
              <a:lnSpc>
                <a:spcPct val="120000"/>
              </a:lnSpc>
            </a:pPr>
            <a:r>
              <a:rPr lang="en-US" altLang="en-US" sz="2000" dirty="0"/>
              <a:t>Use, Reuse &amp; Adding Value to Accessed Information</a:t>
            </a:r>
          </a:p>
          <a:p>
            <a:pPr>
              <a:lnSpc>
                <a:spcPct val="120000"/>
              </a:lnSpc>
            </a:pPr>
            <a:r>
              <a:rPr lang="en-US" altLang="en-US" sz="2000" dirty="0"/>
              <a:t>Validation &amp; Quality Control of Digital Objects/Packages</a:t>
            </a:r>
          </a:p>
          <a:p>
            <a:endParaRPr lang="en-US" altLang="en-US" dirty="0" smtClean="0"/>
          </a:p>
        </p:txBody>
      </p:sp>
    </p:spTree>
    <p:extLst>
      <p:ext uri="{BB962C8B-B14F-4D97-AF65-F5344CB8AC3E}">
        <p14:creationId xmlns:p14="http://schemas.microsoft.com/office/powerpoint/2010/main" val="58851587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1981200" y="381000"/>
            <a:ext cx="8229600" cy="1143000"/>
          </a:xfrm>
        </p:spPr>
        <p:txBody>
          <a:bodyPr/>
          <a:lstStyle/>
          <a:p>
            <a:r>
              <a:rPr lang="en-US" altLang="en-US" dirty="0" smtClean="0"/>
              <a:t>Meta-Level Functions</a:t>
            </a:r>
          </a:p>
        </p:txBody>
      </p:sp>
      <p:sp>
        <p:nvSpPr>
          <p:cNvPr id="45059" name="Content Placeholder 2"/>
          <p:cNvSpPr>
            <a:spLocks noGrp="1"/>
          </p:cNvSpPr>
          <p:nvPr>
            <p:ph idx="1"/>
          </p:nvPr>
        </p:nvSpPr>
        <p:spPr>
          <a:xfrm>
            <a:off x="572877" y="1874838"/>
            <a:ext cx="11082969" cy="4525962"/>
          </a:xfrm>
        </p:spPr>
        <p:txBody>
          <a:bodyPr>
            <a:normAutofit/>
          </a:bodyPr>
          <a:lstStyle/>
          <a:p>
            <a:r>
              <a:rPr lang="en-US" altLang="en-US" sz="3200" dirty="0" smtClean="0"/>
              <a:t>Analysis and Documentation of Curation Functions</a:t>
            </a:r>
          </a:p>
          <a:p>
            <a:r>
              <a:rPr lang="en-US" altLang="en-US" sz="3200" dirty="0" smtClean="0"/>
              <a:t>Education and Sharing of Expertise or Guidance on Curation Functions</a:t>
            </a:r>
          </a:p>
          <a:p>
            <a:r>
              <a:rPr lang="en-US" altLang="en-US" sz="3200" dirty="0" smtClean="0"/>
              <a:t>Evaluation and Audit of Curation Functions</a:t>
            </a:r>
          </a:p>
          <a:p>
            <a:r>
              <a:rPr lang="en-US" altLang="en-US" sz="3200" dirty="0" smtClean="0"/>
              <a:t>Research and Development to Support Curation Functions</a:t>
            </a:r>
          </a:p>
        </p:txBody>
      </p:sp>
    </p:spTree>
    <p:extLst>
      <p:ext uri="{BB962C8B-B14F-4D97-AF65-F5344CB8AC3E}">
        <p14:creationId xmlns:p14="http://schemas.microsoft.com/office/powerpoint/2010/main" val="51949562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165835"/>
            <a:ext cx="7886700" cy="1325563"/>
          </a:xfrm>
        </p:spPr>
        <p:txBody>
          <a:bodyPr/>
          <a:lstStyle/>
          <a:p>
            <a:r>
              <a:rPr lang="en-US" dirty="0" smtClean="0"/>
              <a:t>Lifelong Education</a:t>
            </a:r>
            <a:endParaRPr lang="en-US" dirty="0"/>
          </a:p>
        </p:txBody>
      </p:sp>
      <p:sp>
        <p:nvSpPr>
          <p:cNvPr id="3" name="Content Placeholder 2"/>
          <p:cNvSpPr>
            <a:spLocks noGrp="1"/>
          </p:cNvSpPr>
          <p:nvPr>
            <p:ph idx="1"/>
          </p:nvPr>
        </p:nvSpPr>
        <p:spPr>
          <a:xfrm>
            <a:off x="627961" y="1491397"/>
            <a:ext cx="10725839" cy="4351338"/>
          </a:xfrm>
        </p:spPr>
        <p:txBody>
          <a:bodyPr>
            <a:normAutofit/>
          </a:bodyPr>
          <a:lstStyle/>
          <a:p>
            <a:r>
              <a:rPr lang="en-US" dirty="0" smtClean="0"/>
              <a:t>Never before has there been such a need for continuing education for library, archiving, and IT staff.</a:t>
            </a:r>
          </a:p>
          <a:p>
            <a:r>
              <a:rPr lang="en-US" dirty="0" smtClean="0"/>
              <a:t>An amazing array of materials to monitor, read, and absorb.</a:t>
            </a:r>
          </a:p>
          <a:p>
            <a:r>
              <a:rPr lang="en-US" dirty="0" smtClean="0"/>
              <a:t>The web has not made this easier.</a:t>
            </a:r>
          </a:p>
          <a:p>
            <a:r>
              <a:rPr lang="en-US" dirty="0" smtClean="0"/>
              <a:t>Nice also to have face-to-face educational opportunities to make sense of it all and learn with people from similar backgrounds.</a:t>
            </a:r>
          </a:p>
          <a:p>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258795A-9CEE-411C-9E64-CB0C4B42CA22}" type="slidenum">
              <a:rPr lang="en-US" smtClean="0"/>
              <a:pPr>
                <a:defRPr/>
              </a:pPr>
              <a:t>39</a:t>
            </a:fld>
            <a:endParaRPr lang="en-US"/>
          </a:p>
        </p:txBody>
      </p:sp>
    </p:spTree>
    <p:extLst>
      <p:ext uri="{BB962C8B-B14F-4D97-AF65-F5344CB8AC3E}">
        <p14:creationId xmlns:p14="http://schemas.microsoft.com/office/powerpoint/2010/main" val="36313210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5400" dirty="0"/>
              <a:t>Research Life Cycles</a:t>
            </a:r>
            <a:endParaRPr lang="en-US" sz="5400" dirty="0"/>
          </a:p>
        </p:txBody>
      </p:sp>
      <p:sp>
        <p:nvSpPr>
          <p:cNvPr id="3" name="Text Placeholder 2"/>
          <p:cNvSpPr>
            <a:spLocks noGrp="1"/>
          </p:cNvSpPr>
          <p:nvPr>
            <p:ph type="body" idx="1"/>
          </p:nvPr>
        </p:nvSpPr>
        <p:spPr/>
        <p:txBody>
          <a:bodyPr>
            <a:normAutofit/>
          </a:bodyPr>
          <a:lstStyle/>
          <a:p>
            <a:r>
              <a:rPr lang="en-US" b="1" dirty="0"/>
              <a:t>What the </a:t>
            </a:r>
            <a:r>
              <a:rPr lang="en-US" b="1" dirty="0" smtClean="0"/>
              <a:t>People </a:t>
            </a:r>
            <a:r>
              <a:rPr lang="en-US" b="1" dirty="0"/>
              <a:t>Are Doing</a:t>
            </a:r>
          </a:p>
        </p:txBody>
      </p:sp>
    </p:spTree>
    <p:extLst>
      <p:ext uri="{BB962C8B-B14F-4D97-AF65-F5344CB8AC3E}">
        <p14:creationId xmlns:p14="http://schemas.microsoft.com/office/powerpoint/2010/main" val="103254622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normAutofit fontScale="90000"/>
          </a:bodyPr>
          <a:lstStyle/>
          <a:p>
            <a:r>
              <a:rPr lang="en-US" dirty="0" smtClean="0"/>
              <a:t>DPOE: Digital Preservation Outreach &amp; Education </a:t>
            </a:r>
          </a:p>
        </p:txBody>
      </p:sp>
      <p:sp>
        <p:nvSpPr>
          <p:cNvPr id="3075" name="Content Placeholder 2"/>
          <p:cNvSpPr>
            <a:spLocks noGrp="1"/>
          </p:cNvSpPr>
          <p:nvPr>
            <p:ph idx="1"/>
          </p:nvPr>
        </p:nvSpPr>
        <p:spPr/>
        <p:txBody>
          <a:bodyPr>
            <a:normAutofit fontScale="85000" lnSpcReduction="10000"/>
          </a:bodyPr>
          <a:lstStyle/>
          <a:p>
            <a:pPr>
              <a:lnSpc>
                <a:spcPct val="120000"/>
              </a:lnSpc>
            </a:pPr>
            <a:r>
              <a:rPr lang="en-US" dirty="0" smtClean="0"/>
              <a:t>Library of Congress</a:t>
            </a:r>
          </a:p>
          <a:p>
            <a:pPr>
              <a:lnSpc>
                <a:spcPct val="120000"/>
              </a:lnSpc>
            </a:pPr>
            <a:r>
              <a:rPr lang="en-US" dirty="0"/>
              <a:t>The DPOE mission is to foster national outreach and education about digital preservation by building a collaborative network of instructors and partners to provide training to individuals and organizations seeking to preserve their digital content. </a:t>
            </a:r>
            <a:endParaRPr lang="en-US" dirty="0" smtClean="0"/>
          </a:p>
          <a:p>
            <a:pPr>
              <a:lnSpc>
                <a:spcPct val="120000"/>
              </a:lnSpc>
            </a:pPr>
            <a:r>
              <a:rPr lang="en-US" dirty="0" smtClean="0"/>
              <a:t>Train-the-trainer approach</a:t>
            </a:r>
          </a:p>
          <a:p>
            <a:pPr>
              <a:lnSpc>
                <a:spcPct val="120000"/>
              </a:lnSpc>
            </a:pPr>
            <a:r>
              <a:rPr lang="en-US" dirty="0" smtClean="0"/>
              <a:t>I taught in the first week-long course, September 2011.</a:t>
            </a:r>
          </a:p>
          <a:p>
            <a:pPr>
              <a:lnSpc>
                <a:spcPct val="120000"/>
              </a:lnSpc>
            </a:pPr>
            <a:r>
              <a:rPr lang="en-US" dirty="0" smtClean="0"/>
              <a:t>Each of the 24 students has gone home and conducted some level of training.</a:t>
            </a:r>
          </a:p>
          <a:p>
            <a:endParaRPr lang="en-US" dirty="0" smtClean="0"/>
          </a:p>
        </p:txBody>
      </p:sp>
      <p:sp>
        <p:nvSpPr>
          <p:cNvPr id="2" name="Date Placeholder 1"/>
          <p:cNvSpPr>
            <a:spLocks noGrp="1"/>
          </p:cNvSpPr>
          <p:nvPr>
            <p:ph type="dt" sz="half" idx="10"/>
          </p:nvPr>
        </p:nvSpPr>
        <p:spPr/>
        <p:txBody>
          <a:bodyPr/>
          <a:lstStyle/>
          <a:p>
            <a:pPr>
              <a:defRPr/>
            </a:pPr>
            <a:r>
              <a:rPr lang="en-US" smtClean="0"/>
              <a:t>10/22/2012</a:t>
            </a: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F258795A-9CEE-411C-9E64-CB0C4B42CA22}" type="slidenum">
              <a:rPr lang="en-US" smtClean="0"/>
              <a:pPr>
                <a:defRPr/>
              </a:pPr>
              <a:t>40</a:t>
            </a:fld>
            <a:endParaRPr lang="en-US"/>
          </a:p>
        </p:txBody>
      </p:sp>
    </p:spTree>
    <p:extLst>
      <p:ext uri="{BB962C8B-B14F-4D97-AF65-F5344CB8AC3E}">
        <p14:creationId xmlns:p14="http://schemas.microsoft.com/office/powerpoint/2010/main" val="38256626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165835"/>
            <a:ext cx="7886700" cy="1325563"/>
          </a:xfrm>
        </p:spPr>
        <p:txBody>
          <a:bodyPr/>
          <a:lstStyle/>
          <a:p>
            <a:r>
              <a:rPr lang="en-US" dirty="0" smtClean="0"/>
              <a:t>DPOE Curriculum</a:t>
            </a:r>
            <a:endParaRPr lang="en-US" dirty="0"/>
          </a:p>
        </p:txBody>
      </p:sp>
      <p:sp>
        <p:nvSpPr>
          <p:cNvPr id="3" name="Content Placeholder 2"/>
          <p:cNvSpPr>
            <a:spLocks noGrp="1"/>
          </p:cNvSpPr>
          <p:nvPr>
            <p:ph idx="1"/>
          </p:nvPr>
        </p:nvSpPr>
        <p:spPr/>
        <p:txBody>
          <a:bodyPr>
            <a:normAutofit fontScale="92500" lnSpcReduction="10000"/>
          </a:bodyPr>
          <a:lstStyle/>
          <a:p>
            <a:pPr>
              <a:lnSpc>
                <a:spcPct val="120000"/>
              </a:lnSpc>
            </a:pPr>
            <a:r>
              <a:rPr lang="en-US" dirty="0" smtClean="0"/>
              <a:t>The </a:t>
            </a:r>
            <a:r>
              <a:rPr lang="en-US" dirty="0"/>
              <a:t>DPOE Baseline Digital Preservation Curriculum consists of 6 easily understandable topics.</a:t>
            </a:r>
          </a:p>
          <a:p>
            <a:pPr lvl="1">
              <a:lnSpc>
                <a:spcPct val="120000"/>
              </a:lnSpc>
            </a:pPr>
            <a:r>
              <a:rPr lang="en-US" b="1" dirty="0"/>
              <a:t>Identify</a:t>
            </a:r>
            <a:r>
              <a:rPr lang="en-US" dirty="0"/>
              <a:t> . . . the types of digital content you have</a:t>
            </a:r>
            <a:r>
              <a:rPr lang="en-US" dirty="0" smtClean="0"/>
              <a:t>. </a:t>
            </a:r>
          </a:p>
          <a:p>
            <a:pPr lvl="1">
              <a:lnSpc>
                <a:spcPct val="120000"/>
              </a:lnSpc>
            </a:pPr>
            <a:r>
              <a:rPr lang="en-US" b="1" dirty="0" smtClean="0"/>
              <a:t>Select</a:t>
            </a:r>
            <a:r>
              <a:rPr lang="en-US" dirty="0" smtClean="0"/>
              <a:t> </a:t>
            </a:r>
            <a:r>
              <a:rPr lang="en-US" dirty="0"/>
              <a:t>. . . what portion of your digital content will be preserved</a:t>
            </a:r>
            <a:r>
              <a:rPr lang="en-US" dirty="0" smtClean="0"/>
              <a:t>. </a:t>
            </a:r>
          </a:p>
          <a:p>
            <a:pPr lvl="1">
              <a:lnSpc>
                <a:spcPct val="120000"/>
              </a:lnSpc>
            </a:pPr>
            <a:r>
              <a:rPr lang="en-US" b="1" dirty="0" smtClean="0"/>
              <a:t>Store</a:t>
            </a:r>
            <a:r>
              <a:rPr lang="en-US" dirty="0" smtClean="0"/>
              <a:t> </a:t>
            </a:r>
            <a:r>
              <a:rPr lang="en-US" dirty="0"/>
              <a:t>. . . your selected content for the long term</a:t>
            </a:r>
            <a:r>
              <a:rPr lang="en-US" dirty="0" smtClean="0"/>
              <a:t>. </a:t>
            </a:r>
          </a:p>
          <a:p>
            <a:pPr lvl="1">
              <a:lnSpc>
                <a:spcPct val="120000"/>
              </a:lnSpc>
            </a:pPr>
            <a:r>
              <a:rPr lang="en-US" b="1" dirty="0" smtClean="0"/>
              <a:t>Protect</a:t>
            </a:r>
            <a:r>
              <a:rPr lang="en-US" dirty="0" smtClean="0"/>
              <a:t> </a:t>
            </a:r>
            <a:r>
              <a:rPr lang="en-US" dirty="0"/>
              <a:t>. . . your content from everyday threats and emergency contingencies</a:t>
            </a:r>
            <a:r>
              <a:rPr lang="en-US" dirty="0" smtClean="0"/>
              <a:t>. </a:t>
            </a:r>
          </a:p>
          <a:p>
            <a:pPr lvl="1">
              <a:lnSpc>
                <a:spcPct val="120000"/>
              </a:lnSpc>
            </a:pPr>
            <a:r>
              <a:rPr lang="en-US" b="1" dirty="0" smtClean="0"/>
              <a:t>Manage</a:t>
            </a:r>
            <a:r>
              <a:rPr lang="en-US" dirty="0" smtClean="0"/>
              <a:t> </a:t>
            </a:r>
            <a:r>
              <a:rPr lang="en-US" dirty="0"/>
              <a:t>. . . and implement requirements for long term management</a:t>
            </a:r>
            <a:r>
              <a:rPr lang="en-US" dirty="0" smtClean="0"/>
              <a:t>. </a:t>
            </a:r>
          </a:p>
          <a:p>
            <a:pPr lvl="1">
              <a:lnSpc>
                <a:spcPct val="120000"/>
              </a:lnSpc>
            </a:pPr>
            <a:r>
              <a:rPr lang="en-US" b="1" dirty="0" smtClean="0"/>
              <a:t>Provide</a:t>
            </a:r>
            <a:r>
              <a:rPr lang="en-US" dirty="0" smtClean="0"/>
              <a:t> </a:t>
            </a:r>
            <a:r>
              <a:rPr lang="en-US" dirty="0"/>
              <a:t>. . . access to digital content over time.</a:t>
            </a:r>
          </a:p>
          <a:p>
            <a:endParaRPr lang="en-US" dirty="0"/>
          </a:p>
        </p:txBody>
      </p:sp>
      <p:sp>
        <p:nvSpPr>
          <p:cNvPr id="4" name="Date Placeholder 3"/>
          <p:cNvSpPr>
            <a:spLocks noGrp="1"/>
          </p:cNvSpPr>
          <p:nvPr>
            <p:ph type="dt" sz="half" idx="10"/>
          </p:nvPr>
        </p:nvSpPr>
        <p:spPr/>
        <p:txBody>
          <a:bodyPr/>
          <a:lstStyle/>
          <a:p>
            <a:pPr>
              <a:defRPr/>
            </a:pPr>
            <a:r>
              <a:rPr lang="en-US" smtClean="0"/>
              <a:t>10/22/2012</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258795A-9CEE-411C-9E64-CB0C4B42CA22}" type="slidenum">
              <a:rPr lang="en-US" smtClean="0"/>
              <a:pPr>
                <a:defRPr/>
              </a:pPr>
              <a:t>41</a:t>
            </a:fld>
            <a:endParaRPr lang="en-US"/>
          </a:p>
        </p:txBody>
      </p:sp>
    </p:spTree>
    <p:extLst>
      <p:ext uri="{BB962C8B-B14F-4D97-AF65-F5344CB8AC3E}">
        <p14:creationId xmlns:p14="http://schemas.microsoft.com/office/powerpoint/2010/main" val="311163170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140977"/>
            <a:ext cx="7886700" cy="1325563"/>
          </a:xfrm>
        </p:spPr>
        <p:txBody>
          <a:bodyPr/>
          <a:lstStyle/>
          <a:p>
            <a:r>
              <a:rPr lang="en-US" dirty="0" smtClean="0"/>
              <a:t>DPOE Pyramid</a:t>
            </a:r>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258795A-9CEE-411C-9E64-CB0C4B42CA22}" type="slidenum">
              <a:rPr lang="en-US" smtClean="0"/>
              <a:pPr>
                <a:defRPr/>
              </a:pPr>
              <a:t>42</a:t>
            </a:fld>
            <a:endParaRPr lang="en-US"/>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5547" y="1690689"/>
            <a:ext cx="5357812" cy="4441512"/>
          </a:xfrm>
          <a:prstGeom prst="rect">
            <a:avLst/>
          </a:prstGeom>
          <a:noFill/>
          <a:ln>
            <a:noFill/>
          </a:ln>
          <a:effectLst/>
        </p:spPr>
      </p:pic>
    </p:spTree>
    <p:extLst>
      <p:ext uri="{BB962C8B-B14F-4D97-AF65-F5344CB8AC3E}">
        <p14:creationId xmlns:p14="http://schemas.microsoft.com/office/powerpoint/2010/main" val="329554777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83774"/>
            <a:ext cx="7886700" cy="1325563"/>
          </a:xfrm>
        </p:spPr>
        <p:txBody>
          <a:bodyPr/>
          <a:lstStyle/>
          <a:p>
            <a:r>
              <a:rPr lang="en-US" dirty="0" smtClean="0"/>
              <a:t>DPOE Audiences</a:t>
            </a:r>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258795A-9CEE-411C-9E64-CB0C4B42CA22}" type="slidenum">
              <a:rPr lang="en-US" smtClean="0"/>
              <a:pPr>
                <a:defRPr/>
              </a:pPr>
              <a:t>43</a:t>
            </a:fld>
            <a:endParaRPr lang="en-US"/>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1350" y="1251438"/>
            <a:ext cx="6663906"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561431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8130" y="265672"/>
            <a:ext cx="11027884" cy="1143000"/>
          </a:xfrm>
        </p:spPr>
        <p:txBody>
          <a:bodyPr>
            <a:normAutofit fontScale="90000"/>
          </a:bodyPr>
          <a:lstStyle/>
          <a:p>
            <a:r>
              <a:rPr lang="en-US" dirty="0" smtClean="0"/>
              <a:t>Society of American Archivists’</a:t>
            </a:r>
            <a:br>
              <a:rPr lang="en-US" dirty="0" smtClean="0"/>
            </a:br>
            <a:r>
              <a:rPr lang="en-US" dirty="0" smtClean="0"/>
              <a:t>Digital Archives Specialist Certificate</a:t>
            </a:r>
            <a:endParaRPr lang="en-US" dirty="0"/>
          </a:p>
        </p:txBody>
      </p:sp>
      <p:sp>
        <p:nvSpPr>
          <p:cNvPr id="3" name="Content Placeholder 2"/>
          <p:cNvSpPr>
            <a:spLocks noGrp="1"/>
          </p:cNvSpPr>
          <p:nvPr>
            <p:ph idx="1"/>
          </p:nvPr>
        </p:nvSpPr>
        <p:spPr>
          <a:xfrm>
            <a:off x="837281" y="1573652"/>
            <a:ext cx="9777471" cy="4617720"/>
          </a:xfrm>
        </p:spPr>
        <p:txBody>
          <a:bodyPr>
            <a:normAutofit fontScale="92500" lnSpcReduction="10000"/>
          </a:bodyPr>
          <a:lstStyle/>
          <a:p>
            <a:r>
              <a:rPr lang="en-US" sz="2400" dirty="0"/>
              <a:t>The DAS </a:t>
            </a:r>
            <a:r>
              <a:rPr lang="en-US" sz="2400" dirty="0"/>
              <a:t>Curriculum is </a:t>
            </a:r>
            <a:r>
              <a:rPr lang="en-US" sz="2400" dirty="0"/>
              <a:t>structured in </a:t>
            </a:r>
            <a:r>
              <a:rPr lang="en-US" sz="2400" dirty="0"/>
              <a:t>four tiers </a:t>
            </a:r>
            <a:r>
              <a:rPr lang="en-US" sz="2400" dirty="0"/>
              <a:t>of </a:t>
            </a:r>
            <a:r>
              <a:rPr lang="en-US" sz="2400" dirty="0"/>
              <a:t>study</a:t>
            </a:r>
          </a:p>
          <a:p>
            <a:r>
              <a:rPr lang="en-US" sz="2400" dirty="0"/>
              <a:t>Students can earn a certificate </a:t>
            </a:r>
            <a:r>
              <a:rPr lang="en-US" sz="2400" dirty="0"/>
              <a:t>by completing required coursework and passing both course and comprehensive examinations</a:t>
            </a:r>
            <a:r>
              <a:rPr lang="en-US" sz="2400" dirty="0"/>
              <a:t>.</a:t>
            </a:r>
          </a:p>
          <a:p>
            <a:r>
              <a:rPr lang="en-US" sz="2400" dirty="0"/>
              <a:t>Three audiences similar to DPOE:</a:t>
            </a:r>
          </a:p>
          <a:p>
            <a:pPr lvl="1"/>
            <a:r>
              <a:rPr lang="en-US" sz="2200" b="1" dirty="0"/>
              <a:t>The Archivist Practitioner</a:t>
            </a:r>
            <a:r>
              <a:rPr lang="en-US" sz="2200" dirty="0"/>
              <a:t> is a hands-on, front-line archivist who manages or will manage electronic records personally.</a:t>
            </a:r>
          </a:p>
          <a:p>
            <a:pPr lvl="1"/>
            <a:r>
              <a:rPr lang="en-US" sz="2200" b="1" dirty="0"/>
              <a:t>The Archivist Manager</a:t>
            </a:r>
            <a:r>
              <a:rPr lang="en-US" sz="2200" dirty="0"/>
              <a:t> is an archivist who has oversight over the work of other professional archivists and who may or may not manage electronic records directly.</a:t>
            </a:r>
          </a:p>
          <a:p>
            <a:pPr lvl="1"/>
            <a:r>
              <a:rPr lang="en-US" sz="2200" b="1" dirty="0"/>
              <a:t>The Archivist Administrator</a:t>
            </a:r>
            <a:r>
              <a:rPr lang="en-US" sz="2200" dirty="0"/>
              <a:t> is an archivist </a:t>
            </a:r>
            <a:r>
              <a:rPr lang="en-US" sz="2200" dirty="0"/>
              <a:t>oversees </a:t>
            </a:r>
            <a:r>
              <a:rPr lang="en-US" sz="2200" dirty="0"/>
              <a:t>archivist managers, who is responsible for organizational planning, and who does not manage electronic records directly but must ensure the organization’s capacity to do so.</a:t>
            </a:r>
          </a:p>
          <a:p>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F258795A-9CEE-411C-9E64-CB0C4B42CA22}" type="slidenum">
              <a:rPr lang="en-US" smtClean="0"/>
              <a:pPr>
                <a:defRPr/>
              </a:pPr>
              <a:t>44</a:t>
            </a:fld>
            <a:endParaRPr lang="en-US"/>
          </a:p>
        </p:txBody>
      </p:sp>
    </p:spTree>
    <p:extLst>
      <p:ext uri="{BB962C8B-B14F-4D97-AF65-F5344CB8AC3E}">
        <p14:creationId xmlns:p14="http://schemas.microsoft.com/office/powerpoint/2010/main" val="38942771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DigCurV</a:t>
            </a:r>
            <a:r>
              <a:rPr lang="en-US" dirty="0" smtClean="0"/>
              <a:t> Project</a:t>
            </a:r>
            <a:endParaRPr lang="en-US" dirty="0"/>
          </a:p>
        </p:txBody>
      </p:sp>
      <p:sp>
        <p:nvSpPr>
          <p:cNvPr id="3" name="Content Placeholder 2"/>
          <p:cNvSpPr>
            <a:spLocks noGrp="1"/>
          </p:cNvSpPr>
          <p:nvPr>
            <p:ph idx="1"/>
          </p:nvPr>
        </p:nvSpPr>
        <p:spPr/>
        <p:txBody>
          <a:bodyPr>
            <a:normAutofit/>
          </a:bodyPr>
          <a:lstStyle/>
          <a:p>
            <a:r>
              <a:rPr lang="en-US" dirty="0">
                <a:hlinkClick r:id="rId2"/>
              </a:rPr>
              <a:t>http://www.digcur-education.org/</a:t>
            </a:r>
            <a:r>
              <a:rPr lang="en-US" dirty="0"/>
              <a:t> </a:t>
            </a:r>
          </a:p>
          <a:p>
            <a:r>
              <a:rPr lang="en-US" dirty="0"/>
              <a:t>2011-2013 (Da </a:t>
            </a:r>
            <a:r>
              <a:rPr lang="en-US" dirty="0" smtClean="0"/>
              <a:t>Vinci </a:t>
            </a:r>
            <a:r>
              <a:rPr lang="en-US" dirty="0" err="1" smtClean="0"/>
              <a:t>Programme</a:t>
            </a:r>
            <a:r>
              <a:rPr lang="en-US" dirty="0" smtClean="0"/>
              <a:t> from EU)</a:t>
            </a:r>
            <a:endParaRPr lang="en-US" dirty="0"/>
          </a:p>
          <a:p>
            <a:r>
              <a:rPr lang="en-US" dirty="0"/>
              <a:t>Collaborating institutions: HATII, Fondazione </a:t>
            </a:r>
            <a:r>
              <a:rPr lang="en-US" dirty="0" err="1"/>
              <a:t>Rinascimento</a:t>
            </a:r>
            <a:r>
              <a:rPr lang="en-US" dirty="0"/>
              <a:t> </a:t>
            </a:r>
            <a:r>
              <a:rPr lang="en-US" dirty="0" err="1"/>
              <a:t>Digitale</a:t>
            </a:r>
            <a:r>
              <a:rPr lang="en-US" dirty="0"/>
              <a:t>, </a:t>
            </a:r>
            <a:r>
              <a:rPr lang="en-US" dirty="0" err="1"/>
              <a:t>Goettingen</a:t>
            </a:r>
            <a:r>
              <a:rPr lang="en-US" dirty="0"/>
              <a:t> State and University Library, Trinity College Dublin, </a:t>
            </a:r>
            <a:r>
              <a:rPr lang="en-US" dirty="0" err="1"/>
              <a:t>Vilniaus</a:t>
            </a:r>
            <a:r>
              <a:rPr lang="en-US" dirty="0"/>
              <a:t> </a:t>
            </a:r>
            <a:r>
              <a:rPr lang="en-US" dirty="0" err="1"/>
              <a:t>Universiteto</a:t>
            </a:r>
            <a:r>
              <a:rPr lang="en-US" dirty="0"/>
              <a:t> </a:t>
            </a:r>
            <a:r>
              <a:rPr lang="en-US" dirty="0" err="1"/>
              <a:t>Biblioteka</a:t>
            </a:r>
            <a:r>
              <a:rPr lang="en-US" dirty="0"/>
              <a:t>, MDR Partners, University of </a:t>
            </a:r>
            <a:r>
              <a:rPr lang="en-US" dirty="0" smtClean="0"/>
              <a:t>Toronto, UNC-CH</a:t>
            </a:r>
            <a:endParaRPr lang="en-US" dirty="0"/>
          </a:p>
          <a:p>
            <a:endParaRPr lang="en-US" dirty="0"/>
          </a:p>
        </p:txBody>
      </p:sp>
      <p:sp>
        <p:nvSpPr>
          <p:cNvPr id="4" name="Footer Placeholder 3"/>
          <p:cNvSpPr>
            <a:spLocks noGrp="1"/>
          </p:cNvSpPr>
          <p:nvPr>
            <p:ph type="ftr" sz="quarter" idx="11"/>
          </p:nvPr>
        </p:nvSpPr>
        <p:spPr/>
        <p:txBody>
          <a:bodyPr/>
          <a:lstStyle/>
          <a:p>
            <a:r>
              <a:rPr lang="en-US" smtClean="0"/>
              <a:t>Helen Tibbo - Data Life Cycle</a:t>
            </a:r>
            <a:endParaRPr lang="en-US"/>
          </a:p>
        </p:txBody>
      </p:sp>
      <p:sp>
        <p:nvSpPr>
          <p:cNvPr id="5" name="Slide Number Placeholder 4"/>
          <p:cNvSpPr>
            <a:spLocks noGrp="1"/>
          </p:cNvSpPr>
          <p:nvPr>
            <p:ph type="sldNum" sz="quarter" idx="12"/>
          </p:nvPr>
        </p:nvSpPr>
        <p:spPr/>
        <p:txBody>
          <a:bodyPr/>
          <a:lstStyle/>
          <a:p>
            <a:fld id="{91D11958-1960-4AC3-B3FE-C8FF6A01984A}" type="slidenum">
              <a:rPr lang="en-US" smtClean="0"/>
              <a:t>45</a:t>
            </a:fld>
            <a:endParaRPr lang="en-US"/>
          </a:p>
        </p:txBody>
      </p:sp>
    </p:spTree>
    <p:extLst>
      <p:ext uri="{BB962C8B-B14F-4D97-AF65-F5344CB8AC3E}">
        <p14:creationId xmlns:p14="http://schemas.microsoft.com/office/powerpoint/2010/main" val="7507942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178858"/>
            <a:ext cx="7886700" cy="1325563"/>
          </a:xfrm>
        </p:spPr>
        <p:txBody>
          <a:bodyPr/>
          <a:lstStyle/>
          <a:p>
            <a:r>
              <a:rPr lang="en-US" dirty="0" smtClean="0"/>
              <a:t>DigCurV</a:t>
            </a:r>
            <a:endParaRPr lang="en-US" dirty="0"/>
          </a:p>
        </p:txBody>
      </p:sp>
      <p:sp>
        <p:nvSpPr>
          <p:cNvPr id="3" name="Content Placeholder 2"/>
          <p:cNvSpPr>
            <a:spLocks noGrp="1"/>
          </p:cNvSpPr>
          <p:nvPr>
            <p:ph idx="1"/>
          </p:nvPr>
        </p:nvSpPr>
        <p:spPr>
          <a:xfrm>
            <a:off x="661012" y="1453620"/>
            <a:ext cx="9378338" cy="4351338"/>
          </a:xfrm>
        </p:spPr>
        <p:txBody>
          <a:bodyPr/>
          <a:lstStyle/>
          <a:p>
            <a:r>
              <a:rPr lang="en-US" dirty="0"/>
              <a:t>Digital Curator Vocational Education Europe </a:t>
            </a:r>
            <a:endParaRPr lang="en-US" dirty="0" smtClean="0"/>
          </a:p>
          <a:p>
            <a:r>
              <a:rPr lang="en-US" dirty="0" smtClean="0"/>
              <a:t>Funded </a:t>
            </a:r>
            <a:r>
              <a:rPr lang="en-US" dirty="0"/>
              <a:t>by the European Commission’s </a:t>
            </a:r>
            <a:r>
              <a:rPr lang="en-US" dirty="0">
                <a:hlinkClick r:id="rId2"/>
              </a:rPr>
              <a:t>Leonardo da Vinci </a:t>
            </a:r>
            <a:r>
              <a:rPr lang="en-US" dirty="0" err="1">
                <a:hlinkClick r:id="rId2"/>
              </a:rPr>
              <a:t>programme</a:t>
            </a:r>
            <a:r>
              <a:rPr lang="en-US" dirty="0"/>
              <a:t>  to establish a curriculum framework for vocational training in digital curation</a:t>
            </a:r>
            <a:r>
              <a:rPr lang="en-US" dirty="0" smtClean="0"/>
              <a:t>.</a:t>
            </a:r>
          </a:p>
          <a:p>
            <a:r>
              <a:rPr lang="en-US" dirty="0"/>
              <a:t>CURATE The Digital Curator Game </a:t>
            </a:r>
            <a:r>
              <a:rPr lang="en-US" dirty="0" smtClean="0"/>
              <a:t>is </a:t>
            </a:r>
            <a:r>
              <a:rPr lang="en-US" dirty="0"/>
              <a:t>available for download to all Network </a:t>
            </a:r>
            <a:r>
              <a:rPr lang="en-US" dirty="0" smtClean="0"/>
              <a:t>Members.</a:t>
            </a:r>
          </a:p>
          <a:p>
            <a:pPr marL="0" indent="0">
              <a:buNone/>
            </a:pPr>
            <a:endParaRPr lang="en-US" dirty="0" smtClean="0"/>
          </a:p>
          <a:p>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Date Placeholder 4"/>
          <p:cNvSpPr>
            <a:spLocks noGrp="1"/>
          </p:cNvSpPr>
          <p:nvPr>
            <p:ph type="dt" sz="half" idx="10"/>
          </p:nvPr>
        </p:nvSpPr>
        <p:spPr/>
        <p:txBody>
          <a:bodyPr/>
          <a:lstStyle/>
          <a:p>
            <a:pPr>
              <a:defRPr/>
            </a:pPr>
            <a:r>
              <a:rPr lang="en-US" smtClean="0"/>
              <a:t>10/22/2012</a:t>
            </a:r>
            <a:endParaRPr lang="en-US"/>
          </a:p>
        </p:txBody>
      </p:sp>
      <p:sp>
        <p:nvSpPr>
          <p:cNvPr id="6" name="Slide Number Placeholder 5"/>
          <p:cNvSpPr>
            <a:spLocks noGrp="1"/>
          </p:cNvSpPr>
          <p:nvPr>
            <p:ph type="sldNum" sz="quarter" idx="12"/>
          </p:nvPr>
        </p:nvSpPr>
        <p:spPr/>
        <p:txBody>
          <a:bodyPr/>
          <a:lstStyle/>
          <a:p>
            <a:pPr>
              <a:defRPr/>
            </a:pPr>
            <a:fld id="{F258795A-9CEE-411C-9E64-CB0C4B42CA22}" type="slidenum">
              <a:rPr lang="en-US" smtClean="0"/>
              <a:pPr>
                <a:defRPr/>
              </a:pPr>
              <a:t>46</a:t>
            </a:fld>
            <a:endParaRPr lang="en-US"/>
          </a:p>
        </p:txBody>
      </p:sp>
      <p:pic>
        <p:nvPicPr>
          <p:cNvPr id="204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1429" y="144237"/>
            <a:ext cx="3552825"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48893" y="4832960"/>
            <a:ext cx="2028949" cy="2038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99941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Developed “lenses” to focus on digital curation skills and knowledge needed by:</a:t>
            </a:r>
          </a:p>
          <a:p>
            <a:pPr lvl="1"/>
            <a:r>
              <a:rPr lang="en-US" dirty="0" smtClean="0"/>
              <a:t>Practitioners</a:t>
            </a:r>
          </a:p>
          <a:p>
            <a:pPr lvl="1"/>
            <a:r>
              <a:rPr lang="en-US" dirty="0" smtClean="0"/>
              <a:t>Managers</a:t>
            </a:r>
          </a:p>
          <a:p>
            <a:pPr lvl="1"/>
            <a:r>
              <a:rPr lang="en-US" dirty="0" smtClean="0"/>
              <a:t>Administrators</a:t>
            </a:r>
          </a:p>
          <a:p>
            <a:r>
              <a:rPr lang="en-US" dirty="0" smtClean="0"/>
              <a:t>Lenses built on DigCCurr Matrix, DPOE principles and curriculum, and SAA’s DAS curriculum</a:t>
            </a:r>
            <a:endParaRPr lang="en-US" dirty="0"/>
          </a:p>
        </p:txBody>
      </p:sp>
      <p:sp>
        <p:nvSpPr>
          <p:cNvPr id="4" name="Date Placeholder 3"/>
          <p:cNvSpPr>
            <a:spLocks noGrp="1"/>
          </p:cNvSpPr>
          <p:nvPr>
            <p:ph type="dt" sz="half" idx="10"/>
          </p:nvPr>
        </p:nvSpPr>
        <p:spPr/>
        <p:txBody>
          <a:bodyPr/>
          <a:lstStyle/>
          <a:p>
            <a:pPr>
              <a:defRPr/>
            </a:pPr>
            <a:r>
              <a:rPr lang="en-US" smtClean="0"/>
              <a:t>10/22/2012</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258795A-9CEE-411C-9E64-CB0C4B42CA22}" type="slidenum">
              <a:rPr lang="en-US" smtClean="0"/>
              <a:pPr>
                <a:defRPr/>
              </a:pPr>
              <a:t>47</a:t>
            </a:fld>
            <a:endParaRPr lang="en-US"/>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6526" y="328247"/>
            <a:ext cx="3552825"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12813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Skills &amp; Competency Levels</a:t>
            </a:r>
            <a:endParaRPr lang="en-US" dirty="0"/>
          </a:p>
        </p:txBody>
      </p:sp>
      <p:sp>
        <p:nvSpPr>
          <p:cNvPr id="3" name="Content Placeholder 2"/>
          <p:cNvSpPr>
            <a:spLocks noGrp="1"/>
          </p:cNvSpPr>
          <p:nvPr>
            <p:ph idx="1"/>
          </p:nvPr>
        </p:nvSpPr>
        <p:spPr/>
        <p:txBody>
          <a:bodyPr/>
          <a:lstStyle/>
          <a:p>
            <a:r>
              <a:rPr lang="en-US" dirty="0" smtClean="0"/>
              <a:t>“The </a:t>
            </a:r>
            <a:r>
              <a:rPr lang="en-US" dirty="0" err="1"/>
              <a:t>DigCurV</a:t>
            </a:r>
            <a:r>
              <a:rPr lang="en-US" dirty="0"/>
              <a:t> Curriculum Framework is designed to </a:t>
            </a:r>
            <a:r>
              <a:rPr lang="en-US" dirty="0" err="1"/>
              <a:t>recognise</a:t>
            </a:r>
            <a:r>
              <a:rPr lang="en-US" dirty="0"/>
              <a:t> that digital curation professionals may require different levels of competency and experience in specific skills. To reflect this, the skill requirements identified in the </a:t>
            </a:r>
            <a:r>
              <a:rPr lang="en-US" dirty="0" err="1"/>
              <a:t>DigCurV</a:t>
            </a:r>
            <a:r>
              <a:rPr lang="en-US" dirty="0"/>
              <a:t> lenses are defined using the competency levels shown in the </a:t>
            </a:r>
            <a:r>
              <a:rPr lang="en-US" dirty="0" smtClean="0"/>
              <a:t>table”. </a:t>
            </a:r>
            <a:endParaRPr lang="en-US" dirty="0"/>
          </a:p>
        </p:txBody>
      </p:sp>
      <p:sp>
        <p:nvSpPr>
          <p:cNvPr id="4" name="Footer Placeholder 3"/>
          <p:cNvSpPr>
            <a:spLocks noGrp="1"/>
          </p:cNvSpPr>
          <p:nvPr>
            <p:ph type="ftr" sz="quarter" idx="11"/>
          </p:nvPr>
        </p:nvSpPr>
        <p:spPr/>
        <p:txBody>
          <a:bodyPr/>
          <a:lstStyle/>
          <a:p>
            <a:r>
              <a:rPr lang="en-US" smtClean="0"/>
              <a:t>Helen Tibbo - Data Life Cycle</a:t>
            </a:r>
            <a:endParaRPr lang="en-US"/>
          </a:p>
        </p:txBody>
      </p:sp>
      <p:sp>
        <p:nvSpPr>
          <p:cNvPr id="5" name="Slide Number Placeholder 4"/>
          <p:cNvSpPr>
            <a:spLocks noGrp="1"/>
          </p:cNvSpPr>
          <p:nvPr>
            <p:ph type="sldNum" sz="quarter" idx="12"/>
          </p:nvPr>
        </p:nvSpPr>
        <p:spPr/>
        <p:txBody>
          <a:bodyPr/>
          <a:lstStyle/>
          <a:p>
            <a:fld id="{91D11958-1960-4AC3-B3FE-C8FF6A01984A}" type="slidenum">
              <a:rPr lang="en-US" smtClean="0"/>
              <a:t>48</a:t>
            </a:fld>
            <a:endParaRPr lang="en-US"/>
          </a:p>
        </p:txBody>
      </p:sp>
    </p:spTree>
    <p:extLst>
      <p:ext uri="{BB962C8B-B14F-4D97-AF65-F5344CB8AC3E}">
        <p14:creationId xmlns:p14="http://schemas.microsoft.com/office/powerpoint/2010/main" val="16061228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46892"/>
            <a:ext cx="7886700" cy="1325563"/>
          </a:xfrm>
        </p:spPr>
        <p:txBody>
          <a:bodyPr>
            <a:normAutofit fontScale="90000"/>
          </a:bodyPr>
          <a:lstStyle/>
          <a:p>
            <a:r>
              <a:rPr lang="en-US" dirty="0" smtClean="0"/>
              <a:t>Skills &amp; Competency Levels</a:t>
            </a:r>
            <a:endParaRPr lang="en-US" dirty="0"/>
          </a:p>
        </p:txBody>
      </p:sp>
      <p:pic>
        <p:nvPicPr>
          <p:cNvPr id="6" name="Content Placeholder 5"/>
          <p:cNvPicPr>
            <a:picLocks noGrp="1" noChangeAspect="1"/>
          </p:cNvPicPr>
          <p:nvPr>
            <p:ph idx="1"/>
          </p:nvPr>
        </p:nvPicPr>
        <p:blipFill>
          <a:blip r:embed="rId2"/>
          <a:stretch>
            <a:fillRect/>
          </a:stretch>
        </p:blipFill>
        <p:spPr>
          <a:xfrm>
            <a:off x="1968127" y="1531145"/>
            <a:ext cx="8255746" cy="3010327"/>
          </a:xfrm>
          <a:prstGeom prst="rect">
            <a:avLst/>
          </a:prstGeom>
        </p:spPr>
      </p:pic>
      <p:sp>
        <p:nvSpPr>
          <p:cNvPr id="4" name="Footer Placeholder 3"/>
          <p:cNvSpPr>
            <a:spLocks noGrp="1"/>
          </p:cNvSpPr>
          <p:nvPr>
            <p:ph type="ftr" sz="quarter" idx="11"/>
          </p:nvPr>
        </p:nvSpPr>
        <p:spPr/>
        <p:txBody>
          <a:bodyPr/>
          <a:lstStyle/>
          <a:p>
            <a:r>
              <a:rPr lang="en-US" smtClean="0"/>
              <a:t>Helen Tibbo - Data Life Cycle</a:t>
            </a:r>
            <a:endParaRPr lang="en-US"/>
          </a:p>
        </p:txBody>
      </p:sp>
      <p:sp>
        <p:nvSpPr>
          <p:cNvPr id="5" name="Slide Number Placeholder 4"/>
          <p:cNvSpPr>
            <a:spLocks noGrp="1"/>
          </p:cNvSpPr>
          <p:nvPr>
            <p:ph type="sldNum" sz="quarter" idx="12"/>
          </p:nvPr>
        </p:nvSpPr>
        <p:spPr/>
        <p:txBody>
          <a:bodyPr/>
          <a:lstStyle/>
          <a:p>
            <a:fld id="{91D11958-1960-4AC3-B3FE-C8FF6A01984A}" type="slidenum">
              <a:rPr lang="en-US" smtClean="0"/>
              <a:t>49</a:t>
            </a:fld>
            <a:endParaRPr lang="en-US"/>
          </a:p>
        </p:txBody>
      </p:sp>
      <p:sp>
        <p:nvSpPr>
          <p:cNvPr id="7" name="TextBox 6"/>
          <p:cNvSpPr txBox="1"/>
          <p:nvPr/>
        </p:nvSpPr>
        <p:spPr>
          <a:xfrm>
            <a:off x="2041165" y="4700162"/>
            <a:ext cx="8182708" cy="1138773"/>
          </a:xfrm>
          <a:prstGeom prst="rect">
            <a:avLst/>
          </a:prstGeom>
          <a:noFill/>
        </p:spPr>
        <p:txBody>
          <a:bodyPr wrap="square" rtlCol="0">
            <a:spAutoFit/>
          </a:bodyPr>
          <a:lstStyle/>
          <a:p>
            <a:r>
              <a:rPr lang="en-US" sz="1700" dirty="0"/>
              <a:t>For example, practitioners may require a detailed understanding of metadata standards to be able to use them in annotating specific content. Managers, on the other hand, may require only a more limited awareness of such standards to enable strategic evaluation of their use. </a:t>
            </a:r>
          </a:p>
        </p:txBody>
      </p:sp>
      <p:sp>
        <p:nvSpPr>
          <p:cNvPr id="8" name="Rectangle 7"/>
          <p:cNvSpPr/>
          <p:nvPr/>
        </p:nvSpPr>
        <p:spPr>
          <a:xfrm>
            <a:off x="4552951" y="5997624"/>
            <a:ext cx="5064369" cy="369332"/>
          </a:xfrm>
          <a:prstGeom prst="rect">
            <a:avLst/>
          </a:prstGeom>
        </p:spPr>
        <p:txBody>
          <a:bodyPr wrap="square">
            <a:spAutoFit/>
          </a:bodyPr>
          <a:lstStyle/>
          <a:p>
            <a:r>
              <a:rPr lang="en-US" dirty="0"/>
              <a:t>http://www.digcurv.gla.ac.uk/skills.html</a:t>
            </a:r>
          </a:p>
        </p:txBody>
      </p:sp>
    </p:spTree>
    <p:extLst>
      <p:ext uri="{BB962C8B-B14F-4D97-AF65-F5344CB8AC3E}">
        <p14:creationId xmlns:p14="http://schemas.microsoft.com/office/powerpoint/2010/main" val="232773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605928" y="116771"/>
            <a:ext cx="9433422" cy="1325563"/>
          </a:xfrm>
        </p:spPr>
        <p:txBody>
          <a:bodyPr>
            <a:normAutofit/>
          </a:bodyPr>
          <a:lstStyle/>
          <a:p>
            <a:r>
              <a:rPr lang="en-US" altLang="en-US" dirty="0" smtClean="0">
                <a:ea typeface="ＭＳ Ｐゴシック" panose="020B0600070205080204" pitchFamily="34" charset="-128"/>
              </a:rPr>
              <a:t>Generic Research Lifecycle</a:t>
            </a:r>
          </a:p>
        </p:txBody>
      </p:sp>
      <p:pic>
        <p:nvPicPr>
          <p:cNvPr id="15363" name="Content Placeholder 3" descr="G&amp;G.jpg"/>
          <p:cNvPicPr>
            <a:picLocks noGrp="1"/>
          </p:cNvPicPr>
          <p:nvPr>
            <p:ph idx="1"/>
          </p:nvPr>
        </p:nvPicPr>
        <p:blipFill>
          <a:blip r:embed="rId2">
            <a:extLst>
              <a:ext uri="{28A0092B-C50C-407E-A947-70E740481C1C}">
                <a14:useLocalDpi xmlns:a14="http://schemas.microsoft.com/office/drawing/2010/main" val="0"/>
              </a:ext>
            </a:extLst>
          </a:blip>
          <a:srcRect l="-19283" r="-19283"/>
          <a:stretch>
            <a:fillRect/>
          </a:stretch>
        </p:blipFill>
        <p:spPr>
          <a:xfrm>
            <a:off x="1973792" y="1442333"/>
            <a:ext cx="8244417" cy="4734630"/>
          </a:xfrm>
        </p:spPr>
      </p:pic>
      <p:sp>
        <p:nvSpPr>
          <p:cNvPr id="15364" name="Rectangle 4"/>
          <p:cNvSpPr>
            <a:spLocks noChangeArrowheads="1"/>
          </p:cNvSpPr>
          <p:nvPr/>
        </p:nvSpPr>
        <p:spPr bwMode="auto">
          <a:xfrm>
            <a:off x="2152650" y="5338986"/>
            <a:ext cx="225254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400" dirty="0"/>
              <a:t>(Green &amp; </a:t>
            </a:r>
            <a:r>
              <a:rPr lang="en-US" altLang="en-US" sz="1400" dirty="0" err="1"/>
              <a:t>Gutmann</a:t>
            </a:r>
            <a:r>
              <a:rPr lang="en-US" altLang="en-US" sz="1400" dirty="0"/>
              <a:t>, 2007)</a:t>
            </a:r>
          </a:p>
        </p:txBody>
      </p:sp>
    </p:spTree>
    <p:extLst>
      <p:ext uri="{BB962C8B-B14F-4D97-AF65-F5344CB8AC3E}">
        <p14:creationId xmlns:p14="http://schemas.microsoft.com/office/powerpoint/2010/main" val="219851479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152650" y="74763"/>
            <a:ext cx="7886700" cy="1325563"/>
          </a:xfrm>
        </p:spPr>
        <p:txBody>
          <a:bodyPr/>
          <a:lstStyle/>
          <a:p>
            <a:r>
              <a:rPr lang="en-US" dirty="0" err="1" smtClean="0"/>
              <a:t>DigCurV</a:t>
            </a:r>
            <a:r>
              <a:rPr lang="en-US" dirty="0" smtClean="0"/>
              <a:t> Executive Lens</a:t>
            </a:r>
            <a:endParaRPr lang="en-US" dirty="0"/>
          </a:p>
        </p:txBody>
      </p:sp>
      <p:sp>
        <p:nvSpPr>
          <p:cNvPr id="4" name="Footer Placeholder 3"/>
          <p:cNvSpPr>
            <a:spLocks noGrp="1"/>
          </p:cNvSpPr>
          <p:nvPr>
            <p:ph type="ftr" sz="quarter" idx="11"/>
          </p:nvPr>
        </p:nvSpPr>
        <p:spPr/>
        <p:txBody>
          <a:bodyPr/>
          <a:lstStyle/>
          <a:p>
            <a:r>
              <a:rPr lang="en-US" smtClean="0"/>
              <a:t>Helen Tibbo - Data Life Cycle</a:t>
            </a:r>
            <a:endParaRPr lang="en-US"/>
          </a:p>
        </p:txBody>
      </p:sp>
      <p:sp>
        <p:nvSpPr>
          <p:cNvPr id="5" name="Slide Number Placeholder 4"/>
          <p:cNvSpPr>
            <a:spLocks noGrp="1"/>
          </p:cNvSpPr>
          <p:nvPr>
            <p:ph type="sldNum" sz="quarter" idx="12"/>
          </p:nvPr>
        </p:nvSpPr>
        <p:spPr/>
        <p:txBody>
          <a:bodyPr/>
          <a:lstStyle/>
          <a:p>
            <a:fld id="{91D11958-1960-4AC3-B3FE-C8FF6A01984A}" type="slidenum">
              <a:rPr lang="en-US" smtClean="0"/>
              <a:t>50</a:t>
            </a:fld>
            <a:endParaRPr lang="en-US"/>
          </a:p>
        </p:txBody>
      </p:sp>
      <p:pic>
        <p:nvPicPr>
          <p:cNvPr id="7" name="Picture 6"/>
          <p:cNvPicPr>
            <a:picLocks noChangeAspect="1"/>
          </p:cNvPicPr>
          <p:nvPr/>
        </p:nvPicPr>
        <p:blipFill>
          <a:blip r:embed="rId2"/>
          <a:stretch>
            <a:fillRect/>
          </a:stretch>
        </p:blipFill>
        <p:spPr>
          <a:xfrm>
            <a:off x="3188678" y="1400326"/>
            <a:ext cx="5302860" cy="4470005"/>
          </a:xfrm>
          <a:prstGeom prst="rect">
            <a:avLst/>
          </a:prstGeom>
        </p:spPr>
      </p:pic>
      <p:sp>
        <p:nvSpPr>
          <p:cNvPr id="8" name="Rectangle 7"/>
          <p:cNvSpPr/>
          <p:nvPr/>
        </p:nvSpPr>
        <p:spPr>
          <a:xfrm>
            <a:off x="3669324" y="5928674"/>
            <a:ext cx="6370027" cy="369332"/>
          </a:xfrm>
          <a:prstGeom prst="rect">
            <a:avLst/>
          </a:prstGeom>
        </p:spPr>
        <p:txBody>
          <a:bodyPr wrap="square">
            <a:spAutoFit/>
          </a:bodyPr>
          <a:lstStyle/>
          <a:p>
            <a:r>
              <a:rPr lang="en-US" dirty="0"/>
              <a:t>http://www.digcurv.gla.ac.uk/executiveLens.html</a:t>
            </a:r>
          </a:p>
        </p:txBody>
      </p:sp>
    </p:spTree>
    <p:extLst>
      <p:ext uri="{BB962C8B-B14F-4D97-AF65-F5344CB8AC3E}">
        <p14:creationId xmlns:p14="http://schemas.microsoft.com/office/powerpoint/2010/main" val="285769797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152650" y="134042"/>
            <a:ext cx="7886700" cy="1325563"/>
          </a:xfrm>
        </p:spPr>
        <p:txBody>
          <a:bodyPr/>
          <a:lstStyle/>
          <a:p>
            <a:r>
              <a:rPr lang="en-US" dirty="0" err="1" smtClean="0"/>
              <a:t>DigCurV</a:t>
            </a:r>
            <a:r>
              <a:rPr lang="en-US" dirty="0" smtClean="0"/>
              <a:t> Executive Lens</a:t>
            </a:r>
            <a:endParaRPr lang="en-US" dirty="0"/>
          </a:p>
        </p:txBody>
      </p:sp>
      <p:sp>
        <p:nvSpPr>
          <p:cNvPr id="4" name="Footer Placeholder 3"/>
          <p:cNvSpPr>
            <a:spLocks noGrp="1"/>
          </p:cNvSpPr>
          <p:nvPr>
            <p:ph type="ftr" sz="quarter" idx="11"/>
          </p:nvPr>
        </p:nvSpPr>
        <p:spPr/>
        <p:txBody>
          <a:bodyPr/>
          <a:lstStyle/>
          <a:p>
            <a:r>
              <a:rPr lang="en-US" smtClean="0"/>
              <a:t>Helen Tibbo - Data Life Cycle</a:t>
            </a:r>
            <a:endParaRPr lang="en-US"/>
          </a:p>
        </p:txBody>
      </p:sp>
      <p:sp>
        <p:nvSpPr>
          <p:cNvPr id="5" name="Slide Number Placeholder 4"/>
          <p:cNvSpPr>
            <a:spLocks noGrp="1"/>
          </p:cNvSpPr>
          <p:nvPr>
            <p:ph type="sldNum" sz="quarter" idx="12"/>
          </p:nvPr>
        </p:nvSpPr>
        <p:spPr/>
        <p:txBody>
          <a:bodyPr/>
          <a:lstStyle/>
          <a:p>
            <a:fld id="{91D11958-1960-4AC3-B3FE-C8FF6A01984A}" type="slidenum">
              <a:rPr lang="en-US" smtClean="0"/>
              <a:t>51</a:t>
            </a:fld>
            <a:endParaRPr lang="en-US"/>
          </a:p>
        </p:txBody>
      </p:sp>
      <p:pic>
        <p:nvPicPr>
          <p:cNvPr id="8" name="Picture 7"/>
          <p:cNvPicPr>
            <a:picLocks noChangeAspect="1"/>
          </p:cNvPicPr>
          <p:nvPr/>
        </p:nvPicPr>
        <p:blipFill>
          <a:blip r:embed="rId2"/>
          <a:stretch>
            <a:fillRect/>
          </a:stretch>
        </p:blipFill>
        <p:spPr>
          <a:xfrm>
            <a:off x="3259015" y="1459604"/>
            <a:ext cx="6932735" cy="4812608"/>
          </a:xfrm>
          <a:prstGeom prst="rect">
            <a:avLst/>
          </a:prstGeom>
        </p:spPr>
      </p:pic>
    </p:spTree>
    <p:extLst>
      <p:ext uri="{BB962C8B-B14F-4D97-AF65-F5344CB8AC3E}">
        <p14:creationId xmlns:p14="http://schemas.microsoft.com/office/powerpoint/2010/main" val="241309787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72388"/>
            <a:ext cx="7886700" cy="1325563"/>
          </a:xfrm>
        </p:spPr>
        <p:txBody>
          <a:bodyPr/>
          <a:lstStyle/>
          <a:p>
            <a:r>
              <a:rPr lang="en-US" dirty="0" err="1" smtClean="0"/>
              <a:t>DigCurV</a:t>
            </a:r>
            <a:r>
              <a:rPr lang="en-US" dirty="0" smtClean="0"/>
              <a:t> Manager Lens</a:t>
            </a:r>
            <a:endParaRPr lang="en-US" dirty="0"/>
          </a:p>
        </p:txBody>
      </p:sp>
      <p:sp>
        <p:nvSpPr>
          <p:cNvPr id="3" name="Footer Placeholder 2"/>
          <p:cNvSpPr>
            <a:spLocks noGrp="1"/>
          </p:cNvSpPr>
          <p:nvPr>
            <p:ph type="ftr" sz="quarter" idx="11"/>
          </p:nvPr>
        </p:nvSpPr>
        <p:spPr/>
        <p:txBody>
          <a:bodyPr/>
          <a:lstStyle/>
          <a:p>
            <a:r>
              <a:rPr lang="en-US" smtClean="0"/>
              <a:t>Helen Tibbo - Data Life Cycle</a:t>
            </a:r>
            <a:endParaRPr lang="en-US"/>
          </a:p>
        </p:txBody>
      </p:sp>
      <p:sp>
        <p:nvSpPr>
          <p:cNvPr id="4" name="Slide Number Placeholder 3"/>
          <p:cNvSpPr>
            <a:spLocks noGrp="1"/>
          </p:cNvSpPr>
          <p:nvPr>
            <p:ph type="sldNum" sz="quarter" idx="12"/>
          </p:nvPr>
        </p:nvSpPr>
        <p:spPr/>
        <p:txBody>
          <a:bodyPr/>
          <a:lstStyle/>
          <a:p>
            <a:fld id="{91D11958-1960-4AC3-B3FE-C8FF6A01984A}" type="slidenum">
              <a:rPr lang="en-US" smtClean="0"/>
              <a:t>52</a:t>
            </a:fld>
            <a:endParaRPr lang="en-US"/>
          </a:p>
        </p:txBody>
      </p:sp>
      <p:pic>
        <p:nvPicPr>
          <p:cNvPr id="5" name="Picture 4"/>
          <p:cNvPicPr>
            <a:picLocks noChangeAspect="1"/>
          </p:cNvPicPr>
          <p:nvPr/>
        </p:nvPicPr>
        <p:blipFill>
          <a:blip r:embed="rId2"/>
          <a:stretch>
            <a:fillRect/>
          </a:stretch>
        </p:blipFill>
        <p:spPr>
          <a:xfrm>
            <a:off x="3469679" y="1582617"/>
            <a:ext cx="5252642" cy="4378935"/>
          </a:xfrm>
          <a:prstGeom prst="rect">
            <a:avLst/>
          </a:prstGeom>
        </p:spPr>
      </p:pic>
      <p:sp>
        <p:nvSpPr>
          <p:cNvPr id="6" name="Rectangle 5"/>
          <p:cNvSpPr/>
          <p:nvPr/>
        </p:nvSpPr>
        <p:spPr>
          <a:xfrm>
            <a:off x="4119196" y="5987019"/>
            <a:ext cx="5920154" cy="369332"/>
          </a:xfrm>
          <a:prstGeom prst="rect">
            <a:avLst/>
          </a:prstGeom>
        </p:spPr>
        <p:txBody>
          <a:bodyPr wrap="square">
            <a:spAutoFit/>
          </a:bodyPr>
          <a:lstStyle/>
          <a:p>
            <a:r>
              <a:rPr lang="en-US" dirty="0"/>
              <a:t>http://www.digcurv.gla.ac.uk/managerLens.html</a:t>
            </a:r>
          </a:p>
        </p:txBody>
      </p:sp>
    </p:spTree>
    <p:extLst>
      <p:ext uri="{BB962C8B-B14F-4D97-AF65-F5344CB8AC3E}">
        <p14:creationId xmlns:p14="http://schemas.microsoft.com/office/powerpoint/2010/main" val="38939418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12249"/>
            <a:ext cx="7886700" cy="1325563"/>
          </a:xfrm>
        </p:spPr>
        <p:txBody>
          <a:bodyPr/>
          <a:lstStyle/>
          <a:p>
            <a:r>
              <a:rPr lang="en-US" dirty="0" err="1" smtClean="0"/>
              <a:t>DigCurV</a:t>
            </a:r>
            <a:r>
              <a:rPr lang="en-US" dirty="0" smtClean="0"/>
              <a:t> Manager Lens</a:t>
            </a:r>
            <a:endParaRPr lang="en-US" dirty="0"/>
          </a:p>
        </p:txBody>
      </p:sp>
      <p:sp>
        <p:nvSpPr>
          <p:cNvPr id="3" name="Footer Placeholder 2"/>
          <p:cNvSpPr>
            <a:spLocks noGrp="1"/>
          </p:cNvSpPr>
          <p:nvPr>
            <p:ph type="ftr" sz="quarter" idx="11"/>
          </p:nvPr>
        </p:nvSpPr>
        <p:spPr/>
        <p:txBody>
          <a:bodyPr/>
          <a:lstStyle/>
          <a:p>
            <a:r>
              <a:rPr lang="en-US" smtClean="0"/>
              <a:t>Helen Tibbo - Data Life Cycle</a:t>
            </a:r>
            <a:endParaRPr lang="en-US"/>
          </a:p>
        </p:txBody>
      </p:sp>
      <p:sp>
        <p:nvSpPr>
          <p:cNvPr id="4" name="Slide Number Placeholder 3"/>
          <p:cNvSpPr>
            <a:spLocks noGrp="1"/>
          </p:cNvSpPr>
          <p:nvPr>
            <p:ph type="sldNum" sz="quarter" idx="12"/>
          </p:nvPr>
        </p:nvSpPr>
        <p:spPr/>
        <p:txBody>
          <a:bodyPr/>
          <a:lstStyle/>
          <a:p>
            <a:fld id="{91D11958-1960-4AC3-B3FE-C8FF6A01984A}" type="slidenum">
              <a:rPr lang="en-US" smtClean="0"/>
              <a:t>53</a:t>
            </a:fld>
            <a:endParaRPr lang="en-US"/>
          </a:p>
        </p:txBody>
      </p:sp>
      <p:pic>
        <p:nvPicPr>
          <p:cNvPr id="5" name="Picture 4"/>
          <p:cNvPicPr>
            <a:picLocks noChangeAspect="1"/>
          </p:cNvPicPr>
          <p:nvPr/>
        </p:nvPicPr>
        <p:blipFill>
          <a:blip r:embed="rId2"/>
          <a:stretch>
            <a:fillRect/>
          </a:stretch>
        </p:blipFill>
        <p:spPr>
          <a:xfrm>
            <a:off x="3347306" y="1337811"/>
            <a:ext cx="6949952" cy="4867360"/>
          </a:xfrm>
          <a:prstGeom prst="rect">
            <a:avLst/>
          </a:prstGeom>
        </p:spPr>
      </p:pic>
    </p:spTree>
    <p:extLst>
      <p:ext uri="{BB962C8B-B14F-4D97-AF65-F5344CB8AC3E}">
        <p14:creationId xmlns:p14="http://schemas.microsoft.com/office/powerpoint/2010/main" val="33580133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1"/>
            <a:ext cx="7886700" cy="1325563"/>
          </a:xfrm>
        </p:spPr>
        <p:txBody>
          <a:bodyPr>
            <a:normAutofit fontScale="90000"/>
          </a:bodyPr>
          <a:lstStyle/>
          <a:p>
            <a:r>
              <a:rPr lang="en-US" dirty="0" err="1" smtClean="0"/>
              <a:t>DigCurV</a:t>
            </a:r>
            <a:r>
              <a:rPr lang="en-US" dirty="0" smtClean="0"/>
              <a:t> Practitioner Lens</a:t>
            </a:r>
            <a:endParaRPr lang="en-US" dirty="0"/>
          </a:p>
        </p:txBody>
      </p:sp>
      <p:sp>
        <p:nvSpPr>
          <p:cNvPr id="3" name="Footer Placeholder 2"/>
          <p:cNvSpPr>
            <a:spLocks noGrp="1"/>
          </p:cNvSpPr>
          <p:nvPr>
            <p:ph type="ftr" sz="quarter" idx="11"/>
          </p:nvPr>
        </p:nvSpPr>
        <p:spPr/>
        <p:txBody>
          <a:bodyPr/>
          <a:lstStyle/>
          <a:p>
            <a:r>
              <a:rPr lang="en-US" smtClean="0"/>
              <a:t>Helen Tibbo - Data Life Cycle</a:t>
            </a:r>
            <a:endParaRPr lang="en-US"/>
          </a:p>
        </p:txBody>
      </p:sp>
      <p:sp>
        <p:nvSpPr>
          <p:cNvPr id="4" name="Slide Number Placeholder 3"/>
          <p:cNvSpPr>
            <a:spLocks noGrp="1"/>
          </p:cNvSpPr>
          <p:nvPr>
            <p:ph type="sldNum" sz="quarter" idx="12"/>
          </p:nvPr>
        </p:nvSpPr>
        <p:spPr/>
        <p:txBody>
          <a:bodyPr/>
          <a:lstStyle/>
          <a:p>
            <a:fld id="{91D11958-1960-4AC3-B3FE-C8FF6A01984A}" type="slidenum">
              <a:rPr lang="en-US" smtClean="0"/>
              <a:t>54</a:t>
            </a:fld>
            <a:endParaRPr lang="en-US"/>
          </a:p>
        </p:txBody>
      </p:sp>
      <p:pic>
        <p:nvPicPr>
          <p:cNvPr id="5" name="Picture 4"/>
          <p:cNvPicPr>
            <a:picLocks noChangeAspect="1"/>
          </p:cNvPicPr>
          <p:nvPr/>
        </p:nvPicPr>
        <p:blipFill>
          <a:blip r:embed="rId2"/>
          <a:stretch>
            <a:fillRect/>
          </a:stretch>
        </p:blipFill>
        <p:spPr>
          <a:xfrm>
            <a:off x="3714750" y="1419225"/>
            <a:ext cx="5534758" cy="4671336"/>
          </a:xfrm>
          <a:prstGeom prst="rect">
            <a:avLst/>
          </a:prstGeom>
        </p:spPr>
      </p:pic>
      <p:sp>
        <p:nvSpPr>
          <p:cNvPr id="6" name="Rectangle 5"/>
          <p:cNvSpPr/>
          <p:nvPr/>
        </p:nvSpPr>
        <p:spPr>
          <a:xfrm>
            <a:off x="4161692" y="6084699"/>
            <a:ext cx="6229350" cy="369332"/>
          </a:xfrm>
          <a:prstGeom prst="rect">
            <a:avLst/>
          </a:prstGeom>
        </p:spPr>
        <p:txBody>
          <a:bodyPr wrap="square">
            <a:spAutoFit/>
          </a:bodyPr>
          <a:lstStyle/>
          <a:p>
            <a:r>
              <a:rPr lang="en-US" dirty="0"/>
              <a:t>http://www.digcurv.gla.ac.uk/practitionerLens.html</a:t>
            </a:r>
          </a:p>
        </p:txBody>
      </p:sp>
    </p:spTree>
    <p:extLst>
      <p:ext uri="{BB962C8B-B14F-4D97-AF65-F5344CB8AC3E}">
        <p14:creationId xmlns:p14="http://schemas.microsoft.com/office/powerpoint/2010/main" val="36380269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53748"/>
            <a:ext cx="7886700" cy="1325563"/>
          </a:xfrm>
        </p:spPr>
        <p:txBody>
          <a:bodyPr>
            <a:normAutofit fontScale="90000"/>
          </a:bodyPr>
          <a:lstStyle/>
          <a:p>
            <a:r>
              <a:rPr lang="en-US" dirty="0" err="1" smtClean="0"/>
              <a:t>DigCurV</a:t>
            </a:r>
            <a:r>
              <a:rPr lang="en-US" dirty="0" smtClean="0"/>
              <a:t> Practitioner Lens</a:t>
            </a:r>
            <a:endParaRPr lang="en-US" dirty="0"/>
          </a:p>
        </p:txBody>
      </p:sp>
      <p:sp>
        <p:nvSpPr>
          <p:cNvPr id="3" name="Footer Placeholder 2"/>
          <p:cNvSpPr>
            <a:spLocks noGrp="1"/>
          </p:cNvSpPr>
          <p:nvPr>
            <p:ph type="ftr" sz="quarter" idx="11"/>
          </p:nvPr>
        </p:nvSpPr>
        <p:spPr/>
        <p:txBody>
          <a:bodyPr/>
          <a:lstStyle/>
          <a:p>
            <a:r>
              <a:rPr lang="en-US" smtClean="0"/>
              <a:t>Helen Tibbo - Data Life Cycle</a:t>
            </a:r>
            <a:endParaRPr lang="en-US"/>
          </a:p>
        </p:txBody>
      </p:sp>
      <p:sp>
        <p:nvSpPr>
          <p:cNvPr id="4" name="Slide Number Placeholder 3"/>
          <p:cNvSpPr>
            <a:spLocks noGrp="1"/>
          </p:cNvSpPr>
          <p:nvPr>
            <p:ph type="sldNum" sz="quarter" idx="12"/>
          </p:nvPr>
        </p:nvSpPr>
        <p:spPr/>
        <p:txBody>
          <a:bodyPr/>
          <a:lstStyle/>
          <a:p>
            <a:fld id="{91D11958-1960-4AC3-B3FE-C8FF6A01984A}" type="slidenum">
              <a:rPr lang="en-US" smtClean="0"/>
              <a:t>55</a:t>
            </a:fld>
            <a:endParaRPr lang="en-US"/>
          </a:p>
        </p:txBody>
      </p:sp>
      <p:pic>
        <p:nvPicPr>
          <p:cNvPr id="5" name="Picture 4"/>
          <p:cNvPicPr>
            <a:picLocks noChangeAspect="1"/>
          </p:cNvPicPr>
          <p:nvPr/>
        </p:nvPicPr>
        <p:blipFill>
          <a:blip r:embed="rId2"/>
          <a:stretch>
            <a:fillRect/>
          </a:stretch>
        </p:blipFill>
        <p:spPr>
          <a:xfrm>
            <a:off x="3493477" y="1392589"/>
            <a:ext cx="6926506" cy="4842988"/>
          </a:xfrm>
          <a:prstGeom prst="rect">
            <a:avLst/>
          </a:prstGeom>
        </p:spPr>
      </p:pic>
    </p:spTree>
    <p:extLst>
      <p:ext uri="{BB962C8B-B14F-4D97-AF65-F5344CB8AC3E}">
        <p14:creationId xmlns:p14="http://schemas.microsoft.com/office/powerpoint/2010/main" val="31351665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Knowledge and Intellectual Abilities (KIA)</a:t>
            </a:r>
            <a:endParaRPr lang="en-US" dirty="0"/>
          </a:p>
        </p:txBody>
      </p:sp>
      <p:sp>
        <p:nvSpPr>
          <p:cNvPr id="6" name="Content Placeholder 5"/>
          <p:cNvSpPr>
            <a:spLocks noGrp="1"/>
          </p:cNvSpPr>
          <p:nvPr>
            <p:ph idx="1"/>
          </p:nvPr>
        </p:nvSpPr>
        <p:spPr/>
        <p:txBody>
          <a:bodyPr>
            <a:normAutofit fontScale="92500"/>
          </a:bodyPr>
          <a:lstStyle/>
          <a:p>
            <a:r>
              <a:rPr lang="en-US" dirty="0"/>
              <a:t>Skills in this domain relate to the ability of staff to demonstrate knowledge and competency in specific areas of digital curation. A key component of this knowledge is the application of digital curation to specific market sectors such as the cultural heritage sector. </a:t>
            </a:r>
          </a:p>
          <a:p>
            <a:pPr lvl="1"/>
            <a:r>
              <a:rPr lang="en-US" dirty="0" smtClean="0"/>
              <a:t>KIA1</a:t>
            </a:r>
            <a:r>
              <a:rPr lang="en-US" dirty="0"/>
              <a:t>: Subject Knowledge </a:t>
            </a:r>
          </a:p>
          <a:p>
            <a:pPr lvl="1"/>
            <a:r>
              <a:rPr lang="en-US" dirty="0" smtClean="0"/>
              <a:t>KIA2</a:t>
            </a:r>
            <a:r>
              <a:rPr lang="en-US" dirty="0"/>
              <a:t>: Selection/Appraisal </a:t>
            </a:r>
          </a:p>
          <a:p>
            <a:pPr lvl="1"/>
            <a:r>
              <a:rPr lang="en-US" dirty="0" smtClean="0"/>
              <a:t>KIA3</a:t>
            </a:r>
            <a:r>
              <a:rPr lang="en-US" dirty="0"/>
              <a:t>: Evaluation Studies </a:t>
            </a:r>
          </a:p>
          <a:p>
            <a:pPr lvl="1"/>
            <a:r>
              <a:rPr lang="en-US" dirty="0" smtClean="0"/>
              <a:t>KIA4</a:t>
            </a:r>
            <a:r>
              <a:rPr lang="en-US" dirty="0"/>
              <a:t>: Information Skills </a:t>
            </a:r>
          </a:p>
          <a:p>
            <a:pPr lvl="1"/>
            <a:r>
              <a:rPr lang="en-US" dirty="0" smtClean="0"/>
              <a:t>KIA5</a:t>
            </a:r>
            <a:r>
              <a:rPr lang="en-US" dirty="0"/>
              <a:t>: Data Skills </a:t>
            </a:r>
            <a:endParaRPr lang="en-US" dirty="0">
              <a:effectLst/>
            </a:endParaRPr>
          </a:p>
        </p:txBody>
      </p:sp>
      <p:sp>
        <p:nvSpPr>
          <p:cNvPr id="3" name="Footer Placeholder 2"/>
          <p:cNvSpPr>
            <a:spLocks noGrp="1"/>
          </p:cNvSpPr>
          <p:nvPr>
            <p:ph type="ftr" sz="quarter" idx="11"/>
          </p:nvPr>
        </p:nvSpPr>
        <p:spPr/>
        <p:txBody>
          <a:bodyPr/>
          <a:lstStyle/>
          <a:p>
            <a:r>
              <a:rPr lang="en-US" smtClean="0"/>
              <a:t>Helen Tibbo - Data Life Cycle</a:t>
            </a:r>
            <a:endParaRPr lang="en-US"/>
          </a:p>
        </p:txBody>
      </p:sp>
      <p:sp>
        <p:nvSpPr>
          <p:cNvPr id="4" name="Slide Number Placeholder 3"/>
          <p:cNvSpPr>
            <a:spLocks noGrp="1"/>
          </p:cNvSpPr>
          <p:nvPr>
            <p:ph type="sldNum" sz="quarter" idx="12"/>
          </p:nvPr>
        </p:nvSpPr>
        <p:spPr/>
        <p:txBody>
          <a:bodyPr/>
          <a:lstStyle/>
          <a:p>
            <a:fld id="{91D11958-1960-4AC3-B3FE-C8FF6A01984A}" type="slidenum">
              <a:rPr lang="en-US" smtClean="0"/>
              <a:t>56</a:t>
            </a:fld>
            <a:endParaRPr lang="en-US"/>
          </a:p>
        </p:txBody>
      </p:sp>
    </p:spTree>
    <p:extLst>
      <p:ext uri="{BB962C8B-B14F-4D97-AF65-F5344CB8AC3E}">
        <p14:creationId xmlns:p14="http://schemas.microsoft.com/office/powerpoint/2010/main" val="6055841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Personal Qualities (PQ)</a:t>
            </a:r>
            <a:endParaRPr lang="en-US" dirty="0"/>
          </a:p>
        </p:txBody>
      </p:sp>
      <p:sp>
        <p:nvSpPr>
          <p:cNvPr id="3" name="Content Placeholder 2"/>
          <p:cNvSpPr>
            <a:spLocks noGrp="1"/>
          </p:cNvSpPr>
          <p:nvPr>
            <p:ph idx="1"/>
          </p:nvPr>
        </p:nvSpPr>
        <p:spPr/>
        <p:txBody>
          <a:bodyPr>
            <a:normAutofit lnSpcReduction="10000"/>
          </a:bodyPr>
          <a:lstStyle/>
          <a:p>
            <a:r>
              <a:rPr lang="en-US" dirty="0"/>
              <a:t>Skills in this domain relate to the ability of staff to interact and collaborate with other relevant stakeholders in digital curation activities. A key component of this knowledge is the ability to communicate with fellow professionals, colleagues in other departments, staff from external institutions, and members of the public. </a:t>
            </a:r>
          </a:p>
          <a:p>
            <a:pPr lvl="1"/>
            <a:r>
              <a:rPr lang="en-US" dirty="0" smtClean="0"/>
              <a:t>PQ1</a:t>
            </a:r>
            <a:r>
              <a:rPr lang="en-US" dirty="0"/>
              <a:t>: Integrity </a:t>
            </a:r>
          </a:p>
          <a:p>
            <a:pPr lvl="1"/>
            <a:r>
              <a:rPr lang="en-US" dirty="0" smtClean="0"/>
              <a:t>PQ2</a:t>
            </a:r>
            <a:r>
              <a:rPr lang="en-US" dirty="0"/>
              <a:t>: Communication and Advocacy Skills </a:t>
            </a:r>
          </a:p>
          <a:p>
            <a:pPr lvl="1"/>
            <a:r>
              <a:rPr lang="en-US" dirty="0" smtClean="0"/>
              <a:t>PQ3</a:t>
            </a:r>
            <a:r>
              <a:rPr lang="en-US" dirty="0"/>
              <a:t>: Responsiveness to Change </a:t>
            </a:r>
          </a:p>
          <a:p>
            <a:endParaRPr lang="en-US" dirty="0"/>
          </a:p>
        </p:txBody>
      </p:sp>
      <p:sp>
        <p:nvSpPr>
          <p:cNvPr id="4" name="Footer Placeholder 3"/>
          <p:cNvSpPr>
            <a:spLocks noGrp="1"/>
          </p:cNvSpPr>
          <p:nvPr>
            <p:ph type="ftr" sz="quarter" idx="11"/>
          </p:nvPr>
        </p:nvSpPr>
        <p:spPr/>
        <p:txBody>
          <a:bodyPr/>
          <a:lstStyle/>
          <a:p>
            <a:r>
              <a:rPr lang="en-US" smtClean="0"/>
              <a:t>Helen Tibbo - Data Life Cycle</a:t>
            </a:r>
            <a:endParaRPr lang="en-US"/>
          </a:p>
        </p:txBody>
      </p:sp>
      <p:sp>
        <p:nvSpPr>
          <p:cNvPr id="5" name="Slide Number Placeholder 4"/>
          <p:cNvSpPr>
            <a:spLocks noGrp="1"/>
          </p:cNvSpPr>
          <p:nvPr>
            <p:ph type="sldNum" sz="quarter" idx="12"/>
          </p:nvPr>
        </p:nvSpPr>
        <p:spPr/>
        <p:txBody>
          <a:bodyPr/>
          <a:lstStyle/>
          <a:p>
            <a:fld id="{91D11958-1960-4AC3-B3FE-C8FF6A01984A}" type="slidenum">
              <a:rPr lang="en-US" smtClean="0"/>
              <a:t>57</a:t>
            </a:fld>
            <a:endParaRPr lang="en-US"/>
          </a:p>
        </p:txBody>
      </p:sp>
    </p:spTree>
    <p:extLst>
      <p:ext uri="{BB962C8B-B14F-4D97-AF65-F5344CB8AC3E}">
        <p14:creationId xmlns:p14="http://schemas.microsoft.com/office/powerpoint/2010/main" val="38555302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Professional Conduct (PC)</a:t>
            </a:r>
            <a:endParaRPr lang="en-US" dirty="0"/>
          </a:p>
        </p:txBody>
      </p:sp>
      <p:sp>
        <p:nvSpPr>
          <p:cNvPr id="3" name="Content Placeholder 2"/>
          <p:cNvSpPr>
            <a:spLocks noGrp="1"/>
          </p:cNvSpPr>
          <p:nvPr>
            <p:ph idx="1"/>
          </p:nvPr>
        </p:nvSpPr>
        <p:spPr/>
        <p:txBody>
          <a:bodyPr/>
          <a:lstStyle/>
          <a:p>
            <a:pPr>
              <a:lnSpc>
                <a:spcPct val="100000"/>
              </a:lnSpc>
            </a:pPr>
            <a:r>
              <a:rPr lang="en-US" dirty="0"/>
              <a:t>Skills in this domain relate to the ability of staff to conduct themselves within the ethical and legal frameworks that regulate digital curation as a profession.</a:t>
            </a:r>
            <a:endParaRPr lang="en-US" dirty="0" smtClean="0"/>
          </a:p>
          <a:p>
            <a:pPr lvl="1"/>
            <a:r>
              <a:rPr lang="en-US" dirty="0" smtClean="0"/>
              <a:t>PC1</a:t>
            </a:r>
            <a:r>
              <a:rPr lang="en-US" dirty="0"/>
              <a:t>: Regulatory Requirements </a:t>
            </a:r>
          </a:p>
          <a:p>
            <a:pPr lvl="1"/>
            <a:r>
              <a:rPr lang="en-US" dirty="0" smtClean="0"/>
              <a:t>PC2</a:t>
            </a:r>
            <a:r>
              <a:rPr lang="en-US" dirty="0"/>
              <a:t>: Regulatory Compliance </a:t>
            </a:r>
          </a:p>
          <a:p>
            <a:pPr lvl="1"/>
            <a:r>
              <a:rPr lang="en-US" dirty="0" smtClean="0"/>
              <a:t>PC3</a:t>
            </a:r>
            <a:r>
              <a:rPr lang="en-US" dirty="0"/>
              <a:t>: Ethics, Principles and Sustainability </a:t>
            </a:r>
          </a:p>
          <a:p>
            <a:endParaRPr lang="en-US" dirty="0"/>
          </a:p>
        </p:txBody>
      </p:sp>
      <p:sp>
        <p:nvSpPr>
          <p:cNvPr id="4" name="Footer Placeholder 3"/>
          <p:cNvSpPr>
            <a:spLocks noGrp="1"/>
          </p:cNvSpPr>
          <p:nvPr>
            <p:ph type="ftr" sz="quarter" idx="11"/>
          </p:nvPr>
        </p:nvSpPr>
        <p:spPr/>
        <p:txBody>
          <a:bodyPr/>
          <a:lstStyle/>
          <a:p>
            <a:r>
              <a:rPr lang="en-US" smtClean="0"/>
              <a:t>Helen Tibbo - Data Life Cycle</a:t>
            </a:r>
            <a:endParaRPr lang="en-US"/>
          </a:p>
        </p:txBody>
      </p:sp>
      <p:sp>
        <p:nvSpPr>
          <p:cNvPr id="5" name="Slide Number Placeholder 4"/>
          <p:cNvSpPr>
            <a:spLocks noGrp="1"/>
          </p:cNvSpPr>
          <p:nvPr>
            <p:ph type="sldNum" sz="quarter" idx="12"/>
          </p:nvPr>
        </p:nvSpPr>
        <p:spPr/>
        <p:txBody>
          <a:bodyPr/>
          <a:lstStyle/>
          <a:p>
            <a:fld id="{91D11958-1960-4AC3-B3FE-C8FF6A01984A}" type="slidenum">
              <a:rPr lang="en-US" smtClean="0"/>
              <a:t>58</a:t>
            </a:fld>
            <a:endParaRPr lang="en-US"/>
          </a:p>
        </p:txBody>
      </p:sp>
    </p:spTree>
    <p:extLst>
      <p:ext uri="{BB962C8B-B14F-4D97-AF65-F5344CB8AC3E}">
        <p14:creationId xmlns:p14="http://schemas.microsoft.com/office/powerpoint/2010/main" val="252706480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Management &amp; Quality Assurance (MQA)</a:t>
            </a:r>
            <a:endParaRPr lang="en-US" dirty="0"/>
          </a:p>
        </p:txBody>
      </p:sp>
      <p:sp>
        <p:nvSpPr>
          <p:cNvPr id="3" name="Content Placeholder 2"/>
          <p:cNvSpPr>
            <a:spLocks noGrp="1"/>
          </p:cNvSpPr>
          <p:nvPr>
            <p:ph idx="1"/>
          </p:nvPr>
        </p:nvSpPr>
        <p:spPr/>
        <p:txBody>
          <a:bodyPr/>
          <a:lstStyle/>
          <a:p>
            <a:r>
              <a:rPr lang="en-US" dirty="0"/>
              <a:t>Skills in this domain relate to the ability of staff to plan, execute, and monitor digital curation activities as part of project groups or larger </a:t>
            </a:r>
            <a:r>
              <a:rPr lang="en-US" dirty="0" err="1"/>
              <a:t>programmes</a:t>
            </a:r>
            <a:r>
              <a:rPr lang="en-US" dirty="0"/>
              <a:t> of work. </a:t>
            </a:r>
          </a:p>
          <a:p>
            <a:pPr lvl="1"/>
            <a:r>
              <a:rPr lang="en-US" dirty="0" smtClean="0"/>
              <a:t>MQA1</a:t>
            </a:r>
            <a:r>
              <a:rPr lang="en-US" dirty="0"/>
              <a:t>: Risk Management </a:t>
            </a:r>
          </a:p>
          <a:p>
            <a:pPr lvl="1"/>
            <a:r>
              <a:rPr lang="en-US" dirty="0" smtClean="0"/>
              <a:t>MQA2</a:t>
            </a:r>
            <a:r>
              <a:rPr lang="en-US" dirty="0"/>
              <a:t>: Audit and Certification </a:t>
            </a:r>
          </a:p>
          <a:p>
            <a:pPr lvl="1"/>
            <a:r>
              <a:rPr lang="en-US" dirty="0" smtClean="0"/>
              <a:t>MQA3</a:t>
            </a:r>
            <a:r>
              <a:rPr lang="en-US" dirty="0"/>
              <a:t>: Resource Management </a:t>
            </a:r>
          </a:p>
          <a:p>
            <a:endParaRPr lang="en-US" dirty="0"/>
          </a:p>
        </p:txBody>
      </p:sp>
      <p:sp>
        <p:nvSpPr>
          <p:cNvPr id="4" name="Footer Placeholder 3"/>
          <p:cNvSpPr>
            <a:spLocks noGrp="1"/>
          </p:cNvSpPr>
          <p:nvPr>
            <p:ph type="ftr" sz="quarter" idx="11"/>
          </p:nvPr>
        </p:nvSpPr>
        <p:spPr/>
        <p:txBody>
          <a:bodyPr/>
          <a:lstStyle/>
          <a:p>
            <a:r>
              <a:rPr lang="en-US" smtClean="0"/>
              <a:t>Helen Tibbo - Data Life Cycle</a:t>
            </a:r>
            <a:endParaRPr lang="en-US"/>
          </a:p>
        </p:txBody>
      </p:sp>
      <p:sp>
        <p:nvSpPr>
          <p:cNvPr id="5" name="Slide Number Placeholder 4"/>
          <p:cNvSpPr>
            <a:spLocks noGrp="1"/>
          </p:cNvSpPr>
          <p:nvPr>
            <p:ph type="sldNum" sz="quarter" idx="12"/>
          </p:nvPr>
        </p:nvSpPr>
        <p:spPr/>
        <p:txBody>
          <a:bodyPr/>
          <a:lstStyle/>
          <a:p>
            <a:fld id="{91D11958-1960-4AC3-B3FE-C8FF6A01984A}" type="slidenum">
              <a:rPr lang="en-US" smtClean="0"/>
              <a:t>59</a:t>
            </a:fld>
            <a:endParaRPr lang="en-US"/>
          </a:p>
        </p:txBody>
      </p:sp>
    </p:spTree>
    <p:extLst>
      <p:ext uri="{BB962C8B-B14F-4D97-AF65-F5344CB8AC3E}">
        <p14:creationId xmlns:p14="http://schemas.microsoft.com/office/powerpoint/2010/main" val="2504098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520" r="-520"/>
          <a:stretch/>
        </p:blipFill>
        <p:spPr>
          <a:xfrm>
            <a:off x="2045761" y="184976"/>
            <a:ext cx="8629316" cy="5720065"/>
          </a:xfrm>
          <a:prstGeom prst="rect">
            <a:avLst/>
          </a:prstGeom>
        </p:spPr>
      </p:pic>
    </p:spTree>
    <p:extLst>
      <p:ext uri="{BB962C8B-B14F-4D97-AF65-F5344CB8AC3E}">
        <p14:creationId xmlns:p14="http://schemas.microsoft.com/office/powerpoint/2010/main" val="136893383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Summary</a:t>
            </a:r>
            <a:endParaRPr lang="en-US" dirty="0"/>
          </a:p>
        </p:txBody>
      </p:sp>
      <p:sp>
        <p:nvSpPr>
          <p:cNvPr id="3" name="Content Placeholder 2"/>
          <p:cNvSpPr>
            <a:spLocks noGrp="1"/>
          </p:cNvSpPr>
          <p:nvPr>
            <p:ph idx="1"/>
          </p:nvPr>
        </p:nvSpPr>
        <p:spPr/>
        <p:txBody>
          <a:bodyPr/>
          <a:lstStyle/>
          <a:p>
            <a:r>
              <a:rPr lang="en-US" smtClean="0"/>
              <a:t>Digital curators conduct a wide array of tasks and functions</a:t>
            </a:r>
          </a:p>
          <a:p>
            <a:r>
              <a:rPr lang="en-US" smtClean="0"/>
              <a:t>Few graduate programs offer substantial education for digital curation</a:t>
            </a:r>
          </a:p>
          <a:p>
            <a:r>
              <a:rPr lang="en-US" smtClean="0"/>
              <a:t>There’s an array of spotty continuing education</a:t>
            </a:r>
          </a:p>
          <a:p>
            <a:r>
              <a:rPr lang="en-US" smtClean="0"/>
              <a:t>Training must be lifelong.</a:t>
            </a:r>
            <a:endParaRPr lang="en-US" dirty="0"/>
          </a:p>
        </p:txBody>
      </p:sp>
      <p:sp>
        <p:nvSpPr>
          <p:cNvPr id="4" name="Footer Placeholder 3"/>
          <p:cNvSpPr>
            <a:spLocks noGrp="1"/>
          </p:cNvSpPr>
          <p:nvPr>
            <p:ph type="ftr" sz="quarter" idx="11"/>
          </p:nvPr>
        </p:nvSpPr>
        <p:spPr/>
        <p:txBody>
          <a:bodyPr/>
          <a:lstStyle/>
          <a:p>
            <a:r>
              <a:rPr lang="en-US" smtClean="0"/>
              <a:t>Helen Tibbo - Data Life Cycle</a:t>
            </a:r>
            <a:endParaRPr lang="en-US"/>
          </a:p>
        </p:txBody>
      </p:sp>
      <p:sp>
        <p:nvSpPr>
          <p:cNvPr id="5" name="Slide Number Placeholder 4"/>
          <p:cNvSpPr>
            <a:spLocks noGrp="1"/>
          </p:cNvSpPr>
          <p:nvPr>
            <p:ph type="sldNum" sz="quarter" idx="12"/>
          </p:nvPr>
        </p:nvSpPr>
        <p:spPr/>
        <p:txBody>
          <a:bodyPr/>
          <a:lstStyle/>
          <a:p>
            <a:fld id="{91D11958-1960-4AC3-B3FE-C8FF6A01984A}" type="slidenum">
              <a:rPr lang="en-US" smtClean="0"/>
              <a:pPr/>
              <a:t>60</a:t>
            </a:fld>
            <a:endParaRPr lang="en-US"/>
          </a:p>
        </p:txBody>
      </p:sp>
    </p:spTree>
    <p:extLst>
      <p:ext uri="{BB962C8B-B14F-4D97-AF65-F5344CB8AC3E}">
        <p14:creationId xmlns:p14="http://schemas.microsoft.com/office/powerpoint/2010/main" val="273802519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6</a:t>
            </a:r>
            <a:endParaRPr lang="en-US" dirty="0"/>
          </a:p>
        </p:txBody>
      </p:sp>
      <p:sp>
        <p:nvSpPr>
          <p:cNvPr id="3" name="Content Placeholder 2"/>
          <p:cNvSpPr>
            <a:spLocks noGrp="1"/>
          </p:cNvSpPr>
          <p:nvPr>
            <p:ph idx="1"/>
          </p:nvPr>
        </p:nvSpPr>
        <p:spPr/>
        <p:txBody>
          <a:bodyPr/>
          <a:lstStyle/>
          <a:p>
            <a:endParaRPr lang="en-US" dirty="0" smtClean="0"/>
          </a:p>
          <a:p>
            <a:endParaRPr lang="en-US" dirty="0"/>
          </a:p>
          <a:p>
            <a:r>
              <a:rPr lang="en-US" dirty="0" smtClean="0"/>
              <a:t>Please break into your groups and discuss what you think were the most important points of today’s presentation for you and your organization.</a:t>
            </a:r>
            <a:endParaRPr lang="en-US" dirty="0"/>
          </a:p>
        </p:txBody>
      </p:sp>
      <p:sp>
        <p:nvSpPr>
          <p:cNvPr id="4" name="Footer Placeholder 3"/>
          <p:cNvSpPr>
            <a:spLocks noGrp="1"/>
          </p:cNvSpPr>
          <p:nvPr>
            <p:ph type="ftr" sz="quarter" idx="11"/>
          </p:nvPr>
        </p:nvSpPr>
        <p:spPr/>
        <p:txBody>
          <a:bodyPr/>
          <a:lstStyle/>
          <a:p>
            <a:r>
              <a:rPr lang="en-US" smtClean="0"/>
              <a:t>Helen Tibbo - Data Life Cycle</a:t>
            </a:r>
            <a:endParaRPr lang="en-US"/>
          </a:p>
        </p:txBody>
      </p:sp>
      <p:sp>
        <p:nvSpPr>
          <p:cNvPr id="5" name="Slide Number Placeholder 4"/>
          <p:cNvSpPr>
            <a:spLocks noGrp="1"/>
          </p:cNvSpPr>
          <p:nvPr>
            <p:ph type="sldNum" sz="quarter" idx="12"/>
          </p:nvPr>
        </p:nvSpPr>
        <p:spPr/>
        <p:txBody>
          <a:bodyPr/>
          <a:lstStyle/>
          <a:p>
            <a:fld id="{91D11958-1960-4AC3-B3FE-C8FF6A01984A}" type="slidenum">
              <a:rPr lang="en-US" smtClean="0"/>
              <a:t>61</a:t>
            </a:fld>
            <a:endParaRPr lang="en-US"/>
          </a:p>
        </p:txBody>
      </p:sp>
    </p:spTree>
    <p:extLst>
      <p:ext uri="{BB962C8B-B14F-4D97-AF65-F5344CB8AC3E}">
        <p14:creationId xmlns:p14="http://schemas.microsoft.com/office/powerpoint/2010/main" val="1747404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61091" y="108401"/>
            <a:ext cx="9145607" cy="6116564"/>
          </a:xfrm>
          <a:prstGeom prst="rect">
            <a:avLst/>
          </a:prstGeom>
        </p:spPr>
      </p:pic>
    </p:spTree>
    <p:extLst>
      <p:ext uri="{BB962C8B-B14F-4D97-AF65-F5344CB8AC3E}">
        <p14:creationId xmlns:p14="http://schemas.microsoft.com/office/powerpoint/2010/main" val="11650508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Data Life Cycles</a:t>
            </a:r>
            <a:endParaRPr lang="en-US" dirty="0"/>
          </a:p>
        </p:txBody>
      </p:sp>
      <p:sp>
        <p:nvSpPr>
          <p:cNvPr id="3" name="Text Placeholder 2"/>
          <p:cNvSpPr>
            <a:spLocks noGrp="1"/>
          </p:cNvSpPr>
          <p:nvPr>
            <p:ph type="body" idx="1"/>
          </p:nvPr>
        </p:nvSpPr>
        <p:spPr/>
        <p:txBody>
          <a:bodyPr>
            <a:normAutofit/>
          </a:bodyPr>
          <a:lstStyle/>
          <a:p>
            <a:r>
              <a:rPr lang="en-US" b="1" dirty="0"/>
              <a:t>What the Data Are Doing</a:t>
            </a:r>
          </a:p>
        </p:txBody>
      </p:sp>
    </p:spTree>
    <p:extLst>
      <p:ext uri="{BB962C8B-B14F-4D97-AF65-F5344CB8AC3E}">
        <p14:creationId xmlns:p14="http://schemas.microsoft.com/office/powerpoint/2010/main" val="33296084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344561" y="102689"/>
            <a:ext cx="7886700" cy="1325563"/>
          </a:xfrm>
          <a:solidFill>
            <a:schemeClr val="lt1"/>
          </a:solidFill>
        </p:spPr>
        <p:txBody>
          <a:bodyPr>
            <a:normAutofit fontScale="90000"/>
          </a:bodyPr>
          <a:lstStyle/>
          <a:p>
            <a:pPr>
              <a:spcAft>
                <a:spcPts val="900"/>
              </a:spcAft>
              <a:tabLst>
                <a:tab pos="1034654" algn="l"/>
                <a:tab pos="1197769" algn="l"/>
              </a:tabLst>
            </a:pPr>
            <a:r>
              <a:rPr lang="en-US" dirty="0">
                <a:effectLst>
                  <a:outerShdw blurRad="38100" dist="38100" dir="2700000" algn="tl">
                    <a:srgbClr val="000000">
                      <a:alpha val="43137"/>
                    </a:srgbClr>
                  </a:outerShdw>
                </a:effectLst>
              </a:rPr>
              <a:t>UK Data </a:t>
            </a:r>
            <a:r>
              <a:rPr lang="en-US" dirty="0" smtClean="0">
                <a:effectLst>
                  <a:outerShdw blurRad="38100" dist="38100" dir="2700000" algn="tl">
                    <a:srgbClr val="000000">
                      <a:alpha val="43137"/>
                    </a:srgbClr>
                  </a:outerShdw>
                </a:effectLst>
              </a:rPr>
              <a:t>Archive: </a:t>
            </a:r>
            <a:r>
              <a:rPr lang="en-US" dirty="0">
                <a:effectLst>
                  <a:outerShdw blurRad="38100" dist="38100" dir="2700000" algn="tl">
                    <a:srgbClr val="000000">
                      <a:alpha val="43137"/>
                    </a:srgbClr>
                  </a:outerShdw>
                </a:effectLst>
              </a:rPr>
              <a:t>Research Data </a:t>
            </a:r>
            <a:r>
              <a:rPr lang="en-US" dirty="0" smtClean="0">
                <a:effectLst>
                  <a:outerShdw blurRad="38100" dist="38100" dir="2700000" algn="tl">
                    <a:srgbClr val="000000">
                      <a:alpha val="43137"/>
                    </a:srgbClr>
                  </a:outerShdw>
                </a:effectLst>
              </a:rPr>
              <a:t>Lifecycle</a:t>
            </a:r>
            <a:endParaRPr lang="en-US" dirty="0">
              <a:effectLst>
                <a:outerShdw blurRad="38100" dist="38100" dir="2700000" algn="tl">
                  <a:srgbClr val="000000">
                    <a:alpha val="43137"/>
                  </a:srgbClr>
                </a:outerShdw>
              </a:effectLst>
            </a:endParaRPr>
          </a:p>
        </p:txBody>
      </p:sp>
      <p:pic>
        <p:nvPicPr>
          <p:cNvPr id="4" name="Picture 2" descr="http://ukdataservice.ac.uk/media/132177/data_lifecycle_recolour.pn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533422" y="1495093"/>
            <a:ext cx="4787188" cy="4681871"/>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pPr>
              <a:defRPr/>
            </a:pPr>
            <a:fld id="{401B6D8B-9EB9-40FB-B0D8-EA016213B564}" type="slidenum">
              <a:rPr lang="en-US" smtClean="0"/>
              <a:pPr>
                <a:defRPr/>
              </a:pPr>
              <a:t>9</a:t>
            </a:fld>
            <a:endParaRPr lang="en-US"/>
          </a:p>
        </p:txBody>
      </p:sp>
      <p:sp>
        <p:nvSpPr>
          <p:cNvPr id="6" name="TextBox 5"/>
          <p:cNvSpPr txBox="1"/>
          <p:nvPr/>
        </p:nvSpPr>
        <p:spPr>
          <a:xfrm>
            <a:off x="4495800" y="6123416"/>
            <a:ext cx="6172200" cy="830997"/>
          </a:xfrm>
          <a:prstGeom prst="rect">
            <a:avLst/>
          </a:prstGeom>
          <a:noFill/>
        </p:spPr>
        <p:txBody>
          <a:bodyPr wrap="square" rtlCol="0">
            <a:spAutoFit/>
          </a:bodyPr>
          <a:lstStyle/>
          <a:p>
            <a:r>
              <a:rPr lang="en-US" sz="1600" dirty="0" err="1"/>
              <a:t>Corti</a:t>
            </a:r>
            <a:r>
              <a:rPr lang="en-US" sz="1600" dirty="0"/>
              <a:t>, L. (2014). </a:t>
            </a:r>
            <a:r>
              <a:rPr lang="en-US" sz="1600" i="1" dirty="0"/>
              <a:t>Managing and sharing research data: A guide to good practice</a:t>
            </a:r>
            <a:r>
              <a:rPr lang="en-US" sz="1600" dirty="0"/>
              <a:t> (1st edition.). Thousand Oaks, CA: SAGE Publications</a:t>
            </a:r>
            <a:r>
              <a:rPr lang="en-US" sz="1050" dirty="0"/>
              <a:t>.</a:t>
            </a:r>
            <a:endParaRPr lang="en-US" sz="1050" dirty="0">
              <a:latin typeface="+mj-lt"/>
            </a:endParaRPr>
          </a:p>
        </p:txBody>
      </p:sp>
    </p:spTree>
    <p:extLst>
      <p:ext uri="{BB962C8B-B14F-4D97-AF65-F5344CB8AC3E}">
        <p14:creationId xmlns:p14="http://schemas.microsoft.com/office/powerpoint/2010/main" val="331867918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Scc9_w_SbUGmcjMDbOvrT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8T.qXM56yUmTKlzNupVfE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1ie_7RBraEm.oCvY.nix7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i8hGDp9RIESvulWDCMUyA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ye0jEgzZ0SKUyl0BEjts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1rFaYPYQZk.qk5KIRSwXGg"/>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Verdana"/>
        <a:ea typeface=""/>
        <a:cs typeface=""/>
      </a:majorFont>
      <a:minorFont>
        <a:latin typeface="Verdan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 test" id="{2E2EBB98-8BCE-4BDA-AA24-57DF054960CD}" vid="{CAB5D3C3-F29B-48B6-BEC3-C1F98CF520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 test</Template>
  <TotalTime>2030</TotalTime>
  <Words>2481</Words>
  <Application>Microsoft Office PowerPoint</Application>
  <PresentationFormat>Widescreen</PresentationFormat>
  <Paragraphs>319</Paragraphs>
  <Slides>61</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61</vt:i4>
      </vt:variant>
    </vt:vector>
  </HeadingPairs>
  <TitlesOfParts>
    <vt:vector size="71" baseType="lpstr">
      <vt:lpstr>ＭＳ Ｐゴシック</vt:lpstr>
      <vt:lpstr>ＭＳ Ｐゴシック</vt:lpstr>
      <vt:lpstr>Arial</vt:lpstr>
      <vt:lpstr>Calibri</vt:lpstr>
      <vt:lpstr>Georgia</vt:lpstr>
      <vt:lpstr>Palatino Linotype</vt:lpstr>
      <vt:lpstr>Times New Roman</vt:lpstr>
      <vt:lpstr>Verdana</vt:lpstr>
      <vt:lpstr>Wingdings</vt:lpstr>
      <vt:lpstr>Office Theme</vt:lpstr>
      <vt:lpstr> 1.2B Research, Data, and Curation Life Cycles</vt:lpstr>
      <vt:lpstr>Life Cycle Approach</vt:lpstr>
      <vt:lpstr>Lifecycles</vt:lpstr>
      <vt:lpstr>Research Life Cycles</vt:lpstr>
      <vt:lpstr>Generic Research Lifecycle</vt:lpstr>
      <vt:lpstr>PowerPoint Presentation</vt:lpstr>
      <vt:lpstr>PowerPoint Presentation</vt:lpstr>
      <vt:lpstr>Data Life Cycles</vt:lpstr>
      <vt:lpstr>UK Data Archive: Research Data Lifecycle</vt:lpstr>
      <vt:lpstr>Data Documentation Initiative (DDI) Research Data Lifecycle</vt:lpstr>
      <vt:lpstr>Records Management Approach</vt:lpstr>
      <vt:lpstr>Curation Life Cycles</vt:lpstr>
      <vt:lpstr>Mantra Research Data Lifecycle</vt:lpstr>
      <vt:lpstr>DCC Curation Lifecycle Model</vt:lpstr>
      <vt:lpstr>Key Elements of the DCC Curation Lifecycle Model Data</vt:lpstr>
      <vt:lpstr>Full Lifecycle Actions</vt:lpstr>
      <vt:lpstr>Full Lifecycle Actions</vt:lpstr>
      <vt:lpstr>Sequential Actions</vt:lpstr>
      <vt:lpstr>Sequential Actions</vt:lpstr>
      <vt:lpstr>Sequential Actions</vt:lpstr>
      <vt:lpstr>Sequential Actions</vt:lpstr>
      <vt:lpstr>Occasional Actions</vt:lpstr>
      <vt:lpstr>NOAA Environmental Data Life Cycle Functions</vt:lpstr>
      <vt:lpstr>Interagency Working Group on Digital Data - OSPT</vt:lpstr>
      <vt:lpstr>Mission Data Lifecycle</vt:lpstr>
      <vt:lpstr>Summary</vt:lpstr>
      <vt:lpstr>Digital Curators</vt:lpstr>
      <vt:lpstr>The Demand</vt:lpstr>
      <vt:lpstr>LIS Landscape </vt:lpstr>
      <vt:lpstr>Exercise 5</vt:lpstr>
      <vt:lpstr>The Digital Curation Role</vt:lpstr>
      <vt:lpstr>The Digital Curation Role</vt:lpstr>
      <vt:lpstr>Big Question:  What knowledge and competencies do professionals need in order to do digital curation work?</vt:lpstr>
      <vt:lpstr>Matrix of Digital Curation Knowledge &amp; Competencies</vt:lpstr>
      <vt:lpstr>DigCCurr Matrix of Digital Curation Knowledge and Competencies (http://ils.unc.edu/digccurr/digccurr-matrix.html)  Dimensions</vt:lpstr>
      <vt:lpstr>Digital Curation Functions &amp; Skills</vt:lpstr>
      <vt:lpstr>High-Level Functions</vt:lpstr>
      <vt:lpstr>Meta-Level Functions</vt:lpstr>
      <vt:lpstr>Lifelong Education</vt:lpstr>
      <vt:lpstr>DPOE: Digital Preservation Outreach &amp; Education </vt:lpstr>
      <vt:lpstr>DPOE Curriculum</vt:lpstr>
      <vt:lpstr>DPOE Pyramid</vt:lpstr>
      <vt:lpstr>DPOE Audiences</vt:lpstr>
      <vt:lpstr>Society of American Archivists’ Digital Archives Specialist Certificate</vt:lpstr>
      <vt:lpstr>DigCurV Project</vt:lpstr>
      <vt:lpstr>DigCurV</vt:lpstr>
      <vt:lpstr>PowerPoint Presentation</vt:lpstr>
      <vt:lpstr>Skills &amp; Competency Levels</vt:lpstr>
      <vt:lpstr>Skills &amp; Competency Levels</vt:lpstr>
      <vt:lpstr>DigCurV Executive Lens</vt:lpstr>
      <vt:lpstr>DigCurV Executive Lens</vt:lpstr>
      <vt:lpstr>DigCurV Manager Lens</vt:lpstr>
      <vt:lpstr>DigCurV Manager Lens</vt:lpstr>
      <vt:lpstr>DigCurV Practitioner Lens</vt:lpstr>
      <vt:lpstr>DigCurV Practitioner Lens</vt:lpstr>
      <vt:lpstr>Knowledge and Intellectual Abilities (KIA)</vt:lpstr>
      <vt:lpstr>Personal Qualities (PQ)</vt:lpstr>
      <vt:lpstr>Professional Conduct (PC)</vt:lpstr>
      <vt:lpstr>Management &amp; Quality Assurance (MQA)</vt:lpstr>
      <vt:lpstr>Summary</vt:lpstr>
      <vt:lpstr>Exercise 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1.1 Data Management and Information Science</dc:title>
  <dc:creator>Amanda Drewry</dc:creator>
  <cp:lastModifiedBy>Tibbo, Helen R</cp:lastModifiedBy>
  <cp:revision>54</cp:revision>
  <dcterms:created xsi:type="dcterms:W3CDTF">2016-01-09T21:52:11Z</dcterms:created>
  <dcterms:modified xsi:type="dcterms:W3CDTF">2016-08-22T21:00:57Z</dcterms:modified>
</cp:coreProperties>
</file>