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1"/>
  </p:notesMasterIdLst>
  <p:sldIdLst>
    <p:sldId id="256" r:id="rId2"/>
    <p:sldId id="258" r:id="rId3"/>
    <p:sldId id="288" r:id="rId4"/>
    <p:sldId id="259" r:id="rId5"/>
    <p:sldId id="289" r:id="rId6"/>
    <p:sldId id="290" r:id="rId7"/>
    <p:sldId id="291" r:id="rId8"/>
    <p:sldId id="292" r:id="rId9"/>
    <p:sldId id="293" r:id="rId10"/>
    <p:sldId id="294" r:id="rId11"/>
    <p:sldId id="295" r:id="rId12"/>
    <p:sldId id="297" r:id="rId13"/>
    <p:sldId id="298" r:id="rId14"/>
    <p:sldId id="299" r:id="rId15"/>
    <p:sldId id="300" r:id="rId16"/>
    <p:sldId id="301" r:id="rId17"/>
    <p:sldId id="302" r:id="rId18"/>
    <p:sldId id="303" r:id="rId19"/>
    <p:sldId id="304" r:id="rId20"/>
    <p:sldId id="267" r:id="rId21"/>
    <p:sldId id="305" r:id="rId22"/>
    <p:sldId id="268" r:id="rId23"/>
    <p:sldId id="269" r:id="rId24"/>
    <p:sldId id="373" r:id="rId25"/>
    <p:sldId id="296" r:id="rId26"/>
    <p:sldId id="270" r:id="rId27"/>
    <p:sldId id="271" r:id="rId28"/>
    <p:sldId id="272" r:id="rId29"/>
    <p:sldId id="273" r:id="rId30"/>
    <p:sldId id="274" r:id="rId31"/>
    <p:sldId id="277" r:id="rId32"/>
    <p:sldId id="278" r:id="rId33"/>
    <p:sldId id="279" r:id="rId34"/>
    <p:sldId id="280" r:id="rId35"/>
    <p:sldId id="284" r:id="rId36"/>
    <p:sldId id="285" r:id="rId37"/>
    <p:sldId id="286" r:id="rId38"/>
    <p:sldId id="306" r:id="rId39"/>
    <p:sldId id="374" r:id="rId40"/>
    <p:sldId id="351" r:id="rId41"/>
    <p:sldId id="345" r:id="rId42"/>
    <p:sldId id="349" r:id="rId43"/>
    <p:sldId id="368" r:id="rId44"/>
    <p:sldId id="370" r:id="rId45"/>
    <p:sldId id="308" r:id="rId46"/>
    <p:sldId id="309" r:id="rId47"/>
    <p:sldId id="314" r:id="rId48"/>
    <p:sldId id="315" r:id="rId49"/>
    <p:sldId id="319" r:id="rId50"/>
    <p:sldId id="320" r:id="rId51"/>
    <p:sldId id="325" r:id="rId52"/>
    <p:sldId id="323" r:id="rId53"/>
    <p:sldId id="322" r:id="rId54"/>
    <p:sldId id="324" r:id="rId55"/>
    <p:sldId id="326" r:id="rId56"/>
    <p:sldId id="327" r:id="rId57"/>
    <p:sldId id="328" r:id="rId58"/>
    <p:sldId id="339" r:id="rId59"/>
    <p:sldId id="329" r:id="rId60"/>
    <p:sldId id="330" r:id="rId61"/>
    <p:sldId id="331" r:id="rId62"/>
    <p:sldId id="332" r:id="rId63"/>
    <p:sldId id="333" r:id="rId64"/>
    <p:sldId id="334" r:id="rId65"/>
    <p:sldId id="335" r:id="rId66"/>
    <p:sldId id="375" r:id="rId67"/>
    <p:sldId id="352" r:id="rId68"/>
    <p:sldId id="354" r:id="rId69"/>
    <p:sldId id="355" r:id="rId70"/>
    <p:sldId id="356" r:id="rId71"/>
    <p:sldId id="357" r:id="rId72"/>
    <p:sldId id="359" r:id="rId73"/>
    <p:sldId id="360" r:id="rId74"/>
    <p:sldId id="361" r:id="rId75"/>
    <p:sldId id="362" r:id="rId76"/>
    <p:sldId id="364" r:id="rId77"/>
    <p:sldId id="363" r:id="rId78"/>
    <p:sldId id="365" r:id="rId79"/>
    <p:sldId id="369"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3605" autoAdjust="0"/>
  </p:normalViewPr>
  <p:slideViewPr>
    <p:cSldViewPr snapToGrid="0">
      <p:cViewPr varScale="1">
        <p:scale>
          <a:sx n="66" d="100"/>
          <a:sy n="66" d="100"/>
        </p:scale>
        <p:origin x="524" y="32"/>
      </p:cViewPr>
      <p:guideLst/>
    </p:cSldViewPr>
  </p:slideViewPr>
  <p:notesTextViewPr>
    <p:cViewPr>
      <p:scale>
        <a:sx n="1" d="1"/>
        <a:sy n="1" d="1"/>
      </p:scale>
      <p:origin x="0" y="0"/>
    </p:cViewPr>
  </p:notesTextViewPr>
  <p:sorterViewPr>
    <p:cViewPr>
      <p:scale>
        <a:sx n="100" d="100"/>
        <a:sy n="100" d="100"/>
      </p:scale>
      <p:origin x="0" y="-3045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69F66-C34B-4F19-BC8E-AEA551198532}" type="datetimeFigureOut">
              <a:rPr lang="en-US" smtClean="0"/>
              <a:t>8/22/2016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627C9-2B5D-43A9-8CD8-A93A2A08272D}" type="slidenum">
              <a:rPr lang="en-US" smtClean="0"/>
              <a:t>‹#›</a:t>
            </a:fld>
            <a:endParaRPr lang="en-US"/>
          </a:p>
        </p:txBody>
      </p:sp>
    </p:spTree>
    <p:extLst>
      <p:ext uri="{BB962C8B-B14F-4D97-AF65-F5344CB8AC3E}">
        <p14:creationId xmlns:p14="http://schemas.microsoft.com/office/powerpoint/2010/main" val="115562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1</a:t>
            </a:fld>
            <a:endParaRPr lang="en-US"/>
          </a:p>
        </p:txBody>
      </p:sp>
    </p:spTree>
    <p:extLst>
      <p:ext uri="{BB962C8B-B14F-4D97-AF65-F5344CB8AC3E}">
        <p14:creationId xmlns:p14="http://schemas.microsoft.com/office/powerpoint/2010/main" val="95549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88068" name="Header Placeholder 3"/>
          <p:cNvSpPr>
            <a:spLocks noGrp="1"/>
          </p:cNvSpPr>
          <p:nvPr>
            <p:ph type="hdr" sz="quarter"/>
          </p:nvPr>
        </p:nvSpPr>
        <p:spPr bwMode="auto">
          <a:ln>
            <a:miter lim="800000"/>
            <a:headEnd/>
            <a:tailEnd/>
          </a:ln>
        </p:spPr>
        <p:txBody>
          <a:bodyPr rtlCol="0"/>
          <a:lstStyle/>
          <a:p>
            <a:pPr fontAlgn="auto">
              <a:spcBef>
                <a:spcPts val="0"/>
              </a:spcBef>
              <a:spcAft>
                <a:spcPts val="0"/>
              </a:spcAft>
              <a:defRPr/>
            </a:pPr>
            <a:r>
              <a:rPr lang="en-US">
                <a:latin typeface="+mn-lt"/>
              </a:rPr>
              <a:t>Digital Preservation Management Workshop, September 2007</a:t>
            </a:r>
          </a:p>
        </p:txBody>
      </p:sp>
      <p:sp>
        <p:nvSpPr>
          <p:cNvPr id="73733"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r>
              <a:rPr lang="en-US" altLang="en-US" smtClean="0"/>
              <a:t>Cornell University Library &amp; ICPSR © 2003-2007</a:t>
            </a:r>
          </a:p>
        </p:txBody>
      </p:sp>
      <p:sp>
        <p:nvSpPr>
          <p:cNvPr id="73734"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66D5567-35C2-4359-8E1F-9EAB0595811A}" type="slidenum">
              <a:rPr lang="en-US" altLang="en-US"/>
              <a:pPr eaLnBrk="1" hangingPunct="1">
                <a:spcBef>
                  <a:spcPct val="0"/>
                </a:spcBef>
              </a:pPr>
              <a:t>57</a:t>
            </a:fld>
            <a:endParaRPr lang="en-US" altLang="en-US"/>
          </a:p>
        </p:txBody>
      </p:sp>
    </p:spTree>
    <p:extLst>
      <p:ext uri="{BB962C8B-B14F-4D97-AF65-F5344CB8AC3E}">
        <p14:creationId xmlns:p14="http://schemas.microsoft.com/office/powerpoint/2010/main" val="23624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smtClean="0"/>
              <a:t>These 3 competencies are grouped together because they interlink:</a:t>
            </a:r>
          </a:p>
          <a:p>
            <a:r>
              <a:rPr lang="en-GB" dirty="0" smtClean="0"/>
              <a:t>The </a:t>
            </a:r>
            <a:r>
              <a:rPr lang="en-GB" b="1" dirty="0" smtClean="0"/>
              <a:t>preservation plans </a:t>
            </a:r>
            <a:r>
              <a:rPr lang="en-GB" dirty="0" smtClean="0"/>
              <a:t>should be good</a:t>
            </a:r>
          </a:p>
          <a:p>
            <a:r>
              <a:rPr lang="en-GB" dirty="0" smtClean="0"/>
              <a:t>The preservation plans should be implemented in the </a:t>
            </a:r>
            <a:r>
              <a:rPr lang="en-GB" b="1" dirty="0" smtClean="0"/>
              <a:t>workflows</a:t>
            </a:r>
          </a:p>
          <a:p>
            <a:r>
              <a:rPr lang="en-GB" dirty="0" smtClean="0"/>
              <a:t>The workflows should be described in sufficient </a:t>
            </a:r>
            <a:r>
              <a:rPr lang="en-GB" b="1" dirty="0" smtClean="0"/>
              <a:t>detail</a:t>
            </a:r>
            <a:r>
              <a:rPr lang="en-GB" dirty="0" smtClean="0"/>
              <a:t> so that they can be verified</a:t>
            </a:r>
          </a:p>
          <a:p>
            <a:endParaRPr lang="en-US" dirty="0" smtClean="0"/>
          </a:p>
          <a:p>
            <a:r>
              <a:rPr lang="en-GB" i="1" dirty="0" smtClean="0"/>
              <a:t>It is relevant to say that</a:t>
            </a:r>
            <a:r>
              <a:rPr lang="en-GB" i="1" baseline="0" dirty="0" smtClean="0"/>
              <a:t>  these competencies are strictly related to the metrics 3.1 (governance and organizational )</a:t>
            </a:r>
            <a:endParaRPr lang="en-US" dirty="0"/>
          </a:p>
        </p:txBody>
      </p:sp>
      <p:sp>
        <p:nvSpPr>
          <p:cNvPr id="4" name="Slide Number Placeholder 3"/>
          <p:cNvSpPr>
            <a:spLocks noGrp="1"/>
          </p:cNvSpPr>
          <p:nvPr>
            <p:ph type="sldNum" sz="quarter" idx="10"/>
          </p:nvPr>
        </p:nvSpPr>
        <p:spPr/>
        <p:txBody>
          <a:bodyPr/>
          <a:lstStyle/>
          <a:p>
            <a:fld id="{5C10D09A-9DCE-42FE-BF71-07E510FE7E6C}" type="slidenum">
              <a:rPr lang="en-US" smtClean="0"/>
              <a:pPr/>
              <a:t>58</a:t>
            </a:fld>
            <a:endParaRPr lang="en-US"/>
          </a:p>
        </p:txBody>
      </p:sp>
    </p:spTree>
    <p:extLst>
      <p:ext uri="{BB962C8B-B14F-4D97-AF65-F5344CB8AC3E}">
        <p14:creationId xmlns:p14="http://schemas.microsoft.com/office/powerpoint/2010/main" val="3779992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DF00C3A5-2C50-4E13-9C2F-1DD17303DE5E}" type="slidenum">
              <a:rPr lang="en-US" altLang="en-US"/>
              <a:pPr eaLnBrk="1" hangingPunct="1">
                <a:spcBef>
                  <a:spcPct val="0"/>
                </a:spcBef>
              </a:pPr>
              <a:t>59</a:t>
            </a:fld>
            <a:endParaRPr lang="en-US" altLang="en-US"/>
          </a:p>
        </p:txBody>
      </p:sp>
      <p:sp>
        <p:nvSpPr>
          <p:cNvPr id="7577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679766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1E00ECD5-EC27-4A01-82ED-D3FA25F6A79B}" type="slidenum">
              <a:rPr lang="en-US" altLang="en-US"/>
              <a:pPr eaLnBrk="1" hangingPunct="1">
                <a:spcBef>
                  <a:spcPct val="0"/>
                </a:spcBef>
              </a:pPr>
              <a:t>60</a:t>
            </a:fld>
            <a:endParaRPr lang="en-US" altLang="en-US"/>
          </a:p>
        </p:txBody>
      </p:sp>
      <p:sp>
        <p:nvSpPr>
          <p:cNvPr id="7680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749711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3F7368D6-D5B9-497C-831F-7800E6898A0D}" type="slidenum">
              <a:rPr lang="en-US" altLang="en-US"/>
              <a:pPr eaLnBrk="1" hangingPunct="1">
                <a:spcBef>
                  <a:spcPct val="0"/>
                </a:spcBef>
              </a:pPr>
              <a:t>61</a:t>
            </a:fld>
            <a:endParaRPr lang="en-US" altLang="en-US"/>
          </a:p>
        </p:txBody>
      </p:sp>
      <p:sp>
        <p:nvSpPr>
          <p:cNvPr id="77827"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594060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E4ECD9FB-272F-4103-854D-0A6D51C524F6}" type="slidenum">
              <a:rPr lang="en-US" altLang="en-US"/>
              <a:pPr eaLnBrk="1" hangingPunct="1">
                <a:spcBef>
                  <a:spcPct val="0"/>
                </a:spcBef>
              </a:pPr>
              <a:t>62</a:t>
            </a:fld>
            <a:endParaRPr lang="en-US" altLang="en-US"/>
          </a:p>
        </p:txBody>
      </p:sp>
      <p:sp>
        <p:nvSpPr>
          <p:cNvPr id="7885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567318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14272AA5-671A-4A25-B980-8146881E8E88}" type="slidenum">
              <a:rPr lang="en-US" altLang="en-US"/>
              <a:pPr eaLnBrk="1" hangingPunct="1">
                <a:spcBef>
                  <a:spcPct val="0"/>
                </a:spcBef>
              </a:pPr>
              <a:t>63</a:t>
            </a:fld>
            <a:endParaRPr lang="en-US" altLang="en-US"/>
          </a:p>
        </p:txBody>
      </p:sp>
      <p:sp>
        <p:nvSpPr>
          <p:cNvPr id="7987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965769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DD278CFB-3ABC-4C57-A133-0B286C82145F}" type="slidenum">
              <a:rPr lang="en-US" altLang="en-US"/>
              <a:pPr eaLnBrk="1" hangingPunct="1">
                <a:spcBef>
                  <a:spcPct val="0"/>
                </a:spcBef>
              </a:pPr>
              <a:t>64</a:t>
            </a:fld>
            <a:endParaRPr lang="en-US" altLang="en-US"/>
          </a:p>
        </p:txBody>
      </p:sp>
      <p:sp>
        <p:nvSpPr>
          <p:cNvPr id="8089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518688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616EDD06-870C-4B89-82A2-668FBBB64D05}" type="slidenum">
              <a:rPr lang="en-US" altLang="en-US"/>
              <a:pPr eaLnBrk="1" hangingPunct="1">
                <a:spcBef>
                  <a:spcPct val="0"/>
                </a:spcBef>
              </a:pPr>
              <a:t>65</a:t>
            </a:fld>
            <a:endParaRPr lang="en-US" altLang="en-US"/>
          </a:p>
        </p:txBody>
      </p:sp>
      <p:sp>
        <p:nvSpPr>
          <p:cNvPr id="8192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12395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3</a:t>
            </a:fld>
            <a:endParaRPr lang="en-US"/>
          </a:p>
        </p:txBody>
      </p:sp>
    </p:spTree>
    <p:extLst>
      <p:ext uri="{BB962C8B-B14F-4D97-AF65-F5344CB8AC3E}">
        <p14:creationId xmlns:p14="http://schemas.microsoft.com/office/powerpoint/2010/main" val="3302539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defTabSz="947684">
              <a:defRPr/>
            </a:pPr>
            <a:r>
              <a:rPr lang="en-GB" u="none" dirty="0"/>
              <a:t>In general the term policy is </a:t>
            </a:r>
            <a:r>
              <a:rPr lang="en-GB" b="1" u="none" dirty="0"/>
              <a:t>not well defined </a:t>
            </a:r>
            <a:r>
              <a:rPr lang="en-GB" u="none" dirty="0"/>
              <a:t>in the literature and even less in the practice. A basic definition is provided by ISO standards (even if not consistently): for instance in the </a:t>
            </a:r>
            <a:r>
              <a:rPr lang="en-GB" b="1" u="none" dirty="0"/>
              <a:t>standard </a:t>
            </a:r>
            <a:r>
              <a:rPr lang="en-US" b="1" u="none" dirty="0"/>
              <a:t>ISO 30300</a:t>
            </a:r>
            <a:r>
              <a:rPr lang="en-US" u="none" dirty="0"/>
              <a:t>, </a:t>
            </a:r>
            <a:r>
              <a:rPr lang="en-US" i="1" u="none" dirty="0"/>
              <a:t>Information and documentation — Management systems for </a:t>
            </a:r>
            <a:r>
              <a:rPr lang="en-US" i="1" u="none" dirty="0" err="1"/>
              <a:t>records</a:t>
            </a:r>
            <a:r>
              <a:rPr lang="en-US" i="1" u="none" dirty="0"/>
              <a:t> — Fundamentals and vocabulary </a:t>
            </a:r>
            <a:r>
              <a:rPr lang="en-US" u="none" dirty="0"/>
              <a:t> the term  ‘records policy’ is defined as following: </a:t>
            </a:r>
            <a:r>
              <a:rPr lang="en-US" b="1" u="none" dirty="0"/>
              <a:t>“overall intentions and direction of an organization related to management systems for records formally expressed by top management”. </a:t>
            </a:r>
            <a:r>
              <a:rPr lang="en-US" u="none" dirty="0"/>
              <a:t>The formal nature of the policy – no matter the specific domain where applied – is always recognized as an essential requirement. According to </a:t>
            </a:r>
            <a:r>
              <a:rPr lang="en-US" b="1" u="none" dirty="0"/>
              <a:t>Gartner website the term policy is intended as “an accountability framework to encourage desirable behavior in the evaluation, creation, storage, use, archival and deletion of information” which includes “the processes, roles, standards and metrics that ensure the effective and efficient use of information in enabling an organization to achieve its goals”</a:t>
            </a:r>
            <a:endParaRPr lang="it-IT" b="1" u="none" dirty="0"/>
          </a:p>
          <a:p>
            <a:pPr defTabSz="947684">
              <a:defRPr/>
            </a:pPr>
            <a:r>
              <a:rPr lang="en-US" u="none" dirty="0"/>
              <a:t>The preservation policies have the same ambiguous nature and have been differently interpreted by the repositories in various domains (see the </a:t>
            </a:r>
            <a:r>
              <a:rPr lang="en-US" b="1" u="none" dirty="0"/>
              <a:t>APARSEN</a:t>
            </a:r>
            <a:r>
              <a:rPr lang="en-US" u="none" dirty="0"/>
              <a:t> deliverable 35 dedicated to this specific issue: </a:t>
            </a:r>
            <a:r>
              <a:rPr lang="en-GB" u="none" cap="small" dirty="0"/>
              <a:t>D35.1 </a:t>
            </a:r>
            <a:r>
              <a:rPr lang="en-GB" u="none" dirty="0"/>
              <a:t>Exemplar good governance structures and data policies) (</a:t>
            </a:r>
            <a:r>
              <a:rPr lang="en-US" u="none" dirty="0"/>
              <a:t>www.alliancepermanentaccess.org/index.php/aparsen/aparsen-research/wp35-data-policies-and-governance). </a:t>
            </a:r>
            <a:endParaRPr lang="it-IT" u="none" dirty="0"/>
          </a:p>
          <a:p>
            <a:pPr defTabSz="947684">
              <a:defRPr/>
            </a:pPr>
            <a:r>
              <a:rPr lang="en-US" i="1" dirty="0"/>
              <a:t>It is very important to verify in the repository who is </a:t>
            </a:r>
            <a:r>
              <a:rPr lang="en-US" b="1" i="1" dirty="0"/>
              <a:t>responsible</a:t>
            </a:r>
            <a:r>
              <a:rPr lang="en-US" i="1" dirty="0"/>
              <a:t> for what and how: it is necessary </a:t>
            </a:r>
            <a:r>
              <a:rPr lang="en-US" b="1" i="1" dirty="0"/>
              <a:t>to transform the abstract model into (good) practice.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C10D09A-9DCE-42FE-BF71-07E510FE7E6C}" type="slidenum">
              <a:rPr lang="en-US" smtClean="0"/>
              <a:pPr/>
              <a:t>41</a:t>
            </a:fld>
            <a:endParaRPr lang="en-US"/>
          </a:p>
        </p:txBody>
      </p:sp>
    </p:spTree>
    <p:extLst>
      <p:ext uri="{BB962C8B-B14F-4D97-AF65-F5344CB8AC3E}">
        <p14:creationId xmlns:p14="http://schemas.microsoft.com/office/powerpoint/2010/main" val="288047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C768C38E-99BE-4F00-AD11-72E3F7D77A55}" type="slidenum">
              <a:rPr lang="en-US" altLang="en-US"/>
              <a:pPr eaLnBrk="1" hangingPunct="1">
                <a:spcBef>
                  <a:spcPct val="0"/>
                </a:spcBef>
              </a:pPr>
              <a:t>51</a:t>
            </a:fld>
            <a:endParaRPr lang="en-US" altLang="en-US"/>
          </a:p>
        </p:txBody>
      </p:sp>
      <p:sp>
        <p:nvSpPr>
          <p:cNvPr id="64515"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979" tIns="44990" rIns="89979" bIns="44990" numCol="1" anchor="t" anchorCtr="0" compatLnSpc="1">
            <a:prstTxWarp prst="textNoShape">
              <a:avLst/>
            </a:prstTxWarp>
          </a:bodyPr>
          <a:lstStyle/>
          <a:p>
            <a:pPr lvl="1"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447362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3E08969E-FF3A-4E29-AB5B-5C995333E2A8}" type="slidenum">
              <a:rPr lang="en-US" altLang="en-US"/>
              <a:pPr eaLnBrk="1" hangingPunct="1">
                <a:spcBef>
                  <a:spcPct val="0"/>
                </a:spcBef>
              </a:pPr>
              <a:t>52</a:t>
            </a:fld>
            <a:endParaRPr lang="en-US" altLang="en-US"/>
          </a:p>
        </p:txBody>
      </p:sp>
      <p:sp>
        <p:nvSpPr>
          <p:cNvPr id="6144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176809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066" indent="-291179" eaLnBrk="0" hangingPunct="0">
              <a:defRPr>
                <a:solidFill>
                  <a:schemeClr val="tx1"/>
                </a:solidFill>
                <a:latin typeface="Arial" charset="0"/>
                <a:ea typeface="ＭＳ Ｐゴシック" charset="-128"/>
              </a:defRPr>
            </a:lvl2pPr>
            <a:lvl3pPr marL="1164717" indent="-232943" eaLnBrk="0" hangingPunct="0">
              <a:defRPr>
                <a:solidFill>
                  <a:schemeClr val="tx1"/>
                </a:solidFill>
                <a:latin typeface="Arial" charset="0"/>
                <a:ea typeface="ＭＳ Ｐゴシック" charset="-128"/>
              </a:defRPr>
            </a:lvl3pPr>
            <a:lvl4pPr marL="1630604" indent="-232943" eaLnBrk="0" hangingPunct="0">
              <a:defRPr>
                <a:solidFill>
                  <a:schemeClr val="tx1"/>
                </a:solidFill>
                <a:latin typeface="Arial" charset="0"/>
                <a:ea typeface="ＭＳ Ｐゴシック" charset="-128"/>
              </a:defRPr>
            </a:lvl4pPr>
            <a:lvl5pPr marL="2096491" indent="-232943" eaLnBrk="0" hangingPunct="0">
              <a:defRPr>
                <a:solidFill>
                  <a:schemeClr val="tx1"/>
                </a:solidFill>
                <a:latin typeface="Arial" charset="0"/>
                <a:ea typeface="ＭＳ Ｐゴシック" charset="-128"/>
              </a:defRPr>
            </a:lvl5pPr>
            <a:lvl6pPr marL="2562377" indent="-232943" eaLnBrk="0" fontAlgn="base" hangingPunct="0">
              <a:spcBef>
                <a:spcPct val="0"/>
              </a:spcBef>
              <a:spcAft>
                <a:spcPct val="0"/>
              </a:spcAft>
              <a:defRPr>
                <a:solidFill>
                  <a:schemeClr val="tx1"/>
                </a:solidFill>
                <a:latin typeface="Arial" charset="0"/>
                <a:ea typeface="ＭＳ Ｐゴシック" charset="-128"/>
              </a:defRPr>
            </a:lvl6pPr>
            <a:lvl7pPr marL="3028264" indent="-232943" eaLnBrk="0" fontAlgn="base" hangingPunct="0">
              <a:spcBef>
                <a:spcPct val="0"/>
              </a:spcBef>
              <a:spcAft>
                <a:spcPct val="0"/>
              </a:spcAft>
              <a:defRPr>
                <a:solidFill>
                  <a:schemeClr val="tx1"/>
                </a:solidFill>
                <a:latin typeface="Arial" charset="0"/>
                <a:ea typeface="ＭＳ Ｐゴシック" charset="-128"/>
              </a:defRPr>
            </a:lvl7pPr>
            <a:lvl8pPr marL="3494151" indent="-232943" eaLnBrk="0" fontAlgn="base" hangingPunct="0">
              <a:spcBef>
                <a:spcPct val="0"/>
              </a:spcBef>
              <a:spcAft>
                <a:spcPct val="0"/>
              </a:spcAft>
              <a:defRPr>
                <a:solidFill>
                  <a:schemeClr val="tx1"/>
                </a:solidFill>
                <a:latin typeface="Arial" charset="0"/>
                <a:ea typeface="ＭＳ Ｐゴシック" charset="-128"/>
              </a:defRPr>
            </a:lvl8pPr>
            <a:lvl9pPr marL="3960038" indent="-232943"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72CC9F5-5C0C-4C23-B355-DD4FA8582994}" type="slidenum">
              <a:rPr lang="en-US" smtClean="0">
                <a:latin typeface="Calibri" charset="0"/>
              </a:rPr>
              <a:pPr eaLnBrk="1" hangingPunct="1"/>
              <a:t>53</a:t>
            </a:fld>
            <a:endParaRPr lang="en-US" smtClean="0">
              <a:latin typeface="Calibri" charset="0"/>
            </a:endParaRPr>
          </a:p>
        </p:txBody>
      </p:sp>
      <p:sp>
        <p:nvSpPr>
          <p:cNvPr id="58371" name="Rectangle 1026"/>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309" tIns="46655" rIns="93309" bIns="46655"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22048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C1574F9-CF10-46CE-8220-FC166E28741C}" type="slidenum">
              <a:rPr lang="en-US" altLang="en-US"/>
              <a:pPr eaLnBrk="1" hangingPunct="1">
                <a:spcBef>
                  <a:spcPct val="0"/>
                </a:spcBef>
              </a:pPr>
              <a:t>54</a:t>
            </a:fld>
            <a:endParaRPr lang="en-US" altLang="en-US"/>
          </a:p>
        </p:txBody>
      </p:sp>
      <p:sp>
        <p:nvSpPr>
          <p:cNvPr id="6349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415611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19E1CED5-201C-4708-908D-C97AADD82CF6}" type="slidenum">
              <a:rPr lang="en-US" altLang="en-US"/>
              <a:pPr eaLnBrk="1" hangingPunct="1">
                <a:spcBef>
                  <a:spcPct val="0"/>
                </a:spcBef>
              </a:pPr>
              <a:t>55</a:t>
            </a:fld>
            <a:endParaRPr lang="en-US" altLang="en-US"/>
          </a:p>
        </p:txBody>
      </p:sp>
      <p:sp>
        <p:nvSpPr>
          <p:cNvPr id="6553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401894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9B0615D0-8A8C-4F7D-A8BE-7E75787026A1}" type="slidenum">
              <a:rPr lang="en-US" altLang="en-US"/>
              <a:pPr eaLnBrk="1" hangingPunct="1">
                <a:spcBef>
                  <a:spcPct val="0"/>
                </a:spcBef>
              </a:pPr>
              <a:t>56</a:t>
            </a:fld>
            <a:endParaRPr lang="en-US" altLang="en-US"/>
          </a:p>
        </p:txBody>
      </p:sp>
      <p:sp>
        <p:nvSpPr>
          <p:cNvPr id="6963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13552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Helen Tibbo - Data Life Cycle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5136840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Helen Tibbo - Data Life Cycle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37760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Helen Tibbo - Data Life Cycle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304836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381001"/>
            <a:ext cx="10363200" cy="1470025"/>
          </a:xfrm>
        </p:spPr>
        <p:txBody>
          <a:bodyPr/>
          <a:lstStyle>
            <a:lvl1pPr>
              <a:defRPr>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9339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rtlCol="0">
            <a:normAutofit/>
          </a:bodyPr>
          <a:lstStyle/>
          <a:p>
            <a:pPr lvl="0"/>
            <a:endParaRPr lang="en-US" noProof="0"/>
          </a:p>
        </p:txBody>
      </p:sp>
      <p:sp>
        <p:nvSpPr>
          <p:cNvPr id="4" name="Date Placeholder 3"/>
          <p:cNvSpPr>
            <a:spLocks noGrp="1"/>
          </p:cNvSpPr>
          <p:nvPr>
            <p:ph type="dt" sz="half" idx="10"/>
          </p:nvPr>
        </p:nvSpPr>
        <p:spPr>
          <a:xfrm>
            <a:off x="914400" y="6248400"/>
            <a:ext cx="2540000" cy="457200"/>
          </a:xfrm>
        </p:spPr>
        <p:txBody>
          <a:bodyPr anchor="t"/>
          <a:lstStyle>
            <a:lvl1pPr algn="r">
              <a:defRPr>
                <a:latin typeface="Times New Roman" pitchFamily="18" charset="0"/>
                <a:ea typeface="+mn-ea"/>
              </a:defRPr>
            </a:lvl1pPr>
          </a:lstStyle>
          <a:p>
            <a:pPr>
              <a:defRPr/>
            </a:pPr>
            <a:endParaRPr lang="en-US"/>
          </a:p>
        </p:txBody>
      </p:sp>
      <p:sp>
        <p:nvSpPr>
          <p:cNvPr id="5" name="Footer Placeholder 4"/>
          <p:cNvSpPr>
            <a:spLocks noGrp="1"/>
          </p:cNvSpPr>
          <p:nvPr>
            <p:ph type="ftr" sz="quarter" idx="11"/>
          </p:nvPr>
        </p:nvSpPr>
        <p:spPr>
          <a:xfrm>
            <a:off x="4165600" y="6248400"/>
            <a:ext cx="3860800" cy="457200"/>
          </a:xfrm>
        </p:spPr>
        <p:txBody>
          <a:bodyPr anchor="t"/>
          <a:lstStyle>
            <a:lvl1pPr algn="r">
              <a:defRPr>
                <a:latin typeface="Times New Roman" pitchFamily="18" charset="0"/>
              </a:defRPr>
            </a:lvl1pPr>
          </a:lstStyle>
          <a:p>
            <a:pPr>
              <a:defRPr/>
            </a:pPr>
            <a:r>
              <a:rPr lang="en-US" smtClean="0"/>
              <a:t>Helen Tibbo - Data Life Cycle</a:t>
            </a:r>
            <a:endParaRPr lang="en-US"/>
          </a:p>
        </p:txBody>
      </p:sp>
      <p:sp>
        <p:nvSpPr>
          <p:cNvPr id="6" name="Slide Number Placeholder 5"/>
          <p:cNvSpPr>
            <a:spLocks noGrp="1"/>
          </p:cNvSpPr>
          <p:nvPr>
            <p:ph type="sldNum" sz="quarter" idx="12"/>
          </p:nvPr>
        </p:nvSpPr>
        <p:spPr>
          <a:xfrm>
            <a:off x="8737600" y="6248400"/>
            <a:ext cx="2540000" cy="457200"/>
          </a:xfrm>
        </p:spPr>
        <p:txBody>
          <a:bodyPr anchor="t"/>
          <a:lstStyle>
            <a:lvl1pPr>
              <a:defRPr>
                <a:latin typeface="Times New Roman" panose="02020603050405020304" pitchFamily="18" charset="0"/>
              </a:defRPr>
            </a:lvl1pPr>
          </a:lstStyle>
          <a:p>
            <a:fld id="{EA3AEB13-999E-4E2A-B614-FEA8031829B6}" type="slidenum">
              <a:rPr lang="en-US" altLang="en-US"/>
              <a:pPr/>
              <a:t>‹#›</a:t>
            </a:fld>
            <a:endParaRPr lang="en-US" altLang="en-US"/>
          </a:p>
        </p:txBody>
      </p:sp>
    </p:spTree>
    <p:extLst>
      <p:ext uri="{BB962C8B-B14F-4D97-AF65-F5344CB8AC3E}">
        <p14:creationId xmlns:p14="http://schemas.microsoft.com/office/powerpoint/2010/main" val="336294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540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Helen Tibbo - Data Life Cycle</a:t>
            </a:r>
            <a:endParaRPr lang="en-US" dirty="0"/>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07963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80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smtClean="0"/>
              <a:t>Helen Tibbo - Data Life Cycle</a:t>
            </a:r>
            <a:endParaRPr lang="en-US" dirty="0"/>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04777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Helen Tibbo - Data Life Cycle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414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Helen Tibbo - Data Life Cycle</a:t>
            </a:r>
            <a:endParaRPr lang="en-US"/>
          </a:p>
        </p:txBody>
      </p:sp>
      <p:sp>
        <p:nvSpPr>
          <p:cNvPr id="9" name="Slide Number Placeholder 8"/>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53387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540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defRPr>
            </a:lvl1p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44474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Helen Tibbo - Data Life Cycle</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315357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Helen Tibbo - Data Life Cycle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29996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Helen Tibbo - Data Life Cycle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8329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2000" t="88000" r="70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Helen Tibbo - Data Life Cycle</a:t>
            </a:r>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11958-1960-4AC3-B3FE-C8FF6A01984A}" type="slidenum">
              <a:rPr lang="en-US" smtClean="0"/>
              <a:t>‹#›</a:t>
            </a:fld>
            <a:endParaRPr lang="en-US"/>
          </a:p>
        </p:txBody>
      </p:sp>
    </p:spTree>
    <p:extLst>
      <p:ext uri="{BB962C8B-B14F-4D97-AF65-F5344CB8AC3E}">
        <p14:creationId xmlns:p14="http://schemas.microsoft.com/office/powerpoint/2010/main" val="707366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ibraries.mit.edu/data-management/plan/wri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ibraries.mit.edu/data-management/store/formats/" TargetMode="External"/><Relationship Id="rId2" Type="http://schemas.openxmlformats.org/officeDocument/2006/relationships/hyperlink" Target="http://libraries.mit.edu/data-management/store/documentation/" TargetMode="External"/><Relationship Id="rId1" Type="http://schemas.openxmlformats.org/officeDocument/2006/relationships/slideLayout" Target="../slideLayouts/slideLayout2.xml"/><Relationship Id="rId5" Type="http://schemas.openxmlformats.org/officeDocument/2006/relationships/hyperlink" Target="http://libraries.mit.edu/data-management/store/backups/" TargetMode="External"/><Relationship Id="rId4" Type="http://schemas.openxmlformats.org/officeDocument/2006/relationships/hyperlink" Target="http://libraries.mit.edu/data-management/store/organiz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libraries.mit.edu/data-management/share/confidentiality/" TargetMode="External"/><Relationship Id="rId2" Type="http://schemas.openxmlformats.org/officeDocument/2006/relationships/hyperlink" Target="http://libraries.mit.edu/data-management/shar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dcc.ac.uk/resources/how-guides/license-research-data" TargetMode="External"/><Relationship Id="rId2" Type="http://schemas.openxmlformats.org/officeDocument/2006/relationships/hyperlink" Target="http://libraries.mit.edu/data-management/share/journal-requiremen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ibraries.mit.edu/dspace" TargetMode="External"/><Relationship Id="rId2" Type="http://schemas.openxmlformats.org/officeDocument/2006/relationships/hyperlink" Target="http://libraries.mit.edu/data-management/share/find-repositor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mptool.org/"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guides.lib.unc.edu/researchdatatoolkit"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guides.lib.unc.edu/c.php?g=8535&amp;p=43809"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www.dcc.ac.uk/" TargetMode="External"/><Relationship Id="rId2" Type="http://schemas.openxmlformats.org/officeDocument/2006/relationships/hyperlink" Target="http://www.ciesin.columbia.edu/ger/" TargetMode="External"/><Relationship Id="rId1" Type="http://schemas.openxmlformats.org/officeDocument/2006/relationships/slideLayout" Target="../slideLayouts/slideLayout2.xml"/><Relationship Id="rId6" Type="http://schemas.openxmlformats.org/officeDocument/2006/relationships/hyperlink" Target="http://www.data-archive.ac.uk/media/2894/managingsharing.pdf" TargetMode="External"/><Relationship Id="rId5" Type="http://schemas.openxmlformats.org/officeDocument/2006/relationships/hyperlink" Target="http://www.data-archive.ac.uk/create-manage" TargetMode="External"/><Relationship Id="rId4" Type="http://schemas.openxmlformats.org/officeDocument/2006/relationships/hyperlink" Target="http://daac.ornl.gov/PI/pi_info.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datacurationprofiles.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docs.lib.purdue.edu/dcpsymposiu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sf.gov/bfa/dias/policy/dmpfaqs.jsp" TargetMode="External"/><Relationship Id="rId2" Type="http://schemas.openxmlformats.org/officeDocument/2006/relationships/hyperlink" Target="http://www.nsf.gov/pubs/policydocs/pappguide/nsf11001/gpg_2.jsp#dm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crl.edu/archiving-preservation/digital-archives/metrics-assessing-and-certifying/core-r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dtic.mil/dtic/pdf/DoD_PublicAccessPlan_Feb2015.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er.educause.edu/articles/2014/7/digital-preservation-policy-framework-a-case-study"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ds.nih.gov/03policy2.html" TargetMode="External"/><Relationship Id="rId2" Type="http://schemas.openxmlformats.org/officeDocument/2006/relationships/hyperlink" Target="http://grants.nih.gov/grants/policy/data_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chemeClr val="accent5">
                    <a:lumMod val="75000"/>
                  </a:schemeClr>
                </a:solidFill>
                <a:latin typeface="Palatino Linotype" panose="02040502050505030304" pitchFamily="18" charset="0"/>
                <a:ea typeface="Verdana" panose="020B0604030504040204" pitchFamily="34" charset="0"/>
                <a:cs typeface="Verdana" panose="020B0604030504040204" pitchFamily="34" charset="0"/>
              </a:rPr>
              <a:t>2.1</a:t>
            </a:r>
            <a:r>
              <a:rPr lang="en-US" dirty="0" smtClean="0">
                <a:solidFill>
                  <a:schemeClr val="accent5">
                    <a:lumMod val="75000"/>
                  </a:schemeClr>
                </a:solidFill>
                <a:latin typeface="Palatino Linotype" panose="02040502050505030304" pitchFamily="18" charset="0"/>
                <a:ea typeface="Verdana" panose="020B0604030504040204" pitchFamily="34" charset="0"/>
                <a:cs typeface="Verdana" panose="020B0604030504040204" pitchFamily="34" charset="0"/>
              </a:rPr>
              <a:t> </a:t>
            </a:r>
            <a:r>
              <a:rPr lang="en-US" dirty="0">
                <a:solidFill>
                  <a:schemeClr val="accent5">
                    <a:lumMod val="75000"/>
                  </a:schemeClr>
                </a:solidFill>
                <a:latin typeface="Palatino Linotype" panose="02040502050505030304" pitchFamily="18" charset="0"/>
                <a:ea typeface="Verdana" panose="020B0604030504040204" pitchFamily="34" charset="0"/>
                <a:cs typeface="Verdana" panose="020B0604030504040204" pitchFamily="34" charset="0"/>
              </a:rPr>
              <a:t>Data Management Plans &amp; Profiles</a:t>
            </a:r>
            <a:endParaRPr lang="en-US" dirty="0">
              <a:solidFill>
                <a:schemeClr val="accent5">
                  <a:lumMod val="75000"/>
                </a:schemeClr>
              </a:solidFill>
              <a:latin typeface="Palatino Linotype" panose="02040502050505030304" pitchFamily="18" charset="0"/>
            </a:endParaRPr>
          </a:p>
        </p:txBody>
      </p:sp>
      <p:sp>
        <p:nvSpPr>
          <p:cNvPr id="3" name="Subtitle 2"/>
          <p:cNvSpPr>
            <a:spLocks noGrp="1"/>
          </p:cNvSpPr>
          <p:nvPr>
            <p:ph type="subTitle" idx="1"/>
          </p:nvPr>
        </p:nvSpPr>
        <p:spPr>
          <a:xfrm>
            <a:off x="2667000" y="4167303"/>
            <a:ext cx="6858000" cy="2054089"/>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Helen Tibbo</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tibbo@email.unc.edu</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September 8, </a:t>
            </a:r>
            <a:r>
              <a:rPr lang="en-US" dirty="0" smtClean="0">
                <a:latin typeface="Verdana" panose="020B0604030504040204" pitchFamily="34" charset="0"/>
                <a:ea typeface="Verdana" panose="020B0604030504040204" pitchFamily="34" charset="0"/>
                <a:cs typeface="Verdana" panose="020B0604030504040204" pitchFamily="34" charset="0"/>
              </a:rPr>
              <a:t>2016</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a:spLocks noChangeArrowheads="1"/>
          </p:cNvSpPr>
          <p:nvPr/>
        </p:nvSpPr>
        <p:spPr bwMode="auto">
          <a:xfrm>
            <a:off x="1511165" y="394583"/>
            <a:ext cx="91343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n-US" altLang="en-US" sz="2800" b="1" dirty="0">
                <a:latin typeface="Verdana" panose="020B0604030504040204" pitchFamily="34" charset="0"/>
              </a:rPr>
              <a:t>Introduction to Data Management Concepts and Practices</a:t>
            </a:r>
          </a:p>
        </p:txBody>
      </p:sp>
    </p:spTree>
    <p:extLst>
      <p:ext uri="{BB962C8B-B14F-4D97-AF65-F5344CB8AC3E}">
        <p14:creationId xmlns:p14="http://schemas.microsoft.com/office/powerpoint/2010/main" val="1977346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Funder Requirements – NEH &amp; IMLS</a:t>
            </a:r>
            <a:endParaRPr lang="en-US" dirty="0"/>
          </a:p>
        </p:txBody>
      </p:sp>
      <p:sp>
        <p:nvSpPr>
          <p:cNvPr id="3" name="Content Placeholder 2"/>
          <p:cNvSpPr>
            <a:spLocks noGrp="1"/>
          </p:cNvSpPr>
          <p:nvPr>
            <p:ph idx="1"/>
          </p:nvPr>
        </p:nvSpPr>
        <p:spPr/>
        <p:txBody>
          <a:bodyPr/>
          <a:lstStyle/>
          <a:p>
            <a:r>
              <a:rPr lang="en-US" dirty="0"/>
              <a:t>The National Endowment for the Humanities (NEH) Office of Digital Humanities requires data management plans as a part of grant applications for proposals and awards</a:t>
            </a:r>
            <a:r>
              <a:rPr lang="en-US" dirty="0" smtClean="0"/>
              <a:t>.</a:t>
            </a:r>
          </a:p>
          <a:p>
            <a:r>
              <a:rPr lang="en-US" dirty="0" smtClean="0"/>
              <a:t>The Institute of Museum and Library Services (IMLS) also requires a data management plan for grant applications.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10</a:t>
            </a:fld>
            <a:endParaRPr lang="en-US"/>
          </a:p>
        </p:txBody>
      </p:sp>
    </p:spTree>
    <p:extLst>
      <p:ext uri="{BB962C8B-B14F-4D97-AF65-F5344CB8AC3E}">
        <p14:creationId xmlns:p14="http://schemas.microsoft.com/office/powerpoint/2010/main" val="1646241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Library Services for DMPs</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11</a:t>
            </a:fld>
            <a:endParaRPr lang="en-US"/>
          </a:p>
        </p:txBody>
      </p:sp>
    </p:spTree>
    <p:extLst>
      <p:ext uri="{BB962C8B-B14F-4D97-AF65-F5344CB8AC3E}">
        <p14:creationId xmlns:p14="http://schemas.microsoft.com/office/powerpoint/2010/main" val="1816068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MIT: Why Manage </a:t>
            </a:r>
            <a:r>
              <a:rPr lang="en-US" dirty="0"/>
              <a:t>&amp; </a:t>
            </a:r>
            <a:r>
              <a:rPr lang="en-US" dirty="0" smtClean="0"/>
              <a:t>Share Your Data?</a:t>
            </a:r>
            <a:r>
              <a:rPr lang="en-US" b="1" dirty="0"/>
              <a:t/>
            </a:r>
            <a:br>
              <a:rPr lang="en-US" b="1" dirty="0"/>
            </a:br>
            <a:endParaRPr lang="en-US" dirty="0"/>
          </a:p>
        </p:txBody>
      </p:sp>
      <p:sp>
        <p:nvSpPr>
          <p:cNvPr id="5" name="Content Placeholder 4"/>
          <p:cNvSpPr>
            <a:spLocks noGrp="1"/>
          </p:cNvSpPr>
          <p:nvPr>
            <p:ph idx="1"/>
          </p:nvPr>
        </p:nvSpPr>
        <p:spPr/>
        <p:txBody>
          <a:bodyPr>
            <a:normAutofit/>
          </a:bodyPr>
          <a:lstStyle/>
          <a:p>
            <a:r>
              <a:rPr lang="en-US" dirty="0"/>
              <a:t>Increase your research </a:t>
            </a:r>
            <a:r>
              <a:rPr lang="en-US" dirty="0" smtClean="0"/>
              <a:t>impact </a:t>
            </a:r>
          </a:p>
          <a:p>
            <a:r>
              <a:rPr lang="en-US" dirty="0" smtClean="0"/>
              <a:t>Save time </a:t>
            </a:r>
          </a:p>
          <a:p>
            <a:r>
              <a:rPr lang="en-US" dirty="0" smtClean="0"/>
              <a:t>Preserve </a:t>
            </a:r>
            <a:r>
              <a:rPr lang="en-US" dirty="0"/>
              <a:t>your </a:t>
            </a:r>
            <a:r>
              <a:rPr lang="en-US" dirty="0" smtClean="0"/>
              <a:t>data </a:t>
            </a:r>
          </a:p>
          <a:p>
            <a:r>
              <a:rPr lang="en-US" dirty="0" smtClean="0"/>
              <a:t>Maintain </a:t>
            </a:r>
            <a:r>
              <a:rPr lang="en-US" dirty="0"/>
              <a:t>data </a:t>
            </a:r>
            <a:r>
              <a:rPr lang="en-US" dirty="0" smtClean="0"/>
              <a:t>integrity </a:t>
            </a:r>
          </a:p>
          <a:p>
            <a:r>
              <a:rPr lang="en-US" dirty="0" smtClean="0"/>
              <a:t>Meet </a:t>
            </a:r>
            <a:r>
              <a:rPr lang="en-US" dirty="0"/>
              <a:t>grant </a:t>
            </a:r>
            <a:r>
              <a:rPr lang="en-US" dirty="0" smtClean="0"/>
              <a:t>requirements </a:t>
            </a:r>
          </a:p>
          <a:p>
            <a:r>
              <a:rPr lang="en-US" dirty="0" smtClean="0"/>
              <a:t>Promote </a:t>
            </a:r>
            <a:r>
              <a:rPr lang="en-US" dirty="0"/>
              <a:t>new </a:t>
            </a:r>
            <a:r>
              <a:rPr lang="en-US" dirty="0" smtClean="0"/>
              <a:t>discoveries</a:t>
            </a:r>
          </a:p>
          <a:p>
            <a:r>
              <a:rPr lang="en-US" dirty="0" smtClean="0"/>
              <a:t>Support open access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12</a:t>
            </a:fld>
            <a:endParaRPr lang="en-US"/>
          </a:p>
        </p:txBody>
      </p:sp>
    </p:spTree>
    <p:extLst>
      <p:ext uri="{BB962C8B-B14F-4D97-AF65-F5344CB8AC3E}">
        <p14:creationId xmlns:p14="http://schemas.microsoft.com/office/powerpoint/2010/main" val="34942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MIT: Write a DMP -1</a:t>
            </a:r>
            <a:endParaRPr lang="en-US" dirty="0"/>
          </a:p>
        </p:txBody>
      </p:sp>
      <p:sp>
        <p:nvSpPr>
          <p:cNvPr id="5" name="Content Placeholder 4"/>
          <p:cNvSpPr>
            <a:spLocks noGrp="1"/>
          </p:cNvSpPr>
          <p:nvPr>
            <p:ph idx="1"/>
          </p:nvPr>
        </p:nvSpPr>
        <p:spPr>
          <a:xfrm>
            <a:off x="606392" y="1497379"/>
            <a:ext cx="10972800" cy="4351338"/>
          </a:xfrm>
        </p:spPr>
        <p:txBody>
          <a:bodyPr>
            <a:normAutofit/>
          </a:bodyPr>
          <a:lstStyle/>
          <a:p>
            <a:pPr>
              <a:lnSpc>
                <a:spcPct val="110000"/>
              </a:lnSpc>
            </a:pPr>
            <a:r>
              <a:rPr lang="en-US" dirty="0" smtClean="0"/>
              <a:t>Project</a:t>
            </a:r>
            <a:r>
              <a:rPr lang="en-US" dirty="0"/>
              <a:t>, experiment, and data description </a:t>
            </a:r>
            <a:endParaRPr lang="en-US" dirty="0" smtClean="0"/>
          </a:p>
          <a:p>
            <a:pPr lvl="1">
              <a:lnSpc>
                <a:spcPct val="110000"/>
              </a:lnSpc>
            </a:pPr>
            <a:r>
              <a:rPr lang="en-US" sz="2000" dirty="0"/>
              <a:t>What’s </a:t>
            </a:r>
            <a:r>
              <a:rPr lang="en-US" sz="2000" dirty="0"/>
              <a:t>the purpose of the research?</a:t>
            </a:r>
          </a:p>
          <a:p>
            <a:pPr lvl="1">
              <a:lnSpc>
                <a:spcPct val="110000"/>
              </a:lnSpc>
            </a:pPr>
            <a:r>
              <a:rPr lang="en-US" sz="2000" dirty="0"/>
              <a:t>What is the data? How and in what format will the data be collected? Is it numerical data, image data, text sequences, or modeling data?</a:t>
            </a:r>
          </a:p>
          <a:p>
            <a:pPr lvl="1">
              <a:lnSpc>
                <a:spcPct val="110000"/>
              </a:lnSpc>
            </a:pPr>
            <a:r>
              <a:rPr lang="en-US" sz="2000" dirty="0"/>
              <a:t>How much data will be generated for this research?</a:t>
            </a:r>
          </a:p>
          <a:p>
            <a:pPr lvl="1">
              <a:lnSpc>
                <a:spcPct val="110000"/>
              </a:lnSpc>
            </a:pPr>
            <a:r>
              <a:rPr lang="en-US" sz="2000" dirty="0"/>
              <a:t>How long will the data be collected and how often will it change?</a:t>
            </a:r>
          </a:p>
          <a:p>
            <a:pPr lvl="1">
              <a:lnSpc>
                <a:spcPct val="110000"/>
              </a:lnSpc>
            </a:pPr>
            <a:r>
              <a:rPr lang="en-US" sz="2000" dirty="0"/>
              <a:t>Are you using data that someone else produced? If so, where is it from?</a:t>
            </a:r>
          </a:p>
          <a:p>
            <a:pPr lvl="1">
              <a:lnSpc>
                <a:spcPct val="110000"/>
              </a:lnSpc>
            </a:pPr>
            <a:r>
              <a:rPr lang="en-US" sz="2000" dirty="0"/>
              <a:t>Who is responsible for managing the data? Who will ensure that the data management plan is carried out?</a:t>
            </a:r>
          </a:p>
          <a:p>
            <a:pPr>
              <a:lnSpc>
                <a:spcPct val="110000"/>
              </a:lnSpc>
            </a:pPr>
            <a:r>
              <a:rPr lang="en-US" sz="2000" dirty="0">
                <a:hlinkClick r:id="rId2"/>
              </a:rPr>
              <a:t>http://libraries.mit.edu/data-management/plan/write</a:t>
            </a:r>
            <a:r>
              <a:rPr lang="en-US" sz="2000" dirty="0">
                <a:hlinkClick r:id="rId2"/>
              </a:rPr>
              <a:t>/</a:t>
            </a:r>
            <a:r>
              <a:rPr lang="en-US" sz="2000" dirty="0"/>
              <a:t> </a:t>
            </a:r>
            <a:endParaRPr lang="en-US" sz="2000" dirty="0"/>
          </a:p>
        </p:txBody>
      </p:sp>
      <p:sp>
        <p:nvSpPr>
          <p:cNvPr id="3" name="Slide Number Placeholder 2"/>
          <p:cNvSpPr>
            <a:spLocks noGrp="1"/>
          </p:cNvSpPr>
          <p:nvPr>
            <p:ph type="sldNum" sz="quarter" idx="12"/>
          </p:nvPr>
        </p:nvSpPr>
        <p:spPr/>
        <p:txBody>
          <a:bodyPr/>
          <a:lstStyle/>
          <a:p>
            <a:fld id="{91D11958-1960-4AC3-B3FE-C8FF6A01984A}" type="slidenum">
              <a:rPr lang="en-US" smtClean="0"/>
              <a:t>13</a:t>
            </a:fld>
            <a:endParaRPr lang="en-US" dirty="0"/>
          </a:p>
        </p:txBody>
      </p:sp>
    </p:spTree>
    <p:extLst>
      <p:ext uri="{BB962C8B-B14F-4D97-AF65-F5344CB8AC3E}">
        <p14:creationId xmlns:p14="http://schemas.microsoft.com/office/powerpoint/2010/main" val="406139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 </a:t>
            </a:r>
            <a:r>
              <a:rPr lang="en-US" dirty="0" smtClean="0"/>
              <a:t>Write a DMP - 2</a:t>
            </a:r>
            <a:endParaRPr lang="en-US" dirty="0"/>
          </a:p>
        </p:txBody>
      </p:sp>
      <p:sp>
        <p:nvSpPr>
          <p:cNvPr id="3" name="Content Placeholder 2"/>
          <p:cNvSpPr>
            <a:spLocks noGrp="1"/>
          </p:cNvSpPr>
          <p:nvPr>
            <p:ph idx="1"/>
          </p:nvPr>
        </p:nvSpPr>
        <p:spPr>
          <a:xfrm>
            <a:off x="599974" y="1575369"/>
            <a:ext cx="10992051" cy="4351338"/>
          </a:xfrm>
        </p:spPr>
        <p:txBody>
          <a:bodyPr>
            <a:normAutofit fontScale="77500" lnSpcReduction="20000"/>
          </a:bodyPr>
          <a:lstStyle/>
          <a:p>
            <a:pPr>
              <a:lnSpc>
                <a:spcPct val="120000"/>
              </a:lnSpc>
            </a:pPr>
            <a:r>
              <a:rPr lang="en-US" dirty="0"/>
              <a:t>Documentation, organization, and </a:t>
            </a:r>
            <a:r>
              <a:rPr lang="en-US" dirty="0" smtClean="0"/>
              <a:t>storage</a:t>
            </a:r>
          </a:p>
          <a:p>
            <a:pPr lvl="1">
              <a:lnSpc>
                <a:spcPct val="120000"/>
              </a:lnSpc>
            </a:pPr>
            <a:r>
              <a:rPr lang="en-US" dirty="0"/>
              <a:t>What </a:t>
            </a:r>
            <a:r>
              <a:rPr lang="en-US" dirty="0">
                <a:hlinkClick r:id="rId2"/>
              </a:rPr>
              <a:t>documentation</a:t>
            </a:r>
            <a:r>
              <a:rPr lang="en-US" dirty="0"/>
              <a:t> will you be creating in order to make the data understandable by other researchers?</a:t>
            </a:r>
          </a:p>
          <a:p>
            <a:pPr lvl="1">
              <a:lnSpc>
                <a:spcPct val="120000"/>
              </a:lnSpc>
            </a:pPr>
            <a:r>
              <a:rPr lang="en-US" dirty="0"/>
              <a:t>Are you using metadata that is standard to your field? How will the metadata be managed and stored?</a:t>
            </a:r>
          </a:p>
          <a:p>
            <a:pPr lvl="1">
              <a:lnSpc>
                <a:spcPct val="120000"/>
              </a:lnSpc>
            </a:pPr>
            <a:r>
              <a:rPr lang="en-US" dirty="0"/>
              <a:t>What </a:t>
            </a:r>
            <a:r>
              <a:rPr lang="en-US" dirty="0">
                <a:hlinkClick r:id="rId3"/>
              </a:rPr>
              <a:t>file formats</a:t>
            </a:r>
            <a:r>
              <a:rPr lang="en-US" dirty="0"/>
              <a:t> will be used? Do these formats conform to an open standard and/or are they proprietary?</a:t>
            </a:r>
          </a:p>
          <a:p>
            <a:pPr lvl="1">
              <a:lnSpc>
                <a:spcPct val="120000"/>
              </a:lnSpc>
            </a:pPr>
            <a:r>
              <a:rPr lang="en-US" dirty="0"/>
              <a:t>Are you using a file format that is standard to your field? If not, how will you document the alternative you are using?</a:t>
            </a:r>
          </a:p>
          <a:p>
            <a:pPr lvl="1">
              <a:lnSpc>
                <a:spcPct val="120000"/>
              </a:lnSpc>
            </a:pPr>
            <a:r>
              <a:rPr lang="en-US" dirty="0"/>
              <a:t>What directory and </a:t>
            </a:r>
            <a:r>
              <a:rPr lang="en-US" dirty="0">
                <a:hlinkClick r:id="rId4"/>
              </a:rPr>
              <a:t>file naming</a:t>
            </a:r>
            <a:r>
              <a:rPr lang="en-US" dirty="0"/>
              <a:t> convention will be used?</a:t>
            </a:r>
          </a:p>
          <a:p>
            <a:pPr lvl="1">
              <a:lnSpc>
                <a:spcPct val="120000"/>
              </a:lnSpc>
            </a:pPr>
            <a:r>
              <a:rPr lang="en-US" dirty="0"/>
              <a:t>What are your </a:t>
            </a:r>
            <a:r>
              <a:rPr lang="en-US" dirty="0">
                <a:hlinkClick r:id="rId5"/>
              </a:rPr>
              <a:t>local storage and backup procedures</a:t>
            </a:r>
            <a:r>
              <a:rPr lang="en-US" dirty="0"/>
              <a:t>? Will this data require secure storage?</a:t>
            </a:r>
          </a:p>
          <a:p>
            <a:pPr lvl="1">
              <a:lnSpc>
                <a:spcPct val="120000"/>
              </a:lnSpc>
            </a:pPr>
            <a:r>
              <a:rPr lang="en-US" dirty="0"/>
              <a:t>What tools or software are required to read or view the data?</a:t>
            </a:r>
          </a:p>
          <a:p>
            <a:pPr lvl="1">
              <a:lnSpc>
                <a:spcPct val="120000"/>
              </a:lnSpc>
            </a:pP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14</a:t>
            </a:fld>
            <a:endParaRPr lang="en-US"/>
          </a:p>
        </p:txBody>
      </p:sp>
    </p:spTree>
    <p:extLst>
      <p:ext uri="{BB962C8B-B14F-4D97-AF65-F5344CB8AC3E}">
        <p14:creationId xmlns:p14="http://schemas.microsoft.com/office/powerpoint/2010/main" val="2163717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 Write a DMP - 3</a:t>
            </a:r>
            <a:endParaRPr lang="en-US" dirty="0"/>
          </a:p>
        </p:txBody>
      </p:sp>
      <p:sp>
        <p:nvSpPr>
          <p:cNvPr id="3" name="Content Placeholder 2"/>
          <p:cNvSpPr>
            <a:spLocks noGrp="1"/>
          </p:cNvSpPr>
          <p:nvPr>
            <p:ph idx="1"/>
          </p:nvPr>
        </p:nvSpPr>
        <p:spPr/>
        <p:txBody>
          <a:bodyPr>
            <a:normAutofit lnSpcReduction="10000"/>
          </a:bodyPr>
          <a:lstStyle/>
          <a:p>
            <a:r>
              <a:rPr lang="en-US" dirty="0" smtClean="0"/>
              <a:t>Access, sharing, and use</a:t>
            </a:r>
          </a:p>
          <a:p>
            <a:pPr lvl="1"/>
            <a:r>
              <a:rPr lang="en-US" dirty="0"/>
              <a:t>Who has the right to manage this data? Is it the responsibility of the PI, student, lab, MIT, or funding </a:t>
            </a:r>
            <a:r>
              <a:rPr lang="en-US" dirty="0" smtClean="0"/>
              <a:t>agency?</a:t>
            </a:r>
          </a:p>
          <a:p>
            <a:pPr lvl="1"/>
            <a:r>
              <a:rPr lang="en-US" dirty="0"/>
              <a:t>What data will be </a:t>
            </a:r>
            <a:r>
              <a:rPr lang="en-US" dirty="0">
                <a:hlinkClick r:id="rId2"/>
              </a:rPr>
              <a:t>shared</a:t>
            </a:r>
            <a:r>
              <a:rPr lang="en-US" dirty="0"/>
              <a:t>, when, and </a:t>
            </a:r>
            <a:r>
              <a:rPr lang="en-US" dirty="0" smtClean="0"/>
              <a:t>how?</a:t>
            </a:r>
          </a:p>
          <a:p>
            <a:pPr lvl="1"/>
            <a:r>
              <a:rPr lang="en-US" dirty="0"/>
              <a:t>Does sharing the data raise </a:t>
            </a:r>
            <a:r>
              <a:rPr lang="en-US" dirty="0">
                <a:hlinkClick r:id="rId3"/>
              </a:rPr>
              <a:t>privacy, ethical, or confidentiality concerns</a:t>
            </a:r>
            <a:r>
              <a:rPr lang="en-US" dirty="0"/>
              <a:t>?  Do you have a plan to protect or anonymize data, if </a:t>
            </a:r>
            <a:r>
              <a:rPr lang="en-US" dirty="0" smtClean="0"/>
              <a:t>needed?</a:t>
            </a:r>
          </a:p>
          <a:p>
            <a:pPr lvl="1"/>
            <a:r>
              <a:rPr lang="en-US" dirty="0"/>
              <a:t>Who holds intellectual property rights for the data and other information created by the project? Will any copyrighted or licensed material be used? Do you have permission to use/disseminate this </a:t>
            </a:r>
            <a:r>
              <a:rPr lang="en-US" dirty="0" smtClean="0"/>
              <a:t>material?</a:t>
            </a:r>
          </a:p>
          <a:p>
            <a:endParaRPr lang="en-US" dirty="0" smtClean="0"/>
          </a:p>
          <a:p>
            <a:endParaRPr lang="en-US" dirty="0" smtClean="0"/>
          </a:p>
        </p:txBody>
      </p:sp>
      <p:sp>
        <p:nvSpPr>
          <p:cNvPr id="5" name="Slide Number Placeholder 4"/>
          <p:cNvSpPr>
            <a:spLocks noGrp="1"/>
          </p:cNvSpPr>
          <p:nvPr>
            <p:ph type="sldNum" sz="quarter" idx="12"/>
          </p:nvPr>
        </p:nvSpPr>
        <p:spPr/>
        <p:txBody>
          <a:bodyPr/>
          <a:lstStyle/>
          <a:p>
            <a:fld id="{91D11958-1960-4AC3-B3FE-C8FF6A01984A}" type="slidenum">
              <a:rPr lang="en-US" smtClean="0"/>
              <a:t>15</a:t>
            </a:fld>
            <a:endParaRPr lang="en-US"/>
          </a:p>
        </p:txBody>
      </p:sp>
    </p:spTree>
    <p:extLst>
      <p:ext uri="{BB962C8B-B14F-4D97-AF65-F5344CB8AC3E}">
        <p14:creationId xmlns:p14="http://schemas.microsoft.com/office/powerpoint/2010/main" val="3506809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 Write a DMP - 4</a:t>
            </a:r>
            <a:endParaRPr lang="en-US" dirty="0"/>
          </a:p>
        </p:txBody>
      </p:sp>
      <p:sp>
        <p:nvSpPr>
          <p:cNvPr id="3" name="Content Placeholder 2"/>
          <p:cNvSpPr>
            <a:spLocks noGrp="1"/>
          </p:cNvSpPr>
          <p:nvPr>
            <p:ph idx="1"/>
          </p:nvPr>
        </p:nvSpPr>
        <p:spPr>
          <a:xfrm>
            <a:off x="596765" y="1473932"/>
            <a:ext cx="11020928" cy="4351338"/>
          </a:xfrm>
        </p:spPr>
        <p:txBody>
          <a:bodyPr>
            <a:normAutofit/>
          </a:bodyPr>
          <a:lstStyle/>
          <a:p>
            <a:r>
              <a:rPr lang="en-US" dirty="0" smtClean="0"/>
              <a:t>Access, sharing, and use</a:t>
            </a:r>
          </a:p>
          <a:p>
            <a:pPr lvl="1"/>
            <a:r>
              <a:rPr lang="en-US" dirty="0"/>
              <a:t>Are there any patent- or technology-licensing-related restrictions on data sharing associated with this grant</a:t>
            </a:r>
            <a:r>
              <a:rPr lang="en-US" dirty="0" smtClean="0"/>
              <a:t>?</a:t>
            </a:r>
          </a:p>
          <a:p>
            <a:pPr lvl="1"/>
            <a:r>
              <a:rPr lang="en-US" dirty="0"/>
              <a:t>Will this research be published in a </a:t>
            </a:r>
            <a:r>
              <a:rPr lang="en-US" dirty="0">
                <a:hlinkClick r:id="rId2"/>
              </a:rPr>
              <a:t>journal</a:t>
            </a:r>
            <a:r>
              <a:rPr lang="en-US" dirty="0"/>
              <a:t> that requires the underlying data to accompany </a:t>
            </a:r>
            <a:r>
              <a:rPr lang="en-US" dirty="0" smtClean="0"/>
              <a:t>articles?</a:t>
            </a:r>
          </a:p>
          <a:p>
            <a:pPr lvl="1"/>
            <a:r>
              <a:rPr lang="en-US" dirty="0"/>
              <a:t>Will there be any embargoes on the </a:t>
            </a:r>
            <a:r>
              <a:rPr lang="en-US" dirty="0" smtClean="0"/>
              <a:t>data?</a:t>
            </a:r>
          </a:p>
          <a:p>
            <a:pPr lvl="1"/>
            <a:r>
              <a:rPr lang="en-US" dirty="0"/>
              <a:t>Will you </a:t>
            </a:r>
            <a:r>
              <a:rPr lang="en-US" dirty="0">
                <a:hlinkClick r:id="rId3"/>
              </a:rPr>
              <a:t>permit re-use</a:t>
            </a:r>
            <a:r>
              <a:rPr lang="en-US" dirty="0"/>
              <a:t>, redistribution, or the creation of new tools, services, data sets, or products (derivatives)? Will commercial use be </a:t>
            </a:r>
            <a:r>
              <a:rPr lang="en-US" dirty="0" smtClean="0"/>
              <a:t>allowed? </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16</a:t>
            </a:fld>
            <a:endParaRPr lang="en-US"/>
          </a:p>
        </p:txBody>
      </p:sp>
    </p:spTree>
    <p:extLst>
      <p:ext uri="{BB962C8B-B14F-4D97-AF65-F5344CB8AC3E}">
        <p14:creationId xmlns:p14="http://schemas.microsoft.com/office/powerpoint/2010/main" val="670231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 – Write a DMP – 5	</a:t>
            </a:r>
            <a:endParaRPr lang="en-US" dirty="0"/>
          </a:p>
        </p:txBody>
      </p:sp>
      <p:sp>
        <p:nvSpPr>
          <p:cNvPr id="3" name="Content Placeholder 2"/>
          <p:cNvSpPr>
            <a:spLocks noGrp="1"/>
          </p:cNvSpPr>
          <p:nvPr>
            <p:ph idx="1"/>
          </p:nvPr>
        </p:nvSpPr>
        <p:spPr>
          <a:xfrm>
            <a:off x="606392" y="1497379"/>
            <a:ext cx="10943924" cy="4351338"/>
          </a:xfrm>
        </p:spPr>
        <p:txBody>
          <a:bodyPr>
            <a:normAutofit fontScale="92500"/>
          </a:bodyPr>
          <a:lstStyle/>
          <a:p>
            <a:pPr>
              <a:lnSpc>
                <a:spcPct val="110000"/>
              </a:lnSpc>
            </a:pPr>
            <a:r>
              <a:rPr lang="en-US" dirty="0" smtClean="0"/>
              <a:t>Archiving</a:t>
            </a:r>
          </a:p>
          <a:p>
            <a:pPr lvl="1">
              <a:lnSpc>
                <a:spcPct val="110000"/>
              </a:lnSpc>
            </a:pPr>
            <a:r>
              <a:rPr lang="en-US" dirty="0"/>
              <a:t>How will you be archiving the data? Will you be storing it in an archive or repository for long-term access? If not, how will you preserve access to the </a:t>
            </a:r>
            <a:r>
              <a:rPr lang="en-US" dirty="0" smtClean="0"/>
              <a:t>data?</a:t>
            </a:r>
          </a:p>
          <a:p>
            <a:pPr lvl="1">
              <a:lnSpc>
                <a:spcPct val="110000"/>
              </a:lnSpc>
            </a:pPr>
            <a:r>
              <a:rPr lang="en-US" dirty="0"/>
              <a:t>Is a </a:t>
            </a:r>
            <a:r>
              <a:rPr lang="en-US" dirty="0">
                <a:hlinkClick r:id="rId2"/>
              </a:rPr>
              <a:t>discipline-specific repository</a:t>
            </a:r>
            <a:r>
              <a:rPr lang="en-US" dirty="0"/>
              <a:t> available? If not, you could consider depositing your data into </a:t>
            </a:r>
            <a:r>
              <a:rPr lang="en-US" dirty="0" err="1">
                <a:hlinkClick r:id="rId3"/>
              </a:rPr>
              <a:t>DSpace@MIT</a:t>
            </a:r>
            <a:r>
              <a:rPr lang="en-US" dirty="0" smtClean="0"/>
              <a:t>.</a:t>
            </a:r>
          </a:p>
          <a:p>
            <a:pPr lvl="1">
              <a:lnSpc>
                <a:spcPct val="110000"/>
              </a:lnSpc>
            </a:pPr>
            <a:r>
              <a:rPr lang="en-US" dirty="0"/>
              <a:t>How will you prepare data for preservation or data sharing? Will the data need to be anonymized or converted to more stable file </a:t>
            </a:r>
            <a:r>
              <a:rPr lang="en-US" dirty="0" smtClean="0"/>
              <a:t>formats?</a:t>
            </a:r>
          </a:p>
          <a:p>
            <a:pPr lvl="1">
              <a:lnSpc>
                <a:spcPct val="110000"/>
              </a:lnSpc>
            </a:pPr>
            <a:r>
              <a:rPr lang="en-US" dirty="0"/>
              <a:t>Are software or tools needed to use the data? Will these be </a:t>
            </a:r>
            <a:r>
              <a:rPr lang="en-US" dirty="0" smtClean="0"/>
              <a:t>archived?</a:t>
            </a:r>
          </a:p>
          <a:p>
            <a:pPr lvl="1">
              <a:lnSpc>
                <a:spcPct val="110000"/>
              </a:lnSpc>
            </a:pPr>
            <a:r>
              <a:rPr lang="en-US" dirty="0" smtClean="0"/>
              <a:t>How long should the data be retained? 3-5 years, 10 year, or forever?</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17</a:t>
            </a:fld>
            <a:endParaRPr lang="en-US"/>
          </a:p>
        </p:txBody>
      </p:sp>
    </p:spTree>
    <p:extLst>
      <p:ext uri="{BB962C8B-B14F-4D97-AF65-F5344CB8AC3E}">
        <p14:creationId xmlns:p14="http://schemas.microsoft.com/office/powerpoint/2010/main" val="2116927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52650" y="1"/>
            <a:ext cx="7886700" cy="1325563"/>
          </a:xfrm>
        </p:spPr>
        <p:txBody>
          <a:bodyPr>
            <a:normAutofit/>
          </a:bodyPr>
          <a:lstStyle/>
          <a:p>
            <a:pPr>
              <a:lnSpc>
                <a:spcPct val="0"/>
              </a:lnSpc>
            </a:pPr>
            <a:r>
              <a:rPr lang="en-US" sz="3600" dirty="0"/>
              <a:t>UNC’s Research Data Toolkit</a:t>
            </a:r>
            <a:endParaRPr lang="en-US" sz="3600" dirty="0"/>
          </a:p>
        </p:txBody>
      </p:sp>
      <p:sp>
        <p:nvSpPr>
          <p:cNvPr id="5" name="Slide Number Placeholder 4"/>
          <p:cNvSpPr>
            <a:spLocks noGrp="1"/>
          </p:cNvSpPr>
          <p:nvPr>
            <p:ph type="sldNum" sz="quarter" idx="12"/>
          </p:nvPr>
        </p:nvSpPr>
        <p:spPr/>
        <p:txBody>
          <a:bodyPr/>
          <a:lstStyle/>
          <a:p>
            <a:fld id="{91D11958-1960-4AC3-B3FE-C8FF6A01984A}" type="slidenum">
              <a:rPr lang="en-US" smtClean="0"/>
              <a:t>18</a:t>
            </a:fld>
            <a:endParaRPr lang="en-US"/>
          </a:p>
        </p:txBody>
      </p:sp>
      <p:pic>
        <p:nvPicPr>
          <p:cNvPr id="7" name="Picture 6"/>
          <p:cNvPicPr>
            <a:picLocks noChangeAspect="1"/>
          </p:cNvPicPr>
          <p:nvPr/>
        </p:nvPicPr>
        <p:blipFill rotWithShape="1">
          <a:blip r:embed="rId2"/>
          <a:srcRect l="2" r="15782"/>
          <a:stretch/>
        </p:blipFill>
        <p:spPr>
          <a:xfrm>
            <a:off x="1524000" y="961292"/>
            <a:ext cx="9155220" cy="5896708"/>
          </a:xfrm>
          <a:prstGeom prst="rect">
            <a:avLst/>
          </a:prstGeom>
        </p:spPr>
      </p:pic>
    </p:spTree>
    <p:extLst>
      <p:ext uri="{BB962C8B-B14F-4D97-AF65-F5344CB8AC3E}">
        <p14:creationId xmlns:p14="http://schemas.microsoft.com/office/powerpoint/2010/main" val="1344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
            <a:ext cx="7886700" cy="1325563"/>
          </a:xfrm>
        </p:spPr>
        <p:txBody>
          <a:bodyPr>
            <a:normAutofit/>
          </a:bodyPr>
          <a:lstStyle/>
          <a:p>
            <a:pPr>
              <a:lnSpc>
                <a:spcPct val="0"/>
              </a:lnSpc>
            </a:pPr>
            <a:r>
              <a:rPr lang="en-US" sz="3600" dirty="0"/>
              <a:t>Stanford Univ. Library</a:t>
            </a:r>
            <a:endParaRPr lang="en-US" sz="3600" dirty="0"/>
          </a:p>
        </p:txBody>
      </p:sp>
      <p:sp>
        <p:nvSpPr>
          <p:cNvPr id="4" name="Slide Number Placeholder 3"/>
          <p:cNvSpPr>
            <a:spLocks noGrp="1"/>
          </p:cNvSpPr>
          <p:nvPr>
            <p:ph type="sldNum" sz="quarter" idx="12"/>
          </p:nvPr>
        </p:nvSpPr>
        <p:spPr/>
        <p:txBody>
          <a:bodyPr/>
          <a:lstStyle/>
          <a:p>
            <a:fld id="{91D11958-1960-4AC3-B3FE-C8FF6A01984A}" type="slidenum">
              <a:rPr lang="en-US" smtClean="0"/>
              <a:t>19</a:t>
            </a:fld>
            <a:endParaRPr lang="en-US"/>
          </a:p>
        </p:txBody>
      </p:sp>
      <p:pic>
        <p:nvPicPr>
          <p:cNvPr id="5" name="Picture 4"/>
          <p:cNvPicPr>
            <a:picLocks noChangeAspect="1"/>
          </p:cNvPicPr>
          <p:nvPr/>
        </p:nvPicPr>
        <p:blipFill>
          <a:blip r:embed="rId2"/>
          <a:stretch>
            <a:fillRect/>
          </a:stretch>
        </p:blipFill>
        <p:spPr>
          <a:xfrm>
            <a:off x="2495550" y="797628"/>
            <a:ext cx="8172450" cy="6060372"/>
          </a:xfrm>
          <a:prstGeom prst="rect">
            <a:avLst/>
          </a:prstGeom>
        </p:spPr>
      </p:pic>
    </p:spTree>
    <p:extLst>
      <p:ext uri="{BB962C8B-B14F-4D97-AF65-F5344CB8AC3E}">
        <p14:creationId xmlns:p14="http://schemas.microsoft.com/office/powerpoint/2010/main" val="2592333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PART </a:t>
            </a:r>
            <a:r>
              <a:rPr lang="en-US" sz="4000" dirty="0"/>
              <a:t>I: </a:t>
            </a:r>
            <a:r>
              <a:rPr lang="en-US" sz="4000" dirty="0"/>
              <a:t>Data Management Plans</a:t>
            </a:r>
            <a:endParaRPr lang="en-US" sz="4000" dirty="0"/>
          </a:p>
        </p:txBody>
      </p:sp>
      <p:sp>
        <p:nvSpPr>
          <p:cNvPr id="2" name="Text Placeholder 1"/>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01B6D8B-9EB9-40FB-B0D8-EA016213B564}" type="slidenum">
              <a:rPr lang="en-US" smtClean="0"/>
              <a:pPr>
                <a:defRPr/>
              </a:pPr>
              <a:t>2</a:t>
            </a:fld>
            <a:endParaRPr lang="en-US"/>
          </a:p>
        </p:txBody>
      </p:sp>
    </p:spTree>
    <p:extLst>
      <p:ext uri="{BB962C8B-B14F-4D97-AF65-F5344CB8AC3E}">
        <p14:creationId xmlns:p14="http://schemas.microsoft.com/office/powerpoint/2010/main" val="1733208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6800" y="6104626"/>
            <a:ext cx="2438400" cy="307777"/>
          </a:xfrm>
          <a:prstGeom prst="rect">
            <a:avLst/>
          </a:prstGeom>
          <a:noFill/>
        </p:spPr>
        <p:txBody>
          <a:bodyPr wrap="square" rtlCol="0">
            <a:spAutoFit/>
          </a:bodyPr>
          <a:lstStyle/>
          <a:p>
            <a:pPr algn="ctr"/>
            <a:r>
              <a:rPr lang="en-US" sz="1400" dirty="0"/>
              <a:t>https://dmptool.org/</a:t>
            </a:r>
          </a:p>
        </p:txBody>
      </p:sp>
      <p:sp>
        <p:nvSpPr>
          <p:cNvPr id="3" name="Slide Number Placeholder 2"/>
          <p:cNvSpPr>
            <a:spLocks noGrp="1"/>
          </p:cNvSpPr>
          <p:nvPr>
            <p:ph type="sldNum" sz="quarter" idx="11"/>
          </p:nvPr>
        </p:nvSpPr>
        <p:spPr/>
        <p:txBody>
          <a:bodyPr/>
          <a:lstStyle/>
          <a:p>
            <a:pPr>
              <a:defRPr/>
            </a:pPr>
            <a:fld id="{A1482C16-42D7-4EE3-9BBA-4AA1A7BB405D}" type="slidenum">
              <a:rPr lang="en-US" smtClean="0"/>
              <a:pPr>
                <a:defRPr/>
              </a:pPr>
              <a:t>20</a:t>
            </a:fld>
            <a:endParaRPr lang="en-US"/>
          </a:p>
        </p:txBody>
      </p:sp>
      <p:pic>
        <p:nvPicPr>
          <p:cNvPr id="4" name="Picture 3"/>
          <p:cNvPicPr>
            <a:picLocks noChangeAspect="1"/>
          </p:cNvPicPr>
          <p:nvPr/>
        </p:nvPicPr>
        <p:blipFill>
          <a:blip r:embed="rId2"/>
          <a:stretch>
            <a:fillRect/>
          </a:stretch>
        </p:blipFill>
        <p:spPr>
          <a:xfrm>
            <a:off x="1524001" y="152781"/>
            <a:ext cx="9444037" cy="5769817"/>
          </a:xfrm>
          <a:prstGeom prst="rect">
            <a:avLst/>
          </a:prstGeom>
        </p:spPr>
      </p:pic>
    </p:spTree>
    <p:extLst>
      <p:ext uri="{BB962C8B-B14F-4D97-AF65-F5344CB8AC3E}">
        <p14:creationId xmlns:p14="http://schemas.microsoft.com/office/powerpoint/2010/main" val="2621693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1D11958-1960-4AC3-B3FE-C8FF6A01984A}" type="slidenum">
              <a:rPr lang="en-US" smtClean="0"/>
              <a:t>21</a:t>
            </a:fld>
            <a:endParaRPr lang="en-US"/>
          </a:p>
        </p:txBody>
      </p:sp>
      <p:pic>
        <p:nvPicPr>
          <p:cNvPr id="4" name="Picture 3"/>
          <p:cNvPicPr>
            <a:picLocks noChangeAspect="1"/>
          </p:cNvPicPr>
          <p:nvPr/>
        </p:nvPicPr>
        <p:blipFill rotWithShape="1">
          <a:blip r:embed="rId2"/>
          <a:srcRect l="-4" r="22451"/>
          <a:stretch/>
        </p:blipFill>
        <p:spPr>
          <a:xfrm>
            <a:off x="1524000" y="0"/>
            <a:ext cx="9418320" cy="6477000"/>
          </a:xfrm>
          <a:prstGeom prst="rect">
            <a:avLst/>
          </a:prstGeom>
        </p:spPr>
      </p:pic>
    </p:spTree>
    <p:extLst>
      <p:ext uri="{BB962C8B-B14F-4D97-AF65-F5344CB8AC3E}">
        <p14:creationId xmlns:p14="http://schemas.microsoft.com/office/powerpoint/2010/main" val="3504310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DMPTool</a:t>
            </a:r>
            <a:r>
              <a:rPr lang="en-US" dirty="0" smtClean="0"/>
              <a:t> Resources</a:t>
            </a:r>
            <a:endParaRPr lang="en-US" dirty="0"/>
          </a:p>
        </p:txBody>
      </p:sp>
      <p:sp>
        <p:nvSpPr>
          <p:cNvPr id="3" name="Slide Number Placeholder 2"/>
          <p:cNvSpPr>
            <a:spLocks noGrp="1"/>
          </p:cNvSpPr>
          <p:nvPr>
            <p:ph type="sldNum" sz="quarter" idx="12"/>
          </p:nvPr>
        </p:nvSpPr>
        <p:spPr/>
        <p:txBody>
          <a:bodyPr/>
          <a:lstStyle/>
          <a:p>
            <a:pPr>
              <a:defRPr/>
            </a:pPr>
            <a:fld id="{A1482C16-42D7-4EE3-9BBA-4AA1A7BB405D}" type="slidenum">
              <a:rPr lang="en-US" smtClean="0"/>
              <a:pPr>
                <a:defRPr/>
              </a:pPr>
              <a:t>22</a:t>
            </a:fld>
            <a:endParaRPr lang="en-US"/>
          </a:p>
        </p:txBody>
      </p:sp>
      <p:pic>
        <p:nvPicPr>
          <p:cNvPr id="4" name="Picture 3"/>
          <p:cNvPicPr>
            <a:picLocks noChangeAspect="1"/>
          </p:cNvPicPr>
          <p:nvPr/>
        </p:nvPicPr>
        <p:blipFill rotWithShape="1">
          <a:blip r:embed="rId2"/>
          <a:srcRect l="-4580" r="9790"/>
          <a:stretch/>
        </p:blipFill>
        <p:spPr>
          <a:xfrm>
            <a:off x="1031630" y="1424353"/>
            <a:ext cx="9692640" cy="4249616"/>
          </a:xfrm>
          <a:prstGeom prst="rect">
            <a:avLst/>
          </a:prstGeom>
        </p:spPr>
      </p:pic>
      <p:sp>
        <p:nvSpPr>
          <p:cNvPr id="6" name="Rectangle 5"/>
          <p:cNvSpPr/>
          <p:nvPr/>
        </p:nvSpPr>
        <p:spPr>
          <a:xfrm>
            <a:off x="5941255" y="5987019"/>
            <a:ext cx="2688557" cy="369332"/>
          </a:xfrm>
          <a:prstGeom prst="rect">
            <a:avLst/>
          </a:prstGeom>
        </p:spPr>
        <p:txBody>
          <a:bodyPr wrap="none">
            <a:spAutoFit/>
          </a:bodyPr>
          <a:lstStyle/>
          <a:p>
            <a:r>
              <a:rPr lang="en-US" dirty="0">
                <a:hlinkClick r:id="rId3"/>
              </a:rPr>
              <a:t>https://dmptool.org</a:t>
            </a:r>
            <a:r>
              <a:rPr lang="en-US" dirty="0">
                <a:hlinkClick r:id="rId3"/>
              </a:rPr>
              <a:t>/</a:t>
            </a:r>
            <a:r>
              <a:rPr lang="en-US" dirty="0"/>
              <a:t> </a:t>
            </a:r>
            <a:endParaRPr lang="en-US" dirty="0"/>
          </a:p>
        </p:txBody>
      </p:sp>
    </p:spTree>
    <p:extLst>
      <p:ext uri="{BB962C8B-B14F-4D97-AF65-F5344CB8AC3E}">
        <p14:creationId xmlns:p14="http://schemas.microsoft.com/office/powerpoint/2010/main" val="2538446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F319B05-56DD-4581-BD73-ABF024FD7484}" type="slidenum">
              <a:rPr lang="en-US" smtClean="0"/>
              <a:pPr>
                <a:defRPr/>
              </a:pPr>
              <a:t>23</a:t>
            </a:fld>
            <a:endParaRPr lang="en-US"/>
          </a:p>
        </p:txBody>
      </p:sp>
      <p:pic>
        <p:nvPicPr>
          <p:cNvPr id="2" name="Picture 1"/>
          <p:cNvPicPr>
            <a:picLocks noChangeAspect="1"/>
          </p:cNvPicPr>
          <p:nvPr/>
        </p:nvPicPr>
        <p:blipFill>
          <a:blip r:embed="rId2"/>
          <a:stretch>
            <a:fillRect/>
          </a:stretch>
        </p:blipFill>
        <p:spPr>
          <a:xfrm>
            <a:off x="2473570" y="-35769"/>
            <a:ext cx="7412070" cy="6748454"/>
          </a:xfrm>
          <a:prstGeom prst="rect">
            <a:avLst/>
          </a:prstGeom>
        </p:spPr>
      </p:pic>
      <p:sp>
        <p:nvSpPr>
          <p:cNvPr id="6" name="TextBox 5"/>
          <p:cNvSpPr txBox="1"/>
          <p:nvPr/>
        </p:nvSpPr>
        <p:spPr>
          <a:xfrm>
            <a:off x="2473571" y="6259315"/>
            <a:ext cx="2414953" cy="523220"/>
          </a:xfrm>
          <a:prstGeom prst="rect">
            <a:avLst/>
          </a:prstGeom>
          <a:noFill/>
        </p:spPr>
        <p:txBody>
          <a:bodyPr wrap="square" rtlCol="0">
            <a:spAutoFit/>
          </a:bodyPr>
          <a:lstStyle/>
          <a:p>
            <a:r>
              <a:rPr lang="en-US" sz="1400" dirty="0">
                <a:hlinkClick r:id="rId3"/>
              </a:rPr>
              <a:t>http://</a:t>
            </a:r>
            <a:r>
              <a:rPr lang="en-US" sz="1400" dirty="0">
                <a:hlinkClick r:id="rId3"/>
              </a:rPr>
              <a:t>guides.lib.unc.edu/researchdatatoolkit</a:t>
            </a:r>
            <a:r>
              <a:rPr lang="en-US" sz="1400" dirty="0"/>
              <a:t> </a:t>
            </a:r>
            <a:endParaRPr lang="en-US" sz="1400" dirty="0"/>
          </a:p>
        </p:txBody>
      </p:sp>
    </p:spTree>
    <p:extLst>
      <p:ext uri="{BB962C8B-B14F-4D97-AF65-F5344CB8AC3E}">
        <p14:creationId xmlns:p14="http://schemas.microsoft.com/office/powerpoint/2010/main" val="3544838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1D11958-1960-4AC3-B3FE-C8FF6A01984A}" type="slidenum">
              <a:rPr lang="en-US" smtClean="0"/>
              <a:t>24</a:t>
            </a:fld>
            <a:endParaRPr lang="en-US"/>
          </a:p>
        </p:txBody>
      </p:sp>
      <p:pic>
        <p:nvPicPr>
          <p:cNvPr id="6" name="Picture 5"/>
          <p:cNvPicPr>
            <a:picLocks noChangeAspect="1"/>
          </p:cNvPicPr>
          <p:nvPr/>
        </p:nvPicPr>
        <p:blipFill>
          <a:blip r:embed="rId2"/>
          <a:stretch>
            <a:fillRect/>
          </a:stretch>
        </p:blipFill>
        <p:spPr>
          <a:xfrm>
            <a:off x="2636521" y="0"/>
            <a:ext cx="6929511" cy="6868458"/>
          </a:xfrm>
          <a:prstGeom prst="rect">
            <a:avLst/>
          </a:prstGeom>
        </p:spPr>
      </p:pic>
      <p:sp>
        <p:nvSpPr>
          <p:cNvPr id="7" name="TextBox 6"/>
          <p:cNvSpPr txBox="1"/>
          <p:nvPr/>
        </p:nvSpPr>
        <p:spPr>
          <a:xfrm>
            <a:off x="6588370" y="5533293"/>
            <a:ext cx="3036277" cy="584775"/>
          </a:xfrm>
          <a:prstGeom prst="rect">
            <a:avLst/>
          </a:prstGeom>
          <a:noFill/>
        </p:spPr>
        <p:txBody>
          <a:bodyPr wrap="square" rtlCol="0">
            <a:spAutoFit/>
          </a:bodyPr>
          <a:lstStyle/>
          <a:p>
            <a:r>
              <a:rPr lang="en-US" sz="1600" dirty="0">
                <a:hlinkClick r:id="rId3"/>
              </a:rPr>
              <a:t>http://</a:t>
            </a:r>
            <a:r>
              <a:rPr lang="en-US" sz="1600" dirty="0">
                <a:hlinkClick r:id="rId3"/>
              </a:rPr>
              <a:t>guides.lib.unc.edu/c.php?g=8535&amp;p=43809</a:t>
            </a:r>
            <a:r>
              <a:rPr lang="en-US" sz="1600" dirty="0"/>
              <a:t> </a:t>
            </a:r>
            <a:endParaRPr lang="en-US" sz="1600" dirty="0"/>
          </a:p>
        </p:txBody>
      </p:sp>
    </p:spTree>
    <p:extLst>
      <p:ext uri="{BB962C8B-B14F-4D97-AF65-F5344CB8AC3E}">
        <p14:creationId xmlns:p14="http://schemas.microsoft.com/office/powerpoint/2010/main" val="2939445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Other Guides to Data Management </a:t>
            </a:r>
            <a:endParaRPr lang="en-US" dirty="0"/>
          </a:p>
        </p:txBody>
      </p:sp>
      <p:sp>
        <p:nvSpPr>
          <p:cNvPr id="7" name="Content Placeholder 6"/>
          <p:cNvSpPr>
            <a:spLocks noGrp="1"/>
          </p:cNvSpPr>
          <p:nvPr>
            <p:ph idx="1"/>
          </p:nvPr>
        </p:nvSpPr>
        <p:spPr/>
        <p:txBody>
          <a:bodyPr>
            <a:normAutofit fontScale="92500" lnSpcReduction="20000"/>
          </a:bodyPr>
          <a:lstStyle/>
          <a:p>
            <a:r>
              <a:rPr lang="en-US" dirty="0">
                <a:hlinkClick r:id="rId2"/>
              </a:rPr>
              <a:t>CIESIN: Geospatial Electronic Records</a:t>
            </a:r>
            <a:r>
              <a:rPr lang="en-US" dirty="0"/>
              <a:t>: Resources on managing and preserving geospatial data and related electronic records</a:t>
            </a:r>
            <a:r>
              <a:rPr lang="en-US" dirty="0" smtClean="0"/>
              <a:t>.</a:t>
            </a:r>
          </a:p>
          <a:p>
            <a:r>
              <a:rPr lang="en-US" dirty="0">
                <a:hlinkClick r:id="rId3"/>
              </a:rPr>
              <a:t>Digital Curation Centre (DCC)</a:t>
            </a:r>
            <a:r>
              <a:rPr lang="en-US" dirty="0"/>
              <a:t>: Includes resources, events, and training opportunities</a:t>
            </a:r>
            <a:r>
              <a:rPr lang="en-US" dirty="0" smtClean="0"/>
              <a:t>.</a:t>
            </a:r>
          </a:p>
          <a:p>
            <a:r>
              <a:rPr lang="en-US" dirty="0">
                <a:hlinkClick r:id="rId4"/>
              </a:rPr>
              <a:t>Oak Ridge National Laboratory: Data Management for Data Providers</a:t>
            </a:r>
            <a:r>
              <a:rPr lang="en-US" dirty="0"/>
              <a:t>: Offers practical methods to successfully share and archive data</a:t>
            </a:r>
            <a:r>
              <a:rPr lang="en-US" dirty="0" smtClean="0"/>
              <a:t>.</a:t>
            </a:r>
          </a:p>
          <a:p>
            <a:r>
              <a:rPr lang="en-US" dirty="0">
                <a:hlinkClick r:id="rId5"/>
              </a:rPr>
              <a:t>UK Data Archive: Create &amp; Manage Data</a:t>
            </a:r>
            <a:r>
              <a:rPr lang="en-US" dirty="0"/>
              <a:t>: Provides best practice strategies and methods for creating, preparing, and storing shareable datasets. See also </a:t>
            </a:r>
            <a:r>
              <a:rPr lang="en-US" dirty="0">
                <a:hlinkClick r:id="rId6"/>
              </a:rPr>
              <a:t>Managing and Sharing Data: A Best Practice Guide for Researchers [pdf]</a:t>
            </a:r>
            <a:r>
              <a:rPr lang="en-US" dirty="0"/>
              <a:t>.</a:t>
            </a:r>
          </a:p>
        </p:txBody>
      </p:sp>
      <p:sp>
        <p:nvSpPr>
          <p:cNvPr id="3" name="Slide Number Placeholder 2"/>
          <p:cNvSpPr>
            <a:spLocks noGrp="1"/>
          </p:cNvSpPr>
          <p:nvPr>
            <p:ph type="sldNum" sz="quarter" idx="12"/>
          </p:nvPr>
        </p:nvSpPr>
        <p:spPr/>
        <p:txBody>
          <a:bodyPr/>
          <a:lstStyle/>
          <a:p>
            <a:fld id="{91D11958-1960-4AC3-B3FE-C8FF6A01984A}" type="slidenum">
              <a:rPr lang="en-US" smtClean="0"/>
              <a:t>25</a:t>
            </a:fld>
            <a:endParaRPr lang="en-US"/>
          </a:p>
        </p:txBody>
      </p:sp>
    </p:spTree>
    <p:extLst>
      <p:ext uri="{BB962C8B-B14F-4D97-AF65-F5344CB8AC3E}">
        <p14:creationId xmlns:p14="http://schemas.microsoft.com/office/powerpoint/2010/main" val="358643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1: DMPs</a:t>
            </a:r>
            <a:endParaRPr lang="en-US" dirty="0"/>
          </a:p>
        </p:txBody>
      </p:sp>
      <p:sp>
        <p:nvSpPr>
          <p:cNvPr id="5" name="Content Placeholder 4"/>
          <p:cNvSpPr>
            <a:spLocks noGrp="1"/>
          </p:cNvSpPr>
          <p:nvPr>
            <p:ph idx="1"/>
          </p:nvPr>
        </p:nvSpPr>
        <p:spPr/>
        <p:txBody>
          <a:bodyPr anchor="ctr">
            <a:normAutofit/>
          </a:bodyPr>
          <a:lstStyle/>
          <a:p>
            <a:r>
              <a:rPr lang="en-US" dirty="0" smtClean="0"/>
              <a:t>Break into small groups and generate a list of what you consider to be the most important elements for a DMP for your unit(s).</a:t>
            </a:r>
            <a:endParaRPr lang="en-US" dirty="0"/>
          </a:p>
        </p:txBody>
      </p:sp>
      <p:sp>
        <p:nvSpPr>
          <p:cNvPr id="2" name="Slide Number Placeholder 1"/>
          <p:cNvSpPr>
            <a:spLocks noGrp="1"/>
          </p:cNvSpPr>
          <p:nvPr>
            <p:ph type="sldNum" sz="quarter" idx="12"/>
          </p:nvPr>
        </p:nvSpPr>
        <p:spPr/>
        <p:txBody>
          <a:bodyPr/>
          <a:lstStyle/>
          <a:p>
            <a:pPr>
              <a:defRPr/>
            </a:pPr>
            <a:fld id="{401B6D8B-9EB9-40FB-B0D8-EA016213B564}" type="slidenum">
              <a:rPr lang="en-US" smtClean="0"/>
              <a:pPr>
                <a:defRPr/>
              </a:pPr>
              <a:t>26</a:t>
            </a:fld>
            <a:endParaRPr lang="en-US"/>
          </a:p>
        </p:txBody>
      </p:sp>
    </p:spTree>
    <p:extLst>
      <p:ext uri="{BB962C8B-B14F-4D97-AF65-F5344CB8AC3E}">
        <p14:creationId xmlns:p14="http://schemas.microsoft.com/office/powerpoint/2010/main" val="2802298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Data Curation Profiles</a:t>
            </a:r>
            <a:endParaRPr lang="en-US" dirty="0"/>
          </a:p>
        </p:txBody>
      </p:sp>
      <p:sp>
        <p:nvSpPr>
          <p:cNvPr id="3" name="Subtitle 2"/>
          <p:cNvSpPr>
            <a:spLocks noGrp="1"/>
          </p:cNvSpPr>
          <p:nvPr>
            <p:ph type="body" idx="1"/>
          </p:nvPr>
        </p:nvSpPr>
        <p:spPr/>
        <p:txBody>
          <a:bodyPr>
            <a:noAutofit/>
          </a:bodyPr>
          <a:lstStyle/>
          <a:p>
            <a:endParaRPr lang="en-US" dirty="0" smtClean="0"/>
          </a:p>
        </p:txBody>
      </p:sp>
      <p:sp>
        <p:nvSpPr>
          <p:cNvPr id="4" name="Slide Number Placeholder 3"/>
          <p:cNvSpPr>
            <a:spLocks noGrp="1"/>
          </p:cNvSpPr>
          <p:nvPr>
            <p:ph type="sldNum" sz="quarter" idx="12"/>
          </p:nvPr>
        </p:nvSpPr>
        <p:spPr/>
        <p:txBody>
          <a:bodyPr/>
          <a:lstStyle/>
          <a:p>
            <a:fld id="{91D11958-1960-4AC3-B3FE-C8FF6A01984A}" type="slidenum">
              <a:rPr lang="en-US" smtClean="0"/>
              <a:t>27</a:t>
            </a:fld>
            <a:endParaRPr lang="en-US"/>
          </a:p>
        </p:txBody>
      </p:sp>
    </p:spTree>
    <p:extLst>
      <p:ext uri="{BB962C8B-B14F-4D97-AF65-F5344CB8AC3E}">
        <p14:creationId xmlns:p14="http://schemas.microsoft.com/office/powerpoint/2010/main" val="4259597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5267" y="1600200"/>
            <a:ext cx="10934299" cy="4724400"/>
          </a:xfrm>
        </p:spPr>
        <p:txBody>
          <a:bodyPr>
            <a:normAutofit fontScale="92500" lnSpcReduction="10000"/>
          </a:bodyPr>
          <a:lstStyle/>
          <a:p>
            <a:pPr>
              <a:lnSpc>
                <a:spcPct val="120000"/>
              </a:lnSpc>
            </a:pPr>
            <a:r>
              <a:rPr lang="en-US" sz="2600" dirty="0"/>
              <a:t>“A Data Curation Profile is essentially an outline of the ‘story’ of a data set or collection, describing its origin and lifecycle within a research project.” </a:t>
            </a:r>
          </a:p>
          <a:p>
            <a:pPr>
              <a:lnSpc>
                <a:spcPct val="120000"/>
              </a:lnSpc>
            </a:pPr>
            <a:r>
              <a:rPr lang="en-US" sz="2600" dirty="0"/>
              <a:t>“The Profile and its associated Toolkit grew out of an inquiry into the changing environment of scholarly communication, especially the possibility of researchers providing access to data much further upstream than previously imagined.”</a:t>
            </a:r>
          </a:p>
          <a:p>
            <a:pPr>
              <a:lnSpc>
                <a:spcPct val="120000"/>
              </a:lnSpc>
            </a:pPr>
            <a:r>
              <a:rPr lang="en-US" sz="2600" dirty="0"/>
              <a:t>The DCP project explored the roles of researchers and librarians in data sharing.</a:t>
            </a:r>
          </a:p>
          <a:p>
            <a:pPr marL="803275" lvl="1" indent="-346075">
              <a:lnSpc>
                <a:spcPct val="120000"/>
              </a:lnSpc>
            </a:pPr>
            <a:r>
              <a:rPr lang="en-US" dirty="0">
                <a:hlinkClick r:id="rId2"/>
              </a:rPr>
              <a:t>http://datacurationprofiles.org</a:t>
            </a:r>
            <a:r>
              <a:rPr lang="en-US" dirty="0" smtClean="0">
                <a:hlinkClick r:id="rId2"/>
              </a:rPr>
              <a:t>/</a:t>
            </a:r>
            <a:r>
              <a:rPr lang="en-US" dirty="0" smtClean="0"/>
              <a:t> </a:t>
            </a:r>
            <a:endParaRPr lang="en-US" dirty="0"/>
          </a:p>
        </p:txBody>
      </p:sp>
      <p:sp>
        <p:nvSpPr>
          <p:cNvPr id="3" name="Title 2"/>
          <p:cNvSpPr>
            <a:spLocks noGrp="1"/>
          </p:cNvSpPr>
          <p:nvPr>
            <p:ph type="title"/>
          </p:nvPr>
        </p:nvSpPr>
        <p:spPr>
          <a:xfrm>
            <a:off x="2044212" y="340751"/>
            <a:ext cx="8229600" cy="914400"/>
          </a:xfrm>
        </p:spPr>
        <p:txBody>
          <a:bodyPr>
            <a:normAutofit fontScale="90000"/>
          </a:bodyPr>
          <a:lstStyle/>
          <a:p>
            <a:r>
              <a:rPr lang="en-US" dirty="0" smtClean="0"/>
              <a:t>What Are Data Curation Profiles</a:t>
            </a:r>
            <a:endParaRPr lang="en-US" dirty="0"/>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28</a:t>
            </a:fld>
            <a:endParaRPr lang="en-US"/>
          </a:p>
        </p:txBody>
      </p:sp>
    </p:spTree>
    <p:extLst>
      <p:ext uri="{BB962C8B-B14F-4D97-AF65-F5344CB8AC3E}">
        <p14:creationId xmlns:p14="http://schemas.microsoft.com/office/powerpoint/2010/main" val="2870237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6391" y="1849120"/>
            <a:ext cx="10982425" cy="4170680"/>
          </a:xfrm>
        </p:spPr>
        <p:txBody>
          <a:bodyPr>
            <a:noAutofit/>
          </a:bodyPr>
          <a:lstStyle/>
          <a:p>
            <a:r>
              <a:rPr lang="en-US" sz="2400" dirty="0"/>
              <a:t>Few tools existed to train librarians in data curation in 2006 so Purdue University Libraries  and the Graduate School of Library and Information Science at the Univ. of </a:t>
            </a:r>
            <a:r>
              <a:rPr lang="en-US" sz="2400" dirty="0"/>
              <a:t>Illinois </a:t>
            </a:r>
            <a:r>
              <a:rPr lang="en-US" sz="2400" dirty="0"/>
              <a:t>Urbana-Champaign created the Data Curation Profile project.</a:t>
            </a:r>
          </a:p>
          <a:p>
            <a:r>
              <a:rPr lang="en-US" sz="2400" dirty="0"/>
              <a:t>Funded by the Institute for Museum and Library Services (IMLS).</a:t>
            </a:r>
          </a:p>
          <a:p>
            <a:r>
              <a:rPr lang="en-US" sz="2400" dirty="0"/>
              <a:t>Project ran from 2007-2010 and Purdue Univ. is still building on this with subsequent grants and projects.</a:t>
            </a:r>
          </a:p>
          <a:p>
            <a:endParaRPr lang="en-US" sz="2400" dirty="0"/>
          </a:p>
        </p:txBody>
      </p:sp>
      <p:sp>
        <p:nvSpPr>
          <p:cNvPr id="3" name="Title 2"/>
          <p:cNvSpPr>
            <a:spLocks noGrp="1"/>
          </p:cNvSpPr>
          <p:nvPr>
            <p:ph type="title"/>
          </p:nvPr>
        </p:nvSpPr>
        <p:spPr>
          <a:xfrm>
            <a:off x="1981200" y="411480"/>
            <a:ext cx="8229600" cy="1371600"/>
          </a:xfrm>
        </p:spPr>
        <p:txBody>
          <a:bodyPr>
            <a:normAutofit fontScale="90000"/>
          </a:bodyPr>
          <a:lstStyle/>
          <a:p>
            <a:r>
              <a:rPr lang="en-US" dirty="0" smtClean="0"/>
              <a:t>History of the Data Curation Profiles Project</a:t>
            </a:r>
            <a:endParaRPr lang="en-US" dirty="0"/>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29</a:t>
            </a:fld>
            <a:endParaRPr lang="en-US"/>
          </a:p>
        </p:txBody>
      </p:sp>
    </p:spTree>
    <p:extLst>
      <p:ext uri="{BB962C8B-B14F-4D97-AF65-F5344CB8AC3E}">
        <p14:creationId xmlns:p14="http://schemas.microsoft.com/office/powerpoint/2010/main" val="1606813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 Management Plans</a:t>
            </a:r>
            <a:endParaRPr lang="en-US" dirty="0"/>
          </a:p>
        </p:txBody>
      </p:sp>
      <p:sp>
        <p:nvSpPr>
          <p:cNvPr id="7" name="Content Placeholder 6"/>
          <p:cNvSpPr>
            <a:spLocks noGrp="1"/>
          </p:cNvSpPr>
          <p:nvPr>
            <p:ph idx="1"/>
          </p:nvPr>
        </p:nvSpPr>
        <p:spPr/>
        <p:txBody>
          <a:bodyPr>
            <a:normAutofit lnSpcReduction="10000"/>
          </a:bodyPr>
          <a:lstStyle/>
          <a:p>
            <a:r>
              <a:rPr lang="en-US" dirty="0" smtClean="0"/>
              <a:t>Funding bodies are increasingly asking for DMPs</a:t>
            </a:r>
          </a:p>
          <a:p>
            <a:r>
              <a:rPr lang="en-US" dirty="0" smtClean="0"/>
              <a:t>Are also useful for general data management, not just grant applications</a:t>
            </a:r>
          </a:p>
          <a:p>
            <a:r>
              <a:rPr lang="en-US" dirty="0" smtClean="0"/>
              <a:t>Indicates what type of data is collected/created/used and how</a:t>
            </a:r>
          </a:p>
          <a:p>
            <a:r>
              <a:rPr lang="en-US" dirty="0" smtClean="0"/>
              <a:t>Discusses restrictions on the data</a:t>
            </a:r>
          </a:p>
          <a:p>
            <a:r>
              <a:rPr lang="en-US" dirty="0" smtClean="0"/>
              <a:t>In general, helps to manage the data better during collection, use, and disposition.</a:t>
            </a:r>
          </a:p>
          <a:p>
            <a:r>
              <a:rPr lang="en-US" dirty="0" smtClean="0"/>
              <a:t>Many DMP tools </a:t>
            </a:r>
            <a:r>
              <a:rPr lang="en-US" smtClean="0"/>
              <a:t>being developed.</a:t>
            </a:r>
            <a:endParaRPr lang="en-US"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a:t>
            </a:fld>
            <a:endParaRPr lang="en-US"/>
          </a:p>
        </p:txBody>
      </p:sp>
    </p:spTree>
    <p:extLst>
      <p:ext uri="{BB962C8B-B14F-4D97-AF65-F5344CB8AC3E}">
        <p14:creationId xmlns:p14="http://schemas.microsoft.com/office/powerpoint/2010/main" val="998195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4770"/>
            <a:ext cx="8229600" cy="914400"/>
          </a:xfrm>
        </p:spPr>
        <p:txBody>
          <a:bodyPr/>
          <a:lstStyle/>
          <a:p>
            <a:r>
              <a:rPr lang="en-US" dirty="0" smtClean="0"/>
              <a:t>Project Description</a:t>
            </a:r>
            <a:endParaRPr lang="en-US" dirty="0"/>
          </a:p>
        </p:txBody>
      </p:sp>
      <p:sp>
        <p:nvSpPr>
          <p:cNvPr id="3" name="Content Placeholder 2"/>
          <p:cNvSpPr>
            <a:spLocks noGrp="1"/>
          </p:cNvSpPr>
          <p:nvPr>
            <p:ph idx="4294967295"/>
          </p:nvPr>
        </p:nvSpPr>
        <p:spPr>
          <a:xfrm>
            <a:off x="577516" y="1233170"/>
            <a:ext cx="11020926" cy="3155950"/>
          </a:xfrm>
        </p:spPr>
        <p:txBody>
          <a:bodyPr>
            <a:noAutofit/>
          </a:bodyPr>
          <a:lstStyle/>
          <a:p>
            <a:r>
              <a:rPr lang="en-US" sz="2200" dirty="0"/>
              <a:t>To </a:t>
            </a:r>
            <a:r>
              <a:rPr lang="en-US" sz="2200" dirty="0"/>
              <a:t>identify the needs of researchers with regard to their data, project personnel conducted interviews, surveys and observations of the researchers. The interviews were used to gather information about the scientific workflow of each researcher and their range of research outputs (e.g., raw data through published forms), as well as to identify their needs or discovery, access, usage and re-use of data. Disciplines covered in the study included:</a:t>
            </a:r>
          </a:p>
          <a:p>
            <a:endParaRPr lang="en-US" sz="2000" dirty="0"/>
          </a:p>
        </p:txBody>
      </p:sp>
      <p:sp>
        <p:nvSpPr>
          <p:cNvPr id="6" name="TextBox 5"/>
          <p:cNvSpPr txBox="1"/>
          <p:nvPr/>
        </p:nvSpPr>
        <p:spPr>
          <a:xfrm>
            <a:off x="5533724" y="3773103"/>
            <a:ext cx="4495800" cy="2308324"/>
          </a:xfrm>
          <a:prstGeom prst="rect">
            <a:avLst/>
          </a:prstGeom>
          <a:noFill/>
        </p:spPr>
        <p:txBody>
          <a:bodyPr wrap="square" rtlCol="0">
            <a:spAutoFit/>
          </a:bodyPr>
          <a:lstStyle/>
          <a:p>
            <a:pPr marL="742950" lvl="1" indent="-285750">
              <a:buFont typeface="Wingdings" panose="05000000000000000000" pitchFamily="2" charset="2"/>
              <a:buChar char="§"/>
            </a:pPr>
            <a:r>
              <a:rPr lang="en-US" dirty="0">
                <a:latin typeface="+mj-lt"/>
              </a:rPr>
              <a:t>Electrical &amp; Computer Engineering</a:t>
            </a:r>
          </a:p>
          <a:p>
            <a:pPr marL="742950" lvl="1" indent="-285750">
              <a:buFont typeface="Wingdings" panose="05000000000000000000" pitchFamily="2" charset="2"/>
              <a:buChar char="§"/>
            </a:pPr>
            <a:r>
              <a:rPr lang="en-US" dirty="0">
                <a:latin typeface="+mj-lt"/>
              </a:rPr>
              <a:t>Food Science</a:t>
            </a:r>
          </a:p>
          <a:p>
            <a:pPr marL="742950" lvl="1" indent="-285750">
              <a:buFont typeface="Wingdings" panose="05000000000000000000" pitchFamily="2" charset="2"/>
              <a:buChar char="§"/>
            </a:pPr>
            <a:r>
              <a:rPr lang="en-US" dirty="0">
                <a:latin typeface="+mj-lt"/>
              </a:rPr>
              <a:t>Geology</a:t>
            </a:r>
          </a:p>
          <a:p>
            <a:pPr marL="742950" lvl="1" indent="-285750">
              <a:buFont typeface="Wingdings" panose="05000000000000000000" pitchFamily="2" charset="2"/>
              <a:buChar char="§"/>
            </a:pPr>
            <a:r>
              <a:rPr lang="en-US" dirty="0">
                <a:latin typeface="+mj-lt"/>
              </a:rPr>
              <a:t>Horticulture &amp; Plant Science</a:t>
            </a:r>
          </a:p>
          <a:p>
            <a:pPr marL="742950" lvl="1" indent="-285750">
              <a:buFont typeface="Wingdings" panose="05000000000000000000" pitchFamily="2" charset="2"/>
              <a:buChar char="§"/>
            </a:pPr>
            <a:r>
              <a:rPr lang="en-US" dirty="0">
                <a:latin typeface="+mj-lt"/>
              </a:rPr>
              <a:t>Kinesiology</a:t>
            </a:r>
          </a:p>
          <a:p>
            <a:pPr marL="742950" lvl="1" indent="-285750">
              <a:buFont typeface="Wingdings" panose="05000000000000000000" pitchFamily="2" charset="2"/>
              <a:buChar char="§"/>
            </a:pPr>
            <a:r>
              <a:rPr lang="en-US" dirty="0">
                <a:latin typeface="+mj-lt"/>
              </a:rPr>
              <a:t>Speech &amp; Hearing</a:t>
            </a:r>
          </a:p>
          <a:p>
            <a:endParaRPr lang="en-US" dirty="0"/>
          </a:p>
        </p:txBody>
      </p:sp>
      <p:sp>
        <p:nvSpPr>
          <p:cNvPr id="7" name="TextBox 6"/>
          <p:cNvSpPr txBox="1"/>
          <p:nvPr/>
        </p:nvSpPr>
        <p:spPr>
          <a:xfrm>
            <a:off x="1846714" y="3773103"/>
            <a:ext cx="4124960" cy="2308324"/>
          </a:xfrm>
          <a:prstGeom prst="rect">
            <a:avLst/>
          </a:prstGeom>
          <a:noFill/>
        </p:spPr>
        <p:txBody>
          <a:bodyPr wrap="square" rtlCol="0">
            <a:spAutoFit/>
          </a:bodyPr>
          <a:lstStyle/>
          <a:p>
            <a:pPr marL="742950" lvl="1" indent="-285750">
              <a:buFont typeface="Wingdings" panose="05000000000000000000" pitchFamily="2" charset="2"/>
              <a:buChar char="§"/>
            </a:pPr>
            <a:r>
              <a:rPr lang="en-US" dirty="0">
                <a:latin typeface="+mj-lt"/>
              </a:rPr>
              <a:t>Agronomy &amp; Soil Science</a:t>
            </a:r>
          </a:p>
          <a:p>
            <a:pPr marL="742950" lvl="1" indent="-285750">
              <a:buFont typeface="Wingdings" panose="05000000000000000000" pitchFamily="2" charset="2"/>
              <a:buChar char="§"/>
            </a:pPr>
            <a:r>
              <a:rPr lang="en-US" dirty="0">
                <a:latin typeface="+mj-lt"/>
              </a:rPr>
              <a:t>Anthropology</a:t>
            </a:r>
          </a:p>
          <a:p>
            <a:pPr marL="742950" lvl="1" indent="-285750">
              <a:buFont typeface="Wingdings" panose="05000000000000000000" pitchFamily="2" charset="2"/>
              <a:buChar char="§"/>
            </a:pPr>
            <a:r>
              <a:rPr lang="en-US" dirty="0">
                <a:latin typeface="+mj-lt"/>
              </a:rPr>
              <a:t>Biochemistry</a:t>
            </a:r>
          </a:p>
          <a:p>
            <a:pPr marL="742950" lvl="1" indent="-285750">
              <a:buFont typeface="Wingdings" panose="05000000000000000000" pitchFamily="2" charset="2"/>
              <a:buChar char="§"/>
            </a:pPr>
            <a:r>
              <a:rPr lang="en-US" dirty="0">
                <a:latin typeface="+mj-lt"/>
              </a:rPr>
              <a:t>Biology</a:t>
            </a:r>
          </a:p>
          <a:p>
            <a:pPr marL="742950" lvl="1" indent="-285750">
              <a:buFont typeface="Wingdings" panose="05000000000000000000" pitchFamily="2" charset="2"/>
              <a:buChar char="§"/>
            </a:pPr>
            <a:r>
              <a:rPr lang="en-US" dirty="0">
                <a:latin typeface="+mj-lt"/>
              </a:rPr>
              <a:t>Civil Engineering</a:t>
            </a:r>
          </a:p>
          <a:p>
            <a:pPr marL="742950" lvl="1" indent="-285750">
              <a:buFont typeface="Wingdings" panose="05000000000000000000" pitchFamily="2" charset="2"/>
              <a:buChar char="§"/>
            </a:pPr>
            <a:r>
              <a:rPr lang="en-US" dirty="0">
                <a:latin typeface="+mj-lt"/>
              </a:rPr>
              <a:t>Earth &amp; Atmospheric Sciences</a:t>
            </a:r>
          </a:p>
          <a:p>
            <a:endParaRPr lang="en-US" dirty="0"/>
          </a:p>
        </p:txBody>
      </p:sp>
      <p:sp>
        <p:nvSpPr>
          <p:cNvPr id="11" name="Slide Number Placeholder 10"/>
          <p:cNvSpPr>
            <a:spLocks noGrp="1"/>
          </p:cNvSpPr>
          <p:nvPr>
            <p:ph type="sldNum" sz="quarter" idx="12"/>
          </p:nvPr>
        </p:nvSpPr>
        <p:spPr>
          <a:xfrm>
            <a:off x="8077200" y="6245225"/>
            <a:ext cx="2133600" cy="476250"/>
          </a:xfrm>
        </p:spPr>
        <p:txBody>
          <a:bodyPr/>
          <a:lstStyle/>
          <a:p>
            <a:pPr algn="r"/>
            <a:fld id="{5230216F-A8A5-40C9-98E4-B20735C4F46F}" type="slidenum">
              <a:rPr lang="en-US" smtClean="0">
                <a:latin typeface="Arial Black" panose="020B0A04020102020204" pitchFamily="34" charset="0"/>
              </a:rPr>
              <a:pPr algn="r"/>
              <a:t>30</a:t>
            </a:fld>
            <a:endParaRPr lang="en-US" dirty="0">
              <a:latin typeface="Arial Black" panose="020B0A04020102020204" pitchFamily="34" charset="0"/>
            </a:endParaRPr>
          </a:p>
        </p:txBody>
      </p:sp>
    </p:spTree>
    <p:extLst>
      <p:ext uri="{BB962C8B-B14F-4D97-AF65-F5344CB8AC3E}">
        <p14:creationId xmlns:p14="http://schemas.microsoft.com/office/powerpoint/2010/main" val="4193624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0349" y="1384001"/>
            <a:ext cx="11011301" cy="4876800"/>
          </a:xfrm>
        </p:spPr>
        <p:txBody>
          <a:bodyPr>
            <a:noAutofit/>
          </a:bodyPr>
          <a:lstStyle/>
          <a:p>
            <a:r>
              <a:rPr lang="en-US" sz="2600" dirty="0"/>
              <a:t>To provide a guide for discussing data with researchers </a:t>
            </a:r>
          </a:p>
          <a:p>
            <a:r>
              <a:rPr lang="en-US" sz="2600" dirty="0"/>
              <a:t>To give insight into areas of attention in data management </a:t>
            </a:r>
          </a:p>
          <a:p>
            <a:r>
              <a:rPr lang="en-US" sz="2600" dirty="0"/>
              <a:t>To help assess information needs related to data collections</a:t>
            </a:r>
          </a:p>
          <a:p>
            <a:r>
              <a:rPr lang="en-US" sz="2600" dirty="0"/>
              <a:t>To give insight into differences between data in various disciplines </a:t>
            </a:r>
          </a:p>
          <a:p>
            <a:r>
              <a:rPr lang="en-US" sz="2600" dirty="0"/>
              <a:t>To help identify possible data services </a:t>
            </a:r>
          </a:p>
          <a:p>
            <a:r>
              <a:rPr lang="en-US" sz="2600" dirty="0"/>
              <a:t>To create a starting point for curating a data set for archiving and preservation</a:t>
            </a:r>
          </a:p>
          <a:p>
            <a:pPr marL="0" indent="0">
              <a:buNone/>
            </a:pPr>
            <a:endParaRPr lang="en-US" sz="2600" dirty="0"/>
          </a:p>
        </p:txBody>
      </p:sp>
      <p:sp>
        <p:nvSpPr>
          <p:cNvPr id="3" name="Title 2"/>
          <p:cNvSpPr>
            <a:spLocks noGrp="1"/>
          </p:cNvSpPr>
          <p:nvPr>
            <p:ph type="title"/>
          </p:nvPr>
        </p:nvSpPr>
        <p:spPr>
          <a:xfrm>
            <a:off x="1981199" y="192505"/>
            <a:ext cx="8229600" cy="914400"/>
          </a:xfrm>
        </p:spPr>
        <p:txBody>
          <a:bodyPr>
            <a:normAutofit fontScale="90000"/>
          </a:bodyPr>
          <a:lstStyle/>
          <a:p>
            <a:r>
              <a:rPr lang="en-US" dirty="0" smtClean="0"/>
              <a:t>Why Data Curation Profiles</a:t>
            </a:r>
            <a:endParaRPr lang="en-US" dirty="0"/>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31</a:t>
            </a:fld>
            <a:endParaRPr lang="en-US"/>
          </a:p>
        </p:txBody>
      </p:sp>
    </p:spTree>
    <p:extLst>
      <p:ext uri="{BB962C8B-B14F-4D97-AF65-F5344CB8AC3E}">
        <p14:creationId xmlns:p14="http://schemas.microsoft.com/office/powerpoint/2010/main" val="16281258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4038" y="1461128"/>
            <a:ext cx="10943924" cy="3886200"/>
          </a:xfrm>
        </p:spPr>
        <p:txBody>
          <a:bodyPr>
            <a:noAutofit/>
          </a:bodyPr>
          <a:lstStyle/>
          <a:p>
            <a:r>
              <a:rPr lang="en-US" sz="2400" dirty="0"/>
              <a:t>“Data Curation Profiles are designed to capture requirements for specific data generated by researchers as articulated by the researchers themselves.” </a:t>
            </a:r>
          </a:p>
          <a:p>
            <a:r>
              <a:rPr lang="en-US" sz="2400" dirty="0"/>
              <a:t>“They are </a:t>
            </a:r>
            <a:r>
              <a:rPr lang="en-US" sz="2400" dirty="0"/>
              <a:t>also intended </a:t>
            </a:r>
            <a:r>
              <a:rPr lang="en-US" sz="2400" dirty="0"/>
              <a:t>to enable librarians and others to make informed decisions in working with data of this form, from this research area or sub-discipline.” </a:t>
            </a:r>
          </a:p>
          <a:p>
            <a:r>
              <a:rPr lang="en-US" sz="2400" dirty="0"/>
              <a:t>Data </a:t>
            </a:r>
            <a:r>
              <a:rPr lang="en-US" sz="2400" dirty="0"/>
              <a:t>Curation Profiles employ a standardized set of fields to enable comparison. </a:t>
            </a:r>
            <a:endParaRPr lang="en-US" sz="2400" dirty="0"/>
          </a:p>
          <a:p>
            <a:r>
              <a:rPr lang="en-US" sz="1400" dirty="0"/>
              <a:t>				From </a:t>
            </a:r>
            <a:r>
              <a:rPr lang="en-US" sz="1400" dirty="0"/>
              <a:t>the DCP </a:t>
            </a:r>
            <a:r>
              <a:rPr lang="en-US" sz="1400" dirty="0"/>
              <a:t>website</a:t>
            </a:r>
            <a:endParaRPr lang="en-US" sz="1400" dirty="0"/>
          </a:p>
        </p:txBody>
      </p:sp>
      <p:sp>
        <p:nvSpPr>
          <p:cNvPr id="3" name="Title 2"/>
          <p:cNvSpPr>
            <a:spLocks noGrp="1"/>
          </p:cNvSpPr>
          <p:nvPr>
            <p:ph type="title"/>
          </p:nvPr>
        </p:nvSpPr>
        <p:spPr>
          <a:xfrm>
            <a:off x="624038" y="250825"/>
            <a:ext cx="10943924" cy="914400"/>
          </a:xfrm>
        </p:spPr>
        <p:txBody>
          <a:bodyPr>
            <a:normAutofit/>
          </a:bodyPr>
          <a:lstStyle/>
          <a:p>
            <a:r>
              <a:rPr lang="en-US" dirty="0" smtClean="0"/>
              <a:t>Purpose and Use of the Profiles</a:t>
            </a:r>
            <a:endParaRPr lang="en-US" dirty="0"/>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32</a:t>
            </a:fld>
            <a:endParaRPr lang="en-US"/>
          </a:p>
        </p:txBody>
      </p:sp>
    </p:spTree>
    <p:extLst>
      <p:ext uri="{BB962C8B-B14F-4D97-AF65-F5344CB8AC3E}">
        <p14:creationId xmlns:p14="http://schemas.microsoft.com/office/powerpoint/2010/main" val="296406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6391" y="1859280"/>
            <a:ext cx="10953549" cy="3886200"/>
          </a:xfrm>
        </p:spPr>
        <p:txBody>
          <a:bodyPr>
            <a:normAutofit/>
          </a:bodyPr>
          <a:lstStyle/>
          <a:p>
            <a:r>
              <a:rPr lang="en-US" sz="2600" dirty="0"/>
              <a:t>At an individual level, the Data Curation Profile:</a:t>
            </a:r>
          </a:p>
          <a:p>
            <a:pPr marL="803275" lvl="1" indent="-346075"/>
            <a:r>
              <a:rPr lang="en-US" sz="2600" dirty="0"/>
              <a:t>provides a structure for conducting a data interview between an information professional and a researcher or research group</a:t>
            </a:r>
          </a:p>
          <a:p>
            <a:pPr marL="803275" lvl="1" indent="-346075"/>
            <a:r>
              <a:rPr lang="en-US" sz="2600" dirty="0"/>
              <a:t>provides a means for a researcher or a research group to thoughtfully consider their needs for the data beyond its immediate use</a:t>
            </a:r>
          </a:p>
          <a:p>
            <a:endParaRPr lang="en-US" sz="2600" dirty="0"/>
          </a:p>
        </p:txBody>
      </p:sp>
      <p:sp>
        <p:nvSpPr>
          <p:cNvPr id="3" name="Title 2"/>
          <p:cNvSpPr>
            <a:spLocks noGrp="1"/>
          </p:cNvSpPr>
          <p:nvPr>
            <p:ph type="title"/>
          </p:nvPr>
        </p:nvSpPr>
        <p:spPr>
          <a:xfrm>
            <a:off x="1981200" y="416560"/>
            <a:ext cx="8229600" cy="1371600"/>
          </a:xfrm>
        </p:spPr>
        <p:txBody>
          <a:bodyPr>
            <a:normAutofit fontScale="90000"/>
          </a:bodyPr>
          <a:lstStyle/>
          <a:p>
            <a:r>
              <a:rPr lang="en-US" dirty="0" smtClean="0"/>
              <a:t>Uses for Data Curation Profiles – Individuals </a:t>
            </a:r>
            <a:endParaRPr lang="en-US" dirty="0"/>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33</a:t>
            </a:fld>
            <a:endParaRPr lang="en-US"/>
          </a:p>
        </p:txBody>
      </p:sp>
    </p:spTree>
    <p:extLst>
      <p:ext uri="{BB962C8B-B14F-4D97-AF65-F5344CB8AC3E}">
        <p14:creationId xmlns:p14="http://schemas.microsoft.com/office/powerpoint/2010/main" val="954302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6765" y="1849120"/>
            <a:ext cx="10963175" cy="4323080"/>
          </a:xfrm>
        </p:spPr>
        <p:txBody>
          <a:bodyPr>
            <a:normAutofit fontScale="85000" lnSpcReduction="20000"/>
          </a:bodyPr>
          <a:lstStyle/>
          <a:p>
            <a:pPr>
              <a:lnSpc>
                <a:spcPct val="120000"/>
              </a:lnSpc>
            </a:pPr>
            <a:r>
              <a:rPr lang="en-US" sz="3100" dirty="0"/>
              <a:t>At an institutional level, the Data Curation Profile:</a:t>
            </a:r>
          </a:p>
          <a:p>
            <a:pPr marL="803275" lvl="1" indent="-346075">
              <a:lnSpc>
                <a:spcPct val="120000"/>
              </a:lnSpc>
            </a:pPr>
            <a:r>
              <a:rPr lang="en-US" sz="3100" dirty="0"/>
              <a:t>can serve as a foundational document to guide the management and/or curation of a particular data set</a:t>
            </a:r>
          </a:p>
          <a:p>
            <a:pPr marL="803275" lvl="1" indent="-346075">
              <a:lnSpc>
                <a:spcPct val="120000"/>
              </a:lnSpc>
            </a:pPr>
            <a:r>
              <a:rPr lang="en-US" sz="3100" dirty="0"/>
              <a:t>can be shared with staff providing data services and others to inform them of the researcher's needs and ensure that everyone is on the same page</a:t>
            </a:r>
          </a:p>
          <a:p>
            <a:pPr marL="803275" lvl="1" indent="-346075">
              <a:lnSpc>
                <a:spcPct val="120000"/>
              </a:lnSpc>
            </a:pPr>
            <a:r>
              <a:rPr lang="en-US" sz="3100" dirty="0"/>
              <a:t>may be used to inform the development of data services to be offered by the institution, as well as to help identify the types of tools, infrastructure and responsibilities for data services staff</a:t>
            </a:r>
          </a:p>
          <a:p>
            <a:endParaRPr lang="en-US" dirty="0"/>
          </a:p>
        </p:txBody>
      </p:sp>
      <p:sp>
        <p:nvSpPr>
          <p:cNvPr id="3" name="Title 2"/>
          <p:cNvSpPr>
            <a:spLocks noGrp="1"/>
          </p:cNvSpPr>
          <p:nvPr>
            <p:ph type="title"/>
          </p:nvPr>
        </p:nvSpPr>
        <p:spPr>
          <a:xfrm>
            <a:off x="1981200" y="411480"/>
            <a:ext cx="8229600" cy="1371600"/>
          </a:xfrm>
        </p:spPr>
        <p:txBody>
          <a:bodyPr>
            <a:normAutofit fontScale="90000"/>
          </a:bodyPr>
          <a:lstStyle/>
          <a:p>
            <a:r>
              <a:rPr lang="en-US" dirty="0" smtClean="0"/>
              <a:t>Uses for Data Curation Profiles - Institutions</a:t>
            </a:r>
            <a:endParaRPr lang="en-US" dirty="0"/>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34</a:t>
            </a:fld>
            <a:endParaRPr lang="en-US"/>
          </a:p>
        </p:txBody>
      </p:sp>
    </p:spTree>
    <p:extLst>
      <p:ext uri="{BB962C8B-B14F-4D97-AF65-F5344CB8AC3E}">
        <p14:creationId xmlns:p14="http://schemas.microsoft.com/office/powerpoint/2010/main" val="712731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9389" y="2278830"/>
            <a:ext cx="11030551" cy="2658930"/>
          </a:xfrm>
        </p:spPr>
        <p:txBody>
          <a:bodyPr/>
          <a:lstStyle/>
          <a:p>
            <a:r>
              <a:rPr lang="en-US" sz="3000" dirty="0"/>
              <a:t>The DCP Toolkit won the Association of College and Research Libraries Science and Technology Section’s 2013 Innovation Award – April 2013.</a:t>
            </a:r>
          </a:p>
          <a:p>
            <a:endParaRPr lang="en-US" dirty="0"/>
          </a:p>
        </p:txBody>
      </p:sp>
      <p:sp>
        <p:nvSpPr>
          <p:cNvPr id="3" name="Title 2"/>
          <p:cNvSpPr>
            <a:spLocks noGrp="1"/>
          </p:cNvSpPr>
          <p:nvPr>
            <p:ph type="title"/>
          </p:nvPr>
        </p:nvSpPr>
        <p:spPr>
          <a:xfrm>
            <a:off x="1981200" y="411480"/>
            <a:ext cx="8229600" cy="1371600"/>
          </a:xfrm>
        </p:spPr>
        <p:txBody>
          <a:bodyPr>
            <a:normAutofit fontScale="90000"/>
          </a:bodyPr>
          <a:lstStyle/>
          <a:p>
            <a:r>
              <a:rPr lang="en-US" dirty="0"/>
              <a:t>Award Winning Data Curation Profiles Toolkit</a:t>
            </a:r>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35</a:t>
            </a:fld>
            <a:endParaRPr lang="en-US"/>
          </a:p>
        </p:txBody>
      </p:sp>
    </p:spTree>
    <p:extLst>
      <p:ext uri="{BB962C8B-B14F-4D97-AF65-F5344CB8AC3E}">
        <p14:creationId xmlns:p14="http://schemas.microsoft.com/office/powerpoint/2010/main" val="27972540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5642" y="2283594"/>
            <a:ext cx="10943924" cy="2057400"/>
          </a:xfrm>
        </p:spPr>
        <p:txBody>
          <a:bodyPr/>
          <a:lstStyle/>
          <a:p>
            <a:r>
              <a:rPr lang="en-US" dirty="0"/>
              <a:t>Please browse through the videos at</a:t>
            </a:r>
            <a:r>
              <a:rPr lang="en-US" dirty="0" smtClean="0"/>
              <a:t>: </a:t>
            </a:r>
            <a:r>
              <a:rPr lang="en-US" dirty="0" smtClean="0">
                <a:hlinkClick r:id="rId2"/>
              </a:rPr>
              <a:t>http</a:t>
            </a:r>
            <a:r>
              <a:rPr lang="en-US" dirty="0">
                <a:hlinkClick r:id="rId2"/>
              </a:rPr>
              <a:t>://docs.lib.purdue.edu/dcpsymposium/</a:t>
            </a:r>
            <a:r>
              <a:rPr lang="en-US" dirty="0"/>
              <a:t> </a:t>
            </a:r>
          </a:p>
          <a:p>
            <a:endParaRPr lang="en-US" sz="3000" dirty="0"/>
          </a:p>
        </p:txBody>
      </p:sp>
      <p:sp>
        <p:nvSpPr>
          <p:cNvPr id="3" name="Title 2"/>
          <p:cNvSpPr>
            <a:spLocks noGrp="1"/>
          </p:cNvSpPr>
          <p:nvPr>
            <p:ph type="title"/>
          </p:nvPr>
        </p:nvSpPr>
        <p:spPr>
          <a:xfrm>
            <a:off x="625642" y="680720"/>
            <a:ext cx="10943924" cy="914400"/>
          </a:xfrm>
        </p:spPr>
        <p:txBody>
          <a:bodyPr>
            <a:normAutofit/>
          </a:bodyPr>
          <a:lstStyle/>
          <a:p>
            <a:r>
              <a:rPr lang="en-US" dirty="0" smtClean="0"/>
              <a:t>Video of the DCP Symposium</a:t>
            </a:r>
            <a:endParaRPr lang="en-US" dirty="0"/>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36</a:t>
            </a:fld>
            <a:endParaRPr lang="en-US"/>
          </a:p>
        </p:txBody>
      </p:sp>
    </p:spTree>
    <p:extLst>
      <p:ext uri="{BB962C8B-B14F-4D97-AF65-F5344CB8AC3E}">
        <p14:creationId xmlns:p14="http://schemas.microsoft.com/office/powerpoint/2010/main" val="1801214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7141" y="1844040"/>
            <a:ext cx="10992051" cy="3886200"/>
          </a:xfrm>
        </p:spPr>
        <p:txBody>
          <a:bodyPr>
            <a:normAutofit/>
          </a:bodyPr>
          <a:lstStyle/>
          <a:p>
            <a:pPr lvl="1"/>
            <a:r>
              <a:rPr lang="en-US" dirty="0" smtClean="0"/>
              <a:t>Break into groups and discuss how your unit or agency could use Data Curation Profiles to better manage your data.</a:t>
            </a:r>
          </a:p>
          <a:p>
            <a:pPr lvl="1"/>
            <a:r>
              <a:rPr lang="en-US" dirty="0" smtClean="0"/>
              <a:t>Suggest alterations to the DCP template for your data.</a:t>
            </a:r>
          </a:p>
          <a:p>
            <a:pPr lvl="1"/>
            <a:r>
              <a:rPr lang="en-US" dirty="0" smtClean="0"/>
              <a:t>Each group will report out in approximately 15 minutes.</a:t>
            </a:r>
            <a:endParaRPr lang="en-US" dirty="0"/>
          </a:p>
        </p:txBody>
      </p:sp>
      <p:sp>
        <p:nvSpPr>
          <p:cNvPr id="3" name="Title 2"/>
          <p:cNvSpPr>
            <a:spLocks noGrp="1"/>
          </p:cNvSpPr>
          <p:nvPr>
            <p:ph type="title"/>
          </p:nvPr>
        </p:nvSpPr>
        <p:spPr>
          <a:xfrm>
            <a:off x="587141" y="411480"/>
            <a:ext cx="10992051" cy="1371600"/>
          </a:xfrm>
        </p:spPr>
        <p:txBody>
          <a:bodyPr>
            <a:normAutofit/>
          </a:bodyPr>
          <a:lstStyle/>
          <a:p>
            <a:r>
              <a:rPr lang="en-US" dirty="0" smtClean="0"/>
              <a:t>Exercise 2: Data Curation Profiles</a:t>
            </a:r>
            <a:endParaRPr lang="en-US" dirty="0"/>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37</a:t>
            </a:fld>
            <a:endParaRPr lang="en-US"/>
          </a:p>
        </p:txBody>
      </p:sp>
    </p:spTree>
    <p:extLst>
      <p:ext uri="{BB962C8B-B14F-4D97-AF65-F5344CB8AC3E}">
        <p14:creationId xmlns:p14="http://schemas.microsoft.com/office/powerpoint/2010/main" val="22330948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Part III: Digital Preservation Planning</a:t>
            </a:r>
            <a:endParaRPr lang="en-US" dirty="0"/>
          </a:p>
        </p:txBody>
      </p:sp>
      <p:sp>
        <p:nvSpPr>
          <p:cNvPr id="7" name="Text Placeholder 6"/>
          <p:cNvSpPr>
            <a:spLocks noGrp="1"/>
          </p:cNvSpPr>
          <p:nvPr>
            <p:ph type="body" idx="1"/>
          </p:nvPr>
        </p:nvSpPr>
        <p:spPr/>
        <p:txBody>
          <a:bodyPr/>
          <a:lstStyle/>
          <a:p>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38</a:t>
            </a:fld>
            <a:endParaRPr lang="en-US"/>
          </a:p>
        </p:txBody>
      </p:sp>
    </p:spTree>
    <p:extLst>
      <p:ext uri="{BB962C8B-B14F-4D97-AF65-F5344CB8AC3E}">
        <p14:creationId xmlns:p14="http://schemas.microsoft.com/office/powerpoint/2010/main" val="4172683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Digital Preservation Planning</a:t>
            </a:r>
            <a:endParaRPr lang="en-US" dirty="0"/>
          </a:p>
        </p:txBody>
      </p:sp>
      <p:sp>
        <p:nvSpPr>
          <p:cNvPr id="7" name="Content Placeholder 6"/>
          <p:cNvSpPr>
            <a:spLocks noGrp="1"/>
          </p:cNvSpPr>
          <p:nvPr>
            <p:ph idx="1"/>
          </p:nvPr>
        </p:nvSpPr>
        <p:spPr/>
        <p:txBody>
          <a:bodyPr/>
          <a:lstStyle/>
          <a:p>
            <a:r>
              <a:rPr lang="en-US" dirty="0" smtClean="0"/>
              <a:t>Digital Preservation Planning revolves around the development of various policies and strategies.</a:t>
            </a:r>
          </a:p>
          <a:p>
            <a:r>
              <a:rPr lang="en-US" dirty="0" smtClean="0"/>
              <a:t>Management is achieved through the use of nested policies.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39</a:t>
            </a:fld>
            <a:endParaRPr lang="en-US"/>
          </a:p>
        </p:txBody>
      </p:sp>
    </p:spTree>
    <p:extLst>
      <p:ext uri="{BB962C8B-B14F-4D97-AF65-F5344CB8AC3E}">
        <p14:creationId xmlns:p14="http://schemas.microsoft.com/office/powerpoint/2010/main" val="262526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7516" y="2167968"/>
            <a:ext cx="10915048" cy="4188384"/>
          </a:xfrm>
        </p:spPr>
        <p:txBody>
          <a:bodyPr>
            <a:normAutofit fontScale="47500" lnSpcReduction="20000"/>
          </a:bodyPr>
          <a:lstStyle/>
          <a:p>
            <a:pPr>
              <a:lnSpc>
                <a:spcPct val="120000"/>
              </a:lnSpc>
              <a:spcBef>
                <a:spcPts val="600"/>
              </a:spcBef>
              <a:spcAft>
                <a:spcPts val="600"/>
              </a:spcAft>
            </a:pPr>
            <a:r>
              <a:rPr lang="en-US" sz="5000" dirty="0"/>
              <a:t>“Beginning January 18, 2011, proposals submitted to NSF must include a supplementary document of no more than two pages labeled "Data Management Plan" (DMP</a:t>
            </a:r>
            <a:r>
              <a:rPr lang="en-US" sz="5000" dirty="0"/>
              <a:t>).</a:t>
            </a:r>
            <a:r>
              <a:rPr lang="en-US" sz="5000" dirty="0"/>
              <a:t>  This supplementary document should describe how the proposal will conform to NSF policy on the dissemination and sharing of research results.  Proposals that do not include a DMP will not be able to be submitted.  For more information about this new requirement, please see the </a:t>
            </a:r>
            <a:r>
              <a:rPr lang="en-US" sz="5000" dirty="0">
                <a:hlinkClick r:id="rId2"/>
              </a:rPr>
              <a:t>Grant Proposal Guide, Chapter II.C.2.j</a:t>
            </a:r>
            <a:r>
              <a:rPr lang="en-US" sz="5000" dirty="0"/>
              <a:t> and the </a:t>
            </a:r>
            <a:r>
              <a:rPr lang="en-US" sz="5000" dirty="0">
                <a:hlinkClick r:id="rId3"/>
              </a:rPr>
              <a:t>Data Management and Sharing Frequently Asked Questions(FAQs</a:t>
            </a:r>
            <a:r>
              <a:rPr lang="en-US" sz="5000" dirty="0">
                <a:hlinkClick r:id="rId3"/>
              </a:rPr>
              <a:t>)</a:t>
            </a:r>
            <a:r>
              <a:rPr lang="en-US" sz="5000" dirty="0"/>
              <a:t>.”</a:t>
            </a:r>
          </a:p>
          <a:p>
            <a:pPr marL="346075" indent="0">
              <a:lnSpc>
                <a:spcPct val="120000"/>
              </a:lnSpc>
              <a:spcBef>
                <a:spcPts val="600"/>
              </a:spcBef>
              <a:spcAft>
                <a:spcPts val="600"/>
              </a:spcAft>
              <a:buNone/>
            </a:pPr>
            <a:r>
              <a:rPr lang="en-US" sz="3500" dirty="0"/>
              <a:t>http</a:t>
            </a:r>
            <a:r>
              <a:rPr lang="en-US" sz="3500" dirty="0"/>
              <a:t>://www.nsf.gov/eng/general/dmp.jsp</a:t>
            </a:r>
          </a:p>
          <a:p>
            <a:endParaRPr lang="en-US" dirty="0"/>
          </a:p>
        </p:txBody>
      </p:sp>
      <p:sp>
        <p:nvSpPr>
          <p:cNvPr id="3" name="Title 2"/>
          <p:cNvSpPr>
            <a:spLocks noGrp="1"/>
          </p:cNvSpPr>
          <p:nvPr>
            <p:ph type="title"/>
          </p:nvPr>
        </p:nvSpPr>
        <p:spPr>
          <a:xfrm>
            <a:off x="577515" y="672664"/>
            <a:ext cx="11030551" cy="914400"/>
          </a:xfrm>
        </p:spPr>
        <p:txBody>
          <a:bodyPr>
            <a:normAutofit/>
          </a:bodyPr>
          <a:lstStyle/>
          <a:p>
            <a:pPr>
              <a:lnSpc>
                <a:spcPct val="100000"/>
              </a:lnSpc>
            </a:pPr>
            <a:r>
              <a:rPr lang="en-US" dirty="0" smtClean="0"/>
              <a:t>NSF &amp; Data Management Plans</a:t>
            </a:r>
            <a:endParaRPr lang="en-US" dirty="0"/>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4</a:t>
            </a:fld>
            <a:endParaRPr lang="en-US"/>
          </a:p>
        </p:txBody>
      </p:sp>
    </p:spTree>
    <p:extLst>
      <p:ext uri="{BB962C8B-B14F-4D97-AF65-F5344CB8AC3E}">
        <p14:creationId xmlns:p14="http://schemas.microsoft.com/office/powerpoint/2010/main" val="5709642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Relationship of Policy Elements</a:t>
            </a:r>
            <a:endParaRPr lang="en-US"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en-GB" dirty="0"/>
              <a:t>A repository is assumed to have an overall </a:t>
            </a:r>
            <a:r>
              <a:rPr lang="en-GB" b="1" dirty="0"/>
              <a:t>Repository Mission Statement</a:t>
            </a:r>
            <a:r>
              <a:rPr lang="en-GB" dirty="0"/>
              <a:t>, part of which will be concerned with preservation.</a:t>
            </a:r>
          </a:p>
          <a:p>
            <a:pPr>
              <a:lnSpc>
                <a:spcPct val="120000"/>
              </a:lnSpc>
            </a:pPr>
            <a:r>
              <a:rPr lang="en-GB" dirty="0"/>
              <a:t>The </a:t>
            </a:r>
            <a:r>
              <a:rPr lang="en-GB" b="1" dirty="0"/>
              <a:t>Preservation Strategic Plan </a:t>
            </a:r>
            <a:r>
              <a:rPr lang="en-GB" dirty="0"/>
              <a:t>states how the mission will be achieved, in general terms with goals and objectives. </a:t>
            </a:r>
            <a:endParaRPr lang="en-GB" dirty="0" smtClean="0"/>
          </a:p>
          <a:p>
            <a:pPr>
              <a:lnSpc>
                <a:spcPct val="120000"/>
              </a:lnSpc>
            </a:pPr>
            <a:r>
              <a:rPr lang="en-GB" dirty="0" smtClean="0"/>
              <a:t>The </a:t>
            </a:r>
            <a:r>
              <a:rPr lang="en-GB" b="1" dirty="0"/>
              <a:t>Preservation Policy </a:t>
            </a:r>
            <a:r>
              <a:rPr lang="en-GB" dirty="0"/>
              <a:t>then declares the range of approaches that the repository will employ to ensure preservation (that is, to implement the Preservation Strategic Plan), and </a:t>
            </a:r>
            <a:endParaRPr lang="en-GB" dirty="0" smtClean="0"/>
          </a:p>
          <a:p>
            <a:pPr>
              <a:lnSpc>
                <a:spcPct val="120000"/>
              </a:lnSpc>
            </a:pPr>
            <a:r>
              <a:rPr lang="en-GB" dirty="0" smtClean="0"/>
              <a:t>The </a:t>
            </a:r>
            <a:r>
              <a:rPr lang="en-GB" b="1" dirty="0"/>
              <a:t>Preservation Implementation Plan </a:t>
            </a:r>
            <a:r>
              <a:rPr lang="en-GB" dirty="0"/>
              <a:t>translates those into services that the repository must carry out. </a:t>
            </a:r>
            <a:endParaRPr lang="en-GB" dirty="0" smtClean="0"/>
          </a:p>
          <a:p>
            <a:pPr>
              <a:lnSpc>
                <a:spcPct val="120000"/>
              </a:lnSpc>
            </a:pP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40</a:t>
            </a:fld>
            <a:endParaRPr lang="en-US"/>
          </a:p>
        </p:txBody>
      </p:sp>
    </p:spTree>
    <p:extLst>
      <p:ext uri="{BB962C8B-B14F-4D97-AF65-F5344CB8AC3E}">
        <p14:creationId xmlns:p14="http://schemas.microsoft.com/office/powerpoint/2010/main" val="40287020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765" y="1"/>
            <a:ext cx="11020927" cy="1325563"/>
          </a:xfrm>
        </p:spPr>
        <p:txBody>
          <a:bodyPr>
            <a:normAutofit/>
          </a:bodyPr>
          <a:lstStyle/>
          <a:p>
            <a:r>
              <a:rPr lang="en-GB" sz="3600" dirty="0"/>
              <a:t>Planning/Policy/Action Hierarchy</a:t>
            </a:r>
            <a:endParaRPr lang="en-US" sz="3600" dirty="0"/>
          </a:p>
        </p:txBody>
      </p:sp>
      <p:sp>
        <p:nvSpPr>
          <p:cNvPr id="3" name="Content Placeholder 2"/>
          <p:cNvSpPr>
            <a:spLocks noGrp="1"/>
          </p:cNvSpPr>
          <p:nvPr>
            <p:ph idx="1"/>
          </p:nvPr>
        </p:nvSpPr>
        <p:spPr>
          <a:xfrm>
            <a:off x="596765" y="1052736"/>
            <a:ext cx="11020927" cy="5688632"/>
          </a:xfrm>
        </p:spPr>
        <p:txBody>
          <a:bodyPr>
            <a:normAutofit/>
          </a:bodyPr>
          <a:lstStyle/>
          <a:p>
            <a:pPr marL="0" indent="0">
              <a:buNone/>
            </a:pPr>
            <a:r>
              <a:rPr lang="en-GB" b="1" dirty="0"/>
              <a:t>Preservation Strategic </a:t>
            </a:r>
            <a:r>
              <a:rPr lang="en-GB" b="1" dirty="0" smtClean="0"/>
              <a:t>Plan </a:t>
            </a:r>
          </a:p>
          <a:p>
            <a:pPr lvl="1"/>
            <a:r>
              <a:rPr lang="en-GB" dirty="0" smtClean="0"/>
              <a:t>A </a:t>
            </a:r>
            <a:r>
              <a:rPr lang="en-GB" dirty="0"/>
              <a:t>written statement, authorized by the management of </a:t>
            </a:r>
            <a:r>
              <a:rPr lang="en-GB" dirty="0" smtClean="0"/>
              <a:t>the repository</a:t>
            </a:r>
            <a:r>
              <a:rPr lang="en-GB" dirty="0"/>
              <a:t>, that states the goals and objectives for achieving that part of the mission of </a:t>
            </a:r>
            <a:r>
              <a:rPr lang="en-GB" dirty="0" smtClean="0"/>
              <a:t>the repository </a:t>
            </a:r>
            <a:r>
              <a:rPr lang="en-GB" dirty="0"/>
              <a:t>concerned with preservation. Preservation Strategic Plans may include </a:t>
            </a:r>
            <a:r>
              <a:rPr lang="en-GB" dirty="0" smtClean="0"/>
              <a:t>long-term and </a:t>
            </a:r>
            <a:r>
              <a:rPr lang="en-GB" dirty="0"/>
              <a:t>short-term plans</a:t>
            </a:r>
            <a:r>
              <a:rPr lang="en-GB" dirty="0" smtClean="0"/>
              <a:t>.</a:t>
            </a:r>
          </a:p>
          <a:p>
            <a:pPr marL="0" indent="0">
              <a:buNone/>
            </a:pPr>
            <a:r>
              <a:rPr lang="en-GB" b="1" dirty="0"/>
              <a:t>Preservation </a:t>
            </a:r>
            <a:r>
              <a:rPr lang="en-GB" b="1" dirty="0" smtClean="0"/>
              <a:t>Policy</a:t>
            </a:r>
          </a:p>
          <a:p>
            <a:pPr lvl="1"/>
            <a:r>
              <a:rPr lang="en-GB" dirty="0" smtClean="0"/>
              <a:t>Written </a:t>
            </a:r>
            <a:r>
              <a:rPr lang="en-GB" dirty="0"/>
              <a:t>statement, </a:t>
            </a:r>
            <a:r>
              <a:rPr lang="en-GB" dirty="0" smtClean="0"/>
              <a:t> authorized </a:t>
            </a:r>
            <a:r>
              <a:rPr lang="en-GB" dirty="0"/>
              <a:t>by the repository management, </a:t>
            </a:r>
            <a:r>
              <a:rPr lang="en-GB" dirty="0" smtClean="0"/>
              <a:t>that describes </a:t>
            </a:r>
            <a:r>
              <a:rPr lang="en-GB" dirty="0"/>
              <a:t>the approach to be taken by the repository for the preservation of objects accessioned into the repository. The Preservation Policy is consistent with the </a:t>
            </a:r>
            <a:r>
              <a:rPr lang="en-GB" dirty="0" smtClean="0"/>
              <a:t>Preservation Strategic </a:t>
            </a:r>
            <a:r>
              <a:rPr lang="en-GB" dirty="0"/>
              <a:t>Plan</a:t>
            </a:r>
            <a:r>
              <a:rPr lang="en-GB" dirty="0" smtClean="0"/>
              <a:t>.</a:t>
            </a:r>
          </a:p>
        </p:txBody>
      </p:sp>
      <p:sp>
        <p:nvSpPr>
          <p:cNvPr id="4" name="Slide Number Placeholder 3"/>
          <p:cNvSpPr>
            <a:spLocks noGrp="1"/>
          </p:cNvSpPr>
          <p:nvPr>
            <p:ph type="sldNum" sz="quarter" idx="12"/>
          </p:nvPr>
        </p:nvSpPr>
        <p:spPr/>
        <p:txBody>
          <a:bodyPr/>
          <a:lstStyle/>
          <a:p>
            <a:fld id="{4FB0E12D-9565-4020-A2D9-57A3A93C960B}" type="slidenum">
              <a:rPr lang="en-US" smtClean="0"/>
              <a:pPr/>
              <a:t>41</a:t>
            </a:fld>
            <a:endParaRPr lang="en-US"/>
          </a:p>
        </p:txBody>
      </p:sp>
    </p:spTree>
    <p:extLst>
      <p:ext uri="{BB962C8B-B14F-4D97-AF65-F5344CB8AC3E}">
        <p14:creationId xmlns:p14="http://schemas.microsoft.com/office/powerpoint/2010/main" val="20112230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Planning/Policy/Action Hierarchy</a:t>
            </a:r>
            <a:endParaRPr lang="en-US" sz="3600" dirty="0"/>
          </a:p>
        </p:txBody>
      </p:sp>
      <p:sp>
        <p:nvSpPr>
          <p:cNvPr id="3" name="Content Placeholder 2"/>
          <p:cNvSpPr>
            <a:spLocks noGrp="1"/>
          </p:cNvSpPr>
          <p:nvPr>
            <p:ph idx="1"/>
          </p:nvPr>
        </p:nvSpPr>
        <p:spPr/>
        <p:txBody>
          <a:bodyPr>
            <a:normAutofit/>
          </a:bodyPr>
          <a:lstStyle/>
          <a:p>
            <a:pPr marL="0" indent="0">
              <a:buNone/>
            </a:pPr>
            <a:r>
              <a:rPr lang="en-GB" b="1" dirty="0"/>
              <a:t>Preservation Implementation </a:t>
            </a:r>
            <a:r>
              <a:rPr lang="en-GB" b="1" dirty="0" smtClean="0"/>
              <a:t>Plan </a:t>
            </a:r>
            <a:endParaRPr lang="en-GB" b="1" dirty="0"/>
          </a:p>
          <a:p>
            <a:pPr lvl="1"/>
            <a:r>
              <a:rPr lang="en-GB" dirty="0"/>
              <a:t>A written statement, authorized by the management of the </a:t>
            </a:r>
            <a:r>
              <a:rPr lang="en-GB" dirty="0" smtClean="0"/>
              <a:t>repository </a:t>
            </a:r>
            <a:r>
              <a:rPr lang="en-GB" dirty="0"/>
              <a:t>that describes the services to be offered by the repository for preserving objects accessioned into the repository in accordance with the Preservation Policy</a:t>
            </a:r>
            <a:r>
              <a:rPr lang="en-GB" dirty="0" smtClean="0"/>
              <a:t>.</a:t>
            </a:r>
          </a:p>
          <a:p>
            <a:pPr marL="0" indent="0">
              <a:buNone/>
            </a:pPr>
            <a:r>
              <a:rPr lang="en-GB" b="1" dirty="0" smtClean="0"/>
              <a:t>Machine-Readable Rules:	</a:t>
            </a:r>
          </a:p>
          <a:p>
            <a:pPr lvl="1"/>
            <a:r>
              <a:rPr lang="en-GB" dirty="0" smtClean="0"/>
              <a:t>Translation of human policies into actionable computer tasks.</a:t>
            </a:r>
          </a:p>
          <a:p>
            <a:endParaRPr lang="en-GB" dirty="0"/>
          </a:p>
          <a:p>
            <a:pPr>
              <a:lnSpc>
                <a:spcPct val="100000"/>
              </a:lnSpc>
            </a:pP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42</a:t>
            </a:fld>
            <a:endParaRPr lang="en-US"/>
          </a:p>
        </p:txBody>
      </p:sp>
    </p:spTree>
    <p:extLst>
      <p:ext uri="{BB962C8B-B14F-4D97-AF65-F5344CB8AC3E}">
        <p14:creationId xmlns:p14="http://schemas.microsoft.com/office/powerpoint/2010/main" val="25891930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Planning/Policy/Action Hierarchy</a:t>
            </a:r>
            <a:endParaRPr lang="en-US" sz="3600" dirty="0"/>
          </a:p>
        </p:txBody>
      </p:sp>
      <p:sp>
        <p:nvSpPr>
          <p:cNvPr id="3" name="Content Placeholder 2"/>
          <p:cNvSpPr>
            <a:spLocks noGrp="1"/>
          </p:cNvSpPr>
          <p:nvPr>
            <p:ph idx="1"/>
          </p:nvPr>
        </p:nvSpPr>
        <p:spPr/>
        <p:txBody>
          <a:bodyPr/>
          <a:lstStyle/>
          <a:p>
            <a:r>
              <a:rPr lang="en-US" dirty="0" smtClean="0"/>
              <a:t>Use of Standards</a:t>
            </a:r>
          </a:p>
          <a:p>
            <a:pPr lvl="1"/>
            <a:r>
              <a:rPr lang="en-US" dirty="0" smtClean="0"/>
              <a:t>Awareness and selection of appropriate standards for the repository.</a:t>
            </a:r>
          </a:p>
          <a:p>
            <a:r>
              <a:rPr lang="en-US" dirty="0" smtClean="0"/>
              <a:t>Best Practices</a:t>
            </a:r>
          </a:p>
          <a:p>
            <a:pPr lvl="1"/>
            <a:r>
              <a:rPr lang="en-US" dirty="0" smtClean="0"/>
              <a:t>Awareness and selection of appropriate best practices, workflows, tasks, and other activities.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43</a:t>
            </a:fld>
            <a:endParaRPr lang="en-US"/>
          </a:p>
        </p:txBody>
      </p:sp>
    </p:spTree>
    <p:extLst>
      <p:ext uri="{BB962C8B-B14F-4D97-AF65-F5344CB8AC3E}">
        <p14:creationId xmlns:p14="http://schemas.microsoft.com/office/powerpoint/2010/main" val="28793125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58"/>
            <a:ext cx="10515600" cy="1325563"/>
          </a:xfrm>
        </p:spPr>
        <p:txBody>
          <a:bodyPr/>
          <a:lstStyle/>
          <a:p>
            <a:r>
              <a:rPr lang="en-US" dirty="0" smtClean="0"/>
              <a:t>Policy Continuum </a:t>
            </a:r>
            <a:endParaRPr lang="en-US" dirty="0"/>
          </a:p>
        </p:txBody>
      </p:sp>
      <p:sp>
        <p:nvSpPr>
          <p:cNvPr id="3" name="Content Placeholder 2"/>
          <p:cNvSpPr>
            <a:spLocks noGrp="1"/>
          </p:cNvSpPr>
          <p:nvPr>
            <p:ph idx="1"/>
          </p:nvPr>
        </p:nvSpPr>
        <p:spPr>
          <a:xfrm>
            <a:off x="2152650" y="1825625"/>
            <a:ext cx="7378212" cy="4351338"/>
          </a:xfrm>
        </p:spPr>
        <p:txBody>
          <a:bodyPr>
            <a:normAutofit/>
          </a:bodyPr>
          <a:lstStyle/>
          <a:p>
            <a:r>
              <a:rPr lang="en-US" dirty="0"/>
              <a:t>High-level </a:t>
            </a:r>
            <a:r>
              <a:rPr lang="en-US" dirty="0" smtClean="0"/>
              <a:t>organizational policies</a:t>
            </a:r>
            <a:endParaRPr lang="en-US" dirty="0"/>
          </a:p>
          <a:p>
            <a:pPr lvl="1"/>
            <a:r>
              <a:rPr lang="en-US" dirty="0"/>
              <a:t>Reflects the intentions of the </a:t>
            </a:r>
            <a:r>
              <a:rPr lang="en-US" dirty="0" smtClean="0"/>
              <a:t>organization</a:t>
            </a:r>
          </a:p>
          <a:p>
            <a:r>
              <a:rPr lang="en-US" dirty="0" smtClean="0"/>
              <a:t>Lower-level </a:t>
            </a:r>
            <a:r>
              <a:rPr lang="en-US" dirty="0"/>
              <a:t>organizational policies</a:t>
            </a:r>
          </a:p>
          <a:p>
            <a:pPr lvl="1"/>
            <a:r>
              <a:rPr lang="en-US" dirty="0"/>
              <a:t>Document the decisions of the </a:t>
            </a:r>
            <a:r>
              <a:rPr lang="en-US" dirty="0" smtClean="0"/>
              <a:t>organization</a:t>
            </a:r>
          </a:p>
          <a:p>
            <a:r>
              <a:rPr lang="en-US" dirty="0" smtClean="0"/>
              <a:t>Individual </a:t>
            </a:r>
            <a:r>
              <a:rPr lang="en-US" dirty="0"/>
              <a:t>policy statements</a:t>
            </a:r>
          </a:p>
          <a:p>
            <a:pPr lvl="1"/>
            <a:r>
              <a:rPr lang="en-US" dirty="0"/>
              <a:t>Regulate the actions of the </a:t>
            </a:r>
            <a:r>
              <a:rPr lang="en-US" dirty="0" smtClean="0"/>
              <a:t>organization</a:t>
            </a:r>
          </a:p>
          <a:p>
            <a:r>
              <a:rPr lang="en-US" dirty="0" smtClean="0"/>
              <a:t>Encoded </a:t>
            </a:r>
            <a:r>
              <a:rPr lang="en-US" dirty="0"/>
              <a:t>policy </a:t>
            </a:r>
            <a:r>
              <a:rPr lang="en-US" dirty="0" smtClean="0"/>
              <a:t>statement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44</a:t>
            </a:fld>
            <a:endParaRPr lang="en-US" dirty="0"/>
          </a:p>
        </p:txBody>
      </p:sp>
      <p:sp>
        <p:nvSpPr>
          <p:cNvPr id="6" name="TextBox 5"/>
          <p:cNvSpPr txBox="1"/>
          <p:nvPr/>
        </p:nvSpPr>
        <p:spPr>
          <a:xfrm>
            <a:off x="7404589" y="1123017"/>
            <a:ext cx="3212122" cy="523220"/>
          </a:xfrm>
          <a:prstGeom prst="rect">
            <a:avLst/>
          </a:prstGeom>
          <a:noFill/>
        </p:spPr>
        <p:txBody>
          <a:bodyPr wrap="square" rtlCol="0">
            <a:spAutoFit/>
          </a:bodyPr>
          <a:lstStyle/>
          <a:p>
            <a:r>
              <a:rPr lang="en-US" sz="2800" b="1" dirty="0"/>
              <a:t>Organizational</a:t>
            </a:r>
            <a:endParaRPr lang="en-US" sz="2800" b="1" dirty="0"/>
          </a:p>
        </p:txBody>
      </p:sp>
      <p:sp>
        <p:nvSpPr>
          <p:cNvPr id="7" name="TextBox 6"/>
          <p:cNvSpPr txBox="1"/>
          <p:nvPr/>
        </p:nvSpPr>
        <p:spPr>
          <a:xfrm>
            <a:off x="7639050" y="5743437"/>
            <a:ext cx="2955680" cy="523220"/>
          </a:xfrm>
          <a:prstGeom prst="rect">
            <a:avLst/>
          </a:prstGeom>
          <a:noFill/>
        </p:spPr>
        <p:txBody>
          <a:bodyPr wrap="square" rtlCol="0">
            <a:spAutoFit/>
          </a:bodyPr>
          <a:lstStyle/>
          <a:p>
            <a:r>
              <a:rPr lang="en-US" sz="2800" b="1" dirty="0"/>
              <a:t>Technological</a:t>
            </a:r>
            <a:endParaRPr lang="en-US" sz="2800" b="1" dirty="0"/>
          </a:p>
        </p:txBody>
      </p:sp>
      <p:cxnSp>
        <p:nvCxnSpPr>
          <p:cNvPr id="10" name="Straight Arrow Connector 9"/>
          <p:cNvCxnSpPr/>
          <p:nvPr/>
        </p:nvCxnSpPr>
        <p:spPr>
          <a:xfrm flipH="1">
            <a:off x="9683262" y="1825625"/>
            <a:ext cx="23446" cy="3917812"/>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76247" y="5861538"/>
            <a:ext cx="3903785" cy="338554"/>
          </a:xfrm>
          <a:prstGeom prst="rect">
            <a:avLst/>
          </a:prstGeom>
          <a:noFill/>
        </p:spPr>
        <p:txBody>
          <a:bodyPr wrap="square" rtlCol="0">
            <a:spAutoFit/>
          </a:bodyPr>
          <a:lstStyle/>
          <a:p>
            <a:r>
              <a:rPr lang="en-US" sz="1600" dirty="0"/>
              <a:t>From Dig. Pres. </a:t>
            </a:r>
            <a:r>
              <a:rPr lang="en-US" sz="1600" dirty="0" err="1"/>
              <a:t>Mang</a:t>
            </a:r>
            <a:r>
              <a:rPr lang="en-US" sz="1600" dirty="0"/>
              <a:t>. Workshop</a:t>
            </a:r>
            <a:endParaRPr lang="en-US" sz="1600" dirty="0"/>
          </a:p>
        </p:txBody>
      </p:sp>
    </p:spTree>
    <p:extLst>
      <p:ext uri="{BB962C8B-B14F-4D97-AF65-F5344CB8AC3E}">
        <p14:creationId xmlns:p14="http://schemas.microsoft.com/office/powerpoint/2010/main" val="38317708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997"/>
            <a:ext cx="10515600" cy="1325563"/>
          </a:xfrm>
        </p:spPr>
        <p:txBody>
          <a:bodyPr/>
          <a:lstStyle/>
          <a:p>
            <a:r>
              <a:rPr lang="en-US" dirty="0" smtClean="0"/>
              <a:t>Planning Strategies</a:t>
            </a:r>
            <a:endParaRPr lang="en-US" dirty="0"/>
          </a:p>
        </p:txBody>
      </p:sp>
      <p:sp>
        <p:nvSpPr>
          <p:cNvPr id="3" name="Content Placeholder 2"/>
          <p:cNvSpPr>
            <a:spLocks noGrp="1"/>
          </p:cNvSpPr>
          <p:nvPr>
            <p:ph idx="1"/>
          </p:nvPr>
        </p:nvSpPr>
        <p:spPr>
          <a:xfrm>
            <a:off x="548639" y="1825625"/>
            <a:ext cx="11059427" cy="4351338"/>
          </a:xfrm>
        </p:spPr>
        <p:txBody>
          <a:bodyPr/>
          <a:lstStyle/>
          <a:p>
            <a:pPr lvl="1"/>
            <a:r>
              <a:rPr lang="en-US" sz="2600" i="1" dirty="0"/>
              <a:t>	</a:t>
            </a:r>
            <a:r>
              <a:rPr lang="en-US" sz="2600" dirty="0"/>
              <a:t>Develop an internal mandate</a:t>
            </a:r>
          </a:p>
          <a:p>
            <a:pPr lvl="1"/>
            <a:r>
              <a:rPr lang="en-US" sz="2600" i="1" dirty="0"/>
              <a:t>	</a:t>
            </a:r>
            <a:r>
              <a:rPr lang="en-US" sz="2600" dirty="0"/>
              <a:t>Determine measurable objectives</a:t>
            </a:r>
          </a:p>
          <a:p>
            <a:pPr lvl="1"/>
            <a:r>
              <a:rPr lang="en-US" sz="2600" i="1" dirty="0"/>
              <a:t>	</a:t>
            </a:r>
            <a:r>
              <a:rPr lang="en-US" sz="2600" dirty="0"/>
              <a:t>Establish specific timeframes</a:t>
            </a:r>
          </a:p>
          <a:p>
            <a:pPr lvl="1"/>
            <a:r>
              <a:rPr lang="en-US" sz="2600" i="1" dirty="0"/>
              <a:t>	</a:t>
            </a:r>
            <a:r>
              <a:rPr lang="en-US" sz="2600" dirty="0"/>
              <a:t>Build a team of players with:</a:t>
            </a:r>
          </a:p>
          <a:p>
            <a:pPr lvl="2"/>
            <a:r>
              <a:rPr lang="en-US" sz="2600" dirty="0"/>
              <a:t>Differing viewpoints</a:t>
            </a:r>
          </a:p>
          <a:p>
            <a:pPr lvl="2"/>
            <a:r>
              <a:rPr lang="en-US" sz="2600" dirty="0"/>
              <a:t>Common Goals</a:t>
            </a:r>
          </a:p>
          <a:p>
            <a:pPr lvl="2"/>
            <a:r>
              <a:rPr lang="en-US" sz="2600" dirty="0"/>
              <a:t>Shared Commitments</a:t>
            </a:r>
          </a:p>
          <a:p>
            <a:pPr lvl="1"/>
            <a:r>
              <a:rPr lang="en-US" sz="2600" i="1" dirty="0"/>
              <a:t>	</a:t>
            </a:r>
            <a:r>
              <a:rPr lang="en-US" sz="2600" dirty="0"/>
              <a:t>Understand your restraints</a:t>
            </a:r>
          </a:p>
          <a:p>
            <a:pPr lvl="1"/>
            <a:r>
              <a:rPr lang="en-US" sz="2600" i="1" dirty="0"/>
              <a:t>	</a:t>
            </a:r>
            <a:r>
              <a:rPr lang="en-US" sz="2600" dirty="0"/>
              <a:t>Maximize your opportunities</a:t>
            </a:r>
          </a:p>
          <a:p>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45</a:t>
            </a:fld>
            <a:endParaRPr lang="en-US"/>
          </a:p>
        </p:txBody>
      </p:sp>
    </p:spTree>
    <p:extLst>
      <p:ext uri="{BB962C8B-B14F-4D97-AF65-F5344CB8AC3E}">
        <p14:creationId xmlns:p14="http://schemas.microsoft.com/office/powerpoint/2010/main" val="20984997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41" y="95496"/>
            <a:ext cx="10982425" cy="1325563"/>
          </a:xfrm>
        </p:spPr>
        <p:txBody>
          <a:bodyPr>
            <a:normAutofit/>
          </a:bodyPr>
          <a:lstStyle/>
          <a:p>
            <a:r>
              <a:rPr lang="en-US" dirty="0" smtClean="0"/>
              <a:t>Repository Core Criteria</a:t>
            </a:r>
            <a:endParaRPr lang="en-US" dirty="0"/>
          </a:p>
        </p:txBody>
      </p:sp>
      <p:sp>
        <p:nvSpPr>
          <p:cNvPr id="3" name="Content Placeholder 2"/>
          <p:cNvSpPr>
            <a:spLocks noGrp="1"/>
          </p:cNvSpPr>
          <p:nvPr>
            <p:ph idx="1"/>
          </p:nvPr>
        </p:nvSpPr>
        <p:spPr>
          <a:xfrm>
            <a:off x="625642" y="1421058"/>
            <a:ext cx="9413708" cy="4665662"/>
          </a:xfrm>
        </p:spPr>
        <p:txBody>
          <a:bodyPr>
            <a:normAutofit fontScale="70000" lnSpcReduction="20000"/>
          </a:bodyPr>
          <a:lstStyle/>
          <a:p>
            <a:pPr>
              <a:lnSpc>
                <a:spcPct val="120000"/>
              </a:lnSpc>
            </a:pPr>
            <a:r>
              <a:rPr lang="en-US" dirty="0"/>
              <a:t>An Intellectual Context for Institutional </a:t>
            </a:r>
            <a:r>
              <a:rPr lang="en-US" dirty="0" smtClean="0"/>
              <a:t>Repositories from Center for </a:t>
            </a:r>
            <a:r>
              <a:rPr lang="en-US" dirty="0"/>
              <a:t>Research Libraries (</a:t>
            </a:r>
            <a:r>
              <a:rPr lang="en-US" dirty="0">
                <a:hlinkClick r:id="rId2"/>
              </a:rPr>
              <a:t>https://</a:t>
            </a:r>
            <a:r>
              <a:rPr lang="en-US" dirty="0" smtClean="0">
                <a:hlinkClick r:id="rId2"/>
              </a:rPr>
              <a:t>www.crl.edu/archiving-preservation/digital-archives/metrics-assessing-and-certifying/core-re</a:t>
            </a:r>
            <a:r>
              <a:rPr lang="en-US" dirty="0" smtClean="0"/>
              <a:t>) </a:t>
            </a:r>
            <a:endParaRPr lang="en-US" dirty="0"/>
          </a:p>
          <a:p>
            <a:pPr lvl="1">
              <a:lnSpc>
                <a:spcPct val="120000"/>
              </a:lnSpc>
            </a:pPr>
            <a:r>
              <a:rPr lang="en-US" dirty="0" smtClean="0"/>
              <a:t>Has a Commitment </a:t>
            </a:r>
            <a:r>
              <a:rPr lang="en-US" dirty="0"/>
              <a:t>to </a:t>
            </a:r>
            <a:r>
              <a:rPr lang="en-US" dirty="0" smtClean="0"/>
              <a:t>Digital Object Maintenance</a:t>
            </a:r>
            <a:endParaRPr lang="en-US" dirty="0"/>
          </a:p>
          <a:p>
            <a:pPr lvl="1">
              <a:lnSpc>
                <a:spcPct val="120000"/>
              </a:lnSpc>
            </a:pPr>
            <a:r>
              <a:rPr lang="en-US" dirty="0" smtClean="0"/>
              <a:t>Demonstrates Organizational Fitness</a:t>
            </a:r>
            <a:endParaRPr lang="en-US" dirty="0"/>
          </a:p>
          <a:p>
            <a:pPr lvl="1">
              <a:lnSpc>
                <a:spcPct val="120000"/>
              </a:lnSpc>
            </a:pPr>
            <a:r>
              <a:rPr lang="en-US" dirty="0" smtClean="0"/>
              <a:t>Maintains Legal </a:t>
            </a:r>
            <a:r>
              <a:rPr lang="en-US" dirty="0"/>
              <a:t>&amp; </a:t>
            </a:r>
            <a:r>
              <a:rPr lang="en-US" dirty="0" smtClean="0"/>
              <a:t>Regulatory Legitimacy</a:t>
            </a:r>
            <a:endParaRPr lang="en-US" dirty="0"/>
          </a:p>
          <a:p>
            <a:pPr lvl="1">
              <a:lnSpc>
                <a:spcPct val="120000"/>
              </a:lnSpc>
            </a:pPr>
            <a:r>
              <a:rPr lang="en-US" dirty="0" smtClean="0"/>
              <a:t>Maintains Effective </a:t>
            </a:r>
            <a:r>
              <a:rPr lang="en-US" dirty="0"/>
              <a:t>&amp; Efficient Policies</a:t>
            </a:r>
          </a:p>
          <a:p>
            <a:pPr lvl="1">
              <a:lnSpc>
                <a:spcPct val="120000"/>
              </a:lnSpc>
            </a:pPr>
            <a:r>
              <a:rPr lang="en-US" dirty="0" smtClean="0"/>
              <a:t>Establishes Acquisition </a:t>
            </a:r>
            <a:r>
              <a:rPr lang="en-US" dirty="0"/>
              <a:t>&amp; Ingest Criteria</a:t>
            </a:r>
          </a:p>
          <a:p>
            <a:pPr lvl="1">
              <a:lnSpc>
                <a:spcPct val="120000"/>
              </a:lnSpc>
            </a:pPr>
            <a:r>
              <a:rPr lang="en-US" dirty="0" smtClean="0"/>
              <a:t>Maintains Content Integrity</a:t>
            </a:r>
            <a:r>
              <a:rPr lang="en-US" dirty="0"/>
              <a:t>, Authenticity &amp; Usability</a:t>
            </a:r>
          </a:p>
          <a:p>
            <a:pPr lvl="1">
              <a:lnSpc>
                <a:spcPct val="120000"/>
              </a:lnSpc>
            </a:pPr>
            <a:r>
              <a:rPr lang="en-US" dirty="0" smtClean="0"/>
              <a:t>Maintains Audit Trails </a:t>
            </a:r>
            <a:r>
              <a:rPr lang="en-US" dirty="0"/>
              <a:t>&amp; Metadata</a:t>
            </a:r>
          </a:p>
          <a:p>
            <a:pPr lvl="1">
              <a:lnSpc>
                <a:spcPct val="120000"/>
              </a:lnSpc>
            </a:pPr>
            <a:r>
              <a:rPr lang="en-US" dirty="0" smtClean="0"/>
              <a:t>Fulfills Dissemination Requirements</a:t>
            </a:r>
            <a:endParaRPr lang="en-US" dirty="0"/>
          </a:p>
          <a:p>
            <a:pPr lvl="1">
              <a:lnSpc>
                <a:spcPct val="120000"/>
              </a:lnSpc>
            </a:pPr>
            <a:r>
              <a:rPr lang="en-US" dirty="0" smtClean="0"/>
              <a:t>Has a Strategic Program for Preservation Planning &amp; Action</a:t>
            </a:r>
            <a:endParaRPr lang="en-US" dirty="0"/>
          </a:p>
          <a:p>
            <a:pPr lvl="1">
              <a:lnSpc>
                <a:spcPct val="120000"/>
              </a:lnSpc>
            </a:pPr>
            <a:r>
              <a:rPr lang="en-US" dirty="0" smtClean="0"/>
              <a:t>Maintains an Adequate </a:t>
            </a:r>
            <a:r>
              <a:rPr lang="en-US" dirty="0"/>
              <a:t>Technical Infrastructure</a:t>
            </a:r>
          </a:p>
          <a:p>
            <a:pPr>
              <a:lnSpc>
                <a:spcPct val="120000"/>
              </a:lnSpc>
            </a:pP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46</a:t>
            </a:fld>
            <a:endParaRPr lang="en-US"/>
          </a:p>
        </p:txBody>
      </p:sp>
    </p:spTree>
    <p:extLst>
      <p:ext uri="{BB962C8B-B14F-4D97-AF65-F5344CB8AC3E}">
        <p14:creationId xmlns:p14="http://schemas.microsoft.com/office/powerpoint/2010/main" val="22697675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092"/>
            <a:ext cx="10515600" cy="1325563"/>
          </a:xfrm>
        </p:spPr>
        <p:txBody>
          <a:bodyPr>
            <a:noAutofit/>
          </a:bodyPr>
          <a:lstStyle/>
          <a:p>
            <a:r>
              <a:rPr lang="en-US" dirty="0" smtClean="0"/>
              <a:t>OAIS Reference Model</a:t>
            </a:r>
            <a:endParaRPr lang="en-US" sz="4800" dirty="0"/>
          </a:p>
        </p:txBody>
      </p:sp>
      <p:sp>
        <p:nvSpPr>
          <p:cNvPr id="3" name="Slide Number Placeholder 2"/>
          <p:cNvSpPr>
            <a:spLocks noGrp="1"/>
          </p:cNvSpPr>
          <p:nvPr>
            <p:ph type="sldNum" sz="quarter" idx="12"/>
          </p:nvPr>
        </p:nvSpPr>
        <p:spPr/>
        <p:txBody>
          <a:bodyPr/>
          <a:lstStyle/>
          <a:p>
            <a:fld id="{71BFB900-A270-49DF-8250-F5208F0BE36D}" type="slidenum">
              <a:rPr lang="en-US" smtClean="0"/>
              <a:pPr/>
              <a:t>47</a:t>
            </a:fld>
            <a:endParaRPr lang="en-US"/>
          </a:p>
        </p:txBody>
      </p:sp>
      <p:pic>
        <p:nvPicPr>
          <p:cNvPr id="5" name="Immagine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bwMode="auto">
          <a:xfrm>
            <a:off x="1524000" y="1524000"/>
            <a:ext cx="90630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ounded Rectangle 3"/>
          <p:cNvSpPr/>
          <p:nvPr/>
        </p:nvSpPr>
        <p:spPr>
          <a:xfrm>
            <a:off x="3903785" y="1690690"/>
            <a:ext cx="3247292" cy="72426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1775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gdalman\AppData\Local\Microsoft\Windows\Temporary Internet Files\Content.Outlook\K9WKSFM5\OAIS-Composi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101174"/>
            <a:ext cx="8839200" cy="575682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1524000" y="457200"/>
            <a:ext cx="9144000" cy="548640"/>
          </a:xfrm>
          <a:prstGeom prst="rect">
            <a:avLst/>
          </a:prstGeom>
        </p:spPr>
        <p:txBody>
          <a:bodyPr>
            <a:noAutofit/>
          </a:bodyPr>
          <a:lstStyle/>
          <a:p>
            <a:pPr algn="ctr" fontAlgn="base">
              <a:spcBef>
                <a:spcPct val="0"/>
              </a:spcBef>
              <a:spcAft>
                <a:spcPct val="0"/>
              </a:spcAft>
              <a:defRPr/>
            </a:pPr>
            <a:r>
              <a:rPr lang="en-US" sz="3200" b="1" kern="0">
                <a:solidFill>
                  <a:schemeClr val="bg2"/>
                </a:solidFill>
                <a:latin typeface="+mj-lt"/>
                <a:ea typeface="+mj-ea"/>
                <a:cs typeface="+mj-cs"/>
              </a:rPr>
              <a:t>OAIS REFERENCE MODEL</a:t>
            </a:r>
            <a:endParaRPr lang="en-US" sz="3200" b="1" kern="0" dirty="0">
              <a:solidFill>
                <a:schemeClr val="bg2"/>
              </a:solidFill>
              <a:latin typeface="+mj-lt"/>
              <a:ea typeface="+mj-ea"/>
              <a:cs typeface="+mj-cs"/>
            </a:endParaRPr>
          </a:p>
        </p:txBody>
      </p:sp>
      <p:sp>
        <p:nvSpPr>
          <p:cNvPr id="4" name="Title 3"/>
          <p:cNvSpPr>
            <a:spLocks noGrp="1"/>
          </p:cNvSpPr>
          <p:nvPr>
            <p:ph type="title"/>
          </p:nvPr>
        </p:nvSpPr>
        <p:spPr>
          <a:xfrm>
            <a:off x="2152650" y="1"/>
            <a:ext cx="7886700" cy="1325563"/>
          </a:xfrm>
        </p:spPr>
        <p:txBody>
          <a:bodyPr/>
          <a:lstStyle/>
          <a:p>
            <a:r>
              <a:rPr lang="en-US" dirty="0" smtClean="0"/>
              <a:t>Expanded OAIS Model</a:t>
            </a:r>
            <a:endParaRPr lang="en-US" dirty="0"/>
          </a:p>
        </p:txBody>
      </p:sp>
      <p:sp>
        <p:nvSpPr>
          <p:cNvPr id="2" name="Slide Number Placeholder 1"/>
          <p:cNvSpPr>
            <a:spLocks noGrp="1"/>
          </p:cNvSpPr>
          <p:nvPr>
            <p:ph type="sldNum" sz="quarter" idx="12"/>
          </p:nvPr>
        </p:nvSpPr>
        <p:spPr/>
        <p:txBody>
          <a:bodyPr/>
          <a:lstStyle/>
          <a:p>
            <a:fld id="{71BFB900-A270-49DF-8250-F5208F0BE36D}" type="slidenum">
              <a:rPr lang="en-US" smtClean="0"/>
              <a:pPr/>
              <a:t>48</a:t>
            </a:fld>
            <a:endParaRPr lang="en-US"/>
          </a:p>
        </p:txBody>
      </p:sp>
    </p:spTree>
    <p:extLst>
      <p:ext uri="{BB962C8B-B14F-4D97-AF65-F5344CB8AC3E}">
        <p14:creationId xmlns:p14="http://schemas.microsoft.com/office/powerpoint/2010/main" val="1123786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gdalman\AppData\Local\Microsoft\Windows\Temporary Internet Files\Content.Outlook\K9WKSFM5\OAIS-Composi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101174"/>
            <a:ext cx="8839200" cy="575682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1524000" y="457200"/>
            <a:ext cx="9144000" cy="548640"/>
          </a:xfrm>
          <a:prstGeom prst="rect">
            <a:avLst/>
          </a:prstGeom>
        </p:spPr>
        <p:txBody>
          <a:bodyPr>
            <a:noAutofit/>
          </a:bodyPr>
          <a:lstStyle/>
          <a:p>
            <a:pPr algn="ctr" fontAlgn="base">
              <a:spcBef>
                <a:spcPct val="0"/>
              </a:spcBef>
              <a:spcAft>
                <a:spcPct val="0"/>
              </a:spcAft>
              <a:defRPr/>
            </a:pPr>
            <a:r>
              <a:rPr lang="en-US" sz="3200" b="1" kern="0">
                <a:solidFill>
                  <a:schemeClr val="bg2"/>
                </a:solidFill>
                <a:latin typeface="+mj-lt"/>
                <a:ea typeface="+mj-ea"/>
                <a:cs typeface="+mj-cs"/>
              </a:rPr>
              <a:t>OAIS REFERENCE MODEL</a:t>
            </a:r>
            <a:endParaRPr lang="en-US" sz="3200" b="1" kern="0" dirty="0">
              <a:solidFill>
                <a:schemeClr val="bg2"/>
              </a:solidFill>
              <a:latin typeface="+mj-lt"/>
              <a:ea typeface="+mj-ea"/>
              <a:cs typeface="+mj-cs"/>
            </a:endParaRPr>
          </a:p>
        </p:txBody>
      </p:sp>
      <p:sp>
        <p:nvSpPr>
          <p:cNvPr id="5" name="Title 4"/>
          <p:cNvSpPr>
            <a:spLocks noGrp="1"/>
          </p:cNvSpPr>
          <p:nvPr>
            <p:ph type="title"/>
          </p:nvPr>
        </p:nvSpPr>
        <p:spPr>
          <a:xfrm>
            <a:off x="2152650" y="1"/>
            <a:ext cx="7886700" cy="1325563"/>
          </a:xfrm>
        </p:spPr>
        <p:txBody>
          <a:bodyPr/>
          <a:lstStyle/>
          <a:p>
            <a:r>
              <a:rPr lang="en-US" dirty="0" smtClean="0"/>
              <a:t>Preservation Planning</a:t>
            </a:r>
            <a:endParaRPr lang="en-US" dirty="0"/>
          </a:p>
        </p:txBody>
      </p:sp>
      <p:sp>
        <p:nvSpPr>
          <p:cNvPr id="2" name="Slide Number Placeholder 1"/>
          <p:cNvSpPr>
            <a:spLocks noGrp="1"/>
          </p:cNvSpPr>
          <p:nvPr>
            <p:ph type="sldNum" sz="quarter" idx="12"/>
          </p:nvPr>
        </p:nvSpPr>
        <p:spPr/>
        <p:txBody>
          <a:bodyPr/>
          <a:lstStyle/>
          <a:p>
            <a:fld id="{71BFB900-A270-49DF-8250-F5208F0BE36D}" type="slidenum">
              <a:rPr lang="en-US" smtClean="0"/>
              <a:pPr/>
              <a:t>49</a:t>
            </a:fld>
            <a:endParaRPr lang="en-US"/>
          </a:p>
        </p:txBody>
      </p:sp>
      <p:sp>
        <p:nvSpPr>
          <p:cNvPr id="4" name="Rectangle 3"/>
          <p:cNvSpPr/>
          <p:nvPr/>
        </p:nvSpPr>
        <p:spPr>
          <a:xfrm>
            <a:off x="6307015" y="4712678"/>
            <a:ext cx="2286000" cy="17936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804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Tools Developed</a:t>
            </a:r>
            <a:endParaRPr lang="en-US" dirty="0"/>
          </a:p>
        </p:txBody>
      </p:sp>
      <p:sp>
        <p:nvSpPr>
          <p:cNvPr id="3" name="Content Placeholder 2"/>
          <p:cNvSpPr>
            <a:spLocks noGrp="1"/>
          </p:cNvSpPr>
          <p:nvPr>
            <p:ph idx="1"/>
          </p:nvPr>
        </p:nvSpPr>
        <p:spPr/>
        <p:txBody>
          <a:bodyPr>
            <a:normAutofit lnSpcReduction="10000"/>
          </a:bodyPr>
          <a:lstStyle/>
          <a:p>
            <a:r>
              <a:rPr lang="en-US" dirty="0" smtClean="0"/>
              <a:t>Most of these come from libraries or projects with library partners.</a:t>
            </a:r>
          </a:p>
          <a:p>
            <a:pPr lvl="1"/>
            <a:r>
              <a:rPr lang="en-US" dirty="0"/>
              <a:t>Academic Libraries offer many useful tools, advice, and consultation</a:t>
            </a:r>
          </a:p>
          <a:p>
            <a:pPr lvl="2"/>
            <a:r>
              <a:rPr lang="en-US" dirty="0"/>
              <a:t>MIT</a:t>
            </a:r>
          </a:p>
          <a:p>
            <a:pPr lvl="2"/>
            <a:r>
              <a:rPr lang="en-US" dirty="0"/>
              <a:t>UNC</a:t>
            </a:r>
          </a:p>
          <a:p>
            <a:pPr lvl="2"/>
            <a:r>
              <a:rPr lang="en-US" dirty="0"/>
              <a:t>Stanford</a:t>
            </a:r>
          </a:p>
          <a:p>
            <a:pPr lvl="1"/>
            <a:r>
              <a:rPr lang="en-US" dirty="0" smtClean="0"/>
              <a:t>DMP Tool from </a:t>
            </a:r>
            <a:r>
              <a:rPr lang="en-US" dirty="0" err="1" smtClean="0"/>
              <a:t>DataOne</a:t>
            </a:r>
            <a:endParaRPr lang="en-US" dirty="0" smtClean="0"/>
          </a:p>
          <a:p>
            <a:pPr lvl="1"/>
            <a:r>
              <a:rPr lang="en-US" dirty="0" err="1" smtClean="0"/>
              <a:t>DMPOnline</a:t>
            </a:r>
            <a:r>
              <a:rPr lang="en-US" dirty="0" smtClean="0"/>
              <a:t> DCC’s web-based tool</a:t>
            </a:r>
          </a:p>
          <a:p>
            <a:pPr lvl="1"/>
            <a:r>
              <a:rPr lang="en-US" dirty="0" smtClean="0"/>
              <a:t>DCC’s Checklist for a Data Management Plan</a:t>
            </a:r>
          </a:p>
          <a:p>
            <a:pPr lvl="1"/>
            <a:r>
              <a:rPr lang="en-US" dirty="0" smtClean="0"/>
              <a:t>Data Archives such as ICPSR also offer extensive guidance</a:t>
            </a:r>
          </a:p>
          <a:p>
            <a:pPr lvl="1"/>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5</a:t>
            </a:fld>
            <a:endParaRPr lang="en-US"/>
          </a:p>
        </p:txBody>
      </p:sp>
    </p:spTree>
    <p:extLst>
      <p:ext uri="{BB962C8B-B14F-4D97-AF65-F5344CB8AC3E}">
        <p14:creationId xmlns:p14="http://schemas.microsoft.com/office/powerpoint/2010/main" val="37267357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72622"/>
            <a:ext cx="10515600" cy="1325563"/>
          </a:xfrm>
        </p:spPr>
        <p:txBody>
          <a:bodyPr/>
          <a:lstStyle/>
          <a:p>
            <a:r>
              <a:rPr lang="en-US" dirty="0" smtClean="0"/>
              <a:t>OAIS Preservation Planning</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50</a:t>
            </a:fld>
            <a:endParaRPr lang="en-US"/>
          </a:p>
        </p:txBody>
      </p:sp>
      <p:pic>
        <p:nvPicPr>
          <p:cNvPr id="5" name="Picture 4"/>
          <p:cNvPicPr>
            <a:picLocks noChangeAspect="1"/>
          </p:cNvPicPr>
          <p:nvPr/>
        </p:nvPicPr>
        <p:blipFill>
          <a:blip r:embed="rId2"/>
          <a:stretch>
            <a:fillRect/>
          </a:stretch>
        </p:blipFill>
        <p:spPr>
          <a:xfrm>
            <a:off x="2674327" y="1774943"/>
            <a:ext cx="7030127" cy="5083057"/>
          </a:xfrm>
          <a:prstGeom prst="rect">
            <a:avLst/>
          </a:prstGeom>
        </p:spPr>
      </p:pic>
    </p:spTree>
    <p:extLst>
      <p:ext uri="{BB962C8B-B14F-4D97-AF65-F5344CB8AC3E}">
        <p14:creationId xmlns:p14="http://schemas.microsoft.com/office/powerpoint/2010/main" val="30795163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93011" y="205154"/>
            <a:ext cx="7259881" cy="1295400"/>
          </a:xfrm>
        </p:spPr>
        <p:txBody>
          <a:bodyPr rtlCol="0">
            <a:normAutofit fontScale="90000"/>
          </a:bodyPr>
          <a:lstStyle/>
          <a:p>
            <a:pPr>
              <a:defRPr/>
            </a:pPr>
            <a:r>
              <a:rPr lang="en-US" dirty="0" smtClean="0">
                <a:solidFill>
                  <a:schemeClr val="tx2">
                    <a:lumMod val="75000"/>
                  </a:schemeClr>
                </a:solidFill>
                <a:ea typeface="+mj-ea"/>
                <a:cs typeface="+mj-cs"/>
              </a:rPr>
              <a:t>Attributes of a TDR </a:t>
            </a:r>
            <a:br>
              <a:rPr lang="en-US" dirty="0" smtClean="0">
                <a:solidFill>
                  <a:schemeClr val="tx2">
                    <a:lumMod val="75000"/>
                  </a:schemeClr>
                </a:solidFill>
                <a:ea typeface="+mj-ea"/>
                <a:cs typeface="+mj-cs"/>
              </a:rPr>
            </a:br>
            <a:r>
              <a:rPr lang="en-US" sz="3600" dirty="0">
                <a:solidFill>
                  <a:schemeClr val="tx2">
                    <a:lumMod val="75000"/>
                  </a:schemeClr>
                </a:solidFill>
              </a:rPr>
              <a:t>(Captured in Pt.3 of ISO 16363)</a:t>
            </a:r>
          </a:p>
        </p:txBody>
      </p:sp>
      <p:sp>
        <p:nvSpPr>
          <p:cNvPr id="36867" name="Rectangle 1027"/>
          <p:cNvSpPr txBox="1">
            <a:spLocks noChangeArrowheads="1"/>
          </p:cNvSpPr>
          <p:nvPr/>
        </p:nvSpPr>
        <p:spPr bwMode="auto">
          <a:xfrm>
            <a:off x="616017" y="1752601"/>
            <a:ext cx="10963175" cy="3656013"/>
          </a:xfrm>
          <a:prstGeom prst="rect">
            <a:avLst/>
          </a:prstGeom>
          <a:noFill/>
          <a:ln w="9525">
            <a:noFill/>
            <a:miter lim="800000"/>
            <a:headEnd/>
            <a:tailEnd/>
          </a:ln>
        </p:spPr>
        <p:txBody>
          <a:bodyPr/>
          <a:lstStyle/>
          <a:p>
            <a:pPr marL="342900" indent="-342900">
              <a:spcBef>
                <a:spcPct val="20000"/>
              </a:spcBef>
              <a:buFont typeface="Arial" charset="0"/>
              <a:buChar char="•"/>
              <a:defRPr/>
            </a:pPr>
            <a:r>
              <a:rPr lang="en-US" sz="2800" dirty="0">
                <a:solidFill>
                  <a:schemeClr val="tx2">
                    <a:lumMod val="75000"/>
                  </a:schemeClr>
                </a:solidFill>
                <a:latin typeface="Verdana" pitchFamily="34" charset="0"/>
              </a:rPr>
              <a:t>All policy &amp; planning needs to reflect attributes of trustworthy digital repositories:</a:t>
            </a:r>
          </a:p>
          <a:p>
            <a:pPr marL="800100" lvl="1" indent="-342900">
              <a:spcBef>
                <a:spcPct val="20000"/>
              </a:spcBef>
              <a:buFont typeface="Arial" charset="0"/>
              <a:buChar char="•"/>
              <a:defRPr/>
            </a:pPr>
            <a:r>
              <a:rPr lang="en-US" sz="2400" dirty="0">
                <a:solidFill>
                  <a:schemeClr val="tx2">
                    <a:lumMod val="75000"/>
                  </a:schemeClr>
                </a:solidFill>
                <a:latin typeface="Verdana" pitchFamily="34" charset="0"/>
              </a:rPr>
              <a:t>OAIS </a:t>
            </a:r>
            <a:r>
              <a:rPr lang="en-US" sz="2400" dirty="0">
                <a:solidFill>
                  <a:schemeClr val="tx2">
                    <a:lumMod val="75000"/>
                  </a:schemeClr>
                </a:solidFill>
                <a:latin typeface="Verdana" pitchFamily="34" charset="0"/>
              </a:rPr>
              <a:t>Compliance</a:t>
            </a:r>
          </a:p>
          <a:p>
            <a:pPr marL="800100" lvl="1" indent="-342900">
              <a:spcBef>
                <a:spcPct val="20000"/>
              </a:spcBef>
              <a:buFont typeface="Arial" charset="0"/>
              <a:buChar char="•"/>
              <a:defRPr/>
            </a:pPr>
            <a:r>
              <a:rPr lang="en-US" sz="2400" dirty="0">
                <a:solidFill>
                  <a:schemeClr val="tx2">
                    <a:lumMod val="75000"/>
                  </a:schemeClr>
                </a:solidFill>
                <a:latin typeface="Verdana" pitchFamily="34" charset="0"/>
              </a:rPr>
              <a:t>Administrative Responsibility</a:t>
            </a:r>
          </a:p>
          <a:p>
            <a:pPr marL="800100" lvl="1" indent="-342900">
              <a:spcBef>
                <a:spcPct val="20000"/>
              </a:spcBef>
              <a:buFont typeface="Arial" charset="0"/>
              <a:buChar char="•"/>
              <a:defRPr/>
            </a:pPr>
            <a:r>
              <a:rPr lang="en-US" sz="2400" dirty="0">
                <a:solidFill>
                  <a:schemeClr val="tx2">
                    <a:lumMod val="75000"/>
                  </a:schemeClr>
                </a:solidFill>
                <a:latin typeface="Verdana" pitchFamily="34" charset="0"/>
              </a:rPr>
              <a:t>Organizational Viability</a:t>
            </a:r>
          </a:p>
          <a:p>
            <a:pPr marL="800100" lvl="1" indent="-342900">
              <a:spcBef>
                <a:spcPct val="20000"/>
              </a:spcBef>
              <a:buFont typeface="Arial" charset="0"/>
              <a:buChar char="•"/>
              <a:defRPr/>
            </a:pPr>
            <a:r>
              <a:rPr lang="en-US" sz="2400" dirty="0">
                <a:solidFill>
                  <a:schemeClr val="tx2">
                    <a:lumMod val="75000"/>
                  </a:schemeClr>
                </a:solidFill>
                <a:latin typeface="Verdana" pitchFamily="34" charset="0"/>
              </a:rPr>
              <a:t>Financial Sustainability</a:t>
            </a:r>
          </a:p>
          <a:p>
            <a:pPr marL="800100" lvl="1" indent="-342900">
              <a:spcBef>
                <a:spcPct val="20000"/>
              </a:spcBef>
              <a:buFont typeface="Arial" charset="0"/>
              <a:buChar char="•"/>
              <a:defRPr/>
            </a:pPr>
            <a:r>
              <a:rPr lang="en-US" sz="2400" dirty="0">
                <a:solidFill>
                  <a:schemeClr val="tx2">
                    <a:lumMod val="75000"/>
                  </a:schemeClr>
                </a:solidFill>
                <a:latin typeface="Verdana" pitchFamily="34" charset="0"/>
              </a:rPr>
              <a:t>Technological and Procedural Suitability</a:t>
            </a:r>
          </a:p>
          <a:p>
            <a:pPr marL="800100" lvl="1" indent="-342900">
              <a:spcBef>
                <a:spcPct val="20000"/>
              </a:spcBef>
              <a:buFont typeface="Arial" charset="0"/>
              <a:buChar char="•"/>
              <a:defRPr/>
            </a:pPr>
            <a:r>
              <a:rPr lang="en-US" sz="2400" dirty="0">
                <a:solidFill>
                  <a:schemeClr val="tx2">
                    <a:lumMod val="75000"/>
                  </a:schemeClr>
                </a:solidFill>
                <a:latin typeface="Verdana" pitchFamily="34" charset="0"/>
              </a:rPr>
              <a:t>System Security</a:t>
            </a:r>
          </a:p>
          <a:p>
            <a:pPr marL="800100" lvl="1" indent="-342900">
              <a:spcBef>
                <a:spcPct val="20000"/>
              </a:spcBef>
              <a:buFont typeface="Arial" charset="0"/>
              <a:buChar char="•"/>
              <a:defRPr/>
            </a:pPr>
            <a:r>
              <a:rPr lang="en-US" sz="2400" dirty="0">
                <a:solidFill>
                  <a:schemeClr val="tx2">
                    <a:lumMod val="75000"/>
                  </a:schemeClr>
                </a:solidFill>
                <a:latin typeface="Verdana" pitchFamily="34" charset="0"/>
              </a:rPr>
              <a:t>Procedural Accountability </a:t>
            </a:r>
          </a:p>
        </p:txBody>
      </p:sp>
      <p:sp>
        <p:nvSpPr>
          <p:cNvPr id="2" name="Slide Number Placeholder 1"/>
          <p:cNvSpPr>
            <a:spLocks noGrp="1"/>
          </p:cNvSpPr>
          <p:nvPr>
            <p:ph type="sldNum" sz="quarter" idx="12"/>
          </p:nvPr>
        </p:nvSpPr>
        <p:spPr/>
        <p:txBody>
          <a:bodyPr/>
          <a:lstStyle/>
          <a:p>
            <a:fld id="{91D11958-1960-4AC3-B3FE-C8FF6A01984A}" type="slidenum">
              <a:rPr lang="en-US" smtClean="0"/>
              <a:t>51</a:t>
            </a:fld>
            <a:endParaRPr lang="en-US"/>
          </a:p>
        </p:txBody>
      </p:sp>
    </p:spTree>
    <p:extLst>
      <p:ext uri="{BB962C8B-B14F-4D97-AF65-F5344CB8AC3E}">
        <p14:creationId xmlns:p14="http://schemas.microsoft.com/office/powerpoint/2010/main" val="9796297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35268" y="609600"/>
            <a:ext cx="10828420" cy="1143000"/>
          </a:xfrm>
        </p:spPr>
        <p:txBody>
          <a:bodyPr rtlCol="0">
            <a:normAutofit fontScale="90000"/>
          </a:bodyPr>
          <a:lstStyle/>
          <a:p>
            <a:pPr>
              <a:defRPr/>
            </a:pPr>
            <a:r>
              <a:rPr lang="en-US" dirty="0" smtClean="0">
                <a:solidFill>
                  <a:schemeClr val="tx2">
                    <a:lumMod val="75000"/>
                  </a:schemeClr>
                </a:solidFill>
                <a:ea typeface="+mj-ea"/>
                <a:cs typeface="+mj-cs"/>
              </a:rPr>
              <a:t>The </a:t>
            </a:r>
            <a:r>
              <a:rPr lang="en-US" dirty="0" smtClean="0">
                <a:solidFill>
                  <a:schemeClr val="tx2">
                    <a:lumMod val="75000"/>
                  </a:schemeClr>
                </a:solidFill>
                <a:ea typeface="+mj-ea"/>
                <a:cs typeface="+mj-cs"/>
              </a:rPr>
              <a:t>Three-legged </a:t>
            </a:r>
            <a:r>
              <a:rPr lang="en-US" dirty="0" smtClean="0">
                <a:solidFill>
                  <a:schemeClr val="tx2">
                    <a:lumMod val="75000"/>
                  </a:schemeClr>
                </a:solidFill>
                <a:ea typeface="+mj-ea"/>
                <a:cs typeface="+mj-cs"/>
              </a:rPr>
              <a:t>Stool for a Digital Curation Program</a:t>
            </a:r>
          </a:p>
        </p:txBody>
      </p:sp>
      <p:sp>
        <p:nvSpPr>
          <p:cNvPr id="46083" name="Rectangle 3"/>
          <p:cNvSpPr>
            <a:spLocks noGrp="1" noChangeArrowheads="1"/>
          </p:cNvSpPr>
          <p:nvPr>
            <p:ph idx="1"/>
          </p:nvPr>
        </p:nvSpPr>
        <p:spPr>
          <a:xfrm>
            <a:off x="3657600" y="2209800"/>
            <a:ext cx="6705600" cy="4114800"/>
          </a:xfrm>
        </p:spPr>
        <p:txBody>
          <a:bodyPr rtlCol="0">
            <a:normAutofit/>
          </a:bodyPr>
          <a:lstStyle/>
          <a:p>
            <a:pPr>
              <a:buNone/>
              <a:defRPr/>
            </a:pPr>
            <a:r>
              <a:rPr lang="en-US" dirty="0" smtClean="0">
                <a:solidFill>
                  <a:schemeClr val="tx2">
                    <a:lumMod val="75000"/>
                  </a:schemeClr>
                </a:solidFill>
                <a:ea typeface="+mn-ea"/>
                <a:cs typeface="+mn-cs"/>
              </a:rPr>
              <a:t>Organizational Infrastructure</a:t>
            </a:r>
          </a:p>
          <a:p>
            <a:pPr>
              <a:lnSpc>
                <a:spcPct val="150000"/>
              </a:lnSpc>
              <a:buNone/>
              <a:defRPr/>
            </a:pPr>
            <a:r>
              <a:rPr lang="en-US" dirty="0" smtClean="0">
                <a:solidFill>
                  <a:schemeClr val="tx2">
                    <a:lumMod val="75000"/>
                  </a:schemeClr>
                </a:solidFill>
                <a:ea typeface="+mn-ea"/>
                <a:cs typeface="+mn-cs"/>
              </a:rPr>
              <a:t>Technological Infrastructure </a:t>
            </a:r>
          </a:p>
          <a:p>
            <a:pPr>
              <a:lnSpc>
                <a:spcPct val="150000"/>
              </a:lnSpc>
              <a:buNone/>
              <a:defRPr/>
            </a:pPr>
            <a:r>
              <a:rPr lang="en-US" dirty="0" smtClean="0">
                <a:solidFill>
                  <a:schemeClr val="tx2">
                    <a:lumMod val="75000"/>
                  </a:schemeClr>
                </a:solidFill>
                <a:ea typeface="+mn-ea"/>
                <a:cs typeface="+mn-cs"/>
              </a:rPr>
              <a:t>Resources Framework</a:t>
            </a: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048001"/>
            <a:ext cx="12954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6"/>
          <p:cNvSpPr txBox="1">
            <a:spLocks noChangeArrowheads="1"/>
          </p:cNvSpPr>
          <p:nvPr/>
        </p:nvSpPr>
        <p:spPr bwMode="auto">
          <a:xfrm>
            <a:off x="2133600" y="3733801"/>
            <a:ext cx="137160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110000"/>
              </a:lnSpc>
              <a:spcBef>
                <a:spcPct val="30000"/>
              </a:spcBef>
              <a:spcAft>
                <a:spcPct val="10000"/>
              </a:spcAft>
              <a:buFontTx/>
              <a:buNone/>
            </a:pPr>
            <a:r>
              <a:rPr lang="en-US" altLang="en-US" sz="3600" b="1" i="1">
                <a:solidFill>
                  <a:srgbClr val="6F8531"/>
                </a:solidFill>
                <a:latin typeface="Georgia" panose="02040502050405020303" pitchFamily="18" charset="0"/>
              </a:rPr>
              <a:t>$$$$</a:t>
            </a:r>
            <a:endParaRPr lang="en-US" altLang="en-US" sz="1800">
              <a:latin typeface="Arial" panose="020B0604020202020204" pitchFamily="34" charset="0"/>
            </a:endParaRPr>
          </a:p>
        </p:txBody>
      </p:sp>
      <p:pic>
        <p:nvPicPr>
          <p:cNvPr id="19462" name="Picture 8" descr="dc-infinity.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2271714"/>
            <a:ext cx="1590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7"/>
          <p:cNvSpPr txBox="1">
            <a:spLocks noChangeArrowheads="1"/>
          </p:cNvSpPr>
          <p:nvPr/>
        </p:nvSpPr>
        <p:spPr bwMode="auto">
          <a:xfrm>
            <a:off x="5367460" y="6374735"/>
            <a:ext cx="53005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Adapted from: Kenney and McGovern, 2003</a:t>
            </a:r>
            <a:endParaRPr lang="en-GB" altLang="en-US" sz="1800" dirty="0">
              <a:solidFill>
                <a:schemeClr val="tx2"/>
              </a:solidFill>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91D11958-1960-4AC3-B3FE-C8FF6A01984A}" type="slidenum">
              <a:rPr lang="en-US" smtClean="0"/>
              <a:t>52</a:t>
            </a:fld>
            <a:endParaRPr lang="en-US"/>
          </a:p>
        </p:txBody>
      </p:sp>
    </p:spTree>
    <p:extLst>
      <p:ext uri="{BB962C8B-B14F-4D97-AF65-F5344CB8AC3E}">
        <p14:creationId xmlns:p14="http://schemas.microsoft.com/office/powerpoint/2010/main" val="12079872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dc-three-legged.bmp"/>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1" y="1385888"/>
            <a:ext cx="6472237"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2"/>
          <p:cNvSpPr txBox="1">
            <a:spLocks noChangeArrowheads="1"/>
          </p:cNvSpPr>
          <p:nvPr/>
        </p:nvSpPr>
        <p:spPr bwMode="auto">
          <a:xfrm>
            <a:off x="3276600" y="5043488"/>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dirty="0">
                <a:solidFill>
                  <a:schemeClr val="accent1">
                    <a:lumMod val="50000"/>
                  </a:schemeClr>
                </a:solidFill>
              </a:rPr>
              <a:t>(</a:t>
            </a:r>
            <a:r>
              <a:rPr lang="en-US" b="1" dirty="0">
                <a:solidFill>
                  <a:schemeClr val="accent1">
                    <a:lumMod val="50000"/>
                  </a:schemeClr>
                </a:solidFill>
              </a:rPr>
              <a:t>how?)</a:t>
            </a:r>
            <a:endParaRPr lang="en-US" b="1" dirty="0">
              <a:solidFill>
                <a:schemeClr val="accent1">
                  <a:lumMod val="50000"/>
                </a:schemeClr>
              </a:solidFill>
            </a:endParaRPr>
          </a:p>
        </p:txBody>
      </p:sp>
      <p:sp>
        <p:nvSpPr>
          <p:cNvPr id="20484" name="TextBox 3"/>
          <p:cNvSpPr txBox="1">
            <a:spLocks noChangeArrowheads="1"/>
          </p:cNvSpPr>
          <p:nvPr/>
        </p:nvSpPr>
        <p:spPr bwMode="auto">
          <a:xfrm>
            <a:off x="5715000" y="6034088"/>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dirty="0">
                <a:solidFill>
                  <a:schemeClr val="accent1">
                    <a:lumMod val="50000"/>
                  </a:schemeClr>
                </a:solidFill>
              </a:rPr>
              <a:t>(</a:t>
            </a:r>
            <a:r>
              <a:rPr lang="en-US" b="1" dirty="0">
                <a:solidFill>
                  <a:schemeClr val="accent1">
                    <a:lumMod val="50000"/>
                  </a:schemeClr>
                </a:solidFill>
              </a:rPr>
              <a:t>what?)</a:t>
            </a:r>
            <a:endParaRPr lang="en-US" b="1" dirty="0">
              <a:solidFill>
                <a:schemeClr val="accent1">
                  <a:lumMod val="50000"/>
                </a:schemeClr>
              </a:solidFill>
            </a:endParaRPr>
          </a:p>
        </p:txBody>
      </p:sp>
      <p:sp>
        <p:nvSpPr>
          <p:cNvPr id="20485" name="TextBox 4"/>
          <p:cNvSpPr txBox="1">
            <a:spLocks noChangeArrowheads="1"/>
          </p:cNvSpPr>
          <p:nvPr/>
        </p:nvSpPr>
        <p:spPr bwMode="auto">
          <a:xfrm>
            <a:off x="7543800" y="5043488"/>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dirty="0">
                <a:solidFill>
                  <a:schemeClr val="accent1">
                    <a:lumMod val="50000"/>
                  </a:schemeClr>
                </a:solidFill>
              </a:rPr>
              <a:t>(how </a:t>
            </a:r>
            <a:r>
              <a:rPr lang="en-US" b="1" dirty="0">
                <a:solidFill>
                  <a:schemeClr val="accent1">
                    <a:lumMod val="50000"/>
                  </a:schemeClr>
                </a:solidFill>
              </a:rPr>
              <a:t>much?)</a:t>
            </a:r>
            <a:endParaRPr lang="en-US" b="1" dirty="0">
              <a:solidFill>
                <a:schemeClr val="accent1">
                  <a:lumMod val="50000"/>
                </a:schemeClr>
              </a:solidFill>
            </a:endParaRPr>
          </a:p>
        </p:txBody>
      </p:sp>
      <p:sp>
        <p:nvSpPr>
          <p:cNvPr id="20486" name="Text Box 7"/>
          <p:cNvSpPr txBox="1">
            <a:spLocks noChangeArrowheads="1"/>
          </p:cNvSpPr>
          <p:nvPr/>
        </p:nvSpPr>
        <p:spPr bwMode="auto">
          <a:xfrm>
            <a:off x="5589118" y="6400801"/>
            <a:ext cx="4708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spcBef>
                <a:spcPct val="50000"/>
              </a:spcBef>
            </a:pPr>
            <a:r>
              <a:rPr lang="en-US" dirty="0" smtClean="0"/>
              <a:t>Adapted from: Kenney and McGovern, 2003</a:t>
            </a:r>
            <a:endParaRPr lang="en-GB" dirty="0"/>
          </a:p>
        </p:txBody>
      </p:sp>
      <p:sp>
        <p:nvSpPr>
          <p:cNvPr id="8" name="TextBox 2"/>
          <p:cNvSpPr txBox="1">
            <a:spLocks noChangeArrowheads="1"/>
          </p:cNvSpPr>
          <p:nvPr/>
        </p:nvSpPr>
        <p:spPr bwMode="auto">
          <a:xfrm>
            <a:off x="3276600" y="50292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dirty="0">
                <a:solidFill>
                  <a:srgbClr val="002060"/>
                </a:solidFill>
              </a:rPr>
              <a:t>(</a:t>
            </a:r>
            <a:r>
              <a:rPr lang="en-US" b="1" dirty="0">
                <a:solidFill>
                  <a:srgbClr val="002060"/>
                </a:solidFill>
              </a:rPr>
              <a:t>how?)</a:t>
            </a:r>
            <a:endParaRPr lang="en-US" b="1" dirty="0">
              <a:solidFill>
                <a:srgbClr val="002060"/>
              </a:solidFill>
            </a:endParaRPr>
          </a:p>
        </p:txBody>
      </p:sp>
      <p:sp>
        <p:nvSpPr>
          <p:cNvPr id="9" name="TextBox 3"/>
          <p:cNvSpPr txBox="1">
            <a:spLocks noChangeArrowheads="1"/>
          </p:cNvSpPr>
          <p:nvPr/>
        </p:nvSpPr>
        <p:spPr bwMode="auto">
          <a:xfrm>
            <a:off x="5715000" y="60198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dirty="0">
                <a:solidFill>
                  <a:srgbClr val="002060"/>
                </a:solidFill>
              </a:rPr>
              <a:t>(</a:t>
            </a:r>
            <a:r>
              <a:rPr lang="en-US" b="1" dirty="0">
                <a:solidFill>
                  <a:srgbClr val="002060"/>
                </a:solidFill>
              </a:rPr>
              <a:t>what?)</a:t>
            </a:r>
            <a:endParaRPr lang="en-US" b="1" dirty="0">
              <a:solidFill>
                <a:srgbClr val="002060"/>
              </a:solidFill>
            </a:endParaRPr>
          </a:p>
        </p:txBody>
      </p:sp>
      <p:sp>
        <p:nvSpPr>
          <p:cNvPr id="10" name="TextBox 4"/>
          <p:cNvSpPr txBox="1">
            <a:spLocks noChangeArrowheads="1"/>
          </p:cNvSpPr>
          <p:nvPr/>
        </p:nvSpPr>
        <p:spPr bwMode="auto">
          <a:xfrm>
            <a:off x="7543800" y="5029201"/>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dirty="0">
                <a:solidFill>
                  <a:srgbClr val="002060"/>
                </a:solidFill>
              </a:rPr>
              <a:t>(how </a:t>
            </a:r>
            <a:r>
              <a:rPr lang="en-US" b="1" dirty="0">
                <a:solidFill>
                  <a:srgbClr val="002060"/>
                </a:solidFill>
              </a:rPr>
              <a:t>much?)</a:t>
            </a:r>
            <a:endParaRPr lang="en-US" b="1" dirty="0">
              <a:solidFill>
                <a:srgbClr val="002060"/>
              </a:solidFill>
            </a:endParaRPr>
          </a:p>
        </p:txBody>
      </p:sp>
      <p:sp>
        <p:nvSpPr>
          <p:cNvPr id="11" name="TextBox 10"/>
          <p:cNvSpPr txBox="1"/>
          <p:nvPr/>
        </p:nvSpPr>
        <p:spPr>
          <a:xfrm>
            <a:off x="596766" y="609601"/>
            <a:ext cx="11001676" cy="830997"/>
          </a:xfrm>
          <a:prstGeom prst="rect">
            <a:avLst/>
          </a:prstGeom>
          <a:noFill/>
        </p:spPr>
        <p:txBody>
          <a:bodyPr wrap="square" rtlCol="0">
            <a:spAutoFit/>
          </a:bodyPr>
          <a:lstStyle/>
          <a:p>
            <a:pPr algn="ctr"/>
            <a:r>
              <a:rPr lang="en-US" sz="4800" dirty="0">
                <a:solidFill>
                  <a:srgbClr val="002060"/>
                </a:solidFill>
                <a:latin typeface="Palatino Linotype" panose="02040502050505030304" pitchFamily="18" charset="0"/>
              </a:rPr>
              <a:t>DPM Workshop’s Three-legged Stool</a:t>
            </a:r>
            <a:endParaRPr lang="en-US" sz="4800" dirty="0">
              <a:solidFill>
                <a:srgbClr val="002060"/>
              </a:solidFill>
              <a:latin typeface="Palatino Linotype" panose="02040502050505030304" pitchFamily="18" charset="0"/>
            </a:endParaRPr>
          </a:p>
        </p:txBody>
      </p:sp>
    </p:spTree>
    <p:extLst>
      <p:ext uri="{BB962C8B-B14F-4D97-AF65-F5344CB8AC3E}">
        <p14:creationId xmlns:p14="http://schemas.microsoft.com/office/powerpoint/2010/main" val="4264265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625641" y="609600"/>
            <a:ext cx="10963175" cy="1143000"/>
          </a:xfrm>
        </p:spPr>
        <p:txBody>
          <a:bodyPr rtlCol="0">
            <a:normAutofit/>
          </a:bodyPr>
          <a:lstStyle/>
          <a:p>
            <a:pPr>
              <a:defRPr/>
            </a:pPr>
            <a:r>
              <a:rPr lang="en-US" dirty="0" smtClean="0">
                <a:ea typeface="+mj-ea"/>
                <a:cs typeface="+mj-cs"/>
              </a:rPr>
              <a:t>Organizational Infrastructure</a:t>
            </a:r>
          </a:p>
        </p:txBody>
      </p:sp>
      <p:sp>
        <p:nvSpPr>
          <p:cNvPr id="30723" name="Rectangle 1027"/>
          <p:cNvSpPr>
            <a:spLocks noGrp="1" noChangeArrowheads="1"/>
          </p:cNvSpPr>
          <p:nvPr>
            <p:ph idx="1"/>
          </p:nvPr>
        </p:nvSpPr>
        <p:spPr>
          <a:xfrm>
            <a:off x="625641" y="2209800"/>
            <a:ext cx="8975559" cy="4419600"/>
          </a:xfrm>
        </p:spPr>
        <p:txBody>
          <a:bodyPr rtlCol="0">
            <a:normAutofit/>
          </a:bodyPr>
          <a:lstStyle/>
          <a:p>
            <a:pPr>
              <a:defRPr/>
            </a:pPr>
            <a:r>
              <a:rPr lang="en-US" dirty="0" smtClean="0">
                <a:solidFill>
                  <a:schemeClr val="tx2">
                    <a:lumMod val="75000"/>
                  </a:schemeClr>
                </a:solidFill>
                <a:ea typeface="+mn-ea"/>
                <a:cs typeface="+mn-cs"/>
              </a:rPr>
              <a:t>Best framework: ISO 16363</a:t>
            </a:r>
          </a:p>
          <a:p>
            <a:pPr>
              <a:defRPr/>
            </a:pPr>
            <a:r>
              <a:rPr lang="en-US" dirty="0" smtClean="0">
                <a:solidFill>
                  <a:schemeClr val="tx2">
                    <a:lumMod val="75000"/>
                  </a:schemeClr>
                </a:solidFill>
                <a:ea typeface="+mn-ea"/>
                <a:cs typeface="+mn-cs"/>
              </a:rPr>
              <a:t>Best reflected in:</a:t>
            </a:r>
          </a:p>
          <a:p>
            <a:pPr lvl="1">
              <a:defRPr/>
            </a:pPr>
            <a:r>
              <a:rPr lang="en-US" dirty="0" smtClean="0">
                <a:ea typeface="+mn-ea"/>
              </a:rPr>
              <a:t>mission </a:t>
            </a:r>
          </a:p>
          <a:p>
            <a:pPr lvl="1">
              <a:defRPr/>
            </a:pPr>
            <a:r>
              <a:rPr lang="en-US" dirty="0" smtClean="0">
                <a:ea typeface="+mn-ea"/>
              </a:rPr>
              <a:t>policy development and implementation</a:t>
            </a:r>
          </a:p>
          <a:p>
            <a:pPr lvl="1">
              <a:defRPr/>
            </a:pPr>
            <a:r>
              <a:rPr lang="en-US" dirty="0" smtClean="0">
                <a:ea typeface="+mn-ea"/>
              </a:rPr>
              <a:t>long-term planning</a:t>
            </a:r>
          </a:p>
          <a:p>
            <a:pPr lvl="1">
              <a:defRPr/>
            </a:pPr>
            <a:r>
              <a:rPr lang="en-US" dirty="0" smtClean="0">
                <a:ea typeface="+mn-ea"/>
              </a:rPr>
              <a:t>institutional commitment</a:t>
            </a:r>
          </a:p>
          <a:p>
            <a:pPr lvl="1">
              <a:defRPr/>
            </a:pPr>
            <a:r>
              <a:rPr lang="en-US" dirty="0" smtClean="0">
                <a:ea typeface="+mn-ea"/>
              </a:rPr>
              <a:t>participation by Producers and Consumers</a:t>
            </a:r>
          </a:p>
        </p:txBody>
      </p:sp>
      <p:pic>
        <p:nvPicPr>
          <p:cNvPr id="21508" name="Picture 4" descr="dc-infinit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63125" y="1752600"/>
            <a:ext cx="1590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7"/>
          <p:cNvSpPr txBox="1">
            <a:spLocks noChangeArrowheads="1"/>
          </p:cNvSpPr>
          <p:nvPr/>
        </p:nvSpPr>
        <p:spPr bwMode="auto">
          <a:xfrm>
            <a:off x="4983956" y="6022848"/>
            <a:ext cx="5293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Adapted from: Kenney and McGovern, 2003</a:t>
            </a:r>
            <a:endParaRPr lang="en-GB" altLang="en-US" sz="1800" dirty="0">
              <a:solidFill>
                <a:schemeClr val="tx2"/>
              </a:solidFill>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91D11958-1960-4AC3-B3FE-C8FF6A01984A}" type="slidenum">
              <a:rPr lang="en-US" smtClean="0"/>
              <a:t>54</a:t>
            </a:fld>
            <a:endParaRPr lang="en-US"/>
          </a:p>
        </p:txBody>
      </p:sp>
    </p:spTree>
    <p:extLst>
      <p:ext uri="{BB962C8B-B14F-4D97-AF65-F5344CB8AC3E}">
        <p14:creationId xmlns:p14="http://schemas.microsoft.com/office/powerpoint/2010/main" val="21732171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0494" y="584688"/>
            <a:ext cx="9301706" cy="1143000"/>
          </a:xfrm>
        </p:spPr>
        <p:txBody>
          <a:bodyPr>
            <a:normAutofit/>
          </a:bodyPr>
          <a:lstStyle/>
          <a:p>
            <a:pPr eaLnBrk="1" hangingPunct="1"/>
            <a:r>
              <a:rPr lang="en-US" altLang="en-US" dirty="0">
                <a:ea typeface="ＭＳ Ｐゴシック" panose="020B0600070205080204" pitchFamily="34" charset="-128"/>
              </a:rPr>
              <a:t>Technological Infrastructure</a:t>
            </a:r>
            <a:endParaRPr lang="en-US" altLang="en-US" b="1" i="1" dirty="0">
              <a:latin typeface="Georgia" panose="02040502050405020303" pitchFamily="18" charset="0"/>
              <a:ea typeface="ＭＳ Ｐゴシック" panose="020B0600070205080204" pitchFamily="34" charset="-128"/>
            </a:endParaRPr>
          </a:p>
        </p:txBody>
      </p:sp>
      <p:sp>
        <p:nvSpPr>
          <p:cNvPr id="33795" name="Rectangle 3"/>
          <p:cNvSpPr>
            <a:spLocks noGrp="1" noChangeArrowheads="1"/>
          </p:cNvSpPr>
          <p:nvPr>
            <p:ph idx="1"/>
          </p:nvPr>
        </p:nvSpPr>
        <p:spPr>
          <a:xfrm>
            <a:off x="616017" y="1834662"/>
            <a:ext cx="8832783" cy="4114800"/>
          </a:xfrm>
        </p:spPr>
        <p:txBody>
          <a:bodyPr rtlCol="0">
            <a:normAutofit/>
          </a:bodyPr>
          <a:lstStyle/>
          <a:p>
            <a:pPr>
              <a:defRPr/>
            </a:pPr>
            <a:r>
              <a:rPr lang="en-US" dirty="0" smtClean="0">
                <a:ea typeface="+mn-ea"/>
                <a:cs typeface="+mn-cs"/>
              </a:rPr>
              <a:t>Most comprehensive framework: OAIS</a:t>
            </a:r>
          </a:p>
          <a:p>
            <a:pPr>
              <a:defRPr/>
            </a:pPr>
            <a:r>
              <a:rPr lang="en-US" dirty="0" smtClean="0">
                <a:ea typeface="+mn-ea"/>
                <a:cs typeface="+mn-cs"/>
              </a:rPr>
              <a:t>Combination of:</a:t>
            </a:r>
          </a:p>
          <a:p>
            <a:pPr lvl="1">
              <a:defRPr/>
            </a:pPr>
            <a:r>
              <a:rPr lang="en-US" dirty="0" smtClean="0">
                <a:ea typeface="+mn-ea"/>
              </a:rPr>
              <a:t>hardware and software</a:t>
            </a:r>
          </a:p>
          <a:p>
            <a:pPr lvl="1">
              <a:defRPr/>
            </a:pPr>
            <a:r>
              <a:rPr lang="en-US" dirty="0" smtClean="0">
                <a:ea typeface="+mn-ea"/>
              </a:rPr>
              <a:t>packaging and re-packaging</a:t>
            </a:r>
          </a:p>
          <a:p>
            <a:pPr lvl="1">
              <a:defRPr/>
            </a:pPr>
            <a:r>
              <a:rPr lang="en-US" dirty="0" smtClean="0">
                <a:ea typeface="+mn-ea"/>
              </a:rPr>
              <a:t>network, security, and services</a:t>
            </a:r>
          </a:p>
          <a:p>
            <a:pPr lvl="1">
              <a:defRPr/>
            </a:pPr>
            <a:r>
              <a:rPr lang="en-US" dirty="0" smtClean="0">
                <a:ea typeface="+mn-ea"/>
              </a:rPr>
              <a:t>functions and workflow</a:t>
            </a:r>
          </a:p>
          <a:p>
            <a:pPr lvl="1">
              <a:defRPr/>
            </a:pPr>
            <a:r>
              <a:rPr lang="en-US" dirty="0" smtClean="0">
                <a:ea typeface="+mn-ea"/>
              </a:rPr>
              <a:t>procedures, protocols, documentation</a:t>
            </a:r>
          </a:p>
          <a:p>
            <a:pPr lvl="1">
              <a:defRPr/>
            </a:pPr>
            <a:r>
              <a:rPr lang="en-US" dirty="0" smtClean="0">
                <a:ea typeface="+mn-ea"/>
              </a:rPr>
              <a:t>technical and curation skills</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080" y="351325"/>
            <a:ext cx="12954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7"/>
          <p:cNvSpPr txBox="1">
            <a:spLocks noChangeArrowheads="1"/>
          </p:cNvSpPr>
          <p:nvPr/>
        </p:nvSpPr>
        <p:spPr bwMode="auto">
          <a:xfrm>
            <a:off x="5637092" y="6262687"/>
            <a:ext cx="50309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Adapted from: Kenney and McGovern, 2003</a:t>
            </a:r>
            <a:endParaRPr lang="en-GB" altLang="en-US" sz="1800" dirty="0">
              <a:solidFill>
                <a:schemeClr val="tx2"/>
              </a:solidFill>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91D11958-1960-4AC3-B3FE-C8FF6A01984A}" type="slidenum">
              <a:rPr lang="en-US" smtClean="0"/>
              <a:t>55</a:t>
            </a:fld>
            <a:endParaRPr lang="en-US"/>
          </a:p>
        </p:txBody>
      </p:sp>
    </p:spTree>
    <p:extLst>
      <p:ext uri="{BB962C8B-B14F-4D97-AF65-F5344CB8AC3E}">
        <p14:creationId xmlns:p14="http://schemas.microsoft.com/office/powerpoint/2010/main" val="40257222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29389" y="609600"/>
            <a:ext cx="11088304" cy="1143000"/>
          </a:xfrm>
        </p:spPr>
        <p:txBody>
          <a:bodyPr>
            <a:normAutofit/>
          </a:bodyPr>
          <a:lstStyle/>
          <a:p>
            <a:pPr eaLnBrk="1" hangingPunct="1"/>
            <a:r>
              <a:rPr lang="en-US" altLang="en-US" dirty="0">
                <a:ea typeface="ＭＳ Ｐゴシック" panose="020B0600070205080204" pitchFamily="34" charset="-128"/>
              </a:rPr>
              <a:t>Resources Framework</a:t>
            </a:r>
            <a:endParaRPr lang="en-US" altLang="en-US" b="1" i="1" dirty="0">
              <a:latin typeface="Georgia" panose="02040502050405020303" pitchFamily="18" charset="0"/>
              <a:ea typeface="ＭＳ Ｐゴシック" panose="020B0600070205080204" pitchFamily="34" charset="-128"/>
            </a:endParaRPr>
          </a:p>
        </p:txBody>
      </p:sp>
      <p:sp>
        <p:nvSpPr>
          <p:cNvPr id="28675" name="Rectangle 3"/>
          <p:cNvSpPr>
            <a:spLocks noGrp="1" noChangeArrowheads="1"/>
          </p:cNvSpPr>
          <p:nvPr>
            <p:ph idx="1"/>
          </p:nvPr>
        </p:nvSpPr>
        <p:spPr>
          <a:xfrm>
            <a:off x="529389" y="2021553"/>
            <a:ext cx="9338511" cy="4343400"/>
          </a:xfrm>
        </p:spPr>
        <p:txBody>
          <a:bodyPr/>
          <a:lstStyle/>
          <a:p>
            <a:pPr eaLnBrk="1" hangingPunct="1"/>
            <a:r>
              <a:rPr lang="en-US" altLang="en-US" dirty="0" smtClean="0">
                <a:ea typeface="ＭＳ Ｐゴシック" panose="020B0600070205080204" pitchFamily="34" charset="-128"/>
              </a:rPr>
              <a:t>No community-based articulation comparable to 16363 or OAIS – yet…</a:t>
            </a:r>
          </a:p>
          <a:p>
            <a:pPr eaLnBrk="1" hangingPunct="1"/>
            <a:r>
              <a:rPr lang="en-US" altLang="en-US" dirty="0" smtClean="0">
                <a:ea typeface="ＭＳ Ｐゴシック" panose="020B0600070205080204" pitchFamily="34" charset="-128"/>
              </a:rPr>
              <a:t>Includes:</a:t>
            </a:r>
          </a:p>
          <a:p>
            <a:pPr lvl="1" eaLnBrk="1" hangingPunct="1"/>
            <a:r>
              <a:rPr lang="en-US" altLang="en-US" dirty="0" smtClean="0">
                <a:ea typeface="ＭＳ Ｐゴシック" panose="020B0600070205080204" pitchFamily="34" charset="-128"/>
              </a:rPr>
              <a:t>staff, training, and development</a:t>
            </a:r>
          </a:p>
          <a:p>
            <a:pPr lvl="1" eaLnBrk="1" hangingPunct="1"/>
            <a:r>
              <a:rPr lang="en-US" altLang="en-US" dirty="0" smtClean="0">
                <a:ea typeface="ＭＳ Ｐゴシック" panose="020B0600070205080204" pitchFamily="34" charset="-128"/>
              </a:rPr>
              <a:t>technology and related developments</a:t>
            </a:r>
          </a:p>
          <a:p>
            <a:pPr lvl="1" eaLnBrk="1" hangingPunct="1"/>
            <a:r>
              <a:rPr lang="en-US" altLang="en-US" dirty="0" smtClean="0">
                <a:ea typeface="ＭＳ Ｐゴシック" panose="020B0600070205080204" pitchFamily="34" charset="-128"/>
              </a:rPr>
              <a:t>outreach and designated community support</a:t>
            </a:r>
          </a:p>
          <a:p>
            <a:pPr lvl="1" eaLnBrk="1" hangingPunct="1"/>
            <a:r>
              <a:rPr lang="en-US" altLang="en-US" dirty="0" smtClean="0">
                <a:ea typeface="ＭＳ Ｐゴシック" panose="020B0600070205080204" pitchFamily="34" charset="-128"/>
              </a:rPr>
              <a:t>other</a:t>
            </a:r>
          </a:p>
        </p:txBody>
      </p:sp>
      <p:sp>
        <p:nvSpPr>
          <p:cNvPr id="28676" name="Text Box 4"/>
          <p:cNvSpPr txBox="1">
            <a:spLocks noChangeArrowheads="1"/>
          </p:cNvSpPr>
          <p:nvPr/>
        </p:nvSpPr>
        <p:spPr bwMode="auto">
          <a:xfrm>
            <a:off x="10311341" y="1885449"/>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50000"/>
              </a:spcBef>
              <a:buFontTx/>
              <a:buNone/>
            </a:pPr>
            <a:r>
              <a:rPr lang="en-US" altLang="en-US" sz="3600" b="1" i="1" dirty="0">
                <a:solidFill>
                  <a:srgbClr val="6F8531"/>
                </a:solidFill>
                <a:latin typeface="Georgia" panose="02040502050405020303" pitchFamily="18" charset="0"/>
              </a:rPr>
              <a:t>$$$$</a:t>
            </a:r>
          </a:p>
        </p:txBody>
      </p:sp>
      <p:sp>
        <p:nvSpPr>
          <p:cNvPr id="28677" name="Text Box 7"/>
          <p:cNvSpPr txBox="1">
            <a:spLocks noChangeArrowheads="1"/>
          </p:cNvSpPr>
          <p:nvPr/>
        </p:nvSpPr>
        <p:spPr bwMode="auto">
          <a:xfrm>
            <a:off x="4406167" y="6002215"/>
            <a:ext cx="49254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Adapted from: Kenney and McGovern, 2003</a:t>
            </a:r>
            <a:endParaRPr lang="en-GB" altLang="en-US" sz="1800" dirty="0">
              <a:solidFill>
                <a:schemeClr val="tx2"/>
              </a:solidFill>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91D11958-1960-4AC3-B3FE-C8FF6A01984A}" type="slidenum">
              <a:rPr lang="en-US" smtClean="0"/>
              <a:t>56</a:t>
            </a:fld>
            <a:endParaRPr lang="en-US"/>
          </a:p>
        </p:txBody>
      </p:sp>
    </p:spTree>
    <p:extLst>
      <p:ext uri="{BB962C8B-B14F-4D97-AF65-F5344CB8AC3E}">
        <p14:creationId xmlns:p14="http://schemas.microsoft.com/office/powerpoint/2010/main" val="10531830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three-legs-tied"/>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2073275" y="0"/>
            <a:ext cx="8001000" cy="5638800"/>
          </a:xfrm>
          <a:noFill/>
        </p:spPr>
      </p:pic>
      <p:sp>
        <p:nvSpPr>
          <p:cNvPr id="35843" name="TextBox 2"/>
          <p:cNvSpPr txBox="1">
            <a:spLocks noChangeArrowheads="1"/>
          </p:cNvSpPr>
          <p:nvPr/>
        </p:nvSpPr>
        <p:spPr bwMode="auto">
          <a:xfrm>
            <a:off x="4706815" y="4702665"/>
            <a:ext cx="571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4000" dirty="0">
                <a:solidFill>
                  <a:schemeClr val="tx2"/>
                </a:solidFill>
                <a:latin typeface="Arial" panose="020B0604020202020204" pitchFamily="34" charset="0"/>
                <a:cs typeface="Arial" panose="020B0604020202020204" pitchFamily="34" charset="0"/>
              </a:rPr>
              <a:t>Connecting the 3 Legs</a:t>
            </a:r>
          </a:p>
        </p:txBody>
      </p:sp>
      <p:sp>
        <p:nvSpPr>
          <p:cNvPr id="35844" name="Text Box 7"/>
          <p:cNvSpPr txBox="1">
            <a:spLocks noChangeArrowheads="1"/>
          </p:cNvSpPr>
          <p:nvPr/>
        </p:nvSpPr>
        <p:spPr bwMode="auto">
          <a:xfrm>
            <a:off x="6223245" y="6213230"/>
            <a:ext cx="32138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Source: McGovern, 2005</a:t>
            </a:r>
            <a:endParaRPr lang="en-GB" altLang="en-US" sz="1800" dirty="0">
              <a:solidFill>
                <a:schemeClr val="tx2"/>
              </a:solidFill>
              <a:latin typeface="Arial" panose="020B0604020202020204" pitchFamily="34" charset="0"/>
            </a:endParaRPr>
          </a:p>
        </p:txBody>
      </p:sp>
    </p:spTree>
    <p:extLst>
      <p:ext uri="{BB962C8B-B14F-4D97-AF65-F5344CB8AC3E}">
        <p14:creationId xmlns:p14="http://schemas.microsoft.com/office/powerpoint/2010/main" val="39747236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smtClean="0"/>
              <a:t>Key to Policy Development and Repository Quality</a:t>
            </a:r>
            <a:endParaRPr lang="en-GB" dirty="0"/>
          </a:p>
        </p:txBody>
      </p:sp>
      <p:sp>
        <p:nvSpPr>
          <p:cNvPr id="5" name="Content Placeholder 4"/>
          <p:cNvSpPr>
            <a:spLocks noGrp="1"/>
          </p:cNvSpPr>
          <p:nvPr>
            <p:ph idx="1"/>
          </p:nvPr>
        </p:nvSpPr>
        <p:spPr/>
        <p:txBody>
          <a:bodyPr/>
          <a:lstStyle/>
          <a:p>
            <a:r>
              <a:rPr lang="en-GB" dirty="0" smtClean="0"/>
              <a:t>Determine </a:t>
            </a:r>
            <a:r>
              <a:rPr lang="en-GB" dirty="0"/>
              <a:t>whether preservation plans are adequate and match the preservation </a:t>
            </a:r>
            <a:r>
              <a:rPr lang="en-GB" dirty="0" smtClean="0"/>
              <a:t>policies.</a:t>
            </a:r>
          </a:p>
          <a:p>
            <a:r>
              <a:rPr lang="en-GB" dirty="0" smtClean="0"/>
              <a:t>Determine </a:t>
            </a:r>
            <a:r>
              <a:rPr lang="en-GB" dirty="0"/>
              <a:t>if preservation policies are accurately captured in system </a:t>
            </a:r>
            <a:r>
              <a:rPr lang="en-GB" dirty="0" smtClean="0"/>
              <a:t>workflows.</a:t>
            </a:r>
          </a:p>
          <a:p>
            <a:r>
              <a:rPr lang="en-GB" dirty="0" smtClean="0"/>
              <a:t>Determine </a:t>
            </a:r>
            <a:r>
              <a:rPr lang="en-GB" dirty="0"/>
              <a:t>if workflows are adequately </a:t>
            </a:r>
            <a:r>
              <a:rPr lang="en-GB" dirty="0" smtClean="0"/>
              <a:t>documented.</a:t>
            </a:r>
            <a:endParaRPr lang="en-GB" dirty="0"/>
          </a:p>
        </p:txBody>
      </p:sp>
      <p:sp>
        <p:nvSpPr>
          <p:cNvPr id="3" name="Slide Number Placeholder 2"/>
          <p:cNvSpPr>
            <a:spLocks noGrp="1"/>
          </p:cNvSpPr>
          <p:nvPr>
            <p:ph type="sldNum" sz="quarter" idx="12"/>
          </p:nvPr>
        </p:nvSpPr>
        <p:spPr/>
        <p:txBody>
          <a:bodyPr/>
          <a:lstStyle/>
          <a:p>
            <a:fld id="{4FB0E12D-9565-4020-A2D9-57A3A93C960B}" type="slidenum">
              <a:rPr lang="en-US" smtClean="0"/>
              <a:pPr/>
              <a:t>58</a:t>
            </a:fld>
            <a:endParaRPr lang="en-US"/>
          </a:p>
        </p:txBody>
      </p:sp>
    </p:spTree>
    <p:extLst>
      <p:ext uri="{BB962C8B-B14F-4D97-AF65-F5344CB8AC3E}">
        <p14:creationId xmlns:p14="http://schemas.microsoft.com/office/powerpoint/2010/main" val="16752203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16017" y="533400"/>
            <a:ext cx="10972800" cy="762000"/>
          </a:xfrm>
        </p:spPr>
        <p:txBody>
          <a:bodyPr rtlCol="0">
            <a:noAutofit/>
          </a:bodyPr>
          <a:lstStyle/>
          <a:p>
            <a:pPr>
              <a:defRPr/>
            </a:pPr>
            <a:r>
              <a:rPr lang="en-US" dirty="0" smtClean="0">
                <a:ea typeface="+mj-ea"/>
                <a:cs typeface="+mj-cs"/>
              </a:rPr>
              <a:t>Five Organizational Stages </a:t>
            </a:r>
          </a:p>
        </p:txBody>
      </p:sp>
      <p:sp>
        <p:nvSpPr>
          <p:cNvPr id="45059" name="Rectangle 3"/>
          <p:cNvSpPr>
            <a:spLocks noGrp="1" noChangeArrowheads="1"/>
          </p:cNvSpPr>
          <p:nvPr>
            <p:ph idx="1"/>
          </p:nvPr>
        </p:nvSpPr>
        <p:spPr>
          <a:xfrm>
            <a:off x="616017" y="1828801"/>
            <a:ext cx="10972800" cy="4284663"/>
          </a:xfrm>
        </p:spPr>
        <p:txBody>
          <a:bodyPr>
            <a:normAutofit/>
          </a:bodyPr>
          <a:lstStyle/>
          <a:p>
            <a:pPr marL="514350" indent="-514350">
              <a:buFont typeface="Calibri" panose="020F0502020204030204" pitchFamily="34" charset="0"/>
              <a:buAutoNum type="arabicPeriod"/>
            </a:pPr>
            <a:r>
              <a:rPr lang="en-US" altLang="en-US" i="1" dirty="0" smtClean="0">
                <a:ea typeface="ＭＳ Ｐゴシック" panose="020B0600070205080204" pitchFamily="34" charset="-128"/>
              </a:rPr>
              <a:t>Acknowledge:</a:t>
            </a:r>
            <a:r>
              <a:rPr lang="en-US" altLang="en-US" dirty="0" smtClean="0">
                <a:ea typeface="ＭＳ Ｐゴシック" panose="020B0600070205080204" pitchFamily="34" charset="-128"/>
              </a:rPr>
              <a:t> accepting digital curation as a shared concern</a:t>
            </a:r>
          </a:p>
          <a:p>
            <a:pPr marL="514350" indent="-514350">
              <a:buFont typeface="Calibri" panose="020F0502020204030204" pitchFamily="34" charset="0"/>
              <a:buAutoNum type="arabicPeriod"/>
            </a:pPr>
            <a:r>
              <a:rPr lang="en-US" altLang="en-US" i="1" dirty="0" smtClean="0">
                <a:ea typeface="ＭＳ Ｐゴシック" panose="020B0600070205080204" pitchFamily="34" charset="-128"/>
              </a:rPr>
              <a:t>Act:</a:t>
            </a:r>
            <a:r>
              <a:rPr lang="en-US" altLang="en-US" dirty="0" smtClean="0">
                <a:ea typeface="ＭＳ Ｐゴシック" panose="020B0600070205080204" pitchFamily="34" charset="-128"/>
              </a:rPr>
              <a:t> initiating digital preservation projects</a:t>
            </a:r>
          </a:p>
          <a:p>
            <a:pPr marL="514350" indent="-514350">
              <a:buFont typeface="Calibri" panose="020F0502020204030204" pitchFamily="34" charset="0"/>
              <a:buAutoNum type="arabicPeriod"/>
            </a:pPr>
            <a:r>
              <a:rPr lang="en-US" altLang="en-US" i="1" dirty="0" smtClean="0">
                <a:ea typeface="ＭＳ Ｐゴシック" panose="020B0600070205080204" pitchFamily="34" charset="-128"/>
              </a:rPr>
              <a:t>Consolidate:</a:t>
            </a:r>
            <a:r>
              <a:rPr lang="en-US" altLang="en-US" dirty="0" smtClean="0">
                <a:ea typeface="ＭＳ Ｐゴシック" panose="020B0600070205080204" pitchFamily="34" charset="-128"/>
              </a:rPr>
              <a:t> segueing from projects to programs</a:t>
            </a:r>
          </a:p>
          <a:p>
            <a:pPr marL="514350" indent="-514350">
              <a:buFont typeface="Calibri" panose="020F0502020204030204" pitchFamily="34" charset="0"/>
              <a:buAutoNum type="arabicPeriod"/>
            </a:pPr>
            <a:r>
              <a:rPr lang="en-US" altLang="en-US" i="1" dirty="0" smtClean="0">
                <a:ea typeface="ＭＳ Ｐゴシック" panose="020B0600070205080204" pitchFamily="34" charset="-128"/>
              </a:rPr>
              <a:t>Institutionalize:</a:t>
            </a:r>
            <a:r>
              <a:rPr lang="en-US" altLang="en-US" dirty="0" smtClean="0">
                <a:ea typeface="ＭＳ Ｐゴシック" panose="020B0600070205080204" pitchFamily="34" charset="-128"/>
              </a:rPr>
              <a:t> incorporating external and rationalizing programs</a:t>
            </a:r>
          </a:p>
          <a:p>
            <a:pPr marL="514350" indent="-514350">
              <a:buFont typeface="Calibri" panose="020F0502020204030204" pitchFamily="34" charset="0"/>
              <a:buAutoNum type="arabicPeriod"/>
            </a:pPr>
            <a:r>
              <a:rPr lang="en-US" altLang="en-US" i="1" dirty="0" smtClean="0">
                <a:ea typeface="ＭＳ Ｐゴシック" panose="020B0600070205080204" pitchFamily="34" charset="-128"/>
              </a:rPr>
              <a:t>Externalize:</a:t>
            </a:r>
            <a:r>
              <a:rPr lang="en-US" altLang="en-US" dirty="0" smtClean="0">
                <a:ea typeface="ＭＳ Ｐゴシック" panose="020B0600070205080204" pitchFamily="34" charset="-128"/>
              </a:rPr>
              <a:t> embracing collaboration and interdependency</a:t>
            </a:r>
            <a:endParaRPr lang="en-US" altLang="en-US" i="1" dirty="0" smtClean="0">
              <a:ea typeface="ＭＳ Ｐゴシック" panose="020B0600070205080204" pitchFamily="34" charset="-128"/>
            </a:endParaRPr>
          </a:p>
        </p:txBody>
      </p:sp>
      <p:sp>
        <p:nvSpPr>
          <p:cNvPr id="45060" name="Text Box 7"/>
          <p:cNvSpPr txBox="1">
            <a:spLocks noChangeArrowheads="1"/>
          </p:cNvSpPr>
          <p:nvPr/>
        </p:nvSpPr>
        <p:spPr bwMode="auto">
          <a:xfrm>
            <a:off x="5812938" y="6113463"/>
            <a:ext cx="41634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Source: Kenney and McGovern, 2003</a:t>
            </a:r>
            <a:endParaRPr lang="en-GB" altLang="en-US" sz="1800" dirty="0">
              <a:solidFill>
                <a:schemeClr val="tx2"/>
              </a:solidFill>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91D11958-1960-4AC3-B3FE-C8FF6A01984A}" type="slidenum">
              <a:rPr lang="en-US" smtClean="0"/>
              <a:t>59</a:t>
            </a:fld>
            <a:endParaRPr lang="en-US"/>
          </a:p>
        </p:txBody>
      </p:sp>
    </p:spTree>
    <p:extLst>
      <p:ext uri="{BB962C8B-B14F-4D97-AF65-F5344CB8AC3E}">
        <p14:creationId xmlns:p14="http://schemas.microsoft.com/office/powerpoint/2010/main" val="2242873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Funder Requirements - DOD</a:t>
            </a:r>
            <a:endParaRPr lang="en-US" dirty="0"/>
          </a:p>
        </p:txBody>
      </p:sp>
      <p:sp>
        <p:nvSpPr>
          <p:cNvPr id="3" name="Content Placeholder 2"/>
          <p:cNvSpPr>
            <a:spLocks noGrp="1"/>
          </p:cNvSpPr>
          <p:nvPr>
            <p:ph idx="1"/>
          </p:nvPr>
        </p:nvSpPr>
        <p:spPr/>
        <p:txBody>
          <a:bodyPr>
            <a:normAutofit/>
          </a:bodyPr>
          <a:lstStyle/>
          <a:p>
            <a:r>
              <a:rPr lang="en-US" dirty="0"/>
              <a:t>The U.S. Department of Defense (DOD) has released draft of the </a:t>
            </a:r>
            <a:r>
              <a:rPr lang="en-US" dirty="0">
                <a:hlinkClick r:id="rId2" tooltip="Department of Defense Public Access Plan"/>
              </a:rPr>
              <a:t>DOD Public Access Plan</a:t>
            </a:r>
            <a:r>
              <a:rPr lang="en-US" dirty="0"/>
              <a:t>, which requires that all proposals for research funding include a data management plan outlining how data underlying publications will be managed and shared. In addition, the DOD will require deposit of metadata for each data set to a new data catalog at the Defense Technical Information Center (DTIC).</a:t>
            </a:r>
          </a:p>
        </p:txBody>
      </p:sp>
      <p:sp>
        <p:nvSpPr>
          <p:cNvPr id="5" name="Slide Number Placeholder 4"/>
          <p:cNvSpPr>
            <a:spLocks noGrp="1"/>
          </p:cNvSpPr>
          <p:nvPr>
            <p:ph type="sldNum" sz="quarter" idx="12"/>
          </p:nvPr>
        </p:nvSpPr>
        <p:spPr/>
        <p:txBody>
          <a:bodyPr/>
          <a:lstStyle/>
          <a:p>
            <a:fld id="{91D11958-1960-4AC3-B3FE-C8FF6A01984A}" type="slidenum">
              <a:rPr lang="en-US" smtClean="0"/>
              <a:t>6</a:t>
            </a:fld>
            <a:endParaRPr lang="en-US"/>
          </a:p>
        </p:txBody>
      </p:sp>
    </p:spTree>
    <p:extLst>
      <p:ext uri="{BB962C8B-B14F-4D97-AF65-F5344CB8AC3E}">
        <p14:creationId xmlns:p14="http://schemas.microsoft.com/office/powerpoint/2010/main" val="73410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rtlCol="0">
            <a:noAutofit/>
          </a:bodyPr>
          <a:lstStyle/>
          <a:p>
            <a:pPr algn="ctr">
              <a:defRPr/>
            </a:pPr>
            <a:r>
              <a:rPr lang="en-US" sz="5400" dirty="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ea typeface="Segoe UI Symbol" panose="020B0502040204020203" pitchFamily="34" charset="0"/>
              </a:rPr>
              <a:t>Stage 1: Key Indicators</a:t>
            </a:r>
          </a:p>
        </p:txBody>
      </p:sp>
      <p:graphicFrame>
        <p:nvGraphicFramePr>
          <p:cNvPr id="177155" name="Group 3"/>
          <p:cNvGraphicFramePr>
            <a:graphicFrameLocks noGrp="1"/>
          </p:cNvGraphicFramePr>
          <p:nvPr>
            <p:ph idx="1"/>
            <p:extLst>
              <p:ext uri="{D42A27DB-BD31-4B8C-83A1-F6EECF244321}">
                <p14:modId xmlns:p14="http://schemas.microsoft.com/office/powerpoint/2010/main" val="3098311138"/>
              </p:ext>
            </p:extLst>
          </p:nvPr>
        </p:nvGraphicFramePr>
        <p:xfrm>
          <a:off x="838200" y="1825625"/>
          <a:ext cx="10515122" cy="4114800"/>
        </p:xfrm>
        <a:graphic>
          <a:graphicData uri="http://schemas.openxmlformats.org/drawingml/2006/table">
            <a:tbl>
              <a:tblPr/>
              <a:tblGrid>
                <a:gridCol w="1547439">
                  <a:extLst>
                    <a:ext uri="{9D8B030D-6E8A-4147-A177-3AD203B41FA5}">
                      <a16:colId xmlns:a16="http://schemas.microsoft.com/office/drawing/2014/main" val="20000"/>
                    </a:ext>
                  </a:extLst>
                </a:gridCol>
                <a:gridCol w="8967683">
                  <a:extLst>
                    <a:ext uri="{9D8B030D-6E8A-4147-A177-3AD203B41FA5}">
                      <a16:colId xmlns:a16="http://schemas.microsoft.com/office/drawing/2014/main" val="20001"/>
                    </a:ext>
                  </a:extLst>
                </a:gridCol>
              </a:tblGrid>
              <a:tr h="1371600">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endParaRPr kumimoji="0" lang="en-US" sz="2400" b="0" i="0" u="none" strike="noStrike" cap="none" normalizeH="0" baseline="0" smtClean="0">
                        <a:ln>
                          <a:noFill/>
                        </a:ln>
                        <a:solidFill>
                          <a:srgbClr val="4D4D4D"/>
                        </a:solidFill>
                        <a:effectLst/>
                        <a:latin typeface="Verdana" pitchFamily="34" charset="0"/>
                      </a:endParaRPr>
                    </a:p>
                  </a:txBody>
                  <a:tcPr marL="93184" marR="931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400" b="0" i="1" u="none" strike="noStrike" cap="none" normalizeH="0" baseline="0" dirty="0" smtClean="0">
                          <a:ln>
                            <a:noFill/>
                          </a:ln>
                          <a:solidFill>
                            <a:srgbClr val="254061"/>
                          </a:solidFill>
                          <a:effectLst/>
                          <a:latin typeface="Verdana" pitchFamily="34" charset="0"/>
                        </a:rPr>
                        <a:t>Organizational infrastructure:</a:t>
                      </a:r>
                      <a:r>
                        <a:rPr kumimoji="0" lang="en-US" sz="2400" b="0" i="0" u="none" strike="noStrike" cap="none" normalizeH="0" baseline="0" dirty="0" smtClean="0">
                          <a:ln>
                            <a:noFill/>
                          </a:ln>
                          <a:solidFill>
                            <a:srgbClr val="254061"/>
                          </a:solidFill>
                          <a:effectLst/>
                          <a:latin typeface="Verdana" pitchFamily="34" charset="0"/>
                        </a:rPr>
                        <a:t> </a:t>
                      </a:r>
                    </a:p>
                    <a:p>
                      <a:pPr marL="0" marR="0" lvl="0" indent="0" algn="l" defTabSz="914400" rtl="0" eaLnBrk="1" fontAlgn="base" latinLnBrk="0" hangingPunct="1">
                        <a:lnSpc>
                          <a:spcPct val="110000"/>
                        </a:lnSpc>
                        <a:spcBef>
                          <a:spcPct val="0"/>
                        </a:spcBef>
                        <a:spcAft>
                          <a:spcPct val="10000"/>
                        </a:spcAft>
                        <a:buClrTx/>
                        <a:buSzTx/>
                        <a:buFontTx/>
                        <a:buNone/>
                        <a:tabLst/>
                      </a:pPr>
                      <a:r>
                        <a:rPr kumimoji="0" lang="en-US" sz="2000" b="0" i="0" u="none" strike="noStrike" cap="none" normalizeH="0" baseline="0" dirty="0" smtClean="0">
                          <a:ln>
                            <a:noFill/>
                          </a:ln>
                          <a:solidFill>
                            <a:srgbClr val="254061"/>
                          </a:solidFill>
                          <a:effectLst/>
                          <a:latin typeface="Verdana" pitchFamily="34" charset="0"/>
                        </a:rPr>
                        <a:t>often non-existent; implicit policy, or very high level</a:t>
                      </a:r>
                    </a:p>
                  </a:txBody>
                  <a:tcPr marL="93184" marR="931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371600">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000" b="1" i="1" u="none" strike="noStrike" cap="none" normalizeH="0" baseline="0" smtClean="0">
                          <a:ln>
                            <a:noFill/>
                          </a:ln>
                          <a:solidFill>
                            <a:srgbClr val="EEA643"/>
                          </a:solidFill>
                          <a:effectLst/>
                          <a:latin typeface="Georgia" pitchFamily="18" charset="0"/>
                        </a:rPr>
                        <a:t>0101</a:t>
                      </a:r>
                    </a:p>
                  </a:txBody>
                  <a:tcPr marL="93184" marR="931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400" b="0" i="1" u="none" strike="noStrike" cap="none" normalizeH="0" baseline="0" dirty="0" smtClean="0">
                          <a:ln>
                            <a:noFill/>
                          </a:ln>
                          <a:solidFill>
                            <a:srgbClr val="254061"/>
                          </a:solidFill>
                          <a:effectLst/>
                          <a:latin typeface="Verdana" pitchFamily="34" charset="0"/>
                        </a:rPr>
                        <a:t>Technological infrastructure:</a:t>
                      </a:r>
                      <a:r>
                        <a:rPr kumimoji="0" lang="en-US" sz="2400" b="0" i="0" u="none" strike="noStrike" cap="none" normalizeH="0" baseline="0" dirty="0" smtClean="0">
                          <a:ln>
                            <a:noFill/>
                          </a:ln>
                          <a:solidFill>
                            <a:srgbClr val="254061"/>
                          </a:solidFill>
                          <a:effectLst/>
                          <a:latin typeface="Verdana" pitchFamily="34" charset="0"/>
                        </a:rPr>
                        <a:t> </a:t>
                      </a:r>
                    </a:p>
                    <a:p>
                      <a:pPr marL="0" marR="0" lvl="0" indent="0" algn="l" defTabSz="914400" rtl="0" eaLnBrk="1" fontAlgn="base" latinLnBrk="0" hangingPunct="1">
                        <a:lnSpc>
                          <a:spcPct val="110000"/>
                        </a:lnSpc>
                        <a:spcBef>
                          <a:spcPct val="0"/>
                        </a:spcBef>
                        <a:spcAft>
                          <a:spcPct val="10000"/>
                        </a:spcAft>
                        <a:buClrTx/>
                        <a:buSzTx/>
                        <a:buFontTx/>
                        <a:buNone/>
                        <a:tabLst/>
                      </a:pPr>
                      <a:r>
                        <a:rPr kumimoji="0" lang="en-US" sz="2000" b="0" i="0" u="none" strike="noStrike" cap="none" normalizeH="0" baseline="0" dirty="0" smtClean="0">
                          <a:ln>
                            <a:noFill/>
                          </a:ln>
                          <a:solidFill>
                            <a:srgbClr val="254061"/>
                          </a:solidFill>
                          <a:effectLst/>
                          <a:latin typeface="Verdana" pitchFamily="34" charset="0"/>
                        </a:rPr>
                        <a:t>non-existent or heterogeneous and decentralized; disparate elements</a:t>
                      </a:r>
                    </a:p>
                  </a:txBody>
                  <a:tcPr marL="93184" marR="931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1371600">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000" b="1" i="1" u="none" strike="noStrike" cap="none" normalizeH="0" baseline="0" smtClean="0">
                          <a:ln>
                            <a:noFill/>
                          </a:ln>
                          <a:solidFill>
                            <a:srgbClr val="6F8531"/>
                          </a:solidFill>
                          <a:effectLst/>
                          <a:latin typeface="Georgia" pitchFamily="18" charset="0"/>
                        </a:rPr>
                        <a:t>$$$$</a:t>
                      </a:r>
                    </a:p>
                  </a:txBody>
                  <a:tcPr marL="93184" marR="931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400" b="0" i="1" u="none" strike="noStrike" cap="none" normalizeH="0" baseline="0" dirty="0" smtClean="0">
                          <a:ln>
                            <a:noFill/>
                          </a:ln>
                          <a:solidFill>
                            <a:srgbClr val="254061"/>
                          </a:solidFill>
                          <a:effectLst/>
                          <a:latin typeface="Verdana" pitchFamily="34" charset="0"/>
                        </a:rPr>
                        <a:t>Resources:</a:t>
                      </a:r>
                      <a:r>
                        <a:rPr kumimoji="0" lang="en-US" sz="2400" b="0" i="0" u="none" strike="noStrike" cap="none" normalizeH="0" baseline="0" dirty="0" smtClean="0">
                          <a:ln>
                            <a:noFill/>
                          </a:ln>
                          <a:solidFill>
                            <a:srgbClr val="254061"/>
                          </a:solidFill>
                          <a:effectLst/>
                          <a:latin typeface="Verdana" pitchFamily="34" charset="0"/>
                        </a:rPr>
                        <a:t> </a:t>
                      </a:r>
                    </a:p>
                    <a:p>
                      <a:pPr marL="0" marR="0" lvl="0" indent="0" algn="l" defTabSz="914400" rtl="0" eaLnBrk="1" fontAlgn="base" latinLnBrk="0" hangingPunct="1">
                        <a:lnSpc>
                          <a:spcPct val="110000"/>
                        </a:lnSpc>
                        <a:spcBef>
                          <a:spcPct val="0"/>
                        </a:spcBef>
                        <a:spcAft>
                          <a:spcPct val="10000"/>
                        </a:spcAft>
                        <a:buClrTx/>
                        <a:buSzTx/>
                        <a:buFontTx/>
                        <a:buNone/>
                        <a:tabLst/>
                      </a:pPr>
                      <a:r>
                        <a:rPr kumimoji="0" lang="en-US" sz="2000" b="0" i="0" u="none" strike="noStrike" cap="none" normalizeH="0" baseline="0" dirty="0" smtClean="0">
                          <a:ln>
                            <a:noFill/>
                          </a:ln>
                          <a:solidFill>
                            <a:srgbClr val="254061"/>
                          </a:solidFill>
                          <a:effectLst/>
                          <a:latin typeface="Verdana" pitchFamily="34" charset="0"/>
                        </a:rPr>
                        <a:t>generally low, finite, ad hoc financial commitment</a:t>
                      </a:r>
                    </a:p>
                  </a:txBody>
                  <a:tcPr marL="93184" marR="931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EA3AEB13-999E-4E2A-B614-FEA8031829B6}" type="slidenum">
              <a:rPr lang="en-US" altLang="en-US" smtClean="0"/>
              <a:pPr/>
              <a:t>60</a:t>
            </a:fld>
            <a:endParaRPr lang="en-US" altLang="en-US"/>
          </a:p>
        </p:txBody>
      </p:sp>
      <p:pic>
        <p:nvPicPr>
          <p:cNvPr id="46090" name="Picture 4" descr="dc-infinity.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51" y="1929063"/>
            <a:ext cx="757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1" name="Text Box 7"/>
          <p:cNvSpPr txBox="1">
            <a:spLocks noChangeArrowheads="1"/>
          </p:cNvSpPr>
          <p:nvPr/>
        </p:nvSpPr>
        <p:spPr bwMode="auto">
          <a:xfrm>
            <a:off x="5774409" y="6231732"/>
            <a:ext cx="438614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Source: Kenney and McGovern, 2003</a:t>
            </a:r>
            <a:endParaRPr lang="en-GB" altLang="en-US" sz="1800" dirty="0">
              <a:solidFill>
                <a:schemeClr val="tx2"/>
              </a:solidFill>
              <a:latin typeface="Arial" panose="020B0604020202020204" pitchFamily="34" charset="0"/>
            </a:endParaRPr>
          </a:p>
        </p:txBody>
      </p:sp>
    </p:spTree>
    <p:extLst>
      <p:ext uri="{BB962C8B-B14F-4D97-AF65-F5344CB8AC3E}">
        <p14:creationId xmlns:p14="http://schemas.microsoft.com/office/powerpoint/2010/main" val="17011780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rtlCol="0">
            <a:noAutofit/>
          </a:bodyPr>
          <a:lstStyle/>
          <a:p>
            <a:pPr algn="ctr">
              <a:defRPr/>
            </a:pPr>
            <a:r>
              <a:rPr lang="en-US" sz="5400" dirty="0">
                <a:solidFill>
                  <a:schemeClr val="accent5">
                    <a:lumMod val="75000"/>
                  </a:schemeClr>
                </a:solidFill>
                <a:latin typeface="Palatino Linotype" panose="02040502050505030304" pitchFamily="18" charset="0"/>
                <a:ea typeface="Segoe UI Symbol" panose="020B0502040204020203" pitchFamily="34" charset="0"/>
              </a:rPr>
              <a:t>Stage 2: Key Indicators</a:t>
            </a:r>
          </a:p>
        </p:txBody>
      </p:sp>
      <p:graphicFrame>
        <p:nvGraphicFramePr>
          <p:cNvPr id="179203" name="Group 3"/>
          <p:cNvGraphicFramePr>
            <a:graphicFrameLocks noGrp="1"/>
          </p:cNvGraphicFramePr>
          <p:nvPr>
            <p:ph idx="1"/>
            <p:extLst>
              <p:ext uri="{D42A27DB-BD31-4B8C-83A1-F6EECF244321}">
                <p14:modId xmlns:p14="http://schemas.microsoft.com/office/powerpoint/2010/main" val="3889213282"/>
              </p:ext>
            </p:extLst>
          </p:nvPr>
        </p:nvGraphicFramePr>
        <p:xfrm>
          <a:off x="838200" y="1825625"/>
          <a:ext cx="10515410" cy="3962400"/>
        </p:xfrm>
        <a:graphic>
          <a:graphicData uri="http://schemas.openxmlformats.org/drawingml/2006/table">
            <a:tbl>
              <a:tblPr/>
              <a:tblGrid>
                <a:gridCol w="1547048">
                  <a:extLst>
                    <a:ext uri="{9D8B030D-6E8A-4147-A177-3AD203B41FA5}">
                      <a16:colId xmlns:a16="http://schemas.microsoft.com/office/drawing/2014/main" val="20000"/>
                    </a:ext>
                  </a:extLst>
                </a:gridCol>
                <a:gridCol w="8968362">
                  <a:extLst>
                    <a:ext uri="{9D8B030D-6E8A-4147-A177-3AD203B41FA5}">
                      <a16:colId xmlns:a16="http://schemas.microsoft.com/office/drawing/2014/main" val="20001"/>
                    </a:ext>
                  </a:extLst>
                </a:gridCol>
              </a:tblGrid>
              <a:tr h="1371600">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endParaRPr kumimoji="0" lang="en-US" sz="2400" b="0" i="0" u="none" strike="noStrike" cap="none" normalizeH="0" baseline="0" smtClean="0">
                        <a:ln>
                          <a:noFill/>
                        </a:ln>
                        <a:solidFill>
                          <a:srgbClr val="4D4D4D"/>
                        </a:solidFill>
                        <a:effectLst/>
                        <a:latin typeface="Verdana" pitchFamily="34" charset="0"/>
                      </a:endParaRPr>
                    </a:p>
                  </a:txBody>
                  <a:tcPr marL="103609" marR="10360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10000"/>
                        </a:spcAft>
                        <a:buClrTx/>
                        <a:buSzTx/>
                        <a:buFontTx/>
                        <a:buNone/>
                        <a:tabLst/>
                      </a:pPr>
                      <a:r>
                        <a:rPr kumimoji="0" lang="en-US" sz="2400" b="0" i="1" u="none" strike="noStrike" cap="none" normalizeH="0" baseline="0" dirty="0" smtClean="0">
                          <a:ln>
                            <a:noFill/>
                          </a:ln>
                          <a:solidFill>
                            <a:srgbClr val="254061"/>
                          </a:solidFill>
                          <a:effectLst/>
                          <a:latin typeface="Verdana" pitchFamily="34" charset="0"/>
                        </a:rPr>
                        <a:t>Organizational infrastructure:</a:t>
                      </a:r>
                      <a:r>
                        <a:rPr kumimoji="0" lang="en-US" sz="2400" b="0" i="0" u="none" strike="noStrike" cap="none" normalizeH="0" baseline="0" dirty="0" smtClean="0">
                          <a:ln>
                            <a:noFill/>
                          </a:ln>
                          <a:solidFill>
                            <a:srgbClr val="254061"/>
                          </a:solidFill>
                          <a:effectLst/>
                          <a:latin typeface="Verdana" pitchFamily="34" charset="0"/>
                        </a:rPr>
                        <a:t> </a:t>
                      </a:r>
                    </a:p>
                    <a:p>
                      <a:pPr marL="0" marR="0" lvl="0" indent="0" algn="l" defTabSz="914400" rtl="0" eaLnBrk="1" fontAlgn="base" latinLnBrk="0" hangingPunct="1">
                        <a:lnSpc>
                          <a:spcPct val="110000"/>
                        </a:lnSpc>
                        <a:spcBef>
                          <a:spcPct val="0"/>
                        </a:spcBef>
                        <a:spcAft>
                          <a:spcPct val="10000"/>
                        </a:spcAft>
                        <a:buClrTx/>
                        <a:buSzTx/>
                        <a:buFontTx/>
                        <a:buNone/>
                        <a:tabLst/>
                      </a:pPr>
                      <a:r>
                        <a:rPr kumimoji="0" lang="en-US" sz="2000" b="0" i="0" u="none" strike="noStrike" cap="none" normalizeH="0" baseline="0" dirty="0" smtClean="0">
                          <a:ln>
                            <a:noFill/>
                          </a:ln>
                          <a:solidFill>
                            <a:srgbClr val="254061"/>
                          </a:solidFill>
                          <a:effectLst/>
                          <a:latin typeface="Verdana" pitchFamily="34" charset="0"/>
                        </a:rPr>
                        <a:t>implicit policy or expressed in general terms, increased evidence of commitment</a:t>
                      </a:r>
                    </a:p>
                  </a:txBody>
                  <a:tcPr marL="103609" marR="10360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219200">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000" b="1" i="1" u="none" strike="noStrike" cap="none" normalizeH="0" baseline="0" smtClean="0">
                          <a:ln>
                            <a:noFill/>
                          </a:ln>
                          <a:solidFill>
                            <a:srgbClr val="EEA643"/>
                          </a:solidFill>
                          <a:effectLst/>
                          <a:latin typeface="Georgia" pitchFamily="18" charset="0"/>
                        </a:rPr>
                        <a:t>0101</a:t>
                      </a:r>
                    </a:p>
                  </a:txBody>
                  <a:tcPr marL="103609" marR="10360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400" b="0" i="1" u="none" strike="noStrike" cap="none" normalizeH="0" baseline="0" smtClean="0">
                          <a:ln>
                            <a:noFill/>
                          </a:ln>
                          <a:solidFill>
                            <a:srgbClr val="254061"/>
                          </a:solidFill>
                          <a:effectLst/>
                          <a:latin typeface="Verdana" pitchFamily="34" charset="0"/>
                        </a:rPr>
                        <a:t>Technological infrastructure:</a:t>
                      </a:r>
                      <a:r>
                        <a:rPr kumimoji="0" lang="en-US" sz="2400" b="0" i="0" u="none" strike="noStrike" cap="none" normalizeH="0" baseline="0" smtClean="0">
                          <a:ln>
                            <a:noFill/>
                          </a:ln>
                          <a:solidFill>
                            <a:srgbClr val="254061"/>
                          </a:solidFill>
                          <a:effectLst/>
                          <a:latin typeface="Verdana" pitchFamily="34" charset="0"/>
                        </a:rPr>
                        <a:t> </a:t>
                      </a:r>
                    </a:p>
                    <a:p>
                      <a:pPr marL="0" marR="0" lvl="0" indent="0" algn="l" defTabSz="914400" rtl="0" eaLnBrk="1" fontAlgn="base" latinLnBrk="0" hangingPunct="1">
                        <a:lnSpc>
                          <a:spcPct val="110000"/>
                        </a:lnSpc>
                        <a:spcBef>
                          <a:spcPct val="0"/>
                        </a:spcBef>
                        <a:spcAft>
                          <a:spcPct val="10000"/>
                        </a:spcAft>
                        <a:buClrTx/>
                        <a:buSzTx/>
                        <a:buFontTx/>
                        <a:buNone/>
                        <a:tabLst/>
                      </a:pPr>
                      <a:r>
                        <a:rPr kumimoji="0" lang="en-US" sz="2000" b="0" i="0" u="none" strike="noStrike" cap="none" normalizeH="0" baseline="0" smtClean="0">
                          <a:ln>
                            <a:noFill/>
                          </a:ln>
                          <a:solidFill>
                            <a:srgbClr val="254061"/>
                          </a:solidFill>
                          <a:effectLst/>
                          <a:latin typeface="Verdana" pitchFamily="34" charset="0"/>
                        </a:rPr>
                        <a:t>project-specific and reactive; ad hoc location</a:t>
                      </a:r>
                    </a:p>
                  </a:txBody>
                  <a:tcPr marL="103609" marR="10360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1371600">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000" b="1" i="1" u="none" strike="noStrike" cap="none" normalizeH="0" baseline="0" smtClean="0">
                          <a:ln>
                            <a:noFill/>
                          </a:ln>
                          <a:solidFill>
                            <a:srgbClr val="6F8531"/>
                          </a:solidFill>
                          <a:effectLst/>
                          <a:latin typeface="Georgia" pitchFamily="18" charset="0"/>
                        </a:rPr>
                        <a:t>$$$$</a:t>
                      </a:r>
                    </a:p>
                  </a:txBody>
                  <a:tcPr marL="103609" marR="10360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400" b="0" i="1" u="none" strike="noStrike" cap="none" normalizeH="0" baseline="0" dirty="0" smtClean="0">
                          <a:ln>
                            <a:noFill/>
                          </a:ln>
                          <a:solidFill>
                            <a:srgbClr val="254061"/>
                          </a:solidFill>
                          <a:effectLst/>
                          <a:latin typeface="Verdana" pitchFamily="34" charset="0"/>
                        </a:rPr>
                        <a:t>Resources:</a:t>
                      </a:r>
                      <a:r>
                        <a:rPr kumimoji="0" lang="en-US" sz="2400" b="0" i="0" u="none" strike="noStrike" cap="none" normalizeH="0" baseline="0" dirty="0" smtClean="0">
                          <a:ln>
                            <a:noFill/>
                          </a:ln>
                          <a:solidFill>
                            <a:srgbClr val="254061"/>
                          </a:solidFill>
                          <a:effectLst/>
                          <a:latin typeface="Verdana" pitchFamily="34" charset="0"/>
                        </a:rPr>
                        <a:t> </a:t>
                      </a:r>
                    </a:p>
                    <a:p>
                      <a:pPr marL="0" marR="0" lvl="0" indent="0" algn="l" defTabSz="914400" rtl="0" eaLnBrk="1" fontAlgn="base" latinLnBrk="0" hangingPunct="1">
                        <a:lnSpc>
                          <a:spcPct val="110000"/>
                        </a:lnSpc>
                        <a:spcBef>
                          <a:spcPct val="0"/>
                        </a:spcBef>
                        <a:spcAft>
                          <a:spcPct val="10000"/>
                        </a:spcAft>
                        <a:buClrTx/>
                        <a:buSzTx/>
                        <a:buFontTx/>
                        <a:buNone/>
                        <a:tabLst/>
                      </a:pPr>
                      <a:r>
                        <a:rPr kumimoji="0" lang="en-US" sz="2000" b="0" i="0" u="none" strike="noStrike" cap="none" normalizeH="0" baseline="0" dirty="0" smtClean="0">
                          <a:ln>
                            <a:noFill/>
                          </a:ln>
                          <a:solidFill>
                            <a:srgbClr val="254061"/>
                          </a:solidFill>
                          <a:effectLst/>
                          <a:latin typeface="Verdana" pitchFamily="34" charset="0"/>
                        </a:rPr>
                        <a:t>often project-based funding</a:t>
                      </a:r>
                    </a:p>
                  </a:txBody>
                  <a:tcPr marL="103609" marR="10360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EA3AEB13-999E-4E2A-B614-FEA8031829B6}" type="slidenum">
              <a:rPr lang="en-US" altLang="en-US" smtClean="0"/>
              <a:pPr/>
              <a:t>61</a:t>
            </a:fld>
            <a:endParaRPr lang="en-US" altLang="en-US"/>
          </a:p>
        </p:txBody>
      </p:sp>
      <p:pic>
        <p:nvPicPr>
          <p:cNvPr id="47114" name="Picture 4" descr="dc-infinity.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802" y="1938688"/>
            <a:ext cx="757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5" name="Text Box 7"/>
          <p:cNvSpPr txBox="1">
            <a:spLocks noChangeArrowheads="1"/>
          </p:cNvSpPr>
          <p:nvPr/>
        </p:nvSpPr>
        <p:spPr bwMode="auto">
          <a:xfrm>
            <a:off x="5918444" y="6230422"/>
            <a:ext cx="4116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a:solidFill>
                  <a:schemeClr val="tx2"/>
                </a:solidFill>
                <a:latin typeface="Arial" panose="020B0604020202020204" pitchFamily="34" charset="0"/>
              </a:rPr>
              <a:t>Source: Kenney and McGovern, 2003</a:t>
            </a:r>
            <a:endParaRPr lang="en-GB" altLang="en-US" sz="1800">
              <a:solidFill>
                <a:schemeClr val="tx2"/>
              </a:solidFill>
              <a:latin typeface="Arial" panose="020B0604020202020204" pitchFamily="34" charset="0"/>
            </a:endParaRPr>
          </a:p>
        </p:txBody>
      </p:sp>
    </p:spTree>
    <p:extLst>
      <p:ext uri="{BB962C8B-B14F-4D97-AF65-F5344CB8AC3E}">
        <p14:creationId xmlns:p14="http://schemas.microsoft.com/office/powerpoint/2010/main" val="9382040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51" name="Group 3"/>
          <p:cNvGraphicFramePr>
            <a:graphicFrameLocks noGrp="1"/>
          </p:cNvGraphicFramePr>
          <p:nvPr>
            <p:ph idx="1"/>
            <p:extLst>
              <p:ext uri="{D42A27DB-BD31-4B8C-83A1-F6EECF244321}">
                <p14:modId xmlns:p14="http://schemas.microsoft.com/office/powerpoint/2010/main" val="2092475776"/>
              </p:ext>
            </p:extLst>
          </p:nvPr>
        </p:nvGraphicFramePr>
        <p:xfrm>
          <a:off x="838200" y="1825625"/>
          <a:ext cx="10515600" cy="4435536"/>
        </p:xfrm>
        <a:graphic>
          <a:graphicData uri="http://schemas.openxmlformats.org/drawingml/2006/table">
            <a:tbl>
              <a:tblPr/>
              <a:tblGrid>
                <a:gridCol w="1544936">
                  <a:extLst>
                    <a:ext uri="{9D8B030D-6E8A-4147-A177-3AD203B41FA5}">
                      <a16:colId xmlns:a16="http://schemas.microsoft.com/office/drawing/2014/main" val="20000"/>
                    </a:ext>
                  </a:extLst>
                </a:gridCol>
                <a:gridCol w="8970664">
                  <a:extLst>
                    <a:ext uri="{9D8B030D-6E8A-4147-A177-3AD203B41FA5}">
                      <a16:colId xmlns:a16="http://schemas.microsoft.com/office/drawing/2014/main" val="20001"/>
                    </a:ext>
                  </a:extLst>
                </a:gridCol>
              </a:tblGrid>
              <a:tr h="1478512">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endParaRPr kumimoji="0" lang="en-US" sz="2400" b="0" i="0" u="none" strike="noStrike" cap="none" normalizeH="0" baseline="0" dirty="0" smtClean="0">
                        <a:ln>
                          <a:noFill/>
                        </a:ln>
                        <a:solidFill>
                          <a:srgbClr val="4D4D4D"/>
                        </a:solidFill>
                        <a:effectLst/>
                        <a:latin typeface="Verdana" pitchFamily="34" charset="0"/>
                      </a:endParaRPr>
                    </a:p>
                  </a:txBody>
                  <a:tcPr marL="131445" marR="13144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400" b="0" i="1" u="none" strike="noStrike" cap="none" normalizeH="0" baseline="0" dirty="0" smtClean="0">
                          <a:ln>
                            <a:noFill/>
                          </a:ln>
                          <a:solidFill>
                            <a:srgbClr val="254061"/>
                          </a:solidFill>
                          <a:effectLst/>
                          <a:latin typeface="Verdana" pitchFamily="34" charset="0"/>
                        </a:rPr>
                        <a:t>Organizational infrastructure:</a:t>
                      </a:r>
                      <a:r>
                        <a:rPr kumimoji="0" lang="en-US" sz="2400" b="0" i="0" u="none" strike="noStrike" cap="none" normalizeH="0" baseline="0" dirty="0" smtClean="0">
                          <a:ln>
                            <a:noFill/>
                          </a:ln>
                          <a:solidFill>
                            <a:srgbClr val="254061"/>
                          </a:solidFill>
                          <a:effectLst/>
                          <a:latin typeface="Verdana" pitchFamily="34" charset="0"/>
                        </a:rPr>
                        <a:t> </a:t>
                      </a:r>
                    </a:p>
                    <a:p>
                      <a:pPr marL="0" marR="0" lvl="0" indent="0" algn="l" defTabSz="914400" rtl="0" eaLnBrk="1" fontAlgn="base" latinLnBrk="0" hangingPunct="1">
                        <a:lnSpc>
                          <a:spcPct val="110000"/>
                        </a:lnSpc>
                        <a:spcBef>
                          <a:spcPct val="0"/>
                        </a:spcBef>
                        <a:spcAft>
                          <a:spcPct val="10000"/>
                        </a:spcAft>
                        <a:buClrTx/>
                        <a:buSzTx/>
                        <a:buFontTx/>
                        <a:buNone/>
                        <a:tabLst/>
                      </a:pPr>
                      <a:r>
                        <a:rPr kumimoji="0" lang="en-US" sz="2000" b="0" i="0" u="none" strike="noStrike" cap="none" normalizeH="0" baseline="0" dirty="0" smtClean="0">
                          <a:ln>
                            <a:noFill/>
                          </a:ln>
                          <a:solidFill>
                            <a:srgbClr val="254061"/>
                          </a:solidFill>
                          <a:effectLst/>
                          <a:latin typeface="Verdana" pitchFamily="34" charset="0"/>
                        </a:rPr>
                        <a:t>development of basic and essential policies</a:t>
                      </a:r>
                    </a:p>
                  </a:txBody>
                  <a:tcPr marL="131445" marR="13144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478512">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000" b="1" i="1" u="none" strike="noStrike" cap="none" normalizeH="0" baseline="0" smtClean="0">
                          <a:ln>
                            <a:noFill/>
                          </a:ln>
                          <a:solidFill>
                            <a:srgbClr val="EEA643"/>
                          </a:solidFill>
                          <a:effectLst/>
                          <a:latin typeface="Georgia" pitchFamily="18" charset="0"/>
                        </a:rPr>
                        <a:t>0101</a:t>
                      </a:r>
                    </a:p>
                  </a:txBody>
                  <a:tcPr marL="131445" marR="13144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400" b="0" i="1" u="none" strike="noStrike" cap="none" normalizeH="0" baseline="0" smtClean="0">
                          <a:ln>
                            <a:noFill/>
                          </a:ln>
                          <a:solidFill>
                            <a:srgbClr val="254061"/>
                          </a:solidFill>
                          <a:effectLst/>
                          <a:latin typeface="Verdana" pitchFamily="34" charset="0"/>
                        </a:rPr>
                        <a:t>Technological infrastructure:</a:t>
                      </a:r>
                      <a:r>
                        <a:rPr kumimoji="0" lang="en-US" sz="2400" b="0" i="0" u="none" strike="noStrike" cap="none" normalizeH="0" baseline="0" smtClean="0">
                          <a:ln>
                            <a:noFill/>
                          </a:ln>
                          <a:solidFill>
                            <a:srgbClr val="254061"/>
                          </a:solidFill>
                          <a:effectLst/>
                          <a:latin typeface="Verdana" pitchFamily="34" charset="0"/>
                        </a:rPr>
                        <a:t> </a:t>
                      </a:r>
                    </a:p>
                    <a:p>
                      <a:pPr marL="0" marR="0" lvl="0" indent="0" algn="l" defTabSz="914400" rtl="0" eaLnBrk="1" fontAlgn="base" latinLnBrk="0" hangingPunct="1">
                        <a:lnSpc>
                          <a:spcPct val="110000"/>
                        </a:lnSpc>
                        <a:spcBef>
                          <a:spcPct val="0"/>
                        </a:spcBef>
                        <a:spcAft>
                          <a:spcPct val="10000"/>
                        </a:spcAft>
                        <a:buClrTx/>
                        <a:buSzTx/>
                        <a:buFontTx/>
                        <a:buNone/>
                        <a:tabLst/>
                      </a:pPr>
                      <a:r>
                        <a:rPr kumimoji="0" lang="en-US" sz="2000" b="0" i="0" u="none" strike="noStrike" cap="none" normalizeH="0" baseline="0" smtClean="0">
                          <a:ln>
                            <a:noFill/>
                          </a:ln>
                          <a:solidFill>
                            <a:srgbClr val="254061"/>
                          </a:solidFill>
                          <a:effectLst/>
                          <a:latin typeface="Verdana" pitchFamily="34" charset="0"/>
                        </a:rPr>
                        <a:t>assessment of technology investment and requisite infrastructure, shift to proactive mode</a:t>
                      </a:r>
                    </a:p>
                  </a:txBody>
                  <a:tcPr marL="131445" marR="13144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1478512">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000" b="1" i="1" u="none" strike="noStrike" cap="none" normalizeH="0" baseline="0" smtClean="0">
                          <a:ln>
                            <a:noFill/>
                          </a:ln>
                          <a:solidFill>
                            <a:srgbClr val="6F8531"/>
                          </a:solidFill>
                          <a:effectLst/>
                          <a:latin typeface="Georgia" pitchFamily="18" charset="0"/>
                        </a:rPr>
                        <a:t>$$$$</a:t>
                      </a:r>
                    </a:p>
                  </a:txBody>
                  <a:tcPr marL="131445" marR="13144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400" b="0" i="1" u="none" strike="noStrike" cap="none" normalizeH="0" baseline="0" dirty="0" smtClean="0">
                          <a:ln>
                            <a:noFill/>
                          </a:ln>
                          <a:solidFill>
                            <a:srgbClr val="254061"/>
                          </a:solidFill>
                          <a:effectLst/>
                          <a:latin typeface="Verdana" pitchFamily="34" charset="0"/>
                        </a:rPr>
                        <a:t>Resources:</a:t>
                      </a:r>
                      <a:r>
                        <a:rPr kumimoji="0" lang="en-US" sz="2400" b="0" i="0" u="none" strike="noStrike" cap="none" normalizeH="0" baseline="0" dirty="0" smtClean="0">
                          <a:ln>
                            <a:noFill/>
                          </a:ln>
                          <a:solidFill>
                            <a:srgbClr val="254061"/>
                          </a:solidFill>
                          <a:effectLst/>
                          <a:latin typeface="Verdana" pitchFamily="34" charset="0"/>
                        </a:rPr>
                        <a:t> </a:t>
                      </a:r>
                    </a:p>
                    <a:p>
                      <a:pPr marL="0" marR="0" lvl="0" indent="0" algn="l" defTabSz="914400" rtl="0" eaLnBrk="1" fontAlgn="base" latinLnBrk="0" hangingPunct="1">
                        <a:lnSpc>
                          <a:spcPct val="110000"/>
                        </a:lnSpc>
                        <a:spcBef>
                          <a:spcPct val="0"/>
                        </a:spcBef>
                        <a:spcAft>
                          <a:spcPct val="10000"/>
                        </a:spcAft>
                        <a:buClrTx/>
                        <a:buSzTx/>
                        <a:buFontTx/>
                        <a:buNone/>
                        <a:tabLst/>
                      </a:pPr>
                      <a:r>
                        <a:rPr kumimoji="0" lang="en-US" sz="2000" b="0" i="0" u="none" strike="noStrike" cap="none" normalizeH="0" baseline="0" dirty="0" smtClean="0">
                          <a:ln>
                            <a:noFill/>
                          </a:ln>
                          <a:solidFill>
                            <a:srgbClr val="254061"/>
                          </a:solidFill>
                          <a:effectLst/>
                          <a:latin typeface="Verdana" pitchFamily="34" charset="0"/>
                        </a:rPr>
                        <a:t>some funding and support beyond projects, but limited</a:t>
                      </a:r>
                    </a:p>
                  </a:txBody>
                  <a:tcPr marL="131445" marR="13144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EA3AEB13-999E-4E2A-B614-FEA8031829B6}" type="slidenum">
              <a:rPr lang="en-US" altLang="en-US" smtClean="0"/>
              <a:pPr/>
              <a:t>62</a:t>
            </a:fld>
            <a:endParaRPr lang="en-US" altLang="en-US"/>
          </a:p>
        </p:txBody>
      </p:sp>
      <p:pic>
        <p:nvPicPr>
          <p:cNvPr id="48138" name="Picture 4" descr="dc-infinity.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152049"/>
            <a:ext cx="757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Text Box 7"/>
          <p:cNvSpPr txBox="1">
            <a:spLocks noChangeArrowheads="1"/>
          </p:cNvSpPr>
          <p:nvPr/>
        </p:nvSpPr>
        <p:spPr bwMode="auto">
          <a:xfrm>
            <a:off x="5543307" y="6045756"/>
            <a:ext cx="43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Source: Kenney and McGovern, 2003</a:t>
            </a:r>
            <a:endParaRPr lang="en-GB" altLang="en-US" sz="1800" dirty="0">
              <a:solidFill>
                <a:schemeClr val="tx2"/>
              </a:solidFill>
              <a:latin typeface="Arial" panose="020B0604020202020204" pitchFamily="34" charset="0"/>
            </a:endParaRPr>
          </a:p>
        </p:txBody>
      </p:sp>
      <p:sp>
        <p:nvSpPr>
          <p:cNvPr id="10" name="Rectangle 2"/>
          <p:cNvSpPr>
            <a:spLocks noGrp="1" noChangeArrowheads="1"/>
          </p:cNvSpPr>
          <p:nvPr>
            <p:ph type="title"/>
          </p:nvPr>
        </p:nvSpPr>
        <p:spPr/>
        <p:txBody>
          <a:bodyPr rtlCol="0">
            <a:noAutofit/>
          </a:bodyPr>
          <a:lstStyle/>
          <a:p>
            <a:pPr algn="ctr">
              <a:defRPr/>
            </a:pPr>
            <a:r>
              <a:rPr lang="en-US" sz="5400" dirty="0">
                <a:solidFill>
                  <a:schemeClr val="accent5">
                    <a:lumMod val="75000"/>
                  </a:schemeClr>
                </a:solidFill>
                <a:latin typeface="Palatino Linotype" panose="02040502050505030304" pitchFamily="18" charset="0"/>
                <a:ea typeface="Segoe UI Symbol" panose="020B0502040204020203" pitchFamily="34" charset="0"/>
              </a:rPr>
              <a:t>Stage </a:t>
            </a:r>
            <a:r>
              <a:rPr lang="en-US" sz="5400" dirty="0" smtClean="0">
                <a:solidFill>
                  <a:schemeClr val="accent5">
                    <a:lumMod val="75000"/>
                  </a:schemeClr>
                </a:solidFill>
                <a:latin typeface="Palatino Linotype" panose="02040502050505030304" pitchFamily="18" charset="0"/>
                <a:ea typeface="Segoe UI Symbol" panose="020B0502040204020203" pitchFamily="34" charset="0"/>
              </a:rPr>
              <a:t>3: </a:t>
            </a:r>
            <a:r>
              <a:rPr lang="en-US" sz="5400" dirty="0">
                <a:solidFill>
                  <a:schemeClr val="accent5">
                    <a:lumMod val="75000"/>
                  </a:schemeClr>
                </a:solidFill>
                <a:latin typeface="Palatino Linotype" panose="02040502050505030304" pitchFamily="18" charset="0"/>
                <a:ea typeface="Segoe UI Symbol" panose="020B0502040204020203" pitchFamily="34" charset="0"/>
              </a:rPr>
              <a:t>Key Indicators</a:t>
            </a:r>
          </a:p>
        </p:txBody>
      </p:sp>
    </p:spTree>
    <p:extLst>
      <p:ext uri="{BB962C8B-B14F-4D97-AF65-F5344CB8AC3E}">
        <p14:creationId xmlns:p14="http://schemas.microsoft.com/office/powerpoint/2010/main" val="2499429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61" name="Group 29"/>
          <p:cNvGraphicFramePr>
            <a:graphicFrameLocks noGrp="1"/>
          </p:cNvGraphicFramePr>
          <p:nvPr>
            <p:ph idx="1"/>
            <p:extLst>
              <p:ext uri="{D42A27DB-BD31-4B8C-83A1-F6EECF244321}">
                <p14:modId xmlns:p14="http://schemas.microsoft.com/office/powerpoint/2010/main" val="1585906158"/>
              </p:ext>
            </p:extLst>
          </p:nvPr>
        </p:nvGraphicFramePr>
        <p:xfrm>
          <a:off x="838200" y="1825625"/>
          <a:ext cx="10515600" cy="4171951"/>
        </p:xfrm>
        <a:graphic>
          <a:graphicData uri="http://schemas.openxmlformats.org/drawingml/2006/table">
            <a:tbl>
              <a:tblPr/>
              <a:tblGrid>
                <a:gridCol w="1460500">
                  <a:extLst>
                    <a:ext uri="{9D8B030D-6E8A-4147-A177-3AD203B41FA5}">
                      <a16:colId xmlns:a16="http://schemas.microsoft.com/office/drawing/2014/main" val="20000"/>
                    </a:ext>
                  </a:extLst>
                </a:gridCol>
                <a:gridCol w="9055100">
                  <a:extLst>
                    <a:ext uri="{9D8B030D-6E8A-4147-A177-3AD203B41FA5}">
                      <a16:colId xmlns:a16="http://schemas.microsoft.com/office/drawing/2014/main" val="20001"/>
                    </a:ext>
                  </a:extLst>
                </a:gridCol>
              </a:tblGrid>
              <a:tr h="1500188">
                <a:tc>
                  <a:txBody>
                    <a:bodyPr/>
                    <a:lstStyle/>
                    <a:p>
                      <a:pPr marL="0" marR="0" lvl="0" indent="0" algn="l" defTabSz="914400" rtl="0" eaLnBrk="1" fontAlgn="base" latinLnBrk="0" hangingPunct="1">
                        <a:lnSpc>
                          <a:spcPct val="110000"/>
                        </a:lnSpc>
                        <a:spcBef>
                          <a:spcPct val="0"/>
                        </a:spcBef>
                        <a:spcAft>
                          <a:spcPct val="0"/>
                        </a:spcAft>
                        <a:buClrTx/>
                        <a:buSzTx/>
                        <a:buFontTx/>
                        <a:buNone/>
                        <a:tabLst/>
                      </a:pPr>
                      <a:endParaRPr kumimoji="0" lang="en-US" sz="2400" b="0" i="0" u="none" strike="noStrike" cap="none" normalizeH="0" baseline="0" smtClean="0">
                        <a:ln>
                          <a:noFill/>
                        </a:ln>
                        <a:solidFill>
                          <a:srgbClr val="4D4D4D"/>
                        </a:solidFill>
                        <a:effectLst/>
                        <a:latin typeface="Verdana" charset="0"/>
                        <a:ea typeface="ＭＳ Ｐゴシック" charset="-128"/>
                      </a:endParaRPr>
                    </a:p>
                  </a:txBody>
                  <a:tcPr marL="123713" marR="123713" marT="45726" marB="4572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sz="2400" b="0" i="1" u="none" strike="noStrike" cap="none" normalizeH="0" baseline="0" dirty="0" smtClean="0">
                          <a:ln>
                            <a:noFill/>
                          </a:ln>
                          <a:solidFill>
                            <a:srgbClr val="254061"/>
                          </a:solidFill>
                          <a:effectLst/>
                          <a:latin typeface="Verdana" charset="0"/>
                          <a:ea typeface="ＭＳ Ｐゴシック" charset="-128"/>
                        </a:rPr>
                        <a:t>Organizational infrastructure:</a:t>
                      </a:r>
                      <a:r>
                        <a:rPr kumimoji="0" lang="en-US" sz="2400" b="0" i="0" u="none" strike="noStrike" cap="none" normalizeH="0" baseline="0" dirty="0" smtClean="0">
                          <a:ln>
                            <a:noFill/>
                          </a:ln>
                          <a:solidFill>
                            <a:srgbClr val="254061"/>
                          </a:solidFill>
                          <a:effectLst/>
                          <a:latin typeface="Verdana" charset="0"/>
                          <a:ea typeface="ＭＳ Ｐゴシック" charset="-128"/>
                        </a:rPr>
                        <a:t> </a:t>
                      </a:r>
                    </a:p>
                    <a:p>
                      <a:pPr marL="0" marR="0" lvl="0" indent="0" algn="l" defTabSz="914400" rtl="0" eaLnBrk="1" fontAlgn="base" latinLnBrk="0" hangingPunct="1">
                        <a:lnSpc>
                          <a:spcPct val="110000"/>
                        </a:lnSpc>
                        <a:spcBef>
                          <a:spcPct val="0"/>
                        </a:spcBef>
                        <a:spcAft>
                          <a:spcPct val="0"/>
                        </a:spcAft>
                        <a:buClrTx/>
                        <a:buSzTx/>
                        <a:buFontTx/>
                        <a:buNone/>
                        <a:tabLst/>
                      </a:pPr>
                      <a:r>
                        <a:rPr kumimoji="0" lang="en-US" sz="2000" b="0" i="0" u="none" strike="noStrike" cap="none" normalizeH="0" baseline="0" dirty="0" smtClean="0">
                          <a:ln>
                            <a:noFill/>
                          </a:ln>
                          <a:solidFill>
                            <a:srgbClr val="254061"/>
                          </a:solidFill>
                          <a:effectLst/>
                          <a:latin typeface="Verdana" charset="0"/>
                          <a:ea typeface="ＭＳ Ｐゴシック" charset="-128"/>
                        </a:rPr>
                        <a:t>consistent, systematic management; comprehensive policy framework</a:t>
                      </a:r>
                    </a:p>
                    <a:p>
                      <a:pPr marL="0" marR="0" lvl="0" indent="0" algn="l" defTabSz="914400" rtl="0" eaLnBrk="1" fontAlgn="base" latinLnBrk="0" hangingPunct="1">
                        <a:lnSpc>
                          <a:spcPct val="110000"/>
                        </a:lnSpc>
                        <a:spcBef>
                          <a:spcPct val="0"/>
                        </a:spcBef>
                        <a:spcAft>
                          <a:spcPct val="0"/>
                        </a:spcAft>
                        <a:buClrTx/>
                        <a:buSzTx/>
                        <a:buFontTx/>
                        <a:buNone/>
                        <a:tabLst/>
                      </a:pPr>
                      <a:endParaRPr kumimoji="0" lang="en-US" sz="2000" b="0" i="0" u="none" strike="noStrike" cap="none" normalizeH="0" baseline="0" dirty="0" smtClean="0">
                        <a:ln>
                          <a:noFill/>
                        </a:ln>
                        <a:solidFill>
                          <a:srgbClr val="254061"/>
                        </a:solidFill>
                        <a:effectLst/>
                        <a:latin typeface="Verdana" charset="0"/>
                        <a:ea typeface="ＭＳ Ｐゴシック" charset="-128"/>
                      </a:endParaRPr>
                    </a:p>
                  </a:txBody>
                  <a:tcPr marL="123713" marR="123713" marT="45726" marB="45726"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362075">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sz="2000" b="1" i="1" u="none" strike="noStrike" cap="none" normalizeH="0" baseline="0" smtClean="0">
                          <a:ln>
                            <a:noFill/>
                          </a:ln>
                          <a:solidFill>
                            <a:srgbClr val="EEA643"/>
                          </a:solidFill>
                          <a:effectLst/>
                          <a:latin typeface="Georgia" charset="0"/>
                          <a:ea typeface="ＭＳ Ｐゴシック" charset="-128"/>
                        </a:rPr>
                        <a:t>0101</a:t>
                      </a:r>
                    </a:p>
                  </a:txBody>
                  <a:tcPr marL="123713" marR="123713" marT="45726" marB="4572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sz="2400" b="0" i="1" u="none" strike="noStrike" cap="none" normalizeH="0" baseline="0" smtClean="0">
                          <a:ln>
                            <a:noFill/>
                          </a:ln>
                          <a:solidFill>
                            <a:srgbClr val="254061"/>
                          </a:solidFill>
                          <a:effectLst/>
                          <a:latin typeface="Verdana" charset="0"/>
                          <a:ea typeface="ＭＳ Ｐゴシック" charset="-128"/>
                        </a:rPr>
                        <a:t>Technological infrastructure:</a:t>
                      </a:r>
                      <a:r>
                        <a:rPr kumimoji="0" lang="en-US" sz="2400" b="0" i="0" u="none" strike="noStrike" cap="none" normalizeH="0" baseline="0" smtClean="0">
                          <a:ln>
                            <a:noFill/>
                          </a:ln>
                          <a:solidFill>
                            <a:srgbClr val="254061"/>
                          </a:solidFill>
                          <a:effectLst/>
                          <a:latin typeface="Verdana" charset="0"/>
                          <a:ea typeface="ＭＳ Ｐゴシック" charset="-128"/>
                        </a:rPr>
                        <a:t> </a:t>
                      </a:r>
                    </a:p>
                    <a:p>
                      <a:pPr marL="0" marR="0" lvl="0" indent="0" algn="l" defTabSz="914400" rtl="0" eaLnBrk="1" fontAlgn="base" latinLnBrk="0" hangingPunct="1">
                        <a:lnSpc>
                          <a:spcPct val="110000"/>
                        </a:lnSpc>
                        <a:spcBef>
                          <a:spcPct val="0"/>
                        </a:spcBef>
                        <a:spcAft>
                          <a:spcPct val="0"/>
                        </a:spcAft>
                        <a:buClrTx/>
                        <a:buSzTx/>
                        <a:buFontTx/>
                        <a:buNone/>
                        <a:tabLst/>
                      </a:pPr>
                      <a:r>
                        <a:rPr kumimoji="0" lang="en-US" sz="2000" b="0" i="0" u="none" strike="noStrike" cap="none" normalizeH="0" baseline="0" smtClean="0">
                          <a:ln>
                            <a:noFill/>
                          </a:ln>
                          <a:solidFill>
                            <a:srgbClr val="254061"/>
                          </a:solidFill>
                          <a:effectLst/>
                          <a:latin typeface="Verdana" charset="0"/>
                          <a:ea typeface="ＭＳ Ｐゴシック" charset="-128"/>
                        </a:rPr>
                        <a:t>technology planning anticipates needs; infrastructure investments planned/implemented</a:t>
                      </a:r>
                    </a:p>
                  </a:txBody>
                  <a:tcPr marL="123713" marR="123713" marT="45726" marB="45726"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1309688">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sz="2000" b="1" i="1" u="none" strike="noStrike" cap="none" normalizeH="0" baseline="0" smtClean="0">
                          <a:ln>
                            <a:noFill/>
                          </a:ln>
                          <a:solidFill>
                            <a:srgbClr val="6F8531"/>
                          </a:solidFill>
                          <a:effectLst/>
                          <a:latin typeface="Georgia" charset="0"/>
                          <a:ea typeface="ＭＳ Ｐゴシック" charset="-128"/>
                        </a:rPr>
                        <a:t>$$$$</a:t>
                      </a:r>
                    </a:p>
                  </a:txBody>
                  <a:tcPr marL="123713" marR="123713" marT="45726" marB="4572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sz="2400" b="0" i="1" u="none" strike="noStrike" cap="none" normalizeH="0" baseline="0" dirty="0" smtClean="0">
                          <a:ln>
                            <a:noFill/>
                          </a:ln>
                          <a:solidFill>
                            <a:srgbClr val="254061"/>
                          </a:solidFill>
                          <a:effectLst/>
                          <a:latin typeface="Verdana" charset="0"/>
                          <a:ea typeface="ＭＳ Ｐゴシック" charset="-128"/>
                        </a:rPr>
                        <a:t>Resources:</a:t>
                      </a:r>
                      <a:r>
                        <a:rPr kumimoji="0" lang="en-US" sz="2400" b="0" i="0" u="none" strike="noStrike" cap="none" normalizeH="0" baseline="0" dirty="0" smtClean="0">
                          <a:ln>
                            <a:noFill/>
                          </a:ln>
                          <a:solidFill>
                            <a:srgbClr val="254061"/>
                          </a:solidFill>
                          <a:effectLst/>
                          <a:latin typeface="Verdana" charset="0"/>
                          <a:ea typeface="ＭＳ Ｐゴシック" charset="-128"/>
                        </a:rPr>
                        <a:t> </a:t>
                      </a:r>
                    </a:p>
                    <a:p>
                      <a:pPr marL="0" marR="0" lvl="0" indent="0" algn="l" defTabSz="914400" rtl="0" eaLnBrk="1" fontAlgn="base" latinLnBrk="0" hangingPunct="1">
                        <a:lnSpc>
                          <a:spcPct val="110000"/>
                        </a:lnSpc>
                        <a:spcBef>
                          <a:spcPct val="0"/>
                        </a:spcBef>
                        <a:spcAft>
                          <a:spcPct val="0"/>
                        </a:spcAft>
                        <a:buClrTx/>
                        <a:buSzTx/>
                        <a:buFontTx/>
                        <a:buNone/>
                        <a:tabLst/>
                      </a:pPr>
                      <a:r>
                        <a:rPr kumimoji="0" lang="en-US" sz="2000" b="0" i="0" u="none" strike="noStrike" cap="none" normalizeH="0" baseline="0" dirty="0" smtClean="0">
                          <a:ln>
                            <a:noFill/>
                          </a:ln>
                          <a:solidFill>
                            <a:srgbClr val="254061"/>
                          </a:solidFill>
                          <a:effectLst/>
                          <a:latin typeface="Verdana" charset="0"/>
                          <a:ea typeface="ＭＳ Ｐゴシック" charset="-128"/>
                        </a:rPr>
                        <a:t>sustainable funding identified for core program areas and enhancement</a:t>
                      </a:r>
                    </a:p>
                  </a:txBody>
                  <a:tcPr marL="123713" marR="123713" marT="45726" marB="45726"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EA3AEB13-999E-4E2A-B614-FEA8031829B6}" type="slidenum">
              <a:rPr lang="en-US" altLang="en-US" smtClean="0"/>
              <a:pPr/>
              <a:t>63</a:t>
            </a:fld>
            <a:endParaRPr lang="en-US" altLang="en-US"/>
          </a:p>
        </p:txBody>
      </p:sp>
      <p:pic>
        <p:nvPicPr>
          <p:cNvPr id="49162" name="Picture 4" descr="dc-infinity.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977992"/>
            <a:ext cx="757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Text Box 7"/>
          <p:cNvSpPr txBox="1">
            <a:spLocks noChangeArrowheads="1"/>
          </p:cNvSpPr>
          <p:nvPr/>
        </p:nvSpPr>
        <p:spPr bwMode="auto">
          <a:xfrm>
            <a:off x="4793030" y="6155351"/>
            <a:ext cx="4655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Source: Kenney and McGovern, 2003</a:t>
            </a:r>
            <a:endParaRPr lang="en-GB" altLang="en-US" sz="1800" dirty="0">
              <a:solidFill>
                <a:schemeClr val="tx2"/>
              </a:solidFill>
              <a:latin typeface="Arial" panose="020B0604020202020204" pitchFamily="34" charset="0"/>
            </a:endParaRPr>
          </a:p>
        </p:txBody>
      </p:sp>
      <p:sp>
        <p:nvSpPr>
          <p:cNvPr id="9" name="Rectangle 2"/>
          <p:cNvSpPr>
            <a:spLocks noGrp="1" noChangeArrowheads="1"/>
          </p:cNvSpPr>
          <p:nvPr>
            <p:ph type="title"/>
          </p:nvPr>
        </p:nvSpPr>
        <p:spPr/>
        <p:txBody>
          <a:bodyPr rtlCol="0">
            <a:noAutofit/>
          </a:bodyPr>
          <a:lstStyle/>
          <a:p>
            <a:pPr algn="ctr">
              <a:defRPr/>
            </a:pPr>
            <a:r>
              <a:rPr lang="en-US" sz="5400" dirty="0">
                <a:solidFill>
                  <a:schemeClr val="accent5">
                    <a:lumMod val="75000"/>
                  </a:schemeClr>
                </a:solidFill>
                <a:latin typeface="Palatino Linotype" panose="02040502050505030304" pitchFamily="18" charset="0"/>
                <a:ea typeface="Segoe UI Symbol" panose="020B0502040204020203" pitchFamily="34" charset="0"/>
              </a:rPr>
              <a:t>Stage </a:t>
            </a:r>
            <a:r>
              <a:rPr lang="en-US" sz="5400" dirty="0" smtClean="0">
                <a:solidFill>
                  <a:schemeClr val="accent5">
                    <a:lumMod val="75000"/>
                  </a:schemeClr>
                </a:solidFill>
                <a:latin typeface="Palatino Linotype" panose="02040502050505030304" pitchFamily="18" charset="0"/>
                <a:ea typeface="Segoe UI Symbol" panose="020B0502040204020203" pitchFamily="34" charset="0"/>
              </a:rPr>
              <a:t>4: </a:t>
            </a:r>
            <a:r>
              <a:rPr lang="en-US" sz="5400" dirty="0">
                <a:solidFill>
                  <a:schemeClr val="accent5">
                    <a:lumMod val="75000"/>
                  </a:schemeClr>
                </a:solidFill>
                <a:latin typeface="Palatino Linotype" panose="02040502050505030304" pitchFamily="18" charset="0"/>
                <a:ea typeface="Segoe UI Symbol" panose="020B0502040204020203" pitchFamily="34" charset="0"/>
              </a:rPr>
              <a:t>Key Indicators</a:t>
            </a:r>
          </a:p>
        </p:txBody>
      </p:sp>
    </p:spTree>
    <p:extLst>
      <p:ext uri="{BB962C8B-B14F-4D97-AF65-F5344CB8AC3E}">
        <p14:creationId xmlns:p14="http://schemas.microsoft.com/office/powerpoint/2010/main" val="4326750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347" name="Group 3"/>
          <p:cNvGraphicFramePr>
            <a:graphicFrameLocks noGrp="1"/>
          </p:cNvGraphicFramePr>
          <p:nvPr>
            <p:ph idx="1"/>
            <p:extLst>
              <p:ext uri="{D42A27DB-BD31-4B8C-83A1-F6EECF244321}">
                <p14:modId xmlns:p14="http://schemas.microsoft.com/office/powerpoint/2010/main" val="590751636"/>
              </p:ext>
            </p:extLst>
          </p:nvPr>
        </p:nvGraphicFramePr>
        <p:xfrm>
          <a:off x="838200" y="1825625"/>
          <a:ext cx="10515600" cy="4114800"/>
        </p:xfrm>
        <a:graphic>
          <a:graphicData uri="http://schemas.openxmlformats.org/drawingml/2006/table">
            <a:tbl>
              <a:tblPr/>
              <a:tblGrid>
                <a:gridCol w="1545158">
                  <a:extLst>
                    <a:ext uri="{9D8B030D-6E8A-4147-A177-3AD203B41FA5}">
                      <a16:colId xmlns:a16="http://schemas.microsoft.com/office/drawing/2014/main" val="20000"/>
                    </a:ext>
                  </a:extLst>
                </a:gridCol>
                <a:gridCol w="8970442">
                  <a:extLst>
                    <a:ext uri="{9D8B030D-6E8A-4147-A177-3AD203B41FA5}">
                      <a16:colId xmlns:a16="http://schemas.microsoft.com/office/drawing/2014/main" val="20001"/>
                    </a:ext>
                  </a:extLst>
                </a:gridCol>
              </a:tblGrid>
              <a:tr h="1371600">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endParaRPr kumimoji="0" lang="en-US" sz="2400" b="0" i="0" u="none" strike="noStrike" cap="none" normalizeH="0" baseline="0" smtClean="0">
                        <a:ln>
                          <a:noFill/>
                        </a:ln>
                        <a:solidFill>
                          <a:srgbClr val="4D4D4D"/>
                        </a:solidFill>
                        <a:effectLst/>
                        <a:latin typeface="Verdana" pitchFamily="34" charset="0"/>
                      </a:endParaRPr>
                    </a:p>
                  </a:txBody>
                  <a:tcPr marL="111670" marR="11167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400" b="0" i="1" u="none" strike="noStrike" cap="none" normalizeH="0" baseline="0" dirty="0" smtClean="0">
                          <a:ln>
                            <a:noFill/>
                          </a:ln>
                          <a:solidFill>
                            <a:srgbClr val="254061"/>
                          </a:solidFill>
                          <a:effectLst/>
                          <a:latin typeface="Verdana" pitchFamily="34" charset="0"/>
                        </a:rPr>
                        <a:t>Organizational infrastructure:</a:t>
                      </a:r>
                      <a:r>
                        <a:rPr kumimoji="0" lang="en-US" sz="2400" b="0" i="0" u="none" strike="noStrike" cap="none" normalizeH="0" baseline="0" dirty="0" smtClean="0">
                          <a:ln>
                            <a:noFill/>
                          </a:ln>
                          <a:solidFill>
                            <a:srgbClr val="254061"/>
                          </a:solidFill>
                          <a:effectLst/>
                          <a:latin typeface="Verdana" pitchFamily="34" charset="0"/>
                        </a:rPr>
                        <a:t> </a:t>
                      </a:r>
                    </a:p>
                    <a:p>
                      <a:pPr marL="0" marR="0" lvl="0" indent="0" algn="l" defTabSz="914400" rtl="0" eaLnBrk="1" fontAlgn="base" latinLnBrk="0" hangingPunct="1">
                        <a:lnSpc>
                          <a:spcPct val="100000"/>
                        </a:lnSpc>
                        <a:spcBef>
                          <a:spcPct val="0"/>
                        </a:spcBef>
                        <a:spcAft>
                          <a:spcPct val="10000"/>
                        </a:spcAft>
                        <a:buClrTx/>
                        <a:buSzTx/>
                        <a:buFontTx/>
                        <a:buNone/>
                        <a:tabLst/>
                      </a:pPr>
                      <a:r>
                        <a:rPr kumimoji="0" lang="en-US" sz="2000" b="0" i="0" u="none" strike="noStrike" cap="none" normalizeH="0" baseline="0" dirty="0" smtClean="0">
                          <a:ln>
                            <a:noFill/>
                          </a:ln>
                          <a:solidFill>
                            <a:srgbClr val="254061"/>
                          </a:solidFill>
                          <a:effectLst/>
                          <a:latin typeface="Verdana" pitchFamily="34" charset="0"/>
                        </a:rPr>
                        <a:t>virtual organizations complement institutional ones; collaboration inherent feature in resource planning</a:t>
                      </a:r>
                    </a:p>
                  </a:txBody>
                  <a:tcPr marL="111670" marR="11167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371600">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000" b="1" i="1" u="none" strike="noStrike" cap="none" normalizeH="0" baseline="0" smtClean="0">
                          <a:ln>
                            <a:noFill/>
                          </a:ln>
                          <a:solidFill>
                            <a:srgbClr val="EEA643"/>
                          </a:solidFill>
                          <a:effectLst/>
                          <a:latin typeface="Georgia" pitchFamily="18" charset="0"/>
                        </a:rPr>
                        <a:t>0101</a:t>
                      </a:r>
                    </a:p>
                  </a:txBody>
                  <a:tcPr marL="111670" marR="11167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400" b="0" i="1" u="none" strike="noStrike" cap="none" normalizeH="0" baseline="0" smtClean="0">
                          <a:ln>
                            <a:noFill/>
                          </a:ln>
                          <a:solidFill>
                            <a:srgbClr val="254061"/>
                          </a:solidFill>
                          <a:effectLst/>
                          <a:latin typeface="Verdana" pitchFamily="34" charset="0"/>
                        </a:rPr>
                        <a:t>Technological infrastructure:</a:t>
                      </a:r>
                      <a:r>
                        <a:rPr kumimoji="0" lang="en-US" sz="2400" b="0" i="0" u="none" strike="noStrike" cap="none" normalizeH="0" baseline="0" smtClean="0">
                          <a:ln>
                            <a:noFill/>
                          </a:ln>
                          <a:solidFill>
                            <a:srgbClr val="254061"/>
                          </a:solidFill>
                          <a:effectLst/>
                          <a:latin typeface="Verdana" pitchFamily="34" charset="0"/>
                        </a:rPr>
                        <a:t> </a:t>
                      </a:r>
                    </a:p>
                    <a:p>
                      <a:pPr marL="0" marR="0" lvl="0" indent="0" algn="l" defTabSz="914400" rtl="0" eaLnBrk="1" fontAlgn="base" latinLnBrk="0" hangingPunct="1">
                        <a:lnSpc>
                          <a:spcPct val="100000"/>
                        </a:lnSpc>
                        <a:spcBef>
                          <a:spcPct val="0"/>
                        </a:spcBef>
                        <a:spcAft>
                          <a:spcPct val="10000"/>
                        </a:spcAft>
                        <a:buClrTx/>
                        <a:buSzTx/>
                        <a:buFontTx/>
                        <a:buNone/>
                        <a:tabLst/>
                      </a:pPr>
                      <a:r>
                        <a:rPr kumimoji="0" lang="en-US" sz="2000" b="0" i="0" u="none" strike="noStrike" cap="none" normalizeH="0" baseline="0" smtClean="0">
                          <a:ln>
                            <a:noFill/>
                          </a:ln>
                          <a:solidFill>
                            <a:srgbClr val="254061"/>
                          </a:solidFill>
                          <a:effectLst/>
                          <a:latin typeface="Verdana" pitchFamily="34" charset="0"/>
                        </a:rPr>
                        <a:t>distributed and highly integrated; extra-organizational features and services</a:t>
                      </a:r>
                    </a:p>
                  </a:txBody>
                  <a:tcPr marL="111670" marR="11167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1371600">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000" b="1" i="1" u="none" strike="noStrike" cap="none" normalizeH="0" baseline="0" smtClean="0">
                          <a:ln>
                            <a:noFill/>
                          </a:ln>
                          <a:solidFill>
                            <a:srgbClr val="6F8531"/>
                          </a:solidFill>
                          <a:effectLst/>
                          <a:latin typeface="Georgia" pitchFamily="18" charset="0"/>
                        </a:rPr>
                        <a:t>$$$$</a:t>
                      </a:r>
                    </a:p>
                  </a:txBody>
                  <a:tcPr marL="111670" marR="11167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30000"/>
                        </a:spcBef>
                        <a:spcAft>
                          <a:spcPct val="10000"/>
                        </a:spcAft>
                        <a:buClrTx/>
                        <a:buSzTx/>
                        <a:buFontTx/>
                        <a:buNone/>
                        <a:tabLst/>
                      </a:pPr>
                      <a:r>
                        <a:rPr kumimoji="0" lang="en-US" sz="2400" b="0" i="1" u="none" strike="noStrike" cap="none" normalizeH="0" baseline="0" dirty="0" smtClean="0">
                          <a:ln>
                            <a:noFill/>
                          </a:ln>
                          <a:solidFill>
                            <a:srgbClr val="254061"/>
                          </a:solidFill>
                          <a:effectLst/>
                          <a:latin typeface="Verdana" pitchFamily="34" charset="0"/>
                        </a:rPr>
                        <a:t>Resources:</a:t>
                      </a:r>
                      <a:r>
                        <a:rPr kumimoji="0" lang="en-US" sz="2400" b="0" i="0" u="none" strike="noStrike" cap="none" normalizeH="0" baseline="0" dirty="0" smtClean="0">
                          <a:ln>
                            <a:noFill/>
                          </a:ln>
                          <a:solidFill>
                            <a:srgbClr val="254061"/>
                          </a:solidFill>
                          <a:effectLst/>
                          <a:latin typeface="Verdana" pitchFamily="34" charset="0"/>
                        </a:rPr>
                        <a:t> </a:t>
                      </a:r>
                    </a:p>
                    <a:p>
                      <a:pPr marL="0" marR="0" lvl="0" indent="0" algn="l" defTabSz="914400" rtl="0" eaLnBrk="1" fontAlgn="base" latinLnBrk="0" hangingPunct="1">
                        <a:lnSpc>
                          <a:spcPct val="100000"/>
                        </a:lnSpc>
                        <a:spcBef>
                          <a:spcPct val="0"/>
                        </a:spcBef>
                        <a:spcAft>
                          <a:spcPct val="10000"/>
                        </a:spcAft>
                        <a:buClrTx/>
                        <a:buSzTx/>
                        <a:buFontTx/>
                        <a:buNone/>
                        <a:tabLst/>
                      </a:pPr>
                      <a:r>
                        <a:rPr kumimoji="0" lang="en-US" sz="2000" b="0" i="0" u="none" strike="noStrike" cap="none" normalizeH="0" baseline="0" dirty="0" smtClean="0">
                          <a:ln>
                            <a:noFill/>
                          </a:ln>
                          <a:solidFill>
                            <a:srgbClr val="254061"/>
                          </a:solidFill>
                          <a:effectLst/>
                          <a:latin typeface="Verdana" pitchFamily="34" charset="0"/>
                        </a:rPr>
                        <a:t>varying levels of</a:t>
                      </a:r>
                      <a:r>
                        <a:rPr kumimoji="0" lang="en-US" sz="2400" b="0" i="0" u="none" strike="noStrike" cap="none" normalizeH="0" baseline="0" dirty="0" smtClean="0">
                          <a:ln>
                            <a:noFill/>
                          </a:ln>
                          <a:solidFill>
                            <a:srgbClr val="254061"/>
                          </a:solidFill>
                          <a:effectLst/>
                          <a:latin typeface="Verdana" pitchFamily="34" charset="0"/>
                        </a:rPr>
                        <a:t> </a:t>
                      </a:r>
                      <a:r>
                        <a:rPr kumimoji="0" lang="en-US" sz="2000" b="0" i="0" u="none" strike="noStrike" cap="none" normalizeH="0" baseline="0" dirty="0" smtClean="0">
                          <a:ln>
                            <a:noFill/>
                          </a:ln>
                          <a:solidFill>
                            <a:srgbClr val="254061"/>
                          </a:solidFill>
                          <a:effectLst/>
                          <a:latin typeface="Verdana" pitchFamily="34" charset="0"/>
                        </a:rPr>
                        <a:t>investment, but sustainable funding; possibly distributed financial management</a:t>
                      </a:r>
                    </a:p>
                  </a:txBody>
                  <a:tcPr marL="111670" marR="11167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EA3AEB13-999E-4E2A-B614-FEA8031829B6}" type="slidenum">
              <a:rPr lang="en-US" altLang="en-US" smtClean="0"/>
              <a:pPr/>
              <a:t>64</a:t>
            </a:fld>
            <a:endParaRPr lang="en-US" altLang="en-US"/>
          </a:p>
        </p:txBody>
      </p:sp>
      <p:pic>
        <p:nvPicPr>
          <p:cNvPr id="50186" name="Picture 4" descr="dc-infinity.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921043"/>
            <a:ext cx="757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Text Box 7"/>
          <p:cNvSpPr txBox="1">
            <a:spLocks noChangeArrowheads="1"/>
          </p:cNvSpPr>
          <p:nvPr/>
        </p:nvSpPr>
        <p:spPr bwMode="auto">
          <a:xfrm>
            <a:off x="5086106" y="6057872"/>
            <a:ext cx="4362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Source: Kenney and McGovern, 2003</a:t>
            </a:r>
            <a:endParaRPr lang="en-GB" altLang="en-US" sz="1800" dirty="0">
              <a:solidFill>
                <a:schemeClr val="tx2"/>
              </a:solidFill>
              <a:latin typeface="Arial" panose="020B0604020202020204" pitchFamily="34" charset="0"/>
            </a:endParaRPr>
          </a:p>
        </p:txBody>
      </p:sp>
      <p:sp>
        <p:nvSpPr>
          <p:cNvPr id="10" name="Rectangle 2"/>
          <p:cNvSpPr>
            <a:spLocks noGrp="1" noChangeArrowheads="1"/>
          </p:cNvSpPr>
          <p:nvPr>
            <p:ph type="title"/>
          </p:nvPr>
        </p:nvSpPr>
        <p:spPr/>
        <p:txBody>
          <a:bodyPr rtlCol="0">
            <a:noAutofit/>
          </a:bodyPr>
          <a:lstStyle/>
          <a:p>
            <a:pPr algn="ctr">
              <a:defRPr/>
            </a:pPr>
            <a:r>
              <a:rPr lang="en-US" sz="5400" dirty="0">
                <a:solidFill>
                  <a:schemeClr val="accent5">
                    <a:lumMod val="75000"/>
                  </a:schemeClr>
                </a:solidFill>
                <a:latin typeface="Palatino Linotype" panose="02040502050505030304" pitchFamily="18" charset="0"/>
                <a:ea typeface="Segoe UI Symbol" panose="020B0502040204020203" pitchFamily="34" charset="0"/>
              </a:rPr>
              <a:t>Stage </a:t>
            </a:r>
            <a:r>
              <a:rPr lang="en-US" sz="5400" dirty="0" smtClean="0">
                <a:solidFill>
                  <a:schemeClr val="accent5">
                    <a:lumMod val="75000"/>
                  </a:schemeClr>
                </a:solidFill>
                <a:latin typeface="Palatino Linotype" panose="02040502050505030304" pitchFamily="18" charset="0"/>
                <a:ea typeface="Segoe UI Symbol" panose="020B0502040204020203" pitchFamily="34" charset="0"/>
              </a:rPr>
              <a:t>5: </a:t>
            </a:r>
            <a:r>
              <a:rPr lang="en-US" sz="5400" dirty="0">
                <a:solidFill>
                  <a:schemeClr val="accent5">
                    <a:lumMod val="75000"/>
                  </a:schemeClr>
                </a:solidFill>
                <a:latin typeface="Palatino Linotype" panose="02040502050505030304" pitchFamily="18" charset="0"/>
                <a:ea typeface="Segoe UI Symbol" panose="020B0502040204020203" pitchFamily="34" charset="0"/>
              </a:rPr>
              <a:t>Key Indicators</a:t>
            </a:r>
          </a:p>
        </p:txBody>
      </p:sp>
    </p:spTree>
    <p:extLst>
      <p:ext uri="{BB962C8B-B14F-4D97-AF65-F5344CB8AC3E}">
        <p14:creationId xmlns:p14="http://schemas.microsoft.com/office/powerpoint/2010/main" val="771992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124200" y="457200"/>
            <a:ext cx="5943600" cy="914400"/>
          </a:xfrm>
        </p:spPr>
        <p:txBody>
          <a:bodyPr rtlCol="0">
            <a:normAutofit/>
          </a:bodyPr>
          <a:lstStyle/>
          <a:p>
            <a:pPr>
              <a:defRPr/>
            </a:pPr>
            <a:r>
              <a:rPr lang="en-US" dirty="0" smtClean="0">
                <a:solidFill>
                  <a:schemeClr val="accent1">
                    <a:lumMod val="50000"/>
                  </a:schemeClr>
                </a:solidFill>
                <a:ea typeface="+mj-ea"/>
                <a:cs typeface="+mj-cs"/>
              </a:rPr>
              <a:t>Using the Stages</a:t>
            </a:r>
          </a:p>
        </p:txBody>
      </p:sp>
      <p:sp>
        <p:nvSpPr>
          <p:cNvPr id="51203" name="Rectangle 3"/>
          <p:cNvSpPr>
            <a:spLocks noGrp="1" noChangeArrowheads="1"/>
          </p:cNvSpPr>
          <p:nvPr>
            <p:ph idx="1"/>
          </p:nvPr>
        </p:nvSpPr>
        <p:spPr>
          <a:xfrm>
            <a:off x="616017" y="1835944"/>
            <a:ext cx="10972800" cy="4114800"/>
          </a:xfrm>
        </p:spPr>
        <p:txBody>
          <a:bodyPr>
            <a:normAutofit lnSpcReduction="10000"/>
          </a:bodyPr>
          <a:lstStyle/>
          <a:p>
            <a:pPr eaLnBrk="1" hangingPunct="1">
              <a:buFont typeface="Arial" panose="020B0604020202020204" pitchFamily="34" charset="0"/>
              <a:buNone/>
            </a:pPr>
            <a:r>
              <a:rPr lang="en-US" altLang="en-US" dirty="0">
                <a:solidFill>
                  <a:srgbClr val="254061"/>
                </a:solidFill>
                <a:ea typeface="ＭＳ Ｐゴシック" panose="020B0600070205080204" pitchFamily="34" charset="-128"/>
              </a:rPr>
              <a:t>The 5 Stages: </a:t>
            </a:r>
          </a:p>
          <a:p>
            <a:pPr eaLnBrk="1" hangingPunct="1"/>
            <a:r>
              <a:rPr lang="en-US" altLang="en-US" dirty="0">
                <a:solidFill>
                  <a:srgbClr val="254061"/>
                </a:solidFill>
                <a:ea typeface="ＭＳ Ｐゴシック" panose="020B0600070205080204" pitchFamily="34" charset="-128"/>
              </a:rPr>
              <a:t>Provide a context for developing a preservation policy framework</a:t>
            </a:r>
          </a:p>
          <a:p>
            <a:pPr eaLnBrk="1" hangingPunct="1"/>
            <a:r>
              <a:rPr lang="en-US" altLang="en-US" dirty="0">
                <a:solidFill>
                  <a:srgbClr val="254061"/>
                </a:solidFill>
                <a:ea typeface="ＭＳ Ｐゴシック" panose="020B0600070205080204" pitchFamily="34" charset="-128"/>
              </a:rPr>
              <a:t>identify steps for developing an organization’s digital maturity model</a:t>
            </a:r>
            <a:endParaRPr lang="en-US" altLang="en-US" dirty="0">
              <a:solidFill>
                <a:srgbClr val="254061"/>
              </a:solidFill>
              <a:ea typeface="ＭＳ Ｐゴシック" panose="020B0600070205080204" pitchFamily="34" charset="-128"/>
            </a:endParaRPr>
          </a:p>
          <a:p>
            <a:pPr eaLnBrk="1" hangingPunct="1"/>
            <a:r>
              <a:rPr lang="en-US" altLang="en-US" dirty="0">
                <a:solidFill>
                  <a:srgbClr val="254061"/>
                </a:solidFill>
                <a:ea typeface="ＭＳ Ｐゴシック" panose="020B0600070205080204" pitchFamily="34" charset="-128"/>
              </a:rPr>
              <a:t>provide a way of communicating about digital preservation development</a:t>
            </a:r>
          </a:p>
          <a:p>
            <a:pPr eaLnBrk="1" hangingPunct="1"/>
            <a:r>
              <a:rPr lang="en-US" altLang="en-US" dirty="0">
                <a:solidFill>
                  <a:srgbClr val="254061"/>
                </a:solidFill>
                <a:ea typeface="ＭＳ Ｐゴシック" panose="020B0600070205080204" pitchFamily="34" charset="-128"/>
              </a:rPr>
              <a:t>enable measuring progress towards programmatic digital preservation goals</a:t>
            </a:r>
          </a:p>
        </p:txBody>
      </p:sp>
      <p:sp>
        <p:nvSpPr>
          <p:cNvPr id="51204" name="Text Box 7"/>
          <p:cNvSpPr txBox="1">
            <a:spLocks noChangeArrowheads="1"/>
          </p:cNvSpPr>
          <p:nvPr/>
        </p:nvSpPr>
        <p:spPr bwMode="auto">
          <a:xfrm>
            <a:off x="5965337" y="6231732"/>
            <a:ext cx="436269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Source: Kenney and McGovern, 2003</a:t>
            </a:r>
            <a:endParaRPr lang="en-GB" altLang="en-US" sz="1800" dirty="0">
              <a:solidFill>
                <a:schemeClr val="tx2"/>
              </a:solidFill>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91D11958-1960-4AC3-B3FE-C8FF6A01984A}" type="slidenum">
              <a:rPr lang="en-US" smtClean="0"/>
              <a:t>65</a:t>
            </a:fld>
            <a:endParaRPr lang="en-US"/>
          </a:p>
        </p:txBody>
      </p:sp>
    </p:spTree>
    <p:extLst>
      <p:ext uri="{BB962C8B-B14F-4D97-AF65-F5344CB8AC3E}">
        <p14:creationId xmlns:p14="http://schemas.microsoft.com/office/powerpoint/2010/main" val="37860390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 3: Organizational Stages </a:t>
            </a:r>
            <a:endParaRPr lang="en-US" dirty="0"/>
          </a:p>
        </p:txBody>
      </p:sp>
      <p:sp>
        <p:nvSpPr>
          <p:cNvPr id="3" name="Content Placeholder 2"/>
          <p:cNvSpPr>
            <a:spLocks noGrp="1"/>
          </p:cNvSpPr>
          <p:nvPr>
            <p:ph idx="1"/>
          </p:nvPr>
        </p:nvSpPr>
        <p:spPr/>
        <p:txBody>
          <a:bodyPr/>
          <a:lstStyle/>
          <a:p>
            <a:r>
              <a:rPr lang="en-US" dirty="0" smtClean="0"/>
              <a:t>Please break into groups and assess your unit(s) regarding their current organizational stages for each of the 3 legs of the digital preservation stool.</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66</a:t>
            </a:fld>
            <a:endParaRPr lang="en-US"/>
          </a:p>
        </p:txBody>
      </p:sp>
    </p:spTree>
    <p:extLst>
      <p:ext uri="{BB962C8B-B14F-4D97-AF65-F5344CB8AC3E}">
        <p14:creationId xmlns:p14="http://schemas.microsoft.com/office/powerpoint/2010/main" val="29098718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Digital </a:t>
            </a:r>
            <a:r>
              <a:rPr lang="en-US" dirty="0"/>
              <a:t>Preservation Policy Framework: A Case Study at OSU</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a:t>
            </a:r>
            <a:r>
              <a:rPr lang="en-US" dirty="0">
                <a:hlinkClick r:id="rId2"/>
              </a:rPr>
              <a:t>://</a:t>
            </a:r>
            <a:r>
              <a:rPr lang="en-US" dirty="0" smtClean="0">
                <a:hlinkClick r:id="rId2"/>
              </a:rPr>
              <a:t>er.educause.edu/articles/2014/7/digital-preservation-policy-framework-a-case-study</a:t>
            </a:r>
            <a:endParaRPr lang="en-US" dirty="0" smtClean="0"/>
          </a:p>
          <a:p>
            <a:r>
              <a:rPr lang="en-US" dirty="0"/>
              <a:t>Daniel W. </a:t>
            </a:r>
            <a:r>
              <a:rPr lang="en-US" dirty="0" smtClean="0"/>
              <a:t>Noonan, author, e-records/ digital resources archivist, OSU Libraries University Archives</a:t>
            </a:r>
          </a:p>
          <a:p>
            <a:r>
              <a:rPr lang="en-US" dirty="0" smtClean="0"/>
              <a:t>Development of preservation policy in 2012.</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67</a:t>
            </a:fld>
            <a:endParaRPr lang="en-US"/>
          </a:p>
        </p:txBody>
      </p:sp>
    </p:spTree>
    <p:extLst>
      <p:ext uri="{BB962C8B-B14F-4D97-AF65-F5344CB8AC3E}">
        <p14:creationId xmlns:p14="http://schemas.microsoft.com/office/powerpoint/2010/main" val="37987709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Good Policy</a:t>
            </a:r>
            <a:endParaRPr lang="en-US" dirty="0"/>
          </a:p>
        </p:txBody>
      </p:sp>
      <p:sp>
        <p:nvSpPr>
          <p:cNvPr id="3" name="Content Placeholder 2"/>
          <p:cNvSpPr>
            <a:spLocks noGrp="1"/>
          </p:cNvSpPr>
          <p:nvPr>
            <p:ph idx="1"/>
          </p:nvPr>
        </p:nvSpPr>
        <p:spPr/>
        <p:txBody>
          <a:bodyPr>
            <a:normAutofit/>
          </a:bodyPr>
          <a:lstStyle/>
          <a:p>
            <a:r>
              <a:rPr lang="en-US" dirty="0"/>
              <a:t>"…are to provide guidance and authorization on the preservation of digital materials and to ensure the authenticity, reliability and long-term accessibility of them</a:t>
            </a:r>
            <a:r>
              <a:rPr lang="en-US" dirty="0" smtClean="0"/>
              <a:t>…</a:t>
            </a:r>
          </a:p>
          <a:p>
            <a:r>
              <a:rPr lang="en-US" dirty="0" smtClean="0"/>
              <a:t>Moreover</a:t>
            </a:r>
            <a:r>
              <a:rPr lang="en-US" dirty="0"/>
              <a:t>, a policy should explain how digital preservation can serve major needs of an institution and state some principles and rules on specific aspects which then lay the basis of implementation."</a:t>
            </a:r>
          </a:p>
        </p:txBody>
      </p:sp>
      <p:sp>
        <p:nvSpPr>
          <p:cNvPr id="5" name="Slide Number Placeholder 4"/>
          <p:cNvSpPr>
            <a:spLocks noGrp="1"/>
          </p:cNvSpPr>
          <p:nvPr>
            <p:ph type="sldNum" sz="quarter" idx="12"/>
          </p:nvPr>
        </p:nvSpPr>
        <p:spPr/>
        <p:txBody>
          <a:bodyPr/>
          <a:lstStyle/>
          <a:p>
            <a:fld id="{91D11958-1960-4AC3-B3FE-C8FF6A01984A}" type="slidenum">
              <a:rPr lang="en-US" smtClean="0"/>
              <a:t>68</a:t>
            </a:fld>
            <a:endParaRPr lang="en-US"/>
          </a:p>
        </p:txBody>
      </p:sp>
    </p:spTree>
    <p:extLst>
      <p:ext uri="{BB962C8B-B14F-4D97-AF65-F5344CB8AC3E}">
        <p14:creationId xmlns:p14="http://schemas.microsoft.com/office/powerpoint/2010/main" val="23343535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OSUL’s Policy Components</a:t>
            </a:r>
            <a:endParaRPr lang="en-US" dirty="0"/>
          </a:p>
        </p:txBody>
      </p:sp>
      <p:sp>
        <p:nvSpPr>
          <p:cNvPr id="3" name="Content Placeholder 2"/>
          <p:cNvSpPr>
            <a:spLocks noGrp="1"/>
          </p:cNvSpPr>
          <p:nvPr>
            <p:ph idx="1"/>
          </p:nvPr>
        </p:nvSpPr>
        <p:spPr/>
        <p:txBody>
          <a:bodyPr numCol="2">
            <a:normAutofit fontScale="77500" lnSpcReduction="20000"/>
          </a:bodyPr>
          <a:lstStyle/>
          <a:p>
            <a:pPr>
              <a:lnSpc>
                <a:spcPct val="120000"/>
              </a:lnSpc>
            </a:pPr>
            <a:r>
              <a:rPr lang="en-US" dirty="0"/>
              <a:t>Introduction or </a:t>
            </a:r>
            <a:r>
              <a:rPr lang="en-US" dirty="0" smtClean="0"/>
              <a:t>Purpose</a:t>
            </a:r>
          </a:p>
          <a:p>
            <a:pPr>
              <a:lnSpc>
                <a:spcPct val="120000"/>
              </a:lnSpc>
            </a:pPr>
            <a:r>
              <a:rPr lang="en-US" dirty="0" smtClean="0"/>
              <a:t>Mandate</a:t>
            </a:r>
            <a:endParaRPr lang="en-US" dirty="0"/>
          </a:p>
          <a:p>
            <a:pPr>
              <a:lnSpc>
                <a:spcPct val="120000"/>
              </a:lnSpc>
            </a:pPr>
            <a:r>
              <a:rPr lang="en-US" dirty="0" smtClean="0"/>
              <a:t>Objectives</a:t>
            </a:r>
          </a:p>
          <a:p>
            <a:pPr>
              <a:lnSpc>
                <a:spcPct val="120000"/>
              </a:lnSpc>
            </a:pPr>
            <a:r>
              <a:rPr lang="en-US" dirty="0" smtClean="0"/>
              <a:t>Scope </a:t>
            </a:r>
          </a:p>
          <a:p>
            <a:pPr>
              <a:lnSpc>
                <a:spcPct val="120000"/>
              </a:lnSpc>
            </a:pPr>
            <a:r>
              <a:rPr lang="en-US" dirty="0" smtClean="0"/>
              <a:t>Categories of Commitment</a:t>
            </a:r>
          </a:p>
          <a:p>
            <a:pPr>
              <a:lnSpc>
                <a:spcPct val="120000"/>
              </a:lnSpc>
            </a:pPr>
            <a:r>
              <a:rPr lang="en-US" dirty="0" smtClean="0"/>
              <a:t>Levels of Preservation</a:t>
            </a:r>
          </a:p>
          <a:p>
            <a:pPr>
              <a:lnSpc>
                <a:spcPct val="120000"/>
              </a:lnSpc>
            </a:pPr>
            <a:r>
              <a:rPr lang="en-US" dirty="0" smtClean="0"/>
              <a:t>Challenges</a:t>
            </a:r>
          </a:p>
          <a:p>
            <a:pPr>
              <a:lnSpc>
                <a:spcPct val="120000"/>
              </a:lnSpc>
            </a:pPr>
            <a:r>
              <a:rPr lang="en-US" dirty="0" smtClean="0"/>
              <a:t>Principles</a:t>
            </a:r>
          </a:p>
          <a:p>
            <a:pPr>
              <a:lnSpc>
                <a:spcPct val="120000"/>
              </a:lnSpc>
            </a:pPr>
            <a:r>
              <a:rPr lang="en-US" dirty="0" smtClean="0"/>
              <a:t>Roles and responsibilities</a:t>
            </a:r>
          </a:p>
          <a:p>
            <a:pPr>
              <a:lnSpc>
                <a:spcPct val="120000"/>
              </a:lnSpc>
            </a:pPr>
            <a:r>
              <a:rPr lang="en-US" dirty="0" smtClean="0"/>
              <a:t>Collaboration</a:t>
            </a:r>
          </a:p>
          <a:p>
            <a:pPr>
              <a:lnSpc>
                <a:spcPct val="120000"/>
              </a:lnSpc>
            </a:pPr>
            <a:r>
              <a:rPr lang="en-US" dirty="0" smtClean="0"/>
              <a:t>Selection and Acquisition</a:t>
            </a:r>
          </a:p>
          <a:p>
            <a:pPr>
              <a:lnSpc>
                <a:spcPct val="120000"/>
              </a:lnSpc>
            </a:pPr>
            <a:r>
              <a:rPr lang="en-US" dirty="0" smtClean="0"/>
              <a:t>Access and Use</a:t>
            </a:r>
          </a:p>
          <a:p>
            <a:pPr>
              <a:lnSpc>
                <a:spcPct val="120000"/>
              </a:lnSpc>
            </a:pPr>
            <a:r>
              <a:rPr lang="en-US" dirty="0" smtClean="0"/>
              <a:t>Implementation</a:t>
            </a:r>
          </a:p>
          <a:p>
            <a:pPr>
              <a:lnSpc>
                <a:spcPct val="120000"/>
              </a:lnSpc>
            </a:pPr>
            <a:r>
              <a:rPr lang="en-US" dirty="0" smtClean="0"/>
              <a:t>Review Cycle</a:t>
            </a:r>
            <a:endParaRPr lang="en-US" dirty="0"/>
          </a:p>
          <a:p>
            <a:pPr>
              <a:lnSpc>
                <a:spcPct val="120000"/>
              </a:lnSpc>
            </a:pPr>
            <a:r>
              <a:rPr lang="en-US" dirty="0" smtClean="0"/>
              <a:t>References</a:t>
            </a:r>
          </a:p>
          <a:p>
            <a:pPr>
              <a:lnSpc>
                <a:spcPct val="120000"/>
              </a:lnSpc>
            </a:pPr>
            <a:r>
              <a:rPr lang="en-US" dirty="0" smtClean="0"/>
              <a:t>Glossary</a:t>
            </a:r>
          </a:p>
          <a:p>
            <a:pPr>
              <a:lnSpc>
                <a:spcPct val="120000"/>
              </a:lnSpc>
            </a:pPr>
            <a:endParaRPr lang="en-US" dirty="0" smtClean="0"/>
          </a:p>
        </p:txBody>
      </p:sp>
      <p:sp>
        <p:nvSpPr>
          <p:cNvPr id="5" name="Slide Number Placeholder 4"/>
          <p:cNvSpPr>
            <a:spLocks noGrp="1"/>
          </p:cNvSpPr>
          <p:nvPr>
            <p:ph type="sldNum" sz="quarter" idx="12"/>
          </p:nvPr>
        </p:nvSpPr>
        <p:spPr/>
        <p:txBody>
          <a:bodyPr/>
          <a:lstStyle/>
          <a:p>
            <a:fld id="{91D11958-1960-4AC3-B3FE-C8FF6A01984A}" type="slidenum">
              <a:rPr lang="en-US" smtClean="0"/>
              <a:t>69</a:t>
            </a:fld>
            <a:endParaRPr lang="en-US"/>
          </a:p>
        </p:txBody>
      </p:sp>
    </p:spTree>
    <p:extLst>
      <p:ext uri="{BB962C8B-B14F-4D97-AF65-F5344CB8AC3E}">
        <p14:creationId xmlns:p14="http://schemas.microsoft.com/office/powerpoint/2010/main" val="2557431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Funder Requirements - NASA</a:t>
            </a:r>
            <a:endParaRPr lang="en-US" dirty="0"/>
          </a:p>
        </p:txBody>
      </p:sp>
      <p:sp>
        <p:nvSpPr>
          <p:cNvPr id="3" name="Content Placeholder 2"/>
          <p:cNvSpPr>
            <a:spLocks noGrp="1"/>
          </p:cNvSpPr>
          <p:nvPr>
            <p:ph idx="1"/>
          </p:nvPr>
        </p:nvSpPr>
        <p:spPr/>
        <p:txBody>
          <a:bodyPr/>
          <a:lstStyle/>
          <a:p>
            <a:r>
              <a:rPr lang="en-US" dirty="0"/>
              <a:t>The U.S. National Aeronautics and Space Administration (NASA) requires that all proposals for research funding include a data management plan that outlines how data underlying publications will be managed and shared. </a:t>
            </a:r>
          </a:p>
        </p:txBody>
      </p:sp>
      <p:sp>
        <p:nvSpPr>
          <p:cNvPr id="5" name="Slide Number Placeholder 4"/>
          <p:cNvSpPr>
            <a:spLocks noGrp="1"/>
          </p:cNvSpPr>
          <p:nvPr>
            <p:ph type="sldNum" sz="quarter" idx="12"/>
          </p:nvPr>
        </p:nvSpPr>
        <p:spPr/>
        <p:txBody>
          <a:bodyPr/>
          <a:lstStyle/>
          <a:p>
            <a:fld id="{91D11958-1960-4AC3-B3FE-C8FF6A01984A}" type="slidenum">
              <a:rPr lang="en-US" smtClean="0"/>
              <a:t>7</a:t>
            </a:fld>
            <a:endParaRPr lang="en-US"/>
          </a:p>
        </p:txBody>
      </p:sp>
    </p:spTree>
    <p:extLst>
      <p:ext uri="{BB962C8B-B14F-4D97-AF65-F5344CB8AC3E}">
        <p14:creationId xmlns:p14="http://schemas.microsoft.com/office/powerpoint/2010/main" val="31474111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OSUL’s Digital Preservation Guiding Principles</a:t>
            </a:r>
            <a:endParaRPr lang="en-US"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en-US" dirty="0"/>
              <a:t>The libraries are committed to the long-term preservation of selected content.</a:t>
            </a:r>
          </a:p>
          <a:p>
            <a:pPr>
              <a:lnSpc>
                <a:spcPct val="120000"/>
              </a:lnSpc>
            </a:pPr>
            <a:r>
              <a:rPr lang="en-US" dirty="0"/>
              <a:t>Digital preservation is an integral part of OSUL's processes.</a:t>
            </a:r>
          </a:p>
          <a:p>
            <a:pPr>
              <a:lnSpc>
                <a:spcPct val="120000"/>
              </a:lnSpc>
            </a:pPr>
            <a:r>
              <a:rPr lang="en-US" dirty="0"/>
              <a:t>Processes, policies, and the institutional commitment are transparently documented.</a:t>
            </a:r>
          </a:p>
          <a:p>
            <a:pPr>
              <a:lnSpc>
                <a:spcPct val="120000"/>
              </a:lnSpc>
            </a:pPr>
            <a:r>
              <a:rPr lang="en-US" dirty="0"/>
              <a:t>Levels of preservation and time commitments are determined by selectors, curators, in consultation with technical experts.</a:t>
            </a:r>
          </a:p>
          <a:p>
            <a:pPr>
              <a:lnSpc>
                <a:spcPct val="120000"/>
              </a:lnSpc>
            </a:pPr>
            <a:r>
              <a:rPr lang="en-US" dirty="0"/>
              <a:t>OSUL will participate in the development of digital preservation community standards, practice, and solutions.</a:t>
            </a:r>
          </a:p>
          <a:p>
            <a:pPr>
              <a:lnSpc>
                <a:spcPct val="120000"/>
              </a:lnSpc>
            </a:pP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70</a:t>
            </a:fld>
            <a:endParaRPr lang="en-US"/>
          </a:p>
        </p:txBody>
      </p:sp>
    </p:spTree>
    <p:extLst>
      <p:ext uri="{BB962C8B-B14F-4D97-AF65-F5344CB8AC3E}">
        <p14:creationId xmlns:p14="http://schemas.microsoft.com/office/powerpoint/2010/main" val="32854721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OSUL’s Digital Preservation Operating Principles</a:t>
            </a:r>
            <a:endParaRPr lang="en-US" dirty="0"/>
          </a:p>
        </p:txBody>
      </p:sp>
      <p:sp>
        <p:nvSpPr>
          <p:cNvPr id="3" name="Content Placeholder 2"/>
          <p:cNvSpPr>
            <a:spLocks noGrp="1"/>
          </p:cNvSpPr>
          <p:nvPr>
            <p:ph idx="1"/>
          </p:nvPr>
        </p:nvSpPr>
        <p:spPr>
          <a:xfrm>
            <a:off x="577515" y="1825624"/>
            <a:ext cx="11059427" cy="4170915"/>
          </a:xfrm>
        </p:spPr>
        <p:txBody>
          <a:bodyPr>
            <a:normAutofit fontScale="47500" lnSpcReduction="20000"/>
          </a:bodyPr>
          <a:lstStyle/>
          <a:p>
            <a:pPr>
              <a:lnSpc>
                <a:spcPct val="120000"/>
              </a:lnSpc>
            </a:pPr>
            <a:r>
              <a:rPr lang="en-US" sz="3100" dirty="0"/>
              <a:t>Develop a scalable, reliable, sustainable, and auditable digital preservation infrastructure</a:t>
            </a:r>
          </a:p>
          <a:p>
            <a:pPr>
              <a:lnSpc>
                <a:spcPct val="120000"/>
              </a:lnSpc>
            </a:pPr>
            <a:r>
              <a:rPr lang="en-US" sz="3100" dirty="0"/>
              <a:t>Manage the hardware, software, and storage media components of the digital preservation function in accordance with environmental standards, quality control specifications, and security requirements</a:t>
            </a:r>
          </a:p>
          <a:p>
            <a:pPr>
              <a:lnSpc>
                <a:spcPct val="120000"/>
              </a:lnSpc>
            </a:pPr>
            <a:r>
              <a:rPr lang="en-US" sz="3100" dirty="0"/>
              <a:t>Comply with the Open Archival Information System (OAIS) and other appropriate digital preservation standards and practices</a:t>
            </a:r>
          </a:p>
          <a:p>
            <a:pPr>
              <a:lnSpc>
                <a:spcPct val="120000"/>
              </a:lnSpc>
            </a:pPr>
            <a:r>
              <a:rPr lang="en-US" sz="3100" dirty="0"/>
              <a:t>Ensure that the digital archive is as interoperable as possible by utilizing open-source options whenever feasible</a:t>
            </a:r>
          </a:p>
          <a:p>
            <a:pPr>
              <a:lnSpc>
                <a:spcPct val="120000"/>
              </a:lnSpc>
            </a:pPr>
            <a:r>
              <a:rPr lang="en-US" sz="3100" dirty="0"/>
              <a:t>Ensure the integrity of the data</a:t>
            </a:r>
          </a:p>
          <a:p>
            <a:pPr>
              <a:lnSpc>
                <a:spcPct val="120000"/>
              </a:lnSpc>
            </a:pPr>
            <a:r>
              <a:rPr lang="en-US" sz="3100" dirty="0"/>
              <a:t>Secure metadata (e.g. administrative, descriptive, preservation, provenance, rights, and technical) necessary for the use of the digital assets</a:t>
            </a:r>
          </a:p>
          <a:p>
            <a:pPr>
              <a:lnSpc>
                <a:spcPct val="120000"/>
              </a:lnSpc>
            </a:pPr>
            <a:r>
              <a:rPr lang="en-US" sz="3100" dirty="0"/>
              <a:t>Comply with copyright, intellectual property rights, and/or other legal rights related to copying, storage, modification, and use of digital resources</a:t>
            </a:r>
          </a:p>
          <a:p>
            <a:pPr>
              <a:lnSpc>
                <a:spcPct val="120000"/>
              </a:lnSpc>
            </a:pP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71</a:t>
            </a:fld>
            <a:endParaRPr lang="en-US"/>
          </a:p>
        </p:txBody>
      </p:sp>
    </p:spTree>
    <p:extLst>
      <p:ext uri="{BB962C8B-B14F-4D97-AF65-F5344CB8AC3E}">
        <p14:creationId xmlns:p14="http://schemas.microsoft.com/office/powerpoint/2010/main" val="21768699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OSUL </a:t>
            </a:r>
            <a:r>
              <a:rPr lang="en-US" sz="4900" i="1" dirty="0"/>
              <a:t>Digital Preservation Policy Framework</a:t>
            </a:r>
            <a:r>
              <a:rPr lang="en-US" sz="4900" dirty="0"/>
              <a:t> Roles and </a:t>
            </a:r>
            <a:r>
              <a:rPr lang="en-US" sz="4900" dirty="0" smtClean="0"/>
              <a:t>Responsibilities</a:t>
            </a:r>
            <a:endParaRPr lang="en-US" dirty="0"/>
          </a:p>
        </p:txBody>
      </p:sp>
      <p:sp>
        <p:nvSpPr>
          <p:cNvPr id="3" name="Content Placeholder 2"/>
          <p:cNvSpPr>
            <a:spLocks noGrp="1"/>
          </p:cNvSpPr>
          <p:nvPr>
            <p:ph idx="1"/>
          </p:nvPr>
        </p:nvSpPr>
        <p:spPr/>
        <p:txBody>
          <a:bodyPr/>
          <a:lstStyle/>
          <a:p>
            <a:r>
              <a:rPr lang="en-US" dirty="0" smtClean="0"/>
              <a:t>Producer</a:t>
            </a:r>
          </a:p>
          <a:p>
            <a:r>
              <a:rPr lang="en-US" dirty="0" smtClean="0"/>
              <a:t>Manager</a:t>
            </a:r>
          </a:p>
          <a:p>
            <a:r>
              <a:rPr lang="en-US" dirty="0" smtClean="0"/>
              <a:t>Administrators</a:t>
            </a:r>
          </a:p>
          <a:p>
            <a:r>
              <a:rPr lang="en-US" dirty="0" smtClean="0"/>
              <a:t>Cooperating Archives</a:t>
            </a:r>
          </a:p>
          <a:p>
            <a:r>
              <a:rPr lang="en-US" dirty="0" smtClean="0"/>
              <a:t>Consumer</a:t>
            </a:r>
          </a:p>
          <a:p>
            <a:r>
              <a:rPr lang="en-US" dirty="0" smtClean="0"/>
              <a:t>User Groups/Client Groups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72</a:t>
            </a:fld>
            <a:endParaRPr lang="en-US"/>
          </a:p>
        </p:txBody>
      </p:sp>
    </p:spTree>
    <p:extLst>
      <p:ext uri="{BB962C8B-B14F-4D97-AF65-F5344CB8AC3E}">
        <p14:creationId xmlns:p14="http://schemas.microsoft.com/office/powerpoint/2010/main" val="20816514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870"/>
            <a:ext cx="10515600" cy="1325563"/>
          </a:xfrm>
        </p:spPr>
        <p:txBody>
          <a:bodyPr/>
          <a:lstStyle/>
          <a:p>
            <a:r>
              <a:rPr lang="en-US" dirty="0" smtClean="0"/>
              <a:t>OSUL’s Conclusions -1</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Before embarking on the drafting of a policy, understand the organization/institution's current environment. Examine the organization/institution through the lens of Kenney and McGovern's Five Organizational Stages of Digital Preservation and/or TRAC review.</a:t>
            </a:r>
          </a:p>
          <a:p>
            <a:pPr>
              <a:lnSpc>
                <a:spcPct val="120000"/>
              </a:lnSpc>
            </a:pPr>
            <a:r>
              <a:rPr lang="en-US" dirty="0"/>
              <a:t>The process must be sanctioned by the institution's or organization's leadership.</a:t>
            </a:r>
          </a:p>
          <a:p>
            <a:pPr>
              <a:lnSpc>
                <a:spcPct val="120000"/>
              </a:lnSpc>
            </a:pPr>
            <a:r>
              <a:rPr lang="en-US" dirty="0"/>
              <a:t>The policy must be developed at a conceptually high level that addresses what the policy entails and why it is important to the institution/organization, not how it is to be accomplished — that is an implementation matter.</a:t>
            </a:r>
          </a:p>
        </p:txBody>
      </p:sp>
      <p:sp>
        <p:nvSpPr>
          <p:cNvPr id="5" name="Slide Number Placeholder 4"/>
          <p:cNvSpPr>
            <a:spLocks noGrp="1"/>
          </p:cNvSpPr>
          <p:nvPr>
            <p:ph type="sldNum" sz="quarter" idx="12"/>
          </p:nvPr>
        </p:nvSpPr>
        <p:spPr/>
        <p:txBody>
          <a:bodyPr/>
          <a:lstStyle/>
          <a:p>
            <a:fld id="{91D11958-1960-4AC3-B3FE-C8FF6A01984A}" type="slidenum">
              <a:rPr lang="en-US" smtClean="0"/>
              <a:t>73</a:t>
            </a:fld>
            <a:endParaRPr lang="en-US"/>
          </a:p>
        </p:txBody>
      </p:sp>
    </p:spTree>
    <p:extLst>
      <p:ext uri="{BB962C8B-B14F-4D97-AF65-F5344CB8AC3E}">
        <p14:creationId xmlns:p14="http://schemas.microsoft.com/office/powerpoint/2010/main" val="19348641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371"/>
            <a:ext cx="10515600" cy="1325563"/>
          </a:xfrm>
        </p:spPr>
        <p:txBody>
          <a:bodyPr/>
          <a:lstStyle/>
          <a:p>
            <a:r>
              <a:rPr lang="en-US" dirty="0"/>
              <a:t>OSUL’s Conclusions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a:t>The policy must be developed with the input of those interested parties who will have to work within the parameters of the policy on a regular basis. </a:t>
            </a:r>
            <a:r>
              <a:rPr lang="en-US" dirty="0" smtClean="0"/>
              <a:t>… Know </a:t>
            </a:r>
            <a:r>
              <a:rPr lang="en-US" dirty="0"/>
              <a:t>your audience and recognize that there may be multiple audiences.</a:t>
            </a:r>
          </a:p>
        </p:txBody>
      </p:sp>
      <p:sp>
        <p:nvSpPr>
          <p:cNvPr id="5" name="Slide Number Placeholder 4"/>
          <p:cNvSpPr>
            <a:spLocks noGrp="1"/>
          </p:cNvSpPr>
          <p:nvPr>
            <p:ph type="sldNum" sz="quarter" idx="12"/>
          </p:nvPr>
        </p:nvSpPr>
        <p:spPr/>
        <p:txBody>
          <a:bodyPr/>
          <a:lstStyle/>
          <a:p>
            <a:fld id="{91D11958-1960-4AC3-B3FE-C8FF6A01984A}" type="slidenum">
              <a:rPr lang="en-US" smtClean="0"/>
              <a:t>74</a:t>
            </a:fld>
            <a:endParaRPr lang="en-US"/>
          </a:p>
        </p:txBody>
      </p:sp>
    </p:spTree>
    <p:extLst>
      <p:ext uri="{BB962C8B-B14F-4D97-AF65-F5344CB8AC3E}">
        <p14:creationId xmlns:p14="http://schemas.microsoft.com/office/powerpoint/2010/main" val="13748148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7"/>
            <a:ext cx="10515600" cy="1325563"/>
          </a:xfrm>
        </p:spPr>
        <p:txBody>
          <a:bodyPr/>
          <a:lstStyle/>
          <a:p>
            <a:r>
              <a:rPr lang="en-US" dirty="0"/>
              <a:t>OSUL’s Conclusions </a:t>
            </a:r>
            <a:r>
              <a:rPr lang="en-US" dirty="0" smtClean="0"/>
              <a:t>-3</a:t>
            </a:r>
            <a:endParaRPr lang="en-US" dirty="0"/>
          </a:p>
        </p:txBody>
      </p:sp>
      <p:sp>
        <p:nvSpPr>
          <p:cNvPr id="3" name="Content Placeholder 2"/>
          <p:cNvSpPr>
            <a:spLocks noGrp="1"/>
          </p:cNvSpPr>
          <p:nvPr>
            <p:ph idx="1"/>
          </p:nvPr>
        </p:nvSpPr>
        <p:spPr/>
        <p:txBody>
          <a:bodyPr/>
          <a:lstStyle/>
          <a:p>
            <a:r>
              <a:rPr lang="en-US" dirty="0"/>
              <a:t>The development process should be conducted by a multidisciplinary team, as digital preservation is a set of activities conducted by roles that cross many functions and disciplines within an organization. </a:t>
            </a:r>
          </a:p>
        </p:txBody>
      </p:sp>
      <p:sp>
        <p:nvSpPr>
          <p:cNvPr id="5" name="Slide Number Placeholder 4"/>
          <p:cNvSpPr>
            <a:spLocks noGrp="1"/>
          </p:cNvSpPr>
          <p:nvPr>
            <p:ph type="sldNum" sz="quarter" idx="12"/>
          </p:nvPr>
        </p:nvSpPr>
        <p:spPr/>
        <p:txBody>
          <a:bodyPr/>
          <a:lstStyle/>
          <a:p>
            <a:fld id="{91D11958-1960-4AC3-B3FE-C8FF6A01984A}" type="slidenum">
              <a:rPr lang="en-US" smtClean="0"/>
              <a:t>75</a:t>
            </a:fld>
            <a:endParaRPr lang="en-US"/>
          </a:p>
        </p:txBody>
      </p:sp>
    </p:spTree>
    <p:extLst>
      <p:ext uri="{BB962C8B-B14F-4D97-AF65-F5344CB8AC3E}">
        <p14:creationId xmlns:p14="http://schemas.microsoft.com/office/powerpoint/2010/main" val="35090626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746"/>
            <a:ext cx="10515600" cy="1325563"/>
          </a:xfrm>
        </p:spPr>
        <p:txBody>
          <a:bodyPr/>
          <a:lstStyle/>
          <a:p>
            <a:r>
              <a:rPr lang="en-US" dirty="0"/>
              <a:t>OSUL’s Conclusions </a:t>
            </a:r>
            <a:r>
              <a:rPr lang="en-US" dirty="0" smtClean="0"/>
              <a:t>- 4</a:t>
            </a:r>
            <a:endParaRPr lang="en-US" dirty="0"/>
          </a:p>
        </p:txBody>
      </p:sp>
      <p:sp>
        <p:nvSpPr>
          <p:cNvPr id="3" name="Content Placeholder 2"/>
          <p:cNvSpPr>
            <a:spLocks noGrp="1"/>
          </p:cNvSpPr>
          <p:nvPr>
            <p:ph idx="1"/>
          </p:nvPr>
        </p:nvSpPr>
        <p:spPr/>
        <p:txBody>
          <a:bodyPr>
            <a:normAutofit/>
          </a:bodyPr>
          <a:lstStyle/>
          <a:p>
            <a:r>
              <a:rPr lang="en-US" dirty="0"/>
              <a:t>The time it will take to accomplish drafting, discussing, revising, meeting with sponsors, meeting with interested parties, revising again, and ultimately adopting the policy should not be underestimated. </a:t>
            </a:r>
            <a:endParaRPr lang="en-US" dirty="0" smtClean="0"/>
          </a:p>
        </p:txBody>
      </p:sp>
      <p:sp>
        <p:nvSpPr>
          <p:cNvPr id="5" name="Slide Number Placeholder 4"/>
          <p:cNvSpPr>
            <a:spLocks noGrp="1"/>
          </p:cNvSpPr>
          <p:nvPr>
            <p:ph type="sldNum" sz="quarter" idx="12"/>
          </p:nvPr>
        </p:nvSpPr>
        <p:spPr/>
        <p:txBody>
          <a:bodyPr/>
          <a:lstStyle/>
          <a:p>
            <a:fld id="{91D11958-1960-4AC3-B3FE-C8FF6A01984A}" type="slidenum">
              <a:rPr lang="en-US" smtClean="0"/>
              <a:t>76</a:t>
            </a:fld>
            <a:endParaRPr lang="en-US"/>
          </a:p>
        </p:txBody>
      </p:sp>
    </p:spTree>
    <p:extLst>
      <p:ext uri="{BB962C8B-B14F-4D97-AF65-F5344CB8AC3E}">
        <p14:creationId xmlns:p14="http://schemas.microsoft.com/office/powerpoint/2010/main" val="7871419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371"/>
            <a:ext cx="10515600" cy="1325563"/>
          </a:xfrm>
        </p:spPr>
        <p:txBody>
          <a:bodyPr/>
          <a:lstStyle/>
          <a:p>
            <a:r>
              <a:rPr lang="en-US" dirty="0"/>
              <a:t>OSUL’s Conclusions </a:t>
            </a:r>
            <a:r>
              <a:rPr lang="en-US" dirty="0" smtClean="0"/>
              <a:t>-5</a:t>
            </a:r>
            <a:endParaRPr lang="en-US" dirty="0"/>
          </a:p>
        </p:txBody>
      </p:sp>
      <p:sp>
        <p:nvSpPr>
          <p:cNvPr id="3" name="Content Placeholder 2"/>
          <p:cNvSpPr>
            <a:spLocks noGrp="1"/>
          </p:cNvSpPr>
          <p:nvPr>
            <p:ph idx="1"/>
          </p:nvPr>
        </p:nvSpPr>
        <p:spPr/>
        <p:txBody>
          <a:bodyPr/>
          <a:lstStyle/>
          <a:p>
            <a:r>
              <a:rPr lang="en-US" dirty="0" smtClean="0"/>
              <a:t>The </a:t>
            </a:r>
            <a:r>
              <a:rPr lang="en-US" dirty="0"/>
              <a:t>policy is only part of the organizational leg of a three-legged stool. </a:t>
            </a:r>
            <a:endParaRPr lang="en-US" dirty="0" smtClean="0"/>
          </a:p>
          <a:p>
            <a:r>
              <a:rPr lang="en-US" dirty="0" smtClean="0"/>
              <a:t>To </a:t>
            </a:r>
            <a:r>
              <a:rPr lang="en-US" dirty="0"/>
              <a:t>implement the policy, the organization/institution needs to also consider the technological infrastructure leg and resources framework leg.</a:t>
            </a:r>
          </a:p>
        </p:txBody>
      </p:sp>
      <p:sp>
        <p:nvSpPr>
          <p:cNvPr id="5" name="Slide Number Placeholder 4"/>
          <p:cNvSpPr>
            <a:spLocks noGrp="1"/>
          </p:cNvSpPr>
          <p:nvPr>
            <p:ph type="sldNum" sz="quarter" idx="12"/>
          </p:nvPr>
        </p:nvSpPr>
        <p:spPr/>
        <p:txBody>
          <a:bodyPr/>
          <a:lstStyle/>
          <a:p>
            <a:fld id="{91D11958-1960-4AC3-B3FE-C8FF6A01984A}" type="slidenum">
              <a:rPr lang="en-US" smtClean="0"/>
              <a:t>77</a:t>
            </a:fld>
            <a:endParaRPr lang="en-US"/>
          </a:p>
        </p:txBody>
      </p:sp>
    </p:spTree>
    <p:extLst>
      <p:ext uri="{BB962C8B-B14F-4D97-AF65-F5344CB8AC3E}">
        <p14:creationId xmlns:p14="http://schemas.microsoft.com/office/powerpoint/2010/main" val="38767922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996"/>
            <a:ext cx="10515600" cy="1325563"/>
          </a:xfrm>
        </p:spPr>
        <p:txBody>
          <a:bodyPr/>
          <a:lstStyle/>
          <a:p>
            <a:r>
              <a:rPr lang="en-US" dirty="0" smtClean="0"/>
              <a:t>OSUL Final Thoughts</a:t>
            </a:r>
            <a:endParaRPr lang="en-US" dirty="0"/>
          </a:p>
        </p:txBody>
      </p:sp>
      <p:sp>
        <p:nvSpPr>
          <p:cNvPr id="3" name="Content Placeholder 2"/>
          <p:cNvSpPr>
            <a:spLocks noGrp="1"/>
          </p:cNvSpPr>
          <p:nvPr>
            <p:ph idx="1"/>
          </p:nvPr>
        </p:nvSpPr>
        <p:spPr/>
        <p:txBody>
          <a:bodyPr>
            <a:normAutofit/>
          </a:bodyPr>
          <a:lstStyle/>
          <a:p>
            <a:pPr>
              <a:lnSpc>
                <a:spcPct val="120000"/>
              </a:lnSpc>
            </a:pPr>
            <a:r>
              <a:rPr lang="en-US" dirty="0" smtClean="0"/>
              <a:t>“A </a:t>
            </a:r>
            <a:r>
              <a:rPr lang="en-US" dirty="0"/>
              <a:t>successfully crafted and adopted digital preservation policy is a major accomplishment — it is an institution/organization putting a stake in the ground or drawing a line in the sand to say, </a:t>
            </a:r>
            <a:r>
              <a:rPr lang="en-US" dirty="0" smtClean="0"/>
              <a:t>‘Digital </a:t>
            </a:r>
            <a:r>
              <a:rPr lang="en-US" dirty="0"/>
              <a:t>preservation is important to us to be able to manage and provide access to our digital assets into an indefinable future</a:t>
            </a:r>
            <a:r>
              <a:rPr lang="en-US" dirty="0" smtClean="0"/>
              <a:t>.’”</a:t>
            </a:r>
          </a:p>
        </p:txBody>
      </p:sp>
      <p:sp>
        <p:nvSpPr>
          <p:cNvPr id="5" name="Slide Number Placeholder 4"/>
          <p:cNvSpPr>
            <a:spLocks noGrp="1"/>
          </p:cNvSpPr>
          <p:nvPr>
            <p:ph type="sldNum" sz="quarter" idx="12"/>
          </p:nvPr>
        </p:nvSpPr>
        <p:spPr/>
        <p:txBody>
          <a:bodyPr/>
          <a:lstStyle/>
          <a:p>
            <a:fld id="{91D11958-1960-4AC3-B3FE-C8FF6A01984A}" type="slidenum">
              <a:rPr lang="en-US" smtClean="0"/>
              <a:t>78</a:t>
            </a:fld>
            <a:endParaRPr lang="en-US"/>
          </a:p>
        </p:txBody>
      </p:sp>
    </p:spTree>
    <p:extLst>
      <p:ext uri="{BB962C8B-B14F-4D97-AF65-F5344CB8AC3E}">
        <p14:creationId xmlns:p14="http://schemas.microsoft.com/office/powerpoint/2010/main" val="34510753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Development Summary</a:t>
            </a:r>
            <a:endParaRPr lang="en-US" dirty="0"/>
          </a:p>
        </p:txBody>
      </p:sp>
      <p:sp>
        <p:nvSpPr>
          <p:cNvPr id="3" name="Content Placeholder 2"/>
          <p:cNvSpPr>
            <a:spLocks noGrp="1"/>
          </p:cNvSpPr>
          <p:nvPr>
            <p:ph idx="1"/>
          </p:nvPr>
        </p:nvSpPr>
        <p:spPr/>
        <p:txBody>
          <a:bodyPr/>
          <a:lstStyle/>
          <a:p>
            <a:r>
              <a:rPr lang="en-US" dirty="0" smtClean="0"/>
              <a:t>OAIS &amp; ISO 16363 mandate</a:t>
            </a:r>
          </a:p>
          <a:p>
            <a:r>
              <a:rPr lang="en-US" dirty="0" smtClean="0"/>
              <a:t>Hierarchy of framework, strategies, plans, policies, and implementation</a:t>
            </a:r>
          </a:p>
          <a:p>
            <a:r>
              <a:rPr lang="en-US" dirty="0" smtClean="0"/>
              <a:t>3-legged stool </a:t>
            </a:r>
            <a:r>
              <a:rPr lang="en-US" dirty="0" smtClean="0"/>
              <a:t>model</a:t>
            </a:r>
          </a:p>
          <a:p>
            <a:r>
              <a:rPr lang="en-US" dirty="0" smtClean="0"/>
              <a:t>Relationship of the legs</a:t>
            </a:r>
          </a:p>
          <a:p>
            <a:r>
              <a:rPr lang="en-US" dirty="0" smtClean="0"/>
              <a:t>5 organizational stages of development</a:t>
            </a:r>
          </a:p>
          <a:p>
            <a:r>
              <a:rPr lang="en-US" dirty="0" smtClean="0"/>
              <a:t>Roles and responsibilities.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79</a:t>
            </a:fld>
            <a:endParaRPr lang="en-US"/>
          </a:p>
        </p:txBody>
      </p:sp>
    </p:spTree>
    <p:extLst>
      <p:ext uri="{BB962C8B-B14F-4D97-AF65-F5344CB8AC3E}">
        <p14:creationId xmlns:p14="http://schemas.microsoft.com/office/powerpoint/2010/main" val="27582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Funder Requirements - DOE</a:t>
            </a:r>
            <a:endParaRPr lang="en-US" dirty="0"/>
          </a:p>
        </p:txBody>
      </p:sp>
      <p:sp>
        <p:nvSpPr>
          <p:cNvPr id="3" name="Content Placeholder 2"/>
          <p:cNvSpPr>
            <a:spLocks noGrp="1"/>
          </p:cNvSpPr>
          <p:nvPr>
            <p:ph idx="1"/>
          </p:nvPr>
        </p:nvSpPr>
        <p:spPr/>
        <p:txBody>
          <a:bodyPr/>
          <a:lstStyle/>
          <a:p>
            <a:r>
              <a:rPr lang="en-US" dirty="0"/>
              <a:t>The U.S. Department of Energy requires that all proposals for research funding submitted to the Office of Science include a Data Management </a:t>
            </a:r>
            <a:r>
              <a:rPr lang="en-US" dirty="0" smtClean="0"/>
              <a:t>Plan.</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8</a:t>
            </a:fld>
            <a:endParaRPr lang="en-US"/>
          </a:p>
        </p:txBody>
      </p:sp>
    </p:spTree>
    <p:extLst>
      <p:ext uri="{BB962C8B-B14F-4D97-AF65-F5344CB8AC3E}">
        <p14:creationId xmlns:p14="http://schemas.microsoft.com/office/powerpoint/2010/main" val="627874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Funder Requirements - NIH</a:t>
            </a:r>
            <a:endParaRPr lang="en-US" dirty="0"/>
          </a:p>
        </p:txBody>
      </p:sp>
      <p:sp>
        <p:nvSpPr>
          <p:cNvPr id="3" name="Content Placeholder 2"/>
          <p:cNvSpPr>
            <a:spLocks noGrp="1"/>
          </p:cNvSpPr>
          <p:nvPr>
            <p:ph idx="1"/>
          </p:nvPr>
        </p:nvSpPr>
        <p:spPr/>
        <p:txBody>
          <a:bodyPr/>
          <a:lstStyle/>
          <a:p>
            <a:r>
              <a:rPr lang="en-US" dirty="0">
                <a:hlinkClick r:id="rId2"/>
              </a:rPr>
              <a:t>National Institutes of Health: Data Sharing Policy</a:t>
            </a:r>
            <a:r>
              <a:rPr lang="en-US" dirty="0"/>
              <a:t>: Supports the sharing of research data and expects researchers funded at $500,000 or more to include a data sharing plan in their grant proposals. For research in genomics, see the </a:t>
            </a:r>
            <a:r>
              <a:rPr lang="en-US" dirty="0">
                <a:hlinkClick r:id="rId3"/>
              </a:rPr>
              <a:t>NIH Genomics Data Sharing Policy</a:t>
            </a:r>
            <a:r>
              <a:rPr lang="en-US" dirty="0"/>
              <a:t>.</a:t>
            </a:r>
          </a:p>
        </p:txBody>
      </p:sp>
      <p:sp>
        <p:nvSpPr>
          <p:cNvPr id="5" name="Slide Number Placeholder 4"/>
          <p:cNvSpPr>
            <a:spLocks noGrp="1"/>
          </p:cNvSpPr>
          <p:nvPr>
            <p:ph type="sldNum" sz="quarter" idx="12"/>
          </p:nvPr>
        </p:nvSpPr>
        <p:spPr/>
        <p:txBody>
          <a:bodyPr/>
          <a:lstStyle/>
          <a:p>
            <a:fld id="{91D11958-1960-4AC3-B3FE-C8FF6A01984A}" type="slidenum">
              <a:rPr lang="en-US" smtClean="0"/>
              <a:t>9</a:t>
            </a:fld>
            <a:endParaRPr lang="en-US"/>
          </a:p>
        </p:txBody>
      </p:sp>
    </p:spTree>
    <p:extLst>
      <p:ext uri="{BB962C8B-B14F-4D97-AF65-F5344CB8AC3E}">
        <p14:creationId xmlns:p14="http://schemas.microsoft.com/office/powerpoint/2010/main" val="150586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test" id="{2E2EBB98-8BCE-4BDA-AA24-57DF054960CD}" vid="{CAB5D3C3-F29B-48B6-BEC3-C1F98CF52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test</Template>
  <TotalTime>4579</TotalTime>
  <Words>3891</Words>
  <Application>Microsoft Office PowerPoint</Application>
  <PresentationFormat>Widescreen</PresentationFormat>
  <Paragraphs>510</Paragraphs>
  <Slides>79</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79</vt:i4>
      </vt:variant>
    </vt:vector>
  </HeadingPairs>
  <TitlesOfParts>
    <vt:vector size="91" baseType="lpstr">
      <vt:lpstr>MS PGothic</vt:lpstr>
      <vt:lpstr>MS PGothic</vt:lpstr>
      <vt:lpstr>Arial</vt:lpstr>
      <vt:lpstr>Arial Black</vt:lpstr>
      <vt:lpstr>Calibri</vt:lpstr>
      <vt:lpstr>Georgia</vt:lpstr>
      <vt:lpstr>Palatino Linotype</vt:lpstr>
      <vt:lpstr>Segoe UI Symbol</vt:lpstr>
      <vt:lpstr>Times New Roman</vt:lpstr>
      <vt:lpstr>Verdana</vt:lpstr>
      <vt:lpstr>Wingdings</vt:lpstr>
      <vt:lpstr>Office Theme</vt:lpstr>
      <vt:lpstr>2.1 Data Management Plans &amp; Profiles</vt:lpstr>
      <vt:lpstr>PART I: Data Management Plans</vt:lpstr>
      <vt:lpstr>Data Management Plans</vt:lpstr>
      <vt:lpstr>NSF &amp; Data Management Plans</vt:lpstr>
      <vt:lpstr>Many Tools Developed</vt:lpstr>
      <vt:lpstr>Funder Requirements - DOD</vt:lpstr>
      <vt:lpstr>Funder Requirements - NASA</vt:lpstr>
      <vt:lpstr>Funder Requirements - DOE</vt:lpstr>
      <vt:lpstr>Funder Requirements - NIH</vt:lpstr>
      <vt:lpstr>Funder Requirements – NEH &amp; IMLS</vt:lpstr>
      <vt:lpstr>Library Services for DMPs</vt:lpstr>
      <vt:lpstr>MIT: Why Manage &amp; Share Your Data? </vt:lpstr>
      <vt:lpstr>MIT: Write a DMP -1</vt:lpstr>
      <vt:lpstr>MIT: Write a DMP - 2</vt:lpstr>
      <vt:lpstr>MIT: Write a DMP - 3</vt:lpstr>
      <vt:lpstr>MIT: Write a DMP - 4</vt:lpstr>
      <vt:lpstr>MIT – Write a DMP – 5 </vt:lpstr>
      <vt:lpstr>UNC’s Research Data Toolkit</vt:lpstr>
      <vt:lpstr>Stanford Univ. Library</vt:lpstr>
      <vt:lpstr>PowerPoint Presentation</vt:lpstr>
      <vt:lpstr>PowerPoint Presentation</vt:lpstr>
      <vt:lpstr>DMPTool Resources</vt:lpstr>
      <vt:lpstr>PowerPoint Presentation</vt:lpstr>
      <vt:lpstr>PowerPoint Presentation</vt:lpstr>
      <vt:lpstr>Other Guides to Data Management </vt:lpstr>
      <vt:lpstr>Exercise 1: DMPs</vt:lpstr>
      <vt:lpstr>Part II: Data Curation Profiles</vt:lpstr>
      <vt:lpstr>What Are Data Curation Profiles</vt:lpstr>
      <vt:lpstr>History of the Data Curation Profiles Project</vt:lpstr>
      <vt:lpstr>Project Description</vt:lpstr>
      <vt:lpstr>Why Data Curation Profiles</vt:lpstr>
      <vt:lpstr>Purpose and Use of the Profiles</vt:lpstr>
      <vt:lpstr>Uses for Data Curation Profiles – Individuals </vt:lpstr>
      <vt:lpstr>Uses for Data Curation Profiles - Institutions</vt:lpstr>
      <vt:lpstr>Award Winning Data Curation Profiles Toolkit</vt:lpstr>
      <vt:lpstr>Video of the DCP Symposium</vt:lpstr>
      <vt:lpstr>Exercise 2: Data Curation Profiles</vt:lpstr>
      <vt:lpstr>Part III: Digital Preservation Planning</vt:lpstr>
      <vt:lpstr>Digital Preservation Planning</vt:lpstr>
      <vt:lpstr>Relationship of Policy Elements</vt:lpstr>
      <vt:lpstr>Planning/Policy/Action Hierarchy</vt:lpstr>
      <vt:lpstr>Planning/Policy/Action Hierarchy</vt:lpstr>
      <vt:lpstr>Planning/Policy/Action Hierarchy</vt:lpstr>
      <vt:lpstr>Policy Continuum </vt:lpstr>
      <vt:lpstr>Planning Strategies</vt:lpstr>
      <vt:lpstr>Repository Core Criteria</vt:lpstr>
      <vt:lpstr>OAIS Reference Model</vt:lpstr>
      <vt:lpstr>Expanded OAIS Model</vt:lpstr>
      <vt:lpstr>Preservation Planning</vt:lpstr>
      <vt:lpstr>OAIS Preservation Planning</vt:lpstr>
      <vt:lpstr>Attributes of a TDR  (Captured in Pt.3 of ISO 16363)</vt:lpstr>
      <vt:lpstr>The Three-legged Stool for a Digital Curation Program</vt:lpstr>
      <vt:lpstr>PowerPoint Presentation</vt:lpstr>
      <vt:lpstr>Organizational Infrastructure</vt:lpstr>
      <vt:lpstr>Technological Infrastructure</vt:lpstr>
      <vt:lpstr>Resources Framework</vt:lpstr>
      <vt:lpstr>PowerPoint Presentation</vt:lpstr>
      <vt:lpstr>Key to Policy Development and Repository Quality</vt:lpstr>
      <vt:lpstr>Five Organizational Stages </vt:lpstr>
      <vt:lpstr>Stage 1: Key Indicators</vt:lpstr>
      <vt:lpstr>Stage 2: Key Indicators</vt:lpstr>
      <vt:lpstr>Stage 3: Key Indicators</vt:lpstr>
      <vt:lpstr>Stage 4: Key Indicators</vt:lpstr>
      <vt:lpstr>Stage 5: Key Indicators</vt:lpstr>
      <vt:lpstr>Using the Stages</vt:lpstr>
      <vt:lpstr>Exercise 3: Organizational Stages </vt:lpstr>
      <vt:lpstr>Digital Preservation Policy Framework: A Case Study at OSU</vt:lpstr>
      <vt:lpstr>Goals of Good Policy</vt:lpstr>
      <vt:lpstr>OSUL’s Policy Components</vt:lpstr>
      <vt:lpstr>OSUL’s Digital Preservation Guiding Principles</vt:lpstr>
      <vt:lpstr>OSUL’s Digital Preservation Operating Principles</vt:lpstr>
      <vt:lpstr>OSUL Digital Preservation Policy Framework Roles and Responsibilities</vt:lpstr>
      <vt:lpstr>OSUL’s Conclusions -1</vt:lpstr>
      <vt:lpstr>OSUL’s Conclusions -2</vt:lpstr>
      <vt:lpstr>OSUL’s Conclusions -3</vt:lpstr>
      <vt:lpstr>OSUL’s Conclusions - 4</vt:lpstr>
      <vt:lpstr>OSUL’s Conclusions -5</vt:lpstr>
      <vt:lpstr>OSUL Final Thoughts</vt:lpstr>
      <vt:lpstr>Policy Development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Data Management and Information Science</dc:title>
  <dc:creator>Amanda Drewry</dc:creator>
  <cp:lastModifiedBy>Tibbo, Helen R</cp:lastModifiedBy>
  <cp:revision>102</cp:revision>
  <dcterms:created xsi:type="dcterms:W3CDTF">2016-01-09T21:52:11Z</dcterms:created>
  <dcterms:modified xsi:type="dcterms:W3CDTF">2016-08-22T22:52:38Z</dcterms:modified>
</cp:coreProperties>
</file>