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0"/>
  </p:notesMasterIdLst>
  <p:sldIdLst>
    <p:sldId id="256" r:id="rId2"/>
    <p:sldId id="258" r:id="rId3"/>
    <p:sldId id="259" r:id="rId4"/>
    <p:sldId id="293" r:id="rId5"/>
    <p:sldId id="294" r:id="rId6"/>
    <p:sldId id="296" r:id="rId7"/>
    <p:sldId id="297" r:id="rId8"/>
    <p:sldId id="298" r:id="rId9"/>
    <p:sldId id="302" r:id="rId10"/>
    <p:sldId id="301" r:id="rId11"/>
    <p:sldId id="295" r:id="rId12"/>
    <p:sldId id="303" r:id="rId13"/>
    <p:sldId id="304" r:id="rId14"/>
    <p:sldId id="347" r:id="rId15"/>
    <p:sldId id="260" r:id="rId16"/>
    <p:sldId id="261" r:id="rId17"/>
    <p:sldId id="262" r:id="rId18"/>
    <p:sldId id="263" r:id="rId19"/>
    <p:sldId id="290" r:id="rId20"/>
    <p:sldId id="291" r:id="rId21"/>
    <p:sldId id="292" r:id="rId22"/>
    <p:sldId id="264" r:id="rId23"/>
    <p:sldId id="269" r:id="rId24"/>
    <p:sldId id="265" r:id="rId25"/>
    <p:sldId id="270" r:id="rId26"/>
    <p:sldId id="266" r:id="rId27"/>
    <p:sldId id="271" r:id="rId28"/>
    <p:sldId id="272" r:id="rId29"/>
    <p:sldId id="308" r:id="rId30"/>
    <p:sldId id="309" r:id="rId31"/>
    <p:sldId id="273" r:id="rId32"/>
    <p:sldId id="305" r:id="rId33"/>
    <p:sldId id="306" r:id="rId34"/>
    <p:sldId id="310" r:id="rId35"/>
    <p:sldId id="274" r:id="rId36"/>
    <p:sldId id="277" r:id="rId37"/>
    <p:sldId id="348" r:id="rId38"/>
    <p:sldId id="311" r:id="rId39"/>
    <p:sldId id="312" r:id="rId40"/>
    <p:sldId id="313" r:id="rId41"/>
    <p:sldId id="328" r:id="rId42"/>
    <p:sldId id="330" r:id="rId43"/>
    <p:sldId id="314" r:id="rId44"/>
    <p:sldId id="315" r:id="rId45"/>
    <p:sldId id="316" r:id="rId46"/>
    <p:sldId id="317" r:id="rId47"/>
    <p:sldId id="318" r:id="rId48"/>
    <p:sldId id="319" r:id="rId49"/>
    <p:sldId id="320" r:id="rId50"/>
    <p:sldId id="321" r:id="rId51"/>
    <p:sldId id="323" r:id="rId52"/>
    <p:sldId id="324" r:id="rId53"/>
    <p:sldId id="325" r:id="rId54"/>
    <p:sldId id="326" r:id="rId55"/>
    <p:sldId id="327" r:id="rId56"/>
    <p:sldId id="329" r:id="rId57"/>
    <p:sldId id="365" r:id="rId58"/>
    <p:sldId id="364" r:id="rId59"/>
    <p:sldId id="331" r:id="rId60"/>
    <p:sldId id="344" r:id="rId61"/>
    <p:sldId id="345" r:id="rId62"/>
    <p:sldId id="346" r:id="rId63"/>
    <p:sldId id="332" r:id="rId64"/>
    <p:sldId id="333" r:id="rId65"/>
    <p:sldId id="334" r:id="rId66"/>
    <p:sldId id="336" r:id="rId67"/>
    <p:sldId id="339" r:id="rId68"/>
    <p:sldId id="340" r:id="rId69"/>
    <p:sldId id="341" r:id="rId70"/>
    <p:sldId id="342" r:id="rId71"/>
    <p:sldId id="343" r:id="rId72"/>
    <p:sldId id="349" r:id="rId73"/>
    <p:sldId id="322" r:id="rId74"/>
    <p:sldId id="362" r:id="rId75"/>
    <p:sldId id="367" r:id="rId76"/>
    <p:sldId id="363" r:id="rId77"/>
    <p:sldId id="351" r:id="rId78"/>
    <p:sldId id="352" r:id="rId79"/>
    <p:sldId id="353" r:id="rId80"/>
    <p:sldId id="354" r:id="rId81"/>
    <p:sldId id="355" r:id="rId82"/>
    <p:sldId id="356" r:id="rId83"/>
    <p:sldId id="357" r:id="rId84"/>
    <p:sldId id="358" r:id="rId85"/>
    <p:sldId id="359" r:id="rId86"/>
    <p:sldId id="360" r:id="rId87"/>
    <p:sldId id="361" r:id="rId88"/>
    <p:sldId id="36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3605" autoAdjust="0"/>
  </p:normalViewPr>
  <p:slideViewPr>
    <p:cSldViewPr snapToGrid="0">
      <p:cViewPr varScale="1">
        <p:scale>
          <a:sx n="58" d="100"/>
          <a:sy n="58" d="100"/>
        </p:scale>
        <p:origin x="68" y="212"/>
      </p:cViewPr>
      <p:guideLst/>
    </p:cSldViewPr>
  </p:slideViewPr>
  <p:notesTextViewPr>
    <p:cViewPr>
      <p:scale>
        <a:sx n="1" d="1"/>
        <a:sy n="1" d="1"/>
      </p:scale>
      <p:origin x="0" y="0"/>
    </p:cViewPr>
  </p:notesTextViewPr>
  <p:sorterViewPr>
    <p:cViewPr>
      <p:scale>
        <a:sx n="50" d="100"/>
        <a:sy n="50" d="100"/>
      </p:scale>
      <p:origin x="0" y="-817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F41FC6-B43B-4C04-BBDE-A2634C773276}"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1951637A-30A0-476E-8ABC-7F15C796B2AE}">
      <dgm:prSet phldrT="[Text]"/>
      <dgm:spPr/>
      <dgm:t>
        <a:bodyPr/>
        <a:lstStyle/>
        <a:p>
          <a:r>
            <a:rPr lang="en-US" dirty="0" smtClean="0"/>
            <a:t>People</a:t>
          </a:r>
          <a:endParaRPr lang="en-US" dirty="0"/>
        </a:p>
      </dgm:t>
    </dgm:pt>
    <dgm:pt modelId="{F3406E69-FF2A-4C49-B662-8940650C8153}" type="parTrans" cxnId="{C14642F8-AC93-42E6-80A5-36794078AE1F}">
      <dgm:prSet/>
      <dgm:spPr/>
      <dgm:t>
        <a:bodyPr/>
        <a:lstStyle/>
        <a:p>
          <a:endParaRPr lang="en-US"/>
        </a:p>
      </dgm:t>
    </dgm:pt>
    <dgm:pt modelId="{FC28D714-4891-4EE9-A826-A7F20EA41571}" type="sibTrans" cxnId="{C14642F8-AC93-42E6-80A5-36794078AE1F}">
      <dgm:prSet/>
      <dgm:spPr/>
      <dgm:t>
        <a:bodyPr/>
        <a:lstStyle/>
        <a:p>
          <a:endParaRPr lang="en-US"/>
        </a:p>
      </dgm:t>
    </dgm:pt>
    <dgm:pt modelId="{919C7417-BCA1-4A54-AA85-72D4107E5E45}">
      <dgm:prSet phldrT="[Text]"/>
      <dgm:spPr/>
      <dgm:t>
        <a:bodyPr/>
        <a:lstStyle/>
        <a:p>
          <a:r>
            <a:rPr lang="en-US" dirty="0" smtClean="0"/>
            <a:t>Authority</a:t>
          </a:r>
          <a:endParaRPr lang="en-US" dirty="0"/>
        </a:p>
      </dgm:t>
    </dgm:pt>
    <dgm:pt modelId="{1232D686-83E0-4BB1-8ED5-F2F66D3B476E}" type="parTrans" cxnId="{98644A84-3936-4E2A-BF44-72F1800A7951}">
      <dgm:prSet/>
      <dgm:spPr/>
      <dgm:t>
        <a:bodyPr/>
        <a:lstStyle/>
        <a:p>
          <a:endParaRPr lang="en-US"/>
        </a:p>
      </dgm:t>
    </dgm:pt>
    <dgm:pt modelId="{49D2E980-40F4-496C-AA47-51AAA189C7FC}" type="sibTrans" cxnId="{98644A84-3936-4E2A-BF44-72F1800A7951}">
      <dgm:prSet/>
      <dgm:spPr/>
      <dgm:t>
        <a:bodyPr/>
        <a:lstStyle/>
        <a:p>
          <a:endParaRPr lang="en-US"/>
        </a:p>
      </dgm:t>
    </dgm:pt>
    <dgm:pt modelId="{CA6C1076-C790-4A79-AC84-1CA5789FA30E}">
      <dgm:prSet phldrT="[Text]"/>
      <dgm:spPr/>
      <dgm:t>
        <a:bodyPr/>
        <a:lstStyle/>
        <a:p>
          <a:endParaRPr lang="en-US" dirty="0"/>
        </a:p>
      </dgm:t>
    </dgm:pt>
    <dgm:pt modelId="{0DA45975-7D56-4612-8F1B-AF4488DBF609}" type="parTrans" cxnId="{74AB6E39-A31B-4ECB-B35B-84B97227863E}">
      <dgm:prSet/>
      <dgm:spPr/>
      <dgm:t>
        <a:bodyPr/>
        <a:lstStyle/>
        <a:p>
          <a:endParaRPr lang="en-US"/>
        </a:p>
      </dgm:t>
    </dgm:pt>
    <dgm:pt modelId="{7EEF241E-E8D9-4108-93E2-F4C4AF95DA59}" type="sibTrans" cxnId="{74AB6E39-A31B-4ECB-B35B-84B97227863E}">
      <dgm:prSet/>
      <dgm:spPr/>
      <dgm:t>
        <a:bodyPr/>
        <a:lstStyle/>
        <a:p>
          <a:endParaRPr lang="en-US"/>
        </a:p>
      </dgm:t>
    </dgm:pt>
    <dgm:pt modelId="{0E52EA08-6B2C-4671-858B-23EF1482F5B3}">
      <dgm:prSet phldrT="[Text]"/>
      <dgm:spPr/>
      <dgm:t>
        <a:bodyPr/>
        <a:lstStyle/>
        <a:p>
          <a:r>
            <a:rPr lang="en-US" dirty="0" smtClean="0"/>
            <a:t>Policy</a:t>
          </a:r>
          <a:endParaRPr lang="en-US" dirty="0"/>
        </a:p>
      </dgm:t>
    </dgm:pt>
    <dgm:pt modelId="{87A04306-FAB2-4D0C-B1EB-695FA485BE9D}" type="parTrans" cxnId="{D74C7F95-FA7D-4F0D-8AEE-2C38F8C99E0C}">
      <dgm:prSet/>
      <dgm:spPr/>
      <dgm:t>
        <a:bodyPr/>
        <a:lstStyle/>
        <a:p>
          <a:endParaRPr lang="en-US"/>
        </a:p>
      </dgm:t>
    </dgm:pt>
    <dgm:pt modelId="{CFFD8341-278B-4DD4-9A42-6ECD340C0EA2}" type="sibTrans" cxnId="{D74C7F95-FA7D-4F0D-8AEE-2C38F8C99E0C}">
      <dgm:prSet/>
      <dgm:spPr/>
      <dgm:t>
        <a:bodyPr/>
        <a:lstStyle/>
        <a:p>
          <a:endParaRPr lang="en-US"/>
        </a:p>
      </dgm:t>
    </dgm:pt>
    <dgm:pt modelId="{34475AD1-80E7-4203-9437-E72659AE6802}">
      <dgm:prSet phldrT="[Text]"/>
      <dgm:spPr/>
      <dgm:t>
        <a:bodyPr/>
        <a:lstStyle/>
        <a:p>
          <a:r>
            <a:rPr lang="en-US" dirty="0" smtClean="0"/>
            <a:t>Policy Management</a:t>
          </a:r>
          <a:endParaRPr lang="en-US" dirty="0"/>
        </a:p>
      </dgm:t>
    </dgm:pt>
    <dgm:pt modelId="{6D499644-086C-4DBF-BAAC-7BA6ED756775}" type="parTrans" cxnId="{071C7A49-7A92-43C3-B06C-B30D77B49E1A}">
      <dgm:prSet/>
      <dgm:spPr/>
      <dgm:t>
        <a:bodyPr/>
        <a:lstStyle/>
        <a:p>
          <a:endParaRPr lang="en-US"/>
        </a:p>
      </dgm:t>
    </dgm:pt>
    <dgm:pt modelId="{5EB5BC2D-CA05-4A46-ACD3-011E87E8284C}" type="sibTrans" cxnId="{071C7A49-7A92-43C3-B06C-B30D77B49E1A}">
      <dgm:prSet/>
      <dgm:spPr/>
      <dgm:t>
        <a:bodyPr/>
        <a:lstStyle/>
        <a:p>
          <a:endParaRPr lang="en-US"/>
        </a:p>
      </dgm:t>
    </dgm:pt>
    <dgm:pt modelId="{251EA6B3-2C00-4F1D-8EFE-42E529D56472}">
      <dgm:prSet phldrT="[Text]"/>
      <dgm:spPr/>
      <dgm:t>
        <a:bodyPr/>
        <a:lstStyle/>
        <a:p>
          <a:r>
            <a:rPr lang="en-US" dirty="0" smtClean="0"/>
            <a:t>Communication</a:t>
          </a:r>
          <a:endParaRPr lang="en-US" dirty="0"/>
        </a:p>
      </dgm:t>
    </dgm:pt>
    <dgm:pt modelId="{C128C9B3-4C81-4C89-8835-53F5CA83411C}" type="parTrans" cxnId="{5FE734CC-4CFA-4326-87E2-E01CA3A0BEA4}">
      <dgm:prSet/>
      <dgm:spPr/>
      <dgm:t>
        <a:bodyPr/>
        <a:lstStyle/>
        <a:p>
          <a:endParaRPr lang="en-US"/>
        </a:p>
      </dgm:t>
    </dgm:pt>
    <dgm:pt modelId="{9643A760-BA84-49CD-BA95-01F0C1B12AF5}" type="sibTrans" cxnId="{5FE734CC-4CFA-4326-87E2-E01CA3A0BEA4}">
      <dgm:prSet/>
      <dgm:spPr/>
      <dgm:t>
        <a:bodyPr/>
        <a:lstStyle/>
        <a:p>
          <a:endParaRPr lang="en-US"/>
        </a:p>
      </dgm:t>
    </dgm:pt>
    <dgm:pt modelId="{A2B5C58B-F135-4341-9A1A-8AC79C8A86A6}">
      <dgm:prSet phldrT="[Text]"/>
      <dgm:spPr/>
      <dgm:t>
        <a:bodyPr/>
        <a:lstStyle/>
        <a:p>
          <a:r>
            <a:rPr lang="en-US" dirty="0" smtClean="0"/>
            <a:t>Technology</a:t>
          </a:r>
          <a:endParaRPr lang="en-US" dirty="0"/>
        </a:p>
      </dgm:t>
    </dgm:pt>
    <dgm:pt modelId="{1298D4BA-0E93-417F-8707-F4EFDA47CD4B}" type="parTrans" cxnId="{9A03EB84-972D-4EEE-862B-E52D318D0962}">
      <dgm:prSet/>
      <dgm:spPr/>
      <dgm:t>
        <a:bodyPr/>
        <a:lstStyle/>
        <a:p>
          <a:endParaRPr lang="en-US"/>
        </a:p>
      </dgm:t>
    </dgm:pt>
    <dgm:pt modelId="{3BFA3C60-A386-4246-A42D-FBD0FBD3A8A0}" type="sibTrans" cxnId="{9A03EB84-972D-4EEE-862B-E52D318D0962}">
      <dgm:prSet/>
      <dgm:spPr/>
      <dgm:t>
        <a:bodyPr/>
        <a:lstStyle/>
        <a:p>
          <a:endParaRPr lang="en-US"/>
        </a:p>
      </dgm:t>
    </dgm:pt>
    <dgm:pt modelId="{6C73C128-67C6-4DA1-AE61-5AEBD3123993}">
      <dgm:prSet phldrT="[Text]"/>
      <dgm:spPr/>
      <dgm:t>
        <a:bodyPr/>
        <a:lstStyle/>
        <a:p>
          <a:r>
            <a:rPr lang="en-US" dirty="0" smtClean="0"/>
            <a:t>Data Policies &amp; Rules</a:t>
          </a:r>
          <a:endParaRPr lang="en-US" dirty="0"/>
        </a:p>
      </dgm:t>
    </dgm:pt>
    <dgm:pt modelId="{9D527C8A-19CC-47A9-B7C6-59E75A06158D}" type="parTrans" cxnId="{2BDC2F25-19F2-42A7-A8EC-FCDAF5CB062D}">
      <dgm:prSet/>
      <dgm:spPr/>
      <dgm:t>
        <a:bodyPr/>
        <a:lstStyle/>
        <a:p>
          <a:endParaRPr lang="en-US"/>
        </a:p>
      </dgm:t>
    </dgm:pt>
    <dgm:pt modelId="{BEFE5812-BC86-42CA-A332-7F3F72E1EC1C}" type="sibTrans" cxnId="{2BDC2F25-19F2-42A7-A8EC-FCDAF5CB062D}">
      <dgm:prSet/>
      <dgm:spPr/>
      <dgm:t>
        <a:bodyPr/>
        <a:lstStyle/>
        <a:p>
          <a:endParaRPr lang="en-US"/>
        </a:p>
      </dgm:t>
    </dgm:pt>
    <dgm:pt modelId="{449E5C7F-070A-452D-8DFC-E574984BC5DA}">
      <dgm:prSet phldrT="[Text]"/>
      <dgm:spPr/>
      <dgm:t>
        <a:bodyPr/>
        <a:lstStyle/>
        <a:p>
          <a:r>
            <a:rPr lang="en-US" dirty="0" smtClean="0"/>
            <a:t>Compliance Monitoring</a:t>
          </a:r>
          <a:endParaRPr lang="en-US" dirty="0"/>
        </a:p>
      </dgm:t>
    </dgm:pt>
    <dgm:pt modelId="{8E411504-E950-47E7-9CC4-5A69EDBC2894}" type="parTrans" cxnId="{9E05DDB9-2122-437D-B2E6-E547855ADEA6}">
      <dgm:prSet/>
      <dgm:spPr/>
      <dgm:t>
        <a:bodyPr/>
        <a:lstStyle/>
        <a:p>
          <a:endParaRPr lang="en-US"/>
        </a:p>
      </dgm:t>
    </dgm:pt>
    <dgm:pt modelId="{BD64342B-1A8E-41A7-AE2B-0724033A9693}" type="sibTrans" cxnId="{9E05DDB9-2122-437D-B2E6-E547855ADEA6}">
      <dgm:prSet/>
      <dgm:spPr/>
      <dgm:t>
        <a:bodyPr/>
        <a:lstStyle/>
        <a:p>
          <a:endParaRPr lang="en-US"/>
        </a:p>
      </dgm:t>
    </dgm:pt>
    <dgm:pt modelId="{4D6A69DA-D76D-4342-BA8A-1948BFE58DEA}">
      <dgm:prSet phldrT="[Text]"/>
      <dgm:spPr/>
      <dgm:t>
        <a:bodyPr/>
        <a:lstStyle/>
        <a:p>
          <a:r>
            <a:rPr lang="en-US" dirty="0" smtClean="0"/>
            <a:t>Issue Resolution</a:t>
          </a:r>
          <a:endParaRPr lang="en-US" dirty="0"/>
        </a:p>
      </dgm:t>
    </dgm:pt>
    <dgm:pt modelId="{B4F41CA4-3D87-4C72-B781-3642E0A361CE}" type="parTrans" cxnId="{85DE2EEE-EF44-4978-A00A-C02D4D56A83C}">
      <dgm:prSet/>
      <dgm:spPr/>
      <dgm:t>
        <a:bodyPr/>
        <a:lstStyle/>
        <a:p>
          <a:endParaRPr lang="en-US"/>
        </a:p>
      </dgm:t>
    </dgm:pt>
    <dgm:pt modelId="{E9A47635-D545-4C70-BBC2-625DE7C07248}" type="sibTrans" cxnId="{85DE2EEE-EF44-4978-A00A-C02D4D56A83C}">
      <dgm:prSet/>
      <dgm:spPr/>
      <dgm:t>
        <a:bodyPr/>
        <a:lstStyle/>
        <a:p>
          <a:endParaRPr lang="en-US"/>
        </a:p>
      </dgm:t>
    </dgm:pt>
    <dgm:pt modelId="{F70B8A2B-E1B0-45C3-9EDB-293D209B8DBC}">
      <dgm:prSet phldrT="[Text]"/>
      <dgm:spPr/>
      <dgm:t>
        <a:bodyPr/>
        <a:lstStyle/>
        <a:p>
          <a:r>
            <a:rPr lang="en-US" dirty="0" smtClean="0"/>
            <a:t>Decision Rights</a:t>
          </a:r>
          <a:endParaRPr lang="en-US" dirty="0"/>
        </a:p>
      </dgm:t>
    </dgm:pt>
    <dgm:pt modelId="{02B096F3-1C27-453D-BD4C-8D296B7EA7E5}" type="parTrans" cxnId="{C4F878D9-A17B-4806-98CA-7C5876CAF85D}">
      <dgm:prSet/>
      <dgm:spPr/>
      <dgm:t>
        <a:bodyPr/>
        <a:lstStyle/>
        <a:p>
          <a:endParaRPr lang="en-US"/>
        </a:p>
      </dgm:t>
    </dgm:pt>
    <dgm:pt modelId="{AFAE04D5-C3FF-48A8-B651-AABBCEA15F3E}" type="sibTrans" cxnId="{C4F878D9-A17B-4806-98CA-7C5876CAF85D}">
      <dgm:prSet/>
      <dgm:spPr/>
      <dgm:t>
        <a:bodyPr/>
        <a:lstStyle/>
        <a:p>
          <a:endParaRPr lang="en-US"/>
        </a:p>
      </dgm:t>
    </dgm:pt>
    <dgm:pt modelId="{66B2E3ED-968B-4DD5-969A-18CB2AFF5501}">
      <dgm:prSet phldrT="[Text]"/>
      <dgm:spPr/>
      <dgm:t>
        <a:bodyPr/>
        <a:lstStyle/>
        <a:p>
          <a:r>
            <a:rPr lang="en-US" dirty="0" smtClean="0"/>
            <a:t>Performance Management</a:t>
          </a:r>
          <a:endParaRPr lang="en-US" dirty="0"/>
        </a:p>
      </dgm:t>
    </dgm:pt>
    <dgm:pt modelId="{DDCFDB3E-C350-4D70-932A-C0C38FB27DBB}" type="parTrans" cxnId="{70AD4A2C-6FFE-4B84-9C1A-13DF4676840F}">
      <dgm:prSet/>
      <dgm:spPr/>
      <dgm:t>
        <a:bodyPr/>
        <a:lstStyle/>
        <a:p>
          <a:endParaRPr lang="en-US"/>
        </a:p>
      </dgm:t>
    </dgm:pt>
    <dgm:pt modelId="{BC1C9D31-BFB2-4AFE-91CA-209341BF80DC}" type="sibTrans" cxnId="{70AD4A2C-6FFE-4B84-9C1A-13DF4676840F}">
      <dgm:prSet/>
      <dgm:spPr/>
      <dgm:t>
        <a:bodyPr/>
        <a:lstStyle/>
        <a:p>
          <a:endParaRPr lang="en-US"/>
        </a:p>
      </dgm:t>
    </dgm:pt>
    <dgm:pt modelId="{6E031FDB-78FB-430E-BCBB-EB6C145A8D03}">
      <dgm:prSet phldrT="[Text]"/>
      <dgm:spPr/>
      <dgm:t>
        <a:bodyPr/>
        <a:lstStyle/>
        <a:p>
          <a:r>
            <a:rPr lang="en-US" dirty="0" smtClean="0"/>
            <a:t>Information Flow Management</a:t>
          </a:r>
          <a:endParaRPr lang="en-US" dirty="0"/>
        </a:p>
      </dgm:t>
    </dgm:pt>
    <dgm:pt modelId="{EB080EF6-90D1-4343-BE99-B62D2B40D61D}" type="parTrans" cxnId="{7270AB8E-C943-490B-B56F-75ABD87722C8}">
      <dgm:prSet/>
      <dgm:spPr/>
      <dgm:t>
        <a:bodyPr/>
        <a:lstStyle/>
        <a:p>
          <a:endParaRPr lang="en-US"/>
        </a:p>
      </dgm:t>
    </dgm:pt>
    <dgm:pt modelId="{56A91C02-AC26-4F4D-8F44-88126AA855D9}" type="sibTrans" cxnId="{7270AB8E-C943-490B-B56F-75ABD87722C8}">
      <dgm:prSet/>
      <dgm:spPr/>
      <dgm:t>
        <a:bodyPr/>
        <a:lstStyle/>
        <a:p>
          <a:endParaRPr lang="en-US"/>
        </a:p>
      </dgm:t>
    </dgm:pt>
    <dgm:pt modelId="{6F5569F6-3566-4EC2-869E-2EA94155CC06}">
      <dgm:prSet phldrT="[Text]"/>
      <dgm:spPr/>
      <dgm:t>
        <a:bodyPr/>
        <a:lstStyle/>
        <a:p>
          <a:r>
            <a:rPr lang="en-US" dirty="0" smtClean="0"/>
            <a:t>Data Stewardship</a:t>
          </a:r>
          <a:endParaRPr lang="en-US" dirty="0"/>
        </a:p>
      </dgm:t>
    </dgm:pt>
    <dgm:pt modelId="{1B9C7184-0477-4631-B15F-736E9B774DA4}" type="parTrans" cxnId="{2BAC8BE0-0ECD-4CA6-81C9-4E685C926D97}">
      <dgm:prSet/>
      <dgm:spPr/>
      <dgm:t>
        <a:bodyPr/>
        <a:lstStyle/>
        <a:p>
          <a:endParaRPr lang="en-US"/>
        </a:p>
      </dgm:t>
    </dgm:pt>
    <dgm:pt modelId="{133F4B7A-232B-4784-BE52-CA382E852B83}" type="sibTrans" cxnId="{2BAC8BE0-0ECD-4CA6-81C9-4E685C926D97}">
      <dgm:prSet/>
      <dgm:spPr/>
      <dgm:t>
        <a:bodyPr/>
        <a:lstStyle/>
        <a:p>
          <a:endParaRPr lang="en-US"/>
        </a:p>
      </dgm:t>
    </dgm:pt>
    <dgm:pt modelId="{22185D3A-0E3C-4925-A38B-E4F3E2E018E7}">
      <dgm:prSet phldrT="[Text]"/>
      <dgm:spPr/>
      <dgm:t>
        <a:bodyPr/>
        <a:lstStyle/>
        <a:p>
          <a:r>
            <a:rPr lang="en-US" dirty="0" smtClean="0"/>
            <a:t>Business Role</a:t>
          </a:r>
          <a:endParaRPr lang="en-US" dirty="0"/>
        </a:p>
      </dgm:t>
    </dgm:pt>
    <dgm:pt modelId="{005CB28A-7339-403B-9080-1D43E8EAE273}" type="parTrans" cxnId="{71C2F394-E352-4420-A886-DDC11D410BE9}">
      <dgm:prSet/>
      <dgm:spPr/>
      <dgm:t>
        <a:bodyPr/>
        <a:lstStyle/>
        <a:p>
          <a:endParaRPr lang="en-US"/>
        </a:p>
      </dgm:t>
    </dgm:pt>
    <dgm:pt modelId="{1600A9E6-179C-4B03-A9C7-6A841E3347C6}" type="sibTrans" cxnId="{71C2F394-E352-4420-A886-DDC11D410BE9}">
      <dgm:prSet/>
      <dgm:spPr/>
      <dgm:t>
        <a:bodyPr/>
        <a:lstStyle/>
        <a:p>
          <a:endParaRPr lang="en-US"/>
        </a:p>
      </dgm:t>
    </dgm:pt>
    <dgm:pt modelId="{6FA002F5-BEF6-4861-A4B0-D9AA4D9D6CAE}">
      <dgm:prSet phldrT="[Text]"/>
      <dgm:spPr/>
      <dgm:t>
        <a:bodyPr/>
        <a:lstStyle/>
        <a:p>
          <a:r>
            <a:rPr lang="en-US" dirty="0" smtClean="0"/>
            <a:t>Collaboration </a:t>
          </a:r>
          <a:endParaRPr lang="en-US" dirty="0"/>
        </a:p>
      </dgm:t>
    </dgm:pt>
    <dgm:pt modelId="{478E9AD5-8B14-4688-9A7A-4F8F86CB6609}" type="parTrans" cxnId="{E3345CC6-5F4E-43C6-BD9E-0BDD9EA7341B}">
      <dgm:prSet/>
      <dgm:spPr/>
      <dgm:t>
        <a:bodyPr/>
        <a:lstStyle/>
        <a:p>
          <a:endParaRPr lang="en-US"/>
        </a:p>
      </dgm:t>
    </dgm:pt>
    <dgm:pt modelId="{ADFDC1BB-9065-4659-9682-CB2D40BCCB18}" type="sibTrans" cxnId="{E3345CC6-5F4E-43C6-BD9E-0BDD9EA7341B}">
      <dgm:prSet/>
      <dgm:spPr/>
      <dgm:t>
        <a:bodyPr/>
        <a:lstStyle/>
        <a:p>
          <a:endParaRPr lang="en-US"/>
        </a:p>
      </dgm:t>
    </dgm:pt>
    <dgm:pt modelId="{2AAC7042-C2DC-4839-8326-16D72997DE17}">
      <dgm:prSet phldrT="[Text]"/>
      <dgm:spPr/>
      <dgm:t>
        <a:bodyPr/>
        <a:lstStyle/>
        <a:p>
          <a:r>
            <a:rPr lang="en-US" dirty="0" smtClean="0"/>
            <a:t>Accountability</a:t>
          </a:r>
          <a:endParaRPr lang="en-US" dirty="0"/>
        </a:p>
      </dgm:t>
    </dgm:pt>
    <dgm:pt modelId="{F276B01E-B18C-495C-92BF-22AD9000A040}" type="parTrans" cxnId="{B26391B6-CBFE-4A07-846B-415221C8FA85}">
      <dgm:prSet/>
      <dgm:spPr/>
      <dgm:t>
        <a:bodyPr/>
        <a:lstStyle/>
        <a:p>
          <a:endParaRPr lang="en-US"/>
        </a:p>
      </dgm:t>
    </dgm:pt>
    <dgm:pt modelId="{570588D7-3E3E-4BD3-A225-142559A98DA9}" type="sibTrans" cxnId="{B26391B6-CBFE-4A07-846B-415221C8FA85}">
      <dgm:prSet/>
      <dgm:spPr/>
      <dgm:t>
        <a:bodyPr/>
        <a:lstStyle/>
        <a:p>
          <a:endParaRPr lang="en-US"/>
        </a:p>
      </dgm:t>
    </dgm:pt>
    <dgm:pt modelId="{20CEEFA2-2F0A-4630-B861-11E1FD47412F}">
      <dgm:prSet phldrT="[Text]"/>
      <dgm:spPr/>
      <dgm:t>
        <a:bodyPr/>
        <a:lstStyle/>
        <a:p>
          <a:r>
            <a:rPr lang="en-US" dirty="0" smtClean="0"/>
            <a:t>Cultural Attitude</a:t>
          </a:r>
          <a:endParaRPr lang="en-US" dirty="0"/>
        </a:p>
      </dgm:t>
    </dgm:pt>
    <dgm:pt modelId="{C25A2892-1B71-4FD1-984A-963930CE5BBA}" type="parTrans" cxnId="{37ECA199-14E8-42E3-BE12-362D0BA750EA}">
      <dgm:prSet/>
      <dgm:spPr/>
      <dgm:t>
        <a:bodyPr/>
        <a:lstStyle/>
        <a:p>
          <a:endParaRPr lang="en-US"/>
        </a:p>
      </dgm:t>
    </dgm:pt>
    <dgm:pt modelId="{670E1A61-6696-4858-AC65-F87E4C0EC24F}" type="sibTrans" cxnId="{37ECA199-14E8-42E3-BE12-362D0BA750EA}">
      <dgm:prSet/>
      <dgm:spPr/>
      <dgm:t>
        <a:bodyPr/>
        <a:lstStyle/>
        <a:p>
          <a:endParaRPr lang="en-US"/>
        </a:p>
      </dgm:t>
    </dgm:pt>
    <dgm:pt modelId="{A88BD866-E1C5-4518-ACD0-CC7C8DFC6C48}">
      <dgm:prSet phldrT="[Text]"/>
      <dgm:spPr/>
      <dgm:t>
        <a:bodyPr/>
        <a:lstStyle/>
        <a:p>
          <a:r>
            <a:rPr lang="en-US" dirty="0" smtClean="0"/>
            <a:t>Policy Orchestration</a:t>
          </a:r>
          <a:endParaRPr lang="en-US" dirty="0"/>
        </a:p>
      </dgm:t>
    </dgm:pt>
    <dgm:pt modelId="{AD1DF1E8-1DF5-4C23-B554-7198B60F1119}" type="parTrans" cxnId="{77BCAE0F-C6D6-4EBB-8FD5-49C469644289}">
      <dgm:prSet/>
      <dgm:spPr/>
      <dgm:t>
        <a:bodyPr/>
        <a:lstStyle/>
        <a:p>
          <a:endParaRPr lang="en-US"/>
        </a:p>
      </dgm:t>
    </dgm:pt>
    <dgm:pt modelId="{AA188AC2-00FD-49E0-B865-153C3ED76EA2}" type="sibTrans" cxnId="{77BCAE0F-C6D6-4EBB-8FD5-49C469644289}">
      <dgm:prSet/>
      <dgm:spPr/>
      <dgm:t>
        <a:bodyPr/>
        <a:lstStyle/>
        <a:p>
          <a:endParaRPr lang="en-US"/>
        </a:p>
      </dgm:t>
    </dgm:pt>
    <dgm:pt modelId="{8A71BA12-B19E-40D9-90D1-DC6635C4DB6F}">
      <dgm:prSet phldrT="[Text]"/>
      <dgm:spPr/>
      <dgm:t>
        <a:bodyPr/>
        <a:lstStyle/>
        <a:p>
          <a:r>
            <a:rPr lang="en-US" dirty="0" smtClean="0"/>
            <a:t>Modeling</a:t>
          </a:r>
          <a:endParaRPr lang="en-US" dirty="0"/>
        </a:p>
      </dgm:t>
    </dgm:pt>
    <dgm:pt modelId="{9FAB5625-212F-4445-A609-54F86C3F97F1}" type="parTrans" cxnId="{BDF88610-5B71-4C48-9A2D-522A9F4D5FA5}">
      <dgm:prSet/>
      <dgm:spPr/>
      <dgm:t>
        <a:bodyPr/>
        <a:lstStyle/>
        <a:p>
          <a:endParaRPr lang="en-US"/>
        </a:p>
      </dgm:t>
    </dgm:pt>
    <dgm:pt modelId="{98D777F0-737B-484A-BC32-957C36C342CA}" type="sibTrans" cxnId="{BDF88610-5B71-4C48-9A2D-522A9F4D5FA5}">
      <dgm:prSet/>
      <dgm:spPr/>
      <dgm:t>
        <a:bodyPr/>
        <a:lstStyle/>
        <a:p>
          <a:endParaRPr lang="en-US"/>
        </a:p>
      </dgm:t>
    </dgm:pt>
    <dgm:pt modelId="{8DAE7817-4D6A-467C-BA32-9AC9778601F0}">
      <dgm:prSet phldrT="[Text]"/>
      <dgm:spPr/>
      <dgm:t>
        <a:bodyPr/>
        <a:lstStyle/>
        <a:p>
          <a:r>
            <a:rPr lang="en-US" dirty="0" smtClean="0"/>
            <a:t>Master Data</a:t>
          </a:r>
          <a:endParaRPr lang="en-US" dirty="0"/>
        </a:p>
      </dgm:t>
    </dgm:pt>
    <dgm:pt modelId="{098B6A14-3A82-497A-8659-30CE15B03989}" type="parTrans" cxnId="{D2D304AC-7DB9-45AF-9DEA-B1D1935B5A24}">
      <dgm:prSet/>
      <dgm:spPr/>
      <dgm:t>
        <a:bodyPr/>
        <a:lstStyle/>
        <a:p>
          <a:endParaRPr lang="en-US"/>
        </a:p>
      </dgm:t>
    </dgm:pt>
    <dgm:pt modelId="{FBEA05DF-ADEE-4A69-8DF7-25CBBF8B7D30}" type="sibTrans" cxnId="{D2D304AC-7DB9-45AF-9DEA-B1D1935B5A24}">
      <dgm:prSet/>
      <dgm:spPr/>
      <dgm:t>
        <a:bodyPr/>
        <a:lstStyle/>
        <a:p>
          <a:endParaRPr lang="en-US"/>
        </a:p>
      </dgm:t>
    </dgm:pt>
    <dgm:pt modelId="{6C085E7B-56F7-4FD6-93D1-A8A291A1294E}">
      <dgm:prSet phldrT="[Text]"/>
      <dgm:spPr/>
      <dgm:t>
        <a:bodyPr/>
        <a:lstStyle/>
        <a:p>
          <a:r>
            <a:rPr lang="en-US" dirty="0" smtClean="0"/>
            <a:t>Data Quality Management</a:t>
          </a:r>
          <a:endParaRPr lang="en-US" dirty="0"/>
        </a:p>
      </dgm:t>
    </dgm:pt>
    <dgm:pt modelId="{78A1CAC4-C540-4B3B-ACA5-EEB907E2C819}" type="parTrans" cxnId="{8C3D6FAE-2CE2-4CD9-9A3F-894208F6E78E}">
      <dgm:prSet/>
      <dgm:spPr/>
      <dgm:t>
        <a:bodyPr/>
        <a:lstStyle/>
        <a:p>
          <a:endParaRPr lang="en-US"/>
        </a:p>
      </dgm:t>
    </dgm:pt>
    <dgm:pt modelId="{21A93EBD-2CF2-4AE0-BBA2-324CF9D92612}" type="sibTrans" cxnId="{8C3D6FAE-2CE2-4CD9-9A3F-894208F6E78E}">
      <dgm:prSet/>
      <dgm:spPr/>
      <dgm:t>
        <a:bodyPr/>
        <a:lstStyle/>
        <a:p>
          <a:endParaRPr lang="en-US"/>
        </a:p>
      </dgm:t>
    </dgm:pt>
    <dgm:pt modelId="{BC39D5F0-C6BD-4109-B7D8-EF523DAC1AE4}" type="pres">
      <dgm:prSet presAssocID="{F3F41FC6-B43B-4C04-BBDE-A2634C773276}" presName="Name0" presStyleCnt="0">
        <dgm:presLayoutVars>
          <dgm:dir/>
          <dgm:animLvl val="lvl"/>
          <dgm:resizeHandles val="exact"/>
        </dgm:presLayoutVars>
      </dgm:prSet>
      <dgm:spPr/>
      <dgm:t>
        <a:bodyPr/>
        <a:lstStyle/>
        <a:p>
          <a:endParaRPr lang="en-US"/>
        </a:p>
      </dgm:t>
    </dgm:pt>
    <dgm:pt modelId="{CBCD0D4D-E493-4F80-A563-FBBD7608B59E}" type="pres">
      <dgm:prSet presAssocID="{1951637A-30A0-476E-8ABC-7F15C796B2AE}" presName="composite" presStyleCnt="0"/>
      <dgm:spPr/>
    </dgm:pt>
    <dgm:pt modelId="{B3683C3D-4E8F-43D0-9767-DF044756959E}" type="pres">
      <dgm:prSet presAssocID="{1951637A-30A0-476E-8ABC-7F15C796B2AE}" presName="parTx" presStyleLbl="alignNode1" presStyleIdx="0" presStyleCnt="3">
        <dgm:presLayoutVars>
          <dgm:chMax val="0"/>
          <dgm:chPref val="0"/>
          <dgm:bulletEnabled val="1"/>
        </dgm:presLayoutVars>
      </dgm:prSet>
      <dgm:spPr/>
      <dgm:t>
        <a:bodyPr/>
        <a:lstStyle/>
        <a:p>
          <a:endParaRPr lang="en-US"/>
        </a:p>
      </dgm:t>
    </dgm:pt>
    <dgm:pt modelId="{711ED650-6BC9-4443-8CCA-32D8D167A674}" type="pres">
      <dgm:prSet presAssocID="{1951637A-30A0-476E-8ABC-7F15C796B2AE}" presName="desTx" presStyleLbl="alignAccFollowNode1" presStyleIdx="0" presStyleCnt="3">
        <dgm:presLayoutVars>
          <dgm:bulletEnabled val="1"/>
        </dgm:presLayoutVars>
      </dgm:prSet>
      <dgm:spPr/>
      <dgm:t>
        <a:bodyPr/>
        <a:lstStyle/>
        <a:p>
          <a:endParaRPr lang="en-US"/>
        </a:p>
      </dgm:t>
    </dgm:pt>
    <dgm:pt modelId="{B8154F18-72D3-475F-A741-4D7239050E66}" type="pres">
      <dgm:prSet presAssocID="{FC28D714-4891-4EE9-A826-A7F20EA41571}" presName="space" presStyleCnt="0"/>
      <dgm:spPr/>
    </dgm:pt>
    <dgm:pt modelId="{0C8C1670-8D49-4A44-AF24-8AADCF2A9641}" type="pres">
      <dgm:prSet presAssocID="{0E52EA08-6B2C-4671-858B-23EF1482F5B3}" presName="composite" presStyleCnt="0"/>
      <dgm:spPr/>
    </dgm:pt>
    <dgm:pt modelId="{936003C9-18AE-4F34-925F-D1FC42D2A115}" type="pres">
      <dgm:prSet presAssocID="{0E52EA08-6B2C-4671-858B-23EF1482F5B3}" presName="parTx" presStyleLbl="alignNode1" presStyleIdx="1" presStyleCnt="3">
        <dgm:presLayoutVars>
          <dgm:chMax val="0"/>
          <dgm:chPref val="0"/>
          <dgm:bulletEnabled val="1"/>
        </dgm:presLayoutVars>
      </dgm:prSet>
      <dgm:spPr/>
      <dgm:t>
        <a:bodyPr/>
        <a:lstStyle/>
        <a:p>
          <a:endParaRPr lang="en-US"/>
        </a:p>
      </dgm:t>
    </dgm:pt>
    <dgm:pt modelId="{686ADEC8-153A-47D9-A2A4-FAFBB964F4B0}" type="pres">
      <dgm:prSet presAssocID="{0E52EA08-6B2C-4671-858B-23EF1482F5B3}" presName="desTx" presStyleLbl="alignAccFollowNode1" presStyleIdx="1" presStyleCnt="3">
        <dgm:presLayoutVars>
          <dgm:bulletEnabled val="1"/>
        </dgm:presLayoutVars>
      </dgm:prSet>
      <dgm:spPr/>
      <dgm:t>
        <a:bodyPr/>
        <a:lstStyle/>
        <a:p>
          <a:endParaRPr lang="en-US"/>
        </a:p>
      </dgm:t>
    </dgm:pt>
    <dgm:pt modelId="{AD392528-A09F-4614-BECF-2C21DA05E9FD}" type="pres">
      <dgm:prSet presAssocID="{CFFD8341-278B-4DD4-9A42-6ECD340C0EA2}" presName="space" presStyleCnt="0"/>
      <dgm:spPr/>
    </dgm:pt>
    <dgm:pt modelId="{D1709A54-DB06-4355-864F-681F80BE25BC}" type="pres">
      <dgm:prSet presAssocID="{A2B5C58B-F135-4341-9A1A-8AC79C8A86A6}" presName="composite" presStyleCnt="0"/>
      <dgm:spPr/>
    </dgm:pt>
    <dgm:pt modelId="{C18A04C1-9C3A-4ED5-B2FC-630A233CF31B}" type="pres">
      <dgm:prSet presAssocID="{A2B5C58B-F135-4341-9A1A-8AC79C8A86A6}" presName="parTx" presStyleLbl="alignNode1" presStyleIdx="2" presStyleCnt="3">
        <dgm:presLayoutVars>
          <dgm:chMax val="0"/>
          <dgm:chPref val="0"/>
          <dgm:bulletEnabled val="1"/>
        </dgm:presLayoutVars>
      </dgm:prSet>
      <dgm:spPr/>
      <dgm:t>
        <a:bodyPr/>
        <a:lstStyle/>
        <a:p>
          <a:endParaRPr lang="en-US"/>
        </a:p>
      </dgm:t>
    </dgm:pt>
    <dgm:pt modelId="{79490123-7B20-4D96-BEBE-7D78A46F3F13}" type="pres">
      <dgm:prSet presAssocID="{A2B5C58B-F135-4341-9A1A-8AC79C8A86A6}" presName="desTx" presStyleLbl="alignAccFollowNode1" presStyleIdx="2" presStyleCnt="3">
        <dgm:presLayoutVars>
          <dgm:bulletEnabled val="1"/>
        </dgm:presLayoutVars>
      </dgm:prSet>
      <dgm:spPr/>
      <dgm:t>
        <a:bodyPr/>
        <a:lstStyle/>
        <a:p>
          <a:endParaRPr lang="en-US"/>
        </a:p>
      </dgm:t>
    </dgm:pt>
  </dgm:ptLst>
  <dgm:cxnLst>
    <dgm:cxn modelId="{CD4D0DAE-5925-4F13-8B25-A45C5DCEBB30}" type="presOf" srcId="{8DAE7817-4D6A-467C-BA32-9AC9778601F0}" destId="{79490123-7B20-4D96-BEBE-7D78A46F3F13}" srcOrd="0" destOrd="4" presId="urn:microsoft.com/office/officeart/2005/8/layout/hList1"/>
    <dgm:cxn modelId="{98644A84-3936-4E2A-BF44-72F1800A7951}" srcId="{1951637A-30A0-476E-8ABC-7F15C796B2AE}" destId="{919C7417-BCA1-4A54-AA85-72D4107E5E45}" srcOrd="0" destOrd="0" parTransId="{1232D686-83E0-4BB1-8ED5-F2F66D3B476E}" sibTransId="{49D2E980-40F4-496C-AA47-51AAA189C7FC}"/>
    <dgm:cxn modelId="{C14642F8-AC93-42E6-80A5-36794078AE1F}" srcId="{F3F41FC6-B43B-4C04-BBDE-A2634C773276}" destId="{1951637A-30A0-476E-8ABC-7F15C796B2AE}" srcOrd="0" destOrd="0" parTransId="{F3406E69-FF2A-4C49-B662-8940650C8153}" sibTransId="{FC28D714-4891-4EE9-A826-A7F20EA41571}"/>
    <dgm:cxn modelId="{9A03EB84-972D-4EEE-862B-E52D318D0962}" srcId="{F3F41FC6-B43B-4C04-BBDE-A2634C773276}" destId="{A2B5C58B-F135-4341-9A1A-8AC79C8A86A6}" srcOrd="2" destOrd="0" parTransId="{1298D4BA-0E93-417F-8707-F4EFDA47CD4B}" sibTransId="{3BFA3C60-A386-4246-A42D-FBD0FBD3A8A0}"/>
    <dgm:cxn modelId="{54B1E20B-E29B-43A3-8BA2-6C0711341C1A}" type="presOf" srcId="{6C085E7B-56F7-4FD6-93D1-A8A291A1294E}" destId="{79490123-7B20-4D96-BEBE-7D78A46F3F13}" srcOrd="0" destOrd="5" presId="urn:microsoft.com/office/officeart/2005/8/layout/hList1"/>
    <dgm:cxn modelId="{E3345CC6-5F4E-43C6-BD9E-0BDD9EA7341B}" srcId="{1951637A-30A0-476E-8ABC-7F15C796B2AE}" destId="{6FA002F5-BEF6-4861-A4B0-D9AA4D9D6CAE}" srcOrd="3" destOrd="0" parTransId="{478E9AD5-8B14-4688-9A7A-4F8F86CB6609}" sibTransId="{ADFDC1BB-9065-4659-9682-CB2D40BCCB18}"/>
    <dgm:cxn modelId="{6726C6FA-DCC7-441A-AFBA-F1B31A121833}" type="presOf" srcId="{6F5569F6-3566-4EC2-869E-2EA94155CC06}" destId="{711ED650-6BC9-4443-8CCA-32D8D167A674}" srcOrd="0" destOrd="1" presId="urn:microsoft.com/office/officeart/2005/8/layout/hList1"/>
    <dgm:cxn modelId="{E593D9B1-8AB8-4006-AA2C-37EFC204B4AF}" type="presOf" srcId="{1951637A-30A0-476E-8ABC-7F15C796B2AE}" destId="{B3683C3D-4E8F-43D0-9767-DF044756959E}" srcOrd="0" destOrd="0" presId="urn:microsoft.com/office/officeart/2005/8/layout/hList1"/>
    <dgm:cxn modelId="{7B243ADB-56AC-429E-BB4A-1722CAB5A31E}" type="presOf" srcId="{251EA6B3-2C00-4F1D-8EFE-42E529D56472}" destId="{686ADEC8-153A-47D9-A2A4-FAFBB964F4B0}" srcOrd="0" destOrd="1" presId="urn:microsoft.com/office/officeart/2005/8/layout/hList1"/>
    <dgm:cxn modelId="{85DE2EEE-EF44-4978-A00A-C02D4D56A83C}" srcId="{0E52EA08-6B2C-4671-858B-23EF1482F5B3}" destId="{4D6A69DA-D76D-4342-BA8A-1948BFE58DEA}" srcOrd="2" destOrd="0" parTransId="{B4F41CA4-3D87-4C72-B781-3642E0A361CE}" sibTransId="{E9A47635-D545-4C70-BBC2-625DE7C07248}"/>
    <dgm:cxn modelId="{70AD4A2C-6FFE-4B84-9C1A-13DF4676840F}" srcId="{0E52EA08-6B2C-4671-858B-23EF1482F5B3}" destId="{66B2E3ED-968B-4DD5-969A-18CB2AFF5501}" srcOrd="4" destOrd="0" parTransId="{DDCFDB3E-C350-4D70-932A-C0C38FB27DBB}" sibTransId="{BC1C9D31-BFB2-4AFE-91CA-209341BF80DC}"/>
    <dgm:cxn modelId="{BDF88610-5B71-4C48-9A2D-522A9F4D5FA5}" srcId="{A2B5C58B-F135-4341-9A1A-8AC79C8A86A6}" destId="{8A71BA12-B19E-40D9-90D1-DC6635C4DB6F}" srcOrd="3" destOrd="0" parTransId="{9FAB5625-212F-4445-A609-54F86C3F97F1}" sibTransId="{98D777F0-737B-484A-BC32-957C36C342CA}"/>
    <dgm:cxn modelId="{EB0CD9EE-75AB-4D77-A506-AA3E0FB70C61}" type="presOf" srcId="{CA6C1076-C790-4A79-AC84-1CA5789FA30E}" destId="{711ED650-6BC9-4443-8CCA-32D8D167A674}" srcOrd="0" destOrd="6" presId="urn:microsoft.com/office/officeart/2005/8/layout/hList1"/>
    <dgm:cxn modelId="{4DE6D2AE-BF70-4B1F-93EB-5FC66CEF810D}" type="presOf" srcId="{20CEEFA2-2F0A-4630-B861-11E1FD47412F}" destId="{711ED650-6BC9-4443-8CCA-32D8D167A674}" srcOrd="0" destOrd="5" presId="urn:microsoft.com/office/officeart/2005/8/layout/hList1"/>
    <dgm:cxn modelId="{F566A423-87EB-4104-99E3-7A5A3E818BC2}" type="presOf" srcId="{A2B5C58B-F135-4341-9A1A-8AC79C8A86A6}" destId="{C18A04C1-9C3A-4ED5-B2FC-630A233CF31B}" srcOrd="0" destOrd="0" presId="urn:microsoft.com/office/officeart/2005/8/layout/hList1"/>
    <dgm:cxn modelId="{D2D304AC-7DB9-45AF-9DEA-B1D1935B5A24}" srcId="{A2B5C58B-F135-4341-9A1A-8AC79C8A86A6}" destId="{8DAE7817-4D6A-467C-BA32-9AC9778601F0}" srcOrd="4" destOrd="0" parTransId="{098B6A14-3A82-497A-8659-30CE15B03989}" sibTransId="{FBEA05DF-ADEE-4A69-8DF7-25CBBF8B7D30}"/>
    <dgm:cxn modelId="{C4F878D9-A17B-4806-98CA-7C5876CAF85D}" srcId="{0E52EA08-6B2C-4671-858B-23EF1482F5B3}" destId="{F70B8A2B-E1B0-45C3-9EDB-293D209B8DBC}" srcOrd="3" destOrd="0" parTransId="{02B096F3-1C27-453D-BD4C-8D296B7EA7E5}" sibTransId="{AFAE04D5-C3FF-48A8-B651-AABBCEA15F3E}"/>
    <dgm:cxn modelId="{26DEBECA-6D1E-4D91-9014-E6EBB50E4AFE}" type="presOf" srcId="{34475AD1-80E7-4203-9437-E72659AE6802}" destId="{686ADEC8-153A-47D9-A2A4-FAFBB964F4B0}" srcOrd="0" destOrd="0" presId="urn:microsoft.com/office/officeart/2005/8/layout/hList1"/>
    <dgm:cxn modelId="{63EA153E-088C-4D43-9527-3B621FE73D3F}" type="presOf" srcId="{4D6A69DA-D76D-4342-BA8A-1948BFE58DEA}" destId="{686ADEC8-153A-47D9-A2A4-FAFBB964F4B0}" srcOrd="0" destOrd="2" presId="urn:microsoft.com/office/officeart/2005/8/layout/hList1"/>
    <dgm:cxn modelId="{2BDC2F25-19F2-42A7-A8EC-FCDAF5CB062D}" srcId="{A2B5C58B-F135-4341-9A1A-8AC79C8A86A6}" destId="{6C73C128-67C6-4DA1-AE61-5AEBD3123993}" srcOrd="0" destOrd="0" parTransId="{9D527C8A-19CC-47A9-B7C6-59E75A06158D}" sibTransId="{BEFE5812-BC86-42CA-A332-7F3F72E1EC1C}"/>
    <dgm:cxn modelId="{74AB6E39-A31B-4ECB-B35B-84B97227863E}" srcId="{1951637A-30A0-476E-8ABC-7F15C796B2AE}" destId="{CA6C1076-C790-4A79-AC84-1CA5789FA30E}" srcOrd="6" destOrd="0" parTransId="{0DA45975-7D56-4612-8F1B-AF4488DBF609}" sibTransId="{7EEF241E-E8D9-4108-93E2-F4C4AF95DA59}"/>
    <dgm:cxn modelId="{7270AB8E-C943-490B-B56F-75ABD87722C8}" srcId="{0E52EA08-6B2C-4671-858B-23EF1482F5B3}" destId="{6E031FDB-78FB-430E-BCBB-EB6C145A8D03}" srcOrd="5" destOrd="0" parTransId="{EB080EF6-90D1-4343-BE99-B62D2B40D61D}" sibTransId="{56A91C02-AC26-4F4D-8F44-88126AA855D9}"/>
    <dgm:cxn modelId="{6A1DAF77-CA95-4B9E-AF0D-96A8A722AA4C}" type="presOf" srcId="{F70B8A2B-E1B0-45C3-9EDB-293D209B8DBC}" destId="{686ADEC8-153A-47D9-A2A4-FAFBB964F4B0}" srcOrd="0" destOrd="3" presId="urn:microsoft.com/office/officeart/2005/8/layout/hList1"/>
    <dgm:cxn modelId="{3D195054-5F7C-4B01-B1BC-54E2B23218D5}" type="presOf" srcId="{F3F41FC6-B43B-4C04-BBDE-A2634C773276}" destId="{BC39D5F0-C6BD-4109-B7D8-EF523DAC1AE4}" srcOrd="0" destOrd="0" presId="urn:microsoft.com/office/officeart/2005/8/layout/hList1"/>
    <dgm:cxn modelId="{3C866FBA-9EE5-49F0-91B2-6DAFC7E5CF23}" type="presOf" srcId="{6E031FDB-78FB-430E-BCBB-EB6C145A8D03}" destId="{686ADEC8-153A-47D9-A2A4-FAFBB964F4B0}" srcOrd="0" destOrd="5" presId="urn:microsoft.com/office/officeart/2005/8/layout/hList1"/>
    <dgm:cxn modelId="{5E8F0768-D8F1-41C0-B49D-185CDF4AF7C3}" type="presOf" srcId="{449E5C7F-070A-452D-8DFC-E574984BC5DA}" destId="{79490123-7B20-4D96-BEBE-7D78A46F3F13}" srcOrd="0" destOrd="2" presId="urn:microsoft.com/office/officeart/2005/8/layout/hList1"/>
    <dgm:cxn modelId="{CD0449C1-8A85-4DA6-AFA9-1A46B99B3C26}" type="presOf" srcId="{66B2E3ED-968B-4DD5-969A-18CB2AFF5501}" destId="{686ADEC8-153A-47D9-A2A4-FAFBB964F4B0}" srcOrd="0" destOrd="4" presId="urn:microsoft.com/office/officeart/2005/8/layout/hList1"/>
    <dgm:cxn modelId="{37ECA199-14E8-42E3-BE12-362D0BA750EA}" srcId="{1951637A-30A0-476E-8ABC-7F15C796B2AE}" destId="{20CEEFA2-2F0A-4630-B861-11E1FD47412F}" srcOrd="5" destOrd="0" parTransId="{C25A2892-1B71-4FD1-984A-963930CE5BBA}" sibTransId="{670E1A61-6696-4858-AC65-F87E4C0EC24F}"/>
    <dgm:cxn modelId="{55E325DF-2BB5-4372-A56B-56D163A145DD}" type="presOf" srcId="{22185D3A-0E3C-4925-A38B-E4F3E2E018E7}" destId="{711ED650-6BC9-4443-8CCA-32D8D167A674}" srcOrd="0" destOrd="2" presId="urn:microsoft.com/office/officeart/2005/8/layout/hList1"/>
    <dgm:cxn modelId="{8C3D6FAE-2CE2-4CD9-9A3F-894208F6E78E}" srcId="{A2B5C58B-F135-4341-9A1A-8AC79C8A86A6}" destId="{6C085E7B-56F7-4FD6-93D1-A8A291A1294E}" srcOrd="5" destOrd="0" parTransId="{78A1CAC4-C540-4B3B-ACA5-EEB907E2C819}" sibTransId="{21A93EBD-2CF2-4AE0-BBA2-324CF9D92612}"/>
    <dgm:cxn modelId="{8D85D086-6D45-486D-81A1-8257D8D944FE}" type="presOf" srcId="{0E52EA08-6B2C-4671-858B-23EF1482F5B3}" destId="{936003C9-18AE-4F34-925F-D1FC42D2A115}" srcOrd="0" destOrd="0" presId="urn:microsoft.com/office/officeart/2005/8/layout/hList1"/>
    <dgm:cxn modelId="{9E05DDB9-2122-437D-B2E6-E547855ADEA6}" srcId="{A2B5C58B-F135-4341-9A1A-8AC79C8A86A6}" destId="{449E5C7F-070A-452D-8DFC-E574984BC5DA}" srcOrd="2" destOrd="0" parTransId="{8E411504-E950-47E7-9CC4-5A69EDBC2894}" sibTransId="{BD64342B-1A8E-41A7-AE2B-0724033A9693}"/>
    <dgm:cxn modelId="{2BAC8BE0-0ECD-4CA6-81C9-4E685C926D97}" srcId="{1951637A-30A0-476E-8ABC-7F15C796B2AE}" destId="{6F5569F6-3566-4EC2-869E-2EA94155CC06}" srcOrd="1" destOrd="0" parTransId="{1B9C7184-0477-4631-B15F-736E9B774DA4}" sibTransId="{133F4B7A-232B-4784-BE52-CA382E852B83}"/>
    <dgm:cxn modelId="{5FE734CC-4CFA-4326-87E2-E01CA3A0BEA4}" srcId="{0E52EA08-6B2C-4671-858B-23EF1482F5B3}" destId="{251EA6B3-2C00-4F1D-8EFE-42E529D56472}" srcOrd="1" destOrd="0" parTransId="{C128C9B3-4C81-4C89-8835-53F5CA83411C}" sibTransId="{9643A760-BA84-49CD-BA95-01F0C1B12AF5}"/>
    <dgm:cxn modelId="{77BCAE0F-C6D6-4EBB-8FD5-49C469644289}" srcId="{A2B5C58B-F135-4341-9A1A-8AC79C8A86A6}" destId="{A88BD866-E1C5-4518-ACD0-CC7C8DFC6C48}" srcOrd="1" destOrd="0" parTransId="{AD1DF1E8-1DF5-4C23-B554-7198B60F1119}" sibTransId="{AA188AC2-00FD-49E0-B865-153C3ED76EA2}"/>
    <dgm:cxn modelId="{71C2F394-E352-4420-A886-DDC11D410BE9}" srcId="{1951637A-30A0-476E-8ABC-7F15C796B2AE}" destId="{22185D3A-0E3C-4925-A38B-E4F3E2E018E7}" srcOrd="2" destOrd="0" parTransId="{005CB28A-7339-403B-9080-1D43E8EAE273}" sibTransId="{1600A9E6-179C-4B03-A9C7-6A841E3347C6}"/>
    <dgm:cxn modelId="{071C7A49-7A92-43C3-B06C-B30D77B49E1A}" srcId="{0E52EA08-6B2C-4671-858B-23EF1482F5B3}" destId="{34475AD1-80E7-4203-9437-E72659AE6802}" srcOrd="0" destOrd="0" parTransId="{6D499644-086C-4DBF-BAAC-7BA6ED756775}" sibTransId="{5EB5BC2D-CA05-4A46-ACD3-011E87E8284C}"/>
    <dgm:cxn modelId="{43CE84AF-D678-4B1E-BCD8-4CD5715A70FB}" type="presOf" srcId="{8A71BA12-B19E-40D9-90D1-DC6635C4DB6F}" destId="{79490123-7B20-4D96-BEBE-7D78A46F3F13}" srcOrd="0" destOrd="3" presId="urn:microsoft.com/office/officeart/2005/8/layout/hList1"/>
    <dgm:cxn modelId="{24837006-3E22-4A0F-8AFE-AE3B3B70F9A8}" type="presOf" srcId="{6FA002F5-BEF6-4861-A4B0-D9AA4D9D6CAE}" destId="{711ED650-6BC9-4443-8CCA-32D8D167A674}" srcOrd="0" destOrd="3" presId="urn:microsoft.com/office/officeart/2005/8/layout/hList1"/>
    <dgm:cxn modelId="{D74C7F95-FA7D-4F0D-8AEE-2C38F8C99E0C}" srcId="{F3F41FC6-B43B-4C04-BBDE-A2634C773276}" destId="{0E52EA08-6B2C-4671-858B-23EF1482F5B3}" srcOrd="1" destOrd="0" parTransId="{87A04306-FAB2-4D0C-B1EB-695FA485BE9D}" sibTransId="{CFFD8341-278B-4DD4-9A42-6ECD340C0EA2}"/>
    <dgm:cxn modelId="{3BF8470E-CCF6-4B49-A951-3E9933BDEB8C}" type="presOf" srcId="{6C73C128-67C6-4DA1-AE61-5AEBD3123993}" destId="{79490123-7B20-4D96-BEBE-7D78A46F3F13}" srcOrd="0" destOrd="0" presId="urn:microsoft.com/office/officeart/2005/8/layout/hList1"/>
    <dgm:cxn modelId="{E8CBFE90-0E2F-4681-9D5C-9034B351F84B}" type="presOf" srcId="{2AAC7042-C2DC-4839-8326-16D72997DE17}" destId="{711ED650-6BC9-4443-8CCA-32D8D167A674}" srcOrd="0" destOrd="4" presId="urn:microsoft.com/office/officeart/2005/8/layout/hList1"/>
    <dgm:cxn modelId="{B26391B6-CBFE-4A07-846B-415221C8FA85}" srcId="{1951637A-30A0-476E-8ABC-7F15C796B2AE}" destId="{2AAC7042-C2DC-4839-8326-16D72997DE17}" srcOrd="4" destOrd="0" parTransId="{F276B01E-B18C-495C-92BF-22AD9000A040}" sibTransId="{570588D7-3E3E-4BD3-A225-142559A98DA9}"/>
    <dgm:cxn modelId="{1BFFE186-67CB-41EC-957C-1A034DD3C196}" type="presOf" srcId="{A88BD866-E1C5-4518-ACD0-CC7C8DFC6C48}" destId="{79490123-7B20-4D96-BEBE-7D78A46F3F13}" srcOrd="0" destOrd="1" presId="urn:microsoft.com/office/officeart/2005/8/layout/hList1"/>
    <dgm:cxn modelId="{6CA1221A-6636-4274-9DCF-0EF5FDBEDA0A}" type="presOf" srcId="{919C7417-BCA1-4A54-AA85-72D4107E5E45}" destId="{711ED650-6BC9-4443-8CCA-32D8D167A674}" srcOrd="0" destOrd="0" presId="urn:microsoft.com/office/officeart/2005/8/layout/hList1"/>
    <dgm:cxn modelId="{68C03EDE-673C-4285-B97D-499D95FEE023}" type="presParOf" srcId="{BC39D5F0-C6BD-4109-B7D8-EF523DAC1AE4}" destId="{CBCD0D4D-E493-4F80-A563-FBBD7608B59E}" srcOrd="0" destOrd="0" presId="urn:microsoft.com/office/officeart/2005/8/layout/hList1"/>
    <dgm:cxn modelId="{E1FD8226-0942-4121-B312-25C71C426170}" type="presParOf" srcId="{CBCD0D4D-E493-4F80-A563-FBBD7608B59E}" destId="{B3683C3D-4E8F-43D0-9767-DF044756959E}" srcOrd="0" destOrd="0" presId="urn:microsoft.com/office/officeart/2005/8/layout/hList1"/>
    <dgm:cxn modelId="{3E14C4FF-552F-458C-BB5D-2A6D0753E95E}" type="presParOf" srcId="{CBCD0D4D-E493-4F80-A563-FBBD7608B59E}" destId="{711ED650-6BC9-4443-8CCA-32D8D167A674}" srcOrd="1" destOrd="0" presId="urn:microsoft.com/office/officeart/2005/8/layout/hList1"/>
    <dgm:cxn modelId="{5CDA2A10-91B4-4E3E-9DAC-36AFA667A389}" type="presParOf" srcId="{BC39D5F0-C6BD-4109-B7D8-EF523DAC1AE4}" destId="{B8154F18-72D3-475F-A741-4D7239050E66}" srcOrd="1" destOrd="0" presId="urn:microsoft.com/office/officeart/2005/8/layout/hList1"/>
    <dgm:cxn modelId="{34D3576F-846E-405F-B01D-72D0B93E437D}" type="presParOf" srcId="{BC39D5F0-C6BD-4109-B7D8-EF523DAC1AE4}" destId="{0C8C1670-8D49-4A44-AF24-8AADCF2A9641}" srcOrd="2" destOrd="0" presId="urn:microsoft.com/office/officeart/2005/8/layout/hList1"/>
    <dgm:cxn modelId="{99B2E3A4-216D-4584-878A-CC99836D79C9}" type="presParOf" srcId="{0C8C1670-8D49-4A44-AF24-8AADCF2A9641}" destId="{936003C9-18AE-4F34-925F-D1FC42D2A115}" srcOrd="0" destOrd="0" presId="urn:microsoft.com/office/officeart/2005/8/layout/hList1"/>
    <dgm:cxn modelId="{F70EA8CF-E595-4E82-9E58-41322B22E82C}" type="presParOf" srcId="{0C8C1670-8D49-4A44-AF24-8AADCF2A9641}" destId="{686ADEC8-153A-47D9-A2A4-FAFBB964F4B0}" srcOrd="1" destOrd="0" presId="urn:microsoft.com/office/officeart/2005/8/layout/hList1"/>
    <dgm:cxn modelId="{6CABEB09-02A1-48E6-89E9-E2B87899CE80}" type="presParOf" srcId="{BC39D5F0-C6BD-4109-B7D8-EF523DAC1AE4}" destId="{AD392528-A09F-4614-BECF-2C21DA05E9FD}" srcOrd="3" destOrd="0" presId="urn:microsoft.com/office/officeart/2005/8/layout/hList1"/>
    <dgm:cxn modelId="{4AF11892-95F4-45AD-BDCC-27226F6EC2FA}" type="presParOf" srcId="{BC39D5F0-C6BD-4109-B7D8-EF523DAC1AE4}" destId="{D1709A54-DB06-4355-864F-681F80BE25BC}" srcOrd="4" destOrd="0" presId="urn:microsoft.com/office/officeart/2005/8/layout/hList1"/>
    <dgm:cxn modelId="{C5E348C4-C6A6-42C7-AE32-12938857D2A0}" type="presParOf" srcId="{D1709A54-DB06-4355-864F-681F80BE25BC}" destId="{C18A04C1-9C3A-4ED5-B2FC-630A233CF31B}" srcOrd="0" destOrd="0" presId="urn:microsoft.com/office/officeart/2005/8/layout/hList1"/>
    <dgm:cxn modelId="{EDBC06D8-6C7A-44C2-92B7-4828C75B3C4F}" type="presParOf" srcId="{D1709A54-DB06-4355-864F-681F80BE25BC}" destId="{79490123-7B20-4D96-BEBE-7D78A46F3F1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83C3D-4E8F-43D0-9767-DF044756959E}">
      <dsp:nvSpPr>
        <dsp:cNvPr id="0" name=""/>
        <dsp:cNvSpPr/>
      </dsp:nvSpPr>
      <dsp:spPr>
        <a:xfrm>
          <a:off x="2648" y="164305"/>
          <a:ext cx="2582212" cy="604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People</a:t>
          </a:r>
          <a:endParaRPr lang="en-US" sz="2100" kern="1200" dirty="0"/>
        </a:p>
      </dsp:txBody>
      <dsp:txXfrm>
        <a:off x="2648" y="164305"/>
        <a:ext cx="2582212" cy="604800"/>
      </dsp:txXfrm>
    </dsp:sp>
    <dsp:sp modelId="{711ED650-6BC9-4443-8CCA-32D8D167A674}">
      <dsp:nvSpPr>
        <dsp:cNvPr id="0" name=""/>
        <dsp:cNvSpPr/>
      </dsp:nvSpPr>
      <dsp:spPr>
        <a:xfrm>
          <a:off x="2648" y="769105"/>
          <a:ext cx="2582212" cy="383339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Authority</a:t>
          </a:r>
          <a:endParaRPr lang="en-US" sz="2100" kern="1200" dirty="0"/>
        </a:p>
        <a:p>
          <a:pPr marL="228600" lvl="1" indent="-228600" algn="l" defTabSz="933450">
            <a:lnSpc>
              <a:spcPct val="90000"/>
            </a:lnSpc>
            <a:spcBef>
              <a:spcPct val="0"/>
            </a:spcBef>
            <a:spcAft>
              <a:spcPct val="15000"/>
            </a:spcAft>
            <a:buChar char="••"/>
          </a:pPr>
          <a:r>
            <a:rPr lang="en-US" sz="2100" kern="1200" dirty="0" smtClean="0"/>
            <a:t>Data Stewardship</a:t>
          </a:r>
          <a:endParaRPr lang="en-US" sz="2100" kern="1200" dirty="0"/>
        </a:p>
        <a:p>
          <a:pPr marL="228600" lvl="1" indent="-228600" algn="l" defTabSz="933450">
            <a:lnSpc>
              <a:spcPct val="90000"/>
            </a:lnSpc>
            <a:spcBef>
              <a:spcPct val="0"/>
            </a:spcBef>
            <a:spcAft>
              <a:spcPct val="15000"/>
            </a:spcAft>
            <a:buChar char="••"/>
          </a:pPr>
          <a:r>
            <a:rPr lang="en-US" sz="2100" kern="1200" dirty="0" smtClean="0"/>
            <a:t>Business Role</a:t>
          </a:r>
          <a:endParaRPr lang="en-US" sz="2100" kern="1200" dirty="0"/>
        </a:p>
        <a:p>
          <a:pPr marL="228600" lvl="1" indent="-228600" algn="l" defTabSz="933450">
            <a:lnSpc>
              <a:spcPct val="90000"/>
            </a:lnSpc>
            <a:spcBef>
              <a:spcPct val="0"/>
            </a:spcBef>
            <a:spcAft>
              <a:spcPct val="15000"/>
            </a:spcAft>
            <a:buChar char="••"/>
          </a:pPr>
          <a:r>
            <a:rPr lang="en-US" sz="2100" kern="1200" dirty="0" smtClean="0"/>
            <a:t>Collaboration </a:t>
          </a:r>
          <a:endParaRPr lang="en-US" sz="2100" kern="1200" dirty="0"/>
        </a:p>
        <a:p>
          <a:pPr marL="228600" lvl="1" indent="-228600" algn="l" defTabSz="933450">
            <a:lnSpc>
              <a:spcPct val="90000"/>
            </a:lnSpc>
            <a:spcBef>
              <a:spcPct val="0"/>
            </a:spcBef>
            <a:spcAft>
              <a:spcPct val="15000"/>
            </a:spcAft>
            <a:buChar char="••"/>
          </a:pPr>
          <a:r>
            <a:rPr lang="en-US" sz="2100" kern="1200" dirty="0" smtClean="0"/>
            <a:t>Accountability</a:t>
          </a:r>
          <a:endParaRPr lang="en-US" sz="2100" kern="1200" dirty="0"/>
        </a:p>
        <a:p>
          <a:pPr marL="228600" lvl="1" indent="-228600" algn="l" defTabSz="933450">
            <a:lnSpc>
              <a:spcPct val="90000"/>
            </a:lnSpc>
            <a:spcBef>
              <a:spcPct val="0"/>
            </a:spcBef>
            <a:spcAft>
              <a:spcPct val="15000"/>
            </a:spcAft>
            <a:buChar char="••"/>
          </a:pPr>
          <a:r>
            <a:rPr lang="en-US" sz="2100" kern="1200" dirty="0" smtClean="0"/>
            <a:t>Cultural Attitude</a:t>
          </a:r>
          <a:endParaRPr lang="en-US" sz="2100" kern="1200" dirty="0"/>
        </a:p>
        <a:p>
          <a:pPr marL="228600" lvl="1" indent="-228600" algn="l" defTabSz="933450">
            <a:lnSpc>
              <a:spcPct val="90000"/>
            </a:lnSpc>
            <a:spcBef>
              <a:spcPct val="0"/>
            </a:spcBef>
            <a:spcAft>
              <a:spcPct val="15000"/>
            </a:spcAft>
            <a:buChar char="••"/>
          </a:pPr>
          <a:endParaRPr lang="en-US" sz="2100" kern="1200" dirty="0"/>
        </a:p>
      </dsp:txBody>
      <dsp:txXfrm>
        <a:off x="2648" y="769105"/>
        <a:ext cx="2582212" cy="3833392"/>
      </dsp:txXfrm>
    </dsp:sp>
    <dsp:sp modelId="{936003C9-18AE-4F34-925F-D1FC42D2A115}">
      <dsp:nvSpPr>
        <dsp:cNvPr id="0" name=""/>
        <dsp:cNvSpPr/>
      </dsp:nvSpPr>
      <dsp:spPr>
        <a:xfrm>
          <a:off x="2946371" y="164305"/>
          <a:ext cx="2582212" cy="604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Policy</a:t>
          </a:r>
          <a:endParaRPr lang="en-US" sz="2100" kern="1200" dirty="0"/>
        </a:p>
      </dsp:txBody>
      <dsp:txXfrm>
        <a:off x="2946371" y="164305"/>
        <a:ext cx="2582212" cy="604800"/>
      </dsp:txXfrm>
    </dsp:sp>
    <dsp:sp modelId="{686ADEC8-153A-47D9-A2A4-FAFBB964F4B0}">
      <dsp:nvSpPr>
        <dsp:cNvPr id="0" name=""/>
        <dsp:cNvSpPr/>
      </dsp:nvSpPr>
      <dsp:spPr>
        <a:xfrm>
          <a:off x="2946371" y="769105"/>
          <a:ext cx="2582212" cy="383339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Policy Management</a:t>
          </a:r>
          <a:endParaRPr lang="en-US" sz="2100" kern="1200" dirty="0"/>
        </a:p>
        <a:p>
          <a:pPr marL="228600" lvl="1" indent="-228600" algn="l" defTabSz="933450">
            <a:lnSpc>
              <a:spcPct val="90000"/>
            </a:lnSpc>
            <a:spcBef>
              <a:spcPct val="0"/>
            </a:spcBef>
            <a:spcAft>
              <a:spcPct val="15000"/>
            </a:spcAft>
            <a:buChar char="••"/>
          </a:pPr>
          <a:r>
            <a:rPr lang="en-US" sz="2100" kern="1200" dirty="0" smtClean="0"/>
            <a:t>Communication</a:t>
          </a:r>
          <a:endParaRPr lang="en-US" sz="2100" kern="1200" dirty="0"/>
        </a:p>
        <a:p>
          <a:pPr marL="228600" lvl="1" indent="-228600" algn="l" defTabSz="933450">
            <a:lnSpc>
              <a:spcPct val="90000"/>
            </a:lnSpc>
            <a:spcBef>
              <a:spcPct val="0"/>
            </a:spcBef>
            <a:spcAft>
              <a:spcPct val="15000"/>
            </a:spcAft>
            <a:buChar char="••"/>
          </a:pPr>
          <a:r>
            <a:rPr lang="en-US" sz="2100" kern="1200" dirty="0" smtClean="0"/>
            <a:t>Issue Resolution</a:t>
          </a:r>
          <a:endParaRPr lang="en-US" sz="2100" kern="1200" dirty="0"/>
        </a:p>
        <a:p>
          <a:pPr marL="228600" lvl="1" indent="-228600" algn="l" defTabSz="933450">
            <a:lnSpc>
              <a:spcPct val="90000"/>
            </a:lnSpc>
            <a:spcBef>
              <a:spcPct val="0"/>
            </a:spcBef>
            <a:spcAft>
              <a:spcPct val="15000"/>
            </a:spcAft>
            <a:buChar char="••"/>
          </a:pPr>
          <a:r>
            <a:rPr lang="en-US" sz="2100" kern="1200" dirty="0" smtClean="0"/>
            <a:t>Decision Rights</a:t>
          </a:r>
          <a:endParaRPr lang="en-US" sz="2100" kern="1200" dirty="0"/>
        </a:p>
        <a:p>
          <a:pPr marL="228600" lvl="1" indent="-228600" algn="l" defTabSz="933450">
            <a:lnSpc>
              <a:spcPct val="90000"/>
            </a:lnSpc>
            <a:spcBef>
              <a:spcPct val="0"/>
            </a:spcBef>
            <a:spcAft>
              <a:spcPct val="15000"/>
            </a:spcAft>
            <a:buChar char="••"/>
          </a:pPr>
          <a:r>
            <a:rPr lang="en-US" sz="2100" kern="1200" dirty="0" smtClean="0"/>
            <a:t>Performance Management</a:t>
          </a:r>
          <a:endParaRPr lang="en-US" sz="2100" kern="1200" dirty="0"/>
        </a:p>
        <a:p>
          <a:pPr marL="228600" lvl="1" indent="-228600" algn="l" defTabSz="933450">
            <a:lnSpc>
              <a:spcPct val="90000"/>
            </a:lnSpc>
            <a:spcBef>
              <a:spcPct val="0"/>
            </a:spcBef>
            <a:spcAft>
              <a:spcPct val="15000"/>
            </a:spcAft>
            <a:buChar char="••"/>
          </a:pPr>
          <a:r>
            <a:rPr lang="en-US" sz="2100" kern="1200" dirty="0" smtClean="0"/>
            <a:t>Information Flow Management</a:t>
          </a:r>
          <a:endParaRPr lang="en-US" sz="2100" kern="1200" dirty="0"/>
        </a:p>
      </dsp:txBody>
      <dsp:txXfrm>
        <a:off x="2946371" y="769105"/>
        <a:ext cx="2582212" cy="3833392"/>
      </dsp:txXfrm>
    </dsp:sp>
    <dsp:sp modelId="{C18A04C1-9C3A-4ED5-B2FC-630A233CF31B}">
      <dsp:nvSpPr>
        <dsp:cNvPr id="0" name=""/>
        <dsp:cNvSpPr/>
      </dsp:nvSpPr>
      <dsp:spPr>
        <a:xfrm>
          <a:off x="5890093" y="164305"/>
          <a:ext cx="2582212" cy="604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smtClean="0"/>
            <a:t>Technology</a:t>
          </a:r>
          <a:endParaRPr lang="en-US" sz="2100" kern="1200" dirty="0"/>
        </a:p>
      </dsp:txBody>
      <dsp:txXfrm>
        <a:off x="5890093" y="164305"/>
        <a:ext cx="2582212" cy="604800"/>
      </dsp:txXfrm>
    </dsp:sp>
    <dsp:sp modelId="{79490123-7B20-4D96-BEBE-7D78A46F3F13}">
      <dsp:nvSpPr>
        <dsp:cNvPr id="0" name=""/>
        <dsp:cNvSpPr/>
      </dsp:nvSpPr>
      <dsp:spPr>
        <a:xfrm>
          <a:off x="5890093" y="769105"/>
          <a:ext cx="2582212" cy="383339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Data Policies &amp; Rules</a:t>
          </a:r>
          <a:endParaRPr lang="en-US" sz="2100" kern="1200" dirty="0"/>
        </a:p>
        <a:p>
          <a:pPr marL="228600" lvl="1" indent="-228600" algn="l" defTabSz="933450">
            <a:lnSpc>
              <a:spcPct val="90000"/>
            </a:lnSpc>
            <a:spcBef>
              <a:spcPct val="0"/>
            </a:spcBef>
            <a:spcAft>
              <a:spcPct val="15000"/>
            </a:spcAft>
            <a:buChar char="••"/>
          </a:pPr>
          <a:r>
            <a:rPr lang="en-US" sz="2100" kern="1200" dirty="0" smtClean="0"/>
            <a:t>Policy Orchestration</a:t>
          </a:r>
          <a:endParaRPr lang="en-US" sz="2100" kern="1200" dirty="0"/>
        </a:p>
        <a:p>
          <a:pPr marL="228600" lvl="1" indent="-228600" algn="l" defTabSz="933450">
            <a:lnSpc>
              <a:spcPct val="90000"/>
            </a:lnSpc>
            <a:spcBef>
              <a:spcPct val="0"/>
            </a:spcBef>
            <a:spcAft>
              <a:spcPct val="15000"/>
            </a:spcAft>
            <a:buChar char="••"/>
          </a:pPr>
          <a:r>
            <a:rPr lang="en-US" sz="2100" kern="1200" dirty="0" smtClean="0"/>
            <a:t>Compliance Monitoring</a:t>
          </a:r>
          <a:endParaRPr lang="en-US" sz="2100" kern="1200" dirty="0"/>
        </a:p>
        <a:p>
          <a:pPr marL="228600" lvl="1" indent="-228600" algn="l" defTabSz="933450">
            <a:lnSpc>
              <a:spcPct val="90000"/>
            </a:lnSpc>
            <a:spcBef>
              <a:spcPct val="0"/>
            </a:spcBef>
            <a:spcAft>
              <a:spcPct val="15000"/>
            </a:spcAft>
            <a:buChar char="••"/>
          </a:pPr>
          <a:r>
            <a:rPr lang="en-US" sz="2100" kern="1200" dirty="0" smtClean="0"/>
            <a:t>Modeling</a:t>
          </a:r>
          <a:endParaRPr lang="en-US" sz="2100" kern="1200" dirty="0"/>
        </a:p>
        <a:p>
          <a:pPr marL="228600" lvl="1" indent="-228600" algn="l" defTabSz="933450">
            <a:lnSpc>
              <a:spcPct val="90000"/>
            </a:lnSpc>
            <a:spcBef>
              <a:spcPct val="0"/>
            </a:spcBef>
            <a:spcAft>
              <a:spcPct val="15000"/>
            </a:spcAft>
            <a:buChar char="••"/>
          </a:pPr>
          <a:r>
            <a:rPr lang="en-US" sz="2100" kern="1200" dirty="0" smtClean="0"/>
            <a:t>Master Data</a:t>
          </a:r>
          <a:endParaRPr lang="en-US" sz="2100" kern="1200" dirty="0"/>
        </a:p>
        <a:p>
          <a:pPr marL="228600" lvl="1" indent="-228600" algn="l" defTabSz="933450">
            <a:lnSpc>
              <a:spcPct val="90000"/>
            </a:lnSpc>
            <a:spcBef>
              <a:spcPct val="0"/>
            </a:spcBef>
            <a:spcAft>
              <a:spcPct val="15000"/>
            </a:spcAft>
            <a:buChar char="••"/>
          </a:pPr>
          <a:r>
            <a:rPr lang="en-US" sz="2100" kern="1200" dirty="0" smtClean="0"/>
            <a:t>Data Quality Management</a:t>
          </a:r>
          <a:endParaRPr lang="en-US" sz="2100" kern="1200" dirty="0"/>
        </a:p>
      </dsp:txBody>
      <dsp:txXfrm>
        <a:off x="5890093" y="769105"/>
        <a:ext cx="2582212" cy="38333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69F66-C34B-4F19-BC8E-AEA551198532}" type="datetimeFigureOut">
              <a:rPr lang="en-US" smtClean="0"/>
              <a:t>8/22/2016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27C9-2B5D-43A9-8CD8-A93A2A08272D}" type="slidenum">
              <a:rPr lang="en-US" smtClean="0"/>
              <a:t>‹#›</a:t>
            </a:fld>
            <a:endParaRPr lang="en-US"/>
          </a:p>
        </p:txBody>
      </p:sp>
    </p:spTree>
    <p:extLst>
      <p:ext uri="{BB962C8B-B14F-4D97-AF65-F5344CB8AC3E}">
        <p14:creationId xmlns:p14="http://schemas.microsoft.com/office/powerpoint/2010/main" val="11556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a:t>
            </a:fld>
            <a:endParaRPr lang="en-US"/>
          </a:p>
        </p:txBody>
      </p:sp>
    </p:spTree>
    <p:extLst>
      <p:ext uri="{BB962C8B-B14F-4D97-AF65-F5344CB8AC3E}">
        <p14:creationId xmlns:p14="http://schemas.microsoft.com/office/powerpoint/2010/main" val="95549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81</a:t>
            </a:fld>
            <a:endParaRPr lang="en-US"/>
          </a:p>
        </p:txBody>
      </p:sp>
    </p:spTree>
    <p:extLst>
      <p:ext uri="{BB962C8B-B14F-4D97-AF65-F5344CB8AC3E}">
        <p14:creationId xmlns:p14="http://schemas.microsoft.com/office/powerpoint/2010/main" val="1264694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82</a:t>
            </a:fld>
            <a:endParaRPr lang="en-US"/>
          </a:p>
        </p:txBody>
      </p:sp>
    </p:spTree>
    <p:extLst>
      <p:ext uri="{BB962C8B-B14F-4D97-AF65-F5344CB8AC3E}">
        <p14:creationId xmlns:p14="http://schemas.microsoft.com/office/powerpoint/2010/main" val="554671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83</a:t>
            </a:fld>
            <a:endParaRPr lang="en-US"/>
          </a:p>
        </p:txBody>
      </p:sp>
    </p:spTree>
    <p:extLst>
      <p:ext uri="{BB962C8B-B14F-4D97-AF65-F5344CB8AC3E}">
        <p14:creationId xmlns:p14="http://schemas.microsoft.com/office/powerpoint/2010/main" val="3509268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84</a:t>
            </a:fld>
            <a:endParaRPr lang="en-US"/>
          </a:p>
        </p:txBody>
      </p:sp>
    </p:spTree>
    <p:extLst>
      <p:ext uri="{BB962C8B-B14F-4D97-AF65-F5344CB8AC3E}">
        <p14:creationId xmlns:p14="http://schemas.microsoft.com/office/powerpoint/2010/main" val="292522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85</a:t>
            </a:fld>
            <a:endParaRPr lang="en-US"/>
          </a:p>
        </p:txBody>
      </p:sp>
    </p:spTree>
    <p:extLst>
      <p:ext uri="{BB962C8B-B14F-4D97-AF65-F5344CB8AC3E}">
        <p14:creationId xmlns:p14="http://schemas.microsoft.com/office/powerpoint/2010/main" val="2046522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86</a:t>
            </a:fld>
            <a:endParaRPr lang="en-US"/>
          </a:p>
        </p:txBody>
      </p:sp>
    </p:spTree>
    <p:extLst>
      <p:ext uri="{BB962C8B-B14F-4D97-AF65-F5344CB8AC3E}">
        <p14:creationId xmlns:p14="http://schemas.microsoft.com/office/powerpoint/2010/main" val="311220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87</a:t>
            </a:fld>
            <a:endParaRPr lang="en-US"/>
          </a:p>
        </p:txBody>
      </p:sp>
    </p:spTree>
    <p:extLst>
      <p:ext uri="{BB962C8B-B14F-4D97-AF65-F5344CB8AC3E}">
        <p14:creationId xmlns:p14="http://schemas.microsoft.com/office/powerpoint/2010/main" val="424588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57066" indent="-291179" eaLnBrk="0" hangingPunct="0">
              <a:defRPr>
                <a:solidFill>
                  <a:schemeClr val="tx1"/>
                </a:solidFill>
                <a:latin typeface="Arial" charset="0"/>
                <a:ea typeface="ＭＳ Ｐゴシック" charset="-128"/>
              </a:defRPr>
            </a:lvl2pPr>
            <a:lvl3pPr marL="1164717" indent="-232943" eaLnBrk="0" hangingPunct="0">
              <a:defRPr>
                <a:solidFill>
                  <a:schemeClr val="tx1"/>
                </a:solidFill>
                <a:latin typeface="Arial" charset="0"/>
                <a:ea typeface="ＭＳ Ｐゴシック" charset="-128"/>
              </a:defRPr>
            </a:lvl3pPr>
            <a:lvl4pPr marL="1630604" indent="-232943" eaLnBrk="0" hangingPunct="0">
              <a:defRPr>
                <a:solidFill>
                  <a:schemeClr val="tx1"/>
                </a:solidFill>
                <a:latin typeface="Arial" charset="0"/>
                <a:ea typeface="ＭＳ Ｐゴシック" charset="-128"/>
              </a:defRPr>
            </a:lvl4pPr>
            <a:lvl5pPr marL="2096491" indent="-232943" eaLnBrk="0" hangingPunct="0">
              <a:defRPr>
                <a:solidFill>
                  <a:schemeClr val="tx1"/>
                </a:solidFill>
                <a:latin typeface="Arial" charset="0"/>
                <a:ea typeface="ＭＳ Ｐゴシック" charset="-128"/>
              </a:defRPr>
            </a:lvl5pPr>
            <a:lvl6pPr marL="2562377" indent="-232943" eaLnBrk="0" fontAlgn="base" hangingPunct="0">
              <a:spcBef>
                <a:spcPct val="0"/>
              </a:spcBef>
              <a:spcAft>
                <a:spcPct val="0"/>
              </a:spcAft>
              <a:defRPr>
                <a:solidFill>
                  <a:schemeClr val="tx1"/>
                </a:solidFill>
                <a:latin typeface="Arial" charset="0"/>
                <a:ea typeface="ＭＳ Ｐゴシック" charset="-128"/>
              </a:defRPr>
            </a:lvl6pPr>
            <a:lvl7pPr marL="3028264" indent="-232943" eaLnBrk="0" fontAlgn="base" hangingPunct="0">
              <a:spcBef>
                <a:spcPct val="0"/>
              </a:spcBef>
              <a:spcAft>
                <a:spcPct val="0"/>
              </a:spcAft>
              <a:defRPr>
                <a:solidFill>
                  <a:schemeClr val="tx1"/>
                </a:solidFill>
                <a:latin typeface="Arial" charset="0"/>
                <a:ea typeface="ＭＳ Ｐゴシック" charset="-128"/>
              </a:defRPr>
            </a:lvl7pPr>
            <a:lvl8pPr marL="3494151" indent="-232943" eaLnBrk="0" fontAlgn="base" hangingPunct="0">
              <a:spcBef>
                <a:spcPct val="0"/>
              </a:spcBef>
              <a:spcAft>
                <a:spcPct val="0"/>
              </a:spcAft>
              <a:defRPr>
                <a:solidFill>
                  <a:schemeClr val="tx1"/>
                </a:solidFill>
                <a:latin typeface="Arial" charset="0"/>
                <a:ea typeface="ＭＳ Ｐゴシック" charset="-128"/>
              </a:defRPr>
            </a:lvl8pPr>
            <a:lvl9pPr marL="3960038" indent="-232943"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72CC9F5-5C0C-4C23-B355-DD4FA8582994}" type="slidenum">
              <a:rPr lang="en-US" smtClean="0">
                <a:latin typeface="Calibri" charset="0"/>
              </a:rPr>
              <a:pPr eaLnBrk="1" hangingPunct="1"/>
              <a:t>13</a:t>
            </a:fld>
            <a:endParaRPr lang="en-US" smtClean="0">
              <a:latin typeface="Calibri" charset="0"/>
            </a:endParaRPr>
          </a:p>
        </p:txBody>
      </p:sp>
      <p:sp>
        <p:nvSpPr>
          <p:cNvPr id="58371" name="Rectangle 1026"/>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309" tIns="46655" rIns="93309" bIns="46655"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145765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F00C3A5-2C50-4E13-9C2F-1DD17303DE5E}" type="slidenum">
              <a:rPr lang="en-US" altLang="en-US"/>
              <a:pPr eaLnBrk="1" hangingPunct="1">
                <a:spcBef>
                  <a:spcPct val="0"/>
                </a:spcBef>
              </a:pPr>
              <a:t>72</a:t>
            </a:fld>
            <a:endParaRPr lang="en-US" altLang="en-US"/>
          </a:p>
        </p:txBody>
      </p:sp>
      <p:sp>
        <p:nvSpPr>
          <p:cNvPr id="7577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44687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45037F-9AFE-4BFB-AD23-FF92F29F217C}" type="slidenum">
              <a:rPr lang="en-US" smtClean="0"/>
              <a:t>75</a:t>
            </a:fld>
            <a:endParaRPr lang="en-US"/>
          </a:p>
        </p:txBody>
      </p:sp>
    </p:spTree>
    <p:extLst>
      <p:ext uri="{BB962C8B-B14F-4D97-AF65-F5344CB8AC3E}">
        <p14:creationId xmlns:p14="http://schemas.microsoft.com/office/powerpoint/2010/main" val="2908490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76</a:t>
            </a:fld>
            <a:endParaRPr lang="en-US"/>
          </a:p>
        </p:txBody>
      </p:sp>
    </p:spTree>
    <p:extLst>
      <p:ext uri="{BB962C8B-B14F-4D97-AF65-F5344CB8AC3E}">
        <p14:creationId xmlns:p14="http://schemas.microsoft.com/office/powerpoint/2010/main" val="51339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2BF3DB-551B-4A4C-9A65-3A549CC03D93}" type="slidenum">
              <a:rPr lang="en-US" smtClean="0"/>
              <a:t>77</a:t>
            </a:fld>
            <a:endParaRPr lang="en-US"/>
          </a:p>
        </p:txBody>
      </p:sp>
    </p:spTree>
    <p:extLst>
      <p:ext uri="{BB962C8B-B14F-4D97-AF65-F5344CB8AC3E}">
        <p14:creationId xmlns:p14="http://schemas.microsoft.com/office/powerpoint/2010/main" val="324781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2BF3DB-551B-4A4C-9A65-3A549CC03D93}" type="slidenum">
              <a:rPr lang="en-US" smtClean="0"/>
              <a:t>78</a:t>
            </a:fld>
            <a:endParaRPr lang="en-US"/>
          </a:p>
        </p:txBody>
      </p:sp>
    </p:spTree>
    <p:extLst>
      <p:ext uri="{BB962C8B-B14F-4D97-AF65-F5344CB8AC3E}">
        <p14:creationId xmlns:p14="http://schemas.microsoft.com/office/powerpoint/2010/main" val="60104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79</a:t>
            </a:fld>
            <a:endParaRPr lang="en-US"/>
          </a:p>
        </p:txBody>
      </p:sp>
    </p:spTree>
    <p:extLst>
      <p:ext uri="{BB962C8B-B14F-4D97-AF65-F5344CB8AC3E}">
        <p14:creationId xmlns:p14="http://schemas.microsoft.com/office/powerpoint/2010/main" val="2978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2BF3DB-551B-4A4C-9A65-3A549CC03D93}" type="slidenum">
              <a:rPr lang="en-US" smtClean="0"/>
              <a:t>80</a:t>
            </a:fld>
            <a:endParaRPr lang="en-US"/>
          </a:p>
        </p:txBody>
      </p:sp>
    </p:spTree>
    <p:extLst>
      <p:ext uri="{BB962C8B-B14F-4D97-AF65-F5344CB8AC3E}">
        <p14:creationId xmlns:p14="http://schemas.microsoft.com/office/powerpoint/2010/main" val="125678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dirty="0" smtClean="0"/>
              <a:t>Click </a:t>
            </a:r>
            <a:r>
              <a:rPr lang="en-US" dirty="0" smtClean="0"/>
              <a:t>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0754DF-84DC-482F-AACC-93FAE0AC6AF5}"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Helen Tibbo – Data Smart</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51368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D41B98-6422-4FC1-9170-B75BF21FB5D7}"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Helen Tibbo – Data Smart</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3776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17BD99-A09B-447E-B904-2E4061B29EF3}"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Helen Tibbo – Data Smart</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04836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381001"/>
            <a:ext cx="10363200" cy="1470025"/>
          </a:xfrm>
        </p:spPr>
        <p:txBody>
          <a:bodyPr/>
          <a:lstStyle>
            <a:lvl1pPr>
              <a:defRPr>
                <a:latin typeface="Verdan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3678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54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AE9ACEF-EF59-46CD-B86D-27958DAF4B64}" type="datetime1">
              <a:rPr lang="en-US" smtClean="0"/>
              <a:t>8/22/2016</a:t>
            </a:fld>
            <a:endParaRPr lang="en-US"/>
          </a:p>
        </p:txBody>
      </p:sp>
      <p:sp>
        <p:nvSpPr>
          <p:cNvPr id="5" name="Footer Placeholder 4"/>
          <p:cNvSpPr>
            <a:spLocks noGrp="1"/>
          </p:cNvSpPr>
          <p:nvPr>
            <p:ph type="ftr" sz="quarter" idx="11"/>
          </p:nvPr>
        </p:nvSpPr>
        <p:spPr/>
        <p:txBody>
          <a:bodyPr/>
          <a:lstStyle/>
          <a:p>
            <a:r>
              <a:rPr lang="en-US" dirty="0" smtClean="0"/>
              <a:t>Helen Tibbo – Data Smart</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07963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18B08D-456B-4BCF-AA1A-E3EEE83C0DEB}" type="datetime1">
              <a:rPr lang="en-US" smtClean="0"/>
              <a:t>8/22/2016</a:t>
            </a:fld>
            <a:endParaRPr lang="en-US"/>
          </a:p>
        </p:txBody>
      </p:sp>
      <p:sp>
        <p:nvSpPr>
          <p:cNvPr id="5" name="Footer Placeholder 4"/>
          <p:cNvSpPr>
            <a:spLocks noGrp="1"/>
          </p:cNvSpPr>
          <p:nvPr>
            <p:ph type="ftr" sz="quarter" idx="11"/>
          </p:nvPr>
        </p:nvSpPr>
        <p:spPr/>
        <p:txBody>
          <a:bodyPr/>
          <a:lstStyle/>
          <a:p>
            <a:r>
              <a:rPr lang="en-US" dirty="0" smtClean="0"/>
              <a:t>Helen Tibbo – Data Smart</a:t>
            </a:r>
            <a:endParaRPr lang="en-US" dirty="0"/>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0477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54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5CD7D1-F51C-449D-B00B-A8835ADA9BC3}"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Helen Tibbo – Data Smart</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414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628E52-4CD6-4A1F-B4D7-AAC5E22DBEE6}" type="datetime1">
              <a:rPr lang="en-US" smtClean="0"/>
              <a:t>8/22/2016</a:t>
            </a:fld>
            <a:endParaRPr lang="en-US"/>
          </a:p>
        </p:txBody>
      </p:sp>
      <p:sp>
        <p:nvSpPr>
          <p:cNvPr id="8" name="Footer Placeholder 7"/>
          <p:cNvSpPr>
            <a:spLocks noGrp="1"/>
          </p:cNvSpPr>
          <p:nvPr>
            <p:ph type="ftr" sz="quarter" idx="11"/>
          </p:nvPr>
        </p:nvSpPr>
        <p:spPr/>
        <p:txBody>
          <a:bodyPr/>
          <a:lstStyle/>
          <a:p>
            <a:r>
              <a:rPr lang="en-US" smtClean="0"/>
              <a:t>Helen Tibbo – Data Smart</a:t>
            </a:r>
            <a:endParaRPr lang="en-US"/>
          </a:p>
        </p:txBody>
      </p:sp>
      <p:sp>
        <p:nvSpPr>
          <p:cNvPr id="9" name="Slide Number Placeholder 8"/>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53387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54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3E7710F-7DC3-4351-8238-C88E78BB4D50}" type="datetime1">
              <a:rPr lang="en-US" smtClean="0"/>
              <a:t>8/22/2016</a:t>
            </a:fld>
            <a:endParaRPr lang="en-US"/>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44474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0BC59-3FE8-4416-BBF5-27E17EE1DAE2}" type="datetime1">
              <a:rPr lang="en-US" smtClean="0"/>
              <a:t>8/22/2016</a:t>
            </a:fld>
            <a:endParaRPr lang="en-US"/>
          </a:p>
        </p:txBody>
      </p:sp>
      <p:sp>
        <p:nvSpPr>
          <p:cNvPr id="3" name="Footer Placeholder 2"/>
          <p:cNvSpPr>
            <a:spLocks noGrp="1"/>
          </p:cNvSpPr>
          <p:nvPr>
            <p:ph type="ftr" sz="quarter" idx="11"/>
          </p:nvPr>
        </p:nvSpPr>
        <p:spPr/>
        <p:txBody>
          <a:bodyPr/>
          <a:lstStyle/>
          <a:p>
            <a:r>
              <a:rPr lang="en-US" smtClean="0"/>
              <a:t>Helen Tibbo – Data Smart</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1535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52B3F7-CDD8-4A69-ABF8-524EAF30A7D6}"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Helen Tibbo – Data Smart</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29996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6FCAE-9B83-4CAD-84B7-0154BDE44879}"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Helen Tibbo – Data Smart</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8329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2000" t="88000" r="70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97ED68-5BB3-425C-927E-4D915BB13CA8}" type="datetime1">
              <a:rPr lang="en-US" smtClean="0"/>
              <a:t>8/22/2016</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Helen Tibbo – Data Smart</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1958-1960-4AC3-B3FE-C8FF6A01984A}" type="slidenum">
              <a:rPr lang="en-US" smtClean="0"/>
              <a:t>‹#›</a:t>
            </a:fld>
            <a:endParaRPr lang="en-US"/>
          </a:p>
        </p:txBody>
      </p:sp>
    </p:spTree>
    <p:extLst>
      <p:ext uri="{BB962C8B-B14F-4D97-AF65-F5344CB8AC3E}">
        <p14:creationId xmlns:p14="http://schemas.microsoft.com/office/powerpoint/2010/main" val="70736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www.dama.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usinessdictionary.com/definition/learning-organization.html#ixzz3xViRzLJW"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hbr.org/1993/07/building-a-learning-organization"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eb.stanford.edu/dept/pres-provost/cgi-bin/dg/wordpress/wp-content/uploads/2011/11/DG-Pres002.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878" y="758807"/>
            <a:ext cx="10363200" cy="2387600"/>
          </a:xfrm>
        </p:spPr>
        <p:txBody>
          <a:bodyPr>
            <a:normAutofit/>
          </a:bodyPr>
          <a:lstStyle/>
          <a:p>
            <a:r>
              <a:rPr lang="en-US" b="1" dirty="0">
                <a:solidFill>
                  <a:schemeClr val="accent5">
                    <a:lumMod val="75000"/>
                  </a:schemeClr>
                </a:solidFill>
                <a:latin typeface="Palatino Linotype" panose="02040502050505030304" pitchFamily="18" charset="0"/>
                <a:ea typeface="Verdana" panose="020B0604030504040204" pitchFamily="34" charset="0"/>
                <a:cs typeface="Verdana" panose="020B0604030504040204" pitchFamily="34" charset="0"/>
              </a:rPr>
              <a:t>2</a:t>
            </a:r>
            <a:r>
              <a:rPr lang="en-US" b="1" dirty="0" smtClean="0">
                <a:solidFill>
                  <a:schemeClr val="accent5">
                    <a:lumMod val="75000"/>
                  </a:schemeClr>
                </a:solidFill>
                <a:latin typeface="Palatino Linotype" panose="02040502050505030304" pitchFamily="18" charset="0"/>
                <a:ea typeface="Verdana" panose="020B0604030504040204" pitchFamily="34" charset="0"/>
                <a:cs typeface="Verdana" panose="020B0604030504040204" pitchFamily="34" charset="0"/>
              </a:rPr>
              <a:t>.2</a:t>
            </a:r>
            <a:r>
              <a:rPr lang="en-US" dirty="0" smtClean="0">
                <a:solidFill>
                  <a:schemeClr val="accent5">
                    <a:lumMod val="75000"/>
                  </a:schemeClr>
                </a:solidFill>
                <a:latin typeface="Palatino Linotype" panose="02040502050505030304" pitchFamily="18" charset="0"/>
                <a:ea typeface="Verdana" panose="020B0604030504040204" pitchFamily="34" charset="0"/>
                <a:cs typeface="Verdana" panose="020B0604030504040204" pitchFamily="34" charset="0"/>
              </a:rPr>
              <a:t> </a:t>
            </a:r>
            <a:r>
              <a:rPr lang="en-US" dirty="0">
                <a:solidFill>
                  <a:schemeClr val="accent5">
                    <a:lumMod val="75000"/>
                  </a:schemeClr>
                </a:solidFill>
                <a:latin typeface="Palatino Linotype" panose="02040502050505030304" pitchFamily="18" charset="0"/>
              </a:rPr>
              <a:t>The </a:t>
            </a:r>
            <a:r>
              <a:rPr lang="en-US" dirty="0" smtClean="0">
                <a:solidFill>
                  <a:schemeClr val="accent5">
                    <a:lumMod val="75000"/>
                  </a:schemeClr>
                </a:solidFill>
                <a:latin typeface="Palatino Linotype" panose="02040502050505030304" pitchFamily="18" charset="0"/>
              </a:rPr>
              <a:t>Data Smart Enterprise </a:t>
            </a:r>
            <a:endParaRPr lang="en-US" dirty="0">
              <a:solidFill>
                <a:schemeClr val="accent5">
                  <a:lumMod val="75000"/>
                </a:schemeClr>
              </a:solidFill>
              <a:latin typeface="Palatino Linotype" panose="02040502050505030304" pitchFamily="18" charset="0"/>
            </a:endParaRPr>
          </a:p>
        </p:txBody>
      </p:sp>
      <p:sp>
        <p:nvSpPr>
          <p:cNvPr id="3" name="Subtitle 2"/>
          <p:cNvSpPr>
            <a:spLocks noGrp="1"/>
          </p:cNvSpPr>
          <p:nvPr>
            <p:ph type="subTitle" idx="1"/>
          </p:nvPr>
        </p:nvSpPr>
        <p:spPr>
          <a:xfrm>
            <a:off x="2667000" y="4167303"/>
            <a:ext cx="6858000" cy="1655762"/>
          </a:xfrm>
        </p:spPr>
        <p:txBody>
          <a:bodyPr>
            <a:normAutofit lnSpcReduction="10000"/>
          </a:bodyPr>
          <a:lstStyle/>
          <a:p>
            <a:pPr>
              <a:defRPr/>
            </a:pPr>
            <a:r>
              <a:rPr lang="en-US" dirty="0">
                <a:latin typeface="Verdana" panose="020B0604030504040204" pitchFamily="34" charset="0"/>
                <a:ea typeface="Verdana" panose="020B0604030504040204" pitchFamily="34" charset="0"/>
                <a:cs typeface="Verdana" panose="020B0604030504040204" pitchFamily="34" charset="0"/>
              </a:rPr>
              <a:t>Helen R. Tibbo</a:t>
            </a:r>
          </a:p>
          <a:p>
            <a:pPr>
              <a:defRPr/>
            </a:pPr>
            <a:r>
              <a:rPr lang="en-US" dirty="0">
                <a:latin typeface="Verdana" panose="020B0604030504040204" pitchFamily="34" charset="0"/>
                <a:ea typeface="Verdana" panose="020B0604030504040204" pitchFamily="34" charset="0"/>
                <a:cs typeface="Verdana" panose="020B0604030504040204" pitchFamily="34" charset="0"/>
              </a:rPr>
              <a:t>tibbo@email.unc.edu</a:t>
            </a:r>
          </a:p>
          <a:p>
            <a:pPr>
              <a:defRPr/>
            </a:pPr>
            <a:endParaRPr lang="en-US" dirty="0">
              <a:latin typeface="Verdana" panose="020B0604030504040204" pitchFamily="34" charset="0"/>
              <a:ea typeface="Verdana" panose="020B0604030504040204" pitchFamily="34" charset="0"/>
              <a:cs typeface="Verdana" panose="020B0604030504040204" pitchFamily="34" charset="0"/>
            </a:endParaRPr>
          </a:p>
          <a:p>
            <a:pPr>
              <a:defRPr/>
            </a:pPr>
            <a:r>
              <a:rPr lang="en-US" dirty="0">
                <a:latin typeface="Verdana" panose="020B0604030504040204" pitchFamily="34" charset="0"/>
                <a:ea typeface="Verdana" panose="020B0604030504040204" pitchFamily="34" charset="0"/>
                <a:cs typeface="Verdana" panose="020B0604030504040204" pitchFamily="34" charset="0"/>
              </a:rPr>
              <a:t>September </a:t>
            </a:r>
            <a:r>
              <a:rPr lang="en-US" dirty="0" smtClean="0">
                <a:latin typeface="Verdana" panose="020B0604030504040204" pitchFamily="34" charset="0"/>
                <a:ea typeface="Verdana" panose="020B0604030504040204" pitchFamily="34" charset="0"/>
                <a:cs typeface="Verdana" panose="020B0604030504040204" pitchFamily="34" charset="0"/>
              </a:rPr>
              <a:t>8, </a:t>
            </a:r>
            <a:r>
              <a:rPr lang="en-US" dirty="0">
                <a:latin typeface="Verdana" panose="020B0604030504040204" pitchFamily="34" charset="0"/>
                <a:ea typeface="Verdana" panose="020B0604030504040204" pitchFamily="34" charset="0"/>
                <a:cs typeface="Verdana" panose="020B0604030504040204" pitchFamily="34" charset="0"/>
              </a:rPr>
              <a:t>2016</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a:spLocks noChangeArrowheads="1"/>
          </p:cNvSpPr>
          <p:nvPr/>
        </p:nvSpPr>
        <p:spPr bwMode="auto">
          <a:xfrm>
            <a:off x="1866378" y="401682"/>
            <a:ext cx="8458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en-US" sz="2800" b="1" dirty="0">
                <a:latin typeface="Verdana" panose="020B0604030504040204" pitchFamily="34" charset="0"/>
              </a:rPr>
              <a:t>Introduction to Data Management Concepts and Practices</a:t>
            </a:r>
          </a:p>
        </p:txBody>
      </p:sp>
    </p:spTree>
    <p:extLst>
      <p:ext uri="{BB962C8B-B14F-4D97-AF65-F5344CB8AC3E}">
        <p14:creationId xmlns:p14="http://schemas.microsoft.com/office/powerpoint/2010/main" val="19773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Senge’s</a:t>
            </a:r>
            <a:r>
              <a:rPr lang="en-US" dirty="0"/>
              <a:t> 5 Disciplines</a:t>
            </a:r>
          </a:p>
        </p:txBody>
      </p:sp>
      <p:sp>
        <p:nvSpPr>
          <p:cNvPr id="3" name="Content Placeholder 2"/>
          <p:cNvSpPr>
            <a:spLocks noGrp="1"/>
          </p:cNvSpPr>
          <p:nvPr>
            <p:ph idx="1"/>
          </p:nvPr>
        </p:nvSpPr>
        <p:spPr>
          <a:xfrm>
            <a:off x="638978" y="1825625"/>
            <a:ext cx="10714822" cy="4351338"/>
          </a:xfrm>
        </p:spPr>
        <p:txBody>
          <a:bodyPr/>
          <a:lstStyle/>
          <a:p>
            <a:pPr>
              <a:lnSpc>
                <a:spcPct val="100000"/>
              </a:lnSpc>
            </a:pPr>
            <a:r>
              <a:rPr lang="en-US" dirty="0" smtClean="0"/>
              <a:t>Systems thinking</a:t>
            </a:r>
          </a:p>
          <a:p>
            <a:pPr lvl="1">
              <a:lnSpc>
                <a:spcPct val="100000"/>
              </a:lnSpc>
            </a:pPr>
            <a:r>
              <a:rPr lang="en-US" dirty="0" smtClean="0"/>
              <a:t>Holistic rather than fragmented thinking</a:t>
            </a:r>
          </a:p>
          <a:p>
            <a:pPr lvl="1">
              <a:lnSpc>
                <a:spcPct val="100000"/>
              </a:lnSpc>
            </a:pPr>
            <a:r>
              <a:rPr lang="en-US" dirty="0" smtClean="0"/>
              <a:t>Strategic thinking</a:t>
            </a:r>
          </a:p>
          <a:p>
            <a:pPr lvl="1">
              <a:lnSpc>
                <a:spcPct val="100000"/>
              </a:lnSpc>
            </a:pPr>
            <a:endParaRPr lang="en-US" dirty="0"/>
          </a:p>
          <a:p>
            <a:r>
              <a:rPr lang="en-US" dirty="0" smtClean="0"/>
              <a:t>This last point is particularly important for data curation.</a:t>
            </a:r>
            <a:endParaRPr lang="en-US" dirty="0"/>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10</a:t>
            </a:fld>
            <a:endParaRPr lang="en-US"/>
          </a:p>
        </p:txBody>
      </p:sp>
    </p:spTree>
    <p:extLst>
      <p:ext uri="{BB962C8B-B14F-4D97-AF65-F5344CB8AC3E}">
        <p14:creationId xmlns:p14="http://schemas.microsoft.com/office/powerpoint/2010/main" val="2956653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Embracing Change</a:t>
            </a:r>
            <a:endParaRPr lang="en-US" dirty="0"/>
          </a:p>
        </p:txBody>
      </p:sp>
      <p:sp>
        <p:nvSpPr>
          <p:cNvPr id="3" name="Content Placeholder 2"/>
          <p:cNvSpPr>
            <a:spLocks noGrp="1"/>
          </p:cNvSpPr>
          <p:nvPr>
            <p:ph idx="1"/>
          </p:nvPr>
        </p:nvSpPr>
        <p:spPr>
          <a:xfrm>
            <a:off x="594911" y="1825625"/>
            <a:ext cx="10758889" cy="4351338"/>
          </a:xfrm>
        </p:spPr>
        <p:txBody>
          <a:bodyPr/>
          <a:lstStyle/>
          <a:p>
            <a:r>
              <a:rPr lang="en-US" dirty="0" smtClean="0"/>
              <a:t>As well as building a culture of assessment and learning, an organization needs to become accepting of change.</a:t>
            </a:r>
          </a:p>
          <a:p>
            <a:r>
              <a:rPr lang="en-US" dirty="0" smtClean="0"/>
              <a:t>Change management is a field of its own but is essential for optimizing staff involvement in organizational change.</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11</a:t>
            </a:fld>
            <a:endParaRPr lang="en-US"/>
          </a:p>
        </p:txBody>
      </p:sp>
    </p:spTree>
    <p:extLst>
      <p:ext uri="{BB962C8B-B14F-4D97-AF65-F5344CB8AC3E}">
        <p14:creationId xmlns:p14="http://schemas.microsoft.com/office/powerpoint/2010/main" val="43915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Learning, Assessment, &amp; Strategic Planning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12</a:t>
            </a:fld>
            <a:endParaRPr lang="en-US"/>
          </a:p>
        </p:txBody>
      </p:sp>
      <p:pic>
        <p:nvPicPr>
          <p:cNvPr id="6" name="Picture 5" descr="dc-three-legged.bmp"/>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2953" y="1736150"/>
            <a:ext cx="5821606" cy="444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8827477" y="3489614"/>
            <a:ext cx="2309446" cy="646331"/>
          </a:xfrm>
          <a:prstGeom prst="rect">
            <a:avLst/>
          </a:prstGeom>
          <a:noFill/>
        </p:spPr>
        <p:txBody>
          <a:bodyPr wrap="square" rtlCol="0">
            <a:spAutoFit/>
          </a:bodyPr>
          <a:lstStyle/>
          <a:p>
            <a:r>
              <a:rPr lang="en-US" dirty="0"/>
              <a:t>DPM 3-legged stool model</a:t>
            </a:r>
            <a:endParaRPr lang="en-US" dirty="0"/>
          </a:p>
        </p:txBody>
      </p:sp>
    </p:spTree>
    <p:extLst>
      <p:ext uri="{BB962C8B-B14F-4D97-AF65-F5344CB8AC3E}">
        <p14:creationId xmlns:p14="http://schemas.microsoft.com/office/powerpoint/2010/main" val="1331946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dc-three-legged.bmp"/>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2478" y="968376"/>
            <a:ext cx="6472237"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2"/>
          <p:cNvSpPr txBox="1">
            <a:spLocks noChangeArrowheads="1"/>
          </p:cNvSpPr>
          <p:nvPr/>
        </p:nvSpPr>
        <p:spPr bwMode="auto">
          <a:xfrm>
            <a:off x="3276600" y="5043488"/>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chemeClr val="accent1">
                    <a:lumMod val="50000"/>
                  </a:schemeClr>
                </a:solidFill>
              </a:rPr>
              <a:t>(</a:t>
            </a:r>
            <a:r>
              <a:rPr lang="en-US" b="1" dirty="0">
                <a:solidFill>
                  <a:schemeClr val="accent1">
                    <a:lumMod val="50000"/>
                  </a:schemeClr>
                </a:solidFill>
              </a:rPr>
              <a:t>how?)</a:t>
            </a:r>
            <a:endParaRPr lang="en-US" b="1" dirty="0">
              <a:solidFill>
                <a:schemeClr val="accent1">
                  <a:lumMod val="50000"/>
                </a:schemeClr>
              </a:solidFill>
            </a:endParaRPr>
          </a:p>
        </p:txBody>
      </p:sp>
      <p:sp>
        <p:nvSpPr>
          <p:cNvPr id="20484" name="TextBox 3"/>
          <p:cNvSpPr txBox="1">
            <a:spLocks noChangeArrowheads="1"/>
          </p:cNvSpPr>
          <p:nvPr/>
        </p:nvSpPr>
        <p:spPr bwMode="auto">
          <a:xfrm>
            <a:off x="5926015" y="59055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chemeClr val="accent1">
                    <a:lumMod val="50000"/>
                  </a:schemeClr>
                </a:solidFill>
              </a:rPr>
              <a:t>(</a:t>
            </a:r>
            <a:r>
              <a:rPr lang="en-US" b="1" dirty="0">
                <a:solidFill>
                  <a:schemeClr val="accent1">
                    <a:lumMod val="50000"/>
                  </a:schemeClr>
                </a:solidFill>
              </a:rPr>
              <a:t>what?)</a:t>
            </a:r>
            <a:endParaRPr lang="en-US" b="1" dirty="0">
              <a:solidFill>
                <a:schemeClr val="accent1">
                  <a:lumMod val="50000"/>
                </a:schemeClr>
              </a:solidFill>
            </a:endParaRPr>
          </a:p>
        </p:txBody>
      </p:sp>
      <p:sp>
        <p:nvSpPr>
          <p:cNvPr id="20485" name="TextBox 4"/>
          <p:cNvSpPr txBox="1">
            <a:spLocks noChangeArrowheads="1"/>
          </p:cNvSpPr>
          <p:nvPr/>
        </p:nvSpPr>
        <p:spPr bwMode="auto">
          <a:xfrm>
            <a:off x="7543800" y="5043488"/>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chemeClr val="accent1">
                    <a:lumMod val="50000"/>
                  </a:schemeClr>
                </a:solidFill>
              </a:rPr>
              <a:t>(how </a:t>
            </a:r>
            <a:r>
              <a:rPr lang="en-US" b="1" dirty="0">
                <a:solidFill>
                  <a:schemeClr val="accent1">
                    <a:lumMod val="50000"/>
                  </a:schemeClr>
                </a:solidFill>
              </a:rPr>
              <a:t>much?)</a:t>
            </a:r>
            <a:endParaRPr lang="en-US" b="1" dirty="0">
              <a:solidFill>
                <a:schemeClr val="accent1">
                  <a:lumMod val="50000"/>
                </a:schemeClr>
              </a:solidFill>
            </a:endParaRPr>
          </a:p>
        </p:txBody>
      </p:sp>
      <p:sp>
        <p:nvSpPr>
          <p:cNvPr id="20486" name="Text Box 7"/>
          <p:cNvSpPr txBox="1">
            <a:spLocks noChangeArrowheads="1"/>
          </p:cNvSpPr>
          <p:nvPr/>
        </p:nvSpPr>
        <p:spPr bwMode="auto">
          <a:xfrm>
            <a:off x="5598743" y="6415087"/>
            <a:ext cx="4708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spcBef>
                <a:spcPct val="50000"/>
              </a:spcBef>
            </a:pPr>
            <a:r>
              <a:rPr lang="en-US" dirty="0">
                <a:solidFill>
                  <a:srgbClr val="002060"/>
                </a:solidFill>
              </a:rPr>
              <a:t>Adapted from: Kenney and McGovern, 2003</a:t>
            </a:r>
            <a:endParaRPr lang="en-GB" dirty="0">
              <a:solidFill>
                <a:srgbClr val="002060"/>
              </a:solidFill>
            </a:endParaRPr>
          </a:p>
        </p:txBody>
      </p:sp>
      <p:sp>
        <p:nvSpPr>
          <p:cNvPr id="8" name="TextBox 2"/>
          <p:cNvSpPr txBox="1">
            <a:spLocks noChangeArrowheads="1"/>
          </p:cNvSpPr>
          <p:nvPr/>
        </p:nvSpPr>
        <p:spPr bwMode="auto">
          <a:xfrm>
            <a:off x="3276600" y="50292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rgbClr val="002060"/>
                </a:solidFill>
              </a:rPr>
              <a:t>(</a:t>
            </a:r>
            <a:r>
              <a:rPr lang="en-US" b="1" dirty="0">
                <a:solidFill>
                  <a:srgbClr val="002060"/>
                </a:solidFill>
              </a:rPr>
              <a:t>how?)</a:t>
            </a:r>
            <a:endParaRPr lang="en-US" b="1" dirty="0">
              <a:solidFill>
                <a:srgbClr val="002060"/>
              </a:solidFill>
            </a:endParaRPr>
          </a:p>
        </p:txBody>
      </p:sp>
      <p:sp>
        <p:nvSpPr>
          <p:cNvPr id="10" name="TextBox 4"/>
          <p:cNvSpPr txBox="1">
            <a:spLocks noChangeArrowheads="1"/>
          </p:cNvSpPr>
          <p:nvPr/>
        </p:nvSpPr>
        <p:spPr bwMode="auto">
          <a:xfrm>
            <a:off x="7543800" y="5029201"/>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b="1" dirty="0">
                <a:solidFill>
                  <a:srgbClr val="002060"/>
                </a:solidFill>
              </a:rPr>
              <a:t>(how </a:t>
            </a:r>
            <a:r>
              <a:rPr lang="en-US" b="1" dirty="0">
                <a:solidFill>
                  <a:srgbClr val="002060"/>
                </a:solidFill>
              </a:rPr>
              <a:t>much?)</a:t>
            </a:r>
            <a:endParaRPr lang="en-US" b="1" dirty="0">
              <a:solidFill>
                <a:srgbClr val="002060"/>
              </a:solidFill>
            </a:endParaRPr>
          </a:p>
        </p:txBody>
      </p:sp>
      <p:sp>
        <p:nvSpPr>
          <p:cNvPr id="2" name="Title 1"/>
          <p:cNvSpPr>
            <a:spLocks noGrp="1"/>
          </p:cNvSpPr>
          <p:nvPr>
            <p:ph type="title"/>
          </p:nvPr>
        </p:nvSpPr>
        <p:spPr>
          <a:xfrm>
            <a:off x="2117481" y="-61120"/>
            <a:ext cx="7886700" cy="1325563"/>
          </a:xfrm>
        </p:spPr>
        <p:txBody>
          <a:bodyPr/>
          <a:lstStyle/>
          <a:p>
            <a:r>
              <a:rPr lang="en-US" dirty="0" smtClean="0"/>
              <a:t>Relationship of the Legs</a:t>
            </a:r>
            <a:endParaRPr lang="en-US" dirty="0"/>
          </a:p>
        </p:txBody>
      </p:sp>
    </p:spTree>
    <p:extLst>
      <p:ext uri="{BB962C8B-B14F-4D97-AF65-F5344CB8AC3E}">
        <p14:creationId xmlns:p14="http://schemas.microsoft.com/office/powerpoint/2010/main" val="2008672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Learning Organization</a:t>
            </a:r>
            <a:endParaRPr lang="en-US" dirty="0"/>
          </a:p>
        </p:txBody>
      </p:sp>
      <p:sp>
        <p:nvSpPr>
          <p:cNvPr id="5" name="Content Placeholder 4"/>
          <p:cNvSpPr>
            <a:spLocks noGrp="1"/>
          </p:cNvSpPr>
          <p:nvPr>
            <p:ph idx="1"/>
          </p:nvPr>
        </p:nvSpPr>
        <p:spPr/>
        <p:txBody>
          <a:bodyPr/>
          <a:lstStyle/>
          <a:p>
            <a:r>
              <a:rPr lang="en-US" dirty="0" smtClean="0"/>
              <a:t>Please break into small groups and discuss:</a:t>
            </a:r>
          </a:p>
          <a:p>
            <a:pPr marL="514350" indent="-514350">
              <a:buFont typeface="+mj-lt"/>
              <a:buAutoNum type="arabicPeriod"/>
            </a:pPr>
            <a:r>
              <a:rPr lang="en-US" dirty="0" smtClean="0"/>
              <a:t>Is your unit/organization a “learning organization”? Why or why not?</a:t>
            </a:r>
          </a:p>
          <a:p>
            <a:pPr marL="514350" indent="-514350">
              <a:buFont typeface="+mj-lt"/>
              <a:buAutoNum type="arabicPeriod"/>
            </a:pPr>
            <a:r>
              <a:rPr lang="en-US" dirty="0" smtClean="0"/>
              <a:t>What is the relationship of the 3 legs for your unit/organization?</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14</a:t>
            </a:fld>
            <a:endParaRPr lang="en-US"/>
          </a:p>
        </p:txBody>
      </p:sp>
    </p:spTree>
    <p:extLst>
      <p:ext uri="{BB962C8B-B14F-4D97-AF65-F5344CB8AC3E}">
        <p14:creationId xmlns:p14="http://schemas.microsoft.com/office/powerpoint/2010/main" val="2420542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dirty="0" smtClean="0"/>
              <a:t>Evaluation</a:t>
            </a:r>
          </a:p>
        </p:txBody>
      </p:sp>
      <p:sp>
        <p:nvSpPr>
          <p:cNvPr id="36867" name="Content Placeholder 2"/>
          <p:cNvSpPr>
            <a:spLocks noGrp="1"/>
          </p:cNvSpPr>
          <p:nvPr>
            <p:ph idx="1"/>
          </p:nvPr>
        </p:nvSpPr>
        <p:spPr>
          <a:xfrm>
            <a:off x="638978" y="1690689"/>
            <a:ext cx="9475107" cy="4351338"/>
          </a:xfrm>
        </p:spPr>
        <p:txBody>
          <a:bodyPr>
            <a:normAutofit/>
          </a:bodyPr>
          <a:lstStyle/>
          <a:p>
            <a:pPr eaLnBrk="1" hangingPunct="1">
              <a:lnSpc>
                <a:spcPct val="100000"/>
              </a:lnSpc>
            </a:pPr>
            <a:r>
              <a:rPr lang="en-US" altLang="en-US" sz="3600" dirty="0"/>
              <a:t>“A systematic process for ascertaining whether and why an object of study meets the goals envisioned for that object.”</a:t>
            </a:r>
          </a:p>
          <a:p>
            <a:pPr lvl="2">
              <a:lnSpc>
                <a:spcPct val="100000"/>
              </a:lnSpc>
            </a:pPr>
            <a:r>
              <a:rPr lang="en-US" altLang="en-US" dirty="0" smtClean="0">
                <a:ea typeface="ＭＳ Ｐゴシック" panose="020B0600070205080204" pitchFamily="34" charset="-128"/>
              </a:rPr>
              <a:t>Gary Marchionini &amp; Gregory Crane, “Evaluating Hypermedia and Learning: Methods and Results from the Perseus Project,” </a:t>
            </a:r>
            <a:r>
              <a:rPr lang="en-US" altLang="en-US" i="1" dirty="0" smtClean="0">
                <a:ea typeface="ＭＳ Ｐゴシック" panose="020B0600070205080204" pitchFamily="34" charset="-128"/>
              </a:rPr>
              <a:t>Transactions on Information Systems (TOIS)</a:t>
            </a:r>
            <a:r>
              <a:rPr lang="en-US" altLang="en-US" dirty="0" smtClean="0">
                <a:ea typeface="ＭＳ Ｐゴシック" panose="020B0600070205080204" pitchFamily="34" charset="-128"/>
              </a:rPr>
              <a:t> , Vol. 12 Issue 1 (January 1994): 6. </a:t>
            </a:r>
          </a:p>
          <a:p>
            <a:pPr marL="457200" lvl="1" indent="0" algn="r">
              <a:buNone/>
            </a:pPr>
            <a:endParaRPr lang="en-US" altLang="en-US" dirty="0" smtClean="0">
              <a:ea typeface="ＭＳ Ｐゴシック" panose="020B0600070205080204" pitchFamily="34" charset="-128"/>
            </a:endParaRPr>
          </a:p>
          <a:p>
            <a:pPr eaLnBrk="1" hangingPunct="1"/>
            <a:endParaRPr lang="en-US" altLang="en-US" dirty="0" smtClean="0"/>
          </a:p>
        </p:txBody>
      </p:sp>
      <p:sp>
        <p:nvSpPr>
          <p:cNvPr id="36868"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41BE8D11-3A95-439E-9A53-1F6DC0D533BA}" type="slidenum">
              <a:rPr lang="en-US" altLang="en-US" sz="1200">
                <a:solidFill>
                  <a:srgbClr val="898989"/>
                </a:solidFill>
                <a:latin typeface="Arial" panose="020B0604020202020204" pitchFamily="34" charset="0"/>
              </a:rPr>
              <a:pPr eaLnBrk="1" hangingPunct="1">
                <a:spcBef>
                  <a:spcPct val="0"/>
                </a:spcBef>
                <a:buFontTx/>
                <a:buNone/>
              </a:pPr>
              <a:t>15</a:t>
            </a:fld>
            <a:endParaRPr lang="en-US" altLang="en-US" sz="1200">
              <a:solidFill>
                <a:srgbClr val="898989"/>
              </a:solidFill>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3822931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mtClean="0"/>
              <a:t>Assessment vs. Evaluation</a:t>
            </a:r>
          </a:p>
        </p:txBody>
      </p:sp>
      <p:sp>
        <p:nvSpPr>
          <p:cNvPr id="37891" name="Content Placeholder 2"/>
          <p:cNvSpPr>
            <a:spLocks noGrp="1"/>
          </p:cNvSpPr>
          <p:nvPr>
            <p:ph idx="1"/>
          </p:nvPr>
        </p:nvSpPr>
        <p:spPr/>
        <p:txBody>
          <a:bodyPr/>
          <a:lstStyle/>
          <a:p>
            <a:pPr eaLnBrk="1" hangingPunct="1">
              <a:lnSpc>
                <a:spcPct val="100000"/>
              </a:lnSpc>
            </a:pPr>
            <a:r>
              <a:rPr lang="en-US" altLang="en-US" dirty="0" smtClean="0"/>
              <a:t>Academics tend to use the term “evaluation” for this constellation of activities.</a:t>
            </a:r>
          </a:p>
          <a:p>
            <a:pPr eaLnBrk="1" hangingPunct="1">
              <a:lnSpc>
                <a:spcPct val="100000"/>
              </a:lnSpc>
            </a:pPr>
            <a:r>
              <a:rPr lang="en-US" altLang="en-US" dirty="0" smtClean="0"/>
              <a:t>Administrators in higher education and libraries are coming to use the term “assessment” when thinking about their programs.</a:t>
            </a:r>
          </a:p>
          <a:p>
            <a:pPr eaLnBrk="1" hangingPunct="1"/>
            <a:endParaRPr lang="en-US" altLang="en-US" dirty="0" smtClean="0"/>
          </a:p>
        </p:txBody>
      </p:sp>
      <p:sp>
        <p:nvSpPr>
          <p:cNvPr id="37892"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50610AAB-D6D8-4E0B-BF21-934D1CED9C87}" type="slidenum">
              <a:rPr lang="en-US" altLang="en-US" sz="1200">
                <a:solidFill>
                  <a:srgbClr val="898989"/>
                </a:solidFill>
                <a:latin typeface="Arial" panose="020B0604020202020204" pitchFamily="34" charset="0"/>
              </a:rPr>
              <a:pPr eaLnBrk="1" hangingPunct="1">
                <a:spcBef>
                  <a:spcPct val="0"/>
                </a:spcBef>
                <a:buFontTx/>
                <a:buNone/>
              </a:pPr>
              <a:t>16</a:t>
            </a:fld>
            <a:endParaRPr lang="en-US" altLang="en-US" sz="1200">
              <a:solidFill>
                <a:srgbClr val="898989"/>
              </a:solidFill>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3398812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05000" y="187569"/>
            <a:ext cx="8534400" cy="1143000"/>
          </a:xfrm>
        </p:spPr>
        <p:txBody>
          <a:bodyPr>
            <a:normAutofit fontScale="90000"/>
          </a:bodyPr>
          <a:lstStyle/>
          <a:p>
            <a:pPr marL="1588"/>
            <a:r>
              <a:rPr lang="en-US" altLang="en-US" dirty="0" smtClean="0"/>
              <a:t>High-Level Rationale for Evaluation &amp; Assessment</a:t>
            </a:r>
          </a:p>
        </p:txBody>
      </p:sp>
      <p:sp>
        <p:nvSpPr>
          <p:cNvPr id="38915" name="Content Placeholder 2"/>
          <p:cNvSpPr>
            <a:spLocks noGrp="1"/>
          </p:cNvSpPr>
          <p:nvPr>
            <p:ph idx="1"/>
          </p:nvPr>
        </p:nvSpPr>
        <p:spPr>
          <a:xfrm>
            <a:off x="649995" y="1458309"/>
            <a:ext cx="9789405" cy="4572000"/>
          </a:xfrm>
        </p:spPr>
        <p:txBody>
          <a:bodyPr>
            <a:normAutofit/>
          </a:bodyPr>
          <a:lstStyle/>
          <a:p>
            <a:pPr eaLnBrk="1" hangingPunct="1">
              <a:lnSpc>
                <a:spcPct val="100000"/>
              </a:lnSpc>
            </a:pPr>
            <a:r>
              <a:rPr lang="en-US" altLang="en-US" dirty="0" smtClean="0"/>
              <a:t>Assessment is the basis of self-understanding and improvement.</a:t>
            </a:r>
          </a:p>
          <a:p>
            <a:pPr eaLnBrk="1" hangingPunct="1">
              <a:lnSpc>
                <a:spcPct val="100000"/>
              </a:lnSpc>
            </a:pPr>
            <a:r>
              <a:rPr lang="en-US" altLang="en-US" dirty="0" smtClean="0"/>
              <a:t>Sharing results through publication leads to profession-wide benchmarks and overall understand and improvement.</a:t>
            </a:r>
          </a:p>
          <a:p>
            <a:pPr lvl="1">
              <a:lnSpc>
                <a:spcPct val="100000"/>
              </a:lnSpc>
            </a:pPr>
            <a:r>
              <a:rPr lang="en-US" altLang="en-US" dirty="0" smtClean="0"/>
              <a:t>While you may not be doing this there is a literature you can read and use</a:t>
            </a:r>
          </a:p>
          <a:p>
            <a:pPr lvl="1">
              <a:lnSpc>
                <a:spcPct val="100000"/>
              </a:lnSpc>
            </a:pPr>
            <a:r>
              <a:rPr lang="en-US" altLang="en-US" dirty="0" smtClean="0"/>
              <a:t>You can share results within your own community</a:t>
            </a:r>
          </a:p>
          <a:p>
            <a:pPr eaLnBrk="1" hangingPunct="1">
              <a:lnSpc>
                <a:spcPct val="100000"/>
              </a:lnSpc>
            </a:pPr>
            <a:r>
              <a:rPr lang="en-US" altLang="en-US" dirty="0" smtClean="0"/>
              <a:t>A culture of assessment can arise when fostered by administrators and managers.</a:t>
            </a:r>
          </a:p>
          <a:p>
            <a:pPr eaLnBrk="1" hangingPunct="1"/>
            <a:endParaRPr lang="en-US" altLang="en-US" dirty="0" smtClean="0"/>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17</a:t>
            </a:fld>
            <a:endParaRPr lang="en-US"/>
          </a:p>
        </p:txBody>
      </p:sp>
    </p:spTree>
    <p:extLst>
      <p:ext uri="{BB962C8B-B14F-4D97-AF65-F5344CB8AC3E}">
        <p14:creationId xmlns:p14="http://schemas.microsoft.com/office/powerpoint/2010/main" val="160411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981200" y="457200"/>
            <a:ext cx="8229600" cy="1143000"/>
          </a:xfrm>
        </p:spPr>
        <p:txBody>
          <a:bodyPr/>
          <a:lstStyle/>
          <a:p>
            <a:pPr eaLnBrk="1" hangingPunct="1"/>
            <a:r>
              <a:rPr lang="en-US" altLang="en-US" smtClean="0"/>
              <a:t>Rationale</a:t>
            </a:r>
          </a:p>
        </p:txBody>
      </p:sp>
      <p:sp>
        <p:nvSpPr>
          <p:cNvPr id="39939" name="Content Placeholder 2"/>
          <p:cNvSpPr>
            <a:spLocks noGrp="1"/>
          </p:cNvSpPr>
          <p:nvPr>
            <p:ph idx="1"/>
          </p:nvPr>
        </p:nvSpPr>
        <p:spPr>
          <a:xfrm>
            <a:off x="594911" y="1600200"/>
            <a:ext cx="9615889" cy="3886200"/>
          </a:xfrm>
        </p:spPr>
        <p:txBody>
          <a:bodyPr>
            <a:normAutofit/>
          </a:bodyPr>
          <a:lstStyle/>
          <a:p>
            <a:pPr eaLnBrk="1" hangingPunct="1">
              <a:lnSpc>
                <a:spcPct val="110000"/>
              </a:lnSpc>
            </a:pPr>
            <a:r>
              <a:rPr lang="en-US" altLang="en-US" dirty="0" smtClean="0"/>
              <a:t>The ability to accurately compare and contrast program metrics with like institutions helps to </a:t>
            </a:r>
          </a:p>
          <a:p>
            <a:pPr lvl="1" eaLnBrk="1" hangingPunct="1">
              <a:lnSpc>
                <a:spcPct val="110000"/>
              </a:lnSpc>
            </a:pPr>
            <a:r>
              <a:rPr lang="en-US" altLang="en-US" dirty="0" smtClean="0">
                <a:ea typeface="ＭＳ Ｐゴシック" panose="020B0600070205080204" pitchFamily="34" charset="-128"/>
              </a:rPr>
              <a:t>Set standards for services </a:t>
            </a:r>
          </a:p>
          <a:p>
            <a:pPr lvl="1" eaLnBrk="1" hangingPunct="1">
              <a:lnSpc>
                <a:spcPct val="110000"/>
              </a:lnSpc>
            </a:pPr>
            <a:r>
              <a:rPr lang="en-US" altLang="en-US" dirty="0">
                <a:ea typeface="ＭＳ Ｐゴシック" panose="020B0600070205080204" pitchFamily="34" charset="-128"/>
              </a:rPr>
              <a:t>A</a:t>
            </a:r>
            <a:r>
              <a:rPr lang="en-US" altLang="en-US" dirty="0" smtClean="0">
                <a:ea typeface="ＭＳ Ｐゴシック" panose="020B0600070205080204" pitchFamily="34" charset="-128"/>
              </a:rPr>
              <a:t>ssist in planning for improvements to those functions</a:t>
            </a:r>
          </a:p>
          <a:p>
            <a:pPr lvl="1" eaLnBrk="1" hangingPunct="1">
              <a:lnSpc>
                <a:spcPct val="110000"/>
              </a:lnSpc>
            </a:pPr>
            <a:r>
              <a:rPr lang="en-US" altLang="en-US" dirty="0" smtClean="0">
                <a:ea typeface="ＭＳ Ｐゴシック" panose="020B0600070205080204" pitchFamily="34" charset="-128"/>
              </a:rPr>
              <a:t>Support decision making</a:t>
            </a:r>
          </a:p>
          <a:p>
            <a:pPr lvl="1" eaLnBrk="1" hangingPunct="1">
              <a:lnSpc>
                <a:spcPct val="110000"/>
              </a:lnSpc>
            </a:pPr>
            <a:r>
              <a:rPr lang="en-US" altLang="en-US" dirty="0" smtClean="0"/>
              <a:t>Provide rationales for resource (re)allocation. </a:t>
            </a:r>
          </a:p>
          <a:p>
            <a:pPr eaLnBrk="1" hangingPunct="1"/>
            <a:endParaRPr lang="en-US" altLang="en-US" dirty="0" smtClean="0"/>
          </a:p>
        </p:txBody>
      </p:sp>
      <p:sp>
        <p:nvSpPr>
          <p:cNvPr id="39940"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4BE300-A90F-4776-8C44-08BE79A71CE8}" type="slidenum">
              <a:rPr lang="en-US" altLang="en-US">
                <a:solidFill>
                  <a:srgbClr val="898989"/>
                </a:solidFill>
              </a:rPr>
              <a:pPr eaLnBrk="1" hangingPunct="1"/>
              <a:t>18</a:t>
            </a:fld>
            <a:endParaRPr lang="en-US" altLang="en-US">
              <a:solidFill>
                <a:srgbClr val="898989"/>
              </a:solidFill>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380755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Importance of Context</a:t>
            </a:r>
            <a:endParaRPr lang="en-US" dirty="0"/>
          </a:p>
        </p:txBody>
      </p:sp>
      <p:sp>
        <p:nvSpPr>
          <p:cNvPr id="3" name="Content Placeholder 2"/>
          <p:cNvSpPr>
            <a:spLocks noGrp="1"/>
          </p:cNvSpPr>
          <p:nvPr>
            <p:ph idx="1"/>
          </p:nvPr>
        </p:nvSpPr>
        <p:spPr>
          <a:xfrm>
            <a:off x="627961" y="1825625"/>
            <a:ext cx="10725839" cy="4351338"/>
          </a:xfrm>
        </p:spPr>
        <p:txBody>
          <a:bodyPr>
            <a:normAutofit/>
          </a:bodyPr>
          <a:lstStyle/>
          <a:p>
            <a:r>
              <a:rPr lang="en-US" dirty="0"/>
              <a:t>When is </a:t>
            </a:r>
            <a:r>
              <a:rPr lang="en-US" dirty="0" smtClean="0"/>
              <a:t>3/10 good performance</a:t>
            </a:r>
            <a:r>
              <a:rPr lang="en-US" dirty="0"/>
              <a:t>?</a:t>
            </a:r>
          </a:p>
          <a:p>
            <a:pPr lvl="1"/>
            <a:r>
              <a:rPr lang="en-US" dirty="0" smtClean="0"/>
              <a:t>Batting .300 in baseball</a:t>
            </a:r>
          </a:p>
          <a:p>
            <a:pPr lvl="1"/>
            <a:r>
              <a:rPr lang="en-US" dirty="0" smtClean="0"/>
              <a:t>Score on a math test</a:t>
            </a:r>
          </a:p>
          <a:p>
            <a:pPr lvl="1"/>
            <a:r>
              <a:rPr lang="en-US" dirty="0" smtClean="0"/>
              <a:t>Survival rate for a complex and experimental surgery</a:t>
            </a:r>
          </a:p>
          <a:p>
            <a:pPr lvl="1"/>
            <a:r>
              <a:rPr lang="en-US" dirty="0" smtClean="0"/>
              <a:t>Survival rate for well-established surgery</a:t>
            </a:r>
          </a:p>
          <a:p>
            <a:pPr lvl="1"/>
            <a:r>
              <a:rPr lang="en-US" dirty="0" smtClean="0"/>
              <a:t>Answering reference questions?</a:t>
            </a:r>
          </a:p>
          <a:p>
            <a:pPr lvl="2"/>
            <a:r>
              <a:rPr lang="en-US" dirty="0" smtClean="0"/>
              <a:t>55% </a:t>
            </a:r>
            <a:r>
              <a:rPr lang="en-US" dirty="0" smtClean="0"/>
              <a:t>rule</a:t>
            </a:r>
          </a:p>
          <a:p>
            <a:r>
              <a:rPr lang="en-US" dirty="0" smtClean="0"/>
              <a:t>Need to establish a baseline of acceptable, good, and excellent behavior</a:t>
            </a:r>
          </a:p>
          <a:p>
            <a:pPr lvl="1"/>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19</a:t>
            </a:fld>
            <a:endParaRPr lang="en-US"/>
          </a:p>
        </p:txBody>
      </p:sp>
    </p:spTree>
    <p:extLst>
      <p:ext uri="{BB962C8B-B14F-4D97-AF65-F5344CB8AC3E}">
        <p14:creationId xmlns:p14="http://schemas.microsoft.com/office/powerpoint/2010/main" val="1912228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21884" y="226217"/>
            <a:ext cx="9948232" cy="1325563"/>
          </a:xfrm>
        </p:spPr>
        <p:txBody>
          <a:bodyPr>
            <a:normAutofit fontScale="90000"/>
          </a:bodyPr>
          <a:lstStyle/>
          <a:p>
            <a:r>
              <a:rPr lang="en-US" dirty="0" smtClean="0"/>
              <a:t>What Is a “Data Smart” Enterprise?</a:t>
            </a:r>
            <a:endParaRPr lang="en-US" dirty="0"/>
          </a:p>
        </p:txBody>
      </p:sp>
      <p:sp>
        <p:nvSpPr>
          <p:cNvPr id="7" name="Content Placeholder 6"/>
          <p:cNvSpPr>
            <a:spLocks noGrp="1"/>
          </p:cNvSpPr>
          <p:nvPr>
            <p:ph idx="1"/>
          </p:nvPr>
        </p:nvSpPr>
        <p:spPr>
          <a:xfrm>
            <a:off x="616945" y="1410159"/>
            <a:ext cx="9422405" cy="4763629"/>
          </a:xfrm>
        </p:spPr>
        <p:txBody>
          <a:bodyPr>
            <a:normAutofit fontScale="85000" lnSpcReduction="20000"/>
          </a:bodyPr>
          <a:lstStyle/>
          <a:p>
            <a:pPr marL="0" indent="0">
              <a:lnSpc>
                <a:spcPct val="120000"/>
              </a:lnSpc>
              <a:buNone/>
            </a:pPr>
            <a:r>
              <a:rPr lang="en-US" dirty="0" smtClean="0"/>
              <a:t>An organization</a:t>
            </a:r>
          </a:p>
          <a:p>
            <a:pPr marL="971550" lvl="1" indent="-514350">
              <a:lnSpc>
                <a:spcPct val="120000"/>
              </a:lnSpc>
              <a:buFont typeface="+mj-lt"/>
              <a:buAutoNum type="arabicPeriod"/>
            </a:pPr>
            <a:r>
              <a:rPr lang="en-US" dirty="0" smtClean="0"/>
              <a:t>That optimizes management and use of external data</a:t>
            </a:r>
          </a:p>
          <a:p>
            <a:pPr marL="1428750" lvl="2" indent="-514350">
              <a:lnSpc>
                <a:spcPct val="120000"/>
              </a:lnSpc>
              <a:buFont typeface="+mj-lt"/>
              <a:buAutoNum type="arabicPeriod"/>
            </a:pPr>
            <a:r>
              <a:rPr lang="en-US" dirty="0" smtClean="0"/>
              <a:t>Lifecycle Management built on use</a:t>
            </a:r>
          </a:p>
          <a:p>
            <a:pPr marL="1428750" lvl="2" indent="-514350">
              <a:lnSpc>
                <a:spcPct val="120000"/>
              </a:lnSpc>
              <a:buFont typeface="+mj-lt"/>
              <a:buAutoNum type="arabicPeriod"/>
            </a:pPr>
            <a:r>
              <a:rPr lang="en-US" dirty="0" smtClean="0"/>
              <a:t>Data Governance</a:t>
            </a:r>
          </a:p>
          <a:p>
            <a:pPr marL="1428750" lvl="2" indent="-514350">
              <a:lnSpc>
                <a:spcPct val="120000"/>
              </a:lnSpc>
              <a:buFont typeface="+mj-lt"/>
              <a:buAutoNum type="arabicPeriod"/>
            </a:pPr>
            <a:r>
              <a:rPr lang="en-US" dirty="0" smtClean="0"/>
              <a:t>Big Data </a:t>
            </a:r>
          </a:p>
          <a:p>
            <a:pPr marL="1428750" lvl="2" indent="-514350">
              <a:lnSpc>
                <a:spcPct val="120000"/>
              </a:lnSpc>
              <a:buFont typeface="+mj-lt"/>
              <a:buAutoNum type="arabicPeriod"/>
            </a:pPr>
            <a:r>
              <a:rPr lang="en-US" dirty="0" smtClean="0"/>
              <a:t>Information Retrieval</a:t>
            </a:r>
          </a:p>
          <a:p>
            <a:pPr marL="1428750" lvl="2" indent="-514350">
              <a:lnSpc>
                <a:spcPct val="120000"/>
              </a:lnSpc>
              <a:buFont typeface="+mj-lt"/>
              <a:buAutoNum type="arabicPeriod"/>
            </a:pPr>
            <a:r>
              <a:rPr lang="en-US" dirty="0" smtClean="0"/>
              <a:t>Management </a:t>
            </a:r>
            <a:r>
              <a:rPr lang="en-US" dirty="0"/>
              <a:t>Information </a:t>
            </a:r>
            <a:r>
              <a:rPr lang="en-US" dirty="0" smtClean="0"/>
              <a:t>Systems</a:t>
            </a:r>
          </a:p>
          <a:p>
            <a:pPr marL="971550" lvl="1" indent="-514350">
              <a:lnSpc>
                <a:spcPct val="120000"/>
              </a:lnSpc>
              <a:buFont typeface="+mj-lt"/>
              <a:buAutoNum type="arabicPeriod"/>
            </a:pPr>
            <a:r>
              <a:rPr lang="en-US" dirty="0" smtClean="0"/>
              <a:t>That optimizes management and use of internally generated data</a:t>
            </a:r>
          </a:p>
          <a:p>
            <a:pPr marL="1428750" lvl="2" indent="-514350">
              <a:lnSpc>
                <a:spcPct val="120000"/>
              </a:lnSpc>
              <a:buFont typeface="+mj-lt"/>
              <a:buAutoNum type="arabicPeriod"/>
            </a:pPr>
            <a:r>
              <a:rPr lang="en-US" dirty="0" smtClean="0"/>
              <a:t>Lifecycle Management built on use</a:t>
            </a:r>
          </a:p>
          <a:p>
            <a:pPr marL="1428750" lvl="2" indent="-514350">
              <a:lnSpc>
                <a:spcPct val="120000"/>
              </a:lnSpc>
              <a:buFont typeface="+mj-lt"/>
              <a:buAutoNum type="arabicPeriod"/>
            </a:pPr>
            <a:r>
              <a:rPr lang="en-US" dirty="0" smtClean="0"/>
              <a:t>Data Governance</a:t>
            </a:r>
          </a:p>
          <a:p>
            <a:pPr marL="1428750" lvl="2" indent="-514350">
              <a:lnSpc>
                <a:spcPct val="120000"/>
              </a:lnSpc>
              <a:buFont typeface="+mj-lt"/>
              <a:buAutoNum type="arabicPeriod"/>
            </a:pPr>
            <a:r>
              <a:rPr lang="en-US" dirty="0" smtClean="0"/>
              <a:t>Big Data</a:t>
            </a:r>
          </a:p>
          <a:p>
            <a:pPr marL="1428750" lvl="2" indent="-514350">
              <a:lnSpc>
                <a:spcPct val="120000"/>
              </a:lnSpc>
              <a:buFont typeface="+mj-lt"/>
              <a:buAutoNum type="arabicPeriod"/>
            </a:pPr>
            <a:r>
              <a:rPr lang="en-US" dirty="0" smtClean="0"/>
              <a:t>Information Retrieval</a:t>
            </a:r>
          </a:p>
          <a:p>
            <a:pPr marL="1428750" lvl="2" indent="-514350">
              <a:lnSpc>
                <a:spcPct val="120000"/>
              </a:lnSpc>
              <a:buFont typeface="+mj-lt"/>
              <a:buAutoNum type="arabicPeriod"/>
            </a:pPr>
            <a:r>
              <a:rPr lang="en-US" dirty="0" smtClean="0"/>
              <a:t>Management </a:t>
            </a:r>
            <a:r>
              <a:rPr lang="en-US" dirty="0"/>
              <a:t>Information Systems </a:t>
            </a:r>
          </a:p>
          <a:p>
            <a:pPr marL="1428750" lvl="2" indent="-514350">
              <a:lnSpc>
                <a:spcPct val="120000"/>
              </a:lnSpc>
              <a:buFont typeface="+mj-lt"/>
              <a:buAutoNum type="arabicPeriod"/>
            </a:pPr>
            <a:endParaRPr lang="en-US" dirty="0" smtClean="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2</a:t>
            </a:fld>
            <a:endParaRPr lang="en-US"/>
          </a:p>
        </p:txBody>
      </p:sp>
    </p:spTree>
    <p:extLst>
      <p:ext uri="{BB962C8B-B14F-4D97-AF65-F5344CB8AC3E}">
        <p14:creationId xmlns:p14="http://schemas.microsoft.com/office/powerpoint/2010/main" val="905089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Importance of Measurement Scale</a:t>
            </a:r>
            <a:endParaRPr lang="en-US" dirty="0"/>
          </a:p>
        </p:txBody>
      </p:sp>
      <p:sp>
        <p:nvSpPr>
          <p:cNvPr id="3" name="Content Placeholder 2"/>
          <p:cNvSpPr>
            <a:spLocks noGrp="1"/>
          </p:cNvSpPr>
          <p:nvPr>
            <p:ph idx="1"/>
          </p:nvPr>
        </p:nvSpPr>
        <p:spPr/>
        <p:txBody>
          <a:bodyPr/>
          <a:lstStyle/>
          <a:p>
            <a:r>
              <a:rPr lang="en-US" dirty="0"/>
              <a:t>When is a “B” acceptable?</a:t>
            </a:r>
          </a:p>
          <a:p>
            <a:pPr lvl="1"/>
            <a:r>
              <a:rPr lang="en-US" dirty="0"/>
              <a:t>Academic report card</a:t>
            </a:r>
          </a:p>
          <a:p>
            <a:pPr lvl="1"/>
            <a:r>
              <a:rPr lang="en-US" dirty="0"/>
              <a:t>Public Health score for a </a:t>
            </a:r>
            <a:r>
              <a:rPr lang="en-US" dirty="0" smtClean="0"/>
              <a:t>restaurant</a:t>
            </a:r>
          </a:p>
          <a:p>
            <a:pPr lvl="2"/>
            <a:r>
              <a:rPr lang="en-US" dirty="0" smtClean="0"/>
              <a:t>Truncated scale</a:t>
            </a:r>
            <a:endParaRPr lang="en-US" dirty="0"/>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20</a:t>
            </a:fld>
            <a:endParaRPr lang="en-US"/>
          </a:p>
        </p:txBody>
      </p:sp>
    </p:spTree>
    <p:extLst>
      <p:ext uri="{BB962C8B-B14F-4D97-AF65-F5344CB8AC3E}">
        <p14:creationId xmlns:p14="http://schemas.microsoft.com/office/powerpoint/2010/main" val="724178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of Perfection</a:t>
            </a:r>
            <a:endParaRPr lang="en-US" dirty="0"/>
          </a:p>
        </p:txBody>
      </p:sp>
      <p:sp>
        <p:nvSpPr>
          <p:cNvPr id="3" name="Content Placeholder 2"/>
          <p:cNvSpPr>
            <a:spLocks noGrp="1"/>
          </p:cNvSpPr>
          <p:nvPr>
            <p:ph idx="1"/>
          </p:nvPr>
        </p:nvSpPr>
        <p:spPr/>
        <p:txBody>
          <a:bodyPr/>
          <a:lstStyle/>
          <a:p>
            <a:r>
              <a:rPr lang="en-US" dirty="0" smtClean="0"/>
              <a:t>We are a nation that focuses on #1</a:t>
            </a:r>
          </a:p>
          <a:p>
            <a:pPr lvl="1"/>
            <a:r>
              <a:rPr lang="en-US" dirty="0" smtClean="0"/>
              <a:t>Winning or losing</a:t>
            </a:r>
          </a:p>
          <a:p>
            <a:pPr lvl="1"/>
            <a:r>
              <a:rPr lang="en-US" dirty="0" smtClean="0"/>
              <a:t>Olympics</a:t>
            </a:r>
          </a:p>
          <a:p>
            <a:pPr lvl="1"/>
            <a:endParaRPr lang="en-US" dirty="0"/>
          </a:p>
          <a:p>
            <a:r>
              <a:rPr lang="en-US" dirty="0" smtClean="0"/>
              <a:t>This attitude inhibits self-evaluation</a:t>
            </a:r>
          </a:p>
          <a:p>
            <a:r>
              <a:rPr lang="en-US" dirty="0" smtClean="0"/>
              <a:t>Being an intelligence community also inhibits sharing. </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21</a:t>
            </a:fld>
            <a:endParaRPr lang="en-US"/>
          </a:p>
        </p:txBody>
      </p:sp>
    </p:spTree>
    <p:extLst>
      <p:ext uri="{BB962C8B-B14F-4D97-AF65-F5344CB8AC3E}">
        <p14:creationId xmlns:p14="http://schemas.microsoft.com/office/powerpoint/2010/main" val="2060128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1200" y="457200"/>
            <a:ext cx="8534400" cy="1143000"/>
          </a:xfrm>
        </p:spPr>
        <p:txBody>
          <a:bodyPr>
            <a:normAutofit fontScale="90000"/>
          </a:bodyPr>
          <a:lstStyle/>
          <a:p>
            <a:pPr eaLnBrk="1" hangingPunct="1"/>
            <a:r>
              <a:rPr lang="en-US" altLang="en-US" dirty="0" smtClean="0"/>
              <a:t>Elements of Evaluation/Assessment</a:t>
            </a:r>
          </a:p>
        </p:txBody>
      </p:sp>
      <p:sp>
        <p:nvSpPr>
          <p:cNvPr id="40963" name="Content Placeholder 2"/>
          <p:cNvSpPr>
            <a:spLocks noGrp="1"/>
          </p:cNvSpPr>
          <p:nvPr>
            <p:ph idx="1"/>
          </p:nvPr>
        </p:nvSpPr>
        <p:spPr>
          <a:xfrm>
            <a:off x="561860" y="1798638"/>
            <a:ext cx="9877540" cy="4525963"/>
          </a:xfrm>
        </p:spPr>
        <p:txBody>
          <a:bodyPr>
            <a:normAutofit/>
          </a:bodyPr>
          <a:lstStyle/>
          <a:p>
            <a:pPr eaLnBrk="1" hangingPunct="1">
              <a:lnSpc>
                <a:spcPct val="90000"/>
              </a:lnSpc>
            </a:pPr>
            <a:r>
              <a:rPr lang="en-US" altLang="en-US" dirty="0" smtClean="0"/>
              <a:t>Goals and objectives of object, system, process, etc.</a:t>
            </a:r>
          </a:p>
          <a:p>
            <a:pPr eaLnBrk="1" hangingPunct="1">
              <a:lnSpc>
                <a:spcPct val="90000"/>
              </a:lnSpc>
            </a:pPr>
            <a:r>
              <a:rPr lang="en-US" altLang="en-US" dirty="0" smtClean="0"/>
              <a:t>Evaluators.</a:t>
            </a:r>
          </a:p>
          <a:p>
            <a:pPr eaLnBrk="1" hangingPunct="1">
              <a:lnSpc>
                <a:spcPct val="90000"/>
              </a:lnSpc>
            </a:pPr>
            <a:r>
              <a:rPr lang="en-US" altLang="en-US" dirty="0" smtClean="0"/>
              <a:t>Often other humans, i.e., staff and users of system.</a:t>
            </a:r>
          </a:p>
          <a:p>
            <a:pPr eaLnBrk="1" hangingPunct="1">
              <a:lnSpc>
                <a:spcPct val="90000"/>
              </a:lnSpc>
            </a:pPr>
            <a:r>
              <a:rPr lang="en-US" altLang="en-US" dirty="0" smtClean="0"/>
              <a:t>Methodology.</a:t>
            </a:r>
          </a:p>
          <a:p>
            <a:pPr eaLnBrk="1" hangingPunct="1">
              <a:lnSpc>
                <a:spcPct val="90000"/>
              </a:lnSpc>
            </a:pPr>
            <a:r>
              <a:rPr lang="en-US" altLang="en-US" dirty="0" smtClean="0"/>
              <a:t>Data.</a:t>
            </a:r>
          </a:p>
          <a:p>
            <a:pPr eaLnBrk="1" hangingPunct="1">
              <a:lnSpc>
                <a:spcPct val="90000"/>
              </a:lnSpc>
            </a:pPr>
            <a:r>
              <a:rPr lang="en-US" altLang="en-US" dirty="0" smtClean="0"/>
              <a:t>Comparison of goals for object, event, process, etc. under study.</a:t>
            </a:r>
          </a:p>
          <a:p>
            <a:pPr eaLnBrk="1" hangingPunct="1">
              <a:lnSpc>
                <a:spcPct val="90000"/>
              </a:lnSpc>
            </a:pPr>
            <a:r>
              <a:rPr lang="en-US" altLang="en-US" dirty="0" smtClean="0"/>
              <a:t>Conclusions.</a:t>
            </a:r>
          </a:p>
          <a:p>
            <a:pPr eaLnBrk="1" hangingPunct="1"/>
            <a:endParaRPr lang="en-US" altLang="en-US" sz="3000" dirty="0"/>
          </a:p>
        </p:txBody>
      </p:sp>
      <p:sp>
        <p:nvSpPr>
          <p:cNvPr id="40964"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0E75DC-09C3-497E-AA84-4B24973C1AE9}" type="slidenum">
              <a:rPr lang="en-US" altLang="en-US">
                <a:solidFill>
                  <a:srgbClr val="898989"/>
                </a:solidFill>
              </a:rPr>
              <a:pPr eaLnBrk="1" hangingPunct="1"/>
              <a:t>22</a:t>
            </a:fld>
            <a:endParaRPr lang="en-US" altLang="en-US">
              <a:solidFill>
                <a:srgbClr val="898989"/>
              </a:solidFill>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885019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mtClean="0"/>
              <a:t>Evaluation Criteria</a:t>
            </a:r>
          </a:p>
        </p:txBody>
      </p:sp>
      <p:sp>
        <p:nvSpPr>
          <p:cNvPr id="46083" name="Content Placeholder 2"/>
          <p:cNvSpPr>
            <a:spLocks noGrp="1"/>
          </p:cNvSpPr>
          <p:nvPr>
            <p:ph idx="1"/>
          </p:nvPr>
        </p:nvSpPr>
        <p:spPr>
          <a:xfrm>
            <a:off x="627961" y="1690689"/>
            <a:ext cx="9282435" cy="4351338"/>
          </a:xfrm>
        </p:spPr>
        <p:txBody>
          <a:bodyPr/>
          <a:lstStyle/>
          <a:p>
            <a:pPr eaLnBrk="1" hangingPunct="1"/>
            <a:r>
              <a:rPr lang="en-GB" altLang="en-US" dirty="0"/>
              <a:t>Identifying appropriate criteria is vital for every evaluation.</a:t>
            </a:r>
          </a:p>
          <a:p>
            <a:pPr eaLnBrk="1" hangingPunct="1"/>
            <a:r>
              <a:rPr lang="en-GB" altLang="en-US" dirty="0"/>
              <a:t>These depend on:</a:t>
            </a:r>
            <a:endParaRPr lang="en-GB" altLang="en-US" dirty="0" smtClean="0"/>
          </a:p>
          <a:p>
            <a:pPr lvl="1" eaLnBrk="1" hangingPunct="1"/>
            <a:r>
              <a:rPr lang="en-GB" altLang="en-US" dirty="0">
                <a:ea typeface="ＭＳ Ｐゴシック" panose="020B0600070205080204" pitchFamily="34" charset="-128"/>
              </a:rPr>
              <a:t> the scope and purpose of the study</a:t>
            </a:r>
          </a:p>
          <a:p>
            <a:pPr lvl="1" eaLnBrk="1" hangingPunct="1"/>
            <a:r>
              <a:rPr lang="en-GB" altLang="en-US" dirty="0">
                <a:ea typeface="ＭＳ Ｐゴシック" panose="020B0600070205080204" pitchFamily="34" charset="-128"/>
              </a:rPr>
              <a:t> the aims of the digitisation program</a:t>
            </a:r>
          </a:p>
          <a:p>
            <a:pPr lvl="1" eaLnBrk="1" hangingPunct="1"/>
            <a:r>
              <a:rPr lang="en-GB" altLang="en-US" dirty="0">
                <a:ea typeface="ＭＳ Ｐゴシック" panose="020B0600070205080204" pitchFamily="34" charset="-128"/>
              </a:rPr>
              <a:t> the time and resources available</a:t>
            </a:r>
            <a:r>
              <a:rPr lang="en-GB" altLang="en-US" dirty="0" smtClean="0">
                <a:ea typeface="ＭＳ Ｐゴシック" panose="020B0600070205080204" pitchFamily="34" charset="-128"/>
              </a:rPr>
              <a:t> </a:t>
            </a:r>
          </a:p>
          <a:p>
            <a:pPr eaLnBrk="1" hangingPunct="1"/>
            <a:r>
              <a:rPr lang="en-GB" altLang="en-US" dirty="0"/>
              <a:t>They need to be designed by the research team taking into account the program’s goals and users.</a:t>
            </a:r>
            <a:endParaRPr lang="en-GB" altLang="en-US" dirty="0" smtClean="0"/>
          </a:p>
          <a:p>
            <a:pPr eaLnBrk="1" hangingPunct="1"/>
            <a:endParaRPr lang="en-US" altLang="en-US" dirty="0" smtClean="0"/>
          </a:p>
        </p:txBody>
      </p:sp>
      <p:sp>
        <p:nvSpPr>
          <p:cNvPr id="46084"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C5AB89F0-EE30-4AE2-99A3-F76E2127C5A6}" type="slidenum">
              <a:rPr lang="en-US" altLang="en-US" sz="1200">
                <a:solidFill>
                  <a:srgbClr val="898989"/>
                </a:solidFill>
                <a:latin typeface="Arial" panose="020B0604020202020204" pitchFamily="34" charset="0"/>
              </a:rPr>
              <a:pPr eaLnBrk="1" hangingPunct="1">
                <a:spcBef>
                  <a:spcPct val="0"/>
                </a:spcBef>
                <a:buFontTx/>
                <a:buNone/>
              </a:pPr>
              <a:t>23</a:t>
            </a:fld>
            <a:endParaRPr lang="en-US" altLang="en-US" sz="1200">
              <a:solidFill>
                <a:srgbClr val="898989"/>
              </a:solidFill>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3748417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981200" y="457200"/>
            <a:ext cx="8229600" cy="1143000"/>
          </a:xfrm>
        </p:spPr>
        <p:txBody>
          <a:bodyPr/>
          <a:lstStyle/>
          <a:p>
            <a:pPr eaLnBrk="1" hangingPunct="1"/>
            <a:r>
              <a:rPr lang="en-US" altLang="en-US" smtClean="0"/>
              <a:t>Evaluation Issues</a:t>
            </a:r>
          </a:p>
        </p:txBody>
      </p:sp>
      <p:sp>
        <p:nvSpPr>
          <p:cNvPr id="59395" name="Content Placeholder 2"/>
          <p:cNvSpPr>
            <a:spLocks noGrp="1"/>
          </p:cNvSpPr>
          <p:nvPr>
            <p:ph idx="1"/>
          </p:nvPr>
        </p:nvSpPr>
        <p:spPr>
          <a:xfrm>
            <a:off x="561860" y="1600200"/>
            <a:ext cx="9648940" cy="4724400"/>
          </a:xfrm>
        </p:spPr>
        <p:txBody>
          <a:bodyPr>
            <a:normAutofit lnSpcReduction="10000"/>
          </a:bodyPr>
          <a:lstStyle/>
          <a:p>
            <a:pPr>
              <a:lnSpc>
                <a:spcPct val="110000"/>
              </a:lnSpc>
              <a:spcBef>
                <a:spcPts val="25"/>
              </a:spcBef>
              <a:buFont typeface="Arial" charset="0"/>
              <a:buChar char="•"/>
              <a:defRPr/>
            </a:pPr>
            <a:r>
              <a:rPr lang="en-US" dirty="0">
                <a:ea typeface="ＭＳ Ｐゴシック" charset="-128"/>
              </a:rPr>
              <a:t>Complex process</a:t>
            </a:r>
            <a:r>
              <a:rPr lang="en-US" dirty="0" smtClean="0">
                <a:ea typeface="ＭＳ Ｐゴシック" charset="-128"/>
              </a:rPr>
              <a:t>.</a:t>
            </a:r>
            <a:r>
              <a:rPr lang="en-US" dirty="0">
                <a:ea typeface="ＭＳ Ｐゴシック" charset="-128"/>
              </a:rPr>
              <a:t> </a:t>
            </a:r>
            <a:endParaRPr lang="en-US" dirty="0" smtClean="0">
              <a:ea typeface="ＭＳ Ｐゴシック" charset="-128"/>
            </a:endParaRPr>
          </a:p>
          <a:p>
            <a:pPr>
              <a:lnSpc>
                <a:spcPct val="110000"/>
              </a:lnSpc>
              <a:spcBef>
                <a:spcPts val="25"/>
              </a:spcBef>
              <a:buFont typeface="Arial" charset="0"/>
              <a:buChar char="•"/>
              <a:defRPr/>
            </a:pPr>
            <a:r>
              <a:rPr lang="en-US" dirty="0" smtClean="0">
                <a:ea typeface="ＭＳ Ｐゴシック" charset="-128"/>
              </a:rPr>
              <a:t>Requires </a:t>
            </a:r>
            <a:r>
              <a:rPr lang="en-US" dirty="0">
                <a:ea typeface="ＭＳ Ｐゴシック" charset="-128"/>
              </a:rPr>
              <a:t>some level of training.</a:t>
            </a:r>
          </a:p>
          <a:p>
            <a:pPr>
              <a:lnSpc>
                <a:spcPct val="110000"/>
              </a:lnSpc>
              <a:spcBef>
                <a:spcPts val="25"/>
              </a:spcBef>
              <a:buFont typeface="Arial" charset="0"/>
              <a:buChar char="•"/>
              <a:defRPr/>
            </a:pPr>
            <a:r>
              <a:rPr lang="en-US" dirty="0">
                <a:ea typeface="ＭＳ Ｐゴシック" charset="-128"/>
              </a:rPr>
              <a:t>Takes time and resources.</a:t>
            </a:r>
          </a:p>
          <a:p>
            <a:pPr>
              <a:lnSpc>
                <a:spcPct val="110000"/>
              </a:lnSpc>
              <a:spcBef>
                <a:spcPts val="25"/>
              </a:spcBef>
              <a:buFont typeface="Arial" charset="0"/>
              <a:buChar char="•"/>
              <a:defRPr/>
            </a:pPr>
            <a:r>
              <a:rPr lang="en-GB" dirty="0" smtClean="0">
                <a:ea typeface="ＭＳ Ｐゴシック" charset="-128"/>
              </a:rPr>
              <a:t>No single golden method exists.</a:t>
            </a:r>
          </a:p>
          <a:p>
            <a:pPr>
              <a:lnSpc>
                <a:spcPct val="110000"/>
              </a:lnSpc>
              <a:spcBef>
                <a:spcPts val="25"/>
              </a:spcBef>
              <a:buFont typeface="Arial" charset="0"/>
              <a:buChar char="•"/>
              <a:defRPr/>
            </a:pPr>
            <a:r>
              <a:rPr lang="en-GB" dirty="0" smtClean="0">
                <a:ea typeface="ＭＳ Ｐゴシック" charset="-128"/>
              </a:rPr>
              <a:t>Multiple methods yield best view of “reality.”</a:t>
            </a:r>
          </a:p>
          <a:p>
            <a:pPr>
              <a:lnSpc>
                <a:spcPct val="110000"/>
              </a:lnSpc>
              <a:spcBef>
                <a:spcPts val="25"/>
              </a:spcBef>
              <a:buFont typeface="Arial" charset="0"/>
              <a:buChar char="•"/>
              <a:defRPr/>
            </a:pPr>
            <a:r>
              <a:rPr lang="en-GB" dirty="0" smtClean="0">
                <a:ea typeface="ＭＳ Ｐゴシック" charset="-128"/>
              </a:rPr>
              <a:t>Rigorous sampling is essential – study is only as good as the sample.</a:t>
            </a:r>
          </a:p>
          <a:p>
            <a:pPr>
              <a:lnSpc>
                <a:spcPct val="110000"/>
              </a:lnSpc>
              <a:spcBef>
                <a:spcPts val="25"/>
              </a:spcBef>
              <a:buFont typeface="Arial" charset="0"/>
              <a:buChar char="•"/>
              <a:defRPr/>
            </a:pPr>
            <a:r>
              <a:rPr lang="en-GB" dirty="0" smtClean="0">
                <a:ea typeface="ＭＳ Ｐゴシック" charset="-128"/>
              </a:rPr>
              <a:t>Quantitative / qualitative: an artificial dichotomy?</a:t>
            </a:r>
          </a:p>
          <a:p>
            <a:pPr>
              <a:lnSpc>
                <a:spcPct val="110000"/>
              </a:lnSpc>
              <a:spcBef>
                <a:spcPts val="25"/>
              </a:spcBef>
              <a:buFont typeface="Arial" charset="0"/>
              <a:buChar char="•"/>
              <a:defRPr/>
            </a:pPr>
            <a:r>
              <a:rPr lang="en-GB" dirty="0" smtClean="0">
                <a:ea typeface="ＭＳ Ｐゴシック" charset="-128"/>
              </a:rPr>
              <a:t>Privacy and Institutional Review Board (IRB) approval. </a:t>
            </a:r>
          </a:p>
          <a:p>
            <a:pPr eaLnBrk="1" hangingPunct="1">
              <a:lnSpc>
                <a:spcPct val="110000"/>
              </a:lnSpc>
              <a:buFont typeface="Arial" charset="0"/>
              <a:buChar char="•"/>
              <a:defRPr/>
            </a:pPr>
            <a:endParaRPr lang="en-US" dirty="0" smtClean="0">
              <a:ea typeface="ＭＳ Ｐゴシック" charset="-128"/>
            </a:endParaRPr>
          </a:p>
        </p:txBody>
      </p:sp>
      <p:sp>
        <p:nvSpPr>
          <p:cNvPr id="41988"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803D39-FAF6-41EE-BBCE-74D58ED3660E}" type="slidenum">
              <a:rPr lang="en-US" altLang="en-US">
                <a:solidFill>
                  <a:srgbClr val="898989"/>
                </a:solidFill>
              </a:rPr>
              <a:pPr eaLnBrk="1" hangingPunct="1"/>
              <a:t>24</a:t>
            </a:fld>
            <a:endParaRPr lang="en-US" altLang="en-US">
              <a:solidFill>
                <a:srgbClr val="898989"/>
              </a:solidFill>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1962150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rtlCol="0">
            <a:normAutofit fontScale="90000"/>
          </a:bodyPr>
          <a:lstStyle/>
          <a:p>
            <a:pPr>
              <a:defRPr/>
            </a:pPr>
            <a:r>
              <a:rPr lang="en-US" dirty="0" smtClean="0">
                <a:ea typeface="+mj-ea"/>
              </a:rPr>
              <a:t>More Challenges to Evaluation/Assessment</a:t>
            </a:r>
          </a:p>
        </p:txBody>
      </p:sp>
      <p:sp>
        <p:nvSpPr>
          <p:cNvPr id="47107" name="Content Placeholder 2"/>
          <p:cNvSpPr>
            <a:spLocks noGrp="1"/>
          </p:cNvSpPr>
          <p:nvPr>
            <p:ph idx="1"/>
          </p:nvPr>
        </p:nvSpPr>
        <p:spPr>
          <a:xfrm>
            <a:off x="605928" y="1825625"/>
            <a:ext cx="10747872" cy="4351338"/>
          </a:xfrm>
        </p:spPr>
        <p:txBody>
          <a:bodyPr>
            <a:normAutofit/>
          </a:bodyPr>
          <a:lstStyle/>
          <a:p>
            <a:pPr eaLnBrk="1" hangingPunct="1">
              <a:lnSpc>
                <a:spcPct val="90000"/>
              </a:lnSpc>
            </a:pPr>
            <a:r>
              <a:rPr lang="en-US" altLang="en-US" dirty="0"/>
              <a:t>Is empowered by standardization and generalizability.</a:t>
            </a:r>
          </a:p>
          <a:p>
            <a:pPr eaLnBrk="1" hangingPunct="1">
              <a:lnSpc>
                <a:spcPct val="90000"/>
              </a:lnSpc>
            </a:pPr>
            <a:r>
              <a:rPr lang="en-GB" dirty="0" smtClean="0">
                <a:ea typeface="ＭＳ Ｐゴシック" charset="-128"/>
              </a:rPr>
              <a:t>Rigorous </a:t>
            </a:r>
            <a:r>
              <a:rPr lang="en-GB" dirty="0">
                <a:ea typeface="ＭＳ Ｐゴシック" charset="-128"/>
              </a:rPr>
              <a:t>sampling is essential – study is only as good as the sample.</a:t>
            </a:r>
          </a:p>
          <a:p>
            <a:pPr>
              <a:lnSpc>
                <a:spcPct val="110000"/>
              </a:lnSpc>
              <a:spcBef>
                <a:spcPts val="25"/>
              </a:spcBef>
              <a:buFont typeface="Arial" charset="0"/>
              <a:buChar char="•"/>
              <a:defRPr/>
            </a:pPr>
            <a:r>
              <a:rPr lang="en-GB" dirty="0">
                <a:ea typeface="ＭＳ Ｐゴシック" charset="-128"/>
              </a:rPr>
              <a:t>Quantitative / qualitative: an artificial dichotomy?</a:t>
            </a:r>
          </a:p>
          <a:p>
            <a:pPr eaLnBrk="1" hangingPunct="1">
              <a:lnSpc>
                <a:spcPct val="90000"/>
              </a:lnSpc>
            </a:pPr>
            <a:r>
              <a:rPr lang="en-US" altLang="en-US" dirty="0"/>
              <a:t>“Evaluation is problematic when the objects of evaluation are complex, novel, or abstract, and involve multiple, ill-defined goals.”</a:t>
            </a:r>
          </a:p>
          <a:p>
            <a:pPr lvl="1" algn="r" eaLnBrk="1" hangingPunct="1">
              <a:lnSpc>
                <a:spcPct val="90000"/>
              </a:lnSpc>
            </a:pPr>
            <a:r>
              <a:rPr lang="en-US" altLang="en-US" dirty="0">
                <a:ea typeface="ＭＳ Ｐゴシック" panose="020B0600070205080204" pitchFamily="34" charset="-128"/>
              </a:rPr>
              <a:t>Gary Marchionini</a:t>
            </a:r>
          </a:p>
          <a:p>
            <a:pPr eaLnBrk="1" hangingPunct="1"/>
            <a:endParaRPr lang="en-US" altLang="en-US" dirty="0" smtClean="0"/>
          </a:p>
        </p:txBody>
      </p:sp>
      <p:sp>
        <p:nvSpPr>
          <p:cNvPr id="47108"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D0DB8724-A428-409C-A089-C16FD7C8B0CD}" type="slidenum">
              <a:rPr lang="en-US" altLang="en-US" sz="1200">
                <a:solidFill>
                  <a:srgbClr val="898989"/>
                </a:solidFill>
                <a:latin typeface="Arial" panose="020B0604020202020204" pitchFamily="34" charset="0"/>
              </a:rPr>
              <a:pPr eaLnBrk="1" hangingPunct="1">
                <a:spcBef>
                  <a:spcPct val="0"/>
                </a:spcBef>
                <a:buFontTx/>
                <a:buNone/>
              </a:pPr>
              <a:t>25</a:t>
            </a:fld>
            <a:endParaRPr lang="en-US" altLang="en-US" sz="1200">
              <a:solidFill>
                <a:srgbClr val="898989"/>
              </a:solidFill>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1597549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r>
              <a:rPr lang="en-US" altLang="en-US" dirty="0" smtClean="0"/>
              <a:t>Don’t explore trivial topics.</a:t>
            </a:r>
          </a:p>
          <a:p>
            <a:r>
              <a:rPr lang="en-US" altLang="en-US" dirty="0" smtClean="0"/>
              <a:t>Don’t do a hasty job.</a:t>
            </a:r>
          </a:p>
          <a:p>
            <a:r>
              <a:rPr lang="en-US" altLang="en-US" dirty="0" smtClean="0"/>
              <a:t>Don’t send out a survey without pre-testing.</a:t>
            </a:r>
          </a:p>
          <a:p>
            <a:r>
              <a:rPr lang="en-US" altLang="en-US" dirty="0" smtClean="0"/>
              <a:t>Do work with survey design experts.</a:t>
            </a:r>
          </a:p>
          <a:p>
            <a:r>
              <a:rPr lang="en-US" altLang="en-US" dirty="0" smtClean="0"/>
              <a:t>Do work with statistics consultants.</a:t>
            </a:r>
          </a:p>
          <a:p>
            <a:r>
              <a:rPr lang="en-US" altLang="en-US" dirty="0" smtClean="0"/>
              <a:t>Do publish your work at least internally.</a:t>
            </a:r>
          </a:p>
        </p:txBody>
      </p:sp>
      <p:sp>
        <p:nvSpPr>
          <p:cNvPr id="43011" name="Title 2"/>
          <p:cNvSpPr>
            <a:spLocks noGrp="1"/>
          </p:cNvSpPr>
          <p:nvPr>
            <p:ph type="title"/>
          </p:nvPr>
        </p:nvSpPr>
        <p:spPr/>
        <p:txBody>
          <a:bodyPr/>
          <a:lstStyle/>
          <a:p>
            <a:r>
              <a:rPr lang="en-US" altLang="en-US" smtClean="0"/>
              <a:t>Your Time &amp; Effort Are Precious</a:t>
            </a: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26</a:t>
            </a:fld>
            <a:endParaRPr lang="en-US"/>
          </a:p>
        </p:txBody>
      </p:sp>
    </p:spTree>
    <p:extLst>
      <p:ext uri="{BB962C8B-B14F-4D97-AF65-F5344CB8AC3E}">
        <p14:creationId xmlns:p14="http://schemas.microsoft.com/office/powerpoint/2010/main" val="1142910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Building a Culture of Assessment</a:t>
            </a:r>
            <a:endParaRPr lang="en-US" dirty="0"/>
          </a:p>
        </p:txBody>
      </p:sp>
      <p:sp>
        <p:nvSpPr>
          <p:cNvPr id="5" name="Text Placeholder 4"/>
          <p:cNvSpPr>
            <a:spLocks noGrp="1"/>
          </p:cNvSpPr>
          <p:nvPr>
            <p:ph type="body" idx="1"/>
          </p:nvPr>
        </p:nvSpPr>
        <p:spPr/>
        <p:txBody>
          <a:bodyPr/>
          <a:lstStyle/>
          <a:p>
            <a:pPr>
              <a:buFont typeface="Arial" charset="0"/>
              <a:buNone/>
              <a:defRPr/>
            </a:pPr>
            <a:endParaRPr lang="en-US"/>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27</a:t>
            </a:fld>
            <a:endParaRPr lang="en-US"/>
          </a:p>
        </p:txBody>
      </p:sp>
    </p:spTree>
    <p:extLst>
      <p:ext uri="{BB962C8B-B14F-4D97-AF65-F5344CB8AC3E}">
        <p14:creationId xmlns:p14="http://schemas.microsoft.com/office/powerpoint/2010/main" val="3149395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457200"/>
            <a:ext cx="8229600" cy="1143000"/>
          </a:xfrm>
        </p:spPr>
        <p:txBody>
          <a:bodyPr>
            <a:normAutofit fontScale="90000"/>
          </a:bodyPr>
          <a:lstStyle/>
          <a:p>
            <a:pPr marL="484188"/>
            <a:r>
              <a:rPr lang="en-US" altLang="en-US" smtClean="0"/>
              <a:t>What Is a Culture of Assessment?</a:t>
            </a:r>
          </a:p>
        </p:txBody>
      </p:sp>
      <p:sp>
        <p:nvSpPr>
          <p:cNvPr id="49155" name="Rectangle 3"/>
          <p:cNvSpPr>
            <a:spLocks noGrp="1" noChangeArrowheads="1"/>
          </p:cNvSpPr>
          <p:nvPr>
            <p:ph type="body" idx="1"/>
          </p:nvPr>
        </p:nvSpPr>
        <p:spPr>
          <a:xfrm>
            <a:off x="627961" y="1882775"/>
            <a:ext cx="9582839" cy="4572000"/>
          </a:xfrm>
        </p:spPr>
        <p:txBody>
          <a:bodyPr/>
          <a:lstStyle/>
          <a:p>
            <a:pPr eaLnBrk="1" hangingPunct="1">
              <a:spcBef>
                <a:spcPct val="0"/>
              </a:spcBef>
            </a:pPr>
            <a:r>
              <a:rPr lang="en-US" altLang="en-US" dirty="0" smtClean="0"/>
              <a:t>“An organizational environment in which decisions are based on facts, research and analysis, and where services are planned and delivered in ways that maximize positive outcomes and impacts for customers and stakeholders</a:t>
            </a:r>
            <a:r>
              <a:rPr lang="en-US" altLang="en-US" dirty="0" smtClean="0"/>
              <a:t>.”</a:t>
            </a:r>
          </a:p>
          <a:p>
            <a:pPr marL="0" indent="0" eaLnBrk="1" hangingPunct="1">
              <a:spcBef>
                <a:spcPct val="0"/>
              </a:spcBef>
              <a:buNone/>
            </a:pPr>
            <a:r>
              <a:rPr lang="en-US" altLang="en-US" dirty="0" smtClean="0"/>
              <a:t> </a:t>
            </a:r>
            <a:endParaRPr lang="en-US" altLang="en-US" dirty="0" smtClean="0"/>
          </a:p>
          <a:p>
            <a:pPr lvl="2" algn="r" eaLnBrk="1" hangingPunct="1">
              <a:spcBef>
                <a:spcPct val="0"/>
              </a:spcBef>
            </a:pPr>
            <a:r>
              <a:rPr lang="en-US" altLang="en-US" dirty="0" smtClean="0">
                <a:ea typeface="ＭＳ Ｐゴシック" panose="020B0600070205080204" pitchFamily="34" charset="-128"/>
              </a:rPr>
              <a:t>Amos </a:t>
            </a:r>
            <a:r>
              <a:rPr lang="en-US" altLang="en-US" dirty="0" err="1" smtClean="0">
                <a:ea typeface="ＭＳ Ｐゴシック" panose="020B0600070205080204" pitchFamily="34" charset="-128"/>
              </a:rPr>
              <a:t>Lakos</a:t>
            </a:r>
            <a:r>
              <a:rPr lang="en-US" altLang="en-US" dirty="0" smtClean="0">
                <a:ea typeface="ＭＳ Ｐゴシック" panose="020B0600070205080204" pitchFamily="34" charset="-128"/>
              </a:rPr>
              <a:t> &amp; Shelley Phipps, </a:t>
            </a:r>
            <a:r>
              <a:rPr lang="en-US" altLang="en-US" i="1" dirty="0" smtClean="0">
                <a:ea typeface="ＭＳ Ｐゴシック" panose="020B0600070205080204" pitchFamily="34" charset="-128"/>
              </a:rPr>
              <a:t>“</a:t>
            </a:r>
            <a:r>
              <a:rPr lang="en-US" altLang="en-US" dirty="0" smtClean="0">
                <a:ea typeface="ＭＳ Ｐゴシック" panose="020B0600070205080204" pitchFamily="34" charset="-128"/>
              </a:rPr>
              <a:t>Creating a Culture of Assessment,” </a:t>
            </a:r>
            <a:r>
              <a:rPr lang="en-US" altLang="en-US" i="1" dirty="0" smtClean="0">
                <a:ea typeface="ＭＳ Ｐゴシック" panose="020B0600070205080204" pitchFamily="34" charset="-128"/>
              </a:rPr>
              <a:t>portal: Libraries and the Academy, Vol.</a:t>
            </a:r>
            <a:r>
              <a:rPr lang="en-US" altLang="en-US" dirty="0" smtClean="0">
                <a:ea typeface="ＭＳ Ｐゴシック" panose="020B0600070205080204" pitchFamily="34" charset="-128"/>
              </a:rPr>
              <a:t> 4, No. 3 (2004), pp. 345–361.</a:t>
            </a: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
        <p:nvSpPr>
          <p:cNvPr id="3" name="Slide Number Placeholder 2"/>
          <p:cNvSpPr>
            <a:spLocks noGrp="1"/>
          </p:cNvSpPr>
          <p:nvPr>
            <p:ph type="sldNum" sz="quarter" idx="12"/>
          </p:nvPr>
        </p:nvSpPr>
        <p:spPr/>
        <p:txBody>
          <a:bodyPr/>
          <a:lstStyle/>
          <a:p>
            <a:fld id="{91D11958-1960-4AC3-B3FE-C8FF6A01984A}" type="slidenum">
              <a:rPr lang="en-US" smtClean="0"/>
              <a:t>28</a:t>
            </a:fld>
            <a:endParaRPr lang="en-US"/>
          </a:p>
        </p:txBody>
      </p:sp>
    </p:spTree>
    <p:extLst>
      <p:ext uri="{BB962C8B-B14F-4D97-AF65-F5344CB8AC3E}">
        <p14:creationId xmlns:p14="http://schemas.microsoft.com/office/powerpoint/2010/main" val="3065568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89281"/>
            <a:ext cx="7886700" cy="1325563"/>
          </a:xfrm>
        </p:spPr>
        <p:txBody>
          <a:bodyPr/>
          <a:lstStyle/>
          <a:p>
            <a:r>
              <a:rPr lang="en-US" dirty="0" smtClean="0"/>
              <a:t>A Culture of Assessment</a:t>
            </a:r>
            <a:endParaRPr lang="en-US" dirty="0"/>
          </a:p>
        </p:txBody>
      </p:sp>
      <p:sp>
        <p:nvSpPr>
          <p:cNvPr id="3" name="Content Placeholder 2"/>
          <p:cNvSpPr>
            <a:spLocks noGrp="1"/>
          </p:cNvSpPr>
          <p:nvPr>
            <p:ph idx="1"/>
          </p:nvPr>
        </p:nvSpPr>
        <p:spPr>
          <a:xfrm>
            <a:off x="594911" y="1445971"/>
            <a:ext cx="10950766" cy="4720367"/>
          </a:xfrm>
        </p:spPr>
        <p:txBody>
          <a:bodyPr>
            <a:normAutofit fontScale="92500" lnSpcReduction="10000"/>
          </a:bodyPr>
          <a:lstStyle/>
          <a:p>
            <a:pPr>
              <a:lnSpc>
                <a:spcPct val="120000"/>
              </a:lnSpc>
            </a:pPr>
            <a:r>
              <a:rPr lang="en-US" dirty="0" smtClean="0"/>
              <a:t>A </a:t>
            </a:r>
            <a:r>
              <a:rPr lang="en-US" dirty="0"/>
              <a:t>culture of assessment can guide meaningful change on a continual basis (</a:t>
            </a:r>
            <a:r>
              <a:rPr lang="en-US" dirty="0" err="1"/>
              <a:t>Lakos</a:t>
            </a:r>
            <a:r>
              <a:rPr lang="en-US" dirty="0"/>
              <a:t> and </a:t>
            </a:r>
            <a:r>
              <a:rPr lang="en-US" dirty="0" smtClean="0"/>
              <a:t>Phipps, </a:t>
            </a:r>
            <a:r>
              <a:rPr lang="en-US" dirty="0"/>
              <a:t>2004; Smart and St. </a:t>
            </a:r>
            <a:r>
              <a:rPr lang="en-US" dirty="0" smtClean="0"/>
              <a:t>John, </a:t>
            </a:r>
            <a:r>
              <a:rPr lang="en-US" dirty="0"/>
              <a:t>1996). </a:t>
            </a:r>
            <a:endParaRPr lang="en-US" dirty="0" smtClean="0"/>
          </a:p>
          <a:p>
            <a:pPr>
              <a:lnSpc>
                <a:spcPct val="120000"/>
              </a:lnSpc>
            </a:pPr>
            <a:r>
              <a:rPr lang="en-US" dirty="0" smtClean="0"/>
              <a:t>Creating </a:t>
            </a:r>
            <a:r>
              <a:rPr lang="en-US" dirty="0"/>
              <a:t>this culture requires continuous learning, strategic decision making, prioritization of the allocation of scarce resources, and organizational and individual accountability (</a:t>
            </a:r>
            <a:r>
              <a:rPr lang="en-US" dirty="0" err="1"/>
              <a:t>Lakos</a:t>
            </a:r>
            <a:r>
              <a:rPr lang="en-US" dirty="0"/>
              <a:t> and </a:t>
            </a:r>
            <a:r>
              <a:rPr lang="en-US" dirty="0" smtClean="0"/>
              <a:t>Phipps, </a:t>
            </a:r>
            <a:r>
              <a:rPr lang="en-US" dirty="0"/>
              <a:t>2004). </a:t>
            </a:r>
            <a:endParaRPr lang="en-US" dirty="0" smtClean="0"/>
          </a:p>
          <a:p>
            <a:pPr>
              <a:lnSpc>
                <a:spcPct val="120000"/>
              </a:lnSpc>
            </a:pPr>
            <a:r>
              <a:rPr lang="en-US" dirty="0" smtClean="0"/>
              <a:t>An </a:t>
            </a:r>
            <a:r>
              <a:rPr lang="en-US" dirty="0"/>
              <a:t>institution with a culture of assessment agrees on what is organizationally meaningful and what practices are required to fulfill its goals (Schein </a:t>
            </a:r>
            <a:r>
              <a:rPr lang="en-US" dirty="0" smtClean="0"/>
              <a:t>1999, p. 14).</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29</a:t>
            </a:fld>
            <a:endParaRPr lang="en-US"/>
          </a:p>
        </p:txBody>
      </p:sp>
    </p:spTree>
    <p:extLst>
      <p:ext uri="{BB962C8B-B14F-4D97-AF65-F5344CB8AC3E}">
        <p14:creationId xmlns:p14="http://schemas.microsoft.com/office/powerpoint/2010/main" val="308192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“Data Smart” </a:t>
            </a:r>
            <a:r>
              <a:rPr lang="en-US" dirty="0" smtClean="0"/>
              <a:t>Enterprise?</a:t>
            </a:r>
            <a:endParaRPr lang="en-US" dirty="0"/>
          </a:p>
        </p:txBody>
      </p:sp>
      <p:sp>
        <p:nvSpPr>
          <p:cNvPr id="3" name="Content Placeholder 2"/>
          <p:cNvSpPr>
            <a:spLocks noGrp="1"/>
          </p:cNvSpPr>
          <p:nvPr>
            <p:ph idx="1"/>
          </p:nvPr>
        </p:nvSpPr>
        <p:spPr/>
        <p:txBody>
          <a:bodyPr/>
          <a:lstStyle/>
          <a:p>
            <a:pPr marL="0" indent="0">
              <a:buNone/>
            </a:pPr>
            <a:r>
              <a:rPr lang="en-US" dirty="0" smtClean="0"/>
              <a:t>An organization</a:t>
            </a:r>
          </a:p>
          <a:p>
            <a:pPr marL="971550" lvl="1" indent="-514350">
              <a:buFont typeface="+mj-lt"/>
              <a:buAutoNum type="arabicPeriod"/>
            </a:pPr>
            <a:r>
              <a:rPr lang="en-US" dirty="0" smtClean="0"/>
              <a:t>That </a:t>
            </a:r>
            <a:r>
              <a:rPr lang="en-US" dirty="0"/>
              <a:t>collects data on its own performance </a:t>
            </a:r>
          </a:p>
          <a:p>
            <a:pPr marL="971550" lvl="1" indent="-514350">
              <a:buFont typeface="+mj-lt"/>
              <a:buAutoNum type="arabicPeriod"/>
            </a:pPr>
            <a:r>
              <a:rPr lang="en-US" dirty="0" smtClean="0"/>
              <a:t>That builds </a:t>
            </a:r>
            <a:r>
              <a:rPr lang="en-US" dirty="0"/>
              <a:t>a “Culture of Assessment</a:t>
            </a:r>
            <a:r>
              <a:rPr lang="en-US" dirty="0" smtClean="0"/>
              <a:t>”</a:t>
            </a:r>
          </a:p>
          <a:p>
            <a:pPr marL="971550" lvl="1" indent="-514350">
              <a:buFont typeface="+mj-lt"/>
              <a:buAutoNum type="arabicPeriod"/>
            </a:pPr>
            <a:r>
              <a:rPr lang="en-US" dirty="0" smtClean="0"/>
              <a:t>That improves based on this data and self- and user-assessment</a:t>
            </a:r>
            <a:endParaRPr lang="en-US" dirty="0"/>
          </a:p>
          <a:p>
            <a:r>
              <a:rPr lang="en-US" dirty="0" smtClean="0"/>
              <a:t>The first half of this presentation will focus on these three factors, often seen to be essential to a “learning organization.”</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a:t>
            </a:fld>
            <a:endParaRPr lang="en-US"/>
          </a:p>
        </p:txBody>
      </p:sp>
    </p:spTree>
    <p:extLst>
      <p:ext uri="{BB962C8B-B14F-4D97-AF65-F5344CB8AC3E}">
        <p14:creationId xmlns:p14="http://schemas.microsoft.com/office/powerpoint/2010/main" val="27265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Points of Success</a:t>
            </a:r>
            <a:endParaRPr lang="en-US" dirty="0"/>
          </a:p>
        </p:txBody>
      </p:sp>
      <p:sp>
        <p:nvSpPr>
          <p:cNvPr id="3" name="Content Placeholder 2"/>
          <p:cNvSpPr>
            <a:spLocks noGrp="1"/>
          </p:cNvSpPr>
          <p:nvPr>
            <p:ph idx="1"/>
          </p:nvPr>
        </p:nvSpPr>
        <p:spPr/>
        <p:txBody>
          <a:bodyPr/>
          <a:lstStyle/>
          <a:p>
            <a:r>
              <a:rPr lang="en-US" dirty="0" smtClean="0"/>
              <a:t>Organization pays attention to culture.</a:t>
            </a:r>
          </a:p>
          <a:p>
            <a:pPr marL="457200" lvl="1" indent="0">
              <a:buNone/>
            </a:pPr>
            <a:r>
              <a:rPr lang="en-US" dirty="0" smtClean="0"/>
              <a:t>- Cameron &amp; Quinn (1999)</a:t>
            </a:r>
          </a:p>
          <a:p>
            <a:r>
              <a:rPr lang="en-US" dirty="0" smtClean="0"/>
              <a:t>Common definition of assessment</a:t>
            </a:r>
          </a:p>
          <a:p>
            <a:r>
              <a:rPr lang="en-US" dirty="0" smtClean="0"/>
              <a:t>Clear expression of assessment expectations and the use of results</a:t>
            </a:r>
          </a:p>
          <a:p>
            <a:pPr lvl="1">
              <a:buFontTx/>
              <a:buChar char="-"/>
            </a:pPr>
            <a:r>
              <a:rPr lang="en-US" dirty="0" err="1" smtClean="0"/>
              <a:t>Bresciani</a:t>
            </a:r>
            <a:r>
              <a:rPr lang="en-US" dirty="0" smtClean="0"/>
              <a:t> (2009)</a:t>
            </a:r>
          </a:p>
          <a:p>
            <a:r>
              <a:rPr lang="en-US" dirty="0" smtClean="0"/>
              <a:t>Assessment readiness</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30</a:t>
            </a:fld>
            <a:endParaRPr lang="en-US"/>
          </a:p>
        </p:txBody>
      </p:sp>
    </p:spTree>
    <p:extLst>
      <p:ext uri="{BB962C8B-B14F-4D97-AF65-F5344CB8AC3E}">
        <p14:creationId xmlns:p14="http://schemas.microsoft.com/office/powerpoint/2010/main" val="241929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5"/>
          <p:cNvSpPr>
            <a:spLocks noGrp="1"/>
          </p:cNvSpPr>
          <p:nvPr>
            <p:ph idx="1"/>
          </p:nvPr>
        </p:nvSpPr>
        <p:spPr>
          <a:xfrm>
            <a:off x="583894" y="1927224"/>
            <a:ext cx="10851614" cy="3886200"/>
          </a:xfrm>
        </p:spPr>
        <p:txBody>
          <a:bodyPr>
            <a:normAutofit/>
          </a:bodyPr>
          <a:lstStyle/>
          <a:p>
            <a:r>
              <a:rPr lang="en-US" altLang="en-US" dirty="0" smtClean="0"/>
              <a:t>Assessment, based on measurable, reliable, and valid data, is a pathway to sustainability.</a:t>
            </a:r>
          </a:p>
          <a:p>
            <a:r>
              <a:rPr lang="en-US" altLang="en-US" dirty="0" smtClean="0"/>
              <a:t>Assessment metrics make the case for value and continuing funding.</a:t>
            </a:r>
          </a:p>
          <a:p>
            <a:r>
              <a:rPr lang="en-US" altLang="en-US" dirty="0" smtClean="0"/>
              <a:t>User-based assessment metrics are an advocacy tool, drawing in the content creator the data user, and the resource allocator. </a:t>
            </a:r>
          </a:p>
        </p:txBody>
      </p:sp>
      <p:sp>
        <p:nvSpPr>
          <p:cNvPr id="50179" name="Title 4"/>
          <p:cNvSpPr>
            <a:spLocks noGrp="1"/>
          </p:cNvSpPr>
          <p:nvPr>
            <p:ph type="title"/>
          </p:nvPr>
        </p:nvSpPr>
        <p:spPr>
          <a:xfrm>
            <a:off x="1981200" y="457200"/>
            <a:ext cx="8229600" cy="1143000"/>
          </a:xfrm>
        </p:spPr>
        <p:txBody>
          <a:bodyPr>
            <a:normAutofit fontScale="90000"/>
          </a:bodyPr>
          <a:lstStyle/>
          <a:p>
            <a:r>
              <a:rPr lang="en-US" altLang="en-US" smtClean="0"/>
              <a:t>Why a Culture of Assessment?</a:t>
            </a:r>
          </a:p>
        </p:txBody>
      </p:sp>
      <p:sp>
        <p:nvSpPr>
          <p:cNvPr id="50180" name="Slide Number Placeholder 3"/>
          <p:cNvSpPr>
            <a:spLocks noGrp="1"/>
          </p:cNvSpPr>
          <p:nvPr>
            <p:ph type="sldNum" sz="quarter" idx="4294967295"/>
          </p:nvPr>
        </p:nvSpPr>
        <p:spPr bwMode="auto">
          <a:xfrm>
            <a:off x="8077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C440D3-1210-4AAE-AC98-297750DC26CE}" type="slidenum">
              <a:rPr lang="en-US" altLang="en-US">
                <a:solidFill>
                  <a:srgbClr val="898989"/>
                </a:solidFill>
              </a:rPr>
              <a:pPr eaLnBrk="1" hangingPunct="1"/>
              <a:t>31</a:t>
            </a:fld>
            <a:endParaRPr lang="en-US" altLang="en-US">
              <a:solidFill>
                <a:srgbClr val="898989"/>
              </a:solidFill>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1147657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Five Mindsets for Building an Assessment Culture</a:t>
            </a:r>
            <a:endParaRPr lang="en-US" dirty="0"/>
          </a:p>
        </p:txBody>
      </p:sp>
      <p:sp>
        <p:nvSpPr>
          <p:cNvPr id="3" name="Content Placeholder 2"/>
          <p:cNvSpPr>
            <a:spLocks noGrp="1"/>
          </p:cNvSpPr>
          <p:nvPr>
            <p:ph idx="1"/>
          </p:nvPr>
        </p:nvSpPr>
        <p:spPr>
          <a:xfrm>
            <a:off x="838200" y="2005014"/>
            <a:ext cx="10515600" cy="4351338"/>
          </a:xfrm>
        </p:spPr>
        <p:txBody>
          <a:bodyPr/>
          <a:lstStyle/>
          <a:p>
            <a:r>
              <a:rPr lang="en-US" dirty="0" smtClean="0"/>
              <a:t>Greg </a:t>
            </a:r>
            <a:r>
              <a:rPr lang="en-US" dirty="0" err="1" smtClean="0"/>
              <a:t>MacAyeal</a:t>
            </a:r>
            <a:r>
              <a:rPr lang="en-US" dirty="0" smtClean="0"/>
              <a:t>, “A Culture of Assessment: Five Mindsets.” </a:t>
            </a:r>
            <a:r>
              <a:rPr lang="en-US" i="1" dirty="0" smtClean="0"/>
              <a:t>College and Research Libraries News</a:t>
            </a:r>
            <a:r>
              <a:rPr lang="en-US" dirty="0" smtClean="0"/>
              <a:t> 75/6 (June 2014): 311-312.</a:t>
            </a:r>
          </a:p>
          <a:p>
            <a:r>
              <a:rPr lang="en-US" dirty="0" smtClean="0"/>
              <a:t>Northwestern Univ. Music Library</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32</a:t>
            </a:fld>
            <a:endParaRPr lang="en-US"/>
          </a:p>
        </p:txBody>
      </p:sp>
    </p:spTree>
    <p:extLst>
      <p:ext uri="{BB962C8B-B14F-4D97-AF65-F5344CB8AC3E}">
        <p14:creationId xmlns:p14="http://schemas.microsoft.com/office/powerpoint/2010/main" val="1376971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Mindsets</a:t>
            </a:r>
            <a:endParaRPr lang="en-US" dirty="0"/>
          </a:p>
        </p:txBody>
      </p:sp>
      <p:sp>
        <p:nvSpPr>
          <p:cNvPr id="3" name="Content Placeholder 2"/>
          <p:cNvSpPr>
            <a:spLocks noGrp="1"/>
          </p:cNvSpPr>
          <p:nvPr>
            <p:ph idx="1"/>
          </p:nvPr>
        </p:nvSpPr>
        <p:spPr>
          <a:xfrm>
            <a:off x="583894" y="1690689"/>
            <a:ext cx="11093986" cy="4351338"/>
          </a:xfrm>
        </p:spPr>
        <p:txBody>
          <a:bodyPr>
            <a:normAutofit lnSpcReduction="10000"/>
          </a:bodyPr>
          <a:lstStyle/>
          <a:p>
            <a:r>
              <a:rPr lang="en-US" dirty="0"/>
              <a:t>Assessment needs to live in the ongoing, daily work of everyone</a:t>
            </a:r>
          </a:p>
          <a:p>
            <a:r>
              <a:rPr lang="en-US" dirty="0"/>
              <a:t>Assessment skill sets need to be cultivated in more </a:t>
            </a:r>
            <a:r>
              <a:rPr lang="en-US" dirty="0" smtClean="0"/>
              <a:t>(library) </a:t>
            </a:r>
            <a:r>
              <a:rPr lang="en-US" dirty="0"/>
              <a:t>staff</a:t>
            </a:r>
          </a:p>
          <a:p>
            <a:r>
              <a:rPr lang="en-US" dirty="0"/>
              <a:t>Assessment implies a willingness to change</a:t>
            </a:r>
          </a:p>
          <a:p>
            <a:r>
              <a:rPr lang="en-US" dirty="0"/>
              <a:t>Assessment needs to align with institutional goals</a:t>
            </a:r>
          </a:p>
          <a:p>
            <a:r>
              <a:rPr lang="en-US" dirty="0"/>
              <a:t>Assessment reporting allows </a:t>
            </a:r>
            <a:r>
              <a:rPr lang="en-US" dirty="0" smtClean="0"/>
              <a:t>(libraries) organizations </a:t>
            </a:r>
            <a:r>
              <a:rPr lang="en-US" dirty="0"/>
              <a:t>to participate in </a:t>
            </a:r>
            <a:r>
              <a:rPr lang="en-US" dirty="0" smtClean="0"/>
              <a:t>an (organization)-wide </a:t>
            </a:r>
            <a:r>
              <a:rPr lang="en-US" dirty="0"/>
              <a:t>dialogue about evaluation</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33</a:t>
            </a:fld>
            <a:endParaRPr lang="en-US"/>
          </a:p>
        </p:txBody>
      </p:sp>
    </p:spTree>
    <p:extLst>
      <p:ext uri="{BB962C8B-B14F-4D97-AF65-F5344CB8AC3E}">
        <p14:creationId xmlns:p14="http://schemas.microsoft.com/office/powerpoint/2010/main" val="3941769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Factors</a:t>
            </a:r>
            <a:endParaRPr lang="en-US" dirty="0"/>
          </a:p>
        </p:txBody>
      </p:sp>
      <p:sp>
        <p:nvSpPr>
          <p:cNvPr id="3" name="Content Placeholder 2"/>
          <p:cNvSpPr>
            <a:spLocks noGrp="1"/>
          </p:cNvSpPr>
          <p:nvPr>
            <p:ph idx="1"/>
          </p:nvPr>
        </p:nvSpPr>
        <p:spPr>
          <a:xfrm>
            <a:off x="627961" y="1825625"/>
            <a:ext cx="10725839" cy="4351338"/>
          </a:xfrm>
        </p:spPr>
        <p:txBody>
          <a:bodyPr/>
          <a:lstStyle/>
          <a:p>
            <a:r>
              <a:rPr lang="en-US" dirty="0" smtClean="0"/>
              <a:t>Assessment integrated in daily practice</a:t>
            </a:r>
          </a:p>
          <a:p>
            <a:r>
              <a:rPr lang="en-US" dirty="0" smtClean="0"/>
              <a:t>Leadership</a:t>
            </a:r>
          </a:p>
          <a:p>
            <a:r>
              <a:rPr lang="en-US" dirty="0" smtClean="0"/>
              <a:t>Use of data</a:t>
            </a:r>
          </a:p>
          <a:p>
            <a:r>
              <a:rPr lang="en-US" dirty="0" smtClean="0"/>
              <a:t>Communication</a:t>
            </a:r>
          </a:p>
          <a:p>
            <a:pPr marL="457200" lvl="1" indent="0">
              <a:buNone/>
            </a:pPr>
            <a:r>
              <a:rPr lang="en-US" dirty="0" smtClean="0"/>
              <a:t>- </a:t>
            </a:r>
            <a:r>
              <a:rPr lang="en-US" dirty="0" err="1" smtClean="0"/>
              <a:t>Abdou</a:t>
            </a:r>
            <a:r>
              <a:rPr lang="en-US" dirty="0" smtClean="0"/>
              <a:t> </a:t>
            </a:r>
            <a:r>
              <a:rPr lang="en-US" dirty="0" err="1" smtClean="0"/>
              <a:t>Ndoye</a:t>
            </a:r>
            <a:r>
              <a:rPr lang="en-US" dirty="0" smtClean="0"/>
              <a:t> and Michele A. Parker. “Creating and Sustaining a Culture of Assessment.” </a:t>
            </a:r>
            <a:r>
              <a:rPr lang="en-US" i="1" dirty="0" smtClean="0"/>
              <a:t>Planning for Higher Education</a:t>
            </a:r>
            <a:r>
              <a:rPr lang="en-US" dirty="0" smtClean="0"/>
              <a:t> 38/2 (Jan-Mar 2010): 28-39.</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34</a:t>
            </a:fld>
            <a:endParaRPr lang="en-US"/>
          </a:p>
        </p:txBody>
      </p:sp>
    </p:spTree>
    <p:extLst>
      <p:ext uri="{BB962C8B-B14F-4D97-AF65-F5344CB8AC3E}">
        <p14:creationId xmlns:p14="http://schemas.microsoft.com/office/powerpoint/2010/main" val="2373663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81200" y="457200"/>
            <a:ext cx="8229600" cy="1143000"/>
          </a:xfrm>
        </p:spPr>
        <p:txBody>
          <a:bodyPr>
            <a:normAutofit fontScale="90000"/>
          </a:bodyPr>
          <a:lstStyle/>
          <a:p>
            <a:pPr eaLnBrk="1" hangingPunct="1"/>
            <a:r>
              <a:rPr lang="en-US" altLang="en-US" dirty="0" smtClean="0"/>
              <a:t>A Culture of Assessment &amp; Evaluation</a:t>
            </a:r>
          </a:p>
        </p:txBody>
      </p:sp>
      <p:sp>
        <p:nvSpPr>
          <p:cNvPr id="51203" name="Content Placeholder 2"/>
          <p:cNvSpPr>
            <a:spLocks noGrp="1"/>
          </p:cNvSpPr>
          <p:nvPr>
            <p:ph idx="1"/>
          </p:nvPr>
        </p:nvSpPr>
        <p:spPr>
          <a:xfrm>
            <a:off x="561860" y="1831554"/>
            <a:ext cx="10862631" cy="3886200"/>
          </a:xfrm>
        </p:spPr>
        <p:txBody>
          <a:bodyPr>
            <a:normAutofit fontScale="92500" lnSpcReduction="10000"/>
          </a:bodyPr>
          <a:lstStyle/>
          <a:p>
            <a:pPr>
              <a:lnSpc>
                <a:spcPct val="110000"/>
              </a:lnSpc>
            </a:pPr>
            <a:r>
              <a:rPr lang="en-US" altLang="en-US" dirty="0"/>
              <a:t>Assessment is the basis of self-understanding and improvement</a:t>
            </a:r>
            <a:r>
              <a:rPr lang="en-US" altLang="en-US" dirty="0" smtClean="0"/>
              <a:t>.</a:t>
            </a:r>
          </a:p>
          <a:p>
            <a:pPr>
              <a:lnSpc>
                <a:spcPct val="110000"/>
              </a:lnSpc>
            </a:pPr>
            <a:r>
              <a:rPr lang="en-US" altLang="en-US" dirty="0" smtClean="0"/>
              <a:t>Assessment should involve users.</a:t>
            </a:r>
            <a:endParaRPr lang="en-US" altLang="en-US" dirty="0"/>
          </a:p>
          <a:p>
            <a:pPr eaLnBrk="1" hangingPunct="1">
              <a:lnSpc>
                <a:spcPct val="110000"/>
              </a:lnSpc>
            </a:pPr>
            <a:r>
              <a:rPr lang="en-US" altLang="en-US" dirty="0" smtClean="0"/>
              <a:t>User-based evaluation needs to be established on concepts that are specific to your unit and the organization.</a:t>
            </a:r>
          </a:p>
          <a:p>
            <a:pPr>
              <a:lnSpc>
                <a:spcPct val="110000"/>
              </a:lnSpc>
            </a:pPr>
            <a:r>
              <a:rPr lang="en-US" altLang="en-US" dirty="0" smtClean="0"/>
              <a:t>Sharing </a:t>
            </a:r>
            <a:r>
              <a:rPr lang="en-US" altLang="en-US" dirty="0"/>
              <a:t>results through publication leads to profession-wide benchmarks and overall understand and improvement</a:t>
            </a:r>
            <a:r>
              <a:rPr lang="en-US" altLang="en-US" dirty="0" smtClean="0"/>
              <a:t>. This can also work within an organization. </a:t>
            </a:r>
            <a:endParaRPr lang="en-US" altLang="en-US" dirty="0"/>
          </a:p>
          <a:p>
            <a:pPr eaLnBrk="1" hangingPunct="1">
              <a:lnSpc>
                <a:spcPct val="110000"/>
              </a:lnSpc>
            </a:pPr>
            <a:endParaRPr lang="en-US" altLang="en-US" dirty="0" smtClean="0"/>
          </a:p>
          <a:p>
            <a:pPr eaLnBrk="1" hangingPunct="1">
              <a:lnSpc>
                <a:spcPct val="110000"/>
              </a:lnSpc>
            </a:pPr>
            <a:endParaRPr lang="en-US" altLang="en-US" dirty="0" smtClean="0"/>
          </a:p>
        </p:txBody>
      </p:sp>
      <p:sp>
        <p:nvSpPr>
          <p:cNvPr id="51204"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741B41-B5DF-4CDD-B9C4-373F843792D8}" type="slidenum">
              <a:rPr lang="en-US" altLang="en-US">
                <a:solidFill>
                  <a:srgbClr val="898989"/>
                </a:solidFill>
              </a:rPr>
              <a:pPr eaLnBrk="1" hangingPunct="1"/>
              <a:t>35</a:t>
            </a:fld>
            <a:endParaRPr lang="en-US" altLang="en-US">
              <a:solidFill>
                <a:srgbClr val="898989"/>
              </a:solidFill>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1851614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981200" y="457200"/>
            <a:ext cx="8229600" cy="1143000"/>
          </a:xfrm>
        </p:spPr>
        <p:txBody>
          <a:bodyPr/>
          <a:lstStyle/>
          <a:p>
            <a:pPr eaLnBrk="1" hangingPunct="1"/>
            <a:r>
              <a:rPr lang="en-US" altLang="en-US" smtClean="0"/>
              <a:t>User-Based Evaluation</a:t>
            </a:r>
          </a:p>
        </p:txBody>
      </p:sp>
      <p:sp>
        <p:nvSpPr>
          <p:cNvPr id="49155" name="Content Placeholder 2"/>
          <p:cNvSpPr>
            <a:spLocks noGrp="1"/>
          </p:cNvSpPr>
          <p:nvPr>
            <p:ph idx="1"/>
          </p:nvPr>
        </p:nvSpPr>
        <p:spPr>
          <a:xfrm>
            <a:off x="683045" y="1600200"/>
            <a:ext cx="10939749" cy="4326875"/>
          </a:xfrm>
        </p:spPr>
        <p:txBody>
          <a:bodyPr>
            <a:normAutofit fontScale="85000" lnSpcReduction="10000"/>
          </a:bodyPr>
          <a:lstStyle/>
          <a:p>
            <a:pPr eaLnBrk="1" hangingPunct="1">
              <a:lnSpc>
                <a:spcPct val="120000"/>
              </a:lnSpc>
              <a:buFont typeface="Arial" charset="0"/>
              <a:buChar char="•"/>
              <a:defRPr/>
            </a:pPr>
            <a:r>
              <a:rPr lang="en-US" dirty="0" smtClean="0">
                <a:ea typeface="ＭＳ Ｐゴシック" charset="-128"/>
              </a:rPr>
              <a:t>Tells us how users view our constellation of services, service delivery, and resources, such as collections.</a:t>
            </a:r>
          </a:p>
          <a:p>
            <a:pPr eaLnBrk="1" hangingPunct="1">
              <a:lnSpc>
                <a:spcPct val="120000"/>
              </a:lnSpc>
              <a:buFont typeface="Arial" charset="0"/>
              <a:buChar char="•"/>
              <a:defRPr/>
            </a:pPr>
            <a:r>
              <a:rPr lang="en-US" dirty="0" smtClean="0">
                <a:ea typeface="ＭＳ Ｐゴシック" charset="-128"/>
              </a:rPr>
              <a:t>Is not collection-based but user-centric.</a:t>
            </a:r>
          </a:p>
          <a:p>
            <a:pPr eaLnBrk="1" hangingPunct="1">
              <a:lnSpc>
                <a:spcPct val="120000"/>
              </a:lnSpc>
              <a:buFont typeface="Arial" charset="0"/>
              <a:buChar char="•"/>
              <a:defRPr/>
            </a:pPr>
            <a:r>
              <a:rPr lang="en-US" dirty="0" smtClean="0">
                <a:ea typeface="ＭＳ Ｐゴシック" charset="-128"/>
              </a:rPr>
              <a:t>Can tell us about fulfillment of needs as well as user satisfaction.</a:t>
            </a:r>
          </a:p>
          <a:p>
            <a:pPr>
              <a:lnSpc>
                <a:spcPct val="120000"/>
              </a:lnSpc>
              <a:buFont typeface="Arial" charset="0"/>
              <a:buChar char="•"/>
              <a:defRPr/>
            </a:pPr>
            <a:r>
              <a:rPr lang="en-US" dirty="0" smtClean="0">
                <a:ea typeface="ＭＳ Ｐゴシック" charset="-128"/>
              </a:rPr>
              <a:t>Helps </a:t>
            </a:r>
            <a:r>
              <a:rPr lang="en-US" dirty="0">
                <a:ea typeface="ＭＳ Ｐゴシック" charset="-128"/>
              </a:rPr>
              <a:t>information professionals better allocate their resources for improved performance and user satisfaction. </a:t>
            </a:r>
            <a:endParaRPr lang="en-US" dirty="0" smtClean="0">
              <a:ea typeface="ＭＳ Ｐゴシック" charset="-128"/>
            </a:endParaRPr>
          </a:p>
          <a:p>
            <a:pPr>
              <a:lnSpc>
                <a:spcPct val="120000"/>
              </a:lnSpc>
              <a:spcBef>
                <a:spcPts val="0"/>
              </a:spcBef>
              <a:buFont typeface="Arial" charset="0"/>
              <a:buChar char="•"/>
              <a:defRPr/>
            </a:pPr>
            <a:r>
              <a:rPr lang="en-US" dirty="0">
                <a:ea typeface="ＭＳ Ｐゴシック" charset="-128"/>
              </a:rPr>
              <a:t>Few user-based studies have been conducted and fewer published, especially from archives and museums, so there is much to learn.</a:t>
            </a:r>
          </a:p>
          <a:p>
            <a:pPr>
              <a:lnSpc>
                <a:spcPct val="120000"/>
              </a:lnSpc>
              <a:spcBef>
                <a:spcPts val="0"/>
              </a:spcBef>
              <a:buFont typeface="Arial" charset="0"/>
              <a:buChar char="•"/>
              <a:defRPr/>
            </a:pPr>
            <a:r>
              <a:rPr lang="en-US" dirty="0">
                <a:ea typeface="ＭＳ Ｐゴシック" charset="-128"/>
              </a:rPr>
              <a:t>Little comparability across studies conducted.</a:t>
            </a:r>
          </a:p>
          <a:p>
            <a:pPr>
              <a:lnSpc>
                <a:spcPct val="120000"/>
              </a:lnSpc>
              <a:buFont typeface="Arial" charset="0"/>
              <a:buChar char="•"/>
              <a:defRPr/>
            </a:pPr>
            <a:endParaRPr lang="en-US" dirty="0">
              <a:ea typeface="ＭＳ Ｐゴシック" charset="-128"/>
            </a:endParaRPr>
          </a:p>
          <a:p>
            <a:pPr eaLnBrk="1" hangingPunct="1">
              <a:lnSpc>
                <a:spcPct val="120000"/>
              </a:lnSpc>
              <a:buFont typeface="Arial" charset="0"/>
              <a:buChar char="•"/>
              <a:defRPr/>
            </a:pPr>
            <a:endParaRPr lang="en-US" dirty="0" smtClean="0">
              <a:ea typeface="ＭＳ Ｐゴシック" charset="-128"/>
            </a:endParaRPr>
          </a:p>
          <a:p>
            <a:pPr eaLnBrk="1" hangingPunct="1">
              <a:lnSpc>
                <a:spcPct val="120000"/>
              </a:lnSpc>
              <a:buFont typeface="Arial" charset="0"/>
              <a:buChar char="•"/>
              <a:defRPr/>
            </a:pPr>
            <a:endParaRPr lang="en-US" dirty="0" smtClean="0">
              <a:ea typeface="ＭＳ Ｐゴシック" charset="-128"/>
            </a:endParaRPr>
          </a:p>
        </p:txBody>
      </p:sp>
      <p:sp>
        <p:nvSpPr>
          <p:cNvPr id="54276" name="Slide Number Placeholder 3"/>
          <p:cNvSpPr>
            <a:spLocks noGrp="1"/>
          </p:cNvSpPr>
          <p:nvPr>
            <p:ph type="sldNum" sz="quarter" idx="4294967295"/>
          </p:nvPr>
        </p:nvSpPr>
        <p:spPr bwMode="auto">
          <a:xfrm>
            <a:off x="8305800" y="63246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30833-5C50-4DE7-B23A-E29AE7147037}" type="slidenum">
              <a:rPr lang="en-US" altLang="en-US">
                <a:solidFill>
                  <a:srgbClr val="898989"/>
                </a:solidFill>
              </a:rPr>
              <a:pPr eaLnBrk="1" hangingPunct="1"/>
              <a:t>36</a:t>
            </a:fld>
            <a:endParaRPr lang="en-US" altLang="en-US" dirty="0">
              <a:solidFill>
                <a:srgbClr val="898989"/>
              </a:solidFill>
            </a:endParaRPr>
          </a:p>
        </p:txBody>
      </p:sp>
      <p:sp>
        <p:nvSpPr>
          <p:cNvPr id="2" name="Footer Placeholder 1"/>
          <p:cNvSpPr>
            <a:spLocks noGrp="1"/>
          </p:cNvSpPr>
          <p:nvPr>
            <p:ph type="ftr" sz="quarter" idx="11"/>
          </p:nvPr>
        </p:nvSpPr>
        <p:spPr/>
        <p:txBody>
          <a:bodyPr/>
          <a:lstStyle/>
          <a:p>
            <a:r>
              <a:rPr lang="en-US" smtClean="0"/>
              <a:t>Helen Tibbo – Data Smart</a:t>
            </a:r>
            <a:endParaRPr lang="en-US" dirty="0"/>
          </a:p>
        </p:txBody>
      </p:sp>
    </p:spTree>
    <p:extLst>
      <p:ext uri="{BB962C8B-B14F-4D97-AF65-F5344CB8AC3E}">
        <p14:creationId xmlns:p14="http://schemas.microsoft.com/office/powerpoint/2010/main" val="1969460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Culture of Assessment</a:t>
            </a:r>
            <a:endParaRPr lang="en-US" dirty="0"/>
          </a:p>
        </p:txBody>
      </p:sp>
      <p:sp>
        <p:nvSpPr>
          <p:cNvPr id="3" name="Content Placeholder 2"/>
          <p:cNvSpPr>
            <a:spLocks noGrp="1"/>
          </p:cNvSpPr>
          <p:nvPr>
            <p:ph idx="1"/>
          </p:nvPr>
        </p:nvSpPr>
        <p:spPr/>
        <p:txBody>
          <a:bodyPr/>
          <a:lstStyle/>
          <a:p>
            <a:r>
              <a:rPr lang="en-US" dirty="0" smtClean="0"/>
              <a:t>Please break into small groups and discuss:</a:t>
            </a:r>
          </a:p>
          <a:p>
            <a:pPr marL="457200" lvl="1" indent="0">
              <a:buNone/>
            </a:pPr>
            <a:r>
              <a:rPr lang="en-US" dirty="0" smtClean="0"/>
              <a:t>Your unit’s status vs. the five mindsets for building an assessment culture.</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37</a:t>
            </a:fld>
            <a:endParaRPr lang="en-US"/>
          </a:p>
        </p:txBody>
      </p:sp>
    </p:spTree>
    <p:extLst>
      <p:ext uri="{BB962C8B-B14F-4D97-AF65-F5344CB8AC3E}">
        <p14:creationId xmlns:p14="http://schemas.microsoft.com/office/powerpoint/2010/main" val="1944764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 Governance</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38</a:t>
            </a:fld>
            <a:endParaRPr lang="en-US"/>
          </a:p>
        </p:txBody>
      </p:sp>
    </p:spTree>
    <p:extLst>
      <p:ext uri="{BB962C8B-B14F-4D97-AF65-F5344CB8AC3E}">
        <p14:creationId xmlns:p14="http://schemas.microsoft.com/office/powerpoint/2010/main" val="3183957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DAMA International</a:t>
            </a:r>
            <a:br>
              <a:rPr lang="en-US" dirty="0"/>
            </a:br>
            <a:r>
              <a:rPr lang="en-US" sz="3600" dirty="0"/>
              <a:t>(</a:t>
            </a:r>
            <a:r>
              <a:rPr lang="en-US" sz="3600" dirty="0">
                <a:hlinkClick r:id="rId2"/>
              </a:rPr>
              <a:t>https://www.dama.org</a:t>
            </a:r>
            <a:r>
              <a:rPr lang="en-US" sz="3600" dirty="0">
                <a:hlinkClick r:id="rId2"/>
              </a:rPr>
              <a:t>/</a:t>
            </a:r>
            <a:r>
              <a:rPr lang="en-US" sz="3600" dirty="0"/>
              <a:t>) </a:t>
            </a:r>
            <a:r>
              <a:rPr lang="en-US" dirty="0"/>
              <a:t/>
            </a:r>
            <a:br>
              <a:rPr lang="en-US" dirty="0"/>
            </a:br>
            <a:endParaRPr lang="en-US" dirty="0"/>
          </a:p>
        </p:txBody>
      </p:sp>
      <p:sp>
        <p:nvSpPr>
          <p:cNvPr id="7" name="Content Placeholder 6"/>
          <p:cNvSpPr>
            <a:spLocks noGrp="1"/>
          </p:cNvSpPr>
          <p:nvPr>
            <p:ph idx="1"/>
          </p:nvPr>
        </p:nvSpPr>
        <p:spPr/>
        <p:txBody>
          <a:bodyPr>
            <a:normAutofit fontScale="85000" lnSpcReduction="10000"/>
          </a:bodyPr>
          <a:lstStyle/>
          <a:p>
            <a:pPr>
              <a:lnSpc>
                <a:spcPct val="120000"/>
              </a:lnSpc>
            </a:pPr>
            <a:r>
              <a:rPr lang="en-US" dirty="0"/>
              <a:t>DAMA International is an all volunteer organization governed by an Executive Board of Directors. Directors are voted in for a 2 year term of office and may stand for re-election. </a:t>
            </a:r>
            <a:endParaRPr lang="en-US" dirty="0" smtClean="0"/>
          </a:p>
          <a:p>
            <a:pPr>
              <a:lnSpc>
                <a:spcPct val="120000"/>
              </a:lnSpc>
            </a:pPr>
            <a:r>
              <a:rPr lang="en-US" dirty="0" smtClean="0"/>
              <a:t>Organization started in 1988.</a:t>
            </a:r>
          </a:p>
          <a:p>
            <a:pPr>
              <a:lnSpc>
                <a:spcPct val="120000"/>
              </a:lnSpc>
            </a:pPr>
            <a:r>
              <a:rPr lang="en-US" dirty="0" smtClean="0"/>
              <a:t>A </a:t>
            </a:r>
            <a:r>
              <a:rPr lang="en-US" dirty="0"/>
              <a:t>non-profit, vendor-independent association where data professionals can go for help and </a:t>
            </a:r>
            <a:r>
              <a:rPr lang="en-US" dirty="0" smtClean="0"/>
              <a:t>assistance.</a:t>
            </a:r>
          </a:p>
          <a:p>
            <a:pPr>
              <a:lnSpc>
                <a:spcPct val="120000"/>
              </a:lnSpc>
            </a:pPr>
            <a:r>
              <a:rPr lang="en-US" dirty="0" smtClean="0"/>
              <a:t>Goal is to </a:t>
            </a:r>
            <a:r>
              <a:rPr lang="en-US" dirty="0"/>
              <a:t>provide the best practice resources such as the </a:t>
            </a:r>
            <a:r>
              <a:rPr lang="en-US" dirty="0" err="1"/>
              <a:t>DMBoK</a:t>
            </a:r>
            <a:r>
              <a:rPr lang="en-US" dirty="0"/>
              <a:t> and DM Dictionary of Terms in a mechanism that reaches as many DM professionals as </a:t>
            </a:r>
            <a:r>
              <a:rPr lang="en-US" dirty="0" smtClean="0"/>
              <a:t>possible.</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39</a:t>
            </a:fld>
            <a:endParaRPr lang="en-US"/>
          </a:p>
        </p:txBody>
      </p:sp>
    </p:spTree>
    <p:extLst>
      <p:ext uri="{BB962C8B-B14F-4D97-AF65-F5344CB8AC3E}">
        <p14:creationId xmlns:p14="http://schemas.microsoft.com/office/powerpoint/2010/main" val="3537260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Learning Organization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lnSpc>
                <a:spcPct val="120000"/>
              </a:lnSpc>
              <a:buFont typeface="+mj-lt"/>
              <a:buAutoNum type="arabicPeriod"/>
            </a:pPr>
            <a:r>
              <a:rPr lang="en-US" dirty="0" smtClean="0"/>
              <a:t>Creates </a:t>
            </a:r>
            <a:r>
              <a:rPr lang="en-US" dirty="0"/>
              <a:t>a culture that encourages and supports continuous employee learning, critical thinking, and risk taking with new </a:t>
            </a:r>
            <a:r>
              <a:rPr lang="en-US" dirty="0" smtClean="0"/>
              <a:t>ideas; </a:t>
            </a:r>
          </a:p>
          <a:p>
            <a:pPr marL="514350" indent="-514350">
              <a:lnSpc>
                <a:spcPct val="120000"/>
              </a:lnSpc>
              <a:buFont typeface="+mj-lt"/>
              <a:buAutoNum type="arabicPeriod"/>
            </a:pPr>
            <a:r>
              <a:rPr lang="en-US" dirty="0" smtClean="0"/>
              <a:t>Allows </a:t>
            </a:r>
            <a:r>
              <a:rPr lang="en-US" dirty="0"/>
              <a:t>mistakes, and </a:t>
            </a:r>
            <a:r>
              <a:rPr lang="en-US" dirty="0" smtClean="0"/>
              <a:t>values </a:t>
            </a:r>
            <a:r>
              <a:rPr lang="en-US" dirty="0"/>
              <a:t>employee </a:t>
            </a:r>
            <a:r>
              <a:rPr lang="en-US" dirty="0" smtClean="0"/>
              <a:t>contributions; </a:t>
            </a:r>
          </a:p>
          <a:p>
            <a:pPr marL="514350" indent="-514350">
              <a:lnSpc>
                <a:spcPct val="120000"/>
              </a:lnSpc>
              <a:buFont typeface="+mj-lt"/>
              <a:buAutoNum type="arabicPeriod"/>
            </a:pPr>
            <a:r>
              <a:rPr lang="en-US" dirty="0"/>
              <a:t>L</a:t>
            </a:r>
            <a:r>
              <a:rPr lang="en-US" dirty="0" smtClean="0"/>
              <a:t>earns </a:t>
            </a:r>
            <a:r>
              <a:rPr lang="en-US" dirty="0"/>
              <a:t>from experience and </a:t>
            </a:r>
            <a:r>
              <a:rPr lang="en-US" dirty="0" smtClean="0"/>
              <a:t>experiment; </a:t>
            </a:r>
            <a:r>
              <a:rPr lang="en-US" dirty="0"/>
              <a:t>and </a:t>
            </a:r>
            <a:endParaRPr lang="en-US" dirty="0" smtClean="0"/>
          </a:p>
          <a:p>
            <a:pPr marL="514350" indent="-514350">
              <a:lnSpc>
                <a:spcPct val="120000"/>
              </a:lnSpc>
              <a:buFont typeface="+mj-lt"/>
              <a:buAutoNum type="arabicPeriod"/>
            </a:pPr>
            <a:r>
              <a:rPr lang="en-US" dirty="0" smtClean="0"/>
              <a:t>Disseminates </a:t>
            </a:r>
            <a:r>
              <a:rPr lang="en-US" dirty="0"/>
              <a:t>the new knowledge throughout the organization for incorporation into day-to-day activities</a:t>
            </a:r>
            <a:r>
              <a:rPr lang="en-US" dirty="0" smtClean="0"/>
              <a:t>.</a:t>
            </a:r>
          </a:p>
          <a:p>
            <a:pPr marL="515938" indent="0">
              <a:lnSpc>
                <a:spcPct val="120000"/>
              </a:lnSpc>
              <a:buNone/>
            </a:pPr>
            <a:r>
              <a:rPr lang="en-US" dirty="0"/>
              <a:t/>
            </a:r>
            <a:br>
              <a:rPr lang="en-US" dirty="0"/>
            </a:br>
            <a:r>
              <a:rPr lang="en-US" dirty="0" smtClean="0"/>
              <a:t>Read </a:t>
            </a:r>
            <a:r>
              <a:rPr lang="en-US" dirty="0"/>
              <a:t>more: </a:t>
            </a:r>
            <a:r>
              <a:rPr lang="en-US" dirty="0">
                <a:hlinkClick r:id="rId2"/>
              </a:rPr>
              <a:t>http://www.businessdictionary.com/definition/learning-organization.html#ixzz3xViRzLJW</a:t>
            </a:r>
            <a:r>
              <a:rPr lang="en-US" dirty="0"/>
              <a:t/>
            </a:r>
            <a:br>
              <a:rPr lang="en-US" dirty="0"/>
            </a:br>
            <a:endParaRPr lang="en-US" dirty="0"/>
          </a:p>
          <a:p>
            <a:pPr>
              <a:lnSpc>
                <a:spcPct val="120000"/>
              </a:lnSpc>
            </a:pP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a:t>
            </a:fld>
            <a:endParaRPr lang="en-US"/>
          </a:p>
        </p:txBody>
      </p:sp>
    </p:spTree>
    <p:extLst>
      <p:ext uri="{BB962C8B-B14F-4D97-AF65-F5344CB8AC3E}">
        <p14:creationId xmlns:p14="http://schemas.microsoft.com/office/powerpoint/2010/main" val="911064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DAMA-DMBOK Functional Framework </a:t>
            </a:r>
          </a:p>
        </p:txBody>
      </p:sp>
      <p:pic>
        <p:nvPicPr>
          <p:cNvPr id="6" name="Content Placeholder 5"/>
          <p:cNvPicPr>
            <a:picLocks noGrp="1" noChangeAspect="1"/>
          </p:cNvPicPr>
          <p:nvPr>
            <p:ph idx="1"/>
          </p:nvPr>
        </p:nvPicPr>
        <p:blipFill>
          <a:blip r:embed="rId2"/>
          <a:stretch>
            <a:fillRect/>
          </a:stretch>
        </p:blipFill>
        <p:spPr>
          <a:xfrm>
            <a:off x="3575538" y="1581511"/>
            <a:ext cx="4759462" cy="4774840"/>
          </a:xfrm>
          <a:prstGeom prst="rect">
            <a:avLst/>
          </a:prstGeom>
        </p:spPr>
      </p:pic>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40</a:t>
            </a:fld>
            <a:endParaRPr lang="en-US"/>
          </a:p>
        </p:txBody>
      </p:sp>
    </p:spTree>
    <p:extLst>
      <p:ext uri="{BB962C8B-B14F-4D97-AF65-F5344CB8AC3E}">
        <p14:creationId xmlns:p14="http://schemas.microsoft.com/office/powerpoint/2010/main" val="8919539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DAMA-DMBOK Functional Outline</a:t>
            </a:r>
          </a:p>
        </p:txBody>
      </p:sp>
      <p:sp>
        <p:nvSpPr>
          <p:cNvPr id="7" name="Content Placeholder 6"/>
          <p:cNvSpPr>
            <a:spLocks noGrp="1"/>
          </p:cNvSpPr>
          <p:nvPr>
            <p:ph idx="1"/>
          </p:nvPr>
        </p:nvSpPr>
        <p:spPr>
          <a:xfrm>
            <a:off x="539827" y="1825625"/>
            <a:ext cx="10697378" cy="4134500"/>
          </a:xfrm>
        </p:spPr>
        <p:txBody>
          <a:bodyPr>
            <a:normAutofit fontScale="77500" lnSpcReduction="20000"/>
          </a:bodyPr>
          <a:lstStyle/>
          <a:p>
            <a:pPr marL="514350" indent="-514350">
              <a:lnSpc>
                <a:spcPct val="120000"/>
              </a:lnSpc>
              <a:buFont typeface="+mj-lt"/>
              <a:buAutoNum type="arabicPeriod"/>
            </a:pPr>
            <a:r>
              <a:rPr lang="en-US" b="1" dirty="0"/>
              <a:t>Data Governance </a:t>
            </a:r>
          </a:p>
          <a:p>
            <a:pPr marL="0" indent="0">
              <a:lnSpc>
                <a:spcPct val="120000"/>
              </a:lnSpc>
              <a:buNone/>
            </a:pPr>
            <a:r>
              <a:rPr lang="en-US" dirty="0" smtClean="0"/>
              <a:t>1.1.Data </a:t>
            </a:r>
            <a:r>
              <a:rPr lang="en-US" dirty="0"/>
              <a:t>Management Planning</a:t>
            </a:r>
          </a:p>
          <a:p>
            <a:pPr marL="457200" lvl="1" indent="0">
              <a:lnSpc>
                <a:spcPct val="120000"/>
              </a:lnSpc>
              <a:buNone/>
            </a:pPr>
            <a:r>
              <a:rPr lang="en-US" dirty="0" smtClean="0"/>
              <a:t>1.1.1. Identify </a:t>
            </a:r>
            <a:r>
              <a:rPr lang="en-US" dirty="0"/>
              <a:t>Strategic Enterprise Data Needs (P) </a:t>
            </a:r>
          </a:p>
          <a:p>
            <a:pPr marL="457200" lvl="1" indent="0">
              <a:lnSpc>
                <a:spcPct val="120000"/>
              </a:lnSpc>
              <a:buNone/>
            </a:pPr>
            <a:r>
              <a:rPr lang="en-US" dirty="0" smtClean="0"/>
              <a:t>1.1.2. Develop </a:t>
            </a:r>
            <a:r>
              <a:rPr lang="en-US" dirty="0"/>
              <a:t>&amp; Maintain the Data Strategy (P) </a:t>
            </a:r>
          </a:p>
          <a:p>
            <a:pPr marL="457200" lvl="1" indent="0">
              <a:lnSpc>
                <a:spcPct val="120000"/>
              </a:lnSpc>
              <a:buNone/>
            </a:pPr>
            <a:r>
              <a:rPr lang="en-US" dirty="0" smtClean="0"/>
              <a:t>1.1.3. Establish </a:t>
            </a:r>
            <a:r>
              <a:rPr lang="en-US" dirty="0"/>
              <a:t>the Data Management </a:t>
            </a:r>
            <a:r>
              <a:rPr lang="en-US" dirty="0" smtClean="0"/>
              <a:t>Professional </a:t>
            </a:r>
            <a:r>
              <a:rPr lang="en-US" dirty="0"/>
              <a:t>Organizations (P) </a:t>
            </a:r>
          </a:p>
          <a:p>
            <a:pPr marL="457200" lvl="1" indent="0">
              <a:lnSpc>
                <a:spcPct val="120000"/>
              </a:lnSpc>
              <a:buNone/>
            </a:pPr>
            <a:r>
              <a:rPr lang="en-US" dirty="0" smtClean="0"/>
              <a:t>1.1.4. Identify </a:t>
            </a:r>
            <a:r>
              <a:rPr lang="en-US" dirty="0"/>
              <a:t>&amp; Appoint Data Stewards (P) </a:t>
            </a:r>
          </a:p>
          <a:p>
            <a:pPr marL="457200" lvl="1" indent="0">
              <a:lnSpc>
                <a:spcPct val="120000"/>
              </a:lnSpc>
              <a:buNone/>
            </a:pPr>
            <a:r>
              <a:rPr lang="en-US" dirty="0" smtClean="0"/>
              <a:t>1.1.5. Establish </a:t>
            </a:r>
            <a:r>
              <a:rPr lang="en-US" dirty="0"/>
              <a:t>Data Governance &amp; </a:t>
            </a:r>
            <a:r>
              <a:rPr lang="en-US" dirty="0" smtClean="0"/>
              <a:t>Stewardship </a:t>
            </a:r>
            <a:r>
              <a:rPr lang="en-US" dirty="0"/>
              <a:t>Organizations (P) </a:t>
            </a:r>
          </a:p>
          <a:p>
            <a:pPr marL="457200" lvl="1" indent="0">
              <a:lnSpc>
                <a:spcPct val="120000"/>
              </a:lnSpc>
              <a:buNone/>
            </a:pPr>
            <a:r>
              <a:rPr lang="en-US" dirty="0" smtClean="0"/>
              <a:t>1.1.6. Develop</a:t>
            </a:r>
            <a:r>
              <a:rPr lang="en-US" dirty="0"/>
              <a:t>, Review &amp; Approve Data </a:t>
            </a:r>
            <a:r>
              <a:rPr lang="en-US" dirty="0" smtClean="0"/>
              <a:t>Policies</a:t>
            </a:r>
            <a:r>
              <a:rPr lang="en-US" dirty="0"/>
              <a:t>, Standards and Procedures (P) </a:t>
            </a:r>
          </a:p>
          <a:p>
            <a:pPr marL="457200" lvl="1" indent="0">
              <a:lnSpc>
                <a:spcPct val="120000"/>
              </a:lnSpc>
              <a:buNone/>
            </a:pPr>
            <a:r>
              <a:rPr lang="en-US" dirty="0" smtClean="0"/>
              <a:t>1.1.7. Review </a:t>
            </a:r>
            <a:r>
              <a:rPr lang="en-US" dirty="0"/>
              <a:t>&amp; Approve Data Architecture (P) </a:t>
            </a:r>
          </a:p>
          <a:p>
            <a:pPr marL="457200" lvl="1" indent="0">
              <a:lnSpc>
                <a:spcPct val="120000"/>
              </a:lnSpc>
              <a:buNone/>
            </a:pPr>
            <a:r>
              <a:rPr lang="en-US" dirty="0" smtClean="0"/>
              <a:t>1.1.8. Plan </a:t>
            </a:r>
            <a:r>
              <a:rPr lang="en-US" dirty="0"/>
              <a:t>and Sponsor Data </a:t>
            </a:r>
            <a:r>
              <a:rPr lang="en-US" dirty="0" smtClean="0"/>
              <a:t>Management </a:t>
            </a:r>
            <a:r>
              <a:rPr lang="en-US" dirty="0"/>
              <a:t>Projects &amp; Services (P) </a:t>
            </a:r>
          </a:p>
          <a:p>
            <a:pPr marL="457200" lvl="1" indent="0">
              <a:lnSpc>
                <a:spcPct val="120000"/>
              </a:lnSpc>
              <a:buNone/>
            </a:pPr>
            <a:r>
              <a:rPr lang="en-US" dirty="0" smtClean="0"/>
              <a:t>1.1.9. Estimate </a:t>
            </a:r>
            <a:r>
              <a:rPr lang="en-US" dirty="0"/>
              <a:t>Data Asset Value &amp; Associated Data Management Costs (P) </a:t>
            </a:r>
          </a:p>
          <a:p>
            <a:pPr>
              <a:lnSpc>
                <a:spcPct val="120000"/>
              </a:lnSpc>
            </a:pP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41</a:t>
            </a:fld>
            <a:endParaRPr lang="en-US"/>
          </a:p>
        </p:txBody>
      </p:sp>
    </p:spTree>
    <p:extLst>
      <p:ext uri="{BB962C8B-B14F-4D97-AF65-F5344CB8AC3E}">
        <p14:creationId xmlns:p14="http://schemas.microsoft.com/office/powerpoint/2010/main" val="34556649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DAMA-DMBOK Functional Outline</a:t>
            </a:r>
          </a:p>
        </p:txBody>
      </p:sp>
      <p:sp>
        <p:nvSpPr>
          <p:cNvPr id="3" name="Content Placeholder 2"/>
          <p:cNvSpPr>
            <a:spLocks noGrp="1"/>
          </p:cNvSpPr>
          <p:nvPr>
            <p:ph idx="1"/>
          </p:nvPr>
        </p:nvSpPr>
        <p:spPr>
          <a:xfrm>
            <a:off x="583894" y="1825625"/>
            <a:ext cx="9802753" cy="4351338"/>
          </a:xfrm>
        </p:spPr>
        <p:txBody>
          <a:bodyPr>
            <a:normAutofit lnSpcReduction="10000"/>
          </a:bodyPr>
          <a:lstStyle/>
          <a:p>
            <a:pPr marL="0" indent="0">
              <a:buNone/>
            </a:pPr>
            <a:r>
              <a:rPr lang="en-US" dirty="0" smtClean="0"/>
              <a:t>1.2.Data </a:t>
            </a:r>
            <a:r>
              <a:rPr lang="en-US" dirty="0"/>
              <a:t>Management Supervision &amp; Control </a:t>
            </a:r>
          </a:p>
          <a:p>
            <a:pPr marL="457200" lvl="1" indent="0">
              <a:buNone/>
            </a:pPr>
            <a:r>
              <a:rPr lang="en-US" dirty="0" smtClean="0"/>
              <a:t>1.2.1. Supervise </a:t>
            </a:r>
            <a:r>
              <a:rPr lang="en-US" dirty="0"/>
              <a:t>the Data Management </a:t>
            </a:r>
            <a:r>
              <a:rPr lang="en-US" dirty="0" smtClean="0"/>
              <a:t>Professional </a:t>
            </a:r>
            <a:r>
              <a:rPr lang="en-US" dirty="0"/>
              <a:t>Staff &amp; Organizations (C) </a:t>
            </a:r>
          </a:p>
          <a:p>
            <a:pPr marL="457200" lvl="1" indent="0">
              <a:buNone/>
            </a:pPr>
            <a:r>
              <a:rPr lang="en-US" dirty="0" smtClean="0"/>
              <a:t>1.2.2. Coordinate </a:t>
            </a:r>
            <a:r>
              <a:rPr lang="en-US" dirty="0"/>
              <a:t>Data </a:t>
            </a:r>
            <a:r>
              <a:rPr lang="en-US" dirty="0" smtClean="0"/>
              <a:t>Governance </a:t>
            </a:r>
            <a:r>
              <a:rPr lang="en-US" dirty="0"/>
              <a:t>Activities (C) </a:t>
            </a:r>
          </a:p>
          <a:p>
            <a:pPr marL="457200" lvl="1" indent="0">
              <a:buNone/>
            </a:pPr>
            <a:r>
              <a:rPr lang="en-US" dirty="0" smtClean="0"/>
              <a:t>1.2.3. Manage </a:t>
            </a:r>
            <a:r>
              <a:rPr lang="en-US" dirty="0"/>
              <a:t>&amp; Resolve Data Related Issues (C) </a:t>
            </a:r>
          </a:p>
          <a:p>
            <a:pPr marL="457200" lvl="1" indent="0">
              <a:buNone/>
            </a:pPr>
            <a:r>
              <a:rPr lang="en-US" dirty="0" smtClean="0"/>
              <a:t>1.2.4. Monitor </a:t>
            </a:r>
            <a:r>
              <a:rPr lang="en-US" dirty="0"/>
              <a:t>&amp; Ensure Regulatory Compliance (C) </a:t>
            </a:r>
          </a:p>
          <a:p>
            <a:pPr marL="457200" lvl="1" indent="0">
              <a:buNone/>
            </a:pPr>
            <a:r>
              <a:rPr lang="en-US" dirty="0" smtClean="0"/>
              <a:t>1.2.5. Monitor </a:t>
            </a:r>
            <a:r>
              <a:rPr lang="en-US" dirty="0"/>
              <a:t>Conformance with Data </a:t>
            </a:r>
            <a:r>
              <a:rPr lang="en-US" dirty="0" smtClean="0"/>
              <a:t>Policies</a:t>
            </a:r>
            <a:r>
              <a:rPr lang="en-US" dirty="0"/>
              <a:t>, Standards and Architecture (C) </a:t>
            </a:r>
          </a:p>
          <a:p>
            <a:pPr marL="457200" lvl="1" indent="0">
              <a:buNone/>
            </a:pPr>
            <a:r>
              <a:rPr lang="en-US" dirty="0" smtClean="0"/>
              <a:t>1.2.6. Oversee </a:t>
            </a:r>
            <a:r>
              <a:rPr lang="en-US" dirty="0"/>
              <a:t>Data Management Projects &amp; Services (C) </a:t>
            </a:r>
          </a:p>
          <a:p>
            <a:pPr marL="457200" lvl="1" indent="0">
              <a:buNone/>
            </a:pPr>
            <a:r>
              <a:rPr lang="en-US" dirty="0" smtClean="0"/>
              <a:t>1.2.7. Communicate </a:t>
            </a:r>
            <a:r>
              <a:rPr lang="en-US" dirty="0"/>
              <a:t>&amp; Promote the Value of Data Assets (C) </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42</a:t>
            </a:fld>
            <a:endParaRPr lang="en-US"/>
          </a:p>
        </p:txBody>
      </p:sp>
    </p:spTree>
    <p:extLst>
      <p:ext uri="{BB962C8B-B14F-4D97-AF65-F5344CB8AC3E}">
        <p14:creationId xmlns:p14="http://schemas.microsoft.com/office/powerpoint/2010/main" val="37943064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DAMA DM Function Definitions</a:t>
            </a:r>
            <a:endParaRPr lang="en-US" dirty="0"/>
          </a:p>
        </p:txBody>
      </p:sp>
      <p:sp>
        <p:nvSpPr>
          <p:cNvPr id="3" name="Content Placeholder 2"/>
          <p:cNvSpPr>
            <a:spLocks noGrp="1"/>
          </p:cNvSpPr>
          <p:nvPr>
            <p:ph idx="1"/>
          </p:nvPr>
        </p:nvSpPr>
        <p:spPr>
          <a:xfrm>
            <a:off x="672029" y="1825625"/>
            <a:ext cx="10681771" cy="4351338"/>
          </a:xfrm>
        </p:spPr>
        <p:txBody>
          <a:bodyPr>
            <a:normAutofit fontScale="85000" lnSpcReduction="20000"/>
          </a:bodyPr>
          <a:lstStyle/>
          <a:p>
            <a:r>
              <a:rPr lang="en-US" b="1" i="1" dirty="0"/>
              <a:t>Data Governance </a:t>
            </a:r>
            <a:r>
              <a:rPr lang="en-US" b="1" dirty="0"/>
              <a:t>– planning, supervision and </a:t>
            </a:r>
            <a:r>
              <a:rPr lang="en-US" b="1" dirty="0" smtClean="0"/>
              <a:t>control </a:t>
            </a:r>
            <a:r>
              <a:rPr lang="en-US" b="1" dirty="0"/>
              <a:t>over data management and use </a:t>
            </a:r>
          </a:p>
          <a:p>
            <a:r>
              <a:rPr lang="en-US" i="1" dirty="0" smtClean="0"/>
              <a:t>Data </a:t>
            </a:r>
            <a:r>
              <a:rPr lang="en-US" i="1" dirty="0"/>
              <a:t>Architecture Management </a:t>
            </a:r>
            <a:r>
              <a:rPr lang="en-US" dirty="0" smtClean="0"/>
              <a:t>– </a:t>
            </a:r>
            <a:r>
              <a:rPr lang="en-US" dirty="0"/>
              <a:t>an </a:t>
            </a:r>
            <a:r>
              <a:rPr lang="en-US" dirty="0" smtClean="0"/>
              <a:t>integral </a:t>
            </a:r>
            <a:r>
              <a:rPr lang="en-US" dirty="0"/>
              <a:t>part of the enterprise architecture </a:t>
            </a:r>
          </a:p>
          <a:p>
            <a:r>
              <a:rPr lang="en-US" i="1" dirty="0" smtClean="0"/>
              <a:t>Data </a:t>
            </a:r>
            <a:r>
              <a:rPr lang="en-US" i="1" dirty="0"/>
              <a:t>Development </a:t>
            </a:r>
            <a:r>
              <a:rPr lang="en-US" dirty="0"/>
              <a:t>– analysis, design, </a:t>
            </a:r>
            <a:r>
              <a:rPr lang="en-US" dirty="0" smtClean="0"/>
              <a:t>building</a:t>
            </a:r>
            <a:r>
              <a:rPr lang="en-US" dirty="0"/>
              <a:t>, testing, deployment and maintenance </a:t>
            </a:r>
          </a:p>
          <a:p>
            <a:r>
              <a:rPr lang="en-US" i="1" dirty="0" smtClean="0"/>
              <a:t>Database</a:t>
            </a:r>
            <a:r>
              <a:rPr lang="en-US" dirty="0" smtClean="0"/>
              <a:t> </a:t>
            </a:r>
            <a:r>
              <a:rPr lang="en-US" i="1" dirty="0"/>
              <a:t>Operations Management </a:t>
            </a:r>
            <a:r>
              <a:rPr lang="en-US" dirty="0"/>
              <a:t>– support </a:t>
            </a:r>
            <a:r>
              <a:rPr lang="en-US" dirty="0" smtClean="0"/>
              <a:t>for </a:t>
            </a:r>
            <a:r>
              <a:rPr lang="en-US" dirty="0"/>
              <a:t>structured physical data assets </a:t>
            </a:r>
          </a:p>
          <a:p>
            <a:r>
              <a:rPr lang="en-US" i="1" dirty="0" smtClean="0"/>
              <a:t>Data </a:t>
            </a:r>
            <a:r>
              <a:rPr lang="en-US" i="1" dirty="0"/>
              <a:t>Security Management </a:t>
            </a:r>
            <a:r>
              <a:rPr lang="en-US" dirty="0"/>
              <a:t>– ensuring </a:t>
            </a:r>
            <a:r>
              <a:rPr lang="en-US" dirty="0" smtClean="0"/>
              <a:t>privacy</a:t>
            </a:r>
            <a:r>
              <a:rPr lang="en-US" dirty="0"/>
              <a:t>, confidentiality and appropriate access </a:t>
            </a:r>
          </a:p>
          <a:p>
            <a:r>
              <a:rPr lang="en-US" i="1" dirty="0" smtClean="0"/>
              <a:t>Reference </a:t>
            </a:r>
            <a:r>
              <a:rPr lang="en-US" i="1" dirty="0"/>
              <a:t>&amp; Master Data Management </a:t>
            </a:r>
            <a:r>
              <a:rPr lang="en-US" dirty="0" smtClean="0"/>
              <a:t>– managing </a:t>
            </a:r>
            <a:r>
              <a:rPr lang="en-US" dirty="0"/>
              <a:t>golden versions and replicas </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43</a:t>
            </a:fld>
            <a:endParaRPr lang="en-US"/>
          </a:p>
        </p:txBody>
      </p:sp>
    </p:spTree>
    <p:extLst>
      <p:ext uri="{BB962C8B-B14F-4D97-AF65-F5344CB8AC3E}">
        <p14:creationId xmlns:p14="http://schemas.microsoft.com/office/powerpoint/2010/main" val="3596923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DAMA DM Function </a:t>
            </a:r>
            <a:r>
              <a:rPr lang="en-US" dirty="0"/>
              <a:t>Definitions</a:t>
            </a:r>
          </a:p>
        </p:txBody>
      </p:sp>
      <p:sp>
        <p:nvSpPr>
          <p:cNvPr id="3" name="Content Placeholder 2"/>
          <p:cNvSpPr>
            <a:spLocks noGrp="1"/>
          </p:cNvSpPr>
          <p:nvPr>
            <p:ph idx="1"/>
          </p:nvPr>
        </p:nvSpPr>
        <p:spPr>
          <a:xfrm>
            <a:off x="605928" y="1825625"/>
            <a:ext cx="10747872" cy="4351338"/>
          </a:xfrm>
        </p:spPr>
        <p:txBody>
          <a:bodyPr>
            <a:normAutofit fontScale="92500" lnSpcReduction="10000"/>
          </a:bodyPr>
          <a:lstStyle/>
          <a:p>
            <a:r>
              <a:rPr lang="en-US" i="1" dirty="0"/>
              <a:t>Data Warehousing &amp; Business </a:t>
            </a:r>
            <a:r>
              <a:rPr lang="en-US" i="1" dirty="0" smtClean="0"/>
              <a:t>Intelligence </a:t>
            </a:r>
            <a:r>
              <a:rPr lang="en-US" i="1" dirty="0"/>
              <a:t>Management </a:t>
            </a:r>
            <a:r>
              <a:rPr lang="en-US" dirty="0"/>
              <a:t>– enabling access to </a:t>
            </a:r>
            <a:r>
              <a:rPr lang="en-US" dirty="0" smtClean="0"/>
              <a:t>decision </a:t>
            </a:r>
            <a:r>
              <a:rPr lang="en-US" dirty="0"/>
              <a:t>support data </a:t>
            </a:r>
            <a:r>
              <a:rPr lang="en-US" dirty="0" smtClean="0"/>
              <a:t>for </a:t>
            </a:r>
            <a:r>
              <a:rPr lang="en-US" dirty="0"/>
              <a:t>reporting and analysis </a:t>
            </a:r>
          </a:p>
          <a:p>
            <a:r>
              <a:rPr lang="en-US" i="1" dirty="0" smtClean="0"/>
              <a:t>Document </a:t>
            </a:r>
            <a:r>
              <a:rPr lang="en-US" i="1" dirty="0"/>
              <a:t>&amp; Content Management </a:t>
            </a:r>
            <a:r>
              <a:rPr lang="en-US" dirty="0"/>
              <a:t>– </a:t>
            </a:r>
            <a:r>
              <a:rPr lang="en-US" dirty="0" smtClean="0"/>
              <a:t>storing</a:t>
            </a:r>
            <a:r>
              <a:rPr lang="en-US" dirty="0"/>
              <a:t>, protecting, indexing and enabling </a:t>
            </a:r>
            <a:r>
              <a:rPr lang="en-US" dirty="0" smtClean="0"/>
              <a:t>access </a:t>
            </a:r>
            <a:r>
              <a:rPr lang="en-US" dirty="0"/>
              <a:t>to data found in unstructured sources </a:t>
            </a:r>
            <a:r>
              <a:rPr lang="en-US" dirty="0" smtClean="0"/>
              <a:t>electronic </a:t>
            </a:r>
            <a:r>
              <a:rPr lang="en-US" dirty="0"/>
              <a:t>files and physical records) </a:t>
            </a:r>
          </a:p>
          <a:p>
            <a:r>
              <a:rPr lang="en-US" i="1" dirty="0" smtClean="0"/>
              <a:t>Meta </a:t>
            </a:r>
            <a:r>
              <a:rPr lang="en-US" i="1" dirty="0"/>
              <a:t>Data Management </a:t>
            </a:r>
            <a:r>
              <a:rPr lang="en-US" dirty="0"/>
              <a:t>– integrating, controlling and delivering meta data </a:t>
            </a:r>
          </a:p>
          <a:p>
            <a:r>
              <a:rPr lang="en-US" i="1" dirty="0" smtClean="0"/>
              <a:t>Data </a:t>
            </a:r>
            <a:r>
              <a:rPr lang="en-US" i="1" dirty="0"/>
              <a:t>Quality Management </a:t>
            </a:r>
            <a:r>
              <a:rPr lang="en-US" dirty="0"/>
              <a:t>– defining, </a:t>
            </a:r>
            <a:r>
              <a:rPr lang="en-US" dirty="0" smtClean="0"/>
              <a:t>monitoring </a:t>
            </a:r>
            <a:r>
              <a:rPr lang="en-US" dirty="0"/>
              <a:t>and improving data quality </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44</a:t>
            </a:fld>
            <a:endParaRPr lang="en-US"/>
          </a:p>
        </p:txBody>
      </p:sp>
    </p:spTree>
    <p:extLst>
      <p:ext uri="{BB962C8B-B14F-4D97-AF65-F5344CB8AC3E}">
        <p14:creationId xmlns:p14="http://schemas.microsoft.com/office/powerpoint/2010/main" val="2728920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45</a:t>
            </a:fld>
            <a:endParaRPr lang="en-US"/>
          </a:p>
        </p:txBody>
      </p:sp>
      <p:pic>
        <p:nvPicPr>
          <p:cNvPr id="6" name="Picture 5"/>
          <p:cNvPicPr>
            <a:picLocks noChangeAspect="1"/>
          </p:cNvPicPr>
          <p:nvPr/>
        </p:nvPicPr>
        <p:blipFill>
          <a:blip r:embed="rId2"/>
          <a:stretch>
            <a:fillRect/>
          </a:stretch>
        </p:blipFill>
        <p:spPr>
          <a:xfrm>
            <a:off x="3791524" y="295276"/>
            <a:ext cx="6680124" cy="6426201"/>
          </a:xfrm>
          <a:prstGeom prst="rect">
            <a:avLst/>
          </a:prstGeom>
        </p:spPr>
      </p:pic>
    </p:spTree>
    <p:extLst>
      <p:ext uri="{BB962C8B-B14F-4D97-AF65-F5344CB8AC3E}">
        <p14:creationId xmlns:p14="http://schemas.microsoft.com/office/powerpoint/2010/main" val="613381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More Detailed Definitions</a:t>
            </a:r>
            <a:endParaRPr lang="en-US" dirty="0"/>
          </a:p>
        </p:txBody>
      </p:sp>
      <p:sp>
        <p:nvSpPr>
          <p:cNvPr id="7" name="Content Placeholder 6"/>
          <p:cNvSpPr>
            <a:spLocks noGrp="1"/>
          </p:cNvSpPr>
          <p:nvPr>
            <p:ph idx="1"/>
          </p:nvPr>
        </p:nvSpPr>
        <p:spPr>
          <a:xfrm>
            <a:off x="583894" y="1825625"/>
            <a:ext cx="10769906" cy="4351338"/>
          </a:xfrm>
        </p:spPr>
        <p:txBody>
          <a:bodyPr>
            <a:normAutofit fontScale="85000" lnSpcReduction="20000"/>
          </a:bodyPr>
          <a:lstStyle/>
          <a:p>
            <a:pPr>
              <a:lnSpc>
                <a:spcPct val="120000"/>
              </a:lnSpc>
            </a:pPr>
            <a:r>
              <a:rPr lang="en-US" b="1" dirty="0"/>
              <a:t>Data Governance</a:t>
            </a:r>
          </a:p>
          <a:p>
            <a:pPr>
              <a:lnSpc>
                <a:spcPct val="120000"/>
              </a:lnSpc>
            </a:pPr>
            <a:r>
              <a:rPr lang="en-US" dirty="0" smtClean="0"/>
              <a:t>The </a:t>
            </a:r>
            <a:r>
              <a:rPr lang="en-US" dirty="0"/>
              <a:t>exercise of authority, </a:t>
            </a:r>
            <a:r>
              <a:rPr lang="en-US" dirty="0" smtClean="0"/>
              <a:t>control </a:t>
            </a:r>
            <a:r>
              <a:rPr lang="en-US" dirty="0"/>
              <a:t>and shared decision-making </a:t>
            </a:r>
            <a:r>
              <a:rPr lang="en-US" dirty="0" smtClean="0"/>
              <a:t>(</a:t>
            </a:r>
            <a:r>
              <a:rPr lang="en-US" dirty="0"/>
              <a:t>planning, monitoring and enforcement) over </a:t>
            </a:r>
            <a:r>
              <a:rPr lang="en-US" dirty="0" smtClean="0"/>
              <a:t>the </a:t>
            </a:r>
            <a:r>
              <a:rPr lang="en-US" dirty="0"/>
              <a:t>management of data assets. Data </a:t>
            </a:r>
            <a:r>
              <a:rPr lang="en-US" dirty="0" smtClean="0"/>
              <a:t>Governance </a:t>
            </a:r>
            <a:r>
              <a:rPr lang="en-US" dirty="0"/>
              <a:t>is high-level planning and </a:t>
            </a:r>
            <a:r>
              <a:rPr lang="en-US" dirty="0" smtClean="0"/>
              <a:t>control </a:t>
            </a:r>
            <a:r>
              <a:rPr lang="en-US" dirty="0"/>
              <a:t>over data management. </a:t>
            </a:r>
          </a:p>
          <a:p>
            <a:pPr>
              <a:lnSpc>
                <a:spcPct val="120000"/>
              </a:lnSpc>
            </a:pPr>
            <a:r>
              <a:rPr lang="en-US" b="1" dirty="0" smtClean="0"/>
              <a:t>Data </a:t>
            </a:r>
            <a:r>
              <a:rPr lang="en-US" b="1" dirty="0"/>
              <a:t>Architecture Management</a:t>
            </a:r>
          </a:p>
          <a:p>
            <a:pPr>
              <a:lnSpc>
                <a:spcPct val="120000"/>
              </a:lnSpc>
            </a:pPr>
            <a:r>
              <a:rPr lang="en-US" dirty="0" smtClean="0"/>
              <a:t>The </a:t>
            </a:r>
            <a:r>
              <a:rPr lang="en-US" dirty="0"/>
              <a:t>development and maintenance of enterprise </a:t>
            </a:r>
            <a:r>
              <a:rPr lang="en-US" dirty="0" smtClean="0"/>
              <a:t>data </a:t>
            </a:r>
            <a:r>
              <a:rPr lang="en-US" dirty="0"/>
              <a:t>architecture, within the context </a:t>
            </a:r>
            <a:r>
              <a:rPr lang="en-US" dirty="0" smtClean="0"/>
              <a:t>of all </a:t>
            </a:r>
            <a:r>
              <a:rPr lang="en-US" dirty="0"/>
              <a:t>enterprise architecture, and its </a:t>
            </a:r>
            <a:r>
              <a:rPr lang="en-US" dirty="0" smtClean="0"/>
              <a:t>connection </a:t>
            </a:r>
            <a:r>
              <a:rPr lang="en-US" dirty="0"/>
              <a:t>with the application system solutions and projects that implement </a:t>
            </a:r>
            <a:r>
              <a:rPr lang="en-US" dirty="0" smtClean="0"/>
              <a:t>enterprise </a:t>
            </a:r>
            <a:r>
              <a:rPr lang="en-US" dirty="0"/>
              <a:t>architecture. </a:t>
            </a:r>
          </a:p>
          <a:p>
            <a:pPr>
              <a:lnSpc>
                <a:spcPct val="120000"/>
              </a:lnSpc>
            </a:pPr>
            <a:endParaRPr lang="en-US" dirty="0"/>
          </a:p>
        </p:txBody>
      </p:sp>
      <p:sp>
        <p:nvSpPr>
          <p:cNvPr id="2" name="Footer Placeholder 1"/>
          <p:cNvSpPr>
            <a:spLocks noGrp="1"/>
          </p:cNvSpPr>
          <p:nvPr>
            <p:ph type="ftr" sz="quarter" idx="11"/>
          </p:nvPr>
        </p:nvSpPr>
        <p:spPr/>
        <p:txBody>
          <a:bodyPr/>
          <a:lstStyle/>
          <a:p>
            <a:r>
              <a:rPr lang="en-US" smtClean="0"/>
              <a:t>Helen Tibbo – Data Smart</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pPr/>
              <a:t>46</a:t>
            </a:fld>
            <a:endParaRPr lang="en-US"/>
          </a:p>
        </p:txBody>
      </p:sp>
    </p:spTree>
    <p:extLst>
      <p:ext uri="{BB962C8B-B14F-4D97-AF65-F5344CB8AC3E}">
        <p14:creationId xmlns:p14="http://schemas.microsoft.com/office/powerpoint/2010/main" val="42243292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1546"/>
            <a:ext cx="7886700" cy="1325563"/>
          </a:xfrm>
        </p:spPr>
        <p:txBody>
          <a:bodyPr>
            <a:normAutofit fontScale="90000"/>
          </a:bodyPr>
          <a:lstStyle/>
          <a:p>
            <a:r>
              <a:rPr lang="en-US" dirty="0" smtClean="0"/>
              <a:t>More Detailed Definitions</a:t>
            </a:r>
            <a:endParaRPr lang="en-US" dirty="0"/>
          </a:p>
        </p:txBody>
      </p:sp>
      <p:sp>
        <p:nvSpPr>
          <p:cNvPr id="3" name="Content Placeholder 2"/>
          <p:cNvSpPr>
            <a:spLocks noGrp="1"/>
          </p:cNvSpPr>
          <p:nvPr>
            <p:ph idx="1"/>
          </p:nvPr>
        </p:nvSpPr>
        <p:spPr>
          <a:xfrm>
            <a:off x="616945" y="1348154"/>
            <a:ext cx="10917715" cy="4556887"/>
          </a:xfrm>
        </p:spPr>
        <p:txBody>
          <a:bodyPr>
            <a:normAutofit fontScale="85000" lnSpcReduction="20000"/>
          </a:bodyPr>
          <a:lstStyle/>
          <a:p>
            <a:r>
              <a:rPr lang="en-US" b="1" dirty="0"/>
              <a:t>Data Development</a:t>
            </a:r>
          </a:p>
          <a:p>
            <a:r>
              <a:rPr lang="en-US" dirty="0" smtClean="0"/>
              <a:t>The </a:t>
            </a:r>
            <a:r>
              <a:rPr lang="en-US" dirty="0"/>
              <a:t>data-focused activities within the system development </a:t>
            </a:r>
            <a:r>
              <a:rPr lang="en-US" dirty="0" smtClean="0"/>
              <a:t>lifecycle </a:t>
            </a:r>
            <a:r>
              <a:rPr lang="en-US" dirty="0"/>
              <a:t>(SDLC), including data </a:t>
            </a:r>
            <a:r>
              <a:rPr lang="en-US" dirty="0" smtClean="0"/>
              <a:t>modeling </a:t>
            </a:r>
            <a:r>
              <a:rPr lang="en-US" dirty="0"/>
              <a:t>and data requirements analysis, </a:t>
            </a:r>
            <a:r>
              <a:rPr lang="en-US" dirty="0" smtClean="0"/>
              <a:t>design</a:t>
            </a:r>
            <a:r>
              <a:rPr lang="en-US" dirty="0"/>
              <a:t>, implementation and maintenance of databases data-related solution </a:t>
            </a:r>
            <a:r>
              <a:rPr lang="en-US" dirty="0" smtClean="0"/>
              <a:t>components</a:t>
            </a:r>
            <a:r>
              <a:rPr lang="en-US" dirty="0"/>
              <a:t>. </a:t>
            </a:r>
          </a:p>
          <a:p>
            <a:r>
              <a:rPr lang="en-US" b="1" dirty="0" smtClean="0"/>
              <a:t>Database </a:t>
            </a:r>
            <a:r>
              <a:rPr lang="en-US" b="1" dirty="0"/>
              <a:t>Operations Management</a:t>
            </a:r>
          </a:p>
          <a:p>
            <a:r>
              <a:rPr lang="en-US" dirty="0" smtClean="0"/>
              <a:t>Planning</a:t>
            </a:r>
            <a:r>
              <a:rPr lang="en-US" dirty="0"/>
              <a:t>, control and </a:t>
            </a:r>
            <a:r>
              <a:rPr lang="en-US" dirty="0" smtClean="0"/>
              <a:t>support </a:t>
            </a:r>
            <a:r>
              <a:rPr lang="en-US" dirty="0"/>
              <a:t>for structured </a:t>
            </a:r>
            <a:r>
              <a:rPr lang="en-US" dirty="0" smtClean="0"/>
              <a:t>data </a:t>
            </a:r>
            <a:r>
              <a:rPr lang="en-US" dirty="0"/>
              <a:t>assets across the data </a:t>
            </a:r>
            <a:r>
              <a:rPr lang="en-US" dirty="0" smtClean="0"/>
              <a:t>lifecycle, from </a:t>
            </a:r>
            <a:r>
              <a:rPr lang="en-US" dirty="0"/>
              <a:t>creation and acquisition through </a:t>
            </a:r>
            <a:r>
              <a:rPr lang="en-US" dirty="0" smtClean="0"/>
              <a:t>archival </a:t>
            </a:r>
            <a:r>
              <a:rPr lang="en-US" dirty="0"/>
              <a:t>and purge</a:t>
            </a:r>
            <a:r>
              <a:rPr lang="en-US" dirty="0" smtClean="0"/>
              <a:t>.</a:t>
            </a:r>
            <a:endParaRPr lang="en-US" dirty="0"/>
          </a:p>
          <a:p>
            <a:r>
              <a:rPr lang="en-US" b="1" dirty="0"/>
              <a:t>Data Security Management</a:t>
            </a:r>
          </a:p>
          <a:p>
            <a:r>
              <a:rPr lang="en-US" dirty="0" smtClean="0"/>
              <a:t>Planning</a:t>
            </a:r>
            <a:r>
              <a:rPr lang="en-US" dirty="0"/>
              <a:t>, implementation </a:t>
            </a:r>
            <a:r>
              <a:rPr lang="en-US" dirty="0" smtClean="0"/>
              <a:t>and </a:t>
            </a:r>
            <a:r>
              <a:rPr lang="en-US" dirty="0"/>
              <a:t>control </a:t>
            </a:r>
            <a:r>
              <a:rPr lang="en-US" dirty="0" smtClean="0"/>
              <a:t>activities </a:t>
            </a:r>
            <a:r>
              <a:rPr lang="en-US" dirty="0"/>
              <a:t>to </a:t>
            </a:r>
            <a:r>
              <a:rPr lang="en-US" dirty="0" smtClean="0"/>
              <a:t>ensure </a:t>
            </a:r>
            <a:r>
              <a:rPr lang="en-US" dirty="0"/>
              <a:t>privacy and confidentiality and </a:t>
            </a:r>
            <a:r>
              <a:rPr lang="en-US" dirty="0" smtClean="0"/>
              <a:t>to prevent </a:t>
            </a:r>
            <a:r>
              <a:rPr lang="en-US" dirty="0"/>
              <a:t>unauthorized and inappropriate </a:t>
            </a:r>
            <a:r>
              <a:rPr lang="en-US" dirty="0" smtClean="0"/>
              <a:t>data </a:t>
            </a:r>
            <a:r>
              <a:rPr lang="en-US" dirty="0"/>
              <a:t>access, creation or change.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47</a:t>
            </a:fld>
            <a:endParaRPr lang="en-US"/>
          </a:p>
        </p:txBody>
      </p:sp>
    </p:spTree>
    <p:extLst>
      <p:ext uri="{BB962C8B-B14F-4D97-AF65-F5344CB8AC3E}">
        <p14:creationId xmlns:p14="http://schemas.microsoft.com/office/powerpoint/2010/main" val="53361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Detailed Definitions</a:t>
            </a:r>
            <a:endParaRPr lang="en-US" dirty="0"/>
          </a:p>
        </p:txBody>
      </p:sp>
      <p:sp>
        <p:nvSpPr>
          <p:cNvPr id="3" name="Content Placeholder 2"/>
          <p:cNvSpPr>
            <a:spLocks noGrp="1"/>
          </p:cNvSpPr>
          <p:nvPr>
            <p:ph idx="1"/>
          </p:nvPr>
        </p:nvSpPr>
        <p:spPr>
          <a:xfrm>
            <a:off x="583893" y="1825625"/>
            <a:ext cx="10983817" cy="4090433"/>
          </a:xfrm>
        </p:spPr>
        <p:txBody>
          <a:bodyPr>
            <a:normAutofit lnSpcReduction="10000"/>
          </a:bodyPr>
          <a:lstStyle/>
          <a:p>
            <a:r>
              <a:rPr lang="en-US" b="1" dirty="0"/>
              <a:t>Reference &amp; Master Data Management</a:t>
            </a:r>
          </a:p>
          <a:p>
            <a:r>
              <a:rPr lang="en-US" dirty="0" smtClean="0"/>
              <a:t>Planning, implementation, </a:t>
            </a:r>
            <a:r>
              <a:rPr lang="en-US" dirty="0"/>
              <a:t>and control activities to ensure consistency of contextual data values with a “golden version” of these data values. </a:t>
            </a:r>
            <a:endParaRPr lang="en-US" dirty="0" smtClean="0"/>
          </a:p>
          <a:p>
            <a:r>
              <a:rPr lang="en-US" b="1" dirty="0"/>
              <a:t>Data Warehousing &amp; Business Intelligence Management </a:t>
            </a:r>
          </a:p>
          <a:p>
            <a:r>
              <a:rPr lang="en-US" dirty="0" smtClean="0"/>
              <a:t>Planning, implementation </a:t>
            </a:r>
            <a:r>
              <a:rPr lang="en-US" dirty="0"/>
              <a:t>and control processes </a:t>
            </a:r>
            <a:r>
              <a:rPr lang="en-US" dirty="0" smtClean="0"/>
              <a:t>to provide </a:t>
            </a:r>
            <a:r>
              <a:rPr lang="en-US" dirty="0"/>
              <a:t>decision support data and </a:t>
            </a:r>
            <a:r>
              <a:rPr lang="en-US" dirty="0" smtClean="0"/>
              <a:t>support </a:t>
            </a:r>
            <a:r>
              <a:rPr lang="en-US" dirty="0"/>
              <a:t>knowledge workers engaged </a:t>
            </a:r>
            <a:r>
              <a:rPr lang="en-US" dirty="0" smtClean="0"/>
              <a:t>in reporting</a:t>
            </a:r>
            <a:r>
              <a:rPr lang="en-US" dirty="0"/>
              <a:t>, query and analysis. </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48</a:t>
            </a:fld>
            <a:endParaRPr lang="en-US"/>
          </a:p>
        </p:txBody>
      </p:sp>
    </p:spTree>
    <p:extLst>
      <p:ext uri="{BB962C8B-B14F-4D97-AF65-F5344CB8AC3E}">
        <p14:creationId xmlns:p14="http://schemas.microsoft.com/office/powerpoint/2010/main" val="37522935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42389"/>
            <a:ext cx="7886700" cy="1325563"/>
          </a:xfrm>
        </p:spPr>
        <p:txBody>
          <a:bodyPr>
            <a:normAutofit fontScale="90000"/>
          </a:bodyPr>
          <a:lstStyle/>
          <a:p>
            <a:r>
              <a:rPr lang="en-US" dirty="0" smtClean="0"/>
              <a:t>More Detailed Definitions</a:t>
            </a:r>
            <a:endParaRPr lang="en-US" dirty="0"/>
          </a:p>
        </p:txBody>
      </p:sp>
      <p:sp>
        <p:nvSpPr>
          <p:cNvPr id="3" name="Content Placeholder 2"/>
          <p:cNvSpPr>
            <a:spLocks noGrp="1"/>
          </p:cNvSpPr>
          <p:nvPr>
            <p:ph idx="1"/>
          </p:nvPr>
        </p:nvSpPr>
        <p:spPr>
          <a:xfrm>
            <a:off x="616945" y="1399079"/>
            <a:ext cx="10939749" cy="4661752"/>
          </a:xfrm>
        </p:spPr>
        <p:txBody>
          <a:bodyPr>
            <a:normAutofit fontScale="77500" lnSpcReduction="20000"/>
          </a:bodyPr>
          <a:lstStyle/>
          <a:p>
            <a:pPr>
              <a:lnSpc>
                <a:spcPct val="120000"/>
              </a:lnSpc>
            </a:pPr>
            <a:r>
              <a:rPr lang="en-US" b="1" dirty="0"/>
              <a:t>Document &amp; Content Management</a:t>
            </a:r>
          </a:p>
          <a:p>
            <a:pPr>
              <a:lnSpc>
                <a:spcPct val="120000"/>
              </a:lnSpc>
            </a:pPr>
            <a:r>
              <a:rPr lang="en-US" dirty="0" smtClean="0"/>
              <a:t>Planning</a:t>
            </a:r>
            <a:r>
              <a:rPr lang="en-US" dirty="0"/>
              <a:t>, implementation and control </a:t>
            </a:r>
            <a:r>
              <a:rPr lang="en-US" dirty="0" smtClean="0"/>
              <a:t>activities </a:t>
            </a:r>
            <a:r>
              <a:rPr lang="en-US" dirty="0"/>
              <a:t>to store, protect and access </a:t>
            </a:r>
            <a:r>
              <a:rPr lang="en-US" dirty="0" smtClean="0"/>
              <a:t>data </a:t>
            </a:r>
            <a:r>
              <a:rPr lang="en-US" dirty="0"/>
              <a:t>found within </a:t>
            </a:r>
            <a:r>
              <a:rPr lang="en-US" dirty="0" smtClean="0"/>
              <a:t>electronic </a:t>
            </a:r>
            <a:r>
              <a:rPr lang="en-US" dirty="0"/>
              <a:t>files and </a:t>
            </a:r>
            <a:r>
              <a:rPr lang="en-US" dirty="0" smtClean="0"/>
              <a:t>physical </a:t>
            </a:r>
            <a:r>
              <a:rPr lang="en-US" dirty="0"/>
              <a:t>records (including text, </a:t>
            </a:r>
            <a:r>
              <a:rPr lang="en-US" dirty="0" smtClean="0"/>
              <a:t>graphics</a:t>
            </a:r>
            <a:r>
              <a:rPr lang="en-US" dirty="0"/>
              <a:t>, image, audio, video) </a:t>
            </a:r>
          </a:p>
          <a:p>
            <a:pPr>
              <a:lnSpc>
                <a:spcPct val="120000"/>
              </a:lnSpc>
            </a:pPr>
            <a:r>
              <a:rPr lang="en-US" b="1" dirty="0" smtClean="0"/>
              <a:t>Meta </a:t>
            </a:r>
            <a:r>
              <a:rPr lang="en-US" b="1" dirty="0"/>
              <a:t>Data Management</a:t>
            </a:r>
          </a:p>
          <a:p>
            <a:pPr>
              <a:lnSpc>
                <a:spcPct val="120000"/>
              </a:lnSpc>
            </a:pPr>
            <a:r>
              <a:rPr lang="en-US" dirty="0" smtClean="0"/>
              <a:t>Planning</a:t>
            </a:r>
            <a:r>
              <a:rPr lang="en-US" dirty="0"/>
              <a:t>, implementation </a:t>
            </a:r>
            <a:r>
              <a:rPr lang="en-US" dirty="0" smtClean="0"/>
              <a:t>and </a:t>
            </a:r>
            <a:r>
              <a:rPr lang="en-US" dirty="0"/>
              <a:t>control activities to </a:t>
            </a:r>
            <a:r>
              <a:rPr lang="en-US" dirty="0" smtClean="0"/>
              <a:t>enable </a:t>
            </a:r>
            <a:r>
              <a:rPr lang="en-US" dirty="0"/>
              <a:t>easy access to high </a:t>
            </a:r>
            <a:r>
              <a:rPr lang="en-US" dirty="0" smtClean="0"/>
              <a:t>quality</a:t>
            </a:r>
            <a:r>
              <a:rPr lang="en-US" dirty="0"/>
              <a:t>, integrated meta data. </a:t>
            </a:r>
          </a:p>
          <a:p>
            <a:pPr>
              <a:lnSpc>
                <a:spcPct val="120000"/>
              </a:lnSpc>
            </a:pPr>
            <a:r>
              <a:rPr lang="en-US" b="1" dirty="0"/>
              <a:t>Data Quality Management</a:t>
            </a:r>
          </a:p>
          <a:p>
            <a:pPr>
              <a:lnSpc>
                <a:spcPct val="120000"/>
              </a:lnSpc>
            </a:pPr>
            <a:r>
              <a:rPr lang="en-US" dirty="0" smtClean="0"/>
              <a:t>Planning</a:t>
            </a:r>
            <a:r>
              <a:rPr lang="en-US" dirty="0"/>
              <a:t>, implementation </a:t>
            </a:r>
            <a:r>
              <a:rPr lang="en-US" dirty="0" smtClean="0"/>
              <a:t>and </a:t>
            </a:r>
            <a:r>
              <a:rPr lang="en-US" dirty="0"/>
              <a:t>control activities that </a:t>
            </a:r>
            <a:r>
              <a:rPr lang="en-US" dirty="0" smtClean="0"/>
              <a:t>apply </a:t>
            </a:r>
            <a:r>
              <a:rPr lang="en-US" dirty="0"/>
              <a:t>quality management techniques to </a:t>
            </a:r>
            <a:r>
              <a:rPr lang="en-US" dirty="0" smtClean="0"/>
              <a:t>measure, assess</a:t>
            </a:r>
            <a:r>
              <a:rPr lang="en-US" dirty="0"/>
              <a:t>, improve and ensure the </a:t>
            </a:r>
            <a:r>
              <a:rPr lang="en-US" dirty="0" smtClean="0"/>
              <a:t>fitness </a:t>
            </a:r>
            <a:r>
              <a:rPr lang="en-US" dirty="0"/>
              <a:t>of data for use. </a:t>
            </a:r>
          </a:p>
          <a:p>
            <a:pPr>
              <a:lnSpc>
                <a:spcPct val="120000"/>
              </a:lnSpc>
            </a:pP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49</a:t>
            </a:fld>
            <a:endParaRPr lang="en-US"/>
          </a:p>
        </p:txBody>
      </p:sp>
    </p:spTree>
    <p:extLst>
      <p:ext uri="{BB962C8B-B14F-4D97-AF65-F5344CB8AC3E}">
        <p14:creationId xmlns:p14="http://schemas.microsoft.com/office/powerpoint/2010/main" val="3529090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Attitude</a:t>
            </a:r>
            <a:endParaRPr lang="en-US" dirty="0"/>
          </a:p>
        </p:txBody>
      </p:sp>
      <p:sp>
        <p:nvSpPr>
          <p:cNvPr id="3" name="Content Placeholder 2"/>
          <p:cNvSpPr>
            <a:spLocks noGrp="1"/>
          </p:cNvSpPr>
          <p:nvPr>
            <p:ph idx="1"/>
          </p:nvPr>
        </p:nvSpPr>
        <p:spPr>
          <a:xfrm>
            <a:off x="605928" y="1579440"/>
            <a:ext cx="9433422" cy="4351338"/>
          </a:xfrm>
        </p:spPr>
        <p:txBody>
          <a:bodyPr>
            <a:normAutofit/>
          </a:bodyPr>
          <a:lstStyle/>
          <a:p>
            <a:r>
              <a:rPr lang="en-US" dirty="0" smtClean="0"/>
              <a:t>This attitude is essential if you are changing data management from departmental to a curatorial, lifecycle approach.</a:t>
            </a:r>
          </a:p>
          <a:p>
            <a:r>
              <a:rPr lang="en-US" dirty="0" smtClean="0"/>
              <a:t>It is also essential to building and implementing strategic plans for data and other digital content.</a:t>
            </a:r>
          </a:p>
          <a:p>
            <a:r>
              <a:rPr lang="en-US" dirty="0" smtClean="0"/>
              <a:t>Having your strategic plans and understanding your data and use of that data is essential </a:t>
            </a:r>
            <a:r>
              <a:rPr lang="en-US" b="1" dirty="0" smtClean="0"/>
              <a:t>before</a:t>
            </a:r>
            <a:r>
              <a:rPr lang="en-US" dirty="0" smtClean="0"/>
              <a:t> you purchase a management information system.</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a:t>
            </a:fld>
            <a:endParaRPr lang="en-US"/>
          </a:p>
        </p:txBody>
      </p:sp>
    </p:spTree>
    <p:extLst>
      <p:ext uri="{BB962C8B-B14F-4D97-AF65-F5344CB8AC3E}">
        <p14:creationId xmlns:p14="http://schemas.microsoft.com/office/powerpoint/2010/main" val="12133770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76804" y="1"/>
            <a:ext cx="7886700" cy="1325563"/>
          </a:xfrm>
        </p:spPr>
        <p:txBody>
          <a:bodyPr>
            <a:normAutofit fontScale="90000"/>
          </a:bodyPr>
          <a:lstStyle/>
          <a:p>
            <a:r>
              <a:rPr lang="en-US" dirty="0"/>
              <a:t>Environmental Elements</a:t>
            </a:r>
            <a:br>
              <a:rPr lang="en-US" dirty="0"/>
            </a:b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50</a:t>
            </a:fld>
            <a:endParaRPr lang="en-US"/>
          </a:p>
        </p:txBody>
      </p:sp>
      <p:pic>
        <p:nvPicPr>
          <p:cNvPr id="6" name="Picture 5"/>
          <p:cNvPicPr>
            <a:picLocks noChangeAspect="1"/>
          </p:cNvPicPr>
          <p:nvPr/>
        </p:nvPicPr>
        <p:blipFill>
          <a:blip r:embed="rId2"/>
          <a:stretch>
            <a:fillRect/>
          </a:stretch>
        </p:blipFill>
        <p:spPr>
          <a:xfrm>
            <a:off x="1484134" y="984738"/>
            <a:ext cx="9133005" cy="5420824"/>
          </a:xfrm>
          <a:prstGeom prst="rect">
            <a:avLst/>
          </a:prstGeom>
        </p:spPr>
      </p:pic>
    </p:spTree>
    <p:extLst>
      <p:ext uri="{BB962C8B-B14F-4D97-AF65-F5344CB8AC3E}">
        <p14:creationId xmlns:p14="http://schemas.microsoft.com/office/powerpoint/2010/main" val="672969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Environmental Elements</a:t>
            </a:r>
            <a:endParaRPr lang="en-US" dirty="0"/>
          </a:p>
        </p:txBody>
      </p:sp>
      <p:sp>
        <p:nvSpPr>
          <p:cNvPr id="6" name="Content Placeholder 5"/>
          <p:cNvSpPr>
            <a:spLocks noGrp="1"/>
          </p:cNvSpPr>
          <p:nvPr>
            <p:ph idx="1"/>
          </p:nvPr>
        </p:nvSpPr>
        <p:spPr/>
        <p:txBody>
          <a:bodyPr>
            <a:normAutofit/>
          </a:bodyPr>
          <a:lstStyle/>
          <a:p>
            <a:r>
              <a:rPr lang="en-US" dirty="0"/>
              <a:t>Our structure provides for lists of basic </a:t>
            </a:r>
            <a:r>
              <a:rPr lang="en-US" dirty="0" smtClean="0"/>
              <a:t>elements </a:t>
            </a:r>
            <a:r>
              <a:rPr lang="en-US" dirty="0"/>
              <a:t>(Goals &amp; Principles, Activities, </a:t>
            </a:r>
            <a:r>
              <a:rPr lang="en-US" dirty="0" smtClean="0"/>
              <a:t>Deliverables</a:t>
            </a:r>
            <a:r>
              <a:rPr lang="en-US" dirty="0"/>
              <a:t>, Roles &amp; Responsibilities,) </a:t>
            </a:r>
            <a:r>
              <a:rPr lang="en-US" dirty="0" smtClean="0"/>
              <a:t>before </a:t>
            </a:r>
            <a:r>
              <a:rPr lang="en-US" dirty="0"/>
              <a:t>addressing </a:t>
            </a:r>
            <a:r>
              <a:rPr lang="en-US" dirty="0" smtClean="0"/>
              <a:t>and </a:t>
            </a:r>
            <a:r>
              <a:rPr lang="en-US" dirty="0"/>
              <a:t>elaborating on less </a:t>
            </a:r>
            <a:r>
              <a:rPr lang="en-US" dirty="0" smtClean="0"/>
              <a:t>structured </a:t>
            </a:r>
            <a:r>
              <a:rPr lang="en-US" dirty="0"/>
              <a:t>topics (</a:t>
            </a:r>
            <a:r>
              <a:rPr lang="en-US" dirty="0" smtClean="0"/>
              <a:t>Practices </a:t>
            </a:r>
            <a:r>
              <a:rPr lang="en-US" dirty="0"/>
              <a:t>and Procedures, </a:t>
            </a:r>
            <a:r>
              <a:rPr lang="en-US" dirty="0" smtClean="0"/>
              <a:t>Technology</a:t>
            </a:r>
            <a:r>
              <a:rPr lang="en-US" dirty="0"/>
              <a:t>, Organization &amp; Culture). </a:t>
            </a:r>
          </a:p>
          <a:p>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51</a:t>
            </a:fld>
            <a:endParaRPr lang="en-US"/>
          </a:p>
        </p:txBody>
      </p:sp>
    </p:spTree>
    <p:extLst>
      <p:ext uri="{BB962C8B-B14F-4D97-AF65-F5344CB8AC3E}">
        <p14:creationId xmlns:p14="http://schemas.microsoft.com/office/powerpoint/2010/main" val="32679512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52</a:t>
            </a:fld>
            <a:endParaRPr lang="en-US"/>
          </a:p>
        </p:txBody>
      </p:sp>
      <p:pic>
        <p:nvPicPr>
          <p:cNvPr id="6" name="Picture 5"/>
          <p:cNvPicPr>
            <a:picLocks noChangeAspect="1"/>
          </p:cNvPicPr>
          <p:nvPr/>
        </p:nvPicPr>
        <p:blipFill>
          <a:blip r:embed="rId2"/>
          <a:stretch>
            <a:fillRect/>
          </a:stretch>
        </p:blipFill>
        <p:spPr>
          <a:xfrm>
            <a:off x="1547447" y="-23035"/>
            <a:ext cx="6753959" cy="5990374"/>
          </a:xfrm>
          <a:prstGeom prst="rect">
            <a:avLst/>
          </a:prstGeom>
        </p:spPr>
      </p:pic>
      <p:sp>
        <p:nvSpPr>
          <p:cNvPr id="7" name="TextBox 6"/>
          <p:cNvSpPr txBox="1"/>
          <p:nvPr/>
        </p:nvSpPr>
        <p:spPr>
          <a:xfrm>
            <a:off x="8464062" y="205485"/>
            <a:ext cx="2637692" cy="1200329"/>
          </a:xfrm>
          <a:prstGeom prst="rect">
            <a:avLst/>
          </a:prstGeom>
          <a:noFill/>
        </p:spPr>
        <p:txBody>
          <a:bodyPr wrap="square" rtlCol="0">
            <a:spAutoFit/>
          </a:bodyPr>
          <a:lstStyle/>
          <a:p>
            <a:r>
              <a:rPr lang="en-US" sz="2400" b="1" dirty="0"/>
              <a:t>Another way to look at the 7 elements</a:t>
            </a:r>
            <a:endParaRPr lang="en-US" sz="2400" b="1" dirty="0"/>
          </a:p>
        </p:txBody>
      </p:sp>
      <p:sp>
        <p:nvSpPr>
          <p:cNvPr id="8" name="TextBox 7"/>
          <p:cNvSpPr txBox="1"/>
          <p:nvPr/>
        </p:nvSpPr>
        <p:spPr>
          <a:xfrm>
            <a:off x="8459472" y="3419418"/>
            <a:ext cx="2203939" cy="923330"/>
          </a:xfrm>
          <a:prstGeom prst="rect">
            <a:avLst/>
          </a:prstGeom>
          <a:noFill/>
        </p:spPr>
        <p:txBody>
          <a:bodyPr wrap="square" rtlCol="0">
            <a:spAutoFit/>
          </a:bodyPr>
          <a:lstStyle/>
          <a:p>
            <a:r>
              <a:rPr lang="en-US" dirty="0"/>
              <a:t>DPM would insert “resources” in this outer ring </a:t>
            </a:r>
            <a:endParaRPr lang="en-US" dirty="0"/>
          </a:p>
        </p:txBody>
      </p:sp>
      <p:cxnSp>
        <p:nvCxnSpPr>
          <p:cNvPr id="11" name="Straight Arrow Connector 10"/>
          <p:cNvCxnSpPr/>
          <p:nvPr/>
        </p:nvCxnSpPr>
        <p:spPr>
          <a:xfrm flipH="1" flipV="1">
            <a:off x="7338647" y="2725389"/>
            <a:ext cx="1125415" cy="7220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430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Environmental Elements</a:t>
            </a:r>
            <a:endParaRPr lang="en-US" dirty="0"/>
          </a:p>
        </p:txBody>
      </p:sp>
      <p:sp>
        <p:nvSpPr>
          <p:cNvPr id="5" name="Content Placeholder 4"/>
          <p:cNvSpPr>
            <a:spLocks noGrp="1"/>
          </p:cNvSpPr>
          <p:nvPr>
            <p:ph idx="1"/>
          </p:nvPr>
        </p:nvSpPr>
        <p:spPr>
          <a:xfrm>
            <a:off x="550843" y="1825625"/>
            <a:ext cx="11049917" cy="4351338"/>
          </a:xfrm>
        </p:spPr>
        <p:txBody>
          <a:bodyPr>
            <a:normAutofit/>
          </a:bodyPr>
          <a:lstStyle/>
          <a:p>
            <a:r>
              <a:rPr lang="en-US" b="1" dirty="0"/>
              <a:t>Goals &amp; </a:t>
            </a:r>
            <a:r>
              <a:rPr lang="en-US" b="1" dirty="0" smtClean="0"/>
              <a:t>Principles</a:t>
            </a:r>
          </a:p>
          <a:p>
            <a:r>
              <a:rPr lang="en-US" dirty="0" smtClean="0"/>
              <a:t>The </a:t>
            </a:r>
            <a:r>
              <a:rPr lang="en-US" dirty="0"/>
              <a:t>directional </a:t>
            </a:r>
            <a:r>
              <a:rPr lang="en-US" dirty="0" smtClean="0"/>
              <a:t>business </a:t>
            </a:r>
            <a:r>
              <a:rPr lang="en-US" dirty="0"/>
              <a:t>goals of each function and the </a:t>
            </a:r>
            <a:r>
              <a:rPr lang="en-US" dirty="0" smtClean="0"/>
              <a:t>fundamental </a:t>
            </a:r>
            <a:r>
              <a:rPr lang="en-US" dirty="0"/>
              <a:t>principles that </a:t>
            </a:r>
            <a:r>
              <a:rPr lang="en-US" dirty="0" smtClean="0"/>
              <a:t>guide performance </a:t>
            </a:r>
            <a:r>
              <a:rPr lang="en-US" dirty="0"/>
              <a:t>of each function. </a:t>
            </a:r>
          </a:p>
          <a:p>
            <a:r>
              <a:rPr lang="en-US" b="1" dirty="0" smtClean="0"/>
              <a:t>Activities</a:t>
            </a:r>
          </a:p>
          <a:p>
            <a:r>
              <a:rPr lang="en-US" dirty="0" smtClean="0"/>
              <a:t>Each </a:t>
            </a:r>
            <a:r>
              <a:rPr lang="en-US" dirty="0"/>
              <a:t>function is further decomposed into lower level activities. Some </a:t>
            </a:r>
            <a:r>
              <a:rPr lang="en-US" dirty="0" smtClean="0"/>
              <a:t>activities </a:t>
            </a:r>
            <a:r>
              <a:rPr lang="en-US" dirty="0"/>
              <a:t>are grouped into sub-functions. </a:t>
            </a:r>
            <a:r>
              <a:rPr lang="en-US" dirty="0" smtClean="0"/>
              <a:t>Activities </a:t>
            </a:r>
            <a:r>
              <a:rPr lang="en-US" dirty="0"/>
              <a:t>can be further decomposed </a:t>
            </a:r>
            <a:r>
              <a:rPr lang="en-US" dirty="0" smtClean="0"/>
              <a:t>into </a:t>
            </a:r>
            <a:r>
              <a:rPr lang="en-US" dirty="0"/>
              <a:t>tasks and steps. </a:t>
            </a:r>
          </a:p>
          <a:p>
            <a:endParaRPr lang="en-US" dirty="0"/>
          </a:p>
        </p:txBody>
      </p:sp>
      <p:sp>
        <p:nvSpPr>
          <p:cNvPr id="2" name="Footer Placeholder 1"/>
          <p:cNvSpPr>
            <a:spLocks noGrp="1"/>
          </p:cNvSpPr>
          <p:nvPr>
            <p:ph type="ftr" sz="quarter" idx="11"/>
          </p:nvPr>
        </p:nvSpPr>
        <p:spPr/>
        <p:txBody>
          <a:bodyPr/>
          <a:lstStyle/>
          <a:p>
            <a:r>
              <a:rPr lang="en-US" smtClean="0"/>
              <a:t>Helen Tibbo – Data Smart</a:t>
            </a:r>
            <a:endParaRPr lang="en-US"/>
          </a:p>
        </p:txBody>
      </p:sp>
      <p:sp>
        <p:nvSpPr>
          <p:cNvPr id="3" name="Slide Number Placeholder 2"/>
          <p:cNvSpPr>
            <a:spLocks noGrp="1"/>
          </p:cNvSpPr>
          <p:nvPr>
            <p:ph type="sldNum" sz="quarter" idx="12"/>
          </p:nvPr>
        </p:nvSpPr>
        <p:spPr/>
        <p:txBody>
          <a:bodyPr/>
          <a:lstStyle/>
          <a:p>
            <a:fld id="{91D11958-1960-4AC3-B3FE-C8FF6A01984A}" type="slidenum">
              <a:rPr lang="en-US" smtClean="0"/>
              <a:t>53</a:t>
            </a:fld>
            <a:endParaRPr lang="en-US"/>
          </a:p>
        </p:txBody>
      </p:sp>
    </p:spTree>
    <p:extLst>
      <p:ext uri="{BB962C8B-B14F-4D97-AF65-F5344CB8AC3E}">
        <p14:creationId xmlns:p14="http://schemas.microsoft.com/office/powerpoint/2010/main" val="25305069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Environmental Elements</a:t>
            </a:r>
            <a:endParaRPr lang="en-US" dirty="0"/>
          </a:p>
        </p:txBody>
      </p:sp>
      <p:sp>
        <p:nvSpPr>
          <p:cNvPr id="3" name="Content Placeholder 2"/>
          <p:cNvSpPr>
            <a:spLocks noGrp="1"/>
          </p:cNvSpPr>
          <p:nvPr>
            <p:ph idx="1"/>
          </p:nvPr>
        </p:nvSpPr>
        <p:spPr>
          <a:xfrm>
            <a:off x="605928" y="1825625"/>
            <a:ext cx="10972800" cy="4351338"/>
          </a:xfrm>
        </p:spPr>
        <p:txBody>
          <a:bodyPr>
            <a:normAutofit fontScale="85000" lnSpcReduction="10000"/>
          </a:bodyPr>
          <a:lstStyle/>
          <a:p>
            <a:pPr>
              <a:lnSpc>
                <a:spcPct val="120000"/>
              </a:lnSpc>
            </a:pPr>
            <a:r>
              <a:rPr lang="en-US" b="1" dirty="0" smtClean="0"/>
              <a:t>Deliverables</a:t>
            </a:r>
          </a:p>
          <a:p>
            <a:pPr>
              <a:lnSpc>
                <a:spcPct val="120000"/>
              </a:lnSpc>
            </a:pPr>
            <a:r>
              <a:rPr lang="en-US" dirty="0" smtClean="0"/>
              <a:t>The </a:t>
            </a:r>
            <a:r>
              <a:rPr lang="en-US" dirty="0"/>
              <a:t>information and physical databases and documents created as </a:t>
            </a:r>
            <a:r>
              <a:rPr lang="en-US" dirty="0" smtClean="0"/>
              <a:t>interim </a:t>
            </a:r>
            <a:r>
              <a:rPr lang="en-US" dirty="0"/>
              <a:t>and final outputs of each function. </a:t>
            </a:r>
            <a:r>
              <a:rPr lang="en-US" dirty="0" smtClean="0"/>
              <a:t>Some </a:t>
            </a:r>
            <a:r>
              <a:rPr lang="en-US" dirty="0"/>
              <a:t>are </a:t>
            </a:r>
            <a:r>
              <a:rPr lang="en-US" dirty="0" smtClean="0"/>
              <a:t>considered </a:t>
            </a:r>
            <a:r>
              <a:rPr lang="en-US" dirty="0"/>
              <a:t>essential, some </a:t>
            </a:r>
            <a:r>
              <a:rPr lang="en-US" dirty="0" smtClean="0"/>
              <a:t>are </a:t>
            </a:r>
            <a:r>
              <a:rPr lang="en-US" dirty="0"/>
              <a:t>generally recommended, and others </a:t>
            </a:r>
            <a:r>
              <a:rPr lang="en-US" dirty="0" smtClean="0"/>
              <a:t>are </a:t>
            </a:r>
            <a:r>
              <a:rPr lang="en-US" dirty="0"/>
              <a:t>optional depending on circumstances. </a:t>
            </a:r>
          </a:p>
          <a:p>
            <a:pPr>
              <a:lnSpc>
                <a:spcPct val="120000"/>
              </a:lnSpc>
            </a:pPr>
            <a:r>
              <a:rPr lang="en-US" b="1" dirty="0" smtClean="0"/>
              <a:t>Roles and Responsibilities</a:t>
            </a:r>
          </a:p>
          <a:p>
            <a:pPr>
              <a:lnSpc>
                <a:spcPct val="120000"/>
              </a:lnSpc>
            </a:pPr>
            <a:r>
              <a:rPr lang="en-US" dirty="0" smtClean="0"/>
              <a:t>The business </a:t>
            </a:r>
            <a:r>
              <a:rPr lang="en-US" dirty="0"/>
              <a:t>and IT roles involved in performing </a:t>
            </a:r>
            <a:r>
              <a:rPr lang="en-US" dirty="0" smtClean="0"/>
              <a:t>and </a:t>
            </a:r>
            <a:r>
              <a:rPr lang="en-US" dirty="0"/>
              <a:t>supervising the function and the </a:t>
            </a:r>
            <a:r>
              <a:rPr lang="en-US" dirty="0" smtClean="0"/>
              <a:t>specific </a:t>
            </a:r>
            <a:r>
              <a:rPr lang="en-US" dirty="0"/>
              <a:t>responsibilities of each role in that </a:t>
            </a:r>
            <a:r>
              <a:rPr lang="en-US" dirty="0" smtClean="0"/>
              <a:t>function</a:t>
            </a:r>
            <a:r>
              <a:rPr lang="en-US" dirty="0"/>
              <a:t>. Many roles will </a:t>
            </a:r>
            <a:r>
              <a:rPr lang="en-US" dirty="0" smtClean="0"/>
              <a:t>participate </a:t>
            </a:r>
            <a:r>
              <a:rPr lang="en-US" dirty="0"/>
              <a:t>in multiple functions. </a:t>
            </a:r>
          </a:p>
          <a:p>
            <a:pPr>
              <a:lnSpc>
                <a:spcPct val="120000"/>
              </a:lnSpc>
            </a:pP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54</a:t>
            </a:fld>
            <a:endParaRPr lang="en-US"/>
          </a:p>
        </p:txBody>
      </p:sp>
    </p:spTree>
    <p:extLst>
      <p:ext uri="{BB962C8B-B14F-4D97-AF65-F5344CB8AC3E}">
        <p14:creationId xmlns:p14="http://schemas.microsoft.com/office/powerpoint/2010/main" val="4445672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61" y="365127"/>
            <a:ext cx="11138052" cy="1325563"/>
          </a:xfrm>
        </p:spPr>
        <p:txBody>
          <a:bodyPr>
            <a:normAutofit fontScale="90000"/>
          </a:bodyPr>
          <a:lstStyle/>
          <a:p>
            <a:r>
              <a:rPr lang="en-US" dirty="0" smtClean="0"/>
              <a:t>Supporting Environmental Elements</a:t>
            </a:r>
            <a:endParaRPr lang="en-US" dirty="0"/>
          </a:p>
        </p:txBody>
      </p:sp>
      <p:sp>
        <p:nvSpPr>
          <p:cNvPr id="3" name="Content Placeholder 2"/>
          <p:cNvSpPr>
            <a:spLocks noGrp="1"/>
          </p:cNvSpPr>
          <p:nvPr>
            <p:ph idx="1"/>
          </p:nvPr>
        </p:nvSpPr>
        <p:spPr>
          <a:xfrm>
            <a:off x="561860" y="1825625"/>
            <a:ext cx="10791940" cy="4351338"/>
          </a:xfrm>
        </p:spPr>
        <p:txBody>
          <a:bodyPr>
            <a:normAutofit fontScale="92500" lnSpcReduction="10000"/>
          </a:bodyPr>
          <a:lstStyle/>
          <a:p>
            <a:r>
              <a:rPr lang="en-US" b="1" dirty="0"/>
              <a:t>Practices &amp; </a:t>
            </a:r>
            <a:r>
              <a:rPr lang="en-US" b="1" dirty="0" smtClean="0"/>
              <a:t>Procedures</a:t>
            </a:r>
            <a:endParaRPr lang="en-US" b="1" dirty="0"/>
          </a:p>
          <a:p>
            <a:r>
              <a:rPr lang="en-US" dirty="0"/>
              <a:t>Common and popular methods </a:t>
            </a:r>
            <a:r>
              <a:rPr lang="en-US" dirty="0" smtClean="0"/>
              <a:t>and </a:t>
            </a:r>
            <a:r>
              <a:rPr lang="en-US" dirty="0"/>
              <a:t>techniques used to </a:t>
            </a:r>
            <a:r>
              <a:rPr lang="en-US" dirty="0" smtClean="0"/>
              <a:t>perform </a:t>
            </a:r>
            <a:r>
              <a:rPr lang="en-US" dirty="0"/>
              <a:t>the processes and produce the </a:t>
            </a:r>
            <a:r>
              <a:rPr lang="en-US" dirty="0" smtClean="0"/>
              <a:t>deliverables</a:t>
            </a:r>
            <a:r>
              <a:rPr lang="en-US" dirty="0"/>
              <a:t>. May also include common </a:t>
            </a:r>
            <a:r>
              <a:rPr lang="en-US" dirty="0" smtClean="0"/>
              <a:t>conventions</a:t>
            </a:r>
            <a:r>
              <a:rPr lang="en-US" dirty="0"/>
              <a:t>, best practice </a:t>
            </a:r>
            <a:r>
              <a:rPr lang="en-US" dirty="0" smtClean="0"/>
              <a:t>recommendations </a:t>
            </a:r>
            <a:r>
              <a:rPr lang="en-US" dirty="0"/>
              <a:t>and </a:t>
            </a:r>
            <a:r>
              <a:rPr lang="en-US" dirty="0" smtClean="0"/>
              <a:t>alternative </a:t>
            </a:r>
            <a:r>
              <a:rPr lang="en-US" dirty="0"/>
              <a:t>approaches without </a:t>
            </a:r>
            <a:r>
              <a:rPr lang="en-US" dirty="0" smtClean="0"/>
              <a:t>elaboration</a:t>
            </a:r>
            <a:r>
              <a:rPr lang="en-US" dirty="0"/>
              <a:t>. </a:t>
            </a:r>
          </a:p>
          <a:p>
            <a:r>
              <a:rPr lang="en-US" b="1" dirty="0" smtClean="0"/>
              <a:t>Technology</a:t>
            </a:r>
          </a:p>
          <a:p>
            <a:r>
              <a:rPr lang="en-US" dirty="0" smtClean="0"/>
              <a:t>Categories </a:t>
            </a:r>
            <a:r>
              <a:rPr lang="en-US" dirty="0"/>
              <a:t>of supporting </a:t>
            </a:r>
            <a:r>
              <a:rPr lang="en-US" dirty="0" smtClean="0"/>
              <a:t>technology </a:t>
            </a:r>
            <a:r>
              <a:rPr lang="en-US" dirty="0"/>
              <a:t>(primarily software tools), </a:t>
            </a:r>
            <a:r>
              <a:rPr lang="en-US" dirty="0" smtClean="0"/>
              <a:t>standards </a:t>
            </a:r>
            <a:r>
              <a:rPr lang="en-US" dirty="0"/>
              <a:t>and protocols, </a:t>
            </a:r>
            <a:r>
              <a:rPr lang="en-US" dirty="0" smtClean="0"/>
              <a:t>product </a:t>
            </a:r>
            <a:r>
              <a:rPr lang="en-US" dirty="0"/>
              <a:t>selection criteria </a:t>
            </a:r>
            <a:r>
              <a:rPr lang="en-US" dirty="0" smtClean="0"/>
              <a:t>and </a:t>
            </a:r>
            <a:r>
              <a:rPr lang="en-US" dirty="0"/>
              <a:t>common learning </a:t>
            </a:r>
            <a:r>
              <a:rPr lang="en-US" dirty="0" smtClean="0"/>
              <a:t>curves</a:t>
            </a:r>
            <a:r>
              <a:rPr lang="en-US" dirty="0"/>
              <a:t>. </a:t>
            </a:r>
            <a:r>
              <a:rPr lang="en-US" dirty="0" smtClean="0"/>
              <a:t>In </a:t>
            </a:r>
            <a:r>
              <a:rPr lang="en-US" dirty="0"/>
              <a:t>accordance with DAMA policies, specific vendors or products should not be </a:t>
            </a:r>
            <a:r>
              <a:rPr lang="en-US" dirty="0" smtClean="0"/>
              <a:t>mentioned</a:t>
            </a:r>
            <a:r>
              <a:rPr lang="en-US" dirty="0"/>
              <a:t>. </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55</a:t>
            </a:fld>
            <a:endParaRPr lang="en-US"/>
          </a:p>
        </p:txBody>
      </p:sp>
    </p:spTree>
    <p:extLst>
      <p:ext uri="{BB962C8B-B14F-4D97-AF65-F5344CB8AC3E}">
        <p14:creationId xmlns:p14="http://schemas.microsoft.com/office/powerpoint/2010/main" val="8314213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dirty="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rPr>
              <a:t>Organization and </a:t>
            </a:r>
            <a:r>
              <a:rPr lang="en-US" sz="6000" b="1" dirty="0" smtClean="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rPr>
              <a:t>Culture</a:t>
            </a:r>
            <a:r>
              <a:rPr lang="en-US" sz="6000" dirty="0" smtClean="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rPr>
              <a:t> </a:t>
            </a:r>
            <a:br>
              <a:rPr lang="en-US" sz="6000" dirty="0" smtClean="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rPr>
            </a:br>
            <a:r>
              <a:rPr lang="en-US" dirty="0" smtClean="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rPr>
              <a:t>These </a:t>
            </a:r>
            <a:r>
              <a:rPr lang="en-US" dirty="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rPr>
              <a:t>issues might include: </a:t>
            </a:r>
            <a:r>
              <a:rPr lang="en-US" dirty="0"/>
              <a:t/>
            </a:r>
            <a:br>
              <a:rPr lang="en-US" dirty="0"/>
            </a:br>
            <a:endParaRPr lang="en-US" dirty="0"/>
          </a:p>
        </p:txBody>
      </p:sp>
      <p:sp>
        <p:nvSpPr>
          <p:cNvPr id="3" name="Content Placeholder 2"/>
          <p:cNvSpPr>
            <a:spLocks noGrp="1"/>
          </p:cNvSpPr>
          <p:nvPr>
            <p:ph sz="half" idx="1"/>
          </p:nvPr>
        </p:nvSpPr>
        <p:spPr/>
        <p:txBody>
          <a:bodyPr>
            <a:normAutofit fontScale="85000" lnSpcReduction="10000"/>
          </a:bodyPr>
          <a:lstStyle/>
          <a:p>
            <a:pPr lvl="1">
              <a:lnSpc>
                <a:spcPct val="120000"/>
              </a:lnSpc>
            </a:pPr>
            <a:r>
              <a:rPr lang="en-US" dirty="0" smtClean="0"/>
              <a:t>Management </a:t>
            </a:r>
            <a:r>
              <a:rPr lang="en-US" dirty="0"/>
              <a:t>Metrics – measures of </a:t>
            </a:r>
            <a:r>
              <a:rPr lang="en-US" dirty="0" smtClean="0"/>
              <a:t>size</a:t>
            </a:r>
            <a:r>
              <a:rPr lang="en-US" dirty="0"/>
              <a:t>, effort, time, cost, quality, </a:t>
            </a:r>
            <a:r>
              <a:rPr lang="en-US" dirty="0" smtClean="0"/>
              <a:t>effectiveness</a:t>
            </a:r>
            <a:r>
              <a:rPr lang="en-US" dirty="0"/>
              <a:t>, </a:t>
            </a:r>
            <a:r>
              <a:rPr lang="en-US" dirty="0" smtClean="0"/>
              <a:t>productivity</a:t>
            </a:r>
            <a:r>
              <a:rPr lang="en-US" dirty="0"/>
              <a:t>, success and business value </a:t>
            </a:r>
            <a:endParaRPr lang="en-US" dirty="0" smtClean="0"/>
          </a:p>
          <a:p>
            <a:pPr lvl="1">
              <a:lnSpc>
                <a:spcPct val="120000"/>
              </a:lnSpc>
            </a:pPr>
            <a:r>
              <a:rPr lang="en-US" dirty="0" smtClean="0"/>
              <a:t>Critical </a:t>
            </a:r>
            <a:r>
              <a:rPr lang="en-US" dirty="0"/>
              <a:t>Success </a:t>
            </a:r>
            <a:r>
              <a:rPr lang="en-US" dirty="0" smtClean="0"/>
              <a:t>Factors</a:t>
            </a:r>
          </a:p>
          <a:p>
            <a:pPr lvl="1">
              <a:lnSpc>
                <a:spcPct val="120000"/>
              </a:lnSpc>
            </a:pPr>
            <a:r>
              <a:rPr lang="en-US" dirty="0" smtClean="0"/>
              <a:t>Reporting </a:t>
            </a:r>
            <a:r>
              <a:rPr lang="en-US" dirty="0"/>
              <a:t>Structures </a:t>
            </a:r>
          </a:p>
          <a:p>
            <a:pPr lvl="1">
              <a:lnSpc>
                <a:spcPct val="120000"/>
              </a:lnSpc>
            </a:pPr>
            <a:r>
              <a:rPr lang="en-US" dirty="0" smtClean="0"/>
              <a:t>Contracting </a:t>
            </a:r>
            <a:r>
              <a:rPr lang="en-US" dirty="0"/>
              <a:t>Strategies </a:t>
            </a:r>
          </a:p>
          <a:p>
            <a:pPr lvl="1">
              <a:lnSpc>
                <a:spcPct val="120000"/>
              </a:lnSpc>
            </a:pPr>
            <a:r>
              <a:rPr lang="en-US" dirty="0" smtClean="0"/>
              <a:t>Budgeting </a:t>
            </a:r>
            <a:r>
              <a:rPr lang="en-US" dirty="0"/>
              <a:t>and Related </a:t>
            </a:r>
            <a:r>
              <a:rPr lang="en-US" dirty="0" smtClean="0"/>
              <a:t>Resource </a:t>
            </a:r>
            <a:r>
              <a:rPr lang="en-US" dirty="0"/>
              <a:t>Allocation Issues </a:t>
            </a:r>
          </a:p>
          <a:p>
            <a:pPr lvl="1">
              <a:lnSpc>
                <a:spcPct val="120000"/>
              </a:lnSpc>
            </a:pPr>
            <a:r>
              <a:rPr lang="en-US" dirty="0" smtClean="0"/>
              <a:t>Teamwork </a:t>
            </a:r>
            <a:r>
              <a:rPr lang="en-US" dirty="0"/>
              <a:t>and Group Dynamics </a:t>
            </a:r>
          </a:p>
          <a:p>
            <a:endParaRPr lang="en-US" dirty="0"/>
          </a:p>
        </p:txBody>
      </p:sp>
      <p:sp>
        <p:nvSpPr>
          <p:cNvPr id="6" name="Content Placeholder 5"/>
          <p:cNvSpPr>
            <a:spLocks noGrp="1"/>
          </p:cNvSpPr>
          <p:nvPr>
            <p:ph sz="half" idx="2"/>
          </p:nvPr>
        </p:nvSpPr>
        <p:spPr/>
        <p:txBody>
          <a:bodyPr>
            <a:normAutofit fontScale="85000" lnSpcReduction="10000"/>
          </a:bodyPr>
          <a:lstStyle/>
          <a:p>
            <a:pPr lvl="1">
              <a:lnSpc>
                <a:spcPct val="120000"/>
              </a:lnSpc>
            </a:pPr>
            <a:r>
              <a:rPr lang="en-US" dirty="0"/>
              <a:t>Authority &amp; Empowerment </a:t>
            </a:r>
          </a:p>
          <a:p>
            <a:pPr lvl="1">
              <a:lnSpc>
                <a:spcPct val="120000"/>
              </a:lnSpc>
            </a:pPr>
            <a:r>
              <a:rPr lang="en-US" dirty="0"/>
              <a:t>Shared Values &amp; Beliefs </a:t>
            </a:r>
          </a:p>
          <a:p>
            <a:pPr lvl="1">
              <a:lnSpc>
                <a:spcPct val="120000"/>
              </a:lnSpc>
            </a:pPr>
            <a:r>
              <a:rPr lang="en-US" dirty="0"/>
              <a:t>Expectations &amp; Attitudes </a:t>
            </a:r>
          </a:p>
          <a:p>
            <a:pPr lvl="1">
              <a:lnSpc>
                <a:spcPct val="120000"/>
              </a:lnSpc>
            </a:pPr>
            <a:r>
              <a:rPr lang="en-US" dirty="0"/>
              <a:t>Personal Style &amp; Preference Differences </a:t>
            </a:r>
          </a:p>
          <a:p>
            <a:pPr lvl="1">
              <a:lnSpc>
                <a:spcPct val="120000"/>
              </a:lnSpc>
            </a:pPr>
            <a:r>
              <a:rPr lang="en-US" dirty="0"/>
              <a:t>Cultural Rites, Rituals and Symbols </a:t>
            </a:r>
          </a:p>
          <a:p>
            <a:pPr lvl="1">
              <a:lnSpc>
                <a:spcPct val="120000"/>
              </a:lnSpc>
            </a:pPr>
            <a:r>
              <a:rPr lang="en-US" dirty="0"/>
              <a:t>Organizational Heritage </a:t>
            </a:r>
          </a:p>
          <a:p>
            <a:pPr lvl="1">
              <a:lnSpc>
                <a:spcPct val="120000"/>
              </a:lnSpc>
            </a:pPr>
            <a:r>
              <a:rPr lang="en-US" dirty="0"/>
              <a:t>Change Management Recommendations </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56</a:t>
            </a:fld>
            <a:endParaRPr lang="en-US"/>
          </a:p>
        </p:txBody>
      </p:sp>
    </p:spTree>
    <p:extLst>
      <p:ext uri="{BB962C8B-B14F-4D97-AF65-F5344CB8AC3E}">
        <p14:creationId xmlns:p14="http://schemas.microsoft.com/office/powerpoint/2010/main" val="20409539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dcc.ac.uk/sites/default/files/lifecycle_we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8334" y="1048062"/>
            <a:ext cx="5374561" cy="4814713"/>
          </a:xfrm>
          <a:prstGeom prst="rect">
            <a:avLst/>
          </a:prstGeom>
          <a:noFill/>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a:xfrm>
            <a:off x="1623621" y="211585"/>
            <a:ext cx="8963986" cy="685800"/>
          </a:xfrm>
        </p:spPr>
        <p:txBody>
          <a:bodyPr>
            <a:normAutofit fontScale="90000"/>
          </a:bodyPr>
          <a:lstStyle/>
          <a:p>
            <a:pPr eaLnBrk="1" hangingPunct="1"/>
            <a:r>
              <a:rPr lang="en-US" dirty="0"/>
              <a:t>DCC Curation Lifecycle Model</a:t>
            </a:r>
          </a:p>
        </p:txBody>
      </p:sp>
      <p:sp>
        <p:nvSpPr>
          <p:cNvPr id="5" name="TextBox 4"/>
          <p:cNvSpPr txBox="1"/>
          <p:nvPr/>
        </p:nvSpPr>
        <p:spPr>
          <a:xfrm>
            <a:off x="5706795" y="5862775"/>
            <a:ext cx="6172200" cy="623248"/>
          </a:xfrm>
          <a:prstGeom prst="rect">
            <a:avLst/>
          </a:prstGeom>
          <a:noFill/>
        </p:spPr>
        <p:txBody>
          <a:bodyPr wrap="square" rtlCol="0">
            <a:spAutoFit/>
          </a:bodyPr>
          <a:lstStyle/>
          <a:p>
            <a:r>
              <a:rPr lang="en-US" sz="1050" dirty="0">
                <a:latin typeface="+mj-lt"/>
              </a:rPr>
              <a:t>Higgins, S. (2008). “The DCC Curation Lifecycle Model.” </a:t>
            </a:r>
            <a:r>
              <a:rPr lang="en-US" sz="1050" i="1" dirty="0">
                <a:latin typeface="+mj-lt"/>
              </a:rPr>
              <a:t>International Journal of Digital Curation</a:t>
            </a:r>
            <a:r>
              <a:rPr lang="en-US" sz="1050" dirty="0">
                <a:latin typeface="+mj-lt"/>
              </a:rPr>
              <a:t>, </a:t>
            </a:r>
            <a:r>
              <a:rPr lang="en-US" sz="1050" i="1" dirty="0">
                <a:latin typeface="+mj-lt"/>
              </a:rPr>
              <a:t>3</a:t>
            </a:r>
            <a:r>
              <a:rPr lang="en-US" sz="1050" dirty="0">
                <a:latin typeface="+mj-lt"/>
              </a:rPr>
              <a:t>(1), 134–140. doi:10.2218/ijdc.v3i1.48  &amp; </a:t>
            </a:r>
            <a:r>
              <a:rPr lang="en-US" sz="1350" dirty="0"/>
              <a:t>http://www.dcc.ac.uk/resources/curation-lifecycle-model</a:t>
            </a:r>
            <a:endParaRPr lang="en-US" sz="1050" dirty="0">
              <a:latin typeface="+mj-lt"/>
            </a:endParaRPr>
          </a:p>
        </p:txBody>
      </p:sp>
      <p:sp>
        <p:nvSpPr>
          <p:cNvPr id="2" name="Slide Number Placeholder 1"/>
          <p:cNvSpPr>
            <a:spLocks noGrp="1"/>
          </p:cNvSpPr>
          <p:nvPr>
            <p:ph type="sldNum" sz="quarter" idx="11"/>
          </p:nvPr>
        </p:nvSpPr>
        <p:spPr/>
        <p:txBody>
          <a:bodyPr/>
          <a:lstStyle/>
          <a:p>
            <a:pPr>
              <a:defRPr/>
            </a:pPr>
            <a:fld id="{401B6D8B-9EB9-40FB-B0D8-EA016213B564}" type="slidenum">
              <a:rPr lang="en-US" smtClean="0"/>
              <a:pPr>
                <a:defRPr/>
              </a:pPr>
              <a:t>57</a:t>
            </a:fld>
            <a:endParaRPr lang="en-US"/>
          </a:p>
        </p:txBody>
      </p:sp>
    </p:spTree>
    <p:extLst>
      <p:ext uri="{BB962C8B-B14F-4D97-AF65-F5344CB8AC3E}">
        <p14:creationId xmlns:p14="http://schemas.microsoft.com/office/powerpoint/2010/main" val="19129957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Exercise 3: Reconciling DMBOK Model and Data Curation Model</a:t>
            </a:r>
            <a:endParaRPr lang="en-US" dirty="0"/>
          </a:p>
        </p:txBody>
      </p:sp>
      <p:sp>
        <p:nvSpPr>
          <p:cNvPr id="3" name="Content Placeholder 2"/>
          <p:cNvSpPr>
            <a:spLocks noGrp="1"/>
          </p:cNvSpPr>
          <p:nvPr>
            <p:ph idx="1"/>
          </p:nvPr>
        </p:nvSpPr>
        <p:spPr>
          <a:xfrm>
            <a:off x="838200" y="2370139"/>
            <a:ext cx="10515600" cy="2928974"/>
          </a:xfrm>
        </p:spPr>
        <p:txBody>
          <a:bodyPr/>
          <a:lstStyle/>
          <a:p>
            <a:r>
              <a:rPr lang="en-US" dirty="0" smtClean="0"/>
              <a:t>Break into pairs or small groups and discuss how the DMBOK model can be related to the DCC’s Data Curation Model.</a:t>
            </a:r>
          </a:p>
          <a:p>
            <a:r>
              <a:rPr lang="en-US" dirty="0" smtClean="0"/>
              <a:t>Groups will draw their diagrams on board.</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58</a:t>
            </a:fld>
            <a:endParaRPr lang="en-US"/>
          </a:p>
        </p:txBody>
      </p:sp>
    </p:spTree>
    <p:extLst>
      <p:ext uri="{BB962C8B-B14F-4D97-AF65-F5344CB8AC3E}">
        <p14:creationId xmlns:p14="http://schemas.microsoft.com/office/powerpoint/2010/main" val="2829203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Stanford’s Data Governance Maturity Model</a:t>
            </a:r>
            <a:endParaRPr lang="en-US" dirty="0"/>
          </a:p>
        </p:txBody>
      </p:sp>
      <p:sp>
        <p:nvSpPr>
          <p:cNvPr id="8" name="Text Placeholder 7"/>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59</a:t>
            </a:fld>
            <a:endParaRPr lang="en-US"/>
          </a:p>
        </p:txBody>
      </p:sp>
    </p:spTree>
    <p:extLst>
      <p:ext uri="{BB962C8B-B14F-4D97-AF65-F5344CB8AC3E}">
        <p14:creationId xmlns:p14="http://schemas.microsoft.com/office/powerpoint/2010/main" val="3115001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Commitment</a:t>
            </a:r>
            <a:endParaRPr lang="en-US" dirty="0"/>
          </a:p>
        </p:txBody>
      </p:sp>
      <p:sp>
        <p:nvSpPr>
          <p:cNvPr id="3" name="Content Placeholder 2"/>
          <p:cNvSpPr>
            <a:spLocks noGrp="1"/>
          </p:cNvSpPr>
          <p:nvPr>
            <p:ph idx="1"/>
          </p:nvPr>
        </p:nvSpPr>
        <p:spPr>
          <a:xfrm>
            <a:off x="583894" y="1825625"/>
            <a:ext cx="10769906" cy="4351338"/>
          </a:xfrm>
        </p:spPr>
        <p:txBody>
          <a:bodyPr>
            <a:normAutofit/>
          </a:bodyPr>
          <a:lstStyle/>
          <a:p>
            <a:r>
              <a:rPr lang="en-US" dirty="0" smtClean="0"/>
              <a:t>“Continuous </a:t>
            </a:r>
            <a:r>
              <a:rPr lang="en-US" dirty="0"/>
              <a:t>improvement requires a commitment to learning</a:t>
            </a:r>
            <a:r>
              <a:rPr lang="en-US" dirty="0" smtClean="0"/>
              <a:t>.”</a:t>
            </a:r>
          </a:p>
          <a:p>
            <a:r>
              <a:rPr lang="en-US" dirty="0"/>
              <a:t>“In the absence of learning, companies—and individuals—simply repeat old practices. Change remains cosmetic, and improvements are either fortuitous or short-lived</a:t>
            </a:r>
            <a:r>
              <a:rPr lang="en-US" dirty="0" smtClean="0"/>
              <a:t>.”</a:t>
            </a:r>
          </a:p>
          <a:p>
            <a:pPr marL="1371600" lvl="3" indent="0">
              <a:buNone/>
            </a:pPr>
            <a:r>
              <a:rPr lang="en-US" dirty="0" smtClean="0"/>
              <a:t>David A. Garvin, Building a Learning Organization.” </a:t>
            </a:r>
            <a:r>
              <a:rPr lang="en-US" i="1" dirty="0" smtClean="0"/>
              <a:t>Harvard Business Review</a:t>
            </a:r>
            <a:r>
              <a:rPr lang="en-US" dirty="0" smtClean="0"/>
              <a:t> July-August, 1993.</a:t>
            </a:r>
          </a:p>
          <a:p>
            <a:pPr marL="1371600" lvl="3" indent="0">
              <a:buNone/>
            </a:pPr>
            <a:r>
              <a:rPr lang="en-US" dirty="0">
                <a:hlinkClick r:id="rId2"/>
              </a:rPr>
              <a:t>https://</a:t>
            </a:r>
            <a:r>
              <a:rPr lang="en-US" dirty="0" smtClean="0">
                <a:hlinkClick r:id="rId2"/>
              </a:rPr>
              <a:t>hbr.org/1993/07/building-a-learning-organization</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a:t>
            </a:fld>
            <a:endParaRPr lang="en-US"/>
          </a:p>
        </p:txBody>
      </p:sp>
    </p:spTree>
    <p:extLst>
      <p:ext uri="{BB962C8B-B14F-4D97-AF65-F5344CB8AC3E}">
        <p14:creationId xmlns:p14="http://schemas.microsoft.com/office/powerpoint/2010/main" val="40979748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Stanford’s DG Definition</a:t>
            </a:r>
            <a:endParaRPr lang="en-US" dirty="0"/>
          </a:p>
        </p:txBody>
      </p:sp>
      <p:sp>
        <p:nvSpPr>
          <p:cNvPr id="7" name="Content Placeholder 6"/>
          <p:cNvSpPr>
            <a:spLocks noGrp="1"/>
          </p:cNvSpPr>
          <p:nvPr>
            <p:ph idx="1"/>
          </p:nvPr>
        </p:nvSpPr>
        <p:spPr>
          <a:xfrm>
            <a:off x="649995" y="1825625"/>
            <a:ext cx="10703805" cy="4351338"/>
          </a:xfrm>
        </p:spPr>
        <p:txBody>
          <a:bodyPr/>
          <a:lstStyle/>
          <a:p>
            <a:r>
              <a:rPr lang="en-US" dirty="0" smtClean="0"/>
              <a:t>“the formalization of behavior around the definition, production and usage of data to manage risk and improve the quality and usability of selected data.”</a:t>
            </a:r>
          </a:p>
          <a:p>
            <a:pPr lvl="3"/>
            <a:endParaRPr lang="en-US" dirty="0" smtClean="0"/>
          </a:p>
          <a:p>
            <a:pPr lvl="3"/>
            <a:r>
              <a:rPr lang="en-US" sz="2000" dirty="0" smtClean="0"/>
              <a:t>Matt </a:t>
            </a:r>
            <a:r>
              <a:rPr lang="en-US" sz="2000" dirty="0" err="1" smtClean="0"/>
              <a:t>Hoying</a:t>
            </a:r>
            <a:r>
              <a:rPr lang="en-US" sz="2000" dirty="0" smtClean="0"/>
              <a:t> quoting </a:t>
            </a:r>
            <a:r>
              <a:rPr lang="en-US" sz="2000" dirty="0"/>
              <a:t>Robert Seiner </a:t>
            </a:r>
            <a:r>
              <a:rPr lang="en-US" sz="2000" dirty="0">
                <a:hlinkClick r:id="rId2"/>
              </a:rPr>
              <a:t>http://</a:t>
            </a:r>
            <a:r>
              <a:rPr lang="en-US" sz="2000" dirty="0" smtClean="0">
                <a:hlinkClick r:id="rId2"/>
              </a:rPr>
              <a:t>web.stanford.edu/dept/pres-provost/cgi-bin/dg/wordpress/wp-content/uploads/2011/11/DG-Pres002.pdf</a:t>
            </a:r>
            <a:r>
              <a:rPr lang="en-US" sz="2000" dirty="0" smtClean="0"/>
              <a:t> </a:t>
            </a:r>
            <a:endParaRPr lang="en-US" sz="2000"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60</a:t>
            </a:fld>
            <a:endParaRPr lang="en-US"/>
          </a:p>
        </p:txBody>
      </p:sp>
    </p:spTree>
    <p:extLst>
      <p:ext uri="{BB962C8B-B14F-4D97-AF65-F5344CB8AC3E}">
        <p14:creationId xmlns:p14="http://schemas.microsoft.com/office/powerpoint/2010/main" val="10113090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Stanford’s DG Components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8461462"/>
              </p:ext>
            </p:extLst>
          </p:nvPr>
        </p:nvGraphicFramePr>
        <p:xfrm>
          <a:off x="1872867" y="1410159"/>
          <a:ext cx="8474955" cy="4766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61</a:t>
            </a:fld>
            <a:endParaRPr lang="en-US"/>
          </a:p>
        </p:txBody>
      </p:sp>
    </p:spTree>
    <p:extLst>
      <p:ext uri="{BB962C8B-B14F-4D97-AF65-F5344CB8AC3E}">
        <p14:creationId xmlns:p14="http://schemas.microsoft.com/office/powerpoint/2010/main" val="25048835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Stanford’s DG Measures</a:t>
            </a:r>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62</a:t>
            </a:fld>
            <a:endParaRPr lang="en-US"/>
          </a:p>
        </p:txBody>
      </p:sp>
      <p:pic>
        <p:nvPicPr>
          <p:cNvPr id="6" name="Content Placeholder 5"/>
          <p:cNvPicPr>
            <a:picLocks noGrp="1" noChangeAspect="1"/>
          </p:cNvPicPr>
          <p:nvPr>
            <p:ph idx="4294967295"/>
          </p:nvPr>
        </p:nvPicPr>
        <p:blipFill>
          <a:blip r:embed="rId2"/>
          <a:stretch>
            <a:fillRect/>
          </a:stretch>
        </p:blipFill>
        <p:spPr>
          <a:xfrm>
            <a:off x="2152650" y="1450184"/>
            <a:ext cx="7886700" cy="5146675"/>
          </a:xfrm>
          <a:prstGeom prst="rect">
            <a:avLst/>
          </a:prstGeom>
        </p:spPr>
      </p:pic>
    </p:spTree>
    <p:extLst>
      <p:ext uri="{BB962C8B-B14F-4D97-AF65-F5344CB8AC3E}">
        <p14:creationId xmlns:p14="http://schemas.microsoft.com/office/powerpoint/2010/main" val="27314857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Stanford’s </a:t>
            </a:r>
            <a:r>
              <a:rPr lang="en-US" dirty="0" smtClean="0"/>
              <a:t>DG Maturity Model</a:t>
            </a:r>
            <a:br>
              <a:rPr lang="en-US" dirty="0" smtClean="0"/>
            </a:br>
            <a:r>
              <a:rPr lang="en-US" sz="2000" dirty="0"/>
              <a:t>(</a:t>
            </a:r>
            <a:r>
              <a:rPr lang="en-US" sz="2000" dirty="0"/>
              <a:t>https://</a:t>
            </a:r>
            <a:r>
              <a:rPr lang="en-US" sz="2000" dirty="0"/>
              <a:t>web.stanford.edu/dept/pres-provost/irds/dg/files/StanfordDataGovernanceMaturityModel.pdf)</a:t>
            </a:r>
            <a:endParaRPr lang="en-US" sz="2000"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63</a:t>
            </a:fld>
            <a:endParaRPr lang="en-US"/>
          </a:p>
        </p:txBody>
      </p:sp>
      <p:pic>
        <p:nvPicPr>
          <p:cNvPr id="6" name="Picture 5"/>
          <p:cNvPicPr>
            <a:picLocks noChangeAspect="1"/>
          </p:cNvPicPr>
          <p:nvPr/>
        </p:nvPicPr>
        <p:blipFill>
          <a:blip r:embed="rId2"/>
          <a:stretch>
            <a:fillRect/>
          </a:stretch>
        </p:blipFill>
        <p:spPr>
          <a:xfrm>
            <a:off x="1524000" y="1825625"/>
            <a:ext cx="9144000" cy="5123793"/>
          </a:xfrm>
          <a:prstGeom prst="rect">
            <a:avLst/>
          </a:prstGeom>
        </p:spPr>
      </p:pic>
    </p:spTree>
    <p:extLst>
      <p:ext uri="{BB962C8B-B14F-4D97-AF65-F5344CB8AC3E}">
        <p14:creationId xmlns:p14="http://schemas.microsoft.com/office/powerpoint/2010/main" val="129777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Stanford’s DGMM - Projects</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64</a:t>
            </a:fld>
            <a:endParaRPr lang="en-US"/>
          </a:p>
        </p:txBody>
      </p:sp>
      <p:pic>
        <p:nvPicPr>
          <p:cNvPr id="5" name="Picture 4"/>
          <p:cNvPicPr>
            <a:picLocks noChangeAspect="1"/>
          </p:cNvPicPr>
          <p:nvPr/>
        </p:nvPicPr>
        <p:blipFill>
          <a:blip r:embed="rId2"/>
          <a:stretch>
            <a:fillRect/>
          </a:stretch>
        </p:blipFill>
        <p:spPr>
          <a:xfrm>
            <a:off x="951122" y="1635766"/>
            <a:ext cx="10402677" cy="5166295"/>
          </a:xfrm>
          <a:prstGeom prst="rect">
            <a:avLst/>
          </a:prstGeom>
        </p:spPr>
      </p:pic>
    </p:spTree>
    <p:extLst>
      <p:ext uri="{BB962C8B-B14F-4D97-AF65-F5344CB8AC3E}">
        <p14:creationId xmlns:p14="http://schemas.microsoft.com/office/powerpoint/2010/main" val="36347960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Stanford’s </a:t>
            </a:r>
            <a:r>
              <a:rPr lang="en-US" dirty="0" smtClean="0"/>
              <a:t>DGMM – Foundational Components</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65</a:t>
            </a:fld>
            <a:endParaRPr lang="en-US"/>
          </a:p>
        </p:txBody>
      </p:sp>
      <p:pic>
        <p:nvPicPr>
          <p:cNvPr id="5" name="Picture 4"/>
          <p:cNvPicPr>
            <a:picLocks noChangeAspect="1"/>
          </p:cNvPicPr>
          <p:nvPr/>
        </p:nvPicPr>
        <p:blipFill>
          <a:blip r:embed="rId2"/>
          <a:stretch>
            <a:fillRect/>
          </a:stretch>
        </p:blipFill>
        <p:spPr>
          <a:xfrm>
            <a:off x="1391798" y="1690689"/>
            <a:ext cx="10245629" cy="5030788"/>
          </a:xfrm>
          <a:prstGeom prst="rect">
            <a:avLst/>
          </a:prstGeom>
        </p:spPr>
      </p:pic>
    </p:spTree>
    <p:extLst>
      <p:ext uri="{BB962C8B-B14F-4D97-AF65-F5344CB8AC3E}">
        <p14:creationId xmlns:p14="http://schemas.microsoft.com/office/powerpoint/2010/main" val="38754125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Stanford’s </a:t>
            </a:r>
            <a:r>
              <a:rPr lang="en-US" dirty="0" smtClean="0"/>
              <a:t>DGMM – Project Components</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66</a:t>
            </a:fld>
            <a:endParaRPr lang="en-US"/>
          </a:p>
        </p:txBody>
      </p:sp>
      <p:pic>
        <p:nvPicPr>
          <p:cNvPr id="5" name="Picture 4"/>
          <p:cNvPicPr>
            <a:picLocks noChangeAspect="1"/>
          </p:cNvPicPr>
          <p:nvPr/>
        </p:nvPicPr>
        <p:blipFill>
          <a:blip r:embed="rId2"/>
          <a:stretch>
            <a:fillRect/>
          </a:stretch>
        </p:blipFill>
        <p:spPr>
          <a:xfrm>
            <a:off x="1272607" y="1816608"/>
            <a:ext cx="9646786" cy="4904869"/>
          </a:xfrm>
          <a:prstGeom prst="rect">
            <a:avLst/>
          </a:prstGeom>
        </p:spPr>
      </p:pic>
    </p:spTree>
    <p:extLst>
      <p:ext uri="{BB962C8B-B14F-4D97-AF65-F5344CB8AC3E}">
        <p14:creationId xmlns:p14="http://schemas.microsoft.com/office/powerpoint/2010/main" val="24864868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Formalization</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67</a:t>
            </a:fld>
            <a:endParaRPr lang="en-US"/>
          </a:p>
        </p:txBody>
      </p:sp>
      <p:pic>
        <p:nvPicPr>
          <p:cNvPr id="5" name="Picture 4"/>
          <p:cNvPicPr>
            <a:picLocks noChangeAspect="1"/>
          </p:cNvPicPr>
          <p:nvPr/>
        </p:nvPicPr>
        <p:blipFill>
          <a:blip r:embed="rId2"/>
          <a:stretch>
            <a:fillRect/>
          </a:stretch>
        </p:blipFill>
        <p:spPr>
          <a:xfrm>
            <a:off x="877302" y="2054860"/>
            <a:ext cx="10437396" cy="3937321"/>
          </a:xfrm>
          <a:prstGeom prst="rect">
            <a:avLst/>
          </a:prstGeom>
        </p:spPr>
      </p:pic>
    </p:spTree>
    <p:extLst>
      <p:ext uri="{BB962C8B-B14F-4D97-AF65-F5344CB8AC3E}">
        <p14:creationId xmlns:p14="http://schemas.microsoft.com/office/powerpoint/2010/main" val="29800126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68</a:t>
            </a:fld>
            <a:endParaRPr lang="en-US"/>
          </a:p>
        </p:txBody>
      </p:sp>
      <p:pic>
        <p:nvPicPr>
          <p:cNvPr id="5" name="Picture 4"/>
          <p:cNvPicPr>
            <a:picLocks noChangeAspect="1"/>
          </p:cNvPicPr>
          <p:nvPr/>
        </p:nvPicPr>
        <p:blipFill>
          <a:blip r:embed="rId2"/>
          <a:stretch>
            <a:fillRect/>
          </a:stretch>
        </p:blipFill>
        <p:spPr>
          <a:xfrm>
            <a:off x="838200" y="1690690"/>
            <a:ext cx="10278677" cy="4937002"/>
          </a:xfrm>
          <a:prstGeom prst="rect">
            <a:avLst/>
          </a:prstGeom>
        </p:spPr>
      </p:pic>
    </p:spTree>
    <p:extLst>
      <p:ext uri="{BB962C8B-B14F-4D97-AF65-F5344CB8AC3E}">
        <p14:creationId xmlns:p14="http://schemas.microsoft.com/office/powerpoint/2010/main" val="2566299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Stewardship</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69</a:t>
            </a:fld>
            <a:endParaRPr lang="en-US"/>
          </a:p>
        </p:txBody>
      </p:sp>
      <p:pic>
        <p:nvPicPr>
          <p:cNvPr id="5" name="Picture 4"/>
          <p:cNvPicPr>
            <a:picLocks noChangeAspect="1"/>
          </p:cNvPicPr>
          <p:nvPr/>
        </p:nvPicPr>
        <p:blipFill>
          <a:blip r:embed="rId2"/>
          <a:stretch>
            <a:fillRect/>
          </a:stretch>
        </p:blipFill>
        <p:spPr>
          <a:xfrm>
            <a:off x="1150212" y="1851169"/>
            <a:ext cx="9891576" cy="4505183"/>
          </a:xfrm>
          <a:prstGeom prst="rect">
            <a:avLst/>
          </a:prstGeom>
        </p:spPr>
      </p:pic>
    </p:spTree>
    <p:extLst>
      <p:ext uri="{BB962C8B-B14F-4D97-AF65-F5344CB8AC3E}">
        <p14:creationId xmlns:p14="http://schemas.microsoft.com/office/powerpoint/2010/main" val="655352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Years On… </a:t>
            </a:r>
            <a:endParaRPr lang="en-US" dirty="0"/>
          </a:p>
        </p:txBody>
      </p:sp>
      <p:sp>
        <p:nvSpPr>
          <p:cNvPr id="3" name="Content Placeholder 2"/>
          <p:cNvSpPr>
            <a:spLocks noGrp="1"/>
          </p:cNvSpPr>
          <p:nvPr>
            <p:ph idx="1"/>
          </p:nvPr>
        </p:nvSpPr>
        <p:spPr>
          <a:xfrm>
            <a:off x="583894" y="1825625"/>
            <a:ext cx="10769906" cy="4351338"/>
          </a:xfrm>
        </p:spPr>
        <p:txBody>
          <a:bodyPr/>
          <a:lstStyle/>
          <a:p>
            <a:r>
              <a:rPr lang="en-US" dirty="0" smtClean="0"/>
              <a:t>  Oversold and over simplified?</a:t>
            </a:r>
          </a:p>
          <a:p>
            <a:pPr marL="457200" lvl="1" indent="0">
              <a:buNone/>
            </a:pPr>
            <a:r>
              <a:rPr lang="en-US" dirty="0"/>
              <a:t>“where people continually expand their capacity to create the results they truly desire, where new and expansive patterns of thinking are nurtured, where collective aspiration is set free, and where people are continually learning how to learn together</a:t>
            </a:r>
            <a:r>
              <a:rPr lang="en-US" dirty="0" smtClean="0"/>
              <a:t>.”</a:t>
            </a:r>
          </a:p>
          <a:p>
            <a:pPr lvl="1"/>
            <a:endParaRPr lang="en-US" dirty="0"/>
          </a:p>
          <a:p>
            <a:pPr marL="1371600" lvl="3" indent="0">
              <a:buNone/>
            </a:pPr>
            <a:r>
              <a:rPr lang="en-US" dirty="0" smtClean="0"/>
              <a:t>- Peter </a:t>
            </a:r>
            <a:r>
              <a:rPr lang="en-US" dirty="0" err="1" smtClean="0"/>
              <a:t>Senge</a:t>
            </a:r>
            <a:r>
              <a:rPr lang="en-US" dirty="0" smtClean="0"/>
              <a:t>, </a:t>
            </a:r>
            <a:r>
              <a:rPr lang="en-US" i="1" dirty="0" smtClean="0"/>
              <a:t>The Fifth Discipline </a:t>
            </a:r>
            <a:r>
              <a:rPr lang="en-US" dirty="0"/>
              <a:t>(New York: Doubleday, 1990), p. 1.</a:t>
            </a:r>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a:t>
            </a:fld>
            <a:endParaRPr lang="en-US"/>
          </a:p>
        </p:txBody>
      </p:sp>
    </p:spTree>
    <p:extLst>
      <p:ext uri="{BB962C8B-B14F-4D97-AF65-F5344CB8AC3E}">
        <p14:creationId xmlns:p14="http://schemas.microsoft.com/office/powerpoint/2010/main" val="19435772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987"/>
            <a:ext cx="10515600" cy="1325563"/>
          </a:xfrm>
        </p:spPr>
        <p:txBody>
          <a:bodyPr/>
          <a:lstStyle/>
          <a:p>
            <a:r>
              <a:rPr lang="en-US" dirty="0" smtClean="0"/>
              <a:t>Data Quality</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70</a:t>
            </a:fld>
            <a:endParaRPr lang="en-US"/>
          </a:p>
        </p:txBody>
      </p:sp>
      <p:pic>
        <p:nvPicPr>
          <p:cNvPr id="5" name="Picture 4"/>
          <p:cNvPicPr>
            <a:picLocks noChangeAspect="1"/>
          </p:cNvPicPr>
          <p:nvPr/>
        </p:nvPicPr>
        <p:blipFill>
          <a:blip r:embed="rId2"/>
          <a:stretch>
            <a:fillRect/>
          </a:stretch>
        </p:blipFill>
        <p:spPr>
          <a:xfrm>
            <a:off x="838200" y="1462550"/>
            <a:ext cx="10324636" cy="5121942"/>
          </a:xfrm>
          <a:prstGeom prst="rect">
            <a:avLst/>
          </a:prstGeom>
        </p:spPr>
      </p:pic>
    </p:spTree>
    <p:extLst>
      <p:ext uri="{BB962C8B-B14F-4D97-AF65-F5344CB8AC3E}">
        <p14:creationId xmlns:p14="http://schemas.microsoft.com/office/powerpoint/2010/main" val="20285251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807"/>
            <a:ext cx="10515600" cy="1325563"/>
          </a:xfrm>
        </p:spPr>
        <p:txBody>
          <a:bodyPr/>
          <a:lstStyle/>
          <a:p>
            <a:r>
              <a:rPr lang="en-US" dirty="0" smtClean="0"/>
              <a:t>Master Data</a:t>
            </a:r>
            <a:endParaRPr lang="en-US" dirty="0"/>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71</a:t>
            </a:fld>
            <a:endParaRPr lang="en-US"/>
          </a:p>
        </p:txBody>
      </p:sp>
      <p:pic>
        <p:nvPicPr>
          <p:cNvPr id="5" name="Picture 4"/>
          <p:cNvPicPr>
            <a:picLocks noChangeAspect="1"/>
          </p:cNvPicPr>
          <p:nvPr/>
        </p:nvPicPr>
        <p:blipFill>
          <a:blip r:embed="rId2"/>
          <a:stretch>
            <a:fillRect/>
          </a:stretch>
        </p:blipFill>
        <p:spPr>
          <a:xfrm>
            <a:off x="691602" y="1678601"/>
            <a:ext cx="10662198" cy="4480519"/>
          </a:xfrm>
          <a:prstGeom prst="rect">
            <a:avLst/>
          </a:prstGeom>
        </p:spPr>
      </p:pic>
    </p:spTree>
    <p:extLst>
      <p:ext uri="{BB962C8B-B14F-4D97-AF65-F5344CB8AC3E}">
        <p14:creationId xmlns:p14="http://schemas.microsoft.com/office/powerpoint/2010/main" val="14980070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514600" y="533400"/>
            <a:ext cx="7162800" cy="762000"/>
          </a:xfrm>
        </p:spPr>
        <p:txBody>
          <a:bodyPr rtlCol="0">
            <a:normAutofit fontScale="90000"/>
          </a:bodyPr>
          <a:lstStyle/>
          <a:p>
            <a:pPr>
              <a:defRPr/>
            </a:pPr>
            <a:r>
              <a:rPr lang="en-US" dirty="0" smtClean="0">
                <a:ea typeface="+mj-ea"/>
                <a:cs typeface="+mj-cs"/>
              </a:rPr>
              <a:t>DPM’s Five Organizational Stages </a:t>
            </a:r>
          </a:p>
        </p:txBody>
      </p:sp>
      <p:sp>
        <p:nvSpPr>
          <p:cNvPr id="45059" name="Rectangle 3"/>
          <p:cNvSpPr>
            <a:spLocks noGrp="1" noChangeArrowheads="1"/>
          </p:cNvSpPr>
          <p:nvPr>
            <p:ph idx="1"/>
          </p:nvPr>
        </p:nvSpPr>
        <p:spPr>
          <a:xfrm>
            <a:off x="649995" y="1828801"/>
            <a:ext cx="10018005" cy="4284663"/>
          </a:xfrm>
        </p:spPr>
        <p:txBody>
          <a:bodyPr>
            <a:normAutofit/>
          </a:bodyPr>
          <a:lstStyle/>
          <a:p>
            <a:pPr marL="514350" indent="-514350">
              <a:buFont typeface="Calibri" panose="020F0502020204030204" pitchFamily="34" charset="0"/>
              <a:buAutoNum type="arabicPeriod"/>
            </a:pPr>
            <a:r>
              <a:rPr lang="en-US" altLang="en-US" i="1" dirty="0" smtClean="0">
                <a:solidFill>
                  <a:srgbClr val="254061"/>
                </a:solidFill>
                <a:ea typeface="ＭＳ Ｐゴシック" panose="020B0600070205080204" pitchFamily="34" charset="-128"/>
              </a:rPr>
              <a:t>Acknowledge:</a:t>
            </a:r>
            <a:r>
              <a:rPr lang="en-US" altLang="en-US" dirty="0" smtClean="0">
                <a:solidFill>
                  <a:srgbClr val="254061"/>
                </a:solidFill>
                <a:ea typeface="ＭＳ Ｐゴシック" panose="020B0600070205080204" pitchFamily="34" charset="-128"/>
              </a:rPr>
              <a:t> </a:t>
            </a:r>
            <a:r>
              <a:rPr lang="en-US" altLang="en-US" dirty="0" smtClean="0">
                <a:solidFill>
                  <a:srgbClr val="376092"/>
                </a:solidFill>
                <a:ea typeface="ＭＳ Ｐゴシック" panose="020B0600070205080204" pitchFamily="34" charset="-128"/>
              </a:rPr>
              <a:t>accepting digital curation as a shared concern</a:t>
            </a:r>
          </a:p>
          <a:p>
            <a:pPr marL="514350" indent="-514350">
              <a:buFont typeface="Calibri" panose="020F0502020204030204" pitchFamily="34" charset="0"/>
              <a:buAutoNum type="arabicPeriod"/>
            </a:pPr>
            <a:r>
              <a:rPr lang="en-US" altLang="en-US" i="1" dirty="0" smtClean="0">
                <a:solidFill>
                  <a:srgbClr val="254061"/>
                </a:solidFill>
                <a:ea typeface="ＭＳ Ｐゴシック" panose="020B0600070205080204" pitchFamily="34" charset="-128"/>
              </a:rPr>
              <a:t>Act:</a:t>
            </a:r>
            <a:r>
              <a:rPr lang="en-US" altLang="en-US" dirty="0" smtClean="0">
                <a:solidFill>
                  <a:srgbClr val="254061"/>
                </a:solidFill>
                <a:ea typeface="ＭＳ Ｐゴシック" panose="020B0600070205080204" pitchFamily="34" charset="-128"/>
              </a:rPr>
              <a:t> </a:t>
            </a:r>
            <a:r>
              <a:rPr lang="en-US" altLang="en-US" dirty="0" smtClean="0">
                <a:solidFill>
                  <a:srgbClr val="376092"/>
                </a:solidFill>
                <a:ea typeface="ＭＳ Ｐゴシック" panose="020B0600070205080204" pitchFamily="34" charset="-128"/>
              </a:rPr>
              <a:t>initiating digital preservation projects</a:t>
            </a:r>
          </a:p>
          <a:p>
            <a:pPr marL="514350" indent="-514350">
              <a:buFont typeface="Calibri" panose="020F0502020204030204" pitchFamily="34" charset="0"/>
              <a:buAutoNum type="arabicPeriod"/>
            </a:pPr>
            <a:r>
              <a:rPr lang="en-US" altLang="en-US" i="1" dirty="0" smtClean="0">
                <a:solidFill>
                  <a:srgbClr val="254061"/>
                </a:solidFill>
                <a:ea typeface="ＭＳ Ｐゴシック" panose="020B0600070205080204" pitchFamily="34" charset="-128"/>
              </a:rPr>
              <a:t>Consolidate:</a:t>
            </a:r>
            <a:r>
              <a:rPr lang="en-US" altLang="en-US" dirty="0" smtClean="0">
                <a:solidFill>
                  <a:srgbClr val="254061"/>
                </a:solidFill>
                <a:ea typeface="ＭＳ Ｐゴシック" panose="020B0600070205080204" pitchFamily="34" charset="-128"/>
              </a:rPr>
              <a:t> </a:t>
            </a:r>
            <a:r>
              <a:rPr lang="en-US" altLang="en-US" dirty="0" smtClean="0">
                <a:solidFill>
                  <a:srgbClr val="376092"/>
                </a:solidFill>
                <a:ea typeface="ＭＳ Ｐゴシック" panose="020B0600070205080204" pitchFamily="34" charset="-128"/>
              </a:rPr>
              <a:t>segueing from projects to programs</a:t>
            </a:r>
          </a:p>
          <a:p>
            <a:pPr marL="514350" indent="-514350">
              <a:buFont typeface="Calibri" panose="020F0502020204030204" pitchFamily="34" charset="0"/>
              <a:buAutoNum type="arabicPeriod"/>
            </a:pPr>
            <a:r>
              <a:rPr lang="en-US" altLang="en-US" i="1" dirty="0" smtClean="0">
                <a:solidFill>
                  <a:srgbClr val="254061"/>
                </a:solidFill>
                <a:ea typeface="ＭＳ Ｐゴシック" panose="020B0600070205080204" pitchFamily="34" charset="-128"/>
              </a:rPr>
              <a:t>Institutionalize:</a:t>
            </a:r>
            <a:r>
              <a:rPr lang="en-US" altLang="en-US" dirty="0" smtClean="0">
                <a:solidFill>
                  <a:srgbClr val="254061"/>
                </a:solidFill>
                <a:ea typeface="ＭＳ Ｐゴシック" panose="020B0600070205080204" pitchFamily="34" charset="-128"/>
              </a:rPr>
              <a:t> </a:t>
            </a:r>
            <a:r>
              <a:rPr lang="en-US" altLang="en-US" dirty="0" smtClean="0">
                <a:solidFill>
                  <a:srgbClr val="376092"/>
                </a:solidFill>
                <a:ea typeface="ＭＳ Ｐゴシック" panose="020B0600070205080204" pitchFamily="34" charset="-128"/>
              </a:rPr>
              <a:t>incorporating external and rationalizing programs</a:t>
            </a:r>
          </a:p>
          <a:p>
            <a:pPr marL="514350" indent="-514350">
              <a:buFont typeface="Calibri" panose="020F0502020204030204" pitchFamily="34" charset="0"/>
              <a:buAutoNum type="arabicPeriod"/>
            </a:pPr>
            <a:r>
              <a:rPr lang="en-US" altLang="en-US" i="1" dirty="0" smtClean="0">
                <a:solidFill>
                  <a:srgbClr val="254061"/>
                </a:solidFill>
                <a:ea typeface="ＭＳ Ｐゴシック" panose="020B0600070205080204" pitchFamily="34" charset="-128"/>
              </a:rPr>
              <a:t>Externalize:</a:t>
            </a:r>
            <a:r>
              <a:rPr lang="en-US" altLang="en-US" dirty="0" smtClean="0">
                <a:solidFill>
                  <a:srgbClr val="254061"/>
                </a:solidFill>
                <a:ea typeface="ＭＳ Ｐゴシック" panose="020B0600070205080204" pitchFamily="34" charset="-128"/>
              </a:rPr>
              <a:t> </a:t>
            </a:r>
            <a:r>
              <a:rPr lang="en-US" altLang="en-US" dirty="0" smtClean="0">
                <a:solidFill>
                  <a:srgbClr val="376092"/>
                </a:solidFill>
                <a:ea typeface="ＭＳ Ｐゴシック" panose="020B0600070205080204" pitchFamily="34" charset="-128"/>
              </a:rPr>
              <a:t>embracing collaboration and interdependency</a:t>
            </a:r>
            <a:endParaRPr lang="en-US" altLang="en-US" i="1" dirty="0" smtClean="0">
              <a:solidFill>
                <a:srgbClr val="376092"/>
              </a:solidFill>
              <a:ea typeface="ＭＳ Ｐゴシック" panose="020B0600070205080204" pitchFamily="34" charset="-128"/>
            </a:endParaRPr>
          </a:p>
        </p:txBody>
      </p:sp>
      <p:sp>
        <p:nvSpPr>
          <p:cNvPr id="45060" name="Text Box 7"/>
          <p:cNvSpPr txBox="1">
            <a:spLocks noChangeArrowheads="1"/>
          </p:cNvSpPr>
          <p:nvPr/>
        </p:nvSpPr>
        <p:spPr bwMode="auto">
          <a:xfrm>
            <a:off x="5812938" y="6113463"/>
            <a:ext cx="4163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en-US" sz="1800" dirty="0">
                <a:solidFill>
                  <a:schemeClr val="tx2"/>
                </a:solidFill>
                <a:latin typeface="Arial" panose="020B0604020202020204" pitchFamily="34" charset="0"/>
              </a:rPr>
              <a:t>Source: Kenney and McGovern, 2003</a:t>
            </a:r>
            <a:endParaRPr lang="en-GB" altLang="en-US" sz="1800" dirty="0">
              <a:solidFill>
                <a:schemeClr val="tx2"/>
              </a:solidFill>
              <a:latin typeface="Arial" panose="020B0604020202020204" pitchFamily="34" charset="0"/>
            </a:endParaRPr>
          </a:p>
        </p:txBody>
      </p:sp>
    </p:spTree>
    <p:extLst>
      <p:ext uri="{BB962C8B-B14F-4D97-AF65-F5344CB8AC3E}">
        <p14:creationId xmlns:p14="http://schemas.microsoft.com/office/powerpoint/2010/main" val="33102239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Exercise </a:t>
            </a:r>
            <a:r>
              <a:rPr lang="en-US" dirty="0" smtClean="0"/>
              <a:t>4: </a:t>
            </a:r>
            <a:r>
              <a:rPr lang="en-US" dirty="0"/>
              <a:t>Data </a:t>
            </a:r>
            <a:r>
              <a:rPr lang="en-US" dirty="0"/>
              <a:t>Governance</a:t>
            </a:r>
          </a:p>
        </p:txBody>
      </p:sp>
      <p:sp>
        <p:nvSpPr>
          <p:cNvPr id="6" name="Content Placeholder 5"/>
          <p:cNvSpPr>
            <a:spLocks noGrp="1"/>
          </p:cNvSpPr>
          <p:nvPr>
            <p:ph idx="1"/>
          </p:nvPr>
        </p:nvSpPr>
        <p:spPr/>
        <p:txBody>
          <a:bodyPr>
            <a:normAutofit/>
          </a:bodyPr>
          <a:lstStyle/>
          <a:p>
            <a:pPr marL="0" indent="0">
              <a:buNone/>
            </a:pPr>
            <a:r>
              <a:rPr lang="en-US" dirty="0" smtClean="0"/>
              <a:t>Please break into groups and consider the following:</a:t>
            </a:r>
          </a:p>
          <a:p>
            <a:pPr marL="514350" indent="-514350">
              <a:buFont typeface="+mj-lt"/>
              <a:buAutoNum type="arabicPeriod"/>
            </a:pPr>
            <a:r>
              <a:rPr lang="en-US" dirty="0" smtClean="0"/>
              <a:t>What does the governance model look like in your organization? Provide as much detail as possible.</a:t>
            </a:r>
          </a:p>
          <a:p>
            <a:pPr marL="514350" indent="-514350">
              <a:buFont typeface="+mj-lt"/>
              <a:buAutoNum type="arabicPeriod"/>
            </a:pPr>
            <a:r>
              <a:rPr lang="en-US" dirty="0" smtClean="0"/>
              <a:t>Try to draw a diagram of the model.</a:t>
            </a:r>
          </a:p>
          <a:p>
            <a:pPr marL="514350" indent="-514350">
              <a:buFont typeface="+mj-lt"/>
              <a:buAutoNum type="arabicPeriod"/>
            </a:pPr>
            <a:r>
              <a:rPr lang="en-US" dirty="0" smtClean="0"/>
              <a:t>Where does your unit fit into this model?</a:t>
            </a:r>
          </a:p>
        </p:txBody>
      </p:sp>
      <p:sp>
        <p:nvSpPr>
          <p:cNvPr id="3" name="Footer Placeholder 2"/>
          <p:cNvSpPr>
            <a:spLocks noGrp="1"/>
          </p:cNvSpPr>
          <p:nvPr>
            <p:ph type="ftr" sz="quarter" idx="11"/>
          </p:nvPr>
        </p:nvSpPr>
        <p:spPr/>
        <p:txBody>
          <a:bodyPr/>
          <a:lstStyle/>
          <a:p>
            <a:r>
              <a:rPr lang="en-US" smtClean="0"/>
              <a:t>Helen Tibbo – Data Smart</a:t>
            </a:r>
            <a:endParaRPr lang="en-US" dirty="0"/>
          </a:p>
        </p:txBody>
      </p:sp>
      <p:sp>
        <p:nvSpPr>
          <p:cNvPr id="4" name="Slide Number Placeholder 3"/>
          <p:cNvSpPr>
            <a:spLocks noGrp="1"/>
          </p:cNvSpPr>
          <p:nvPr>
            <p:ph type="sldNum" sz="quarter" idx="12"/>
          </p:nvPr>
        </p:nvSpPr>
        <p:spPr/>
        <p:txBody>
          <a:bodyPr/>
          <a:lstStyle/>
          <a:p>
            <a:fld id="{91D11958-1960-4AC3-B3FE-C8FF6A01984A}" type="slidenum">
              <a:rPr lang="en-US" smtClean="0"/>
              <a:t>73</a:t>
            </a:fld>
            <a:endParaRPr lang="en-US"/>
          </a:p>
        </p:txBody>
      </p:sp>
    </p:spTree>
    <p:extLst>
      <p:ext uri="{BB962C8B-B14F-4D97-AF65-F5344CB8AC3E}">
        <p14:creationId xmlns:p14="http://schemas.microsoft.com/office/powerpoint/2010/main" val="34217817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What Data Management Is Doing</a:t>
            </a:r>
            <a:endParaRPr lang="en-US" dirty="0"/>
          </a:p>
        </p:txBody>
      </p:sp>
      <p:sp>
        <p:nvSpPr>
          <p:cNvPr id="9" name="Text Placeholder 8"/>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74</a:t>
            </a:fld>
            <a:endParaRPr lang="en-US"/>
          </a:p>
        </p:txBody>
      </p:sp>
    </p:spTree>
    <p:extLst>
      <p:ext uri="{BB962C8B-B14F-4D97-AF65-F5344CB8AC3E}">
        <p14:creationId xmlns:p14="http://schemas.microsoft.com/office/powerpoint/2010/main" val="8886840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a:spLocks noGrp="1"/>
          </p:cNvSpPr>
          <p:nvPr>
            <p:ph type="title"/>
          </p:nvPr>
        </p:nvSpPr>
        <p:spPr>
          <a:xfrm>
            <a:off x="882446" y="274785"/>
            <a:ext cx="10510092" cy="1143000"/>
          </a:xfrm>
        </p:spPr>
        <p:txBody>
          <a:bodyPr>
            <a:normAutofit/>
          </a:bodyPr>
          <a:lstStyle/>
          <a:p>
            <a:r>
              <a:rPr lang="en-US" dirty="0" smtClean="0"/>
              <a:t>Data Lifecycle and </a:t>
            </a:r>
            <a:r>
              <a:rPr lang="en-US" dirty="0" smtClean="0"/>
              <a:t>Initiatives</a:t>
            </a:r>
            <a:endParaRPr lang="en-US" sz="1600" dirty="0"/>
          </a:p>
        </p:txBody>
      </p:sp>
      <p:sp>
        <p:nvSpPr>
          <p:cNvPr id="98" name="Content Placeholder 2"/>
          <p:cNvSpPr txBox="1">
            <a:spLocks/>
          </p:cNvSpPr>
          <p:nvPr/>
        </p:nvSpPr>
        <p:spPr>
          <a:xfrm>
            <a:off x="1981200" y="1600200"/>
            <a:ext cx="7772400" cy="609600"/>
          </a:xfrm>
          <a:prstGeom prst="rect">
            <a:avLst/>
          </a:prstGeom>
        </p:spPr>
        <p:txBody>
          <a:bodyPr vert="horz">
            <a:normAutofit fontScale="925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687388">
              <a:buClr>
                <a:srgbClr val="838D9B"/>
              </a:buClr>
              <a:buNone/>
            </a:pPr>
            <a:r>
              <a:rPr lang="en-US" sz="1200" dirty="0">
                <a:solidFill>
                  <a:prstClr val="black"/>
                </a:solidFill>
              </a:rPr>
              <a:t>The six phases of the Mission Data Lifecycle provided below illustrate </a:t>
            </a:r>
            <a:r>
              <a:rPr lang="en-US" sz="1200" dirty="0">
                <a:solidFill>
                  <a:prstClr val="black"/>
                </a:solidFill>
              </a:rPr>
              <a:t>a high level overview of </a:t>
            </a:r>
            <a:r>
              <a:rPr lang="en-US" sz="1200" dirty="0">
                <a:solidFill>
                  <a:prstClr val="black"/>
                </a:solidFill>
              </a:rPr>
              <a:t>the various </a:t>
            </a:r>
            <a:r>
              <a:rPr lang="en-US" sz="1200" dirty="0">
                <a:solidFill>
                  <a:prstClr val="black"/>
                </a:solidFill>
              </a:rPr>
              <a:t>stages involved </a:t>
            </a:r>
            <a:r>
              <a:rPr lang="en-US" sz="1200" dirty="0">
                <a:solidFill>
                  <a:prstClr val="black"/>
                </a:solidFill>
              </a:rPr>
              <a:t>in the management and use of data. The mission data lifecycle supports and contributes to the cycle of: Tasking, Collection, Processing, Exploitation, and Dissemination.</a:t>
            </a:r>
            <a:endParaRPr lang="en-US" sz="1200" b="1" dirty="0">
              <a:solidFill>
                <a:prstClr val="black"/>
              </a:solidFill>
            </a:endParaRPr>
          </a:p>
        </p:txBody>
      </p:sp>
      <p:sp>
        <p:nvSpPr>
          <p:cNvPr id="127" name="Slide Number Placeholder 1026"/>
          <p:cNvSpPr>
            <a:spLocks noGrp="1"/>
          </p:cNvSpPr>
          <p:nvPr>
            <p:ph type="sldNum" sz="quarter" idx="4294967295"/>
          </p:nvPr>
        </p:nvSpPr>
        <p:spPr>
          <a:xfrm>
            <a:off x="9653016" y="5734050"/>
            <a:ext cx="609600" cy="521208"/>
          </a:xfrm>
          <a:prstGeom prst="rect">
            <a:avLst/>
          </a:prstGeom>
        </p:spPr>
        <p:txBody>
          <a:bodyPr/>
          <a:lstStyle/>
          <a:p>
            <a:fld id="{B6F15528-21DE-4FAA-801E-634DDDAF4B2B}" type="slidenum">
              <a:rPr lang="en-US" smtClean="0">
                <a:solidFill>
                  <a:prstClr val="black"/>
                </a:solidFill>
              </a:rPr>
              <a:pPr/>
              <a:t>75</a:t>
            </a:fld>
            <a:endParaRPr lang="en-US" dirty="0">
              <a:solidFill>
                <a:prstClr val="black"/>
              </a:solidFill>
            </a:endParaRPr>
          </a:p>
        </p:txBody>
      </p:sp>
      <p:sp>
        <p:nvSpPr>
          <p:cNvPr id="169" name="TextBox 168"/>
          <p:cNvSpPr txBox="1"/>
          <p:nvPr/>
        </p:nvSpPr>
        <p:spPr>
          <a:xfrm>
            <a:off x="2013893" y="2428812"/>
            <a:ext cx="1434958" cy="707886"/>
          </a:xfrm>
          <a:prstGeom prst="rect">
            <a:avLst/>
          </a:prstGeom>
          <a:solidFill>
            <a:srgbClr val="FFFFCC"/>
          </a:solidFill>
        </p:spPr>
        <p:txBody>
          <a:bodyPr wrap="square" rtlCol="0">
            <a:spAutoFit/>
          </a:bodyPr>
          <a:lstStyle/>
          <a:p>
            <a:pPr algn="ctr"/>
            <a:r>
              <a:rPr lang="en-US" sz="1000" dirty="0">
                <a:solidFill>
                  <a:prstClr val="black"/>
                </a:solidFill>
                <a:latin typeface="Georgia" panose="02040502050405020303" pitchFamily="18" charset="0"/>
                <a:cs typeface="Times New Roman" panose="02020603050405020304" pitchFamily="18" charset="0"/>
              </a:rPr>
              <a:t>The following four initiatives below span the entire Mission Data Lifecycle</a:t>
            </a:r>
          </a:p>
        </p:txBody>
      </p:sp>
      <p:sp>
        <p:nvSpPr>
          <p:cNvPr id="198" name="TextBox 197"/>
          <p:cNvSpPr txBox="1"/>
          <p:nvPr/>
        </p:nvSpPr>
        <p:spPr>
          <a:xfrm>
            <a:off x="8600070" y="3036326"/>
            <a:ext cx="1334214" cy="528166"/>
          </a:xfrm>
          <a:prstGeom prst="rect">
            <a:avLst/>
          </a:prstGeom>
          <a:solidFill>
            <a:schemeClr val="accent5">
              <a:lumMod val="75000"/>
            </a:schemeClr>
          </a:solidFill>
          <a:ln w="3175">
            <a:noFill/>
            <a:round/>
            <a:headEnd/>
            <a:tailEnd/>
          </a:ln>
        </p:spPr>
        <p:txBody>
          <a:bodyPr/>
          <a:lstStyle>
            <a:defPPr>
              <a:defRPr lang="en-US"/>
            </a:defPPr>
            <a:lvl1pPr>
              <a:defRPr sz="900" b="1" kern="0">
                <a:solidFill>
                  <a:schemeClr val="bg1"/>
                </a:solidFill>
                <a:latin typeface="Georgia" panose="02040502050405020303" pitchFamily="18" charset="0"/>
              </a:defRPr>
            </a:lvl1pPr>
          </a:lstStyle>
          <a:p>
            <a:pPr algn="ctr"/>
            <a:r>
              <a:rPr lang="en-US" dirty="0">
                <a:solidFill>
                  <a:prstClr val="white"/>
                </a:solidFill>
              </a:rPr>
              <a:t>Extract Transform Load (ETL)/</a:t>
            </a:r>
          </a:p>
          <a:p>
            <a:pPr algn="ctr"/>
            <a:r>
              <a:rPr lang="en-US" dirty="0">
                <a:solidFill>
                  <a:prstClr val="white"/>
                </a:solidFill>
              </a:rPr>
              <a:t>Data Migration</a:t>
            </a:r>
          </a:p>
        </p:txBody>
      </p:sp>
      <p:cxnSp>
        <p:nvCxnSpPr>
          <p:cNvPr id="199" name="Straight Connector 198"/>
          <p:cNvCxnSpPr/>
          <p:nvPr/>
        </p:nvCxnSpPr>
        <p:spPr>
          <a:xfrm flipH="1">
            <a:off x="5118943" y="4840390"/>
            <a:ext cx="241590" cy="321134"/>
          </a:xfrm>
          <a:prstGeom prst="lin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0" name="TextBox 199"/>
          <p:cNvSpPr txBox="1"/>
          <p:nvPr/>
        </p:nvSpPr>
        <p:spPr>
          <a:xfrm>
            <a:off x="3989032" y="4986498"/>
            <a:ext cx="1120081" cy="333873"/>
          </a:xfrm>
          <a:prstGeom prst="rect">
            <a:avLst/>
          </a:prstGeom>
          <a:solidFill>
            <a:srgbClr val="71D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solidFill>
                <a:latin typeface="Georgia" panose="02040502050405020303" pitchFamily="18" charset="0"/>
              </a:rPr>
              <a:t>Knowledge Discovery</a:t>
            </a:r>
          </a:p>
        </p:txBody>
      </p:sp>
      <p:cxnSp>
        <p:nvCxnSpPr>
          <p:cNvPr id="201" name="Straight Connector 200"/>
          <p:cNvCxnSpPr>
            <a:stCxn id="204" idx="2"/>
          </p:cNvCxnSpPr>
          <p:nvPr/>
        </p:nvCxnSpPr>
        <p:spPr>
          <a:xfrm flipH="1" flipV="1">
            <a:off x="8160285" y="4745909"/>
            <a:ext cx="535522" cy="316096"/>
          </a:xfrm>
          <a:prstGeom prst="lin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2" name="TextBox 201"/>
          <p:cNvSpPr txBox="1"/>
          <p:nvPr/>
        </p:nvSpPr>
        <p:spPr>
          <a:xfrm>
            <a:off x="8814204" y="4888970"/>
            <a:ext cx="1120081" cy="3182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lumMod val="95000"/>
                  </a:prstClr>
                </a:solidFill>
                <a:latin typeface="Georgia" panose="02040502050405020303" pitchFamily="18" charset="0"/>
              </a:rPr>
              <a:t>Quality Assurance</a:t>
            </a:r>
          </a:p>
        </p:txBody>
      </p:sp>
      <p:sp>
        <p:nvSpPr>
          <p:cNvPr id="203" name="Oval 202"/>
          <p:cNvSpPr/>
          <p:nvPr/>
        </p:nvSpPr>
        <p:spPr>
          <a:xfrm>
            <a:off x="8503405" y="3214213"/>
            <a:ext cx="182859" cy="182859"/>
          </a:xfrm>
          <a:prstGeom prst="ellipse">
            <a:avLst/>
          </a:prstGeom>
          <a:solidFill>
            <a:schemeClr val="accent5">
              <a:lumMod val="7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lumMod val="95000"/>
                  </a:prstClr>
                </a:solidFill>
              </a:rPr>
              <a:t>5</a:t>
            </a:r>
          </a:p>
        </p:txBody>
      </p:sp>
      <p:sp>
        <p:nvSpPr>
          <p:cNvPr id="204" name="Oval 203"/>
          <p:cNvSpPr/>
          <p:nvPr/>
        </p:nvSpPr>
        <p:spPr>
          <a:xfrm>
            <a:off x="8695808" y="4970576"/>
            <a:ext cx="182859" cy="182859"/>
          </a:xfrm>
          <a:prstGeom prst="ellipse">
            <a:avLst/>
          </a:prstGeom>
          <a:solidFill>
            <a:srgbClr val="0070C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lumMod val="95000"/>
                  </a:prstClr>
                </a:solidFill>
              </a:rPr>
              <a:t>6</a:t>
            </a:r>
          </a:p>
        </p:txBody>
      </p:sp>
      <p:sp>
        <p:nvSpPr>
          <p:cNvPr id="205" name="Oval 204"/>
          <p:cNvSpPr/>
          <p:nvPr/>
        </p:nvSpPr>
        <p:spPr>
          <a:xfrm>
            <a:off x="3871590" y="5069005"/>
            <a:ext cx="182859" cy="182859"/>
          </a:xfrm>
          <a:prstGeom prst="ellipse">
            <a:avLst/>
          </a:prstGeom>
          <a:solidFill>
            <a:srgbClr val="71DAF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8</a:t>
            </a:r>
          </a:p>
        </p:txBody>
      </p:sp>
      <p:cxnSp>
        <p:nvCxnSpPr>
          <p:cNvPr id="207" name="Straight Connector 206"/>
          <p:cNvCxnSpPr/>
          <p:nvPr/>
        </p:nvCxnSpPr>
        <p:spPr>
          <a:xfrm flipV="1">
            <a:off x="8080705" y="3383686"/>
            <a:ext cx="406519" cy="384414"/>
          </a:xfrm>
          <a:prstGeom prst="lin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10" name="Group 209"/>
          <p:cNvGrpSpPr/>
          <p:nvPr/>
        </p:nvGrpSpPr>
        <p:grpSpPr>
          <a:xfrm>
            <a:off x="5288939" y="2889842"/>
            <a:ext cx="2871347" cy="2819854"/>
            <a:chOff x="289929" y="2430601"/>
            <a:chExt cx="3342062" cy="3293101"/>
          </a:xfrm>
        </p:grpSpPr>
        <p:grpSp>
          <p:nvGrpSpPr>
            <p:cNvPr id="212" name="Group 211"/>
            <p:cNvGrpSpPr>
              <a:grpSpLocks noChangeAspect="1"/>
            </p:cNvGrpSpPr>
            <p:nvPr/>
          </p:nvGrpSpPr>
          <p:grpSpPr>
            <a:xfrm>
              <a:off x="289929" y="2430601"/>
              <a:ext cx="3342062" cy="3293101"/>
              <a:chOff x="8584939" y="3609777"/>
              <a:chExt cx="1461269" cy="1439862"/>
            </a:xfrm>
          </p:grpSpPr>
          <p:sp>
            <p:nvSpPr>
              <p:cNvPr id="219" name="Freeform 34"/>
              <p:cNvSpPr>
                <a:spLocks/>
              </p:cNvSpPr>
              <p:nvPr>
                <p:custDataLst>
                  <p:tags r:id="rId1"/>
                </p:custDataLst>
              </p:nvPr>
            </p:nvSpPr>
            <p:spPr bwMode="gray">
              <a:xfrm>
                <a:off x="8584939" y="3992364"/>
                <a:ext cx="310686" cy="712787"/>
              </a:xfrm>
              <a:custGeom>
                <a:avLst/>
                <a:gdLst>
                  <a:gd name="T0" fmla="*/ 880661024 w 125"/>
                  <a:gd name="T1" fmla="*/ 1468011860 h 290"/>
                  <a:gd name="T2" fmla="*/ 774982909 w 125"/>
                  <a:gd name="T3" fmla="*/ 368513335 h 290"/>
                  <a:gd name="T4" fmla="*/ 627029665 w 125"/>
                  <a:gd name="T5" fmla="*/ 0 h 290"/>
                  <a:gd name="T6" fmla="*/ 197267314 w 125"/>
                  <a:gd name="T7" fmla="*/ 72495342 h 290"/>
                  <a:gd name="T8" fmla="*/ 0 w 125"/>
                  <a:gd name="T9" fmla="*/ 827643981 h 290"/>
                  <a:gd name="T10" fmla="*/ 302948083 w 125"/>
                  <a:gd name="T11" fmla="*/ 1751949213 h 290"/>
                  <a:gd name="T12" fmla="*/ 443854089 w 125"/>
                  <a:gd name="T13" fmla="*/ 1389477513 h 290"/>
                  <a:gd name="T14" fmla="*/ 880661024 w 125"/>
                  <a:gd name="T15" fmla="*/ 1468011860 h 290"/>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290"/>
                  <a:gd name="T26" fmla="*/ 125 w 125"/>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290">
                    <a:moveTo>
                      <a:pt x="125" y="243"/>
                    </a:moveTo>
                    <a:cubicBezTo>
                      <a:pt x="92" y="190"/>
                      <a:pt x="85" y="122"/>
                      <a:pt x="110" y="61"/>
                    </a:cubicBezTo>
                    <a:cubicBezTo>
                      <a:pt x="89" y="0"/>
                      <a:pt x="89" y="0"/>
                      <a:pt x="89" y="0"/>
                    </a:cubicBezTo>
                    <a:cubicBezTo>
                      <a:pt x="28" y="12"/>
                      <a:pt x="28" y="12"/>
                      <a:pt x="28" y="12"/>
                    </a:cubicBezTo>
                    <a:cubicBezTo>
                      <a:pt x="10" y="50"/>
                      <a:pt x="0" y="92"/>
                      <a:pt x="0" y="137"/>
                    </a:cubicBezTo>
                    <a:cubicBezTo>
                      <a:pt x="0" y="193"/>
                      <a:pt x="16" y="245"/>
                      <a:pt x="43" y="290"/>
                    </a:cubicBezTo>
                    <a:cubicBezTo>
                      <a:pt x="63" y="230"/>
                      <a:pt x="63" y="230"/>
                      <a:pt x="63" y="230"/>
                    </a:cubicBezTo>
                    <a:lnTo>
                      <a:pt x="125" y="243"/>
                    </a:lnTo>
                    <a:close/>
                  </a:path>
                </a:pathLst>
              </a:custGeom>
              <a:solidFill>
                <a:srgbClr val="8AA7D1"/>
              </a:solidFill>
              <a:ln w="3175">
                <a:noFill/>
                <a:round/>
                <a:headEnd/>
                <a:tailEnd/>
              </a:ln>
            </p:spPr>
            <p:txBody>
              <a:bodyPr/>
              <a:lstStyle/>
              <a:p>
                <a:endParaRPr lang="en-GB" sz="1600" kern="0">
                  <a:solidFill>
                    <a:sysClr val="windowText" lastClr="000000"/>
                  </a:solidFill>
                </a:endParaRPr>
              </a:p>
            </p:txBody>
          </p:sp>
          <p:sp>
            <p:nvSpPr>
              <p:cNvPr id="220" name="Freeform 35"/>
              <p:cNvSpPr>
                <a:spLocks/>
              </p:cNvSpPr>
              <p:nvPr>
                <p:custDataLst>
                  <p:tags r:id="rId2"/>
                </p:custDataLst>
              </p:nvPr>
            </p:nvSpPr>
            <p:spPr bwMode="gray">
              <a:xfrm>
                <a:off x="9298479" y="3609777"/>
                <a:ext cx="618400" cy="454025"/>
              </a:xfrm>
              <a:custGeom>
                <a:avLst/>
                <a:gdLst>
                  <a:gd name="T0" fmla="*/ 0 w 248"/>
                  <a:gd name="T1" fmla="*/ 572189266 h 185"/>
                  <a:gd name="T2" fmla="*/ 751652516 w 248"/>
                  <a:gd name="T3" fmla="*/ 728788725 h 185"/>
                  <a:gd name="T4" fmla="*/ 1162932492 w 248"/>
                  <a:gd name="T5" fmla="*/ 1035964760 h 185"/>
                  <a:gd name="T6" fmla="*/ 1616760658 w 248"/>
                  <a:gd name="T7" fmla="*/ 1114263186 h 185"/>
                  <a:gd name="T8" fmla="*/ 1758581523 w 248"/>
                  <a:gd name="T9" fmla="*/ 758904071 h 185"/>
                  <a:gd name="T10" fmla="*/ 49636525 w 248"/>
                  <a:gd name="T11" fmla="*/ 0 h 185"/>
                  <a:gd name="T12" fmla="*/ 0 w 248"/>
                  <a:gd name="T13" fmla="*/ 6022581 h 185"/>
                  <a:gd name="T14" fmla="*/ 290733123 w 248"/>
                  <a:gd name="T15" fmla="*/ 289105922 h 185"/>
                  <a:gd name="T16" fmla="*/ 0 w 248"/>
                  <a:gd name="T17" fmla="*/ 572189266 h 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
                  <a:gd name="T28" fmla="*/ 0 h 185"/>
                  <a:gd name="T29" fmla="*/ 248 w 248"/>
                  <a:gd name="T30" fmla="*/ 185 h 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 h="185">
                    <a:moveTo>
                      <a:pt x="0" y="95"/>
                    </a:moveTo>
                    <a:cubicBezTo>
                      <a:pt x="36" y="94"/>
                      <a:pt x="73" y="102"/>
                      <a:pt x="106" y="121"/>
                    </a:cubicBezTo>
                    <a:cubicBezTo>
                      <a:pt x="130" y="135"/>
                      <a:pt x="149" y="152"/>
                      <a:pt x="164" y="172"/>
                    </a:cubicBezTo>
                    <a:cubicBezTo>
                      <a:pt x="228" y="185"/>
                      <a:pt x="228" y="185"/>
                      <a:pt x="228" y="185"/>
                    </a:cubicBezTo>
                    <a:cubicBezTo>
                      <a:pt x="248" y="126"/>
                      <a:pt x="248" y="126"/>
                      <a:pt x="248" y="126"/>
                    </a:cubicBezTo>
                    <a:cubicBezTo>
                      <a:pt x="195" y="50"/>
                      <a:pt x="107" y="0"/>
                      <a:pt x="7" y="0"/>
                    </a:cubicBezTo>
                    <a:cubicBezTo>
                      <a:pt x="5" y="0"/>
                      <a:pt x="2" y="1"/>
                      <a:pt x="0" y="1"/>
                    </a:cubicBezTo>
                    <a:cubicBezTo>
                      <a:pt x="41" y="48"/>
                      <a:pt x="41" y="48"/>
                      <a:pt x="41" y="48"/>
                    </a:cubicBezTo>
                    <a:lnTo>
                      <a:pt x="0" y="95"/>
                    </a:lnTo>
                    <a:close/>
                  </a:path>
                </a:pathLst>
              </a:custGeom>
              <a:solidFill>
                <a:srgbClr val="5E6572"/>
              </a:solidFill>
              <a:ln w="3175">
                <a:noFill/>
                <a:round/>
                <a:headEnd/>
                <a:tailEnd/>
              </a:ln>
            </p:spPr>
            <p:txBody>
              <a:bodyPr/>
              <a:lstStyle/>
              <a:p>
                <a:endParaRPr lang="en-GB" sz="1600" kern="0">
                  <a:solidFill>
                    <a:sysClr val="windowText" lastClr="000000"/>
                  </a:solidFill>
                </a:endParaRPr>
              </a:p>
            </p:txBody>
          </p:sp>
          <p:sp>
            <p:nvSpPr>
              <p:cNvPr id="221" name="Freeform 36"/>
              <p:cNvSpPr>
                <a:spLocks/>
              </p:cNvSpPr>
              <p:nvPr>
                <p:custDataLst>
                  <p:tags r:id="rId3"/>
                </p:custDataLst>
              </p:nvPr>
            </p:nvSpPr>
            <p:spPr bwMode="gray">
              <a:xfrm>
                <a:off x="8714269" y="4597201"/>
                <a:ext cx="621373" cy="452438"/>
              </a:xfrm>
              <a:custGeom>
                <a:avLst/>
                <a:gdLst>
                  <a:gd name="T0" fmla="*/ 1768400958 w 249"/>
                  <a:gd name="T1" fmla="*/ 544157483 h 184"/>
                  <a:gd name="T2" fmla="*/ 1008484848 w 249"/>
                  <a:gd name="T3" fmla="*/ 380911022 h 184"/>
                  <a:gd name="T4" fmla="*/ 596569935 w 249"/>
                  <a:gd name="T5" fmla="*/ 72554822 h 184"/>
                  <a:gd name="T6" fmla="*/ 142039701 w 249"/>
                  <a:gd name="T7" fmla="*/ 0 h 184"/>
                  <a:gd name="T8" fmla="*/ 0 w 249"/>
                  <a:gd name="T9" fmla="*/ 350678830 h 184"/>
                  <a:gd name="T10" fmla="*/ 1711584028 w 249"/>
                  <a:gd name="T11" fmla="*/ 1112500720 h 184"/>
                  <a:gd name="T12" fmla="*/ 1761298842 w 249"/>
                  <a:gd name="T13" fmla="*/ 1112500720 h 184"/>
                  <a:gd name="T14" fmla="*/ 1470117406 w 249"/>
                  <a:gd name="T15" fmla="*/ 828330408 h 184"/>
                  <a:gd name="T16" fmla="*/ 1768400958 w 249"/>
                  <a:gd name="T17" fmla="*/ 544157483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184"/>
                  <a:gd name="T29" fmla="*/ 249 w 249"/>
                  <a:gd name="T30" fmla="*/ 184 h 1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184">
                    <a:moveTo>
                      <a:pt x="249" y="90"/>
                    </a:moveTo>
                    <a:cubicBezTo>
                      <a:pt x="213" y="91"/>
                      <a:pt x="176" y="83"/>
                      <a:pt x="142" y="63"/>
                    </a:cubicBezTo>
                    <a:cubicBezTo>
                      <a:pt x="119" y="50"/>
                      <a:pt x="99" y="32"/>
                      <a:pt x="84" y="12"/>
                    </a:cubicBezTo>
                    <a:cubicBezTo>
                      <a:pt x="20" y="0"/>
                      <a:pt x="20" y="0"/>
                      <a:pt x="20" y="0"/>
                    </a:cubicBezTo>
                    <a:cubicBezTo>
                      <a:pt x="0" y="58"/>
                      <a:pt x="0" y="58"/>
                      <a:pt x="0" y="58"/>
                    </a:cubicBezTo>
                    <a:cubicBezTo>
                      <a:pt x="53" y="134"/>
                      <a:pt x="141" y="184"/>
                      <a:pt x="241" y="184"/>
                    </a:cubicBezTo>
                    <a:cubicBezTo>
                      <a:pt x="243" y="184"/>
                      <a:pt x="246" y="184"/>
                      <a:pt x="248" y="184"/>
                    </a:cubicBezTo>
                    <a:cubicBezTo>
                      <a:pt x="207" y="137"/>
                      <a:pt x="207" y="137"/>
                      <a:pt x="207" y="137"/>
                    </a:cubicBezTo>
                    <a:lnTo>
                      <a:pt x="249" y="90"/>
                    </a:lnTo>
                    <a:close/>
                  </a:path>
                </a:pathLst>
              </a:custGeom>
              <a:solidFill>
                <a:srgbClr val="436DAC"/>
              </a:solidFill>
              <a:ln w="3175">
                <a:noFill/>
                <a:round/>
                <a:headEnd/>
                <a:tailEnd/>
              </a:ln>
            </p:spPr>
            <p:txBody>
              <a:bodyPr/>
              <a:lstStyle/>
              <a:p>
                <a:endParaRPr lang="en-GB" sz="1600" kern="0">
                  <a:solidFill>
                    <a:sysClr val="windowText" lastClr="000000"/>
                  </a:solidFill>
                </a:endParaRPr>
              </a:p>
            </p:txBody>
          </p:sp>
          <p:sp>
            <p:nvSpPr>
              <p:cNvPr id="222" name="Freeform 37"/>
              <p:cNvSpPr>
                <a:spLocks/>
              </p:cNvSpPr>
              <p:nvPr>
                <p:custDataLst>
                  <p:tags r:id="rId4"/>
                </p:custDataLst>
              </p:nvPr>
            </p:nvSpPr>
            <p:spPr bwMode="gray">
              <a:xfrm>
                <a:off x="9735522" y="3954264"/>
                <a:ext cx="310686" cy="714375"/>
              </a:xfrm>
              <a:custGeom>
                <a:avLst/>
                <a:gdLst>
                  <a:gd name="T0" fmla="*/ 0 w 125"/>
                  <a:gd name="T1" fmla="*/ 289272732 h 291"/>
                  <a:gd name="T2" fmla="*/ 105678157 w 125"/>
                  <a:gd name="T3" fmla="*/ 1380071884 h 291"/>
                  <a:gd name="T4" fmla="*/ 253631275 w 125"/>
                  <a:gd name="T5" fmla="*/ 1753716856 h 291"/>
                  <a:gd name="T6" fmla="*/ 683393627 w 125"/>
                  <a:gd name="T7" fmla="*/ 1681398079 h 291"/>
                  <a:gd name="T8" fmla="*/ 880661024 w 125"/>
                  <a:gd name="T9" fmla="*/ 922056744 h 291"/>
                  <a:gd name="T10" fmla="*/ 577712858 w 125"/>
                  <a:gd name="T11" fmla="*/ 0 h 291"/>
                  <a:gd name="T12" fmla="*/ 429762435 w 125"/>
                  <a:gd name="T13" fmla="*/ 361591587 h 291"/>
                  <a:gd name="T14" fmla="*/ 0 w 125"/>
                  <a:gd name="T15" fmla="*/ 289272732 h 291"/>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291"/>
                  <a:gd name="T26" fmla="*/ 125 w 125"/>
                  <a:gd name="T27" fmla="*/ 291 h 2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291">
                    <a:moveTo>
                      <a:pt x="0" y="48"/>
                    </a:moveTo>
                    <a:cubicBezTo>
                      <a:pt x="34" y="101"/>
                      <a:pt x="41" y="169"/>
                      <a:pt x="15" y="229"/>
                    </a:cubicBezTo>
                    <a:cubicBezTo>
                      <a:pt x="36" y="291"/>
                      <a:pt x="36" y="291"/>
                      <a:pt x="36" y="291"/>
                    </a:cubicBezTo>
                    <a:cubicBezTo>
                      <a:pt x="97" y="279"/>
                      <a:pt x="97" y="279"/>
                      <a:pt x="97" y="279"/>
                    </a:cubicBezTo>
                    <a:cubicBezTo>
                      <a:pt x="115" y="241"/>
                      <a:pt x="125" y="198"/>
                      <a:pt x="125" y="153"/>
                    </a:cubicBezTo>
                    <a:cubicBezTo>
                      <a:pt x="125" y="97"/>
                      <a:pt x="109" y="45"/>
                      <a:pt x="82" y="0"/>
                    </a:cubicBezTo>
                    <a:cubicBezTo>
                      <a:pt x="61" y="60"/>
                      <a:pt x="61" y="60"/>
                      <a:pt x="61" y="60"/>
                    </a:cubicBezTo>
                    <a:lnTo>
                      <a:pt x="0" y="48"/>
                    </a:lnTo>
                    <a:close/>
                  </a:path>
                </a:pathLst>
              </a:custGeom>
              <a:solidFill>
                <a:srgbClr val="A6A6A6"/>
              </a:solidFill>
              <a:ln w="3175">
                <a:noFill/>
                <a:round/>
                <a:headEnd/>
                <a:tailEnd/>
              </a:ln>
            </p:spPr>
            <p:txBody>
              <a:bodyPr/>
              <a:lstStyle/>
              <a:p>
                <a:endParaRPr lang="en-GB" sz="1600" kern="0">
                  <a:solidFill>
                    <a:sysClr val="windowText" lastClr="000000"/>
                  </a:solidFill>
                </a:endParaRPr>
              </a:p>
            </p:txBody>
          </p:sp>
          <p:sp>
            <p:nvSpPr>
              <p:cNvPr id="223" name="Freeform 38"/>
              <p:cNvSpPr>
                <a:spLocks/>
              </p:cNvSpPr>
              <p:nvPr>
                <p:custDataLst>
                  <p:tags r:id="rId5"/>
                </p:custDataLst>
              </p:nvPr>
            </p:nvSpPr>
            <p:spPr bwMode="gray">
              <a:xfrm>
                <a:off x="9273207" y="4557514"/>
                <a:ext cx="682322" cy="488950"/>
              </a:xfrm>
              <a:custGeom>
                <a:avLst/>
                <a:gdLst>
                  <a:gd name="T0" fmla="*/ 1357855250 w 274"/>
                  <a:gd name="T1" fmla="*/ 0 h 199"/>
                  <a:gd name="T2" fmla="*/ 1336638933 w 274"/>
                  <a:gd name="T3" fmla="*/ 36221611 h 199"/>
                  <a:gd name="T4" fmla="*/ 311176276 w 274"/>
                  <a:gd name="T5" fmla="*/ 627851074 h 199"/>
                  <a:gd name="T6" fmla="*/ 0 w 274"/>
                  <a:gd name="T7" fmla="*/ 923663429 h 199"/>
                  <a:gd name="T8" fmla="*/ 289959960 w 274"/>
                  <a:gd name="T9" fmla="*/ 1201367288 h 199"/>
                  <a:gd name="T10" fmla="*/ 1937772676 w 274"/>
                  <a:gd name="T11" fmla="*/ 289777802 h 199"/>
                  <a:gd name="T12" fmla="*/ 1506369800 w 274"/>
                  <a:gd name="T13" fmla="*/ 362221082 h 199"/>
                  <a:gd name="T14" fmla="*/ 1357855250 w 274"/>
                  <a:gd name="T15" fmla="*/ 0 h 199"/>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99"/>
                  <a:gd name="T26" fmla="*/ 274 w 274"/>
                  <a:gd name="T27" fmla="*/ 199 h 1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99">
                    <a:moveTo>
                      <a:pt x="192" y="0"/>
                    </a:moveTo>
                    <a:cubicBezTo>
                      <a:pt x="191" y="2"/>
                      <a:pt x="190" y="4"/>
                      <a:pt x="189" y="6"/>
                    </a:cubicBezTo>
                    <a:cubicBezTo>
                      <a:pt x="157" y="62"/>
                      <a:pt x="102" y="96"/>
                      <a:pt x="44" y="104"/>
                    </a:cubicBezTo>
                    <a:cubicBezTo>
                      <a:pt x="0" y="153"/>
                      <a:pt x="0" y="153"/>
                      <a:pt x="0" y="153"/>
                    </a:cubicBezTo>
                    <a:cubicBezTo>
                      <a:pt x="41" y="199"/>
                      <a:pt x="41" y="199"/>
                      <a:pt x="41" y="199"/>
                    </a:cubicBezTo>
                    <a:cubicBezTo>
                      <a:pt x="142" y="191"/>
                      <a:pt x="228" y="132"/>
                      <a:pt x="274" y="48"/>
                    </a:cubicBezTo>
                    <a:cubicBezTo>
                      <a:pt x="213" y="60"/>
                      <a:pt x="213" y="60"/>
                      <a:pt x="213" y="60"/>
                    </a:cubicBezTo>
                    <a:lnTo>
                      <a:pt x="192" y="0"/>
                    </a:lnTo>
                    <a:close/>
                  </a:path>
                </a:pathLst>
              </a:custGeom>
              <a:solidFill>
                <a:srgbClr val="1D3667"/>
              </a:solidFill>
              <a:ln w="3175">
                <a:noFill/>
                <a:round/>
                <a:headEnd/>
                <a:tailEnd/>
              </a:ln>
            </p:spPr>
            <p:txBody>
              <a:bodyPr/>
              <a:lstStyle/>
              <a:p>
                <a:endParaRPr lang="en-GB" sz="1600" kern="0">
                  <a:solidFill>
                    <a:sysClr val="windowText" lastClr="000000"/>
                  </a:solidFill>
                </a:endParaRPr>
              </a:p>
            </p:txBody>
          </p:sp>
          <p:sp>
            <p:nvSpPr>
              <p:cNvPr id="224" name="Freeform 39"/>
              <p:cNvSpPr>
                <a:spLocks/>
              </p:cNvSpPr>
              <p:nvPr>
                <p:custDataLst>
                  <p:tags r:id="rId6"/>
                </p:custDataLst>
              </p:nvPr>
            </p:nvSpPr>
            <p:spPr bwMode="gray">
              <a:xfrm>
                <a:off x="8675619" y="3612951"/>
                <a:ext cx="682322" cy="488950"/>
              </a:xfrm>
              <a:custGeom>
                <a:avLst/>
                <a:gdLst>
                  <a:gd name="T0" fmla="*/ 579917260 w 274"/>
                  <a:gd name="T1" fmla="*/ 1201367288 h 199"/>
                  <a:gd name="T2" fmla="*/ 601133577 w 274"/>
                  <a:gd name="T3" fmla="*/ 1165145686 h 199"/>
                  <a:gd name="T4" fmla="*/ 1633670361 w 274"/>
                  <a:gd name="T5" fmla="*/ 579553148 h 199"/>
                  <a:gd name="T6" fmla="*/ 1937772676 w 274"/>
                  <a:gd name="T7" fmla="*/ 283740869 h 199"/>
                  <a:gd name="T8" fmla="*/ 1647812799 w 274"/>
                  <a:gd name="T9" fmla="*/ 0 h 199"/>
                  <a:gd name="T10" fmla="*/ 0 w 274"/>
                  <a:gd name="T11" fmla="*/ 917626496 h 199"/>
                  <a:gd name="T12" fmla="*/ 438474261 w 274"/>
                  <a:gd name="T13" fmla="*/ 839146359 h 199"/>
                  <a:gd name="T14" fmla="*/ 579917260 w 274"/>
                  <a:gd name="T15" fmla="*/ 1201367288 h 199"/>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99"/>
                  <a:gd name="T26" fmla="*/ 274 w 274"/>
                  <a:gd name="T27" fmla="*/ 199 h 1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99">
                    <a:moveTo>
                      <a:pt x="82" y="199"/>
                    </a:moveTo>
                    <a:cubicBezTo>
                      <a:pt x="83" y="197"/>
                      <a:pt x="84" y="195"/>
                      <a:pt x="85" y="193"/>
                    </a:cubicBezTo>
                    <a:cubicBezTo>
                      <a:pt x="117" y="138"/>
                      <a:pt x="172" y="103"/>
                      <a:pt x="231" y="96"/>
                    </a:cubicBezTo>
                    <a:cubicBezTo>
                      <a:pt x="274" y="47"/>
                      <a:pt x="274" y="47"/>
                      <a:pt x="274" y="47"/>
                    </a:cubicBezTo>
                    <a:cubicBezTo>
                      <a:pt x="233" y="0"/>
                      <a:pt x="233" y="0"/>
                      <a:pt x="233" y="0"/>
                    </a:cubicBezTo>
                    <a:cubicBezTo>
                      <a:pt x="133" y="9"/>
                      <a:pt x="46" y="68"/>
                      <a:pt x="0" y="152"/>
                    </a:cubicBezTo>
                    <a:cubicBezTo>
                      <a:pt x="62" y="139"/>
                      <a:pt x="62" y="139"/>
                      <a:pt x="62" y="139"/>
                    </a:cubicBezTo>
                    <a:lnTo>
                      <a:pt x="82" y="199"/>
                    </a:lnTo>
                    <a:close/>
                  </a:path>
                </a:pathLst>
              </a:custGeom>
              <a:solidFill>
                <a:srgbClr val="7DC7FF"/>
              </a:solidFill>
              <a:ln w="3175">
                <a:noFill/>
                <a:round/>
                <a:headEnd/>
                <a:tailEnd/>
              </a:ln>
            </p:spPr>
            <p:txBody>
              <a:bodyPr/>
              <a:lstStyle/>
              <a:p>
                <a:endParaRPr lang="en-GB" sz="1600" kern="0">
                  <a:solidFill>
                    <a:sysClr val="windowText" lastClr="000000"/>
                  </a:solidFill>
                </a:endParaRPr>
              </a:p>
            </p:txBody>
          </p:sp>
        </p:grpSp>
        <p:sp>
          <p:nvSpPr>
            <p:cNvPr id="213" name="TextBox 212"/>
            <p:cNvSpPr txBox="1"/>
            <p:nvPr/>
          </p:nvSpPr>
          <p:spPr>
            <a:xfrm rot="19471807">
              <a:off x="652712" y="2948203"/>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Retain or </a:t>
              </a:r>
            </a:p>
            <a:p>
              <a:pPr algn="ctr"/>
              <a:r>
                <a:rPr lang="en-US" sz="1000" b="1" dirty="0">
                  <a:solidFill>
                    <a:prstClr val="white"/>
                  </a:solidFill>
                  <a:latin typeface="Georgia" panose="02040502050405020303" pitchFamily="18" charset="0"/>
                  <a:cs typeface="Times New Roman" panose="02020603050405020304" pitchFamily="18" charset="0"/>
                </a:rPr>
                <a:t>Retire</a:t>
              </a:r>
            </a:p>
          </p:txBody>
        </p:sp>
        <p:sp>
          <p:nvSpPr>
            <p:cNvPr id="214" name="TextBox 213"/>
            <p:cNvSpPr txBox="1"/>
            <p:nvPr/>
          </p:nvSpPr>
          <p:spPr>
            <a:xfrm rot="1712737">
              <a:off x="1907685" y="2920180"/>
              <a:ext cx="1407673" cy="160739"/>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Plan &amp;Task</a:t>
              </a:r>
            </a:p>
          </p:txBody>
        </p:sp>
        <p:sp>
          <p:nvSpPr>
            <p:cNvPr id="215" name="TextBox 214"/>
            <p:cNvSpPr txBox="1"/>
            <p:nvPr/>
          </p:nvSpPr>
          <p:spPr>
            <a:xfrm rot="5400000">
              <a:off x="2509203" y="4080380"/>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Acquire </a:t>
              </a:r>
            </a:p>
            <a:p>
              <a:pPr algn="ctr"/>
              <a:r>
                <a:rPr lang="en-US" sz="1000" b="1" dirty="0">
                  <a:solidFill>
                    <a:prstClr val="white"/>
                  </a:solidFill>
                  <a:latin typeface="Georgia" panose="02040502050405020303" pitchFamily="18" charset="0"/>
                  <a:cs typeface="Times New Roman" panose="02020603050405020304" pitchFamily="18" charset="0"/>
                </a:rPr>
                <a:t>&amp; Access</a:t>
              </a:r>
            </a:p>
          </p:txBody>
        </p:sp>
        <p:sp>
          <p:nvSpPr>
            <p:cNvPr id="216" name="TextBox 215"/>
            <p:cNvSpPr txBox="1"/>
            <p:nvPr/>
          </p:nvSpPr>
          <p:spPr>
            <a:xfrm rot="19768926">
              <a:off x="1998857" y="5360072"/>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Authorize &amp;</a:t>
              </a:r>
            </a:p>
            <a:p>
              <a:pPr algn="ctr"/>
              <a:r>
                <a:rPr lang="en-US" sz="1000" b="1" dirty="0">
                  <a:solidFill>
                    <a:prstClr val="white"/>
                  </a:solidFill>
                  <a:latin typeface="Georgia" panose="02040502050405020303" pitchFamily="18" charset="0"/>
                  <a:cs typeface="Times New Roman" panose="02020603050405020304" pitchFamily="18" charset="0"/>
                </a:rPr>
                <a:t>Process</a:t>
              </a:r>
            </a:p>
          </p:txBody>
        </p:sp>
        <p:sp>
          <p:nvSpPr>
            <p:cNvPr id="217" name="TextBox 216"/>
            <p:cNvSpPr txBox="1"/>
            <p:nvPr/>
          </p:nvSpPr>
          <p:spPr>
            <a:xfrm rot="2102197">
              <a:off x="455271" y="5332540"/>
              <a:ext cx="1407674"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Discover &amp;</a:t>
              </a:r>
            </a:p>
            <a:p>
              <a:pPr algn="ctr"/>
              <a:r>
                <a:rPr lang="en-US" sz="1000" b="1" dirty="0">
                  <a:solidFill>
                    <a:prstClr val="white"/>
                  </a:solidFill>
                  <a:latin typeface="Georgia" panose="02040502050405020303" pitchFamily="18" charset="0"/>
                  <a:cs typeface="Times New Roman" panose="02020603050405020304" pitchFamily="18" charset="0"/>
                </a:rPr>
                <a:t>Share</a:t>
              </a:r>
            </a:p>
          </p:txBody>
        </p:sp>
        <p:sp>
          <p:nvSpPr>
            <p:cNvPr id="218" name="TextBox 217"/>
            <p:cNvSpPr txBox="1"/>
            <p:nvPr/>
          </p:nvSpPr>
          <p:spPr>
            <a:xfrm rot="16200000">
              <a:off x="28747" y="4002275"/>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Analyze &amp;</a:t>
              </a:r>
            </a:p>
            <a:p>
              <a:pPr algn="ctr"/>
              <a:r>
                <a:rPr lang="en-US" sz="1000" b="1" dirty="0">
                  <a:solidFill>
                    <a:prstClr val="white"/>
                  </a:solidFill>
                  <a:latin typeface="Georgia" panose="02040502050405020303" pitchFamily="18" charset="0"/>
                  <a:cs typeface="Times New Roman" panose="02020603050405020304" pitchFamily="18" charset="0"/>
                </a:rPr>
                <a:t>Exploit</a:t>
              </a:r>
            </a:p>
          </p:txBody>
        </p:sp>
      </p:grpSp>
      <p:cxnSp>
        <p:nvCxnSpPr>
          <p:cNvPr id="231" name="Straight Connector 230"/>
          <p:cNvCxnSpPr/>
          <p:nvPr/>
        </p:nvCxnSpPr>
        <p:spPr>
          <a:xfrm flipH="1">
            <a:off x="5649546" y="5425375"/>
            <a:ext cx="140992" cy="343323"/>
          </a:xfrm>
          <a:prstGeom prst="lin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32" name="TextBox 231"/>
          <p:cNvSpPr txBox="1"/>
          <p:nvPr/>
        </p:nvSpPr>
        <p:spPr>
          <a:xfrm>
            <a:off x="4248632" y="2861531"/>
            <a:ext cx="1120081" cy="333873"/>
          </a:xfrm>
          <a:prstGeom prst="rect">
            <a:avLst/>
          </a:prstGeom>
          <a:solidFill>
            <a:srgbClr val="7D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solidFill>
                <a:latin typeface="Georgia" panose="02040502050405020303" pitchFamily="18" charset="0"/>
              </a:rPr>
              <a:t>Data Archival</a:t>
            </a:r>
          </a:p>
        </p:txBody>
      </p:sp>
      <p:sp>
        <p:nvSpPr>
          <p:cNvPr id="233" name="Oval 232"/>
          <p:cNvSpPr/>
          <p:nvPr/>
        </p:nvSpPr>
        <p:spPr>
          <a:xfrm>
            <a:off x="4131190" y="2944038"/>
            <a:ext cx="182859" cy="182859"/>
          </a:xfrm>
          <a:prstGeom prst="ellipse">
            <a:avLst/>
          </a:prstGeom>
          <a:solidFill>
            <a:srgbClr val="7DC7F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9</a:t>
            </a:r>
          </a:p>
        </p:txBody>
      </p:sp>
      <p:sp>
        <p:nvSpPr>
          <p:cNvPr id="234" name="TextBox 233"/>
          <p:cNvSpPr txBox="1"/>
          <p:nvPr/>
        </p:nvSpPr>
        <p:spPr>
          <a:xfrm>
            <a:off x="4253095" y="2491403"/>
            <a:ext cx="1120081" cy="333873"/>
          </a:xfrm>
          <a:prstGeom prst="rect">
            <a:avLst/>
          </a:prstGeom>
          <a:solidFill>
            <a:srgbClr val="7DC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900">
                <a:solidFill>
                  <a:schemeClr val="bg1"/>
                </a:solidFill>
                <a:latin typeface="Georgia" panose="02040502050405020303" pitchFamily="18" charset="0"/>
              </a:defRPr>
            </a:lvl1pPr>
          </a:lstStyle>
          <a:p>
            <a:r>
              <a:rPr lang="en-US" b="1" dirty="0">
                <a:solidFill>
                  <a:prstClr val="white"/>
                </a:solidFill>
              </a:rPr>
              <a:t>Data Disposal</a:t>
            </a:r>
          </a:p>
        </p:txBody>
      </p:sp>
      <p:sp>
        <p:nvSpPr>
          <p:cNvPr id="235" name="Oval 234"/>
          <p:cNvSpPr/>
          <p:nvPr/>
        </p:nvSpPr>
        <p:spPr>
          <a:xfrm>
            <a:off x="4135654" y="2573910"/>
            <a:ext cx="182859" cy="182859"/>
          </a:xfrm>
          <a:prstGeom prst="ellipse">
            <a:avLst/>
          </a:prstGeom>
          <a:solidFill>
            <a:srgbClr val="7DC7F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endParaRPr>
          </a:p>
        </p:txBody>
      </p:sp>
      <p:sp>
        <p:nvSpPr>
          <p:cNvPr id="237" name="TextBox 236"/>
          <p:cNvSpPr txBox="1"/>
          <p:nvPr/>
        </p:nvSpPr>
        <p:spPr>
          <a:xfrm>
            <a:off x="5017411" y="5799638"/>
            <a:ext cx="1120081" cy="333873"/>
          </a:xfrm>
          <a:prstGeom prst="rect">
            <a:avLst/>
          </a:prstGeom>
          <a:solidFill>
            <a:srgbClr val="5D8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solidFill>
                <a:latin typeface="Georgia" panose="02040502050405020303" pitchFamily="18" charset="0"/>
              </a:rPr>
              <a:t>Data Sharing</a:t>
            </a:r>
          </a:p>
        </p:txBody>
      </p:sp>
      <p:sp>
        <p:nvSpPr>
          <p:cNvPr id="238" name="Oval 237"/>
          <p:cNvSpPr/>
          <p:nvPr/>
        </p:nvSpPr>
        <p:spPr>
          <a:xfrm>
            <a:off x="4899970" y="5882144"/>
            <a:ext cx="182859" cy="182859"/>
          </a:xfrm>
          <a:prstGeom prst="ellipse">
            <a:avLst/>
          </a:prstGeom>
          <a:solidFill>
            <a:srgbClr val="5D8AE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7</a:t>
            </a:r>
          </a:p>
        </p:txBody>
      </p:sp>
      <p:sp>
        <p:nvSpPr>
          <p:cNvPr id="6" name="TextBox 5"/>
          <p:cNvSpPr txBox="1"/>
          <p:nvPr/>
        </p:nvSpPr>
        <p:spPr>
          <a:xfrm>
            <a:off x="4052274" y="2539444"/>
            <a:ext cx="375085" cy="259803"/>
          </a:xfrm>
          <a:prstGeom prst="rect">
            <a:avLst/>
          </a:prstGeom>
          <a:noFill/>
        </p:spPr>
        <p:txBody>
          <a:bodyPr wrap="square" rtlCol="0">
            <a:spAutoFit/>
          </a:bodyPr>
          <a:lstStyle/>
          <a:p>
            <a:r>
              <a:rPr lang="en-US" sz="1100" dirty="0">
                <a:solidFill>
                  <a:prstClr val="white"/>
                </a:solidFill>
              </a:rPr>
              <a:t>10</a:t>
            </a:r>
            <a:endParaRPr lang="en-US" dirty="0">
              <a:solidFill>
                <a:prstClr val="white"/>
              </a:solidFill>
            </a:endParaRPr>
          </a:p>
        </p:txBody>
      </p:sp>
      <p:cxnSp>
        <p:nvCxnSpPr>
          <p:cNvPr id="240" name="Straight Connector 239"/>
          <p:cNvCxnSpPr/>
          <p:nvPr/>
        </p:nvCxnSpPr>
        <p:spPr>
          <a:xfrm flipH="1">
            <a:off x="8020647" y="5067311"/>
            <a:ext cx="655034" cy="29316"/>
          </a:xfrm>
          <a:prstGeom prst="lin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2" name="Group 1"/>
          <p:cNvGrpSpPr>
            <a:grpSpLocks noChangeAspect="1"/>
          </p:cNvGrpSpPr>
          <p:nvPr/>
        </p:nvGrpSpPr>
        <p:grpSpPr>
          <a:xfrm rot="1533911">
            <a:off x="5896494" y="3491030"/>
            <a:ext cx="1698871" cy="1547817"/>
            <a:chOff x="3579958" y="3249408"/>
            <a:chExt cx="1649904" cy="1503204"/>
          </a:xfrm>
        </p:grpSpPr>
        <p:sp>
          <p:nvSpPr>
            <p:cNvPr id="60" name="TextBox 59"/>
            <p:cNvSpPr txBox="1"/>
            <p:nvPr/>
          </p:nvSpPr>
          <p:spPr>
            <a:xfrm>
              <a:off x="3864690" y="3249408"/>
              <a:ext cx="1108307" cy="522129"/>
            </a:xfrm>
            <a:prstGeom prst="rect">
              <a:avLst/>
            </a:prstGeom>
            <a:noFill/>
          </p:spPr>
          <p:txBody>
            <a:bodyPr wrap="square" rtlCol="0">
              <a:prstTxWarp prst="textArchUp">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Tasking</a:t>
              </a:r>
            </a:p>
          </p:txBody>
        </p:sp>
        <p:sp>
          <p:nvSpPr>
            <p:cNvPr id="61" name="TextBox 60"/>
            <p:cNvSpPr txBox="1"/>
            <p:nvPr/>
          </p:nvSpPr>
          <p:spPr>
            <a:xfrm rot="4084556">
              <a:off x="4274908" y="3518374"/>
              <a:ext cx="1108307" cy="702182"/>
            </a:xfrm>
            <a:prstGeom prst="rect">
              <a:avLst/>
            </a:prstGeom>
            <a:noFill/>
          </p:spPr>
          <p:txBody>
            <a:bodyPr wrap="square" rtlCol="0">
              <a:prstTxWarp prst="textArchUp">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Collection</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sp>
          <p:nvSpPr>
            <p:cNvPr id="62" name="TextBox 61"/>
            <p:cNvSpPr txBox="1"/>
            <p:nvPr/>
          </p:nvSpPr>
          <p:spPr>
            <a:xfrm rot="19057859">
              <a:off x="4121555" y="4010915"/>
              <a:ext cx="1108307" cy="741697"/>
            </a:xfrm>
            <a:prstGeom prst="rect">
              <a:avLst/>
            </a:prstGeom>
            <a:noFill/>
          </p:spPr>
          <p:txBody>
            <a:bodyPr wrap="square" rtlCol="0">
              <a:prstTxWarp prst="textArchDown">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Processing</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sp>
          <p:nvSpPr>
            <p:cNvPr id="63" name="TextBox 62"/>
            <p:cNvSpPr txBox="1"/>
            <p:nvPr/>
          </p:nvSpPr>
          <p:spPr>
            <a:xfrm rot="2153255">
              <a:off x="3579958" y="4105412"/>
              <a:ext cx="1108307" cy="645676"/>
            </a:xfrm>
            <a:prstGeom prst="rect">
              <a:avLst/>
            </a:prstGeom>
            <a:noFill/>
          </p:spPr>
          <p:txBody>
            <a:bodyPr wrap="square" rtlCol="0">
              <a:prstTxWarp prst="textArchDown">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Exploitation</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sp>
          <p:nvSpPr>
            <p:cNvPr id="64" name="TextBox 63"/>
            <p:cNvSpPr txBox="1"/>
            <p:nvPr/>
          </p:nvSpPr>
          <p:spPr>
            <a:xfrm rot="17764779">
              <a:off x="3489153" y="3472389"/>
              <a:ext cx="1108307" cy="810198"/>
            </a:xfrm>
            <a:prstGeom prst="rect">
              <a:avLst/>
            </a:prstGeom>
            <a:noFill/>
          </p:spPr>
          <p:txBody>
            <a:bodyPr wrap="square" rtlCol="0">
              <a:prstTxWarp prst="textArchUp">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Dissemination</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grpSp>
      <p:cxnSp>
        <p:nvCxnSpPr>
          <p:cNvPr id="70" name="Straight Connector 69"/>
          <p:cNvCxnSpPr/>
          <p:nvPr/>
        </p:nvCxnSpPr>
        <p:spPr>
          <a:xfrm flipH="1" flipV="1">
            <a:off x="5118945" y="5161524"/>
            <a:ext cx="424123" cy="40008"/>
          </a:xfrm>
          <a:prstGeom prst="lin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p:nvPr/>
        </p:nvCxnSpPr>
        <p:spPr>
          <a:xfrm flipH="1" flipV="1">
            <a:off x="5408219" y="2847387"/>
            <a:ext cx="350423" cy="348016"/>
          </a:xfrm>
          <a:prstGeom prst="lin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 name="Group 6"/>
          <p:cNvGrpSpPr>
            <a:grpSpLocks noChangeAspect="1"/>
          </p:cNvGrpSpPr>
          <p:nvPr/>
        </p:nvGrpSpPr>
        <p:grpSpPr>
          <a:xfrm>
            <a:off x="1787557" y="3472171"/>
            <a:ext cx="1661295" cy="1947828"/>
            <a:chOff x="263556" y="3472171"/>
            <a:chExt cx="1237525" cy="1450968"/>
          </a:xfrm>
          <a:solidFill>
            <a:srgbClr val="002060"/>
          </a:solidFill>
        </p:grpSpPr>
        <p:sp>
          <p:nvSpPr>
            <p:cNvPr id="58" name="TextBox 57"/>
            <p:cNvSpPr txBox="1"/>
            <p:nvPr/>
          </p:nvSpPr>
          <p:spPr>
            <a:xfrm>
              <a:off x="381000" y="3472171"/>
              <a:ext cx="1120081" cy="333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solidFill>
                  <a:latin typeface="Georgia" panose="02040502050405020303" pitchFamily="18" charset="0"/>
                </a:rPr>
                <a:t>Data Governance</a:t>
              </a:r>
            </a:p>
          </p:txBody>
        </p:sp>
        <p:sp>
          <p:nvSpPr>
            <p:cNvPr id="59" name="Oval 58"/>
            <p:cNvSpPr/>
            <p:nvPr/>
          </p:nvSpPr>
          <p:spPr>
            <a:xfrm>
              <a:off x="263558" y="3554678"/>
              <a:ext cx="182859" cy="182859"/>
            </a:xfrm>
            <a:prstGeom prst="ellipse">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1</a:t>
              </a:r>
            </a:p>
          </p:txBody>
        </p:sp>
        <p:sp>
          <p:nvSpPr>
            <p:cNvPr id="66" name="TextBox 65"/>
            <p:cNvSpPr txBox="1"/>
            <p:nvPr/>
          </p:nvSpPr>
          <p:spPr>
            <a:xfrm>
              <a:off x="381000" y="3850451"/>
              <a:ext cx="1120081" cy="333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solidFill>
                  <a:latin typeface="Georgia" panose="02040502050405020303" pitchFamily="18" charset="0"/>
                </a:rPr>
                <a:t>Architecture and Design</a:t>
              </a:r>
            </a:p>
          </p:txBody>
        </p:sp>
        <p:sp>
          <p:nvSpPr>
            <p:cNvPr id="67" name="Oval 66"/>
            <p:cNvSpPr/>
            <p:nvPr/>
          </p:nvSpPr>
          <p:spPr>
            <a:xfrm>
              <a:off x="263558" y="3932958"/>
              <a:ext cx="182859" cy="182859"/>
            </a:xfrm>
            <a:prstGeom prst="ellipse">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2</a:t>
              </a:r>
            </a:p>
          </p:txBody>
        </p:sp>
        <p:sp>
          <p:nvSpPr>
            <p:cNvPr id="68" name="TextBox 67"/>
            <p:cNvSpPr txBox="1"/>
            <p:nvPr/>
          </p:nvSpPr>
          <p:spPr>
            <a:xfrm>
              <a:off x="380999" y="4215305"/>
              <a:ext cx="1120081" cy="333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solidFill>
                  <a:latin typeface="Georgia" panose="02040502050405020303" pitchFamily="18" charset="0"/>
                </a:rPr>
                <a:t>Data Storage</a:t>
              </a:r>
            </a:p>
          </p:txBody>
        </p:sp>
        <p:sp>
          <p:nvSpPr>
            <p:cNvPr id="69" name="Oval 68"/>
            <p:cNvSpPr/>
            <p:nvPr/>
          </p:nvSpPr>
          <p:spPr>
            <a:xfrm>
              <a:off x="263557" y="4297812"/>
              <a:ext cx="182859" cy="182859"/>
            </a:xfrm>
            <a:prstGeom prst="ellipse">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3</a:t>
              </a:r>
            </a:p>
          </p:txBody>
        </p:sp>
        <p:sp>
          <p:nvSpPr>
            <p:cNvPr id="73" name="TextBox 72"/>
            <p:cNvSpPr txBox="1"/>
            <p:nvPr/>
          </p:nvSpPr>
          <p:spPr>
            <a:xfrm>
              <a:off x="380998" y="4589266"/>
              <a:ext cx="1120081" cy="3338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900" b="1" dirty="0">
                  <a:solidFill>
                    <a:prstClr val="white"/>
                  </a:solidFill>
                  <a:latin typeface="Georgia" panose="02040502050405020303" pitchFamily="18" charset="0"/>
                </a:rPr>
                <a:t>Data Administration</a:t>
              </a:r>
            </a:p>
          </p:txBody>
        </p:sp>
        <p:sp>
          <p:nvSpPr>
            <p:cNvPr id="75" name="Oval 74"/>
            <p:cNvSpPr/>
            <p:nvPr/>
          </p:nvSpPr>
          <p:spPr>
            <a:xfrm>
              <a:off x="263556" y="4671773"/>
              <a:ext cx="182859" cy="182859"/>
            </a:xfrm>
            <a:prstGeom prst="ellipse">
              <a:avLst/>
            </a:prstGeom>
            <a:grp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rPr>
                <a:t>4</a:t>
              </a:r>
            </a:p>
          </p:txBody>
        </p:sp>
      </p:grpSp>
      <p:sp>
        <p:nvSpPr>
          <p:cNvPr id="3" name="TextBox 2"/>
          <p:cNvSpPr txBox="1"/>
          <p:nvPr/>
        </p:nvSpPr>
        <p:spPr>
          <a:xfrm>
            <a:off x="4131189" y="228601"/>
            <a:ext cx="4029096" cy="246221"/>
          </a:xfrm>
          <a:prstGeom prst="rect">
            <a:avLst/>
          </a:prstGeom>
          <a:noFill/>
        </p:spPr>
        <p:txBody>
          <a:bodyPr wrap="square" rtlCol="0">
            <a:spAutoFit/>
          </a:bodyPr>
          <a:lstStyle/>
          <a:p>
            <a:pPr algn="ctr"/>
            <a:r>
              <a:rPr lang="en-US" sz="1000" dirty="0"/>
              <a:t>UNCLASSIFIED//FOUO</a:t>
            </a:r>
            <a:endParaRPr lang="en-US" sz="1000" dirty="0"/>
          </a:p>
        </p:txBody>
      </p:sp>
      <p:sp>
        <p:nvSpPr>
          <p:cNvPr id="57" name="TextBox 56"/>
          <p:cNvSpPr txBox="1"/>
          <p:nvPr/>
        </p:nvSpPr>
        <p:spPr>
          <a:xfrm>
            <a:off x="4190781" y="6324601"/>
            <a:ext cx="4029096" cy="246221"/>
          </a:xfrm>
          <a:prstGeom prst="rect">
            <a:avLst/>
          </a:prstGeom>
          <a:noFill/>
        </p:spPr>
        <p:txBody>
          <a:bodyPr wrap="square" rtlCol="0">
            <a:spAutoFit/>
          </a:bodyPr>
          <a:lstStyle/>
          <a:p>
            <a:pPr algn="ctr"/>
            <a:r>
              <a:rPr lang="en-US" sz="1000" dirty="0"/>
              <a:t>UNCLASSIFIED//FOUO</a:t>
            </a:r>
            <a:endParaRPr lang="en-US" sz="1000" dirty="0"/>
          </a:p>
        </p:txBody>
      </p:sp>
    </p:spTree>
    <p:extLst>
      <p:ext uri="{BB962C8B-B14F-4D97-AF65-F5344CB8AC3E}">
        <p14:creationId xmlns:p14="http://schemas.microsoft.com/office/powerpoint/2010/main" val="34798021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leading practices for</a:t>
            </a:r>
            <a:r>
              <a:rPr lang="en-US" sz="1400" dirty="0"/>
              <a:t/>
            </a:r>
            <a:br>
              <a:rPr lang="en-US" sz="1400" dirty="0"/>
            </a:br>
            <a:r>
              <a:rPr lang="en-US" dirty="0" smtClean="0"/>
              <a:t>Data </a:t>
            </a:r>
            <a:r>
              <a:rPr lang="en-US" dirty="0"/>
              <a:t>Archiving</a:t>
            </a:r>
          </a:p>
        </p:txBody>
      </p:sp>
      <p:sp>
        <p:nvSpPr>
          <p:cNvPr id="13" name="TextBox 12"/>
          <p:cNvSpPr txBox="1"/>
          <p:nvPr/>
        </p:nvSpPr>
        <p:spPr>
          <a:xfrm>
            <a:off x="3049836" y="1771166"/>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76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83281489"/>
              </p:ext>
            </p:extLst>
          </p:nvPr>
        </p:nvGraphicFramePr>
        <p:xfrm>
          <a:off x="2447985" y="2144616"/>
          <a:ext cx="7862373" cy="4169547"/>
        </p:xfrm>
        <a:graphic>
          <a:graphicData uri="http://schemas.openxmlformats.org/drawingml/2006/table">
            <a:tbl>
              <a:tblPr>
                <a:tableStyleId>{5C22544A-7EE6-4342-B048-85BDC9FD1C3A}</a:tableStyleId>
              </a:tblPr>
              <a:tblGrid>
                <a:gridCol w="2306296">
                  <a:extLst>
                    <a:ext uri="{9D8B030D-6E8A-4147-A177-3AD203B41FA5}">
                      <a16:colId xmlns:a16="http://schemas.microsoft.com/office/drawing/2014/main" val="20000"/>
                    </a:ext>
                  </a:extLst>
                </a:gridCol>
                <a:gridCol w="314495">
                  <a:extLst>
                    <a:ext uri="{9D8B030D-6E8A-4147-A177-3AD203B41FA5}">
                      <a16:colId xmlns:a16="http://schemas.microsoft.com/office/drawing/2014/main" val="20001"/>
                    </a:ext>
                  </a:extLst>
                </a:gridCol>
                <a:gridCol w="2306296">
                  <a:extLst>
                    <a:ext uri="{9D8B030D-6E8A-4147-A177-3AD203B41FA5}">
                      <a16:colId xmlns:a16="http://schemas.microsoft.com/office/drawing/2014/main" val="20002"/>
                    </a:ext>
                  </a:extLst>
                </a:gridCol>
                <a:gridCol w="314495">
                  <a:extLst>
                    <a:ext uri="{9D8B030D-6E8A-4147-A177-3AD203B41FA5}">
                      <a16:colId xmlns:a16="http://schemas.microsoft.com/office/drawing/2014/main" val="20003"/>
                    </a:ext>
                  </a:extLst>
                </a:gridCol>
                <a:gridCol w="2306296">
                  <a:extLst>
                    <a:ext uri="{9D8B030D-6E8A-4147-A177-3AD203B41FA5}">
                      <a16:colId xmlns:a16="http://schemas.microsoft.com/office/drawing/2014/main" val="20004"/>
                    </a:ext>
                  </a:extLst>
                </a:gridCol>
                <a:gridCol w="314495">
                  <a:extLst>
                    <a:ext uri="{9D8B030D-6E8A-4147-A177-3AD203B41FA5}">
                      <a16:colId xmlns:a16="http://schemas.microsoft.com/office/drawing/2014/main" val="20005"/>
                    </a:ext>
                  </a:extLst>
                </a:gridCol>
              </a:tblGrid>
              <a:tr h="617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Make archive structurally safe</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4</a:t>
                      </a:r>
                    </a:p>
                  </a:txBody>
                  <a:tcPr anchor="ctr">
                    <a:noFill/>
                  </a:tcPr>
                </a:tc>
                <a:tc>
                  <a:txBody>
                    <a:bodyPr/>
                    <a:lstStyle/>
                    <a:p>
                      <a:r>
                        <a:rPr kumimoji="0" lang="en-US" sz="880" b="1" i="0" u="none" strike="noStrike" kern="1200" cap="none" spc="0" normalizeH="0" baseline="0" noProof="0" dirty="0" smtClean="0">
                          <a:ln>
                            <a:noFill/>
                          </a:ln>
                          <a:solidFill>
                            <a:schemeClr val="bg1"/>
                          </a:solidFill>
                          <a:effectLst/>
                          <a:uLnTx/>
                          <a:uFillTx/>
                          <a:latin typeface="Georgia" panose="02040502050405020303" pitchFamily="18" charset="0"/>
                          <a:ea typeface="+mn-ea"/>
                          <a:cs typeface="+mn-cs"/>
                        </a:rPr>
                        <a:t>1</a:t>
                      </a:r>
                      <a:endParaRPr lang="en-US" sz="880" b="1" i="0" dirty="0">
                        <a:solidFill>
                          <a:schemeClr val="bg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Use long-lasting media; update regularly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18</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tx1"/>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schemeClr val="tx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Maintain data redundancy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18</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solidFill>
                            <a:schemeClr val="bg1"/>
                          </a:solidFill>
                          <a:latin typeface="Georgia" panose="02040502050405020303" pitchFamily="18" charset="0"/>
                        </a:rPr>
                        <a:t>1</a:t>
                      </a:r>
                      <a:endParaRPr lang="en-US" sz="880" b="1" i="0" dirty="0">
                        <a:solidFill>
                          <a:schemeClr val="bg1"/>
                        </a:solidFill>
                        <a:latin typeface="Georgia" panose="02040502050405020303" pitchFamily="18" charset="0"/>
                      </a:endParaRPr>
                    </a:p>
                  </a:txBody>
                  <a:tcPr anchor="ctr">
                    <a:solidFill>
                      <a:srgbClr val="FF0000"/>
                    </a:solidFill>
                  </a:tcPr>
                </a:tc>
                <a:extLst>
                  <a:ext uri="{0D108BD9-81ED-4DB2-BD59-A6C34878D82A}">
                    <a16:rowId xmlns:a16="http://schemas.microsoft.com/office/drawing/2014/main" val="10000"/>
                  </a:ext>
                </a:extLst>
              </a:tr>
              <a:tr h="157337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Archive data in a facility that is structurally sound and free from the risk of flood and fire</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Archive data on media that will last as long as your retention policy, regularly update media between two to five years to maintain integrity of data and keep it accessible</a:t>
                      </a:r>
                      <a:r>
                        <a:rPr lang="en-US" sz="950" baseline="30000" dirty="0" smtClean="0"/>
                        <a:t>18</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b="0" dirty="0" smtClean="0"/>
                        <a:t>Keep data safe from failures by maintaining redundancy in your archive</a:t>
                      </a:r>
                      <a:r>
                        <a:rPr lang="en-US" sz="950" b="0" baseline="30000" dirty="0" smtClean="0"/>
                        <a:t>18</a:t>
                      </a:r>
                    </a:p>
                    <a:p>
                      <a:endParaRPr lang="en-US" sz="880" b="0" dirty="0" smtClean="0"/>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638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Security-scan before archiving and restoral</a:t>
                      </a:r>
                      <a:r>
                        <a:rPr kumimoji="0" lang="en-US" sz="950" b="1" i="1" kern="1200" baseline="30000" noProof="0" dirty="0" smtClean="0">
                          <a:solidFill>
                            <a:schemeClr val="dk1"/>
                          </a:solidFill>
                          <a:latin typeface="Georgia" panose="02040502050405020303" pitchFamily="18" charset="0"/>
                          <a:ea typeface="+mn-ea"/>
                          <a:cs typeface="+mn-cs"/>
                        </a:rPr>
                        <a:t>18</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1</a:t>
                      </a:r>
                      <a:endParaRPr kumimoji="0" lang="en-US" sz="880" b="1" i="0" kern="1200" dirty="0">
                        <a:solidFill>
                          <a:schemeClr val="bg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Regularly check data for usability</a:t>
                      </a:r>
                      <a:r>
                        <a:rPr kumimoji="0" lang="en-US" sz="950" b="1" i="1" kern="1200" baseline="30000" noProof="0" dirty="0" smtClean="0">
                          <a:solidFill>
                            <a:schemeClr val="dk1"/>
                          </a:solidFill>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tx1"/>
                          </a:solidFill>
                          <a:latin typeface="Georgia" panose="02040502050405020303" pitchFamily="18" charset="0"/>
                          <a:ea typeface="+mn-ea"/>
                          <a:cs typeface="+mn-cs"/>
                        </a:rPr>
                        <a:t>2</a:t>
                      </a:r>
                      <a:endParaRPr kumimoji="0" lang="en-US" sz="880" b="1" i="0" kern="1200" dirty="0">
                        <a:solidFill>
                          <a:schemeClr val="tx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dirty="0" smtClean="0">
                        <a:solidFill>
                          <a:schemeClr val="dk1"/>
                        </a:solidFill>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extLst>
                  <a:ext uri="{0D108BD9-81ED-4DB2-BD59-A6C34878D82A}">
                    <a16:rowId xmlns:a16="http://schemas.microsoft.com/office/drawing/2014/main" val="10002"/>
                  </a:ext>
                </a:extLst>
              </a:tr>
              <a:tr h="1339944">
                <a:tc gridSpan="2">
                  <a:txBody>
                    <a:bodyPr/>
                    <a:lstStyle/>
                    <a:p>
                      <a:r>
                        <a:rPr lang="en-US" sz="880" dirty="0" smtClean="0"/>
                        <a:t>Scan all files for viruses and malware before archiving, restore to an isolated environment and re-scan before moving to production</a:t>
                      </a:r>
                      <a:r>
                        <a:rPr lang="en-US" sz="950" baseline="30000" dirty="0" smtClean="0"/>
                        <a:t>18</a:t>
                      </a:r>
                    </a:p>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Restore archived data at regular intervals and check for usability, raise and resolve any integrity or usability concerns</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B w="9525" cap="flat" cmpd="sng" algn="ctr">
                      <a:no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2" name="TextBox 41"/>
          <p:cNvSpPr txBox="1"/>
          <p:nvPr/>
        </p:nvSpPr>
        <p:spPr>
          <a:xfrm>
            <a:off x="5790481" y="1771165"/>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9" name="Group 8"/>
          <p:cNvGrpSpPr/>
          <p:nvPr/>
        </p:nvGrpSpPr>
        <p:grpSpPr>
          <a:xfrm>
            <a:off x="5465911" y="6440725"/>
            <a:ext cx="4135290" cy="281212"/>
            <a:chOff x="3941911" y="6095998"/>
            <a:chExt cx="4135290" cy="281212"/>
          </a:xfrm>
        </p:grpSpPr>
        <p:grpSp>
          <p:nvGrpSpPr>
            <p:cNvPr id="10" name="Group 9"/>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782490" cy="280545"/>
              <a:chOff x="1219200" y="6172200"/>
              <a:chExt cx="1191520" cy="415499"/>
            </a:xfrm>
          </p:grpSpPr>
          <p:sp>
            <p:nvSpPr>
              <p:cNvPr id="17" name="TextBox 16"/>
              <p:cNvSpPr txBox="1"/>
              <p:nvPr/>
            </p:nvSpPr>
            <p:spPr>
              <a:xfrm>
                <a:off x="1438941" y="6172200"/>
                <a:ext cx="971779"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Tree>
    <p:extLst>
      <p:ext uri="{BB962C8B-B14F-4D97-AF65-F5344CB8AC3E}">
        <p14:creationId xmlns:p14="http://schemas.microsoft.com/office/powerpoint/2010/main" val="21862146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p:cNvSpPr>
          <p:nvPr/>
        </p:nvSpPr>
        <p:spPr>
          <a:xfrm>
            <a:off x="3411521" y="22860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1400" dirty="0"/>
              <a:t>leading practices </a:t>
            </a:r>
            <a:r>
              <a:rPr lang="en-US" sz="1400" dirty="0"/>
              <a:t>for</a:t>
            </a:r>
          </a:p>
          <a:p>
            <a:r>
              <a:rPr lang="en-US" dirty="0"/>
              <a:t>Data Governance</a:t>
            </a:r>
            <a:endParaRPr lang="en-US" dirty="0"/>
          </a:p>
        </p:txBody>
      </p:sp>
      <p:sp>
        <p:nvSpPr>
          <p:cNvPr id="44" name="Content Placeholder 2"/>
          <p:cNvSpPr>
            <a:spLocks noGrp="1"/>
          </p:cNvSpPr>
          <p:nvPr>
            <p:ph sz="quarter" idx="1"/>
          </p:nvPr>
        </p:nvSpPr>
        <p:spPr>
          <a:xfrm>
            <a:off x="627962" y="1400891"/>
            <a:ext cx="10725838" cy="1066800"/>
          </a:xfrm>
        </p:spPr>
        <p:txBody>
          <a:bodyPr>
            <a:noAutofit/>
          </a:bodyPr>
          <a:lstStyle/>
          <a:p>
            <a:pPr marL="0" indent="687388">
              <a:buNone/>
            </a:pPr>
            <a:r>
              <a:rPr lang="en-US" sz="1600" dirty="0"/>
              <a:t>The team presents data management </a:t>
            </a:r>
            <a:r>
              <a:rPr lang="en-US" sz="1600" b="1" dirty="0"/>
              <a:t>leading practices</a:t>
            </a:r>
            <a:r>
              <a:rPr lang="en-US" sz="1600" dirty="0"/>
              <a:t>, </a:t>
            </a:r>
            <a:r>
              <a:rPr lang="en-US" sz="1600" b="1" dirty="0"/>
              <a:t>prioritized left to right</a:t>
            </a:r>
            <a:r>
              <a:rPr lang="en-US" sz="1600" dirty="0"/>
              <a:t>, for each of the 10 Data Lifecycle Initiatives. We </a:t>
            </a:r>
            <a:r>
              <a:rPr lang="en-US" sz="1600" b="1" dirty="0"/>
              <a:t>separate </a:t>
            </a:r>
            <a:r>
              <a:rPr lang="en-US" sz="1600" b="1" i="1" dirty="0"/>
              <a:t>Implemented</a:t>
            </a:r>
            <a:r>
              <a:rPr lang="en-US" sz="1600" b="1" dirty="0"/>
              <a:t> practices from </a:t>
            </a:r>
            <a:r>
              <a:rPr lang="en-US" sz="1600" b="1" i="1" dirty="0"/>
              <a:t>Recommended</a:t>
            </a:r>
            <a:r>
              <a:rPr lang="en-US" sz="1600" b="1" dirty="0"/>
              <a:t> practices</a:t>
            </a:r>
            <a:r>
              <a:rPr lang="en-US" sz="1600" dirty="0"/>
              <a:t>. The associated Data Management Maturity (DMM) level is identified for all practices. Necessary details and an action for Data Management Staff are included for the </a:t>
            </a:r>
            <a:r>
              <a:rPr lang="en-US" sz="1600" i="1" dirty="0"/>
              <a:t>Recommended</a:t>
            </a:r>
            <a:r>
              <a:rPr lang="en-US" sz="1600" dirty="0"/>
              <a:t> practices.</a:t>
            </a:r>
            <a:endParaRPr lang="en-US" sz="1600" dirty="0"/>
          </a:p>
        </p:txBody>
      </p:sp>
      <p:sp>
        <p:nvSpPr>
          <p:cNvPr id="2" name="Title 1"/>
          <p:cNvSpPr>
            <a:spLocks noGrp="1"/>
          </p:cNvSpPr>
          <p:nvPr>
            <p:ph type="title"/>
          </p:nvPr>
        </p:nvSpPr>
        <p:spPr>
          <a:xfrm>
            <a:off x="838200" y="200769"/>
            <a:ext cx="10515600" cy="1325563"/>
          </a:xfrm>
          <a:noFill/>
        </p:spPr>
        <p:txBody>
          <a:bodyPr/>
          <a:lstStyle/>
          <a:p>
            <a:r>
              <a:rPr lang="en-US" dirty="0" smtClean="0"/>
              <a:t>Approach</a:t>
            </a:r>
            <a:endParaRPr lang="en-US" dirty="0"/>
          </a:p>
        </p:txBody>
      </p:sp>
      <p:sp>
        <p:nvSpPr>
          <p:cNvPr id="11" name="TextBox 10"/>
          <p:cNvSpPr txBox="1"/>
          <p:nvPr/>
        </p:nvSpPr>
        <p:spPr>
          <a:xfrm>
            <a:off x="7713811" y="3251459"/>
            <a:ext cx="1104900" cy="553998"/>
          </a:xfrm>
          <a:prstGeom prst="rect">
            <a:avLst/>
          </a:prstGeom>
          <a:solidFill>
            <a:srgbClr val="FFFFCC"/>
          </a:solid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DMM Level contributed to by accomplishment</a:t>
            </a:r>
            <a:endParaRPr lang="en-US" sz="10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716822" y="4371913"/>
            <a:ext cx="1104900" cy="246221"/>
          </a:xfrm>
          <a:prstGeom prst="rect">
            <a:avLst/>
          </a:prstGeom>
          <a:solidFill>
            <a:srgbClr val="FFFFCC"/>
          </a:solid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Necessary Details</a:t>
            </a:r>
            <a:endParaRPr lang="en-US" sz="10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3666405" y="5665823"/>
            <a:ext cx="1295400" cy="400110"/>
          </a:xfrm>
          <a:prstGeom prst="rect">
            <a:avLst/>
          </a:prstGeom>
          <a:solidFill>
            <a:srgbClr val="FFFFCC"/>
          </a:solid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Recommended Leading Practice</a:t>
            </a:r>
            <a:endParaRPr lang="en-US" sz="1000" dirty="0">
              <a:latin typeface="Times New Roman" panose="02020603050405020304" pitchFamily="18" charset="0"/>
              <a:cs typeface="Times New Roman" panose="02020603050405020304" pitchFamily="18" charset="0"/>
            </a:endParaRPr>
          </a:p>
        </p:txBody>
      </p:sp>
      <p:sp>
        <p:nvSpPr>
          <p:cNvPr id="1027" name="Slide Number Placeholder 1026"/>
          <p:cNvSpPr>
            <a:spLocks noGrp="1"/>
          </p:cNvSpPr>
          <p:nvPr>
            <p:ph type="sldNum" sz="quarter" idx="4294967295"/>
          </p:nvPr>
        </p:nvSpPr>
        <p:spPr/>
        <p:txBody>
          <a:bodyPr/>
          <a:lstStyle/>
          <a:p>
            <a:fld id="{B6F15528-21DE-4FAA-801E-634DDDAF4B2B}" type="slidenum">
              <a:rPr lang="en-US" smtClean="0"/>
              <a:pPr/>
              <a:t>77</a:t>
            </a:fld>
            <a:endParaRPr lang="en-US" dirty="0"/>
          </a:p>
        </p:txBody>
      </p:sp>
      <p:graphicFrame>
        <p:nvGraphicFramePr>
          <p:cNvPr id="40" name="Table 39"/>
          <p:cNvGraphicFramePr>
            <a:graphicFrameLocks noGrp="1"/>
          </p:cNvGraphicFramePr>
          <p:nvPr>
            <p:extLst>
              <p:ext uri="{D42A27DB-BD31-4B8C-83A1-F6EECF244321}">
                <p14:modId xmlns:p14="http://schemas.microsoft.com/office/powerpoint/2010/main" val="3841916826"/>
              </p:ext>
            </p:extLst>
          </p:nvPr>
        </p:nvGraphicFramePr>
        <p:xfrm>
          <a:off x="5392722" y="3779935"/>
          <a:ext cx="1905000" cy="1110377"/>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tblGrid>
              <a:tr h="361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Keep workforce communications open</a:t>
                      </a:r>
                    </a:p>
                  </a:txBody>
                  <a:tcPr anchor="ctr">
                    <a:lnT w="9525" cap="flat" cmpd="sng" algn="ctr">
                      <a:no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2</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noFill/>
                      <a:prstDash val="sysDot"/>
                      <a:round/>
                      <a:headEnd type="none" w="med" len="med"/>
                      <a:tailEnd type="none" w="med" len="med"/>
                    </a:lnT>
                    <a:solidFill>
                      <a:srgbClr val="FFC000"/>
                    </a:solidFill>
                  </a:tcPr>
                </a:tc>
                <a:extLst>
                  <a:ext uri="{0D108BD9-81ED-4DB2-BD59-A6C34878D82A}">
                    <a16:rowId xmlns:a16="http://schemas.microsoft.com/office/drawing/2014/main" val="10000"/>
                  </a:ext>
                </a:extLst>
              </a:tr>
              <a:tr h="74894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Communicate policies, standards, and processes, adjust with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1" name="TextBox 40"/>
          <p:cNvSpPr txBox="1"/>
          <p:nvPr/>
        </p:nvSpPr>
        <p:spPr>
          <a:xfrm>
            <a:off x="5392722" y="3551334"/>
            <a:ext cx="1240787" cy="400110"/>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89686649"/>
              </p:ext>
            </p:extLst>
          </p:nvPr>
        </p:nvGraphicFramePr>
        <p:xfrm>
          <a:off x="3439186" y="3779933"/>
          <a:ext cx="1752600" cy="493776"/>
        </p:xfrm>
        <a:graphic>
          <a:graphicData uri="http://schemas.openxmlformats.org/drawingml/2006/table">
            <a:tbl>
              <a:tblPr bandRow="1">
                <a:tableStyleId>{7DF18680-E054-41AD-8BC1-D1AEF772440D}</a:tableStyleId>
              </a:tblPr>
              <a:tblGrid>
                <a:gridCol w="15240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tblGrid>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Engage industry on leading practices and lessons learned</a:t>
                      </a:r>
                      <a:endParaRPr kumimoji="0" lang="en-US" sz="880" b="0"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lnT w="9525" cap="flat" cmpd="sng" algn="ctr">
                      <a:no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pPr marL="0" algn="l" rtl="0" eaLnBrk="1" latinLnBrk="0" hangingPunct="1"/>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5</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T w="9525" cap="flat" cmpd="sng" algn="ctr">
                      <a:no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00B050"/>
                    </a:solidFill>
                  </a:tcPr>
                </a:tc>
                <a:extLst>
                  <a:ext uri="{0D108BD9-81ED-4DB2-BD59-A6C34878D82A}">
                    <a16:rowId xmlns:a16="http://schemas.microsoft.com/office/drawing/2014/main" val="10000"/>
                  </a:ext>
                </a:extLst>
              </a:tr>
            </a:tbl>
          </a:graphicData>
        </a:graphic>
      </p:graphicFrame>
      <p:sp>
        <p:nvSpPr>
          <p:cNvPr id="43" name="TextBox 42"/>
          <p:cNvSpPr txBox="1"/>
          <p:nvPr/>
        </p:nvSpPr>
        <p:spPr>
          <a:xfrm>
            <a:off x="3439186" y="3551333"/>
            <a:ext cx="1138570" cy="400110"/>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cxnSp>
        <p:nvCxnSpPr>
          <p:cNvPr id="30" name="Straight Connector 29"/>
          <p:cNvCxnSpPr>
            <a:endCxn id="11" idx="1"/>
          </p:cNvCxnSpPr>
          <p:nvPr/>
        </p:nvCxnSpPr>
        <p:spPr>
          <a:xfrm flipV="1">
            <a:off x="5105401" y="3528459"/>
            <a:ext cx="2608411" cy="6033"/>
          </a:xfrm>
          <a:prstGeom prst="line">
            <a:avLst/>
          </a:prstGeom>
          <a:ln w="19050">
            <a:prstDash val="sysDot"/>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105400" y="3522427"/>
            <a:ext cx="0" cy="257506"/>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7161154" y="3524551"/>
            <a:ext cx="0" cy="255382"/>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5" idx="0"/>
            <a:endCxn id="42" idx="2"/>
          </p:cNvCxnSpPr>
          <p:nvPr/>
        </p:nvCxnSpPr>
        <p:spPr>
          <a:xfrm flipV="1">
            <a:off x="3754244" y="4273709"/>
            <a:ext cx="561243" cy="681864"/>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6" idx="0"/>
          </p:cNvCxnSpPr>
          <p:nvPr/>
        </p:nvCxnSpPr>
        <p:spPr>
          <a:xfrm flipV="1">
            <a:off x="4314105" y="4114801"/>
            <a:ext cx="1151806" cy="1551023"/>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00501" y="6458222"/>
            <a:ext cx="848833" cy="246221"/>
          </a:xfrm>
          <a:prstGeom prst="rect">
            <a:avLst/>
          </a:prstGeom>
          <a:solidFill>
            <a:srgbClr val="FFFFCC"/>
          </a:solid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DMM Key</a:t>
            </a:r>
            <a:endParaRPr lang="en-US" sz="1000" dirty="0">
              <a:latin typeface="Times New Roman" panose="02020603050405020304" pitchFamily="18" charset="0"/>
              <a:cs typeface="Times New Roman" panose="02020603050405020304" pitchFamily="18" charset="0"/>
            </a:endParaRPr>
          </a:p>
        </p:txBody>
      </p:sp>
      <p:cxnSp>
        <p:nvCxnSpPr>
          <p:cNvPr id="46" name="Elbow Connector 45"/>
          <p:cNvCxnSpPr>
            <a:stCxn id="45" idx="3"/>
          </p:cNvCxnSpPr>
          <p:nvPr/>
        </p:nvCxnSpPr>
        <p:spPr>
          <a:xfrm>
            <a:off x="4849334" y="6581333"/>
            <a:ext cx="560867" cy="1"/>
          </a:xfrm>
          <a:prstGeom prst="bentConnector3">
            <a:avLst>
              <a:gd name="adj1" fmla="val 50000"/>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465911" y="6440725"/>
            <a:ext cx="4135290" cy="281212"/>
            <a:chOff x="3941911" y="6095998"/>
            <a:chExt cx="4135290" cy="281212"/>
          </a:xfrm>
        </p:grpSpPr>
        <p:grpSp>
          <p:nvGrpSpPr>
            <p:cNvPr id="54" name="Group 53"/>
            <p:cNvGrpSpPr/>
            <p:nvPr/>
          </p:nvGrpSpPr>
          <p:grpSpPr>
            <a:xfrm>
              <a:off x="3941911" y="6095998"/>
              <a:ext cx="782489" cy="280545"/>
              <a:chOff x="1219200" y="6172200"/>
              <a:chExt cx="1191519" cy="415499"/>
            </a:xfrm>
          </p:grpSpPr>
          <p:sp>
            <p:nvSpPr>
              <p:cNvPr id="57" name="TextBox 56"/>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58" name="TextBox 57"/>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59" name="Group 58"/>
            <p:cNvGrpSpPr/>
            <p:nvPr/>
          </p:nvGrpSpPr>
          <p:grpSpPr>
            <a:xfrm>
              <a:off x="4780110" y="6096665"/>
              <a:ext cx="782490" cy="280545"/>
              <a:chOff x="1219200" y="6172200"/>
              <a:chExt cx="1191521" cy="415499"/>
            </a:xfrm>
          </p:grpSpPr>
          <p:sp>
            <p:nvSpPr>
              <p:cNvPr id="60" name="TextBox 59"/>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61" name="TextBox 60"/>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62" name="Group 61"/>
            <p:cNvGrpSpPr/>
            <p:nvPr/>
          </p:nvGrpSpPr>
          <p:grpSpPr>
            <a:xfrm>
              <a:off x="5619030" y="6096002"/>
              <a:ext cx="782490" cy="280545"/>
              <a:chOff x="1219200" y="6172200"/>
              <a:chExt cx="1191521" cy="415499"/>
            </a:xfrm>
          </p:grpSpPr>
          <p:sp>
            <p:nvSpPr>
              <p:cNvPr id="64" name="TextBox 63"/>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65" name="TextBox 64"/>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66" name="Group 65"/>
            <p:cNvGrpSpPr/>
            <p:nvPr/>
          </p:nvGrpSpPr>
          <p:grpSpPr>
            <a:xfrm>
              <a:off x="6460154" y="6096002"/>
              <a:ext cx="782490" cy="280545"/>
              <a:chOff x="1219200" y="6172200"/>
              <a:chExt cx="1191521" cy="415499"/>
            </a:xfrm>
          </p:grpSpPr>
          <p:sp>
            <p:nvSpPr>
              <p:cNvPr id="67" name="TextBox 66"/>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68" name="TextBox 67"/>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69" name="Group 68"/>
            <p:cNvGrpSpPr/>
            <p:nvPr/>
          </p:nvGrpSpPr>
          <p:grpSpPr>
            <a:xfrm>
              <a:off x="7294711" y="6095999"/>
              <a:ext cx="782490" cy="280545"/>
              <a:chOff x="1219200" y="6172200"/>
              <a:chExt cx="1191520" cy="415499"/>
            </a:xfrm>
          </p:grpSpPr>
          <p:sp>
            <p:nvSpPr>
              <p:cNvPr id="70" name="TextBox 69"/>
              <p:cNvSpPr txBox="1"/>
              <p:nvPr/>
            </p:nvSpPr>
            <p:spPr>
              <a:xfrm>
                <a:off x="1438941" y="6172200"/>
                <a:ext cx="971779"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71" name="TextBox 70"/>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cxnSp>
        <p:nvCxnSpPr>
          <p:cNvPr id="73" name="Straight Arrow Connector 72"/>
          <p:cNvCxnSpPr>
            <a:stCxn id="27" idx="1"/>
          </p:cNvCxnSpPr>
          <p:nvPr/>
        </p:nvCxnSpPr>
        <p:spPr>
          <a:xfrm flipH="1" flipV="1">
            <a:off x="7161154" y="4495023"/>
            <a:ext cx="555668" cy="1"/>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276600" y="2514600"/>
            <a:ext cx="6010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276600" y="2514600"/>
            <a:ext cx="0" cy="3733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546944" y="2801780"/>
            <a:ext cx="1444656" cy="246221"/>
          </a:xfrm>
          <a:prstGeom prst="rect">
            <a:avLst/>
          </a:prstGeom>
          <a:solidFill>
            <a:srgbClr val="FFFFCC"/>
          </a:solidFill>
        </p:spPr>
        <p:txBody>
          <a:bodyPr wrap="square" rtlCol="0">
            <a:spAutoFit/>
          </a:bodyPr>
          <a:lstStyle/>
          <a:p>
            <a:pPr algn="ctr"/>
            <a:r>
              <a:rPr lang="en-US" sz="1000">
                <a:latin typeface="Times New Roman" panose="02020603050405020304" pitchFamily="18" charset="0"/>
                <a:cs typeface="Times New Roman" panose="02020603050405020304" pitchFamily="18" charset="0"/>
              </a:rPr>
              <a:t>Data LifecycleInitiative</a:t>
            </a:r>
            <a:endParaRPr lang="en-US" sz="1000" dirty="0">
              <a:latin typeface="Times New Roman" panose="02020603050405020304" pitchFamily="18" charset="0"/>
              <a:cs typeface="Times New Roman" panose="02020603050405020304" pitchFamily="18" charset="0"/>
            </a:endParaRPr>
          </a:p>
        </p:txBody>
      </p:sp>
      <p:cxnSp>
        <p:nvCxnSpPr>
          <p:cNvPr id="89" name="Straight Arrow Connector 88"/>
          <p:cNvCxnSpPr/>
          <p:nvPr/>
        </p:nvCxnSpPr>
        <p:spPr>
          <a:xfrm flipH="1">
            <a:off x="6934204" y="3200400"/>
            <a:ext cx="283889" cy="0"/>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88" idx="1"/>
          </p:cNvCxnSpPr>
          <p:nvPr/>
        </p:nvCxnSpPr>
        <p:spPr>
          <a:xfrm>
            <a:off x="7287338" y="2924890"/>
            <a:ext cx="259607" cy="0"/>
          </a:xfrm>
          <a:prstGeom prst="line">
            <a:avLst/>
          </a:prstGeom>
          <a:ln w="19050">
            <a:prstDash val="sysDot"/>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7218093" y="2935492"/>
            <a:ext cx="69245" cy="264908"/>
          </a:xfrm>
          <a:prstGeom prst="line">
            <a:avLst/>
          </a:prstGeom>
          <a:ln w="19050">
            <a:prstDash val="sysDot"/>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01793" y="4955573"/>
            <a:ext cx="1104900" cy="400110"/>
          </a:xfrm>
          <a:prstGeom prst="rect">
            <a:avLst/>
          </a:prstGeom>
          <a:solidFill>
            <a:srgbClr val="FFFFCC"/>
          </a:solid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Implemented Leading Practice</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869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61011" y="1200839"/>
            <a:ext cx="10906699" cy="4577539"/>
          </a:xfrm>
        </p:spPr>
        <p:txBody>
          <a:bodyPr>
            <a:normAutofit/>
          </a:bodyPr>
          <a:lstStyle/>
          <a:p>
            <a:r>
              <a:rPr lang="en-US" sz="1600" dirty="0"/>
              <a:t>The client has already successfully implemented several leading practices across the 10 Data Lifecycle Initiatives and is in the process of implementing others</a:t>
            </a:r>
          </a:p>
          <a:p>
            <a:r>
              <a:rPr lang="en-US" sz="1600" dirty="0"/>
              <a:t>The client should prioritize four leading practices and associated major actions for Data Management Staff that may require significant effort:</a:t>
            </a:r>
          </a:p>
          <a:p>
            <a:endParaRPr lang="en-US" sz="1200" dirty="0"/>
          </a:p>
          <a:p>
            <a:endParaRPr lang="en-US" sz="1200" dirty="0"/>
          </a:p>
          <a:p>
            <a:pPr marL="0" indent="0">
              <a:buNone/>
            </a:pPr>
            <a:endParaRPr lang="en-US" sz="1200" dirty="0"/>
          </a:p>
          <a:p>
            <a:endParaRPr lang="en-US" sz="1200" dirty="0"/>
          </a:p>
          <a:p>
            <a:endParaRPr lang="en-US" sz="1200" dirty="0"/>
          </a:p>
          <a:p>
            <a:r>
              <a:rPr lang="en-US" sz="1600" dirty="0"/>
              <a:t>The client </a:t>
            </a:r>
            <a:r>
              <a:rPr lang="en-US" sz="1600" dirty="0"/>
              <a:t>should prioritize </a:t>
            </a:r>
            <a:r>
              <a:rPr lang="en-US" sz="1600" dirty="0"/>
              <a:t>four quickly </a:t>
            </a:r>
            <a:r>
              <a:rPr lang="en-US" sz="1600" dirty="0"/>
              <a:t>achievable leading practices and associated minor actions for Data Management Staff:</a:t>
            </a:r>
          </a:p>
          <a:p>
            <a:endParaRPr lang="en-US" sz="1200" dirty="0"/>
          </a:p>
          <a:p>
            <a:endParaRPr lang="en-US" sz="1200" dirty="0"/>
          </a:p>
        </p:txBody>
      </p:sp>
      <p:graphicFrame>
        <p:nvGraphicFramePr>
          <p:cNvPr id="5" name="Table 4"/>
          <p:cNvGraphicFramePr>
            <a:graphicFrameLocks noGrp="1"/>
          </p:cNvGraphicFramePr>
          <p:nvPr>
            <p:extLst>
              <p:ext uri="{D42A27DB-BD31-4B8C-83A1-F6EECF244321}">
                <p14:modId xmlns:p14="http://schemas.microsoft.com/office/powerpoint/2010/main" val="2737928876"/>
              </p:ext>
            </p:extLst>
          </p:nvPr>
        </p:nvGraphicFramePr>
        <p:xfrm>
          <a:off x="2362201" y="2494611"/>
          <a:ext cx="7335520" cy="1335416"/>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1598633">
                  <a:extLst>
                    <a:ext uri="{9D8B030D-6E8A-4147-A177-3AD203B41FA5}">
                      <a16:colId xmlns:a16="http://schemas.microsoft.com/office/drawing/2014/main" val="20004"/>
                    </a:ext>
                  </a:extLst>
                </a:gridCol>
                <a:gridCol w="250487">
                  <a:extLst>
                    <a:ext uri="{9D8B030D-6E8A-4147-A177-3AD203B41FA5}">
                      <a16:colId xmlns:a16="http://schemas.microsoft.com/office/drawing/2014/main" val="20005"/>
                    </a:ext>
                  </a:extLst>
                </a:gridCol>
                <a:gridCol w="1597768">
                  <a:extLst>
                    <a:ext uri="{9D8B030D-6E8A-4147-A177-3AD203B41FA5}">
                      <a16:colId xmlns:a16="http://schemas.microsoft.com/office/drawing/2014/main" val="20006"/>
                    </a:ext>
                  </a:extLst>
                </a:gridCol>
                <a:gridCol w="231032">
                  <a:extLst>
                    <a:ext uri="{9D8B030D-6E8A-4147-A177-3AD203B41FA5}">
                      <a16:colId xmlns:a16="http://schemas.microsoft.com/office/drawing/2014/main" val="20007"/>
                    </a:ext>
                  </a:extLst>
                </a:gridCol>
              </a:tblGrid>
              <a:tr h="153425">
                <a:tc gridSpan="2">
                  <a:txBody>
                    <a:bodyPr/>
                    <a:lstStyle/>
                    <a:p>
                      <a:pPr algn="ctr"/>
                      <a:r>
                        <a:rPr kumimoji="0" lang="en-US" sz="1200" b="0" kern="1200" cap="small" baseline="0" dirty="0" smtClean="0">
                          <a:solidFill>
                            <a:schemeClr val="tx2"/>
                          </a:solidFill>
                          <a:latin typeface="+mj-lt"/>
                          <a:ea typeface="+mj-ea"/>
                          <a:cs typeface="+mj-cs"/>
                        </a:rPr>
                        <a:t>Data Migration</a:t>
                      </a:r>
                      <a:endParaRPr kumimoji="0" lang="en-US" sz="1200" b="0" kern="1200" cap="small" baseline="0" dirty="0">
                        <a:solidFill>
                          <a:schemeClr val="tx2"/>
                        </a:solidFill>
                        <a:latin typeface="+mj-lt"/>
                        <a:ea typeface="+mj-ea"/>
                        <a:cs typeface="+mj-cs"/>
                      </a:endParaRPr>
                    </a:p>
                  </a:txBody>
                  <a:tcPr anchor="b">
                    <a:noFill/>
                  </a:tcPr>
                </a:tc>
                <a:tc hMerge="1">
                  <a:txBody>
                    <a:bodyPr/>
                    <a:lstStyle/>
                    <a:p>
                      <a:endParaRPr lang="en-US" dirty="0"/>
                    </a:p>
                  </a:txBody>
                  <a:tcPr/>
                </a:tc>
                <a:tc gridSpan="2">
                  <a:txBody>
                    <a:bodyPr/>
                    <a:lstStyle/>
                    <a:p>
                      <a:pPr algn="ctr"/>
                      <a:r>
                        <a:rPr kumimoji="0" lang="en-US" sz="1200" b="0" kern="1200" cap="small" baseline="0" dirty="0" smtClean="0">
                          <a:solidFill>
                            <a:schemeClr val="tx2"/>
                          </a:solidFill>
                          <a:latin typeface="+mj-lt"/>
                          <a:ea typeface="+mj-ea"/>
                          <a:cs typeface="+mj-cs"/>
                        </a:rPr>
                        <a:t>Architecture, Analysis, and Design</a:t>
                      </a:r>
                      <a:endParaRPr kumimoji="0" lang="en-US" sz="1200" b="0" kern="1200" cap="small" baseline="0" dirty="0">
                        <a:solidFill>
                          <a:schemeClr val="tx2"/>
                        </a:solidFill>
                        <a:latin typeface="+mj-lt"/>
                        <a:ea typeface="+mj-ea"/>
                        <a:cs typeface="+mj-cs"/>
                      </a:endParaRPr>
                    </a:p>
                  </a:txBody>
                  <a:tcPr>
                    <a:noFill/>
                  </a:tcPr>
                </a:tc>
                <a:tc hMerge="1">
                  <a:txBody>
                    <a:bodyPr/>
                    <a:lstStyle/>
                    <a:p>
                      <a:endParaRPr 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0" kern="1200" cap="small" baseline="0" dirty="0" smtClean="0">
                          <a:solidFill>
                            <a:schemeClr val="tx2"/>
                          </a:solidFill>
                          <a:latin typeface="+mj-lt"/>
                          <a:ea typeface="+mj-ea"/>
                          <a:cs typeface="+mj-cs"/>
                        </a:rPr>
                        <a:t>Data Governance</a:t>
                      </a:r>
                    </a:p>
                  </a:txBody>
                  <a:tcPr anchor="b">
                    <a:noFill/>
                  </a:tcPr>
                </a:tc>
                <a:tc hMerge="1">
                  <a:txBody>
                    <a:bodyPr/>
                    <a:lstStyle/>
                    <a:p>
                      <a:endParaRPr lang="en-US" dirty="0"/>
                    </a:p>
                  </a:txBody>
                  <a:tcPr/>
                </a:tc>
                <a:tc gridSpan="2">
                  <a:txBody>
                    <a:bodyPr/>
                    <a:lstStyle/>
                    <a:p>
                      <a:pPr algn="ctr"/>
                      <a:r>
                        <a:rPr kumimoji="0" lang="en-US" sz="1200" b="0" kern="1200" cap="small" baseline="0" dirty="0" smtClean="0">
                          <a:solidFill>
                            <a:schemeClr val="tx2"/>
                          </a:solidFill>
                          <a:latin typeface="+mj-lt"/>
                          <a:ea typeface="+mj-ea"/>
                          <a:cs typeface="+mj-cs"/>
                        </a:rPr>
                        <a:t>Quality Assurance</a:t>
                      </a:r>
                      <a:endParaRPr kumimoji="0" lang="en-US" sz="1200" b="0" kern="1200" cap="small" baseline="0" dirty="0">
                        <a:solidFill>
                          <a:schemeClr val="tx2"/>
                        </a:solidFill>
                        <a:latin typeface="+mj-lt"/>
                        <a:ea typeface="+mj-ea"/>
                        <a:cs typeface="+mj-cs"/>
                      </a:endParaRPr>
                    </a:p>
                  </a:txBody>
                  <a:tcPr anchor="b">
                    <a:noFill/>
                  </a:tcPr>
                </a:tc>
                <a:tc hMerge="1">
                  <a:txBody>
                    <a:bodyPr/>
                    <a:lstStyle/>
                    <a:p>
                      <a:endParaRPr lang="en-US" dirty="0"/>
                    </a:p>
                  </a:txBody>
                  <a:tcPr/>
                </a:tc>
                <a:extLst>
                  <a:ext uri="{0D108BD9-81ED-4DB2-BD59-A6C34878D82A}">
                    <a16:rowId xmlns:a16="http://schemas.microsoft.com/office/drawing/2014/main" val="10000"/>
                  </a:ext>
                </a:extLst>
              </a:tr>
              <a:tr h="48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Plan for data </a:t>
                      </a:r>
                      <a:r>
                        <a:rPr kumimoji="0" lang="en-US" sz="880" b="1" i="1" kern="1200" noProof="0" dirty="0" smtClean="0">
                          <a:solidFill>
                            <a:schemeClr val="dk1"/>
                          </a:solidFill>
                          <a:latin typeface="Georgia" panose="02040502050405020303" pitchFamily="18" charset="0"/>
                          <a:ea typeface="+mn-ea"/>
                          <a:cs typeface="+mn-cs"/>
                        </a:rPr>
                        <a:t>migration</a:t>
                      </a:r>
                      <a:r>
                        <a:rPr kumimoji="0" lang="en-US" sz="950" b="1" i="1" kern="1200" baseline="30000" noProof="0" dirty="0" smtClean="0">
                          <a:solidFill>
                            <a:schemeClr val="dk1"/>
                          </a:solidFill>
                          <a:latin typeface="Georgia" panose="02040502050405020303" pitchFamily="18" charset="0"/>
                          <a:ea typeface="+mn-ea"/>
                          <a:cs typeface="+mn-cs"/>
                        </a:rPr>
                        <a:t>9</a:t>
                      </a:r>
                    </a:p>
                  </a:txBody>
                  <a:tcPr anchor="ctr">
                    <a:noFill/>
                  </a:tcPr>
                </a:tc>
                <a:tc>
                  <a:txBody>
                    <a:bodyPr/>
                    <a:lstStyle/>
                    <a:p>
                      <a:r>
                        <a:rPr lang="en-US" sz="880" b="1" dirty="0" smtClean="0">
                          <a:latin typeface="Georgia" panose="02040502050405020303" pitchFamily="18" charset="0"/>
                        </a:rPr>
                        <a:t>2</a:t>
                      </a:r>
                      <a:endParaRPr lang="en-US" sz="880" b="1" dirty="0">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Support data management processes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3</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kern="1200" dirty="0" smtClean="0">
                          <a:solidFill>
                            <a:schemeClr val="dk1"/>
                          </a:solidFill>
                          <a:latin typeface="Georgia" panose="02040502050405020303" pitchFamily="18" charset="0"/>
                          <a:ea typeface="+mn-ea"/>
                          <a:cs typeface="+mn-cs"/>
                        </a:rPr>
                        <a:t>2</a:t>
                      </a:r>
                      <a:endParaRPr kumimoji="0" lang="en-US" sz="880" b="1"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Publish an enterprise-wide policy directive</a:t>
                      </a:r>
                      <a:r>
                        <a:rPr kumimoji="0" lang="en-US" sz="950" b="1" i="1" kern="1200" baseline="30000" noProof="0" dirty="0" smtClean="0">
                          <a:solidFill>
                            <a:schemeClr val="dk1"/>
                          </a:solidFill>
                          <a:latin typeface="Georgia" panose="02040502050405020303" pitchFamily="18" charset="0"/>
                          <a:ea typeface="+mn-ea"/>
                          <a:cs typeface="+mn-cs"/>
                        </a:rPr>
                        <a:t>3</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dirty="0" smtClean="0">
                          <a:latin typeface="Georgia" panose="02040502050405020303" pitchFamily="18" charset="0"/>
                        </a:rPr>
                        <a:t>3</a:t>
                      </a:r>
                      <a:endParaRPr lang="en-US" sz="880" b="1" dirty="0">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Have a data quality strategy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2</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dirty="0" smtClean="0">
                          <a:latin typeface="Georgia" panose="02040502050405020303" pitchFamily="18" charset="0"/>
                        </a:rPr>
                        <a:t>3</a:t>
                      </a:r>
                      <a:endParaRPr lang="en-US" sz="880" b="1" dirty="0">
                        <a:latin typeface="Georgia" panose="02040502050405020303" pitchFamily="18" charset="0"/>
                      </a:endParaRPr>
                    </a:p>
                  </a:txBody>
                  <a:tcPr anchor="ctr">
                    <a:solidFill>
                      <a:srgbClr val="FFFF00"/>
                    </a:solidFill>
                  </a:tcPr>
                </a:tc>
                <a:extLst>
                  <a:ext uri="{0D108BD9-81ED-4DB2-BD59-A6C34878D82A}">
                    <a16:rowId xmlns:a16="http://schemas.microsoft.com/office/drawing/2014/main" val="10001"/>
                  </a:ext>
                </a:extLst>
              </a:tr>
              <a:tr h="390536">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80" dirty="0" smtClean="0"/>
                    </a:p>
                  </a:txBody>
                  <a:tcPr>
                    <a:lnR w="9525" cap="flat" cmpd="sng" algn="ctr">
                      <a:solidFill>
                        <a:schemeClr val="bg1">
                          <a:lumMod val="65000"/>
                        </a:schemeClr>
                      </a:solidFill>
                      <a:prstDash val="sysDot"/>
                      <a:round/>
                      <a:headEnd type="none" w="med" len="med"/>
                      <a:tailEnd type="none" w="med" len="med"/>
                    </a:lnR>
                    <a:noFill/>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hMerge="1">
                  <a:txBody>
                    <a:bodyPr/>
                    <a:lstStyle/>
                    <a:p>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hMerge="1">
                  <a:txBody>
                    <a:bodyPr/>
                    <a:lstStyle/>
                    <a:p>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80" dirty="0" smtClean="0"/>
                    </a:p>
                  </a:txBody>
                  <a:tcPr>
                    <a:lnL w="9525" cap="flat" cmpd="sng" algn="ctr">
                      <a:solidFill>
                        <a:schemeClr val="bg1">
                          <a:lumMod val="65000"/>
                        </a:schemeClr>
                      </a:solidFill>
                      <a:prstDash val="sysDot"/>
                      <a:round/>
                      <a:headEnd type="none" w="med" len="med"/>
                      <a:tailEnd type="none" w="med" len="med"/>
                    </a:lnL>
                    <a:noFill/>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a:xfrm>
            <a:off x="819323" y="0"/>
            <a:ext cx="10515600" cy="1325563"/>
          </a:xfrm>
        </p:spPr>
        <p:txBody>
          <a:bodyPr/>
          <a:lstStyle/>
          <a:p>
            <a:r>
              <a:rPr lang="en-US" dirty="0" smtClean="0"/>
              <a:t>Key Takeaways</a:t>
            </a:r>
            <a:endParaRPr lang="en-US" dirty="0"/>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78</a:t>
            </a:fld>
            <a:endParaRPr lang="en-US"/>
          </a:p>
        </p:txBody>
      </p:sp>
      <p:grpSp>
        <p:nvGrpSpPr>
          <p:cNvPr id="41" name="Group 40"/>
          <p:cNvGrpSpPr/>
          <p:nvPr/>
        </p:nvGrpSpPr>
        <p:grpSpPr>
          <a:xfrm>
            <a:off x="5465912" y="6440725"/>
            <a:ext cx="4187357" cy="281212"/>
            <a:chOff x="3941911" y="6095998"/>
            <a:chExt cx="4187357" cy="281212"/>
          </a:xfrm>
        </p:grpSpPr>
        <p:grpSp>
          <p:nvGrpSpPr>
            <p:cNvPr id="42" name="Group 41"/>
            <p:cNvGrpSpPr/>
            <p:nvPr/>
          </p:nvGrpSpPr>
          <p:grpSpPr>
            <a:xfrm>
              <a:off x="3941911" y="6095998"/>
              <a:ext cx="782489" cy="280545"/>
              <a:chOff x="1219200" y="6172200"/>
              <a:chExt cx="1191519" cy="415499"/>
            </a:xfrm>
          </p:grpSpPr>
          <p:sp>
            <p:nvSpPr>
              <p:cNvPr id="55" name="TextBox 5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56" name="TextBox 5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43" name="Group 42"/>
            <p:cNvGrpSpPr/>
            <p:nvPr/>
          </p:nvGrpSpPr>
          <p:grpSpPr>
            <a:xfrm>
              <a:off x="4780110" y="6096665"/>
              <a:ext cx="782490" cy="280545"/>
              <a:chOff x="1219200" y="6172200"/>
              <a:chExt cx="1191521" cy="415499"/>
            </a:xfrm>
          </p:grpSpPr>
          <p:sp>
            <p:nvSpPr>
              <p:cNvPr id="53" name="TextBox 5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54" name="TextBox 5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44" name="Group 43"/>
            <p:cNvGrpSpPr/>
            <p:nvPr/>
          </p:nvGrpSpPr>
          <p:grpSpPr>
            <a:xfrm>
              <a:off x="5619030" y="6096002"/>
              <a:ext cx="782490" cy="280545"/>
              <a:chOff x="1219200" y="6172200"/>
              <a:chExt cx="1191521" cy="415499"/>
            </a:xfrm>
          </p:grpSpPr>
          <p:sp>
            <p:nvSpPr>
              <p:cNvPr id="51" name="TextBox 5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52" name="TextBox 5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45" name="Group 44"/>
            <p:cNvGrpSpPr/>
            <p:nvPr/>
          </p:nvGrpSpPr>
          <p:grpSpPr>
            <a:xfrm>
              <a:off x="6460154" y="6096002"/>
              <a:ext cx="782490" cy="280545"/>
              <a:chOff x="1219200" y="6172200"/>
              <a:chExt cx="1191521" cy="415499"/>
            </a:xfrm>
          </p:grpSpPr>
          <p:sp>
            <p:nvSpPr>
              <p:cNvPr id="49" name="TextBox 4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50" name="TextBox 4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46" name="Group 45"/>
            <p:cNvGrpSpPr/>
            <p:nvPr/>
          </p:nvGrpSpPr>
          <p:grpSpPr>
            <a:xfrm>
              <a:off x="7294711" y="6095999"/>
              <a:ext cx="834557" cy="280545"/>
              <a:chOff x="1219200" y="6172200"/>
              <a:chExt cx="1270804" cy="415499"/>
            </a:xfrm>
          </p:grpSpPr>
          <p:sp>
            <p:nvSpPr>
              <p:cNvPr id="47" name="TextBox 46"/>
              <p:cNvSpPr txBox="1"/>
              <p:nvPr/>
            </p:nvSpPr>
            <p:spPr>
              <a:xfrm>
                <a:off x="1438940" y="6172201"/>
                <a:ext cx="1051064"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48" name="TextBox 4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graphicFrame>
        <p:nvGraphicFramePr>
          <p:cNvPr id="24" name="Table 23"/>
          <p:cNvGraphicFramePr>
            <a:graphicFrameLocks noGrp="1"/>
          </p:cNvGraphicFramePr>
          <p:nvPr>
            <p:extLst>
              <p:ext uri="{D42A27DB-BD31-4B8C-83A1-F6EECF244321}">
                <p14:modId xmlns:p14="http://schemas.microsoft.com/office/powerpoint/2010/main" val="3660769794"/>
              </p:ext>
            </p:extLst>
          </p:nvPr>
        </p:nvGraphicFramePr>
        <p:xfrm>
          <a:off x="2456525" y="4633950"/>
          <a:ext cx="7241196" cy="1166695"/>
        </p:xfrm>
        <a:graphic>
          <a:graphicData uri="http://schemas.openxmlformats.org/drawingml/2006/table">
            <a:tbl>
              <a:tblPr firstRow="1" bandRow="1">
                <a:tableStyleId>{5C22544A-7EE6-4342-B048-85BDC9FD1C3A}</a:tableStyleId>
              </a:tblPr>
              <a:tblGrid>
                <a:gridCol w="1600199">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598454">
                  <a:extLst>
                    <a:ext uri="{9D8B030D-6E8A-4147-A177-3AD203B41FA5}">
                      <a16:colId xmlns:a16="http://schemas.microsoft.com/office/drawing/2014/main" val="20002"/>
                    </a:ext>
                  </a:extLst>
                </a:gridCol>
                <a:gridCol w="228704">
                  <a:extLst>
                    <a:ext uri="{9D8B030D-6E8A-4147-A177-3AD203B41FA5}">
                      <a16:colId xmlns:a16="http://schemas.microsoft.com/office/drawing/2014/main" val="20003"/>
                    </a:ext>
                  </a:extLst>
                </a:gridCol>
                <a:gridCol w="1547252">
                  <a:extLst>
                    <a:ext uri="{9D8B030D-6E8A-4147-A177-3AD203B41FA5}">
                      <a16:colId xmlns:a16="http://schemas.microsoft.com/office/drawing/2014/main" val="20004"/>
                    </a:ext>
                  </a:extLst>
                </a:gridCol>
                <a:gridCol w="247961">
                  <a:extLst>
                    <a:ext uri="{9D8B030D-6E8A-4147-A177-3AD203B41FA5}">
                      <a16:colId xmlns:a16="http://schemas.microsoft.com/office/drawing/2014/main" val="20005"/>
                    </a:ext>
                  </a:extLst>
                </a:gridCol>
                <a:gridCol w="1559123">
                  <a:extLst>
                    <a:ext uri="{9D8B030D-6E8A-4147-A177-3AD203B41FA5}">
                      <a16:colId xmlns:a16="http://schemas.microsoft.com/office/drawing/2014/main" val="20006"/>
                    </a:ext>
                  </a:extLst>
                </a:gridCol>
                <a:gridCol w="230903">
                  <a:extLst>
                    <a:ext uri="{9D8B030D-6E8A-4147-A177-3AD203B41FA5}">
                      <a16:colId xmlns:a16="http://schemas.microsoft.com/office/drawing/2014/main" val="20007"/>
                    </a:ext>
                  </a:extLst>
                </a:gridCol>
              </a:tblGrid>
              <a:tr h="288479">
                <a:tc gridSpan="2">
                  <a:txBody>
                    <a:bodyPr/>
                    <a:lstStyle/>
                    <a:p>
                      <a:pPr algn="ctr"/>
                      <a:r>
                        <a:rPr kumimoji="0" lang="en-US" sz="1200" b="0" kern="1200" cap="small" baseline="0" dirty="0" smtClean="0">
                          <a:solidFill>
                            <a:schemeClr val="tx2"/>
                          </a:solidFill>
                          <a:latin typeface="+mj-lt"/>
                          <a:ea typeface="+mj-ea"/>
                          <a:cs typeface="+mj-cs"/>
                        </a:rPr>
                        <a:t>Data Migration</a:t>
                      </a:r>
                      <a:endParaRPr kumimoji="0" lang="en-US" sz="1200" b="0" kern="1200" cap="small" baseline="0" dirty="0">
                        <a:solidFill>
                          <a:schemeClr val="tx2"/>
                        </a:solidFill>
                        <a:latin typeface="+mj-lt"/>
                        <a:ea typeface="+mj-ea"/>
                        <a:cs typeface="+mj-cs"/>
                      </a:endParaRPr>
                    </a:p>
                  </a:txBody>
                  <a:tcPr>
                    <a:noFill/>
                  </a:tcPr>
                </a:tc>
                <a:tc hMerge="1">
                  <a:txBody>
                    <a:bodyPr/>
                    <a:lstStyle/>
                    <a:p>
                      <a:endParaRPr lang="en-US" dirty="0"/>
                    </a:p>
                  </a:txBody>
                  <a:tcPr/>
                </a:tc>
                <a:tc gridSpan="2">
                  <a:txBody>
                    <a:bodyPr/>
                    <a:lstStyle/>
                    <a:p>
                      <a:pPr algn="ctr"/>
                      <a:r>
                        <a:rPr kumimoji="0" lang="en-US" sz="1200" b="0" kern="1200" cap="small" baseline="0" dirty="0" smtClean="0">
                          <a:solidFill>
                            <a:schemeClr val="tx2"/>
                          </a:solidFill>
                          <a:latin typeface="+mn-lt"/>
                          <a:ea typeface="+mn-ea"/>
                          <a:cs typeface="+mn-cs"/>
                        </a:rPr>
                        <a:t>Quality Assurance</a:t>
                      </a:r>
                      <a:endParaRPr kumimoji="0" lang="en-US" sz="1200" b="0" kern="1200" cap="small" baseline="0" dirty="0">
                        <a:solidFill>
                          <a:schemeClr val="tx2"/>
                        </a:solidFill>
                        <a:latin typeface="+mn-lt"/>
                        <a:ea typeface="+mn-ea"/>
                        <a:cs typeface="+mn-cs"/>
                      </a:endParaRPr>
                    </a:p>
                  </a:txBody>
                  <a:tcPr>
                    <a:noFill/>
                  </a:tcPr>
                </a:tc>
                <a:tc hMerge="1">
                  <a:txBody>
                    <a:bodyPr/>
                    <a:lstStyle/>
                    <a:p>
                      <a:endParaRPr lang="en-US" dirty="0"/>
                    </a:p>
                  </a:txBody>
                  <a:tcPr/>
                </a:tc>
                <a:tc gridSpan="4">
                  <a:txBody>
                    <a:bodyPr/>
                    <a:lstStyle/>
                    <a:p>
                      <a:pPr algn="ctr"/>
                      <a:r>
                        <a:rPr kumimoji="0" lang="en-US" sz="1200" b="0" kern="1200" cap="small" baseline="0" dirty="0" smtClean="0">
                          <a:solidFill>
                            <a:schemeClr val="tx2"/>
                          </a:solidFill>
                          <a:latin typeface="+mn-lt"/>
                          <a:ea typeface="+mn-ea"/>
                          <a:cs typeface="+mn-cs"/>
                        </a:rPr>
                        <a:t>Data Governance</a:t>
                      </a:r>
                      <a:endParaRPr kumimoji="0" lang="en-US" sz="1200" b="0" kern="1200" cap="small" baseline="0" dirty="0">
                        <a:solidFill>
                          <a:schemeClr val="tx2"/>
                        </a:solidFill>
                        <a:latin typeface="+mn-lt"/>
                        <a:ea typeface="+mn-ea"/>
                        <a:cs typeface="+mn-cs"/>
                      </a:endParaRPr>
                    </a:p>
                  </a:txBody>
                  <a:tcPr>
                    <a:noFill/>
                  </a:tcPr>
                </a:tc>
                <a:tc hMerge="1">
                  <a:txBody>
                    <a:bodyPr/>
                    <a:lstStyle/>
                    <a:p>
                      <a:endParaRPr lang="en-US" dirty="0"/>
                    </a:p>
                  </a:txBody>
                  <a:tcPr/>
                </a:tc>
                <a:tc hMerge="1">
                  <a:txBody>
                    <a:bodyPr/>
                    <a:lstStyle/>
                    <a:p>
                      <a:pPr algn="ctr"/>
                      <a:endParaRPr kumimoji="0" lang="en-US" sz="1200" b="0" kern="1200" cap="small" baseline="0" dirty="0">
                        <a:solidFill>
                          <a:schemeClr val="tx2"/>
                        </a:solidFill>
                        <a:latin typeface="+mj-lt"/>
                        <a:ea typeface="+mj-ea"/>
                        <a:cs typeface="+mj-cs"/>
                      </a:endParaRPr>
                    </a:p>
                  </a:txBody>
                  <a:tcPr>
                    <a:noFill/>
                  </a:tcPr>
                </a:tc>
                <a:tc hMerge="1">
                  <a:txBody>
                    <a:bodyPr/>
                    <a:lstStyle/>
                    <a:p>
                      <a:endParaRPr lang="en-US" dirty="0"/>
                    </a:p>
                  </a:txBody>
                  <a:tcPr/>
                </a:tc>
                <a:extLst>
                  <a:ext uri="{0D108BD9-81ED-4DB2-BD59-A6C34878D82A}">
                    <a16:rowId xmlns:a16="http://schemas.microsoft.com/office/drawing/2014/main" val="10000"/>
                  </a:ext>
                </a:extLst>
              </a:tr>
              <a:tr h="48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Plan for quality before collection</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4</a:t>
                      </a:r>
                    </a:p>
                  </a:txBody>
                  <a:tcPr anchor="ctr">
                    <a:noFill/>
                  </a:tcPr>
                </a:tc>
                <a:tc>
                  <a:txBody>
                    <a:bodyPr/>
                    <a:lstStyle/>
                    <a:p>
                      <a:r>
                        <a:rPr lang="en-US" sz="880" b="1" dirty="0" smtClean="0">
                          <a:latin typeface="Georgia" panose="02040502050405020303" pitchFamily="18" charset="0"/>
                        </a:rPr>
                        <a:t>2</a:t>
                      </a:r>
                      <a:endParaRPr lang="en-US" sz="880" b="1" dirty="0">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Make business users data stewards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13</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kern="1200" dirty="0" smtClean="0">
                          <a:solidFill>
                            <a:schemeClr val="dk1"/>
                          </a:solidFill>
                          <a:latin typeface="Georgia" panose="02040502050405020303" pitchFamily="18" charset="0"/>
                          <a:ea typeface="+mn-ea"/>
                          <a:cs typeface="+mn-cs"/>
                        </a:rPr>
                        <a:t>2</a:t>
                      </a:r>
                      <a:endParaRPr kumimoji="0" lang="en-US" sz="880" b="1"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Keep workforce communications open</a:t>
                      </a:r>
                      <a:endParaRPr kumimoji="0" lang="en-US" sz="880" b="1" i="1"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dirty="0" smtClean="0">
                          <a:latin typeface="Georgia" panose="02040502050405020303" pitchFamily="18" charset="0"/>
                        </a:rPr>
                        <a:t>2</a:t>
                      </a:r>
                      <a:endParaRPr lang="en-US" sz="880" b="1" dirty="0">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Centralize resources for the workforce</a:t>
                      </a:r>
                      <a:r>
                        <a:rPr kumimoji="0" lang="en-US" sz="950" b="1" i="1" kern="1200" baseline="30000" noProof="0" dirty="0" smtClean="0">
                          <a:solidFill>
                            <a:schemeClr val="dk1"/>
                          </a:solidFill>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dirty="0" smtClean="0">
                          <a:latin typeface="Georgia" panose="02040502050405020303" pitchFamily="18" charset="0"/>
                        </a:rPr>
                        <a:t>3</a:t>
                      </a:r>
                      <a:endParaRPr lang="en-US" sz="880" b="1" dirty="0">
                        <a:latin typeface="Georgia" panose="02040502050405020303" pitchFamily="18" charset="0"/>
                      </a:endParaRPr>
                    </a:p>
                  </a:txBody>
                  <a:tcPr anchor="ctr">
                    <a:solidFill>
                      <a:srgbClr val="FFFF00"/>
                    </a:solidFill>
                  </a:tcPr>
                </a:tc>
                <a:extLst>
                  <a:ext uri="{0D108BD9-81ED-4DB2-BD59-A6C34878D82A}">
                    <a16:rowId xmlns:a16="http://schemas.microsoft.com/office/drawing/2014/main" val="10001"/>
                  </a:ext>
                </a:extLst>
              </a:tr>
              <a:tr h="39053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noFill/>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hMerge="1">
                  <a:txBody>
                    <a:bodyPr/>
                    <a:lstStyle/>
                    <a:p>
                      <a:endParaRPr lang="en-US" dirty="0"/>
                    </a:p>
                  </a:txBody>
                  <a:tcPr/>
                </a:tc>
                <a:tc gridSpan="2">
                  <a:txBody>
                    <a:bodyPr/>
                    <a:lstStyle/>
                    <a:p>
                      <a:endParaRPr lang="en-US" sz="880" dirty="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hMerge="1">
                  <a:txBody>
                    <a:bodyPr/>
                    <a:lstStyle/>
                    <a:p>
                      <a:endParaRPr lang="en-US" dirty="0"/>
                    </a:p>
                  </a:txBody>
                  <a:tcPr/>
                </a:tc>
                <a:tc gridSpan="2">
                  <a:txBody>
                    <a:bodyPr/>
                    <a:lstStyle/>
                    <a:p>
                      <a:endParaRPr lang="en-US" sz="880" dirty="0"/>
                    </a:p>
                  </a:txBody>
                  <a:tcPr>
                    <a:lnL w="9525" cap="flat" cmpd="sng" algn="ctr">
                      <a:solidFill>
                        <a:schemeClr val="bg1">
                          <a:lumMod val="65000"/>
                        </a:schemeClr>
                      </a:solidFill>
                      <a:prstDash val="sysDot"/>
                      <a:round/>
                      <a:headEnd type="none" w="med" len="med"/>
                      <a:tailEnd type="none" w="med" len="med"/>
                    </a:lnL>
                    <a:noFill/>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3758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24"/>
            <a:ext cx="10515600" cy="1325563"/>
          </a:xfrm>
        </p:spPr>
        <p:txBody>
          <a:bodyPr/>
          <a:lstStyle/>
          <a:p>
            <a:r>
              <a:rPr lang="en-US" sz="2400" dirty="0"/>
              <a:t>leading practices for</a:t>
            </a:r>
            <a:r>
              <a:rPr lang="en-US" sz="1400" dirty="0"/>
              <a:t/>
            </a:r>
            <a:br>
              <a:rPr lang="en-US" sz="1400" dirty="0"/>
            </a:br>
            <a:r>
              <a:rPr lang="en-US" dirty="0" smtClean="0"/>
              <a:t>Data Governance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33903702"/>
              </p:ext>
            </p:extLst>
          </p:nvPr>
        </p:nvGraphicFramePr>
        <p:xfrm>
          <a:off x="1981200" y="1752600"/>
          <a:ext cx="1752600" cy="3794760"/>
        </p:xfrm>
        <a:graphic>
          <a:graphicData uri="http://schemas.openxmlformats.org/drawingml/2006/table">
            <a:tbl>
              <a:tblPr bandRow="1">
                <a:tableStyleId>{7DF18680-E054-41AD-8BC1-D1AEF772440D}</a:tableStyleId>
              </a:tblPr>
              <a:tblGrid>
                <a:gridCol w="15240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tblGrid>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Monitor and ensure regulatory compliance</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1</a:t>
                      </a:r>
                      <a:endParaRPr kumimoji="0" lang="en-US" sz="950" b="0" i="0" u="none" strike="noStrike" kern="1200" cap="none" spc="0" normalizeH="0" baseline="30000" dirty="0">
                        <a:ln>
                          <a:noFill/>
                        </a:ln>
                        <a:solidFill>
                          <a:prstClr val="black"/>
                        </a:solidFill>
                        <a:effectLst/>
                        <a:uLnTx/>
                        <a:uFillTx/>
                        <a:latin typeface="Georgia" panose="02040502050405020303" pitchFamily="18" charset="0"/>
                        <a:ea typeface="+mn-ea"/>
                        <a:cs typeface="+mn-cs"/>
                      </a:endParaRPr>
                    </a:p>
                  </a:txBody>
                  <a:tcPr>
                    <a:lnB w="9525" cap="flat" cmpd="sng" algn="ctr">
                      <a:solidFill>
                        <a:schemeClr val="bg1">
                          <a:lumMod val="65000"/>
                        </a:schemeClr>
                      </a:solidFill>
                      <a:prstDash val="sysDot"/>
                      <a:round/>
                      <a:headEnd type="none" w="med" len="med"/>
                      <a:tailEnd type="none" w="med" len="med"/>
                    </a:lnB>
                    <a:noFill/>
                  </a:tcPr>
                </a:tc>
                <a:tc>
                  <a:txBody>
                    <a:bodyPr/>
                    <a:lstStyle/>
                    <a:p>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1</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B w="9525" cap="flat" cmpd="sng" algn="ctr">
                      <a:solidFill>
                        <a:schemeClr val="bg1">
                          <a:lumMod val="65000"/>
                        </a:schemeClr>
                      </a:solidFill>
                      <a:prstDash val="sysDot"/>
                      <a:round/>
                      <a:headEnd type="none" w="med" len="med"/>
                      <a:tailEnd type="none" w="med" len="med"/>
                    </a:lnB>
                    <a:solidFill>
                      <a:srgbClr val="FF3300"/>
                    </a:solidFill>
                  </a:tcPr>
                </a:tc>
                <a:extLst>
                  <a:ext uri="{0D108BD9-81ED-4DB2-BD59-A6C34878D82A}">
                    <a16:rowId xmlns:a16="http://schemas.microsoft.com/office/drawing/2014/main" val="10000"/>
                  </a:ext>
                </a:extLst>
              </a:tr>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Monitor conformance with data policies and standards</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1</a:t>
                      </a:r>
                      <a:endParaRPr kumimoji="0" lang="en-US" sz="950" b="0"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1</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FF3300"/>
                    </a:solidFill>
                  </a:tcPr>
                </a:tc>
                <a:extLst>
                  <a:ext uri="{0D108BD9-81ED-4DB2-BD59-A6C34878D82A}">
                    <a16:rowId xmlns:a16="http://schemas.microsoft.com/office/drawing/2014/main" val="10001"/>
                  </a:ext>
                </a:extLst>
              </a:tr>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Establish governance body and working groups</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2,3</a:t>
                      </a:r>
                      <a:endParaRPr kumimoji="0" lang="en-US" sz="950" b="0"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r>
                        <a:rPr kumimoji="0" lang="en-US" sz="880" b="1"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FFC000"/>
                    </a:solidFill>
                  </a:tcPr>
                </a:tc>
                <a:extLst>
                  <a:ext uri="{0D108BD9-81ED-4DB2-BD59-A6C34878D82A}">
                    <a16:rowId xmlns:a16="http://schemas.microsoft.com/office/drawing/2014/main" val="10002"/>
                  </a:ext>
                </a:extLst>
              </a:tr>
              <a:tr h="3536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Provide a strategic roadmap and a data management framework</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3,4</a:t>
                      </a:r>
                      <a:endParaRPr kumimoji="0" lang="en-US" sz="950" b="0" i="0" u="none" strike="noStrike" kern="1200" cap="none" spc="0" normalizeH="0" baseline="3000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pPr marL="0" algn="l" rtl="0" eaLnBrk="1" latinLnBrk="0" hangingPunct="1"/>
                      <a:r>
                        <a:rPr kumimoji="0" lang="en-US" sz="880" b="1"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FFC000"/>
                    </a:solidFill>
                  </a:tcPr>
                </a:tc>
                <a:extLst>
                  <a:ext uri="{0D108BD9-81ED-4DB2-BD59-A6C34878D82A}">
                    <a16:rowId xmlns:a16="http://schemas.microsoft.com/office/drawing/2014/main" val="10003"/>
                  </a:ext>
                </a:extLst>
              </a:tr>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Define standard terms and roles and responsibilities</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3,5</a:t>
                      </a:r>
                      <a:endParaRPr kumimoji="0" lang="en-US" sz="950" b="0" i="0" u="none" strike="noStrike" kern="1200" cap="none" spc="0" normalizeH="0" baseline="3000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pPr marL="0" algn="l" rtl="0" eaLnBrk="1" latinLnBrk="0" hangingPunct="1"/>
                      <a:r>
                        <a:rPr kumimoji="0" lang="en-US" sz="880" b="1"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FFC000"/>
                    </a:solidFill>
                  </a:tcPr>
                </a:tc>
                <a:extLst>
                  <a:ext uri="{0D108BD9-81ED-4DB2-BD59-A6C34878D82A}">
                    <a16:rowId xmlns:a16="http://schemas.microsoft.com/office/drawing/2014/main" val="10004"/>
                  </a:ext>
                </a:extLst>
              </a:tr>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Acquire, train, and retain data managers</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3</a:t>
                      </a:r>
                      <a:endParaRPr kumimoji="0" lang="en-US" sz="950" b="0" i="0" u="none" strike="noStrike" kern="1200" cap="none" spc="0" normalizeH="0" baseline="3000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pPr marL="0" algn="l" rtl="0" eaLnBrk="1" latinLnBrk="0" hangingPunct="1"/>
                      <a:r>
                        <a:rPr kumimoji="0" lang="en-US" sz="880" b="1"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FFC000"/>
                    </a:solidFill>
                  </a:tcPr>
                </a:tc>
                <a:extLst>
                  <a:ext uri="{0D108BD9-81ED-4DB2-BD59-A6C34878D82A}">
                    <a16:rowId xmlns:a16="http://schemas.microsoft.com/office/drawing/2014/main" val="10005"/>
                  </a:ext>
                </a:extLst>
              </a:tr>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Maintain corporate view of data and its value</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1,3</a:t>
                      </a:r>
                      <a:endParaRPr kumimoji="0" lang="en-US" sz="950" b="0" i="0" u="none" strike="noStrike" kern="1200" cap="none" spc="0" normalizeH="0" baseline="3000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pPr marL="0" algn="l" rtl="0" eaLnBrk="1" latinLnBrk="0" hangingPunct="1"/>
                      <a:r>
                        <a:rPr kumimoji="0" lang="en-US" sz="880" b="1"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3</a:t>
                      </a:r>
                      <a:endParaRPr kumimoji="0" lang="en-US" sz="880" b="1"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FFFF00"/>
                    </a:solidFill>
                  </a:tcPr>
                </a:tc>
                <a:extLst>
                  <a:ext uri="{0D108BD9-81ED-4DB2-BD59-A6C34878D82A}">
                    <a16:rowId xmlns:a16="http://schemas.microsoft.com/office/drawing/2014/main" val="10006"/>
                  </a:ext>
                </a:extLst>
              </a:tr>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Implement data management planning</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5</a:t>
                      </a:r>
                      <a:endParaRPr kumimoji="0" lang="en-US" sz="950" b="0" i="0" u="none" strike="noStrike" kern="1200" cap="none" spc="0" normalizeH="0" baseline="3000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noFill/>
                  </a:tcPr>
                </a:tc>
                <a:tc>
                  <a:txBody>
                    <a:bodyPr/>
                    <a:lstStyle/>
                    <a:p>
                      <a:pPr marL="0" algn="l" rtl="0" eaLnBrk="1" latinLnBrk="0" hangingPunct="1"/>
                      <a:r>
                        <a:rPr kumimoji="0" lang="en-US" sz="880" b="1"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prstClr val="black"/>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lnB w="9525" cap="flat" cmpd="sng" algn="ctr">
                      <a:solidFill>
                        <a:schemeClr val="bg1">
                          <a:lumMod val="65000"/>
                        </a:schemeClr>
                      </a:solidFill>
                      <a:prstDash val="sysDot"/>
                      <a:round/>
                      <a:headEnd type="none" w="med" len="med"/>
                      <a:tailEnd type="none" w="med" len="med"/>
                    </a:lnB>
                    <a:solidFill>
                      <a:srgbClr val="FFC000"/>
                    </a:solidFill>
                  </a:tcPr>
                </a:tc>
                <a:extLst>
                  <a:ext uri="{0D108BD9-81ED-4DB2-BD59-A6C34878D82A}">
                    <a16:rowId xmlns:a16="http://schemas.microsoft.com/office/drawing/2014/main" val="10007"/>
                  </a:ext>
                </a:extLst>
              </a:tr>
              <a:tr h="353608">
                <a:tc>
                  <a:txBody>
                    <a:bodyPr/>
                    <a:lstStyle/>
                    <a:p>
                      <a:r>
                        <a:rPr kumimoji="0" lang="en-US" sz="880" b="0" i="0" u="none" strike="noStrike" kern="1200" cap="none" spc="0" normalizeH="0" baseline="0" dirty="0" smtClean="0">
                          <a:ln>
                            <a:noFill/>
                          </a:ln>
                          <a:solidFill>
                            <a:prstClr val="black"/>
                          </a:solidFill>
                          <a:effectLst/>
                          <a:uLnTx/>
                          <a:uFillTx/>
                          <a:latin typeface="Georgia" panose="02040502050405020303" pitchFamily="18" charset="0"/>
                          <a:ea typeface="+mn-ea"/>
                          <a:cs typeface="+mn-cs"/>
                        </a:rPr>
                        <a:t>Engage industry on leading practices and lessons learned</a:t>
                      </a:r>
                      <a:r>
                        <a:rPr kumimoji="0" lang="en-US" sz="950" b="0" i="0" u="none" strike="noStrike" kern="1200" cap="none" spc="0" normalizeH="0" baseline="30000" dirty="0" smtClean="0">
                          <a:ln>
                            <a:noFill/>
                          </a:ln>
                          <a:solidFill>
                            <a:prstClr val="black"/>
                          </a:solidFill>
                          <a:effectLst/>
                          <a:uLnTx/>
                          <a:uFillTx/>
                          <a:latin typeface="Georgia" panose="02040502050405020303" pitchFamily="18" charset="0"/>
                          <a:ea typeface="+mn-ea"/>
                          <a:cs typeface="+mn-cs"/>
                        </a:rPr>
                        <a:t>3</a:t>
                      </a:r>
                      <a:endParaRPr kumimoji="0" lang="en-US" sz="950" b="0" i="0" u="none" strike="noStrike" kern="1200" cap="none" spc="0" normalizeH="0" baseline="30000" dirty="0">
                        <a:ln>
                          <a:noFill/>
                        </a:ln>
                        <a:solidFill>
                          <a:prstClr val="black"/>
                        </a:solidFill>
                        <a:effectLst/>
                        <a:uLnTx/>
                        <a:uFillTx/>
                        <a:latin typeface="Georgia" panose="02040502050405020303" pitchFamily="18" charset="0"/>
                        <a:ea typeface="+mn-ea"/>
                        <a:cs typeface="+mn-cs"/>
                      </a:endParaRPr>
                    </a:p>
                  </a:txBody>
                  <a:tcP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5</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solidFill>
                      <a:srgbClr val="00B050"/>
                    </a:solidFill>
                  </a:tcPr>
                </a:tc>
                <a:extLst>
                  <a:ext uri="{0D108BD9-81ED-4DB2-BD59-A6C34878D82A}">
                    <a16:rowId xmlns:a16="http://schemas.microsoft.com/office/drawing/2014/main" val="10008"/>
                  </a:ext>
                </a:extLst>
              </a:tr>
            </a:tbl>
          </a:graphicData>
        </a:graphic>
      </p:graphicFrame>
      <p:sp>
        <p:nvSpPr>
          <p:cNvPr id="13" name="TextBox 12"/>
          <p:cNvSpPr txBox="1"/>
          <p:nvPr/>
        </p:nvSpPr>
        <p:spPr>
          <a:xfrm>
            <a:off x="2140944" y="1405778"/>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79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14915570"/>
              </p:ext>
            </p:extLst>
          </p:nvPr>
        </p:nvGraphicFramePr>
        <p:xfrm>
          <a:off x="3886200" y="1752600"/>
          <a:ext cx="5715000" cy="4403566"/>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tblGrid>
              <a:tr h="4397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Monitor secondary use of your data</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4</a:t>
                      </a:r>
                    </a:p>
                  </a:txBody>
                  <a:tcPr anchor="ctr">
                    <a:noFill/>
                  </a:tcPr>
                </a:tc>
                <a:tc>
                  <a:txBody>
                    <a:bodyPr/>
                    <a:lstStyle/>
                    <a:p>
                      <a:r>
                        <a:rPr lang="en-US" sz="880" b="1" i="0" dirty="0" smtClean="0">
                          <a:solidFill>
                            <a:schemeClr val="bg1"/>
                          </a:solidFill>
                          <a:latin typeface="Georgia" panose="02040502050405020303" pitchFamily="18" charset="0"/>
                        </a:rPr>
                        <a:t>1</a:t>
                      </a:r>
                      <a:endParaRPr lang="en-US" sz="880" b="1" i="0" dirty="0">
                        <a:solidFill>
                          <a:schemeClr val="bg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33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Manage acquired data on behalf of owners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1</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Revisit data management plans throughout projects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5</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latin typeface="Georgia" panose="02040502050405020303" pitchFamily="18" charset="0"/>
                        </a:rPr>
                        <a:t>2</a:t>
                      </a:r>
                      <a:endParaRPr lang="en-US" sz="880" b="1" i="0" dirty="0">
                        <a:latin typeface="Georgia" panose="02040502050405020303" pitchFamily="18" charset="0"/>
                      </a:endParaRPr>
                    </a:p>
                  </a:txBody>
                  <a:tcPr anchor="ctr">
                    <a:solidFill>
                      <a:srgbClr val="FFC000"/>
                    </a:solidFill>
                  </a:tcPr>
                </a:tc>
                <a:extLst>
                  <a:ext uri="{0D108BD9-81ED-4DB2-BD59-A6C34878D82A}">
                    <a16:rowId xmlns:a16="http://schemas.microsoft.com/office/drawing/2014/main" val="10000"/>
                  </a:ext>
                </a:extLst>
              </a:tr>
              <a:tr h="5591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402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Keep workforce communications open</a:t>
                      </a:r>
                      <a:endParaRPr kumimoji="0" lang="en-US" sz="950" b="1" i="1" kern="1200" baseline="30000" noProof="0" dirty="0" smtClean="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2</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Publish an enterprise-wide policy directive</a:t>
                      </a:r>
                      <a:r>
                        <a:rPr kumimoji="0" lang="en-US" sz="950" b="1" i="1" kern="1200" baseline="30000" noProof="0" dirty="0" smtClean="0">
                          <a:solidFill>
                            <a:schemeClr val="dk1"/>
                          </a:solidFill>
                          <a:latin typeface="Georgia" panose="02040502050405020303" pitchFamily="18" charset="0"/>
                          <a:ea typeface="+mn-ea"/>
                          <a:cs typeface="+mn-cs"/>
                        </a:rPr>
                        <a:t>3</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Centralize resources for the workforce</a:t>
                      </a:r>
                      <a:r>
                        <a:rPr kumimoji="0" lang="en-US" sz="950" b="1" i="1" kern="1200" baseline="30000" noProof="0" dirty="0" smtClean="0">
                          <a:solidFill>
                            <a:schemeClr val="dk1"/>
                          </a:solidFill>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solidFill>
                      <a:srgbClr val="FFFF00"/>
                    </a:solidFill>
                  </a:tcPr>
                </a:tc>
                <a:extLst>
                  <a:ext uri="{0D108BD9-81ED-4DB2-BD59-A6C34878D82A}">
                    <a16:rowId xmlns:a16="http://schemas.microsoft.com/office/drawing/2014/main" val="10002"/>
                  </a:ext>
                </a:extLst>
              </a:tr>
              <a:tr h="10593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Communicate policies, standards, and processes, adjust with feedback</a:t>
                      </a:r>
                      <a:r>
                        <a:rPr kumimoji="0" lang="en-US" sz="950" b="0" i="0" kern="1200" baseline="30000" noProof="0" dirty="0" smtClean="0">
                          <a:solidFill>
                            <a:schemeClr val="dk1"/>
                          </a:solidFill>
                          <a:latin typeface="+mn-lt"/>
                          <a:ea typeface="+mn-ea"/>
                          <a:cs typeface="+mn-cs"/>
                        </a:rPr>
                        <a:t>2</a:t>
                      </a:r>
                      <a:endParaRPr kumimoji="0" lang="en-US" sz="95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Identify regulatory compliance mandates, define data storage, protection, auditing, planning, standards, sharing, archiving, and retention policies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Make communications, directives, standards, guides, and tools accessible from one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schemeClr val="dk1"/>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r h="4397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Model data and develop standards</a:t>
                      </a:r>
                      <a:r>
                        <a:rPr kumimoji="0" lang="en-US" sz="950" b="1" i="1" kern="1200" baseline="30000" noProof="0" dirty="0" smtClean="0">
                          <a:solidFill>
                            <a:schemeClr val="dk1"/>
                          </a:solidFill>
                          <a:latin typeface="Georgia" panose="02040502050405020303" pitchFamily="18" charset="0"/>
                          <a:ea typeface="+mn-ea"/>
                          <a:cs typeface="+mn-cs"/>
                        </a:rPr>
                        <a:t>1</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Introduce and track performance measures</a:t>
                      </a:r>
                      <a:r>
                        <a:rPr kumimoji="0" lang="en-US" sz="950" b="1" i="1" kern="1200" baseline="30000" noProof="0" dirty="0" smtClean="0">
                          <a:solidFill>
                            <a:schemeClr val="dk1"/>
                          </a:solidFill>
                          <a:latin typeface="Georgia" panose="02040502050405020303" pitchFamily="18" charset="0"/>
                          <a:ea typeface="+mn-ea"/>
                          <a:cs typeface="+mn-cs"/>
                        </a:rPr>
                        <a:t>3</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4</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Implement and sustain performance improvement program</a:t>
                      </a:r>
                      <a:r>
                        <a:rPr kumimoji="0" lang="en-US" sz="950" b="1" i="1" kern="1200" baseline="30000" noProof="0" dirty="0" smtClean="0">
                          <a:solidFill>
                            <a:schemeClr val="dk1"/>
                          </a:solidFill>
                          <a:latin typeface="Georgia" panose="02040502050405020303" pitchFamily="18" charset="0"/>
                          <a:ea typeface="+mn-ea"/>
                          <a:cs typeface="+mn-cs"/>
                        </a:rPr>
                        <a:t>3</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5</a:t>
                      </a:r>
                      <a:endParaRPr kumimoji="0" lang="en-US" sz="880" b="1" i="0" kern="1200" dirty="0">
                        <a:solidFill>
                          <a:schemeClr val="bg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solidFill>
                      <a:srgbClr val="00B050"/>
                    </a:solidFill>
                  </a:tcPr>
                </a:tc>
                <a:extLst>
                  <a:ext uri="{0D108BD9-81ED-4DB2-BD59-A6C34878D82A}">
                    <a16:rowId xmlns:a16="http://schemas.microsoft.com/office/drawing/2014/main" val="10004"/>
                  </a:ext>
                </a:extLst>
              </a:tr>
              <a:tr h="139519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Build taxonomy, provide definitions; leverage existing standards and define models, format, syntax, controlled values and validation rules; provide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Report via scorecards and management dashboards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noFill/>
                  </a:tcPr>
                </a:tc>
                <a:tc hMerge="1">
                  <a:txBody>
                    <a:bodyPr/>
                    <a:lstStyle/>
                    <a:p>
                      <a:endParaRPr lang="en-US" sz="880" dirty="0"/>
                    </a:p>
                  </a:txBody>
                  <a:tcPr>
                    <a:noFill/>
                  </a:tcPr>
                </a:tc>
                <a:extLst>
                  <a:ext uri="{0D108BD9-81ED-4DB2-BD59-A6C34878D82A}">
                    <a16:rowId xmlns:a16="http://schemas.microsoft.com/office/drawing/2014/main" val="10005"/>
                  </a:ext>
                </a:extLst>
              </a:tr>
            </a:tbl>
          </a:graphicData>
        </a:graphic>
      </p:graphicFrame>
      <p:sp>
        <p:nvSpPr>
          <p:cNvPr id="42" name="TextBox 41"/>
          <p:cNvSpPr txBox="1"/>
          <p:nvPr/>
        </p:nvSpPr>
        <p:spPr>
          <a:xfrm>
            <a:off x="4100509" y="1381387"/>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9" name="Group 8"/>
          <p:cNvGrpSpPr/>
          <p:nvPr/>
        </p:nvGrpSpPr>
        <p:grpSpPr>
          <a:xfrm>
            <a:off x="5465912" y="6440725"/>
            <a:ext cx="4187357" cy="281212"/>
            <a:chOff x="3941911" y="6095998"/>
            <a:chExt cx="4187357" cy="281212"/>
          </a:xfrm>
        </p:grpSpPr>
        <p:grpSp>
          <p:nvGrpSpPr>
            <p:cNvPr id="10" name="Group 9"/>
            <p:cNvGrpSpPr/>
            <p:nvPr/>
          </p:nvGrpSpPr>
          <p:grpSpPr>
            <a:xfrm>
              <a:off x="3941911" y="6095998"/>
              <a:ext cx="782489" cy="280545"/>
              <a:chOff x="1219200" y="6172200"/>
              <a:chExt cx="1191519" cy="415499"/>
            </a:xfrm>
          </p:grpSpPr>
          <p:sp>
            <p:nvSpPr>
              <p:cNvPr id="24" name="TextBox 23"/>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5" name="TextBox 24"/>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1" name="Group 10"/>
            <p:cNvGrpSpPr/>
            <p:nvPr/>
          </p:nvGrpSpPr>
          <p:grpSpPr>
            <a:xfrm>
              <a:off x="4780110" y="6096665"/>
              <a:ext cx="782490" cy="280545"/>
              <a:chOff x="1219200" y="6172200"/>
              <a:chExt cx="1191521" cy="415499"/>
            </a:xfrm>
          </p:grpSpPr>
          <p:sp>
            <p:nvSpPr>
              <p:cNvPr id="22" name="TextBox 21"/>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3" name="TextBox 22"/>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2" name="Group 11"/>
            <p:cNvGrpSpPr/>
            <p:nvPr/>
          </p:nvGrpSpPr>
          <p:grpSpPr>
            <a:xfrm>
              <a:off x="5619030" y="6096002"/>
              <a:ext cx="782490" cy="280545"/>
              <a:chOff x="1219200" y="6172200"/>
              <a:chExt cx="1191521" cy="415499"/>
            </a:xfrm>
          </p:grpSpPr>
          <p:sp>
            <p:nvSpPr>
              <p:cNvPr id="20" name="TextBox 19"/>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1" name="TextBox 20"/>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6460154" y="6096002"/>
              <a:ext cx="782490" cy="280545"/>
              <a:chOff x="1219200" y="6172200"/>
              <a:chExt cx="1191521" cy="415499"/>
            </a:xfrm>
          </p:grpSpPr>
          <p:sp>
            <p:nvSpPr>
              <p:cNvPr id="18" name="TextBox 17"/>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19" name="TextBox 18"/>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7294711" y="6095999"/>
              <a:ext cx="834557" cy="280545"/>
              <a:chOff x="1219200" y="6172200"/>
              <a:chExt cx="1270804" cy="415499"/>
            </a:xfrm>
          </p:grpSpPr>
          <p:sp>
            <p:nvSpPr>
              <p:cNvPr id="16" name="TextBox 15"/>
              <p:cNvSpPr txBox="1"/>
              <p:nvPr/>
            </p:nvSpPr>
            <p:spPr>
              <a:xfrm>
                <a:off x="1438940" y="6172201"/>
                <a:ext cx="1051064"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7" name="TextBox 16"/>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
        <p:nvSpPr>
          <p:cNvPr id="5" name="Rectangle 4"/>
          <p:cNvSpPr/>
          <p:nvPr/>
        </p:nvSpPr>
        <p:spPr>
          <a:xfrm>
            <a:off x="3886200" y="2819400"/>
            <a:ext cx="1905000" cy="1447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791200" y="2819400"/>
            <a:ext cx="1905000" cy="1447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696200" y="2819400"/>
            <a:ext cx="1905000" cy="1447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86200" y="4267200"/>
            <a:ext cx="1905000" cy="1905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2000" y="6442830"/>
            <a:ext cx="838200" cy="2784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40" dirty="0">
                <a:solidFill>
                  <a:schemeClr val="tx1"/>
                </a:solidFill>
              </a:rPr>
              <a:t>Key Takeaway</a:t>
            </a:r>
          </a:p>
        </p:txBody>
      </p:sp>
    </p:spTree>
    <p:extLst>
      <p:ext uri="{BB962C8B-B14F-4D97-AF65-F5344CB8AC3E}">
        <p14:creationId xmlns:p14="http://schemas.microsoft.com/office/powerpoint/2010/main" val="4032479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Senge’s</a:t>
            </a:r>
            <a:r>
              <a:rPr lang="en-US" dirty="0" smtClean="0"/>
              <a:t> 5 Disciplines</a:t>
            </a:r>
            <a:endParaRPr lang="en-US" dirty="0"/>
          </a:p>
        </p:txBody>
      </p:sp>
      <p:sp>
        <p:nvSpPr>
          <p:cNvPr id="3" name="Content Placeholder 2"/>
          <p:cNvSpPr>
            <a:spLocks noGrp="1"/>
          </p:cNvSpPr>
          <p:nvPr>
            <p:ph idx="1"/>
          </p:nvPr>
        </p:nvSpPr>
        <p:spPr>
          <a:xfrm>
            <a:off x="627961" y="1825625"/>
            <a:ext cx="10725839" cy="4351338"/>
          </a:xfrm>
        </p:spPr>
        <p:txBody>
          <a:bodyPr>
            <a:normAutofit lnSpcReduction="10000"/>
          </a:bodyPr>
          <a:lstStyle/>
          <a:p>
            <a:pPr>
              <a:lnSpc>
                <a:spcPct val="120000"/>
              </a:lnSpc>
            </a:pPr>
            <a:r>
              <a:rPr lang="en-US" dirty="0" smtClean="0"/>
              <a:t>A shared vision</a:t>
            </a:r>
          </a:p>
          <a:p>
            <a:pPr lvl="1">
              <a:lnSpc>
                <a:spcPct val="120000"/>
              </a:lnSpc>
            </a:pPr>
            <a:r>
              <a:rPr lang="en-US" dirty="0" smtClean="0"/>
              <a:t>Authentic and shared</a:t>
            </a:r>
          </a:p>
          <a:p>
            <a:pPr lvl="1">
              <a:lnSpc>
                <a:spcPct val="120000"/>
              </a:lnSpc>
            </a:pPr>
            <a:r>
              <a:rPr lang="en-US" dirty="0"/>
              <a:t>“People are not playing according to the rules of the game, but </a:t>
            </a:r>
            <a:r>
              <a:rPr lang="en-US" dirty="0" smtClean="0"/>
              <a:t>feel </a:t>
            </a:r>
            <a:r>
              <a:rPr lang="en-US" dirty="0"/>
              <a:t>responsible for the game</a:t>
            </a:r>
            <a:r>
              <a:rPr lang="en-US" dirty="0" smtClean="0"/>
              <a:t>.”</a:t>
            </a:r>
          </a:p>
          <a:p>
            <a:pPr>
              <a:lnSpc>
                <a:spcPct val="120000"/>
              </a:lnSpc>
            </a:pPr>
            <a:r>
              <a:rPr lang="en-US" dirty="0" smtClean="0"/>
              <a:t>Mental models</a:t>
            </a:r>
          </a:p>
          <a:p>
            <a:pPr lvl="1">
              <a:lnSpc>
                <a:spcPct val="120000"/>
              </a:lnSpc>
            </a:pPr>
            <a:r>
              <a:rPr lang="en-US" dirty="0" smtClean="0"/>
              <a:t>The </a:t>
            </a:r>
            <a:r>
              <a:rPr lang="en-US" dirty="0"/>
              <a:t>presumptions and generalizations people have which influence their actions</a:t>
            </a:r>
            <a:r>
              <a:rPr lang="en-US" dirty="0" smtClean="0"/>
              <a:t>.</a:t>
            </a:r>
          </a:p>
          <a:p>
            <a:pPr lvl="2">
              <a:lnSpc>
                <a:spcPct val="120000"/>
              </a:lnSpc>
            </a:pPr>
            <a:r>
              <a:rPr lang="en-US" dirty="0" smtClean="0"/>
              <a:t>Hierarchy</a:t>
            </a:r>
          </a:p>
          <a:p>
            <a:pPr lvl="2">
              <a:lnSpc>
                <a:spcPct val="120000"/>
              </a:lnSpc>
            </a:pPr>
            <a:r>
              <a:rPr lang="en-US" dirty="0" smtClean="0"/>
              <a:t>Openness</a:t>
            </a:r>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8</a:t>
            </a:fld>
            <a:endParaRPr lang="en-US"/>
          </a:p>
        </p:txBody>
      </p:sp>
    </p:spTree>
    <p:extLst>
      <p:ext uri="{BB962C8B-B14F-4D97-AF65-F5344CB8AC3E}">
        <p14:creationId xmlns:p14="http://schemas.microsoft.com/office/powerpoint/2010/main" val="27399315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46"/>
            <a:ext cx="10515600" cy="1325563"/>
          </a:xfrm>
        </p:spPr>
        <p:txBody>
          <a:bodyPr>
            <a:normAutofit fontScale="90000"/>
          </a:bodyPr>
          <a:lstStyle/>
          <a:p>
            <a:r>
              <a:rPr lang="en-US" sz="2700" dirty="0"/>
              <a:t>leading practices for</a:t>
            </a:r>
            <a:r>
              <a:rPr lang="en-US" sz="1400" dirty="0"/>
              <a:t/>
            </a:r>
            <a:br>
              <a:rPr lang="en-US" sz="1400" dirty="0"/>
            </a:br>
            <a:r>
              <a:rPr lang="en-US" dirty="0" smtClean="0"/>
              <a:t>Architecture</a:t>
            </a:r>
            <a:r>
              <a:rPr lang="en-US" dirty="0"/>
              <a:t>, Analysis, and Design</a:t>
            </a:r>
          </a:p>
        </p:txBody>
      </p:sp>
      <p:sp>
        <p:nvSpPr>
          <p:cNvPr id="13" name="TextBox 12"/>
          <p:cNvSpPr txBox="1"/>
          <p:nvPr/>
        </p:nvSpPr>
        <p:spPr>
          <a:xfrm>
            <a:off x="1762117" y="2032679"/>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25150325"/>
              </p:ext>
            </p:extLst>
          </p:nvPr>
        </p:nvGraphicFramePr>
        <p:xfrm>
          <a:off x="3590917" y="2479431"/>
          <a:ext cx="6221298" cy="3722079"/>
        </p:xfrm>
        <a:graphic>
          <a:graphicData uri="http://schemas.openxmlformats.org/drawingml/2006/table">
            <a:tbl>
              <a:tblPr>
                <a:tableStyleId>{5C22544A-7EE6-4342-B048-85BDC9FD1C3A}</a:tableStyleId>
              </a:tblPr>
              <a:tblGrid>
                <a:gridCol w="1824914">
                  <a:extLst>
                    <a:ext uri="{9D8B030D-6E8A-4147-A177-3AD203B41FA5}">
                      <a16:colId xmlns:a16="http://schemas.microsoft.com/office/drawing/2014/main" val="20000"/>
                    </a:ext>
                  </a:extLst>
                </a:gridCol>
                <a:gridCol w="248852">
                  <a:extLst>
                    <a:ext uri="{9D8B030D-6E8A-4147-A177-3AD203B41FA5}">
                      <a16:colId xmlns:a16="http://schemas.microsoft.com/office/drawing/2014/main" val="20001"/>
                    </a:ext>
                  </a:extLst>
                </a:gridCol>
                <a:gridCol w="1824914">
                  <a:extLst>
                    <a:ext uri="{9D8B030D-6E8A-4147-A177-3AD203B41FA5}">
                      <a16:colId xmlns:a16="http://schemas.microsoft.com/office/drawing/2014/main" val="20002"/>
                    </a:ext>
                  </a:extLst>
                </a:gridCol>
                <a:gridCol w="248852">
                  <a:extLst>
                    <a:ext uri="{9D8B030D-6E8A-4147-A177-3AD203B41FA5}">
                      <a16:colId xmlns:a16="http://schemas.microsoft.com/office/drawing/2014/main" val="20003"/>
                    </a:ext>
                  </a:extLst>
                </a:gridCol>
                <a:gridCol w="1824914">
                  <a:extLst>
                    <a:ext uri="{9D8B030D-6E8A-4147-A177-3AD203B41FA5}">
                      <a16:colId xmlns:a16="http://schemas.microsoft.com/office/drawing/2014/main" val="20004"/>
                    </a:ext>
                  </a:extLst>
                </a:gridCol>
                <a:gridCol w="248852">
                  <a:extLst>
                    <a:ext uri="{9D8B030D-6E8A-4147-A177-3AD203B41FA5}">
                      <a16:colId xmlns:a16="http://schemas.microsoft.com/office/drawing/2014/main" val="20005"/>
                    </a:ext>
                  </a:extLst>
                </a:gridCol>
              </a:tblGrid>
              <a:tr h="586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Support data management processes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3</a:t>
                      </a:r>
                    </a:p>
                  </a:txBody>
                  <a:tcPr anchor="ctr">
                    <a:noFill/>
                  </a:tcPr>
                </a:tc>
                <a:tc>
                  <a:txBody>
                    <a:bodyPr/>
                    <a:lstStyle/>
                    <a:p>
                      <a:r>
                        <a:rPr kumimoji="0" lang="en-US" sz="880" b="1" i="0" u="none" strike="noStrike" kern="1200" cap="none" spc="0" normalizeH="0" baseline="0" noProof="0" dirty="0" smtClean="0">
                          <a:ln>
                            <a:noFill/>
                          </a:ln>
                          <a:solidFill>
                            <a:schemeClr val="tx1"/>
                          </a:solidFill>
                          <a:effectLst/>
                          <a:uLnTx/>
                          <a:uFillTx/>
                          <a:latin typeface="Georgia" panose="02040502050405020303" pitchFamily="18" charset="0"/>
                          <a:ea typeface="+mn-ea"/>
                          <a:cs typeface="+mn-cs"/>
                        </a:rPr>
                        <a:t>2</a:t>
                      </a:r>
                      <a:endParaRPr lang="en-US" sz="880" b="1" i="0" dirty="0">
                        <a:solidFill>
                          <a:schemeClr val="tx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Document design with transparency</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tx1"/>
                          </a:solidFill>
                          <a:effectLst/>
                          <a:uLnTx/>
                          <a:uFillTx/>
                          <a:latin typeface="Georgia" panose="02040502050405020303" pitchFamily="18" charset="0"/>
                          <a:ea typeface="+mn-ea"/>
                          <a:cs typeface="+mn-cs"/>
                        </a:rPr>
                        <a:t>3</a:t>
                      </a:r>
                      <a:endParaRPr kumimoji="0" lang="en-US" sz="880" b="1" i="0" u="none" strike="noStrike" kern="1200" cap="none" spc="0" normalizeH="0" baseline="0" dirty="0">
                        <a:ln>
                          <a:noFill/>
                        </a:ln>
                        <a:solidFill>
                          <a:schemeClr val="tx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Follow architectural standards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2</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latin typeface="Georgia" panose="02040502050405020303" pitchFamily="18" charset="0"/>
                        </a:rPr>
                        <a:t>3</a:t>
                      </a:r>
                      <a:endParaRPr lang="en-US" sz="880" b="1" i="0" dirty="0">
                        <a:latin typeface="Georgia" panose="02040502050405020303" pitchFamily="18" charset="0"/>
                      </a:endParaRPr>
                    </a:p>
                  </a:txBody>
                  <a:tcPr anchor="ctr">
                    <a:solidFill>
                      <a:srgbClr val="FFFF00"/>
                    </a:solidFill>
                  </a:tcPr>
                </a:tc>
                <a:extLst>
                  <a:ext uri="{0D108BD9-81ED-4DB2-BD59-A6C34878D82A}">
                    <a16:rowId xmlns:a16="http://schemas.microsoft.com/office/drawing/2014/main" val="10000"/>
                  </a:ext>
                </a:extLst>
              </a:tr>
              <a:tr h="166481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Identify, acquire or build, and deploy appropriate tools and platforms for data storage, planning, inventory and datacasting, modeling and profiling, cleaning and enrichment, and analytics and knowledge extraction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Provide specifications with traceability from creation through consumption</a:t>
                      </a:r>
                      <a:r>
                        <a:rPr lang="en-US" sz="950" baseline="30000" dirty="0" smtClean="0"/>
                        <a:t>2</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Consider Enterprise Architectural Frameworks, such as </a:t>
                      </a:r>
                      <a:r>
                        <a:rPr lang="en-US" sz="880" dirty="0" err="1" smtClean="0"/>
                        <a:t>Zachman</a:t>
                      </a:r>
                      <a:r>
                        <a:rPr lang="en-US" sz="880" dirty="0" smtClean="0"/>
                        <a:t>, TOGAF, FEA, and Gartner, that address system complexity and promote business alignment</a:t>
                      </a:r>
                      <a:r>
                        <a:rPr lang="en-US" sz="950" baseline="30000" dirty="0" smtClean="0"/>
                        <a:t>6</a:t>
                      </a:r>
                    </a:p>
                    <a:p>
                      <a:endParaRPr lang="en-US" sz="880" dirty="0" smtClean="0"/>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6526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Create and maintain test data</a:t>
                      </a:r>
                      <a:r>
                        <a:rPr kumimoji="0" lang="en-US" sz="950" b="1" i="1" kern="1200" baseline="30000" noProof="0" dirty="0" smtClean="0">
                          <a:solidFill>
                            <a:schemeClr val="dk1"/>
                          </a:solidFill>
                          <a:latin typeface="Georgia" panose="02040502050405020303" pitchFamily="18" charset="0"/>
                          <a:ea typeface="+mn-ea"/>
                          <a:cs typeface="+mn-cs"/>
                        </a:rPr>
                        <a:t>1</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no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L w="9525" cap="flat" cmpd="sng" algn="ctr">
                      <a:no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extLst>
                  <a:ext uri="{0D108BD9-81ED-4DB2-BD59-A6C34878D82A}">
                    <a16:rowId xmlns:a16="http://schemas.microsoft.com/office/drawing/2014/main" val="10002"/>
                  </a:ext>
                </a:extLst>
              </a:tr>
              <a:tr h="818421">
                <a:tc gridSpan="2">
                  <a:txBody>
                    <a:bodyPr/>
                    <a:lstStyle/>
                    <a:p>
                      <a:r>
                        <a:rPr lang="en-US" sz="880" dirty="0" smtClean="0"/>
                        <a:t>Gather valid and invalid/illegal data with variety and in large volumes</a:t>
                      </a:r>
                      <a:r>
                        <a:rPr lang="en-US" sz="950" baseline="30000" dirty="0" smtClean="0"/>
                        <a:t>7</a:t>
                      </a:r>
                    </a:p>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no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noFill/>
                      <a:prstDash val="sysDot"/>
                      <a:round/>
                      <a:headEnd type="none" w="med" len="med"/>
                      <a:tailEnd type="none" w="med" len="med"/>
                    </a:lnL>
                    <a:lnB w="9525" cap="flat" cmpd="sng" algn="ctr">
                      <a:no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2" name="TextBox 41"/>
          <p:cNvSpPr txBox="1"/>
          <p:nvPr/>
        </p:nvSpPr>
        <p:spPr>
          <a:xfrm>
            <a:off x="3913221" y="2032679"/>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9" name="Group 8"/>
          <p:cNvGrpSpPr/>
          <p:nvPr/>
        </p:nvGrpSpPr>
        <p:grpSpPr>
          <a:xfrm>
            <a:off x="5465911" y="6440725"/>
            <a:ext cx="4193924" cy="281212"/>
            <a:chOff x="3941911" y="6095998"/>
            <a:chExt cx="4193924" cy="281212"/>
          </a:xfrm>
        </p:grpSpPr>
        <p:grpSp>
          <p:nvGrpSpPr>
            <p:cNvPr id="10" name="Group 9"/>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841124" cy="280545"/>
              <a:chOff x="1219200" y="6172200"/>
              <a:chExt cx="1280803" cy="415499"/>
            </a:xfrm>
          </p:grpSpPr>
          <p:sp>
            <p:nvSpPr>
              <p:cNvPr id="17" name="TextBox 16"/>
              <p:cNvSpPr txBox="1"/>
              <p:nvPr/>
            </p:nvSpPr>
            <p:spPr>
              <a:xfrm>
                <a:off x="1438940" y="6172201"/>
                <a:ext cx="1061063"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Tree>
    <p:extLst>
      <p:ext uri="{BB962C8B-B14F-4D97-AF65-F5344CB8AC3E}">
        <p14:creationId xmlns:p14="http://schemas.microsoft.com/office/powerpoint/2010/main" val="2605461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441"/>
            <a:ext cx="10515600" cy="1325563"/>
          </a:xfrm>
        </p:spPr>
        <p:txBody>
          <a:bodyPr/>
          <a:lstStyle/>
          <a:p>
            <a:r>
              <a:rPr lang="en-US" sz="2400" dirty="0"/>
              <a:t>leading practices for</a:t>
            </a:r>
            <a:r>
              <a:rPr lang="en-US" sz="1400" dirty="0"/>
              <a:t/>
            </a:r>
            <a:br>
              <a:rPr lang="en-US" sz="1400" dirty="0"/>
            </a:br>
            <a:r>
              <a:rPr lang="en-US" dirty="0" smtClean="0"/>
              <a:t>Data </a:t>
            </a:r>
            <a:r>
              <a:rPr lang="en-US" dirty="0"/>
              <a:t>Storage</a:t>
            </a:r>
          </a:p>
        </p:txBody>
      </p:sp>
      <p:sp>
        <p:nvSpPr>
          <p:cNvPr id="13" name="TextBox 12"/>
          <p:cNvSpPr txBox="1"/>
          <p:nvPr/>
        </p:nvSpPr>
        <p:spPr>
          <a:xfrm>
            <a:off x="2161539" y="1743946"/>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27905247"/>
              </p:ext>
            </p:extLst>
          </p:nvPr>
        </p:nvGraphicFramePr>
        <p:xfrm>
          <a:off x="3865711" y="2105162"/>
          <a:ext cx="5715000" cy="4000621"/>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tblGrid>
              <a:tr h="4571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Use a suitable common repository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5</a:t>
                      </a:r>
                    </a:p>
                  </a:txBody>
                  <a:tcPr anchor="ctr">
                    <a:noFill/>
                  </a:tcPr>
                </a:tc>
                <a:tc>
                  <a:txBody>
                    <a:bodyPr/>
                    <a:lstStyle/>
                    <a:p>
                      <a:r>
                        <a:rPr kumimoji="0" lang="en-US" sz="880" b="1" i="0" u="none" strike="noStrike" kern="1200" cap="none" spc="0" normalizeH="0" baseline="0" noProof="0" dirty="0" smtClean="0">
                          <a:ln>
                            <a:noFill/>
                          </a:ln>
                          <a:solidFill>
                            <a:schemeClr val="tx1"/>
                          </a:solidFill>
                          <a:effectLst/>
                          <a:uLnTx/>
                          <a:uFillTx/>
                          <a:latin typeface="Georgia" panose="02040502050405020303" pitchFamily="18" charset="0"/>
                          <a:ea typeface="+mn-ea"/>
                          <a:cs typeface="+mn-cs"/>
                        </a:rPr>
                        <a:t>2</a:t>
                      </a:r>
                      <a:endParaRPr lang="en-US" sz="880" b="1" i="0" dirty="0">
                        <a:solidFill>
                          <a:schemeClr val="tx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Classify information confidentiality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1</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Keep names intuitive and descriptive</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5</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solidFill>
                            <a:schemeClr val="bg1"/>
                          </a:solidFill>
                          <a:latin typeface="Georgia" panose="02040502050405020303" pitchFamily="18" charset="0"/>
                        </a:rPr>
                        <a:t>1</a:t>
                      </a:r>
                      <a:endParaRPr lang="en-US" sz="880" b="1" i="0" dirty="0">
                        <a:solidFill>
                          <a:schemeClr val="bg1"/>
                        </a:solidFill>
                        <a:latin typeface="Georgia" panose="02040502050405020303" pitchFamily="18" charset="0"/>
                      </a:endParaRPr>
                    </a:p>
                  </a:txBody>
                  <a:tcPr anchor="ctr">
                    <a:solidFill>
                      <a:srgbClr val="FF0000"/>
                    </a:solidFill>
                  </a:tcPr>
                </a:tc>
                <a:extLst>
                  <a:ext uri="{0D108BD9-81ED-4DB2-BD59-A6C34878D82A}">
                    <a16:rowId xmlns:a16="http://schemas.microsoft.com/office/drawing/2014/main" val="10000"/>
                  </a:ext>
                </a:extLst>
              </a:tr>
              <a:tr h="890602">
                <a:tc rowSpan="3" gridSpan="2">
                  <a:txBody>
                    <a:bodyPr/>
                    <a:lstStyle/>
                    <a:p>
                      <a:r>
                        <a:rPr lang="en-US" sz="880" dirty="0" smtClean="0"/>
                        <a:t>Share a user-friendly repository that allows depositing data, versioning/back-up, browsing, search/discovery, controlled access, building equity, archiving and citations; may also offer rating and providing feedback, cataloging, curation, and share requests; consider cell-level access control</a:t>
                      </a:r>
                      <a:r>
                        <a:rPr lang="en-US" sz="950" baseline="30000" dirty="0" smtClean="0"/>
                        <a:t>4,5,8</a:t>
                      </a:r>
                    </a:p>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rowSpan="3"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Mark and portion-mark information with Controlled Unclassified Information (CUI) classifications</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Make names of folders, files, tables, fields, and variables intuitive and descriptive</a:t>
                      </a:r>
                    </a:p>
                    <a:p>
                      <a:endParaRPr lang="en-US" sz="880" dirty="0" smtClean="0"/>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493776">
                <a:tc gridSpan="2"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tc hMerge="1" vMerge="1">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Keep structures well-organized</a:t>
                      </a:r>
                      <a:r>
                        <a:rPr kumimoji="0" lang="en-US" sz="950" b="1" i="1" kern="1200" baseline="30000" noProof="0" dirty="0" smtClean="0">
                          <a:solidFill>
                            <a:schemeClr val="dk1"/>
                          </a:solidFill>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1</a:t>
                      </a:r>
                      <a:endParaRPr kumimoji="0" lang="en-US" sz="880" b="1" i="0" kern="1200" dirty="0">
                        <a:solidFill>
                          <a:schemeClr val="bg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Provide informative documentation</a:t>
                      </a:r>
                      <a:r>
                        <a:rPr kumimoji="0" lang="en-US" sz="950" b="1" i="1" kern="1200" baseline="30000" noProof="0" dirty="0" smtClean="0">
                          <a:solidFill>
                            <a:schemeClr val="dk1"/>
                          </a:solidFill>
                          <a:latin typeface="Georgia" panose="02040502050405020303" pitchFamily="18" charset="0"/>
                          <a:ea typeface="+mn-ea"/>
                          <a:cs typeface="+mn-cs"/>
                        </a:rPr>
                        <a:t>5</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1</a:t>
                      </a:r>
                      <a:endParaRPr kumimoji="0" lang="en-US" sz="880" b="1" i="0" kern="1200" dirty="0">
                        <a:solidFill>
                          <a:schemeClr val="bg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solidFill>
                      <a:srgbClr val="FF0000"/>
                    </a:solidFill>
                  </a:tcPr>
                </a:tc>
                <a:extLst>
                  <a:ext uri="{0D108BD9-81ED-4DB2-BD59-A6C34878D82A}">
                    <a16:rowId xmlns:a16="http://schemas.microsoft.com/office/drawing/2014/main" val="10002"/>
                  </a:ext>
                </a:extLst>
              </a:tr>
              <a:tr h="890602">
                <a:tc gridSpan="2" vMerge="1">
                  <a:txBody>
                    <a:bodyPr/>
                    <a:lstStyle/>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v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Make structures of folders, files, data model, and content logical and organized</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rowSpan="3" gridSpan="2">
                  <a:txBody>
                    <a:bodyPr/>
                    <a:lstStyle/>
                    <a:p>
                      <a:r>
                        <a:rPr lang="en-US" sz="880" dirty="0" smtClean="0"/>
                        <a:t>Include a data management plan or a read-me file that describes the project, the spatial and temporal extent, the data/content, the sources, the methodology, the outliers, the estimates, the data quality measures, the POCs, and future plans</a:t>
                      </a:r>
                      <a:r>
                        <a:rPr lang="en-US" sz="950" baseline="30000" dirty="0" smtClean="0"/>
                        <a:t>5</a:t>
                      </a:r>
                    </a:p>
                    <a:p>
                      <a:endParaRPr lang="en-US" sz="880" dirty="0" smtClean="0"/>
                    </a:p>
                  </a:txBody>
                  <a:tcPr>
                    <a:lnL w="9525" cap="flat" cmpd="sng" algn="ctr">
                      <a:solidFill>
                        <a:schemeClr val="bg1">
                          <a:lumMod val="65000"/>
                        </a:schemeClr>
                      </a:solidFill>
                      <a:prstDash val="sysDot"/>
                      <a:round/>
                      <a:headEnd type="none" w="med" len="med"/>
                      <a:tailEnd type="none" w="med" len="med"/>
                    </a:lnL>
                    <a:noFill/>
                  </a:tcPr>
                </a:tc>
                <a:tc rowSpan="3"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r h="4937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Meet data and quality standards</a:t>
                      </a:r>
                      <a:r>
                        <a:rPr kumimoji="0" lang="en-US" sz="950" b="1" i="1" kern="1200" baseline="30000" noProof="0" dirty="0" smtClean="0">
                          <a:solidFill>
                            <a:schemeClr val="dk1"/>
                          </a:solidFill>
                          <a:latin typeface="Georgia" panose="02040502050405020303" pitchFamily="18" charset="0"/>
                          <a:ea typeface="+mn-ea"/>
                          <a:cs typeface="+mn-cs"/>
                        </a:rPr>
                        <a:t>5</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Archive inactive but valuable data</a:t>
                      </a:r>
                      <a:r>
                        <a:rPr kumimoji="0" lang="en-US" sz="950" b="1" i="1" kern="1200" baseline="30000" noProof="0" dirty="0" smtClean="0">
                          <a:solidFill>
                            <a:schemeClr val="dk1"/>
                          </a:solidFill>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tx1"/>
                          </a:solidFill>
                          <a:latin typeface="Georgia" panose="02040502050405020303" pitchFamily="18" charset="0"/>
                          <a:ea typeface="+mn-ea"/>
                          <a:cs typeface="+mn-cs"/>
                        </a:rPr>
                        <a:t>2</a:t>
                      </a:r>
                      <a:endParaRPr kumimoji="0" lang="en-US" sz="880" b="1" i="0" kern="1200" dirty="0">
                        <a:solidFill>
                          <a:schemeClr val="tx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C000"/>
                    </a:solidFill>
                  </a:tcPr>
                </a:tc>
                <a:tc gridSpan="2"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hMerge="1" vMerge="1">
                  <a:txBody>
                    <a:bodyPr/>
                    <a:lstStyle/>
                    <a:p>
                      <a:pPr marL="0" algn="l" rtl="0" eaLnBrk="1" latinLnBrk="0" hangingPunct="1"/>
                      <a:endParaRPr kumimoji="0" lang="en-US" sz="880" b="1" i="0" kern="1200" dirty="0">
                        <a:solidFill>
                          <a:schemeClr val="bg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solidFill>
                      <a:srgbClr val="00B050"/>
                    </a:solidFill>
                  </a:tcPr>
                </a:tc>
                <a:extLst>
                  <a:ext uri="{0D108BD9-81ED-4DB2-BD59-A6C34878D82A}">
                    <a16:rowId xmlns:a16="http://schemas.microsoft.com/office/drawing/2014/main" val="10004"/>
                  </a:ext>
                </a:extLst>
              </a:tr>
              <a:tr h="774666">
                <a:tc gridSpan="2">
                  <a:txBody>
                    <a:bodyPr/>
                    <a:lstStyle/>
                    <a:p>
                      <a:r>
                        <a:rPr lang="en-US" sz="880" dirty="0" smtClean="0"/>
                        <a:t>Adhere to data standards and ensure quality control; provide required and suggested metadata</a:t>
                      </a:r>
                      <a:r>
                        <a:rPr lang="en-US" sz="950" baseline="30000" dirty="0" smtClean="0"/>
                        <a:t>1</a:t>
                      </a:r>
                    </a:p>
                    <a:p>
                      <a:endParaRPr lang="en-US" sz="880" dirty="0" smtClean="0"/>
                    </a:p>
                  </a:txBody>
                  <a:tcPr>
                    <a:lnR w="9525" cap="flat" cmpd="sng" algn="ctr">
                      <a:solidFill>
                        <a:schemeClr val="bg1">
                          <a:lumMod val="65000"/>
                        </a:schemeClr>
                      </a:solidFill>
                      <a:prstDash val="sysDot"/>
                      <a:round/>
                      <a:headEnd type="none" w="med" len="med"/>
                      <a:tailEnd type="none" w="med" len="med"/>
                    </a:lnR>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noFill/>
                  </a:tcPr>
                </a:tc>
                <a:tc gridSpan="2">
                  <a:txBody>
                    <a:bodyPr/>
                    <a:lstStyle/>
                    <a:p>
                      <a:r>
                        <a:rPr lang="en-US" sz="880" dirty="0" smtClean="0"/>
                        <a:t>Move master files of  inactive data, that has been identified for long-term preservation, to archive</a:t>
                      </a:r>
                      <a:r>
                        <a:rPr lang="en-US" sz="950" baseline="30000" dirty="0" smtClean="0"/>
                        <a:t>4</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noFill/>
                  </a:tcPr>
                </a:tc>
                <a:tc gridSpan="2"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noFill/>
                  </a:tcPr>
                </a:tc>
                <a:tc hMerge="1" vMerge="1">
                  <a:txBody>
                    <a:bodyPr/>
                    <a:lstStyle/>
                    <a:p>
                      <a:endParaRPr lang="en-US" sz="880" dirty="0"/>
                    </a:p>
                  </a:txBody>
                  <a:tcPr>
                    <a:noFill/>
                  </a:tcPr>
                </a:tc>
                <a:extLst>
                  <a:ext uri="{0D108BD9-81ED-4DB2-BD59-A6C34878D82A}">
                    <a16:rowId xmlns:a16="http://schemas.microsoft.com/office/drawing/2014/main" val="10005"/>
                  </a:ext>
                </a:extLst>
              </a:tr>
            </a:tbl>
          </a:graphicData>
        </a:graphic>
      </p:graphicFrame>
      <p:sp>
        <p:nvSpPr>
          <p:cNvPr id="42" name="TextBox 41"/>
          <p:cNvSpPr txBox="1"/>
          <p:nvPr/>
        </p:nvSpPr>
        <p:spPr>
          <a:xfrm>
            <a:off x="4102344" y="1743946"/>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10" name="Group 9"/>
          <p:cNvGrpSpPr/>
          <p:nvPr/>
        </p:nvGrpSpPr>
        <p:grpSpPr>
          <a:xfrm>
            <a:off x="5465911" y="6440725"/>
            <a:ext cx="4193924" cy="281212"/>
            <a:chOff x="3941911" y="6095998"/>
            <a:chExt cx="4193924" cy="281212"/>
          </a:xfrm>
        </p:grpSpPr>
        <p:grpSp>
          <p:nvGrpSpPr>
            <p:cNvPr id="11" name="Group 10"/>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841124" cy="280545"/>
              <a:chOff x="1219200" y="6172200"/>
              <a:chExt cx="1280803" cy="415499"/>
            </a:xfrm>
          </p:grpSpPr>
          <p:sp>
            <p:nvSpPr>
              <p:cNvPr id="17" name="TextBox 16"/>
              <p:cNvSpPr txBox="1"/>
              <p:nvPr/>
            </p:nvSpPr>
            <p:spPr>
              <a:xfrm>
                <a:off x="1438940" y="6172201"/>
                <a:ext cx="1061063"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Tree>
    <p:extLst>
      <p:ext uri="{BB962C8B-B14F-4D97-AF65-F5344CB8AC3E}">
        <p14:creationId xmlns:p14="http://schemas.microsoft.com/office/powerpoint/2010/main" val="8301909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446" y="46358"/>
            <a:ext cx="10515600" cy="1325563"/>
          </a:xfrm>
        </p:spPr>
        <p:txBody>
          <a:bodyPr>
            <a:normAutofit/>
          </a:bodyPr>
          <a:lstStyle/>
          <a:p>
            <a:r>
              <a:rPr lang="en-US" sz="2700" dirty="0"/>
              <a:t>leading practices for</a:t>
            </a:r>
            <a:r>
              <a:rPr lang="en-US" sz="1600" dirty="0"/>
              <a:t/>
            </a:r>
            <a:br>
              <a:rPr lang="en-US" sz="1600" dirty="0"/>
            </a:br>
            <a:r>
              <a:rPr lang="en-US" sz="3300" dirty="0"/>
              <a:t>Extract </a:t>
            </a:r>
            <a:r>
              <a:rPr lang="en-US" sz="3300" dirty="0"/>
              <a:t>Transform Load (ETL</a:t>
            </a:r>
            <a:r>
              <a:rPr lang="en-US" sz="3300" dirty="0" smtClean="0"/>
              <a:t>)/ Data </a:t>
            </a:r>
            <a:r>
              <a:rPr lang="en-US" sz="3300" dirty="0"/>
              <a:t>Migration</a:t>
            </a:r>
          </a:p>
        </p:txBody>
      </p:sp>
      <p:sp>
        <p:nvSpPr>
          <p:cNvPr id="13" name="TextBox 12"/>
          <p:cNvSpPr txBox="1"/>
          <p:nvPr/>
        </p:nvSpPr>
        <p:spPr>
          <a:xfrm>
            <a:off x="2247900" y="1371920"/>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12971363"/>
              </p:ext>
            </p:extLst>
          </p:nvPr>
        </p:nvGraphicFramePr>
        <p:xfrm>
          <a:off x="3848196" y="1752600"/>
          <a:ext cx="3810000" cy="3928872"/>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tblGrid>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Plan for quality before collection</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4</a:t>
                      </a:r>
                    </a:p>
                  </a:txBody>
                  <a:tcPr anchor="ctr">
                    <a:noFill/>
                  </a:tcPr>
                </a:tc>
                <a:tc>
                  <a:txBody>
                    <a:bodyPr/>
                    <a:lstStyle/>
                    <a:p>
                      <a:r>
                        <a:rPr kumimoji="0" lang="en-US" sz="880" b="1" i="0" u="none" strike="noStrike" kern="1200" cap="none" spc="0" normalizeH="0" baseline="0" noProof="0" dirty="0" smtClean="0">
                          <a:ln>
                            <a:noFill/>
                          </a:ln>
                          <a:solidFill>
                            <a:schemeClr val="tx1"/>
                          </a:solidFill>
                          <a:effectLst/>
                          <a:uLnTx/>
                          <a:uFillTx/>
                          <a:latin typeface="Georgia" panose="02040502050405020303" pitchFamily="18" charset="0"/>
                          <a:ea typeface="+mn-ea"/>
                          <a:cs typeface="+mn-cs"/>
                        </a:rPr>
                        <a:t>2</a:t>
                      </a:r>
                      <a:endParaRPr lang="en-US" sz="880" b="1" i="0" dirty="0">
                        <a:solidFill>
                          <a:schemeClr val="tx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Collect with quality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5</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1</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R w="12700" cap="flat" cmpd="sng" algn="ctr">
                      <a:noFill/>
                      <a:prstDash val="solid"/>
                      <a:round/>
                      <a:headEnd type="none" w="med" len="med"/>
                      <a:tailEnd type="none" w="med" len="med"/>
                    </a:lnR>
                    <a:solidFill>
                      <a:srgbClr val="FF3300"/>
                    </a:solidFill>
                  </a:tcPr>
                </a:tc>
                <a:extLst>
                  <a:ext uri="{0D108BD9-81ED-4DB2-BD59-A6C34878D82A}">
                    <a16:rowId xmlns:a16="http://schemas.microsoft.com/office/drawing/2014/main" val="10000"/>
                  </a:ext>
                </a:extLst>
              </a:tr>
              <a:tr h="5956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Identify and document data quality measures before data collection, consider gathering parameters that widen the applicability of your data</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Maintain consistent data typing, separate values from annotations, store with appropriate precision, use consistent codes and appropriate delimiters, provide required and suggested metadata,</a:t>
                      </a:r>
                    </a:p>
                    <a:p>
                      <a:r>
                        <a:rPr lang="en-US" sz="880" dirty="0" smtClean="0"/>
                        <a:t>double-check</a:t>
                      </a:r>
                      <a:r>
                        <a:rPr lang="en-US" sz="950" baseline="30000" dirty="0" smtClean="0"/>
                        <a:t>5</a:t>
                      </a:r>
                    </a:p>
                    <a:p>
                      <a:endParaRPr lang="en-US" sz="880" dirty="0" smtClean="0"/>
                    </a:p>
                  </a:txBody>
                  <a:tcPr>
                    <a:lnL w="9525" cap="flat" cmpd="sng" algn="ctr">
                      <a:solidFill>
                        <a:schemeClr val="bg1">
                          <a:lumMod val="65000"/>
                        </a:schemeClr>
                      </a:solidFill>
                      <a:prstDash val="sysDot"/>
                      <a:round/>
                      <a:headEnd type="none" w="med" len="med"/>
                      <a:tailEnd type="none" w="med" len="med"/>
                    </a:lnL>
                    <a:lnR w="12700" cap="flat" cmpd="sng" algn="ctr">
                      <a:noFill/>
                      <a:prstDash val="solid"/>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472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Plan for data migration</a:t>
                      </a:r>
                      <a:r>
                        <a:rPr kumimoji="0" lang="en-US" sz="950" b="1" i="1" kern="1200" baseline="30000" noProof="0" dirty="0" smtClean="0">
                          <a:solidFill>
                            <a:schemeClr val="dk1"/>
                          </a:solidFill>
                          <a:latin typeface="Georgia" panose="02040502050405020303" pitchFamily="18" charset="0"/>
                          <a:ea typeface="+mn-ea"/>
                          <a:cs typeface="+mn-cs"/>
                        </a:rPr>
                        <a:t>9</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2</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Use migration to clean data</a:t>
                      </a:r>
                      <a:r>
                        <a:rPr kumimoji="0" lang="en-US" sz="950" b="1" i="1" kern="1200" baseline="30000" noProof="0" dirty="0" smtClean="0">
                          <a:solidFill>
                            <a:schemeClr val="dk1"/>
                          </a:solidFill>
                          <a:latin typeface="Georgia" panose="02040502050405020303" pitchFamily="18" charset="0"/>
                          <a:ea typeface="+mn-ea"/>
                          <a:cs typeface="+mn-cs"/>
                        </a:rPr>
                        <a:t>10</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R w="12700" cap="flat" cmpd="sng" algn="ctr">
                      <a:noFill/>
                      <a:prstDash val="solid"/>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FF00"/>
                    </a:solidFill>
                  </a:tcPr>
                </a:tc>
                <a:extLst>
                  <a:ext uri="{0D108BD9-81ED-4DB2-BD59-A6C34878D82A}">
                    <a16:rowId xmlns:a16="http://schemas.microsoft.com/office/drawing/2014/main" val="10002"/>
                  </a:ext>
                </a:extLst>
              </a:tr>
              <a:tr h="991592">
                <a:tc gridSpan="2">
                  <a:txBody>
                    <a:bodyPr/>
                    <a:lstStyle/>
                    <a:p>
                      <a:r>
                        <a:rPr lang="en-US" sz="880" dirty="0" smtClean="0"/>
                        <a:t>Describe compatibility of data being integrated, compatibility of source and destination environments, migration architecture, integration method, related workforce communication, pre and post validation tests, closeout and knowledge transfer activities</a:t>
                      </a:r>
                      <a:r>
                        <a:rPr lang="en-US" sz="950" baseline="30000" dirty="0" smtClean="0"/>
                        <a:t>9</a:t>
                      </a:r>
                    </a:p>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Take the opportunity and clean data being migrated to enforce data and quality standards; alternatively, consider migrating data as-is and enabling schema-on-read options at the time of knowledge extraction</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12700" cap="flat" cmpd="sng" algn="ctr">
                      <a:noFill/>
                      <a:prstDash val="solid"/>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2" name="TextBox 41"/>
          <p:cNvSpPr txBox="1"/>
          <p:nvPr/>
        </p:nvSpPr>
        <p:spPr>
          <a:xfrm>
            <a:off x="4076700" y="1371920"/>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9" name="Group 8"/>
          <p:cNvGrpSpPr/>
          <p:nvPr/>
        </p:nvGrpSpPr>
        <p:grpSpPr>
          <a:xfrm>
            <a:off x="5465912" y="6440725"/>
            <a:ext cx="4187357" cy="281212"/>
            <a:chOff x="3941911" y="6095998"/>
            <a:chExt cx="4187357" cy="281212"/>
          </a:xfrm>
        </p:grpSpPr>
        <p:grpSp>
          <p:nvGrpSpPr>
            <p:cNvPr id="10" name="Group 9"/>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834557" cy="280545"/>
              <a:chOff x="1219200" y="6172200"/>
              <a:chExt cx="1270804" cy="415499"/>
            </a:xfrm>
          </p:grpSpPr>
          <p:sp>
            <p:nvSpPr>
              <p:cNvPr id="17" name="TextBox 16"/>
              <p:cNvSpPr txBox="1"/>
              <p:nvPr/>
            </p:nvSpPr>
            <p:spPr>
              <a:xfrm>
                <a:off x="1438940" y="6172201"/>
                <a:ext cx="1051064"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
        <p:nvSpPr>
          <p:cNvPr id="27" name="Rectangle 26"/>
          <p:cNvSpPr/>
          <p:nvPr/>
        </p:nvSpPr>
        <p:spPr>
          <a:xfrm>
            <a:off x="3848196" y="1752600"/>
            <a:ext cx="1905000" cy="1752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55541" y="3505200"/>
            <a:ext cx="1905000" cy="19812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2000" y="6442830"/>
            <a:ext cx="838200" cy="2784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40" dirty="0">
                <a:solidFill>
                  <a:schemeClr val="tx1"/>
                </a:solidFill>
              </a:rPr>
              <a:t>Key Takeaway</a:t>
            </a:r>
          </a:p>
        </p:txBody>
      </p:sp>
      <p:graphicFrame>
        <p:nvGraphicFramePr>
          <p:cNvPr id="31" name="Table 30"/>
          <p:cNvGraphicFramePr>
            <a:graphicFrameLocks noGrp="1"/>
          </p:cNvGraphicFramePr>
          <p:nvPr>
            <p:extLst>
              <p:ext uri="{D42A27DB-BD31-4B8C-83A1-F6EECF244321}">
                <p14:modId xmlns:p14="http://schemas.microsoft.com/office/powerpoint/2010/main" val="3178014659"/>
              </p:ext>
            </p:extLst>
          </p:nvPr>
        </p:nvGraphicFramePr>
        <p:xfrm>
          <a:off x="2088251" y="1752600"/>
          <a:ext cx="1752600" cy="493776"/>
        </p:xfrm>
        <a:graphic>
          <a:graphicData uri="http://schemas.openxmlformats.org/drawingml/2006/table">
            <a:tbl>
              <a:tblPr bandRow="1">
                <a:tableStyleId>{7DF18680-E054-41AD-8BC1-D1AEF772440D}</a:tableStyleId>
              </a:tblPr>
              <a:tblGrid>
                <a:gridCol w="15240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tblGrid>
              <a:tr h="353608">
                <a:tc>
                  <a:txBody>
                    <a:bodyPr/>
                    <a:lstStyle/>
                    <a:p>
                      <a:r>
                        <a:rPr lang="en-US" sz="880" dirty="0" smtClean="0">
                          <a:latin typeface="Georgia" panose="02040502050405020303" pitchFamily="18" charset="0"/>
                        </a:rPr>
                        <a:t>Cite the data source, data distributor, and copyright holder</a:t>
                      </a:r>
                      <a:r>
                        <a:rPr lang="en-US" sz="950" baseline="30000" dirty="0" smtClean="0">
                          <a:latin typeface="Georgia" panose="02040502050405020303" pitchFamily="18" charset="0"/>
                        </a:rPr>
                        <a:t>4</a:t>
                      </a:r>
                    </a:p>
                  </a:txBody>
                  <a:tcPr>
                    <a:lnB w="9525" cap="flat" cmpd="sng" algn="ctr">
                      <a:solidFill>
                        <a:schemeClr val="bg1">
                          <a:lumMod val="65000"/>
                        </a:schemeClr>
                      </a:solidFill>
                      <a:prstDash val="sysDot"/>
                      <a:round/>
                      <a:headEnd type="none" w="med" len="med"/>
                      <a:tailEnd type="none" w="med" len="med"/>
                    </a:lnB>
                    <a:noFill/>
                  </a:tcPr>
                </a:tc>
                <a:tc>
                  <a:txBody>
                    <a:bodyPr/>
                    <a:lstStyle/>
                    <a:p>
                      <a:r>
                        <a:rPr lang="en-US" sz="880" b="1" dirty="0" smtClean="0">
                          <a:solidFill>
                            <a:schemeClr val="bg1"/>
                          </a:solidFill>
                          <a:latin typeface="Georgia" panose="02040502050405020303" pitchFamily="18" charset="0"/>
                        </a:rPr>
                        <a:t>1</a:t>
                      </a:r>
                      <a:endParaRPr lang="en-US" sz="880" b="1" dirty="0">
                        <a:solidFill>
                          <a:schemeClr val="bg1"/>
                        </a:solidFill>
                        <a:latin typeface="Georgia" panose="02040502050405020303" pitchFamily="18" charset="0"/>
                      </a:endParaRPr>
                    </a:p>
                  </a:txBody>
                  <a:tcPr anchor="ctr">
                    <a:lnB w="9525" cap="flat" cmpd="sng" algn="ctr">
                      <a:solidFill>
                        <a:schemeClr val="bg1">
                          <a:lumMod val="65000"/>
                        </a:schemeClr>
                      </a:solidFill>
                      <a:prstDash val="sysDot"/>
                      <a:round/>
                      <a:headEnd type="none" w="med" len="med"/>
                      <a:tailEnd type="none" w="med" len="med"/>
                    </a:lnB>
                    <a:solidFill>
                      <a:srgbClr val="FF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7773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98" y="93733"/>
            <a:ext cx="10515600" cy="1325563"/>
          </a:xfrm>
        </p:spPr>
        <p:txBody>
          <a:bodyPr/>
          <a:lstStyle/>
          <a:p>
            <a:r>
              <a:rPr lang="en-US" sz="2400" dirty="0"/>
              <a:t>leading practices for</a:t>
            </a:r>
            <a:br>
              <a:rPr lang="en-US" sz="2400" dirty="0"/>
            </a:br>
            <a:r>
              <a:rPr lang="en-US" dirty="0" smtClean="0"/>
              <a:t>Quality </a:t>
            </a:r>
            <a:r>
              <a:rPr lang="en-US" dirty="0"/>
              <a:t>Assurance</a:t>
            </a:r>
          </a:p>
        </p:txBody>
      </p:sp>
      <p:sp>
        <p:nvSpPr>
          <p:cNvPr id="13" name="TextBox 12"/>
          <p:cNvSpPr txBox="1"/>
          <p:nvPr/>
        </p:nvSpPr>
        <p:spPr>
          <a:xfrm>
            <a:off x="2418998" y="1428433"/>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26107332"/>
              </p:ext>
            </p:extLst>
          </p:nvPr>
        </p:nvGraphicFramePr>
        <p:xfrm>
          <a:off x="3886200" y="1752601"/>
          <a:ext cx="5715000" cy="4394344"/>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tblGrid>
              <a:tr h="3211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Have a data quality strategy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2</a:t>
                      </a:r>
                    </a:p>
                  </a:txBody>
                  <a:tcPr anchor="ctr">
                    <a:noFill/>
                  </a:tcPr>
                </a:tc>
                <a:tc>
                  <a:txBody>
                    <a:bodyPr/>
                    <a:lstStyle/>
                    <a:p>
                      <a:r>
                        <a:rPr lang="en-US" sz="880" b="1" i="0" dirty="0" smtClean="0">
                          <a:solidFill>
                            <a:schemeClr val="tx1"/>
                          </a:solidFill>
                          <a:latin typeface="Georgia" panose="02040502050405020303" pitchFamily="18" charset="0"/>
                        </a:rPr>
                        <a:t>3</a:t>
                      </a:r>
                      <a:endParaRPr lang="en-US" sz="880" b="1" i="0" dirty="0">
                        <a:solidFill>
                          <a:schemeClr val="tx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Make business users data stewards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13</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tx1"/>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schemeClr val="tx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Perform data quality assessments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2</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solidFill>
                            <a:schemeClr val="tx1"/>
                          </a:solidFill>
                          <a:latin typeface="Georgia" panose="02040502050405020303" pitchFamily="18" charset="0"/>
                        </a:rPr>
                        <a:t>3</a:t>
                      </a:r>
                      <a:endParaRPr lang="en-US" sz="880" b="1" i="0" dirty="0">
                        <a:solidFill>
                          <a:schemeClr val="tx1"/>
                        </a:solidFill>
                        <a:latin typeface="Georgia" panose="02040502050405020303" pitchFamily="18" charset="0"/>
                      </a:endParaRPr>
                    </a:p>
                  </a:txBody>
                  <a:tcPr anchor="ctr">
                    <a:solidFill>
                      <a:srgbClr val="FFFF00"/>
                    </a:solidFill>
                  </a:tcPr>
                </a:tc>
                <a:extLst>
                  <a:ext uri="{0D108BD9-81ED-4DB2-BD59-A6C34878D82A}">
                    <a16:rowId xmlns:a16="http://schemas.microsoft.com/office/drawing/2014/main" val="10000"/>
                  </a:ext>
                </a:extLst>
              </a:tr>
              <a:tr h="139881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Develop rules that promote data completeness, uniqueness, timeliness, validity, accuracy, and consistency (consider other dimensions), define clear roles and responsibilities for quality, develop quality control and assurance procedures</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4,5,12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Empower business users with data steward responsibilities to promote integrity and quality of data under their stewardship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Profile data and assess quality against data standards and quality rules; mark data with quality control flags to distinguish between “good” and “bad” data</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4408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Clean data to improve quality</a:t>
                      </a:r>
                      <a:r>
                        <a:rPr kumimoji="0" lang="en-US" sz="950" b="1" i="1" kern="1200" baseline="30000" noProof="0" dirty="0" smtClean="0">
                          <a:solidFill>
                            <a:schemeClr val="dk1"/>
                          </a:solidFill>
                          <a:latin typeface="Georgia" panose="02040502050405020303" pitchFamily="18" charset="0"/>
                          <a:ea typeface="+mn-ea"/>
                          <a:cs typeface="+mn-cs"/>
                        </a:rPr>
                        <a:t>14</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Implement Master Data Management (MDM) solutions</a:t>
                      </a:r>
                      <a:r>
                        <a:rPr kumimoji="0" lang="en-US" sz="950" b="1" i="1" kern="1200" baseline="30000" noProof="0" dirty="0" smtClean="0">
                          <a:solidFill>
                            <a:schemeClr val="dk1"/>
                          </a:solidFill>
                          <a:latin typeface="Georgia" panose="02040502050405020303" pitchFamily="18" charset="0"/>
                          <a:ea typeface="+mn-ea"/>
                          <a:cs typeface="+mn-cs"/>
                        </a:rPr>
                        <a:t>1</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tx1"/>
                          </a:solidFill>
                          <a:latin typeface="Georgia" panose="02040502050405020303" pitchFamily="18" charset="0"/>
                          <a:ea typeface="+mn-ea"/>
                          <a:cs typeface="+mn-cs"/>
                        </a:rPr>
                        <a:t>4</a:t>
                      </a:r>
                      <a:endParaRPr kumimoji="0" lang="en-US" sz="880" b="1" i="0" kern="1200" dirty="0">
                        <a:solidFill>
                          <a:schemeClr val="tx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880" b="1" i="1" kern="1200" noProof="0" dirty="0" smtClean="0">
                          <a:solidFill>
                            <a:schemeClr val="dk1"/>
                          </a:solidFill>
                          <a:latin typeface="Georgia" panose="02040502050405020303" pitchFamily="18" charset="0"/>
                          <a:ea typeface="+mn-ea"/>
                          <a:cs typeface="+mn-cs"/>
                        </a:rPr>
                        <a:t>Enrich data via data integration</a:t>
                      </a:r>
                      <a:r>
                        <a:rPr kumimoji="0" lang="it-IT" sz="950" b="1" i="1" kern="1200" baseline="30000" noProof="0" dirty="0" smtClean="0">
                          <a:solidFill>
                            <a:schemeClr val="dk1"/>
                          </a:solidFill>
                          <a:latin typeface="Georgia" panose="02040502050405020303" pitchFamily="18" charset="0"/>
                          <a:ea typeface="+mn-ea"/>
                          <a:cs typeface="+mn-cs"/>
                        </a:rPr>
                        <a:t>15</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5</a:t>
                      </a:r>
                      <a:endParaRPr kumimoji="0" lang="en-US" sz="880" b="1" i="0" kern="1200" dirty="0">
                        <a:solidFill>
                          <a:schemeClr val="bg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solidFill>
                      <a:srgbClr val="00B050"/>
                    </a:solidFill>
                  </a:tcPr>
                </a:tc>
                <a:extLst>
                  <a:ext uri="{0D108BD9-81ED-4DB2-BD59-A6C34878D82A}">
                    <a16:rowId xmlns:a16="http://schemas.microsoft.com/office/drawing/2014/main" val="10002"/>
                  </a:ext>
                </a:extLst>
              </a:tr>
              <a:tr h="800100">
                <a:tc rowSpan="3"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Identify and document transformations and mappings required to improve “bad” data, clean using an ETL/Data Migration workflow</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14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noFill/>
                  </a:tcPr>
                </a:tc>
                <a:tc rowSpan="3"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rowSpan="3"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De-duplicate data via object linkage or entity resolution; build a data quality firewall around high quality data</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13,15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rowSpan="3"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Fuse related data together to capture a unified truth and enhance overall data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schemeClr val="dk1"/>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r h="493775">
                <a:tc gridSpan="2"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tc hMerge="1" vMerge="1">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FF00"/>
                    </a:solidFill>
                  </a:tcPr>
                </a:tc>
                <a:tc gridSpan="2"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hMerge="1" vMerge="1">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Go from databases to a knowledge-base</a:t>
                      </a:r>
                      <a:r>
                        <a:rPr kumimoji="0" lang="en-US" sz="950" b="1" i="1" kern="1200" baseline="30000" noProof="0" dirty="0" smtClean="0">
                          <a:solidFill>
                            <a:schemeClr val="dk1"/>
                          </a:solidFill>
                          <a:latin typeface="Georgia" panose="02040502050405020303" pitchFamily="18" charset="0"/>
                          <a:ea typeface="+mn-ea"/>
                          <a:cs typeface="+mn-cs"/>
                        </a:rPr>
                        <a:t>16</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5</a:t>
                      </a:r>
                      <a:endParaRPr kumimoji="0" lang="en-US" sz="880" b="1" i="0" kern="1200" dirty="0">
                        <a:solidFill>
                          <a:schemeClr val="bg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solidFill>
                      <a:srgbClr val="00B050"/>
                    </a:solidFill>
                  </a:tcPr>
                </a:tc>
                <a:extLst>
                  <a:ext uri="{0D108BD9-81ED-4DB2-BD59-A6C34878D82A}">
                    <a16:rowId xmlns:a16="http://schemas.microsoft.com/office/drawing/2014/main" val="10004"/>
                  </a:ext>
                </a:extLst>
              </a:tr>
              <a:tr h="680357">
                <a:tc gridSpan="2"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noFill/>
                  </a:tcPr>
                </a:tc>
                <a:tc hMerge="1" v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noFill/>
                  </a:tcPr>
                </a:tc>
                <a:tc gridSpan="2"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noFill/>
                  </a:tcPr>
                </a:tc>
                <a:tc hMerge="1" v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Extract and gather knowledge from available data via information extraction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noFill/>
                  </a:tcPr>
                </a:tc>
                <a:tc hMerge="1">
                  <a:txBody>
                    <a:bodyPr/>
                    <a:lstStyle/>
                    <a:p>
                      <a:endParaRPr lang="en-US" sz="880" dirty="0"/>
                    </a:p>
                  </a:txBody>
                  <a:tcPr>
                    <a:noFill/>
                  </a:tcPr>
                </a:tc>
                <a:extLst>
                  <a:ext uri="{0D108BD9-81ED-4DB2-BD59-A6C34878D82A}">
                    <a16:rowId xmlns:a16="http://schemas.microsoft.com/office/drawing/2014/main" val="10005"/>
                  </a:ext>
                </a:extLst>
              </a:tr>
            </a:tbl>
          </a:graphicData>
        </a:graphic>
      </p:graphicFrame>
      <p:sp>
        <p:nvSpPr>
          <p:cNvPr id="42" name="TextBox 41"/>
          <p:cNvSpPr txBox="1"/>
          <p:nvPr/>
        </p:nvSpPr>
        <p:spPr>
          <a:xfrm>
            <a:off x="4100508" y="1430921"/>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10" name="Group 9"/>
          <p:cNvGrpSpPr/>
          <p:nvPr/>
        </p:nvGrpSpPr>
        <p:grpSpPr>
          <a:xfrm>
            <a:off x="5465911" y="6440725"/>
            <a:ext cx="4193924" cy="281212"/>
            <a:chOff x="3941911" y="6095998"/>
            <a:chExt cx="4193924" cy="281212"/>
          </a:xfrm>
        </p:grpSpPr>
        <p:grpSp>
          <p:nvGrpSpPr>
            <p:cNvPr id="11" name="Group 10"/>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841124" cy="280545"/>
              <a:chOff x="1219200" y="6172200"/>
              <a:chExt cx="1280803" cy="415499"/>
            </a:xfrm>
          </p:grpSpPr>
          <p:sp>
            <p:nvSpPr>
              <p:cNvPr id="17" name="TextBox 16"/>
              <p:cNvSpPr txBox="1"/>
              <p:nvPr/>
            </p:nvSpPr>
            <p:spPr>
              <a:xfrm>
                <a:off x="1438940" y="6172201"/>
                <a:ext cx="1061063"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
        <p:nvSpPr>
          <p:cNvPr id="27" name="Rectangle 26"/>
          <p:cNvSpPr/>
          <p:nvPr/>
        </p:nvSpPr>
        <p:spPr>
          <a:xfrm>
            <a:off x="3886200" y="1752600"/>
            <a:ext cx="1905000" cy="1752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791200" y="1752600"/>
            <a:ext cx="1905000" cy="1752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72000" y="6442830"/>
            <a:ext cx="838200" cy="2784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40" dirty="0">
                <a:solidFill>
                  <a:schemeClr val="tx1"/>
                </a:solidFill>
              </a:rPr>
              <a:t>Key Takeaway</a:t>
            </a:r>
          </a:p>
        </p:txBody>
      </p:sp>
    </p:spTree>
    <p:extLst>
      <p:ext uri="{BB962C8B-B14F-4D97-AF65-F5344CB8AC3E}">
        <p14:creationId xmlns:p14="http://schemas.microsoft.com/office/powerpoint/2010/main" val="545356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z="2400" dirty="0"/>
              <a:t>leading practices for</a:t>
            </a:r>
            <a:br>
              <a:rPr lang="en-US" sz="2400" dirty="0"/>
            </a:br>
            <a:r>
              <a:rPr lang="en-US" dirty="0" smtClean="0"/>
              <a:t>Knowledge </a:t>
            </a:r>
            <a:r>
              <a:rPr lang="en-US" dirty="0"/>
              <a:t>Discovery</a:t>
            </a:r>
          </a:p>
        </p:txBody>
      </p:sp>
      <p:sp>
        <p:nvSpPr>
          <p:cNvPr id="13" name="TextBox 12"/>
          <p:cNvSpPr txBox="1"/>
          <p:nvPr/>
        </p:nvSpPr>
        <p:spPr>
          <a:xfrm>
            <a:off x="2360134" y="1440146"/>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75589299"/>
              </p:ext>
            </p:extLst>
          </p:nvPr>
        </p:nvGraphicFramePr>
        <p:xfrm>
          <a:off x="3886200" y="1752600"/>
          <a:ext cx="5715000" cy="3831336"/>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tblGrid>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Have a knowledge discovery strategy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17</a:t>
                      </a:r>
                    </a:p>
                  </a:txBody>
                  <a:tcPr anchor="ctr">
                    <a:noFill/>
                  </a:tcPr>
                </a:tc>
                <a:tc>
                  <a:txBody>
                    <a:bodyPr/>
                    <a:lstStyle/>
                    <a:p>
                      <a:r>
                        <a:rPr kumimoji="0" lang="en-US" sz="880" b="1" i="0" u="none" strike="noStrike" kern="1200" cap="none" spc="0" normalizeH="0" baseline="0" noProof="0" dirty="0" smtClean="0">
                          <a:ln>
                            <a:noFill/>
                          </a:ln>
                          <a:solidFill>
                            <a:schemeClr val="tx1"/>
                          </a:solidFill>
                          <a:effectLst/>
                          <a:uLnTx/>
                          <a:uFillTx/>
                          <a:latin typeface="Georgia" panose="02040502050405020303" pitchFamily="18" charset="0"/>
                          <a:ea typeface="+mn-ea"/>
                          <a:cs typeface="+mn-cs"/>
                        </a:rPr>
                        <a:t>3</a:t>
                      </a:r>
                      <a:endParaRPr lang="en-US" sz="880" b="1" i="0" dirty="0">
                        <a:solidFill>
                          <a:schemeClr val="tx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Ensure steps are repeatable and results reproducible</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5</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1</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Improve business and data understanding</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17</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latin typeface="Georgia" panose="02040502050405020303" pitchFamily="18" charset="0"/>
                        </a:rPr>
                        <a:t>2</a:t>
                      </a:r>
                      <a:endParaRPr lang="en-US" sz="880" b="1" i="0" dirty="0">
                        <a:latin typeface="Georgia" panose="02040502050405020303" pitchFamily="18" charset="0"/>
                      </a:endParaRPr>
                    </a:p>
                  </a:txBody>
                  <a:tcPr anchor="ctr">
                    <a:solidFill>
                      <a:srgbClr val="FFC000"/>
                    </a:solidFill>
                  </a:tcPr>
                </a:tc>
                <a:extLst>
                  <a:ext uri="{0D108BD9-81ED-4DB2-BD59-A6C34878D82A}">
                    <a16:rowId xmlns:a16="http://schemas.microsoft.com/office/drawing/2014/main" val="10000"/>
                  </a:ext>
                </a:extLst>
              </a:tr>
              <a:tr h="5956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Define what metrics drive the organization,  metrics maturity goals and roadmap, and iterative/agile analytic processes that can deliver on identified metrics, identify underlying architecture that supports agile methodologies and integrates well to limit the variety of technical skills needed</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17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Ensure data preparation, modeling/mining, and interpretation/evaluation are documented and reproducible</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Develop senior analysts that are well-versed in functional aspects of the organization and truly understand the data</a:t>
                      </a:r>
                      <a:r>
                        <a:rPr lang="en-US" sz="950" baseline="30000" dirty="0" smtClean="0"/>
                        <a:t>17</a:t>
                      </a:r>
                    </a:p>
                    <a:p>
                      <a:endParaRPr lang="en-US" sz="880" dirty="0" smtClean="0"/>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472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Introduce self-service BI solutions</a:t>
                      </a:r>
                      <a:r>
                        <a:rPr kumimoji="0" lang="en-US" sz="950" b="1" i="1" kern="1200" baseline="30000" noProof="0" dirty="0" smtClean="0">
                          <a:solidFill>
                            <a:schemeClr val="dk1"/>
                          </a:solidFill>
                          <a:latin typeface="Georgia" panose="02040502050405020303" pitchFamily="18" charset="0"/>
                          <a:ea typeface="+mn-ea"/>
                          <a:cs typeface="+mn-cs"/>
                        </a:rPr>
                        <a:t>17</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4</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no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noProof="0" dirty="0" smtClean="0">
                        <a:solidFill>
                          <a:schemeClr val="dk1"/>
                        </a:solidFill>
                        <a:latin typeface="Georgia" panose="02040502050405020303" pitchFamily="18" charset="0"/>
                        <a:ea typeface="+mn-ea"/>
                        <a:cs typeface="+mn-cs"/>
                      </a:endParaRPr>
                    </a:p>
                  </a:txBody>
                  <a:tcPr anchor="ctr">
                    <a:lnL w="9525" cap="flat" cmpd="sng" algn="ctr">
                      <a:no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extLst>
                  <a:ext uri="{0D108BD9-81ED-4DB2-BD59-A6C34878D82A}">
                    <a16:rowId xmlns:a16="http://schemas.microsoft.com/office/drawing/2014/main" val="10002"/>
                  </a:ext>
                </a:extLst>
              </a:tr>
              <a:tr h="991592">
                <a:tc gridSpan="2">
                  <a:txBody>
                    <a:bodyPr/>
                    <a:lstStyle/>
                    <a:p>
                      <a:r>
                        <a:rPr lang="en-US" sz="880" dirty="0" smtClean="0"/>
                        <a:t>Democratize knowledge discovery and enable non-technical workforce to mine and interpret data using self-service BI solutions and without any assistance from data scientists</a:t>
                      </a:r>
                    </a:p>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no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noFill/>
                      <a:prstDash val="sysDot"/>
                      <a:round/>
                      <a:headEnd type="none" w="med" len="med"/>
                      <a:tailEnd type="none" w="med" len="med"/>
                    </a:lnL>
                    <a:lnB w="9525" cap="flat" cmpd="sng" algn="ctr">
                      <a:no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2" name="TextBox 41"/>
          <p:cNvSpPr txBox="1"/>
          <p:nvPr/>
        </p:nvSpPr>
        <p:spPr>
          <a:xfrm>
            <a:off x="4156969" y="1434941"/>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09858608"/>
              </p:ext>
            </p:extLst>
          </p:nvPr>
        </p:nvGraphicFramePr>
        <p:xfrm>
          <a:off x="2133600" y="1752600"/>
          <a:ext cx="1752600" cy="987552"/>
        </p:xfrm>
        <a:graphic>
          <a:graphicData uri="http://schemas.openxmlformats.org/drawingml/2006/table">
            <a:tbl>
              <a:tblPr bandRow="1">
                <a:tableStyleId>{7DF18680-E054-41AD-8BC1-D1AEF772440D}</a:tableStyleId>
              </a:tblPr>
              <a:tblGrid>
                <a:gridCol w="15240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tblGrid>
              <a:tr h="353608">
                <a:tc>
                  <a:txBody>
                    <a:bodyPr/>
                    <a:lstStyle/>
                    <a:p>
                      <a:r>
                        <a:rPr lang="en-US" sz="880" dirty="0" smtClean="0">
                          <a:latin typeface="Georgia" panose="02040502050405020303" pitchFamily="18" charset="0"/>
                        </a:rPr>
                        <a:t>Implement Business Intelligence (BI) tools and user interfaces</a:t>
                      </a:r>
                      <a:r>
                        <a:rPr lang="en-US" sz="950" baseline="30000" dirty="0" smtClean="0">
                          <a:latin typeface="Georgia" panose="02040502050405020303" pitchFamily="18" charset="0"/>
                        </a:rPr>
                        <a:t>1</a:t>
                      </a:r>
                    </a:p>
                  </a:txBody>
                  <a:tcPr>
                    <a:lnB w="9525" cap="flat" cmpd="sng" algn="ctr">
                      <a:solidFill>
                        <a:schemeClr val="bg1">
                          <a:lumMod val="65000"/>
                        </a:schemeClr>
                      </a:solidFill>
                      <a:prstDash val="sysDot"/>
                      <a:round/>
                      <a:headEnd type="none" w="med" len="med"/>
                      <a:tailEnd type="none" w="med" len="med"/>
                    </a:lnB>
                    <a:noFill/>
                  </a:tcPr>
                </a:tc>
                <a:tc>
                  <a:txBody>
                    <a:bodyPr/>
                    <a:lstStyle/>
                    <a:p>
                      <a:r>
                        <a:rPr lang="en-US" sz="880" b="1" dirty="0" smtClean="0">
                          <a:solidFill>
                            <a:schemeClr val="tx1"/>
                          </a:solidFill>
                          <a:latin typeface="Georgia" panose="02040502050405020303" pitchFamily="18" charset="0"/>
                        </a:rPr>
                        <a:t>2</a:t>
                      </a:r>
                      <a:endParaRPr lang="en-US" sz="880" b="1" dirty="0">
                        <a:solidFill>
                          <a:schemeClr val="tx1"/>
                        </a:solidFill>
                        <a:latin typeface="Georgia" panose="02040502050405020303" pitchFamily="18" charset="0"/>
                      </a:endParaRPr>
                    </a:p>
                  </a:txBody>
                  <a:tcPr anchor="ctr">
                    <a:lnB w="9525" cap="flat" cmpd="sng" algn="ctr">
                      <a:solidFill>
                        <a:schemeClr val="bg1">
                          <a:lumMod val="65000"/>
                        </a:schemeClr>
                      </a:solidFill>
                      <a:prstDash val="sysDot"/>
                      <a:round/>
                      <a:headEnd type="none" w="med" len="med"/>
                      <a:tailEnd type="none" w="med" len="med"/>
                    </a:lnB>
                    <a:solidFill>
                      <a:srgbClr val="FFC000"/>
                    </a:solidFill>
                  </a:tcPr>
                </a:tc>
                <a:extLst>
                  <a:ext uri="{0D108BD9-81ED-4DB2-BD59-A6C34878D82A}">
                    <a16:rowId xmlns:a16="http://schemas.microsoft.com/office/drawing/2014/main" val="10000"/>
                  </a:ext>
                </a:extLst>
              </a:tr>
              <a:tr h="353608">
                <a:tc>
                  <a:txBody>
                    <a:bodyPr/>
                    <a:lstStyle/>
                    <a:p>
                      <a:r>
                        <a:rPr lang="en-US" sz="880" dirty="0" smtClean="0">
                          <a:latin typeface="Georgia" panose="02040502050405020303" pitchFamily="18" charset="0"/>
                        </a:rPr>
                        <a:t>Improve methodologies and tools with deployment feedback</a:t>
                      </a:r>
                    </a:p>
                  </a:txBody>
                  <a:tcPr>
                    <a:lnT w="9525" cap="flat" cmpd="sng" algn="ctr">
                      <a:solidFill>
                        <a:schemeClr val="bg1">
                          <a:lumMod val="65000"/>
                        </a:schemeClr>
                      </a:solidFill>
                      <a:prstDash val="sysDot"/>
                      <a:round/>
                      <a:headEnd type="none" w="med" len="med"/>
                      <a:tailEnd type="none" w="med" len="med"/>
                    </a:lnT>
                    <a:lnB w="9525" cap="flat" cmpd="sng" algn="ctr">
                      <a:noFill/>
                      <a:prstDash val="sysDot"/>
                      <a:round/>
                      <a:headEnd type="none" w="med" len="med"/>
                      <a:tailEnd type="none" w="med" len="med"/>
                    </a:lnB>
                    <a:noFill/>
                  </a:tcPr>
                </a:tc>
                <a:tc>
                  <a:txBody>
                    <a:bodyPr/>
                    <a:lstStyle/>
                    <a:p>
                      <a:r>
                        <a:rPr lang="en-US" sz="880" b="1" dirty="0" smtClean="0">
                          <a:solidFill>
                            <a:schemeClr val="tx1"/>
                          </a:solidFill>
                          <a:latin typeface="Georgia" panose="02040502050405020303" pitchFamily="18" charset="0"/>
                        </a:rPr>
                        <a:t>2</a:t>
                      </a:r>
                      <a:endParaRPr lang="en-US" sz="880" b="1" dirty="0">
                        <a:solidFill>
                          <a:schemeClr val="tx1"/>
                        </a:solidFill>
                        <a:latin typeface="Georgia" panose="02040502050405020303" pitchFamily="18" charset="0"/>
                      </a:endParaRPr>
                    </a:p>
                  </a:txBody>
                  <a:tcPr anchor="ctr">
                    <a:lnT w="9525" cap="flat" cmpd="sng" algn="ctr">
                      <a:solidFill>
                        <a:schemeClr val="bg1">
                          <a:lumMod val="65000"/>
                        </a:schemeClr>
                      </a:solidFill>
                      <a:prstDash val="sysDot"/>
                      <a:round/>
                      <a:headEnd type="none" w="med" len="med"/>
                      <a:tailEnd type="none" w="med" len="med"/>
                    </a:lnT>
                    <a:lnB w="9525" cap="flat" cmpd="sng" algn="ctr">
                      <a:noFill/>
                      <a:prstDash val="sysDot"/>
                      <a:round/>
                      <a:headEnd type="none" w="med" len="med"/>
                      <a:tailEnd type="none" w="med" len="med"/>
                    </a:lnB>
                    <a:solidFill>
                      <a:srgbClr val="FFC000"/>
                    </a:solidFill>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5465911" y="6440725"/>
            <a:ext cx="4193924" cy="281212"/>
            <a:chOff x="3941911" y="6095998"/>
            <a:chExt cx="4193924" cy="281212"/>
          </a:xfrm>
        </p:grpSpPr>
        <p:grpSp>
          <p:nvGrpSpPr>
            <p:cNvPr id="12" name="Group 11"/>
            <p:cNvGrpSpPr/>
            <p:nvPr/>
          </p:nvGrpSpPr>
          <p:grpSpPr>
            <a:xfrm>
              <a:off x="3941911" y="6095998"/>
              <a:ext cx="782489" cy="280545"/>
              <a:chOff x="1219200" y="6172200"/>
              <a:chExt cx="1191519" cy="415499"/>
            </a:xfrm>
          </p:grpSpPr>
          <p:sp>
            <p:nvSpPr>
              <p:cNvPr id="26" name="TextBox 25"/>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7" name="TextBox 26"/>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4" name="Group 13"/>
            <p:cNvGrpSpPr/>
            <p:nvPr/>
          </p:nvGrpSpPr>
          <p:grpSpPr>
            <a:xfrm>
              <a:off x="4780110" y="6096665"/>
              <a:ext cx="782490" cy="280545"/>
              <a:chOff x="1219200" y="6172200"/>
              <a:chExt cx="1191521" cy="415499"/>
            </a:xfrm>
          </p:grpSpPr>
          <p:sp>
            <p:nvSpPr>
              <p:cNvPr id="24" name="TextBox 23"/>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5" name="TextBox 24"/>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5619030" y="6096002"/>
              <a:ext cx="782490" cy="280545"/>
              <a:chOff x="1219200" y="6172200"/>
              <a:chExt cx="1191521" cy="415499"/>
            </a:xfrm>
          </p:grpSpPr>
          <p:sp>
            <p:nvSpPr>
              <p:cNvPr id="22" name="TextBox 21"/>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3" name="TextBox 22"/>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6460154" y="6096002"/>
              <a:ext cx="782490" cy="280545"/>
              <a:chOff x="1219200" y="6172200"/>
              <a:chExt cx="1191521" cy="415499"/>
            </a:xfrm>
          </p:grpSpPr>
          <p:sp>
            <p:nvSpPr>
              <p:cNvPr id="20" name="TextBox 19"/>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1" name="TextBox 20"/>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7" name="Group 16"/>
            <p:cNvGrpSpPr/>
            <p:nvPr/>
          </p:nvGrpSpPr>
          <p:grpSpPr>
            <a:xfrm>
              <a:off x="7294711" y="6095999"/>
              <a:ext cx="841124" cy="280545"/>
              <a:chOff x="1219200" y="6172200"/>
              <a:chExt cx="1280803" cy="415499"/>
            </a:xfrm>
          </p:grpSpPr>
          <p:sp>
            <p:nvSpPr>
              <p:cNvPr id="18" name="TextBox 17"/>
              <p:cNvSpPr txBox="1"/>
              <p:nvPr/>
            </p:nvSpPr>
            <p:spPr>
              <a:xfrm>
                <a:off x="1438940" y="6172201"/>
                <a:ext cx="1061063"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9" name="TextBox 18"/>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Tree>
    <p:extLst>
      <p:ext uri="{BB962C8B-B14F-4D97-AF65-F5344CB8AC3E}">
        <p14:creationId xmlns:p14="http://schemas.microsoft.com/office/powerpoint/2010/main" val="36452855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602"/>
            <a:ext cx="10515600" cy="1325563"/>
          </a:xfrm>
        </p:spPr>
        <p:txBody>
          <a:bodyPr/>
          <a:lstStyle/>
          <a:p>
            <a:r>
              <a:rPr lang="en-US" sz="2400" dirty="0"/>
              <a:t>leading practices for</a:t>
            </a:r>
            <a:br>
              <a:rPr lang="en-US" sz="2400" dirty="0"/>
            </a:br>
            <a:r>
              <a:rPr lang="en-US" dirty="0" smtClean="0"/>
              <a:t>Data </a:t>
            </a:r>
            <a:r>
              <a:rPr lang="en-US" dirty="0"/>
              <a:t>Sharing</a:t>
            </a:r>
          </a:p>
        </p:txBody>
      </p:sp>
      <p:sp>
        <p:nvSpPr>
          <p:cNvPr id="13" name="TextBox 12"/>
          <p:cNvSpPr txBox="1"/>
          <p:nvPr/>
        </p:nvSpPr>
        <p:spPr>
          <a:xfrm>
            <a:off x="2234588" y="1443654"/>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12871709"/>
              </p:ext>
            </p:extLst>
          </p:nvPr>
        </p:nvGraphicFramePr>
        <p:xfrm>
          <a:off x="3886200" y="1752599"/>
          <a:ext cx="6623892" cy="4097357"/>
        </p:xfrm>
        <a:graphic>
          <a:graphicData uri="http://schemas.openxmlformats.org/drawingml/2006/table">
            <a:tbl>
              <a:tblPr>
                <a:tableStyleId>{5C22544A-7EE6-4342-B048-85BDC9FD1C3A}</a:tableStyleId>
              </a:tblPr>
              <a:tblGrid>
                <a:gridCol w="1943008">
                  <a:extLst>
                    <a:ext uri="{9D8B030D-6E8A-4147-A177-3AD203B41FA5}">
                      <a16:colId xmlns:a16="http://schemas.microsoft.com/office/drawing/2014/main" val="20000"/>
                    </a:ext>
                  </a:extLst>
                </a:gridCol>
                <a:gridCol w="264956">
                  <a:extLst>
                    <a:ext uri="{9D8B030D-6E8A-4147-A177-3AD203B41FA5}">
                      <a16:colId xmlns:a16="http://schemas.microsoft.com/office/drawing/2014/main" val="20001"/>
                    </a:ext>
                  </a:extLst>
                </a:gridCol>
                <a:gridCol w="1943008">
                  <a:extLst>
                    <a:ext uri="{9D8B030D-6E8A-4147-A177-3AD203B41FA5}">
                      <a16:colId xmlns:a16="http://schemas.microsoft.com/office/drawing/2014/main" val="20002"/>
                    </a:ext>
                  </a:extLst>
                </a:gridCol>
                <a:gridCol w="264956">
                  <a:extLst>
                    <a:ext uri="{9D8B030D-6E8A-4147-A177-3AD203B41FA5}">
                      <a16:colId xmlns:a16="http://schemas.microsoft.com/office/drawing/2014/main" val="20003"/>
                    </a:ext>
                  </a:extLst>
                </a:gridCol>
                <a:gridCol w="1943008">
                  <a:extLst>
                    <a:ext uri="{9D8B030D-6E8A-4147-A177-3AD203B41FA5}">
                      <a16:colId xmlns:a16="http://schemas.microsoft.com/office/drawing/2014/main" val="20004"/>
                    </a:ext>
                  </a:extLst>
                </a:gridCol>
                <a:gridCol w="264956">
                  <a:extLst>
                    <a:ext uri="{9D8B030D-6E8A-4147-A177-3AD203B41FA5}">
                      <a16:colId xmlns:a16="http://schemas.microsoft.com/office/drawing/2014/main" val="20005"/>
                    </a:ext>
                  </a:extLst>
                </a:gridCol>
              </a:tblGrid>
              <a:tr h="531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Make data available in stable file formats</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5</a:t>
                      </a:r>
                    </a:p>
                  </a:txBody>
                  <a:tcPr anchor="ctr">
                    <a:noFill/>
                  </a:tcPr>
                </a:tc>
                <a:tc>
                  <a:txBody>
                    <a:bodyPr/>
                    <a:lstStyle/>
                    <a:p>
                      <a:r>
                        <a:rPr kumimoji="0" lang="en-US" sz="880" b="1" i="0" u="none" strike="noStrike" kern="1200" cap="none" spc="0" normalizeH="0" baseline="0" noProof="0" dirty="0" smtClean="0">
                          <a:ln>
                            <a:noFill/>
                          </a:ln>
                          <a:solidFill>
                            <a:schemeClr val="bg1"/>
                          </a:solidFill>
                          <a:effectLst/>
                          <a:uLnTx/>
                          <a:uFillTx/>
                          <a:latin typeface="Georgia" panose="02040502050405020303" pitchFamily="18" charset="0"/>
                          <a:ea typeface="+mn-ea"/>
                          <a:cs typeface="+mn-cs"/>
                        </a:rPr>
                        <a:t>1</a:t>
                      </a:r>
                      <a:endParaRPr lang="en-US" sz="880" b="1" i="0" dirty="0">
                        <a:solidFill>
                          <a:schemeClr val="bg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Check for print and web accessibility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5</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bg1"/>
                          </a:solidFill>
                          <a:effectLst/>
                          <a:uLnTx/>
                          <a:uFillTx/>
                          <a:latin typeface="Georgia" panose="02040502050405020303" pitchFamily="18" charset="0"/>
                          <a:ea typeface="+mn-ea"/>
                          <a:cs typeface="+mn-cs"/>
                        </a:rPr>
                        <a:t>1</a:t>
                      </a:r>
                      <a:endParaRPr kumimoji="0" lang="en-US" sz="880" b="1" i="0" u="none" strike="noStrike" kern="1200" cap="none" spc="0" normalizeH="0" baseline="0" dirty="0">
                        <a:ln>
                          <a:noFill/>
                        </a:ln>
                        <a:solidFill>
                          <a:schemeClr val="bg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33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Make data freely available internally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solidFill>
                            <a:schemeClr val="tx1"/>
                          </a:solidFill>
                          <a:latin typeface="Georgia" panose="02040502050405020303" pitchFamily="18" charset="0"/>
                        </a:rPr>
                        <a:t>2</a:t>
                      </a:r>
                      <a:endParaRPr lang="en-US" sz="880" b="1" i="0" dirty="0">
                        <a:solidFill>
                          <a:schemeClr val="tx1"/>
                        </a:solidFill>
                        <a:latin typeface="Georgia" panose="02040502050405020303" pitchFamily="18" charset="0"/>
                      </a:endParaRPr>
                    </a:p>
                  </a:txBody>
                  <a:tcPr anchor="ctr">
                    <a:solidFill>
                      <a:srgbClr val="FFC000"/>
                    </a:solidFill>
                  </a:tcPr>
                </a:tc>
                <a:extLst>
                  <a:ext uri="{0D108BD9-81ED-4DB2-BD59-A6C34878D82A}">
                    <a16:rowId xmlns:a16="http://schemas.microsoft.com/office/drawing/2014/main" val="10000"/>
                  </a:ext>
                </a:extLst>
              </a:tr>
              <a:tr h="166444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Provide data in stable and open file formats that can be read well into the future and do not require proprietary licenses, e.g. .txt, .csv, .tiff, .pdf/a, .zip; if a particular configuration is required to work with the data, specify so in metadata</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Provide text alternatives to non-text content, make content readable/audible, understandable, operable in predictable ways, and  compatible with assistive technologies; do not use content that causes seizures</a:t>
                      </a:r>
                      <a:r>
                        <a:rPr lang="en-US" sz="950" baseline="30000" dirty="0" smtClean="0"/>
                        <a:t>5</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b="0" dirty="0" smtClean="0"/>
                        <a:t>Enable informal sharing, access and use via user interfaces, web portals, and web services; provide subsets of data if needed</a:t>
                      </a:r>
                      <a:r>
                        <a:rPr lang="en-US" sz="950" b="0" baseline="30000" dirty="0" smtClean="0"/>
                        <a:t>5</a:t>
                      </a:r>
                    </a:p>
                    <a:p>
                      <a:endParaRPr lang="en-US" sz="880" b="0" dirty="0" smtClean="0"/>
                    </a:p>
                    <a:p>
                      <a:endParaRPr lang="en-US" sz="880" b="0" dirty="0" smtClean="0"/>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5489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Provide a citation for your dataset</a:t>
                      </a:r>
                      <a:r>
                        <a:rPr kumimoji="0" lang="en-US" sz="950" b="1" i="1" kern="1200" baseline="30000" noProof="0" dirty="0" smtClean="0">
                          <a:solidFill>
                            <a:schemeClr val="dk1"/>
                          </a:solidFill>
                          <a:latin typeface="Georgia" panose="02040502050405020303" pitchFamily="18" charset="0"/>
                          <a:ea typeface="+mn-ea"/>
                          <a:cs typeface="+mn-cs"/>
                        </a:rPr>
                        <a:t>5</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1</a:t>
                      </a:r>
                      <a:endParaRPr kumimoji="0" lang="en-US" sz="880" b="1" i="0" kern="1200" dirty="0">
                        <a:solidFill>
                          <a:schemeClr val="bg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dirty="0" smtClean="0">
                          <a:solidFill>
                            <a:schemeClr val="dk1"/>
                          </a:solidFill>
                          <a:latin typeface="Georgia" panose="02040502050405020303" pitchFamily="18" charset="0"/>
                          <a:ea typeface="+mn-ea"/>
                          <a:cs typeface="+mn-cs"/>
                        </a:rPr>
                        <a:t>Maintain and share a data inventory</a:t>
                      </a:r>
                      <a:r>
                        <a:rPr kumimoji="0" lang="en-US" sz="950" b="1" i="1" kern="1200" baseline="30000" dirty="0" smtClean="0">
                          <a:solidFill>
                            <a:schemeClr val="dk1"/>
                          </a:solidFill>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4</a:t>
                      </a:r>
                      <a:endParaRPr kumimoji="0" lang="en-US" sz="880" b="1" i="0" kern="1200" dirty="0">
                        <a:solidFill>
                          <a:schemeClr val="dk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1" i="1" kern="1200" baseline="30000" dirty="0" smtClean="0">
                        <a:solidFill>
                          <a:schemeClr val="dk1"/>
                        </a:solidFill>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extLst>
                  <a:ext uri="{0D108BD9-81ED-4DB2-BD59-A6C34878D82A}">
                    <a16:rowId xmlns:a16="http://schemas.microsoft.com/office/drawing/2014/main" val="10002"/>
                  </a:ext>
                </a:extLst>
              </a:tr>
              <a:tr h="1352801">
                <a:tc gridSpan="2">
                  <a:txBody>
                    <a:bodyPr/>
                    <a:lstStyle/>
                    <a:p>
                      <a:r>
                        <a:rPr lang="en-US" sz="880" dirty="0" smtClean="0"/>
                        <a:t>Describe how to properly cite your data, include Digital Object Identifier (DOI), title, publication date, publisher, URL and contributors</a:t>
                      </a:r>
                      <a:r>
                        <a:rPr lang="en-US" sz="950" baseline="30000" dirty="0" smtClean="0"/>
                        <a:t>5</a:t>
                      </a:r>
                    </a:p>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Promote data to many users by developing an inventory and making it available to desired users; prioritize higher-value data; consider other datacasting services such as RSS and GeoRSS</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B w="9525" cap="flat" cmpd="sng" algn="ctr">
                      <a:no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2" name="TextBox 41"/>
          <p:cNvSpPr txBox="1"/>
          <p:nvPr/>
        </p:nvSpPr>
        <p:spPr>
          <a:xfrm>
            <a:off x="4250675" y="1434384"/>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9" name="Group 8"/>
          <p:cNvGrpSpPr/>
          <p:nvPr/>
        </p:nvGrpSpPr>
        <p:grpSpPr>
          <a:xfrm>
            <a:off x="5465911" y="6440725"/>
            <a:ext cx="4193924" cy="281212"/>
            <a:chOff x="3941911" y="6095998"/>
            <a:chExt cx="4193924" cy="281212"/>
          </a:xfrm>
        </p:grpSpPr>
        <p:grpSp>
          <p:nvGrpSpPr>
            <p:cNvPr id="10" name="Group 9"/>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841124" cy="280545"/>
              <a:chOff x="1219200" y="6172200"/>
              <a:chExt cx="1280802" cy="415499"/>
            </a:xfrm>
          </p:grpSpPr>
          <p:sp>
            <p:nvSpPr>
              <p:cNvPr id="17" name="TextBox 16"/>
              <p:cNvSpPr txBox="1"/>
              <p:nvPr/>
            </p:nvSpPr>
            <p:spPr>
              <a:xfrm>
                <a:off x="1438940" y="6172201"/>
                <a:ext cx="1061062"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graphicFrame>
        <p:nvGraphicFramePr>
          <p:cNvPr id="27" name="Table 26"/>
          <p:cNvGraphicFramePr>
            <a:graphicFrameLocks noGrp="1"/>
          </p:cNvGraphicFramePr>
          <p:nvPr>
            <p:extLst>
              <p:ext uri="{D42A27DB-BD31-4B8C-83A1-F6EECF244321}">
                <p14:modId xmlns:p14="http://schemas.microsoft.com/office/powerpoint/2010/main" val="3207291996"/>
              </p:ext>
            </p:extLst>
          </p:nvPr>
        </p:nvGraphicFramePr>
        <p:xfrm>
          <a:off x="2005070" y="1752600"/>
          <a:ext cx="1881130" cy="538908"/>
        </p:xfrm>
        <a:graphic>
          <a:graphicData uri="http://schemas.openxmlformats.org/drawingml/2006/table">
            <a:tbl>
              <a:tblPr bandRow="1">
                <a:tableStyleId>{7DF18680-E054-41AD-8BC1-D1AEF772440D}</a:tableStyleId>
              </a:tblPr>
              <a:tblGrid>
                <a:gridCol w="1635765">
                  <a:extLst>
                    <a:ext uri="{9D8B030D-6E8A-4147-A177-3AD203B41FA5}">
                      <a16:colId xmlns:a16="http://schemas.microsoft.com/office/drawing/2014/main" val="20000"/>
                    </a:ext>
                  </a:extLst>
                </a:gridCol>
                <a:gridCol w="245365">
                  <a:extLst>
                    <a:ext uri="{9D8B030D-6E8A-4147-A177-3AD203B41FA5}">
                      <a16:colId xmlns:a16="http://schemas.microsoft.com/office/drawing/2014/main" val="20001"/>
                    </a:ext>
                  </a:extLst>
                </a:gridCol>
              </a:tblGrid>
              <a:tr h="538908">
                <a:tc>
                  <a:txBody>
                    <a:bodyPr/>
                    <a:lstStyle/>
                    <a:p>
                      <a:r>
                        <a:rPr lang="en-US" sz="880" dirty="0" smtClean="0">
                          <a:latin typeface="Georgia" panose="02040502050405020303" pitchFamily="18" charset="0"/>
                        </a:rPr>
                        <a:t>Develop and implement metadata standards</a:t>
                      </a:r>
                      <a:r>
                        <a:rPr lang="en-US" sz="900" baseline="30000" dirty="0" smtClean="0">
                          <a:latin typeface="Georgia" panose="02040502050405020303" pitchFamily="18" charset="0"/>
                        </a:rPr>
                        <a:t>5</a:t>
                      </a:r>
                      <a:endParaRPr lang="en-US" sz="900" baseline="30000" dirty="0">
                        <a:latin typeface="Georgia" panose="02040502050405020303" pitchFamily="18" charset="0"/>
                      </a:endParaRPr>
                    </a:p>
                  </a:txBody>
                  <a:tcPr>
                    <a:lnB w="9525" cap="flat" cmpd="sng" algn="ctr">
                      <a:solidFill>
                        <a:schemeClr val="bg1">
                          <a:lumMod val="65000"/>
                        </a:schemeClr>
                      </a:solidFill>
                      <a:prstDash val="sysDot"/>
                      <a:round/>
                      <a:headEnd type="none" w="med" len="med"/>
                      <a:tailEnd type="none" w="med" len="med"/>
                    </a:lnB>
                    <a:noFill/>
                  </a:tcPr>
                </a:tc>
                <a:tc>
                  <a:txBody>
                    <a:bodyPr/>
                    <a:lstStyle/>
                    <a:p>
                      <a:pPr marL="0" algn="l" rtl="0" eaLnBrk="1" latinLnBrk="0" hangingPunct="1"/>
                      <a:r>
                        <a:rPr kumimoji="0" lang="en-US" sz="880" b="1" i="0" kern="1200" dirty="0" smtClean="0">
                          <a:solidFill>
                            <a:schemeClr val="dk1"/>
                          </a:solidFill>
                          <a:latin typeface="Georgia" panose="02040502050405020303" pitchFamily="18" charset="0"/>
                          <a:ea typeface="+mn-ea"/>
                          <a:cs typeface="+mn-cs"/>
                        </a:rPr>
                        <a:t>3</a:t>
                      </a:r>
                      <a:endParaRPr kumimoji="0" lang="en-US" sz="880" b="1" i="0" kern="1200" dirty="0">
                        <a:solidFill>
                          <a:schemeClr val="dk1"/>
                        </a:solidFill>
                        <a:latin typeface="Georgia" panose="02040502050405020303" pitchFamily="18" charset="0"/>
                        <a:ea typeface="+mn-ea"/>
                        <a:cs typeface="+mn-cs"/>
                      </a:endParaRPr>
                    </a:p>
                  </a:txBody>
                  <a:tcPr anchor="ctr">
                    <a:lnB w="9525" cap="flat" cmpd="sng" algn="ctr">
                      <a:solidFill>
                        <a:schemeClr val="bg1">
                          <a:lumMod val="65000"/>
                        </a:schemeClr>
                      </a:solidFill>
                      <a:prstDash val="sysDot"/>
                      <a:round/>
                      <a:headEnd type="none" w="med" len="med"/>
                      <a:tailEnd type="none" w="med" len="med"/>
                    </a:lnB>
                    <a:solidFill>
                      <a:srgbClr val="FFFF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69425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717"/>
            <a:ext cx="10515600" cy="1325563"/>
          </a:xfrm>
        </p:spPr>
        <p:txBody>
          <a:bodyPr/>
          <a:lstStyle/>
          <a:p>
            <a:r>
              <a:rPr lang="en-US" sz="2400" dirty="0"/>
              <a:t>leading practices for</a:t>
            </a:r>
            <a:br>
              <a:rPr lang="en-US" sz="2400" dirty="0"/>
            </a:br>
            <a:r>
              <a:rPr lang="en-US" dirty="0" smtClean="0"/>
              <a:t>Data </a:t>
            </a:r>
            <a:r>
              <a:rPr lang="en-US" dirty="0"/>
              <a:t>Archiving</a:t>
            </a:r>
          </a:p>
        </p:txBody>
      </p:sp>
      <p:sp>
        <p:nvSpPr>
          <p:cNvPr id="13" name="TextBox 12"/>
          <p:cNvSpPr txBox="1"/>
          <p:nvPr/>
        </p:nvSpPr>
        <p:spPr>
          <a:xfrm>
            <a:off x="2057400" y="1444469"/>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73938116"/>
              </p:ext>
            </p:extLst>
          </p:nvPr>
        </p:nvGraphicFramePr>
        <p:xfrm>
          <a:off x="3886197" y="1752600"/>
          <a:ext cx="7097619" cy="4295661"/>
        </p:xfrm>
        <a:graphic>
          <a:graphicData uri="http://schemas.openxmlformats.org/drawingml/2006/table">
            <a:tbl>
              <a:tblPr>
                <a:tableStyleId>{5C22544A-7EE6-4342-B048-85BDC9FD1C3A}</a:tableStyleId>
              </a:tblPr>
              <a:tblGrid>
                <a:gridCol w="2081968">
                  <a:extLst>
                    <a:ext uri="{9D8B030D-6E8A-4147-A177-3AD203B41FA5}">
                      <a16:colId xmlns:a16="http://schemas.microsoft.com/office/drawing/2014/main" val="20000"/>
                    </a:ext>
                  </a:extLst>
                </a:gridCol>
                <a:gridCol w="283905">
                  <a:extLst>
                    <a:ext uri="{9D8B030D-6E8A-4147-A177-3AD203B41FA5}">
                      <a16:colId xmlns:a16="http://schemas.microsoft.com/office/drawing/2014/main" val="20001"/>
                    </a:ext>
                  </a:extLst>
                </a:gridCol>
                <a:gridCol w="2081968">
                  <a:extLst>
                    <a:ext uri="{9D8B030D-6E8A-4147-A177-3AD203B41FA5}">
                      <a16:colId xmlns:a16="http://schemas.microsoft.com/office/drawing/2014/main" val="20002"/>
                    </a:ext>
                  </a:extLst>
                </a:gridCol>
                <a:gridCol w="283905">
                  <a:extLst>
                    <a:ext uri="{9D8B030D-6E8A-4147-A177-3AD203B41FA5}">
                      <a16:colId xmlns:a16="http://schemas.microsoft.com/office/drawing/2014/main" val="20003"/>
                    </a:ext>
                  </a:extLst>
                </a:gridCol>
                <a:gridCol w="2081968">
                  <a:extLst>
                    <a:ext uri="{9D8B030D-6E8A-4147-A177-3AD203B41FA5}">
                      <a16:colId xmlns:a16="http://schemas.microsoft.com/office/drawing/2014/main" val="20004"/>
                    </a:ext>
                  </a:extLst>
                </a:gridCol>
                <a:gridCol w="283905">
                  <a:extLst>
                    <a:ext uri="{9D8B030D-6E8A-4147-A177-3AD203B41FA5}">
                      <a16:colId xmlns:a16="http://schemas.microsoft.com/office/drawing/2014/main" val="20005"/>
                    </a:ext>
                  </a:extLst>
                </a:gridCol>
              </a:tblGrid>
              <a:tr h="636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Make archive structurally safe</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4</a:t>
                      </a:r>
                    </a:p>
                  </a:txBody>
                  <a:tcPr anchor="ctr">
                    <a:noFill/>
                  </a:tcPr>
                </a:tc>
                <a:tc>
                  <a:txBody>
                    <a:bodyPr/>
                    <a:lstStyle/>
                    <a:p>
                      <a:r>
                        <a:rPr kumimoji="0" lang="en-US" sz="880" b="1" i="0" u="none" strike="noStrike" kern="1200" cap="none" spc="0" normalizeH="0" baseline="0" noProof="0" dirty="0" smtClean="0">
                          <a:ln>
                            <a:noFill/>
                          </a:ln>
                          <a:solidFill>
                            <a:schemeClr val="bg1"/>
                          </a:solidFill>
                          <a:effectLst/>
                          <a:uLnTx/>
                          <a:uFillTx/>
                          <a:latin typeface="Georgia" panose="02040502050405020303" pitchFamily="18" charset="0"/>
                          <a:ea typeface="+mn-ea"/>
                          <a:cs typeface="+mn-cs"/>
                        </a:rPr>
                        <a:t>1</a:t>
                      </a:r>
                      <a:endParaRPr lang="en-US" sz="880" b="1" i="0" dirty="0">
                        <a:solidFill>
                          <a:schemeClr val="bg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Use long-lasting media; update regularly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18</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tx1"/>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schemeClr val="tx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Maintain data redundancy</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18</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solidFill>
                            <a:schemeClr val="bg1"/>
                          </a:solidFill>
                          <a:latin typeface="Georgia" panose="02040502050405020303" pitchFamily="18" charset="0"/>
                        </a:rPr>
                        <a:t>1</a:t>
                      </a:r>
                      <a:endParaRPr lang="en-US" sz="880" b="1" i="0" dirty="0">
                        <a:solidFill>
                          <a:schemeClr val="bg1"/>
                        </a:solidFill>
                        <a:latin typeface="Georgia" panose="02040502050405020303" pitchFamily="18" charset="0"/>
                      </a:endParaRPr>
                    </a:p>
                  </a:txBody>
                  <a:tcPr anchor="ctr">
                    <a:solidFill>
                      <a:srgbClr val="FF0000"/>
                    </a:solidFill>
                  </a:tcPr>
                </a:tc>
                <a:extLst>
                  <a:ext uri="{0D108BD9-81ED-4DB2-BD59-A6C34878D82A}">
                    <a16:rowId xmlns:a16="http://schemas.microsoft.com/office/drawing/2014/main" val="10000"/>
                  </a:ext>
                </a:extLst>
              </a:tr>
              <a:tr h="162096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Archive data in a facility that is structurally sound and free from the risk of flood and fire</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Archive data on media that will last as long as your retention policy, regularly update media between two to five years to maintain integrity of data and keep it accessible</a:t>
                      </a:r>
                      <a:r>
                        <a:rPr lang="en-US" sz="950" baseline="30000" dirty="0" smtClean="0"/>
                        <a:t>18</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b="0" dirty="0" smtClean="0"/>
                        <a:t>Keep data safe from failures by maintaining redundancy in your archive</a:t>
                      </a:r>
                      <a:r>
                        <a:rPr lang="en-US" sz="950" b="0" baseline="30000" dirty="0" smtClean="0"/>
                        <a:t>18</a:t>
                      </a:r>
                    </a:p>
                    <a:p>
                      <a:endParaRPr lang="en-US" sz="880" b="0" dirty="0" smtClean="0"/>
                    </a:p>
                  </a:txBody>
                  <a:tcPr>
                    <a:lnL w="9525" cap="flat" cmpd="sng" algn="ctr">
                      <a:solidFill>
                        <a:schemeClr val="bg1">
                          <a:lumMod val="65000"/>
                        </a:schemeClr>
                      </a:solidFill>
                      <a:prstDash val="sysDot"/>
                      <a:round/>
                      <a:headEnd type="none" w="med" len="med"/>
                      <a:tailEnd type="none" w="med" len="med"/>
                    </a:lnL>
                    <a:lnB w="9525" cap="flat" cmpd="sng" algn="ctr">
                      <a:solidFill>
                        <a:schemeClr val="bg1">
                          <a:lumMod val="65000"/>
                        </a:schemeClr>
                      </a:solid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r h="657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Security-scan before archiving and restoral</a:t>
                      </a:r>
                      <a:r>
                        <a:rPr kumimoji="0" lang="en-US" sz="950" b="1" i="1" kern="1200" baseline="30000" noProof="0" dirty="0" smtClean="0">
                          <a:solidFill>
                            <a:schemeClr val="dk1"/>
                          </a:solidFill>
                          <a:latin typeface="Georgia" panose="02040502050405020303" pitchFamily="18" charset="0"/>
                          <a:ea typeface="+mn-ea"/>
                          <a:cs typeface="+mn-cs"/>
                        </a:rPr>
                        <a:t>18</a:t>
                      </a:r>
                    </a:p>
                  </a:txBody>
                  <a:tcPr anchor="ctr">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bg1"/>
                          </a:solidFill>
                          <a:latin typeface="Georgia" panose="02040502050405020303" pitchFamily="18" charset="0"/>
                          <a:ea typeface="+mn-ea"/>
                          <a:cs typeface="+mn-cs"/>
                        </a:rPr>
                        <a:t>1</a:t>
                      </a:r>
                      <a:endParaRPr kumimoji="0" lang="en-US" sz="880" b="1" i="0" kern="1200" dirty="0">
                        <a:solidFill>
                          <a:schemeClr val="bg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kern="1200" noProof="0" dirty="0" smtClean="0">
                          <a:solidFill>
                            <a:schemeClr val="dk1"/>
                          </a:solidFill>
                          <a:latin typeface="Georgia" panose="02040502050405020303" pitchFamily="18" charset="0"/>
                          <a:ea typeface="+mn-ea"/>
                          <a:cs typeface="+mn-cs"/>
                        </a:rPr>
                        <a:t>Regularly check data for usability</a:t>
                      </a:r>
                      <a:r>
                        <a:rPr kumimoji="0" lang="en-US" sz="950" b="1" i="1" kern="1200" baseline="30000" noProof="0" dirty="0" smtClean="0">
                          <a:solidFill>
                            <a:schemeClr val="dk1"/>
                          </a:solidFill>
                          <a:latin typeface="Georgia" panose="02040502050405020303" pitchFamily="18" charset="0"/>
                          <a:ea typeface="+mn-ea"/>
                          <a:cs typeface="+mn-cs"/>
                        </a:rPr>
                        <a:t>4</a:t>
                      </a: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r>
                        <a:rPr kumimoji="0" lang="en-US" sz="880" b="1" i="0" kern="1200" dirty="0" smtClean="0">
                          <a:solidFill>
                            <a:schemeClr val="tx1"/>
                          </a:solidFill>
                          <a:latin typeface="Georgia" panose="02040502050405020303" pitchFamily="18" charset="0"/>
                          <a:ea typeface="+mn-ea"/>
                          <a:cs typeface="+mn-cs"/>
                        </a:rPr>
                        <a:t>2</a:t>
                      </a:r>
                      <a:endParaRPr kumimoji="0" lang="en-US" sz="880" b="1" i="0" kern="1200" dirty="0">
                        <a:solidFill>
                          <a:schemeClr val="tx1"/>
                        </a:solidFill>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lnT w="9525" cap="flat" cmpd="sng" algn="ctr">
                      <a:solidFill>
                        <a:schemeClr val="bg1">
                          <a:lumMod val="65000"/>
                        </a:schemeClr>
                      </a:solidFill>
                      <a:prstDash val="sysDot"/>
                      <a:round/>
                      <a:headEnd type="none" w="med" len="med"/>
                      <a:tailEnd type="none" w="med" len="med"/>
                    </a:lnT>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1" i="1" kern="1200" dirty="0" smtClean="0">
                        <a:solidFill>
                          <a:schemeClr val="dk1"/>
                        </a:solidFill>
                        <a:latin typeface="Georgia" panose="02040502050405020303" pitchFamily="18" charset="0"/>
                        <a:ea typeface="+mn-ea"/>
                        <a:cs typeface="+mn-cs"/>
                      </a:endParaRPr>
                    </a:p>
                  </a:txBody>
                  <a:tcPr anchor="ctr">
                    <a:lnL w="9525" cap="flat" cmpd="sng" algn="ctr">
                      <a:solidFill>
                        <a:schemeClr val="bg1">
                          <a:lumMod val="65000"/>
                        </a:schemeClr>
                      </a:solidFill>
                      <a:prstDash val="sysDot"/>
                      <a:round/>
                      <a:headEnd type="none" w="med" len="med"/>
                      <a:tailEnd type="none" w="med" len="med"/>
                    </a:lnL>
                    <a:lnT w="9525" cap="flat" cmpd="sng" algn="ctr">
                      <a:solidFill>
                        <a:schemeClr val="bg1">
                          <a:lumMod val="65000"/>
                        </a:schemeClr>
                      </a:solidFill>
                      <a:prstDash val="sysDot"/>
                      <a:round/>
                      <a:headEnd type="none" w="med" len="med"/>
                      <a:tailEnd type="none" w="med" len="med"/>
                    </a:lnT>
                    <a:noFill/>
                  </a:tcPr>
                </a:tc>
                <a:tc>
                  <a:txBody>
                    <a:bodyPr/>
                    <a:lstStyle/>
                    <a:p>
                      <a:pPr marL="0" algn="l" rtl="0" eaLnBrk="1" latinLnBrk="0" hangingPunct="1"/>
                      <a:endParaRPr kumimoji="0" lang="en-US" sz="880" b="1" i="0" kern="1200" dirty="0">
                        <a:solidFill>
                          <a:schemeClr val="dk1"/>
                        </a:solidFill>
                        <a:latin typeface="Georgia" panose="02040502050405020303" pitchFamily="18" charset="0"/>
                        <a:ea typeface="+mn-ea"/>
                        <a:cs typeface="+mn-cs"/>
                      </a:endParaRPr>
                    </a:p>
                  </a:txBody>
                  <a:tcPr anchor="ctr">
                    <a:lnT w="9525" cap="flat" cmpd="sng" algn="ctr">
                      <a:solidFill>
                        <a:schemeClr val="bg1">
                          <a:lumMod val="65000"/>
                        </a:schemeClr>
                      </a:solidFill>
                      <a:prstDash val="sysDot"/>
                      <a:round/>
                      <a:headEnd type="none" w="med" len="med"/>
                      <a:tailEnd type="none" w="med" len="med"/>
                    </a:lnT>
                    <a:noFill/>
                  </a:tcPr>
                </a:tc>
                <a:extLst>
                  <a:ext uri="{0D108BD9-81ED-4DB2-BD59-A6C34878D82A}">
                    <a16:rowId xmlns:a16="http://schemas.microsoft.com/office/drawing/2014/main" val="10002"/>
                  </a:ext>
                </a:extLst>
              </a:tr>
              <a:tr h="1380473">
                <a:tc gridSpan="2">
                  <a:txBody>
                    <a:bodyPr/>
                    <a:lstStyle/>
                    <a:p>
                      <a:r>
                        <a:rPr lang="en-US" sz="880" dirty="0" smtClean="0"/>
                        <a:t>Scan all files for viruses and malware before archiving, restore to an isolated environment and re-scan before moving to production</a:t>
                      </a:r>
                      <a:r>
                        <a:rPr lang="en-US" sz="950" baseline="30000" dirty="0" smtClean="0"/>
                        <a:t>18</a:t>
                      </a:r>
                    </a:p>
                    <a:p>
                      <a:endParaRPr lang="en-US" sz="880" dirty="0" smtClean="0"/>
                    </a:p>
                  </a:txBody>
                  <a:tcPr>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Restore archived data at regular intervals and check for usability, raise and resolve any integrity or usability concerns</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L w="9525" cap="flat" cmpd="sng" algn="ctr">
                      <a:solidFill>
                        <a:schemeClr val="bg1">
                          <a:lumMod val="65000"/>
                        </a:schemeClr>
                      </a:solidFill>
                      <a:prstDash val="sysDot"/>
                      <a:round/>
                      <a:headEnd type="none" w="med" len="med"/>
                      <a:tailEnd type="none" w="med" len="med"/>
                    </a:lnL>
                    <a:lnB w="9525" cap="flat" cmpd="sng" algn="ctr">
                      <a:no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2" name="TextBox 41"/>
          <p:cNvSpPr txBox="1"/>
          <p:nvPr/>
        </p:nvSpPr>
        <p:spPr>
          <a:xfrm>
            <a:off x="4320845" y="1444469"/>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grpSp>
        <p:nvGrpSpPr>
          <p:cNvPr id="9" name="Group 8"/>
          <p:cNvGrpSpPr/>
          <p:nvPr/>
        </p:nvGrpSpPr>
        <p:grpSpPr>
          <a:xfrm>
            <a:off x="5465911" y="6440725"/>
            <a:ext cx="4193924" cy="281212"/>
            <a:chOff x="3941911" y="6095998"/>
            <a:chExt cx="4193924" cy="281212"/>
          </a:xfrm>
        </p:grpSpPr>
        <p:grpSp>
          <p:nvGrpSpPr>
            <p:cNvPr id="10" name="Group 9"/>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841124" cy="280545"/>
              <a:chOff x="1219200" y="6172200"/>
              <a:chExt cx="1280803" cy="415499"/>
            </a:xfrm>
          </p:grpSpPr>
          <p:sp>
            <p:nvSpPr>
              <p:cNvPr id="17" name="TextBox 16"/>
              <p:cNvSpPr txBox="1"/>
              <p:nvPr/>
            </p:nvSpPr>
            <p:spPr>
              <a:xfrm>
                <a:off x="1438940" y="6172201"/>
                <a:ext cx="1061063" cy="415498"/>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Tree>
    <p:extLst>
      <p:ext uri="{BB962C8B-B14F-4D97-AF65-F5344CB8AC3E}">
        <p14:creationId xmlns:p14="http://schemas.microsoft.com/office/powerpoint/2010/main" val="39764970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465911" y="6440725"/>
            <a:ext cx="4193924" cy="281212"/>
            <a:chOff x="3941911" y="6095998"/>
            <a:chExt cx="4193924" cy="281212"/>
          </a:xfrm>
        </p:grpSpPr>
        <p:grpSp>
          <p:nvGrpSpPr>
            <p:cNvPr id="10" name="Group 9"/>
            <p:cNvGrpSpPr/>
            <p:nvPr/>
          </p:nvGrpSpPr>
          <p:grpSpPr>
            <a:xfrm>
              <a:off x="3941911" y="6095998"/>
              <a:ext cx="782489" cy="280545"/>
              <a:chOff x="1219200" y="6172200"/>
              <a:chExt cx="1191519" cy="415499"/>
            </a:xfrm>
          </p:grpSpPr>
          <p:sp>
            <p:nvSpPr>
              <p:cNvPr id="25" name="TextBox 24"/>
              <p:cNvSpPr txBox="1"/>
              <p:nvPr/>
            </p:nvSpPr>
            <p:spPr>
              <a:xfrm>
                <a:off x="1438939"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Initial</a:t>
                </a:r>
                <a:endParaRPr lang="en-US" sz="740" dirty="0"/>
              </a:p>
            </p:txBody>
          </p:sp>
          <p:sp>
            <p:nvSpPr>
              <p:cNvPr id="26" name="TextBox 25"/>
              <p:cNvSpPr txBox="1"/>
              <p:nvPr/>
            </p:nvSpPr>
            <p:spPr>
              <a:xfrm>
                <a:off x="1219200" y="6172200"/>
                <a:ext cx="228600" cy="415499"/>
              </a:xfrm>
              <a:prstGeom prst="rect">
                <a:avLst/>
              </a:prstGeom>
              <a:solidFill>
                <a:srgbClr val="FF330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1</a:t>
                </a:r>
              </a:p>
            </p:txBody>
          </p:sp>
        </p:grpSp>
        <p:grpSp>
          <p:nvGrpSpPr>
            <p:cNvPr id="12" name="Group 11"/>
            <p:cNvGrpSpPr/>
            <p:nvPr/>
          </p:nvGrpSpPr>
          <p:grpSpPr>
            <a:xfrm>
              <a:off x="4780110" y="6096665"/>
              <a:ext cx="782490" cy="280545"/>
              <a:chOff x="1219200" y="6172200"/>
              <a:chExt cx="1191521" cy="415499"/>
            </a:xfrm>
          </p:grpSpPr>
          <p:sp>
            <p:nvSpPr>
              <p:cNvPr id="23" name="TextBox 22"/>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Managed</a:t>
                </a:r>
                <a:endParaRPr lang="en-US" sz="740" dirty="0"/>
              </a:p>
            </p:txBody>
          </p:sp>
          <p:sp>
            <p:nvSpPr>
              <p:cNvPr id="24" name="TextBox 23"/>
              <p:cNvSpPr txBox="1"/>
              <p:nvPr/>
            </p:nvSpPr>
            <p:spPr>
              <a:xfrm>
                <a:off x="1219200" y="6172200"/>
                <a:ext cx="228600" cy="415499"/>
              </a:xfrm>
              <a:prstGeom prst="rect">
                <a:avLst/>
              </a:prstGeom>
              <a:solidFill>
                <a:srgbClr val="FFC0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2</a:t>
                </a:r>
                <a:endParaRPr lang="en-US" sz="740" b="1" dirty="0">
                  <a:solidFill>
                    <a:schemeClr val="tx1"/>
                  </a:solidFill>
                  <a:latin typeface="Georgia" panose="02040502050405020303" pitchFamily="18" charset="0"/>
                </a:endParaRPr>
              </a:p>
            </p:txBody>
          </p:sp>
        </p:grpSp>
        <p:grpSp>
          <p:nvGrpSpPr>
            <p:cNvPr id="14" name="Group 13"/>
            <p:cNvGrpSpPr/>
            <p:nvPr/>
          </p:nvGrpSpPr>
          <p:grpSpPr>
            <a:xfrm>
              <a:off x="5619030" y="6096002"/>
              <a:ext cx="782490" cy="280545"/>
              <a:chOff x="1219200" y="6172200"/>
              <a:chExt cx="1191521" cy="415499"/>
            </a:xfrm>
          </p:grpSpPr>
          <p:sp>
            <p:nvSpPr>
              <p:cNvPr id="21" name="TextBox 20"/>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Defined</a:t>
                </a:r>
                <a:endParaRPr lang="en-US" sz="740" dirty="0"/>
              </a:p>
            </p:txBody>
          </p:sp>
          <p:sp>
            <p:nvSpPr>
              <p:cNvPr id="22" name="TextBox 21"/>
              <p:cNvSpPr txBox="1"/>
              <p:nvPr/>
            </p:nvSpPr>
            <p:spPr>
              <a:xfrm>
                <a:off x="1219200" y="6172200"/>
                <a:ext cx="228600" cy="415499"/>
              </a:xfrm>
              <a:prstGeom prst="rect">
                <a:avLst/>
              </a:prstGeom>
              <a:solidFill>
                <a:srgbClr val="FFFF0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3</a:t>
                </a:r>
                <a:endParaRPr lang="en-US" sz="740" b="1" dirty="0">
                  <a:solidFill>
                    <a:schemeClr val="tx1"/>
                  </a:solidFill>
                  <a:latin typeface="Georgia" panose="02040502050405020303" pitchFamily="18" charset="0"/>
                </a:endParaRPr>
              </a:p>
            </p:txBody>
          </p:sp>
        </p:grpSp>
        <p:grpSp>
          <p:nvGrpSpPr>
            <p:cNvPr id="15" name="Group 14"/>
            <p:cNvGrpSpPr/>
            <p:nvPr/>
          </p:nvGrpSpPr>
          <p:grpSpPr>
            <a:xfrm>
              <a:off x="6460154" y="6096002"/>
              <a:ext cx="782490" cy="280545"/>
              <a:chOff x="1219200" y="6172200"/>
              <a:chExt cx="1191521" cy="415499"/>
            </a:xfrm>
          </p:grpSpPr>
          <p:sp>
            <p:nvSpPr>
              <p:cNvPr id="19" name="TextBox 18"/>
              <p:cNvSpPr txBox="1"/>
              <p:nvPr/>
            </p:nvSpPr>
            <p:spPr>
              <a:xfrm>
                <a:off x="1438941" y="6172200"/>
                <a:ext cx="971780" cy="415499"/>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Measured</a:t>
                </a:r>
                <a:endParaRPr lang="en-US" sz="740" dirty="0"/>
              </a:p>
            </p:txBody>
          </p:sp>
          <p:sp>
            <p:nvSpPr>
              <p:cNvPr id="20" name="TextBox 19"/>
              <p:cNvSpPr txBox="1"/>
              <p:nvPr/>
            </p:nvSpPr>
            <p:spPr>
              <a:xfrm>
                <a:off x="1219200" y="6172200"/>
                <a:ext cx="228600" cy="415499"/>
              </a:xfrm>
              <a:prstGeom prst="rect">
                <a:avLst/>
              </a:prstGeom>
              <a:solidFill>
                <a:srgbClr val="92D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solidFill>
                      <a:schemeClr val="tx1"/>
                    </a:solidFill>
                    <a:latin typeface="Georgia" panose="02040502050405020303" pitchFamily="18" charset="0"/>
                  </a:rPr>
                  <a:t>4</a:t>
                </a:r>
                <a:endParaRPr lang="en-US" sz="740" b="1" dirty="0">
                  <a:solidFill>
                    <a:schemeClr val="tx1"/>
                  </a:solidFill>
                  <a:latin typeface="Georgia" panose="02040502050405020303" pitchFamily="18" charset="0"/>
                </a:endParaRPr>
              </a:p>
            </p:txBody>
          </p:sp>
        </p:grpSp>
        <p:grpSp>
          <p:nvGrpSpPr>
            <p:cNvPr id="16" name="Group 15"/>
            <p:cNvGrpSpPr/>
            <p:nvPr/>
          </p:nvGrpSpPr>
          <p:grpSpPr>
            <a:xfrm>
              <a:off x="7294711" y="6095999"/>
              <a:ext cx="841124" cy="280545"/>
              <a:chOff x="1219200" y="6172200"/>
              <a:chExt cx="1280804" cy="415499"/>
            </a:xfrm>
          </p:grpSpPr>
          <p:sp>
            <p:nvSpPr>
              <p:cNvPr id="17" name="TextBox 16"/>
              <p:cNvSpPr txBox="1"/>
              <p:nvPr/>
            </p:nvSpPr>
            <p:spPr>
              <a:xfrm>
                <a:off x="1438942" y="6172201"/>
                <a:ext cx="1061062" cy="415496"/>
              </a:xfrm>
              <a:prstGeom prst="rect">
                <a:avLst/>
              </a:prstGeom>
              <a:solidFill>
                <a:schemeClr val="accent3">
                  <a:lumMod val="20000"/>
                  <a:lumOff val="80000"/>
                </a:schemeClr>
              </a:solidFill>
            </p:spPr>
            <p:txBody>
              <a:bodyPr wrap="square" rtlCol="0" anchor="ctr" anchorCtr="0">
                <a:noAutofit/>
              </a:bodyPr>
              <a:lstStyle>
                <a:defPPr>
                  <a:defRPr lang="en-US"/>
                </a:defPPr>
                <a:lvl1pPr>
                  <a:defRPr sz="1050"/>
                </a:lvl1pPr>
              </a:lstStyle>
              <a:p>
                <a:pPr algn="ctr"/>
                <a:r>
                  <a:rPr lang="en-US" sz="740" dirty="0"/>
                  <a:t>Optimized</a:t>
                </a:r>
                <a:endParaRPr lang="en-US" sz="740" dirty="0"/>
              </a:p>
            </p:txBody>
          </p:sp>
          <p:sp>
            <p:nvSpPr>
              <p:cNvPr id="18" name="TextBox 17"/>
              <p:cNvSpPr txBox="1"/>
              <p:nvPr/>
            </p:nvSpPr>
            <p:spPr>
              <a:xfrm>
                <a:off x="1219200" y="6172200"/>
                <a:ext cx="228600" cy="415499"/>
              </a:xfrm>
              <a:prstGeom prst="rect">
                <a:avLst/>
              </a:prstGeom>
              <a:solidFill>
                <a:srgbClr val="00B050"/>
              </a:solidFill>
            </p:spPr>
            <p:txBody>
              <a:bodyPr wrap="square" rtlCol="0" anchor="ctr" anchorCtr="0">
                <a:noAutofit/>
              </a:bodyPr>
              <a:lstStyle>
                <a:defPPr>
                  <a:defRPr lang="en-US"/>
                </a:defPPr>
                <a:lvl1pPr>
                  <a:defRPr sz="1050">
                    <a:solidFill>
                      <a:schemeClr val="bg1"/>
                    </a:solidFill>
                  </a:defRPr>
                </a:lvl1pPr>
              </a:lstStyle>
              <a:p>
                <a:pPr algn="ctr"/>
                <a:r>
                  <a:rPr lang="en-US" sz="740" b="1" dirty="0">
                    <a:latin typeface="Georgia" panose="02040502050405020303" pitchFamily="18" charset="0"/>
                  </a:rPr>
                  <a:t>5</a:t>
                </a:r>
                <a:endParaRPr lang="en-US" sz="740" b="1" dirty="0">
                  <a:latin typeface="Georgia" panose="02040502050405020303" pitchFamily="18" charset="0"/>
                </a:endParaRPr>
              </a:p>
            </p:txBody>
          </p:sp>
        </p:grpSp>
      </p:grpSp>
      <p:sp>
        <p:nvSpPr>
          <p:cNvPr id="2" name="Title 1"/>
          <p:cNvSpPr>
            <a:spLocks noGrp="1"/>
          </p:cNvSpPr>
          <p:nvPr>
            <p:ph type="title"/>
          </p:nvPr>
        </p:nvSpPr>
        <p:spPr>
          <a:xfrm>
            <a:off x="838200" y="0"/>
            <a:ext cx="10515600" cy="1325563"/>
          </a:xfrm>
        </p:spPr>
        <p:txBody>
          <a:bodyPr/>
          <a:lstStyle/>
          <a:p>
            <a:r>
              <a:rPr lang="en-US" sz="2400" dirty="0"/>
              <a:t>leading practices for</a:t>
            </a:r>
            <a:br>
              <a:rPr lang="en-US" sz="2400" dirty="0"/>
            </a:br>
            <a:r>
              <a:rPr lang="en-US" dirty="0" smtClean="0"/>
              <a:t>Data </a:t>
            </a:r>
            <a:r>
              <a:rPr lang="en-US" dirty="0"/>
              <a:t>Disposal</a:t>
            </a:r>
          </a:p>
        </p:txBody>
      </p:sp>
      <p:sp>
        <p:nvSpPr>
          <p:cNvPr id="13" name="TextBox 12"/>
          <p:cNvSpPr txBox="1"/>
          <p:nvPr/>
        </p:nvSpPr>
        <p:spPr>
          <a:xfrm>
            <a:off x="2201538" y="1412298"/>
            <a:ext cx="1828800" cy="246221"/>
          </a:xfrm>
          <a:prstGeom prst="rect">
            <a:avLst/>
          </a:prstGeom>
          <a:noFill/>
        </p:spPr>
        <p:txBody>
          <a:bodyPr wrap="square" rtlCol="0">
            <a:spAutoFit/>
          </a:bodyPr>
          <a:lstStyle/>
          <a:p>
            <a:r>
              <a:rPr lang="en-US" sz="1000" b="1" dirty="0">
                <a:cs typeface="Times New Roman" panose="02020603050405020304" pitchFamily="18" charset="0"/>
              </a:rPr>
              <a:t>Implemented:</a:t>
            </a:r>
            <a:endParaRPr lang="en-US" sz="1000" b="1" dirty="0">
              <a:cs typeface="Times New Roman" panose="02020603050405020304" pitchFamily="18" charset="0"/>
            </a:endParaRPr>
          </a:p>
        </p:txBody>
      </p:sp>
      <p:sp>
        <p:nvSpPr>
          <p:cNvPr id="4" name="Slide Number Placeholder 3"/>
          <p:cNvSpPr>
            <a:spLocks noGrp="1"/>
          </p:cNvSpPr>
          <p:nvPr>
            <p:ph type="sldNum" sz="quarter" idx="4294967295"/>
          </p:nvPr>
        </p:nvSpPr>
        <p:spPr/>
        <p:txBody>
          <a:bodyPr/>
          <a:lstStyle/>
          <a:p>
            <a:fld id="{B6F15528-21DE-4FAA-801E-634DDDAF4B2B}" type="slidenum">
              <a:rPr lang="en-US" smtClean="0"/>
              <a:pPr/>
              <a:t>87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44588943"/>
              </p:ext>
            </p:extLst>
          </p:nvPr>
        </p:nvGraphicFramePr>
        <p:xfrm>
          <a:off x="3886200" y="1752599"/>
          <a:ext cx="6844230" cy="2984654"/>
        </p:xfrm>
        <a:graphic>
          <a:graphicData uri="http://schemas.openxmlformats.org/drawingml/2006/table">
            <a:tbl>
              <a:tblPr>
                <a:tableStyleId>{5C22544A-7EE6-4342-B048-85BDC9FD1C3A}</a:tableStyleId>
              </a:tblPr>
              <a:tblGrid>
                <a:gridCol w="2007641">
                  <a:extLst>
                    <a:ext uri="{9D8B030D-6E8A-4147-A177-3AD203B41FA5}">
                      <a16:colId xmlns:a16="http://schemas.microsoft.com/office/drawing/2014/main" val="20000"/>
                    </a:ext>
                  </a:extLst>
                </a:gridCol>
                <a:gridCol w="273769">
                  <a:extLst>
                    <a:ext uri="{9D8B030D-6E8A-4147-A177-3AD203B41FA5}">
                      <a16:colId xmlns:a16="http://schemas.microsoft.com/office/drawing/2014/main" val="20001"/>
                    </a:ext>
                  </a:extLst>
                </a:gridCol>
                <a:gridCol w="2007641">
                  <a:extLst>
                    <a:ext uri="{9D8B030D-6E8A-4147-A177-3AD203B41FA5}">
                      <a16:colId xmlns:a16="http://schemas.microsoft.com/office/drawing/2014/main" val="20002"/>
                    </a:ext>
                  </a:extLst>
                </a:gridCol>
                <a:gridCol w="273769">
                  <a:extLst>
                    <a:ext uri="{9D8B030D-6E8A-4147-A177-3AD203B41FA5}">
                      <a16:colId xmlns:a16="http://schemas.microsoft.com/office/drawing/2014/main" val="20003"/>
                    </a:ext>
                  </a:extLst>
                </a:gridCol>
                <a:gridCol w="2007641">
                  <a:extLst>
                    <a:ext uri="{9D8B030D-6E8A-4147-A177-3AD203B41FA5}">
                      <a16:colId xmlns:a16="http://schemas.microsoft.com/office/drawing/2014/main" val="20004"/>
                    </a:ext>
                  </a:extLst>
                </a:gridCol>
                <a:gridCol w="273769">
                  <a:extLst>
                    <a:ext uri="{9D8B030D-6E8A-4147-A177-3AD203B41FA5}">
                      <a16:colId xmlns:a16="http://schemas.microsoft.com/office/drawing/2014/main" val="20005"/>
                    </a:ext>
                  </a:extLst>
                </a:gridCol>
              </a:tblGrid>
              <a:tr h="841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Clear media by overwriting data</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19</a:t>
                      </a:r>
                    </a:p>
                  </a:txBody>
                  <a:tcPr anchor="ctr">
                    <a:noFill/>
                  </a:tcPr>
                </a:tc>
                <a:tc>
                  <a:txBody>
                    <a:bodyPr/>
                    <a:lstStyle/>
                    <a:p>
                      <a:r>
                        <a:rPr kumimoji="0" lang="en-US" sz="880" b="1" i="0" u="none" strike="noStrike" kern="1200" cap="none" spc="0" normalizeH="0" baseline="0" noProof="0" dirty="0" smtClean="0">
                          <a:ln>
                            <a:noFill/>
                          </a:ln>
                          <a:solidFill>
                            <a:schemeClr val="bg1"/>
                          </a:solidFill>
                          <a:effectLst/>
                          <a:uLnTx/>
                          <a:uFillTx/>
                          <a:latin typeface="Georgia" panose="02040502050405020303" pitchFamily="18" charset="0"/>
                          <a:ea typeface="+mn-ea"/>
                          <a:cs typeface="+mn-cs"/>
                        </a:rPr>
                        <a:t>1</a:t>
                      </a:r>
                      <a:endParaRPr lang="en-US" sz="880" b="1" i="0" dirty="0">
                        <a:solidFill>
                          <a:schemeClr val="bg1"/>
                        </a:solidFill>
                        <a:latin typeface="Georgia" panose="02040502050405020303" pitchFamily="18" charset="0"/>
                      </a:endParaRPr>
                    </a:p>
                  </a:txBody>
                  <a:tcPr anchor="ctr">
                    <a:lnR w="9525" cap="flat" cmpd="sng" algn="ctr">
                      <a:solidFill>
                        <a:schemeClr val="bg1">
                          <a:lumMod val="65000"/>
                        </a:schemeClr>
                      </a:solidFill>
                      <a:prstDash val="sysDot"/>
                      <a:round/>
                      <a:headEnd type="none" w="med" len="med"/>
                      <a:tailEnd type="none" w="med" len="med"/>
                    </a:ln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Purge damaged or large magnetic media</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19</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pPr marL="0" algn="l" rtl="0" eaLnBrk="1" latinLnBrk="0" hangingPunct="1"/>
                      <a:r>
                        <a:rPr kumimoji="0" lang="en-US" sz="880" b="1" i="0" u="none" strike="noStrike" kern="1200" cap="none" spc="0" normalizeH="0" baseline="0" dirty="0" smtClean="0">
                          <a:ln>
                            <a:noFill/>
                          </a:ln>
                          <a:solidFill>
                            <a:schemeClr val="tx1"/>
                          </a:solidFill>
                          <a:effectLst/>
                          <a:uLnTx/>
                          <a:uFillTx/>
                          <a:latin typeface="Georgia" panose="02040502050405020303" pitchFamily="18" charset="0"/>
                          <a:ea typeface="+mn-ea"/>
                          <a:cs typeface="+mn-cs"/>
                        </a:rPr>
                        <a:t>2</a:t>
                      </a:r>
                      <a:endParaRPr kumimoji="0" lang="en-US" sz="880" b="1" i="0" u="none" strike="noStrike" kern="1200" cap="none" spc="0" normalizeH="0" baseline="0" dirty="0">
                        <a:ln>
                          <a:noFill/>
                        </a:ln>
                        <a:solidFill>
                          <a:schemeClr val="tx1"/>
                        </a:solidFill>
                        <a:effectLst/>
                        <a:uLnTx/>
                        <a:uFillTx/>
                        <a:latin typeface="Georgia" panose="02040502050405020303" pitchFamily="18" charset="0"/>
                        <a:ea typeface="+mn-ea"/>
                        <a:cs typeface="+mn-cs"/>
                      </a:endParaRPr>
                    </a:p>
                  </a:txBody>
                  <a:tcPr anchor="ctr">
                    <a:lnR w="9525" cap="flat" cmpd="sng" algn="ctr">
                      <a:solidFill>
                        <a:schemeClr val="bg1">
                          <a:lumMod val="65000"/>
                        </a:schemeClr>
                      </a:solidFill>
                      <a:prstDash val="sysDot"/>
                      <a:round/>
                      <a:headEnd type="none" w="med" len="med"/>
                      <a:tailEnd type="none" w="med" len="med"/>
                    </a:lnR>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1" i="1" u="none" strike="noStrike" kern="1200" cap="none" spc="0" normalizeH="0" baseline="0" noProof="0" dirty="0" smtClean="0">
                          <a:ln>
                            <a:noFill/>
                          </a:ln>
                          <a:solidFill>
                            <a:prstClr val="black"/>
                          </a:solidFill>
                          <a:effectLst/>
                          <a:uLnTx/>
                          <a:uFillTx/>
                          <a:latin typeface="Georgia" panose="02040502050405020303" pitchFamily="18" charset="0"/>
                          <a:ea typeface="+mn-ea"/>
                          <a:cs typeface="+mn-cs"/>
                        </a:rPr>
                        <a:t>Destroy media and make retrieval infeasible</a:t>
                      </a:r>
                      <a:r>
                        <a:rPr kumimoji="0" lang="en-US" sz="950" b="1" i="1" u="none" strike="noStrike" kern="1200" cap="none" spc="0" normalizeH="0" baseline="30000" noProof="0" dirty="0" smtClean="0">
                          <a:ln>
                            <a:noFill/>
                          </a:ln>
                          <a:solidFill>
                            <a:prstClr val="black"/>
                          </a:solidFill>
                          <a:effectLst/>
                          <a:uLnTx/>
                          <a:uFillTx/>
                          <a:latin typeface="Georgia" panose="02040502050405020303" pitchFamily="18" charset="0"/>
                          <a:ea typeface="+mn-ea"/>
                          <a:cs typeface="+mn-cs"/>
                        </a:rPr>
                        <a:t>19</a:t>
                      </a:r>
                    </a:p>
                  </a:txBody>
                  <a:tcPr anchor="ctr">
                    <a:lnL w="9525" cap="flat" cmpd="sng" algn="ctr">
                      <a:solidFill>
                        <a:schemeClr val="bg1">
                          <a:lumMod val="65000"/>
                        </a:schemeClr>
                      </a:solidFill>
                      <a:prstDash val="sysDot"/>
                      <a:round/>
                      <a:headEnd type="none" w="med" len="med"/>
                      <a:tailEnd type="none" w="med" len="med"/>
                    </a:lnL>
                    <a:noFill/>
                  </a:tcPr>
                </a:tc>
                <a:tc>
                  <a:txBody>
                    <a:bodyPr/>
                    <a:lstStyle/>
                    <a:p>
                      <a:r>
                        <a:rPr lang="en-US" sz="880" b="1" i="0" dirty="0" smtClean="0">
                          <a:solidFill>
                            <a:schemeClr val="bg1"/>
                          </a:solidFill>
                          <a:latin typeface="Georgia" panose="02040502050405020303" pitchFamily="18" charset="0"/>
                        </a:rPr>
                        <a:t>1</a:t>
                      </a:r>
                      <a:endParaRPr lang="en-US" sz="880" b="1" i="0" dirty="0">
                        <a:solidFill>
                          <a:schemeClr val="bg1"/>
                        </a:solidFill>
                        <a:latin typeface="Georgia" panose="02040502050405020303" pitchFamily="18" charset="0"/>
                      </a:endParaRPr>
                    </a:p>
                  </a:txBody>
                  <a:tcPr anchor="ctr">
                    <a:solidFill>
                      <a:srgbClr val="FF0000"/>
                    </a:solidFill>
                  </a:tcPr>
                </a:tc>
                <a:extLst>
                  <a:ext uri="{0D108BD9-81ED-4DB2-BD59-A6C34878D82A}">
                    <a16:rowId xmlns:a16="http://schemas.microsoft.com/office/drawing/2014/main" val="10000"/>
                  </a:ext>
                </a:extLst>
              </a:tr>
              <a:tr h="214311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 b="0" i="0" u="none" strike="noStrike" kern="1200" cap="none" spc="0" normalizeH="0" baseline="0" noProof="0" dirty="0" smtClean="0">
                          <a:ln>
                            <a:noFill/>
                          </a:ln>
                          <a:solidFill>
                            <a:prstClr val="black"/>
                          </a:solidFill>
                          <a:effectLst/>
                          <a:uLnTx/>
                          <a:uFillTx/>
                          <a:latin typeface="+mn-lt"/>
                          <a:ea typeface="+mn-ea"/>
                          <a:cs typeface="+mn-cs"/>
                        </a:rPr>
                        <a:t>Overwrite user-addressable storage space on the media with non-sensitive data (this method cannot be used on damaged or not rewritable media); verify data cannot be retrieved</a:t>
                      </a:r>
                      <a:r>
                        <a:rPr kumimoji="0" lang="en-US" sz="950" b="0" i="0" u="none" strike="noStrike" kern="1200" cap="none" spc="0" normalizeH="0" baseline="30000" noProof="0" dirty="0" smtClean="0">
                          <a:ln>
                            <a:noFill/>
                          </a:ln>
                          <a:solidFill>
                            <a:prstClr val="black"/>
                          </a:solidFill>
                          <a:effectLst/>
                          <a:uLnTx/>
                          <a:uFillTx/>
                          <a:latin typeface="+mn-lt"/>
                          <a:ea typeface="+mn-ea"/>
                          <a:cs typeface="+mn-cs"/>
                        </a:rPr>
                        <a:t>19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0" b="0" i="0" u="none" strike="noStrike" kern="1200" cap="none" spc="0" normalizeH="0" baseline="0" noProof="0" dirty="0" smtClean="0">
                        <a:ln>
                          <a:noFill/>
                        </a:ln>
                        <a:solidFill>
                          <a:prstClr val="black"/>
                        </a:solidFill>
                        <a:effectLst/>
                        <a:uLnTx/>
                        <a:uFillTx/>
                        <a:latin typeface="+mn-lt"/>
                        <a:ea typeface="+mn-ea"/>
                        <a:cs typeface="+mn-cs"/>
                      </a:endParaRPr>
                    </a:p>
                  </a:txBody>
                  <a:tcPr>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dirty="0" smtClean="0"/>
                        <a:t>Use degaussing to sanitize damaged, not rewritable, or exceptionally large magnetic storage media; verify data cannot be retrieved</a:t>
                      </a:r>
                      <a:r>
                        <a:rPr lang="en-US" sz="950" baseline="30000" dirty="0" smtClean="0"/>
                        <a:t>19</a:t>
                      </a:r>
                    </a:p>
                    <a:p>
                      <a:endParaRPr lang="en-US" sz="880" dirty="0" smtClean="0"/>
                    </a:p>
                  </a:txBody>
                  <a:tcPr>
                    <a:lnL w="9525" cap="flat" cmpd="sng" algn="ctr">
                      <a:solidFill>
                        <a:schemeClr val="bg1">
                          <a:lumMod val="65000"/>
                        </a:schemeClr>
                      </a:solidFill>
                      <a:prstDash val="sysDot"/>
                      <a:round/>
                      <a:headEnd type="none" w="med" len="med"/>
                      <a:tailEnd type="none" w="med" len="med"/>
                    </a:lnL>
                    <a:lnR w="9525" cap="flat" cmpd="sng" algn="ctr">
                      <a:solidFill>
                        <a:schemeClr val="bg1">
                          <a:lumMod val="65000"/>
                        </a:schemeClr>
                      </a:solidFill>
                      <a:prstDash val="sysDot"/>
                      <a:round/>
                      <a:headEnd type="none" w="med" len="med"/>
                      <a:tailEnd type="none" w="med" len="med"/>
                    </a:lnR>
                    <a:lnB w="9525" cap="flat" cmpd="sng" algn="ctr">
                      <a:noFill/>
                      <a:prstDash val="sysDot"/>
                      <a:round/>
                      <a:headEnd type="none" w="med" len="med"/>
                      <a:tailEnd type="none" w="med" len="med"/>
                    </a:lnB>
                    <a:noFill/>
                  </a:tcPr>
                </a:tc>
                <a:tc hMerge="1">
                  <a:txBody>
                    <a:bodyPr/>
                    <a:lstStyle/>
                    <a:p>
                      <a:endParaRPr lang="en-US" sz="880" dirty="0"/>
                    </a:p>
                  </a:txBody>
                  <a:tcPr>
                    <a:lnR w="9525" cap="flat" cmpd="sng" algn="ctr">
                      <a:solidFill>
                        <a:schemeClr val="bg1">
                          <a:lumMod val="65000"/>
                        </a:schemeClr>
                      </a:solidFill>
                      <a:prstDash val="sysDot"/>
                      <a:round/>
                      <a:headEnd type="none" w="med" len="med"/>
                      <a:tailEnd type="none" w="med" len="med"/>
                    </a:lnR>
                    <a:lnB w="9525" cap="flat" cmpd="sng" algn="ctr">
                      <a:solidFill>
                        <a:schemeClr val="bg1">
                          <a:lumMod val="65000"/>
                        </a:schemeClr>
                      </a:solidFill>
                      <a:prstDash val="sysDot"/>
                      <a:round/>
                      <a:headEnd type="none" w="med" len="med"/>
                      <a:tailEnd type="none" w="med" len="med"/>
                    </a:lnB>
                    <a:noFill/>
                  </a:tcPr>
                </a:tc>
                <a:tc gridSpan="2">
                  <a:txBody>
                    <a:bodyPr/>
                    <a:lstStyle/>
                    <a:p>
                      <a:r>
                        <a:rPr lang="en-US" sz="880" b="0" dirty="0" smtClean="0"/>
                        <a:t>Disintegrate, pulverize, melt, or incinerate media using a secure destruction facility</a:t>
                      </a:r>
                      <a:r>
                        <a:rPr lang="en-US" sz="950" b="0" baseline="30000" dirty="0" smtClean="0"/>
                        <a:t>4,19</a:t>
                      </a:r>
                    </a:p>
                    <a:p>
                      <a:endParaRPr lang="en-US" sz="880" b="0" dirty="0" smtClean="0"/>
                    </a:p>
                  </a:txBody>
                  <a:tcPr>
                    <a:lnL w="9525" cap="flat" cmpd="sng" algn="ctr">
                      <a:solidFill>
                        <a:schemeClr val="bg1">
                          <a:lumMod val="65000"/>
                        </a:schemeClr>
                      </a:solidFill>
                      <a:prstDash val="sysDot"/>
                      <a:round/>
                      <a:headEnd type="none" w="med" len="med"/>
                      <a:tailEnd type="none" w="med" len="med"/>
                    </a:lnL>
                    <a:lnB w="9525" cap="flat" cmpd="sng" algn="ctr">
                      <a:noFill/>
                      <a:prstDash val="sysDot"/>
                      <a:round/>
                      <a:headEnd type="none" w="med" len="med"/>
                      <a:tailEnd type="none" w="med" len="med"/>
                    </a:lnB>
                    <a:noFill/>
                  </a:tcPr>
                </a:tc>
                <a:tc hMerge="1">
                  <a:txBody>
                    <a:bodyPr/>
                    <a:lstStyle/>
                    <a:p>
                      <a:endParaRPr lang="en-US" sz="880" dirty="0"/>
                    </a:p>
                  </a:txBody>
                  <a:tcPr>
                    <a:lnB w="952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2" name="TextBox 41"/>
          <p:cNvSpPr txBox="1"/>
          <p:nvPr/>
        </p:nvSpPr>
        <p:spPr>
          <a:xfrm>
            <a:off x="4267200" y="1419643"/>
            <a:ext cx="1828800" cy="246221"/>
          </a:xfrm>
          <a:prstGeom prst="rect">
            <a:avLst/>
          </a:prstGeom>
          <a:noFill/>
        </p:spPr>
        <p:txBody>
          <a:bodyPr wrap="square" rtlCol="0">
            <a:spAutoFit/>
          </a:bodyPr>
          <a:lstStyle/>
          <a:p>
            <a:r>
              <a:rPr lang="en-US" sz="1000" b="1" dirty="0">
                <a:cs typeface="Times New Roman" panose="02020603050405020304" pitchFamily="18" charset="0"/>
              </a:rPr>
              <a:t>Recommended:</a:t>
            </a:r>
            <a:endParaRPr lang="en-US" sz="1000" b="1" dirty="0">
              <a:cs typeface="Times New Roman" panose="02020603050405020304" pitchFamily="18" charset="0"/>
            </a:endParaRPr>
          </a:p>
        </p:txBody>
      </p:sp>
    </p:spTree>
    <p:extLst>
      <p:ext uri="{BB962C8B-B14F-4D97-AF65-F5344CB8AC3E}">
        <p14:creationId xmlns:p14="http://schemas.microsoft.com/office/powerpoint/2010/main" val="41644108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5: </a:t>
            </a:r>
            <a:r>
              <a:rPr lang="en-US" dirty="0" smtClean="0"/>
              <a:t>Moving Forward</a:t>
            </a:r>
            <a:endParaRPr lang="en-US" dirty="0"/>
          </a:p>
        </p:txBody>
      </p:sp>
      <p:sp>
        <p:nvSpPr>
          <p:cNvPr id="3" name="Content Placeholder 2"/>
          <p:cNvSpPr>
            <a:spLocks noGrp="1"/>
          </p:cNvSpPr>
          <p:nvPr>
            <p:ph idx="1"/>
          </p:nvPr>
        </p:nvSpPr>
        <p:spPr/>
        <p:txBody>
          <a:bodyPr/>
          <a:lstStyle/>
          <a:p>
            <a:r>
              <a:rPr lang="en-US" dirty="0" smtClean="0"/>
              <a:t>Open discussion:</a:t>
            </a:r>
          </a:p>
          <a:p>
            <a:pPr lvl="1"/>
            <a:r>
              <a:rPr lang="en-US" dirty="0" smtClean="0"/>
              <a:t>What is your reaction to the DMBOK in relation to the other models?</a:t>
            </a:r>
          </a:p>
          <a:p>
            <a:pPr lvl="1"/>
            <a:r>
              <a:rPr lang="en-US" dirty="0" smtClean="0"/>
              <a:t>What should be at the core of these models?</a:t>
            </a:r>
          </a:p>
          <a:p>
            <a:pPr lvl="1"/>
            <a:r>
              <a:rPr lang="en-US" dirty="0" smtClean="0"/>
              <a:t>How is your unit participating?</a:t>
            </a:r>
          </a:p>
          <a:p>
            <a:pPr lvl="1"/>
            <a:r>
              <a:rPr lang="en-US" dirty="0" smtClean="0"/>
              <a:t>What are the strengths? Weaknesses? At this point?</a:t>
            </a:r>
          </a:p>
          <a:p>
            <a:pPr lvl="1"/>
            <a:r>
              <a:rPr lang="en-US" smtClean="0"/>
              <a:t>What next?</a:t>
            </a:r>
            <a:endParaRPr lang="en-US"/>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88</a:t>
            </a:fld>
            <a:endParaRPr lang="en-US"/>
          </a:p>
        </p:txBody>
      </p:sp>
    </p:spTree>
    <p:extLst>
      <p:ext uri="{BB962C8B-B14F-4D97-AF65-F5344CB8AC3E}">
        <p14:creationId xmlns:p14="http://schemas.microsoft.com/office/powerpoint/2010/main" val="1294108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Senge’s</a:t>
            </a:r>
            <a:r>
              <a:rPr lang="en-US" dirty="0"/>
              <a:t> 5 Disciplines</a:t>
            </a:r>
          </a:p>
        </p:txBody>
      </p:sp>
      <p:sp>
        <p:nvSpPr>
          <p:cNvPr id="3" name="Content Placeholder 2"/>
          <p:cNvSpPr>
            <a:spLocks noGrp="1"/>
          </p:cNvSpPr>
          <p:nvPr>
            <p:ph idx="1"/>
          </p:nvPr>
        </p:nvSpPr>
        <p:spPr>
          <a:xfrm>
            <a:off x="616945" y="1825625"/>
            <a:ext cx="10736855" cy="4351338"/>
          </a:xfrm>
        </p:spPr>
        <p:txBody>
          <a:bodyPr/>
          <a:lstStyle/>
          <a:p>
            <a:pPr>
              <a:lnSpc>
                <a:spcPct val="120000"/>
              </a:lnSpc>
            </a:pPr>
            <a:r>
              <a:rPr lang="en-US" dirty="0"/>
              <a:t>Personal mastery</a:t>
            </a:r>
          </a:p>
          <a:p>
            <a:pPr lvl="1">
              <a:lnSpc>
                <a:spcPct val="120000"/>
              </a:lnSpc>
            </a:pPr>
            <a:r>
              <a:rPr lang="en-US" dirty="0"/>
              <a:t>People’s proactive learning behavior</a:t>
            </a:r>
          </a:p>
          <a:p>
            <a:pPr lvl="1">
              <a:lnSpc>
                <a:spcPct val="120000"/>
              </a:lnSpc>
            </a:pPr>
            <a:r>
              <a:rPr lang="en-US" dirty="0"/>
              <a:t>What is important</a:t>
            </a:r>
          </a:p>
          <a:p>
            <a:pPr lvl="1">
              <a:lnSpc>
                <a:spcPct val="120000"/>
              </a:lnSpc>
            </a:pPr>
            <a:r>
              <a:rPr lang="en-US" dirty="0"/>
              <a:t>Assessing present state</a:t>
            </a:r>
          </a:p>
          <a:p>
            <a:pPr>
              <a:lnSpc>
                <a:spcPct val="100000"/>
              </a:lnSpc>
            </a:pPr>
            <a:r>
              <a:rPr lang="en-US" dirty="0"/>
              <a:t>Team learning</a:t>
            </a:r>
          </a:p>
          <a:p>
            <a:pPr lvl="1">
              <a:lnSpc>
                <a:spcPct val="100000"/>
              </a:lnSpc>
            </a:pPr>
            <a:r>
              <a:rPr lang="en-US" dirty="0"/>
              <a:t>Team members learn more from being on a team</a:t>
            </a:r>
          </a:p>
          <a:p>
            <a:pPr lvl="1">
              <a:lnSpc>
                <a:spcPct val="100000"/>
              </a:lnSpc>
            </a:pPr>
            <a:r>
              <a:rPr lang="en-US" dirty="0"/>
              <a:t>Team members have to be open to learning from colleagues</a:t>
            </a:r>
          </a:p>
          <a:p>
            <a:endParaRPr lang="en-US" dirty="0"/>
          </a:p>
        </p:txBody>
      </p:sp>
      <p:sp>
        <p:nvSpPr>
          <p:cNvPr id="4" name="Footer Placeholder 3"/>
          <p:cNvSpPr>
            <a:spLocks noGrp="1"/>
          </p:cNvSpPr>
          <p:nvPr>
            <p:ph type="ftr" sz="quarter" idx="11"/>
          </p:nvPr>
        </p:nvSpPr>
        <p:spPr/>
        <p:txBody>
          <a:bodyPr/>
          <a:lstStyle/>
          <a:p>
            <a:r>
              <a:rPr lang="en-US" smtClean="0"/>
              <a:t>Helen Tibbo – Data Smart</a:t>
            </a:r>
            <a:endParaRPr lang="en-US" dirty="0"/>
          </a:p>
        </p:txBody>
      </p:sp>
      <p:sp>
        <p:nvSpPr>
          <p:cNvPr id="5" name="Slide Number Placeholder 4"/>
          <p:cNvSpPr>
            <a:spLocks noGrp="1"/>
          </p:cNvSpPr>
          <p:nvPr>
            <p:ph type="sldNum" sz="quarter" idx="12"/>
          </p:nvPr>
        </p:nvSpPr>
        <p:spPr/>
        <p:txBody>
          <a:bodyPr/>
          <a:lstStyle/>
          <a:p>
            <a:fld id="{91D11958-1960-4AC3-B3FE-C8FF6A01984A}" type="slidenum">
              <a:rPr lang="en-US" smtClean="0"/>
              <a:t>9</a:t>
            </a:fld>
            <a:endParaRPr lang="en-US"/>
          </a:p>
        </p:txBody>
      </p:sp>
    </p:spTree>
    <p:extLst>
      <p:ext uri="{BB962C8B-B14F-4D97-AF65-F5344CB8AC3E}">
        <p14:creationId xmlns:p14="http://schemas.microsoft.com/office/powerpoint/2010/main" val="25007184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Scc9_w_SbUGmcjMDbOvr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8T.qXM56yUmTKlzNupVfE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1ie_7RBraEm.oCvY.nix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i8hGDp9RIESvulWDCMUyA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e0jEgzZ0SKUyl0BEj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1rFaYPYQZk.qk5KIRSwXG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test" id="{2E2EBB98-8BCE-4BDA-AA24-57DF054960CD}" vid="{CAB5D3C3-F29B-48B6-BEC3-C1F98CF52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test</Template>
  <TotalTime>6239</TotalTime>
  <Words>5676</Words>
  <Application>Microsoft Office PowerPoint</Application>
  <PresentationFormat>Widescreen</PresentationFormat>
  <Paragraphs>969</Paragraphs>
  <Slides>88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88</vt:i4>
      </vt:variant>
    </vt:vector>
  </HeadingPairs>
  <TitlesOfParts>
    <vt:vector size="98" baseType="lpstr">
      <vt:lpstr>ＭＳ Ｐゴシック</vt:lpstr>
      <vt:lpstr>ＭＳ Ｐゴシック</vt:lpstr>
      <vt:lpstr>Arial</vt:lpstr>
      <vt:lpstr>Calibri</vt:lpstr>
      <vt:lpstr>Georgia</vt:lpstr>
      <vt:lpstr>Palatino Linotype</vt:lpstr>
      <vt:lpstr>Times New Roman</vt:lpstr>
      <vt:lpstr>Verdana</vt:lpstr>
      <vt:lpstr>Wingdings</vt:lpstr>
      <vt:lpstr>Office Theme</vt:lpstr>
      <vt:lpstr>2.2 The Data Smart Enterprise </vt:lpstr>
      <vt:lpstr>What Is a “Data Smart” Enterprise?</vt:lpstr>
      <vt:lpstr>What Is a “Data Smart” Enterprise?</vt:lpstr>
      <vt:lpstr>The Learning Organization</vt:lpstr>
      <vt:lpstr>Learning Attitude</vt:lpstr>
      <vt:lpstr>Continuous Commitment</vt:lpstr>
      <vt:lpstr>25 Years On… </vt:lpstr>
      <vt:lpstr>Senge’s 5 Disciplines</vt:lpstr>
      <vt:lpstr>Senge’s 5 Disciplines</vt:lpstr>
      <vt:lpstr>Senge’s 5 Disciplines</vt:lpstr>
      <vt:lpstr>Embracing Change</vt:lpstr>
      <vt:lpstr>Learning, Assessment, &amp; Strategic Planning</vt:lpstr>
      <vt:lpstr>Relationship of the Legs</vt:lpstr>
      <vt:lpstr>Exercise 1: Learning Organization</vt:lpstr>
      <vt:lpstr>Evaluation</vt:lpstr>
      <vt:lpstr>Assessment vs. Evaluation</vt:lpstr>
      <vt:lpstr>High-Level Rationale for Evaluation &amp; Assessment</vt:lpstr>
      <vt:lpstr>Rationale</vt:lpstr>
      <vt:lpstr>The Importance of Context</vt:lpstr>
      <vt:lpstr>The Importance of Measurement Scale</vt:lpstr>
      <vt:lpstr>Culture of Perfection</vt:lpstr>
      <vt:lpstr>Elements of Evaluation/Assessment</vt:lpstr>
      <vt:lpstr>Evaluation Criteria</vt:lpstr>
      <vt:lpstr>Evaluation Issues</vt:lpstr>
      <vt:lpstr>More Challenges to Evaluation/Assessment</vt:lpstr>
      <vt:lpstr>Your Time &amp; Effort Are Precious</vt:lpstr>
      <vt:lpstr>Building a Culture of Assessment</vt:lpstr>
      <vt:lpstr>What Is a Culture of Assessment?</vt:lpstr>
      <vt:lpstr>A Culture of Assessment</vt:lpstr>
      <vt:lpstr>Common Points of Success</vt:lpstr>
      <vt:lpstr>Why a Culture of Assessment?</vt:lpstr>
      <vt:lpstr>Five Mindsets for Building an Assessment Culture</vt:lpstr>
      <vt:lpstr>Five Mindsets</vt:lpstr>
      <vt:lpstr>Success Factors</vt:lpstr>
      <vt:lpstr>A Culture of Assessment &amp; Evaluation</vt:lpstr>
      <vt:lpstr>User-Based Evaluation</vt:lpstr>
      <vt:lpstr>Exercise 2: Culture of Assessment</vt:lpstr>
      <vt:lpstr>Data Governance</vt:lpstr>
      <vt:lpstr>DAMA International (https://www.dama.org/)  </vt:lpstr>
      <vt:lpstr>DAMA-DMBOK Functional Framework </vt:lpstr>
      <vt:lpstr>DAMA-DMBOK Functional Outline</vt:lpstr>
      <vt:lpstr>DAMA-DMBOK Functional Outline</vt:lpstr>
      <vt:lpstr>DAMA DM Function Definitions</vt:lpstr>
      <vt:lpstr>DAMA DM Function Definitions</vt:lpstr>
      <vt:lpstr>PowerPoint Presentation</vt:lpstr>
      <vt:lpstr>More Detailed Definitions</vt:lpstr>
      <vt:lpstr>More Detailed Definitions</vt:lpstr>
      <vt:lpstr>More Detailed Definitions</vt:lpstr>
      <vt:lpstr>More Detailed Definitions</vt:lpstr>
      <vt:lpstr>Environmental Elements </vt:lpstr>
      <vt:lpstr>Environmental Elements</vt:lpstr>
      <vt:lpstr>PowerPoint Presentation</vt:lpstr>
      <vt:lpstr>Basic Environmental Elements</vt:lpstr>
      <vt:lpstr>Basic Environmental Elements</vt:lpstr>
      <vt:lpstr>Supporting Environmental Elements</vt:lpstr>
      <vt:lpstr>Organization and Culture  These issues might include:  </vt:lpstr>
      <vt:lpstr>DCC Curation Lifecycle Model</vt:lpstr>
      <vt:lpstr>Exercise 3: Reconciling DMBOK Model and Data Curation Model</vt:lpstr>
      <vt:lpstr>Stanford’s Data Governance Maturity Model</vt:lpstr>
      <vt:lpstr>Stanford’s DG Definition</vt:lpstr>
      <vt:lpstr>Stanford’s DG Components</vt:lpstr>
      <vt:lpstr>Stanford’s DG Measures</vt:lpstr>
      <vt:lpstr>Stanford’s DG Maturity Model (https://web.stanford.edu/dept/pres-provost/irds/dg/files/StanfordDataGovernanceMaturityModel.pdf)</vt:lpstr>
      <vt:lpstr>Stanford’s DGMM - Projects</vt:lpstr>
      <vt:lpstr>Stanford’s DGMM – Foundational Components</vt:lpstr>
      <vt:lpstr>Stanford’s DGMM – Project Components</vt:lpstr>
      <vt:lpstr>Formalization</vt:lpstr>
      <vt:lpstr>Metadata</vt:lpstr>
      <vt:lpstr>Stewardship</vt:lpstr>
      <vt:lpstr>Data Quality</vt:lpstr>
      <vt:lpstr>Master Data</vt:lpstr>
      <vt:lpstr>DPM’s Five Organizational Stages </vt:lpstr>
      <vt:lpstr>Exercise 4: Data Governance</vt:lpstr>
      <vt:lpstr>What Data Management Is Doing</vt:lpstr>
      <vt:lpstr>Data Lifecycle and Initiatives</vt:lpstr>
      <vt:lpstr>leading practices for Data Archiving</vt:lpstr>
      <vt:lpstr>Approach</vt:lpstr>
      <vt:lpstr>Key Takeaways</vt:lpstr>
      <vt:lpstr>leading practices for Data Governance</vt:lpstr>
      <vt:lpstr>leading practices for Architecture, Analysis, and Design</vt:lpstr>
      <vt:lpstr>leading practices for Data Storage</vt:lpstr>
      <vt:lpstr>leading practices for Extract Transform Load (ETL)/ Data Migration</vt:lpstr>
      <vt:lpstr>leading practices for Quality Assurance</vt:lpstr>
      <vt:lpstr>leading practices for Knowledge Discovery</vt:lpstr>
      <vt:lpstr>leading practices for Data Sharing</vt:lpstr>
      <vt:lpstr>leading practices for Data Archiving</vt:lpstr>
      <vt:lpstr>leading practices for Data Disposal</vt:lpstr>
      <vt:lpstr>Exercise 5: 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Management and Information Science</dc:title>
  <dc:creator>Amanda Drewry</dc:creator>
  <cp:lastModifiedBy>Tibbo, Helen R</cp:lastModifiedBy>
  <cp:revision>108</cp:revision>
  <dcterms:created xsi:type="dcterms:W3CDTF">2016-01-09T21:52:11Z</dcterms:created>
  <dcterms:modified xsi:type="dcterms:W3CDTF">2016-08-22T21:51:11Z</dcterms:modified>
</cp:coreProperties>
</file>