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8"/>
  </p:notesMasterIdLst>
  <p:sldIdLst>
    <p:sldId id="256" r:id="rId2"/>
    <p:sldId id="363" r:id="rId3"/>
    <p:sldId id="364" r:id="rId4"/>
    <p:sldId id="365" r:id="rId5"/>
    <p:sldId id="375" r:id="rId6"/>
    <p:sldId id="366" r:id="rId7"/>
    <p:sldId id="367" r:id="rId8"/>
    <p:sldId id="258" r:id="rId9"/>
    <p:sldId id="259" r:id="rId10"/>
    <p:sldId id="260" r:id="rId11"/>
    <p:sldId id="261" r:id="rId12"/>
    <p:sldId id="369" r:id="rId13"/>
    <p:sldId id="368" r:id="rId14"/>
    <p:sldId id="262" r:id="rId15"/>
    <p:sldId id="370" r:id="rId16"/>
    <p:sldId id="263" r:id="rId17"/>
    <p:sldId id="264" r:id="rId18"/>
    <p:sldId id="265" r:id="rId19"/>
    <p:sldId id="371" r:id="rId20"/>
    <p:sldId id="266" r:id="rId21"/>
    <p:sldId id="267" r:id="rId22"/>
    <p:sldId id="268" r:id="rId23"/>
    <p:sldId id="269" r:id="rId24"/>
    <p:sldId id="270" r:id="rId25"/>
    <p:sldId id="271" r:id="rId26"/>
    <p:sldId id="272" r:id="rId27"/>
    <p:sldId id="273" r:id="rId28"/>
    <p:sldId id="373" r:id="rId29"/>
    <p:sldId id="372"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74" r:id="rId64"/>
    <p:sldId id="308" r:id="rId65"/>
    <p:sldId id="312" r:id="rId66"/>
    <p:sldId id="313" r:id="rId67"/>
    <p:sldId id="314" r:id="rId68"/>
    <p:sldId id="315" r:id="rId69"/>
    <p:sldId id="378" r:id="rId70"/>
    <p:sldId id="379" r:id="rId71"/>
    <p:sldId id="380" r:id="rId72"/>
    <p:sldId id="381" r:id="rId73"/>
    <p:sldId id="382" r:id="rId74"/>
    <p:sldId id="383" r:id="rId75"/>
    <p:sldId id="384"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7" r:id="rId97"/>
    <p:sldId id="338" r:id="rId98"/>
    <p:sldId id="339" r:id="rId99"/>
    <p:sldId id="340" r:id="rId100"/>
    <p:sldId id="341" r:id="rId101"/>
    <p:sldId id="342" r:id="rId102"/>
    <p:sldId id="343" r:id="rId103"/>
    <p:sldId id="344" r:id="rId104"/>
    <p:sldId id="345" r:id="rId105"/>
    <p:sldId id="385" r:id="rId106"/>
    <p:sldId id="346" r:id="rId107"/>
    <p:sldId id="347" r:id="rId108"/>
    <p:sldId id="348" r:id="rId109"/>
    <p:sldId id="349" r:id="rId110"/>
    <p:sldId id="350" r:id="rId111"/>
    <p:sldId id="351" r:id="rId112"/>
    <p:sldId id="386" r:id="rId113"/>
    <p:sldId id="387" r:id="rId114"/>
    <p:sldId id="352" r:id="rId115"/>
    <p:sldId id="353" r:id="rId116"/>
    <p:sldId id="354" r:id="rId117"/>
    <p:sldId id="355" r:id="rId118"/>
    <p:sldId id="356" r:id="rId119"/>
    <p:sldId id="357" r:id="rId120"/>
    <p:sldId id="358" r:id="rId121"/>
    <p:sldId id="359" r:id="rId122"/>
    <p:sldId id="360" r:id="rId123"/>
    <p:sldId id="361" r:id="rId124"/>
    <p:sldId id="362" r:id="rId125"/>
    <p:sldId id="388" r:id="rId126"/>
    <p:sldId id="389"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3605" autoAdjust="0"/>
  </p:normalViewPr>
  <p:slideViewPr>
    <p:cSldViewPr snapToGrid="0">
      <p:cViewPr varScale="1">
        <p:scale>
          <a:sx n="66" d="100"/>
          <a:sy n="66" d="100"/>
        </p:scale>
        <p:origin x="1118"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5/16/2016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93C21D62-BECE-42BC-BE9F-0D41DC920EC8}" type="slidenum">
              <a:rPr lang="en-US" sz="1200" smtClean="0">
                <a:solidFill>
                  <a:srgbClr val="000000"/>
                </a:solidFill>
                <a:latin typeface="Calibri" panose="020F0502020204030204" pitchFamily="34" charset="0"/>
              </a:rPr>
              <a:pPr eaLnBrk="1" hangingPunct="1"/>
              <a:t>38</a:t>
            </a:fld>
            <a:endParaRPr lang="en-US" sz="1200" dirty="0" smtClean="0">
              <a:solidFill>
                <a:srgbClr val="000000"/>
              </a:solidFill>
              <a:latin typeface="Calibri" panose="020F0502020204030204" pitchFamily="34" charset="0"/>
            </a:endParaRPr>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224316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BBB18726-3836-4C20-BBB6-1814C522CC0F}" type="slidenum">
              <a:rPr lang="en-US" sz="1200" smtClean="0">
                <a:solidFill>
                  <a:srgbClr val="000000"/>
                </a:solidFill>
                <a:latin typeface="Calibri" panose="020F0502020204030204" pitchFamily="34" charset="0"/>
              </a:rPr>
              <a:pPr eaLnBrk="1" hangingPunct="1"/>
              <a:t>55</a:t>
            </a:fld>
            <a:endParaRPr lang="en-US" sz="1200" dirty="0" smtClean="0">
              <a:solidFill>
                <a:srgbClr val="000000"/>
              </a:solidFill>
              <a:latin typeface="Calibri" panose="020F0502020204030204" pitchFamily="34" charset="0"/>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32730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54C70A2C-4684-4A22-9D8C-EF111A2CF024}" type="slidenum">
              <a:rPr lang="en-US" sz="1200" smtClean="0">
                <a:solidFill>
                  <a:srgbClr val="000000"/>
                </a:solidFill>
                <a:latin typeface="Calibri" panose="020F0502020204030204" pitchFamily="34" charset="0"/>
              </a:rPr>
              <a:pPr eaLnBrk="1" hangingPunct="1"/>
              <a:t>56</a:t>
            </a:fld>
            <a:endParaRPr lang="en-US" sz="1200" dirty="0" smtClean="0">
              <a:solidFill>
                <a:srgbClr val="000000"/>
              </a:solidFill>
              <a:latin typeface="Calibri" panose="020F0502020204030204" pitchFamily="34" charset="0"/>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65561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8AE0BD3D-39C2-4C2E-B7CA-25197E0A1E7E}" type="slidenum">
              <a:rPr lang="en-US" sz="1200" smtClean="0">
                <a:solidFill>
                  <a:srgbClr val="000000"/>
                </a:solidFill>
                <a:latin typeface="Calibri" panose="020F0502020204030204" pitchFamily="34" charset="0"/>
              </a:rPr>
              <a:pPr eaLnBrk="1" hangingPunct="1"/>
              <a:t>57</a:t>
            </a:fld>
            <a:endParaRPr lang="en-US" sz="1200" dirty="0" smtClean="0">
              <a:solidFill>
                <a:srgbClr val="000000"/>
              </a:solidFill>
              <a:latin typeface="Calibri" panose="020F0502020204030204" pitchFamily="34" charset="0"/>
            </a:endParaRPr>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30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940233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DA176A20-8EEE-4E10-A120-3E9D9DB0BE53}" type="slidenum">
              <a:rPr lang="en-US" sz="1200" smtClean="0">
                <a:solidFill>
                  <a:srgbClr val="000000"/>
                </a:solidFill>
                <a:latin typeface="Calibri" panose="020F0502020204030204" pitchFamily="34" charset="0"/>
              </a:rPr>
              <a:pPr eaLnBrk="1" hangingPunct="1"/>
              <a:t>58</a:t>
            </a:fld>
            <a:endParaRPr lang="en-US" sz="1200" dirty="0" smtClean="0">
              <a:solidFill>
                <a:srgbClr val="000000"/>
              </a:solidFill>
              <a:latin typeface="Calibri" panose="020F0502020204030204" pitchFamily="34" charset="0"/>
            </a:endParaRPr>
          </a:p>
        </p:txBody>
      </p:sp>
      <p:sp>
        <p:nvSpPr>
          <p:cNvPr id="5632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6324"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73319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BBB18726-3836-4C20-BBB6-1814C522CC0F}" type="slidenum">
              <a:rPr lang="en-US" sz="1200" smtClean="0">
                <a:solidFill>
                  <a:srgbClr val="000000"/>
                </a:solidFill>
                <a:latin typeface="Calibri" panose="020F0502020204030204" pitchFamily="34" charset="0"/>
              </a:rPr>
              <a:pPr eaLnBrk="1" hangingPunct="1"/>
              <a:t>59</a:t>
            </a:fld>
            <a:endParaRPr lang="en-US" sz="1200" dirty="0" smtClean="0">
              <a:solidFill>
                <a:srgbClr val="000000"/>
              </a:solidFill>
              <a:latin typeface="Calibri" panose="020F0502020204030204" pitchFamily="34" charset="0"/>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911041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54C70A2C-4684-4A22-9D8C-EF111A2CF024}" type="slidenum">
              <a:rPr lang="en-US" sz="1200" smtClean="0">
                <a:solidFill>
                  <a:srgbClr val="000000"/>
                </a:solidFill>
                <a:latin typeface="Calibri" panose="020F0502020204030204" pitchFamily="34" charset="0"/>
              </a:rPr>
              <a:pPr eaLnBrk="1" hangingPunct="1"/>
              <a:t>60</a:t>
            </a:fld>
            <a:endParaRPr lang="en-US" sz="1200" dirty="0" smtClean="0">
              <a:solidFill>
                <a:srgbClr val="000000"/>
              </a:solidFill>
              <a:latin typeface="Calibri" panose="020F0502020204030204" pitchFamily="34" charset="0"/>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69576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8AE0BD3D-39C2-4C2E-B7CA-25197E0A1E7E}" type="slidenum">
              <a:rPr lang="en-US" sz="1200" smtClean="0">
                <a:solidFill>
                  <a:srgbClr val="000000"/>
                </a:solidFill>
                <a:latin typeface="Calibri" panose="020F0502020204030204" pitchFamily="34" charset="0"/>
              </a:rPr>
              <a:pPr eaLnBrk="1" hangingPunct="1"/>
              <a:t>61</a:t>
            </a:fld>
            <a:endParaRPr lang="en-US" sz="1200" dirty="0" smtClean="0">
              <a:solidFill>
                <a:srgbClr val="000000"/>
              </a:solidFill>
              <a:latin typeface="Calibri" panose="020F0502020204030204" pitchFamily="34" charset="0"/>
            </a:endParaRPr>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30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250883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62</a:t>
            </a:fld>
            <a:endParaRPr lang="en-US"/>
          </a:p>
        </p:txBody>
      </p:sp>
    </p:spTree>
    <p:extLst>
      <p:ext uri="{BB962C8B-B14F-4D97-AF65-F5344CB8AC3E}">
        <p14:creationId xmlns:p14="http://schemas.microsoft.com/office/powerpoint/2010/main" val="248352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63</a:t>
            </a:fld>
            <a:endParaRPr lang="en-US"/>
          </a:p>
        </p:txBody>
      </p:sp>
    </p:spTree>
    <p:extLst>
      <p:ext uri="{BB962C8B-B14F-4D97-AF65-F5344CB8AC3E}">
        <p14:creationId xmlns:p14="http://schemas.microsoft.com/office/powerpoint/2010/main" val="248352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MS PGothic" panose="020B0600070205080204" pitchFamily="34" charset="-128"/>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DE081BE-EEAF-45B4-8CBA-D8B9E527ED1B}"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809084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118</a:t>
            </a:fld>
            <a:endParaRPr lang="en-US"/>
          </a:p>
        </p:txBody>
      </p:sp>
    </p:spTree>
    <p:extLst>
      <p:ext uri="{BB962C8B-B14F-4D97-AF65-F5344CB8AC3E}">
        <p14:creationId xmlns:p14="http://schemas.microsoft.com/office/powerpoint/2010/main" val="889198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124</a:t>
            </a:fld>
            <a:endParaRPr lang="en-US"/>
          </a:p>
        </p:txBody>
      </p:sp>
    </p:spTree>
    <p:extLst>
      <p:ext uri="{BB962C8B-B14F-4D97-AF65-F5344CB8AC3E}">
        <p14:creationId xmlns:p14="http://schemas.microsoft.com/office/powerpoint/2010/main" val="236983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125</a:t>
            </a:fld>
            <a:endParaRPr lang="en-US"/>
          </a:p>
        </p:txBody>
      </p:sp>
    </p:spTree>
    <p:extLst>
      <p:ext uri="{BB962C8B-B14F-4D97-AF65-F5344CB8AC3E}">
        <p14:creationId xmlns:p14="http://schemas.microsoft.com/office/powerpoint/2010/main" val="2369832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126</a:t>
            </a:fld>
            <a:endParaRPr lang="en-US"/>
          </a:p>
        </p:txBody>
      </p:sp>
    </p:spTree>
    <p:extLst>
      <p:ext uri="{BB962C8B-B14F-4D97-AF65-F5344CB8AC3E}">
        <p14:creationId xmlns:p14="http://schemas.microsoft.com/office/powerpoint/2010/main" val="236983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8</a:t>
            </a:fld>
            <a:endParaRPr lang="en-US"/>
          </a:p>
        </p:txBody>
      </p:sp>
    </p:spTree>
    <p:extLst>
      <p:ext uri="{BB962C8B-B14F-4D97-AF65-F5344CB8AC3E}">
        <p14:creationId xmlns:p14="http://schemas.microsoft.com/office/powerpoint/2010/main" val="120458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CB1A63B4-6987-451E-8C38-11D416B23E08}" type="slidenum">
              <a:rPr lang="en-US" sz="1200" smtClean="0">
                <a:solidFill>
                  <a:srgbClr val="000000"/>
                </a:solidFill>
                <a:latin typeface="Calibri" panose="020F0502020204030204" pitchFamily="34" charset="0"/>
              </a:rPr>
              <a:pPr eaLnBrk="1" hangingPunct="1"/>
              <a:t>26</a:t>
            </a:fld>
            <a:endParaRPr lang="en-US" sz="1200" dirty="0" smtClean="0">
              <a:solidFill>
                <a:srgbClr val="000000"/>
              </a:solidFill>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51298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90D2C9D3-D834-4683-87BC-3691A4F36DB7}" type="slidenum">
              <a:rPr lang="en-US" sz="1200" smtClean="0">
                <a:solidFill>
                  <a:srgbClr val="000000"/>
                </a:solidFill>
                <a:latin typeface="Calibri" panose="020F0502020204030204" pitchFamily="34" charset="0"/>
              </a:rPr>
              <a:pPr eaLnBrk="1" hangingPunct="1"/>
              <a:t>27</a:t>
            </a:fld>
            <a:endParaRPr lang="en-US" sz="1200" dirty="0" smtClean="0">
              <a:solidFill>
                <a:srgbClr val="000000"/>
              </a:solidFill>
              <a:latin typeface="Calibri" panose="020F0502020204030204" pitchFamily="34" charset="0"/>
            </a:endParaRPr>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4036"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8124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CB1A63B4-6987-451E-8C38-11D416B23E08}" type="slidenum">
              <a:rPr lang="en-US" sz="1200" smtClean="0">
                <a:solidFill>
                  <a:srgbClr val="000000"/>
                </a:solidFill>
                <a:latin typeface="Calibri" panose="020F0502020204030204" pitchFamily="34" charset="0"/>
              </a:rPr>
              <a:pPr eaLnBrk="1" hangingPunct="1"/>
              <a:t>28</a:t>
            </a:fld>
            <a:endParaRPr lang="en-US" sz="1200" dirty="0" smtClean="0">
              <a:solidFill>
                <a:srgbClr val="000000"/>
              </a:solidFill>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51298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1656DD18-F494-4B72-AF64-3B04568A7452}" type="slidenum">
              <a:rPr lang="en-US" sz="1200" smtClean="0">
                <a:solidFill>
                  <a:srgbClr val="000000"/>
                </a:solidFill>
                <a:latin typeface="Calibri" panose="020F0502020204030204" pitchFamily="34" charset="0"/>
              </a:rPr>
              <a:pPr eaLnBrk="1" hangingPunct="1"/>
              <a:t>29</a:t>
            </a:fld>
            <a:endParaRPr lang="en-US" sz="1200" dirty="0" smtClean="0">
              <a:solidFill>
                <a:srgbClr val="000000"/>
              </a:solidFill>
              <a:latin typeface="Calibri" panose="020F0502020204030204" pitchFamily="34" charset="0"/>
            </a:endParaRPr>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7698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1656DD18-F494-4B72-AF64-3B04568A7452}" type="slidenum">
              <a:rPr lang="en-US" sz="1200" smtClean="0">
                <a:solidFill>
                  <a:srgbClr val="000000"/>
                </a:solidFill>
                <a:latin typeface="Calibri" panose="020F0502020204030204" pitchFamily="34" charset="0"/>
              </a:rPr>
              <a:pPr eaLnBrk="1" hangingPunct="1"/>
              <a:t>30</a:t>
            </a:fld>
            <a:endParaRPr lang="en-US" sz="1200" dirty="0" smtClean="0">
              <a:solidFill>
                <a:srgbClr val="000000"/>
              </a:solidFill>
              <a:latin typeface="Calibri" panose="020F0502020204030204" pitchFamily="34" charset="0"/>
            </a:endParaRPr>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7698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1pPr>
            <a:lvl2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2pPr>
            <a:lvl3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3pPr>
            <a:lvl4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4pPr>
            <a:lvl5pPr eaLnBrk="0" hangingPunct="0">
              <a:tabLst>
                <a:tab pos="723900" algn="l"/>
                <a:tab pos="1447800" algn="l"/>
                <a:tab pos="2171700" algn="l"/>
                <a:tab pos="28956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Times New Roman" pitchFamily="16" charset="0"/>
                <a:ea typeface="MS Gothic" charset="-128"/>
              </a:defRPr>
            </a:lvl9pPr>
          </a:lstStyle>
          <a:p>
            <a:pPr eaLnBrk="1" hangingPunct="1"/>
            <a:fld id="{014377B8-7D35-439E-9842-03C0C911871D}" type="slidenum">
              <a:rPr lang="en-US" sz="1200" smtClean="0">
                <a:solidFill>
                  <a:srgbClr val="000000"/>
                </a:solidFill>
                <a:latin typeface="Calibri" panose="020F0502020204030204" pitchFamily="34" charset="0"/>
              </a:rPr>
              <a:pPr eaLnBrk="1" hangingPunct="1"/>
              <a:t>31</a:t>
            </a:fld>
            <a:endParaRPr lang="en-US" sz="1200" dirty="0" smtClean="0">
              <a:solidFill>
                <a:srgbClr val="000000"/>
              </a:solidFill>
              <a:latin typeface="Calibri" panose="020F0502020204030204" pitchFamily="34" charset="0"/>
            </a:endParaRPr>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6084"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281003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FBD5CF-74A1-4512-879B-E51BFC658BE7}" type="datetime1">
              <a:rPr lang="en-US" smtClean="0"/>
              <a:t>5/16/2016</a:t>
            </a:fld>
            <a:endParaRPr lang="en-US"/>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5A737-3A27-4A98-8B50-9FEC1C96F19E}" type="datetime1">
              <a:rPr lang="en-US" smtClean="0"/>
              <a:t>5/16/2016</a:t>
            </a:fld>
            <a:endParaRPr lang="en-US"/>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BA587-5832-4351-9C73-D2AD0F6F2496}" type="datetime1">
              <a:rPr lang="en-US" smtClean="0"/>
              <a:t>5/16/2016</a:t>
            </a:fld>
            <a:endParaRPr lang="en-US"/>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28DAA7-880B-42CA-AD5F-559A6896369E}" type="datetime1">
              <a:rPr lang="en-US" smtClean="0"/>
              <a:t>5/16/2016</a:t>
            </a:fld>
            <a:endParaRPr lang="en-US"/>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89C44F-66CE-42C8-B3AE-2D50F6F32BE8}" type="datetime1">
              <a:rPr lang="en-US" smtClean="0"/>
              <a:t>5/16/2016</a:t>
            </a:fld>
            <a:endParaRPr lang="en-US"/>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B991B9-841B-4F4A-8E14-51B438667102}" type="datetime1">
              <a:rPr lang="en-US" smtClean="0"/>
              <a:t>5/16/2016</a:t>
            </a:fld>
            <a:endParaRPr lang="en-US"/>
          </a:p>
        </p:txBody>
      </p:sp>
      <p:sp>
        <p:nvSpPr>
          <p:cNvPr id="6" name="Footer Placeholder 5"/>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1DA72B-5938-4866-8D37-B82A657C3012}" type="datetime1">
              <a:rPr lang="en-US" smtClean="0"/>
              <a:t>5/16/2016</a:t>
            </a:fld>
            <a:endParaRPr lang="en-US"/>
          </a:p>
        </p:txBody>
      </p:sp>
      <p:sp>
        <p:nvSpPr>
          <p:cNvPr id="8" name="Footer Placeholder 7"/>
          <p:cNvSpPr>
            <a:spLocks noGrp="1"/>
          </p:cNvSpPr>
          <p:nvPr>
            <p:ph type="ftr" sz="quarter" idx="11"/>
          </p:nvPr>
        </p:nvSpPr>
        <p:spPr/>
        <p:txBody>
          <a:bodyPr/>
          <a:lstStyle/>
          <a:p>
            <a:r>
              <a:rPr lang="en-US" smtClean="0"/>
              <a:t>Rob Capra - Understanding Web Protocols and Data Exchange</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52E646-13C8-45B1-89E9-5C3DEB33BBEF}" type="datetime1">
              <a:rPr lang="en-US" smtClean="0"/>
              <a:t>5/16/2016</a:t>
            </a:fld>
            <a:endParaRPr lang="en-US"/>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F1A13-A0A6-4182-B7CB-10300149A131}" type="datetime1">
              <a:rPr lang="en-US" smtClean="0"/>
              <a:t>5/16/2016</a:t>
            </a:fld>
            <a:endParaRPr lang="en-US"/>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CFCBA-A80F-462C-8199-86291914DD41}" type="datetime1">
              <a:rPr lang="en-US" smtClean="0"/>
              <a:t>5/16/2016</a:t>
            </a:fld>
            <a:endParaRPr lang="en-US"/>
          </a:p>
        </p:txBody>
      </p:sp>
      <p:sp>
        <p:nvSpPr>
          <p:cNvPr id="6" name="Footer Placeholder 5"/>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1A16AF-020C-4633-B3A6-7D3036BB1E2B}" type="datetime1">
              <a:rPr lang="en-US" smtClean="0"/>
              <a:t>5/16/2016</a:t>
            </a:fld>
            <a:endParaRPr lang="en-US"/>
          </a:p>
        </p:txBody>
      </p:sp>
      <p:sp>
        <p:nvSpPr>
          <p:cNvPr id="6" name="Footer Placeholder 5"/>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32566-2C85-46FE-A00F-F3BFDFB67437}" type="datetime1">
              <a:rPr lang="en-US" smtClean="0"/>
              <a:t>5/16/2016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Rob Capra - Understanding Web Protocols and Data Exchange</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37170"/>
            <a:ext cx="7772400" cy="2387600"/>
          </a:xfrm>
        </p:spPr>
        <p:txBody>
          <a:bodyPr>
            <a:normAutofit/>
          </a:bodyPr>
          <a:lstStyle/>
          <a:p>
            <a:r>
              <a:rPr lang="en-US" sz="4400" b="1" dirty="0">
                <a:latin typeface="Verdana" panose="020B0604030504040204" pitchFamily="34" charset="0"/>
                <a:ea typeface="Verdana" panose="020B0604030504040204" pitchFamily="34" charset="0"/>
                <a:cs typeface="Verdana" panose="020B0604030504040204" pitchFamily="34" charset="0"/>
              </a:rPr>
              <a:t>3</a:t>
            </a:r>
            <a:r>
              <a:rPr lang="en-US" sz="4400" b="1" smtClean="0">
                <a:latin typeface="Verdana" panose="020B0604030504040204" pitchFamily="34" charset="0"/>
                <a:ea typeface="Verdana" panose="020B0604030504040204" pitchFamily="34" charset="0"/>
                <a:cs typeface="Verdana" panose="020B0604030504040204" pitchFamily="34" charset="0"/>
              </a:rPr>
              <a:t>.1 </a:t>
            </a:r>
            <a:r>
              <a:rPr lang="en-US" sz="4400" dirty="0" smtClean="0"/>
              <a:t>Demystifying the Web</a:t>
            </a:r>
            <a:endParaRPr lang="en-US" sz="4400" dirty="0"/>
          </a:p>
        </p:txBody>
      </p:sp>
      <p:sp>
        <p:nvSpPr>
          <p:cNvPr id="3" name="Subtitle 2"/>
          <p:cNvSpPr>
            <a:spLocks noGrp="1"/>
          </p:cNvSpPr>
          <p:nvPr>
            <p:ph type="subTitle" idx="1"/>
          </p:nvPr>
        </p:nvSpPr>
        <p:spPr>
          <a:xfrm>
            <a:off x="1143000" y="3982110"/>
            <a:ext cx="6858000" cy="1655762"/>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Rob Capra</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rcapra@email.unc.edu</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June </a:t>
            </a:r>
            <a:r>
              <a:rPr lang="en-US" dirty="0" smtClean="0">
                <a:latin typeface="Verdana" panose="020B0604030504040204" pitchFamily="34" charset="0"/>
                <a:ea typeface="Verdana" panose="020B0604030504040204" pitchFamily="34" charset="0"/>
                <a:cs typeface="Verdana" panose="020B0604030504040204" pitchFamily="34" charset="0"/>
              </a:rPr>
              <a:t>14, 2016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60" y="200297"/>
            <a:ext cx="8162631" cy="1020076"/>
          </a:xfrm>
        </p:spPr>
        <p:txBody>
          <a:bodyPr>
            <a:noAutofit/>
          </a:bodyPr>
          <a:lstStyle/>
          <a:p>
            <a:r>
              <a:rPr lang="en-US" sz="3000" dirty="0" smtClean="0"/>
              <a:t>Client browser </a:t>
            </a:r>
            <a:r>
              <a:rPr lang="en-US" sz="3000" dirty="0"/>
              <a:t>r</a:t>
            </a:r>
            <a:r>
              <a:rPr lang="en-US" sz="3000" dirty="0" smtClean="0"/>
              <a:t>equests static HTML page</a:t>
            </a:r>
            <a:endParaRPr lang="en-US" sz="3000" dirty="0"/>
          </a:p>
        </p:txBody>
      </p:sp>
      <p:sp>
        <p:nvSpPr>
          <p:cNvPr id="6" name="Rectangle 5"/>
          <p:cNvSpPr/>
          <p:nvPr/>
        </p:nvSpPr>
        <p:spPr>
          <a:xfrm>
            <a:off x="4836547" y="2303701"/>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479498" y="2425420"/>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476202" y="3516417"/>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80249" y="3272403"/>
            <a:ext cx="2806922" cy="276999"/>
          </a:xfrm>
          <a:prstGeom prst="rect">
            <a:avLst/>
          </a:prstGeom>
          <a:noFill/>
        </p:spPr>
        <p:txBody>
          <a:bodyPr wrap="none" rtlCol="0">
            <a:spAutoFit/>
          </a:bodyPr>
          <a:lstStyle/>
          <a:p>
            <a:r>
              <a:rPr lang="en-US" sz="1200" dirty="0" smtClean="0">
                <a:latin typeface="+mj-lt"/>
                <a:cs typeface="Courier New" pitchFamily="49" charset="0"/>
              </a:rPr>
              <a:t>(3) HTTP GET bar.html / HTTP 1.1</a:t>
            </a:r>
            <a:endParaRPr lang="en-US" sz="1200" dirty="0">
              <a:latin typeface="+mj-lt"/>
              <a:cs typeface="Courier New" pitchFamily="49" charset="0"/>
            </a:endParaRPr>
          </a:p>
        </p:txBody>
      </p:sp>
      <p:sp>
        <p:nvSpPr>
          <p:cNvPr id="12" name="Can 11"/>
          <p:cNvSpPr/>
          <p:nvPr/>
        </p:nvSpPr>
        <p:spPr>
          <a:xfrm>
            <a:off x="7085239" y="1750806"/>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7039276" y="2052905"/>
            <a:ext cx="823302" cy="276999"/>
          </a:xfrm>
          <a:prstGeom prst="rect">
            <a:avLst/>
          </a:prstGeom>
          <a:noFill/>
        </p:spPr>
        <p:txBody>
          <a:bodyPr wrap="none" rtlCol="0">
            <a:spAutoFit/>
          </a:bodyPr>
          <a:lstStyle/>
          <a:p>
            <a:r>
              <a:rPr lang="en-US" sz="1200" dirty="0" smtClean="0">
                <a:latin typeface="+mj-lt"/>
                <a:cs typeface="Courier New" pitchFamily="49" charset="0"/>
              </a:rPr>
              <a:t>bar.html</a:t>
            </a:r>
            <a:endParaRPr lang="en-US" sz="1200" dirty="0">
              <a:latin typeface="+mj-lt"/>
              <a:cs typeface="Courier New" pitchFamily="49" charset="0"/>
            </a:endParaRPr>
          </a:p>
        </p:txBody>
      </p:sp>
      <p:cxnSp>
        <p:nvCxnSpPr>
          <p:cNvPr id="15" name="Straight Connector 14"/>
          <p:cNvCxnSpPr/>
          <p:nvPr/>
        </p:nvCxnSpPr>
        <p:spPr>
          <a:xfrm flipV="1">
            <a:off x="6492547" y="2331861"/>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87882" y="2331861"/>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836547" y="3263619"/>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761245" y="1429519"/>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sp>
        <p:nvSpPr>
          <p:cNvPr id="23" name="TextBox 22"/>
          <p:cNvSpPr txBox="1"/>
          <p:nvPr/>
        </p:nvSpPr>
        <p:spPr>
          <a:xfrm>
            <a:off x="6605506" y="2759301"/>
            <a:ext cx="1905000" cy="830997"/>
          </a:xfrm>
          <a:prstGeom prst="rect">
            <a:avLst/>
          </a:prstGeom>
          <a:noFill/>
        </p:spPr>
        <p:txBody>
          <a:bodyPr wrap="square" rtlCol="0">
            <a:spAutoFit/>
          </a:bodyPr>
          <a:lstStyle/>
          <a:p>
            <a:r>
              <a:rPr lang="en-US" sz="1200" dirty="0" smtClean="0">
                <a:latin typeface="+mj-lt"/>
                <a:cs typeface="Courier New" pitchFamily="49" charset="0"/>
              </a:rPr>
              <a:t>(4) Apache receives HTTP GET request, looks for bar.html on disk.</a:t>
            </a:r>
            <a:endParaRPr lang="en-US" sz="1200" dirty="0">
              <a:latin typeface="+mj-lt"/>
              <a:cs typeface="Courier New" pitchFamily="49" charset="0"/>
            </a:endParaRPr>
          </a:p>
        </p:txBody>
      </p:sp>
      <p:sp>
        <p:nvSpPr>
          <p:cNvPr id="27" name="TextBox 26"/>
          <p:cNvSpPr txBox="1"/>
          <p:nvPr/>
        </p:nvSpPr>
        <p:spPr>
          <a:xfrm>
            <a:off x="2795506" y="3766654"/>
            <a:ext cx="1676400" cy="830997"/>
          </a:xfrm>
          <a:prstGeom prst="rect">
            <a:avLst/>
          </a:prstGeom>
          <a:noFill/>
        </p:spPr>
        <p:txBody>
          <a:bodyPr wrap="square" rtlCol="0">
            <a:spAutoFit/>
          </a:bodyPr>
          <a:lstStyle/>
          <a:p>
            <a:r>
              <a:rPr lang="en-US" sz="1200" dirty="0" smtClean="0">
                <a:latin typeface="+mj-lt"/>
                <a:cs typeface="Courier New" pitchFamily="49" charset="0"/>
              </a:rPr>
              <a:t>(5) Apache sends contents of bar.html as HTTP response to client</a:t>
            </a:r>
            <a:endParaRPr lang="en-US" sz="1200" dirty="0">
              <a:latin typeface="+mj-lt"/>
              <a:cs typeface="Courier New" pitchFamily="49" charset="0"/>
            </a:endParaRPr>
          </a:p>
        </p:txBody>
      </p:sp>
      <p:cxnSp>
        <p:nvCxnSpPr>
          <p:cNvPr id="28" name="Straight Arrow Connector 27"/>
          <p:cNvCxnSpPr/>
          <p:nvPr/>
        </p:nvCxnSpPr>
        <p:spPr>
          <a:xfrm flipH="1" flipV="1">
            <a:off x="1480250" y="3606518"/>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81630" y="1244319"/>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sp>
        <p:nvSpPr>
          <p:cNvPr id="24" name="TextBox 23"/>
          <p:cNvSpPr txBox="1"/>
          <p:nvPr/>
        </p:nvSpPr>
        <p:spPr>
          <a:xfrm>
            <a:off x="775566" y="1701519"/>
            <a:ext cx="1389063" cy="646331"/>
          </a:xfrm>
          <a:prstGeom prst="rect">
            <a:avLst/>
          </a:prstGeom>
          <a:noFill/>
        </p:spPr>
        <p:txBody>
          <a:bodyPr wrap="square" rtlCol="0">
            <a:spAutoFit/>
          </a:bodyPr>
          <a:lstStyle/>
          <a:p>
            <a:r>
              <a:rPr lang="en-US" sz="1200" dirty="0" smtClean="0">
                <a:latin typeface="+mj-lt"/>
                <a:cs typeface="Courier New" pitchFamily="49" charset="0"/>
              </a:rPr>
              <a:t>(1) Request IP address of foo.com</a:t>
            </a:r>
            <a:endParaRPr lang="en-US" sz="1200" dirty="0">
              <a:latin typeface="+mj-lt"/>
              <a:cs typeface="Courier New" pitchFamily="49" charset="0"/>
            </a:endParaRPr>
          </a:p>
        </p:txBody>
      </p:sp>
      <p:cxnSp>
        <p:nvCxnSpPr>
          <p:cNvPr id="26" name="Elbow Connector 25"/>
          <p:cNvCxnSpPr>
            <a:endCxn id="20" idx="2"/>
          </p:cNvCxnSpPr>
          <p:nvPr/>
        </p:nvCxnSpPr>
        <p:spPr>
          <a:xfrm flipV="1">
            <a:off x="1470100" y="1701519"/>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00306" y="1768073"/>
            <a:ext cx="1726616" cy="646331"/>
          </a:xfrm>
          <a:prstGeom prst="rect">
            <a:avLst/>
          </a:prstGeom>
          <a:noFill/>
        </p:spPr>
        <p:txBody>
          <a:bodyPr wrap="square" rtlCol="0">
            <a:spAutoFit/>
          </a:bodyPr>
          <a:lstStyle/>
          <a:p>
            <a:r>
              <a:rPr lang="en-US" sz="1200" dirty="0" smtClean="0">
                <a:latin typeface="+mj-lt"/>
                <a:cs typeface="Courier New" pitchFamily="49" charset="0"/>
              </a:rPr>
              <a:t>(2) Returns IP address (e.g. 192.168.1.1)</a:t>
            </a:r>
            <a:endParaRPr lang="en-US" sz="1200" dirty="0">
              <a:latin typeface="+mj-lt"/>
              <a:cs typeface="Courier New" pitchFamily="49" charset="0"/>
            </a:endParaRPr>
          </a:p>
        </p:txBody>
      </p:sp>
      <p:cxnSp>
        <p:nvCxnSpPr>
          <p:cNvPr id="33" name="Elbow Connector 32"/>
          <p:cNvCxnSpPr/>
          <p:nvPr/>
        </p:nvCxnSpPr>
        <p:spPr>
          <a:xfrm rot="10800000" flipV="1">
            <a:off x="1476202" y="1701518"/>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9153" y="4094392"/>
            <a:ext cx="1347661" cy="1015663"/>
          </a:xfrm>
          <a:prstGeom prst="rect">
            <a:avLst/>
          </a:prstGeom>
          <a:noFill/>
        </p:spPr>
        <p:txBody>
          <a:bodyPr wrap="square" rtlCol="0">
            <a:spAutoFit/>
          </a:bodyPr>
          <a:lstStyle/>
          <a:p>
            <a:r>
              <a:rPr lang="en-US" sz="1200" dirty="0" smtClean="0">
                <a:latin typeface="+mj-lt"/>
                <a:cs typeface="Courier New" pitchFamily="49" charset="0"/>
              </a:rPr>
              <a:t>(6) Client Web browser displays bar.html as a web page</a:t>
            </a:r>
            <a:endParaRPr lang="en-US" sz="1200" dirty="0">
              <a:latin typeface="+mj-lt"/>
              <a:cs typeface="Courier New" pitchFamily="49" charset="0"/>
            </a:endParaRPr>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8" name="Slide Number Placeholder 7"/>
          <p:cNvSpPr>
            <a:spLocks noGrp="1"/>
          </p:cNvSpPr>
          <p:nvPr>
            <p:ph type="sldNum" sz="quarter" idx="12"/>
          </p:nvPr>
        </p:nvSpPr>
        <p:spPr/>
        <p:txBody>
          <a:bodyPr/>
          <a:lstStyle/>
          <a:p>
            <a:fld id="{91D11958-1960-4AC3-B3FE-C8FF6A01984A}" type="slidenum">
              <a:rPr lang="en-US" smtClean="0"/>
              <a:t>10</a:t>
            </a:fld>
            <a:endParaRPr lang="en-US"/>
          </a:p>
        </p:txBody>
      </p:sp>
    </p:spTree>
    <p:extLst>
      <p:ext uri="{BB962C8B-B14F-4D97-AF65-F5344CB8AC3E}">
        <p14:creationId xmlns:p14="http://schemas.microsoft.com/office/powerpoint/2010/main" val="41254409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76200"/>
            <a:ext cx="7772400" cy="750887"/>
          </a:xfrm>
        </p:spPr>
        <p:txBody>
          <a:bodyPr/>
          <a:lstStyle/>
          <a:p>
            <a:pPr eaLnBrk="1" hangingPunct="1"/>
            <a:r>
              <a:rPr lang="en-US" sz="4000" dirty="0" smtClean="0"/>
              <a:t>jQuery</a:t>
            </a:r>
          </a:p>
        </p:txBody>
      </p:sp>
      <p:sp>
        <p:nvSpPr>
          <p:cNvPr id="6148" name="Rectangle 3"/>
          <p:cNvSpPr>
            <a:spLocks noGrp="1" noChangeArrowheads="1"/>
          </p:cNvSpPr>
          <p:nvPr>
            <p:ph type="body" idx="1"/>
          </p:nvPr>
        </p:nvSpPr>
        <p:spPr>
          <a:xfrm>
            <a:off x="685800" y="1066801"/>
            <a:ext cx="7772400" cy="4876800"/>
          </a:xfrm>
        </p:spPr>
        <p:txBody>
          <a:bodyPr>
            <a:normAutofit/>
          </a:bodyPr>
          <a:lstStyle/>
          <a:p>
            <a:r>
              <a:rPr lang="en-US" dirty="0" smtClean="0"/>
              <a:t>jQuery is a popular </a:t>
            </a:r>
            <a:r>
              <a:rPr lang="en-US" dirty="0" err="1" smtClean="0"/>
              <a:t>Javascript</a:t>
            </a:r>
            <a:r>
              <a:rPr lang="en-US" dirty="0" smtClean="0"/>
              <a:t> library</a:t>
            </a:r>
          </a:p>
          <a:p>
            <a:r>
              <a:rPr lang="en-US" dirty="0" smtClean="0"/>
              <a:t>Includes good support for Ajax</a:t>
            </a:r>
          </a:p>
          <a:p>
            <a:r>
              <a:rPr lang="en-US" dirty="0" smtClean="0"/>
              <a:t>One option is to use a Google-hosted version</a:t>
            </a:r>
          </a:p>
          <a:p>
            <a:pPr lvl="1"/>
            <a:r>
              <a:rPr lang="en-US" sz="2000" dirty="0" smtClean="0"/>
              <a:t>Nothing to download</a:t>
            </a:r>
          </a:p>
          <a:p>
            <a:pPr lvl="1"/>
            <a:r>
              <a:rPr lang="en-US" sz="2000" dirty="0" smtClean="0"/>
              <a:t>To use, include:</a:t>
            </a:r>
          </a:p>
          <a:p>
            <a:pPr lvl="1"/>
            <a:endParaRPr lang="en-US" sz="2000" dirty="0"/>
          </a:p>
          <a:p>
            <a:pPr marL="457200" lvl="1" indent="0">
              <a:buNone/>
            </a:pPr>
            <a:r>
              <a:rPr lang="en-US" sz="1200" b="1" dirty="0">
                <a:latin typeface="Courier New" panose="02070309020205020404" pitchFamily="49" charset="0"/>
                <a:cs typeface="Courier New" panose="02070309020205020404" pitchFamily="49" charset="0"/>
              </a:rPr>
              <a:t>&lt;</a:t>
            </a:r>
            <a:r>
              <a:rPr lang="en-US" sz="1200" b="1" dirty="0" smtClean="0">
                <a:latin typeface="Courier New" panose="02070309020205020404" pitchFamily="49" charset="0"/>
                <a:cs typeface="Courier New" panose="02070309020205020404" pitchFamily="49" charset="0"/>
              </a:rPr>
              <a:t>script</a:t>
            </a:r>
          </a:p>
          <a:p>
            <a:pPr marL="457200" lvl="1" indent="0">
              <a:buNone/>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src</a:t>
            </a:r>
            <a:r>
              <a:rPr lang="en-US" sz="1200" b="1" dirty="0" smtClean="0">
                <a:latin typeface="Courier New" panose="02070309020205020404" pitchFamily="49" charset="0"/>
                <a:cs typeface="Courier New" panose="02070309020205020404" pitchFamily="49" charset="0"/>
              </a:rPr>
              <a:t>="http</a:t>
            </a:r>
            <a:r>
              <a:rPr lang="en-US" sz="1200" b="1" dirty="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ajax.googleapis.com/ajax/libs/</a:t>
            </a:r>
            <a:r>
              <a:rPr lang="en-US" sz="1200" b="1" dirty="0" err="1" smtClean="0">
                <a:latin typeface="Courier New" panose="02070309020205020404" pitchFamily="49" charset="0"/>
                <a:cs typeface="Courier New" panose="02070309020205020404" pitchFamily="49" charset="0"/>
              </a:rPr>
              <a:t>jquery</a:t>
            </a:r>
            <a:r>
              <a:rPr lang="en-US" sz="1200" b="1" dirty="0" smtClean="0">
                <a:latin typeface="Courier New" panose="02070309020205020404" pitchFamily="49" charset="0"/>
                <a:cs typeface="Courier New" panose="02070309020205020404" pitchFamily="49" charset="0"/>
              </a:rPr>
              <a:t>/1.11.2/jquery.min.js"&gt;</a:t>
            </a:r>
          </a:p>
          <a:p>
            <a:pPr marL="457200" lvl="1" indent="0">
              <a:buNone/>
            </a:pPr>
            <a:r>
              <a:rPr lang="en-US" sz="1200" b="1" dirty="0" smtClean="0">
                <a:latin typeface="Courier New" panose="02070309020205020404" pitchFamily="49" charset="0"/>
                <a:cs typeface="Courier New" panose="02070309020205020404" pitchFamily="49" charset="0"/>
              </a:rPr>
              <a:t>&lt;/</a:t>
            </a:r>
            <a:r>
              <a:rPr lang="en-US" sz="1200" b="1" dirty="0">
                <a:latin typeface="Courier New" panose="02070309020205020404" pitchFamily="49" charset="0"/>
                <a:cs typeface="Courier New" panose="02070309020205020404" pitchFamily="49" charset="0"/>
              </a:rPr>
              <a:t>script&gt;</a:t>
            </a:r>
            <a:endParaRPr lang="en-US" sz="1200" b="1" dirty="0" smtClean="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100</a:t>
            </a:fld>
            <a:endParaRPr lang="en-US"/>
          </a:p>
        </p:txBody>
      </p:sp>
    </p:spTree>
    <p:extLst>
      <p:ext uri="{BB962C8B-B14F-4D97-AF65-F5344CB8AC3E}">
        <p14:creationId xmlns:p14="http://schemas.microsoft.com/office/powerpoint/2010/main" val="11701774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76200"/>
            <a:ext cx="7772400" cy="750887"/>
          </a:xfrm>
        </p:spPr>
        <p:txBody>
          <a:bodyPr/>
          <a:lstStyle/>
          <a:p>
            <a:pPr eaLnBrk="1" hangingPunct="1"/>
            <a:r>
              <a:rPr lang="en-US" sz="4000" dirty="0" smtClean="0"/>
              <a:t>Try out jQuery</a:t>
            </a:r>
          </a:p>
        </p:txBody>
      </p:sp>
      <p:sp>
        <p:nvSpPr>
          <p:cNvPr id="7" name="TextBox 6"/>
          <p:cNvSpPr txBox="1"/>
          <p:nvPr/>
        </p:nvSpPr>
        <p:spPr>
          <a:xfrm>
            <a:off x="1295400" y="4823837"/>
            <a:ext cx="3604549" cy="1200329"/>
          </a:xfrm>
          <a:prstGeom prst="rect">
            <a:avLst/>
          </a:prstGeom>
          <a:noFill/>
        </p:spPr>
        <p:txBody>
          <a:bodyPr wrap="square" rtlCol="0">
            <a:spAutoFit/>
          </a:bodyPr>
          <a:lstStyle/>
          <a:p>
            <a:r>
              <a:rPr lang="en-US" dirty="0" smtClean="0">
                <a:solidFill>
                  <a:srgbClr val="FF0000"/>
                </a:solidFill>
              </a:rPr>
              <a:t>Try:</a:t>
            </a:r>
          </a:p>
          <a:p>
            <a:pPr marL="342900" indent="-173038">
              <a:buFont typeface="Arial" panose="020B0604020202020204" pitchFamily="34" charset="0"/>
              <a:buChar char="•"/>
            </a:pPr>
            <a:r>
              <a:rPr lang="en-US" dirty="0" smtClean="0">
                <a:solidFill>
                  <a:srgbClr val="FF0000"/>
                </a:solidFill>
              </a:rPr>
              <a:t>Replace click with </a:t>
            </a:r>
            <a:r>
              <a:rPr lang="en-US" dirty="0" err="1" smtClean="0">
                <a:solidFill>
                  <a:srgbClr val="FF0000"/>
                </a:solidFill>
              </a:rPr>
              <a:t>mouseenter</a:t>
            </a:r>
            <a:endParaRPr lang="en-US" dirty="0" smtClean="0">
              <a:solidFill>
                <a:srgbClr val="FF0000"/>
              </a:solidFill>
            </a:endParaRPr>
          </a:p>
          <a:p>
            <a:pPr marL="342900" indent="-173038">
              <a:buFont typeface="Arial" panose="020B0604020202020204" pitchFamily="34" charset="0"/>
              <a:buChar char="•"/>
            </a:pPr>
            <a:r>
              <a:rPr lang="en-US" dirty="0" smtClean="0">
                <a:solidFill>
                  <a:srgbClr val="FF0000"/>
                </a:solidFill>
              </a:rPr>
              <a:t>...with </a:t>
            </a:r>
            <a:r>
              <a:rPr lang="en-US" dirty="0" err="1" smtClean="0">
                <a:solidFill>
                  <a:srgbClr val="FF0000"/>
                </a:solidFill>
              </a:rPr>
              <a:t>mouseleave</a:t>
            </a:r>
            <a:endParaRPr lang="en-US" dirty="0">
              <a:solidFill>
                <a:srgbClr val="FF0000"/>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42975"/>
            <a:ext cx="76104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333964"/>
            <a:ext cx="2581275" cy="11551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Box 10"/>
          <p:cNvSpPr txBox="1"/>
          <p:nvPr/>
        </p:nvSpPr>
        <p:spPr>
          <a:xfrm>
            <a:off x="1295400" y="4333964"/>
            <a:ext cx="3837972" cy="338554"/>
          </a:xfrm>
          <a:prstGeom prst="rect">
            <a:avLst/>
          </a:prstGeom>
          <a:noFill/>
        </p:spPr>
        <p:txBody>
          <a:bodyPr wrap="square" rtlCol="0">
            <a:spAutoFit/>
          </a:bodyPr>
          <a:lstStyle/>
          <a:p>
            <a:r>
              <a:rPr lang="en-US" sz="1600" dirty="0"/>
              <a:t>l</a:t>
            </a:r>
            <a:r>
              <a:rPr lang="en-US" sz="1600" dirty="0" smtClean="0"/>
              <a:t>ocalhost\</a:t>
            </a:r>
            <a:r>
              <a:rPr lang="en-US" sz="1600" dirty="0" err="1" smtClean="0"/>
              <a:t>webdb</a:t>
            </a:r>
            <a:r>
              <a:rPr lang="en-US" sz="1600" dirty="0" smtClean="0"/>
              <a:t>\ex10jquery1.html</a:t>
            </a:r>
            <a:endParaRPr lang="en-US" dirty="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101</a:t>
            </a:fld>
            <a:endParaRPr lang="en-US"/>
          </a:p>
        </p:txBody>
      </p:sp>
    </p:spTree>
    <p:extLst>
      <p:ext uri="{BB962C8B-B14F-4D97-AF65-F5344CB8AC3E}">
        <p14:creationId xmlns:p14="http://schemas.microsoft.com/office/powerpoint/2010/main" val="16259607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27264"/>
            <a:ext cx="7772400" cy="750887"/>
          </a:xfrm>
        </p:spPr>
        <p:txBody>
          <a:bodyPr/>
          <a:lstStyle/>
          <a:p>
            <a:pPr eaLnBrk="1" hangingPunct="1"/>
            <a:r>
              <a:rPr lang="en-US" sz="4000" dirty="0" err="1" smtClean="0"/>
              <a:t>jQuery</a:t>
            </a:r>
            <a:endParaRPr lang="en-US" sz="4000" dirty="0" smtClean="0"/>
          </a:p>
        </p:txBody>
      </p:sp>
      <p:sp>
        <p:nvSpPr>
          <p:cNvPr id="6148" name="Rectangle 3"/>
          <p:cNvSpPr>
            <a:spLocks noGrp="1" noChangeArrowheads="1"/>
          </p:cNvSpPr>
          <p:nvPr>
            <p:ph type="body" idx="1"/>
          </p:nvPr>
        </p:nvSpPr>
        <p:spPr>
          <a:xfrm>
            <a:off x="685800" y="914401"/>
            <a:ext cx="7772400" cy="4191000"/>
          </a:xfrm>
        </p:spPr>
        <p:txBody>
          <a:bodyPr>
            <a:normAutofit lnSpcReduction="10000"/>
          </a:bodyPr>
          <a:lstStyle/>
          <a:p>
            <a:pPr eaLnBrk="1" hangingPunct="1"/>
            <a:r>
              <a:rPr lang="en-US" dirty="0" smtClean="0"/>
              <a:t>A common pattern for using </a:t>
            </a:r>
            <a:r>
              <a:rPr lang="en-US" dirty="0" err="1" smtClean="0"/>
              <a:t>jQuery</a:t>
            </a:r>
            <a:r>
              <a:rPr lang="en-US" dirty="0" smtClean="0"/>
              <a:t> is to:</a:t>
            </a:r>
          </a:p>
          <a:p>
            <a:pPr lvl="1"/>
            <a:r>
              <a:rPr lang="en-US" dirty="0" smtClean="0"/>
              <a:t>SELECT some (HTML) elements from the page</a:t>
            </a:r>
          </a:p>
          <a:p>
            <a:pPr lvl="1"/>
            <a:r>
              <a:rPr lang="en-US" dirty="0" smtClean="0"/>
              <a:t>Perform some action on the selected elements</a:t>
            </a:r>
          </a:p>
          <a:p>
            <a:r>
              <a:rPr lang="en-US" dirty="0" smtClean="0"/>
              <a:t>Syntax:</a:t>
            </a:r>
          </a:p>
          <a:p>
            <a:pPr marL="457200" lvl="1" indent="0">
              <a:buNone/>
            </a:pPr>
            <a:r>
              <a:rPr lang="en-US" sz="2000" dirty="0"/>
              <a:t>	</a:t>
            </a:r>
            <a:r>
              <a:rPr lang="en-US" sz="1800" dirty="0" smtClean="0"/>
              <a:t>$(selector).</a:t>
            </a:r>
            <a:r>
              <a:rPr lang="en-US" sz="1800" i="1" dirty="0" err="1" smtClean="0"/>
              <a:t>somemethod</a:t>
            </a:r>
            <a:r>
              <a:rPr lang="en-US" sz="1800" dirty="0" smtClean="0"/>
              <a:t>()</a:t>
            </a:r>
            <a:endParaRPr lang="en-US" sz="1800" dirty="0"/>
          </a:p>
          <a:p>
            <a:r>
              <a:rPr lang="en-US" dirty="0" smtClean="0"/>
              <a:t>Examples:</a:t>
            </a:r>
          </a:p>
          <a:p>
            <a:pPr marL="457200" lvl="1" indent="0">
              <a:buNone/>
            </a:pPr>
            <a:r>
              <a:rPr lang="en-US" dirty="0" smtClean="0"/>
              <a:t>	</a:t>
            </a:r>
            <a:r>
              <a:rPr lang="en-US" sz="1900" dirty="0" smtClean="0"/>
              <a:t>$("p").hide()		// hides all &lt;p&gt; elements</a:t>
            </a:r>
          </a:p>
          <a:p>
            <a:pPr marL="457200" lvl="1" indent="0">
              <a:buNone/>
            </a:pPr>
            <a:r>
              <a:rPr lang="en-US" sz="1900" dirty="0"/>
              <a:t>	</a:t>
            </a:r>
            <a:r>
              <a:rPr lang="en-US" sz="1900" dirty="0" smtClean="0"/>
              <a:t>$("#</a:t>
            </a:r>
            <a:r>
              <a:rPr lang="en-US" sz="1900" dirty="0" err="1" smtClean="0"/>
              <a:t>fred</a:t>
            </a:r>
            <a:r>
              <a:rPr lang="en-US" sz="1900" dirty="0" smtClean="0"/>
              <a:t>").hide()	// hides element with id="</a:t>
            </a:r>
            <a:r>
              <a:rPr lang="en-US" sz="1900" dirty="0" err="1" smtClean="0"/>
              <a:t>fred</a:t>
            </a:r>
            <a:r>
              <a:rPr lang="en-US" sz="1900" dirty="0" smtClean="0"/>
              <a:t>"</a:t>
            </a:r>
          </a:p>
        </p:txBody>
      </p:sp>
      <p:sp>
        <p:nvSpPr>
          <p:cNvPr id="2" name="TextBox 1"/>
          <p:cNvSpPr txBox="1"/>
          <p:nvPr/>
        </p:nvSpPr>
        <p:spPr>
          <a:xfrm>
            <a:off x="3417892" y="5548018"/>
            <a:ext cx="4022833" cy="400110"/>
          </a:xfrm>
          <a:prstGeom prst="rect">
            <a:avLst/>
          </a:prstGeom>
          <a:noFill/>
        </p:spPr>
        <p:txBody>
          <a:bodyPr wrap="none" rtlCol="0">
            <a:spAutoFit/>
          </a:bodyPr>
          <a:lstStyle/>
          <a:p>
            <a:r>
              <a:rPr lang="en-US" sz="2000" dirty="0" smtClean="0"/>
              <a:t>The selectors use CSS selector syntax</a:t>
            </a:r>
            <a:endParaRPr lang="en-US" sz="2000" dirty="0"/>
          </a:p>
        </p:txBody>
      </p:sp>
      <p:cxnSp>
        <p:nvCxnSpPr>
          <p:cNvPr id="4" name="Straight Arrow Connector 3"/>
          <p:cNvCxnSpPr/>
          <p:nvPr/>
        </p:nvCxnSpPr>
        <p:spPr>
          <a:xfrm flipH="1" flipV="1">
            <a:off x="2558005" y="4913453"/>
            <a:ext cx="859887" cy="63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102</a:t>
            </a:fld>
            <a:endParaRPr lang="en-US"/>
          </a:p>
        </p:txBody>
      </p:sp>
    </p:spTree>
    <p:extLst>
      <p:ext uri="{BB962C8B-B14F-4D97-AF65-F5344CB8AC3E}">
        <p14:creationId xmlns:p14="http://schemas.microsoft.com/office/powerpoint/2010/main" val="2989410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750887"/>
          </a:xfrm>
        </p:spPr>
        <p:txBody>
          <a:bodyPr/>
          <a:lstStyle/>
          <a:p>
            <a:pPr eaLnBrk="1" hangingPunct="1"/>
            <a:r>
              <a:rPr lang="en-US" sz="4000" dirty="0" smtClean="0"/>
              <a:t>jQuery Events</a:t>
            </a:r>
          </a:p>
        </p:txBody>
      </p:sp>
      <p:sp>
        <p:nvSpPr>
          <p:cNvPr id="6148" name="Rectangle 3"/>
          <p:cNvSpPr>
            <a:spLocks noGrp="1" noChangeArrowheads="1"/>
          </p:cNvSpPr>
          <p:nvPr>
            <p:ph type="body" idx="1"/>
          </p:nvPr>
        </p:nvSpPr>
        <p:spPr>
          <a:xfrm>
            <a:off x="685800" y="762000"/>
            <a:ext cx="7772400" cy="1600199"/>
          </a:xfrm>
        </p:spPr>
        <p:txBody>
          <a:bodyPr>
            <a:normAutofit/>
          </a:bodyPr>
          <a:lstStyle/>
          <a:p>
            <a:r>
              <a:rPr lang="en-US" dirty="0" smtClean="0"/>
              <a:t>Good references:</a:t>
            </a:r>
          </a:p>
          <a:p>
            <a:pPr lvl="1"/>
            <a:r>
              <a:rPr lang="en-US" sz="2000" dirty="0"/>
              <a:t>https://api.jquery.com/category/events</a:t>
            </a:r>
            <a:r>
              <a:rPr lang="en-US" sz="2000" dirty="0" smtClean="0"/>
              <a:t>/</a:t>
            </a:r>
          </a:p>
        </p:txBody>
      </p:sp>
      <p:graphicFrame>
        <p:nvGraphicFramePr>
          <p:cNvPr id="2" name="Table 1"/>
          <p:cNvGraphicFramePr>
            <a:graphicFrameLocks noGrp="1"/>
          </p:cNvGraphicFramePr>
          <p:nvPr>
            <p:extLst>
              <p:ext uri="{D42A27DB-BD31-4B8C-83A1-F6EECF244321}">
                <p14:modId xmlns:p14="http://schemas.microsoft.com/office/powerpoint/2010/main" val="727060484"/>
              </p:ext>
            </p:extLst>
          </p:nvPr>
        </p:nvGraphicFramePr>
        <p:xfrm>
          <a:off x="2819400" y="1981200"/>
          <a:ext cx="2962141" cy="3063240"/>
        </p:xfrm>
        <a:graphic>
          <a:graphicData uri="http://schemas.openxmlformats.org/drawingml/2006/table">
            <a:tbl>
              <a:tblPr firstRow="1" bandRow="1">
                <a:tableStyleId>{5C22544A-7EE6-4342-B048-85BDC9FD1C3A}</a:tableStyleId>
              </a:tblPr>
              <a:tblGrid>
                <a:gridCol w="2962141"/>
              </a:tblGrid>
              <a:tr h="571500">
                <a:tc>
                  <a:txBody>
                    <a:bodyPr/>
                    <a:lstStyle/>
                    <a:p>
                      <a:r>
                        <a:rPr lang="en-US" dirty="0" smtClean="0"/>
                        <a:t>Events</a:t>
                      </a:r>
                      <a:endParaRPr lang="en-US" dirty="0"/>
                    </a:p>
                  </a:txBody>
                  <a:tcPr/>
                </a:tc>
              </a:tr>
              <a:tr h="571500">
                <a:tc>
                  <a:txBody>
                    <a:bodyPr/>
                    <a:lstStyle/>
                    <a:p>
                      <a:r>
                        <a:rPr lang="en-US" sz="1800" dirty="0" smtClean="0"/>
                        <a:t>.focus()</a:t>
                      </a:r>
                    </a:p>
                    <a:p>
                      <a:r>
                        <a:rPr lang="en-US" sz="1800" dirty="0" smtClean="0"/>
                        <a:t>.blur()</a:t>
                      </a:r>
                      <a:endParaRPr lang="en-US" sz="1800" dirty="0"/>
                    </a:p>
                  </a:txBody>
                  <a:tcPr/>
                </a:tc>
              </a:tr>
              <a:tr h="571500">
                <a:tc>
                  <a:txBody>
                    <a:bodyPr/>
                    <a:lstStyle/>
                    <a:p>
                      <a:r>
                        <a:rPr lang="en-US" sz="1800" dirty="0" smtClean="0"/>
                        <a:t>.click()</a:t>
                      </a:r>
                    </a:p>
                  </a:txBody>
                  <a:tcPr/>
                </a:tc>
              </a:tr>
              <a:tr h="571500">
                <a:tc>
                  <a:txBody>
                    <a:bodyPr/>
                    <a:lstStyle/>
                    <a:p>
                      <a:r>
                        <a:rPr lang="en-US" sz="1800" dirty="0" smtClean="0"/>
                        <a:t>.</a:t>
                      </a:r>
                      <a:r>
                        <a:rPr lang="en-US" sz="1800" dirty="0" err="1" smtClean="0"/>
                        <a:t>mouseenter</a:t>
                      </a:r>
                      <a:r>
                        <a:rPr lang="en-US" sz="1800" dirty="0" smtClean="0"/>
                        <a:t>()</a:t>
                      </a:r>
                    </a:p>
                    <a:p>
                      <a:r>
                        <a:rPr lang="en-US" sz="1800" dirty="0" smtClean="0"/>
                        <a:t>.</a:t>
                      </a:r>
                      <a:r>
                        <a:rPr lang="en-US" sz="1800" dirty="0" err="1" smtClean="0"/>
                        <a:t>mouseleave</a:t>
                      </a:r>
                      <a:r>
                        <a:rPr lang="en-US" sz="1800" dirty="0" smtClean="0"/>
                        <a:t>()</a:t>
                      </a:r>
                    </a:p>
                  </a:txBody>
                  <a:tcPr/>
                </a:tc>
              </a:tr>
              <a:tr h="571500">
                <a:tc>
                  <a:txBody>
                    <a:bodyPr/>
                    <a:lstStyle/>
                    <a:p>
                      <a:r>
                        <a:rPr lang="en-US" sz="1800" dirty="0" smtClean="0"/>
                        <a:t>.</a:t>
                      </a:r>
                      <a:r>
                        <a:rPr lang="en-US" sz="1800" dirty="0" err="1" smtClean="0"/>
                        <a:t>keydown</a:t>
                      </a:r>
                      <a:r>
                        <a:rPr lang="en-US" sz="1800" dirty="0" smtClean="0"/>
                        <a:t>()</a:t>
                      </a:r>
                    </a:p>
                    <a:p>
                      <a:r>
                        <a:rPr lang="en-US" sz="1800" dirty="0" smtClean="0"/>
                        <a:t>.</a:t>
                      </a:r>
                      <a:r>
                        <a:rPr lang="en-US" sz="1800" dirty="0" err="1" smtClean="0"/>
                        <a:t>keyup</a:t>
                      </a:r>
                      <a:r>
                        <a:rPr lang="en-US" sz="1800" dirty="0" smtClean="0"/>
                        <a:t>()</a:t>
                      </a:r>
                    </a:p>
                  </a:txBody>
                  <a:tcPr/>
                </a:tc>
              </a:tr>
            </a:tbl>
          </a:graphicData>
        </a:graphic>
      </p:graphicFrame>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103</a:t>
            </a:fld>
            <a:endParaRPr lang="en-US"/>
          </a:p>
        </p:txBody>
      </p:sp>
    </p:spTree>
    <p:extLst>
      <p:ext uri="{BB962C8B-B14F-4D97-AF65-F5344CB8AC3E}">
        <p14:creationId xmlns:p14="http://schemas.microsoft.com/office/powerpoint/2010/main" val="30466365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750887"/>
          </a:xfrm>
        </p:spPr>
        <p:txBody>
          <a:bodyPr/>
          <a:lstStyle/>
          <a:p>
            <a:pPr eaLnBrk="1" hangingPunct="1"/>
            <a:r>
              <a:rPr lang="en-US" sz="4000" dirty="0" smtClean="0"/>
              <a:t>jQuery AJAX .load()</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4688712"/>
            <a:ext cx="50958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04" y="814008"/>
            <a:ext cx="76485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38400"/>
            <a:ext cx="2028825" cy="1571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228599" y="4876800"/>
            <a:ext cx="3423213" cy="523220"/>
          </a:xfrm>
          <a:prstGeom prst="rect">
            <a:avLst/>
          </a:prstGeom>
          <a:noFill/>
        </p:spPr>
        <p:txBody>
          <a:bodyPr wrap="square" rtlCol="0">
            <a:spAutoFit/>
          </a:bodyPr>
          <a:lstStyle/>
          <a:p>
            <a:r>
              <a:rPr lang="en-US" sz="1400" dirty="0" smtClean="0"/>
              <a:t>localhost\</a:t>
            </a:r>
            <a:r>
              <a:rPr lang="en-US" sz="1400" dirty="0" err="1" smtClean="0"/>
              <a:t>webdb</a:t>
            </a:r>
            <a:r>
              <a:rPr lang="en-US" sz="1400" dirty="0" smtClean="0"/>
              <a:t>\ex11jquery2.html</a:t>
            </a:r>
          </a:p>
          <a:p>
            <a:r>
              <a:rPr lang="en-US" sz="1400" dirty="0" smtClean="0"/>
              <a:t>localhost\</a:t>
            </a:r>
            <a:r>
              <a:rPr lang="en-US" sz="1400" dirty="0" err="1" smtClean="0"/>
              <a:t>webdb</a:t>
            </a:r>
            <a:r>
              <a:rPr lang="en-US" sz="1400" dirty="0" smtClean="0"/>
              <a:t>\ex11load.php</a:t>
            </a:r>
            <a:endParaRPr lang="en-US" sz="1600" dirty="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104</a:t>
            </a:fld>
            <a:endParaRPr lang="en-US"/>
          </a:p>
        </p:txBody>
      </p:sp>
    </p:spTree>
    <p:extLst>
      <p:ext uri="{BB962C8B-B14F-4D97-AF65-F5344CB8AC3E}">
        <p14:creationId xmlns:p14="http://schemas.microsoft.com/office/powerpoint/2010/main" val="1668305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r>
              <a:rPr lang="en-US" dirty="0" smtClean="0"/>
              <a:t>HTML5 / </a:t>
            </a:r>
            <a:r>
              <a:rPr lang="en-US" dirty="0" err="1" smtClean="0"/>
              <a:t>Javascript</a:t>
            </a:r>
            <a:r>
              <a:rPr lang="en-US" dirty="0"/>
              <a:t> </a:t>
            </a:r>
            <a:r>
              <a:rPr lang="en-US" dirty="0" smtClean="0"/>
              <a:t>implications for preservation</a:t>
            </a:r>
          </a:p>
        </p:txBody>
      </p:sp>
      <p:sp>
        <p:nvSpPr>
          <p:cNvPr id="28676" name="Rectangle 3"/>
          <p:cNvSpPr>
            <a:spLocks noGrp="1" noChangeArrowheads="1"/>
          </p:cNvSpPr>
          <p:nvPr>
            <p:ph type="body" idx="1"/>
          </p:nvPr>
        </p:nvSpPr>
        <p:spPr/>
        <p:txBody>
          <a:bodyPr/>
          <a:lstStyle/>
          <a:p>
            <a:r>
              <a:rPr lang="en-US" dirty="0" smtClean="0"/>
              <a:t>HTML5, </a:t>
            </a:r>
            <a:r>
              <a:rPr lang="en-US" dirty="0" err="1" smtClean="0"/>
              <a:t>Javascript</a:t>
            </a:r>
            <a:r>
              <a:rPr lang="en-US" dirty="0" smtClean="0"/>
              <a:t>, AJAX support “web application” style dynamic content</a:t>
            </a:r>
          </a:p>
          <a:p>
            <a:pPr lvl="1"/>
            <a:r>
              <a:rPr lang="en-US" dirty="0" smtClean="0"/>
              <a:t>Can be highly interactive</a:t>
            </a:r>
          </a:p>
          <a:p>
            <a:pPr lvl="1"/>
            <a:r>
              <a:rPr lang="en-US" dirty="0" smtClean="0"/>
              <a:t>May rely on other data sources</a:t>
            </a:r>
          </a:p>
          <a:p>
            <a:endParaRPr lang="en-US" dirty="0" smtClean="0"/>
          </a:p>
          <a:p>
            <a:r>
              <a:rPr lang="en-US" dirty="0" smtClean="0"/>
              <a:t>Opportunities </a:t>
            </a:r>
            <a:r>
              <a:rPr lang="en-US" dirty="0"/>
              <a:t>for data access</a:t>
            </a:r>
          </a:p>
          <a:p>
            <a:r>
              <a:rPr lang="en-US" dirty="0" smtClean="0"/>
              <a:t>Challenges/implications for archiving</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105</a:t>
            </a:fld>
            <a:endParaRPr lang="en-US"/>
          </a:p>
        </p:txBody>
      </p:sp>
    </p:spTree>
    <p:extLst>
      <p:ext uri="{BB962C8B-B14F-4D97-AF65-F5344CB8AC3E}">
        <p14:creationId xmlns:p14="http://schemas.microsoft.com/office/powerpoint/2010/main" val="16435159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7:</a:t>
            </a:r>
          </a:p>
          <a:p>
            <a:r>
              <a:rPr lang="en-US" sz="4400" b="1" dirty="0" smtClean="0"/>
              <a:t>JSON</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677107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290054"/>
          </a:xfrm>
        </p:spPr>
        <p:txBody>
          <a:bodyPr>
            <a:normAutofit fontScale="90000"/>
          </a:bodyPr>
          <a:lstStyle/>
          <a:p>
            <a:r>
              <a:rPr lang="en-US" dirty="0" smtClean="0"/>
              <a:t>JavaScript Object Notation (JSON)</a:t>
            </a:r>
            <a:endParaRPr lang="en-US" dirty="0"/>
          </a:p>
        </p:txBody>
      </p:sp>
      <p:sp>
        <p:nvSpPr>
          <p:cNvPr id="3" name="Content Placeholder 2"/>
          <p:cNvSpPr>
            <a:spLocks noGrp="1"/>
          </p:cNvSpPr>
          <p:nvPr>
            <p:ph idx="1"/>
          </p:nvPr>
        </p:nvSpPr>
        <p:spPr>
          <a:xfrm>
            <a:off x="628650" y="1733309"/>
            <a:ext cx="8229600" cy="3886200"/>
          </a:xfrm>
        </p:spPr>
        <p:txBody>
          <a:bodyPr>
            <a:normAutofit/>
          </a:bodyPr>
          <a:lstStyle/>
          <a:p>
            <a:r>
              <a:rPr lang="en-US" dirty="0" smtClean="0"/>
              <a:t>Text representation of a JavaScript data object</a:t>
            </a:r>
            <a:endParaRPr lang="en-US" dirty="0"/>
          </a:p>
          <a:p>
            <a:r>
              <a:rPr lang="en-US" dirty="0" smtClean="0"/>
              <a:t>Common data format for data exchange</a:t>
            </a:r>
          </a:p>
          <a:p>
            <a:r>
              <a:rPr lang="en-US" dirty="0" smtClean="0"/>
              <a:t>Supported by many languages</a:t>
            </a:r>
          </a:p>
          <a:p>
            <a:r>
              <a:rPr lang="en-US" dirty="0" smtClean="0"/>
              <a:t>Lots of data is available in JSON format</a:t>
            </a:r>
          </a:p>
          <a:p>
            <a:pPr lvl="1"/>
            <a:r>
              <a:rPr lang="en-US" dirty="0" smtClean="0"/>
              <a:t>Data.gov</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107</a:t>
            </a:fld>
            <a:endParaRPr lang="en-US"/>
          </a:p>
        </p:txBody>
      </p:sp>
    </p:spTree>
    <p:extLst>
      <p:ext uri="{BB962C8B-B14F-4D97-AF65-F5344CB8AC3E}">
        <p14:creationId xmlns:p14="http://schemas.microsoft.com/office/powerpoint/2010/main" val="42726277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dirty="0" smtClean="0"/>
              <a:t>JSON Data</a:t>
            </a:r>
            <a:endParaRPr lang="en-US" dirty="0"/>
          </a:p>
        </p:txBody>
      </p:sp>
      <p:sp>
        <p:nvSpPr>
          <p:cNvPr id="3" name="TextBox 2"/>
          <p:cNvSpPr txBox="1"/>
          <p:nvPr/>
        </p:nvSpPr>
        <p:spPr>
          <a:xfrm>
            <a:off x="3797460" y="485179"/>
            <a:ext cx="3520066" cy="307777"/>
          </a:xfrm>
          <a:prstGeom prst="rect">
            <a:avLst/>
          </a:prstGeom>
          <a:noFill/>
        </p:spPr>
        <p:txBody>
          <a:bodyPr wrap="none" rtlCol="0">
            <a:spAutoFit/>
          </a:bodyPr>
          <a:lstStyle/>
          <a:p>
            <a:r>
              <a:rPr lang="en-US" sz="1400" dirty="0" smtClean="0"/>
              <a:t>http</a:t>
            </a:r>
            <a:r>
              <a:rPr lang="en-US" sz="1400" dirty="0"/>
              <a:t>://services.faa.gov/docs/services/airport/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172" y="792956"/>
            <a:ext cx="5967006"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108</a:t>
            </a:fld>
            <a:endParaRPr lang="en-US"/>
          </a:p>
        </p:txBody>
      </p:sp>
    </p:spTree>
    <p:extLst>
      <p:ext uri="{BB962C8B-B14F-4D97-AF65-F5344CB8AC3E}">
        <p14:creationId xmlns:p14="http://schemas.microsoft.com/office/powerpoint/2010/main" val="32451250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dirty="0" smtClean="0"/>
              <a:t>JSON Example</a:t>
            </a:r>
            <a:endParaRPr lang="en-US" dirty="0"/>
          </a:p>
        </p:txBody>
      </p:sp>
      <p:sp>
        <p:nvSpPr>
          <p:cNvPr id="3" name="TextBox 2"/>
          <p:cNvSpPr txBox="1"/>
          <p:nvPr/>
        </p:nvSpPr>
        <p:spPr>
          <a:xfrm>
            <a:off x="1905000" y="608111"/>
            <a:ext cx="5044458" cy="307777"/>
          </a:xfrm>
          <a:prstGeom prst="rect">
            <a:avLst/>
          </a:prstGeom>
          <a:noFill/>
        </p:spPr>
        <p:txBody>
          <a:bodyPr wrap="none" rtlCol="0">
            <a:spAutoFit/>
          </a:bodyPr>
          <a:lstStyle/>
          <a:p>
            <a:r>
              <a:rPr lang="en-US" sz="1400" dirty="0"/>
              <a:t>http://services.faa.gov/airport/status/iad?format=application/json</a:t>
            </a:r>
          </a:p>
        </p:txBody>
      </p:sp>
      <p:sp>
        <p:nvSpPr>
          <p:cNvPr id="5" name="TextBox 4"/>
          <p:cNvSpPr txBox="1"/>
          <p:nvPr/>
        </p:nvSpPr>
        <p:spPr>
          <a:xfrm>
            <a:off x="5334000" y="1371600"/>
            <a:ext cx="3620847" cy="4508927"/>
          </a:xfrm>
          <a:prstGeom prst="rect">
            <a:avLst/>
          </a:prstGeom>
          <a:noFill/>
        </p:spPr>
        <p:txBody>
          <a:bodyPr wrap="square" rtlCol="0">
            <a:spAutoFit/>
          </a:bodyPr>
          <a:lstStyle/>
          <a:p>
            <a:r>
              <a:rPr lang="en-US" sz="1400" dirty="0" smtClean="0"/>
              <a:t>{  indicates a new array</a:t>
            </a:r>
          </a:p>
          <a:p>
            <a:r>
              <a:rPr lang="en-US" sz="1400" dirty="0" smtClean="0"/>
              <a:t>}  indicates end of array</a:t>
            </a:r>
          </a:p>
          <a:p>
            <a:endParaRPr lang="en-US" sz="1400" dirty="0"/>
          </a:p>
          <a:p>
            <a:r>
              <a:rPr lang="en-US" sz="1400" dirty="0" smtClean="0">
                <a:latin typeface="Courier New" panose="02070309020205020404" pitchFamily="49" charset="0"/>
                <a:cs typeface="Courier New" panose="02070309020205020404" pitchFamily="49" charset="0"/>
              </a:rPr>
              <a:t>"</a:t>
            </a:r>
            <a:r>
              <a:rPr lang="en-US" sz="1400" i="1" dirty="0" err="1" smtClean="0"/>
              <a:t>key</a:t>
            </a:r>
            <a:r>
              <a:rPr lang="en-US" sz="1400" dirty="0" err="1" smtClean="0">
                <a:latin typeface="Courier New" panose="02070309020205020404" pitchFamily="49" charset="0"/>
                <a:cs typeface="Courier New" panose="02070309020205020404" pitchFamily="49" charset="0"/>
              </a:rPr>
              <a:t>"</a:t>
            </a:r>
            <a:r>
              <a:rPr lang="en-US" sz="1400" dirty="0" err="1" smtClean="0"/>
              <a:t>:</a:t>
            </a:r>
            <a:r>
              <a:rPr lang="en-US" sz="1400" dirty="0" err="1" smtClean="0">
                <a:latin typeface="Courier New" panose="02070309020205020404" pitchFamily="49" charset="0"/>
                <a:cs typeface="Courier New" panose="02070309020205020404" pitchFamily="49" charset="0"/>
              </a:rPr>
              <a:t>"</a:t>
            </a:r>
            <a:r>
              <a:rPr lang="en-US" sz="1400" i="1" dirty="0" err="1" smtClean="0"/>
              <a:t>value</a:t>
            </a:r>
            <a:r>
              <a:rPr lang="en-US" sz="1400" dirty="0" smtClean="0">
                <a:latin typeface="Courier New" panose="02070309020205020404" pitchFamily="49" charset="0"/>
                <a:cs typeface="Courier New" panose="02070309020205020404" pitchFamily="49" charset="0"/>
              </a:rPr>
              <a:t>" </a:t>
            </a:r>
            <a:r>
              <a:rPr lang="en-US" sz="1400" dirty="0" smtClean="0"/>
              <a:t>are key-value pairs</a:t>
            </a:r>
          </a:p>
          <a:p>
            <a:r>
              <a:rPr lang="en-US" sz="1400" i="1" dirty="0" smtClean="0"/>
              <a:t>value</a:t>
            </a:r>
            <a:r>
              <a:rPr lang="en-US" sz="1400" dirty="0" smtClean="0"/>
              <a:t> can be another array</a:t>
            </a:r>
          </a:p>
          <a:p>
            <a:endParaRPr lang="en-US" sz="1600" dirty="0"/>
          </a:p>
          <a:p>
            <a:r>
              <a:rPr lang="en-US" sz="1600" dirty="0" smtClean="0"/>
              <a:t>Examples:</a:t>
            </a:r>
          </a:p>
          <a:p>
            <a:endParaRPr lang="en-US" sz="1600" dirty="0" smtClean="0"/>
          </a:p>
          <a:p>
            <a:pPr>
              <a:spcAft>
                <a:spcPts val="900"/>
              </a:spcAft>
            </a:pP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obj</a:t>
            </a:r>
            <a:r>
              <a:rPr lang="en-US" sz="1200" dirty="0" smtClean="0">
                <a:latin typeface="Courier New" panose="02070309020205020404" pitchFamily="49" charset="0"/>
                <a:cs typeface="Courier New" panose="02070309020205020404" pitchFamily="49" charset="0"/>
              </a:rPr>
              <a:t>['delay'] value is </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false"</a:t>
            </a:r>
          </a:p>
          <a:p>
            <a:pPr>
              <a:spcAft>
                <a:spcPts val="90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obj</a:t>
            </a:r>
            <a:r>
              <a:rPr lang="en-US" sz="1200" dirty="0" smtClean="0">
                <a:latin typeface="Courier New" panose="02070309020205020404" pitchFamily="49" charset="0"/>
                <a:cs typeface="Courier New" panose="02070309020205020404" pitchFamily="49" charset="0"/>
              </a:rPr>
              <a:t>['IATA'] </a:t>
            </a:r>
            <a:r>
              <a:rPr lang="en-US" sz="1200" dirty="0">
                <a:latin typeface="Courier New" panose="02070309020205020404" pitchFamily="49" charset="0"/>
                <a:cs typeface="Courier New" panose="02070309020205020404" pitchFamily="49" charset="0"/>
              </a:rPr>
              <a:t>value is </a:t>
            </a:r>
            <a:r>
              <a:rPr lang="en-US" sz="1200" dirty="0" smtClean="0">
                <a:latin typeface="Courier New" panose="02070309020205020404" pitchFamily="49" charset="0"/>
                <a:cs typeface="Courier New" panose="02070309020205020404" pitchFamily="49" charset="0"/>
              </a:rPr>
              <a:t>"IAD"</a:t>
            </a:r>
            <a:endParaRPr lang="en-US" sz="1200" dirty="0">
              <a:latin typeface="Courier New" panose="02070309020205020404" pitchFamily="49" charset="0"/>
              <a:cs typeface="Courier New" panose="02070309020205020404" pitchFamily="49" charset="0"/>
            </a:endParaRPr>
          </a:p>
          <a:p>
            <a:pPr>
              <a:spcAft>
                <a:spcPts val="90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obj</a:t>
            </a:r>
            <a:r>
              <a:rPr lang="en-US" sz="1200" dirty="0" smtClean="0">
                <a:latin typeface="Courier New" panose="02070309020205020404" pitchFamily="49" charset="0"/>
                <a:cs typeface="Courier New" panose="02070309020205020404" pitchFamily="49" charset="0"/>
              </a:rPr>
              <a:t>['weather'] </a:t>
            </a:r>
            <a:r>
              <a:rPr lang="en-US" sz="1200" dirty="0">
                <a:latin typeface="Courier New" panose="02070309020205020404" pitchFamily="49" charset="0"/>
                <a:cs typeface="Courier New" panose="02070309020205020404" pitchFamily="49" charset="0"/>
              </a:rPr>
              <a:t>value </a:t>
            </a:r>
            <a:r>
              <a:rPr lang="en-US" sz="1200" dirty="0" smtClean="0">
                <a:latin typeface="Courier New" panose="02070309020205020404" pitchFamily="49" charset="0"/>
                <a:cs typeface="Courier New" panose="02070309020205020404" pitchFamily="49" charset="0"/>
              </a:rPr>
              <a:t>is an array</a:t>
            </a:r>
            <a:endParaRPr lang="en-US" sz="1200" dirty="0">
              <a:latin typeface="Courier New" panose="02070309020205020404" pitchFamily="49" charset="0"/>
              <a:cs typeface="Courier New" panose="02070309020205020404" pitchFamily="49" charset="0"/>
            </a:endParaRPr>
          </a:p>
          <a:p>
            <a:pPr>
              <a:spcAft>
                <a:spcPts val="90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obj</a:t>
            </a:r>
            <a:r>
              <a:rPr lang="en-US" sz="1200" dirty="0">
                <a:latin typeface="Courier New" panose="02070309020205020404" pitchFamily="49" charset="0"/>
                <a:cs typeface="Courier New" panose="02070309020205020404" pitchFamily="49" charset="0"/>
              </a:rPr>
              <a:t>['weather</a:t>
            </a:r>
            <a:r>
              <a:rPr lang="en-US" sz="1200" dirty="0" smtClean="0">
                <a:latin typeface="Courier New" panose="02070309020205020404" pitchFamily="49" charset="0"/>
                <a:cs typeface="Courier New" panose="02070309020205020404" pitchFamily="49" charset="0"/>
              </a:rPr>
              <a:t>']['visibility</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value is </a:t>
            </a:r>
            <a:r>
              <a:rPr lang="en-US" sz="1200" dirty="0" smtClean="0">
                <a:latin typeface="Courier New" panose="02070309020205020404" pitchFamily="49" charset="0"/>
                <a:cs typeface="Courier New" panose="02070309020205020404" pitchFamily="49" charset="0"/>
              </a:rPr>
              <a:t>0.25</a:t>
            </a:r>
          </a:p>
          <a:p>
            <a:pPr>
              <a:spcAft>
                <a:spcPts val="90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obj</a:t>
            </a:r>
            <a:r>
              <a:rPr lang="en-US" sz="1200" dirty="0">
                <a:latin typeface="Courier New" panose="02070309020205020404" pitchFamily="49" charset="0"/>
                <a:cs typeface="Courier New" panose="02070309020205020404" pitchFamily="49" charset="0"/>
              </a:rPr>
              <a:t>['weather</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meta']['</a:t>
            </a:r>
            <a:r>
              <a:rPr lang="en-US" sz="1200" dirty="0" err="1" smtClean="0">
                <a:latin typeface="Courier New" panose="02070309020205020404" pitchFamily="49" charset="0"/>
                <a:cs typeface="Courier New" panose="02070309020205020404" pitchFamily="49" charset="0"/>
              </a:rPr>
              <a:t>url</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value is </a:t>
            </a:r>
            <a:r>
              <a:rPr lang="en-US" sz="1200" dirty="0" smtClean="0">
                <a:latin typeface="Courier New" panose="02070309020205020404" pitchFamily="49" charset="0"/>
                <a:cs typeface="Courier New" panose="02070309020205020404" pitchFamily="49" charset="0"/>
              </a:rPr>
              <a:t>"http://weather.gov/"</a:t>
            </a:r>
            <a:endParaRPr lang="en-US" sz="1200" dirty="0">
              <a:latin typeface="Courier New" panose="02070309020205020404" pitchFamily="49" charset="0"/>
              <a:cs typeface="Courier New" panose="02070309020205020404" pitchFamily="49" charset="0"/>
            </a:endParaRPr>
          </a:p>
          <a:p>
            <a:pPr>
              <a:spcAft>
                <a:spcPts val="900"/>
              </a:spcAft>
            </a:pP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obj</a:t>
            </a:r>
            <a:r>
              <a:rPr lang="en-US" sz="1200" dirty="0" smtClean="0">
                <a:latin typeface="Courier New" panose="02070309020205020404" pitchFamily="49" charset="0"/>
                <a:cs typeface="Courier New" panose="02070309020205020404" pitchFamily="49" charset="0"/>
              </a:rPr>
              <a:t>['city'] </a:t>
            </a:r>
            <a:r>
              <a:rPr lang="en-US" sz="1200" dirty="0">
                <a:latin typeface="Courier New" panose="02070309020205020404" pitchFamily="49" charset="0"/>
                <a:cs typeface="Courier New" panose="02070309020205020404" pitchFamily="49" charset="0"/>
              </a:rPr>
              <a:t>value is </a:t>
            </a:r>
            <a:r>
              <a:rPr lang="en-US" sz="1200" dirty="0" smtClean="0">
                <a:latin typeface="Courier New" panose="02070309020205020404" pitchFamily="49" charset="0"/>
                <a:cs typeface="Courier New" panose="02070309020205020404" pitchFamily="49" charset="0"/>
              </a:rPr>
              <a:t>"Washington"</a:t>
            </a:r>
            <a:endParaRPr lang="en-US" sz="1200" dirty="0">
              <a:latin typeface="Courier New" panose="02070309020205020404" pitchFamily="49" charset="0"/>
              <a:cs typeface="Courier New" panose="02070309020205020404" pitchFamily="49" charset="0"/>
            </a:endParaRPr>
          </a:p>
          <a:p>
            <a:pPr>
              <a:spcAft>
                <a:spcPts val="600"/>
              </a:spcAft>
            </a:pPr>
            <a:endParaRPr lang="en-US" dirty="0"/>
          </a:p>
        </p:txBody>
      </p:sp>
      <p:sp>
        <p:nvSpPr>
          <p:cNvPr id="6" name="Footer Placeholder 5"/>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109</a:t>
            </a:fld>
            <a:endParaRPr lang="en-US"/>
          </a:p>
        </p:txBody>
      </p:sp>
      <p:sp>
        <p:nvSpPr>
          <p:cNvPr id="8" name="Rectangle 7"/>
          <p:cNvSpPr/>
          <p:nvPr/>
        </p:nvSpPr>
        <p:spPr>
          <a:xfrm>
            <a:off x="138896" y="5880527"/>
            <a:ext cx="2789499" cy="977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826736"/>
            <a:ext cx="4953000" cy="5678478"/>
          </a:xfrm>
          <a:prstGeom prst="rect">
            <a:avLst/>
          </a:prstGeom>
          <a:noFill/>
        </p:spPr>
        <p:txBody>
          <a:bodyPr wrap="square" rtlCol="0">
            <a:spAutoFit/>
          </a:bodyPr>
          <a:lstStyle/>
          <a:p>
            <a:pPr>
              <a:tabLst>
                <a:tab pos="227013" algn="l"/>
                <a:tab pos="461963" algn="l"/>
                <a:tab pos="687388" algn="l"/>
                <a:tab pos="914400" algn="l"/>
                <a:tab pos="1141413" algn="l"/>
                <a:tab pos="1376363" algn="l"/>
              </a:tabLst>
            </a:pP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delay":"false</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IATA":"IAD</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state":"District</a:t>
            </a:r>
            <a:r>
              <a:rPr lang="en-US" sz="1100" dirty="0">
                <a:latin typeface="Courier New" panose="02070309020205020404" pitchFamily="49" charset="0"/>
                <a:cs typeface="Courier New" panose="02070309020205020404" pitchFamily="49" charset="0"/>
              </a:rPr>
              <a:t> of Columbia</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name":"Washington</a:t>
            </a:r>
            <a:r>
              <a:rPr lang="en-US" sz="1100" dirty="0">
                <a:latin typeface="Courier New" panose="02070309020205020404" pitchFamily="49" charset="0"/>
                <a:cs typeface="Courier New" panose="02070309020205020404" pitchFamily="49" charset="0"/>
              </a:rPr>
              <a:t> Dulles International</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weather</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visibility":0.25</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weather":"Light Drizzle Fog/Mist</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meta</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credit":"NOAA's</a:t>
            </a:r>
            <a:r>
              <a:rPr lang="en-US" sz="1100" dirty="0">
                <a:latin typeface="Courier New" panose="02070309020205020404" pitchFamily="49" charset="0"/>
                <a:cs typeface="Courier New" panose="02070309020205020404" pitchFamily="49" charset="0"/>
              </a:rPr>
              <a:t> National Weather Service</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updated":"12:52 PM Local</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url</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http</a:t>
            </a:r>
            <a:r>
              <a:rPr lang="en-US" sz="1100" dirty="0">
                <a:latin typeface="Courier New" panose="02070309020205020404" pitchFamily="49" charset="0"/>
                <a:cs typeface="Courier New" panose="02070309020205020404" pitchFamily="49" charset="0"/>
              </a:rPr>
              <a:t>://weather.gov</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pPr>
              <a:tabLst>
                <a:tab pos="227013" algn="l"/>
                <a:tab pos="461963" algn="l"/>
                <a:tab pos="687388" algn="l"/>
                <a:tab pos="914400" algn="l"/>
                <a:tab pos="1141413" algn="l"/>
                <a:tab pos="1376363" algn="l"/>
              </a:tabLst>
            </a:pPr>
            <a:r>
              <a:rPr lang="en-US" sz="1100" dirty="0" smtClean="0">
                <a:latin typeface="Courier New" panose="02070309020205020404" pitchFamily="49" charset="0"/>
                <a:cs typeface="Courier New" panose="02070309020205020404" pitchFamily="49" charset="0"/>
              </a:rPr>
              <a:t>		},</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temp":"41.0 F (5.0 C</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wind":"North</a:t>
            </a:r>
            <a:r>
              <a:rPr lang="en-US" sz="1100" dirty="0">
                <a:latin typeface="Courier New" panose="02070309020205020404" pitchFamily="49" charset="0"/>
                <a:cs typeface="Courier New" panose="02070309020205020404" pitchFamily="49" charset="0"/>
              </a:rPr>
              <a:t> at </a:t>
            </a:r>
            <a:r>
              <a:rPr lang="en-US" sz="1100" dirty="0" smtClean="0">
                <a:latin typeface="Courier New" panose="02070309020205020404" pitchFamily="49" charset="0"/>
                <a:cs typeface="Courier New" panose="02070309020205020404" pitchFamily="49" charset="0"/>
              </a:rPr>
              <a:t>0.0mph</a:t>
            </a:r>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ICAO":"</a:t>
            </a:r>
            <a:r>
              <a:rPr lang="en-US" sz="1100" dirty="0" err="1" smtClean="0">
                <a:latin typeface="Courier New" panose="02070309020205020404" pitchFamily="49" charset="0"/>
                <a:cs typeface="Courier New" panose="02070309020205020404" pitchFamily="49" charset="0"/>
              </a:rPr>
              <a:t>Kiad</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city":"Washington</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status</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reason":"No</a:t>
            </a:r>
            <a:r>
              <a:rPr lang="en-US" sz="1100" dirty="0">
                <a:latin typeface="Courier New" panose="02070309020205020404" pitchFamily="49" charset="0"/>
                <a:cs typeface="Courier New" panose="02070309020205020404" pitchFamily="49" charset="0"/>
              </a:rPr>
              <a:t> known </a:t>
            </a:r>
            <a:r>
              <a:rPr lang="en-US" sz="1100" dirty="0" smtClean="0">
                <a:latin typeface="Courier New" panose="02070309020205020404" pitchFamily="49" charset="0"/>
                <a:cs typeface="Courier New" panose="02070309020205020404" pitchFamily="49" charset="0"/>
              </a:rPr>
              <a:t>delays </a:t>
            </a:r>
            <a:r>
              <a:rPr lang="en-US" sz="1100" dirty="0">
                <a:latin typeface="Courier New" panose="02070309020205020404" pitchFamily="49" charset="0"/>
                <a:cs typeface="Courier New" panose="02070309020205020404" pitchFamily="49" charset="0"/>
              </a:rPr>
              <a:t>for this airport</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closureBegin</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endTime</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minDelay</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avgDelay</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maxDelay</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closureEnd</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trend</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type</a:t>
            </a:r>
            <a:r>
              <a:rPr lang="en-US" sz="1100" dirty="0" smtClean="0">
                <a:latin typeface="Courier New" panose="02070309020205020404" pitchFamily="49" charset="0"/>
                <a:cs typeface="Courier New" panose="02070309020205020404" pitchFamily="49" charset="0"/>
              </a:rPr>
              <a:t>":""</a:t>
            </a:r>
          </a:p>
          <a:p>
            <a:pPr>
              <a:tabLst>
                <a:tab pos="227013" algn="l"/>
                <a:tab pos="461963" algn="l"/>
                <a:tab pos="687388" algn="l"/>
                <a:tab pos="914400" algn="l"/>
                <a:tab pos="1141413" algn="l"/>
                <a:tab pos="1376363" algn="l"/>
              </a:tabLst>
            </a:pPr>
            <a:r>
              <a:rPr lang="en-US" sz="1100" dirty="0" smtClean="0">
                <a:latin typeface="Courier New" panose="02070309020205020404" pitchFamily="49" charset="0"/>
                <a:cs typeface="Courier New" panose="02070309020205020404" pitchFamily="49" charset="0"/>
              </a:rPr>
              <a:t>	}</a:t>
            </a:r>
          </a:p>
          <a:p>
            <a:pPr>
              <a:tabLst>
                <a:tab pos="227013" algn="l"/>
                <a:tab pos="461963" algn="l"/>
                <a:tab pos="687388" algn="l"/>
                <a:tab pos="914400" algn="l"/>
                <a:tab pos="1141413" algn="l"/>
                <a:tab pos="1376363" algn="l"/>
              </a:tabLst>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069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3905"/>
          </a:xfrm>
        </p:spPr>
        <p:txBody>
          <a:bodyPr/>
          <a:lstStyle/>
          <a:p>
            <a:r>
              <a:rPr lang="en-US" dirty="0" smtClean="0"/>
              <a:t>Components </a:t>
            </a:r>
            <a:r>
              <a:rPr lang="en-US" sz="2400" dirty="0" smtClean="0"/>
              <a:t>(part 1)</a:t>
            </a:r>
            <a:endParaRPr lang="en-US" sz="2800" dirty="0"/>
          </a:p>
        </p:txBody>
      </p:sp>
      <p:sp>
        <p:nvSpPr>
          <p:cNvPr id="17" name="TextBox 16"/>
          <p:cNvSpPr txBox="1"/>
          <p:nvPr/>
        </p:nvSpPr>
        <p:spPr>
          <a:xfrm>
            <a:off x="609598" y="1139031"/>
            <a:ext cx="7834727"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Client Web browser</a:t>
            </a:r>
          </a:p>
          <a:p>
            <a:pPr marL="800100" lvl="1" indent="-342900">
              <a:buFont typeface="Arial" panose="020B0604020202020204" pitchFamily="34" charset="0"/>
              <a:buChar char="•"/>
            </a:pPr>
            <a:r>
              <a:rPr lang="en-US" dirty="0" smtClean="0"/>
              <a:t>Allows user to request HTML web pages</a:t>
            </a:r>
          </a:p>
          <a:p>
            <a:pPr marL="800100" lvl="1" indent="-342900">
              <a:buFont typeface="Arial" panose="020B0604020202020204" pitchFamily="34" charset="0"/>
              <a:buChar char="•"/>
            </a:pPr>
            <a:r>
              <a:rPr lang="en-US" dirty="0" smtClean="0"/>
              <a:t>Displays pages</a:t>
            </a:r>
          </a:p>
          <a:p>
            <a:pPr marL="800100" lvl="1" indent="-342900">
              <a:buFont typeface="Arial" panose="020B0604020202020204" pitchFamily="34" charset="0"/>
              <a:buChar char="•"/>
            </a:pPr>
            <a:r>
              <a:rPr lang="en-US" dirty="0" smtClean="0"/>
              <a:t>Ex:  Firefox, Chrome, Safari</a:t>
            </a:r>
          </a:p>
          <a:p>
            <a:pPr marL="342900" indent="-342900">
              <a:buFont typeface="Arial" panose="020B0604020202020204" pitchFamily="34" charset="0"/>
              <a:buChar char="•"/>
            </a:pPr>
            <a:r>
              <a:rPr lang="en-US" sz="2000" dirty="0" smtClean="0"/>
              <a:t>DNS server</a:t>
            </a:r>
          </a:p>
          <a:p>
            <a:pPr marL="800100" lvl="1" indent="-342900">
              <a:buFont typeface="Arial" panose="020B0604020202020204" pitchFamily="34" charset="0"/>
              <a:buChar char="•"/>
            </a:pPr>
            <a:r>
              <a:rPr lang="en-US" dirty="0" smtClean="0"/>
              <a:t>Client sends DNS server a host name (e.g., nytimes.com)</a:t>
            </a:r>
          </a:p>
          <a:p>
            <a:pPr marL="800100" lvl="1" indent="-342900">
              <a:buFont typeface="Arial" panose="020B0604020202020204" pitchFamily="34" charset="0"/>
              <a:buChar char="•"/>
            </a:pPr>
            <a:r>
              <a:rPr lang="en-US" dirty="0" smtClean="0"/>
              <a:t>DNS server returns the IP address (e.g</a:t>
            </a:r>
            <a:r>
              <a:rPr lang="en-US" dirty="0"/>
              <a:t>., </a:t>
            </a:r>
            <a:r>
              <a:rPr lang="en-US" dirty="0" smtClean="0"/>
              <a:t>170.149.159.130)</a:t>
            </a:r>
          </a:p>
          <a:p>
            <a:pPr marL="342900" indent="-342900">
              <a:buFont typeface="Arial" panose="020B0604020202020204" pitchFamily="34" charset="0"/>
              <a:buChar char="•"/>
            </a:pPr>
            <a:r>
              <a:rPr lang="en-US" sz="2000" dirty="0" smtClean="0"/>
              <a:t>Web server</a:t>
            </a:r>
          </a:p>
          <a:p>
            <a:pPr marL="800100" lvl="1" indent="-342900">
              <a:buFont typeface="Arial" panose="020B0604020202020204" pitchFamily="34" charset="0"/>
              <a:buChar char="•"/>
            </a:pPr>
            <a:r>
              <a:rPr lang="en-US" dirty="0"/>
              <a:t>Computer whose main function is to serve web </a:t>
            </a:r>
            <a:r>
              <a:rPr lang="en-US" dirty="0" smtClean="0"/>
              <a:t>pages</a:t>
            </a:r>
          </a:p>
          <a:p>
            <a:pPr marL="800100" lvl="1" indent="-342900">
              <a:buFont typeface="Arial" panose="020B0604020202020204" pitchFamily="34" charset="0"/>
              <a:buChar char="•"/>
            </a:pPr>
            <a:r>
              <a:rPr lang="en-US" dirty="0" smtClean="0"/>
              <a:t>Runs software to listen &amp; respond to HTTP requests</a:t>
            </a:r>
          </a:p>
          <a:p>
            <a:pPr marL="800100" lvl="1" indent="-342900">
              <a:buFont typeface="Arial" panose="020B0604020202020204" pitchFamily="34" charset="0"/>
              <a:buChar char="•"/>
            </a:pPr>
            <a:r>
              <a:rPr lang="en-US" dirty="0" smtClean="0"/>
              <a:t>Ex:  Apache, Microsoft Internet Information Services (IIS)</a:t>
            </a:r>
          </a:p>
          <a:p>
            <a:pPr marL="342900" indent="-342900">
              <a:buFont typeface="Arial" panose="020B0604020202020204" pitchFamily="34" charset="0"/>
              <a:buChar char="•"/>
            </a:pPr>
            <a:r>
              <a:rPr lang="en-US" sz="2000" dirty="0" smtClean="0"/>
              <a:t>Apache</a:t>
            </a:r>
          </a:p>
          <a:p>
            <a:pPr marL="800100" lvl="1" indent="-342900">
              <a:buFont typeface="Arial" panose="020B0604020202020204" pitchFamily="34" charset="0"/>
              <a:buChar char="•"/>
            </a:pPr>
            <a:r>
              <a:rPr lang="en-US" dirty="0" smtClean="0"/>
              <a:t>Widely deployed open-source web </a:t>
            </a:r>
            <a:r>
              <a:rPr lang="en-US" dirty="0"/>
              <a:t>server </a:t>
            </a:r>
            <a:r>
              <a:rPr lang="en-US" dirty="0" smtClean="0"/>
              <a:t>software</a:t>
            </a:r>
          </a:p>
          <a:p>
            <a:pPr marL="800100" lvl="1" indent="-342900">
              <a:buFont typeface="Arial" panose="020B0604020202020204" pitchFamily="34" charset="0"/>
              <a:buChar char="•"/>
            </a:pPr>
            <a:r>
              <a:rPr lang="en-US" dirty="0" smtClean="0"/>
              <a:t>Handles HTTP requests</a:t>
            </a:r>
            <a:endParaRPr lang="en-US" dirty="0"/>
          </a:p>
          <a:p>
            <a:pPr marL="342900" indent="-342900">
              <a:buFont typeface="Arial" panose="020B0604020202020204" pitchFamily="34" charset="0"/>
              <a:buChar char="•"/>
            </a:pPr>
            <a:r>
              <a:rPr lang="en-US" sz="2000" dirty="0" smtClean="0"/>
              <a:t>Server storage</a:t>
            </a:r>
          </a:p>
          <a:p>
            <a:pPr marL="800100" lvl="1" indent="-342900">
              <a:buFont typeface="Arial" panose="020B0604020202020204" pitchFamily="34" charset="0"/>
              <a:buChar char="•"/>
            </a:pPr>
            <a:r>
              <a:rPr lang="en-US" dirty="0" smtClean="0"/>
              <a:t>HTML </a:t>
            </a:r>
            <a:r>
              <a:rPr lang="en-US" dirty="0"/>
              <a:t>files (web pages) are stored</a:t>
            </a:r>
          </a:p>
          <a:p>
            <a:pPr marL="800100" lvl="1" indent="-342900">
              <a:buFont typeface="Arial" panose="020B0604020202020204" pitchFamily="34" charset="0"/>
              <a:buChar char="•"/>
            </a:pPr>
            <a:endParaRPr lang="en-US" sz="24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11</a:t>
            </a:fld>
            <a:endParaRPr lang="en-US"/>
          </a:p>
        </p:txBody>
      </p:sp>
    </p:spTree>
    <p:extLst>
      <p:ext uri="{BB962C8B-B14F-4D97-AF65-F5344CB8AC3E}">
        <p14:creationId xmlns:p14="http://schemas.microsoft.com/office/powerpoint/2010/main" val="20323793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dirty="0" smtClean="0"/>
              <a:t>JSON Example</a:t>
            </a:r>
            <a:endParaRPr lang="en-US" dirty="0"/>
          </a:p>
        </p:txBody>
      </p:sp>
      <p:sp>
        <p:nvSpPr>
          <p:cNvPr id="3" name="TextBox 2"/>
          <p:cNvSpPr txBox="1"/>
          <p:nvPr/>
        </p:nvSpPr>
        <p:spPr>
          <a:xfrm>
            <a:off x="5248901" y="4505325"/>
            <a:ext cx="2418098" cy="307777"/>
          </a:xfrm>
          <a:prstGeom prst="rect">
            <a:avLst/>
          </a:prstGeom>
          <a:noFill/>
        </p:spPr>
        <p:txBody>
          <a:bodyPr wrap="none" rtlCol="0">
            <a:spAutoFit/>
          </a:bodyPr>
          <a:lstStyle/>
          <a:p>
            <a:r>
              <a:rPr lang="en-US" sz="1400" dirty="0" smtClean="0"/>
              <a:t>C:\xampp\webdb\ex7json.php</a:t>
            </a:r>
            <a:endParaRPr 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3723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110</a:t>
            </a:fld>
            <a:endParaRPr lang="en-US"/>
          </a:p>
        </p:txBody>
      </p:sp>
    </p:spTree>
    <p:extLst>
      <p:ext uri="{BB962C8B-B14F-4D97-AF65-F5344CB8AC3E}">
        <p14:creationId xmlns:p14="http://schemas.microsoft.com/office/powerpoint/2010/main" val="596876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833" y="5845215"/>
            <a:ext cx="2662177" cy="966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1"/>
            <a:ext cx="7315200" cy="620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895850" y="1519177"/>
            <a:ext cx="3124200" cy="523220"/>
          </a:xfrm>
          <a:prstGeom prst="rect">
            <a:avLst/>
          </a:prstGeom>
          <a:noFill/>
        </p:spPr>
        <p:txBody>
          <a:bodyPr wrap="square" rtlCol="0">
            <a:spAutoFit/>
          </a:bodyPr>
          <a:lstStyle/>
          <a:p>
            <a:r>
              <a:rPr lang="en-US" sz="1400" dirty="0" smtClean="0"/>
              <a:t>In Firefox, go to URL:</a:t>
            </a:r>
          </a:p>
          <a:p>
            <a:r>
              <a:rPr lang="en-US" sz="1400" dirty="0" smtClean="0"/>
              <a:t>Localhost/</a:t>
            </a:r>
            <a:r>
              <a:rPr lang="en-US" sz="1400" dirty="0" err="1" smtClean="0"/>
              <a:t>webdb</a:t>
            </a:r>
            <a:r>
              <a:rPr lang="en-US" sz="1400" dirty="0"/>
              <a:t>/</a:t>
            </a:r>
            <a:r>
              <a:rPr lang="en-US" sz="1400" dirty="0" smtClean="0"/>
              <a:t>ex7json.php</a:t>
            </a:r>
            <a:endParaRPr lang="en-US" sz="1400" dirty="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111</a:t>
            </a:fld>
            <a:endParaRPr lang="en-US"/>
          </a:p>
        </p:txBody>
      </p:sp>
    </p:spTree>
    <p:extLst>
      <p:ext uri="{BB962C8B-B14F-4D97-AF65-F5344CB8AC3E}">
        <p14:creationId xmlns:p14="http://schemas.microsoft.com/office/powerpoint/2010/main" val="35658833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01525"/>
          </a:xfrm>
        </p:spPr>
        <p:txBody>
          <a:bodyPr>
            <a:normAutofit fontScale="90000"/>
          </a:bodyPr>
          <a:lstStyle/>
          <a:p>
            <a:r>
              <a:rPr lang="en-US" dirty="0"/>
              <a:t>u</a:t>
            </a:r>
            <a:r>
              <a:rPr lang="en-US" dirty="0" smtClean="0"/>
              <a:t>sa.gov bit.ly data</a:t>
            </a:r>
            <a:endParaRPr lang="en-US" dirty="0"/>
          </a:p>
        </p:txBody>
      </p:sp>
      <p:sp>
        <p:nvSpPr>
          <p:cNvPr id="3" name="Content Placeholder 2"/>
          <p:cNvSpPr>
            <a:spLocks noGrp="1"/>
          </p:cNvSpPr>
          <p:nvPr>
            <p:ph idx="1"/>
          </p:nvPr>
        </p:nvSpPr>
        <p:spPr>
          <a:xfrm>
            <a:off x="457200" y="1143000"/>
            <a:ext cx="8229600" cy="4953000"/>
          </a:xfrm>
        </p:spPr>
        <p:txBody>
          <a:bodyPr>
            <a:normAutofit fontScale="55000" lnSpcReduction="20000"/>
          </a:bodyPr>
          <a:lstStyle/>
          <a:p>
            <a:r>
              <a:rPr lang="en-US" sz="4500" dirty="0" smtClean="0"/>
              <a:t>Every time someone created a shortened URL using bit.ly of a US </a:t>
            </a:r>
            <a:r>
              <a:rPr lang="en-US" sz="4500" dirty="0" err="1" smtClean="0"/>
              <a:t>gov</a:t>
            </a:r>
            <a:r>
              <a:rPr lang="en-US" sz="4500" dirty="0" smtClean="0"/>
              <a:t> website (.</a:t>
            </a:r>
            <a:r>
              <a:rPr lang="en-US" sz="4500" dirty="0" err="1" smtClean="0"/>
              <a:t>gov</a:t>
            </a:r>
            <a:r>
              <a:rPr lang="en-US" sz="4500" dirty="0" smtClean="0"/>
              <a:t>, .mil), a record is logged:</a:t>
            </a:r>
          </a:p>
          <a:p>
            <a:endParaRPr lang="en-US" sz="3400" dirty="0" smtClean="0"/>
          </a:p>
          <a:p>
            <a:pPr marL="400050" lvl="1" indent="0">
              <a:spcAft>
                <a:spcPts val="200"/>
              </a:spcAft>
              <a:buNone/>
            </a:pPr>
            <a:r>
              <a:rPr lang="en-US" sz="3400" dirty="0" smtClean="0">
                <a:latin typeface="Courier New" panose="02070309020205020404" pitchFamily="49" charset="0"/>
                <a:cs typeface="Courier New" panose="02070309020205020404" pitchFamily="49" charset="0"/>
              </a:rPr>
              <a:t>{'a</a:t>
            </a:r>
            <a:r>
              <a:rPr lang="en-US" sz="3400" dirty="0">
                <a:latin typeface="Courier New" panose="02070309020205020404" pitchFamily="49" charset="0"/>
                <a:cs typeface="Courier New" panose="02070309020205020404" pitchFamily="49" charset="0"/>
              </a:rPr>
              <a:t>': </a:t>
            </a:r>
            <a:r>
              <a:rPr lang="en-US" sz="3400" dirty="0" err="1">
                <a:latin typeface="Courier New" panose="02070309020205020404" pitchFamily="49" charset="0"/>
                <a:cs typeface="Courier New" panose="02070309020205020404" pitchFamily="49" charset="0"/>
              </a:rPr>
              <a:t>u'Mozilla</a:t>
            </a:r>
            <a:r>
              <a:rPr lang="en-US" sz="3400" dirty="0">
                <a:latin typeface="Courier New" panose="02070309020205020404" pitchFamily="49" charset="0"/>
                <a:cs typeface="Courier New" panose="02070309020205020404" pitchFamily="49" charset="0"/>
              </a:rPr>
              <a:t>/5.0 (Windows NT 6.1; WOW64) </a:t>
            </a:r>
            <a:r>
              <a:rPr lang="en-US" sz="3400" dirty="0" err="1">
                <a:latin typeface="Courier New" panose="02070309020205020404" pitchFamily="49" charset="0"/>
                <a:cs typeface="Courier New" panose="02070309020205020404" pitchFamily="49" charset="0"/>
              </a:rPr>
              <a:t>AppleWebKit</a:t>
            </a:r>
            <a:r>
              <a:rPr lang="en-US" sz="3400" dirty="0">
                <a:latin typeface="Courier New" panose="02070309020205020404" pitchFamily="49" charset="0"/>
                <a:cs typeface="Courier New" panose="02070309020205020404" pitchFamily="49" charset="0"/>
              </a:rPr>
              <a:t>/535.11 (KHTML, like Gecko) Chrome/17.0.963.78 Safari/535.11</a:t>
            </a:r>
            <a:r>
              <a:rPr lang="en-US" sz="3400" dirty="0" smtClean="0">
                <a:latin typeface="Courier New" panose="02070309020205020404" pitchFamily="49" charset="0"/>
                <a:cs typeface="Courier New" panose="02070309020205020404" pitchFamily="49" charset="0"/>
              </a:rPr>
              <a:t>',</a:t>
            </a:r>
          </a:p>
          <a:p>
            <a:pPr marL="400050" lvl="1" indent="0">
              <a:spcAft>
                <a:spcPts val="200"/>
              </a:spcAft>
              <a:buNone/>
            </a:pPr>
            <a:r>
              <a:rPr lang="en-US" sz="3400" dirty="0" smtClean="0">
                <a:latin typeface="Courier New" panose="02070309020205020404" pitchFamily="49" charset="0"/>
                <a:cs typeface="Courier New" panose="02070309020205020404" pitchFamily="49" charset="0"/>
              </a:rPr>
              <a:t>'c</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'US</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nk</a:t>
            </a:r>
            <a:r>
              <a:rPr lang="en-US" sz="3400" dirty="0">
                <a:latin typeface="Courier New" panose="02070309020205020404" pitchFamily="49" charset="0"/>
                <a:cs typeface="Courier New" panose="02070309020205020404" pitchFamily="49" charset="0"/>
              </a:rPr>
              <a:t>': 1,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tz</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'America/</a:t>
            </a:r>
            <a:r>
              <a:rPr lang="en-US" sz="3400" dirty="0" err="1" smtClean="0">
                <a:latin typeface="Courier New" panose="02070309020205020404" pitchFamily="49" charset="0"/>
                <a:cs typeface="Courier New" panose="02070309020205020404" pitchFamily="49" charset="0"/>
              </a:rPr>
              <a:t>New_York</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'gr</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'MA</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'g</a:t>
            </a:r>
            <a:r>
              <a:rPr lang="en-US" sz="3400" dirty="0">
                <a:latin typeface="Courier New" panose="02070309020205020404" pitchFamily="49" charset="0"/>
                <a:cs typeface="Courier New" panose="02070309020205020404" pitchFamily="49" charset="0"/>
              </a:rPr>
              <a:t>': u'A6qOVH', </a:t>
            </a:r>
            <a:r>
              <a:rPr lang="en-US" sz="3400" dirty="0" smtClean="0">
                <a:latin typeface="Courier New" panose="02070309020205020404" pitchFamily="49" charset="0"/>
                <a:cs typeface="Courier New" panose="02070309020205020404" pitchFamily="49" charset="0"/>
              </a:rPr>
              <a:t>'h</a:t>
            </a:r>
            <a:r>
              <a:rPr lang="en-US" sz="3400" dirty="0">
                <a:latin typeface="Courier New" panose="02070309020205020404" pitchFamily="49" charset="0"/>
                <a:cs typeface="Courier New" panose="02070309020205020404" pitchFamily="49" charset="0"/>
              </a:rPr>
              <a:t>': </a:t>
            </a:r>
            <a:r>
              <a:rPr lang="en-US" sz="3400" dirty="0" err="1">
                <a:latin typeface="Courier New" panose="02070309020205020404" pitchFamily="49" charset="0"/>
                <a:cs typeface="Courier New" panose="02070309020205020404" pitchFamily="49" charset="0"/>
              </a:rPr>
              <a:t>u'wfLQtf</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'cy</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'Danvers</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'l</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orofrog</a:t>
            </a:r>
            <a:r>
              <a:rPr lang="en-US" sz="3400" dirty="0" smtClean="0">
                <a:latin typeface="Courier New" panose="02070309020205020404" pitchFamily="49" charset="0"/>
                <a:cs typeface="Courier New" panose="02070309020205020404" pitchFamily="49" charset="0"/>
              </a:rPr>
              <a:t>',</a:t>
            </a:r>
          </a:p>
          <a:p>
            <a:pPr marL="400050" lvl="1" indent="0">
              <a:spcAft>
                <a:spcPts val="200"/>
              </a:spcAft>
              <a:buNone/>
            </a:pPr>
            <a:r>
              <a:rPr lang="en-US" sz="3400" dirty="0" smtClean="0">
                <a:latin typeface="Courier New" panose="02070309020205020404" pitchFamily="49" charset="0"/>
                <a:cs typeface="Courier New" panose="02070309020205020404" pitchFamily="49" charset="0"/>
              </a:rPr>
              <a:t>'al</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en-US,en;q</a:t>
            </a:r>
            <a:r>
              <a:rPr lang="en-US" sz="3400" dirty="0" smtClean="0">
                <a:latin typeface="Courier New" panose="02070309020205020404" pitchFamily="49" charset="0"/>
                <a:cs typeface="Courier New" panose="02070309020205020404" pitchFamily="49" charset="0"/>
              </a:rPr>
              <a:t>=0.8</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hh</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'1.usa.gov',</a:t>
            </a:r>
          </a:p>
          <a:p>
            <a:pPr marL="400050" lvl="1" indent="0">
              <a:spcAft>
                <a:spcPts val="200"/>
              </a:spcAft>
              <a:buNone/>
            </a:pPr>
            <a:r>
              <a:rPr lang="en-US" sz="3400" dirty="0" smtClean="0">
                <a:latin typeface="Courier New" panose="02070309020205020404" pitchFamily="49" charset="0"/>
                <a:cs typeface="Courier New" panose="02070309020205020404" pitchFamily="49" charset="0"/>
              </a:rPr>
              <a:t>'r</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'http</a:t>
            </a:r>
            <a:r>
              <a:rPr lang="en-US" sz="3400" dirty="0">
                <a:latin typeface="Courier New" panose="02070309020205020404" pitchFamily="49" charset="0"/>
                <a:cs typeface="Courier New" panose="02070309020205020404" pitchFamily="49" charset="0"/>
              </a:rPr>
              <a:t>://www.facebook.com/l/7AQEFzjSi/1.usa.gov/wfLQtf</a:t>
            </a:r>
            <a:r>
              <a:rPr lang="en-US" sz="3400" dirty="0" smtClean="0">
                <a:latin typeface="Courier New" panose="02070309020205020404" pitchFamily="49" charset="0"/>
                <a:cs typeface="Courier New" panose="02070309020205020404" pitchFamily="49" charset="0"/>
              </a:rPr>
              <a:t>',</a:t>
            </a:r>
          </a:p>
          <a:p>
            <a:pPr marL="400050" lvl="1" indent="0">
              <a:spcAft>
                <a:spcPts val="200"/>
              </a:spcAft>
              <a:buNone/>
            </a:pPr>
            <a:r>
              <a:rPr lang="en-US" sz="3400" dirty="0" smtClean="0">
                <a:latin typeface="Courier New" panose="02070309020205020404" pitchFamily="49" charset="0"/>
                <a:cs typeface="Courier New" panose="02070309020205020404" pitchFamily="49" charset="0"/>
              </a:rPr>
              <a:t>'u</a:t>
            </a:r>
            <a:r>
              <a:rPr lang="en-US" sz="3400" dirty="0">
                <a:latin typeface="Courier New" panose="02070309020205020404" pitchFamily="49" charset="0"/>
                <a:cs typeface="Courier New" panose="02070309020205020404" pitchFamily="49" charset="0"/>
              </a:rPr>
              <a:t>': </a:t>
            </a:r>
            <a:r>
              <a:rPr lang="en-US" sz="3400" dirty="0" smtClean="0">
                <a:latin typeface="Courier New" panose="02070309020205020404" pitchFamily="49" charset="0"/>
                <a:cs typeface="Courier New" panose="02070309020205020404" pitchFamily="49" charset="0"/>
              </a:rPr>
              <a:t>'http</a:t>
            </a:r>
            <a:r>
              <a:rPr lang="en-US" sz="3400" dirty="0">
                <a:latin typeface="Courier New" panose="02070309020205020404" pitchFamily="49" charset="0"/>
                <a:cs typeface="Courier New" panose="02070309020205020404" pitchFamily="49" charset="0"/>
              </a:rPr>
              <a:t>://www.ncbi.nlm.nih.gov/pubmed/22415991', </a:t>
            </a:r>
            <a:r>
              <a:rPr lang="en-US" sz="3400" dirty="0" smtClean="0">
                <a:latin typeface="Courier New" panose="02070309020205020404" pitchFamily="49" charset="0"/>
                <a:cs typeface="Courier New" panose="02070309020205020404" pitchFamily="49" charset="0"/>
              </a:rPr>
              <a:t>'t</a:t>
            </a:r>
            <a:r>
              <a:rPr lang="en-US" sz="3400" dirty="0">
                <a:latin typeface="Courier New" panose="02070309020205020404" pitchFamily="49" charset="0"/>
                <a:cs typeface="Courier New" panose="02070309020205020404" pitchFamily="49" charset="0"/>
              </a:rPr>
              <a:t>': 1331923247, </a:t>
            </a:r>
            <a:r>
              <a:rPr lang="en-US" sz="3400" dirty="0" smtClean="0">
                <a:latin typeface="Courier New" panose="02070309020205020404" pitchFamily="49" charset="0"/>
                <a:cs typeface="Courier New" panose="02070309020205020404" pitchFamily="49" charset="0"/>
              </a:rPr>
              <a:t>'</a:t>
            </a:r>
            <a:r>
              <a:rPr lang="en-US" sz="3400" dirty="0" err="1" smtClean="0">
                <a:latin typeface="Courier New" panose="02070309020205020404" pitchFamily="49" charset="0"/>
                <a:cs typeface="Courier New" panose="02070309020205020404" pitchFamily="49" charset="0"/>
              </a:rPr>
              <a:t>hc</a:t>
            </a:r>
            <a:r>
              <a:rPr lang="en-US" sz="3400" dirty="0">
                <a:latin typeface="Courier New" panose="02070309020205020404" pitchFamily="49" charset="0"/>
                <a:cs typeface="Courier New" panose="02070309020205020404" pitchFamily="49" charset="0"/>
              </a:rPr>
              <a:t>': 1331822918</a:t>
            </a:r>
            <a:r>
              <a:rPr lang="en-US" sz="3400" dirty="0" smtClean="0">
                <a:latin typeface="Courier New" panose="02070309020205020404" pitchFamily="49" charset="0"/>
                <a:cs typeface="Courier New" panose="02070309020205020404" pitchFamily="49" charset="0"/>
              </a:rPr>
              <a:t>,</a:t>
            </a:r>
          </a:p>
          <a:p>
            <a:pPr marL="400050" lvl="1" indent="0">
              <a:spcAft>
                <a:spcPts val="200"/>
              </a:spcAft>
              <a:buNone/>
            </a:pPr>
            <a:r>
              <a:rPr lang="en-US" sz="3400" dirty="0" smtClean="0">
                <a:latin typeface="Courier New" panose="02070309020205020404" pitchFamily="49" charset="0"/>
                <a:cs typeface="Courier New" panose="02070309020205020404" pitchFamily="49" charset="0"/>
              </a:rPr>
              <a:t>'ll</a:t>
            </a:r>
            <a:r>
              <a:rPr lang="en-US" sz="3400" dirty="0">
                <a:latin typeface="Courier New" panose="02070309020205020404" pitchFamily="49" charset="0"/>
                <a:cs typeface="Courier New" panose="02070309020205020404" pitchFamily="49" charset="0"/>
              </a:rPr>
              <a:t>': [42.576698, -70.954903]}</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9569457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065" y="152400"/>
            <a:ext cx="6781800" cy="369332"/>
          </a:xfrm>
          <a:prstGeom prst="rect">
            <a:avLst/>
          </a:prstGeom>
          <a:noFill/>
        </p:spPr>
        <p:txBody>
          <a:bodyPr wrap="square" rtlCol="0">
            <a:spAutoFit/>
          </a:bodyPr>
          <a:lstStyle/>
          <a:p>
            <a:r>
              <a:rPr lang="en-US" dirty="0"/>
              <a:t>https://</a:t>
            </a:r>
            <a:r>
              <a:rPr lang="en-US" dirty="0" smtClean="0"/>
              <a:t>github.com/usagov/1.USA.gov-Data</a:t>
            </a:r>
            <a:endParaRPr lang="en-US" sz="105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71" y="838200"/>
            <a:ext cx="7701329"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8291621" cy="397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188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8:</a:t>
            </a:r>
          </a:p>
          <a:p>
            <a:r>
              <a:rPr lang="en-US" sz="4400" b="1" dirty="0" smtClean="0"/>
              <a:t>XML</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839310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838200"/>
          </a:xfrm>
        </p:spPr>
        <p:txBody>
          <a:bodyPr/>
          <a:lstStyle/>
          <a:p>
            <a:pPr eaLnBrk="1" hangingPunct="1"/>
            <a:r>
              <a:rPr lang="en-US" dirty="0" smtClean="0"/>
              <a:t>HTML</a:t>
            </a:r>
          </a:p>
        </p:txBody>
      </p:sp>
      <p:sp>
        <p:nvSpPr>
          <p:cNvPr id="8196" name="Rectangle 3"/>
          <p:cNvSpPr>
            <a:spLocks noGrp="1" noChangeArrowheads="1"/>
          </p:cNvSpPr>
          <p:nvPr>
            <p:ph type="body" idx="1"/>
          </p:nvPr>
        </p:nvSpPr>
        <p:spPr>
          <a:xfrm>
            <a:off x="381000" y="990600"/>
            <a:ext cx="4724400" cy="4572000"/>
          </a:xfrm>
        </p:spPr>
        <p:txBody>
          <a:bodyPr>
            <a:normAutofit fontScale="70000" lnSpcReduction="20000"/>
          </a:bodyPr>
          <a:lstStyle/>
          <a:p>
            <a:pPr eaLnBrk="1" hangingPunct="1">
              <a:lnSpc>
                <a:spcPct val="90000"/>
              </a:lnSpc>
              <a:buFontTx/>
              <a:buNone/>
            </a:pPr>
            <a:r>
              <a:rPr lang="en-US" sz="1400" dirty="0" smtClean="0">
                <a:latin typeface="Courier New" pitchFamily="49" charset="0"/>
              </a:rPr>
              <a:t>&lt;html&gt;</a:t>
            </a:r>
          </a:p>
          <a:p>
            <a:pPr eaLnBrk="1" hangingPunct="1">
              <a:lnSpc>
                <a:spcPct val="90000"/>
              </a:lnSpc>
              <a:buFontTx/>
              <a:buNone/>
            </a:pPr>
            <a:r>
              <a:rPr lang="en-US" sz="1400" dirty="0" smtClean="0">
                <a:latin typeface="Courier New" pitchFamily="49" charset="0"/>
              </a:rPr>
              <a:t>&lt;head&gt;</a:t>
            </a:r>
          </a:p>
          <a:p>
            <a:pPr eaLnBrk="1" hangingPunct="1">
              <a:lnSpc>
                <a:spcPct val="90000"/>
              </a:lnSpc>
              <a:buFontTx/>
              <a:buNone/>
            </a:pPr>
            <a:r>
              <a:rPr lang="en-US" sz="1400" dirty="0" smtClean="0">
                <a:latin typeface="Courier New" pitchFamily="49" charset="0"/>
              </a:rPr>
              <a:t>&lt;title&gt;Restaurants&lt;/title&gt;</a:t>
            </a:r>
          </a:p>
          <a:p>
            <a:pPr eaLnBrk="1" hangingPunct="1">
              <a:lnSpc>
                <a:spcPct val="90000"/>
              </a:lnSpc>
              <a:buFontTx/>
              <a:buNone/>
            </a:pPr>
            <a:r>
              <a:rPr lang="en-US" sz="1400" dirty="0" smtClean="0">
                <a:latin typeface="Courier New" pitchFamily="49" charset="0"/>
              </a:rPr>
              <a:t>&lt;/head&gt;</a:t>
            </a:r>
          </a:p>
          <a:p>
            <a:pPr eaLnBrk="1" hangingPunct="1">
              <a:lnSpc>
                <a:spcPct val="90000"/>
              </a:lnSpc>
              <a:buFontTx/>
              <a:buNone/>
            </a:pPr>
            <a:r>
              <a:rPr lang="en-US" sz="1400" dirty="0" smtClean="0">
                <a:latin typeface="Courier New" pitchFamily="49" charset="0"/>
              </a:rPr>
              <a:t>&lt;body&gt;</a:t>
            </a:r>
          </a:p>
          <a:p>
            <a:pPr eaLnBrk="1" hangingPunct="1">
              <a:lnSpc>
                <a:spcPct val="90000"/>
              </a:lnSpc>
              <a:buFontTx/>
              <a:buNone/>
            </a:pPr>
            <a:r>
              <a:rPr lang="en-US" sz="1400" dirty="0" smtClean="0">
                <a:latin typeface="Courier New" pitchFamily="49" charset="0"/>
              </a:rPr>
              <a:t>&lt;h1&gt;List of restaurants&lt;/h1&gt;</a:t>
            </a:r>
          </a:p>
          <a:p>
            <a:pPr eaLnBrk="1" hangingPunct="1">
              <a:lnSpc>
                <a:spcPct val="90000"/>
              </a:lnSpc>
              <a:buFontTx/>
              <a:buNone/>
            </a:pPr>
            <a:r>
              <a:rPr lang="en-US" sz="1400" dirty="0" smtClean="0">
                <a:latin typeface="Courier New" pitchFamily="49" charset="0"/>
              </a:rPr>
              <a:t>&lt;h2&gt;in the nearby area&lt;/h2&gt;</a:t>
            </a:r>
          </a:p>
          <a:p>
            <a:pPr eaLnBrk="1" hangingPunct="1">
              <a:lnSpc>
                <a:spcPct val="90000"/>
              </a:lnSpc>
              <a:buFontTx/>
              <a:buNone/>
            </a:pPr>
            <a:r>
              <a:rPr lang="en-US" sz="1400" dirty="0" smtClean="0">
                <a:latin typeface="Courier New" pitchFamily="49" charset="0"/>
              </a:rPr>
              <a:t>   &lt;table border="1"&gt;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&lt;td&gt;McDonalds&lt;/td&gt;</a:t>
            </a:r>
          </a:p>
          <a:p>
            <a:pPr eaLnBrk="1" hangingPunct="1">
              <a:lnSpc>
                <a:spcPct val="90000"/>
              </a:lnSpc>
              <a:buFontTx/>
              <a:buNone/>
            </a:pPr>
            <a:r>
              <a:rPr lang="en-US" sz="1400" dirty="0" smtClean="0">
                <a:latin typeface="Courier New" pitchFamily="49" charset="0"/>
              </a:rPr>
              <a:t>        &lt;td&gt;123 Main St.&lt;/td&gt;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&lt;td&gt;The Capital Grille&lt;/td&gt;</a:t>
            </a:r>
          </a:p>
          <a:p>
            <a:pPr eaLnBrk="1" hangingPunct="1">
              <a:lnSpc>
                <a:spcPct val="90000"/>
              </a:lnSpc>
              <a:buFontTx/>
              <a:buNone/>
            </a:pPr>
            <a:r>
              <a:rPr lang="en-US" sz="1400" dirty="0" smtClean="0">
                <a:latin typeface="Courier New" pitchFamily="49" charset="0"/>
              </a:rPr>
              <a:t>        &lt;td&gt;456 Main St.&lt;/td&gt;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&lt;/table&gt;</a:t>
            </a:r>
          </a:p>
          <a:p>
            <a:pPr eaLnBrk="1" hangingPunct="1">
              <a:lnSpc>
                <a:spcPct val="90000"/>
              </a:lnSpc>
              <a:buFontTx/>
              <a:buNone/>
            </a:pPr>
            <a:r>
              <a:rPr lang="en-US" sz="1400" dirty="0" smtClean="0">
                <a:latin typeface="Courier New" pitchFamily="49" charset="0"/>
              </a:rPr>
              <a:t>&lt;body&gt;</a:t>
            </a:r>
          </a:p>
          <a:p>
            <a:pPr eaLnBrk="1" hangingPunct="1">
              <a:lnSpc>
                <a:spcPct val="90000"/>
              </a:lnSpc>
              <a:buFontTx/>
              <a:buNone/>
            </a:pPr>
            <a:r>
              <a:rPr lang="en-US" sz="1400" dirty="0" smtClean="0">
                <a:latin typeface="Courier New" pitchFamily="49" charset="0"/>
              </a:rPr>
              <a:t>&lt;/html&gt;</a:t>
            </a:r>
          </a:p>
        </p:txBody>
      </p:sp>
      <p:sp>
        <p:nvSpPr>
          <p:cNvPr id="8197" name="Text Box 4"/>
          <p:cNvSpPr txBox="1">
            <a:spLocks noChangeArrowheads="1"/>
          </p:cNvSpPr>
          <p:nvPr/>
        </p:nvSpPr>
        <p:spPr bwMode="auto">
          <a:xfrm>
            <a:off x="7010400" y="457200"/>
            <a:ext cx="841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t>HTML</a:t>
            </a:r>
          </a:p>
        </p:txBody>
      </p:sp>
      <p:sp>
        <p:nvSpPr>
          <p:cNvPr id="8198" name="Text Box 5"/>
          <p:cNvSpPr txBox="1">
            <a:spLocks noChangeArrowheads="1"/>
          </p:cNvSpPr>
          <p:nvPr/>
        </p:nvSpPr>
        <p:spPr bwMode="auto">
          <a:xfrm>
            <a:off x="6324600" y="1447800"/>
            <a:ext cx="828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HEAD</a:t>
            </a:r>
          </a:p>
        </p:txBody>
      </p:sp>
      <p:sp>
        <p:nvSpPr>
          <p:cNvPr id="8199" name="Text Box 6"/>
          <p:cNvSpPr txBox="1">
            <a:spLocks noChangeArrowheads="1"/>
          </p:cNvSpPr>
          <p:nvPr/>
        </p:nvSpPr>
        <p:spPr bwMode="auto">
          <a:xfrm>
            <a:off x="5334000" y="2362200"/>
            <a:ext cx="828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TITLE</a:t>
            </a:r>
          </a:p>
        </p:txBody>
      </p:sp>
      <p:sp>
        <p:nvSpPr>
          <p:cNvPr id="8200" name="Text Box 7"/>
          <p:cNvSpPr txBox="1">
            <a:spLocks noChangeArrowheads="1"/>
          </p:cNvSpPr>
          <p:nvPr/>
        </p:nvSpPr>
        <p:spPr bwMode="auto">
          <a:xfrm>
            <a:off x="6629400" y="2362200"/>
            <a:ext cx="473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H1</a:t>
            </a:r>
          </a:p>
        </p:txBody>
      </p:sp>
      <p:sp>
        <p:nvSpPr>
          <p:cNvPr id="8201" name="Text Box 8"/>
          <p:cNvSpPr txBox="1">
            <a:spLocks noChangeArrowheads="1"/>
          </p:cNvSpPr>
          <p:nvPr/>
        </p:nvSpPr>
        <p:spPr bwMode="auto">
          <a:xfrm>
            <a:off x="7620000" y="1447800"/>
            <a:ext cx="841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BODY</a:t>
            </a:r>
          </a:p>
        </p:txBody>
      </p:sp>
      <p:sp>
        <p:nvSpPr>
          <p:cNvPr id="8202" name="Text Box 9"/>
          <p:cNvSpPr txBox="1">
            <a:spLocks noChangeArrowheads="1"/>
          </p:cNvSpPr>
          <p:nvPr/>
        </p:nvSpPr>
        <p:spPr bwMode="auto">
          <a:xfrm>
            <a:off x="7391400" y="2362200"/>
            <a:ext cx="473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H2</a:t>
            </a:r>
          </a:p>
        </p:txBody>
      </p:sp>
      <p:sp>
        <p:nvSpPr>
          <p:cNvPr id="8203" name="Text Box 10"/>
          <p:cNvSpPr txBox="1">
            <a:spLocks noChangeArrowheads="1"/>
          </p:cNvSpPr>
          <p:nvPr/>
        </p:nvSpPr>
        <p:spPr bwMode="auto">
          <a:xfrm>
            <a:off x="8001000" y="2362200"/>
            <a:ext cx="9302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TABLE</a:t>
            </a:r>
          </a:p>
        </p:txBody>
      </p:sp>
      <p:sp>
        <p:nvSpPr>
          <p:cNvPr id="8204" name="Line 11"/>
          <p:cNvSpPr>
            <a:spLocks noChangeShapeType="1"/>
          </p:cNvSpPr>
          <p:nvPr/>
        </p:nvSpPr>
        <p:spPr bwMode="auto">
          <a:xfrm flipH="1">
            <a:off x="6858000" y="8382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5" name="Line 12"/>
          <p:cNvSpPr>
            <a:spLocks noChangeShapeType="1"/>
          </p:cNvSpPr>
          <p:nvPr/>
        </p:nvSpPr>
        <p:spPr bwMode="auto">
          <a:xfrm>
            <a:off x="7620000" y="8382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6" name="Line 13"/>
          <p:cNvSpPr>
            <a:spLocks noChangeShapeType="1"/>
          </p:cNvSpPr>
          <p:nvPr/>
        </p:nvSpPr>
        <p:spPr bwMode="auto">
          <a:xfrm flipH="1">
            <a:off x="5867400" y="18288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7" name="Line 14"/>
          <p:cNvSpPr>
            <a:spLocks noChangeShapeType="1"/>
          </p:cNvSpPr>
          <p:nvPr/>
        </p:nvSpPr>
        <p:spPr bwMode="auto">
          <a:xfrm flipH="1">
            <a:off x="6934200" y="18288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8" name="Line 15"/>
          <p:cNvSpPr>
            <a:spLocks noChangeShapeType="1"/>
          </p:cNvSpPr>
          <p:nvPr/>
        </p:nvSpPr>
        <p:spPr bwMode="auto">
          <a:xfrm flipH="1">
            <a:off x="7696200" y="18288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9" name="Line 16"/>
          <p:cNvSpPr>
            <a:spLocks noChangeShapeType="1"/>
          </p:cNvSpPr>
          <p:nvPr/>
        </p:nvSpPr>
        <p:spPr bwMode="auto">
          <a:xfrm>
            <a:off x="8153400" y="18288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0" name="Text Box 17"/>
          <p:cNvSpPr txBox="1">
            <a:spLocks noChangeArrowheads="1"/>
          </p:cNvSpPr>
          <p:nvPr/>
        </p:nvSpPr>
        <p:spPr bwMode="auto">
          <a:xfrm>
            <a:off x="7162800" y="4805363"/>
            <a:ext cx="4857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TR</a:t>
            </a:r>
          </a:p>
        </p:txBody>
      </p:sp>
      <p:sp>
        <p:nvSpPr>
          <p:cNvPr id="8211" name="Text Box 18"/>
          <p:cNvSpPr txBox="1">
            <a:spLocks noChangeArrowheads="1"/>
          </p:cNvSpPr>
          <p:nvPr/>
        </p:nvSpPr>
        <p:spPr bwMode="auto">
          <a:xfrm>
            <a:off x="6248400" y="4805363"/>
            <a:ext cx="4857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TR</a:t>
            </a:r>
          </a:p>
        </p:txBody>
      </p:sp>
      <p:sp>
        <p:nvSpPr>
          <p:cNvPr id="8212" name="Text Box 19"/>
          <p:cNvSpPr txBox="1">
            <a:spLocks noChangeArrowheads="1"/>
          </p:cNvSpPr>
          <p:nvPr/>
        </p:nvSpPr>
        <p:spPr bwMode="auto">
          <a:xfrm>
            <a:off x="7086600" y="4114800"/>
            <a:ext cx="981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TBODY</a:t>
            </a:r>
          </a:p>
        </p:txBody>
      </p:sp>
      <p:sp>
        <p:nvSpPr>
          <p:cNvPr id="8213" name="Text Box 20"/>
          <p:cNvSpPr txBox="1">
            <a:spLocks noChangeArrowheads="1"/>
          </p:cNvSpPr>
          <p:nvPr/>
        </p:nvSpPr>
        <p:spPr bwMode="auto">
          <a:xfrm>
            <a:off x="5029200" y="320040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a:t>R</a:t>
            </a:r>
            <a:r>
              <a:rPr lang="en-US" sz="1400" dirty="0" smtClean="0"/>
              <a:t>estaurants</a:t>
            </a:r>
            <a:endParaRPr lang="en-US" sz="1400" dirty="0"/>
          </a:p>
        </p:txBody>
      </p:sp>
      <p:sp>
        <p:nvSpPr>
          <p:cNvPr id="8214" name="Line 21"/>
          <p:cNvSpPr>
            <a:spLocks noChangeShapeType="1"/>
          </p:cNvSpPr>
          <p:nvPr/>
        </p:nvSpPr>
        <p:spPr bwMode="auto">
          <a:xfrm flipH="1">
            <a:off x="5257800" y="2743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5" name="Text Box 22"/>
          <p:cNvSpPr txBox="1">
            <a:spLocks noChangeArrowheads="1"/>
          </p:cNvSpPr>
          <p:nvPr/>
        </p:nvSpPr>
        <p:spPr bwMode="auto">
          <a:xfrm>
            <a:off x="6248400" y="2971800"/>
            <a:ext cx="10064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smtClean="0"/>
              <a:t>List of restaurants</a:t>
            </a:r>
            <a:endParaRPr lang="en-US" sz="1400" dirty="0"/>
          </a:p>
        </p:txBody>
      </p:sp>
      <p:sp>
        <p:nvSpPr>
          <p:cNvPr id="8216" name="Text Box 23"/>
          <p:cNvSpPr txBox="1">
            <a:spLocks noChangeArrowheads="1"/>
          </p:cNvSpPr>
          <p:nvPr/>
        </p:nvSpPr>
        <p:spPr bwMode="auto">
          <a:xfrm>
            <a:off x="7239000" y="2971800"/>
            <a:ext cx="1006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smtClean="0"/>
              <a:t>in the nearby area</a:t>
            </a:r>
            <a:endParaRPr lang="en-US" sz="1400" dirty="0"/>
          </a:p>
        </p:txBody>
      </p:sp>
      <p:sp>
        <p:nvSpPr>
          <p:cNvPr id="8217" name="Line 24"/>
          <p:cNvSpPr>
            <a:spLocks noChangeShapeType="1"/>
          </p:cNvSpPr>
          <p:nvPr/>
        </p:nvSpPr>
        <p:spPr bwMode="auto">
          <a:xfrm flipH="1">
            <a:off x="7848600" y="2743200"/>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8" name="Line 25"/>
          <p:cNvSpPr>
            <a:spLocks noChangeShapeType="1"/>
          </p:cNvSpPr>
          <p:nvPr/>
        </p:nvSpPr>
        <p:spPr bwMode="auto">
          <a:xfrm flipH="1">
            <a:off x="7467600" y="2743200"/>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Line 26"/>
          <p:cNvSpPr>
            <a:spLocks noChangeShapeType="1"/>
          </p:cNvSpPr>
          <p:nvPr/>
        </p:nvSpPr>
        <p:spPr bwMode="auto">
          <a:xfrm flipH="1">
            <a:off x="6553200" y="2743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Line 27"/>
          <p:cNvSpPr>
            <a:spLocks noChangeShapeType="1"/>
          </p:cNvSpPr>
          <p:nvPr/>
        </p:nvSpPr>
        <p:spPr bwMode="auto">
          <a:xfrm flipH="1">
            <a:off x="6553200" y="44958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1" name="Line 28"/>
          <p:cNvSpPr>
            <a:spLocks noChangeShapeType="1"/>
          </p:cNvSpPr>
          <p:nvPr/>
        </p:nvSpPr>
        <p:spPr bwMode="auto">
          <a:xfrm flipH="1">
            <a:off x="7467600" y="4495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2" name="Text Box 29"/>
          <p:cNvSpPr txBox="1">
            <a:spLocks noChangeArrowheads="1"/>
          </p:cNvSpPr>
          <p:nvPr/>
        </p:nvSpPr>
        <p:spPr bwMode="auto">
          <a:xfrm>
            <a:off x="5638800" y="54102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3" name="Text Box 30"/>
          <p:cNvSpPr txBox="1">
            <a:spLocks noChangeArrowheads="1"/>
          </p:cNvSpPr>
          <p:nvPr/>
        </p:nvSpPr>
        <p:spPr bwMode="auto">
          <a:xfrm>
            <a:off x="6248400" y="54102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4" name="Text Box 31"/>
          <p:cNvSpPr txBox="1">
            <a:spLocks noChangeArrowheads="1"/>
          </p:cNvSpPr>
          <p:nvPr/>
        </p:nvSpPr>
        <p:spPr bwMode="auto">
          <a:xfrm>
            <a:off x="7239000" y="54102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5" name="Text Box 32"/>
          <p:cNvSpPr txBox="1">
            <a:spLocks noChangeArrowheads="1"/>
          </p:cNvSpPr>
          <p:nvPr/>
        </p:nvSpPr>
        <p:spPr bwMode="auto">
          <a:xfrm>
            <a:off x="7924800" y="54102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6" name="Line 33"/>
          <p:cNvSpPr>
            <a:spLocks noChangeShapeType="1"/>
          </p:cNvSpPr>
          <p:nvPr/>
        </p:nvSpPr>
        <p:spPr bwMode="auto">
          <a:xfrm flipH="1">
            <a:off x="6019800" y="51816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7" name="Line 34"/>
          <p:cNvSpPr>
            <a:spLocks noChangeShapeType="1"/>
          </p:cNvSpPr>
          <p:nvPr/>
        </p:nvSpPr>
        <p:spPr bwMode="auto">
          <a:xfrm>
            <a:off x="6553200" y="5181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8" name="Line 35"/>
          <p:cNvSpPr>
            <a:spLocks noChangeShapeType="1"/>
          </p:cNvSpPr>
          <p:nvPr/>
        </p:nvSpPr>
        <p:spPr bwMode="auto">
          <a:xfrm>
            <a:off x="7467600" y="5181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9" name="Line 36"/>
          <p:cNvSpPr>
            <a:spLocks noChangeShapeType="1"/>
          </p:cNvSpPr>
          <p:nvPr/>
        </p:nvSpPr>
        <p:spPr bwMode="auto">
          <a:xfrm>
            <a:off x="7620000" y="5181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0" name="Line 37"/>
          <p:cNvSpPr>
            <a:spLocks noChangeShapeType="1"/>
          </p:cNvSpPr>
          <p:nvPr/>
        </p:nvSpPr>
        <p:spPr bwMode="auto">
          <a:xfrm>
            <a:off x="5867400" y="5791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1" name="Line 38"/>
          <p:cNvSpPr>
            <a:spLocks noChangeShapeType="1"/>
          </p:cNvSpPr>
          <p:nvPr/>
        </p:nvSpPr>
        <p:spPr bwMode="auto">
          <a:xfrm>
            <a:off x="6477000" y="5791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2" name="Line 39"/>
          <p:cNvSpPr>
            <a:spLocks noChangeShapeType="1"/>
          </p:cNvSpPr>
          <p:nvPr/>
        </p:nvSpPr>
        <p:spPr bwMode="auto">
          <a:xfrm>
            <a:off x="7467600" y="5791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3" name="Line 40"/>
          <p:cNvSpPr>
            <a:spLocks noChangeShapeType="1"/>
          </p:cNvSpPr>
          <p:nvPr/>
        </p:nvSpPr>
        <p:spPr bwMode="auto">
          <a:xfrm>
            <a:off x="8153400" y="5791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4" name="Line 41"/>
          <p:cNvSpPr>
            <a:spLocks noChangeShapeType="1"/>
          </p:cNvSpPr>
          <p:nvPr/>
        </p:nvSpPr>
        <p:spPr bwMode="auto">
          <a:xfrm>
            <a:off x="4953000" y="1143000"/>
            <a:ext cx="0" cy="472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Text Box 42"/>
          <p:cNvSpPr txBox="1">
            <a:spLocks noChangeArrowheads="1"/>
          </p:cNvSpPr>
          <p:nvPr/>
        </p:nvSpPr>
        <p:spPr bwMode="auto">
          <a:xfrm>
            <a:off x="1676400" y="4902200"/>
            <a:ext cx="300990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7338" indent="-287338"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AutoNum type="arabicPeriod"/>
            </a:pPr>
            <a:r>
              <a:rPr lang="en-US" altLang="en-US" sz="2000" dirty="0"/>
              <a:t>Hierarchical structure</a:t>
            </a:r>
          </a:p>
          <a:p>
            <a:pPr eaLnBrk="1" hangingPunct="1">
              <a:spcBef>
                <a:spcPct val="0"/>
              </a:spcBef>
              <a:buFontTx/>
              <a:buAutoNum type="arabicPeriod"/>
            </a:pPr>
            <a:r>
              <a:rPr lang="en-US" altLang="en-US" sz="2000" dirty="0"/>
              <a:t>Common understanding of tags</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115</a:t>
            </a:fld>
            <a:endParaRPr lang="en-US"/>
          </a:p>
        </p:txBody>
      </p:sp>
    </p:spTree>
    <p:extLst>
      <p:ext uri="{BB962C8B-B14F-4D97-AF65-F5344CB8AC3E}">
        <p14:creationId xmlns:p14="http://schemas.microsoft.com/office/powerpoint/2010/main" val="41555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92100" y="225265"/>
            <a:ext cx="8223250" cy="433548"/>
          </a:xfrm>
        </p:spPr>
        <p:txBody>
          <a:bodyPr>
            <a:noAutofit/>
          </a:bodyPr>
          <a:lstStyle/>
          <a:p>
            <a:pPr eaLnBrk="1" hangingPunct="1"/>
            <a:r>
              <a:rPr lang="en-US" altLang="en-US" sz="3400" dirty="0" err="1" smtClean="0"/>
              <a:t>EXtensible</a:t>
            </a:r>
            <a:r>
              <a:rPr lang="en-US" altLang="en-US" sz="3400" dirty="0" smtClean="0"/>
              <a:t> Markup Language (XML)</a:t>
            </a:r>
          </a:p>
        </p:txBody>
      </p:sp>
      <p:sp>
        <p:nvSpPr>
          <p:cNvPr id="15364" name="Rectangle 3"/>
          <p:cNvSpPr>
            <a:spLocks noGrp="1" noChangeArrowheads="1"/>
          </p:cNvSpPr>
          <p:nvPr>
            <p:ph type="body" idx="1"/>
          </p:nvPr>
        </p:nvSpPr>
        <p:spPr>
          <a:xfrm>
            <a:off x="346075" y="1001713"/>
            <a:ext cx="6648450" cy="3532187"/>
          </a:xfrm>
        </p:spPr>
        <p:txBody>
          <a:bodyPr>
            <a:normAutofit fontScale="92500" lnSpcReduction="20000"/>
          </a:bodyPr>
          <a:lstStyle/>
          <a:p>
            <a:pPr eaLnBrk="1" hangingPunct="1">
              <a:buFontTx/>
              <a:buNone/>
            </a:pPr>
            <a:r>
              <a:rPr lang="en-US" altLang="en-US" sz="1800" dirty="0" smtClean="0">
                <a:latin typeface="Courier New" pitchFamily="49" charset="0"/>
              </a:rPr>
              <a:t>&lt;?</a:t>
            </a:r>
            <a:r>
              <a:rPr lang="en-US" altLang="en-US" sz="1800" smtClean="0">
                <a:latin typeface="Courier New" pitchFamily="49" charset="0"/>
              </a:rPr>
              <a:t>xml version="1.0" encoding="ISO-8859-1"?&gt;</a:t>
            </a:r>
            <a:endParaRPr lang="en-US" altLang="en-US" sz="1800" dirty="0" smtClean="0">
              <a:latin typeface="Courier New" pitchFamily="49" charset="0"/>
            </a:endParaRPr>
          </a:p>
          <a:p>
            <a:pPr eaLnBrk="1" hangingPunct="1">
              <a:buFontTx/>
              <a:buNone/>
            </a:pPr>
            <a:r>
              <a:rPr lang="en-US" altLang="en-US" sz="1800" dirty="0" smtClean="0">
                <a:latin typeface="Courier New" pitchFamily="49" charset="0"/>
              </a:rPr>
              <a:t>&lt;release&gt;</a:t>
            </a:r>
          </a:p>
          <a:p>
            <a:pPr eaLnBrk="1" hangingPunct="1">
              <a:buFontTx/>
              <a:buNone/>
            </a:pPr>
            <a:r>
              <a:rPr lang="en-US" altLang="en-US" sz="1800" dirty="0" smtClean="0">
                <a:latin typeface="Courier New" pitchFamily="49" charset="0"/>
              </a:rPr>
              <a:t>   &lt;title&gt;Punch the Clock&lt;/title&gt;</a:t>
            </a:r>
          </a:p>
          <a:p>
            <a:pPr eaLnBrk="1" hangingPunct="1">
              <a:buFontTx/>
              <a:buNone/>
            </a:pPr>
            <a:r>
              <a:rPr lang="en-US" altLang="en-US" sz="1800" dirty="0" smtClean="0">
                <a:latin typeface="Courier New" pitchFamily="49" charset="0"/>
              </a:rPr>
              <a:t>   &lt;artist&gt;Elvis Costello and</a:t>
            </a:r>
          </a:p>
          <a:p>
            <a:pPr eaLnBrk="1" hangingPunct="1">
              <a:buFontTx/>
              <a:buNone/>
            </a:pPr>
            <a:r>
              <a:rPr lang="en-US" altLang="en-US" sz="1800" dirty="0" smtClean="0">
                <a:latin typeface="Courier New" pitchFamily="49" charset="0"/>
              </a:rPr>
              <a:t>      The Attractions&lt;/artist&gt;</a:t>
            </a:r>
          </a:p>
          <a:p>
            <a:pPr eaLnBrk="1" hangingPunct="1">
              <a:buFontTx/>
              <a:buNone/>
            </a:pPr>
            <a:r>
              <a:rPr lang="en-US" altLang="en-US" sz="1800" dirty="0" smtClean="0">
                <a:latin typeface="Courier New" pitchFamily="49" charset="0"/>
              </a:rPr>
              <a:t>   &lt;date&gt;&lt;day&gt;5&lt;/day&gt;</a:t>
            </a:r>
          </a:p>
          <a:p>
            <a:pPr eaLnBrk="1" hangingPunct="1">
              <a:buFontTx/>
              <a:buNone/>
            </a:pPr>
            <a:r>
              <a:rPr lang="en-US" altLang="en-US" sz="1800" dirty="0" smtClean="0">
                <a:latin typeface="Courier New" pitchFamily="49" charset="0"/>
              </a:rPr>
              <a:t>		&lt;month&gt;August&lt;/month&gt;</a:t>
            </a:r>
          </a:p>
          <a:p>
            <a:pPr eaLnBrk="1" hangingPunct="1">
              <a:buFontTx/>
              <a:buNone/>
            </a:pPr>
            <a:r>
              <a:rPr lang="en-US" altLang="en-US" sz="1800" dirty="0" smtClean="0">
                <a:latin typeface="Courier New" pitchFamily="49" charset="0"/>
              </a:rPr>
              <a:t>		&lt;year&gt;1983&lt;/year&gt;</a:t>
            </a:r>
          </a:p>
          <a:p>
            <a:pPr eaLnBrk="1" hangingPunct="1">
              <a:buFontTx/>
              <a:buNone/>
            </a:pPr>
            <a:r>
              <a:rPr lang="en-US" altLang="en-US" sz="1800" dirty="0" smtClean="0">
                <a:latin typeface="Courier New" pitchFamily="49" charset="0"/>
              </a:rPr>
              <a:t>    &lt;/date&gt;</a:t>
            </a:r>
          </a:p>
          <a:p>
            <a:pPr eaLnBrk="1" hangingPunct="1">
              <a:buFontTx/>
              <a:buNone/>
            </a:pPr>
            <a:r>
              <a:rPr lang="en-US" altLang="en-US" sz="1800" dirty="0" smtClean="0">
                <a:latin typeface="Courier New" pitchFamily="49" charset="0"/>
              </a:rPr>
              <a:t>   &lt;label&gt;F-Beat/Columbia&lt;/label&gt;</a:t>
            </a:r>
          </a:p>
          <a:p>
            <a:pPr eaLnBrk="1" hangingPunct="1">
              <a:buFontTx/>
              <a:buNone/>
            </a:pPr>
            <a:r>
              <a:rPr lang="en-US" altLang="en-US" sz="1800" dirty="0" smtClean="0">
                <a:latin typeface="Courier New" pitchFamily="49" charset="0"/>
              </a:rPr>
              <a:t>&lt;/release&gt;</a:t>
            </a:r>
          </a:p>
        </p:txBody>
      </p:sp>
      <p:sp>
        <p:nvSpPr>
          <p:cNvPr id="15365" name="Text Box 42"/>
          <p:cNvSpPr txBox="1">
            <a:spLocks noChangeArrowheads="1"/>
          </p:cNvSpPr>
          <p:nvPr/>
        </p:nvSpPr>
        <p:spPr bwMode="auto">
          <a:xfrm>
            <a:off x="5479668" y="2256832"/>
            <a:ext cx="3197225" cy="162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9250" indent="-341313"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AutoNum type="arabicPeriod"/>
            </a:pPr>
            <a:r>
              <a:rPr lang="en-US" altLang="en-US" sz="2000"/>
              <a:t>Data description language</a:t>
            </a:r>
          </a:p>
          <a:p>
            <a:pPr eaLnBrk="1" hangingPunct="1">
              <a:spcBef>
                <a:spcPct val="0"/>
              </a:spcBef>
              <a:buFontTx/>
              <a:buAutoNum type="arabicPeriod"/>
            </a:pPr>
            <a:r>
              <a:rPr lang="en-US" altLang="en-US" sz="2000"/>
              <a:t>Hierarchical structure</a:t>
            </a:r>
          </a:p>
          <a:p>
            <a:pPr eaLnBrk="1" hangingPunct="1">
              <a:spcBef>
                <a:spcPct val="0"/>
              </a:spcBef>
              <a:buFontTx/>
              <a:buAutoNum type="arabicPeriod"/>
            </a:pPr>
            <a:r>
              <a:rPr lang="en-US" altLang="en-US" sz="2000"/>
              <a:t>Tags and meanings are NOT pre-defined</a:t>
            </a:r>
          </a:p>
        </p:txBody>
      </p:sp>
      <p:sp>
        <p:nvSpPr>
          <p:cNvPr id="15366" name="Text Box 43"/>
          <p:cNvSpPr txBox="1">
            <a:spLocks noChangeArrowheads="1"/>
          </p:cNvSpPr>
          <p:nvPr/>
        </p:nvSpPr>
        <p:spPr bwMode="auto">
          <a:xfrm>
            <a:off x="462033" y="4876800"/>
            <a:ext cx="47520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800" dirty="0" smtClean="0"/>
              <a:t>References and resources:</a:t>
            </a:r>
          </a:p>
          <a:p>
            <a:pPr eaLnBrk="1" hangingPunct="1">
              <a:spcBef>
                <a:spcPct val="0"/>
              </a:spcBef>
              <a:buFontTx/>
              <a:buNone/>
            </a:pPr>
            <a:r>
              <a:rPr lang="en-US" altLang="en-US" sz="1800" dirty="0" smtClean="0"/>
              <a:t>http</a:t>
            </a:r>
            <a:r>
              <a:rPr lang="en-US" altLang="en-US" sz="1800" dirty="0"/>
              <a:t>://www.w3schools.com/xml/xml_whatis.asp</a:t>
            </a:r>
          </a:p>
          <a:p>
            <a:pPr eaLnBrk="1" hangingPunct="1">
              <a:spcBef>
                <a:spcPct val="0"/>
              </a:spcBef>
              <a:buFontTx/>
              <a:buNone/>
            </a:pPr>
            <a:r>
              <a:rPr lang="en-US" altLang="en-US" sz="1800" dirty="0"/>
              <a:t>http://www.w3schools.com/xml/xml_syntax.asp</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116</a:t>
            </a:fld>
            <a:endParaRPr lang="en-US"/>
          </a:p>
        </p:txBody>
      </p:sp>
    </p:spTree>
    <p:extLst>
      <p:ext uri="{BB962C8B-B14F-4D97-AF65-F5344CB8AC3E}">
        <p14:creationId xmlns:p14="http://schemas.microsoft.com/office/powerpoint/2010/main" val="14390439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61988" y="0"/>
            <a:ext cx="7772400" cy="914400"/>
          </a:xfrm>
        </p:spPr>
        <p:txBody>
          <a:bodyPr/>
          <a:lstStyle/>
          <a:p>
            <a:pPr eaLnBrk="1" hangingPunct="1"/>
            <a:r>
              <a:rPr lang="en-US" altLang="en-US" dirty="0" smtClean="0"/>
              <a:t>XML-based languages</a:t>
            </a:r>
          </a:p>
        </p:txBody>
      </p:sp>
      <p:sp>
        <p:nvSpPr>
          <p:cNvPr id="25604" name="Rectangle 3"/>
          <p:cNvSpPr>
            <a:spLocks noGrp="1" noChangeArrowheads="1"/>
          </p:cNvSpPr>
          <p:nvPr>
            <p:ph type="body" idx="1"/>
          </p:nvPr>
        </p:nvSpPr>
        <p:spPr>
          <a:xfrm>
            <a:off x="685800" y="1066800"/>
            <a:ext cx="7772400" cy="5029200"/>
          </a:xfrm>
        </p:spPr>
        <p:txBody>
          <a:bodyPr>
            <a:normAutofit/>
          </a:bodyPr>
          <a:lstStyle/>
          <a:p>
            <a:pPr eaLnBrk="1" hangingPunct="1"/>
            <a:r>
              <a:rPr lang="en-US" altLang="en-US" dirty="0" smtClean="0"/>
              <a:t>SVG</a:t>
            </a:r>
          </a:p>
          <a:p>
            <a:pPr eaLnBrk="1" hangingPunct="1"/>
            <a:r>
              <a:rPr lang="en-US" altLang="en-US" dirty="0" smtClean="0"/>
              <a:t>RDF</a:t>
            </a:r>
          </a:p>
          <a:p>
            <a:pPr eaLnBrk="1" hangingPunct="1"/>
            <a:r>
              <a:rPr lang="en-US" altLang="en-US" dirty="0" smtClean="0"/>
              <a:t>RSS</a:t>
            </a:r>
          </a:p>
          <a:p>
            <a:pPr eaLnBrk="1" hangingPunct="1"/>
            <a:r>
              <a:rPr lang="en-US" altLang="en-US" dirty="0" err="1" smtClean="0"/>
              <a:t>VoiceXML</a:t>
            </a:r>
            <a:endParaRPr lang="en-US" altLang="en-US"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117</a:t>
            </a:fld>
            <a:endParaRPr lang="en-US"/>
          </a:p>
        </p:txBody>
      </p:sp>
    </p:spTree>
    <p:extLst>
      <p:ext uri="{BB962C8B-B14F-4D97-AF65-F5344CB8AC3E}">
        <p14:creationId xmlns:p14="http://schemas.microsoft.com/office/powerpoint/2010/main" val="1089025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00088" y="42863"/>
            <a:ext cx="7772400" cy="838200"/>
          </a:xfrm>
        </p:spPr>
        <p:txBody>
          <a:bodyPr/>
          <a:lstStyle/>
          <a:p>
            <a:r>
              <a:rPr lang="en-US" altLang="en-US" smtClean="0"/>
              <a:t>XPath Tree</a:t>
            </a:r>
          </a:p>
        </p:txBody>
      </p:sp>
      <p:sp>
        <p:nvSpPr>
          <p:cNvPr id="34821" name="Text Box 10"/>
          <p:cNvSpPr txBox="1">
            <a:spLocks noChangeArrowheads="1"/>
          </p:cNvSpPr>
          <p:nvPr/>
        </p:nvSpPr>
        <p:spPr bwMode="auto">
          <a:xfrm>
            <a:off x="5310629" y="2294681"/>
            <a:ext cx="106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Root node</a:t>
            </a:r>
          </a:p>
        </p:txBody>
      </p:sp>
      <p:sp>
        <p:nvSpPr>
          <p:cNvPr id="34822" name="Text Box 11"/>
          <p:cNvSpPr txBox="1">
            <a:spLocks noChangeArrowheads="1"/>
          </p:cNvSpPr>
          <p:nvPr/>
        </p:nvSpPr>
        <p:spPr bwMode="auto">
          <a:xfrm>
            <a:off x="7131932" y="3153519"/>
            <a:ext cx="2174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dirty="0">
                <a:latin typeface="Times New Roman" charset="0"/>
              </a:rPr>
              <a:t>&lt;?xml-stylesheet…?&gt;</a:t>
            </a:r>
          </a:p>
        </p:txBody>
      </p:sp>
      <p:sp>
        <p:nvSpPr>
          <p:cNvPr id="34823" name="Text Box 12"/>
          <p:cNvSpPr txBox="1">
            <a:spLocks noChangeArrowheads="1"/>
          </p:cNvSpPr>
          <p:nvPr/>
        </p:nvSpPr>
        <p:spPr bwMode="auto">
          <a:xfrm>
            <a:off x="4631179" y="3153519"/>
            <a:ext cx="246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&lt;collection&gt;..&lt;/collection&gt;</a:t>
            </a:r>
          </a:p>
        </p:txBody>
      </p:sp>
      <p:sp>
        <p:nvSpPr>
          <p:cNvPr id="34824" name="Text Box 13"/>
          <p:cNvSpPr txBox="1">
            <a:spLocks noChangeArrowheads="1"/>
          </p:cNvSpPr>
          <p:nvPr/>
        </p:nvSpPr>
        <p:spPr bwMode="auto">
          <a:xfrm>
            <a:off x="2295966" y="4804519"/>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&lt;artist&gt;..&lt;/artist&gt;</a:t>
            </a:r>
          </a:p>
        </p:txBody>
      </p:sp>
      <p:sp>
        <p:nvSpPr>
          <p:cNvPr id="34825" name="Text Box 14"/>
          <p:cNvSpPr txBox="1">
            <a:spLocks noChangeArrowheads="1"/>
          </p:cNvSpPr>
          <p:nvPr/>
        </p:nvSpPr>
        <p:spPr bwMode="auto">
          <a:xfrm>
            <a:off x="1306954" y="4804519"/>
            <a:ext cx="896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&lt;title&gt;..&lt;/title&gt;</a:t>
            </a:r>
          </a:p>
        </p:txBody>
      </p:sp>
      <p:sp>
        <p:nvSpPr>
          <p:cNvPr id="34826" name="Text Box 15"/>
          <p:cNvSpPr txBox="1">
            <a:spLocks noChangeArrowheads="1"/>
          </p:cNvSpPr>
          <p:nvPr/>
        </p:nvSpPr>
        <p:spPr bwMode="auto">
          <a:xfrm>
            <a:off x="2543616" y="3991719"/>
            <a:ext cx="200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&lt;release&gt;..&lt;/release&gt;</a:t>
            </a:r>
          </a:p>
        </p:txBody>
      </p:sp>
      <p:sp>
        <p:nvSpPr>
          <p:cNvPr id="34827" name="Text Box 20"/>
          <p:cNvSpPr txBox="1">
            <a:spLocks noChangeArrowheads="1"/>
          </p:cNvSpPr>
          <p:nvPr/>
        </p:nvSpPr>
        <p:spPr bwMode="auto">
          <a:xfrm>
            <a:off x="6650479" y="3991719"/>
            <a:ext cx="200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&lt;release&gt;..&lt;/release&gt;</a:t>
            </a:r>
          </a:p>
        </p:txBody>
      </p:sp>
      <p:sp>
        <p:nvSpPr>
          <p:cNvPr id="34828" name="Text Box 24"/>
          <p:cNvSpPr txBox="1">
            <a:spLocks noChangeArrowheads="1"/>
          </p:cNvSpPr>
          <p:nvPr/>
        </p:nvSpPr>
        <p:spPr bwMode="auto">
          <a:xfrm>
            <a:off x="3473891" y="4804519"/>
            <a:ext cx="947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&lt;date&gt;..&lt;/date&gt;</a:t>
            </a:r>
          </a:p>
        </p:txBody>
      </p:sp>
      <p:sp>
        <p:nvSpPr>
          <p:cNvPr id="34829" name="Text Box 25"/>
          <p:cNvSpPr txBox="1">
            <a:spLocks noChangeArrowheads="1"/>
          </p:cNvSpPr>
          <p:nvPr/>
        </p:nvSpPr>
        <p:spPr bwMode="auto">
          <a:xfrm>
            <a:off x="4418454" y="4804519"/>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&lt;label&gt;..&lt;/label&gt;</a:t>
            </a:r>
          </a:p>
        </p:txBody>
      </p:sp>
      <p:sp>
        <p:nvSpPr>
          <p:cNvPr id="34830" name="Line 27"/>
          <p:cNvSpPr>
            <a:spLocks noChangeShapeType="1"/>
          </p:cNvSpPr>
          <p:nvPr/>
        </p:nvSpPr>
        <p:spPr bwMode="auto">
          <a:xfrm>
            <a:off x="5796404" y="2664569"/>
            <a:ext cx="0" cy="420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Line 28"/>
          <p:cNvSpPr>
            <a:spLocks noChangeShapeType="1"/>
          </p:cNvSpPr>
          <p:nvPr/>
        </p:nvSpPr>
        <p:spPr bwMode="auto">
          <a:xfrm flipH="1">
            <a:off x="3602479" y="3507531"/>
            <a:ext cx="118110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Line 29"/>
          <p:cNvSpPr>
            <a:spLocks noChangeShapeType="1"/>
          </p:cNvSpPr>
          <p:nvPr/>
        </p:nvSpPr>
        <p:spPr bwMode="auto">
          <a:xfrm>
            <a:off x="6655241" y="3466256"/>
            <a:ext cx="942975"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30"/>
          <p:cNvSpPr>
            <a:spLocks noChangeShapeType="1"/>
          </p:cNvSpPr>
          <p:nvPr/>
        </p:nvSpPr>
        <p:spPr bwMode="auto">
          <a:xfrm flipH="1">
            <a:off x="2013391" y="4366369"/>
            <a:ext cx="758825"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Line 31"/>
          <p:cNvSpPr>
            <a:spLocks noChangeShapeType="1"/>
          </p:cNvSpPr>
          <p:nvPr/>
        </p:nvSpPr>
        <p:spPr bwMode="auto">
          <a:xfrm flipH="1">
            <a:off x="2983354" y="4352081"/>
            <a:ext cx="225425" cy="436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Line 32"/>
          <p:cNvSpPr>
            <a:spLocks noChangeShapeType="1"/>
          </p:cNvSpPr>
          <p:nvPr/>
        </p:nvSpPr>
        <p:spPr bwMode="auto">
          <a:xfrm>
            <a:off x="3616766" y="4380656"/>
            <a:ext cx="196850" cy="407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6" name="Line 33"/>
          <p:cNvSpPr>
            <a:spLocks noChangeShapeType="1"/>
          </p:cNvSpPr>
          <p:nvPr/>
        </p:nvSpPr>
        <p:spPr bwMode="auto">
          <a:xfrm>
            <a:off x="4305741" y="4352081"/>
            <a:ext cx="379413" cy="407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Line 37"/>
          <p:cNvSpPr>
            <a:spLocks noChangeShapeType="1"/>
          </p:cNvSpPr>
          <p:nvPr/>
        </p:nvSpPr>
        <p:spPr bwMode="auto">
          <a:xfrm>
            <a:off x="6317104" y="2593131"/>
            <a:ext cx="1730375" cy="506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2" name="Text Box 24"/>
          <p:cNvSpPr txBox="1">
            <a:spLocks noChangeArrowheads="1"/>
          </p:cNvSpPr>
          <p:nvPr/>
        </p:nvSpPr>
        <p:spPr bwMode="auto">
          <a:xfrm>
            <a:off x="2584891" y="5683994"/>
            <a:ext cx="1133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&lt;month&gt;..&lt;/month&gt;</a:t>
            </a:r>
          </a:p>
        </p:txBody>
      </p:sp>
      <p:sp>
        <p:nvSpPr>
          <p:cNvPr id="34843" name="Text Box 24"/>
          <p:cNvSpPr txBox="1">
            <a:spLocks noChangeArrowheads="1"/>
          </p:cNvSpPr>
          <p:nvPr/>
        </p:nvSpPr>
        <p:spPr bwMode="auto">
          <a:xfrm>
            <a:off x="3802504" y="5704631"/>
            <a:ext cx="947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&lt;year&gt;..&lt;/year&gt;</a:t>
            </a:r>
          </a:p>
        </p:txBody>
      </p:sp>
      <p:sp>
        <p:nvSpPr>
          <p:cNvPr id="34844" name="Text Box 24"/>
          <p:cNvSpPr txBox="1">
            <a:spLocks noChangeArrowheads="1"/>
          </p:cNvSpPr>
          <p:nvPr/>
        </p:nvSpPr>
        <p:spPr bwMode="auto">
          <a:xfrm>
            <a:off x="7352154" y="5625256"/>
            <a:ext cx="947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&lt;year&gt;..&lt;/year&gt;</a:t>
            </a:r>
          </a:p>
        </p:txBody>
      </p:sp>
      <p:sp>
        <p:nvSpPr>
          <p:cNvPr id="34845" name="Text Box 13"/>
          <p:cNvSpPr txBox="1">
            <a:spLocks noChangeArrowheads="1"/>
          </p:cNvSpPr>
          <p:nvPr/>
        </p:nvSpPr>
        <p:spPr bwMode="auto">
          <a:xfrm>
            <a:off x="6872729" y="4828331"/>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&lt;artist&gt;..&lt;/artist&gt;</a:t>
            </a:r>
          </a:p>
        </p:txBody>
      </p:sp>
      <p:sp>
        <p:nvSpPr>
          <p:cNvPr id="34846" name="Text Box 14"/>
          <p:cNvSpPr txBox="1">
            <a:spLocks noChangeArrowheads="1"/>
          </p:cNvSpPr>
          <p:nvPr/>
        </p:nvSpPr>
        <p:spPr bwMode="auto">
          <a:xfrm>
            <a:off x="5883716" y="4828331"/>
            <a:ext cx="896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&lt;title&gt;..&lt;/title&gt;</a:t>
            </a:r>
          </a:p>
        </p:txBody>
      </p:sp>
      <p:sp>
        <p:nvSpPr>
          <p:cNvPr id="34847" name="Text Box 24"/>
          <p:cNvSpPr txBox="1">
            <a:spLocks noChangeArrowheads="1"/>
          </p:cNvSpPr>
          <p:nvPr/>
        </p:nvSpPr>
        <p:spPr bwMode="auto">
          <a:xfrm>
            <a:off x="8050654" y="4828331"/>
            <a:ext cx="947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defRPr>
            </a:lvl1pPr>
            <a:lvl2pPr marL="742950" indent="-285750" eaLnBrk="0" hangingPunct="0">
              <a:spcBef>
                <a:spcPct val="20000"/>
              </a:spcBef>
              <a:buChar char="–"/>
              <a:defRPr sz="2800">
                <a:solidFill>
                  <a:schemeClr val="tx1"/>
                </a:solidFill>
                <a:latin typeface="Calibri" pitchFamily="34" charset="0"/>
              </a:defRPr>
            </a:lvl2pPr>
            <a:lvl3pPr marL="1143000" indent="-228600" eaLnBrk="0" hangingPunct="0">
              <a:spcBef>
                <a:spcPct val="20000"/>
              </a:spcBef>
              <a:buChar char="•"/>
              <a:defRPr sz="24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charset="0"/>
              </a:rPr>
              <a:t>&lt;date&gt;..&lt;/date&gt;</a:t>
            </a:r>
          </a:p>
        </p:txBody>
      </p:sp>
      <p:sp>
        <p:nvSpPr>
          <p:cNvPr id="34848" name="Line 30"/>
          <p:cNvSpPr>
            <a:spLocks noChangeShapeType="1"/>
          </p:cNvSpPr>
          <p:nvPr/>
        </p:nvSpPr>
        <p:spPr bwMode="auto">
          <a:xfrm flipH="1">
            <a:off x="6590154" y="4390181"/>
            <a:ext cx="758825" cy="379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9" name="Line 31"/>
          <p:cNvSpPr>
            <a:spLocks noChangeShapeType="1"/>
          </p:cNvSpPr>
          <p:nvPr/>
        </p:nvSpPr>
        <p:spPr bwMode="auto">
          <a:xfrm flipH="1">
            <a:off x="7560116" y="4375894"/>
            <a:ext cx="225425" cy="436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0" name="Line 32"/>
          <p:cNvSpPr>
            <a:spLocks noChangeShapeType="1"/>
          </p:cNvSpPr>
          <p:nvPr/>
        </p:nvSpPr>
        <p:spPr bwMode="auto">
          <a:xfrm>
            <a:off x="8193529" y="4404469"/>
            <a:ext cx="196850" cy="407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1" name="Line 32"/>
          <p:cNvSpPr>
            <a:spLocks noChangeShapeType="1"/>
          </p:cNvSpPr>
          <p:nvPr/>
        </p:nvSpPr>
        <p:spPr bwMode="auto">
          <a:xfrm flipH="1">
            <a:off x="7944291" y="5407769"/>
            <a:ext cx="427038" cy="261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2" name="Line 32"/>
          <p:cNvSpPr>
            <a:spLocks noChangeShapeType="1"/>
          </p:cNvSpPr>
          <p:nvPr/>
        </p:nvSpPr>
        <p:spPr bwMode="auto">
          <a:xfrm flipH="1">
            <a:off x="3381816" y="5325219"/>
            <a:ext cx="284163"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3" name="Line 32"/>
          <p:cNvSpPr>
            <a:spLocks noChangeShapeType="1"/>
          </p:cNvSpPr>
          <p:nvPr/>
        </p:nvSpPr>
        <p:spPr bwMode="auto">
          <a:xfrm>
            <a:off x="4043804" y="5349031"/>
            <a:ext cx="196850" cy="407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a:xfrm>
            <a:off x="3046312" y="6356351"/>
            <a:ext cx="3086100" cy="365125"/>
          </a:xfrm>
        </p:spPr>
        <p:txBody>
          <a:bodyPr/>
          <a:lstStyle/>
          <a:p>
            <a:r>
              <a:rPr lang="en-US" smtClean="0"/>
              <a:t>Rob Capra - Understanding Web Protocols and Data Exchange</a:t>
            </a:r>
            <a:endParaRPr lang="en-US"/>
          </a:p>
        </p:txBody>
      </p:sp>
      <p:sp>
        <p:nvSpPr>
          <p:cNvPr id="36" name="Rectangle 3"/>
          <p:cNvSpPr txBox="1">
            <a:spLocks noChangeArrowheads="1"/>
          </p:cNvSpPr>
          <p:nvPr/>
        </p:nvSpPr>
        <p:spPr>
          <a:xfrm>
            <a:off x="45686" y="881063"/>
            <a:ext cx="4394200" cy="4099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US" altLang="en-US" sz="900" dirty="0" smtClean="0">
                <a:latin typeface="Courier New" pitchFamily="49" charset="0"/>
              </a:rPr>
              <a:t>&lt;?xml version="1.0" encoding="ISO-8859-1"?&gt;</a:t>
            </a:r>
          </a:p>
          <a:p>
            <a:pPr>
              <a:spcAft>
                <a:spcPct val="20000"/>
              </a:spcAft>
              <a:buFontTx/>
              <a:buNone/>
            </a:pPr>
            <a:r>
              <a:rPr lang="en-US" altLang="en-US" sz="900" dirty="0" smtClean="0">
                <a:latin typeface="Courier New" pitchFamily="49" charset="0"/>
              </a:rPr>
              <a:t>&lt;?xml-stylesheet type="text/</a:t>
            </a:r>
            <a:r>
              <a:rPr lang="en-US" altLang="en-US" sz="900" dirty="0" err="1" smtClean="0">
                <a:latin typeface="Courier New" pitchFamily="49" charset="0"/>
              </a:rPr>
              <a:t>xsl</a:t>
            </a:r>
            <a:r>
              <a:rPr lang="en-US" altLang="en-US" sz="900" dirty="0" smtClean="0">
                <a:latin typeface="Courier New" pitchFamily="49" charset="0"/>
              </a:rPr>
              <a:t>" </a:t>
            </a:r>
            <a:r>
              <a:rPr lang="en-US" altLang="en-US" sz="900" dirty="0" err="1" smtClean="0">
                <a:latin typeface="Courier New" pitchFamily="49" charset="0"/>
              </a:rPr>
              <a:t>href</a:t>
            </a:r>
            <a:r>
              <a:rPr lang="en-US" altLang="en-US" sz="900" dirty="0" smtClean="0">
                <a:latin typeface="Courier New" pitchFamily="49" charset="0"/>
              </a:rPr>
              <a:t>="music1.xsl"?&gt;</a:t>
            </a:r>
          </a:p>
          <a:p>
            <a:pPr>
              <a:spcAft>
                <a:spcPct val="20000"/>
              </a:spcAft>
              <a:buFontTx/>
              <a:buNone/>
            </a:pPr>
            <a:r>
              <a:rPr lang="en-US" altLang="en-US" sz="900" dirty="0" smtClean="0">
                <a:latin typeface="Courier New" pitchFamily="49" charset="0"/>
              </a:rPr>
              <a:t>&lt;collection&gt;</a:t>
            </a:r>
          </a:p>
          <a:p>
            <a:pPr>
              <a:lnSpc>
                <a:spcPct val="100000"/>
              </a:lnSpc>
              <a:spcBef>
                <a:spcPts val="600"/>
              </a:spcBef>
              <a:spcAft>
                <a:spcPct val="20000"/>
              </a:spcAft>
              <a:buFontTx/>
              <a:buNone/>
            </a:pPr>
            <a:r>
              <a:rPr lang="en-US" altLang="en-US" sz="900" dirty="0" smtClean="0">
                <a:latin typeface="Courier New" pitchFamily="49" charset="0"/>
              </a:rPr>
              <a:t>   &lt;release country="USA"&gt;</a:t>
            </a:r>
          </a:p>
          <a:p>
            <a:pPr>
              <a:spcAft>
                <a:spcPct val="20000"/>
              </a:spcAft>
              <a:buFontTx/>
              <a:buNone/>
            </a:pPr>
            <a:r>
              <a:rPr lang="en-US" altLang="en-US" sz="900" dirty="0" smtClean="0">
                <a:latin typeface="Courier New" pitchFamily="49" charset="0"/>
              </a:rPr>
              <a:t>      &lt;title&gt;Look Sharp!&lt;/title&gt;</a:t>
            </a:r>
          </a:p>
          <a:p>
            <a:pPr>
              <a:spcAft>
                <a:spcPct val="20000"/>
              </a:spcAft>
              <a:buFontTx/>
              <a:buNone/>
            </a:pPr>
            <a:r>
              <a:rPr lang="en-US" altLang="en-US" sz="900" dirty="0" smtClean="0">
                <a:latin typeface="Courier New" pitchFamily="49" charset="0"/>
              </a:rPr>
              <a:t>      &lt;artist&gt;Joe Jackson&lt;/artist&gt;</a:t>
            </a:r>
          </a:p>
          <a:p>
            <a:pPr>
              <a:spcAft>
                <a:spcPct val="20000"/>
              </a:spcAft>
              <a:buFontTx/>
              <a:buNone/>
            </a:pPr>
            <a:r>
              <a:rPr lang="en-US" altLang="en-US" sz="900" dirty="0" smtClean="0">
                <a:latin typeface="Courier New" pitchFamily="49" charset="0"/>
              </a:rPr>
              <a:t>      &lt;date&gt;&lt;month&gt;April&lt;/month&gt;&lt;year&gt;1979&lt;/year&gt;&lt;/date&gt;</a:t>
            </a:r>
          </a:p>
          <a:p>
            <a:pPr>
              <a:spcAft>
                <a:spcPct val="20000"/>
              </a:spcAft>
              <a:buFontTx/>
              <a:buNone/>
            </a:pPr>
            <a:r>
              <a:rPr lang="en-US" altLang="en-US" sz="900" dirty="0" smtClean="0">
                <a:latin typeface="Courier New" pitchFamily="49" charset="0"/>
              </a:rPr>
              <a:t>      &lt;label&gt;</a:t>
            </a:r>
            <a:r>
              <a:rPr lang="en-US" altLang="en-US" sz="900" dirty="0" err="1" smtClean="0">
                <a:latin typeface="Courier New" pitchFamily="49" charset="0"/>
              </a:rPr>
              <a:t>A&amp;amp;M</a:t>
            </a:r>
            <a:r>
              <a:rPr lang="en-US" altLang="en-US" sz="900" dirty="0" smtClean="0">
                <a:latin typeface="Courier New" pitchFamily="49" charset="0"/>
              </a:rPr>
              <a:t>&lt;/label&gt;</a:t>
            </a:r>
          </a:p>
          <a:p>
            <a:pPr>
              <a:spcAft>
                <a:spcPct val="20000"/>
              </a:spcAft>
              <a:buFontTx/>
              <a:buNone/>
            </a:pPr>
            <a:r>
              <a:rPr lang="en-US" altLang="en-US" sz="900" dirty="0" smtClean="0">
                <a:latin typeface="Courier New" pitchFamily="49" charset="0"/>
              </a:rPr>
              <a:t>   &lt;/release&gt;</a:t>
            </a:r>
          </a:p>
          <a:p>
            <a:pPr>
              <a:spcAft>
                <a:spcPct val="20000"/>
              </a:spcAft>
              <a:buFontTx/>
              <a:buNone/>
            </a:pPr>
            <a:r>
              <a:rPr lang="en-US" altLang="en-US" sz="900" dirty="0" smtClean="0">
                <a:latin typeface="Courier New" pitchFamily="49" charset="0"/>
              </a:rPr>
              <a:t>   &lt;release&gt;</a:t>
            </a:r>
          </a:p>
          <a:p>
            <a:pPr>
              <a:spcAft>
                <a:spcPct val="20000"/>
              </a:spcAft>
              <a:buFontTx/>
              <a:buNone/>
            </a:pPr>
            <a:r>
              <a:rPr lang="en-US" altLang="en-US" sz="900" dirty="0" smtClean="0">
                <a:latin typeface="Courier New" pitchFamily="49" charset="0"/>
              </a:rPr>
              <a:t>      &lt;title&gt;Night and Day&lt;/title&gt;</a:t>
            </a:r>
          </a:p>
          <a:p>
            <a:pPr>
              <a:spcAft>
                <a:spcPct val="20000"/>
              </a:spcAft>
              <a:buFontTx/>
              <a:buNone/>
            </a:pPr>
            <a:r>
              <a:rPr lang="en-US" altLang="en-US" sz="900" dirty="0" smtClean="0">
                <a:latin typeface="Courier New" pitchFamily="49" charset="0"/>
              </a:rPr>
              <a:t>      &lt;artist&gt;Joe Jackson&lt;/artist&gt;</a:t>
            </a:r>
          </a:p>
          <a:p>
            <a:pPr>
              <a:spcAft>
                <a:spcPct val="20000"/>
              </a:spcAft>
              <a:buFontTx/>
              <a:buNone/>
            </a:pPr>
            <a:r>
              <a:rPr lang="en-US" altLang="en-US" sz="900" dirty="0" smtClean="0">
                <a:latin typeface="Courier New" pitchFamily="49" charset="0"/>
              </a:rPr>
              <a:t>      &lt;date&gt;&lt;year&gt;1982&lt;/year&gt;&lt;/date&gt;</a:t>
            </a:r>
          </a:p>
          <a:p>
            <a:pPr>
              <a:spcAft>
                <a:spcPct val="20000"/>
              </a:spcAft>
              <a:buFontTx/>
              <a:buNone/>
            </a:pPr>
            <a:r>
              <a:rPr lang="en-US" altLang="en-US" sz="900" dirty="0" smtClean="0">
                <a:latin typeface="Courier New" pitchFamily="49" charset="0"/>
              </a:rPr>
              <a:t>   &lt;/release&gt;</a:t>
            </a:r>
          </a:p>
          <a:p>
            <a:pPr>
              <a:spcAft>
                <a:spcPct val="20000"/>
              </a:spcAft>
              <a:buFontTx/>
              <a:buNone/>
            </a:pPr>
            <a:r>
              <a:rPr lang="en-US" altLang="en-US" sz="900" dirty="0" smtClean="0">
                <a:latin typeface="Courier New" pitchFamily="49" charset="0"/>
              </a:rPr>
              <a:t>&lt;/collection&gt;</a:t>
            </a:r>
          </a:p>
        </p:txBody>
      </p:sp>
      <p:sp>
        <p:nvSpPr>
          <p:cNvPr id="4" name="Slide Number Placeholder 3"/>
          <p:cNvSpPr>
            <a:spLocks noGrp="1"/>
          </p:cNvSpPr>
          <p:nvPr>
            <p:ph type="sldNum" sz="quarter" idx="12"/>
          </p:nvPr>
        </p:nvSpPr>
        <p:spPr/>
        <p:txBody>
          <a:bodyPr/>
          <a:lstStyle/>
          <a:p>
            <a:fld id="{91D11958-1960-4AC3-B3FE-C8FF6A01984A}" type="slidenum">
              <a:rPr lang="en-US" smtClean="0"/>
              <a:t>118</a:t>
            </a:fld>
            <a:endParaRPr lang="en-US"/>
          </a:p>
        </p:txBody>
      </p:sp>
    </p:spTree>
    <p:extLst>
      <p:ext uri="{BB962C8B-B14F-4D97-AF65-F5344CB8AC3E}">
        <p14:creationId xmlns:p14="http://schemas.microsoft.com/office/powerpoint/2010/main" val="6525152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normAutofit fontScale="90000"/>
          </a:bodyPr>
          <a:lstStyle/>
          <a:p>
            <a:r>
              <a:rPr lang="en-US" altLang="en-US" dirty="0" smtClean="0"/>
              <a:t>XSL Transformations (XSLT)</a:t>
            </a:r>
          </a:p>
        </p:txBody>
      </p:sp>
      <p:sp>
        <p:nvSpPr>
          <p:cNvPr id="38916" name="Rectangle 3"/>
          <p:cNvSpPr>
            <a:spLocks noGrp="1" noChangeArrowheads="1"/>
          </p:cNvSpPr>
          <p:nvPr>
            <p:ph type="body" idx="1"/>
          </p:nvPr>
        </p:nvSpPr>
        <p:spPr>
          <a:xfrm>
            <a:off x="685800" y="1406525"/>
            <a:ext cx="7772400" cy="4689475"/>
          </a:xfrm>
        </p:spPr>
        <p:txBody>
          <a:bodyPr/>
          <a:lstStyle/>
          <a:p>
            <a:pPr>
              <a:lnSpc>
                <a:spcPct val="90000"/>
              </a:lnSpc>
            </a:pPr>
            <a:r>
              <a:rPr lang="en-US" altLang="en-US" dirty="0" smtClean="0"/>
              <a:t>Very powerful</a:t>
            </a:r>
          </a:p>
          <a:p>
            <a:pPr>
              <a:lnSpc>
                <a:spcPct val="90000"/>
              </a:lnSpc>
            </a:pPr>
            <a:r>
              <a:rPr lang="en-US" altLang="en-US" dirty="0" smtClean="0"/>
              <a:t>XSLT provides a way to</a:t>
            </a:r>
          </a:p>
          <a:p>
            <a:pPr lvl="1">
              <a:lnSpc>
                <a:spcPct val="90000"/>
              </a:lnSpc>
            </a:pPr>
            <a:r>
              <a:rPr lang="en-US" altLang="en-US" dirty="0" smtClean="0"/>
              <a:t>transform one XML document into another</a:t>
            </a:r>
          </a:p>
          <a:p>
            <a:pPr lvl="1">
              <a:lnSpc>
                <a:spcPct val="90000"/>
              </a:lnSpc>
            </a:pPr>
            <a:r>
              <a:rPr lang="en-US" altLang="en-US" dirty="0" smtClean="0"/>
              <a:t>or into some other format (such as HTML)</a:t>
            </a:r>
          </a:p>
          <a:p>
            <a:pPr>
              <a:lnSpc>
                <a:spcPct val="90000"/>
              </a:lnSpc>
            </a:pPr>
            <a:r>
              <a:rPr lang="en-US" altLang="en-US" dirty="0" smtClean="0"/>
              <a:t>Allows manipulation of XML elements</a:t>
            </a:r>
          </a:p>
          <a:p>
            <a:pPr>
              <a:lnSpc>
                <a:spcPct val="90000"/>
              </a:lnSpc>
            </a:pPr>
            <a:r>
              <a:rPr lang="en-US" altLang="en-US" dirty="0" smtClean="0"/>
              <a:t>Uses XPath</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119</a:t>
            </a:fld>
            <a:endParaRPr lang="en-US"/>
          </a:p>
        </p:txBody>
      </p:sp>
    </p:spTree>
    <p:extLst>
      <p:ext uri="{BB962C8B-B14F-4D97-AF65-F5344CB8AC3E}">
        <p14:creationId xmlns:p14="http://schemas.microsoft.com/office/powerpoint/2010/main" val="884594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788"/>
            <a:ext cx="7886700" cy="923743"/>
          </a:xfrm>
        </p:spPr>
        <p:txBody>
          <a:bodyPr/>
          <a:lstStyle/>
          <a:p>
            <a:r>
              <a:rPr lang="en-US" dirty="0" smtClean="0"/>
              <a:t>HTML</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52" t="8382"/>
          <a:stretch/>
        </p:blipFill>
        <p:spPr bwMode="auto">
          <a:xfrm>
            <a:off x="457200" y="1051242"/>
            <a:ext cx="4567646" cy="294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2016 – Demystifying the Web</a:t>
            </a:r>
            <a:endParaRPr lang="en-US"/>
          </a:p>
        </p:txBody>
      </p:sp>
      <p:pic>
        <p:nvPicPr>
          <p:cNvPr id="6" name="Picture 5"/>
          <p:cNvPicPr>
            <a:picLocks noChangeAspect="1"/>
          </p:cNvPicPr>
          <p:nvPr/>
        </p:nvPicPr>
        <p:blipFill>
          <a:blip r:embed="rId3"/>
          <a:stretch>
            <a:fillRect/>
          </a:stretch>
        </p:blipFill>
        <p:spPr>
          <a:xfrm>
            <a:off x="5178775" y="1014650"/>
            <a:ext cx="3660426" cy="2988789"/>
          </a:xfrm>
          <a:prstGeom prst="rect">
            <a:avLst/>
          </a:prstGeom>
          <a:ln>
            <a:solidFill>
              <a:schemeClr val="accent1"/>
            </a:solidFill>
          </a:ln>
        </p:spPr>
      </p:pic>
      <p:sp>
        <p:nvSpPr>
          <p:cNvPr id="7" name="TextBox 6"/>
          <p:cNvSpPr txBox="1"/>
          <p:nvPr/>
        </p:nvSpPr>
        <p:spPr>
          <a:xfrm>
            <a:off x="609599" y="4143840"/>
            <a:ext cx="5590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HTML is a standard for representing hyperlinked data, structures, and concepts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Specific Web browsers display this data in more or less the same visual way, but other presentations are possible</a:t>
            </a:r>
            <a:endParaRPr lang="en-US" dirty="0"/>
          </a:p>
        </p:txBody>
      </p:sp>
    </p:spTree>
    <p:extLst>
      <p:ext uri="{BB962C8B-B14F-4D97-AF65-F5344CB8AC3E}">
        <p14:creationId xmlns:p14="http://schemas.microsoft.com/office/powerpoint/2010/main" val="333801306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9:</a:t>
            </a:r>
          </a:p>
          <a:p>
            <a:r>
              <a:rPr lang="en-US" sz="4400" b="1" dirty="0" smtClean="0"/>
              <a:t>REST APIs</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24930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lstStyle/>
          <a:p>
            <a:r>
              <a:rPr lang="en-US" altLang="en-US" dirty="0" smtClean="0"/>
              <a:t>REST(</a:t>
            </a:r>
            <a:r>
              <a:rPr lang="en-US" altLang="en-US" dirty="0" err="1" smtClean="0"/>
              <a:t>ful</a:t>
            </a:r>
            <a:r>
              <a:rPr lang="en-US" altLang="en-US" dirty="0" smtClean="0"/>
              <a:t>) APIs</a:t>
            </a:r>
          </a:p>
        </p:txBody>
      </p:sp>
      <p:sp>
        <p:nvSpPr>
          <p:cNvPr id="38916" name="Rectangle 3"/>
          <p:cNvSpPr>
            <a:spLocks noGrp="1" noChangeArrowheads="1"/>
          </p:cNvSpPr>
          <p:nvPr>
            <p:ph type="body" idx="1"/>
          </p:nvPr>
        </p:nvSpPr>
        <p:spPr>
          <a:xfrm>
            <a:off x="685800" y="1143001"/>
            <a:ext cx="7772400" cy="4953000"/>
          </a:xfrm>
        </p:spPr>
        <p:txBody>
          <a:bodyPr>
            <a:normAutofit lnSpcReduction="10000"/>
          </a:bodyPr>
          <a:lstStyle/>
          <a:p>
            <a:pPr>
              <a:lnSpc>
                <a:spcPct val="90000"/>
              </a:lnSpc>
            </a:pPr>
            <a:r>
              <a:rPr lang="en-US" altLang="en-US" sz="2400" dirty="0" smtClean="0"/>
              <a:t>Remember HTTP?</a:t>
            </a:r>
          </a:p>
          <a:p>
            <a:pPr lvl="1">
              <a:lnSpc>
                <a:spcPct val="90000"/>
              </a:lnSpc>
              <a:buFont typeface="Arial" panose="020B0604020202020204" pitchFamily="34" charset="0"/>
              <a:buChar char="•"/>
            </a:pPr>
            <a:r>
              <a:rPr lang="en-US" altLang="en-US" sz="2000" dirty="0" smtClean="0"/>
              <a:t>Client-server requests and responses</a:t>
            </a:r>
          </a:p>
          <a:p>
            <a:pPr lvl="1">
              <a:lnSpc>
                <a:spcPct val="90000"/>
              </a:lnSpc>
              <a:buFont typeface="Arial" panose="020B0604020202020204" pitchFamily="34" charset="0"/>
              <a:buChar char="•"/>
            </a:pPr>
            <a:r>
              <a:rPr lang="en-US" altLang="en-US" sz="2000" dirty="0" smtClean="0"/>
              <a:t>Requests and responses have header and body components</a:t>
            </a:r>
          </a:p>
          <a:p>
            <a:pPr lvl="1">
              <a:lnSpc>
                <a:spcPct val="90000"/>
              </a:lnSpc>
              <a:buFont typeface="Arial" panose="020B0604020202020204" pitchFamily="34" charset="0"/>
              <a:buChar char="•"/>
            </a:pPr>
            <a:r>
              <a:rPr lang="en-US" altLang="en-US" sz="2000" dirty="0" smtClean="0"/>
              <a:t>GET </a:t>
            </a:r>
            <a:r>
              <a:rPr lang="en-US" altLang="en-US" sz="2000" i="1" dirty="0" err="1" smtClean="0"/>
              <a:t>resource_name</a:t>
            </a:r>
            <a:endParaRPr lang="en-US" altLang="en-US" sz="2000" i="1" dirty="0" smtClean="0"/>
          </a:p>
          <a:p>
            <a:pPr lvl="1">
              <a:lnSpc>
                <a:spcPct val="90000"/>
              </a:lnSpc>
              <a:buFont typeface="Arial" panose="020B0604020202020204" pitchFamily="34" charset="0"/>
              <a:buChar char="•"/>
            </a:pPr>
            <a:r>
              <a:rPr lang="en-US" altLang="en-US" sz="2000" dirty="0" smtClean="0"/>
              <a:t>POST </a:t>
            </a:r>
            <a:r>
              <a:rPr lang="en-US" altLang="en-US" sz="2000" i="1" dirty="0" err="1" smtClean="0"/>
              <a:t>resource_name</a:t>
            </a:r>
            <a:endParaRPr lang="en-US" altLang="en-US" sz="2000" i="1" dirty="0" smtClean="0"/>
          </a:p>
          <a:p>
            <a:pPr lvl="1">
              <a:lnSpc>
                <a:spcPct val="90000"/>
              </a:lnSpc>
              <a:buFont typeface="Arial" panose="020B0604020202020204" pitchFamily="34" charset="0"/>
              <a:buChar char="•"/>
            </a:pPr>
            <a:r>
              <a:rPr lang="en-US" altLang="en-US" sz="2000" dirty="0" smtClean="0"/>
              <a:t>HEAD </a:t>
            </a:r>
            <a:r>
              <a:rPr lang="en-US" altLang="en-US" sz="2000" i="1" dirty="0" err="1" smtClean="0"/>
              <a:t>resource_name</a:t>
            </a:r>
            <a:endParaRPr lang="en-US" altLang="en-US" sz="2000" i="1" dirty="0" smtClean="0"/>
          </a:p>
          <a:p>
            <a:pPr>
              <a:lnSpc>
                <a:spcPct val="90000"/>
              </a:lnSpc>
            </a:pPr>
            <a:endParaRPr lang="en-US" altLang="en-US" sz="2400" dirty="0" smtClean="0"/>
          </a:p>
          <a:p>
            <a:pPr>
              <a:lnSpc>
                <a:spcPct val="90000"/>
              </a:lnSpc>
            </a:pPr>
            <a:r>
              <a:rPr lang="en-US" altLang="en-US" sz="2400" dirty="0" smtClean="0"/>
              <a:t>We saw how HTTP was used to request Web pages and to send data to the server.</a:t>
            </a:r>
          </a:p>
          <a:p>
            <a:pPr>
              <a:lnSpc>
                <a:spcPct val="90000"/>
              </a:lnSpc>
            </a:pPr>
            <a:endParaRPr lang="en-US" altLang="en-US" sz="2400" dirty="0" smtClean="0"/>
          </a:p>
          <a:p>
            <a:pPr>
              <a:lnSpc>
                <a:spcPct val="90000"/>
              </a:lnSpc>
            </a:pPr>
            <a:r>
              <a:rPr lang="en-US" altLang="en-US" sz="2400" dirty="0" smtClean="0"/>
              <a:t>HTTP also includes:</a:t>
            </a:r>
          </a:p>
          <a:p>
            <a:pPr lvl="1">
              <a:lnSpc>
                <a:spcPct val="90000"/>
              </a:lnSpc>
              <a:buFont typeface="Arial" panose="020B0604020202020204" pitchFamily="34" charset="0"/>
              <a:buChar char="•"/>
            </a:pPr>
            <a:r>
              <a:rPr lang="en-US" altLang="en-US" sz="2000" dirty="0" smtClean="0"/>
              <a:t>PUT </a:t>
            </a:r>
            <a:r>
              <a:rPr lang="en-US" altLang="en-US" sz="2000" i="1" dirty="0" err="1"/>
              <a:t>resource_name</a:t>
            </a:r>
            <a:endParaRPr lang="en-US" altLang="en-US" sz="2000" i="1" dirty="0"/>
          </a:p>
          <a:p>
            <a:pPr lvl="1">
              <a:lnSpc>
                <a:spcPct val="90000"/>
              </a:lnSpc>
              <a:buFont typeface="Arial" panose="020B0604020202020204" pitchFamily="34" charset="0"/>
              <a:buChar char="•"/>
            </a:pPr>
            <a:r>
              <a:rPr lang="en-US" altLang="en-US" sz="2000" dirty="0" smtClean="0"/>
              <a:t>DELETE </a:t>
            </a:r>
            <a:r>
              <a:rPr lang="en-US" altLang="en-US" sz="2000" i="1" dirty="0" err="1" smtClean="0"/>
              <a:t>resource_name</a:t>
            </a:r>
            <a:endParaRPr lang="en-US" altLang="en-US" sz="2000" i="1" dirty="0"/>
          </a:p>
          <a:p>
            <a:pPr lvl="1">
              <a:lnSpc>
                <a:spcPct val="90000"/>
              </a:lnSpc>
              <a:buFont typeface="Arial" panose="020B0604020202020204" pitchFamily="34" charset="0"/>
              <a:buChar char="•"/>
            </a:pPr>
            <a:endParaRPr lang="en-US" altLang="en-US" dirty="0" smtClean="0"/>
          </a:p>
          <a:p>
            <a:pPr lvl="1">
              <a:lnSpc>
                <a:spcPct val="90000"/>
              </a:lnSpc>
            </a:pPr>
            <a:endParaRPr lang="en-US" altLang="en-US"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121</a:t>
            </a:fld>
            <a:endParaRPr lang="en-US"/>
          </a:p>
        </p:txBody>
      </p:sp>
    </p:spTree>
    <p:extLst>
      <p:ext uri="{BB962C8B-B14F-4D97-AF65-F5344CB8AC3E}">
        <p14:creationId xmlns:p14="http://schemas.microsoft.com/office/powerpoint/2010/main" val="14818155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lstStyle/>
          <a:p>
            <a:r>
              <a:rPr lang="en-US" altLang="en-US" dirty="0" smtClean="0"/>
              <a:t>REST(</a:t>
            </a:r>
            <a:r>
              <a:rPr lang="en-US" altLang="en-US" dirty="0" err="1" smtClean="0"/>
              <a:t>ful</a:t>
            </a:r>
            <a:r>
              <a:rPr lang="en-US" altLang="en-US" dirty="0" smtClean="0"/>
              <a:t>) APIs</a:t>
            </a:r>
          </a:p>
        </p:txBody>
      </p:sp>
      <p:sp>
        <p:nvSpPr>
          <p:cNvPr id="38916" name="Rectangle 3"/>
          <p:cNvSpPr>
            <a:spLocks noGrp="1" noChangeArrowheads="1"/>
          </p:cNvSpPr>
          <p:nvPr>
            <p:ph type="body" idx="1"/>
          </p:nvPr>
        </p:nvSpPr>
        <p:spPr>
          <a:xfrm>
            <a:off x="685800" y="1143001"/>
            <a:ext cx="7772400" cy="4953000"/>
          </a:xfrm>
        </p:spPr>
        <p:txBody>
          <a:bodyPr/>
          <a:lstStyle/>
          <a:p>
            <a:pPr>
              <a:lnSpc>
                <a:spcPct val="90000"/>
              </a:lnSpc>
            </a:pPr>
            <a:r>
              <a:rPr lang="en-US" altLang="en-US" sz="2400" dirty="0" smtClean="0"/>
              <a:t>REST </a:t>
            </a:r>
          </a:p>
          <a:p>
            <a:pPr lvl="1">
              <a:lnSpc>
                <a:spcPct val="90000"/>
              </a:lnSpc>
              <a:buFont typeface="Arial" panose="020B0604020202020204" pitchFamily="34" charset="0"/>
              <a:buChar char="•"/>
            </a:pPr>
            <a:r>
              <a:rPr lang="en-US" altLang="en-US" sz="2000" dirty="0" smtClean="0"/>
              <a:t>Is a way of designing/implementing interfaces to Web services</a:t>
            </a:r>
          </a:p>
          <a:p>
            <a:pPr lvl="1">
              <a:lnSpc>
                <a:spcPct val="90000"/>
              </a:lnSpc>
              <a:buFont typeface="Arial" panose="020B0604020202020204" pitchFamily="34" charset="0"/>
              <a:buChar char="•"/>
            </a:pPr>
            <a:r>
              <a:rPr lang="en-US" altLang="en-US" sz="2000" dirty="0" smtClean="0"/>
              <a:t>HTTP Verbs (GET, PUT, DELETE, POST)</a:t>
            </a:r>
          </a:p>
          <a:p>
            <a:pPr lvl="1">
              <a:lnSpc>
                <a:spcPct val="90000"/>
              </a:lnSpc>
              <a:buFont typeface="Arial" panose="020B0604020202020204" pitchFamily="34" charset="0"/>
              <a:buChar char="•"/>
            </a:pPr>
            <a:r>
              <a:rPr lang="en-US" altLang="en-US" sz="2000" dirty="0" smtClean="0"/>
              <a:t>Resources (things/nouns) are indicated by URLs </a:t>
            </a:r>
          </a:p>
          <a:p>
            <a:pPr lvl="1">
              <a:lnSpc>
                <a:spcPct val="90000"/>
              </a:lnSpc>
              <a:buFont typeface="Arial" panose="020B0604020202020204" pitchFamily="34" charset="0"/>
              <a:buChar char="•"/>
            </a:pPr>
            <a:r>
              <a:rPr lang="en-US" altLang="en-US" sz="2000" dirty="0" smtClean="0"/>
              <a:t>HTTP Verbs are used to indicate actions to be taken on resources</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122</a:t>
            </a:fld>
            <a:endParaRPr lang="en-US"/>
          </a:p>
        </p:txBody>
      </p:sp>
    </p:spTree>
    <p:extLst>
      <p:ext uri="{BB962C8B-B14F-4D97-AF65-F5344CB8AC3E}">
        <p14:creationId xmlns:p14="http://schemas.microsoft.com/office/powerpoint/2010/main" val="4858030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lstStyle/>
          <a:p>
            <a:r>
              <a:rPr lang="en-US" altLang="en-US" dirty="0" smtClean="0"/>
              <a:t>REST(</a:t>
            </a:r>
            <a:r>
              <a:rPr lang="en-US" altLang="en-US" dirty="0" err="1" smtClean="0"/>
              <a:t>ful</a:t>
            </a:r>
            <a:r>
              <a:rPr lang="en-US" altLang="en-US" dirty="0" smtClean="0"/>
              <a:t>) APIs</a:t>
            </a:r>
          </a:p>
        </p:txBody>
      </p:sp>
      <p:sp>
        <p:nvSpPr>
          <p:cNvPr id="38916" name="Rectangle 3"/>
          <p:cNvSpPr>
            <a:spLocks noGrp="1" noChangeArrowheads="1"/>
          </p:cNvSpPr>
          <p:nvPr>
            <p:ph type="body" idx="1"/>
          </p:nvPr>
        </p:nvSpPr>
        <p:spPr>
          <a:xfrm>
            <a:off x="685800" y="1143001"/>
            <a:ext cx="7772400" cy="4953000"/>
          </a:xfrm>
        </p:spPr>
        <p:txBody>
          <a:bodyPr>
            <a:normAutofit fontScale="92500"/>
          </a:bodyPr>
          <a:lstStyle/>
          <a:p>
            <a:pPr>
              <a:lnSpc>
                <a:spcPct val="90000"/>
              </a:lnSpc>
            </a:pPr>
            <a:r>
              <a:rPr lang="en-US" altLang="en-US" sz="2400" dirty="0" smtClean="0"/>
              <a:t>Imagine an online service with airport information</a:t>
            </a:r>
          </a:p>
          <a:p>
            <a:pPr>
              <a:lnSpc>
                <a:spcPct val="90000"/>
              </a:lnSpc>
            </a:pPr>
            <a:r>
              <a:rPr lang="en-US" altLang="en-US" sz="2400" dirty="0" smtClean="0"/>
              <a:t>REST Examples</a:t>
            </a:r>
          </a:p>
          <a:p>
            <a:pPr lvl="1">
              <a:lnSpc>
                <a:spcPct val="90000"/>
              </a:lnSpc>
              <a:buFont typeface="Arial" panose="020B0604020202020204" pitchFamily="34" charset="0"/>
              <a:buChar char="•"/>
            </a:pPr>
            <a:r>
              <a:rPr lang="en-US" altLang="en-US" sz="2000" dirty="0" smtClean="0"/>
              <a:t>GET /airports</a:t>
            </a:r>
          </a:p>
          <a:p>
            <a:pPr lvl="2">
              <a:lnSpc>
                <a:spcPct val="90000"/>
              </a:lnSpc>
            </a:pPr>
            <a:r>
              <a:rPr lang="en-US" altLang="en-US" sz="1600" dirty="0"/>
              <a:t>A</a:t>
            </a:r>
            <a:r>
              <a:rPr lang="en-US" altLang="en-US" sz="1600" dirty="0" smtClean="0"/>
              <a:t> request to get a list of airports from the service</a:t>
            </a:r>
          </a:p>
          <a:p>
            <a:pPr lvl="2">
              <a:lnSpc>
                <a:spcPct val="90000"/>
              </a:lnSpc>
            </a:pPr>
            <a:r>
              <a:rPr lang="en-US" altLang="en-US" sz="1600" dirty="0" smtClean="0"/>
              <a:t>Could return HTML, text, JSON, XML or other formats</a:t>
            </a:r>
          </a:p>
          <a:p>
            <a:pPr lvl="2">
              <a:lnSpc>
                <a:spcPct val="90000"/>
              </a:lnSpc>
            </a:pPr>
            <a:r>
              <a:rPr lang="en-US" altLang="en-US" sz="1600" dirty="0" smtClean="0"/>
              <a:t>Format desired could be specified by the HTTP request header</a:t>
            </a:r>
          </a:p>
          <a:p>
            <a:pPr lvl="1">
              <a:lnSpc>
                <a:spcPct val="90000"/>
              </a:lnSpc>
              <a:buFont typeface="Arial" panose="020B0604020202020204" pitchFamily="34" charset="0"/>
              <a:buChar char="•"/>
            </a:pPr>
            <a:r>
              <a:rPr lang="en-US" altLang="en-US" sz="2000" dirty="0"/>
              <a:t>GET /</a:t>
            </a:r>
            <a:r>
              <a:rPr lang="en-US" altLang="en-US" sz="2000" dirty="0" smtClean="0"/>
              <a:t>airports/</a:t>
            </a:r>
            <a:r>
              <a:rPr lang="en-US" altLang="en-US" sz="2000" dirty="0" err="1" smtClean="0"/>
              <a:t>iad</a:t>
            </a:r>
            <a:endParaRPr lang="en-US" altLang="en-US" sz="2000" dirty="0"/>
          </a:p>
          <a:p>
            <a:pPr lvl="2">
              <a:lnSpc>
                <a:spcPct val="90000"/>
              </a:lnSpc>
            </a:pPr>
            <a:r>
              <a:rPr lang="en-US" altLang="en-US" sz="1600" dirty="0"/>
              <a:t>A</a:t>
            </a:r>
            <a:r>
              <a:rPr lang="en-US" altLang="en-US" sz="1600" dirty="0" smtClean="0"/>
              <a:t> </a:t>
            </a:r>
            <a:r>
              <a:rPr lang="en-US" altLang="en-US" sz="1600" dirty="0"/>
              <a:t>request to get </a:t>
            </a:r>
            <a:r>
              <a:rPr lang="en-US" altLang="en-US" sz="1600" dirty="0" smtClean="0"/>
              <a:t>detail information about a specific airport (IAD)</a:t>
            </a:r>
            <a:endParaRPr lang="en-US" altLang="en-US" sz="1600" dirty="0"/>
          </a:p>
          <a:p>
            <a:pPr lvl="1">
              <a:lnSpc>
                <a:spcPct val="90000"/>
              </a:lnSpc>
              <a:buFont typeface="Arial" panose="020B0604020202020204" pitchFamily="34" charset="0"/>
              <a:buChar char="•"/>
            </a:pPr>
            <a:r>
              <a:rPr lang="en-US" altLang="en-US" sz="2000" dirty="0" smtClean="0"/>
              <a:t>PUT </a:t>
            </a:r>
            <a:r>
              <a:rPr lang="en-US" altLang="en-US" sz="2000" dirty="0"/>
              <a:t>/</a:t>
            </a:r>
            <a:r>
              <a:rPr lang="en-US" altLang="en-US" sz="2000" dirty="0" smtClean="0"/>
              <a:t>airports/</a:t>
            </a:r>
            <a:r>
              <a:rPr lang="en-US" altLang="en-US" sz="2000" dirty="0" err="1" smtClean="0"/>
              <a:t>ewr</a:t>
            </a:r>
            <a:endParaRPr lang="en-US" altLang="en-US" sz="2000" dirty="0"/>
          </a:p>
          <a:p>
            <a:pPr lvl="2">
              <a:lnSpc>
                <a:spcPct val="90000"/>
              </a:lnSpc>
            </a:pPr>
            <a:r>
              <a:rPr lang="en-US" altLang="en-US" sz="1600" dirty="0"/>
              <a:t>A</a:t>
            </a:r>
            <a:r>
              <a:rPr lang="en-US" altLang="en-US" sz="1600" dirty="0" smtClean="0"/>
              <a:t> </a:t>
            </a:r>
            <a:r>
              <a:rPr lang="en-US" altLang="en-US" sz="1600" dirty="0"/>
              <a:t>request to </a:t>
            </a:r>
            <a:r>
              <a:rPr lang="en-US" altLang="en-US" sz="1600" dirty="0" smtClean="0"/>
              <a:t>create or update information </a:t>
            </a:r>
            <a:r>
              <a:rPr lang="en-US" altLang="en-US" sz="1600" dirty="0"/>
              <a:t>about a specific airport </a:t>
            </a:r>
            <a:r>
              <a:rPr lang="en-US" altLang="en-US" sz="1600" dirty="0" smtClean="0"/>
              <a:t>(EWR)</a:t>
            </a:r>
          </a:p>
          <a:p>
            <a:pPr lvl="2">
              <a:lnSpc>
                <a:spcPct val="90000"/>
              </a:lnSpc>
            </a:pPr>
            <a:r>
              <a:rPr lang="en-US" altLang="en-US" sz="1600" dirty="0"/>
              <a:t>I</a:t>
            </a:r>
            <a:r>
              <a:rPr lang="en-US" altLang="en-US" sz="1600" dirty="0" smtClean="0"/>
              <a:t>nformation to update could be sent in the request body in JSON, XML, etc.</a:t>
            </a:r>
          </a:p>
          <a:p>
            <a:pPr lvl="2">
              <a:lnSpc>
                <a:spcPct val="90000"/>
              </a:lnSpc>
            </a:pPr>
            <a:r>
              <a:rPr lang="en-US" altLang="en-US" sz="1600" dirty="0" smtClean="0"/>
              <a:t>Server response status code could indicate success/failure/issue</a:t>
            </a:r>
            <a:endParaRPr lang="en-US" altLang="en-US" sz="1600" dirty="0"/>
          </a:p>
          <a:p>
            <a:pPr lvl="1">
              <a:lnSpc>
                <a:spcPct val="90000"/>
              </a:lnSpc>
              <a:buFont typeface="Arial" panose="020B0604020202020204" pitchFamily="34" charset="0"/>
              <a:buChar char="•"/>
            </a:pPr>
            <a:r>
              <a:rPr lang="en-US" altLang="en-US" sz="2000" dirty="0" smtClean="0"/>
              <a:t>DELETE /airports/</a:t>
            </a:r>
            <a:r>
              <a:rPr lang="en-US" altLang="en-US" sz="2000" dirty="0" err="1" smtClean="0"/>
              <a:t>ord</a:t>
            </a:r>
            <a:endParaRPr lang="en-US" altLang="en-US" sz="2000" dirty="0"/>
          </a:p>
          <a:p>
            <a:pPr lvl="2">
              <a:lnSpc>
                <a:spcPct val="90000"/>
              </a:lnSpc>
            </a:pPr>
            <a:r>
              <a:rPr lang="en-US" altLang="en-US" sz="1600" dirty="0"/>
              <a:t>A</a:t>
            </a:r>
            <a:r>
              <a:rPr lang="en-US" altLang="en-US" sz="1600" dirty="0" smtClean="0"/>
              <a:t> </a:t>
            </a:r>
            <a:r>
              <a:rPr lang="en-US" altLang="en-US" sz="1600" dirty="0"/>
              <a:t>request to </a:t>
            </a:r>
            <a:r>
              <a:rPr lang="en-US" altLang="en-US" sz="1600" dirty="0" smtClean="0"/>
              <a:t>delete a </a:t>
            </a:r>
            <a:r>
              <a:rPr lang="en-US" altLang="en-US" sz="1600" dirty="0"/>
              <a:t>specific airport </a:t>
            </a:r>
            <a:r>
              <a:rPr lang="en-US" altLang="en-US" sz="1600" dirty="0" smtClean="0"/>
              <a:t>from the service (ORD)</a:t>
            </a:r>
          </a:p>
          <a:p>
            <a:pPr lvl="2">
              <a:lnSpc>
                <a:spcPct val="90000"/>
              </a:lnSpc>
            </a:pPr>
            <a:r>
              <a:rPr lang="en-US" altLang="en-US" sz="1600" dirty="0" smtClean="0"/>
              <a:t>Server response status code could indicate success/failure/issue</a:t>
            </a:r>
            <a:endParaRPr lang="en-US" altLang="en-US" sz="1600" dirty="0"/>
          </a:p>
          <a:p>
            <a:pPr lvl="2">
              <a:lnSpc>
                <a:spcPct val="90000"/>
              </a:lnSpc>
            </a:pPr>
            <a:endParaRPr lang="en-US" altLang="en-US" sz="1600" dirty="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123</a:t>
            </a:fld>
            <a:endParaRPr lang="en-US"/>
          </a:p>
        </p:txBody>
      </p:sp>
    </p:spTree>
    <p:extLst>
      <p:ext uri="{BB962C8B-B14F-4D97-AF65-F5344CB8AC3E}">
        <p14:creationId xmlns:p14="http://schemas.microsoft.com/office/powerpoint/2010/main" val="334390015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lstStyle/>
          <a:p>
            <a:r>
              <a:rPr lang="en-US" altLang="en-US" dirty="0" smtClean="0"/>
              <a:t>REST(</a:t>
            </a:r>
            <a:r>
              <a:rPr lang="en-US" altLang="en-US" dirty="0" err="1" smtClean="0"/>
              <a:t>ful</a:t>
            </a:r>
            <a:r>
              <a:rPr lang="en-US" altLang="en-US" dirty="0" smtClean="0"/>
              <a:t>) APIs</a:t>
            </a:r>
          </a:p>
        </p:txBody>
      </p:sp>
      <p:sp>
        <p:nvSpPr>
          <p:cNvPr id="38916" name="Rectangle 3"/>
          <p:cNvSpPr>
            <a:spLocks noGrp="1" noChangeArrowheads="1"/>
          </p:cNvSpPr>
          <p:nvPr>
            <p:ph type="body" idx="1"/>
          </p:nvPr>
        </p:nvSpPr>
        <p:spPr>
          <a:xfrm>
            <a:off x="685800" y="990600"/>
            <a:ext cx="7772400" cy="5105401"/>
          </a:xfrm>
        </p:spPr>
        <p:txBody>
          <a:bodyPr>
            <a:normAutofit fontScale="92500" lnSpcReduction="10000"/>
          </a:bodyPr>
          <a:lstStyle/>
          <a:p>
            <a:pPr>
              <a:lnSpc>
                <a:spcPct val="90000"/>
              </a:lnSpc>
            </a:pPr>
            <a:r>
              <a:rPr lang="en-US" altLang="en-US" sz="2400" dirty="0" smtClean="0"/>
              <a:t>Advantages/Notes</a:t>
            </a:r>
          </a:p>
          <a:p>
            <a:pPr lvl="1">
              <a:lnSpc>
                <a:spcPct val="90000"/>
              </a:lnSpc>
              <a:buFont typeface="Arial" panose="020B0604020202020204" pitchFamily="34" charset="0"/>
              <a:buChar char="•"/>
            </a:pPr>
            <a:r>
              <a:rPr lang="en-US" altLang="en-US" sz="2000" dirty="0" smtClean="0"/>
              <a:t>Query, create, update, delete, modify are common operations</a:t>
            </a:r>
          </a:p>
          <a:p>
            <a:pPr lvl="1">
              <a:lnSpc>
                <a:spcPct val="90000"/>
              </a:lnSpc>
              <a:buFont typeface="Arial" panose="020B0604020202020204" pitchFamily="34" charset="0"/>
              <a:buChar char="•"/>
            </a:pPr>
            <a:r>
              <a:rPr lang="en-US" altLang="en-US" sz="2000" dirty="0" smtClean="0"/>
              <a:t>These map easily to HTTP verbs:  GET, PUT/POST, DELETE</a:t>
            </a:r>
          </a:p>
          <a:p>
            <a:pPr lvl="1">
              <a:lnSpc>
                <a:spcPct val="90000"/>
              </a:lnSpc>
              <a:buFont typeface="Arial" panose="020B0604020202020204" pitchFamily="34" charset="0"/>
              <a:buChar char="•"/>
            </a:pPr>
            <a:r>
              <a:rPr lang="en-US" altLang="en-US" sz="2000" dirty="0" smtClean="0"/>
              <a:t>Data objects can be specified as HTTP resources</a:t>
            </a:r>
          </a:p>
          <a:p>
            <a:pPr lvl="1">
              <a:lnSpc>
                <a:spcPct val="90000"/>
              </a:lnSpc>
              <a:buFont typeface="Arial" panose="020B0604020202020204" pitchFamily="34" charset="0"/>
              <a:buChar char="•"/>
            </a:pPr>
            <a:r>
              <a:rPr lang="en-US" altLang="en-US" sz="2000" dirty="0" smtClean="0"/>
              <a:t>REST provides a common framework for understanding a Web service API</a:t>
            </a:r>
          </a:p>
          <a:p>
            <a:pPr lvl="1">
              <a:lnSpc>
                <a:spcPct val="90000"/>
              </a:lnSpc>
              <a:buFont typeface="Arial" panose="020B0604020202020204" pitchFamily="34" charset="0"/>
              <a:buChar char="•"/>
            </a:pPr>
            <a:r>
              <a:rPr lang="en-US" altLang="en-US" sz="2000" dirty="0" smtClean="0"/>
              <a:t>Other approaches (e.g. SOAP) may be more specific to each Web service</a:t>
            </a:r>
          </a:p>
          <a:p>
            <a:pPr lvl="1">
              <a:lnSpc>
                <a:spcPct val="90000"/>
              </a:lnSpc>
              <a:buFont typeface="Arial" panose="020B0604020202020204" pitchFamily="34" charset="0"/>
              <a:buChar char="•"/>
            </a:pPr>
            <a:r>
              <a:rPr lang="en-US" altLang="en-US" sz="2000" dirty="0" smtClean="0"/>
              <a:t>Many Web services provide REST APIs</a:t>
            </a:r>
          </a:p>
          <a:p>
            <a:pPr lvl="1">
              <a:lnSpc>
                <a:spcPct val="90000"/>
              </a:lnSpc>
              <a:buFont typeface="Arial" panose="020B0604020202020204" pitchFamily="34" charset="0"/>
              <a:buChar char="•"/>
            </a:pPr>
            <a:r>
              <a:rPr lang="en-US" altLang="en-US" sz="2000" dirty="0" smtClean="0"/>
              <a:t>State is maintained on server</a:t>
            </a:r>
          </a:p>
          <a:p>
            <a:pPr>
              <a:lnSpc>
                <a:spcPct val="90000"/>
              </a:lnSpc>
            </a:pPr>
            <a:endParaRPr lang="en-US" altLang="en-US" sz="2400" dirty="0" smtClean="0"/>
          </a:p>
          <a:p>
            <a:pPr>
              <a:lnSpc>
                <a:spcPct val="90000"/>
              </a:lnSpc>
            </a:pPr>
            <a:r>
              <a:rPr lang="en-US" altLang="en-US" sz="2400" dirty="0" smtClean="0"/>
              <a:t>Example:  Twitter API</a:t>
            </a:r>
          </a:p>
          <a:p>
            <a:pPr lvl="1">
              <a:lnSpc>
                <a:spcPct val="90000"/>
              </a:lnSpc>
              <a:buFont typeface="Arial" panose="020B0604020202020204" pitchFamily="34" charset="0"/>
              <a:buChar char="•"/>
            </a:pPr>
            <a:r>
              <a:rPr lang="en-US" altLang="en-US" sz="1800" dirty="0"/>
              <a:t>https://</a:t>
            </a:r>
            <a:r>
              <a:rPr lang="en-US" altLang="en-US" sz="1800" dirty="0" smtClean="0"/>
              <a:t>dev.twitter.com/rest/public</a:t>
            </a:r>
          </a:p>
          <a:p>
            <a:pPr lvl="1">
              <a:lnSpc>
                <a:spcPct val="90000"/>
              </a:lnSpc>
              <a:buFont typeface="Arial" panose="020B0604020202020204" pitchFamily="34" charset="0"/>
              <a:buChar char="•"/>
            </a:pPr>
            <a:r>
              <a:rPr lang="en-US" altLang="en-US" sz="1800" dirty="0"/>
              <a:t>https://dev.twitter.com/rest/reference/get/statuses/user_timeline</a:t>
            </a:r>
          </a:p>
          <a:p>
            <a:pPr lvl="1">
              <a:lnSpc>
                <a:spcPct val="90000"/>
              </a:lnSpc>
              <a:buFont typeface="Arial" panose="020B0604020202020204" pitchFamily="34" charset="0"/>
              <a:buChar char="•"/>
            </a:pPr>
            <a:endParaRPr lang="en-US" altLang="en-US" sz="2000" dirty="0" smtClean="0"/>
          </a:p>
          <a:p>
            <a:pPr lvl="1">
              <a:lnSpc>
                <a:spcPct val="90000"/>
              </a:lnSpc>
              <a:buFont typeface="Arial" panose="020B0604020202020204" pitchFamily="34" charset="0"/>
              <a:buChar char="•"/>
            </a:pPr>
            <a:endParaRPr lang="en-US" altLang="en-US" sz="20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124</a:t>
            </a:fld>
            <a:endParaRPr lang="en-US"/>
          </a:p>
        </p:txBody>
      </p:sp>
    </p:spTree>
    <p:extLst>
      <p:ext uri="{BB962C8B-B14F-4D97-AF65-F5344CB8AC3E}">
        <p14:creationId xmlns:p14="http://schemas.microsoft.com/office/powerpoint/2010/main" val="18706485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41350" y="0"/>
            <a:ext cx="7772400" cy="923925"/>
          </a:xfrm>
        </p:spPr>
        <p:txBody>
          <a:bodyPr/>
          <a:lstStyle/>
          <a:p>
            <a:r>
              <a:rPr lang="en-US" altLang="en-US" dirty="0" smtClean="0"/>
              <a:t>REST API Example</a:t>
            </a:r>
          </a:p>
        </p:txBody>
      </p:sp>
      <p:sp>
        <p:nvSpPr>
          <p:cNvPr id="38916" name="Rectangle 3"/>
          <p:cNvSpPr>
            <a:spLocks noGrp="1" noChangeArrowheads="1"/>
          </p:cNvSpPr>
          <p:nvPr>
            <p:ph type="body" idx="1"/>
          </p:nvPr>
        </p:nvSpPr>
        <p:spPr>
          <a:xfrm>
            <a:off x="685800" y="990600"/>
            <a:ext cx="7772400" cy="5105401"/>
          </a:xfrm>
        </p:spPr>
        <p:txBody>
          <a:bodyPr>
            <a:normAutofit/>
          </a:bodyPr>
          <a:lstStyle/>
          <a:p>
            <a:pPr>
              <a:lnSpc>
                <a:spcPct val="90000"/>
              </a:lnSpc>
            </a:pPr>
            <a:r>
              <a:rPr lang="en-US" altLang="en-US" sz="2400" dirty="0" smtClean="0"/>
              <a:t>Handout</a:t>
            </a:r>
            <a:endParaRPr lang="en-US" altLang="en-US" sz="1800" dirty="0"/>
          </a:p>
          <a:p>
            <a:pPr lvl="1">
              <a:lnSpc>
                <a:spcPct val="90000"/>
              </a:lnSpc>
              <a:buFont typeface="Arial" panose="020B0604020202020204" pitchFamily="34" charset="0"/>
              <a:buChar char="•"/>
            </a:pPr>
            <a:endParaRPr lang="en-US" altLang="en-US" sz="2000" dirty="0" smtClean="0"/>
          </a:p>
          <a:p>
            <a:pPr lvl="1">
              <a:lnSpc>
                <a:spcPct val="90000"/>
              </a:lnSpc>
              <a:buFont typeface="Arial" panose="020B0604020202020204" pitchFamily="34" charset="0"/>
              <a:buChar char="•"/>
            </a:pPr>
            <a:endParaRPr lang="en-US" altLang="en-US" sz="20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125</a:t>
            </a:fld>
            <a:endParaRPr lang="en-US"/>
          </a:p>
        </p:txBody>
      </p:sp>
    </p:spTree>
    <p:extLst>
      <p:ext uri="{BB962C8B-B14F-4D97-AF65-F5344CB8AC3E}">
        <p14:creationId xmlns:p14="http://schemas.microsoft.com/office/powerpoint/2010/main" val="10570562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23933" y="156754"/>
            <a:ext cx="7772400" cy="923925"/>
          </a:xfrm>
        </p:spPr>
        <p:txBody>
          <a:bodyPr/>
          <a:lstStyle/>
          <a:p>
            <a:r>
              <a:rPr lang="en-US" altLang="en-US" dirty="0" smtClean="0"/>
              <a:t>Feeds</a:t>
            </a:r>
          </a:p>
        </p:txBody>
      </p:sp>
      <p:sp>
        <p:nvSpPr>
          <p:cNvPr id="38916" name="Rectangle 3"/>
          <p:cNvSpPr>
            <a:spLocks noGrp="1" noChangeArrowheads="1"/>
          </p:cNvSpPr>
          <p:nvPr>
            <p:ph type="body" idx="1"/>
          </p:nvPr>
        </p:nvSpPr>
        <p:spPr>
          <a:xfrm>
            <a:off x="685800" y="1314994"/>
            <a:ext cx="7772400" cy="4781007"/>
          </a:xfrm>
        </p:spPr>
        <p:txBody>
          <a:bodyPr>
            <a:normAutofit/>
          </a:bodyPr>
          <a:lstStyle/>
          <a:p>
            <a:pPr>
              <a:lnSpc>
                <a:spcPct val="90000"/>
              </a:lnSpc>
            </a:pPr>
            <a:r>
              <a:rPr lang="en-US" altLang="en-US" sz="2400" dirty="0" smtClean="0"/>
              <a:t>Atom</a:t>
            </a:r>
          </a:p>
          <a:p>
            <a:pPr>
              <a:lnSpc>
                <a:spcPct val="90000"/>
              </a:lnSpc>
            </a:pPr>
            <a:r>
              <a:rPr lang="en-US" altLang="en-US" sz="2400" dirty="0" smtClean="0"/>
              <a:t>RSS</a:t>
            </a:r>
            <a:endParaRPr lang="en-US" altLang="en-US" sz="1800" dirty="0"/>
          </a:p>
          <a:p>
            <a:pPr lvl="1">
              <a:lnSpc>
                <a:spcPct val="90000"/>
              </a:lnSpc>
              <a:buFont typeface="Arial" panose="020B0604020202020204" pitchFamily="34" charset="0"/>
              <a:buChar char="•"/>
            </a:pPr>
            <a:endParaRPr lang="en-US" altLang="en-US" sz="2000" dirty="0" smtClean="0"/>
          </a:p>
          <a:p>
            <a:pPr lvl="1">
              <a:lnSpc>
                <a:spcPct val="90000"/>
              </a:lnSpc>
              <a:buFont typeface="Arial" panose="020B0604020202020204" pitchFamily="34" charset="0"/>
              <a:buChar char="•"/>
            </a:pPr>
            <a:endParaRPr lang="en-US" altLang="en-US" sz="20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126</a:t>
            </a:fld>
            <a:endParaRPr lang="en-US"/>
          </a:p>
        </p:txBody>
      </p:sp>
    </p:spTree>
    <p:extLst>
      <p:ext uri="{BB962C8B-B14F-4D97-AF65-F5344CB8AC3E}">
        <p14:creationId xmlns:p14="http://schemas.microsoft.com/office/powerpoint/2010/main" val="4128366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1915"/>
            <a:ext cx="7886700" cy="923743"/>
          </a:xfrm>
        </p:spPr>
        <p:txBody>
          <a:bodyPr>
            <a:normAutofit/>
          </a:bodyPr>
          <a:lstStyle/>
          <a:p>
            <a:r>
              <a:rPr lang="en-US" sz="3600" dirty="0" smtClean="0"/>
              <a:t>Static vs. Dynamic Web Pages</a:t>
            </a:r>
            <a:endParaRPr lang="en-US" sz="3600" dirty="0"/>
          </a:p>
        </p:txBody>
      </p:sp>
      <p:sp>
        <p:nvSpPr>
          <p:cNvPr id="3" name="Content Placeholder 2"/>
          <p:cNvSpPr>
            <a:spLocks noGrp="1"/>
          </p:cNvSpPr>
          <p:nvPr>
            <p:ph idx="1"/>
          </p:nvPr>
        </p:nvSpPr>
        <p:spPr>
          <a:xfrm>
            <a:off x="533400" y="1101177"/>
            <a:ext cx="3581400" cy="5059363"/>
          </a:xfrm>
        </p:spPr>
        <p:txBody>
          <a:bodyPr>
            <a:normAutofit/>
          </a:bodyPr>
          <a:lstStyle/>
          <a:p>
            <a:r>
              <a:rPr lang="en-US" sz="2400" dirty="0" smtClean="0"/>
              <a:t>Static web pages</a:t>
            </a:r>
          </a:p>
          <a:p>
            <a:pPr lvl="1">
              <a:buFont typeface="Arial" panose="020B0604020202020204" pitchFamily="34" charset="0"/>
              <a:buChar char="•"/>
            </a:pPr>
            <a:r>
              <a:rPr lang="en-US" sz="1800" dirty="0" smtClean="0"/>
              <a:t>Content is pre-coded and does not change</a:t>
            </a:r>
          </a:p>
          <a:p>
            <a:pPr lvl="1">
              <a:buFont typeface="Arial" panose="020B0604020202020204" pitchFamily="34" charset="0"/>
              <a:buChar char="•"/>
            </a:pPr>
            <a:r>
              <a:rPr lang="en-US" sz="1800" dirty="0" smtClean="0"/>
              <a:t>The exact same HTML is sent each time the page is requested.</a:t>
            </a:r>
          </a:p>
          <a:p>
            <a:pPr lvl="1">
              <a:buFont typeface="Arial" panose="020B0604020202020204" pitchFamily="34" charset="0"/>
              <a:buChar char="•"/>
            </a:pPr>
            <a:r>
              <a:rPr lang="en-US" sz="1800" dirty="0" smtClean="0"/>
              <a:t>Static web pages are created (typically in HTML) and stored on the server as files.</a:t>
            </a:r>
          </a:p>
        </p:txBody>
      </p:sp>
      <p:sp>
        <p:nvSpPr>
          <p:cNvPr id="4" name="Footer Placeholder 3"/>
          <p:cNvSpPr>
            <a:spLocks noGrp="1"/>
          </p:cNvSpPr>
          <p:nvPr>
            <p:ph type="ftr" sz="quarter" idx="11"/>
          </p:nvPr>
        </p:nvSpPr>
        <p:spPr/>
        <p:txBody>
          <a:bodyPr/>
          <a:lstStyle/>
          <a:p>
            <a:r>
              <a:rPr lang="en-US" smtClean="0"/>
              <a:t>Rob Capra, 2016 – Demystifying the Web</a:t>
            </a:r>
            <a:endParaRPr lang="en-US"/>
          </a:p>
        </p:txBody>
      </p:sp>
      <p:sp>
        <p:nvSpPr>
          <p:cNvPr id="5" name="Content Placeholder 2"/>
          <p:cNvSpPr txBox="1">
            <a:spLocks/>
          </p:cNvSpPr>
          <p:nvPr/>
        </p:nvSpPr>
        <p:spPr>
          <a:xfrm>
            <a:off x="4229100" y="1064172"/>
            <a:ext cx="3848100" cy="505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Dynamic web pages</a:t>
            </a:r>
          </a:p>
          <a:p>
            <a:pPr lvl="1">
              <a:buFont typeface="Arial" pitchFamily="34" charset="0"/>
              <a:buChar char="•"/>
            </a:pPr>
            <a:r>
              <a:rPr lang="en-US" sz="1800" dirty="0" smtClean="0"/>
              <a:t>Content is dynamically created from a script that runs on the server</a:t>
            </a:r>
          </a:p>
          <a:p>
            <a:pPr lvl="1">
              <a:buFont typeface="Arial" pitchFamily="34" charset="0"/>
              <a:buChar char="•"/>
            </a:pPr>
            <a:r>
              <a:rPr lang="en-US" sz="1800" dirty="0" smtClean="0"/>
              <a:t>Each time the page is requested the script is run and the HTML for the page is generated from the script</a:t>
            </a:r>
          </a:p>
          <a:p>
            <a:pPr lvl="1">
              <a:buFont typeface="Arial" pitchFamily="34" charset="0"/>
              <a:buChar char="•"/>
            </a:pPr>
            <a:r>
              <a:rPr lang="en-US" sz="1800" dirty="0" smtClean="0"/>
              <a:t>Server scripts are written in programming languages such as PHP, ASP </a:t>
            </a:r>
            <a:r>
              <a:rPr lang="en-US" sz="1800" dirty="0" err="1" smtClean="0"/>
              <a:t>.Net</a:t>
            </a:r>
            <a:r>
              <a:rPr lang="en-US" sz="1800" dirty="0" smtClean="0"/>
              <a:t>, Ruby on Rails, and Python.</a:t>
            </a:r>
          </a:p>
        </p:txBody>
      </p:sp>
      <p:sp>
        <p:nvSpPr>
          <p:cNvPr id="6" name="TextBox 5"/>
          <p:cNvSpPr txBox="1"/>
          <p:nvPr/>
        </p:nvSpPr>
        <p:spPr>
          <a:xfrm>
            <a:off x="1256211" y="5257799"/>
            <a:ext cx="6424749" cy="584775"/>
          </a:xfrm>
          <a:prstGeom prst="rect">
            <a:avLst/>
          </a:prstGeom>
          <a:noFill/>
        </p:spPr>
        <p:txBody>
          <a:bodyPr wrap="square" rtlCol="0">
            <a:spAutoFit/>
          </a:bodyPr>
          <a:lstStyle/>
          <a:p>
            <a:r>
              <a:rPr lang="en-US" sz="3200" b="1" i="1" dirty="0" smtClean="0">
                <a:solidFill>
                  <a:srgbClr val="FF0000"/>
                </a:solidFill>
              </a:rPr>
              <a:t>Implications for archiving?</a:t>
            </a:r>
            <a:endParaRPr lang="en-US" sz="3200" b="1" i="1" dirty="0">
              <a:solidFill>
                <a:srgbClr val="FF0000"/>
              </a:solidFill>
            </a:endParaRPr>
          </a:p>
        </p:txBody>
      </p:sp>
    </p:spTree>
    <p:extLst>
      <p:ext uri="{BB962C8B-B14F-4D97-AF65-F5344CB8AC3E}">
        <p14:creationId xmlns:p14="http://schemas.microsoft.com/office/powerpoint/2010/main" val="114354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252548"/>
            <a:ext cx="8429898" cy="916078"/>
          </a:xfrm>
        </p:spPr>
        <p:txBody>
          <a:bodyPr>
            <a:normAutofit/>
          </a:bodyPr>
          <a:lstStyle/>
          <a:p>
            <a:r>
              <a:rPr lang="en-US" sz="3200" dirty="0" smtClean="0"/>
              <a:t>Client </a:t>
            </a:r>
            <a:r>
              <a:rPr lang="en-US" sz="3200" dirty="0"/>
              <a:t>r</a:t>
            </a:r>
            <a:r>
              <a:rPr lang="en-US" sz="3200" dirty="0" smtClean="0"/>
              <a:t>equests a dynamic page </a:t>
            </a:r>
            <a:r>
              <a:rPr lang="en-US" sz="2400" dirty="0" smtClean="0"/>
              <a:t>(e.g. PHP)</a:t>
            </a:r>
            <a:endParaRPr lang="en-US" sz="3200" dirty="0"/>
          </a:p>
        </p:txBody>
      </p:sp>
      <p:sp>
        <p:nvSpPr>
          <p:cNvPr id="6" name="Rectangle 5"/>
          <p:cNvSpPr/>
          <p:nvPr/>
        </p:nvSpPr>
        <p:spPr>
          <a:xfrm>
            <a:off x="4917350" y="2396393"/>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560301" y="2518112"/>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557005" y="3609109"/>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61052" y="3365095"/>
            <a:ext cx="2747612" cy="276999"/>
          </a:xfrm>
          <a:prstGeom prst="rect">
            <a:avLst/>
          </a:prstGeom>
          <a:noFill/>
        </p:spPr>
        <p:txBody>
          <a:bodyPr wrap="none" rtlCol="0">
            <a:spAutoFit/>
          </a:bodyPr>
          <a:lstStyle/>
          <a:p>
            <a:r>
              <a:rPr lang="en-US" sz="1200" dirty="0" smtClean="0">
                <a:latin typeface="+mj-lt"/>
                <a:cs typeface="Courier New" pitchFamily="49" charset="0"/>
              </a:rPr>
              <a:t>(3) HTTP GET </a:t>
            </a:r>
            <a:r>
              <a:rPr lang="en-US" sz="1200" dirty="0" err="1" smtClean="0">
                <a:latin typeface="+mj-lt"/>
                <a:cs typeface="Courier New" pitchFamily="49" charset="0"/>
              </a:rPr>
              <a:t>bar.php</a:t>
            </a:r>
            <a:r>
              <a:rPr lang="en-US" sz="1200" dirty="0" smtClean="0">
                <a:latin typeface="+mj-lt"/>
                <a:cs typeface="Courier New" pitchFamily="49" charset="0"/>
              </a:rPr>
              <a:t> / HTTP 1.1</a:t>
            </a:r>
            <a:endParaRPr lang="en-US" sz="1200" dirty="0">
              <a:latin typeface="+mj-lt"/>
              <a:cs typeface="Courier New" pitchFamily="49" charset="0"/>
            </a:endParaRPr>
          </a:p>
        </p:txBody>
      </p:sp>
      <p:sp>
        <p:nvSpPr>
          <p:cNvPr id="12" name="Can 11"/>
          <p:cNvSpPr/>
          <p:nvPr/>
        </p:nvSpPr>
        <p:spPr>
          <a:xfrm>
            <a:off x="7166042" y="1843498"/>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7202328" y="2145597"/>
            <a:ext cx="763992" cy="276999"/>
          </a:xfrm>
          <a:prstGeom prst="rect">
            <a:avLst/>
          </a:prstGeom>
          <a:noFill/>
        </p:spPr>
        <p:txBody>
          <a:bodyPr wrap="none" rtlCol="0">
            <a:spAutoFit/>
          </a:bodyPr>
          <a:lstStyle/>
          <a:p>
            <a:r>
              <a:rPr lang="en-US" sz="1200" dirty="0" err="1">
                <a:latin typeface="+mj-lt"/>
                <a:cs typeface="Courier New" pitchFamily="49" charset="0"/>
              </a:rPr>
              <a:t>b</a:t>
            </a:r>
            <a:r>
              <a:rPr lang="en-US" sz="1200" dirty="0" err="1" smtClean="0">
                <a:latin typeface="+mj-lt"/>
                <a:cs typeface="Courier New" pitchFamily="49" charset="0"/>
              </a:rPr>
              <a:t>ar.php</a:t>
            </a:r>
            <a:endParaRPr lang="en-US" sz="1200" dirty="0">
              <a:latin typeface="+mj-lt"/>
              <a:cs typeface="Courier New" pitchFamily="49" charset="0"/>
            </a:endParaRPr>
          </a:p>
        </p:txBody>
      </p:sp>
      <p:cxnSp>
        <p:nvCxnSpPr>
          <p:cNvPr id="15" name="Straight Connector 14"/>
          <p:cNvCxnSpPr/>
          <p:nvPr/>
        </p:nvCxnSpPr>
        <p:spPr>
          <a:xfrm flipV="1">
            <a:off x="6573350" y="2424553"/>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68685" y="2424553"/>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917350" y="3356311"/>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842048" y="1522211"/>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sp>
        <p:nvSpPr>
          <p:cNvPr id="23" name="TextBox 22"/>
          <p:cNvSpPr txBox="1"/>
          <p:nvPr/>
        </p:nvSpPr>
        <p:spPr>
          <a:xfrm>
            <a:off x="6686309" y="2851993"/>
            <a:ext cx="1905000" cy="2308324"/>
          </a:xfrm>
          <a:prstGeom prst="rect">
            <a:avLst/>
          </a:prstGeom>
          <a:noFill/>
        </p:spPr>
        <p:txBody>
          <a:bodyPr wrap="square" rtlCol="0">
            <a:spAutoFit/>
          </a:bodyPr>
          <a:lstStyle/>
          <a:p>
            <a:r>
              <a:rPr lang="en-US" sz="1200" dirty="0" smtClean="0">
                <a:latin typeface="+mj-lt"/>
                <a:cs typeface="Courier New" pitchFamily="49" charset="0"/>
              </a:rPr>
              <a:t>(4) Apache receives HTTP GET request, looks for </a:t>
            </a:r>
            <a:r>
              <a:rPr lang="en-US" sz="1200" dirty="0" err="1" smtClean="0">
                <a:latin typeface="+mj-lt"/>
                <a:cs typeface="Courier New" pitchFamily="49" charset="0"/>
              </a:rPr>
              <a:t>bar.php</a:t>
            </a:r>
            <a:r>
              <a:rPr lang="en-US" sz="1200" dirty="0" smtClean="0">
                <a:latin typeface="+mj-lt"/>
                <a:cs typeface="Courier New" pitchFamily="49" charset="0"/>
              </a:rPr>
              <a:t> on disk.</a:t>
            </a:r>
          </a:p>
          <a:p>
            <a:endParaRPr lang="en-US" sz="1200" dirty="0">
              <a:latin typeface="+mj-lt"/>
              <a:cs typeface="Courier New" pitchFamily="49" charset="0"/>
            </a:endParaRPr>
          </a:p>
          <a:p>
            <a:r>
              <a:rPr lang="en-US" sz="1200" dirty="0" smtClean="0">
                <a:latin typeface="+mj-lt"/>
                <a:cs typeface="Courier New" pitchFamily="49" charset="0"/>
              </a:rPr>
              <a:t>(5) Apache runs </a:t>
            </a:r>
            <a:r>
              <a:rPr lang="en-US" sz="1200" dirty="0" err="1" smtClean="0">
                <a:latin typeface="+mj-lt"/>
                <a:cs typeface="Courier New" pitchFamily="49" charset="0"/>
              </a:rPr>
              <a:t>bar.php</a:t>
            </a:r>
            <a:r>
              <a:rPr lang="en-US" sz="1200" dirty="0" smtClean="0">
                <a:latin typeface="+mj-lt"/>
                <a:cs typeface="Courier New" pitchFamily="49" charset="0"/>
              </a:rPr>
              <a:t> using PHP.</a:t>
            </a:r>
            <a:endParaRPr lang="en-US" sz="1200" dirty="0">
              <a:latin typeface="+mj-lt"/>
              <a:cs typeface="Courier New" pitchFamily="49" charset="0"/>
            </a:endParaRPr>
          </a:p>
          <a:p>
            <a:endParaRPr lang="en-US" sz="1200" dirty="0">
              <a:latin typeface="+mj-lt"/>
              <a:cs typeface="Courier New" pitchFamily="49" charset="0"/>
            </a:endParaRPr>
          </a:p>
          <a:p>
            <a:r>
              <a:rPr lang="en-US" sz="1200" dirty="0" smtClean="0">
                <a:latin typeface="+mj-lt"/>
                <a:cs typeface="Courier New" pitchFamily="49" charset="0"/>
              </a:rPr>
              <a:t>(6) In this scenario, the </a:t>
            </a:r>
            <a:r>
              <a:rPr lang="en-US" sz="1200" dirty="0" err="1" smtClean="0">
                <a:latin typeface="+mj-lt"/>
                <a:cs typeface="Courier New" pitchFamily="49" charset="0"/>
              </a:rPr>
              <a:t>bar.php</a:t>
            </a:r>
            <a:r>
              <a:rPr lang="en-US" sz="1200" dirty="0" smtClean="0">
                <a:latin typeface="+mj-lt"/>
                <a:cs typeface="Courier New" pitchFamily="49" charset="0"/>
              </a:rPr>
              <a:t> code produces HTML output.</a:t>
            </a:r>
          </a:p>
        </p:txBody>
      </p:sp>
      <p:sp>
        <p:nvSpPr>
          <p:cNvPr id="27" name="TextBox 26"/>
          <p:cNvSpPr txBox="1"/>
          <p:nvPr/>
        </p:nvSpPr>
        <p:spPr>
          <a:xfrm>
            <a:off x="2723909" y="3859346"/>
            <a:ext cx="2057400" cy="1015663"/>
          </a:xfrm>
          <a:prstGeom prst="rect">
            <a:avLst/>
          </a:prstGeom>
          <a:noFill/>
        </p:spPr>
        <p:txBody>
          <a:bodyPr wrap="square" rtlCol="0">
            <a:spAutoFit/>
          </a:bodyPr>
          <a:lstStyle/>
          <a:p>
            <a:r>
              <a:rPr lang="en-US" sz="1200" dirty="0" smtClean="0">
                <a:latin typeface="+mj-lt"/>
                <a:cs typeface="Courier New" pitchFamily="49" charset="0"/>
              </a:rPr>
              <a:t>(7) Apache sends the HTML output produced by running </a:t>
            </a:r>
            <a:r>
              <a:rPr lang="en-US" sz="1200" dirty="0" err="1" smtClean="0">
                <a:latin typeface="+mj-lt"/>
                <a:cs typeface="Courier New" pitchFamily="49" charset="0"/>
              </a:rPr>
              <a:t>bar.php</a:t>
            </a:r>
            <a:r>
              <a:rPr lang="en-US" sz="1200" dirty="0" smtClean="0">
                <a:latin typeface="+mj-lt"/>
                <a:cs typeface="Courier New" pitchFamily="49" charset="0"/>
              </a:rPr>
              <a:t> as an HTTP response to client.</a:t>
            </a:r>
          </a:p>
        </p:txBody>
      </p:sp>
      <p:cxnSp>
        <p:nvCxnSpPr>
          <p:cNvPr id="28" name="Straight Arrow Connector 27"/>
          <p:cNvCxnSpPr/>
          <p:nvPr/>
        </p:nvCxnSpPr>
        <p:spPr>
          <a:xfrm flipH="1" flipV="1">
            <a:off x="1561053" y="3699210"/>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62433" y="1337011"/>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sp>
        <p:nvSpPr>
          <p:cNvPr id="24" name="TextBox 23"/>
          <p:cNvSpPr txBox="1"/>
          <p:nvPr/>
        </p:nvSpPr>
        <p:spPr>
          <a:xfrm>
            <a:off x="856369" y="1794211"/>
            <a:ext cx="1389063" cy="646331"/>
          </a:xfrm>
          <a:prstGeom prst="rect">
            <a:avLst/>
          </a:prstGeom>
          <a:noFill/>
        </p:spPr>
        <p:txBody>
          <a:bodyPr wrap="square" rtlCol="0">
            <a:spAutoFit/>
          </a:bodyPr>
          <a:lstStyle/>
          <a:p>
            <a:r>
              <a:rPr lang="en-US" sz="1200" dirty="0" smtClean="0">
                <a:latin typeface="+mj-lt"/>
                <a:cs typeface="Courier New" pitchFamily="49" charset="0"/>
              </a:rPr>
              <a:t>(1) Request IP address of foo.com</a:t>
            </a:r>
            <a:endParaRPr lang="en-US" sz="1200" dirty="0">
              <a:latin typeface="+mj-lt"/>
              <a:cs typeface="Courier New" pitchFamily="49" charset="0"/>
            </a:endParaRPr>
          </a:p>
        </p:txBody>
      </p:sp>
      <p:cxnSp>
        <p:nvCxnSpPr>
          <p:cNvPr id="26" name="Elbow Connector 25"/>
          <p:cNvCxnSpPr>
            <a:endCxn id="20" idx="2"/>
          </p:cNvCxnSpPr>
          <p:nvPr/>
        </p:nvCxnSpPr>
        <p:spPr>
          <a:xfrm flipV="1">
            <a:off x="1550903" y="1794211"/>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81109" y="1860765"/>
            <a:ext cx="1726616" cy="646331"/>
          </a:xfrm>
          <a:prstGeom prst="rect">
            <a:avLst/>
          </a:prstGeom>
          <a:noFill/>
        </p:spPr>
        <p:txBody>
          <a:bodyPr wrap="square" rtlCol="0">
            <a:spAutoFit/>
          </a:bodyPr>
          <a:lstStyle/>
          <a:p>
            <a:r>
              <a:rPr lang="en-US" sz="1200" dirty="0" smtClean="0">
                <a:latin typeface="+mj-lt"/>
                <a:cs typeface="Courier New" pitchFamily="49" charset="0"/>
              </a:rPr>
              <a:t>(2) Returns IP address (e.g. 192.168.1.1)</a:t>
            </a:r>
            <a:endParaRPr lang="en-US" sz="1200" dirty="0">
              <a:latin typeface="+mj-lt"/>
              <a:cs typeface="Courier New" pitchFamily="49" charset="0"/>
            </a:endParaRPr>
          </a:p>
        </p:txBody>
      </p:sp>
      <p:cxnSp>
        <p:nvCxnSpPr>
          <p:cNvPr id="33" name="Elbow Connector 32"/>
          <p:cNvCxnSpPr/>
          <p:nvPr/>
        </p:nvCxnSpPr>
        <p:spPr>
          <a:xfrm rot="10800000" flipV="1">
            <a:off x="1557005" y="1794210"/>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9956" y="4187084"/>
            <a:ext cx="1347661" cy="1200329"/>
          </a:xfrm>
          <a:prstGeom prst="rect">
            <a:avLst/>
          </a:prstGeom>
          <a:noFill/>
        </p:spPr>
        <p:txBody>
          <a:bodyPr wrap="square" rtlCol="0">
            <a:spAutoFit/>
          </a:bodyPr>
          <a:lstStyle/>
          <a:p>
            <a:r>
              <a:rPr lang="en-US" sz="1200" dirty="0" smtClean="0">
                <a:latin typeface="+mj-lt"/>
                <a:cs typeface="Courier New" pitchFamily="49" charset="0"/>
              </a:rPr>
              <a:t>(8) Client Web browser displays the content returned as a web page</a:t>
            </a:r>
            <a:endParaRPr lang="en-US" sz="1200" dirty="0">
              <a:latin typeface="+mj-lt"/>
              <a:cs typeface="Courier New" pitchFamily="49" charset="0"/>
            </a:endParaRPr>
          </a:p>
        </p:txBody>
      </p:sp>
      <p:sp>
        <p:nvSpPr>
          <p:cNvPr id="34" name="Rectangle 33"/>
          <p:cNvSpPr/>
          <p:nvPr/>
        </p:nvSpPr>
        <p:spPr>
          <a:xfrm>
            <a:off x="6000509" y="3356312"/>
            <a:ext cx="572841" cy="82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PHP</a:t>
            </a:r>
            <a:endParaRPr lang="en-US" sz="1200" dirty="0">
              <a:solidFill>
                <a:schemeClr val="tx1"/>
              </a:solidFill>
              <a:latin typeface="+mj-lt"/>
            </a:endParaRPr>
          </a:p>
        </p:txBody>
      </p:sp>
      <p:cxnSp>
        <p:nvCxnSpPr>
          <p:cNvPr id="31" name="Straight Arrow Connector 30"/>
          <p:cNvCxnSpPr/>
          <p:nvPr/>
        </p:nvCxnSpPr>
        <p:spPr>
          <a:xfrm>
            <a:off x="5662773" y="3642094"/>
            <a:ext cx="337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a:endCxn id="19" idx="3"/>
          </p:cNvCxnSpPr>
          <p:nvPr/>
        </p:nvCxnSpPr>
        <p:spPr>
          <a:xfrm flipH="1" flipV="1">
            <a:off x="5662773" y="3767231"/>
            <a:ext cx="33773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8" name="Slide Number Placeholder 7"/>
          <p:cNvSpPr>
            <a:spLocks noGrp="1"/>
          </p:cNvSpPr>
          <p:nvPr>
            <p:ph type="sldNum" sz="quarter" idx="12"/>
          </p:nvPr>
        </p:nvSpPr>
        <p:spPr/>
        <p:txBody>
          <a:bodyPr/>
          <a:lstStyle/>
          <a:p>
            <a:fld id="{91D11958-1960-4AC3-B3FE-C8FF6A01984A}" type="slidenum">
              <a:rPr lang="en-US" smtClean="0"/>
              <a:t>14</a:t>
            </a:fld>
            <a:endParaRPr lang="en-US"/>
          </a:p>
        </p:txBody>
      </p:sp>
    </p:spTree>
    <p:extLst>
      <p:ext uri="{BB962C8B-B14F-4D97-AF65-F5344CB8AC3E}">
        <p14:creationId xmlns:p14="http://schemas.microsoft.com/office/powerpoint/2010/main" val="18132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0046"/>
          </a:xfrm>
        </p:spPr>
        <p:txBody>
          <a:bodyPr>
            <a:normAutofit/>
          </a:bodyPr>
          <a:lstStyle/>
          <a:p>
            <a:r>
              <a:rPr lang="en-US" dirty="0" smtClean="0"/>
              <a:t>Dynamic Web pages</a:t>
            </a:r>
            <a:endParaRPr lang="en-US" sz="2800" dirty="0"/>
          </a:p>
        </p:txBody>
      </p:sp>
      <p:sp>
        <p:nvSpPr>
          <p:cNvPr id="17" name="TextBox 16"/>
          <p:cNvSpPr txBox="1"/>
          <p:nvPr/>
        </p:nvSpPr>
        <p:spPr>
          <a:xfrm>
            <a:off x="463732" y="1434737"/>
            <a:ext cx="7834727" cy="175432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Server scripts may access data stored in a database or other data sources (including other Web resources)</a:t>
            </a:r>
          </a:p>
          <a:p>
            <a:pPr marL="342900" indent="-342900">
              <a:buFont typeface="Arial" panose="020B0604020202020204" pitchFamily="34" charset="0"/>
              <a:buChar char="•"/>
            </a:pPr>
            <a:endParaRPr lang="en-US" sz="2400" dirty="0"/>
          </a:p>
        </p:txBody>
      </p:sp>
      <p:sp>
        <p:nvSpPr>
          <p:cNvPr id="3" name="Footer Placeholder 2"/>
          <p:cNvSpPr>
            <a:spLocks noGrp="1"/>
          </p:cNvSpPr>
          <p:nvPr>
            <p:ph type="ftr" sz="quarter" idx="11"/>
          </p:nvPr>
        </p:nvSpPr>
        <p:spPr/>
        <p:txBody>
          <a:bodyPr/>
          <a:lstStyle/>
          <a:p>
            <a:r>
              <a:rPr lang="en-US" smtClean="0"/>
              <a:t>Rob Capra, 2016 – Demystifying the Web</a:t>
            </a:r>
            <a:endParaRPr lang="en-US"/>
          </a:p>
        </p:txBody>
      </p:sp>
    </p:spTree>
    <p:extLst>
      <p:ext uri="{BB962C8B-B14F-4D97-AF65-F5344CB8AC3E}">
        <p14:creationId xmlns:p14="http://schemas.microsoft.com/office/powerpoint/2010/main" val="359354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50" y="139101"/>
            <a:ext cx="8164279" cy="749774"/>
          </a:xfrm>
        </p:spPr>
        <p:txBody>
          <a:bodyPr>
            <a:noAutofit/>
          </a:bodyPr>
          <a:lstStyle/>
          <a:p>
            <a:r>
              <a:rPr lang="en-US" sz="3000" dirty="0" smtClean="0"/>
              <a:t>Client requests a dynamic page w/DB</a:t>
            </a:r>
            <a:endParaRPr lang="en-US" sz="3000" dirty="0"/>
          </a:p>
        </p:txBody>
      </p:sp>
      <p:sp>
        <p:nvSpPr>
          <p:cNvPr id="6" name="Rectangle 5"/>
          <p:cNvSpPr/>
          <p:nvPr/>
        </p:nvSpPr>
        <p:spPr>
          <a:xfrm>
            <a:off x="4810368" y="1967239"/>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453319" y="2088958"/>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450023" y="3179955"/>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54070" y="2935941"/>
            <a:ext cx="2747612" cy="276999"/>
          </a:xfrm>
          <a:prstGeom prst="rect">
            <a:avLst/>
          </a:prstGeom>
          <a:noFill/>
        </p:spPr>
        <p:txBody>
          <a:bodyPr wrap="none" rtlCol="0">
            <a:spAutoFit/>
          </a:bodyPr>
          <a:lstStyle/>
          <a:p>
            <a:r>
              <a:rPr lang="en-US" sz="1200" dirty="0" smtClean="0">
                <a:latin typeface="+mj-lt"/>
                <a:cs typeface="Courier New" pitchFamily="49" charset="0"/>
              </a:rPr>
              <a:t>(3) HTTP GET </a:t>
            </a:r>
            <a:r>
              <a:rPr lang="en-US" sz="1200" dirty="0" err="1" smtClean="0">
                <a:latin typeface="+mj-lt"/>
                <a:cs typeface="Courier New" pitchFamily="49" charset="0"/>
              </a:rPr>
              <a:t>bar.php</a:t>
            </a:r>
            <a:r>
              <a:rPr lang="en-US" sz="1200" dirty="0" smtClean="0">
                <a:latin typeface="+mj-lt"/>
                <a:cs typeface="Courier New" pitchFamily="49" charset="0"/>
              </a:rPr>
              <a:t> / HTTP 1.1</a:t>
            </a:r>
            <a:endParaRPr lang="en-US" sz="1200" dirty="0">
              <a:latin typeface="+mj-lt"/>
              <a:cs typeface="Courier New" pitchFamily="49" charset="0"/>
            </a:endParaRPr>
          </a:p>
        </p:txBody>
      </p:sp>
      <p:sp>
        <p:nvSpPr>
          <p:cNvPr id="12" name="Can 11"/>
          <p:cNvSpPr/>
          <p:nvPr/>
        </p:nvSpPr>
        <p:spPr>
          <a:xfrm>
            <a:off x="7059060" y="1414344"/>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7095346" y="1716443"/>
            <a:ext cx="763992" cy="276999"/>
          </a:xfrm>
          <a:prstGeom prst="rect">
            <a:avLst/>
          </a:prstGeom>
          <a:noFill/>
        </p:spPr>
        <p:txBody>
          <a:bodyPr wrap="none" rtlCol="0">
            <a:spAutoFit/>
          </a:bodyPr>
          <a:lstStyle/>
          <a:p>
            <a:r>
              <a:rPr lang="en-US" sz="1200" dirty="0" err="1">
                <a:latin typeface="+mj-lt"/>
                <a:cs typeface="Courier New" pitchFamily="49" charset="0"/>
              </a:rPr>
              <a:t>b</a:t>
            </a:r>
            <a:r>
              <a:rPr lang="en-US" sz="1200" dirty="0" err="1" smtClean="0">
                <a:latin typeface="+mj-lt"/>
                <a:cs typeface="Courier New" pitchFamily="49" charset="0"/>
              </a:rPr>
              <a:t>ar.php</a:t>
            </a:r>
            <a:endParaRPr lang="en-US" sz="1200" dirty="0">
              <a:latin typeface="+mj-lt"/>
              <a:cs typeface="Courier New" pitchFamily="49" charset="0"/>
            </a:endParaRPr>
          </a:p>
        </p:txBody>
      </p:sp>
      <p:cxnSp>
        <p:nvCxnSpPr>
          <p:cNvPr id="15" name="Straight Connector 14"/>
          <p:cNvCxnSpPr/>
          <p:nvPr/>
        </p:nvCxnSpPr>
        <p:spPr>
          <a:xfrm flipV="1">
            <a:off x="6466368" y="1995399"/>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61703" y="1995399"/>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810368" y="2927157"/>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735066" y="1093057"/>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sp>
        <p:nvSpPr>
          <p:cNvPr id="27" name="TextBox 26"/>
          <p:cNvSpPr txBox="1"/>
          <p:nvPr/>
        </p:nvSpPr>
        <p:spPr>
          <a:xfrm>
            <a:off x="2616927" y="3430192"/>
            <a:ext cx="2057400" cy="830997"/>
          </a:xfrm>
          <a:prstGeom prst="rect">
            <a:avLst/>
          </a:prstGeom>
          <a:noFill/>
        </p:spPr>
        <p:txBody>
          <a:bodyPr wrap="square" rtlCol="0">
            <a:spAutoFit/>
          </a:bodyPr>
          <a:lstStyle/>
          <a:p>
            <a:r>
              <a:rPr lang="en-US" sz="1200" dirty="0" smtClean="0">
                <a:latin typeface="+mj-lt"/>
                <a:cs typeface="Courier New" pitchFamily="49" charset="0"/>
              </a:rPr>
              <a:t>(8) Apache sends output produced by running </a:t>
            </a:r>
            <a:r>
              <a:rPr lang="en-US" sz="1200" dirty="0" err="1" smtClean="0">
                <a:latin typeface="+mj-lt"/>
                <a:cs typeface="Courier New" pitchFamily="49" charset="0"/>
              </a:rPr>
              <a:t>bar.php</a:t>
            </a:r>
            <a:r>
              <a:rPr lang="en-US" sz="1200" dirty="0">
                <a:latin typeface="+mj-lt"/>
                <a:cs typeface="Courier New" pitchFamily="49" charset="0"/>
              </a:rPr>
              <a:t> </a:t>
            </a:r>
            <a:r>
              <a:rPr lang="en-US" sz="1200" dirty="0" smtClean="0">
                <a:latin typeface="+mj-lt"/>
                <a:cs typeface="Courier New" pitchFamily="49" charset="0"/>
              </a:rPr>
              <a:t>as an HTTP response to client.</a:t>
            </a:r>
          </a:p>
        </p:txBody>
      </p:sp>
      <p:cxnSp>
        <p:nvCxnSpPr>
          <p:cNvPr id="28" name="Straight Arrow Connector 27"/>
          <p:cNvCxnSpPr/>
          <p:nvPr/>
        </p:nvCxnSpPr>
        <p:spPr>
          <a:xfrm flipH="1" flipV="1">
            <a:off x="1454071" y="3270056"/>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55451" y="907857"/>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sp>
        <p:nvSpPr>
          <p:cNvPr id="24" name="TextBox 23"/>
          <p:cNvSpPr txBox="1"/>
          <p:nvPr/>
        </p:nvSpPr>
        <p:spPr>
          <a:xfrm>
            <a:off x="749387" y="1365057"/>
            <a:ext cx="1389063" cy="646331"/>
          </a:xfrm>
          <a:prstGeom prst="rect">
            <a:avLst/>
          </a:prstGeom>
          <a:noFill/>
        </p:spPr>
        <p:txBody>
          <a:bodyPr wrap="square" rtlCol="0">
            <a:spAutoFit/>
          </a:bodyPr>
          <a:lstStyle/>
          <a:p>
            <a:r>
              <a:rPr lang="en-US" sz="1200" dirty="0" smtClean="0">
                <a:latin typeface="+mj-lt"/>
                <a:cs typeface="Courier New" pitchFamily="49" charset="0"/>
              </a:rPr>
              <a:t>(1) Request IP address of foo.com</a:t>
            </a:r>
            <a:endParaRPr lang="en-US" sz="1200" dirty="0">
              <a:latin typeface="+mj-lt"/>
              <a:cs typeface="Courier New" pitchFamily="49" charset="0"/>
            </a:endParaRPr>
          </a:p>
        </p:txBody>
      </p:sp>
      <p:cxnSp>
        <p:nvCxnSpPr>
          <p:cNvPr id="26" name="Elbow Connector 25"/>
          <p:cNvCxnSpPr>
            <a:endCxn id="20" idx="2"/>
          </p:cNvCxnSpPr>
          <p:nvPr/>
        </p:nvCxnSpPr>
        <p:spPr>
          <a:xfrm flipV="1">
            <a:off x="1443921" y="1365057"/>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74127" y="1431611"/>
            <a:ext cx="1726616" cy="646331"/>
          </a:xfrm>
          <a:prstGeom prst="rect">
            <a:avLst/>
          </a:prstGeom>
          <a:noFill/>
        </p:spPr>
        <p:txBody>
          <a:bodyPr wrap="square" rtlCol="0">
            <a:spAutoFit/>
          </a:bodyPr>
          <a:lstStyle/>
          <a:p>
            <a:r>
              <a:rPr lang="en-US" sz="1200" dirty="0" smtClean="0">
                <a:latin typeface="+mj-lt"/>
                <a:cs typeface="Courier New" pitchFamily="49" charset="0"/>
              </a:rPr>
              <a:t>(2) Returns IP address (e.g. 192.168.1.1)</a:t>
            </a:r>
            <a:endParaRPr lang="en-US" sz="1200" dirty="0">
              <a:latin typeface="+mj-lt"/>
              <a:cs typeface="Courier New" pitchFamily="49" charset="0"/>
            </a:endParaRPr>
          </a:p>
        </p:txBody>
      </p:sp>
      <p:cxnSp>
        <p:nvCxnSpPr>
          <p:cNvPr id="33" name="Elbow Connector 32"/>
          <p:cNvCxnSpPr/>
          <p:nvPr/>
        </p:nvCxnSpPr>
        <p:spPr>
          <a:xfrm rot="10800000" flipV="1">
            <a:off x="1450023" y="1365056"/>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22974" y="3757930"/>
            <a:ext cx="1347661" cy="1015663"/>
          </a:xfrm>
          <a:prstGeom prst="rect">
            <a:avLst/>
          </a:prstGeom>
          <a:noFill/>
        </p:spPr>
        <p:txBody>
          <a:bodyPr wrap="square" rtlCol="0">
            <a:spAutoFit/>
          </a:bodyPr>
          <a:lstStyle/>
          <a:p>
            <a:r>
              <a:rPr lang="en-US" sz="1200" dirty="0" smtClean="0">
                <a:latin typeface="+mj-lt"/>
                <a:cs typeface="Courier New" pitchFamily="49" charset="0"/>
              </a:rPr>
              <a:t>(9) Client Web browser displays the content returned</a:t>
            </a:r>
            <a:endParaRPr lang="en-US" sz="1200" dirty="0">
              <a:latin typeface="+mj-lt"/>
              <a:cs typeface="Courier New" pitchFamily="49" charset="0"/>
            </a:endParaRPr>
          </a:p>
        </p:txBody>
      </p:sp>
      <p:sp>
        <p:nvSpPr>
          <p:cNvPr id="34" name="Rectangle 33"/>
          <p:cNvSpPr/>
          <p:nvPr/>
        </p:nvSpPr>
        <p:spPr>
          <a:xfrm>
            <a:off x="5893527" y="2927158"/>
            <a:ext cx="572841" cy="82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PHP</a:t>
            </a:r>
            <a:endParaRPr lang="en-US" sz="1200" dirty="0">
              <a:solidFill>
                <a:schemeClr val="tx1"/>
              </a:solidFill>
              <a:latin typeface="+mj-lt"/>
            </a:endParaRPr>
          </a:p>
        </p:txBody>
      </p:sp>
      <p:sp>
        <p:nvSpPr>
          <p:cNvPr id="35" name="Rectangle 34"/>
          <p:cNvSpPr/>
          <p:nvPr/>
        </p:nvSpPr>
        <p:spPr>
          <a:xfrm>
            <a:off x="4800743" y="4641657"/>
            <a:ext cx="1656000" cy="11721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36" name="TextBox 35"/>
          <p:cNvSpPr txBox="1"/>
          <p:nvPr/>
        </p:nvSpPr>
        <p:spPr>
          <a:xfrm>
            <a:off x="4867003" y="4641657"/>
            <a:ext cx="1483724" cy="461665"/>
          </a:xfrm>
          <a:prstGeom prst="rect">
            <a:avLst/>
          </a:prstGeom>
          <a:noFill/>
        </p:spPr>
        <p:txBody>
          <a:bodyPr wrap="square" rtlCol="0">
            <a:spAutoFit/>
          </a:bodyPr>
          <a:lstStyle/>
          <a:p>
            <a:r>
              <a:rPr lang="en-US" sz="1200" dirty="0" smtClean="0">
                <a:latin typeface="+mj-lt"/>
              </a:rPr>
              <a:t>Database Server</a:t>
            </a:r>
          </a:p>
          <a:p>
            <a:r>
              <a:rPr lang="en-US" sz="1200" dirty="0" smtClean="0">
                <a:latin typeface="+mj-lt"/>
              </a:rPr>
              <a:t>(e.g., MySQL)</a:t>
            </a:r>
            <a:endParaRPr lang="en-US" sz="1200" dirty="0">
              <a:latin typeface="+mj-lt"/>
            </a:endParaRPr>
          </a:p>
        </p:txBody>
      </p:sp>
      <p:sp>
        <p:nvSpPr>
          <p:cNvPr id="37" name="Can 36"/>
          <p:cNvSpPr/>
          <p:nvPr/>
        </p:nvSpPr>
        <p:spPr>
          <a:xfrm>
            <a:off x="6969075" y="5214645"/>
            <a:ext cx="528526" cy="49381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38" name="Can 37"/>
          <p:cNvSpPr/>
          <p:nvPr/>
        </p:nvSpPr>
        <p:spPr>
          <a:xfrm>
            <a:off x="7121475" y="5367045"/>
            <a:ext cx="528526" cy="49381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39" name="Can 38"/>
          <p:cNvSpPr/>
          <p:nvPr/>
        </p:nvSpPr>
        <p:spPr>
          <a:xfrm>
            <a:off x="7273875" y="5519445"/>
            <a:ext cx="528526" cy="49381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cxnSp>
        <p:nvCxnSpPr>
          <p:cNvPr id="40" name="Straight Connector 39"/>
          <p:cNvCxnSpPr>
            <a:endCxn id="37" idx="2"/>
          </p:cNvCxnSpPr>
          <p:nvPr/>
        </p:nvCxnSpPr>
        <p:spPr>
          <a:xfrm flipV="1">
            <a:off x="6456743" y="5461551"/>
            <a:ext cx="512332" cy="725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350727" y="3757930"/>
            <a:ext cx="1" cy="8837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6215032" y="3748996"/>
            <a:ext cx="1" cy="8926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55791" y="3212940"/>
            <a:ext cx="337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a:endCxn id="19" idx="3"/>
          </p:cNvCxnSpPr>
          <p:nvPr/>
        </p:nvCxnSpPr>
        <p:spPr>
          <a:xfrm flipH="1" flipV="1">
            <a:off x="5555791" y="3338077"/>
            <a:ext cx="33773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79327" y="2422839"/>
            <a:ext cx="1905000" cy="2492990"/>
          </a:xfrm>
          <a:prstGeom prst="rect">
            <a:avLst/>
          </a:prstGeom>
          <a:noFill/>
        </p:spPr>
        <p:txBody>
          <a:bodyPr wrap="square" rtlCol="0">
            <a:spAutoFit/>
          </a:bodyPr>
          <a:lstStyle/>
          <a:p>
            <a:r>
              <a:rPr lang="en-US" sz="1200" dirty="0" smtClean="0">
                <a:latin typeface="+mj-lt"/>
                <a:cs typeface="Courier New" pitchFamily="49" charset="0"/>
              </a:rPr>
              <a:t>(4) Apache receives HTTP GET request, looks for </a:t>
            </a:r>
            <a:r>
              <a:rPr lang="en-US" sz="1200" dirty="0" err="1" smtClean="0">
                <a:latin typeface="+mj-lt"/>
                <a:cs typeface="Courier New" pitchFamily="49" charset="0"/>
              </a:rPr>
              <a:t>bar.php</a:t>
            </a:r>
            <a:r>
              <a:rPr lang="en-US" sz="1200" dirty="0" smtClean="0">
                <a:latin typeface="+mj-lt"/>
                <a:cs typeface="Courier New" pitchFamily="49" charset="0"/>
              </a:rPr>
              <a:t> on disk.</a:t>
            </a:r>
          </a:p>
          <a:p>
            <a:endParaRPr lang="en-US" sz="1200" dirty="0">
              <a:latin typeface="+mj-lt"/>
              <a:cs typeface="Courier New" pitchFamily="49" charset="0"/>
            </a:endParaRPr>
          </a:p>
          <a:p>
            <a:r>
              <a:rPr lang="en-US" sz="1200" dirty="0" smtClean="0">
                <a:latin typeface="+mj-lt"/>
                <a:cs typeface="Courier New" pitchFamily="49" charset="0"/>
              </a:rPr>
              <a:t>(5) Apache runs </a:t>
            </a:r>
            <a:r>
              <a:rPr lang="en-US" sz="1200" dirty="0" err="1" smtClean="0">
                <a:latin typeface="+mj-lt"/>
                <a:cs typeface="Courier New" pitchFamily="49" charset="0"/>
              </a:rPr>
              <a:t>bar.php</a:t>
            </a:r>
            <a:r>
              <a:rPr lang="en-US" sz="1200" dirty="0" smtClean="0">
                <a:latin typeface="+mj-lt"/>
                <a:cs typeface="Courier New" pitchFamily="49" charset="0"/>
              </a:rPr>
              <a:t> using PHP.</a:t>
            </a:r>
          </a:p>
          <a:p>
            <a:endParaRPr lang="en-US" sz="1200" dirty="0" smtClean="0">
              <a:latin typeface="+mj-lt"/>
              <a:cs typeface="Courier New" pitchFamily="49" charset="0"/>
            </a:endParaRPr>
          </a:p>
          <a:p>
            <a:r>
              <a:rPr lang="en-US" sz="1200" dirty="0">
                <a:latin typeface="+mj-lt"/>
                <a:cs typeface="Courier New" pitchFamily="49" charset="0"/>
              </a:rPr>
              <a:t>(6) In this scenario, the PHP code </a:t>
            </a:r>
            <a:r>
              <a:rPr lang="en-US" sz="1200" dirty="0" smtClean="0">
                <a:latin typeface="+mj-lt"/>
                <a:cs typeface="Courier New" pitchFamily="49" charset="0"/>
              </a:rPr>
              <a:t>issues a query to the database to get data.</a:t>
            </a:r>
            <a:endParaRPr lang="en-US" sz="1200" dirty="0">
              <a:latin typeface="+mj-lt"/>
              <a:cs typeface="Courier New" pitchFamily="49" charset="0"/>
            </a:endParaRPr>
          </a:p>
          <a:p>
            <a:endParaRPr lang="en-US" sz="1200" dirty="0">
              <a:latin typeface="+mj-lt"/>
              <a:cs typeface="Courier New" pitchFamily="49" charset="0"/>
            </a:endParaRPr>
          </a:p>
        </p:txBody>
      </p:sp>
      <p:sp>
        <p:nvSpPr>
          <p:cNvPr id="3" name="Rectangle 2"/>
          <p:cNvSpPr/>
          <p:nvPr/>
        </p:nvSpPr>
        <p:spPr>
          <a:xfrm>
            <a:off x="2921727" y="4942316"/>
            <a:ext cx="1879016" cy="830997"/>
          </a:xfrm>
          <a:prstGeom prst="rect">
            <a:avLst/>
          </a:prstGeom>
        </p:spPr>
        <p:txBody>
          <a:bodyPr wrap="square">
            <a:spAutoFit/>
          </a:bodyPr>
          <a:lstStyle/>
          <a:p>
            <a:r>
              <a:rPr lang="en-US" sz="1200" dirty="0" smtClean="0">
                <a:latin typeface="+mj-lt"/>
                <a:cs typeface="Courier New" pitchFamily="49" charset="0"/>
              </a:rPr>
              <a:t>(7) The database executes the query and returns the results to PHP.</a:t>
            </a:r>
            <a:endParaRPr lang="en-US" sz="1200" dirty="0">
              <a:latin typeface="+mj-lt"/>
              <a:cs typeface="Courier New" pitchFamily="49" charset="0"/>
            </a:endParaRPr>
          </a:p>
        </p:txBody>
      </p:sp>
      <p:sp>
        <p:nvSpPr>
          <p:cNvPr id="4" name="Footer Placeholder 3"/>
          <p:cNvSpPr>
            <a:spLocks noGrp="1"/>
          </p:cNvSpPr>
          <p:nvPr>
            <p:ph type="ftr" sz="quarter" idx="11"/>
          </p:nvPr>
        </p:nvSpPr>
        <p:spPr/>
        <p:txBody>
          <a:bodyPr/>
          <a:lstStyle/>
          <a:p>
            <a:r>
              <a:rPr lang="en-US" smtClean="0">
                <a:latin typeface="+mj-lt"/>
              </a:rPr>
              <a:t>Rob Capra - Understanding Web Protocols and Data Exchange</a:t>
            </a:r>
            <a:endParaRPr lang="en-US">
              <a:latin typeface="+mj-lt"/>
            </a:endParaRPr>
          </a:p>
        </p:txBody>
      </p:sp>
      <p:sp>
        <p:nvSpPr>
          <p:cNvPr id="5" name="Slide Number Placeholder 4"/>
          <p:cNvSpPr>
            <a:spLocks noGrp="1"/>
          </p:cNvSpPr>
          <p:nvPr>
            <p:ph type="sldNum" sz="quarter" idx="12"/>
          </p:nvPr>
        </p:nvSpPr>
        <p:spPr/>
        <p:txBody>
          <a:bodyPr/>
          <a:lstStyle/>
          <a:p>
            <a:fld id="{91D11958-1960-4AC3-B3FE-C8FF6A01984A}" type="slidenum">
              <a:rPr lang="en-US" smtClean="0">
                <a:latin typeface="+mj-lt"/>
              </a:rPr>
              <a:t>16</a:t>
            </a:fld>
            <a:endParaRPr lang="en-US">
              <a:latin typeface="+mj-lt"/>
            </a:endParaRPr>
          </a:p>
        </p:txBody>
      </p:sp>
    </p:spTree>
    <p:extLst>
      <p:ext uri="{BB962C8B-B14F-4D97-AF65-F5344CB8AC3E}">
        <p14:creationId xmlns:p14="http://schemas.microsoft.com/office/powerpoint/2010/main" val="182620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6121"/>
            <a:ext cx="7886700" cy="941160"/>
          </a:xfrm>
        </p:spPr>
        <p:txBody>
          <a:bodyPr/>
          <a:lstStyle/>
          <a:p>
            <a:r>
              <a:rPr lang="en-US" dirty="0" smtClean="0"/>
              <a:t>Components </a:t>
            </a:r>
            <a:r>
              <a:rPr lang="en-US" sz="2400" dirty="0" smtClean="0"/>
              <a:t>(part 2)</a:t>
            </a:r>
            <a:endParaRPr lang="en-US" sz="2800" dirty="0"/>
          </a:p>
        </p:txBody>
      </p:sp>
      <p:sp>
        <p:nvSpPr>
          <p:cNvPr id="17" name="TextBox 16"/>
          <p:cNvSpPr txBox="1"/>
          <p:nvPr/>
        </p:nvSpPr>
        <p:spPr>
          <a:xfrm>
            <a:off x="628650" y="1219392"/>
            <a:ext cx="7834727" cy="464742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PHP</a:t>
            </a:r>
          </a:p>
          <a:p>
            <a:pPr marL="800100" lvl="1" indent="-342900">
              <a:buFont typeface="Arial" panose="020B0604020202020204" pitchFamily="34" charset="0"/>
              <a:buChar char="•"/>
            </a:pPr>
            <a:r>
              <a:rPr lang="en-US" sz="2000" dirty="0" smtClean="0"/>
              <a:t>PHP is a server-side programming language</a:t>
            </a:r>
          </a:p>
          <a:p>
            <a:pPr marL="800100" lvl="1" indent="-342900">
              <a:buFont typeface="Arial" panose="020B0604020202020204" pitchFamily="34" charset="0"/>
              <a:buChar char="•"/>
            </a:pPr>
            <a:r>
              <a:rPr lang="en-US" sz="2000" dirty="0" smtClean="0"/>
              <a:t>Commonly used for web development</a:t>
            </a:r>
          </a:p>
          <a:p>
            <a:pPr marL="800100" lvl="1" indent="-342900">
              <a:buFont typeface="Arial" panose="020B0604020202020204" pitchFamily="34" charset="0"/>
              <a:buChar char="•"/>
            </a:pPr>
            <a:r>
              <a:rPr lang="en-US" sz="2000" dirty="0" smtClean="0"/>
              <a:t>Integrates well with Apache web server software</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Database</a:t>
            </a:r>
            <a:endParaRPr lang="en-US" sz="2400" dirty="0"/>
          </a:p>
          <a:p>
            <a:pPr marL="800100" lvl="1" indent="-342900">
              <a:buFont typeface="Arial" panose="020B0604020202020204" pitchFamily="34" charset="0"/>
              <a:buChar char="•"/>
            </a:pPr>
            <a:r>
              <a:rPr lang="en-US" sz="2000" dirty="0"/>
              <a:t>MySQL/</a:t>
            </a:r>
            <a:r>
              <a:rPr lang="en-US" sz="2000" dirty="0" err="1"/>
              <a:t>MariaDB</a:t>
            </a:r>
            <a:r>
              <a:rPr lang="en-US" sz="2000" dirty="0"/>
              <a:t> is open-source relational database software</a:t>
            </a:r>
          </a:p>
          <a:p>
            <a:pPr marL="800100" lvl="1" indent="-342900">
              <a:buFont typeface="Arial" panose="020B0604020202020204" pitchFamily="34" charset="0"/>
              <a:buChar char="•"/>
            </a:pPr>
            <a:r>
              <a:rPr lang="en-US" sz="2000" dirty="0" smtClean="0"/>
              <a:t>Currently (2015) </a:t>
            </a:r>
            <a:r>
              <a:rPr lang="en-US" sz="2000" dirty="0"/>
              <a:t>MySQL and </a:t>
            </a:r>
            <a:r>
              <a:rPr lang="en-US" sz="2000" dirty="0" err="1"/>
              <a:t>MariaDB</a:t>
            </a:r>
            <a:r>
              <a:rPr lang="en-US" sz="2000" dirty="0"/>
              <a:t> are </a:t>
            </a:r>
            <a:r>
              <a:rPr lang="en-US" sz="2000" dirty="0" smtClean="0"/>
              <a:t>“drop-in” compatible</a:t>
            </a:r>
            <a:endParaRPr lang="en-US" sz="2000" dirty="0"/>
          </a:p>
          <a:p>
            <a:pPr marL="800100" lvl="1" indent="-342900">
              <a:buFont typeface="Arial" panose="020B0604020202020204" pitchFamily="34" charset="0"/>
              <a:buChar char="•"/>
            </a:pPr>
            <a:r>
              <a:rPr lang="en-US" sz="2000" dirty="0"/>
              <a:t>Commonly used for web development</a:t>
            </a:r>
          </a:p>
          <a:p>
            <a:pPr marL="800100" lvl="1" indent="-342900">
              <a:buFont typeface="Arial" panose="020B0604020202020204" pitchFamily="34" charset="0"/>
              <a:buChar char="•"/>
            </a:pPr>
            <a:r>
              <a:rPr lang="en-US" sz="2000" dirty="0"/>
              <a:t>PHP has </a:t>
            </a:r>
            <a:r>
              <a:rPr lang="en-US" sz="2000" dirty="0" smtClean="0"/>
              <a:t>methods </a:t>
            </a:r>
            <a:r>
              <a:rPr lang="en-US" sz="2000" dirty="0"/>
              <a:t>for issuing queries and receiving results from </a:t>
            </a:r>
            <a:r>
              <a:rPr lang="en-US" sz="2000" dirty="0" smtClean="0"/>
              <a:t>MySQL/</a:t>
            </a:r>
            <a:r>
              <a:rPr lang="en-US" sz="2000" dirty="0" err="1" smtClean="0"/>
              <a:t>MariaDB</a:t>
            </a:r>
            <a:endParaRPr lang="en-US" dirty="0" smtClean="0"/>
          </a:p>
          <a:p>
            <a:pPr marL="800100" lvl="1" indent="-342900">
              <a:buFont typeface="Arial" panose="020B0604020202020204" pitchFamily="34" charset="0"/>
              <a:buChar char="•"/>
            </a:pPr>
            <a:endParaRPr lang="en-US" sz="24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17</a:t>
            </a:fld>
            <a:endParaRPr lang="en-US"/>
          </a:p>
        </p:txBody>
      </p:sp>
    </p:spTree>
    <p:extLst>
      <p:ext uri="{BB962C8B-B14F-4D97-AF65-F5344CB8AC3E}">
        <p14:creationId xmlns:p14="http://schemas.microsoft.com/office/powerpoint/2010/main" val="200358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LAMP Stack</a:t>
            </a:r>
            <a:endParaRPr lang="en-US" sz="2800" dirty="0"/>
          </a:p>
        </p:txBody>
      </p:sp>
      <p:sp>
        <p:nvSpPr>
          <p:cNvPr id="17" name="TextBox 16"/>
          <p:cNvSpPr txBox="1"/>
          <p:nvPr/>
        </p:nvSpPr>
        <p:spPr>
          <a:xfrm>
            <a:off x="628650" y="1353162"/>
            <a:ext cx="7834727" cy="4832092"/>
          </a:xfrm>
          <a:prstGeom prst="rect">
            <a:avLst/>
          </a:prstGeom>
          <a:noFill/>
        </p:spPr>
        <p:txBody>
          <a:bodyPr wrap="square" rtlCol="0">
            <a:spAutoFit/>
          </a:bodyPr>
          <a:lstStyle/>
          <a:p>
            <a:pPr marL="342900" indent="-342900">
              <a:buFont typeface="Arial" panose="020B0604020202020204" pitchFamily="34" charset="0"/>
              <a:buChar char="•"/>
            </a:pPr>
            <a:r>
              <a:rPr lang="en-US" sz="2200" b="1" dirty="0" smtClean="0"/>
              <a:t>L</a:t>
            </a:r>
            <a:r>
              <a:rPr lang="en-US" sz="2200" dirty="0" smtClean="0"/>
              <a:t>inux</a:t>
            </a:r>
          </a:p>
          <a:p>
            <a:pPr marL="800100" lvl="1" indent="-342900">
              <a:buFont typeface="Arial" panose="020B0604020202020204" pitchFamily="34" charset="0"/>
              <a:buChar char="•"/>
            </a:pPr>
            <a:r>
              <a:rPr lang="en-US" sz="2200" dirty="0" smtClean="0"/>
              <a:t>Operating system for Web server</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b="1" dirty="0" smtClean="0"/>
              <a:t>A</a:t>
            </a:r>
            <a:r>
              <a:rPr lang="en-US" sz="2200" dirty="0" smtClean="0"/>
              <a:t>pache</a:t>
            </a:r>
          </a:p>
          <a:p>
            <a:pPr marL="800100" lvl="1" indent="-342900">
              <a:buFont typeface="Arial" panose="020B0604020202020204" pitchFamily="34" charset="0"/>
              <a:buChar char="•"/>
            </a:pPr>
            <a:r>
              <a:rPr lang="en-US" sz="2200" dirty="0" smtClean="0"/>
              <a:t>Web server software that handles HTTP requests</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b="1" dirty="0" smtClean="0"/>
              <a:t>M</a:t>
            </a:r>
            <a:r>
              <a:rPr lang="en-US" sz="2200" dirty="0" smtClean="0"/>
              <a:t>ySQL/</a:t>
            </a:r>
            <a:r>
              <a:rPr lang="en-US" sz="2200" dirty="0" err="1" smtClean="0"/>
              <a:t>MariaDB</a:t>
            </a:r>
            <a:endParaRPr lang="en-US" sz="2200" dirty="0"/>
          </a:p>
          <a:p>
            <a:pPr marL="800100" lvl="1" indent="-342900">
              <a:buFont typeface="Arial" panose="020B0604020202020204" pitchFamily="34" charset="0"/>
              <a:buChar char="•"/>
            </a:pPr>
            <a:r>
              <a:rPr lang="en-US" sz="2200" dirty="0" smtClean="0"/>
              <a:t>Relational database</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b="1" dirty="0" smtClean="0"/>
              <a:t>P</a:t>
            </a:r>
            <a:r>
              <a:rPr lang="en-US" sz="2200" dirty="0" smtClean="0"/>
              <a:t>HP</a:t>
            </a:r>
          </a:p>
          <a:p>
            <a:pPr marL="800100" lvl="1" indent="-342900">
              <a:buFont typeface="Arial" panose="020B0604020202020204" pitchFamily="34" charset="0"/>
              <a:buChar char="•"/>
            </a:pPr>
            <a:r>
              <a:rPr lang="en-US" sz="2200" dirty="0" smtClean="0"/>
              <a:t>Server-side scripting language for Web development</a:t>
            </a:r>
          </a:p>
          <a:p>
            <a:pPr lvl="1"/>
            <a:endParaRPr lang="en-US" sz="2200" dirty="0" smtClean="0"/>
          </a:p>
          <a:p>
            <a:pPr marL="800100" lvl="1" indent="-342900">
              <a:buFont typeface="Arial" panose="020B0604020202020204" pitchFamily="34" charset="0"/>
              <a:buChar char="•"/>
            </a:pPr>
            <a:endParaRPr lang="en-US" sz="22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18</a:t>
            </a:fld>
            <a:endParaRPr lang="en-US"/>
          </a:p>
        </p:txBody>
      </p:sp>
    </p:spTree>
    <p:extLst>
      <p:ext uri="{BB962C8B-B14F-4D97-AF65-F5344CB8AC3E}">
        <p14:creationId xmlns:p14="http://schemas.microsoft.com/office/powerpoint/2010/main" val="1544179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86008"/>
            <a:ext cx="7886700" cy="880792"/>
          </a:xfrm>
        </p:spPr>
        <p:txBody>
          <a:bodyPr/>
          <a:lstStyle/>
          <a:p>
            <a:r>
              <a:rPr lang="en-US" dirty="0" smtClean="0"/>
              <a:t>Archiving Issues</a:t>
            </a:r>
            <a:endParaRPr lang="en-US" sz="2800" dirty="0"/>
          </a:p>
        </p:txBody>
      </p:sp>
      <p:sp>
        <p:nvSpPr>
          <p:cNvPr id="17" name="TextBox 16"/>
          <p:cNvSpPr txBox="1"/>
          <p:nvPr/>
        </p:nvSpPr>
        <p:spPr>
          <a:xfrm>
            <a:off x="654636" y="1066800"/>
            <a:ext cx="7834727" cy="492442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Each of the components in a LAMP stack are part of the </a:t>
            </a:r>
            <a:r>
              <a:rPr lang="en-US" sz="2400" b="1" dirty="0" smtClean="0"/>
              <a:t>context</a:t>
            </a:r>
            <a:r>
              <a:rPr lang="en-US" sz="2400" dirty="0" smtClean="0"/>
              <a:t> for presenting the Web pages that are stored on the server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What is needed to preserve web pages (or full web sites) as they were originally created and </a:t>
            </a:r>
            <a:r>
              <a:rPr lang="en-US" sz="2400" dirty="0"/>
              <a:t>presented (e.g. consider a site from back in </a:t>
            </a:r>
            <a:r>
              <a:rPr lang="en-US" sz="2400" dirty="0" smtClean="0"/>
              <a:t>1995)?</a:t>
            </a:r>
          </a:p>
          <a:p>
            <a:pPr marL="800100" lvl="1" indent="-342900">
              <a:buFont typeface="Arial" panose="020B0604020202020204" pitchFamily="34" charset="0"/>
              <a:buChar char="•"/>
            </a:pPr>
            <a:r>
              <a:rPr lang="en-US" sz="2000" dirty="0" smtClean="0"/>
              <a:t>Software versions of all LAMP components</a:t>
            </a:r>
          </a:p>
          <a:p>
            <a:pPr marL="800100" lvl="1" indent="-342900">
              <a:buFont typeface="Arial" panose="020B0604020202020204" pitchFamily="34" charset="0"/>
              <a:buChar char="•"/>
            </a:pPr>
            <a:r>
              <a:rPr lang="en-US" sz="2000" dirty="0" smtClean="0"/>
              <a:t>Data sources for any dynamic pages</a:t>
            </a:r>
          </a:p>
          <a:p>
            <a:pPr marL="800100" lvl="1" indent="-342900">
              <a:buFont typeface="Arial" panose="020B0604020202020204" pitchFamily="34" charset="0"/>
              <a:buChar char="•"/>
            </a:pPr>
            <a:r>
              <a:rPr lang="en-US" sz="2000" dirty="0" smtClean="0"/>
              <a:t>Client browser versions</a:t>
            </a:r>
          </a:p>
          <a:p>
            <a:pPr marL="800100" lvl="1" indent="-342900">
              <a:buFont typeface="Arial" panose="020B0604020202020204" pitchFamily="34" charset="0"/>
              <a:buChar char="•"/>
            </a:pPr>
            <a:r>
              <a:rPr lang="en-US" sz="2000" dirty="0" smtClean="0"/>
              <a:t>Plug-ins or other technologies used</a:t>
            </a:r>
          </a:p>
          <a:p>
            <a:pPr marL="800100" lvl="1" indent="-342900">
              <a:buFont typeface="Arial" panose="020B0604020202020204" pitchFamily="34" charset="0"/>
              <a:buChar char="•"/>
            </a:pPr>
            <a:r>
              <a:rPr lang="en-US" sz="2000" dirty="0" smtClean="0"/>
              <a:t>...</a:t>
            </a:r>
            <a:endParaRPr lang="en-US" dirty="0" smtClean="0"/>
          </a:p>
          <a:p>
            <a:pPr marL="800100" lvl="1" indent="-342900">
              <a:buFont typeface="Arial" panose="020B0604020202020204" pitchFamily="34" charset="0"/>
              <a:buChar char="•"/>
            </a:pPr>
            <a:endParaRPr lang="en-US" sz="2400" dirty="0"/>
          </a:p>
        </p:txBody>
      </p:sp>
      <p:sp>
        <p:nvSpPr>
          <p:cNvPr id="3" name="Footer Placeholder 2"/>
          <p:cNvSpPr>
            <a:spLocks noGrp="1"/>
          </p:cNvSpPr>
          <p:nvPr>
            <p:ph type="ftr" sz="quarter" idx="11"/>
          </p:nvPr>
        </p:nvSpPr>
        <p:spPr/>
        <p:txBody>
          <a:bodyPr/>
          <a:lstStyle/>
          <a:p>
            <a:r>
              <a:rPr lang="en-US" smtClean="0"/>
              <a:t>Rob Capra, 2016 – Demystifying the Web</a:t>
            </a:r>
            <a:endParaRPr lang="en-US"/>
          </a:p>
        </p:txBody>
      </p:sp>
    </p:spTree>
    <p:extLst>
      <p:ext uri="{BB962C8B-B14F-4D97-AF65-F5344CB8AC3E}">
        <p14:creationId xmlns:p14="http://schemas.microsoft.com/office/powerpoint/2010/main" val="426821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a:t>
            </a:fld>
            <a:endParaRPr lang="en-US"/>
          </a:p>
        </p:txBody>
      </p:sp>
      <p:sp>
        <p:nvSpPr>
          <p:cNvPr id="7" name="TextBox 6"/>
          <p:cNvSpPr txBox="1"/>
          <p:nvPr/>
        </p:nvSpPr>
        <p:spPr>
          <a:xfrm>
            <a:off x="484450" y="417838"/>
            <a:ext cx="8090321" cy="2800767"/>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1:</a:t>
            </a:r>
          </a:p>
          <a:p>
            <a:r>
              <a:rPr lang="en-US" sz="4400" b="1" dirty="0" smtClean="0">
                <a:latin typeface="Verdana" panose="020B0604030504040204" pitchFamily="34" charset="0"/>
                <a:ea typeface="Verdana" panose="020B0604030504040204" pitchFamily="34" charset="0"/>
                <a:cs typeface="Verdana" panose="020B0604030504040204" pitchFamily="34" charset="0"/>
              </a:rPr>
              <a:t>Why are Web technologies important to data management?</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542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86921" y="1955153"/>
            <a:ext cx="3848740" cy="1408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2" name="Title 1"/>
          <p:cNvSpPr>
            <a:spLocks noGrp="1"/>
          </p:cNvSpPr>
          <p:nvPr>
            <p:ph type="title"/>
          </p:nvPr>
        </p:nvSpPr>
        <p:spPr>
          <a:xfrm>
            <a:off x="692311" y="397571"/>
            <a:ext cx="7886700" cy="1325563"/>
          </a:xfrm>
        </p:spPr>
        <p:txBody>
          <a:bodyPr>
            <a:noAutofit/>
          </a:bodyPr>
          <a:lstStyle/>
          <a:p>
            <a:r>
              <a:rPr lang="en-US" sz="3200" dirty="0" smtClean="0"/>
              <a:t>Focus:  Domain Name Service (DNS)</a:t>
            </a:r>
            <a:endParaRPr lang="en-US" sz="3200" dirty="0"/>
          </a:p>
        </p:txBody>
      </p:sp>
      <p:sp>
        <p:nvSpPr>
          <p:cNvPr id="6" name="Rectangle 5"/>
          <p:cNvSpPr/>
          <p:nvPr/>
        </p:nvSpPr>
        <p:spPr>
          <a:xfrm>
            <a:off x="4847902" y="3319335"/>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490853" y="3441054"/>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487557" y="4532051"/>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096594" y="2766440"/>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7050631" y="3068539"/>
            <a:ext cx="823302" cy="276999"/>
          </a:xfrm>
          <a:prstGeom prst="rect">
            <a:avLst/>
          </a:prstGeom>
          <a:noFill/>
        </p:spPr>
        <p:txBody>
          <a:bodyPr wrap="none" rtlCol="0">
            <a:spAutoFit/>
          </a:bodyPr>
          <a:lstStyle/>
          <a:p>
            <a:r>
              <a:rPr lang="en-US" sz="1200" dirty="0" smtClean="0">
                <a:latin typeface="+mj-lt"/>
                <a:cs typeface="Courier New" pitchFamily="49" charset="0"/>
              </a:rPr>
              <a:t>bar.html</a:t>
            </a:r>
            <a:endParaRPr lang="en-US" sz="1200" dirty="0">
              <a:latin typeface="+mj-lt"/>
              <a:cs typeface="Courier New" pitchFamily="49" charset="0"/>
            </a:endParaRPr>
          </a:p>
        </p:txBody>
      </p:sp>
      <p:cxnSp>
        <p:nvCxnSpPr>
          <p:cNvPr id="15" name="Straight Connector 14"/>
          <p:cNvCxnSpPr/>
          <p:nvPr/>
        </p:nvCxnSpPr>
        <p:spPr>
          <a:xfrm flipV="1">
            <a:off x="6503902" y="3347495"/>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9237" y="3347495"/>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847902" y="4279253"/>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772600" y="2445153"/>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cxnSp>
        <p:nvCxnSpPr>
          <p:cNvPr id="28" name="Straight Arrow Connector 27"/>
          <p:cNvCxnSpPr/>
          <p:nvPr/>
        </p:nvCxnSpPr>
        <p:spPr>
          <a:xfrm flipH="1" flipV="1">
            <a:off x="1491605" y="4622152"/>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92985" y="2259953"/>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sp>
        <p:nvSpPr>
          <p:cNvPr id="24" name="TextBox 23"/>
          <p:cNvSpPr txBox="1"/>
          <p:nvPr/>
        </p:nvSpPr>
        <p:spPr>
          <a:xfrm>
            <a:off x="786921" y="2717153"/>
            <a:ext cx="1389063" cy="646331"/>
          </a:xfrm>
          <a:prstGeom prst="rect">
            <a:avLst/>
          </a:prstGeom>
          <a:noFill/>
        </p:spPr>
        <p:txBody>
          <a:bodyPr wrap="square" rtlCol="0">
            <a:spAutoFit/>
          </a:bodyPr>
          <a:lstStyle/>
          <a:p>
            <a:r>
              <a:rPr lang="en-US" sz="1200" dirty="0" smtClean="0">
                <a:latin typeface="+mj-lt"/>
                <a:cs typeface="Courier New" pitchFamily="49" charset="0"/>
              </a:rPr>
              <a:t>(1) Request IP address of foo.com</a:t>
            </a:r>
            <a:endParaRPr lang="en-US" sz="1200" dirty="0">
              <a:latin typeface="+mj-lt"/>
              <a:cs typeface="Courier New" pitchFamily="49" charset="0"/>
            </a:endParaRPr>
          </a:p>
        </p:txBody>
      </p:sp>
      <p:cxnSp>
        <p:nvCxnSpPr>
          <p:cNvPr id="26" name="Elbow Connector 25"/>
          <p:cNvCxnSpPr>
            <a:endCxn id="20" idx="2"/>
          </p:cNvCxnSpPr>
          <p:nvPr/>
        </p:nvCxnSpPr>
        <p:spPr>
          <a:xfrm flipV="1">
            <a:off x="1481455" y="2717153"/>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11661" y="2783707"/>
            <a:ext cx="1726616" cy="646331"/>
          </a:xfrm>
          <a:prstGeom prst="rect">
            <a:avLst/>
          </a:prstGeom>
          <a:noFill/>
        </p:spPr>
        <p:txBody>
          <a:bodyPr wrap="square" rtlCol="0">
            <a:spAutoFit/>
          </a:bodyPr>
          <a:lstStyle/>
          <a:p>
            <a:r>
              <a:rPr lang="en-US" sz="1200" dirty="0" smtClean="0">
                <a:latin typeface="+mj-lt"/>
                <a:cs typeface="Courier New" pitchFamily="49" charset="0"/>
              </a:rPr>
              <a:t>(2) Returns IP address (e.g. 192.168.1.1)</a:t>
            </a:r>
            <a:endParaRPr lang="en-US" sz="1200" dirty="0">
              <a:latin typeface="+mj-lt"/>
              <a:cs typeface="Courier New" pitchFamily="49" charset="0"/>
            </a:endParaRPr>
          </a:p>
        </p:txBody>
      </p:sp>
      <p:cxnSp>
        <p:nvCxnSpPr>
          <p:cNvPr id="33" name="Elbow Connector 32"/>
          <p:cNvCxnSpPr/>
          <p:nvPr/>
        </p:nvCxnSpPr>
        <p:spPr>
          <a:xfrm rot="10800000" flipV="1">
            <a:off x="1487557" y="2717152"/>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8" name="Slide Number Placeholder 7"/>
          <p:cNvSpPr>
            <a:spLocks noGrp="1"/>
          </p:cNvSpPr>
          <p:nvPr>
            <p:ph type="sldNum" sz="quarter" idx="12"/>
          </p:nvPr>
        </p:nvSpPr>
        <p:spPr/>
        <p:txBody>
          <a:bodyPr/>
          <a:lstStyle/>
          <a:p>
            <a:fld id="{91D11958-1960-4AC3-B3FE-C8FF6A01984A}" type="slidenum">
              <a:rPr lang="en-US" smtClean="0"/>
              <a:t>20</a:t>
            </a:fld>
            <a:endParaRPr lang="en-US"/>
          </a:p>
        </p:txBody>
      </p:sp>
    </p:spTree>
    <p:extLst>
      <p:ext uri="{BB962C8B-B14F-4D97-AF65-F5344CB8AC3E}">
        <p14:creationId xmlns:p14="http://schemas.microsoft.com/office/powerpoint/2010/main" val="173544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59" y="156121"/>
            <a:ext cx="7886700" cy="958577"/>
          </a:xfrm>
        </p:spPr>
        <p:txBody>
          <a:bodyPr/>
          <a:lstStyle/>
          <a:p>
            <a:r>
              <a:rPr lang="en-US" dirty="0" smtClean="0"/>
              <a:t>IP Addresses and DNS</a:t>
            </a:r>
            <a:endParaRPr lang="en-US" dirty="0"/>
          </a:p>
        </p:txBody>
      </p:sp>
      <p:sp>
        <p:nvSpPr>
          <p:cNvPr id="3" name="Content Placeholder 2"/>
          <p:cNvSpPr>
            <a:spLocks noGrp="1"/>
          </p:cNvSpPr>
          <p:nvPr>
            <p:ph idx="1"/>
          </p:nvPr>
        </p:nvSpPr>
        <p:spPr>
          <a:xfrm>
            <a:off x="637359" y="1156057"/>
            <a:ext cx="7886700" cy="4351338"/>
          </a:xfrm>
        </p:spPr>
        <p:txBody>
          <a:bodyPr>
            <a:normAutofit fontScale="92500" lnSpcReduction="10000"/>
          </a:bodyPr>
          <a:lstStyle/>
          <a:p>
            <a:r>
              <a:rPr lang="en-US" sz="2600" dirty="0" smtClean="0"/>
              <a:t>Computers on the web are identified by IP addresses</a:t>
            </a:r>
          </a:p>
          <a:p>
            <a:pPr lvl="1">
              <a:buFont typeface="Wingdings" panose="05000000000000000000" pitchFamily="2" charset="2"/>
              <a:buChar char="§"/>
            </a:pPr>
            <a:r>
              <a:rPr lang="en-US" sz="2200" dirty="0"/>
              <a:t>e</a:t>
            </a:r>
            <a:r>
              <a:rPr lang="en-US" sz="2200" dirty="0" smtClean="0"/>
              <a:t>.g., 192.168.1.1</a:t>
            </a:r>
          </a:p>
          <a:p>
            <a:pPr>
              <a:buFont typeface="Wingdings" panose="05000000000000000000" pitchFamily="2" charset="2"/>
              <a:buChar char="§"/>
            </a:pPr>
            <a:r>
              <a:rPr lang="en-US" sz="2600" dirty="0" smtClean="0"/>
              <a:t>Domain Name System</a:t>
            </a:r>
            <a:endParaRPr lang="en-US" sz="2600" dirty="0"/>
          </a:p>
          <a:p>
            <a:pPr lvl="1">
              <a:buFont typeface="Wingdings" panose="05000000000000000000" pitchFamily="2" charset="2"/>
              <a:buChar char="§"/>
            </a:pPr>
            <a:r>
              <a:rPr lang="en-US" sz="2200" dirty="0" smtClean="0"/>
              <a:t>Hierarchical naming system</a:t>
            </a:r>
          </a:p>
          <a:p>
            <a:pPr lvl="1">
              <a:buFont typeface="Wingdings" panose="05000000000000000000" pitchFamily="2" charset="2"/>
              <a:buChar char="§"/>
            </a:pPr>
            <a:r>
              <a:rPr lang="en-US" sz="2200" dirty="0" smtClean="0"/>
              <a:t>.com, .gov., .</a:t>
            </a:r>
            <a:r>
              <a:rPr lang="en-US" sz="2200" dirty="0" err="1" smtClean="0"/>
              <a:t>edu</a:t>
            </a:r>
            <a:endParaRPr lang="en-US" sz="2200" dirty="0"/>
          </a:p>
          <a:p>
            <a:pPr lvl="1">
              <a:buFont typeface="Wingdings" panose="05000000000000000000" pitchFamily="2" charset="2"/>
              <a:buChar char="§"/>
            </a:pPr>
            <a:r>
              <a:rPr lang="en-US" sz="2200" dirty="0" smtClean="0"/>
              <a:t>.ca, .au, .</a:t>
            </a:r>
            <a:r>
              <a:rPr lang="en-US" sz="2200" dirty="0" err="1" smtClean="0"/>
              <a:t>tv</a:t>
            </a:r>
            <a:endParaRPr lang="en-US" sz="2200" dirty="0"/>
          </a:p>
          <a:p>
            <a:pPr>
              <a:buFont typeface="Wingdings" panose="05000000000000000000" pitchFamily="2" charset="2"/>
              <a:buChar char="§"/>
            </a:pPr>
            <a:r>
              <a:rPr lang="en-US" sz="2600" dirty="0" smtClean="0"/>
              <a:t>DNS Registrars</a:t>
            </a:r>
          </a:p>
          <a:p>
            <a:pPr lvl="1">
              <a:buFont typeface="Wingdings" panose="05000000000000000000" pitchFamily="2" charset="2"/>
              <a:buChar char="§"/>
            </a:pPr>
            <a:r>
              <a:rPr lang="en-US" sz="2200" dirty="0" smtClean="0"/>
              <a:t>Maintain mappings of names to IP addresses</a:t>
            </a:r>
          </a:p>
          <a:p>
            <a:pPr lvl="1">
              <a:buFont typeface="Wingdings" panose="05000000000000000000" pitchFamily="2" charset="2"/>
              <a:buChar char="§"/>
            </a:pPr>
            <a:r>
              <a:rPr lang="en-US" sz="2200" dirty="0" smtClean="0"/>
              <a:t>Distribute this list to DNS servers</a:t>
            </a:r>
          </a:p>
          <a:p>
            <a:pPr>
              <a:buFont typeface="Wingdings" panose="05000000000000000000" pitchFamily="2" charset="2"/>
              <a:buChar char="§"/>
            </a:pPr>
            <a:r>
              <a:rPr lang="en-US" sz="2600" dirty="0" smtClean="0"/>
              <a:t>DNS Servers</a:t>
            </a:r>
          </a:p>
          <a:p>
            <a:pPr lvl="1">
              <a:buFont typeface="Wingdings" panose="05000000000000000000" pitchFamily="2" charset="2"/>
              <a:buChar char="§"/>
            </a:pPr>
            <a:r>
              <a:rPr lang="en-US" sz="2200" dirty="0" smtClean="0"/>
              <a:t>Given a name, returns an IP address</a:t>
            </a:r>
          </a:p>
          <a:p>
            <a:pPr lvl="1">
              <a:buFont typeface="Wingdings" panose="05000000000000000000" pitchFamily="2" charset="2"/>
              <a:buChar char="§"/>
            </a:pPr>
            <a:endParaRPr lang="en-US" dirty="0" smtClean="0"/>
          </a:p>
        </p:txBody>
      </p:sp>
      <p:sp>
        <p:nvSpPr>
          <p:cNvPr id="4" name="TextBox 3"/>
          <p:cNvSpPr txBox="1"/>
          <p:nvPr/>
        </p:nvSpPr>
        <p:spPr>
          <a:xfrm>
            <a:off x="6915514" y="4684853"/>
            <a:ext cx="2514600" cy="923330"/>
          </a:xfrm>
          <a:prstGeom prst="rect">
            <a:avLst/>
          </a:prstGeom>
          <a:noFill/>
        </p:spPr>
        <p:txBody>
          <a:bodyPr wrap="square" rtlCol="0">
            <a:spAutoFit/>
          </a:bodyPr>
          <a:lstStyle/>
          <a:p>
            <a:r>
              <a:rPr lang="en-US" b="1" dirty="0" smtClean="0">
                <a:solidFill>
                  <a:srgbClr val="FF0000"/>
                </a:solidFill>
              </a:rPr>
              <a:t>Issues:</a:t>
            </a:r>
          </a:p>
          <a:p>
            <a:r>
              <a:rPr lang="en-US" b="1" dirty="0" smtClean="0">
                <a:solidFill>
                  <a:srgbClr val="FF0000"/>
                </a:solidFill>
              </a:rPr>
              <a:t>Who do you trust?</a:t>
            </a:r>
          </a:p>
          <a:p>
            <a:r>
              <a:rPr lang="en-US" b="1" dirty="0" smtClean="0">
                <a:solidFill>
                  <a:srgbClr val="FF0000"/>
                </a:solidFill>
              </a:rPr>
              <a:t>(Google DNS 8.8.8.8)</a:t>
            </a: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21</a:t>
            </a:fld>
            <a:endParaRPr lang="en-US"/>
          </a:p>
        </p:txBody>
      </p:sp>
    </p:spTree>
    <p:extLst>
      <p:ext uri="{BB962C8B-B14F-4D97-AF65-F5344CB8AC3E}">
        <p14:creationId xmlns:p14="http://schemas.microsoft.com/office/powerpoint/2010/main" val="1947686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4491"/>
            <a:ext cx="7886700" cy="612935"/>
          </a:xfrm>
        </p:spPr>
        <p:txBody>
          <a:bodyPr>
            <a:normAutofit fontScale="90000"/>
          </a:bodyPr>
          <a:lstStyle/>
          <a:p>
            <a:r>
              <a:rPr lang="en-US" dirty="0" err="1" smtClean="0"/>
              <a:t>nslookup</a:t>
            </a:r>
            <a:endParaRPr lang="en-US" dirty="0"/>
          </a:p>
        </p:txBody>
      </p:sp>
      <p:sp>
        <p:nvSpPr>
          <p:cNvPr id="3" name="Content Placeholder 2"/>
          <p:cNvSpPr>
            <a:spLocks noGrp="1"/>
          </p:cNvSpPr>
          <p:nvPr>
            <p:ph idx="1"/>
          </p:nvPr>
        </p:nvSpPr>
        <p:spPr>
          <a:xfrm>
            <a:off x="457200" y="1035935"/>
            <a:ext cx="8229600" cy="2354966"/>
          </a:xfrm>
        </p:spPr>
        <p:txBody>
          <a:bodyPr>
            <a:normAutofit/>
          </a:bodyPr>
          <a:lstStyle/>
          <a:p>
            <a:pPr marL="514350" indent="-514350">
              <a:buFont typeface="+mj-lt"/>
              <a:buAutoNum type="arabicPeriod"/>
            </a:pPr>
            <a:r>
              <a:rPr lang="en-US" sz="2600" dirty="0" smtClean="0"/>
              <a:t>Start menu </a:t>
            </a:r>
            <a:r>
              <a:rPr lang="en-US" sz="2600" dirty="0" smtClean="0">
                <a:sym typeface="Wingdings" panose="05000000000000000000" pitchFamily="2" charset="2"/>
              </a:rPr>
              <a:t> search box (bottom of menu)</a:t>
            </a:r>
          </a:p>
          <a:p>
            <a:pPr marL="514350" indent="-514350">
              <a:buFont typeface="+mj-lt"/>
              <a:buAutoNum type="arabicPeriod"/>
            </a:pPr>
            <a:r>
              <a:rPr lang="en-US" sz="2600" dirty="0" smtClean="0">
                <a:sym typeface="Wingdings" panose="05000000000000000000" pitchFamily="2" charset="2"/>
              </a:rPr>
              <a:t>Type in (then press enter):   </a:t>
            </a:r>
            <a:r>
              <a:rPr lang="en-US" sz="2600" b="1" dirty="0" err="1" smtClean="0">
                <a:latin typeface="Courier New" panose="02070309020205020404" pitchFamily="49" charset="0"/>
                <a:cs typeface="Courier New" panose="02070309020205020404" pitchFamily="49" charset="0"/>
                <a:sym typeface="Wingdings" panose="05000000000000000000" pitchFamily="2" charset="2"/>
              </a:rPr>
              <a:t>cmd</a:t>
            </a:r>
            <a:endParaRPr lang="en-US" sz="2600" b="1" dirty="0" smtClean="0">
              <a:latin typeface="Courier New" panose="02070309020205020404" pitchFamily="49" charset="0"/>
              <a:cs typeface="Courier New" panose="02070309020205020404" pitchFamily="49" charset="0"/>
              <a:sym typeface="Wingdings" panose="05000000000000000000" pitchFamily="2" charset="2"/>
            </a:endParaRPr>
          </a:p>
          <a:p>
            <a:pPr marL="514350" indent="-514350">
              <a:buFont typeface="+mj-lt"/>
              <a:buAutoNum type="arabicPeriod"/>
            </a:pPr>
            <a:r>
              <a:rPr lang="en-US" sz="2600" dirty="0" smtClean="0">
                <a:sym typeface="Wingdings" panose="05000000000000000000" pitchFamily="2" charset="2"/>
              </a:rPr>
              <a:t>At the prompt, try:</a:t>
            </a:r>
          </a:p>
          <a:p>
            <a:pPr marL="400050" lvl="1" indent="0">
              <a:buNone/>
            </a:pPr>
            <a:r>
              <a:rPr lang="en-US" sz="2200" dirty="0">
                <a:sym typeface="Wingdings" panose="05000000000000000000" pitchFamily="2" charset="2"/>
              </a:rPr>
              <a:t>	</a:t>
            </a:r>
            <a:r>
              <a:rPr lang="en-US" sz="2600" b="1" dirty="0" err="1">
                <a:latin typeface="Courier New" panose="02070309020205020404" pitchFamily="49" charset="0"/>
                <a:cs typeface="Courier New" panose="02070309020205020404" pitchFamily="49" charset="0"/>
                <a:sym typeface="Wingdings" panose="05000000000000000000" pitchFamily="2" charset="2"/>
              </a:rPr>
              <a:t>nslookup</a:t>
            </a:r>
            <a:r>
              <a:rPr lang="en-US" sz="2600" b="1" dirty="0">
                <a:latin typeface="Courier New" panose="02070309020205020404" pitchFamily="49" charset="0"/>
                <a:cs typeface="Courier New" panose="02070309020205020404" pitchFamily="49" charset="0"/>
                <a:sym typeface="Wingdings" panose="05000000000000000000" pitchFamily="2" charset="2"/>
              </a:rPr>
              <a:t> sils.unc.edu</a:t>
            </a:r>
          </a:p>
          <a:p>
            <a:pPr marL="400050" lvl="1" indent="0">
              <a:buNone/>
            </a:pPr>
            <a:r>
              <a:rPr lang="en-US" sz="2600" b="1" dirty="0">
                <a:latin typeface="Courier New" panose="02070309020205020404" pitchFamily="49" charset="0"/>
                <a:cs typeface="Courier New" panose="02070309020205020404" pitchFamily="49" charset="0"/>
                <a:sym typeface="Wingdings" panose="05000000000000000000" pitchFamily="2" charset="2"/>
              </a:rPr>
              <a:t>	</a:t>
            </a:r>
            <a:r>
              <a:rPr lang="en-US" sz="2600" b="1" dirty="0" err="1">
                <a:latin typeface="Courier New" panose="02070309020205020404" pitchFamily="49" charset="0"/>
                <a:cs typeface="Courier New" panose="02070309020205020404" pitchFamily="49" charset="0"/>
                <a:sym typeface="Wingdings" panose="05000000000000000000" pitchFamily="2" charset="2"/>
              </a:rPr>
              <a:t>nslookup</a:t>
            </a:r>
            <a:r>
              <a:rPr lang="en-US" sz="2600" b="1" dirty="0">
                <a:latin typeface="Courier New" panose="02070309020205020404" pitchFamily="49" charset="0"/>
                <a:cs typeface="Courier New" panose="02070309020205020404" pitchFamily="49" charset="0"/>
                <a:sym typeface="Wingdings" panose="05000000000000000000" pitchFamily="2" charset="2"/>
              </a:rPr>
              <a:t> nytimes.com</a:t>
            </a:r>
            <a:endParaRPr lang="en-US" sz="2600" b="1" dirty="0">
              <a:latin typeface="Courier New" panose="02070309020205020404" pitchFamily="49" charset="0"/>
              <a:cs typeface="Courier New" panose="02070309020205020404" pitchFamily="49" charset="0"/>
            </a:endParaRPr>
          </a:p>
          <a:p>
            <a:pPr lvl="1">
              <a:buFont typeface="Wingdings" panose="05000000000000000000" pitchFamily="2" charset="2"/>
              <a:buChar char="§"/>
            </a:pPr>
            <a:endParaRPr lang="en-US"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0" t="8172" r="34651" b="12829"/>
          <a:stretch/>
        </p:blipFill>
        <p:spPr bwMode="auto">
          <a:xfrm>
            <a:off x="1425278" y="3320130"/>
            <a:ext cx="3657600" cy="2614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12946" y="3940381"/>
            <a:ext cx="2022477" cy="923330"/>
          </a:xfrm>
          <a:prstGeom prst="rect">
            <a:avLst/>
          </a:prstGeom>
          <a:noFill/>
        </p:spPr>
        <p:txBody>
          <a:bodyPr wrap="none" rtlCol="0">
            <a:spAutoFit/>
          </a:bodyPr>
          <a:lstStyle/>
          <a:p>
            <a:r>
              <a:rPr lang="en-US" dirty="0" smtClean="0"/>
              <a:t>DNS served used</a:t>
            </a:r>
          </a:p>
          <a:p>
            <a:endParaRPr lang="en-US" dirty="0"/>
          </a:p>
          <a:p>
            <a:r>
              <a:rPr lang="en-US" dirty="0" smtClean="0"/>
              <a:t>IP address returned</a:t>
            </a:r>
            <a:endParaRPr lang="en-US" dirty="0"/>
          </a:p>
        </p:txBody>
      </p:sp>
      <p:cxnSp>
        <p:nvCxnSpPr>
          <p:cNvPr id="7" name="Straight Arrow Connector 6"/>
          <p:cNvCxnSpPr/>
          <p:nvPr/>
        </p:nvCxnSpPr>
        <p:spPr>
          <a:xfrm flipH="1" flipV="1">
            <a:off x="4143078" y="4005930"/>
            <a:ext cx="1587162" cy="95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09679" y="4386930"/>
            <a:ext cx="2120561" cy="2402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22</a:t>
            </a:fld>
            <a:endParaRPr lang="en-US"/>
          </a:p>
        </p:txBody>
      </p:sp>
    </p:spTree>
    <p:extLst>
      <p:ext uri="{BB962C8B-B14F-4D97-AF65-F5344CB8AC3E}">
        <p14:creationId xmlns:p14="http://schemas.microsoft.com/office/powerpoint/2010/main" val="4164214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81" y="199665"/>
            <a:ext cx="7886700" cy="968374"/>
          </a:xfrm>
        </p:spPr>
        <p:txBody>
          <a:bodyPr/>
          <a:lstStyle/>
          <a:p>
            <a:r>
              <a:rPr lang="en-US" dirty="0" smtClean="0"/>
              <a:t>Importance of DNS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1289955"/>
            <a:ext cx="2157412" cy="39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769267"/>
            <a:ext cx="5791933"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97" y="2714181"/>
            <a:ext cx="2370292" cy="286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57692" b="13462"/>
          <a:stretch/>
        </p:blipFill>
        <p:spPr bwMode="auto">
          <a:xfrm>
            <a:off x="1447800" y="3169555"/>
            <a:ext cx="6296462"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14400" y="5059335"/>
            <a:ext cx="7086600" cy="523220"/>
          </a:xfrm>
          <a:prstGeom prst="rect">
            <a:avLst/>
          </a:prstGeom>
          <a:noFill/>
        </p:spPr>
        <p:txBody>
          <a:bodyPr wrap="square" rtlCol="0">
            <a:spAutoFit/>
          </a:bodyPr>
          <a:lstStyle/>
          <a:p>
            <a:r>
              <a:rPr lang="en-US" sz="1400" dirty="0"/>
              <a:t>https://www.washingtonpost.com/news/the-switch/wp/2014/03/22/turkey-strengthens-twitter-ban-institutes-ip-level-block/</a:t>
            </a:r>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23</a:t>
            </a:fld>
            <a:endParaRPr lang="en-US"/>
          </a:p>
        </p:txBody>
      </p:sp>
    </p:spTree>
    <p:extLst>
      <p:ext uri="{BB962C8B-B14F-4D97-AF65-F5344CB8AC3E}">
        <p14:creationId xmlns:p14="http://schemas.microsoft.com/office/powerpoint/2010/main" val="270117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692868" y="2915146"/>
            <a:ext cx="4005664" cy="1946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2" name="Title 1"/>
          <p:cNvSpPr>
            <a:spLocks noGrp="1"/>
          </p:cNvSpPr>
          <p:nvPr>
            <p:ph type="title"/>
          </p:nvPr>
        </p:nvSpPr>
        <p:spPr>
          <a:xfrm>
            <a:off x="533076" y="226227"/>
            <a:ext cx="7886700" cy="748483"/>
          </a:xfrm>
        </p:spPr>
        <p:txBody>
          <a:bodyPr>
            <a:normAutofit/>
          </a:bodyPr>
          <a:lstStyle/>
          <a:p>
            <a:r>
              <a:rPr lang="en-US" sz="4000" dirty="0" smtClean="0"/>
              <a:t>Focus:  HTTP</a:t>
            </a:r>
            <a:endParaRPr lang="en-US" sz="4000" dirty="0"/>
          </a:p>
        </p:txBody>
      </p:sp>
      <p:sp>
        <p:nvSpPr>
          <p:cNvPr id="6" name="Rectangle 5"/>
          <p:cNvSpPr/>
          <p:nvPr/>
        </p:nvSpPr>
        <p:spPr>
          <a:xfrm>
            <a:off x="4953109" y="2322158"/>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596060" y="2443877"/>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592764" y="3534874"/>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6811" y="3290860"/>
            <a:ext cx="2747612" cy="276999"/>
          </a:xfrm>
          <a:prstGeom prst="rect">
            <a:avLst/>
          </a:prstGeom>
          <a:noFill/>
        </p:spPr>
        <p:txBody>
          <a:bodyPr wrap="none" rtlCol="0">
            <a:spAutoFit/>
          </a:bodyPr>
          <a:lstStyle/>
          <a:p>
            <a:r>
              <a:rPr lang="en-US" sz="1200" dirty="0" smtClean="0">
                <a:latin typeface="+mj-lt"/>
                <a:cs typeface="Courier New" pitchFamily="49" charset="0"/>
              </a:rPr>
              <a:t>(3) HTTP GET </a:t>
            </a:r>
            <a:r>
              <a:rPr lang="en-US" sz="1200" dirty="0" err="1" smtClean="0">
                <a:latin typeface="+mj-lt"/>
                <a:cs typeface="Courier New" pitchFamily="49" charset="0"/>
              </a:rPr>
              <a:t>bar.php</a:t>
            </a:r>
            <a:r>
              <a:rPr lang="en-US" sz="1200" dirty="0" smtClean="0">
                <a:latin typeface="+mj-lt"/>
                <a:cs typeface="Courier New" pitchFamily="49" charset="0"/>
              </a:rPr>
              <a:t> / HTTP 1.1</a:t>
            </a:r>
            <a:endParaRPr lang="en-US" sz="1200" dirty="0">
              <a:latin typeface="+mj-lt"/>
              <a:cs typeface="Courier New" pitchFamily="49" charset="0"/>
            </a:endParaRPr>
          </a:p>
        </p:txBody>
      </p:sp>
      <p:sp>
        <p:nvSpPr>
          <p:cNvPr id="12" name="Can 11"/>
          <p:cNvSpPr/>
          <p:nvPr/>
        </p:nvSpPr>
        <p:spPr>
          <a:xfrm>
            <a:off x="7201801" y="1769263"/>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7238087" y="2071362"/>
            <a:ext cx="763992" cy="276999"/>
          </a:xfrm>
          <a:prstGeom prst="rect">
            <a:avLst/>
          </a:prstGeom>
          <a:noFill/>
        </p:spPr>
        <p:txBody>
          <a:bodyPr wrap="none" rtlCol="0">
            <a:spAutoFit/>
          </a:bodyPr>
          <a:lstStyle/>
          <a:p>
            <a:r>
              <a:rPr lang="en-US" sz="1200" dirty="0" err="1">
                <a:latin typeface="+mj-lt"/>
                <a:cs typeface="Courier New" pitchFamily="49" charset="0"/>
              </a:rPr>
              <a:t>b</a:t>
            </a:r>
            <a:r>
              <a:rPr lang="en-US" sz="1200" dirty="0" err="1" smtClean="0">
                <a:latin typeface="+mj-lt"/>
                <a:cs typeface="Courier New" pitchFamily="49" charset="0"/>
              </a:rPr>
              <a:t>ar.php</a:t>
            </a:r>
            <a:endParaRPr lang="en-US" sz="1200" dirty="0">
              <a:latin typeface="+mj-lt"/>
              <a:cs typeface="Courier New" pitchFamily="49" charset="0"/>
            </a:endParaRPr>
          </a:p>
        </p:txBody>
      </p:sp>
      <p:cxnSp>
        <p:nvCxnSpPr>
          <p:cNvPr id="15" name="Straight Connector 14"/>
          <p:cNvCxnSpPr/>
          <p:nvPr/>
        </p:nvCxnSpPr>
        <p:spPr>
          <a:xfrm flipV="1">
            <a:off x="6609109" y="2350318"/>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04444" y="2350318"/>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953109" y="3282076"/>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877807" y="1447976"/>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cxnSp>
        <p:nvCxnSpPr>
          <p:cNvPr id="28" name="Straight Arrow Connector 27"/>
          <p:cNvCxnSpPr/>
          <p:nvPr/>
        </p:nvCxnSpPr>
        <p:spPr>
          <a:xfrm flipH="1" flipV="1">
            <a:off x="1596812" y="3624975"/>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98192" y="1262776"/>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cxnSp>
        <p:nvCxnSpPr>
          <p:cNvPr id="26" name="Elbow Connector 25"/>
          <p:cNvCxnSpPr>
            <a:endCxn id="20" idx="2"/>
          </p:cNvCxnSpPr>
          <p:nvPr/>
        </p:nvCxnSpPr>
        <p:spPr>
          <a:xfrm flipV="1">
            <a:off x="1586662" y="1719976"/>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1592764" y="1719975"/>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36268" y="3282077"/>
            <a:ext cx="572841" cy="82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PHP</a:t>
            </a:r>
            <a:endParaRPr lang="en-US" sz="1200" dirty="0">
              <a:solidFill>
                <a:schemeClr val="tx1"/>
              </a:solidFill>
              <a:latin typeface="+mj-lt"/>
            </a:endParaRPr>
          </a:p>
        </p:txBody>
      </p:sp>
      <p:cxnSp>
        <p:nvCxnSpPr>
          <p:cNvPr id="31" name="Straight Arrow Connector 30"/>
          <p:cNvCxnSpPr/>
          <p:nvPr/>
        </p:nvCxnSpPr>
        <p:spPr>
          <a:xfrm>
            <a:off x="5698532" y="3567859"/>
            <a:ext cx="337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a:endCxn id="19" idx="3"/>
          </p:cNvCxnSpPr>
          <p:nvPr/>
        </p:nvCxnSpPr>
        <p:spPr>
          <a:xfrm flipH="1" flipV="1">
            <a:off x="5698532" y="3692996"/>
            <a:ext cx="33773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59668" y="3785111"/>
            <a:ext cx="2057400" cy="1015663"/>
          </a:xfrm>
          <a:prstGeom prst="rect">
            <a:avLst/>
          </a:prstGeom>
          <a:noFill/>
        </p:spPr>
        <p:txBody>
          <a:bodyPr wrap="square" rtlCol="0">
            <a:spAutoFit/>
          </a:bodyPr>
          <a:lstStyle/>
          <a:p>
            <a:r>
              <a:rPr lang="en-US" sz="1200" dirty="0" smtClean="0">
                <a:latin typeface="+mj-lt"/>
                <a:cs typeface="Courier New" pitchFamily="49" charset="0"/>
              </a:rPr>
              <a:t>(7) Apache sends the HTML output produced by running </a:t>
            </a:r>
            <a:r>
              <a:rPr lang="en-US" sz="1200" dirty="0" err="1" smtClean="0">
                <a:latin typeface="+mj-lt"/>
                <a:cs typeface="Courier New" pitchFamily="49" charset="0"/>
              </a:rPr>
              <a:t>bar.php</a:t>
            </a:r>
            <a:r>
              <a:rPr lang="en-US" sz="1200" dirty="0" smtClean="0">
                <a:latin typeface="+mj-lt"/>
                <a:cs typeface="Courier New" pitchFamily="49" charset="0"/>
              </a:rPr>
              <a:t> as an HTTP response to client.</a:t>
            </a:r>
          </a:p>
        </p:txBody>
      </p:sp>
      <p:sp>
        <p:nvSpPr>
          <p:cNvPr id="8" name="Footer Placeholder 7"/>
          <p:cNvSpPr>
            <a:spLocks noGrp="1"/>
          </p:cNvSpPr>
          <p:nvPr>
            <p:ph type="ftr" sz="quarter" idx="11"/>
          </p:nvPr>
        </p:nvSpPr>
        <p:spPr/>
        <p:txBody>
          <a:bodyPr/>
          <a:lstStyle/>
          <a:p>
            <a:r>
              <a:rPr lang="en-US" smtClean="0"/>
              <a:t>Rob Capra - Understanding Web Protocols and Data Exchange</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24</a:t>
            </a:fld>
            <a:endParaRPr lang="en-US"/>
          </a:p>
        </p:txBody>
      </p:sp>
    </p:spTree>
    <p:extLst>
      <p:ext uri="{BB962C8B-B14F-4D97-AF65-F5344CB8AC3E}">
        <p14:creationId xmlns:p14="http://schemas.microsoft.com/office/powerpoint/2010/main" val="195378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15" y="163534"/>
            <a:ext cx="7886700" cy="827066"/>
          </a:xfrm>
        </p:spPr>
        <p:txBody>
          <a:bodyPr/>
          <a:lstStyle/>
          <a:p>
            <a:r>
              <a:rPr lang="en-US" dirty="0" smtClean="0"/>
              <a:t>OSI Layers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5334503"/>
              </p:ext>
            </p:extLst>
          </p:nvPr>
        </p:nvGraphicFramePr>
        <p:xfrm>
          <a:off x="2514600" y="990600"/>
          <a:ext cx="4267200" cy="5120640"/>
        </p:xfrm>
        <a:graphic>
          <a:graphicData uri="http://schemas.openxmlformats.org/drawingml/2006/table">
            <a:tbl>
              <a:tblPr firstRow="1" bandRow="1">
                <a:tableStyleId>{5C22544A-7EE6-4342-B048-85BDC9FD1C3A}</a:tableStyleId>
              </a:tblPr>
              <a:tblGrid>
                <a:gridCol w="2133600"/>
                <a:gridCol w="2133600"/>
              </a:tblGrid>
              <a:tr h="640080">
                <a:tc>
                  <a:txBody>
                    <a:bodyPr/>
                    <a:lstStyle/>
                    <a:p>
                      <a:r>
                        <a:rPr lang="en-US" dirty="0" smtClean="0">
                          <a:latin typeface="+mj-lt"/>
                        </a:rPr>
                        <a:t>Layer</a:t>
                      </a:r>
                      <a:endParaRPr lang="en-US" dirty="0">
                        <a:latin typeface="+mj-lt"/>
                      </a:endParaRPr>
                    </a:p>
                  </a:txBody>
                  <a:tcPr/>
                </a:tc>
                <a:tc>
                  <a:txBody>
                    <a:bodyPr/>
                    <a:lstStyle/>
                    <a:p>
                      <a:r>
                        <a:rPr lang="en-US" dirty="0" smtClean="0">
                          <a:latin typeface="+mj-lt"/>
                        </a:rPr>
                        <a:t>Example(s)</a:t>
                      </a:r>
                      <a:endParaRPr lang="en-US" dirty="0">
                        <a:latin typeface="+mj-lt"/>
                      </a:endParaRPr>
                    </a:p>
                  </a:txBody>
                  <a:tcPr/>
                </a:tc>
              </a:tr>
              <a:tr h="640080">
                <a:tc>
                  <a:txBody>
                    <a:bodyPr/>
                    <a:lstStyle/>
                    <a:p>
                      <a:r>
                        <a:rPr lang="en-US" dirty="0" smtClean="0">
                          <a:latin typeface="+mj-lt"/>
                        </a:rPr>
                        <a:t>7. Application</a:t>
                      </a:r>
                      <a:endParaRPr lang="en-US" dirty="0">
                        <a:latin typeface="+mj-lt"/>
                      </a:endParaRPr>
                    </a:p>
                  </a:txBody>
                  <a:tcPr/>
                </a:tc>
                <a:tc>
                  <a:txBody>
                    <a:bodyPr/>
                    <a:lstStyle/>
                    <a:p>
                      <a:r>
                        <a:rPr lang="en-US" dirty="0" smtClean="0">
                          <a:latin typeface="+mj-lt"/>
                        </a:rPr>
                        <a:t>HTTP, FTP</a:t>
                      </a:r>
                      <a:endParaRPr lang="en-US" dirty="0">
                        <a:latin typeface="+mj-lt"/>
                      </a:endParaRPr>
                    </a:p>
                  </a:txBody>
                  <a:tcPr/>
                </a:tc>
              </a:tr>
              <a:tr h="640080">
                <a:tc>
                  <a:txBody>
                    <a:bodyPr/>
                    <a:lstStyle/>
                    <a:p>
                      <a:r>
                        <a:rPr lang="en-US" dirty="0" smtClean="0">
                          <a:latin typeface="+mj-lt"/>
                        </a:rPr>
                        <a:t>6. Presentation</a:t>
                      </a:r>
                      <a:endParaRPr lang="en-US" dirty="0">
                        <a:latin typeface="+mj-lt"/>
                      </a:endParaRPr>
                    </a:p>
                  </a:txBody>
                  <a:tcPr/>
                </a:tc>
                <a:tc>
                  <a:txBody>
                    <a:bodyPr/>
                    <a:lstStyle/>
                    <a:p>
                      <a:r>
                        <a:rPr lang="en-US" dirty="0" smtClean="0">
                          <a:latin typeface="+mj-lt"/>
                        </a:rPr>
                        <a:t>HTML, CSS</a:t>
                      </a:r>
                      <a:endParaRPr lang="en-US" dirty="0">
                        <a:latin typeface="+mj-lt"/>
                      </a:endParaRPr>
                    </a:p>
                  </a:txBody>
                  <a:tcPr/>
                </a:tc>
              </a:tr>
              <a:tr h="640080">
                <a:tc>
                  <a:txBody>
                    <a:bodyPr/>
                    <a:lstStyle/>
                    <a:p>
                      <a:r>
                        <a:rPr lang="en-US" dirty="0" smtClean="0">
                          <a:latin typeface="+mj-lt"/>
                        </a:rPr>
                        <a:t>5. Session</a:t>
                      </a:r>
                      <a:endParaRPr lang="en-US" dirty="0">
                        <a:latin typeface="+mj-lt"/>
                      </a:endParaRPr>
                    </a:p>
                  </a:txBody>
                  <a:tcPr/>
                </a:tc>
                <a:tc>
                  <a:txBody>
                    <a:bodyPr/>
                    <a:lstStyle/>
                    <a:p>
                      <a:r>
                        <a:rPr lang="en-US" dirty="0" smtClean="0">
                          <a:latin typeface="+mj-lt"/>
                        </a:rPr>
                        <a:t>SSL</a:t>
                      </a:r>
                      <a:endParaRPr lang="en-US" dirty="0">
                        <a:latin typeface="+mj-lt"/>
                      </a:endParaRPr>
                    </a:p>
                  </a:txBody>
                  <a:tcPr/>
                </a:tc>
              </a:tr>
              <a:tr h="640080">
                <a:tc>
                  <a:txBody>
                    <a:bodyPr/>
                    <a:lstStyle/>
                    <a:p>
                      <a:r>
                        <a:rPr lang="en-US" dirty="0" smtClean="0">
                          <a:latin typeface="+mj-lt"/>
                        </a:rPr>
                        <a:t>4. Transport</a:t>
                      </a:r>
                      <a:endParaRPr lang="en-US" dirty="0">
                        <a:latin typeface="+mj-lt"/>
                      </a:endParaRPr>
                    </a:p>
                  </a:txBody>
                  <a:tcPr/>
                </a:tc>
                <a:tc>
                  <a:txBody>
                    <a:bodyPr/>
                    <a:lstStyle/>
                    <a:p>
                      <a:r>
                        <a:rPr lang="en-US" dirty="0" smtClean="0">
                          <a:latin typeface="+mj-lt"/>
                        </a:rPr>
                        <a:t>TCP, UDP</a:t>
                      </a:r>
                      <a:endParaRPr lang="en-US" dirty="0">
                        <a:latin typeface="+mj-lt"/>
                      </a:endParaRPr>
                    </a:p>
                  </a:txBody>
                  <a:tcPr/>
                </a:tc>
              </a:tr>
              <a:tr h="640080">
                <a:tc>
                  <a:txBody>
                    <a:bodyPr/>
                    <a:lstStyle/>
                    <a:p>
                      <a:r>
                        <a:rPr lang="en-US" dirty="0" smtClean="0">
                          <a:latin typeface="+mj-lt"/>
                        </a:rPr>
                        <a:t>3. Network</a:t>
                      </a:r>
                      <a:endParaRPr lang="en-US" dirty="0">
                        <a:latin typeface="+mj-lt"/>
                      </a:endParaRPr>
                    </a:p>
                  </a:txBody>
                  <a:tcPr/>
                </a:tc>
                <a:tc>
                  <a:txBody>
                    <a:bodyPr/>
                    <a:lstStyle/>
                    <a:p>
                      <a:r>
                        <a:rPr lang="en-US" dirty="0" smtClean="0">
                          <a:latin typeface="+mj-lt"/>
                        </a:rPr>
                        <a:t>IPv4, IPv6</a:t>
                      </a:r>
                      <a:endParaRPr lang="en-US" dirty="0">
                        <a:latin typeface="+mj-lt"/>
                      </a:endParaRPr>
                    </a:p>
                  </a:txBody>
                  <a:tcPr/>
                </a:tc>
              </a:tr>
              <a:tr h="640080">
                <a:tc>
                  <a:txBody>
                    <a:bodyPr/>
                    <a:lstStyle/>
                    <a:p>
                      <a:r>
                        <a:rPr lang="en-US" dirty="0" smtClean="0">
                          <a:latin typeface="+mj-lt"/>
                        </a:rPr>
                        <a:t>2. Data link</a:t>
                      </a:r>
                      <a:endParaRPr lang="en-US" dirty="0">
                        <a:latin typeface="+mj-lt"/>
                      </a:endParaRPr>
                    </a:p>
                  </a:txBody>
                  <a:tcPr/>
                </a:tc>
                <a:tc>
                  <a:txBody>
                    <a:bodyPr/>
                    <a:lstStyle/>
                    <a:p>
                      <a:r>
                        <a:rPr lang="en-US" dirty="0" smtClean="0">
                          <a:latin typeface="+mj-lt"/>
                        </a:rPr>
                        <a:t>PPP</a:t>
                      </a:r>
                      <a:endParaRPr lang="en-US" dirty="0">
                        <a:latin typeface="+mj-lt"/>
                      </a:endParaRPr>
                    </a:p>
                  </a:txBody>
                  <a:tcPr/>
                </a:tc>
              </a:tr>
              <a:tr h="640080">
                <a:tc>
                  <a:txBody>
                    <a:bodyPr/>
                    <a:lstStyle/>
                    <a:p>
                      <a:pPr marL="342900" indent="-342900">
                        <a:buAutoNum type="arabicPeriod"/>
                      </a:pPr>
                      <a:r>
                        <a:rPr lang="en-US" dirty="0" smtClean="0">
                          <a:latin typeface="+mj-lt"/>
                        </a:rPr>
                        <a:t>Physical</a:t>
                      </a:r>
                      <a:endParaRPr lang="en-US" dirty="0">
                        <a:latin typeface="+mj-lt"/>
                      </a:endParaRPr>
                    </a:p>
                  </a:txBody>
                  <a:tcPr/>
                </a:tc>
                <a:tc>
                  <a:txBody>
                    <a:bodyPr/>
                    <a:lstStyle/>
                    <a:p>
                      <a:r>
                        <a:rPr lang="en-US" dirty="0" smtClean="0">
                          <a:latin typeface="+mj-lt"/>
                        </a:rPr>
                        <a:t>Ethernet, DSL,</a:t>
                      </a:r>
                      <a:r>
                        <a:rPr lang="en-US" baseline="0" dirty="0" smtClean="0">
                          <a:latin typeface="+mj-lt"/>
                        </a:rPr>
                        <a:t> USB</a:t>
                      </a:r>
                      <a:endParaRPr lang="en-US" dirty="0">
                        <a:latin typeface="+mj-lt"/>
                      </a:endParaRPr>
                    </a:p>
                  </a:txBody>
                  <a:tcPr/>
                </a:tc>
              </a:tr>
            </a:tbl>
          </a:graphicData>
        </a:graphic>
      </p:graphicFrame>
      <p:sp>
        <p:nvSpPr>
          <p:cNvPr id="3" name="Footer Placeholder 2"/>
          <p:cNvSpPr>
            <a:spLocks noGrp="1"/>
          </p:cNvSpPr>
          <p:nvPr>
            <p:ph type="ftr" sz="quarter" idx="11"/>
          </p:nvPr>
        </p:nvSpPr>
        <p:spPr/>
        <p:txBody>
          <a:bodyPr/>
          <a:lstStyle/>
          <a:p>
            <a:r>
              <a:rPr lang="en-US" smtClean="0">
                <a:latin typeface="+mj-lt"/>
              </a:rPr>
              <a:t>Rob Capra - Understanding Web Protocols and Data Exchange</a:t>
            </a:r>
            <a:endParaRPr lang="en-US">
              <a:latin typeface="+mj-lt"/>
            </a:endParaRPr>
          </a:p>
        </p:txBody>
      </p:sp>
      <p:sp>
        <p:nvSpPr>
          <p:cNvPr id="5" name="Slide Number Placeholder 4"/>
          <p:cNvSpPr>
            <a:spLocks noGrp="1"/>
          </p:cNvSpPr>
          <p:nvPr>
            <p:ph type="sldNum" sz="quarter" idx="12"/>
          </p:nvPr>
        </p:nvSpPr>
        <p:spPr/>
        <p:txBody>
          <a:bodyPr/>
          <a:lstStyle/>
          <a:p>
            <a:fld id="{91D11958-1960-4AC3-B3FE-C8FF6A01984A}" type="slidenum">
              <a:rPr lang="en-US" smtClean="0">
                <a:latin typeface="+mj-lt"/>
              </a:rPr>
              <a:t>25</a:t>
            </a:fld>
            <a:endParaRPr lang="en-US">
              <a:latin typeface="+mj-lt"/>
            </a:endParaRPr>
          </a:p>
        </p:txBody>
      </p:sp>
    </p:spTree>
    <p:extLst>
      <p:ext uri="{BB962C8B-B14F-4D97-AF65-F5344CB8AC3E}">
        <p14:creationId xmlns:p14="http://schemas.microsoft.com/office/powerpoint/2010/main" val="3913878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704088" y="609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a:solidFill>
                  <a:srgbClr val="000000"/>
                </a:solidFill>
                <a:latin typeface="Calibri" panose="020F0502020204030204" pitchFamily="34" charset="0"/>
              </a:rPr>
              <a:t>HTTP Protocol</a:t>
            </a:r>
          </a:p>
        </p:txBody>
      </p:sp>
      <p:sp>
        <p:nvSpPr>
          <p:cNvPr id="14340" name="Text Box 3"/>
          <p:cNvSpPr txBox="1">
            <a:spLocks noChangeArrowheads="1"/>
          </p:cNvSpPr>
          <p:nvPr/>
        </p:nvSpPr>
        <p:spPr bwMode="auto">
          <a:xfrm>
            <a:off x="685800" y="960699"/>
            <a:ext cx="7772400" cy="485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9pPr>
          </a:lstStyle>
          <a:p>
            <a:pPr eaLnBrk="1" hangingPunct="1">
              <a:lnSpc>
                <a:spcPct val="90000"/>
              </a:lnSpc>
              <a:spcBef>
                <a:spcPts val="600"/>
              </a:spcBef>
              <a:spcAft>
                <a:spcPts val="600"/>
              </a:spcAft>
              <a:buFont typeface="Times New Roman" pitchFamily="16" charset="0"/>
              <a:buChar char="•"/>
            </a:pPr>
            <a:r>
              <a:rPr lang="en-US" b="1" dirty="0" err="1" smtClean="0">
                <a:solidFill>
                  <a:srgbClr val="000000"/>
                </a:solidFill>
                <a:latin typeface="+mj-lt"/>
              </a:rPr>
              <a:t>H</a:t>
            </a:r>
            <a:r>
              <a:rPr lang="en-US" dirty="0" err="1" smtClean="0">
                <a:solidFill>
                  <a:srgbClr val="000000"/>
                </a:solidFill>
                <a:latin typeface="+mj-lt"/>
              </a:rPr>
              <a:t>yper</a:t>
            </a:r>
            <a:r>
              <a:rPr lang="en-US" b="1" dirty="0" err="1" smtClean="0">
                <a:solidFill>
                  <a:srgbClr val="000000"/>
                </a:solidFill>
                <a:latin typeface="+mj-lt"/>
              </a:rPr>
              <a:t>T</a:t>
            </a:r>
            <a:r>
              <a:rPr lang="en-US" dirty="0" err="1" smtClean="0">
                <a:solidFill>
                  <a:srgbClr val="000000"/>
                </a:solidFill>
                <a:latin typeface="+mj-lt"/>
              </a:rPr>
              <a:t>ext</a:t>
            </a:r>
            <a:r>
              <a:rPr lang="en-US" dirty="0" smtClean="0">
                <a:solidFill>
                  <a:srgbClr val="000000"/>
                </a:solidFill>
                <a:latin typeface="+mj-lt"/>
              </a:rPr>
              <a:t> </a:t>
            </a:r>
            <a:r>
              <a:rPr lang="en-US" b="1" dirty="0">
                <a:solidFill>
                  <a:srgbClr val="000000"/>
                </a:solidFill>
                <a:latin typeface="+mj-lt"/>
              </a:rPr>
              <a:t>T</a:t>
            </a:r>
            <a:r>
              <a:rPr lang="en-US" dirty="0">
                <a:solidFill>
                  <a:srgbClr val="000000"/>
                </a:solidFill>
                <a:latin typeface="+mj-lt"/>
              </a:rPr>
              <a:t>ransfer </a:t>
            </a:r>
            <a:r>
              <a:rPr lang="en-US" b="1" dirty="0">
                <a:solidFill>
                  <a:srgbClr val="000000"/>
                </a:solidFill>
                <a:latin typeface="+mj-lt"/>
              </a:rPr>
              <a:t>P</a:t>
            </a:r>
            <a:r>
              <a:rPr lang="en-US" dirty="0">
                <a:solidFill>
                  <a:srgbClr val="000000"/>
                </a:solidFill>
                <a:latin typeface="+mj-lt"/>
              </a:rPr>
              <a:t>rotocol</a:t>
            </a:r>
          </a:p>
          <a:p>
            <a:pPr eaLnBrk="1" hangingPunct="1">
              <a:lnSpc>
                <a:spcPct val="90000"/>
              </a:lnSpc>
              <a:spcBef>
                <a:spcPts val="600"/>
              </a:spcBef>
              <a:buFont typeface="Times New Roman" pitchFamily="16" charset="0"/>
              <a:buChar char="•"/>
            </a:pPr>
            <a:r>
              <a:rPr lang="en-US" dirty="0" smtClean="0">
                <a:solidFill>
                  <a:srgbClr val="000000"/>
                </a:solidFill>
                <a:latin typeface="+mj-lt"/>
              </a:rPr>
              <a:t>Client-server communication</a:t>
            </a:r>
            <a:endParaRPr lang="en-US" dirty="0">
              <a:solidFill>
                <a:srgbClr val="000000"/>
              </a:solidFill>
              <a:latin typeface="+mj-lt"/>
            </a:endParaRPr>
          </a:p>
          <a:p>
            <a:pPr lvl="1" eaLnBrk="1" hangingPunct="1">
              <a:lnSpc>
                <a:spcPct val="90000"/>
              </a:lnSpc>
              <a:spcBef>
                <a:spcPts val="500"/>
              </a:spcBef>
              <a:spcAft>
                <a:spcPts val="600"/>
              </a:spcAft>
              <a:buFont typeface="Times New Roman" pitchFamily="16" charset="0"/>
              <a:buChar char="–"/>
            </a:pPr>
            <a:r>
              <a:rPr lang="en-US" dirty="0" smtClean="0">
                <a:solidFill>
                  <a:srgbClr val="000000"/>
                </a:solidFill>
                <a:latin typeface="+mj-lt"/>
              </a:rPr>
              <a:t>Request/response</a:t>
            </a:r>
            <a:endParaRPr lang="en-US" dirty="0">
              <a:solidFill>
                <a:srgbClr val="000000"/>
              </a:solidFill>
              <a:latin typeface="+mj-lt"/>
            </a:endParaRPr>
          </a:p>
          <a:p>
            <a:pPr eaLnBrk="1" hangingPunct="1">
              <a:lnSpc>
                <a:spcPct val="90000"/>
              </a:lnSpc>
              <a:spcBef>
                <a:spcPts val="600"/>
              </a:spcBef>
              <a:buFont typeface="Times New Roman" pitchFamily="16" charset="0"/>
              <a:buChar char="•"/>
            </a:pPr>
            <a:r>
              <a:rPr lang="en-US" dirty="0" smtClean="0">
                <a:solidFill>
                  <a:srgbClr val="000000"/>
                </a:solidFill>
                <a:latin typeface="+mj-lt"/>
              </a:rPr>
              <a:t>HTTP usually uses TCP/IP</a:t>
            </a:r>
            <a:endParaRPr lang="en-US" dirty="0">
              <a:solidFill>
                <a:srgbClr val="000000"/>
              </a:solidFill>
              <a:latin typeface="+mj-lt"/>
            </a:endParaRPr>
          </a:p>
          <a:p>
            <a:pPr lvl="1" eaLnBrk="1" hangingPunct="1">
              <a:lnSpc>
                <a:spcPct val="90000"/>
              </a:lnSpc>
              <a:spcBef>
                <a:spcPts val="500"/>
              </a:spcBef>
              <a:spcAft>
                <a:spcPts val="600"/>
              </a:spcAft>
              <a:buFont typeface="Times New Roman" pitchFamily="16" charset="0"/>
              <a:buChar char="–"/>
            </a:pPr>
            <a:r>
              <a:rPr lang="en-US" dirty="0">
                <a:solidFill>
                  <a:srgbClr val="000000"/>
                </a:solidFill>
                <a:latin typeface="+mj-lt"/>
              </a:rPr>
              <a:t>D</a:t>
            </a:r>
            <a:r>
              <a:rPr lang="en-US" dirty="0" smtClean="0">
                <a:solidFill>
                  <a:srgbClr val="000000"/>
                </a:solidFill>
                <a:latin typeface="+mj-lt"/>
              </a:rPr>
              <a:t>efault is port </a:t>
            </a:r>
            <a:r>
              <a:rPr lang="en-US" dirty="0">
                <a:solidFill>
                  <a:srgbClr val="000000"/>
                </a:solidFill>
                <a:latin typeface="+mj-lt"/>
              </a:rPr>
              <a:t>80</a:t>
            </a:r>
          </a:p>
          <a:p>
            <a:pPr eaLnBrk="1" hangingPunct="1">
              <a:lnSpc>
                <a:spcPct val="90000"/>
              </a:lnSpc>
              <a:spcBef>
                <a:spcPts val="600"/>
              </a:spcBef>
              <a:buFont typeface="Times New Roman" pitchFamily="16" charset="0"/>
              <a:buChar char="•"/>
            </a:pPr>
            <a:r>
              <a:rPr lang="en-US" dirty="0" smtClean="0">
                <a:solidFill>
                  <a:srgbClr val="000000"/>
                </a:solidFill>
                <a:latin typeface="+mj-lt"/>
              </a:rPr>
              <a:t>“Connectionless” </a:t>
            </a:r>
            <a:r>
              <a:rPr lang="en-US" dirty="0">
                <a:solidFill>
                  <a:srgbClr val="000000"/>
                </a:solidFill>
                <a:latin typeface="+mj-lt"/>
              </a:rPr>
              <a:t>and </a:t>
            </a:r>
            <a:r>
              <a:rPr lang="en-US" dirty="0" smtClean="0">
                <a:solidFill>
                  <a:srgbClr val="000000"/>
                </a:solidFill>
                <a:latin typeface="+mj-lt"/>
              </a:rPr>
              <a:t>“stateless”</a:t>
            </a:r>
            <a:endParaRPr lang="en-US" dirty="0">
              <a:solidFill>
                <a:srgbClr val="000000"/>
              </a:solidFill>
              <a:latin typeface="+mj-lt"/>
            </a:endParaRPr>
          </a:p>
          <a:p>
            <a:pPr lvl="1" eaLnBrk="1" hangingPunct="1">
              <a:lnSpc>
                <a:spcPct val="90000"/>
              </a:lnSpc>
              <a:spcBef>
                <a:spcPts val="500"/>
              </a:spcBef>
              <a:buFont typeface="Times New Roman" pitchFamily="16" charset="0"/>
              <a:buChar char="–"/>
            </a:pPr>
            <a:r>
              <a:rPr lang="en-US" dirty="0" smtClean="0">
                <a:solidFill>
                  <a:srgbClr val="000000"/>
                </a:solidFill>
                <a:latin typeface="+mj-lt"/>
              </a:rPr>
              <a:t>After </a:t>
            </a:r>
            <a:r>
              <a:rPr lang="en-US" dirty="0">
                <a:solidFill>
                  <a:srgbClr val="000000"/>
                </a:solidFill>
                <a:latin typeface="+mj-lt"/>
              </a:rPr>
              <a:t>request/response, connection </a:t>
            </a:r>
            <a:r>
              <a:rPr lang="en-US" dirty="0" smtClean="0">
                <a:solidFill>
                  <a:srgbClr val="000000"/>
                </a:solidFill>
                <a:latin typeface="+mj-lt"/>
              </a:rPr>
              <a:t>dropped</a:t>
            </a:r>
            <a:endParaRPr lang="en-US" dirty="0">
              <a:solidFill>
                <a:srgbClr val="000000"/>
              </a:solidFill>
              <a:latin typeface="+mj-lt"/>
            </a:endParaRPr>
          </a:p>
          <a:p>
            <a:pPr lvl="1" eaLnBrk="1" hangingPunct="1">
              <a:lnSpc>
                <a:spcPct val="90000"/>
              </a:lnSpc>
              <a:spcBef>
                <a:spcPts val="500"/>
              </a:spcBef>
              <a:buFont typeface="Times New Roman" pitchFamily="16" charset="0"/>
              <a:buChar char="–"/>
            </a:pPr>
            <a:r>
              <a:rPr lang="en-US" dirty="0">
                <a:solidFill>
                  <a:srgbClr val="000000"/>
                </a:solidFill>
                <a:latin typeface="+mj-lt"/>
              </a:rPr>
              <a:t>No state kept between </a:t>
            </a:r>
            <a:r>
              <a:rPr lang="en-US" dirty="0" smtClean="0">
                <a:solidFill>
                  <a:srgbClr val="000000"/>
                </a:solidFill>
                <a:latin typeface="+mj-lt"/>
              </a:rPr>
              <a:t>requests</a:t>
            </a:r>
          </a:p>
          <a:p>
            <a:pPr lvl="2" eaLnBrk="1" hangingPunct="1">
              <a:lnSpc>
                <a:spcPct val="90000"/>
              </a:lnSpc>
              <a:spcBef>
                <a:spcPts val="500"/>
              </a:spcBef>
              <a:buFont typeface="Times New Roman" pitchFamily="16" charset="0"/>
              <a:buChar char="–"/>
            </a:pPr>
            <a:r>
              <a:rPr lang="en-US" dirty="0" smtClean="0">
                <a:solidFill>
                  <a:srgbClr val="000000"/>
                </a:solidFill>
                <a:latin typeface="+mj-lt"/>
              </a:rPr>
              <a:t>(some exceptions for HTTP 1.1)</a:t>
            </a:r>
            <a:endParaRPr lang="en-US" dirty="0">
              <a:solidFill>
                <a:srgbClr val="000000"/>
              </a:solidFill>
              <a:latin typeface="+mj-lt"/>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26</a:t>
            </a:fld>
            <a:endParaRPr lang="en-US"/>
          </a:p>
        </p:txBody>
      </p:sp>
    </p:spTree>
    <p:extLst>
      <p:ext uri="{BB962C8B-B14F-4D97-AF65-F5344CB8AC3E}">
        <p14:creationId xmlns:p14="http://schemas.microsoft.com/office/powerpoint/2010/main" val="2286831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685800" y="27432"/>
            <a:ext cx="777240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3200" dirty="0">
                <a:solidFill>
                  <a:srgbClr val="000000"/>
                </a:solidFill>
                <a:latin typeface="+mj-lt"/>
              </a:rPr>
              <a:t>Universal Resource Identifiers (URIs)</a:t>
            </a:r>
          </a:p>
        </p:txBody>
      </p:sp>
      <p:sp>
        <p:nvSpPr>
          <p:cNvPr id="15364" name="Text Box 3"/>
          <p:cNvSpPr txBox="1">
            <a:spLocks noChangeArrowheads="1"/>
          </p:cNvSpPr>
          <p:nvPr/>
        </p:nvSpPr>
        <p:spPr bwMode="auto">
          <a:xfrm>
            <a:off x="685800" y="1238695"/>
            <a:ext cx="7772400" cy="130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9pPr>
          </a:lstStyle>
          <a:p>
            <a:pPr marL="0" indent="0" algn="ctr" eaLnBrk="1" hangingPunct="1">
              <a:spcBef>
                <a:spcPts val="650"/>
              </a:spcBef>
            </a:pPr>
            <a:r>
              <a:rPr lang="en-US" sz="2800" b="1" dirty="0" smtClean="0">
                <a:solidFill>
                  <a:srgbClr val="000000"/>
                </a:solidFill>
                <a:latin typeface="Courier New" pitchFamily="49" charset="0"/>
                <a:cs typeface="Courier New" pitchFamily="49" charset="0"/>
              </a:rPr>
              <a:t>Protocol://Server/Path/Object</a:t>
            </a:r>
          </a:p>
          <a:p>
            <a:pPr marL="0" indent="0" algn="ctr" eaLnBrk="1" hangingPunct="1">
              <a:spcBef>
                <a:spcPts val="650"/>
              </a:spcBef>
            </a:pPr>
            <a:endParaRPr lang="en-US" sz="2000" dirty="0" smtClean="0">
              <a:solidFill>
                <a:srgbClr val="000000"/>
              </a:solidFill>
              <a:latin typeface="Courier New" pitchFamily="49" charset="0"/>
              <a:cs typeface="Courier New" pitchFamily="49" charset="0"/>
            </a:endParaRPr>
          </a:p>
          <a:p>
            <a:pPr marL="0" indent="0" algn="ctr" eaLnBrk="1" hangingPunct="1">
              <a:spcBef>
                <a:spcPts val="650"/>
              </a:spcBef>
            </a:pPr>
            <a:r>
              <a:rPr lang="en-US" sz="2200" b="1" dirty="0" smtClean="0">
                <a:solidFill>
                  <a:srgbClr val="000000"/>
                </a:solidFill>
                <a:latin typeface="Courier New" pitchFamily="49" charset="0"/>
                <a:cs typeface="Courier New" pitchFamily="49" charset="0"/>
              </a:rPr>
              <a:t>http://www.ils.unc.edu/~rcapra/teaching.html</a:t>
            </a:r>
            <a:endParaRPr lang="en-US" sz="2200" b="1" dirty="0">
              <a:solidFill>
                <a:srgbClr val="000000"/>
              </a:solidFill>
              <a:latin typeface="Courier New" pitchFamily="49" charset="0"/>
              <a:cs typeface="Courier New" pitchFamily="49" charset="0"/>
            </a:endParaRPr>
          </a:p>
          <a:p>
            <a:pPr eaLnBrk="1" hangingPunct="1">
              <a:spcBef>
                <a:spcPts val="800"/>
              </a:spcBef>
              <a:buFont typeface="Times New Roman" pitchFamily="16" charset="0"/>
              <a:buChar char="•"/>
            </a:pPr>
            <a:endParaRPr lang="en-US" sz="1800" dirty="0" smtClean="0">
              <a:solidFill>
                <a:srgbClr val="000000"/>
              </a:solidFill>
              <a:latin typeface="Calibri" panose="020F0502020204030204" pitchFamily="34" charset="0"/>
            </a:endParaRPr>
          </a:p>
          <a:p>
            <a:pPr eaLnBrk="1" hangingPunct="1">
              <a:spcBef>
                <a:spcPts val="800"/>
              </a:spcBef>
              <a:buFont typeface="Times New Roman" pitchFamily="16" charset="0"/>
              <a:buChar char="•"/>
            </a:pPr>
            <a:endParaRPr lang="en-US" sz="3200" dirty="0" smtClean="0">
              <a:solidFill>
                <a:srgbClr val="000000"/>
              </a:solidFill>
              <a:latin typeface="Calibri" panose="020F0502020204030204" pitchFamily="34" charset="0"/>
            </a:endParaRPr>
          </a:p>
          <a:p>
            <a:pPr eaLnBrk="1" hangingPunct="1">
              <a:spcBef>
                <a:spcPts val="800"/>
              </a:spcBef>
              <a:buFont typeface="Times New Roman" pitchFamily="16" charset="0"/>
              <a:buChar char="•"/>
            </a:pPr>
            <a:endParaRPr lang="en-US" sz="3200" dirty="0">
              <a:solidFill>
                <a:srgbClr val="000000"/>
              </a:solidFill>
              <a:latin typeface="Calibri" panose="020F0502020204030204" pitchFamily="34" charset="0"/>
            </a:endParaRPr>
          </a:p>
          <a:p>
            <a:pPr eaLnBrk="1" hangingPunct="1">
              <a:spcBef>
                <a:spcPts val="800"/>
              </a:spcBef>
              <a:buFont typeface="Times New Roman" pitchFamily="16" charset="0"/>
              <a:buChar char="•"/>
            </a:pPr>
            <a:endParaRPr lang="en-US" sz="3200" dirty="0" smtClean="0">
              <a:solidFill>
                <a:srgbClr val="000000"/>
              </a:solidFill>
              <a:latin typeface="Calibri" panose="020F0502020204030204" pitchFamily="34" charset="0"/>
            </a:endParaRPr>
          </a:p>
          <a:p>
            <a:pPr lvl="1" eaLnBrk="1" hangingPunct="1">
              <a:spcBef>
                <a:spcPts val="700"/>
              </a:spcBef>
              <a:buFont typeface="Times New Roman" pitchFamily="16" charset="0"/>
              <a:buChar char="–"/>
            </a:pPr>
            <a:endParaRPr lang="en-US" sz="2800" dirty="0">
              <a:solidFill>
                <a:srgbClr val="000000"/>
              </a:solidFill>
              <a:latin typeface="Calibri" panose="020F0502020204030204" pitchFamily="34" charset="0"/>
            </a:endParaRPr>
          </a:p>
        </p:txBody>
      </p:sp>
      <p:sp>
        <p:nvSpPr>
          <p:cNvPr id="2" name="TextBox 1"/>
          <p:cNvSpPr txBox="1"/>
          <p:nvPr/>
        </p:nvSpPr>
        <p:spPr>
          <a:xfrm>
            <a:off x="532726" y="2895599"/>
            <a:ext cx="1372274" cy="1600438"/>
          </a:xfrm>
          <a:prstGeom prst="rect">
            <a:avLst/>
          </a:prstGeom>
          <a:noFill/>
        </p:spPr>
        <p:txBody>
          <a:bodyPr wrap="square" rtlCol="0">
            <a:spAutoFit/>
          </a:bodyPr>
          <a:lstStyle/>
          <a:p>
            <a:r>
              <a:rPr lang="en-US" sz="1600" dirty="0" smtClean="0">
                <a:solidFill>
                  <a:srgbClr val="000000"/>
                </a:solidFill>
                <a:latin typeface="Calibri" panose="020F0502020204030204" pitchFamily="34" charset="0"/>
              </a:rPr>
              <a:t>Protocol – these </a:t>
            </a:r>
            <a:r>
              <a:rPr lang="en-US" sz="1600" dirty="0">
                <a:solidFill>
                  <a:srgbClr val="000000"/>
                </a:solidFill>
                <a:latin typeface="Calibri" panose="020F0502020204030204" pitchFamily="34" charset="0"/>
              </a:rPr>
              <a:t>include: http, ftp, mailto, news, file</a:t>
            </a:r>
          </a:p>
          <a:p>
            <a:endParaRPr lang="en-US" dirty="0"/>
          </a:p>
        </p:txBody>
      </p:sp>
      <p:sp>
        <p:nvSpPr>
          <p:cNvPr id="3" name="Right Brace 2"/>
          <p:cNvSpPr/>
          <p:nvPr/>
        </p:nvSpPr>
        <p:spPr>
          <a:xfrm rot="5400000">
            <a:off x="1123950" y="2330506"/>
            <a:ext cx="1905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3257550" y="1416106"/>
            <a:ext cx="190500" cy="243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5196603" y="2063807"/>
            <a:ext cx="194547" cy="1147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7065527" y="1576602"/>
            <a:ext cx="194546" cy="2133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362200" y="2895599"/>
            <a:ext cx="1372274" cy="1846659"/>
          </a:xfrm>
          <a:prstGeom prst="rect">
            <a:avLst/>
          </a:prstGeom>
          <a:noFill/>
        </p:spPr>
        <p:txBody>
          <a:bodyPr wrap="square" rtlCol="0">
            <a:spAutoFit/>
          </a:bodyPr>
          <a:lstStyle/>
          <a:p>
            <a:r>
              <a:rPr lang="en-US" sz="1600" dirty="0" smtClean="0">
                <a:solidFill>
                  <a:srgbClr val="000000"/>
                </a:solidFill>
                <a:latin typeface="Calibri" panose="020F0502020204030204" pitchFamily="34" charset="0"/>
              </a:rPr>
              <a:t>Server – </a:t>
            </a:r>
          </a:p>
          <a:p>
            <a:r>
              <a:rPr lang="en-US" sz="1600" dirty="0" smtClean="0">
                <a:solidFill>
                  <a:srgbClr val="000000"/>
                </a:solidFill>
                <a:latin typeface="Calibri" panose="020F0502020204030204" pitchFamily="34" charset="0"/>
              </a:rPr>
              <a:t>the client will use DNS to lookup the IP address for this hostname</a:t>
            </a:r>
            <a:endParaRPr lang="en-US" sz="1600" dirty="0">
              <a:solidFill>
                <a:srgbClr val="000000"/>
              </a:solidFill>
              <a:latin typeface="Calibri" panose="020F0502020204030204" pitchFamily="34" charset="0"/>
            </a:endParaRPr>
          </a:p>
          <a:p>
            <a:endParaRPr lang="en-US" dirty="0"/>
          </a:p>
        </p:txBody>
      </p:sp>
      <p:sp>
        <p:nvSpPr>
          <p:cNvPr id="11" name="TextBox 10"/>
          <p:cNvSpPr txBox="1"/>
          <p:nvPr/>
        </p:nvSpPr>
        <p:spPr>
          <a:xfrm>
            <a:off x="4607739" y="2895599"/>
            <a:ext cx="1372274" cy="2092881"/>
          </a:xfrm>
          <a:prstGeom prst="rect">
            <a:avLst/>
          </a:prstGeom>
          <a:noFill/>
        </p:spPr>
        <p:txBody>
          <a:bodyPr wrap="square" rtlCol="0">
            <a:spAutoFit/>
          </a:bodyPr>
          <a:lstStyle/>
          <a:p>
            <a:r>
              <a:rPr lang="en-US" sz="1600" dirty="0" smtClean="0">
                <a:solidFill>
                  <a:srgbClr val="000000"/>
                </a:solidFill>
                <a:latin typeface="Calibri" panose="020F0502020204030204" pitchFamily="34" charset="0"/>
              </a:rPr>
              <a:t>Path – specifies where on the web server storage the item is located</a:t>
            </a:r>
            <a:endParaRPr lang="en-US" sz="1600" dirty="0">
              <a:solidFill>
                <a:srgbClr val="000000"/>
              </a:solidFill>
              <a:latin typeface="Calibri" panose="020F0502020204030204" pitchFamily="34" charset="0"/>
            </a:endParaRPr>
          </a:p>
          <a:p>
            <a:endParaRPr lang="en-US" dirty="0"/>
          </a:p>
        </p:txBody>
      </p:sp>
      <p:sp>
        <p:nvSpPr>
          <p:cNvPr id="12" name="TextBox 11"/>
          <p:cNvSpPr txBox="1"/>
          <p:nvPr/>
        </p:nvSpPr>
        <p:spPr>
          <a:xfrm>
            <a:off x="6476663" y="2895599"/>
            <a:ext cx="1372274" cy="2092881"/>
          </a:xfrm>
          <a:prstGeom prst="rect">
            <a:avLst/>
          </a:prstGeom>
          <a:noFill/>
        </p:spPr>
        <p:txBody>
          <a:bodyPr wrap="square" rtlCol="0">
            <a:spAutoFit/>
          </a:bodyPr>
          <a:lstStyle/>
          <a:p>
            <a:r>
              <a:rPr lang="en-US" sz="1600" dirty="0" smtClean="0">
                <a:solidFill>
                  <a:srgbClr val="000000"/>
                </a:solidFill>
                <a:latin typeface="Calibri" panose="020F0502020204030204" pitchFamily="34" charset="0"/>
              </a:rPr>
              <a:t>Object – specifies the specific object being requested (e.g., name of the html file)</a:t>
            </a:r>
            <a:endParaRPr lang="en-US" sz="1600" dirty="0">
              <a:solidFill>
                <a:srgbClr val="000000"/>
              </a:solidFill>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19619437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704088" y="609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a:solidFill>
                  <a:srgbClr val="000000"/>
                </a:solidFill>
                <a:latin typeface="Calibri" panose="020F0502020204030204" pitchFamily="34" charset="0"/>
              </a:rPr>
              <a:t>HTTP </a:t>
            </a:r>
            <a:r>
              <a:rPr lang="en-US" sz="4400" dirty="0" smtClean="0">
                <a:solidFill>
                  <a:srgbClr val="000000"/>
                </a:solidFill>
                <a:latin typeface="Calibri" panose="020F0502020204030204" pitchFamily="34" charset="0"/>
              </a:rPr>
              <a:t>Request &amp; Response</a:t>
            </a:r>
            <a:endParaRPr lang="en-US" sz="4400" dirty="0">
              <a:solidFill>
                <a:srgbClr val="000000"/>
              </a:solidFill>
              <a:latin typeface="Calibri" panose="020F0502020204030204" pitchFamily="34" charset="0"/>
            </a:endParaRPr>
          </a:p>
        </p:txBody>
      </p:sp>
      <p:sp>
        <p:nvSpPr>
          <p:cNvPr id="14340" name="Text Box 3"/>
          <p:cNvSpPr txBox="1">
            <a:spLocks noChangeArrowheads="1"/>
          </p:cNvSpPr>
          <p:nvPr/>
        </p:nvSpPr>
        <p:spPr bwMode="auto">
          <a:xfrm>
            <a:off x="685800" y="960699"/>
            <a:ext cx="7772400" cy="485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9pPr>
          </a:lstStyle>
          <a:p>
            <a:pPr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HTTP uses a request-response paradigm</a:t>
            </a:r>
            <a:endParaRPr lang="en-US" dirty="0">
              <a:solidFill>
                <a:srgbClr val="000000"/>
              </a:solidFill>
              <a:latin typeface="+mj-lt"/>
            </a:endParaRPr>
          </a:p>
          <a:p>
            <a:pPr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Client (your web browser) sends an </a:t>
            </a:r>
            <a:r>
              <a:rPr lang="en-US" b="1" i="1" dirty="0" smtClean="0">
                <a:solidFill>
                  <a:srgbClr val="000000"/>
                </a:solidFill>
                <a:latin typeface="+mj-lt"/>
              </a:rPr>
              <a:t>HTTP request </a:t>
            </a:r>
            <a:r>
              <a:rPr lang="en-US" dirty="0" smtClean="0">
                <a:solidFill>
                  <a:srgbClr val="000000"/>
                </a:solidFill>
                <a:latin typeface="+mj-lt"/>
              </a:rPr>
              <a:t>to a web server</a:t>
            </a:r>
          </a:p>
          <a:p>
            <a:pPr lvl="1"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A typical request might ask for</a:t>
            </a:r>
            <a:r>
              <a:rPr lang="en-US" dirty="0">
                <a:solidFill>
                  <a:srgbClr val="000000"/>
                </a:solidFill>
                <a:latin typeface="+mj-lt"/>
              </a:rPr>
              <a:t> </a:t>
            </a:r>
            <a:r>
              <a:rPr lang="en-US" dirty="0" smtClean="0">
                <a:solidFill>
                  <a:srgbClr val="000000"/>
                </a:solidFill>
                <a:latin typeface="+mj-lt"/>
              </a:rPr>
              <a:t>a page, image, PDF file, structured data (XML), etc.</a:t>
            </a:r>
          </a:p>
          <a:p>
            <a:pPr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The web server receives the request</a:t>
            </a:r>
          </a:p>
          <a:p>
            <a:pPr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If it has the requested resource and the permissions are correct, then it will return it in a </a:t>
            </a:r>
            <a:r>
              <a:rPr lang="en-US" b="1" i="1" dirty="0" smtClean="0">
                <a:solidFill>
                  <a:srgbClr val="000000"/>
                </a:solidFill>
                <a:latin typeface="+mj-lt"/>
              </a:rPr>
              <a:t>HTTP response</a:t>
            </a:r>
          </a:p>
          <a:p>
            <a:pPr eaLnBrk="1" hangingPunct="1">
              <a:lnSpc>
                <a:spcPct val="90000"/>
              </a:lnSpc>
              <a:spcBef>
                <a:spcPts val="600"/>
              </a:spcBef>
              <a:spcAft>
                <a:spcPts val="600"/>
              </a:spcAft>
              <a:buFont typeface="Times New Roman" pitchFamily="16" charset="0"/>
              <a:buChar char="•"/>
            </a:pPr>
            <a:r>
              <a:rPr lang="en-US" dirty="0" smtClean="0">
                <a:solidFill>
                  <a:srgbClr val="000000"/>
                </a:solidFill>
                <a:latin typeface="+mj-lt"/>
              </a:rPr>
              <a:t>If the server cannot satisfy the request, it will typically return an error code (e.g. 404 not found)</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28</a:t>
            </a:fld>
            <a:endParaRPr lang="en-US"/>
          </a:p>
        </p:txBody>
      </p:sp>
    </p:spTree>
    <p:extLst>
      <p:ext uri="{BB962C8B-B14F-4D97-AF65-F5344CB8AC3E}">
        <p14:creationId xmlns:p14="http://schemas.microsoft.com/office/powerpoint/2010/main" val="13081536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685800" y="53340"/>
            <a:ext cx="7772400" cy="88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000" dirty="0" smtClean="0">
                <a:solidFill>
                  <a:srgbClr val="000000"/>
                </a:solidFill>
                <a:latin typeface="+mj-lt"/>
              </a:rPr>
              <a:t>Example HTTP Request</a:t>
            </a:r>
            <a:endParaRPr lang="en-US" sz="4000" dirty="0">
              <a:solidFill>
                <a:srgbClr val="000000"/>
              </a:solidFill>
              <a:latin typeface="+mj-lt"/>
            </a:endParaRPr>
          </a:p>
        </p:txBody>
      </p:sp>
      <p:sp>
        <p:nvSpPr>
          <p:cNvPr id="16388" name="Text Box 3"/>
          <p:cNvSpPr txBox="1">
            <a:spLocks noChangeArrowheads="1"/>
          </p:cNvSpPr>
          <p:nvPr/>
        </p:nvSpPr>
        <p:spPr bwMode="auto">
          <a:xfrm>
            <a:off x="766355" y="3426095"/>
            <a:ext cx="7772401" cy="88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9pPr>
          </a:lstStyle>
          <a:p>
            <a:pPr eaLnBrk="1" hangingPunct="1">
              <a:lnSpc>
                <a:spcPct val="80000"/>
              </a:lnSpc>
              <a:spcBef>
                <a:spcPts val="300"/>
              </a:spcBef>
            </a:pPr>
            <a:r>
              <a:rPr lang="en-US" sz="2000" b="1" dirty="0" smtClean="0">
                <a:solidFill>
                  <a:srgbClr val="000000"/>
                </a:solidFill>
                <a:latin typeface="Courier New" pitchFamily="49" charset="0"/>
              </a:rPr>
              <a:t>GET /inls760_001/lect1/foo.html </a:t>
            </a:r>
            <a:r>
              <a:rPr lang="en-US" sz="2000" b="1" dirty="0">
                <a:solidFill>
                  <a:srgbClr val="000000"/>
                </a:solidFill>
                <a:latin typeface="Courier New" pitchFamily="49" charset="0"/>
              </a:rPr>
              <a:t>HTTP/1.1</a:t>
            </a:r>
          </a:p>
          <a:p>
            <a:pPr eaLnBrk="1" hangingPunct="1">
              <a:lnSpc>
                <a:spcPct val="80000"/>
              </a:lnSpc>
              <a:spcBef>
                <a:spcPts val="300"/>
              </a:spcBef>
            </a:pPr>
            <a:r>
              <a:rPr lang="en-US" sz="2000" b="1" dirty="0">
                <a:solidFill>
                  <a:srgbClr val="000000"/>
                </a:solidFill>
                <a:latin typeface="Courier New" pitchFamily="49" charset="0"/>
              </a:rPr>
              <a:t>Accept: text/plain, text/html</a:t>
            </a:r>
          </a:p>
          <a:p>
            <a:pPr eaLnBrk="1" hangingPunct="1">
              <a:lnSpc>
                <a:spcPct val="80000"/>
              </a:lnSpc>
              <a:spcBef>
                <a:spcPts val="300"/>
              </a:spcBef>
            </a:pPr>
            <a:r>
              <a:rPr lang="en-US" sz="2000" b="1" dirty="0">
                <a:solidFill>
                  <a:srgbClr val="000000"/>
                </a:solidFill>
                <a:latin typeface="Courier New" pitchFamily="49" charset="0"/>
              </a:rPr>
              <a:t>Host: www.ils.unc.edu</a:t>
            </a:r>
          </a:p>
          <a:p>
            <a:pPr eaLnBrk="1" hangingPunct="1">
              <a:lnSpc>
                <a:spcPct val="80000"/>
              </a:lnSpc>
              <a:spcBef>
                <a:spcPts val="300"/>
              </a:spcBef>
            </a:pPr>
            <a:endParaRPr lang="en-US" sz="1600" dirty="0">
              <a:solidFill>
                <a:srgbClr val="000000"/>
              </a:solidFill>
              <a:latin typeface="Courier New" pitchFamily="49" charset="0"/>
            </a:endParaRPr>
          </a:p>
          <a:p>
            <a:pPr eaLnBrk="1" hangingPunct="1">
              <a:lnSpc>
                <a:spcPct val="80000"/>
              </a:lnSpc>
              <a:spcBef>
                <a:spcPts val="300"/>
              </a:spcBef>
            </a:pPr>
            <a:endParaRPr lang="en-US" sz="1600" dirty="0" smtClean="0">
              <a:solidFill>
                <a:srgbClr val="000000"/>
              </a:solidFill>
              <a:latin typeface="Courier New" pitchFamily="49" charset="0"/>
            </a:endParaRPr>
          </a:p>
        </p:txBody>
      </p:sp>
      <p:sp>
        <p:nvSpPr>
          <p:cNvPr id="16389" name="Text Box 4"/>
          <p:cNvSpPr txBox="1">
            <a:spLocks noChangeArrowheads="1"/>
          </p:cNvSpPr>
          <p:nvPr/>
        </p:nvSpPr>
        <p:spPr bwMode="auto">
          <a:xfrm>
            <a:off x="7359018" y="3610773"/>
            <a:ext cx="141065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dirty="0">
                <a:solidFill>
                  <a:srgbClr val="000000"/>
                </a:solidFill>
                <a:latin typeface="Calibri" panose="020F0502020204030204" pitchFamily="34" charset="0"/>
              </a:rPr>
              <a:t>Request </a:t>
            </a:r>
            <a:r>
              <a:rPr lang="en-US" dirty="0" smtClean="0">
                <a:solidFill>
                  <a:srgbClr val="000000"/>
                </a:solidFill>
                <a:latin typeface="Calibri" panose="020F0502020204030204" pitchFamily="34" charset="0"/>
              </a:rPr>
              <a:t>header</a:t>
            </a:r>
            <a:endParaRPr lang="en-US" dirty="0">
              <a:solidFill>
                <a:srgbClr val="000000"/>
              </a:solidFill>
              <a:latin typeface="Calibri" panose="020F0502020204030204" pitchFamily="34" charset="0"/>
            </a:endParaRPr>
          </a:p>
        </p:txBody>
      </p:sp>
      <p:sp>
        <p:nvSpPr>
          <p:cNvPr id="16391" name="AutoShape 6"/>
          <p:cNvSpPr>
            <a:spLocks/>
          </p:cNvSpPr>
          <p:nvPr/>
        </p:nvSpPr>
        <p:spPr bwMode="auto">
          <a:xfrm>
            <a:off x="7108238" y="3529502"/>
            <a:ext cx="152400" cy="673783"/>
          </a:xfrm>
          <a:prstGeom prst="righ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29</a:t>
            </a:fld>
            <a:endParaRPr lang="en-US"/>
          </a:p>
        </p:txBody>
      </p:sp>
      <p:sp>
        <p:nvSpPr>
          <p:cNvPr id="5" name="TextBox 4"/>
          <p:cNvSpPr txBox="1"/>
          <p:nvPr/>
        </p:nvSpPr>
        <p:spPr>
          <a:xfrm>
            <a:off x="766355" y="1227908"/>
            <a:ext cx="6975566" cy="1754326"/>
          </a:xfrm>
          <a:prstGeom prst="rect">
            <a:avLst/>
          </a:prstGeom>
          <a:noFill/>
        </p:spPr>
        <p:txBody>
          <a:bodyPr wrap="square" rtlCol="0">
            <a:spAutoFit/>
          </a:bodyPr>
          <a:lstStyle/>
          <a:p>
            <a:r>
              <a:rPr lang="en-US" dirty="0" smtClean="0"/>
              <a:t>HTTP requests are sent by the client (web browser) to the web server using structured, plain-text instructions that are part of the HTTP protocol</a:t>
            </a:r>
          </a:p>
          <a:p>
            <a:endParaRPr lang="en-US" dirty="0"/>
          </a:p>
          <a:p>
            <a:r>
              <a:rPr lang="en-US" dirty="0" smtClean="0"/>
              <a:t>Think of this like a conversation with a very limited set of  things that each side can say.</a:t>
            </a:r>
            <a:endParaRPr lang="en-US" dirty="0"/>
          </a:p>
        </p:txBody>
      </p:sp>
    </p:spTree>
    <p:extLst>
      <p:ext uri="{BB962C8B-B14F-4D97-AF65-F5344CB8AC3E}">
        <p14:creationId xmlns:p14="http://schemas.microsoft.com/office/powerpoint/2010/main" val="3115790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Data and the Web</a:t>
            </a:r>
            <a:endParaRPr lang="en-US" sz="2800" dirty="0"/>
          </a:p>
        </p:txBody>
      </p:sp>
      <p:sp>
        <p:nvSpPr>
          <p:cNvPr id="17" name="TextBox 16"/>
          <p:cNvSpPr txBox="1"/>
          <p:nvPr/>
        </p:nvSpPr>
        <p:spPr>
          <a:xfrm>
            <a:off x="609600" y="1447800"/>
            <a:ext cx="7834727" cy="40241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data and records we seek to manage are increasingly created, stored, exchanged, archived, and accessed using Web-based technologies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400" dirty="0" smtClean="0"/>
              <a:t>Records considerations </a:t>
            </a:r>
            <a:r>
              <a:rPr lang="en-US" sz="2000" dirty="0" smtClean="0"/>
              <a:t>(from module </a:t>
            </a:r>
            <a:r>
              <a:rPr lang="en-US" sz="2000" dirty="0"/>
              <a:t>5.1)</a:t>
            </a:r>
          </a:p>
          <a:p>
            <a:pPr marL="800100" lvl="1" indent="-342900">
              <a:spcAft>
                <a:spcPts val="300"/>
              </a:spcAft>
              <a:buFont typeface="Arial" panose="020B0604020202020204" pitchFamily="34" charset="0"/>
              <a:buChar char="•"/>
            </a:pPr>
            <a:r>
              <a:rPr lang="en-US" sz="2000" dirty="0"/>
              <a:t>Content, structure, </a:t>
            </a:r>
            <a:r>
              <a:rPr lang="en-US" sz="2000" dirty="0" smtClean="0"/>
              <a:t>context</a:t>
            </a:r>
            <a:endParaRPr lang="en-US" sz="2000" dirty="0"/>
          </a:p>
          <a:p>
            <a:pPr marL="800100" lvl="1" indent="-342900">
              <a:spcAft>
                <a:spcPts val="300"/>
              </a:spcAft>
              <a:buFont typeface="Arial" panose="020B0604020202020204" pitchFamily="34" charset="0"/>
              <a:buChar char="•"/>
            </a:pPr>
            <a:r>
              <a:rPr lang="en-US" sz="2000" dirty="0"/>
              <a:t>Reliability, authenticity</a:t>
            </a:r>
          </a:p>
          <a:p>
            <a:pPr marL="800100" lvl="1" indent="-342900">
              <a:spcAft>
                <a:spcPts val="300"/>
              </a:spcAft>
              <a:buFont typeface="Arial" panose="020B0604020202020204" pitchFamily="34" charset="0"/>
              <a:buChar char="•"/>
            </a:pPr>
            <a:r>
              <a:rPr lang="en-US" sz="2000" dirty="0"/>
              <a:t>Records reflect organizational structures and behaviors</a:t>
            </a:r>
          </a:p>
          <a:p>
            <a:pPr marL="800100" lvl="1" indent="-342900">
              <a:spcAft>
                <a:spcPts val="300"/>
              </a:spcAft>
              <a:buFont typeface="Arial" panose="020B0604020202020204" pitchFamily="34" charset="0"/>
              <a:buChar char="•"/>
            </a:pPr>
            <a:r>
              <a:rPr lang="en-US" sz="2000" dirty="0"/>
              <a:t>Interpretation and use of digital objects</a:t>
            </a:r>
          </a:p>
        </p:txBody>
      </p:sp>
      <p:sp>
        <p:nvSpPr>
          <p:cNvPr id="3" name="Footer Placeholder 2"/>
          <p:cNvSpPr>
            <a:spLocks noGrp="1"/>
          </p:cNvSpPr>
          <p:nvPr>
            <p:ph type="ftr" sz="quarter" idx="11"/>
          </p:nvPr>
        </p:nvSpPr>
        <p:spPr/>
        <p:txBody>
          <a:bodyPr/>
          <a:lstStyle/>
          <a:p>
            <a:r>
              <a:rPr lang="en-US" smtClean="0"/>
              <a:t>Rob Capra, 2016 – Demystifying the Web</a:t>
            </a:r>
            <a:endParaRPr lang="en-US"/>
          </a:p>
        </p:txBody>
      </p:sp>
    </p:spTree>
    <p:extLst>
      <p:ext uri="{BB962C8B-B14F-4D97-AF65-F5344CB8AC3E}">
        <p14:creationId xmlns:p14="http://schemas.microsoft.com/office/powerpoint/2010/main" val="273118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685800" y="53340"/>
            <a:ext cx="7772400" cy="88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000" dirty="0">
                <a:solidFill>
                  <a:srgbClr val="000000"/>
                </a:solidFill>
                <a:latin typeface="+mj-lt"/>
              </a:rPr>
              <a:t>HTTP </a:t>
            </a:r>
            <a:r>
              <a:rPr lang="en-US" sz="4000" dirty="0" smtClean="0">
                <a:solidFill>
                  <a:srgbClr val="000000"/>
                </a:solidFill>
                <a:latin typeface="+mj-lt"/>
              </a:rPr>
              <a:t>Response</a:t>
            </a:r>
            <a:endParaRPr lang="en-US" sz="4000" dirty="0">
              <a:solidFill>
                <a:srgbClr val="000000"/>
              </a:solidFill>
              <a:latin typeface="+mj-lt"/>
            </a:endParaRPr>
          </a:p>
        </p:txBody>
      </p:sp>
      <p:sp>
        <p:nvSpPr>
          <p:cNvPr id="16388" name="Text Box 3"/>
          <p:cNvSpPr txBox="1">
            <a:spLocks noChangeArrowheads="1"/>
          </p:cNvSpPr>
          <p:nvPr/>
        </p:nvSpPr>
        <p:spPr bwMode="auto">
          <a:xfrm>
            <a:off x="685799" y="1070121"/>
            <a:ext cx="7772401" cy="447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Times New Roman" pitchFamily="16" charset="0"/>
                <a:ea typeface="MS Gothic" charset="-128"/>
              </a:defRPr>
            </a:lvl9pPr>
          </a:lstStyle>
          <a:p>
            <a:pPr eaLnBrk="1" hangingPunct="1">
              <a:lnSpc>
                <a:spcPct val="80000"/>
              </a:lnSpc>
              <a:spcBef>
                <a:spcPts val="300"/>
              </a:spcBef>
            </a:pPr>
            <a:r>
              <a:rPr lang="en-US" sz="2000" b="1" dirty="0" smtClean="0">
                <a:solidFill>
                  <a:srgbClr val="000000"/>
                </a:solidFill>
                <a:latin typeface="Courier New" pitchFamily="49" charset="0"/>
              </a:rPr>
              <a:t>HTTP/1.1 </a:t>
            </a:r>
            <a:r>
              <a:rPr lang="en-US" sz="2000" b="1" dirty="0">
                <a:solidFill>
                  <a:srgbClr val="000000"/>
                </a:solidFill>
                <a:latin typeface="Courier New" pitchFamily="49" charset="0"/>
              </a:rPr>
              <a:t>200 OK</a:t>
            </a:r>
          </a:p>
          <a:p>
            <a:pPr eaLnBrk="1" hangingPunct="1">
              <a:lnSpc>
                <a:spcPct val="80000"/>
              </a:lnSpc>
              <a:spcBef>
                <a:spcPts val="300"/>
              </a:spcBef>
            </a:pPr>
            <a:r>
              <a:rPr lang="en-US" sz="2000" b="1" dirty="0">
                <a:solidFill>
                  <a:srgbClr val="000000"/>
                </a:solidFill>
                <a:latin typeface="Courier New" pitchFamily="49" charset="0"/>
              </a:rPr>
              <a:t>Date: Tue, 15 Jan 2008 18:47:49 GMT</a:t>
            </a:r>
          </a:p>
          <a:p>
            <a:pPr eaLnBrk="1" hangingPunct="1">
              <a:lnSpc>
                <a:spcPct val="80000"/>
              </a:lnSpc>
              <a:spcBef>
                <a:spcPts val="300"/>
              </a:spcBef>
            </a:pPr>
            <a:r>
              <a:rPr lang="en-US" sz="2000" b="1" dirty="0">
                <a:solidFill>
                  <a:srgbClr val="000000"/>
                </a:solidFill>
                <a:latin typeface="Courier New" pitchFamily="49" charset="0"/>
              </a:rPr>
              <a:t>Server: Apache/2.0.52 (Red Hat)</a:t>
            </a:r>
          </a:p>
          <a:p>
            <a:pPr eaLnBrk="1" hangingPunct="1">
              <a:lnSpc>
                <a:spcPct val="80000"/>
              </a:lnSpc>
              <a:spcBef>
                <a:spcPts val="300"/>
              </a:spcBef>
            </a:pPr>
            <a:r>
              <a:rPr lang="en-US" sz="2000" b="1" dirty="0">
                <a:solidFill>
                  <a:srgbClr val="000000"/>
                </a:solidFill>
                <a:latin typeface="Courier New" pitchFamily="49" charset="0"/>
              </a:rPr>
              <a:t>Last-Modified: Tue, 15 Jan 2008 18:46:48 GMT</a:t>
            </a:r>
          </a:p>
          <a:p>
            <a:pPr eaLnBrk="1" hangingPunct="1">
              <a:lnSpc>
                <a:spcPct val="80000"/>
              </a:lnSpc>
              <a:spcBef>
                <a:spcPts val="300"/>
              </a:spcBef>
            </a:pPr>
            <a:r>
              <a:rPr lang="en-US" sz="2000" b="1" dirty="0">
                <a:solidFill>
                  <a:srgbClr val="000000"/>
                </a:solidFill>
                <a:latin typeface="Courier New" pitchFamily="49" charset="0"/>
              </a:rPr>
              <a:t>Content-Length: 118</a:t>
            </a:r>
          </a:p>
          <a:p>
            <a:pPr eaLnBrk="1" hangingPunct="1">
              <a:lnSpc>
                <a:spcPct val="80000"/>
              </a:lnSpc>
              <a:spcBef>
                <a:spcPts val="300"/>
              </a:spcBef>
            </a:pPr>
            <a:r>
              <a:rPr lang="en-US" sz="2000" b="1" dirty="0">
                <a:solidFill>
                  <a:srgbClr val="000000"/>
                </a:solidFill>
                <a:latin typeface="Courier New" pitchFamily="49" charset="0"/>
              </a:rPr>
              <a:t>Content-Type: text/html; charset=ISO-8859-1</a:t>
            </a:r>
          </a:p>
          <a:p>
            <a:pPr eaLnBrk="1" hangingPunct="1">
              <a:lnSpc>
                <a:spcPct val="80000"/>
              </a:lnSpc>
              <a:spcBef>
                <a:spcPts val="300"/>
              </a:spcBef>
            </a:pPr>
            <a:endParaRPr lang="en-US" sz="2000" b="1" dirty="0">
              <a:solidFill>
                <a:srgbClr val="000000"/>
              </a:solidFill>
              <a:latin typeface="Courier New" pitchFamily="49" charset="0"/>
            </a:endParaRPr>
          </a:p>
          <a:p>
            <a:pPr eaLnBrk="1" hangingPunct="1">
              <a:lnSpc>
                <a:spcPct val="80000"/>
              </a:lnSpc>
              <a:spcBef>
                <a:spcPts val="300"/>
              </a:spcBef>
            </a:pPr>
            <a:r>
              <a:rPr lang="en-US" sz="2000" b="1" dirty="0">
                <a:solidFill>
                  <a:srgbClr val="000000"/>
                </a:solidFill>
                <a:latin typeface="Courier New" pitchFamily="49" charset="0"/>
              </a:rPr>
              <a:t>&lt;html&gt;</a:t>
            </a:r>
          </a:p>
          <a:p>
            <a:pPr eaLnBrk="1" hangingPunct="1">
              <a:lnSpc>
                <a:spcPct val="80000"/>
              </a:lnSpc>
              <a:spcBef>
                <a:spcPts val="300"/>
              </a:spcBef>
            </a:pPr>
            <a:r>
              <a:rPr lang="en-US" sz="2000" b="1" dirty="0">
                <a:solidFill>
                  <a:srgbClr val="000000"/>
                </a:solidFill>
                <a:latin typeface="Courier New" pitchFamily="49" charset="0"/>
              </a:rPr>
              <a:t>  &lt;head&gt;</a:t>
            </a:r>
          </a:p>
          <a:p>
            <a:pPr eaLnBrk="1" hangingPunct="1">
              <a:lnSpc>
                <a:spcPct val="80000"/>
              </a:lnSpc>
              <a:spcBef>
                <a:spcPts val="300"/>
              </a:spcBef>
            </a:pPr>
            <a:r>
              <a:rPr lang="en-US" sz="2000" b="1" dirty="0">
                <a:solidFill>
                  <a:srgbClr val="000000"/>
                </a:solidFill>
                <a:latin typeface="Courier New" pitchFamily="49" charset="0"/>
              </a:rPr>
              <a:t>    &lt;title&gt;Test&lt;/title&gt;</a:t>
            </a:r>
          </a:p>
          <a:p>
            <a:pPr eaLnBrk="1" hangingPunct="1">
              <a:lnSpc>
                <a:spcPct val="80000"/>
              </a:lnSpc>
              <a:spcBef>
                <a:spcPts val="300"/>
              </a:spcBef>
            </a:pPr>
            <a:r>
              <a:rPr lang="en-US" sz="2000" b="1" dirty="0">
                <a:solidFill>
                  <a:srgbClr val="000000"/>
                </a:solidFill>
                <a:latin typeface="Courier New" pitchFamily="49" charset="0"/>
              </a:rPr>
              <a:t>  &lt;/head&gt;</a:t>
            </a:r>
          </a:p>
          <a:p>
            <a:pPr eaLnBrk="1" hangingPunct="1">
              <a:lnSpc>
                <a:spcPct val="80000"/>
              </a:lnSpc>
              <a:spcBef>
                <a:spcPts val="300"/>
              </a:spcBef>
            </a:pPr>
            <a:r>
              <a:rPr lang="en-US" sz="2000" b="1" dirty="0">
                <a:solidFill>
                  <a:srgbClr val="000000"/>
                </a:solidFill>
                <a:latin typeface="Courier New" pitchFamily="49" charset="0"/>
              </a:rPr>
              <a:t>  &lt;body&gt;</a:t>
            </a:r>
          </a:p>
          <a:p>
            <a:pPr eaLnBrk="1" hangingPunct="1">
              <a:lnSpc>
                <a:spcPct val="80000"/>
              </a:lnSpc>
              <a:spcBef>
                <a:spcPts val="300"/>
              </a:spcBef>
            </a:pPr>
            <a:r>
              <a:rPr lang="en-US" sz="2000" b="1" dirty="0">
                <a:solidFill>
                  <a:srgbClr val="000000"/>
                </a:solidFill>
                <a:latin typeface="Courier New" pitchFamily="49" charset="0"/>
              </a:rPr>
              <a:t>    &lt;h1&gt;Test&lt;/h1&gt;</a:t>
            </a:r>
          </a:p>
          <a:p>
            <a:pPr eaLnBrk="1" hangingPunct="1">
              <a:lnSpc>
                <a:spcPct val="80000"/>
              </a:lnSpc>
              <a:spcBef>
                <a:spcPts val="300"/>
              </a:spcBef>
            </a:pPr>
            <a:r>
              <a:rPr lang="en-US" sz="2000" b="1" dirty="0">
                <a:solidFill>
                  <a:srgbClr val="000000"/>
                </a:solidFill>
                <a:latin typeface="Courier New" pitchFamily="49" charset="0"/>
              </a:rPr>
              <a:t>    Here is some text.</a:t>
            </a:r>
          </a:p>
          <a:p>
            <a:pPr eaLnBrk="1" hangingPunct="1">
              <a:lnSpc>
                <a:spcPct val="80000"/>
              </a:lnSpc>
              <a:spcBef>
                <a:spcPts val="300"/>
              </a:spcBef>
            </a:pPr>
            <a:r>
              <a:rPr lang="en-US" sz="2000" b="1" dirty="0">
                <a:solidFill>
                  <a:srgbClr val="000000"/>
                </a:solidFill>
                <a:latin typeface="Courier New" pitchFamily="49" charset="0"/>
              </a:rPr>
              <a:t>  &lt;/body&gt;</a:t>
            </a:r>
          </a:p>
          <a:p>
            <a:pPr eaLnBrk="1" hangingPunct="1">
              <a:lnSpc>
                <a:spcPct val="80000"/>
              </a:lnSpc>
              <a:spcBef>
                <a:spcPts val="300"/>
              </a:spcBef>
            </a:pPr>
            <a:r>
              <a:rPr lang="en-US" sz="2000" b="1" dirty="0">
                <a:solidFill>
                  <a:srgbClr val="000000"/>
                </a:solidFill>
                <a:latin typeface="Courier New" pitchFamily="49" charset="0"/>
              </a:rPr>
              <a:t>&lt;/html&gt;</a:t>
            </a:r>
          </a:p>
        </p:txBody>
      </p:sp>
      <p:sp>
        <p:nvSpPr>
          <p:cNvPr id="16390" name="Text Box 5"/>
          <p:cNvSpPr txBox="1">
            <a:spLocks noChangeArrowheads="1"/>
          </p:cNvSpPr>
          <p:nvPr/>
        </p:nvSpPr>
        <p:spPr bwMode="auto">
          <a:xfrm>
            <a:off x="7289435" y="2844311"/>
            <a:ext cx="1706517"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dirty="0">
                <a:solidFill>
                  <a:srgbClr val="000000"/>
                </a:solidFill>
                <a:latin typeface="Calibri" panose="020F0502020204030204" pitchFamily="34" charset="0"/>
              </a:rPr>
              <a:t>Response </a:t>
            </a:r>
            <a:r>
              <a:rPr lang="en-US" dirty="0" smtClean="0">
                <a:solidFill>
                  <a:srgbClr val="000000"/>
                </a:solidFill>
                <a:latin typeface="Calibri" panose="020F0502020204030204" pitchFamily="34" charset="0"/>
              </a:rPr>
              <a:t>headers</a:t>
            </a:r>
          </a:p>
          <a:p>
            <a:pPr eaLnBrk="1" hangingPunct="1"/>
            <a:r>
              <a:rPr lang="en-US" dirty="0" smtClean="0">
                <a:solidFill>
                  <a:srgbClr val="000000"/>
                </a:solidFill>
                <a:latin typeface="Calibri" panose="020F0502020204030204" pitchFamily="34" charset="0"/>
              </a:rPr>
              <a:t>(metadata)</a:t>
            </a:r>
            <a:endParaRPr lang="en-US" dirty="0">
              <a:solidFill>
                <a:srgbClr val="000000"/>
              </a:solidFill>
              <a:latin typeface="Calibri" panose="020F0502020204030204" pitchFamily="34" charset="0"/>
            </a:endParaRPr>
          </a:p>
        </p:txBody>
      </p:sp>
      <p:sp>
        <p:nvSpPr>
          <p:cNvPr id="16392" name="AutoShape 7"/>
          <p:cNvSpPr>
            <a:spLocks/>
          </p:cNvSpPr>
          <p:nvPr/>
        </p:nvSpPr>
        <p:spPr bwMode="auto">
          <a:xfrm>
            <a:off x="7604759" y="1296544"/>
            <a:ext cx="152400" cy="1447800"/>
          </a:xfrm>
          <a:prstGeom prst="rightBrace">
            <a:avLst>
              <a:gd name="adj1" fmla="val 83347"/>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16393" name="AutoShape 8"/>
          <p:cNvSpPr>
            <a:spLocks/>
          </p:cNvSpPr>
          <p:nvPr/>
        </p:nvSpPr>
        <p:spPr bwMode="auto">
          <a:xfrm>
            <a:off x="4571999" y="3092966"/>
            <a:ext cx="215537" cy="2454394"/>
          </a:xfrm>
          <a:prstGeom prst="rightBrace">
            <a:avLst>
              <a:gd name="adj1" fmla="val 75014"/>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16394" name="Text Box 9"/>
          <p:cNvSpPr txBox="1">
            <a:spLocks noChangeArrowheads="1"/>
          </p:cNvSpPr>
          <p:nvPr/>
        </p:nvSpPr>
        <p:spPr bwMode="auto">
          <a:xfrm>
            <a:off x="5042262" y="4490691"/>
            <a:ext cx="1447800"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dirty="0" smtClean="0">
                <a:solidFill>
                  <a:srgbClr val="000000"/>
                </a:solidFill>
                <a:latin typeface="Calibri" panose="020F0502020204030204" pitchFamily="34" charset="0"/>
              </a:rPr>
              <a:t>Response body</a:t>
            </a:r>
          </a:p>
          <a:p>
            <a:pPr eaLnBrk="1" hangingPunct="1"/>
            <a:r>
              <a:rPr lang="en-US" dirty="0" smtClean="0">
                <a:solidFill>
                  <a:srgbClr val="000000"/>
                </a:solidFill>
                <a:latin typeface="Calibri" panose="020F0502020204030204" pitchFamily="34" charset="0"/>
              </a:rPr>
              <a:t>(content)</a:t>
            </a:r>
            <a:endParaRPr lang="en-US" dirty="0">
              <a:solidFill>
                <a:srgbClr val="000000"/>
              </a:solidFill>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30</a:t>
            </a:fld>
            <a:endParaRPr lang="en-US"/>
          </a:p>
        </p:txBody>
      </p:sp>
    </p:spTree>
    <p:extLst>
      <p:ext uri="{BB962C8B-B14F-4D97-AF65-F5344CB8AC3E}">
        <p14:creationId xmlns:p14="http://schemas.microsoft.com/office/powerpoint/2010/main" val="4332785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707136" y="533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a:solidFill>
                  <a:srgbClr val="000000"/>
                </a:solidFill>
                <a:latin typeface="+mj-lt"/>
              </a:rPr>
              <a:t>HTTP Requests</a:t>
            </a:r>
          </a:p>
        </p:txBody>
      </p:sp>
      <p:sp>
        <p:nvSpPr>
          <p:cNvPr id="17412" name="Text Box 3"/>
          <p:cNvSpPr txBox="1">
            <a:spLocks noChangeArrowheads="1"/>
          </p:cNvSpPr>
          <p:nvPr/>
        </p:nvSpPr>
        <p:spPr bwMode="auto">
          <a:xfrm>
            <a:off x="707136" y="999571"/>
            <a:ext cx="7772400" cy="466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9pPr>
          </a:lstStyle>
          <a:p>
            <a:pPr eaLnBrk="1" hangingPunct="1">
              <a:spcBef>
                <a:spcPts val="800"/>
              </a:spcBef>
              <a:buFont typeface="Times New Roman" pitchFamily="16" charset="0"/>
              <a:buChar char="•"/>
            </a:pPr>
            <a:r>
              <a:rPr lang="en-US" sz="3200" dirty="0">
                <a:solidFill>
                  <a:srgbClr val="000000"/>
                </a:solidFill>
                <a:latin typeface="+mj-lt"/>
              </a:rPr>
              <a:t>GET</a:t>
            </a:r>
          </a:p>
          <a:p>
            <a:pPr lvl="1" eaLnBrk="1" hangingPunct="1">
              <a:spcBef>
                <a:spcPts val="700"/>
              </a:spcBef>
              <a:buFont typeface="Times New Roman" pitchFamily="16" charset="0"/>
              <a:buChar char="–"/>
            </a:pPr>
            <a:r>
              <a:rPr lang="en-US" sz="2800" dirty="0" smtClean="0">
                <a:solidFill>
                  <a:srgbClr val="000000"/>
                </a:solidFill>
                <a:latin typeface="+mj-lt"/>
              </a:rPr>
              <a:t>Used </a:t>
            </a:r>
            <a:r>
              <a:rPr lang="en-US" sz="2800" dirty="0">
                <a:solidFill>
                  <a:srgbClr val="000000"/>
                </a:solidFill>
                <a:latin typeface="+mj-lt"/>
              </a:rPr>
              <a:t>to retrieve a document</a:t>
            </a:r>
          </a:p>
          <a:p>
            <a:pPr eaLnBrk="1" hangingPunct="1">
              <a:spcBef>
                <a:spcPts val="800"/>
              </a:spcBef>
              <a:buFont typeface="Times New Roman" pitchFamily="16" charset="0"/>
              <a:buChar char="•"/>
            </a:pPr>
            <a:r>
              <a:rPr lang="en-US" sz="3200" dirty="0">
                <a:solidFill>
                  <a:srgbClr val="000000"/>
                </a:solidFill>
                <a:latin typeface="+mj-lt"/>
              </a:rPr>
              <a:t>HEAD</a:t>
            </a:r>
          </a:p>
          <a:p>
            <a:pPr lvl="1" eaLnBrk="1" hangingPunct="1">
              <a:spcBef>
                <a:spcPts val="700"/>
              </a:spcBef>
              <a:buFont typeface="Times New Roman" pitchFamily="16" charset="0"/>
              <a:buChar char="–"/>
            </a:pPr>
            <a:r>
              <a:rPr lang="en-US" sz="2800" dirty="0">
                <a:solidFill>
                  <a:srgbClr val="000000"/>
                </a:solidFill>
                <a:latin typeface="+mj-lt"/>
              </a:rPr>
              <a:t>Returns </a:t>
            </a:r>
            <a:r>
              <a:rPr lang="en-US" sz="2800" dirty="0" smtClean="0">
                <a:solidFill>
                  <a:srgbClr val="000000"/>
                </a:solidFill>
                <a:latin typeface="+mj-lt"/>
              </a:rPr>
              <a:t>headers</a:t>
            </a:r>
            <a:r>
              <a:rPr lang="en-US" sz="2800" dirty="0">
                <a:solidFill>
                  <a:srgbClr val="000000"/>
                </a:solidFill>
                <a:latin typeface="+mj-lt"/>
              </a:rPr>
              <a:t>, but no </a:t>
            </a:r>
            <a:r>
              <a:rPr lang="en-US" sz="2800" dirty="0" smtClean="0">
                <a:solidFill>
                  <a:srgbClr val="000000"/>
                </a:solidFill>
                <a:latin typeface="+mj-lt"/>
              </a:rPr>
              <a:t>content/body</a:t>
            </a:r>
            <a:endParaRPr lang="en-US" sz="2800" dirty="0">
              <a:solidFill>
                <a:srgbClr val="000000"/>
              </a:solidFill>
              <a:latin typeface="+mj-lt"/>
            </a:endParaRPr>
          </a:p>
          <a:p>
            <a:pPr eaLnBrk="1" hangingPunct="1">
              <a:spcBef>
                <a:spcPts val="800"/>
              </a:spcBef>
              <a:buFont typeface="Times New Roman" pitchFamily="16" charset="0"/>
              <a:buChar char="•"/>
            </a:pPr>
            <a:r>
              <a:rPr lang="en-US" sz="3200" dirty="0">
                <a:solidFill>
                  <a:srgbClr val="000000"/>
                </a:solidFill>
                <a:latin typeface="+mj-lt"/>
              </a:rPr>
              <a:t>POST</a:t>
            </a:r>
          </a:p>
          <a:p>
            <a:pPr lvl="1" eaLnBrk="1" hangingPunct="1">
              <a:spcBef>
                <a:spcPts val="700"/>
              </a:spcBef>
              <a:buFont typeface="Times New Roman" pitchFamily="16" charset="0"/>
              <a:buChar char="–"/>
            </a:pPr>
            <a:r>
              <a:rPr lang="en-US" sz="2800" dirty="0" smtClean="0">
                <a:solidFill>
                  <a:srgbClr val="000000"/>
                </a:solidFill>
                <a:latin typeface="+mj-lt"/>
              </a:rPr>
              <a:t>Can upload </a:t>
            </a:r>
            <a:r>
              <a:rPr lang="en-US" sz="2800" dirty="0">
                <a:solidFill>
                  <a:srgbClr val="000000"/>
                </a:solidFill>
                <a:latin typeface="+mj-lt"/>
              </a:rPr>
              <a:t>data to the server</a:t>
            </a:r>
          </a:p>
          <a:p>
            <a:pPr lvl="2" eaLnBrk="1" hangingPunct="1">
              <a:spcBef>
                <a:spcPts val="600"/>
              </a:spcBef>
              <a:buFont typeface="Times New Roman" pitchFamily="16" charset="0"/>
              <a:buChar char="•"/>
            </a:pPr>
            <a:r>
              <a:rPr lang="en-US" dirty="0" smtClean="0">
                <a:solidFill>
                  <a:srgbClr val="000000"/>
                </a:solidFill>
                <a:latin typeface="+mj-lt"/>
              </a:rPr>
              <a:t> e.g</a:t>
            </a:r>
            <a:r>
              <a:rPr lang="en-US" dirty="0">
                <a:solidFill>
                  <a:srgbClr val="000000"/>
                </a:solidFill>
                <a:latin typeface="+mj-lt"/>
              </a:rPr>
              <a:t>.  forms</a:t>
            </a:r>
          </a:p>
        </p:txBody>
      </p:sp>
      <p:sp>
        <p:nvSpPr>
          <p:cNvPr id="2" name="Footer Placeholder 1"/>
          <p:cNvSpPr>
            <a:spLocks noGrp="1"/>
          </p:cNvSpPr>
          <p:nvPr>
            <p:ph type="ftr" sz="quarter" idx="11"/>
          </p:nvPr>
        </p:nvSpPr>
        <p:spPr/>
        <p:txBody>
          <a:bodyPr/>
          <a:lstStyle/>
          <a:p>
            <a:r>
              <a:rPr lang="en-US" smtClean="0">
                <a:latin typeface="+mj-lt"/>
              </a:rPr>
              <a:t>Rob Capra - Understanding Web Protocols and Data Exchange</a:t>
            </a:r>
            <a:endParaRPr lang="en-US">
              <a:latin typeface="+mj-lt"/>
            </a:endParaRPr>
          </a:p>
        </p:txBody>
      </p:sp>
      <p:sp>
        <p:nvSpPr>
          <p:cNvPr id="3" name="Slide Number Placeholder 2"/>
          <p:cNvSpPr>
            <a:spLocks noGrp="1"/>
          </p:cNvSpPr>
          <p:nvPr>
            <p:ph type="sldNum" sz="quarter" idx="12"/>
          </p:nvPr>
        </p:nvSpPr>
        <p:spPr/>
        <p:txBody>
          <a:bodyPr/>
          <a:lstStyle/>
          <a:p>
            <a:fld id="{91D11958-1960-4AC3-B3FE-C8FF6A01984A}" type="slidenum">
              <a:rPr lang="en-US" smtClean="0">
                <a:latin typeface="+mj-lt"/>
              </a:rPr>
              <a:t>31</a:t>
            </a:fld>
            <a:endParaRPr lang="en-US">
              <a:latin typeface="+mj-lt"/>
            </a:endParaRPr>
          </a:p>
        </p:txBody>
      </p:sp>
    </p:spTree>
    <p:extLst>
      <p:ext uri="{BB962C8B-B14F-4D97-AF65-F5344CB8AC3E}">
        <p14:creationId xmlns:p14="http://schemas.microsoft.com/office/powerpoint/2010/main" val="40885956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58" y="216030"/>
            <a:ext cx="7886700" cy="625474"/>
          </a:xfrm>
        </p:spPr>
        <p:txBody>
          <a:bodyPr>
            <a:normAutofit/>
          </a:bodyPr>
          <a:lstStyle/>
          <a:p>
            <a:r>
              <a:rPr lang="en-US" sz="3200" dirty="0" smtClean="0"/>
              <a:t>Ex: HTTP Requests &amp; Response</a:t>
            </a:r>
            <a:endParaRPr lang="en-US" sz="3200" dirty="0"/>
          </a:p>
        </p:txBody>
      </p:sp>
      <p:sp>
        <p:nvSpPr>
          <p:cNvPr id="3" name="Content Placeholder 2"/>
          <p:cNvSpPr>
            <a:spLocks noGrp="1"/>
          </p:cNvSpPr>
          <p:nvPr>
            <p:ph idx="1"/>
          </p:nvPr>
        </p:nvSpPr>
        <p:spPr>
          <a:xfrm>
            <a:off x="78852" y="1070658"/>
            <a:ext cx="7886700" cy="5077368"/>
          </a:xfrm>
        </p:spPr>
        <p:txBody>
          <a:bodyPr>
            <a:normAutofit/>
          </a:bodyPr>
          <a:lstStyle/>
          <a:p>
            <a:pPr marL="514350" indent="-514350">
              <a:buFont typeface="+mj-lt"/>
              <a:buAutoNum type="arabicPeriod"/>
            </a:pPr>
            <a:r>
              <a:rPr lang="en-US" sz="2200" dirty="0" smtClean="0">
                <a:latin typeface="+mj-lt"/>
              </a:rPr>
              <a:t>Firefox </a:t>
            </a:r>
            <a:r>
              <a:rPr lang="en-US" sz="2200" dirty="0" smtClean="0">
                <a:latin typeface="+mj-lt"/>
                <a:sym typeface="Wingdings" panose="05000000000000000000" pitchFamily="2" charset="2"/>
              </a:rPr>
              <a:t> right-click to right of tabs</a:t>
            </a:r>
          </a:p>
          <a:p>
            <a:pPr marL="514350" indent="-514350">
              <a:buFont typeface="+mj-lt"/>
              <a:buAutoNum type="arabicPeriod"/>
            </a:pPr>
            <a:endParaRPr lang="en-US" sz="2200" dirty="0" smtClean="0">
              <a:latin typeface="+mj-lt"/>
              <a:sym typeface="Wingdings" panose="05000000000000000000" pitchFamily="2" charset="2"/>
            </a:endParaRPr>
          </a:p>
          <a:p>
            <a:pPr marL="514350" indent="-514350">
              <a:buFont typeface="+mj-lt"/>
              <a:buAutoNum type="arabicPeriod"/>
            </a:pPr>
            <a:r>
              <a:rPr lang="en-US" sz="2200" dirty="0" smtClean="0">
                <a:latin typeface="+mj-lt"/>
                <a:sym typeface="Wingdings" panose="05000000000000000000" pitchFamily="2" charset="2"/>
              </a:rPr>
              <a:t>Check “menu bar”</a:t>
            </a:r>
          </a:p>
          <a:p>
            <a:pPr marL="514350" indent="-514350">
              <a:buFont typeface="+mj-lt"/>
              <a:buAutoNum type="arabicPeriod"/>
            </a:pPr>
            <a:endParaRPr lang="en-US" sz="2200" dirty="0" smtClean="0">
              <a:latin typeface="+mj-lt"/>
              <a:sym typeface="Wingdings" panose="05000000000000000000" pitchFamily="2" charset="2"/>
            </a:endParaRPr>
          </a:p>
          <a:p>
            <a:pPr marL="514350" indent="-514350">
              <a:buFont typeface="+mj-lt"/>
              <a:buAutoNum type="arabicPeriod"/>
            </a:pPr>
            <a:r>
              <a:rPr lang="en-US" sz="2200" dirty="0" smtClean="0">
                <a:latin typeface="+mj-lt"/>
                <a:sym typeface="Wingdings" panose="05000000000000000000" pitchFamily="2" charset="2"/>
              </a:rPr>
              <a:t>Now go to menu bar  Tools  </a:t>
            </a:r>
            <a:r>
              <a:rPr lang="en-US" sz="2200" dirty="0">
                <a:latin typeface="+mj-lt"/>
                <a:sym typeface="Wingdings" panose="05000000000000000000" pitchFamily="2" charset="2"/>
              </a:rPr>
              <a:t> </a:t>
            </a:r>
            <a:r>
              <a:rPr lang="en-US" sz="2200" dirty="0" smtClean="0">
                <a:latin typeface="+mj-lt"/>
                <a:sym typeface="Wingdings" panose="05000000000000000000" pitchFamily="2" charset="2"/>
              </a:rPr>
              <a:t>                           Web Developer  Web Console</a:t>
            </a:r>
          </a:p>
          <a:p>
            <a:pPr marL="514350" indent="-514350">
              <a:buFont typeface="+mj-lt"/>
              <a:buAutoNum type="arabicPeriod"/>
            </a:pPr>
            <a:endParaRPr lang="en-US" sz="2200" dirty="0" smtClean="0">
              <a:latin typeface="+mj-lt"/>
              <a:sym typeface="Wingdings" panose="05000000000000000000" pitchFamily="2" charset="2"/>
            </a:endParaRPr>
          </a:p>
          <a:p>
            <a:pPr marL="514350" indent="-514350">
              <a:buFont typeface="+mj-lt"/>
              <a:buAutoNum type="arabicPeriod"/>
            </a:pPr>
            <a:r>
              <a:rPr lang="en-US" sz="2200" dirty="0" smtClean="0">
                <a:latin typeface="+mj-lt"/>
                <a:sym typeface="Wingdings" panose="05000000000000000000" pitchFamily="2" charset="2"/>
              </a:rPr>
              <a:t>Click “Network”</a:t>
            </a:r>
            <a:endParaRPr lang="en-US" sz="2200" b="1" dirty="0" smtClean="0">
              <a:latin typeface="+mj-lt"/>
              <a:cs typeface="Courier New" panose="02070309020205020404" pitchFamily="49" charset="0"/>
              <a:sym typeface="Wingdings" panose="05000000000000000000" pitchFamily="2" charset="2"/>
            </a:endParaRPr>
          </a:p>
          <a:p>
            <a:pPr marL="514350" indent="-514350">
              <a:buFont typeface="+mj-lt"/>
              <a:buAutoNum type="arabicPeriod"/>
            </a:pPr>
            <a:endParaRPr lang="en-US" sz="2200" dirty="0" smtClean="0">
              <a:latin typeface="+mj-lt"/>
              <a:sym typeface="Wingdings" panose="05000000000000000000" pitchFamily="2" charset="2"/>
            </a:endParaRPr>
          </a:p>
          <a:p>
            <a:pPr marL="514350" indent="-514350">
              <a:buFont typeface="+mj-lt"/>
              <a:buAutoNum type="arabicPeriod"/>
            </a:pPr>
            <a:r>
              <a:rPr lang="en-US" sz="2200" dirty="0">
                <a:latin typeface="+mj-lt"/>
                <a:sym typeface="Wingdings" panose="05000000000000000000" pitchFamily="2" charset="2"/>
              </a:rPr>
              <a:t>Try </a:t>
            </a:r>
            <a:r>
              <a:rPr lang="en-US" sz="2200" dirty="0" smtClean="0">
                <a:latin typeface="+mj-lt"/>
                <a:sym typeface="Wingdings" panose="05000000000000000000" pitchFamily="2" charset="2"/>
              </a:rPr>
              <a:t>going to a BLS </a:t>
            </a:r>
            <a:r>
              <a:rPr lang="en-US" sz="2200" dirty="0">
                <a:latin typeface="+mj-lt"/>
                <a:sym typeface="Wingdings" panose="05000000000000000000" pitchFamily="2" charset="2"/>
              </a:rPr>
              <a:t>URL:  http://www.bls.gov/ncs/ocs/sp/nctb1476.txt</a:t>
            </a:r>
            <a:endParaRPr lang="en-US" sz="2200" dirty="0" smtClean="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990600"/>
            <a:ext cx="2424112" cy="51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853"/>
          <a:stretch/>
        </p:blipFill>
        <p:spPr bwMode="auto">
          <a:xfrm>
            <a:off x="3505200" y="1676400"/>
            <a:ext cx="1371600" cy="97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406535" y="2362200"/>
            <a:ext cx="319344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6399" y="3914422"/>
            <a:ext cx="1989202" cy="48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8149" y="4772649"/>
            <a:ext cx="27336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latin typeface="+mj-lt"/>
              </a:rPr>
              <a:t>Rob Capra - Understanding Web Protocols and Data Exchange</a:t>
            </a:r>
            <a:endParaRPr lang="en-US">
              <a:latin typeface="+mj-lt"/>
            </a:endParaRPr>
          </a:p>
        </p:txBody>
      </p:sp>
      <p:sp>
        <p:nvSpPr>
          <p:cNvPr id="5" name="Slide Number Placeholder 4"/>
          <p:cNvSpPr>
            <a:spLocks noGrp="1"/>
          </p:cNvSpPr>
          <p:nvPr>
            <p:ph type="sldNum" sz="quarter" idx="12"/>
          </p:nvPr>
        </p:nvSpPr>
        <p:spPr/>
        <p:txBody>
          <a:bodyPr/>
          <a:lstStyle/>
          <a:p>
            <a:fld id="{91D11958-1960-4AC3-B3FE-C8FF6A01984A}" type="slidenum">
              <a:rPr lang="en-US" smtClean="0">
                <a:latin typeface="+mj-lt"/>
              </a:rPr>
              <a:t>32</a:t>
            </a:fld>
            <a:endParaRPr lang="en-US">
              <a:latin typeface="+mj-lt"/>
            </a:endParaRPr>
          </a:p>
        </p:txBody>
      </p:sp>
    </p:spTree>
    <p:extLst>
      <p:ext uri="{BB962C8B-B14F-4D97-AF65-F5344CB8AC3E}">
        <p14:creationId xmlns:p14="http://schemas.microsoft.com/office/powerpoint/2010/main" val="3946241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5964"/>
            <a:ext cx="7886700" cy="967271"/>
          </a:xfrm>
        </p:spPr>
        <p:txBody>
          <a:bodyPr>
            <a:normAutofit/>
          </a:bodyPr>
          <a:lstStyle/>
          <a:p>
            <a:r>
              <a:rPr lang="en-US" sz="3600" dirty="0"/>
              <a:t>Ex: HTTP Requests &amp; Response</a:t>
            </a:r>
          </a:p>
        </p:txBody>
      </p:sp>
      <p:sp>
        <p:nvSpPr>
          <p:cNvPr id="3" name="Content Placeholder 2"/>
          <p:cNvSpPr>
            <a:spLocks noGrp="1"/>
          </p:cNvSpPr>
          <p:nvPr>
            <p:ph idx="1"/>
          </p:nvPr>
        </p:nvSpPr>
        <p:spPr>
          <a:xfrm>
            <a:off x="628650" y="1203767"/>
            <a:ext cx="7886700" cy="4973196"/>
          </a:xfrm>
        </p:spPr>
        <p:txBody>
          <a:bodyPr>
            <a:normAutofit/>
          </a:bodyPr>
          <a:lstStyle/>
          <a:p>
            <a:pPr marL="514350" indent="-514350">
              <a:buFont typeface="+mj-lt"/>
              <a:buAutoNum type="arabicPeriod" startAt="6"/>
            </a:pPr>
            <a:r>
              <a:rPr lang="en-US" dirty="0" smtClean="0">
                <a:sym typeface="Wingdings" panose="05000000000000000000" pitchFamily="2" charset="2"/>
              </a:rPr>
              <a:t>You should see in the console:</a:t>
            </a:r>
            <a:endParaRPr lang="en-US" dirty="0">
              <a:sym typeface="Wingdings" panose="05000000000000000000" pitchFamily="2" charset="2"/>
            </a:endParaRPr>
          </a:p>
          <a:p>
            <a:pPr marL="514350" indent="-514350">
              <a:buFont typeface="+mj-lt"/>
              <a:buAutoNum type="arabicPeriod" startAt="6"/>
            </a:pPr>
            <a:endParaRPr lang="en-US" dirty="0" smtClean="0">
              <a:sym typeface="Wingdings" panose="05000000000000000000" pitchFamily="2" charset="2"/>
            </a:endParaRPr>
          </a:p>
          <a:p>
            <a:pPr marL="514350" indent="-514350">
              <a:buFont typeface="+mj-lt"/>
              <a:buAutoNum type="arabicPeriod" startAt="6"/>
            </a:pPr>
            <a:endParaRPr lang="en-US" dirty="0" smtClean="0">
              <a:sym typeface="Wingdings" panose="05000000000000000000" pitchFamily="2" charset="2"/>
            </a:endParaRPr>
          </a:p>
          <a:p>
            <a:pPr marL="514350" indent="-514350">
              <a:buFont typeface="+mj-lt"/>
              <a:buAutoNum type="arabicPeriod" startAt="6"/>
            </a:pPr>
            <a:r>
              <a:rPr lang="en-US" dirty="0" smtClean="0">
                <a:sym typeface="Wingdings" panose="05000000000000000000" pitchFamily="2" charset="2"/>
              </a:rPr>
              <a:t>Click the row for details:</a:t>
            </a: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87" y="1854097"/>
            <a:ext cx="8048625" cy="63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861" y="2714014"/>
            <a:ext cx="2667000" cy="341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33</a:t>
            </a:fld>
            <a:endParaRPr lang="en-US"/>
          </a:p>
        </p:txBody>
      </p:sp>
    </p:spTree>
    <p:extLst>
      <p:ext uri="{BB962C8B-B14F-4D97-AF65-F5344CB8AC3E}">
        <p14:creationId xmlns:p14="http://schemas.microsoft.com/office/powerpoint/2010/main" val="437133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6596"/>
          </a:xfrm>
        </p:spPr>
        <p:txBody>
          <a:bodyPr>
            <a:normAutofit/>
          </a:bodyPr>
          <a:lstStyle/>
          <a:p>
            <a:r>
              <a:rPr lang="en-US" sz="3600" dirty="0"/>
              <a:t>Ex: HTTP Requests &amp; Response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136812"/>
            <a:ext cx="40005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34</a:t>
            </a:fld>
            <a:endParaRPr lang="en-US"/>
          </a:p>
        </p:txBody>
      </p:sp>
    </p:spTree>
    <p:extLst>
      <p:ext uri="{BB962C8B-B14F-4D97-AF65-F5344CB8AC3E}">
        <p14:creationId xmlns:p14="http://schemas.microsoft.com/office/powerpoint/2010/main" val="31065238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5532"/>
          </a:xfrm>
        </p:spPr>
        <p:txBody>
          <a:bodyPr>
            <a:normAutofit/>
          </a:bodyPr>
          <a:lstStyle/>
          <a:p>
            <a:r>
              <a:rPr lang="en-US" sz="3600" dirty="0"/>
              <a:t>Ex: HTTP Requests &amp; Response</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001" y="1070659"/>
            <a:ext cx="5193997"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243823" y="1808544"/>
            <a:ext cx="1576907" cy="369332"/>
          </a:xfrm>
          <a:prstGeom prst="rect">
            <a:avLst/>
          </a:prstGeom>
          <a:noFill/>
        </p:spPr>
        <p:txBody>
          <a:bodyPr wrap="none" rtlCol="0">
            <a:spAutoFit/>
          </a:bodyPr>
          <a:lstStyle/>
          <a:p>
            <a:r>
              <a:rPr lang="en-US" smtClean="0"/>
              <a:t>“Raw headers”</a:t>
            </a:r>
            <a:endParaRPr lang="en-US"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35</a:t>
            </a:fld>
            <a:endParaRPr lang="en-US"/>
          </a:p>
        </p:txBody>
      </p:sp>
    </p:spTree>
    <p:extLst>
      <p:ext uri="{BB962C8B-B14F-4D97-AF65-F5344CB8AC3E}">
        <p14:creationId xmlns:p14="http://schemas.microsoft.com/office/powerpoint/2010/main" val="6965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419599" y="1680623"/>
            <a:ext cx="4234601" cy="35713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2" name="Title 1"/>
          <p:cNvSpPr>
            <a:spLocks noGrp="1"/>
          </p:cNvSpPr>
          <p:nvPr>
            <p:ph type="title"/>
          </p:nvPr>
        </p:nvSpPr>
        <p:spPr>
          <a:xfrm>
            <a:off x="425301" y="511117"/>
            <a:ext cx="7886700" cy="337731"/>
          </a:xfrm>
        </p:spPr>
        <p:txBody>
          <a:bodyPr>
            <a:noAutofit/>
          </a:bodyPr>
          <a:lstStyle/>
          <a:p>
            <a:r>
              <a:rPr lang="en-US" dirty="0" smtClean="0"/>
              <a:t>Focus: Web Server</a:t>
            </a:r>
            <a:endParaRPr lang="en-US" dirty="0"/>
          </a:p>
        </p:txBody>
      </p:sp>
      <p:sp>
        <p:nvSpPr>
          <p:cNvPr id="6" name="Rectangle 5"/>
          <p:cNvSpPr/>
          <p:nvPr/>
        </p:nvSpPr>
        <p:spPr>
          <a:xfrm>
            <a:off x="4784241" y="2653793"/>
            <a:ext cx="1656000" cy="178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7" name="Rectangle 6"/>
          <p:cNvSpPr/>
          <p:nvPr/>
        </p:nvSpPr>
        <p:spPr>
          <a:xfrm>
            <a:off x="427192" y="2775512"/>
            <a:ext cx="990600" cy="1562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 (e.g., Firefox)</a:t>
            </a:r>
            <a:endParaRPr lang="en-US" sz="1200" dirty="0">
              <a:solidFill>
                <a:schemeClr val="tx1"/>
              </a:solidFill>
              <a:latin typeface="+mj-lt"/>
            </a:endParaRPr>
          </a:p>
        </p:txBody>
      </p:sp>
      <p:cxnSp>
        <p:nvCxnSpPr>
          <p:cNvPr id="10" name="Straight Arrow Connector 9"/>
          <p:cNvCxnSpPr/>
          <p:nvPr/>
        </p:nvCxnSpPr>
        <p:spPr>
          <a:xfrm>
            <a:off x="1423896" y="3866509"/>
            <a:ext cx="33507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032933" y="2100898"/>
            <a:ext cx="772414" cy="75033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3" name="TextBox 12"/>
          <p:cNvSpPr txBox="1"/>
          <p:nvPr/>
        </p:nvSpPr>
        <p:spPr>
          <a:xfrm>
            <a:off x="6986970" y="2402997"/>
            <a:ext cx="823302" cy="276999"/>
          </a:xfrm>
          <a:prstGeom prst="rect">
            <a:avLst/>
          </a:prstGeom>
          <a:noFill/>
        </p:spPr>
        <p:txBody>
          <a:bodyPr wrap="none" rtlCol="0">
            <a:spAutoFit/>
          </a:bodyPr>
          <a:lstStyle/>
          <a:p>
            <a:r>
              <a:rPr lang="en-US" sz="1200" dirty="0" smtClean="0">
                <a:latin typeface="+mj-lt"/>
                <a:cs typeface="Courier New" pitchFamily="49" charset="0"/>
              </a:rPr>
              <a:t>bar.html</a:t>
            </a:r>
            <a:endParaRPr lang="en-US" sz="1200" dirty="0">
              <a:latin typeface="+mj-lt"/>
              <a:cs typeface="Courier New" pitchFamily="49" charset="0"/>
            </a:endParaRPr>
          </a:p>
        </p:txBody>
      </p:sp>
      <p:cxnSp>
        <p:nvCxnSpPr>
          <p:cNvPr id="15" name="Straight Connector 14"/>
          <p:cNvCxnSpPr/>
          <p:nvPr/>
        </p:nvCxnSpPr>
        <p:spPr>
          <a:xfrm flipV="1">
            <a:off x="6440241" y="2681953"/>
            <a:ext cx="592692" cy="278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35576" y="2681953"/>
            <a:ext cx="1139927" cy="461665"/>
          </a:xfrm>
          <a:prstGeom prst="rect">
            <a:avLst/>
          </a:prstGeom>
          <a:noFill/>
        </p:spPr>
        <p:txBody>
          <a:bodyPr wrap="none" rtlCol="0">
            <a:spAutoFit/>
          </a:bodyPr>
          <a:lstStyle/>
          <a:p>
            <a:r>
              <a:rPr lang="en-US" sz="1200" dirty="0" smtClean="0">
                <a:latin typeface="+mj-lt"/>
              </a:rPr>
              <a:t>Web Server</a:t>
            </a:r>
          </a:p>
          <a:p>
            <a:r>
              <a:rPr lang="en-US" sz="1200" dirty="0" smtClean="0">
                <a:latin typeface="+mj-lt"/>
              </a:rPr>
              <a:t>(e.g., Linux)</a:t>
            </a:r>
            <a:endParaRPr lang="en-US" sz="1200" dirty="0">
              <a:latin typeface="+mj-lt"/>
            </a:endParaRPr>
          </a:p>
        </p:txBody>
      </p:sp>
      <p:sp>
        <p:nvSpPr>
          <p:cNvPr id="19" name="Rectangle 18"/>
          <p:cNvSpPr/>
          <p:nvPr/>
        </p:nvSpPr>
        <p:spPr>
          <a:xfrm>
            <a:off x="4784241" y="3613711"/>
            <a:ext cx="745423" cy="821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21" name="TextBox 20"/>
          <p:cNvSpPr txBox="1"/>
          <p:nvPr/>
        </p:nvSpPr>
        <p:spPr>
          <a:xfrm>
            <a:off x="6708939" y="1779611"/>
            <a:ext cx="1352422" cy="276999"/>
          </a:xfrm>
          <a:prstGeom prst="rect">
            <a:avLst/>
          </a:prstGeom>
          <a:noFill/>
        </p:spPr>
        <p:txBody>
          <a:bodyPr wrap="none" rtlCol="0">
            <a:spAutoFit/>
          </a:bodyPr>
          <a:lstStyle/>
          <a:p>
            <a:r>
              <a:rPr lang="en-US" sz="1200" dirty="0" smtClean="0">
                <a:latin typeface="+mj-lt"/>
              </a:rPr>
              <a:t>Server Storage</a:t>
            </a:r>
            <a:endParaRPr lang="en-US" sz="1200" dirty="0">
              <a:latin typeface="+mj-lt"/>
            </a:endParaRPr>
          </a:p>
        </p:txBody>
      </p:sp>
      <p:sp>
        <p:nvSpPr>
          <p:cNvPr id="23" name="TextBox 22"/>
          <p:cNvSpPr txBox="1"/>
          <p:nvPr/>
        </p:nvSpPr>
        <p:spPr>
          <a:xfrm>
            <a:off x="6553200" y="3109393"/>
            <a:ext cx="1905000" cy="830997"/>
          </a:xfrm>
          <a:prstGeom prst="rect">
            <a:avLst/>
          </a:prstGeom>
          <a:noFill/>
        </p:spPr>
        <p:txBody>
          <a:bodyPr wrap="square" rtlCol="0">
            <a:spAutoFit/>
          </a:bodyPr>
          <a:lstStyle/>
          <a:p>
            <a:r>
              <a:rPr lang="en-US" sz="1200" dirty="0" smtClean="0">
                <a:latin typeface="+mj-lt"/>
                <a:cs typeface="Courier New" pitchFamily="49" charset="0"/>
              </a:rPr>
              <a:t>(4) Apache receives HTTP GET request, looks for bar.html on disk.</a:t>
            </a:r>
            <a:endParaRPr lang="en-US" sz="1200" dirty="0">
              <a:latin typeface="+mj-lt"/>
              <a:cs typeface="Courier New" pitchFamily="49" charset="0"/>
            </a:endParaRPr>
          </a:p>
        </p:txBody>
      </p:sp>
      <p:sp>
        <p:nvSpPr>
          <p:cNvPr id="27" name="TextBox 26"/>
          <p:cNvSpPr txBox="1"/>
          <p:nvPr/>
        </p:nvSpPr>
        <p:spPr>
          <a:xfrm>
            <a:off x="2743200" y="4116746"/>
            <a:ext cx="1676400" cy="830997"/>
          </a:xfrm>
          <a:prstGeom prst="rect">
            <a:avLst/>
          </a:prstGeom>
          <a:noFill/>
        </p:spPr>
        <p:txBody>
          <a:bodyPr wrap="square" rtlCol="0">
            <a:spAutoFit/>
          </a:bodyPr>
          <a:lstStyle/>
          <a:p>
            <a:r>
              <a:rPr lang="en-US" sz="1200" dirty="0" smtClean="0">
                <a:latin typeface="+mj-lt"/>
                <a:cs typeface="Courier New" pitchFamily="49" charset="0"/>
              </a:rPr>
              <a:t>(5) Apache sends contents of bar.html as HTTP response to client</a:t>
            </a:r>
            <a:endParaRPr lang="en-US" sz="1200" dirty="0">
              <a:latin typeface="+mj-lt"/>
              <a:cs typeface="Courier New" pitchFamily="49" charset="0"/>
            </a:endParaRPr>
          </a:p>
        </p:txBody>
      </p:sp>
      <p:cxnSp>
        <p:nvCxnSpPr>
          <p:cNvPr id="28" name="Straight Arrow Connector 27"/>
          <p:cNvCxnSpPr/>
          <p:nvPr/>
        </p:nvCxnSpPr>
        <p:spPr>
          <a:xfrm flipH="1" flipV="1">
            <a:off x="1427944" y="3956610"/>
            <a:ext cx="335629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29324" y="1594411"/>
            <a:ext cx="1123476"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DNS Server</a:t>
            </a:r>
            <a:endParaRPr lang="en-US" sz="1200" dirty="0">
              <a:solidFill>
                <a:schemeClr val="tx1"/>
              </a:solidFill>
              <a:latin typeface="+mj-lt"/>
            </a:endParaRPr>
          </a:p>
        </p:txBody>
      </p:sp>
      <p:cxnSp>
        <p:nvCxnSpPr>
          <p:cNvPr id="26" name="Elbow Connector 25"/>
          <p:cNvCxnSpPr>
            <a:endCxn id="20" idx="2"/>
          </p:cNvCxnSpPr>
          <p:nvPr/>
        </p:nvCxnSpPr>
        <p:spPr>
          <a:xfrm flipV="1">
            <a:off x="1417794" y="2051611"/>
            <a:ext cx="1373268" cy="77957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1423896" y="2051610"/>
            <a:ext cx="1525520" cy="908461"/>
          </a:xfrm>
          <a:prstGeom prst="bentConnector3">
            <a:avLst>
              <a:gd name="adj1" fmla="val 11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Rob Capra - Understanding Web Protocols and Data Exchange</a:t>
            </a:r>
            <a:endParaRPr lang="en-US"/>
          </a:p>
        </p:txBody>
      </p:sp>
      <p:sp>
        <p:nvSpPr>
          <p:cNvPr id="17" name="Slide Number Placeholder 16"/>
          <p:cNvSpPr>
            <a:spLocks noGrp="1"/>
          </p:cNvSpPr>
          <p:nvPr>
            <p:ph type="sldNum" sz="quarter" idx="12"/>
          </p:nvPr>
        </p:nvSpPr>
        <p:spPr/>
        <p:txBody>
          <a:bodyPr/>
          <a:lstStyle/>
          <a:p>
            <a:fld id="{91D11958-1960-4AC3-B3FE-C8FF6A01984A}" type="slidenum">
              <a:rPr lang="en-US" smtClean="0"/>
              <a:t>36</a:t>
            </a:fld>
            <a:endParaRPr lang="en-US"/>
          </a:p>
        </p:txBody>
      </p:sp>
    </p:spTree>
    <p:extLst>
      <p:ext uri="{BB962C8B-B14F-4D97-AF65-F5344CB8AC3E}">
        <p14:creationId xmlns:p14="http://schemas.microsoft.com/office/powerpoint/2010/main" val="9353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16" y="217081"/>
            <a:ext cx="7886700" cy="827948"/>
          </a:xfrm>
        </p:spPr>
        <p:txBody>
          <a:bodyPr/>
          <a:lstStyle/>
          <a:p>
            <a:r>
              <a:rPr lang="en-US" dirty="0" smtClean="0"/>
              <a:t>Web Server</a:t>
            </a:r>
            <a:endParaRPr lang="en-US" dirty="0"/>
          </a:p>
        </p:txBody>
      </p:sp>
      <p:sp>
        <p:nvSpPr>
          <p:cNvPr id="3" name="Content Placeholder 2"/>
          <p:cNvSpPr>
            <a:spLocks noGrp="1"/>
          </p:cNvSpPr>
          <p:nvPr>
            <p:ph idx="1"/>
          </p:nvPr>
        </p:nvSpPr>
        <p:spPr>
          <a:xfrm>
            <a:off x="628650" y="1132114"/>
            <a:ext cx="7886700" cy="5044849"/>
          </a:xfrm>
        </p:spPr>
        <p:txBody>
          <a:bodyPr>
            <a:normAutofit/>
          </a:bodyPr>
          <a:lstStyle/>
          <a:p>
            <a:pPr>
              <a:buFont typeface="Wingdings" panose="05000000000000000000" pitchFamily="2" charset="2"/>
              <a:buChar char="§"/>
            </a:pPr>
            <a:r>
              <a:rPr lang="en-US" sz="2400" dirty="0" smtClean="0"/>
              <a:t>“Web server” </a:t>
            </a:r>
            <a:r>
              <a:rPr lang="en-US" sz="2400" dirty="0"/>
              <a:t>is hardware, but also software</a:t>
            </a:r>
          </a:p>
          <a:p>
            <a:pPr>
              <a:buFont typeface="Wingdings" panose="05000000000000000000" pitchFamily="2" charset="2"/>
              <a:buChar char="§"/>
            </a:pPr>
            <a:r>
              <a:rPr lang="en-US" sz="2400" dirty="0" smtClean="0"/>
              <a:t>Apache and IIS are widely used server software</a:t>
            </a:r>
          </a:p>
          <a:p>
            <a:pPr>
              <a:buFont typeface="Wingdings" panose="05000000000000000000" pitchFamily="2" charset="2"/>
              <a:buChar char="§"/>
            </a:pPr>
            <a:r>
              <a:rPr lang="en-US" sz="2400" dirty="0" smtClean="0"/>
              <a:t>Listens for HTTP requests (on TCP/IP port 80)</a:t>
            </a:r>
          </a:p>
          <a:p>
            <a:pPr>
              <a:buFont typeface="Wingdings" panose="05000000000000000000" pitchFamily="2" charset="2"/>
              <a:buChar char="§"/>
            </a:pPr>
            <a:r>
              <a:rPr lang="en-US" sz="2400" dirty="0" smtClean="0"/>
              <a:t>Receives and processes HTTP requests</a:t>
            </a:r>
          </a:p>
          <a:p>
            <a:pPr>
              <a:buFont typeface="Wingdings" panose="05000000000000000000" pitchFamily="2" charset="2"/>
              <a:buChar char="§"/>
            </a:pPr>
            <a:r>
              <a:rPr lang="en-US" sz="2400" dirty="0" smtClean="0"/>
              <a:t>Looks for resources that are requested</a:t>
            </a:r>
          </a:p>
          <a:p>
            <a:pPr>
              <a:buFont typeface="Wingdings" panose="05000000000000000000" pitchFamily="2" charset="2"/>
              <a:buChar char="§"/>
            </a:pPr>
            <a:r>
              <a:rPr lang="en-US" sz="2400" dirty="0" smtClean="0"/>
              <a:t>Responds to request with an HTTP response</a:t>
            </a:r>
          </a:p>
          <a:p>
            <a:pPr>
              <a:buFont typeface="Wingdings" panose="05000000000000000000" pitchFamily="2" charset="2"/>
              <a:buChar char="§"/>
            </a:pPr>
            <a:r>
              <a:rPr lang="en-US" sz="2400" dirty="0" smtClean="0"/>
              <a:t>Can generate status codes:</a:t>
            </a:r>
          </a:p>
          <a:p>
            <a:pPr lvl="1">
              <a:buFont typeface="Wingdings" panose="05000000000000000000" pitchFamily="2" charset="2"/>
              <a:buChar char="§"/>
            </a:pPr>
            <a:r>
              <a:rPr lang="en-US" sz="2000" dirty="0" smtClean="0"/>
              <a:t>202 – OK</a:t>
            </a:r>
          </a:p>
          <a:p>
            <a:pPr lvl="1">
              <a:buFont typeface="Wingdings" panose="05000000000000000000" pitchFamily="2" charset="2"/>
              <a:buChar char="§"/>
            </a:pPr>
            <a:r>
              <a:rPr lang="en-US" sz="2000" dirty="0" smtClean="0"/>
              <a:t>403 – Forbidden</a:t>
            </a:r>
          </a:p>
          <a:p>
            <a:pPr lvl="1">
              <a:buFont typeface="Wingdings" panose="05000000000000000000" pitchFamily="2" charset="2"/>
              <a:buChar char="§"/>
            </a:pPr>
            <a:r>
              <a:rPr lang="en-US" sz="2000" dirty="0" smtClean="0"/>
              <a:t>404 – Not found</a:t>
            </a:r>
          </a:p>
          <a:p>
            <a:pPr lvl="1">
              <a:buFont typeface="Wingdings" panose="05000000000000000000" pitchFamily="2" charset="2"/>
              <a:buChar char="§"/>
            </a:pPr>
            <a:endParaRPr lang="en-US" dirty="0" smtClean="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37</a:t>
            </a:fld>
            <a:endParaRPr lang="en-US"/>
          </a:p>
        </p:txBody>
      </p:sp>
    </p:spTree>
    <p:extLst>
      <p:ext uri="{BB962C8B-B14F-4D97-AF65-F5344CB8AC3E}">
        <p14:creationId xmlns:p14="http://schemas.microsoft.com/office/powerpoint/2010/main" val="2036762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694944" y="38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a:solidFill>
                  <a:srgbClr val="000000"/>
                </a:solidFill>
                <a:latin typeface="Calibri" panose="020F0502020204030204" pitchFamily="34" charset="0"/>
              </a:rPr>
              <a:t>HTML</a:t>
            </a:r>
          </a:p>
        </p:txBody>
      </p:sp>
      <p:sp>
        <p:nvSpPr>
          <p:cNvPr id="18436" name="Text Box 3"/>
          <p:cNvSpPr txBox="1">
            <a:spLocks noChangeArrowheads="1"/>
          </p:cNvSpPr>
          <p:nvPr/>
        </p:nvSpPr>
        <p:spPr bwMode="auto">
          <a:xfrm>
            <a:off x="685800" y="10668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itchFamily="16" charset="0"/>
                <a:ea typeface="MS Gothic" charset="-128"/>
              </a:defRPr>
            </a:lvl9pPr>
          </a:lstStyle>
          <a:p>
            <a:pPr eaLnBrk="1" hangingPunct="1">
              <a:spcBef>
                <a:spcPts val="800"/>
              </a:spcBef>
              <a:buFont typeface="Times New Roman" pitchFamily="16" charset="0"/>
              <a:buChar char="•"/>
            </a:pPr>
            <a:r>
              <a:rPr lang="en-US" sz="2800" dirty="0" smtClean="0">
                <a:solidFill>
                  <a:srgbClr val="000000"/>
                </a:solidFill>
                <a:latin typeface="Calibri" panose="020F0502020204030204" pitchFamily="34" charset="0"/>
              </a:rPr>
              <a:t>HTML</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rPr>
              <a:t>Language used to create Web pages</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rPr>
              <a:t>HTML is text</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rPr>
              <a:t>Title, links, images, headings, lists</a:t>
            </a:r>
          </a:p>
          <a:p>
            <a:pPr eaLnBrk="1" hangingPunct="1">
              <a:spcBef>
                <a:spcPts val="800"/>
              </a:spcBef>
              <a:buFont typeface="Times New Roman" pitchFamily="16" charset="0"/>
              <a:buChar char="•"/>
            </a:pPr>
            <a:r>
              <a:rPr lang="en-US" sz="2800" dirty="0" smtClean="0">
                <a:solidFill>
                  <a:srgbClr val="000000"/>
                </a:solidFill>
                <a:latin typeface="Calibri" panose="020F0502020204030204" pitchFamily="34" charset="0"/>
              </a:rPr>
              <a:t>View HTML in browser:</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rPr>
              <a:t>Firefox </a:t>
            </a:r>
            <a:r>
              <a:rPr lang="en-US" dirty="0" smtClean="0">
                <a:solidFill>
                  <a:srgbClr val="000000"/>
                </a:solidFill>
                <a:latin typeface="Calibri" panose="020F0502020204030204" pitchFamily="34" charset="0"/>
                <a:sym typeface="Wingdings" panose="05000000000000000000" pitchFamily="2" charset="2"/>
              </a:rPr>
              <a:t> load a page (e.g., bls.gov)</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sym typeface="Wingdings" panose="05000000000000000000" pitchFamily="2" charset="2"/>
              </a:rPr>
              <a:t>Right-click  View Page Source</a:t>
            </a:r>
            <a:endParaRPr lang="en-US" dirty="0" smtClean="0">
              <a:solidFill>
                <a:srgbClr val="000000"/>
              </a:solidFill>
              <a:latin typeface="Calibri" panose="020F0502020204030204" pitchFamily="34" charset="0"/>
            </a:endParaRPr>
          </a:p>
          <a:p>
            <a:pPr eaLnBrk="1" hangingPunct="1">
              <a:spcBef>
                <a:spcPts val="800"/>
              </a:spcBef>
              <a:buFont typeface="Times New Roman" pitchFamily="16" charset="0"/>
              <a:buChar char="•"/>
            </a:pPr>
            <a:r>
              <a:rPr lang="en-US" sz="2800" dirty="0" smtClean="0">
                <a:solidFill>
                  <a:srgbClr val="000000"/>
                </a:solidFill>
                <a:latin typeface="Calibri" panose="020F0502020204030204" pitchFamily="34" charset="0"/>
              </a:rPr>
              <a:t>Authoritative resource – W3C specifications</a:t>
            </a:r>
          </a:p>
          <a:p>
            <a:pPr lvl="1" eaLnBrk="1" hangingPunct="1">
              <a:spcBef>
                <a:spcPts val="800"/>
              </a:spcBef>
              <a:buFont typeface="Times New Roman" pitchFamily="16" charset="0"/>
              <a:buChar char="•"/>
            </a:pPr>
            <a:r>
              <a:rPr lang="en-US" dirty="0">
                <a:solidFill>
                  <a:srgbClr val="000000"/>
                </a:solidFill>
                <a:latin typeface="Calibri" panose="020F0502020204030204" pitchFamily="34" charset="0"/>
              </a:rPr>
              <a:t>HTML </a:t>
            </a:r>
            <a:r>
              <a:rPr lang="en-US" dirty="0" smtClean="0">
                <a:solidFill>
                  <a:srgbClr val="000000"/>
                </a:solidFill>
                <a:latin typeface="Calibri" panose="020F0502020204030204" pitchFamily="34" charset="0"/>
              </a:rPr>
              <a:t>4.01</a:t>
            </a:r>
          </a:p>
          <a:p>
            <a:pPr lvl="1" eaLnBrk="1" hangingPunct="1">
              <a:spcBef>
                <a:spcPts val="800"/>
              </a:spcBef>
              <a:buFont typeface="Times New Roman" pitchFamily="16" charset="0"/>
              <a:buChar char="•"/>
            </a:pPr>
            <a:r>
              <a:rPr lang="en-US" dirty="0" smtClean="0">
                <a:solidFill>
                  <a:srgbClr val="000000"/>
                </a:solidFill>
                <a:latin typeface="Calibri" panose="020F0502020204030204" pitchFamily="34" charset="0"/>
              </a:rPr>
              <a:t>http</a:t>
            </a:r>
            <a:r>
              <a:rPr lang="en-US" dirty="0">
                <a:solidFill>
                  <a:srgbClr val="000000"/>
                </a:solidFill>
                <a:latin typeface="Calibri" panose="020F0502020204030204" pitchFamily="34" charset="0"/>
              </a:rPr>
              <a:t>://www.w3.org/TR/html4</a:t>
            </a:r>
            <a:r>
              <a:rPr lang="en-US" dirty="0" smtClean="0">
                <a:solidFill>
                  <a:srgbClr val="000000"/>
                </a:solidFill>
                <a:latin typeface="Calibri" panose="020F0502020204030204" pitchFamily="34" charset="0"/>
              </a:rPr>
              <a:t>/</a:t>
            </a:r>
            <a:endParaRPr lang="en-US" dirty="0">
              <a:solidFill>
                <a:srgbClr val="000000"/>
              </a:solidFill>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38</a:t>
            </a:fld>
            <a:endParaRPr lang="en-US"/>
          </a:p>
        </p:txBody>
      </p:sp>
    </p:spTree>
    <p:extLst>
      <p:ext uri="{BB962C8B-B14F-4D97-AF65-F5344CB8AC3E}">
        <p14:creationId xmlns:p14="http://schemas.microsoft.com/office/powerpoint/2010/main" val="4224171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01675"/>
          </a:xfrm>
        </p:spPr>
        <p:txBody>
          <a:bodyPr/>
          <a:lstStyle/>
          <a:p>
            <a:r>
              <a:rPr lang="en-US" dirty="0" smtClean="0"/>
              <a:t>LAMP in Action</a:t>
            </a:r>
            <a:endParaRPr lang="en-US" dirty="0"/>
          </a:p>
        </p:txBody>
      </p:sp>
      <p:sp>
        <p:nvSpPr>
          <p:cNvPr id="3" name="Content Placeholder 2"/>
          <p:cNvSpPr>
            <a:spLocks noGrp="1"/>
          </p:cNvSpPr>
          <p:nvPr>
            <p:ph idx="1"/>
          </p:nvPr>
        </p:nvSpPr>
        <p:spPr>
          <a:xfrm>
            <a:off x="628650" y="1066801"/>
            <a:ext cx="8058150" cy="1447800"/>
          </a:xfrm>
        </p:spPr>
        <p:txBody>
          <a:bodyPr>
            <a:normAutofit/>
          </a:bodyPr>
          <a:lstStyle/>
          <a:p>
            <a:r>
              <a:rPr lang="en-US" sz="2000" dirty="0" smtClean="0"/>
              <a:t>XAMPP – cross-platform Apache, MySQL, PHP package</a:t>
            </a:r>
          </a:p>
          <a:p>
            <a:r>
              <a:rPr lang="en-US" sz="2000" dirty="0" smtClean="0"/>
              <a:t>Start menu </a:t>
            </a:r>
            <a:r>
              <a:rPr lang="en-US" sz="2000" dirty="0" smtClean="0">
                <a:sym typeface="Wingdings" panose="05000000000000000000" pitchFamily="2" charset="2"/>
              </a:rPr>
              <a:t> All Programs  XAMPP  XAMPP Control Panel</a:t>
            </a:r>
          </a:p>
          <a:p>
            <a:endParaRPr lang="en-US" sz="2400" dirty="0" smtClean="0"/>
          </a:p>
          <a:p>
            <a:pPr lvl="1">
              <a:buFont typeface="Wingdings" panose="05000000000000000000" pitchFamily="2" charset="2"/>
              <a:buChar char="§"/>
            </a:pPr>
            <a:endParaRPr lang="en-US" dirty="0" smtClean="0"/>
          </a:p>
        </p:txBody>
      </p:sp>
      <p:pic>
        <p:nvPicPr>
          <p:cNvPr id="4" name="Picture 3"/>
          <p:cNvPicPr>
            <a:picLocks noChangeAspect="1"/>
          </p:cNvPicPr>
          <p:nvPr/>
        </p:nvPicPr>
        <p:blipFill>
          <a:blip r:embed="rId2"/>
          <a:stretch>
            <a:fillRect/>
          </a:stretch>
        </p:blipFill>
        <p:spPr>
          <a:xfrm>
            <a:off x="2069939" y="2091159"/>
            <a:ext cx="6400800" cy="4110318"/>
          </a:xfrm>
          <a:prstGeom prst="rect">
            <a:avLst/>
          </a:prstGeom>
        </p:spPr>
      </p:pic>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39</a:t>
            </a:fld>
            <a:endParaRPr lang="en-US"/>
          </a:p>
        </p:txBody>
      </p:sp>
    </p:spTree>
    <p:extLst>
      <p:ext uri="{BB962C8B-B14F-4D97-AF65-F5344CB8AC3E}">
        <p14:creationId xmlns:p14="http://schemas.microsoft.com/office/powerpoint/2010/main" val="231176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63" y="143691"/>
            <a:ext cx="8229600" cy="1143000"/>
          </a:xfrm>
        </p:spPr>
        <p:txBody>
          <a:bodyPr>
            <a:noAutofit/>
          </a:bodyPr>
          <a:lstStyle/>
          <a:p>
            <a:r>
              <a:rPr lang="en-US" sz="3600" dirty="0"/>
              <a:t>Importance of Web Technologies</a:t>
            </a:r>
          </a:p>
        </p:txBody>
      </p:sp>
      <p:sp>
        <p:nvSpPr>
          <p:cNvPr id="17" name="TextBox 16"/>
          <p:cNvSpPr txBox="1"/>
          <p:nvPr/>
        </p:nvSpPr>
        <p:spPr>
          <a:xfrm>
            <a:off x="609599" y="1247503"/>
            <a:ext cx="7834727"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Understanding the Web is important for…</a:t>
            </a:r>
          </a:p>
          <a:p>
            <a:pPr marL="800100" lvl="1" indent="-342900">
              <a:buFont typeface="Arial" panose="020B0604020202020204" pitchFamily="34" charset="0"/>
              <a:buChar char="•"/>
            </a:pPr>
            <a:r>
              <a:rPr lang="en-US" sz="2000" dirty="0" smtClean="0"/>
              <a:t>preservation decisions</a:t>
            </a:r>
          </a:p>
          <a:p>
            <a:pPr marL="800100" lvl="1" indent="-342900">
              <a:buFont typeface="Arial" panose="020B0604020202020204" pitchFamily="34" charset="0"/>
              <a:buChar char="•"/>
            </a:pPr>
            <a:r>
              <a:rPr lang="en-US" sz="2000" dirty="0" smtClean="0"/>
              <a:t>characterizing and preserving digital data</a:t>
            </a:r>
          </a:p>
          <a:p>
            <a:pPr marL="800100" lvl="1" indent="-342900">
              <a:buFont typeface="Arial" panose="020B0604020202020204" pitchFamily="34" charset="0"/>
              <a:buChar char="•"/>
            </a:pPr>
            <a:r>
              <a:rPr lang="en-US" sz="2000" dirty="0"/>
              <a:t>m</a:t>
            </a:r>
            <a:r>
              <a:rPr lang="en-US" sz="2000" dirty="0" smtClean="0"/>
              <a:t>aking data available</a:t>
            </a:r>
          </a:p>
          <a:p>
            <a:pPr marL="1257300" lvl="2" indent="-342900">
              <a:buFont typeface="Arial" panose="020B0604020202020204" pitchFamily="34" charset="0"/>
              <a:buChar char="•"/>
            </a:pPr>
            <a:r>
              <a:rPr lang="en-US" sz="2000" dirty="0" smtClean="0"/>
              <a:t>search, surrogates, affordances, permissions</a:t>
            </a:r>
          </a:p>
          <a:p>
            <a:pPr marL="800100" lvl="1" indent="-342900">
              <a:buFont typeface="Arial" panose="020B0604020202020204" pitchFamily="34" charset="0"/>
              <a:buChar char="•"/>
            </a:pPr>
            <a:r>
              <a:rPr lang="en-US" sz="2000" dirty="0"/>
              <a:t>r</a:t>
            </a:r>
            <a:r>
              <a:rPr lang="en-US" sz="2000" dirty="0" smtClean="0"/>
              <a:t>epresentations of information</a:t>
            </a:r>
          </a:p>
          <a:p>
            <a:pPr marL="800100" lvl="1"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Preserving context and meaning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Layers of abstraction, data transmission, and meaning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Representation and interpretation</a:t>
            </a:r>
          </a:p>
        </p:txBody>
      </p:sp>
      <p:sp>
        <p:nvSpPr>
          <p:cNvPr id="3" name="Footer Placeholder 2"/>
          <p:cNvSpPr>
            <a:spLocks noGrp="1"/>
          </p:cNvSpPr>
          <p:nvPr>
            <p:ph type="ftr" sz="quarter" idx="11"/>
          </p:nvPr>
        </p:nvSpPr>
        <p:spPr/>
        <p:txBody>
          <a:bodyPr/>
          <a:lstStyle/>
          <a:p>
            <a:r>
              <a:rPr lang="en-US" smtClean="0"/>
              <a:t>Rob Capra, 2016 – Demystifying the Web</a:t>
            </a:r>
            <a:endParaRPr lang="en-US"/>
          </a:p>
        </p:txBody>
      </p:sp>
      <p:sp>
        <p:nvSpPr>
          <p:cNvPr id="4" name="TextBox 3"/>
          <p:cNvSpPr txBox="1"/>
          <p:nvPr/>
        </p:nvSpPr>
        <p:spPr>
          <a:xfrm>
            <a:off x="5895703" y="5390606"/>
            <a:ext cx="2730235" cy="369332"/>
          </a:xfrm>
          <a:prstGeom prst="rect">
            <a:avLst/>
          </a:prstGeom>
          <a:noFill/>
        </p:spPr>
        <p:txBody>
          <a:bodyPr wrap="none" rtlCol="0">
            <a:spAutoFit/>
          </a:bodyPr>
          <a:lstStyle/>
          <a:p>
            <a:r>
              <a:rPr lang="en-US" dirty="0" smtClean="0"/>
              <a:t>(see also module 5.1)</a:t>
            </a:r>
            <a:endParaRPr lang="en-US" dirty="0"/>
          </a:p>
        </p:txBody>
      </p:sp>
    </p:spTree>
    <p:extLst>
      <p:ext uri="{BB962C8B-B14F-4D97-AF65-F5344CB8AC3E}">
        <p14:creationId xmlns:p14="http://schemas.microsoft.com/office/powerpoint/2010/main" val="3783411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01675"/>
          </a:xfrm>
        </p:spPr>
        <p:txBody>
          <a:bodyPr>
            <a:normAutofit/>
          </a:bodyPr>
          <a:lstStyle/>
          <a:p>
            <a:r>
              <a:rPr lang="en-US" sz="3600" dirty="0" smtClean="0"/>
              <a:t>Warning About Running Services</a:t>
            </a:r>
            <a:endParaRPr lang="en-US" sz="3600" dirty="0"/>
          </a:p>
        </p:txBody>
      </p:sp>
      <p:sp>
        <p:nvSpPr>
          <p:cNvPr id="3" name="Content Placeholder 2"/>
          <p:cNvSpPr>
            <a:spLocks noGrp="1"/>
          </p:cNvSpPr>
          <p:nvPr>
            <p:ph idx="1"/>
          </p:nvPr>
        </p:nvSpPr>
        <p:spPr>
          <a:xfrm>
            <a:off x="457200" y="1066801"/>
            <a:ext cx="8229600" cy="1447800"/>
          </a:xfrm>
        </p:spPr>
        <p:txBody>
          <a:bodyPr>
            <a:normAutofit/>
          </a:bodyPr>
          <a:lstStyle/>
          <a:p>
            <a:r>
              <a:rPr lang="en-US" sz="2000" dirty="0" smtClean="0"/>
              <a:t>XAMPP runs Apache and MySQL servers on a local machine</a:t>
            </a:r>
          </a:p>
          <a:p>
            <a:r>
              <a:rPr lang="en-US" sz="2000" dirty="0" smtClean="0"/>
              <a:t>Be aware – there are security issues related to running these types of servers/services and these tools should only be installed/configured by qualified IT administrators. </a:t>
            </a:r>
            <a:endParaRPr lang="en-US" sz="2000" dirty="0" smtClean="0">
              <a:sym typeface="Wingdings" panose="05000000000000000000" pitchFamily="2" charset="2"/>
            </a:endParaRPr>
          </a:p>
          <a:p>
            <a:endParaRPr lang="en-US" sz="2400" dirty="0" smtClean="0"/>
          </a:p>
          <a:p>
            <a:pPr lvl="1">
              <a:buFont typeface="Wingdings" panose="05000000000000000000" pitchFamily="2" charset="2"/>
              <a:buChar char="§"/>
            </a:pPr>
            <a:endParaRPr lang="en-US" dirty="0" smtClean="0"/>
          </a:p>
        </p:txBody>
      </p:sp>
      <p:pic>
        <p:nvPicPr>
          <p:cNvPr id="4" name="Picture 3"/>
          <p:cNvPicPr>
            <a:picLocks noChangeAspect="1"/>
          </p:cNvPicPr>
          <p:nvPr/>
        </p:nvPicPr>
        <p:blipFill>
          <a:blip r:embed="rId2"/>
          <a:stretch>
            <a:fillRect/>
          </a:stretch>
        </p:blipFill>
        <p:spPr>
          <a:xfrm>
            <a:off x="1970589" y="2456726"/>
            <a:ext cx="5791200" cy="3718859"/>
          </a:xfrm>
          <a:prstGeom prst="rect">
            <a:avLst/>
          </a:prstGeom>
        </p:spPr>
      </p:pic>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40</a:t>
            </a:fld>
            <a:endParaRPr lang="en-US"/>
          </a:p>
        </p:txBody>
      </p:sp>
    </p:spTree>
    <p:extLst>
      <p:ext uri="{BB962C8B-B14F-4D97-AF65-F5344CB8AC3E}">
        <p14:creationId xmlns:p14="http://schemas.microsoft.com/office/powerpoint/2010/main" val="3754788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Warning About Code Examples</a:t>
            </a:r>
            <a:endParaRPr lang="en-US" sz="3600" dirty="0"/>
          </a:p>
        </p:txBody>
      </p:sp>
      <p:sp>
        <p:nvSpPr>
          <p:cNvPr id="3" name="Content Placeholder 2"/>
          <p:cNvSpPr>
            <a:spLocks noGrp="1"/>
          </p:cNvSpPr>
          <p:nvPr>
            <p:ph idx="1"/>
          </p:nvPr>
        </p:nvSpPr>
        <p:spPr>
          <a:xfrm>
            <a:off x="628650" y="1576086"/>
            <a:ext cx="8229600" cy="3352800"/>
          </a:xfrm>
        </p:spPr>
        <p:txBody>
          <a:bodyPr>
            <a:normAutofit fontScale="92500"/>
          </a:bodyPr>
          <a:lstStyle/>
          <a:p>
            <a:r>
              <a:rPr lang="en-US" dirty="0" smtClean="0">
                <a:sym typeface="Wingdings" panose="05000000000000000000" pitchFamily="2" charset="2"/>
              </a:rPr>
              <a:t>Code examples in these slides have been designed only to introduce the main concepts.</a:t>
            </a:r>
          </a:p>
          <a:p>
            <a:endParaRPr lang="en-US" dirty="0" smtClean="0">
              <a:sym typeface="Wingdings" panose="05000000000000000000" pitchFamily="2" charset="2"/>
            </a:endParaRPr>
          </a:p>
          <a:p>
            <a:r>
              <a:rPr lang="en-US" dirty="0" smtClean="0">
                <a:sym typeface="Wingdings" panose="05000000000000000000" pitchFamily="2" charset="2"/>
              </a:rPr>
              <a:t>Most of the examples do NOT include security measures that would be needed in a deployment environment, and they are NOT intended to represent code that would be safe to deploy.</a:t>
            </a:r>
          </a:p>
          <a:p>
            <a:endParaRPr lang="en-US" sz="2400" dirty="0" smtClean="0"/>
          </a:p>
          <a:p>
            <a:pPr lvl="1">
              <a:buFont typeface="Wingdings" panose="05000000000000000000" pitchFamily="2" charset="2"/>
              <a:buChar char="§"/>
            </a:pPr>
            <a:endParaRPr lang="en-US" dirty="0" smtClean="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41</a:t>
            </a:fld>
            <a:endParaRPr lang="en-US"/>
          </a:p>
        </p:txBody>
      </p:sp>
    </p:spTree>
    <p:extLst>
      <p:ext uri="{BB962C8B-B14F-4D97-AF65-F5344CB8AC3E}">
        <p14:creationId xmlns:p14="http://schemas.microsoft.com/office/powerpoint/2010/main" val="1551868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1773"/>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666098" y="1207084"/>
            <a:ext cx="4195823" cy="609599"/>
          </a:xfrm>
        </p:spPr>
        <p:txBody>
          <a:bodyPr>
            <a:normAutofit lnSpcReduction="10000"/>
          </a:bodyPr>
          <a:lstStyle/>
          <a:p>
            <a:r>
              <a:rPr lang="en-US" sz="2000" dirty="0" smtClean="0"/>
              <a:t>Firefox </a:t>
            </a:r>
            <a:r>
              <a:rPr lang="en-US" sz="2000" dirty="0" smtClean="0">
                <a:sym typeface="Wingdings" panose="05000000000000000000" pitchFamily="2" charset="2"/>
              </a:rPr>
              <a:t> type in URL:   </a:t>
            </a:r>
            <a:r>
              <a:rPr lang="en-US" sz="2000" b="1" dirty="0" smtClean="0">
                <a:latin typeface="Courier New" panose="02070309020205020404" pitchFamily="49" charset="0"/>
                <a:cs typeface="Courier New" panose="02070309020205020404" pitchFamily="49" charset="0"/>
                <a:sym typeface="Wingdings" panose="05000000000000000000" pitchFamily="2" charset="2"/>
              </a:rPr>
              <a:t>localhost</a:t>
            </a:r>
            <a:endParaRPr lang="en-US" sz="2000" b="1" dirty="0" smtClean="0">
              <a:latin typeface="Courier New" panose="02070309020205020404" pitchFamily="49" charset="0"/>
              <a:cs typeface="Courier New" panose="02070309020205020404" pitchFamily="49" charset="0"/>
            </a:endParaRPr>
          </a:p>
          <a:p>
            <a:endParaRPr lang="en-US" sz="2400" dirty="0" smtClean="0"/>
          </a:p>
          <a:p>
            <a:pPr lvl="1">
              <a:buFont typeface="Wingdings" panose="05000000000000000000" pitchFamily="2" charset="2"/>
              <a:buChar char="§"/>
            </a:pPr>
            <a:endParaRPr lang="en-US" dirty="0" smtClean="0"/>
          </a:p>
        </p:txBody>
      </p:sp>
      <p:pic>
        <p:nvPicPr>
          <p:cNvPr id="5" name="Picture 4"/>
          <p:cNvPicPr>
            <a:picLocks noChangeAspect="1"/>
          </p:cNvPicPr>
          <p:nvPr/>
        </p:nvPicPr>
        <p:blipFill>
          <a:blip r:embed="rId2"/>
          <a:stretch>
            <a:fillRect/>
          </a:stretch>
        </p:blipFill>
        <p:spPr>
          <a:xfrm>
            <a:off x="5181600" y="1016899"/>
            <a:ext cx="3133725" cy="836181"/>
          </a:xfrm>
          <a:prstGeom prst="rect">
            <a:avLst/>
          </a:prstGeom>
        </p:spPr>
      </p:pic>
      <p:pic>
        <p:nvPicPr>
          <p:cNvPr id="7" name="Picture 6"/>
          <p:cNvPicPr>
            <a:picLocks noChangeAspect="1"/>
          </p:cNvPicPr>
          <p:nvPr/>
        </p:nvPicPr>
        <p:blipFill>
          <a:blip r:embed="rId3"/>
          <a:stretch>
            <a:fillRect/>
          </a:stretch>
        </p:blipFill>
        <p:spPr>
          <a:xfrm>
            <a:off x="666098" y="2286000"/>
            <a:ext cx="7649227" cy="3352800"/>
          </a:xfrm>
          <a:prstGeom prst="rect">
            <a:avLst/>
          </a:prstGeom>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42</a:t>
            </a:fld>
            <a:endParaRPr lang="en-US"/>
          </a:p>
        </p:txBody>
      </p:sp>
    </p:spTree>
    <p:extLst>
      <p:ext uri="{BB962C8B-B14F-4D97-AF65-F5344CB8AC3E}">
        <p14:creationId xmlns:p14="http://schemas.microsoft.com/office/powerpoint/2010/main" val="623108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78211"/>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628650" y="1059084"/>
            <a:ext cx="8058150" cy="1760315"/>
          </a:xfrm>
        </p:spPr>
        <p:txBody>
          <a:bodyPr>
            <a:normAutofit lnSpcReduction="10000"/>
          </a:bodyPr>
          <a:lstStyle/>
          <a:p>
            <a:r>
              <a:rPr lang="en-US" sz="2000" dirty="0" smtClean="0"/>
              <a:t>Next we will turn on MySQL</a:t>
            </a:r>
          </a:p>
          <a:p>
            <a:r>
              <a:rPr lang="en-US" sz="2000" dirty="0" smtClean="0">
                <a:sym typeface="Wingdings" panose="05000000000000000000" pitchFamily="2" charset="2"/>
              </a:rPr>
              <a:t>This may generate a Windows Security Alert</a:t>
            </a:r>
          </a:p>
          <a:p>
            <a:r>
              <a:rPr lang="en-US" sz="2000" dirty="0" smtClean="0">
                <a:sym typeface="Wingdings" panose="05000000000000000000" pitchFamily="2" charset="2"/>
              </a:rPr>
              <a:t>For these exercises, do NOT allow MySQL to communicate on any networks.</a:t>
            </a:r>
          </a:p>
          <a:p>
            <a:r>
              <a:rPr lang="en-US" sz="2000" dirty="0" smtClean="0">
                <a:sym typeface="Wingdings" panose="05000000000000000000" pitchFamily="2" charset="2"/>
              </a:rPr>
              <a:t>Unselect any checkboxes and click Cancel</a:t>
            </a:r>
          </a:p>
          <a:p>
            <a:endParaRPr lang="en-US" sz="2400" dirty="0" smtClean="0"/>
          </a:p>
          <a:p>
            <a:pPr lvl="1">
              <a:buFont typeface="Wingdings" panose="05000000000000000000" pitchFamily="2" charset="2"/>
              <a:buChar char="§"/>
            </a:pPr>
            <a:endParaRPr lang="en-US" dirty="0" smtClean="0"/>
          </a:p>
        </p:txBody>
      </p:sp>
      <p:pic>
        <p:nvPicPr>
          <p:cNvPr id="6" name="Picture 5"/>
          <p:cNvPicPr>
            <a:picLocks noChangeAspect="1"/>
          </p:cNvPicPr>
          <p:nvPr/>
        </p:nvPicPr>
        <p:blipFill>
          <a:blip r:embed="rId2"/>
          <a:stretch>
            <a:fillRect/>
          </a:stretch>
        </p:blipFill>
        <p:spPr>
          <a:xfrm>
            <a:off x="2501900" y="2851033"/>
            <a:ext cx="4246927" cy="3308467"/>
          </a:xfrm>
          <a:prstGeom prst="rect">
            <a:avLst/>
          </a:prstGeom>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43</a:t>
            </a:fld>
            <a:endParaRPr lang="en-US"/>
          </a:p>
        </p:txBody>
      </p:sp>
    </p:spTree>
    <p:extLst>
      <p:ext uri="{BB962C8B-B14F-4D97-AF65-F5344CB8AC3E}">
        <p14:creationId xmlns:p14="http://schemas.microsoft.com/office/powerpoint/2010/main" val="570550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4509"/>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457200" y="1066801"/>
            <a:ext cx="8229600" cy="1447800"/>
          </a:xfrm>
        </p:spPr>
        <p:txBody>
          <a:bodyPr>
            <a:normAutofit/>
          </a:bodyPr>
          <a:lstStyle/>
          <a:p>
            <a:r>
              <a:rPr lang="en-US" sz="2000" dirty="0" smtClean="0"/>
              <a:t>To start the MySQL server, go to the XAMPP Control Panel</a:t>
            </a:r>
          </a:p>
          <a:p>
            <a:r>
              <a:rPr lang="en-US" sz="2000" dirty="0" smtClean="0"/>
              <a:t>Click Start button for MySQL</a:t>
            </a:r>
            <a:endParaRPr lang="en-US" sz="2000" dirty="0" smtClean="0">
              <a:sym typeface="Wingdings" panose="05000000000000000000" pitchFamily="2" charset="2"/>
            </a:endParaRPr>
          </a:p>
          <a:p>
            <a:endParaRPr lang="en-US" sz="2400" dirty="0" smtClean="0"/>
          </a:p>
          <a:p>
            <a:pPr lvl="1">
              <a:buFont typeface="Wingdings" panose="05000000000000000000" pitchFamily="2" charset="2"/>
              <a:buChar char="§"/>
            </a:pPr>
            <a:endParaRPr lang="en-US" dirty="0" smtClean="0"/>
          </a:p>
        </p:txBody>
      </p:sp>
      <p:pic>
        <p:nvPicPr>
          <p:cNvPr id="4" name="Picture 3"/>
          <p:cNvPicPr>
            <a:picLocks noChangeAspect="1"/>
          </p:cNvPicPr>
          <p:nvPr/>
        </p:nvPicPr>
        <p:blipFill>
          <a:blip r:embed="rId2"/>
          <a:stretch>
            <a:fillRect/>
          </a:stretch>
        </p:blipFill>
        <p:spPr>
          <a:xfrm>
            <a:off x="2122023" y="1981200"/>
            <a:ext cx="6400800" cy="4110318"/>
          </a:xfrm>
          <a:prstGeom prst="rect">
            <a:avLst/>
          </a:prstGeom>
        </p:spPr>
      </p:pic>
      <p:sp>
        <p:nvSpPr>
          <p:cNvPr id="5" name="Oval 4"/>
          <p:cNvSpPr/>
          <p:nvPr/>
        </p:nvSpPr>
        <p:spPr>
          <a:xfrm>
            <a:off x="4941423" y="31242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44</a:t>
            </a:fld>
            <a:endParaRPr lang="en-US"/>
          </a:p>
        </p:txBody>
      </p:sp>
    </p:spTree>
    <p:extLst>
      <p:ext uri="{BB962C8B-B14F-4D97-AF65-F5344CB8AC3E}">
        <p14:creationId xmlns:p14="http://schemas.microsoft.com/office/powerpoint/2010/main" val="168030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8722"/>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457200" y="1066801"/>
            <a:ext cx="8229600" cy="1447800"/>
          </a:xfrm>
        </p:spPr>
        <p:txBody>
          <a:bodyPr>
            <a:normAutofit/>
          </a:bodyPr>
          <a:lstStyle/>
          <a:p>
            <a:r>
              <a:rPr lang="en-US" sz="2000" dirty="0" smtClean="0"/>
              <a:t>If it worked, you should see something like this:</a:t>
            </a:r>
            <a:endParaRPr lang="en-US" sz="2400" dirty="0" smtClean="0"/>
          </a:p>
          <a:p>
            <a:pPr lvl="1">
              <a:buFont typeface="Wingdings" panose="05000000000000000000" pitchFamily="2" charset="2"/>
              <a:buChar char="§"/>
            </a:pPr>
            <a:endParaRPr lang="en-US" dirty="0" smtClean="0"/>
          </a:p>
        </p:txBody>
      </p:sp>
      <p:pic>
        <p:nvPicPr>
          <p:cNvPr id="6" name="Picture 5"/>
          <p:cNvPicPr>
            <a:picLocks noChangeAspect="1"/>
          </p:cNvPicPr>
          <p:nvPr/>
        </p:nvPicPr>
        <p:blipFill>
          <a:blip r:embed="rId2"/>
          <a:stretch>
            <a:fillRect/>
          </a:stretch>
        </p:blipFill>
        <p:spPr>
          <a:xfrm>
            <a:off x="990600" y="1676400"/>
            <a:ext cx="6562900" cy="4191000"/>
          </a:xfrm>
          <a:prstGeom prst="rect">
            <a:avLst/>
          </a:prstGeom>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45</a:t>
            </a:fld>
            <a:endParaRPr lang="en-US"/>
          </a:p>
        </p:txBody>
      </p:sp>
    </p:spTree>
    <p:extLst>
      <p:ext uri="{BB962C8B-B14F-4D97-AF65-F5344CB8AC3E}">
        <p14:creationId xmlns:p14="http://schemas.microsoft.com/office/powerpoint/2010/main" val="1267520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2935"/>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457200" y="1066801"/>
            <a:ext cx="8229600" cy="1447800"/>
          </a:xfrm>
        </p:spPr>
        <p:txBody>
          <a:bodyPr>
            <a:normAutofit/>
          </a:bodyPr>
          <a:lstStyle/>
          <a:p>
            <a:r>
              <a:rPr lang="en-US" sz="2000" dirty="0" smtClean="0"/>
              <a:t>Back to Firefox </a:t>
            </a:r>
            <a:r>
              <a:rPr lang="en-US" sz="2000" dirty="0" smtClean="0">
                <a:sym typeface="Wingdings" panose="05000000000000000000" pitchFamily="2" charset="2"/>
              </a:rPr>
              <a:t> go to URL:  localhost  click </a:t>
            </a:r>
            <a:r>
              <a:rPr lang="en-US" sz="2000" dirty="0" err="1" smtClean="0">
                <a:sym typeface="Wingdings" panose="05000000000000000000" pitchFamily="2" charset="2"/>
              </a:rPr>
              <a:t>phpMyAdmin</a:t>
            </a:r>
            <a:endParaRPr lang="en-US" sz="2400" dirty="0" smtClean="0"/>
          </a:p>
          <a:p>
            <a:pPr lvl="1">
              <a:buFont typeface="Wingdings" panose="05000000000000000000" pitchFamily="2" charset="2"/>
              <a:buChar char="§"/>
            </a:pPr>
            <a:endParaRPr lang="en-US" dirty="0" smtClean="0"/>
          </a:p>
        </p:txBody>
      </p:sp>
      <p:pic>
        <p:nvPicPr>
          <p:cNvPr id="5" name="Picture 4"/>
          <p:cNvPicPr>
            <a:picLocks noChangeAspect="1"/>
          </p:cNvPicPr>
          <p:nvPr/>
        </p:nvPicPr>
        <p:blipFill>
          <a:blip r:embed="rId2"/>
          <a:stretch>
            <a:fillRect/>
          </a:stretch>
        </p:blipFill>
        <p:spPr>
          <a:xfrm>
            <a:off x="914400" y="1905000"/>
            <a:ext cx="7708062" cy="3378588"/>
          </a:xfrm>
          <a:prstGeom prst="rect">
            <a:avLst/>
          </a:prstGeom>
        </p:spPr>
      </p:pic>
      <p:sp>
        <p:nvSpPr>
          <p:cNvPr id="7" name="Oval 6"/>
          <p:cNvSpPr/>
          <p:nvPr/>
        </p:nvSpPr>
        <p:spPr>
          <a:xfrm>
            <a:off x="7162800" y="24384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46</a:t>
            </a:fld>
            <a:endParaRPr lang="en-US"/>
          </a:p>
        </p:txBody>
      </p:sp>
    </p:spTree>
    <p:extLst>
      <p:ext uri="{BB962C8B-B14F-4D97-AF65-F5344CB8AC3E}">
        <p14:creationId xmlns:p14="http://schemas.microsoft.com/office/powerpoint/2010/main" val="248702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0266"/>
          </a:xfrm>
        </p:spPr>
        <p:txBody>
          <a:bodyPr>
            <a:normAutofit fontScale="90000"/>
          </a:bodyPr>
          <a:lstStyle/>
          <a:p>
            <a:r>
              <a:rPr lang="en-US" dirty="0" smtClean="0"/>
              <a:t>LAMP in Action</a:t>
            </a:r>
            <a:endParaRPr lang="en-US" dirty="0"/>
          </a:p>
        </p:txBody>
      </p:sp>
      <p:sp>
        <p:nvSpPr>
          <p:cNvPr id="3" name="Content Placeholder 2"/>
          <p:cNvSpPr>
            <a:spLocks noGrp="1"/>
          </p:cNvSpPr>
          <p:nvPr>
            <p:ph idx="1"/>
          </p:nvPr>
        </p:nvSpPr>
        <p:spPr>
          <a:xfrm>
            <a:off x="457200" y="1066801"/>
            <a:ext cx="8229600" cy="609599"/>
          </a:xfrm>
        </p:spPr>
        <p:txBody>
          <a:bodyPr>
            <a:normAutofit/>
          </a:bodyPr>
          <a:lstStyle/>
          <a:p>
            <a:r>
              <a:rPr lang="en-US" sz="2000" dirty="0" smtClean="0"/>
              <a:t>If it worked, you should see something like this:</a:t>
            </a:r>
            <a:endParaRPr lang="en-US" sz="2400" dirty="0" smtClean="0"/>
          </a:p>
          <a:p>
            <a:pPr lvl="1">
              <a:buFont typeface="Wingdings" panose="05000000000000000000" pitchFamily="2" charset="2"/>
              <a:buChar char="§"/>
            </a:pPr>
            <a:endParaRPr lang="en-US" dirty="0" smtClean="0"/>
          </a:p>
        </p:txBody>
      </p:sp>
      <p:sp>
        <p:nvSpPr>
          <p:cNvPr id="7" name="Oval 6"/>
          <p:cNvSpPr/>
          <p:nvPr/>
        </p:nvSpPr>
        <p:spPr>
          <a:xfrm>
            <a:off x="7162800" y="24384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7608" y="1676400"/>
            <a:ext cx="7885853" cy="3496191"/>
          </a:xfrm>
          <a:prstGeom prst="rect">
            <a:avLst/>
          </a:prstGeom>
        </p:spPr>
      </p:pic>
      <p:sp>
        <p:nvSpPr>
          <p:cNvPr id="8" name="Content Placeholder 2"/>
          <p:cNvSpPr txBox="1">
            <a:spLocks/>
          </p:cNvSpPr>
          <p:nvPr/>
        </p:nvSpPr>
        <p:spPr>
          <a:xfrm>
            <a:off x="555734" y="5334000"/>
            <a:ext cx="8229600" cy="6095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If so, you are now running Apache, MySQL, and PHP locally on the computer.</a:t>
            </a:r>
            <a:endParaRPr lang="en-US" sz="2400" dirty="0" smtClean="0"/>
          </a:p>
          <a:p>
            <a:pPr lvl="1">
              <a:buFont typeface="Wingdings" panose="05000000000000000000" pitchFamily="2" charset="2"/>
              <a:buChar char="§"/>
            </a:pPr>
            <a:endParaRPr lang="en-US" dirty="0" smtClean="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47</a:t>
            </a:fld>
            <a:endParaRPr lang="en-US"/>
          </a:p>
        </p:txBody>
      </p:sp>
    </p:spTree>
    <p:extLst>
      <p:ext uri="{BB962C8B-B14F-4D97-AF65-F5344CB8AC3E}">
        <p14:creationId xmlns:p14="http://schemas.microsoft.com/office/powerpoint/2010/main" val="6691782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Example Files</a:t>
            </a:r>
            <a:endParaRPr lang="en-US" dirty="0"/>
          </a:p>
        </p:txBody>
      </p:sp>
      <p:sp>
        <p:nvSpPr>
          <p:cNvPr id="3" name="Content Placeholder 2"/>
          <p:cNvSpPr>
            <a:spLocks noGrp="1"/>
          </p:cNvSpPr>
          <p:nvPr>
            <p:ph idx="1"/>
          </p:nvPr>
        </p:nvSpPr>
        <p:spPr>
          <a:xfrm>
            <a:off x="628650" y="1448766"/>
            <a:ext cx="8229600" cy="3962399"/>
          </a:xfrm>
        </p:spPr>
        <p:txBody>
          <a:bodyPr>
            <a:normAutofit/>
          </a:bodyPr>
          <a:lstStyle/>
          <a:p>
            <a:r>
              <a:rPr lang="en-US" sz="2400" dirty="0" smtClean="0"/>
              <a:t>Locate the file:  osc_webdb_examples.zip</a:t>
            </a:r>
          </a:p>
          <a:p>
            <a:r>
              <a:rPr lang="en-US" sz="2400" dirty="0" smtClean="0"/>
              <a:t>Right-click the file and select “Extract All…”</a:t>
            </a:r>
          </a:p>
          <a:p>
            <a:r>
              <a:rPr lang="en-US" sz="2400" dirty="0" smtClean="0"/>
              <a:t>When prompted, click “Extract”</a:t>
            </a:r>
          </a:p>
          <a:p>
            <a:r>
              <a:rPr lang="en-US" sz="2400" dirty="0" smtClean="0"/>
              <a:t>This should open a new window with a single folder titled “</a:t>
            </a:r>
            <a:r>
              <a:rPr lang="en-US" sz="2400" dirty="0" err="1" smtClean="0"/>
              <a:t>webdb</a:t>
            </a:r>
            <a:r>
              <a:rPr lang="en-US" sz="2400" dirty="0" smtClean="0"/>
              <a:t>”.</a:t>
            </a:r>
          </a:p>
          <a:p>
            <a:r>
              <a:rPr lang="en-US" sz="2400" dirty="0" smtClean="0"/>
              <a:t>Open a new window and navigate to this directory:   C:\xampp\htdocs</a:t>
            </a:r>
          </a:p>
          <a:p>
            <a:r>
              <a:rPr lang="en-US" sz="2400" dirty="0" smtClean="0"/>
              <a:t>Drag the “</a:t>
            </a:r>
            <a:r>
              <a:rPr lang="en-US" sz="2400" dirty="0" err="1" smtClean="0"/>
              <a:t>webdb</a:t>
            </a:r>
            <a:r>
              <a:rPr lang="en-US" sz="2400" dirty="0" smtClean="0"/>
              <a:t>” folder into the C:\xampp\htdocs directory.  This should copy the whole folder.</a:t>
            </a:r>
            <a:endParaRPr lang="en-US" dirty="0" smtClean="0"/>
          </a:p>
          <a:p>
            <a:pPr lvl="1">
              <a:buFont typeface="Wingdings" panose="05000000000000000000" pitchFamily="2" charset="2"/>
              <a:buChar char="§"/>
            </a:pPr>
            <a:endParaRPr lang="en-US" dirty="0" smtClean="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48</a:t>
            </a:fld>
            <a:endParaRPr lang="en-US"/>
          </a:p>
        </p:txBody>
      </p:sp>
    </p:spTree>
    <p:extLst>
      <p:ext uri="{BB962C8B-B14F-4D97-AF65-F5344CB8AC3E}">
        <p14:creationId xmlns:p14="http://schemas.microsoft.com/office/powerpoint/2010/main" val="677851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524" y="1185592"/>
            <a:ext cx="8229600" cy="609599"/>
          </a:xfrm>
        </p:spPr>
        <p:txBody>
          <a:bodyPr>
            <a:normAutofit lnSpcReduction="10000"/>
          </a:bodyPr>
          <a:lstStyle/>
          <a:p>
            <a:r>
              <a:rPr lang="en-US" sz="2000" dirty="0" smtClean="0"/>
              <a:t>Open this file in Notepad++ </a:t>
            </a:r>
            <a:r>
              <a:rPr lang="en-US" sz="2000" dirty="0"/>
              <a:t>:   </a:t>
            </a:r>
            <a:r>
              <a:rPr lang="en-US" sz="2000" dirty="0" smtClean="0"/>
              <a:t>   C</a:t>
            </a:r>
            <a:r>
              <a:rPr lang="en-US" sz="2000" dirty="0"/>
              <a:t>:\</a:t>
            </a:r>
            <a:r>
              <a:rPr lang="en-US" sz="2000" dirty="0" smtClean="0"/>
              <a:t>xampp\htdocs\webdb\ex1.html</a:t>
            </a:r>
            <a:endParaRPr lang="en-US" sz="2000" dirty="0"/>
          </a:p>
          <a:p>
            <a:endParaRPr lang="en-US" sz="2400" dirty="0" smtClean="0"/>
          </a:p>
          <a:p>
            <a:pPr lvl="1">
              <a:buFont typeface="Wingdings" panose="05000000000000000000" pitchFamily="2" charset="2"/>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04" y="1923642"/>
            <a:ext cx="542261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49</a:t>
            </a:fld>
            <a:endParaRPr lang="en-US"/>
          </a:p>
        </p:txBody>
      </p:sp>
      <p:sp>
        <p:nvSpPr>
          <p:cNvPr id="8" name="Title 1"/>
          <p:cNvSpPr>
            <a:spLocks noGrp="1"/>
          </p:cNvSpPr>
          <p:nvPr>
            <p:ph type="title"/>
          </p:nvPr>
        </p:nvSpPr>
        <p:spPr>
          <a:xfrm>
            <a:off x="611232" y="199664"/>
            <a:ext cx="7886700" cy="819240"/>
          </a:xfrm>
        </p:spPr>
        <p:txBody>
          <a:bodyPr/>
          <a:lstStyle/>
          <a:p>
            <a:r>
              <a:rPr lang="en-US" dirty="0" smtClean="0"/>
              <a:t>Try out HTML</a:t>
            </a:r>
            <a:endParaRPr lang="en-US" dirty="0"/>
          </a:p>
        </p:txBody>
      </p:sp>
    </p:spTree>
    <p:extLst>
      <p:ext uri="{BB962C8B-B14F-4D97-AF65-F5344CB8AC3E}">
        <p14:creationId xmlns:p14="http://schemas.microsoft.com/office/powerpoint/2010/main" val="998767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31223" y="1291045"/>
            <a:ext cx="783472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Understanding how data is transmitted is important to preservation, archival, data management, and future access.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Understanding what meta-data is captured and transmitted (and what is not) is important to preserve context.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Understanding data sources, data exchange formats is important for data management.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Understanding Web protocols helps understand limitations, meta-data, and context.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p:txBody>
      </p:sp>
      <p:sp>
        <p:nvSpPr>
          <p:cNvPr id="3" name="Footer Placeholder 2"/>
          <p:cNvSpPr>
            <a:spLocks noGrp="1"/>
          </p:cNvSpPr>
          <p:nvPr>
            <p:ph type="ftr" sz="quarter" idx="11"/>
          </p:nvPr>
        </p:nvSpPr>
        <p:spPr/>
        <p:txBody>
          <a:bodyPr/>
          <a:lstStyle/>
          <a:p>
            <a:r>
              <a:rPr lang="en-US" smtClean="0"/>
              <a:t>Rob Capra, 2016 – Demystifying the Web</a:t>
            </a:r>
            <a:endParaRPr lang="en-US"/>
          </a:p>
        </p:txBody>
      </p:sp>
      <p:sp>
        <p:nvSpPr>
          <p:cNvPr id="6" name="Title 1"/>
          <p:cNvSpPr>
            <a:spLocks noGrp="1"/>
          </p:cNvSpPr>
          <p:nvPr>
            <p:ph type="title"/>
          </p:nvPr>
        </p:nvSpPr>
        <p:spPr>
          <a:xfrm>
            <a:off x="412163" y="143691"/>
            <a:ext cx="8229600" cy="1143000"/>
          </a:xfrm>
        </p:spPr>
        <p:txBody>
          <a:bodyPr>
            <a:noAutofit/>
          </a:bodyPr>
          <a:lstStyle/>
          <a:p>
            <a:r>
              <a:rPr lang="en-US" sz="3600" dirty="0"/>
              <a:t>Importance of Web Technologies</a:t>
            </a:r>
          </a:p>
        </p:txBody>
      </p:sp>
    </p:spTree>
    <p:extLst>
      <p:ext uri="{BB962C8B-B14F-4D97-AF65-F5344CB8AC3E}">
        <p14:creationId xmlns:p14="http://schemas.microsoft.com/office/powerpoint/2010/main" val="118731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00422"/>
            <a:ext cx="8229600" cy="609599"/>
          </a:xfrm>
        </p:spPr>
        <p:txBody>
          <a:bodyPr>
            <a:normAutofit/>
          </a:bodyPr>
          <a:lstStyle/>
          <a:p>
            <a:r>
              <a:rPr lang="en-US" sz="2000" dirty="0" smtClean="0"/>
              <a:t>In Firefox, open this URL:    localhost/</a:t>
            </a:r>
            <a:r>
              <a:rPr lang="en-US" sz="2000" dirty="0" err="1" smtClean="0"/>
              <a:t>webdb</a:t>
            </a:r>
            <a:r>
              <a:rPr lang="en-US" sz="2000" dirty="0"/>
              <a:t>/</a:t>
            </a:r>
            <a:r>
              <a:rPr lang="en-US" sz="2000" dirty="0" smtClean="0"/>
              <a:t>ex1.html</a:t>
            </a:r>
            <a:endParaRPr lang="en-US" sz="2400" dirty="0" smtClean="0"/>
          </a:p>
          <a:p>
            <a:pPr lvl="1">
              <a:buFont typeface="Wingdings" panose="05000000000000000000" pitchFamily="2" charset="2"/>
              <a:buChar char="§"/>
            </a:pPr>
            <a:endParaRPr lang="en-US" dirty="0" smtClean="0"/>
          </a:p>
        </p:txBody>
      </p:sp>
      <p:pic>
        <p:nvPicPr>
          <p:cNvPr id="4" name="Picture 3"/>
          <p:cNvPicPr>
            <a:picLocks noChangeAspect="1"/>
          </p:cNvPicPr>
          <p:nvPr/>
        </p:nvPicPr>
        <p:blipFill>
          <a:blip r:embed="rId2"/>
          <a:stretch>
            <a:fillRect/>
          </a:stretch>
        </p:blipFill>
        <p:spPr>
          <a:xfrm>
            <a:off x="2374718" y="1819423"/>
            <a:ext cx="4152900" cy="3390900"/>
          </a:xfrm>
          <a:prstGeom prst="rect">
            <a:avLst/>
          </a:prstGeom>
          <a:ln>
            <a:solidFill>
              <a:schemeClr val="accent1"/>
            </a:solidFill>
          </a:ln>
        </p:spPr>
      </p:pic>
      <p:sp>
        <p:nvSpPr>
          <p:cNvPr id="5" name="Footer Placeholder 4"/>
          <p:cNvSpPr>
            <a:spLocks noGrp="1"/>
          </p:cNvSpPr>
          <p:nvPr>
            <p:ph type="ftr" sz="quarter" idx="11"/>
          </p:nvPr>
        </p:nvSpPr>
        <p:spPr/>
        <p:txBody>
          <a:bodyPr/>
          <a:lstStyle/>
          <a:p>
            <a:r>
              <a:rPr lang="en-US" smtClean="0"/>
              <a:t>Rob Capra - Understanding Web Protocols and Data Exchange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50</a:t>
            </a:fld>
            <a:endParaRPr lang="en-US"/>
          </a:p>
        </p:txBody>
      </p:sp>
      <p:sp>
        <p:nvSpPr>
          <p:cNvPr id="9" name="Title 1"/>
          <p:cNvSpPr>
            <a:spLocks noGrp="1"/>
          </p:cNvSpPr>
          <p:nvPr>
            <p:ph type="title"/>
          </p:nvPr>
        </p:nvSpPr>
        <p:spPr>
          <a:xfrm>
            <a:off x="611232" y="199664"/>
            <a:ext cx="7886700" cy="819240"/>
          </a:xfrm>
        </p:spPr>
        <p:txBody>
          <a:bodyPr/>
          <a:lstStyle/>
          <a:p>
            <a:r>
              <a:rPr lang="en-US" dirty="0" smtClean="0"/>
              <a:t>Try out HTML</a:t>
            </a:r>
            <a:endParaRPr lang="en-US" dirty="0"/>
          </a:p>
        </p:txBody>
      </p:sp>
    </p:spTree>
    <p:extLst>
      <p:ext uri="{BB962C8B-B14F-4D97-AF65-F5344CB8AC3E}">
        <p14:creationId xmlns:p14="http://schemas.microsoft.com/office/powerpoint/2010/main" val="3624230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232" y="199664"/>
            <a:ext cx="7886700" cy="819240"/>
          </a:xfrm>
        </p:spPr>
        <p:txBody>
          <a:bodyPr/>
          <a:lstStyle/>
          <a:p>
            <a:r>
              <a:rPr lang="en-US" dirty="0" smtClean="0"/>
              <a:t>Try out HTML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61" y="1398744"/>
            <a:ext cx="4933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stretch>
            <a:fillRect/>
          </a:stretch>
        </p:blipFill>
        <p:spPr>
          <a:xfrm>
            <a:off x="5365831" y="1398744"/>
            <a:ext cx="3581400" cy="2924262"/>
          </a:xfrm>
          <a:prstGeom prst="rect">
            <a:avLst/>
          </a:prstGeom>
          <a:ln>
            <a:solidFill>
              <a:schemeClr val="accent1"/>
            </a:solidFill>
          </a:ln>
        </p:spPr>
      </p:pic>
      <p:sp>
        <p:nvSpPr>
          <p:cNvPr id="5" name="TextBox 4"/>
          <p:cNvSpPr txBox="1"/>
          <p:nvPr/>
        </p:nvSpPr>
        <p:spPr>
          <a:xfrm>
            <a:off x="796724" y="4461830"/>
            <a:ext cx="5042704" cy="1569660"/>
          </a:xfrm>
          <a:prstGeom prst="rect">
            <a:avLst/>
          </a:prstGeom>
          <a:noFill/>
        </p:spPr>
        <p:txBody>
          <a:bodyPr wrap="square" rtlCol="0">
            <a:spAutoFit/>
          </a:bodyPr>
          <a:lstStyle/>
          <a:p>
            <a:r>
              <a:rPr lang="en-US" sz="2400" b="1" dirty="0" smtClean="0">
                <a:solidFill>
                  <a:srgbClr val="FF0000"/>
                </a:solidFill>
              </a:rPr>
              <a:t>Try:</a:t>
            </a:r>
          </a:p>
          <a:p>
            <a:r>
              <a:rPr lang="en-US" sz="2400" b="1" dirty="0" smtClean="0">
                <a:solidFill>
                  <a:srgbClr val="FF0000"/>
                </a:solidFill>
              </a:rPr>
              <a:t>Change a heading.</a:t>
            </a:r>
          </a:p>
          <a:p>
            <a:r>
              <a:rPr lang="en-US" sz="2400" b="1" dirty="0" smtClean="0">
                <a:solidFill>
                  <a:srgbClr val="FF0000"/>
                </a:solidFill>
              </a:rPr>
              <a:t>Add an item 3.</a:t>
            </a:r>
          </a:p>
          <a:p>
            <a:r>
              <a:rPr lang="en-US" sz="2400" b="1" dirty="0" smtClean="0">
                <a:solidFill>
                  <a:srgbClr val="FF0000"/>
                </a:solidFill>
              </a:rPr>
              <a:t>Add a third paragraph.</a:t>
            </a:r>
            <a:endParaRPr lang="en-US" sz="2400" b="1" dirty="0">
              <a:solidFill>
                <a:srgbClr val="FF0000"/>
              </a:solidFill>
            </a:endParaRPr>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51</a:t>
            </a:fld>
            <a:endParaRPr lang="en-US"/>
          </a:p>
        </p:txBody>
      </p:sp>
    </p:spTree>
    <p:extLst>
      <p:ext uri="{BB962C8B-B14F-4D97-AF65-F5344CB8AC3E}">
        <p14:creationId xmlns:p14="http://schemas.microsoft.com/office/powerpoint/2010/main" val="28506366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41" y="260623"/>
            <a:ext cx="7886700" cy="967285"/>
          </a:xfrm>
        </p:spPr>
        <p:txBody>
          <a:bodyPr/>
          <a:lstStyle/>
          <a:p>
            <a:r>
              <a:rPr lang="en-US" dirty="0" smtClean="0"/>
              <a:t>Server-Side Scripting</a:t>
            </a:r>
            <a:endParaRPr lang="en-US" dirty="0"/>
          </a:p>
        </p:txBody>
      </p:sp>
      <p:sp>
        <p:nvSpPr>
          <p:cNvPr id="5" name="Content Placeholder 4"/>
          <p:cNvSpPr>
            <a:spLocks noGrp="1"/>
          </p:cNvSpPr>
          <p:nvPr>
            <p:ph idx="1"/>
          </p:nvPr>
        </p:nvSpPr>
        <p:spPr>
          <a:xfrm>
            <a:off x="628650" y="1323703"/>
            <a:ext cx="8229600" cy="4267835"/>
          </a:xfrm>
        </p:spPr>
        <p:txBody>
          <a:bodyPr>
            <a:normAutofit fontScale="92500" lnSpcReduction="10000"/>
          </a:bodyPr>
          <a:lstStyle/>
          <a:p>
            <a:pPr>
              <a:lnSpc>
                <a:spcPct val="90000"/>
              </a:lnSpc>
            </a:pPr>
            <a:r>
              <a:rPr lang="en-US" dirty="0"/>
              <a:t>Server-side scripting</a:t>
            </a:r>
          </a:p>
          <a:p>
            <a:pPr lvl="1">
              <a:lnSpc>
                <a:spcPct val="90000"/>
              </a:lnSpc>
            </a:pPr>
            <a:r>
              <a:rPr lang="en-US" dirty="0"/>
              <a:t>Scripts </a:t>
            </a:r>
            <a:r>
              <a:rPr lang="en-US" dirty="0" smtClean="0"/>
              <a:t>are programs that run </a:t>
            </a:r>
            <a:r>
              <a:rPr lang="en-US" dirty="0"/>
              <a:t>on the server</a:t>
            </a:r>
          </a:p>
          <a:p>
            <a:pPr lvl="1">
              <a:lnSpc>
                <a:spcPct val="90000"/>
              </a:lnSpc>
            </a:pPr>
            <a:r>
              <a:rPr lang="en-US" dirty="0"/>
              <a:t>Scripts </a:t>
            </a:r>
            <a:r>
              <a:rPr lang="en-US" dirty="0" smtClean="0"/>
              <a:t>can return data to the client web browser</a:t>
            </a:r>
          </a:p>
          <a:p>
            <a:pPr lvl="1">
              <a:lnSpc>
                <a:spcPct val="90000"/>
              </a:lnSpc>
            </a:pPr>
            <a:r>
              <a:rPr lang="en-US" dirty="0" smtClean="0"/>
              <a:t>Returned data can be</a:t>
            </a:r>
          </a:p>
          <a:p>
            <a:pPr lvl="2"/>
            <a:r>
              <a:rPr lang="en-US" dirty="0" smtClean="0"/>
              <a:t>Text, HTML, XML, JSON, </a:t>
            </a:r>
            <a:r>
              <a:rPr lang="en-US" dirty="0" err="1" smtClean="0"/>
              <a:t>Javascript</a:t>
            </a:r>
            <a:r>
              <a:rPr lang="en-US" dirty="0" smtClean="0"/>
              <a:t> or other data</a:t>
            </a:r>
            <a:endParaRPr lang="en-US" dirty="0"/>
          </a:p>
          <a:p>
            <a:pPr>
              <a:lnSpc>
                <a:spcPct val="90000"/>
              </a:lnSpc>
            </a:pPr>
            <a:r>
              <a:rPr lang="en-US" dirty="0"/>
              <a:t>Apache</a:t>
            </a:r>
          </a:p>
          <a:p>
            <a:pPr lvl="1">
              <a:lnSpc>
                <a:spcPct val="90000"/>
              </a:lnSpc>
            </a:pPr>
            <a:r>
              <a:rPr lang="en-US" dirty="0" smtClean="0"/>
              <a:t>Open-source</a:t>
            </a:r>
          </a:p>
          <a:p>
            <a:pPr lvl="1">
              <a:lnSpc>
                <a:spcPct val="90000"/>
              </a:lnSpc>
            </a:pPr>
            <a:r>
              <a:rPr lang="en-US" dirty="0" smtClean="0"/>
              <a:t>PHP is well-supported</a:t>
            </a:r>
            <a:endParaRPr lang="en-US" dirty="0"/>
          </a:p>
          <a:p>
            <a:pPr>
              <a:lnSpc>
                <a:spcPct val="90000"/>
              </a:lnSpc>
            </a:pPr>
            <a:r>
              <a:rPr lang="en-US" dirty="0" smtClean="0"/>
              <a:t>Microsoft</a:t>
            </a:r>
          </a:p>
          <a:p>
            <a:pPr lvl="1">
              <a:lnSpc>
                <a:spcPct val="90000"/>
              </a:lnSpc>
            </a:pPr>
            <a:r>
              <a:rPr lang="en-US" dirty="0" smtClean="0"/>
              <a:t>Internet </a:t>
            </a:r>
            <a:r>
              <a:rPr lang="en-US" dirty="0"/>
              <a:t>Information Services (IIS)</a:t>
            </a:r>
          </a:p>
          <a:p>
            <a:pPr lvl="1">
              <a:lnSpc>
                <a:spcPct val="90000"/>
              </a:lnSpc>
            </a:pPr>
            <a:r>
              <a:rPr lang="en-US" dirty="0" smtClean="0"/>
              <a:t>ASP and .NET are </a:t>
            </a:r>
            <a:r>
              <a:rPr lang="en-US" dirty="0"/>
              <a:t>well-supported</a:t>
            </a:r>
          </a:p>
          <a:p>
            <a:endParaRPr lang="en-US"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52</a:t>
            </a:fld>
            <a:endParaRPr lang="en-US"/>
          </a:p>
        </p:txBody>
      </p:sp>
    </p:spTree>
    <p:extLst>
      <p:ext uri="{BB962C8B-B14F-4D97-AF65-F5344CB8AC3E}">
        <p14:creationId xmlns:p14="http://schemas.microsoft.com/office/powerpoint/2010/main" val="1443209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01675"/>
          </a:xfrm>
        </p:spPr>
        <p:txBody>
          <a:bodyPr/>
          <a:lstStyle/>
          <a:p>
            <a:r>
              <a:rPr lang="en-US" dirty="0" smtClean="0"/>
              <a:t>Try out PHP</a:t>
            </a:r>
            <a:endParaRPr lang="en-US" dirty="0"/>
          </a:p>
        </p:txBody>
      </p:sp>
      <p:sp>
        <p:nvSpPr>
          <p:cNvPr id="3" name="Content Placeholder 2"/>
          <p:cNvSpPr>
            <a:spLocks noGrp="1"/>
          </p:cNvSpPr>
          <p:nvPr>
            <p:ph idx="1"/>
          </p:nvPr>
        </p:nvSpPr>
        <p:spPr>
          <a:xfrm>
            <a:off x="457200" y="1066801"/>
            <a:ext cx="8229600" cy="609599"/>
          </a:xfrm>
        </p:spPr>
        <p:txBody>
          <a:bodyPr>
            <a:normAutofit/>
          </a:bodyPr>
          <a:lstStyle/>
          <a:p>
            <a:pPr lvl="1">
              <a:buFont typeface="Wingdings" panose="05000000000000000000" pitchFamily="2" charset="2"/>
              <a:buChar char="§"/>
            </a:pPr>
            <a:r>
              <a:rPr lang="en-US" dirty="0" smtClean="0"/>
              <a:t>Open ex2.php in Notepad++: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385" y="1600200"/>
            <a:ext cx="59912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53</a:t>
            </a:fld>
            <a:endParaRPr lang="en-US"/>
          </a:p>
        </p:txBody>
      </p:sp>
    </p:spTree>
    <p:extLst>
      <p:ext uri="{BB962C8B-B14F-4D97-AF65-F5344CB8AC3E}">
        <p14:creationId xmlns:p14="http://schemas.microsoft.com/office/powerpoint/2010/main" val="41588895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0297"/>
          </a:xfrm>
        </p:spPr>
        <p:txBody>
          <a:bodyPr>
            <a:normAutofit fontScale="90000"/>
          </a:bodyPr>
          <a:lstStyle/>
          <a:p>
            <a:r>
              <a:rPr lang="en-US" dirty="0" smtClean="0"/>
              <a:t>Try out PHP</a:t>
            </a:r>
            <a:endParaRPr lang="en-US" dirty="0"/>
          </a:p>
        </p:txBody>
      </p:sp>
      <p:pic>
        <p:nvPicPr>
          <p:cNvPr id="4" name="Picture 3"/>
          <p:cNvPicPr>
            <a:picLocks noChangeAspect="1"/>
          </p:cNvPicPr>
          <p:nvPr/>
        </p:nvPicPr>
        <p:blipFill rotWithShape="1">
          <a:blip r:embed="rId2"/>
          <a:srcRect r="36070"/>
          <a:stretch/>
        </p:blipFill>
        <p:spPr>
          <a:xfrm>
            <a:off x="5334000" y="1316618"/>
            <a:ext cx="3653619" cy="3276600"/>
          </a:xfrm>
          <a:prstGeom prst="rect">
            <a:avLst/>
          </a:prstGeom>
          <a:ln>
            <a:solidFill>
              <a:schemeClr val="accent1"/>
            </a:solidFill>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88018"/>
            <a:ext cx="520089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0" y="4974218"/>
            <a:ext cx="3503271" cy="1107996"/>
          </a:xfrm>
          <a:prstGeom prst="rect">
            <a:avLst/>
          </a:prstGeom>
          <a:noFill/>
        </p:spPr>
        <p:txBody>
          <a:bodyPr wrap="square" rtlCol="0">
            <a:spAutoFit/>
          </a:bodyPr>
          <a:lstStyle/>
          <a:p>
            <a:r>
              <a:rPr lang="en-US" sz="2200" b="1" dirty="0" smtClean="0">
                <a:solidFill>
                  <a:srgbClr val="FF0000"/>
                </a:solidFill>
              </a:rPr>
              <a:t>Try:</a:t>
            </a:r>
          </a:p>
          <a:p>
            <a:r>
              <a:rPr lang="en-US" sz="2200" b="1" dirty="0" smtClean="0">
                <a:solidFill>
                  <a:srgbClr val="FF0000"/>
                </a:solidFill>
              </a:rPr>
              <a:t>View Page Source in Firefox</a:t>
            </a:r>
            <a:endParaRPr lang="en-US" sz="2200" b="1" dirty="0">
              <a:solidFill>
                <a:srgbClr val="FF0000"/>
              </a:solidFill>
            </a:endParaRPr>
          </a:p>
        </p:txBody>
      </p:sp>
      <p:sp>
        <p:nvSpPr>
          <p:cNvPr id="8" name="TextBox 7"/>
          <p:cNvSpPr txBox="1"/>
          <p:nvPr/>
        </p:nvSpPr>
        <p:spPr>
          <a:xfrm>
            <a:off x="609599" y="4974218"/>
            <a:ext cx="4766841" cy="1107996"/>
          </a:xfrm>
          <a:prstGeom prst="rect">
            <a:avLst/>
          </a:prstGeom>
          <a:noFill/>
        </p:spPr>
        <p:txBody>
          <a:bodyPr wrap="square" rtlCol="0">
            <a:spAutoFit/>
          </a:bodyPr>
          <a:lstStyle/>
          <a:p>
            <a:r>
              <a:rPr lang="en-US" sz="2200" b="1" dirty="0" smtClean="0">
                <a:solidFill>
                  <a:srgbClr val="FF0000"/>
                </a:solidFill>
              </a:rPr>
              <a:t>Try:</a:t>
            </a:r>
          </a:p>
          <a:p>
            <a:r>
              <a:rPr lang="en-US" sz="2200" b="1" dirty="0" smtClean="0">
                <a:solidFill>
                  <a:srgbClr val="FF0000"/>
                </a:solidFill>
              </a:rPr>
              <a:t>Add a job to the array.</a:t>
            </a:r>
          </a:p>
          <a:p>
            <a:r>
              <a:rPr lang="en-US" sz="2200" b="1" dirty="0" smtClean="0">
                <a:solidFill>
                  <a:srgbClr val="FF0000"/>
                </a:solidFill>
              </a:rPr>
              <a:t>Reload the page in Firefox.</a:t>
            </a:r>
            <a:endParaRPr lang="en-US" sz="2200" b="1" dirty="0">
              <a:solidFill>
                <a:srgbClr val="FF0000"/>
              </a:solidFill>
            </a:endParaRPr>
          </a:p>
        </p:txBody>
      </p:sp>
      <p:sp>
        <p:nvSpPr>
          <p:cNvPr id="9" name="TextBox 8"/>
          <p:cNvSpPr txBox="1"/>
          <p:nvPr/>
        </p:nvSpPr>
        <p:spPr>
          <a:xfrm>
            <a:off x="5486400" y="4615771"/>
            <a:ext cx="2321661" cy="338554"/>
          </a:xfrm>
          <a:prstGeom prst="rect">
            <a:avLst/>
          </a:prstGeom>
          <a:noFill/>
        </p:spPr>
        <p:txBody>
          <a:bodyPr wrap="none" rtlCol="0">
            <a:spAutoFit/>
          </a:bodyPr>
          <a:lstStyle/>
          <a:p>
            <a:r>
              <a:rPr lang="en-US" sz="1600" dirty="0" smtClean="0"/>
              <a:t>localhost/</a:t>
            </a:r>
            <a:r>
              <a:rPr lang="en-US" sz="1600" dirty="0" err="1" smtClean="0"/>
              <a:t>webdb</a:t>
            </a:r>
            <a:r>
              <a:rPr lang="en-US" sz="1600" dirty="0" smtClean="0"/>
              <a:t>/ex2.php</a:t>
            </a:r>
            <a:endParaRPr lang="en-US" sz="16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54</a:t>
            </a:fld>
            <a:endParaRPr lang="en-US"/>
          </a:p>
        </p:txBody>
      </p:sp>
    </p:spTree>
    <p:extLst>
      <p:ext uri="{BB962C8B-B14F-4D97-AF65-F5344CB8AC3E}">
        <p14:creationId xmlns:p14="http://schemas.microsoft.com/office/powerpoint/2010/main" val="28582272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655320" y="38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Sending Data to the Server</a:t>
            </a:r>
            <a:endParaRPr lang="en-US" sz="4400" dirty="0">
              <a:solidFill>
                <a:srgbClr val="000000"/>
              </a:solidFill>
              <a:latin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587714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55320" y="1066801"/>
            <a:ext cx="8031480" cy="990599"/>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HTML Forms + HTTP POST</a:t>
            </a:r>
          </a:p>
          <a:p>
            <a:r>
              <a:rPr lang="en-US" sz="2000" dirty="0" smtClean="0"/>
              <a:t>Provides a method for sending data from the client to the server</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733" y="4267200"/>
            <a:ext cx="2943225" cy="1638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4862733" y="5927753"/>
            <a:ext cx="2747034" cy="338554"/>
          </a:xfrm>
          <a:prstGeom prst="rect">
            <a:avLst/>
          </a:prstGeom>
          <a:noFill/>
        </p:spPr>
        <p:txBody>
          <a:bodyPr wrap="none" rtlCol="0">
            <a:spAutoFit/>
          </a:bodyPr>
          <a:lstStyle/>
          <a:p>
            <a:r>
              <a:rPr lang="en-US" sz="1600" dirty="0" smtClean="0"/>
              <a:t>localhost/</a:t>
            </a:r>
            <a:r>
              <a:rPr lang="en-US" sz="1600" dirty="0" err="1" smtClean="0"/>
              <a:t>webdb</a:t>
            </a:r>
            <a:r>
              <a:rPr lang="en-US" sz="1600" dirty="0" smtClean="0"/>
              <a:t>/ex4post.html</a:t>
            </a:r>
            <a:endParaRPr lang="en-US" sz="16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55</a:t>
            </a:fld>
            <a:endParaRPr lang="en-US"/>
          </a:p>
        </p:txBody>
      </p:sp>
    </p:spTree>
    <p:extLst>
      <p:ext uri="{BB962C8B-B14F-4D97-AF65-F5344CB8AC3E}">
        <p14:creationId xmlns:p14="http://schemas.microsoft.com/office/powerpoint/2010/main" val="1233265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647700" y="7162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HTTP POST Request</a:t>
            </a:r>
            <a:endParaRPr lang="en-US" sz="4400"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751" y="1214628"/>
            <a:ext cx="6136297" cy="407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189348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716280" y="38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Server-Side Receives the POST</a:t>
            </a:r>
            <a:endParaRPr lang="en-US" sz="4400" dirty="0">
              <a:solidFill>
                <a:srgbClr val="000000"/>
              </a:solidFill>
              <a:latin typeface="Calibri" panose="020F0502020204030204" pitchFamily="3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 y="1447800"/>
            <a:ext cx="757428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419600"/>
            <a:ext cx="283845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57</a:t>
            </a:fld>
            <a:endParaRPr lang="en-US"/>
          </a:p>
        </p:txBody>
      </p:sp>
    </p:spTree>
    <p:extLst>
      <p:ext uri="{BB962C8B-B14F-4D97-AF65-F5344CB8AC3E}">
        <p14:creationId xmlns:p14="http://schemas.microsoft.com/office/powerpoint/2010/main" val="1091286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722376" y="533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URL-Encoded </a:t>
            </a:r>
            <a:r>
              <a:rPr lang="en-US" sz="4400" dirty="0">
                <a:solidFill>
                  <a:srgbClr val="000000"/>
                </a:solidFill>
                <a:latin typeface="Calibri" panose="020F0502020204030204" pitchFamily="34" charset="0"/>
              </a:rPr>
              <a:t>D</a:t>
            </a:r>
            <a:r>
              <a:rPr lang="en-US" sz="4400" dirty="0" smtClean="0">
                <a:solidFill>
                  <a:srgbClr val="000000"/>
                </a:solidFill>
                <a:latin typeface="Calibri" panose="020F0502020204030204" pitchFamily="34" charset="0"/>
              </a:rPr>
              <a:t>ata</a:t>
            </a:r>
            <a:endParaRPr lang="en-US" sz="4400" dirty="0">
              <a:solidFill>
                <a:srgbClr val="000000"/>
              </a:solidFill>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6" y="1447800"/>
            <a:ext cx="751914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58</a:t>
            </a:fld>
            <a:endParaRPr lang="en-US"/>
          </a:p>
        </p:txBody>
      </p:sp>
    </p:spTree>
    <p:extLst>
      <p:ext uri="{BB962C8B-B14F-4D97-AF65-F5344CB8AC3E}">
        <p14:creationId xmlns:p14="http://schemas.microsoft.com/office/powerpoint/2010/main" val="2230066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655320" y="38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Sending Data using GET</a:t>
            </a:r>
            <a:endParaRPr lang="en-US" sz="4400" dirty="0">
              <a:solidFill>
                <a:srgbClr val="000000"/>
              </a:solidFill>
              <a:latin typeface="Calibri" panose="020F0502020204030204" pitchFamily="34" charset="0"/>
            </a:endParaRPr>
          </a:p>
        </p:txBody>
      </p:sp>
      <p:sp>
        <p:nvSpPr>
          <p:cNvPr id="6" name="Content Placeholder 2"/>
          <p:cNvSpPr txBox="1">
            <a:spLocks/>
          </p:cNvSpPr>
          <p:nvPr/>
        </p:nvSpPr>
        <p:spPr>
          <a:xfrm>
            <a:off x="457200" y="1066801"/>
            <a:ext cx="8229600" cy="990599"/>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HTML Forms + HTTP GET</a:t>
            </a:r>
          </a:p>
          <a:p>
            <a:r>
              <a:rPr lang="en-US" sz="2000" dirty="0" smtClean="0"/>
              <a:t>Provides another method for sending data from the client to the server</a:t>
            </a:r>
          </a:p>
        </p:txBody>
      </p:sp>
      <p:sp>
        <p:nvSpPr>
          <p:cNvPr id="2" name="TextBox 1"/>
          <p:cNvSpPr txBox="1"/>
          <p:nvPr/>
        </p:nvSpPr>
        <p:spPr>
          <a:xfrm>
            <a:off x="4862733" y="5927753"/>
            <a:ext cx="2648738" cy="338554"/>
          </a:xfrm>
          <a:prstGeom prst="rect">
            <a:avLst/>
          </a:prstGeom>
          <a:noFill/>
        </p:spPr>
        <p:txBody>
          <a:bodyPr wrap="none" rtlCol="0">
            <a:spAutoFit/>
          </a:bodyPr>
          <a:lstStyle/>
          <a:p>
            <a:r>
              <a:rPr lang="en-US" sz="1600" dirty="0" smtClean="0"/>
              <a:t>localhost/</a:t>
            </a:r>
            <a:r>
              <a:rPr lang="en-US" sz="1600" dirty="0" err="1" smtClean="0"/>
              <a:t>webdb</a:t>
            </a:r>
            <a:r>
              <a:rPr lang="en-US" sz="1600" dirty="0" smtClean="0"/>
              <a:t>/ex5get.html</a:t>
            </a:r>
            <a:endParaRPr lang="en-US"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46005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244" y="4191000"/>
            <a:ext cx="2724150" cy="1571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19506891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a:grpSpLocks/>
          </p:cNvGrpSpPr>
          <p:nvPr/>
        </p:nvGrpSpPr>
        <p:grpSpPr bwMode="auto">
          <a:xfrm rot="-2577267">
            <a:off x="2041525" y="1347788"/>
            <a:ext cx="4702175" cy="4473575"/>
            <a:chOff x="2722604" y="654907"/>
            <a:chExt cx="6268995" cy="5964196"/>
          </a:xfrm>
        </p:grpSpPr>
        <p:sp>
          <p:nvSpPr>
            <p:cNvPr id="5" name="Flowchart: Manual Operation 4"/>
            <p:cNvSpPr/>
            <p:nvPr/>
          </p:nvSpPr>
          <p:spPr>
            <a:xfrm>
              <a:off x="5201946" y="652564"/>
              <a:ext cx="1316447" cy="224133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lowchart: Manual Operation 5"/>
            <p:cNvSpPr/>
            <p:nvPr/>
          </p:nvSpPr>
          <p:spPr>
            <a:xfrm rot="10800000">
              <a:off x="5198697" y="4377013"/>
              <a:ext cx="1316447" cy="224133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lowchart: Manual Operation 6"/>
            <p:cNvSpPr/>
            <p:nvPr/>
          </p:nvSpPr>
          <p:spPr>
            <a:xfrm rot="16200000">
              <a:off x="3185323" y="2428764"/>
              <a:ext cx="1316441" cy="224134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lowchart: Manual Operation 7"/>
            <p:cNvSpPr/>
            <p:nvPr/>
          </p:nvSpPr>
          <p:spPr>
            <a:xfrm rot="5400000">
              <a:off x="7215110" y="2427098"/>
              <a:ext cx="1316441" cy="224134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Flowchart: Connector 1"/>
            <p:cNvSpPr/>
            <p:nvPr/>
          </p:nvSpPr>
          <p:spPr>
            <a:xfrm>
              <a:off x="5198301" y="3000450"/>
              <a:ext cx="1267767" cy="12614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 name="TextBox 3"/>
          <p:cNvSpPr txBox="1"/>
          <p:nvPr/>
        </p:nvSpPr>
        <p:spPr>
          <a:xfrm>
            <a:off x="2909888" y="2174875"/>
            <a:ext cx="852487" cy="346075"/>
          </a:xfrm>
          <a:prstGeom prst="rect">
            <a:avLst/>
          </a:prstGeom>
          <a:noFill/>
        </p:spPr>
        <p:txBody>
          <a:bodyPr>
            <a:spAutoFit/>
          </a:bodyPr>
          <a:lstStyle/>
          <a:p>
            <a:pPr>
              <a:defRPr/>
            </a:pPr>
            <a:r>
              <a:rPr lang="en-US" sz="825" dirty="0"/>
              <a:t>Information</a:t>
            </a:r>
          </a:p>
          <a:p>
            <a:pPr>
              <a:defRPr/>
            </a:pPr>
            <a:r>
              <a:rPr lang="en-US" sz="825" dirty="0"/>
              <a:t>Science</a:t>
            </a:r>
          </a:p>
        </p:txBody>
      </p:sp>
      <p:sp>
        <p:nvSpPr>
          <p:cNvPr id="9" name="TextBox 8"/>
          <p:cNvSpPr txBox="1"/>
          <p:nvPr/>
        </p:nvSpPr>
        <p:spPr>
          <a:xfrm>
            <a:off x="5030788" y="4379913"/>
            <a:ext cx="852487" cy="346075"/>
          </a:xfrm>
          <a:prstGeom prst="rect">
            <a:avLst/>
          </a:prstGeom>
          <a:noFill/>
        </p:spPr>
        <p:txBody>
          <a:bodyPr>
            <a:spAutoFit/>
          </a:bodyPr>
          <a:lstStyle/>
          <a:p>
            <a:pPr>
              <a:defRPr/>
            </a:pPr>
            <a:r>
              <a:rPr lang="en-US" sz="825" dirty="0"/>
              <a:t>Computer</a:t>
            </a:r>
          </a:p>
          <a:p>
            <a:pPr>
              <a:defRPr/>
            </a:pPr>
            <a:r>
              <a:rPr lang="en-US" sz="825" dirty="0"/>
              <a:t>Science</a:t>
            </a:r>
          </a:p>
        </p:txBody>
      </p:sp>
      <p:sp>
        <p:nvSpPr>
          <p:cNvPr id="10" name="TextBox 9"/>
          <p:cNvSpPr txBox="1"/>
          <p:nvPr/>
        </p:nvSpPr>
        <p:spPr>
          <a:xfrm>
            <a:off x="2909888" y="4443413"/>
            <a:ext cx="852487" cy="219075"/>
          </a:xfrm>
          <a:prstGeom prst="rect">
            <a:avLst/>
          </a:prstGeom>
          <a:noFill/>
        </p:spPr>
        <p:txBody>
          <a:bodyPr>
            <a:spAutoFit/>
          </a:bodyPr>
          <a:lstStyle/>
          <a:p>
            <a:pPr>
              <a:defRPr/>
            </a:pPr>
            <a:r>
              <a:rPr lang="en-US" sz="825" dirty="0"/>
              <a:t>Statistics</a:t>
            </a:r>
          </a:p>
        </p:txBody>
      </p:sp>
      <p:sp>
        <p:nvSpPr>
          <p:cNvPr id="11" name="TextBox 10"/>
          <p:cNvSpPr txBox="1"/>
          <p:nvPr/>
        </p:nvSpPr>
        <p:spPr>
          <a:xfrm>
            <a:off x="5286375" y="2122488"/>
            <a:ext cx="852488" cy="346075"/>
          </a:xfrm>
          <a:prstGeom prst="rect">
            <a:avLst/>
          </a:prstGeom>
          <a:noFill/>
        </p:spPr>
        <p:txBody>
          <a:bodyPr>
            <a:spAutoFit/>
          </a:bodyPr>
          <a:lstStyle/>
          <a:p>
            <a:pPr>
              <a:defRPr/>
            </a:pPr>
            <a:r>
              <a:rPr lang="en-US" sz="825" dirty="0"/>
              <a:t>Knowledge</a:t>
            </a:r>
          </a:p>
          <a:p>
            <a:pPr>
              <a:defRPr/>
            </a:pPr>
            <a:r>
              <a:rPr lang="en-US" sz="825" dirty="0"/>
              <a:t>Domain</a:t>
            </a:r>
          </a:p>
        </p:txBody>
      </p:sp>
      <p:sp>
        <p:nvSpPr>
          <p:cNvPr id="12" name="TextBox 11"/>
          <p:cNvSpPr txBox="1"/>
          <p:nvPr/>
        </p:nvSpPr>
        <p:spPr>
          <a:xfrm>
            <a:off x="4110038" y="3400425"/>
            <a:ext cx="600075" cy="346075"/>
          </a:xfrm>
          <a:prstGeom prst="rect">
            <a:avLst/>
          </a:prstGeom>
          <a:noFill/>
        </p:spPr>
        <p:txBody>
          <a:bodyPr>
            <a:spAutoFit/>
          </a:bodyPr>
          <a:lstStyle/>
          <a:p>
            <a:pPr algn="just">
              <a:defRPr/>
            </a:pPr>
            <a:r>
              <a:rPr lang="en-US" sz="825" dirty="0"/>
              <a:t>  Data</a:t>
            </a:r>
          </a:p>
          <a:p>
            <a:pPr>
              <a:defRPr/>
            </a:pPr>
            <a:r>
              <a:rPr lang="en-US" sz="825" dirty="0"/>
              <a:t>Science</a:t>
            </a:r>
          </a:p>
        </p:txBody>
      </p:sp>
      <p:sp>
        <p:nvSpPr>
          <p:cNvPr id="62472" name="TextBox 12"/>
          <p:cNvSpPr txBox="1">
            <a:spLocks noChangeArrowheads="1"/>
          </p:cNvSpPr>
          <p:nvPr/>
        </p:nvSpPr>
        <p:spPr bwMode="auto">
          <a:xfrm>
            <a:off x="3729038" y="795338"/>
            <a:ext cx="17494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Organization</a:t>
            </a:r>
          </a:p>
          <a:p>
            <a:pPr>
              <a:spcBef>
                <a:spcPct val="0"/>
              </a:spcBef>
              <a:buFontTx/>
              <a:buNone/>
            </a:pPr>
            <a:r>
              <a:rPr lang="en-US" altLang="en-US" sz="1800">
                <a:latin typeface="Arial" panose="020B0604020202020204" pitchFamily="34" charset="0"/>
              </a:rPr>
              <a:t>Metadata</a:t>
            </a:r>
          </a:p>
          <a:p>
            <a:pPr>
              <a:spcBef>
                <a:spcPct val="0"/>
              </a:spcBef>
              <a:buFontTx/>
              <a:buNone/>
            </a:pPr>
            <a:r>
              <a:rPr lang="en-US" altLang="en-US" sz="1800">
                <a:latin typeface="Arial" panose="020B0604020202020204" pitchFamily="34" charset="0"/>
              </a:rPr>
              <a:t>Ethics</a:t>
            </a:r>
          </a:p>
          <a:p>
            <a:pPr>
              <a:spcBef>
                <a:spcPct val="0"/>
              </a:spcBef>
              <a:buFontTx/>
              <a:buNone/>
            </a:pPr>
            <a:r>
              <a:rPr lang="en-US" altLang="en-US" sz="1800">
                <a:latin typeface="Arial" panose="020B0604020202020204" pitchFamily="34" charset="0"/>
              </a:rPr>
              <a:t>Representation</a:t>
            </a:r>
          </a:p>
          <a:p>
            <a:pPr>
              <a:spcBef>
                <a:spcPct val="0"/>
              </a:spcBef>
              <a:buFontTx/>
              <a:buNone/>
            </a:pPr>
            <a:r>
              <a:rPr lang="en-US" altLang="en-US" sz="1800">
                <a:latin typeface="Arial" panose="020B0604020202020204" pitchFamily="34" charset="0"/>
              </a:rPr>
              <a:t>Preservation</a:t>
            </a:r>
          </a:p>
          <a:p>
            <a:pPr>
              <a:spcBef>
                <a:spcPct val="0"/>
              </a:spcBef>
              <a:buFontTx/>
              <a:buNone/>
            </a:pPr>
            <a:endParaRPr lang="en-US" altLang="en-US" sz="1800">
              <a:latin typeface="Arial" panose="020B0604020202020204" pitchFamily="34" charset="0"/>
            </a:endParaRPr>
          </a:p>
        </p:txBody>
      </p:sp>
      <p:sp>
        <p:nvSpPr>
          <p:cNvPr id="62473" name="TextBox 13"/>
          <p:cNvSpPr txBox="1">
            <a:spLocks noChangeArrowheads="1"/>
          </p:cNvSpPr>
          <p:nvPr/>
        </p:nvSpPr>
        <p:spPr bwMode="auto">
          <a:xfrm>
            <a:off x="5951538" y="2947988"/>
            <a:ext cx="13128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Context</a:t>
            </a:r>
          </a:p>
          <a:p>
            <a:pPr>
              <a:spcBef>
                <a:spcPct val="0"/>
              </a:spcBef>
              <a:buFontTx/>
              <a:buNone/>
            </a:pPr>
            <a:r>
              <a:rPr lang="en-US" altLang="en-US" sz="1800">
                <a:latin typeface="Arial" panose="020B0604020202020204" pitchFamily="34" charset="0"/>
              </a:rPr>
              <a:t>Content</a:t>
            </a:r>
          </a:p>
          <a:p>
            <a:pPr>
              <a:spcBef>
                <a:spcPct val="0"/>
              </a:spcBef>
              <a:buFontTx/>
              <a:buNone/>
            </a:pPr>
            <a:r>
              <a:rPr lang="en-US" altLang="en-US" sz="1800">
                <a:latin typeface="Arial" panose="020B0604020202020204" pitchFamily="34" charset="0"/>
              </a:rPr>
              <a:t>Culture </a:t>
            </a:r>
          </a:p>
          <a:p>
            <a:pPr>
              <a:spcBef>
                <a:spcPct val="0"/>
              </a:spcBef>
              <a:buFontTx/>
              <a:buNone/>
            </a:pPr>
            <a:r>
              <a:rPr lang="en-US" altLang="en-US" sz="1800">
                <a:latin typeface="Arial" panose="020B0604020202020204" pitchFamily="34" charset="0"/>
              </a:rPr>
              <a:t>Application</a:t>
            </a:r>
          </a:p>
          <a:p>
            <a:pPr>
              <a:spcBef>
                <a:spcPct val="0"/>
              </a:spcBef>
              <a:buFontTx/>
              <a:buNone/>
            </a:pPr>
            <a:endParaRPr lang="en-US" altLang="en-US" sz="1800">
              <a:latin typeface="Arial" panose="020B0604020202020204" pitchFamily="34" charset="0"/>
            </a:endParaRPr>
          </a:p>
        </p:txBody>
      </p:sp>
      <p:sp>
        <p:nvSpPr>
          <p:cNvPr id="62474" name="TextBox 14"/>
          <p:cNvSpPr txBox="1">
            <a:spLocks noChangeArrowheads="1"/>
          </p:cNvSpPr>
          <p:nvPr/>
        </p:nvSpPr>
        <p:spPr bwMode="auto">
          <a:xfrm>
            <a:off x="3370263" y="4989513"/>
            <a:ext cx="2441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Algorithms</a:t>
            </a:r>
          </a:p>
          <a:p>
            <a:pPr>
              <a:spcBef>
                <a:spcPct val="0"/>
              </a:spcBef>
              <a:buFontTx/>
              <a:buNone/>
            </a:pPr>
            <a:r>
              <a:rPr lang="en-US" altLang="en-US" sz="1800">
                <a:latin typeface="Arial" panose="020B0604020202020204" pitchFamily="34" charset="0"/>
              </a:rPr>
              <a:t>Efficiency</a:t>
            </a:r>
          </a:p>
          <a:p>
            <a:pPr>
              <a:spcBef>
                <a:spcPct val="0"/>
              </a:spcBef>
              <a:buFontTx/>
              <a:buNone/>
            </a:pPr>
            <a:r>
              <a:rPr lang="en-US" altLang="en-US" sz="1800">
                <a:latin typeface="Arial" panose="020B0604020202020204" pitchFamily="34" charset="0"/>
              </a:rPr>
              <a:t>Machine architectures</a:t>
            </a:r>
          </a:p>
          <a:p>
            <a:pPr>
              <a:spcBef>
                <a:spcPct val="0"/>
              </a:spcBef>
              <a:buFontTx/>
              <a:buNone/>
            </a:pPr>
            <a:r>
              <a:rPr lang="en-US" altLang="en-US" sz="1800">
                <a:latin typeface="Arial" panose="020B0604020202020204" pitchFamily="34" charset="0"/>
              </a:rPr>
              <a:t>Automated processes</a:t>
            </a:r>
          </a:p>
        </p:txBody>
      </p:sp>
      <p:sp>
        <p:nvSpPr>
          <p:cNvPr id="62475" name="TextBox 15"/>
          <p:cNvSpPr txBox="1">
            <a:spLocks noChangeArrowheads="1"/>
          </p:cNvSpPr>
          <p:nvPr/>
        </p:nvSpPr>
        <p:spPr bwMode="auto">
          <a:xfrm>
            <a:off x="1724025" y="2973388"/>
            <a:ext cx="1724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Summarization</a:t>
            </a:r>
          </a:p>
          <a:p>
            <a:pPr>
              <a:spcBef>
                <a:spcPct val="0"/>
              </a:spcBef>
              <a:buFontTx/>
              <a:buNone/>
            </a:pPr>
            <a:r>
              <a:rPr lang="en-US" altLang="en-US" sz="1800">
                <a:latin typeface="Arial" panose="020B0604020202020204" pitchFamily="34" charset="0"/>
              </a:rPr>
              <a:t>Inference</a:t>
            </a:r>
          </a:p>
          <a:p>
            <a:pPr>
              <a:spcBef>
                <a:spcPct val="0"/>
              </a:spcBef>
              <a:buFontTx/>
              <a:buNone/>
            </a:pPr>
            <a:r>
              <a:rPr lang="en-US" altLang="en-US" sz="1800">
                <a:latin typeface="Arial" panose="020B0604020202020204" pitchFamily="34" charset="0"/>
              </a:rPr>
              <a:t>Modeling</a:t>
            </a:r>
          </a:p>
          <a:p>
            <a:pPr>
              <a:spcBef>
                <a:spcPct val="0"/>
              </a:spcBef>
              <a:buFontTx/>
              <a:buNone/>
            </a:pPr>
            <a:r>
              <a:rPr lang="en-US" altLang="en-US" sz="1800">
                <a:latin typeface="Arial" panose="020B0604020202020204" pitchFamily="34" charset="0"/>
              </a:rPr>
              <a:t>Evaluation</a:t>
            </a:r>
          </a:p>
        </p:txBody>
      </p:sp>
      <p:sp>
        <p:nvSpPr>
          <p:cNvPr id="19" name="TextBox 18"/>
          <p:cNvSpPr txBox="1"/>
          <p:nvPr/>
        </p:nvSpPr>
        <p:spPr>
          <a:xfrm>
            <a:off x="6109650" y="5808433"/>
            <a:ext cx="2573140" cy="400110"/>
          </a:xfrm>
          <a:prstGeom prst="rect">
            <a:avLst/>
          </a:prstGeom>
          <a:noFill/>
        </p:spPr>
        <p:txBody>
          <a:bodyPr wrap="none" rtlCol="0">
            <a:spAutoFit/>
          </a:bodyPr>
          <a:lstStyle/>
          <a:p>
            <a:r>
              <a:rPr lang="en-US" sz="2000" dirty="0" smtClean="0"/>
              <a:t>(from module 1.1)</a:t>
            </a:r>
            <a:endParaRPr lang="en-US" sz="2000" dirty="0"/>
          </a:p>
        </p:txBody>
      </p:sp>
      <p:sp>
        <p:nvSpPr>
          <p:cNvPr id="21" name="Title 11"/>
          <p:cNvSpPr txBox="1">
            <a:spLocks/>
          </p:cNvSpPr>
          <p:nvPr/>
        </p:nvSpPr>
        <p:spPr>
          <a:xfrm>
            <a:off x="457200" y="2365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smtClean="0">
                <a:ea typeface="MS PGothic" panose="020B0600070205080204" pitchFamily="34" charset="-128"/>
              </a:rPr>
              <a:t>Web technologies influence many aspects</a:t>
            </a:r>
          </a:p>
        </p:txBody>
      </p:sp>
    </p:spTree>
    <p:extLst>
      <p:ext uri="{BB962C8B-B14F-4D97-AF65-F5344CB8AC3E}">
        <p14:creationId xmlns:p14="http://schemas.microsoft.com/office/powerpoint/2010/main" val="2125902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647700" y="7162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HTTP GET Request</a:t>
            </a:r>
            <a:endParaRPr lang="en-US" sz="4400"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6209856" cy="356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60</a:t>
            </a:fld>
            <a:endParaRPr lang="en-US"/>
          </a:p>
        </p:txBody>
      </p:sp>
    </p:spTree>
    <p:extLst>
      <p:ext uri="{BB962C8B-B14F-4D97-AF65-F5344CB8AC3E}">
        <p14:creationId xmlns:p14="http://schemas.microsoft.com/office/powerpoint/2010/main" val="1485595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716280" y="38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MS Gothic" charset="-128"/>
              </a:defRPr>
            </a:lvl9pPr>
          </a:lstStyle>
          <a:p>
            <a:pPr eaLnBrk="1" hangingPunct="1"/>
            <a:r>
              <a:rPr lang="en-US" sz="4400" dirty="0" smtClean="0">
                <a:solidFill>
                  <a:srgbClr val="000000"/>
                </a:solidFill>
                <a:latin typeface="Calibri" panose="020F0502020204030204" pitchFamily="34" charset="0"/>
              </a:rPr>
              <a:t>Server-Side Receives the GET</a:t>
            </a:r>
            <a:endParaRPr lang="en-US" sz="4400" dirty="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 y="1295400"/>
            <a:ext cx="6825226"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966" y="4648200"/>
            <a:ext cx="2676525" cy="1219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623" y="4038600"/>
            <a:ext cx="4874683"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61</a:t>
            </a:fld>
            <a:endParaRPr lang="en-US"/>
          </a:p>
        </p:txBody>
      </p:sp>
    </p:spTree>
    <p:extLst>
      <p:ext uri="{BB962C8B-B14F-4D97-AF65-F5344CB8AC3E}">
        <p14:creationId xmlns:p14="http://schemas.microsoft.com/office/powerpoint/2010/main" val="25577433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PHP  $_GET and $_POST</a:t>
            </a:r>
          </a:p>
        </p:txBody>
      </p:sp>
      <p:sp>
        <p:nvSpPr>
          <p:cNvPr id="12292" name="Rectangle 3"/>
          <p:cNvSpPr>
            <a:spLocks noGrp="1" noChangeArrowheads="1"/>
          </p:cNvSpPr>
          <p:nvPr>
            <p:ph type="body" idx="1"/>
          </p:nvPr>
        </p:nvSpPr>
        <p:spPr/>
        <p:txBody>
          <a:bodyPr/>
          <a:lstStyle/>
          <a:p>
            <a:pPr eaLnBrk="1" hangingPunct="1"/>
            <a:r>
              <a:rPr lang="en-US" dirty="0" smtClean="0"/>
              <a:t>PHP </a:t>
            </a:r>
            <a:r>
              <a:rPr lang="en-US" i="1" dirty="0" smtClean="0"/>
              <a:t>automagically </a:t>
            </a:r>
            <a:r>
              <a:rPr lang="en-US" dirty="0" smtClean="0"/>
              <a:t>fills these variables</a:t>
            </a:r>
          </a:p>
          <a:p>
            <a:pPr marL="0" indent="0" eaLnBrk="1" hangingPunct="1">
              <a:buNone/>
            </a:pPr>
            <a:r>
              <a:rPr lang="en-US" dirty="0" smtClean="0"/>
              <a:t>with information sent from an HTML form</a:t>
            </a:r>
          </a:p>
          <a:p>
            <a:pPr lvl="1" eaLnBrk="1" hangingPunct="1">
              <a:buFontTx/>
              <a:buNone/>
            </a:pPr>
            <a:endParaRPr lang="en-US" dirty="0" smtClean="0"/>
          </a:p>
          <a:p>
            <a:pPr lvl="1" eaLnBrk="1" hangingPunct="1">
              <a:buFontTx/>
              <a:buNone/>
            </a:pPr>
            <a:r>
              <a:rPr lang="en-US" dirty="0" smtClean="0"/>
              <a:t>$ _GET[</a:t>
            </a:r>
            <a:r>
              <a:rPr lang="en-US" dirty="0" err="1" smtClean="0"/>
              <a:t>formvariablename</a:t>
            </a:r>
            <a:r>
              <a:rPr lang="en-US" dirty="0" smtClean="0"/>
              <a:t>]</a:t>
            </a:r>
          </a:p>
          <a:p>
            <a:pPr lvl="1" eaLnBrk="1" hangingPunct="1">
              <a:buFontTx/>
              <a:buNone/>
            </a:pPr>
            <a:endParaRPr lang="en-US" dirty="0" smtClean="0"/>
          </a:p>
          <a:p>
            <a:pPr lvl="1" eaLnBrk="1" hangingPunct="1">
              <a:buFontTx/>
              <a:buNone/>
            </a:pPr>
            <a:r>
              <a:rPr lang="en-US" dirty="0" smtClean="0"/>
              <a:t>$_POST[</a:t>
            </a:r>
            <a:r>
              <a:rPr lang="en-US" dirty="0" err="1" smtClean="0"/>
              <a:t>formvariablename</a:t>
            </a:r>
            <a:r>
              <a:rPr lang="en-US" dirty="0" smtClean="0"/>
              <a:t>]</a:t>
            </a:r>
          </a:p>
        </p:txBody>
      </p:sp>
      <p:sp>
        <p:nvSpPr>
          <p:cNvPr id="2" name="Footer Placeholder 1"/>
          <p:cNvSpPr>
            <a:spLocks noGrp="1"/>
          </p:cNvSpPr>
          <p:nvPr>
            <p:ph type="ftr" sz="quarter" idx="11"/>
          </p:nvPr>
        </p:nvSpPr>
        <p:spPr/>
        <p:txBody>
          <a:bodyPr/>
          <a:lstStyle/>
          <a:p>
            <a:r>
              <a:rPr lang="en-US" dirty="0" smtClean="0"/>
              <a:t>Rob Capra - Understanding Web Protocols and Data Exchange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62</a:t>
            </a:fld>
            <a:endParaRPr lang="en-US"/>
          </a:p>
        </p:txBody>
      </p:sp>
    </p:spTree>
    <p:extLst>
      <p:ext uri="{BB962C8B-B14F-4D97-AF65-F5344CB8AC3E}">
        <p14:creationId xmlns:p14="http://schemas.microsoft.com/office/powerpoint/2010/main" val="3912757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PHP can also access databases</a:t>
            </a:r>
          </a:p>
        </p:txBody>
      </p:sp>
      <p:sp>
        <p:nvSpPr>
          <p:cNvPr id="12292" name="Rectangle 3"/>
          <p:cNvSpPr>
            <a:spLocks noGrp="1" noChangeArrowheads="1"/>
          </p:cNvSpPr>
          <p:nvPr>
            <p:ph type="body" idx="1"/>
          </p:nvPr>
        </p:nvSpPr>
        <p:spPr/>
        <p:txBody>
          <a:bodyPr/>
          <a:lstStyle/>
          <a:p>
            <a:pPr eaLnBrk="1" hangingPunct="1"/>
            <a:r>
              <a:rPr lang="en-US" dirty="0" smtClean="0"/>
              <a:t>PHP can issue queries to databases that support SQL</a:t>
            </a:r>
          </a:p>
          <a:p>
            <a:pPr eaLnBrk="1" hangingPunct="1"/>
            <a:r>
              <a:rPr lang="en-US" dirty="0" smtClean="0"/>
              <a:t>Results are returned to PHP from the database</a:t>
            </a:r>
          </a:p>
          <a:p>
            <a:pPr eaLnBrk="1" hangingPunct="1"/>
            <a:r>
              <a:rPr lang="en-US" dirty="0" smtClean="0"/>
              <a:t>Then PHP can use these results to create HTML that is sent back to the client web browser</a:t>
            </a:r>
          </a:p>
        </p:txBody>
      </p:sp>
      <p:sp>
        <p:nvSpPr>
          <p:cNvPr id="2" name="Footer Placeholder 1"/>
          <p:cNvSpPr>
            <a:spLocks noGrp="1"/>
          </p:cNvSpPr>
          <p:nvPr>
            <p:ph type="ftr" sz="quarter" idx="11"/>
          </p:nvPr>
        </p:nvSpPr>
        <p:spPr/>
        <p:txBody>
          <a:bodyPr/>
          <a:lstStyle/>
          <a:p>
            <a:r>
              <a:rPr lang="en-US" dirty="0" smtClean="0"/>
              <a:t>Rob Capra - Understanding Web Protocols and Data Exchange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63</a:t>
            </a:fld>
            <a:endParaRPr lang="en-US"/>
          </a:p>
        </p:txBody>
      </p:sp>
    </p:spTree>
    <p:extLst>
      <p:ext uri="{BB962C8B-B14F-4D97-AF65-F5344CB8AC3E}">
        <p14:creationId xmlns:p14="http://schemas.microsoft.com/office/powerpoint/2010/main" val="1482213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94509" y="206829"/>
            <a:ext cx="7772400" cy="838200"/>
          </a:xfrm>
        </p:spPr>
        <p:txBody>
          <a:bodyPr>
            <a:normAutofit fontScale="90000"/>
          </a:bodyPr>
          <a:lstStyle/>
          <a:p>
            <a:pPr eaLnBrk="1" hangingPunct="1"/>
            <a:r>
              <a:rPr lang="en-US" dirty="0" smtClean="0"/>
              <a:t>Example: Airport Status Database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82775"/>
            <a:ext cx="65972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64</a:t>
            </a:fld>
            <a:endParaRPr lang="en-US"/>
          </a:p>
        </p:txBody>
      </p:sp>
    </p:spTree>
    <p:extLst>
      <p:ext uri="{BB962C8B-B14F-4D97-AF65-F5344CB8AC3E}">
        <p14:creationId xmlns:p14="http://schemas.microsoft.com/office/powerpoint/2010/main" val="1850678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76200"/>
            <a:ext cx="7772400" cy="838200"/>
          </a:xfrm>
        </p:spPr>
        <p:txBody>
          <a:bodyPr>
            <a:normAutofit fontScale="90000"/>
          </a:bodyPr>
          <a:lstStyle/>
          <a:p>
            <a:pPr eaLnBrk="1" hangingPunct="1"/>
            <a:r>
              <a:rPr lang="en-US" dirty="0" smtClean="0"/>
              <a:t>Accessing the DB from PHP</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8" y="892629"/>
            <a:ext cx="701872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05200"/>
            <a:ext cx="2876550" cy="280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65</a:t>
            </a:fld>
            <a:endParaRPr lang="en-US"/>
          </a:p>
        </p:txBody>
      </p:sp>
    </p:spTree>
    <p:extLst>
      <p:ext uri="{BB962C8B-B14F-4D97-AF65-F5344CB8AC3E}">
        <p14:creationId xmlns:p14="http://schemas.microsoft.com/office/powerpoint/2010/main" val="8047783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a:t>
            </a:r>
            <a:r>
              <a:rPr lang="en-US" sz="4400" dirty="0">
                <a:latin typeface="Verdana" panose="020B0604030504040204" pitchFamily="34" charset="0"/>
                <a:ea typeface="Verdana" panose="020B0604030504040204" pitchFamily="34" charset="0"/>
                <a:cs typeface="Verdana" panose="020B0604030504040204" pitchFamily="34" charset="0"/>
              </a:rPr>
              <a:t>3</a:t>
            </a:r>
            <a:r>
              <a:rPr lang="en-US" sz="4400" dirty="0" smtClean="0">
                <a:latin typeface="Verdana" panose="020B0604030504040204" pitchFamily="34" charset="0"/>
                <a:ea typeface="Verdana" panose="020B0604030504040204" pitchFamily="34" charset="0"/>
                <a:cs typeface="Verdana" panose="020B0604030504040204" pitchFamily="34" charset="0"/>
              </a:rPr>
              <a:t>:</a:t>
            </a:r>
          </a:p>
          <a:p>
            <a:r>
              <a:rPr lang="en-US" sz="4400" b="1" dirty="0" smtClean="0"/>
              <a:t>Security and User Input</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8228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152400"/>
            <a:ext cx="7772400" cy="685800"/>
          </a:xfrm>
        </p:spPr>
        <p:txBody>
          <a:bodyPr>
            <a:normAutofit fontScale="90000"/>
          </a:bodyPr>
          <a:lstStyle/>
          <a:p>
            <a:r>
              <a:rPr lang="en-US" dirty="0" smtClean="0"/>
              <a:t>User Input</a:t>
            </a:r>
          </a:p>
        </p:txBody>
      </p:sp>
      <p:sp>
        <p:nvSpPr>
          <p:cNvPr id="16387" name="Content Placeholder 2"/>
          <p:cNvSpPr>
            <a:spLocks noGrp="1"/>
          </p:cNvSpPr>
          <p:nvPr>
            <p:ph idx="1"/>
          </p:nvPr>
        </p:nvSpPr>
        <p:spPr>
          <a:xfrm>
            <a:off x="694509" y="875212"/>
            <a:ext cx="7772400" cy="5029200"/>
          </a:xfrm>
        </p:spPr>
        <p:txBody>
          <a:bodyPr>
            <a:normAutofit/>
          </a:bodyPr>
          <a:lstStyle/>
          <a:p>
            <a:r>
              <a:rPr lang="en-US" sz="2400" dirty="0" smtClean="0"/>
              <a:t>Data sent by the client to the server presents challenges.</a:t>
            </a:r>
          </a:p>
          <a:p>
            <a:r>
              <a:rPr lang="en-US" sz="2400" dirty="0" smtClean="0"/>
              <a:t>Users need to enter data into web sites</a:t>
            </a:r>
          </a:p>
          <a:p>
            <a:r>
              <a:rPr lang="en-US" sz="2400" dirty="0" smtClean="0"/>
              <a:t>But... users could enter malicious data</a:t>
            </a:r>
          </a:p>
          <a:p>
            <a:r>
              <a:rPr lang="en-US" sz="2400" dirty="0" smtClean="0"/>
              <a:t>Well designed web sites do NOT trust ANY user input or data sent by the client to the server.</a:t>
            </a:r>
          </a:p>
          <a:p>
            <a:r>
              <a:rPr lang="en-US" sz="2400" dirty="0" smtClean="0"/>
              <a:t>Data received by the server is typically cleaned/sanitized depending its intended use.</a:t>
            </a:r>
          </a:p>
          <a:p>
            <a:r>
              <a:rPr lang="en-US" sz="2400" dirty="0" smtClean="0"/>
              <a:t>Common uses:</a:t>
            </a:r>
          </a:p>
          <a:p>
            <a:pPr lvl="1"/>
            <a:r>
              <a:rPr lang="en-US" sz="1600" dirty="0" smtClean="0"/>
              <a:t>Store in a database (e.g. name, address)</a:t>
            </a:r>
          </a:p>
          <a:p>
            <a:pPr lvl="1"/>
            <a:r>
              <a:rPr lang="en-US" sz="1600" dirty="0" smtClean="0"/>
              <a:t>Display in HTML (back to the user, or to other users)</a:t>
            </a:r>
          </a:p>
          <a:p>
            <a:pPr lvl="1"/>
            <a:r>
              <a:rPr lang="en-US" sz="1600" dirty="0" smtClean="0"/>
              <a:t>Compare against a stored value (e.g. logging in)</a:t>
            </a:r>
          </a:p>
          <a:p>
            <a:endParaRPr lang="en-US" sz="1800" dirty="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67</a:t>
            </a:fld>
            <a:endParaRPr lang="en-US"/>
          </a:p>
        </p:txBody>
      </p:sp>
    </p:spTree>
    <p:extLst>
      <p:ext uri="{BB962C8B-B14F-4D97-AF65-F5344CB8AC3E}">
        <p14:creationId xmlns:p14="http://schemas.microsoft.com/office/powerpoint/2010/main" val="3494648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10789"/>
            <a:ext cx="7772400" cy="838200"/>
          </a:xfrm>
        </p:spPr>
        <p:txBody>
          <a:bodyPr>
            <a:normAutofit/>
          </a:bodyPr>
          <a:lstStyle/>
          <a:p>
            <a:r>
              <a:rPr lang="en-US" dirty="0" smtClean="0"/>
              <a:t>SQL Injection</a:t>
            </a:r>
          </a:p>
        </p:txBody>
      </p:sp>
      <p:sp>
        <p:nvSpPr>
          <p:cNvPr id="26627" name="Content Placeholder 2"/>
          <p:cNvSpPr>
            <a:spLocks noGrp="1"/>
          </p:cNvSpPr>
          <p:nvPr>
            <p:ph idx="1"/>
          </p:nvPr>
        </p:nvSpPr>
        <p:spPr>
          <a:xfrm>
            <a:off x="357051" y="1143000"/>
            <a:ext cx="8516983" cy="4572000"/>
          </a:xfrm>
        </p:spPr>
        <p:txBody>
          <a:bodyPr>
            <a:normAutofit/>
          </a:bodyPr>
          <a:lstStyle/>
          <a:p>
            <a:r>
              <a:rPr lang="en-US" sz="2400" dirty="0" smtClean="0"/>
              <a:t>SQL injection attacks attempt to execute SQL statements that include user input that becomes part of an SQL query</a:t>
            </a:r>
          </a:p>
          <a:p>
            <a:endParaRPr lang="en-US" sz="2400" dirty="0" smtClean="0"/>
          </a:p>
          <a:p>
            <a:r>
              <a:rPr lang="en-US" sz="2400" dirty="0" smtClean="0"/>
              <a:t>Consider:</a:t>
            </a:r>
            <a:endParaRPr lang="en-US" sz="2400" dirty="0"/>
          </a:p>
          <a:p>
            <a:pPr marL="400050" lvl="1" indent="0">
              <a:buNone/>
            </a:pPr>
            <a:r>
              <a:rPr lang="en-US" sz="2000" b="1" dirty="0" smtClean="0">
                <a:latin typeface="Courier New" panose="02070309020205020404" pitchFamily="49" charset="0"/>
                <a:cs typeface="Courier New" panose="02070309020205020404" pitchFamily="49" charset="0"/>
              </a:rPr>
              <a:t>$q = "select * from </a:t>
            </a:r>
            <a:r>
              <a:rPr lang="en-US" sz="2000" b="1" dirty="0" err="1" smtClean="0">
                <a:latin typeface="Courier New" panose="02070309020205020404" pitchFamily="49" charset="0"/>
                <a:cs typeface="Courier New" panose="02070309020205020404" pitchFamily="49" charset="0"/>
              </a:rPr>
              <a:t>emp</a:t>
            </a:r>
            <a:r>
              <a:rPr lang="en-US" sz="2000" b="1" dirty="0" smtClean="0">
                <a:latin typeface="Courier New" panose="02070309020205020404" pitchFamily="49" charset="0"/>
                <a:cs typeface="Courier New" panose="02070309020205020404" pitchFamily="49" charset="0"/>
              </a:rPr>
              <a:t> where </a:t>
            </a:r>
            <a:r>
              <a:rPr lang="en-US" sz="2000" b="1" dirty="0" err="1" smtClean="0">
                <a:latin typeface="Courier New" panose="02070309020205020404" pitchFamily="49" charset="0"/>
                <a:cs typeface="Courier New" panose="02070309020205020404" pitchFamily="49" charset="0"/>
              </a:rPr>
              <a:t>eid</a:t>
            </a:r>
            <a:r>
              <a:rPr lang="en-US" sz="2000" b="1" dirty="0" smtClean="0">
                <a:latin typeface="Courier New" panose="02070309020205020404" pitchFamily="49" charset="0"/>
                <a:cs typeface="Courier New" panose="02070309020205020404" pitchFamily="49" charset="0"/>
              </a:rPr>
              <a:t> = $_</a:t>
            </a:r>
            <a:r>
              <a:rPr lang="en-US" sz="2000" b="1" dirty="0">
                <a:latin typeface="Courier New" panose="02070309020205020404" pitchFamily="49" charset="0"/>
                <a:cs typeface="Courier New" panose="02070309020205020404" pitchFamily="49" charset="0"/>
              </a:rPr>
              <a:t>GET[</a:t>
            </a:r>
            <a:r>
              <a:rPr lang="en-US" sz="2000" b="1" dirty="0" err="1" smtClean="0">
                <a:latin typeface="Courier New" panose="02070309020205020404" pitchFamily="49" charset="0"/>
                <a:cs typeface="Courier New" panose="02070309020205020404" pitchFamily="49" charset="0"/>
              </a:rPr>
              <a:t>'eid</a:t>
            </a:r>
            <a:r>
              <a:rPr lang="en-US" sz="2000" b="1" dirty="0" smtClean="0">
                <a:latin typeface="Courier New" pitchFamily="49" charset="0"/>
                <a:cs typeface="Courier New" pitchFamily="49" charset="0"/>
              </a:rPr>
              <a:t>']";</a:t>
            </a:r>
          </a:p>
          <a:p>
            <a:endParaRPr lang="en-US" sz="2000" dirty="0" smtClean="0"/>
          </a:p>
          <a:p>
            <a:r>
              <a:rPr lang="en-US" sz="2400" dirty="0" smtClean="0"/>
              <a:t>Cleaning/sanitizing data received by the server before using it in a query is one method to guard against these types of attacks.  Other approaches include new ways to issue SQL queries from PHP.</a:t>
            </a:r>
          </a:p>
        </p:txBody>
      </p:sp>
      <p:sp>
        <p:nvSpPr>
          <p:cNvPr id="2662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136E0A-A423-4462-9DF8-8A11C931477F}" type="slidenum">
              <a:rPr lang="en-US" sz="1400" smtClean="0"/>
              <a:pPr eaLnBrk="1" hangingPunct="1"/>
              <a:t>68</a:t>
            </a:fld>
            <a:endParaRPr lang="en-US" sz="140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Tree>
    <p:extLst>
      <p:ext uri="{BB962C8B-B14F-4D97-AF65-F5344CB8AC3E}">
        <p14:creationId xmlns:p14="http://schemas.microsoft.com/office/powerpoint/2010/main" val="2811404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#1</a:t>
            </a:r>
          </a:p>
        </p:txBody>
      </p:sp>
      <p:sp>
        <p:nvSpPr>
          <p:cNvPr id="27651" name="Content Placeholder 2"/>
          <p:cNvSpPr>
            <a:spLocks noGrp="1"/>
          </p:cNvSpPr>
          <p:nvPr>
            <p:ph idx="1"/>
          </p:nvPr>
        </p:nvSpPr>
        <p:spPr>
          <a:xfrm>
            <a:off x="685800" y="1190655"/>
            <a:ext cx="7772400" cy="4800600"/>
          </a:xfrm>
        </p:spPr>
        <p:txBody>
          <a:bodyPr>
            <a:normAutofit/>
          </a:bodyPr>
          <a:lstStyle/>
          <a:p>
            <a:pPr>
              <a:buFontTx/>
              <a:buNone/>
            </a:pPr>
            <a:r>
              <a:rPr lang="en-US" sz="1600" b="1" dirty="0">
                <a:latin typeface="Courier New" pitchFamily="49" charset="0"/>
                <a:cs typeface="Courier New" pitchFamily="49" charset="0"/>
              </a:rPr>
              <a:t>drop database if exists test2;</a:t>
            </a:r>
          </a:p>
          <a:p>
            <a:pPr>
              <a:buFontTx/>
              <a:buNone/>
            </a:pPr>
            <a:r>
              <a:rPr lang="en-US" sz="1600" b="1" dirty="0">
                <a:latin typeface="Courier New" pitchFamily="49" charset="0"/>
                <a:cs typeface="Courier New" pitchFamily="49" charset="0"/>
              </a:rPr>
              <a:t>create database test2;</a:t>
            </a:r>
          </a:p>
          <a:p>
            <a:pPr>
              <a:buFontTx/>
              <a:buNone/>
            </a:pPr>
            <a:r>
              <a:rPr lang="en-US" sz="1600" b="1" dirty="0">
                <a:latin typeface="Courier New" pitchFamily="49" charset="0"/>
                <a:cs typeface="Courier New" pitchFamily="49" charset="0"/>
              </a:rPr>
              <a:t>use test2;</a:t>
            </a:r>
          </a:p>
          <a:p>
            <a:pPr>
              <a:buFontTx/>
              <a:buNone/>
            </a:pPr>
            <a:endParaRPr lang="en-US" sz="1600" b="1" dirty="0">
              <a:latin typeface="Courier New" pitchFamily="49" charset="0"/>
              <a:cs typeface="Courier New" pitchFamily="49" charset="0"/>
            </a:endParaRPr>
          </a:p>
          <a:p>
            <a:pPr>
              <a:buFontTx/>
              <a:buNone/>
            </a:pPr>
            <a:r>
              <a:rPr lang="en-US" sz="1600" b="1" dirty="0">
                <a:latin typeface="Courier New" pitchFamily="49" charset="0"/>
                <a:cs typeface="Courier New" pitchFamily="49" charset="0"/>
              </a:rPr>
              <a:t>create table products (</a:t>
            </a:r>
          </a:p>
          <a:p>
            <a:pPr>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pname</a:t>
            </a:r>
            <a:r>
              <a:rPr lang="en-US" sz="1600" b="1" dirty="0">
                <a:latin typeface="Courier New" pitchFamily="49" charset="0"/>
                <a:cs typeface="Courier New" pitchFamily="49" charset="0"/>
              </a:rPr>
              <a:t> varchar(40),</a:t>
            </a:r>
          </a:p>
          <a:p>
            <a:pPr>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pdesc</a:t>
            </a:r>
            <a:r>
              <a:rPr lang="en-US" sz="1600" b="1" dirty="0">
                <a:latin typeface="Courier New" pitchFamily="49" charset="0"/>
                <a:cs typeface="Courier New" pitchFamily="49" charset="0"/>
              </a:rPr>
              <a:t> varchar(40),</a:t>
            </a:r>
          </a:p>
          <a:p>
            <a:pPr>
              <a:buFontTx/>
              <a:buNone/>
            </a:pPr>
            <a:r>
              <a:rPr lang="en-US" sz="1600" b="1" dirty="0">
                <a:latin typeface="Courier New" pitchFamily="49" charset="0"/>
                <a:cs typeface="Courier New" pitchFamily="49" charset="0"/>
              </a:rPr>
              <a:t>	price </a:t>
            </a:r>
            <a:r>
              <a:rPr lang="en-US" sz="1600" b="1" dirty="0" err="1" smtClean="0">
                <a:latin typeface="Courier New" pitchFamily="49" charset="0"/>
                <a:cs typeface="Courier New" pitchFamily="49" charset="0"/>
              </a:rPr>
              <a:t>int</a:t>
            </a:r>
            <a:endParaRPr lang="en-US" sz="1600" b="1" dirty="0" smtClean="0">
              <a:latin typeface="Courier New" pitchFamily="49" charset="0"/>
              <a:cs typeface="Courier New" pitchFamily="49" charset="0"/>
            </a:endParaRPr>
          </a:p>
          <a:p>
            <a:pPr>
              <a:buFontTx/>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a:buFontTx/>
              <a:buNone/>
            </a:pPr>
            <a:endParaRPr lang="en-US" sz="1600" b="1" dirty="0">
              <a:latin typeface="Courier New" pitchFamily="49" charset="0"/>
              <a:cs typeface="Courier New" pitchFamily="49" charset="0"/>
            </a:endParaRPr>
          </a:p>
          <a:p>
            <a:pPr>
              <a:buFontTx/>
              <a:buNone/>
            </a:pPr>
            <a:r>
              <a:rPr lang="en-US" sz="1600" b="1" dirty="0">
                <a:latin typeface="Courier New" pitchFamily="49" charset="0"/>
                <a:cs typeface="Courier New" pitchFamily="49" charset="0"/>
              </a:rPr>
              <a:t>insert into products values ('</a:t>
            </a:r>
            <a:r>
              <a:rPr lang="en-US" sz="1600" b="1" dirty="0" err="1">
                <a:latin typeface="Courier New" pitchFamily="49" charset="0"/>
                <a:cs typeface="Courier New" pitchFamily="49" charset="0"/>
              </a:rPr>
              <a:t>gum','mint</a:t>
            </a:r>
            <a:r>
              <a:rPr lang="en-US" sz="1600" b="1" dirty="0">
                <a:latin typeface="Courier New" pitchFamily="49" charset="0"/>
                <a:cs typeface="Courier New" pitchFamily="49" charset="0"/>
              </a:rPr>
              <a:t> flavored',1);</a:t>
            </a:r>
          </a:p>
          <a:p>
            <a:pPr>
              <a:buFontTx/>
              <a:buNone/>
            </a:pPr>
            <a:r>
              <a:rPr lang="en-US" sz="1600" b="1" dirty="0">
                <a:latin typeface="Courier New" pitchFamily="49" charset="0"/>
                <a:cs typeface="Courier New" pitchFamily="49" charset="0"/>
              </a:rPr>
              <a:t>insert into products values ('candy bar','chocolate',2);</a:t>
            </a:r>
          </a:p>
          <a:p>
            <a:pPr>
              <a:buFontTx/>
              <a:buNone/>
            </a:pPr>
            <a:r>
              <a:rPr lang="en-US" sz="1600" b="1" dirty="0">
                <a:latin typeface="Courier New" pitchFamily="49" charset="0"/>
                <a:cs typeface="Courier New" pitchFamily="49" charset="0"/>
              </a:rPr>
              <a:t>insert into products values ('lollipop','red',1);</a:t>
            </a:r>
            <a:endParaRPr lang="en-US" sz="1800" b="1" dirty="0" smtClean="0">
              <a:latin typeface="Courier New" pitchFamily="49" charset="0"/>
              <a:cs typeface="Courier New" pitchFamily="49" charset="0"/>
            </a:endParaRP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69</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sp>
        <p:nvSpPr>
          <p:cNvPr id="27654" name="TextBox 8"/>
          <p:cNvSpPr txBox="1">
            <a:spLocks noChangeArrowheads="1"/>
          </p:cNvSpPr>
          <p:nvPr/>
        </p:nvSpPr>
        <p:spPr bwMode="auto">
          <a:xfrm>
            <a:off x="6096000" y="990600"/>
            <a:ext cx="1725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create-test2.sql</a:t>
            </a:r>
            <a:endParaRPr lang="en-US" sz="2000" dirty="0"/>
          </a:p>
        </p:txBody>
      </p:sp>
    </p:spTree>
    <p:extLst>
      <p:ext uri="{BB962C8B-B14F-4D97-AF65-F5344CB8AC3E}">
        <p14:creationId xmlns:p14="http://schemas.microsoft.com/office/powerpoint/2010/main" val="248864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1"/>
          <p:cNvSpPr>
            <a:spLocks noGrp="1"/>
          </p:cNvSpPr>
          <p:nvPr>
            <p:ph type="title"/>
          </p:nvPr>
        </p:nvSpPr>
        <p:spPr>
          <a:xfrm>
            <a:off x="457200" y="236538"/>
            <a:ext cx="8229600" cy="1143000"/>
          </a:xfrm>
        </p:spPr>
        <p:txBody>
          <a:bodyPr/>
          <a:lstStyle/>
          <a:p>
            <a:r>
              <a:rPr lang="en-US" altLang="en-US" sz="3600" dirty="0" smtClean="0">
                <a:ea typeface="MS PGothic" panose="020B0600070205080204" pitchFamily="34" charset="-128"/>
              </a:rPr>
              <a:t>Challenge: Managing Blurred Boundaries</a:t>
            </a:r>
          </a:p>
        </p:txBody>
      </p:sp>
      <p:graphicFrame>
        <p:nvGraphicFramePr>
          <p:cNvPr id="65539" name="Object 2"/>
          <p:cNvGraphicFramePr>
            <a:graphicFrameLocks/>
          </p:cNvGraphicFramePr>
          <p:nvPr>
            <p:extLst>
              <p:ext uri="{D42A27DB-BD31-4B8C-83A1-F6EECF244321}">
                <p14:modId xmlns:p14="http://schemas.microsoft.com/office/powerpoint/2010/main" val="2530657401"/>
              </p:ext>
            </p:extLst>
          </p:nvPr>
        </p:nvGraphicFramePr>
        <p:xfrm>
          <a:off x="513801" y="1637143"/>
          <a:ext cx="3973513" cy="4271962"/>
        </p:xfrm>
        <a:graphic>
          <a:graphicData uri="http://schemas.openxmlformats.org/presentationml/2006/ole">
            <mc:AlternateContent xmlns:mc="http://schemas.openxmlformats.org/markup-compatibility/2006">
              <mc:Choice xmlns:v="urn:schemas-microsoft-com:vml" Requires="v">
                <p:oleObj spid="_x0000_s1188" name="Microsoft ClipArt Gallery" r:id="rId4" imgW="5757415" imgH="3221332" progId="">
                  <p:embed/>
                </p:oleObj>
              </mc:Choice>
              <mc:Fallback>
                <p:oleObj name="Microsoft ClipArt Gallery" r:id="rId4" imgW="5757415" imgH="3221332"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01" y="1637143"/>
                        <a:ext cx="3973513"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0" name="Object 3"/>
          <p:cNvGraphicFramePr>
            <a:graphicFrameLocks/>
          </p:cNvGraphicFramePr>
          <p:nvPr>
            <p:extLst>
              <p:ext uri="{D42A27DB-BD31-4B8C-83A1-F6EECF244321}">
                <p14:modId xmlns:p14="http://schemas.microsoft.com/office/powerpoint/2010/main" val="3713326819"/>
              </p:ext>
            </p:extLst>
          </p:nvPr>
        </p:nvGraphicFramePr>
        <p:xfrm>
          <a:off x="5198514" y="2146730"/>
          <a:ext cx="3392487" cy="3095625"/>
        </p:xfrm>
        <a:graphic>
          <a:graphicData uri="http://schemas.openxmlformats.org/presentationml/2006/ole">
            <mc:AlternateContent xmlns:mc="http://schemas.openxmlformats.org/markup-compatibility/2006">
              <mc:Choice xmlns:v="urn:schemas-microsoft-com:vml" Requires="v">
                <p:oleObj spid="_x0000_s1189" name="Microsoft ClipArt Gallery" r:id="rId6" imgW="5757415" imgH="3221332" progId="">
                  <p:embed/>
                </p:oleObj>
              </mc:Choice>
              <mc:Fallback>
                <p:oleObj name="Microsoft ClipArt Gallery" r:id="rId6" imgW="5757415" imgH="3221332"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8514" y="2146730"/>
                        <a:ext cx="339248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1" name="Object 4"/>
          <p:cNvGraphicFramePr>
            <a:graphicFrameLocks/>
          </p:cNvGraphicFramePr>
          <p:nvPr>
            <p:extLst>
              <p:ext uri="{D42A27DB-BD31-4B8C-83A1-F6EECF244321}">
                <p14:modId xmlns:p14="http://schemas.microsoft.com/office/powerpoint/2010/main" val="1671230194"/>
              </p:ext>
            </p:extLst>
          </p:nvPr>
        </p:nvGraphicFramePr>
        <p:xfrm>
          <a:off x="3452264" y="2697593"/>
          <a:ext cx="2825750" cy="2570162"/>
        </p:xfrm>
        <a:graphic>
          <a:graphicData uri="http://schemas.openxmlformats.org/presentationml/2006/ole">
            <mc:AlternateContent xmlns:mc="http://schemas.openxmlformats.org/markup-compatibility/2006">
              <mc:Choice xmlns:v="urn:schemas-microsoft-com:vml" Requires="v">
                <p:oleObj spid="_x0000_s1190" name="Microsoft ClipArt Gallery" r:id="rId7" imgW="5757415" imgH="3221332" progId="">
                  <p:embed/>
                </p:oleObj>
              </mc:Choice>
              <mc:Fallback>
                <p:oleObj name="Microsoft ClipArt Gallery" r:id="rId7" imgW="5757415" imgH="3221332"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264" y="2697593"/>
                        <a:ext cx="282575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5542" name="TextBox 6"/>
          <p:cNvSpPr txBox="1">
            <a:spLocks noChangeArrowheads="1"/>
          </p:cNvSpPr>
          <p:nvPr/>
        </p:nvSpPr>
        <p:spPr bwMode="auto">
          <a:xfrm>
            <a:off x="1728239" y="2419780"/>
            <a:ext cx="136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Open WWW</a:t>
            </a:r>
          </a:p>
        </p:txBody>
      </p:sp>
      <p:sp>
        <p:nvSpPr>
          <p:cNvPr id="65543" name="TextBox 9"/>
          <p:cNvSpPr txBox="1">
            <a:spLocks noChangeArrowheads="1"/>
          </p:cNvSpPr>
          <p:nvPr/>
        </p:nvSpPr>
        <p:spPr bwMode="auto">
          <a:xfrm>
            <a:off x="4246014" y="3324655"/>
            <a:ext cx="1409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Curated Web</a:t>
            </a:r>
          </a:p>
        </p:txBody>
      </p:sp>
      <p:sp>
        <p:nvSpPr>
          <p:cNvPr id="65544" name="TextBox 10"/>
          <p:cNvSpPr txBox="1">
            <a:spLocks noChangeArrowheads="1"/>
          </p:cNvSpPr>
          <p:nvPr/>
        </p:nvSpPr>
        <p:spPr bwMode="auto">
          <a:xfrm>
            <a:off x="6278014" y="2789668"/>
            <a:ext cx="132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Private Web</a:t>
            </a:r>
          </a:p>
        </p:txBody>
      </p:sp>
      <p:sp>
        <p:nvSpPr>
          <p:cNvPr id="65546" name="TextBox 13"/>
          <p:cNvSpPr txBox="1">
            <a:spLocks noChangeArrowheads="1"/>
          </p:cNvSpPr>
          <p:nvPr/>
        </p:nvSpPr>
        <p:spPr bwMode="auto">
          <a:xfrm>
            <a:off x="3452264" y="1389493"/>
            <a:ext cx="323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Applications, Interfaces, Security</a:t>
            </a:r>
          </a:p>
        </p:txBody>
      </p:sp>
      <p:sp>
        <p:nvSpPr>
          <p:cNvPr id="14" name="TextBox 13"/>
          <p:cNvSpPr txBox="1"/>
          <p:nvPr/>
        </p:nvSpPr>
        <p:spPr>
          <a:xfrm>
            <a:off x="6109650" y="5808433"/>
            <a:ext cx="2573140" cy="400110"/>
          </a:xfrm>
          <a:prstGeom prst="rect">
            <a:avLst/>
          </a:prstGeom>
          <a:noFill/>
        </p:spPr>
        <p:txBody>
          <a:bodyPr wrap="none" rtlCol="0">
            <a:spAutoFit/>
          </a:bodyPr>
          <a:lstStyle/>
          <a:p>
            <a:r>
              <a:rPr lang="en-US" sz="2000" dirty="0" smtClean="0"/>
              <a:t>(from module 1.1)</a:t>
            </a:r>
            <a:endParaRPr lang="en-US" sz="2000" dirty="0"/>
          </a:p>
        </p:txBody>
      </p:sp>
    </p:spTree>
    <p:extLst>
      <p:ext uri="{BB962C8B-B14F-4D97-AF65-F5344CB8AC3E}">
        <p14:creationId xmlns:p14="http://schemas.microsoft.com/office/powerpoint/2010/main" val="10692965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#1</a:t>
            </a:r>
          </a:p>
        </p:txBody>
      </p:sp>
      <p:sp>
        <p:nvSpPr>
          <p:cNvPr id="27651" name="Content Placeholder 2"/>
          <p:cNvSpPr>
            <a:spLocks noGrp="1"/>
          </p:cNvSpPr>
          <p:nvPr>
            <p:ph idx="1"/>
          </p:nvPr>
        </p:nvSpPr>
        <p:spPr>
          <a:xfrm>
            <a:off x="685800" y="1190655"/>
            <a:ext cx="6864531" cy="2963334"/>
          </a:xfrm>
        </p:spPr>
        <p:txBody>
          <a:bodyPr>
            <a:normAutofit/>
          </a:bodyPr>
          <a:lstStyle/>
          <a:p>
            <a:pPr>
              <a:buFontTx/>
              <a:buNone/>
            </a:pPr>
            <a:r>
              <a:rPr lang="en-US" sz="1600" b="1" dirty="0">
                <a:latin typeface="Courier New" pitchFamily="49" charset="0"/>
                <a:cs typeface="Courier New" pitchFamily="49" charset="0"/>
              </a:rPr>
              <a:t>&lt;html&gt;</a:t>
            </a:r>
          </a:p>
          <a:p>
            <a:pPr>
              <a:buFontTx/>
              <a:buNone/>
            </a:pPr>
            <a:r>
              <a:rPr lang="en-US" sz="1600" b="1" dirty="0">
                <a:latin typeface="Courier New" pitchFamily="49" charset="0"/>
                <a:cs typeface="Courier New" pitchFamily="49" charset="0"/>
              </a:rPr>
              <a:t>&lt;h1&gt;Test&lt;/h1&gt;</a:t>
            </a:r>
          </a:p>
          <a:p>
            <a:pPr>
              <a:buFontTx/>
              <a:buNone/>
            </a:pPr>
            <a:endParaRPr lang="en-US" sz="1600" b="1" dirty="0">
              <a:latin typeface="Courier New" pitchFamily="49" charset="0"/>
              <a:cs typeface="Courier New" pitchFamily="49" charset="0"/>
            </a:endParaRPr>
          </a:p>
          <a:p>
            <a:pPr>
              <a:buFontTx/>
              <a:buNone/>
            </a:pPr>
            <a:r>
              <a:rPr lang="en-US" sz="1600" b="1" dirty="0">
                <a:latin typeface="Courier New" pitchFamily="49" charset="0"/>
                <a:cs typeface="Courier New" pitchFamily="49" charset="0"/>
              </a:rPr>
              <a:t>&lt;form method="get" action="injection1.php"&gt;</a:t>
            </a:r>
          </a:p>
          <a:p>
            <a:pPr>
              <a:buFontTx/>
              <a:buNone/>
            </a:pPr>
            <a:r>
              <a:rPr lang="en-US" sz="1600" b="1" dirty="0">
                <a:latin typeface="Courier New" pitchFamily="49" charset="0"/>
                <a:cs typeface="Courier New" pitchFamily="49" charset="0"/>
              </a:rPr>
              <a:t>Enter data: &amp;</a:t>
            </a:r>
            <a:r>
              <a:rPr lang="en-US" sz="1600" b="1" dirty="0" err="1">
                <a:latin typeface="Courier New" pitchFamily="49" charset="0"/>
                <a:cs typeface="Courier New" pitchFamily="49" charset="0"/>
              </a:rPr>
              <a:t>nbsp</a:t>
            </a:r>
            <a:r>
              <a:rPr lang="en-US" sz="1600" b="1" dirty="0">
                <a:latin typeface="Courier New" pitchFamily="49" charset="0"/>
                <a:cs typeface="Courier New" pitchFamily="49" charset="0"/>
              </a:rPr>
              <a:t>; &lt;input type="text" name="</a:t>
            </a:r>
            <a:r>
              <a:rPr lang="en-US" sz="1600" b="1" dirty="0" err="1">
                <a:latin typeface="Courier New" pitchFamily="49" charset="0"/>
                <a:cs typeface="Courier New" pitchFamily="49" charset="0"/>
              </a:rPr>
              <a:t>fred</a:t>
            </a:r>
            <a:r>
              <a:rPr lang="en-US" sz="1600" b="1" dirty="0">
                <a:latin typeface="Courier New" pitchFamily="49" charset="0"/>
                <a:cs typeface="Courier New" pitchFamily="49" charset="0"/>
              </a:rPr>
              <a:t>"&gt;</a:t>
            </a:r>
          </a:p>
          <a:p>
            <a:pPr>
              <a:buFontTx/>
              <a:buNone/>
            </a:pPr>
            <a:r>
              <a:rPr lang="en-US" sz="1600" b="1" dirty="0">
                <a:latin typeface="Courier New" pitchFamily="49" charset="0"/>
                <a:cs typeface="Courier New" pitchFamily="49" charset="0"/>
              </a:rPr>
              <a:t>&lt;p&gt;</a:t>
            </a:r>
          </a:p>
          <a:p>
            <a:pPr>
              <a:buFontTx/>
              <a:buNone/>
            </a:pPr>
            <a:r>
              <a:rPr lang="en-US" sz="1600" b="1" dirty="0">
                <a:latin typeface="Courier New" pitchFamily="49" charset="0"/>
                <a:cs typeface="Courier New" pitchFamily="49" charset="0"/>
              </a:rPr>
              <a:t>&lt;input type="submit" value="Submit"&gt;</a:t>
            </a:r>
          </a:p>
          <a:p>
            <a:pPr>
              <a:buFontTx/>
              <a:buNone/>
            </a:pPr>
            <a:r>
              <a:rPr lang="en-US" sz="1600" b="1" dirty="0">
                <a:latin typeface="Courier New" pitchFamily="49" charset="0"/>
                <a:cs typeface="Courier New" pitchFamily="49" charset="0"/>
              </a:rPr>
              <a:t>&lt;/form&gt;</a:t>
            </a:r>
            <a:endParaRPr lang="en-US" sz="1800" b="1" dirty="0" smtClean="0">
              <a:latin typeface="Courier New" pitchFamily="49" charset="0"/>
              <a:cs typeface="Courier New" pitchFamily="49" charset="0"/>
            </a:endParaRP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70</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sp>
        <p:nvSpPr>
          <p:cNvPr id="27654" name="TextBox 8"/>
          <p:cNvSpPr txBox="1">
            <a:spLocks noChangeArrowheads="1"/>
          </p:cNvSpPr>
          <p:nvPr/>
        </p:nvSpPr>
        <p:spPr bwMode="auto">
          <a:xfrm>
            <a:off x="6096000" y="990600"/>
            <a:ext cx="1739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injection1.html</a:t>
            </a:r>
            <a:endParaRPr 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854" y="4034382"/>
            <a:ext cx="2371725" cy="141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11729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#1</a:t>
            </a:r>
          </a:p>
        </p:txBody>
      </p:sp>
      <p:sp>
        <p:nvSpPr>
          <p:cNvPr id="27651" name="Content Placeholder 2"/>
          <p:cNvSpPr>
            <a:spLocks noGrp="1"/>
          </p:cNvSpPr>
          <p:nvPr>
            <p:ph idx="1"/>
          </p:nvPr>
        </p:nvSpPr>
        <p:spPr>
          <a:xfrm>
            <a:off x="685800" y="1190655"/>
            <a:ext cx="7772400" cy="4800600"/>
          </a:xfrm>
        </p:spPr>
        <p:txBody>
          <a:bodyPr>
            <a:normAutofit/>
          </a:bodyPr>
          <a:lstStyle/>
          <a:p>
            <a:pPr>
              <a:buFontTx/>
              <a:buNone/>
            </a:pPr>
            <a:r>
              <a:rPr lang="en-US" sz="1500" b="1" dirty="0">
                <a:latin typeface="Courier New" pitchFamily="49" charset="0"/>
                <a:cs typeface="Courier New" pitchFamily="49" charset="0"/>
              </a:rPr>
              <a:t>&lt;html&gt;</a:t>
            </a:r>
          </a:p>
          <a:p>
            <a:pPr>
              <a:buFontTx/>
              <a:buNone/>
            </a:pPr>
            <a:r>
              <a:rPr lang="en-US" sz="1500" b="1" dirty="0">
                <a:latin typeface="Courier New" pitchFamily="49" charset="0"/>
                <a:cs typeface="Courier New" pitchFamily="49" charset="0"/>
              </a:rPr>
              <a:t>&lt;</a:t>
            </a:r>
            <a:r>
              <a:rPr lang="en-US" sz="1500" b="1" dirty="0" smtClean="0">
                <a:latin typeface="Courier New" pitchFamily="49" charset="0"/>
                <a:cs typeface="Courier New" pitchFamily="49" charset="0"/>
              </a:rPr>
              <a:t>h1&gt;Injection </a:t>
            </a:r>
            <a:r>
              <a:rPr lang="en-US" sz="1500" b="1" dirty="0">
                <a:latin typeface="Courier New" pitchFamily="49" charset="0"/>
                <a:cs typeface="Courier New" pitchFamily="49" charset="0"/>
              </a:rPr>
              <a:t>Test 1&lt;/h1&gt;</a:t>
            </a:r>
          </a:p>
          <a:p>
            <a:pPr>
              <a:buFontTx/>
              <a:buNone/>
            </a:pPr>
            <a:r>
              <a:rPr lang="en-US" sz="1500" b="1" dirty="0" smtClean="0">
                <a:latin typeface="Courier New" pitchFamily="49" charset="0"/>
                <a:cs typeface="Courier New" pitchFamily="49" charset="0"/>
              </a:rPr>
              <a:t>&lt;?</a:t>
            </a:r>
            <a:r>
              <a:rPr lang="en-US" sz="1500" b="1" dirty="0" err="1">
                <a:latin typeface="Courier New" pitchFamily="49" charset="0"/>
                <a:cs typeface="Courier New" pitchFamily="49" charset="0"/>
              </a:rPr>
              <a:t>php</a:t>
            </a:r>
            <a:endParaRPr lang="en-US" sz="1500" b="1" dirty="0">
              <a:latin typeface="Courier New" pitchFamily="49" charset="0"/>
              <a:cs typeface="Courier New" pitchFamily="49" charset="0"/>
            </a:endParaRPr>
          </a:p>
          <a:p>
            <a:pPr>
              <a:buFontTx/>
              <a:buNone/>
            </a:pPr>
            <a:r>
              <a:rPr lang="en-US" sz="1500" b="1" dirty="0" smtClean="0">
                <a:latin typeface="Courier New" pitchFamily="49" charset="0"/>
                <a:cs typeface="Courier New" pitchFamily="49" charset="0"/>
              </a:rPr>
              <a:t>$</a:t>
            </a:r>
            <a:r>
              <a:rPr lang="en-US" sz="1500" b="1" dirty="0" err="1">
                <a:latin typeface="Courier New" pitchFamily="49" charset="0"/>
                <a:cs typeface="Courier New" pitchFamily="49" charset="0"/>
              </a:rPr>
              <a:t>db</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mysql_connect</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localhost','root</a:t>
            </a:r>
            <a:r>
              <a:rPr lang="en-US" sz="1500" b="1" dirty="0">
                <a:latin typeface="Courier New" pitchFamily="49" charset="0"/>
                <a:cs typeface="Courier New" pitchFamily="49" charset="0"/>
              </a:rPr>
              <a:t>','');</a:t>
            </a:r>
          </a:p>
          <a:p>
            <a:pPr>
              <a:buFontTx/>
              <a:buNone/>
            </a:pPr>
            <a:r>
              <a:rPr lang="en-US" sz="1500" b="1" dirty="0" err="1">
                <a:latin typeface="Courier New" pitchFamily="49" charset="0"/>
                <a:cs typeface="Courier New" pitchFamily="49" charset="0"/>
              </a:rPr>
              <a:t>mysql_select_db</a:t>
            </a:r>
            <a:r>
              <a:rPr lang="en-US" sz="1500" b="1" dirty="0">
                <a:latin typeface="Courier New" pitchFamily="49" charset="0"/>
                <a:cs typeface="Courier New" pitchFamily="49" charset="0"/>
              </a:rPr>
              <a:t>('test2');</a:t>
            </a:r>
          </a:p>
          <a:p>
            <a:pPr>
              <a:buFontTx/>
              <a:buNone/>
            </a:pPr>
            <a:r>
              <a:rPr lang="en-US" sz="1500" b="1" dirty="0" smtClean="0">
                <a:latin typeface="Courier New" pitchFamily="49" charset="0"/>
                <a:cs typeface="Courier New" pitchFamily="49" charset="0"/>
              </a:rPr>
              <a:t>$</a:t>
            </a:r>
            <a:r>
              <a:rPr lang="en-US" sz="1500" b="1" dirty="0">
                <a:latin typeface="Courier New" pitchFamily="49" charset="0"/>
                <a:cs typeface="Courier New" pitchFamily="49" charset="0"/>
              </a:rPr>
              <a:t>q = 'select * from products where price=' . $_GET['</a:t>
            </a:r>
            <a:r>
              <a:rPr lang="en-US" sz="1500" b="1" dirty="0" err="1">
                <a:latin typeface="Courier New" pitchFamily="49" charset="0"/>
                <a:cs typeface="Courier New" pitchFamily="49" charset="0"/>
              </a:rPr>
              <a:t>fred</a:t>
            </a:r>
            <a:r>
              <a:rPr lang="en-US" sz="1500" b="1" dirty="0">
                <a:latin typeface="Courier New" pitchFamily="49" charset="0"/>
                <a:cs typeface="Courier New" pitchFamily="49" charset="0"/>
              </a:rPr>
              <a:t>'];</a:t>
            </a:r>
          </a:p>
          <a:p>
            <a:pPr>
              <a:buFontTx/>
              <a:buNone/>
            </a:pPr>
            <a:r>
              <a:rPr lang="en-US" sz="1500" b="1" dirty="0" smtClean="0">
                <a:latin typeface="Courier New" pitchFamily="49" charset="0"/>
                <a:cs typeface="Courier New" pitchFamily="49" charset="0"/>
              </a:rPr>
              <a:t>echo </a:t>
            </a:r>
            <a:r>
              <a:rPr lang="en-US" sz="1500" b="1" dirty="0">
                <a:latin typeface="Courier New" pitchFamily="49" charset="0"/>
                <a:cs typeface="Courier New" pitchFamily="49" charset="0"/>
              </a:rPr>
              <a:t>"SQL query = $</a:t>
            </a:r>
            <a:r>
              <a:rPr lang="en-US" sz="1500" b="1" dirty="0" smtClean="0">
                <a:latin typeface="Courier New" pitchFamily="49" charset="0"/>
                <a:cs typeface="Courier New" pitchFamily="49" charset="0"/>
              </a:rPr>
              <a:t>q &lt;</a:t>
            </a:r>
            <a:r>
              <a:rPr lang="en-US" sz="1500" b="1" dirty="0">
                <a:latin typeface="Courier New" pitchFamily="49" charset="0"/>
                <a:cs typeface="Courier New" pitchFamily="49" charset="0"/>
              </a:rPr>
              <a:t>p&gt;";</a:t>
            </a:r>
          </a:p>
          <a:p>
            <a:pPr>
              <a:buFontTx/>
              <a:buNone/>
            </a:pPr>
            <a:r>
              <a:rPr lang="en-US" sz="1500" b="1" dirty="0" smtClean="0">
                <a:latin typeface="Courier New" pitchFamily="49" charset="0"/>
                <a:cs typeface="Courier New" pitchFamily="49" charset="0"/>
              </a:rPr>
              <a:t>$</a:t>
            </a:r>
            <a:r>
              <a:rPr lang="en-US" sz="1500" b="1" dirty="0">
                <a:latin typeface="Courier New" pitchFamily="49" charset="0"/>
                <a:cs typeface="Courier New" pitchFamily="49" charset="0"/>
              </a:rPr>
              <a:t>result = </a:t>
            </a:r>
            <a:r>
              <a:rPr lang="en-US" sz="1500" b="1" dirty="0" err="1">
                <a:latin typeface="Courier New" pitchFamily="49" charset="0"/>
                <a:cs typeface="Courier New" pitchFamily="49" charset="0"/>
              </a:rPr>
              <a:t>mysql_query</a:t>
            </a:r>
            <a:r>
              <a:rPr lang="en-US" sz="1500" b="1" dirty="0">
                <a:latin typeface="Courier New" pitchFamily="49" charset="0"/>
                <a:cs typeface="Courier New" pitchFamily="49" charset="0"/>
              </a:rPr>
              <a:t>($q);</a:t>
            </a:r>
          </a:p>
          <a:p>
            <a:pPr>
              <a:buFontTx/>
              <a:buNone/>
            </a:pPr>
            <a:r>
              <a:rPr lang="en-US" sz="1500" b="1" dirty="0" smtClean="0">
                <a:latin typeface="Courier New" pitchFamily="49" charset="0"/>
                <a:cs typeface="Courier New" pitchFamily="49" charset="0"/>
              </a:rPr>
              <a:t>while </a:t>
            </a:r>
            <a:r>
              <a:rPr lang="en-US" sz="1500" b="1" dirty="0">
                <a:latin typeface="Courier New" pitchFamily="49" charset="0"/>
                <a:cs typeface="Courier New" pitchFamily="49" charset="0"/>
              </a:rPr>
              <a:t>($row = </a:t>
            </a:r>
            <a:r>
              <a:rPr lang="en-US" sz="1500" b="1" dirty="0" err="1">
                <a:latin typeface="Courier New" pitchFamily="49" charset="0"/>
                <a:cs typeface="Courier New" pitchFamily="49" charset="0"/>
              </a:rPr>
              <a:t>mysql_fetch_array</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result,MYSQL_ASSOC</a:t>
            </a:r>
            <a:r>
              <a:rPr lang="en-US" sz="1500" b="1" dirty="0">
                <a:latin typeface="Courier New" pitchFamily="49" charset="0"/>
                <a:cs typeface="Courier New" pitchFamily="49" charset="0"/>
              </a:rPr>
              <a:t>)) {</a:t>
            </a:r>
          </a:p>
          <a:p>
            <a:pPr>
              <a:buFontTx/>
              <a:buNone/>
            </a:pPr>
            <a:r>
              <a:rPr lang="en-US" sz="1500" b="1" dirty="0">
                <a:latin typeface="Courier New" pitchFamily="49" charset="0"/>
                <a:cs typeface="Courier New" pitchFamily="49" charset="0"/>
              </a:rPr>
              <a:t>	echo $row['</a:t>
            </a:r>
            <a:r>
              <a:rPr lang="en-US" sz="1500" b="1" dirty="0" err="1">
                <a:latin typeface="Courier New" pitchFamily="49" charset="0"/>
                <a:cs typeface="Courier New" pitchFamily="49" charset="0"/>
              </a:rPr>
              <a:t>pname</a:t>
            </a:r>
            <a:r>
              <a:rPr lang="en-US" sz="1500" b="1" dirty="0">
                <a:latin typeface="Courier New" pitchFamily="49" charset="0"/>
                <a:cs typeface="Courier New" pitchFamily="49" charset="0"/>
              </a:rPr>
              <a:t>'] . " is \t$" . $row['price'] . "&lt;p&gt;";</a:t>
            </a:r>
          </a:p>
          <a:p>
            <a:pPr>
              <a:buFontTx/>
              <a:buNone/>
            </a:pPr>
            <a:r>
              <a:rPr lang="en-US" sz="1500" b="1" dirty="0">
                <a:latin typeface="Courier New" pitchFamily="49" charset="0"/>
                <a:cs typeface="Courier New" pitchFamily="49" charset="0"/>
              </a:rPr>
              <a:t>}</a:t>
            </a:r>
          </a:p>
          <a:p>
            <a:pPr>
              <a:buFontTx/>
              <a:buNone/>
            </a:pPr>
            <a:r>
              <a:rPr lang="en-US" sz="1500" b="1" dirty="0" smtClean="0">
                <a:latin typeface="Courier New" pitchFamily="49" charset="0"/>
                <a:cs typeface="Courier New" pitchFamily="49" charset="0"/>
              </a:rPr>
              <a:t>?&gt;</a:t>
            </a:r>
            <a:endParaRPr lang="en-US" sz="1600" b="1" dirty="0" smtClean="0">
              <a:latin typeface="Courier New" pitchFamily="49" charset="0"/>
              <a:cs typeface="Courier New" pitchFamily="49" charset="0"/>
            </a:endParaRP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71</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sp>
        <p:nvSpPr>
          <p:cNvPr id="27654" name="TextBox 8"/>
          <p:cNvSpPr txBox="1">
            <a:spLocks noChangeArrowheads="1"/>
          </p:cNvSpPr>
          <p:nvPr/>
        </p:nvSpPr>
        <p:spPr bwMode="auto">
          <a:xfrm>
            <a:off x="6837138" y="1086394"/>
            <a:ext cx="16562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injection1.php</a:t>
            </a:r>
            <a:endParaRPr lang="en-US" sz="2000" dirty="0"/>
          </a:p>
        </p:txBody>
      </p:sp>
    </p:spTree>
    <p:extLst>
      <p:ext uri="{BB962C8B-B14F-4D97-AF65-F5344CB8AC3E}">
        <p14:creationId xmlns:p14="http://schemas.microsoft.com/office/powerpoint/2010/main" val="25854046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653" y="3474719"/>
            <a:ext cx="36480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0" name="Title 1"/>
          <p:cNvSpPr>
            <a:spLocks noGrp="1"/>
          </p:cNvSpPr>
          <p:nvPr>
            <p:ph type="title"/>
          </p:nvPr>
        </p:nvSpPr>
        <p:spPr>
          <a:xfrm>
            <a:off x="685800" y="76200"/>
            <a:ext cx="7772400" cy="914400"/>
          </a:xfrm>
        </p:spPr>
        <p:txBody>
          <a:bodyPr/>
          <a:lstStyle/>
          <a:p>
            <a:r>
              <a:rPr lang="en-US" dirty="0" smtClean="0"/>
              <a:t>Injection Example #1</a:t>
            </a: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72</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4" y="1285875"/>
            <a:ext cx="2514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66837"/>
            <a:ext cx="24098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4019145" y="1393371"/>
            <a:ext cx="65178" cy="4275909"/>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rot="5400000">
            <a:off x="1465761" y="2650399"/>
            <a:ext cx="818606"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5400000">
            <a:off x="5972447" y="2706733"/>
            <a:ext cx="818606"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70801" y="4488587"/>
            <a:ext cx="1588897" cy="14465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8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46" y="3710123"/>
            <a:ext cx="32289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5687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#2</a:t>
            </a:r>
          </a:p>
        </p:txBody>
      </p:sp>
      <p:sp>
        <p:nvSpPr>
          <p:cNvPr id="27651" name="Content Placeholder 2"/>
          <p:cNvSpPr>
            <a:spLocks noGrp="1"/>
          </p:cNvSpPr>
          <p:nvPr>
            <p:ph idx="1"/>
          </p:nvPr>
        </p:nvSpPr>
        <p:spPr>
          <a:xfrm>
            <a:off x="685800" y="1190655"/>
            <a:ext cx="6864531" cy="2963334"/>
          </a:xfrm>
        </p:spPr>
        <p:txBody>
          <a:bodyPr>
            <a:normAutofit/>
          </a:bodyPr>
          <a:lstStyle/>
          <a:p>
            <a:pPr>
              <a:buFontTx/>
              <a:buNone/>
            </a:pPr>
            <a:r>
              <a:rPr lang="en-US" sz="1600" b="1" dirty="0">
                <a:latin typeface="Courier New" pitchFamily="49" charset="0"/>
                <a:cs typeface="Courier New" pitchFamily="49" charset="0"/>
              </a:rPr>
              <a:t>&lt;html&gt;</a:t>
            </a:r>
          </a:p>
          <a:p>
            <a:pPr>
              <a:buFontTx/>
              <a:buNone/>
            </a:pPr>
            <a:r>
              <a:rPr lang="en-US" sz="1600" b="1" dirty="0">
                <a:latin typeface="Courier New" pitchFamily="49" charset="0"/>
                <a:cs typeface="Courier New" pitchFamily="49" charset="0"/>
              </a:rPr>
              <a:t>&lt;h1&gt;Test 2&lt;/h1&gt;</a:t>
            </a:r>
          </a:p>
          <a:p>
            <a:pPr>
              <a:buFontTx/>
              <a:buNone/>
            </a:pPr>
            <a:endParaRPr lang="en-US" sz="1600" b="1" dirty="0">
              <a:latin typeface="Courier New" pitchFamily="49" charset="0"/>
              <a:cs typeface="Courier New" pitchFamily="49" charset="0"/>
            </a:endParaRPr>
          </a:p>
          <a:p>
            <a:pPr>
              <a:buFontTx/>
              <a:buNone/>
            </a:pPr>
            <a:r>
              <a:rPr lang="en-US" sz="1600" b="1" dirty="0">
                <a:latin typeface="Courier New" pitchFamily="49" charset="0"/>
                <a:cs typeface="Courier New" pitchFamily="49" charset="0"/>
              </a:rPr>
              <a:t>&lt;form method="get" action="injection2.php"&gt;</a:t>
            </a:r>
          </a:p>
          <a:p>
            <a:pPr>
              <a:buFontTx/>
              <a:buNone/>
            </a:pPr>
            <a:r>
              <a:rPr lang="en-US" sz="1600" b="1" dirty="0">
                <a:latin typeface="Courier New" pitchFamily="49" charset="0"/>
                <a:cs typeface="Courier New" pitchFamily="49" charset="0"/>
              </a:rPr>
              <a:t>Enter product </a:t>
            </a:r>
            <a:r>
              <a:rPr lang="en-US" sz="1600" b="1" dirty="0" err="1">
                <a:latin typeface="Courier New" pitchFamily="49" charset="0"/>
                <a:cs typeface="Courier New" pitchFamily="49" charset="0"/>
              </a:rPr>
              <a:t>name&amp;nbsp</a:t>
            </a:r>
            <a:r>
              <a:rPr lang="en-US" sz="1600" b="1" dirty="0">
                <a:latin typeface="Courier New" pitchFamily="49" charset="0"/>
                <a:cs typeface="Courier New" pitchFamily="49" charset="0"/>
              </a:rPr>
              <a:t>; &lt;input type="text" name="</a:t>
            </a:r>
            <a:r>
              <a:rPr lang="en-US" sz="1600" b="1" dirty="0" err="1">
                <a:latin typeface="Courier New" pitchFamily="49" charset="0"/>
                <a:cs typeface="Courier New" pitchFamily="49" charset="0"/>
              </a:rPr>
              <a:t>fred</a:t>
            </a:r>
            <a:r>
              <a:rPr lang="en-US" sz="1600" b="1" dirty="0">
                <a:latin typeface="Courier New" pitchFamily="49" charset="0"/>
                <a:cs typeface="Courier New" pitchFamily="49" charset="0"/>
              </a:rPr>
              <a:t>"&gt;</a:t>
            </a:r>
          </a:p>
          <a:p>
            <a:pPr>
              <a:buFontTx/>
              <a:buNone/>
            </a:pPr>
            <a:r>
              <a:rPr lang="en-US" sz="1600" b="1" dirty="0">
                <a:latin typeface="Courier New" pitchFamily="49" charset="0"/>
                <a:cs typeface="Courier New" pitchFamily="49" charset="0"/>
              </a:rPr>
              <a:t>&lt;p&gt;</a:t>
            </a:r>
          </a:p>
          <a:p>
            <a:pPr>
              <a:buFontTx/>
              <a:buNone/>
            </a:pPr>
            <a:r>
              <a:rPr lang="en-US" sz="1600" b="1" dirty="0">
                <a:latin typeface="Courier New" pitchFamily="49" charset="0"/>
                <a:cs typeface="Courier New" pitchFamily="49" charset="0"/>
              </a:rPr>
              <a:t>&lt;input type="submit" value="Submit"&gt;</a:t>
            </a:r>
          </a:p>
          <a:p>
            <a:pPr>
              <a:buFontTx/>
              <a:buNone/>
            </a:pPr>
            <a:r>
              <a:rPr lang="en-US" sz="1600" b="1" dirty="0">
                <a:latin typeface="Courier New" pitchFamily="49" charset="0"/>
                <a:cs typeface="Courier New" pitchFamily="49" charset="0"/>
              </a:rPr>
              <a:t>&lt;/form&gt;</a:t>
            </a:r>
            <a:endParaRPr lang="en-US" sz="1800" b="1" dirty="0" smtClean="0">
              <a:latin typeface="Courier New" pitchFamily="49" charset="0"/>
              <a:cs typeface="Courier New" pitchFamily="49" charset="0"/>
            </a:endParaRP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73</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sp>
        <p:nvSpPr>
          <p:cNvPr id="27654" name="TextBox 8"/>
          <p:cNvSpPr txBox="1">
            <a:spLocks noChangeArrowheads="1"/>
          </p:cNvSpPr>
          <p:nvPr/>
        </p:nvSpPr>
        <p:spPr bwMode="auto">
          <a:xfrm>
            <a:off x="6096000" y="990600"/>
            <a:ext cx="1739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injection2.html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078" y="4110038"/>
            <a:ext cx="2838450" cy="1362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89405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#2</a:t>
            </a:r>
          </a:p>
        </p:txBody>
      </p:sp>
      <p:sp>
        <p:nvSpPr>
          <p:cNvPr id="27651" name="Content Placeholder 2"/>
          <p:cNvSpPr>
            <a:spLocks noGrp="1"/>
          </p:cNvSpPr>
          <p:nvPr>
            <p:ph idx="1"/>
          </p:nvPr>
        </p:nvSpPr>
        <p:spPr>
          <a:xfrm>
            <a:off x="685800" y="1190655"/>
            <a:ext cx="7772400" cy="4800600"/>
          </a:xfrm>
        </p:spPr>
        <p:txBody>
          <a:bodyPr>
            <a:normAutofit/>
          </a:bodyPr>
          <a:lstStyle/>
          <a:p>
            <a:pPr>
              <a:buFontTx/>
              <a:buNone/>
            </a:pPr>
            <a:r>
              <a:rPr lang="en-US" sz="1500" b="1" dirty="0">
                <a:latin typeface="Courier New" pitchFamily="49" charset="0"/>
                <a:cs typeface="Courier New" pitchFamily="49" charset="0"/>
              </a:rPr>
              <a:t>&lt;html&gt;</a:t>
            </a:r>
          </a:p>
          <a:p>
            <a:pPr>
              <a:buFontTx/>
              <a:buNone/>
            </a:pPr>
            <a:r>
              <a:rPr lang="en-US" sz="1500" b="1" dirty="0">
                <a:latin typeface="Courier New" pitchFamily="49" charset="0"/>
                <a:cs typeface="Courier New" pitchFamily="49" charset="0"/>
              </a:rPr>
              <a:t>&lt;h1&gt;</a:t>
            </a:r>
            <a:r>
              <a:rPr lang="en-US" sz="1500" b="1" dirty="0" err="1">
                <a:latin typeface="Courier New" pitchFamily="49" charset="0"/>
                <a:cs typeface="Courier New" pitchFamily="49" charset="0"/>
              </a:rPr>
              <a:t>Inejction</a:t>
            </a:r>
            <a:r>
              <a:rPr lang="en-US" sz="1500" b="1" dirty="0">
                <a:latin typeface="Courier New" pitchFamily="49" charset="0"/>
                <a:cs typeface="Courier New" pitchFamily="49" charset="0"/>
              </a:rPr>
              <a:t> Test 2&lt;/h1&gt;</a:t>
            </a:r>
          </a:p>
          <a:p>
            <a:pPr>
              <a:buFontTx/>
              <a:buNone/>
            </a:pPr>
            <a:r>
              <a:rPr lang="en-US" sz="1500" b="1" dirty="0" smtClean="0">
                <a:latin typeface="Courier New" pitchFamily="49" charset="0"/>
                <a:cs typeface="Courier New" pitchFamily="49" charset="0"/>
              </a:rPr>
              <a:t>&lt;?</a:t>
            </a:r>
            <a:r>
              <a:rPr lang="en-US" sz="1500" b="1" dirty="0" err="1">
                <a:latin typeface="Courier New" pitchFamily="49" charset="0"/>
                <a:cs typeface="Courier New" pitchFamily="49" charset="0"/>
              </a:rPr>
              <a:t>php</a:t>
            </a:r>
            <a:endParaRPr lang="en-US" sz="1500" b="1" dirty="0">
              <a:latin typeface="Courier New" pitchFamily="49" charset="0"/>
              <a:cs typeface="Courier New" pitchFamily="49" charset="0"/>
            </a:endParaRPr>
          </a:p>
          <a:p>
            <a:pPr>
              <a:buFontTx/>
              <a:buNone/>
            </a:pPr>
            <a:r>
              <a:rPr lang="en-US" sz="1500" b="1" dirty="0" smtClean="0">
                <a:latin typeface="Courier New" pitchFamily="49" charset="0"/>
                <a:cs typeface="Courier New" pitchFamily="49" charset="0"/>
              </a:rPr>
              <a:t>$</a:t>
            </a:r>
            <a:r>
              <a:rPr lang="en-US" sz="1500" b="1" dirty="0" err="1">
                <a:latin typeface="Courier New" pitchFamily="49" charset="0"/>
                <a:cs typeface="Courier New" pitchFamily="49" charset="0"/>
              </a:rPr>
              <a:t>db</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mysql_connect</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localhost','root</a:t>
            </a:r>
            <a:r>
              <a:rPr lang="en-US" sz="1500" b="1" dirty="0">
                <a:latin typeface="Courier New" pitchFamily="49" charset="0"/>
                <a:cs typeface="Courier New" pitchFamily="49" charset="0"/>
              </a:rPr>
              <a:t>','');</a:t>
            </a:r>
          </a:p>
          <a:p>
            <a:pPr>
              <a:buFontTx/>
              <a:buNone/>
            </a:pPr>
            <a:r>
              <a:rPr lang="en-US" sz="1500" b="1" dirty="0" err="1">
                <a:latin typeface="Courier New" pitchFamily="49" charset="0"/>
                <a:cs typeface="Courier New" pitchFamily="49" charset="0"/>
              </a:rPr>
              <a:t>mysql_select_db</a:t>
            </a:r>
            <a:r>
              <a:rPr lang="en-US" sz="1500" b="1" dirty="0">
                <a:latin typeface="Courier New" pitchFamily="49" charset="0"/>
                <a:cs typeface="Courier New" pitchFamily="49" charset="0"/>
              </a:rPr>
              <a:t>('test2');</a:t>
            </a:r>
          </a:p>
          <a:p>
            <a:pPr>
              <a:buFontTx/>
              <a:buNone/>
            </a:pPr>
            <a:r>
              <a:rPr lang="en-US" sz="1500" b="1" dirty="0" smtClean="0">
                <a:latin typeface="Courier New" pitchFamily="49" charset="0"/>
                <a:cs typeface="Courier New" pitchFamily="49" charset="0"/>
              </a:rPr>
              <a:t>$</a:t>
            </a:r>
            <a:r>
              <a:rPr lang="en-US" sz="1500" b="1" dirty="0">
                <a:latin typeface="Courier New" pitchFamily="49" charset="0"/>
                <a:cs typeface="Courier New" pitchFamily="49" charset="0"/>
              </a:rPr>
              <a:t>q = "select * from products where </a:t>
            </a:r>
            <a:r>
              <a:rPr lang="en-US" sz="1500" b="1" dirty="0" err="1">
                <a:latin typeface="Courier New" pitchFamily="49" charset="0"/>
                <a:cs typeface="Courier New" pitchFamily="49" charset="0"/>
              </a:rPr>
              <a:t>pname</a:t>
            </a:r>
            <a:r>
              <a:rPr lang="en-US" sz="1500" b="1" dirty="0">
                <a:latin typeface="Courier New" pitchFamily="49" charset="0"/>
                <a:cs typeface="Courier New" pitchFamily="49" charset="0"/>
              </a:rPr>
              <a:t>='" . $_GET['</a:t>
            </a:r>
            <a:r>
              <a:rPr lang="en-US" sz="1500" b="1" dirty="0" err="1">
                <a:latin typeface="Courier New" pitchFamily="49" charset="0"/>
                <a:cs typeface="Courier New" pitchFamily="49" charset="0"/>
              </a:rPr>
              <a:t>fred</a:t>
            </a:r>
            <a:r>
              <a:rPr lang="en-US" sz="1500" b="1" dirty="0">
                <a:latin typeface="Courier New" pitchFamily="49" charset="0"/>
                <a:cs typeface="Courier New" pitchFamily="49" charset="0"/>
              </a:rPr>
              <a:t>'] . "'";</a:t>
            </a:r>
          </a:p>
          <a:p>
            <a:pPr>
              <a:buFontTx/>
              <a:buNone/>
            </a:pPr>
            <a:r>
              <a:rPr lang="en-US" sz="1500" b="1" dirty="0" smtClean="0">
                <a:latin typeface="Courier New" pitchFamily="49" charset="0"/>
                <a:cs typeface="Courier New" pitchFamily="49" charset="0"/>
              </a:rPr>
              <a:t>echo </a:t>
            </a:r>
            <a:r>
              <a:rPr lang="en-US" sz="1500" b="1" dirty="0">
                <a:latin typeface="Courier New" pitchFamily="49" charset="0"/>
                <a:cs typeface="Courier New" pitchFamily="49" charset="0"/>
              </a:rPr>
              <a:t>"SQL query = $q&lt;p&gt;";</a:t>
            </a:r>
          </a:p>
          <a:p>
            <a:pPr>
              <a:buFontTx/>
              <a:buNone/>
            </a:pPr>
            <a:r>
              <a:rPr lang="en-US" sz="1500" b="1" dirty="0" smtClean="0">
                <a:latin typeface="Courier New" pitchFamily="49" charset="0"/>
                <a:cs typeface="Courier New" pitchFamily="49" charset="0"/>
              </a:rPr>
              <a:t>$</a:t>
            </a:r>
            <a:r>
              <a:rPr lang="en-US" sz="1500" b="1" dirty="0">
                <a:latin typeface="Courier New" pitchFamily="49" charset="0"/>
                <a:cs typeface="Courier New" pitchFamily="49" charset="0"/>
              </a:rPr>
              <a:t>result = </a:t>
            </a:r>
            <a:r>
              <a:rPr lang="en-US" sz="1500" b="1" dirty="0" err="1">
                <a:latin typeface="Courier New" pitchFamily="49" charset="0"/>
                <a:cs typeface="Courier New" pitchFamily="49" charset="0"/>
              </a:rPr>
              <a:t>mysql_query</a:t>
            </a:r>
            <a:r>
              <a:rPr lang="en-US" sz="1500" b="1" dirty="0">
                <a:latin typeface="Courier New" pitchFamily="49" charset="0"/>
                <a:cs typeface="Courier New" pitchFamily="49" charset="0"/>
              </a:rPr>
              <a:t>($q);</a:t>
            </a:r>
          </a:p>
          <a:p>
            <a:pPr>
              <a:buFontTx/>
              <a:buNone/>
            </a:pPr>
            <a:r>
              <a:rPr lang="en-US" sz="1500" b="1" dirty="0" smtClean="0">
                <a:latin typeface="Courier New" pitchFamily="49" charset="0"/>
                <a:cs typeface="Courier New" pitchFamily="49" charset="0"/>
              </a:rPr>
              <a:t>while </a:t>
            </a:r>
            <a:r>
              <a:rPr lang="en-US" sz="1500" b="1" dirty="0">
                <a:latin typeface="Courier New" pitchFamily="49" charset="0"/>
                <a:cs typeface="Courier New" pitchFamily="49" charset="0"/>
              </a:rPr>
              <a:t>($row = </a:t>
            </a:r>
            <a:r>
              <a:rPr lang="en-US" sz="1500" b="1" dirty="0" err="1">
                <a:latin typeface="Courier New" pitchFamily="49" charset="0"/>
                <a:cs typeface="Courier New" pitchFamily="49" charset="0"/>
              </a:rPr>
              <a:t>mysql_fetch_array</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result,MYSQL_ASSOC</a:t>
            </a:r>
            <a:r>
              <a:rPr lang="en-US" sz="1500" b="1" dirty="0">
                <a:latin typeface="Courier New" pitchFamily="49" charset="0"/>
                <a:cs typeface="Courier New" pitchFamily="49" charset="0"/>
              </a:rPr>
              <a:t>)) {</a:t>
            </a:r>
          </a:p>
          <a:p>
            <a:pPr>
              <a:buFontTx/>
              <a:buNone/>
            </a:pPr>
            <a:r>
              <a:rPr lang="en-US" sz="1500" b="1" dirty="0">
                <a:latin typeface="Courier New" pitchFamily="49" charset="0"/>
                <a:cs typeface="Courier New" pitchFamily="49" charset="0"/>
              </a:rPr>
              <a:t>	echo $row['</a:t>
            </a:r>
            <a:r>
              <a:rPr lang="en-US" sz="1500" b="1" dirty="0" err="1">
                <a:latin typeface="Courier New" pitchFamily="49" charset="0"/>
                <a:cs typeface="Courier New" pitchFamily="49" charset="0"/>
              </a:rPr>
              <a:t>pname</a:t>
            </a:r>
            <a:r>
              <a:rPr lang="en-US" sz="1500" b="1" dirty="0">
                <a:latin typeface="Courier New" pitchFamily="49" charset="0"/>
                <a:cs typeface="Courier New" pitchFamily="49" charset="0"/>
              </a:rPr>
              <a:t>'] . " is \t$" . $row['price'] . "&lt;p&gt;";</a:t>
            </a:r>
          </a:p>
          <a:p>
            <a:pPr>
              <a:buFontTx/>
              <a:buNone/>
            </a:pPr>
            <a:r>
              <a:rPr lang="en-US" sz="1500" b="1" dirty="0">
                <a:latin typeface="Courier New" pitchFamily="49" charset="0"/>
                <a:cs typeface="Courier New" pitchFamily="49" charset="0"/>
              </a:rPr>
              <a:t>}</a:t>
            </a:r>
          </a:p>
          <a:p>
            <a:pPr>
              <a:buFontTx/>
              <a:buNone/>
            </a:pPr>
            <a:r>
              <a:rPr lang="en-US" sz="1500" b="1" dirty="0" smtClean="0">
                <a:latin typeface="Courier New" pitchFamily="49" charset="0"/>
                <a:cs typeface="Courier New" pitchFamily="49" charset="0"/>
              </a:rPr>
              <a:t>?&gt;</a:t>
            </a: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74</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sp>
        <p:nvSpPr>
          <p:cNvPr id="27654" name="TextBox 8"/>
          <p:cNvSpPr txBox="1">
            <a:spLocks noChangeArrowheads="1"/>
          </p:cNvSpPr>
          <p:nvPr/>
        </p:nvSpPr>
        <p:spPr bwMode="auto">
          <a:xfrm>
            <a:off x="6837138" y="1086394"/>
            <a:ext cx="16562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injection2.php</a:t>
            </a:r>
            <a:endParaRPr lang="en-US" sz="2000" dirty="0"/>
          </a:p>
        </p:txBody>
      </p:sp>
    </p:spTree>
    <p:extLst>
      <p:ext uri="{BB962C8B-B14F-4D97-AF65-F5344CB8AC3E}">
        <p14:creationId xmlns:p14="http://schemas.microsoft.com/office/powerpoint/2010/main" val="645117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76200"/>
            <a:ext cx="7772400" cy="914400"/>
          </a:xfrm>
        </p:spPr>
        <p:txBody>
          <a:bodyPr/>
          <a:lstStyle/>
          <a:p>
            <a:r>
              <a:rPr lang="en-US" dirty="0" smtClean="0"/>
              <a:t>Injection Example #2</a:t>
            </a: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1E88E5-0C29-40E7-9964-07BD52421E26}" type="slidenum">
              <a:rPr lang="en-US" sz="1400" smtClean="0"/>
              <a:pPr eaLnBrk="1" hangingPunct="1"/>
              <a:t>75</a:t>
            </a:fld>
            <a:endParaRPr lang="en-US" sz="1400" smtClean="0"/>
          </a:p>
        </p:txBody>
      </p:sp>
      <p:sp>
        <p:nvSpPr>
          <p:cNvPr id="27653" name="TextBox 5"/>
          <p:cNvSpPr txBox="1">
            <a:spLocks noChangeArrowheads="1"/>
          </p:cNvSpPr>
          <p:nvPr/>
        </p:nvSpPr>
        <p:spPr bwMode="auto">
          <a:xfrm>
            <a:off x="3505200" y="6248400"/>
            <a:ext cx="4160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mn-lt"/>
              </a:rPr>
              <a:t>Reference:  http://en.wikipedia.org/wiki/SQL_injection</a:t>
            </a:r>
          </a:p>
        </p:txBody>
      </p:sp>
      <p:cxnSp>
        <p:nvCxnSpPr>
          <p:cNvPr id="4" name="Straight Connector 3"/>
          <p:cNvCxnSpPr/>
          <p:nvPr/>
        </p:nvCxnSpPr>
        <p:spPr>
          <a:xfrm>
            <a:off x="4019145" y="1393371"/>
            <a:ext cx="65178" cy="4275909"/>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rot="5400000">
            <a:off x="1465761" y="2650399"/>
            <a:ext cx="818606"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5400000">
            <a:off x="5972447" y="2706733"/>
            <a:ext cx="818606"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09" y="1267641"/>
            <a:ext cx="28765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09" y="3686311"/>
            <a:ext cx="36004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414" y="1304925"/>
            <a:ext cx="28860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414" y="3447245"/>
            <a:ext cx="42005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637020" y="4298577"/>
            <a:ext cx="1588897" cy="14465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8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TextBox 1"/>
          <p:cNvSpPr txBox="1"/>
          <p:nvPr/>
        </p:nvSpPr>
        <p:spPr>
          <a:xfrm>
            <a:off x="7010400" y="2552700"/>
            <a:ext cx="1846980" cy="369332"/>
          </a:xfrm>
          <a:prstGeom prst="rect">
            <a:avLst/>
          </a:prstGeom>
          <a:noFill/>
        </p:spPr>
        <p:txBody>
          <a:bodyPr wrap="none" rtlCol="0">
            <a:spAutoFit/>
          </a:bodyPr>
          <a:lstStyle/>
          <a:p>
            <a:r>
              <a:rPr lang="en-US" dirty="0"/>
              <a:t>'gum' or 't'=</a:t>
            </a:r>
            <a:r>
              <a:rPr lang="en-US" dirty="0" smtClean="0"/>
              <a:t>'t</a:t>
            </a:r>
            <a:endParaRPr lang="en-US" dirty="0"/>
          </a:p>
        </p:txBody>
      </p:sp>
    </p:spTree>
    <p:extLst>
      <p:ext uri="{BB962C8B-B14F-4D97-AF65-F5344CB8AC3E}">
        <p14:creationId xmlns:p14="http://schemas.microsoft.com/office/powerpoint/2010/main" val="646308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93722"/>
          </a:xfrm>
        </p:spPr>
        <p:txBody>
          <a:bodyPr>
            <a:normAutofit fontScale="90000"/>
          </a:bodyPr>
          <a:lstStyle/>
          <a:p>
            <a:r>
              <a:rPr lang="en-US" dirty="0" smtClean="0"/>
              <a:t>Security</a:t>
            </a:r>
            <a:endParaRPr lang="en-US" dirty="0"/>
          </a:p>
        </p:txBody>
      </p:sp>
      <p:sp>
        <p:nvSpPr>
          <p:cNvPr id="5" name="Content Placeholder 4"/>
          <p:cNvSpPr>
            <a:spLocks noGrp="1"/>
          </p:cNvSpPr>
          <p:nvPr>
            <p:ph idx="1"/>
          </p:nvPr>
        </p:nvSpPr>
        <p:spPr>
          <a:xfrm>
            <a:off x="628650" y="1018572"/>
            <a:ext cx="8058150" cy="4919241"/>
          </a:xfrm>
        </p:spPr>
        <p:txBody>
          <a:bodyPr>
            <a:normAutofit/>
          </a:bodyPr>
          <a:lstStyle/>
          <a:p>
            <a:pPr>
              <a:lnSpc>
                <a:spcPct val="90000"/>
              </a:lnSpc>
            </a:pPr>
            <a:r>
              <a:rPr lang="en-US" dirty="0" smtClean="0"/>
              <a:t>What data should or should not be stored on a web server?</a:t>
            </a:r>
            <a:endParaRPr lang="en-US" dirty="0"/>
          </a:p>
          <a:p>
            <a:pPr>
              <a:lnSpc>
                <a:spcPct val="90000"/>
              </a:lnSpc>
            </a:pPr>
            <a:r>
              <a:rPr lang="en-US" dirty="0" smtClean="0"/>
              <a:t>Possible </a:t>
            </a:r>
            <a:r>
              <a:rPr lang="en-US" dirty="0"/>
              <a:t>harms</a:t>
            </a:r>
          </a:p>
          <a:p>
            <a:pPr lvl="1">
              <a:lnSpc>
                <a:spcPct val="90000"/>
              </a:lnSpc>
            </a:pPr>
            <a:r>
              <a:rPr lang="en-US" dirty="0"/>
              <a:t>Exposure of confidential data</a:t>
            </a:r>
          </a:p>
          <a:p>
            <a:pPr lvl="1">
              <a:lnSpc>
                <a:spcPct val="90000"/>
              </a:lnSpc>
            </a:pPr>
            <a:r>
              <a:rPr lang="en-US" dirty="0"/>
              <a:t>Loss of </a:t>
            </a:r>
            <a:r>
              <a:rPr lang="en-US" dirty="0" smtClean="0"/>
              <a:t>data</a:t>
            </a:r>
          </a:p>
          <a:p>
            <a:pPr>
              <a:lnSpc>
                <a:spcPct val="90000"/>
              </a:lnSpc>
            </a:pPr>
            <a:r>
              <a:rPr lang="en-US" dirty="0" smtClean="0"/>
              <a:t>Considerations</a:t>
            </a:r>
            <a:endParaRPr lang="en-US" dirty="0"/>
          </a:p>
          <a:p>
            <a:pPr lvl="1">
              <a:lnSpc>
                <a:spcPct val="90000"/>
              </a:lnSpc>
            </a:pPr>
            <a:r>
              <a:rPr lang="en-US" dirty="0" smtClean="0"/>
              <a:t>Limit information, limit access</a:t>
            </a:r>
          </a:p>
          <a:p>
            <a:pPr lvl="1">
              <a:lnSpc>
                <a:spcPct val="90000"/>
              </a:lnSpc>
            </a:pPr>
            <a:r>
              <a:rPr lang="en-US" dirty="0" smtClean="0"/>
              <a:t>What services are running on the server?</a:t>
            </a:r>
          </a:p>
          <a:p>
            <a:pPr lvl="1">
              <a:lnSpc>
                <a:spcPct val="90000"/>
              </a:lnSpc>
            </a:pPr>
            <a:r>
              <a:rPr lang="en-US" dirty="0" smtClean="0"/>
              <a:t>Authentication mechanisms</a:t>
            </a:r>
          </a:p>
          <a:p>
            <a:pPr lvl="1">
              <a:lnSpc>
                <a:spcPct val="90000"/>
              </a:lnSpc>
            </a:pPr>
            <a:r>
              <a:rPr lang="en-US" dirty="0" smtClean="0"/>
              <a:t>Backups; RAID; offsite storage</a:t>
            </a:r>
          </a:p>
          <a:p>
            <a:endParaRPr lang="en-US"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76</a:t>
            </a:fld>
            <a:endParaRPr lang="en-US"/>
          </a:p>
        </p:txBody>
      </p:sp>
    </p:spTree>
    <p:extLst>
      <p:ext uri="{BB962C8B-B14F-4D97-AF65-F5344CB8AC3E}">
        <p14:creationId xmlns:p14="http://schemas.microsoft.com/office/powerpoint/2010/main" val="38641838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23"/>
            <a:ext cx="7886700" cy="845365"/>
          </a:xfrm>
        </p:spPr>
        <p:txBody>
          <a:bodyPr/>
          <a:lstStyle/>
          <a:p>
            <a:r>
              <a:rPr lang="en-US" dirty="0" smtClean="0"/>
              <a:t>Authentication</a:t>
            </a:r>
            <a:endParaRPr lang="en-US" dirty="0"/>
          </a:p>
        </p:txBody>
      </p:sp>
      <p:sp>
        <p:nvSpPr>
          <p:cNvPr id="3" name="Content Placeholder 2"/>
          <p:cNvSpPr>
            <a:spLocks noGrp="1"/>
          </p:cNvSpPr>
          <p:nvPr>
            <p:ph idx="1"/>
          </p:nvPr>
        </p:nvSpPr>
        <p:spPr>
          <a:xfrm>
            <a:off x="628650" y="1233443"/>
            <a:ext cx="7886700" cy="4351338"/>
          </a:xfrm>
        </p:spPr>
        <p:txBody>
          <a:bodyPr/>
          <a:lstStyle/>
          <a:p>
            <a:r>
              <a:rPr lang="en-US" dirty="0" smtClean="0"/>
              <a:t>How do I know you are who you say you are?</a:t>
            </a:r>
          </a:p>
          <a:p>
            <a:pPr marL="0" indent="0">
              <a:buNone/>
            </a:pPr>
            <a:endParaRPr lang="en-US" dirty="0" smtClean="0"/>
          </a:p>
          <a:p>
            <a:r>
              <a:rPr lang="en-US" dirty="0" smtClean="0"/>
              <a:t>Mechanisms</a:t>
            </a:r>
          </a:p>
          <a:p>
            <a:pPr lvl="1"/>
            <a:r>
              <a:rPr lang="en-US" dirty="0" smtClean="0"/>
              <a:t>Usernames and passwords</a:t>
            </a:r>
          </a:p>
          <a:p>
            <a:pPr lvl="2"/>
            <a:r>
              <a:rPr lang="en-US" dirty="0" smtClean="0"/>
              <a:t>Identity claim + verification  (separate steps)</a:t>
            </a:r>
          </a:p>
          <a:p>
            <a:pPr lvl="1"/>
            <a:r>
              <a:rPr lang="en-US" dirty="0" smtClean="0"/>
              <a:t>Biometrics</a:t>
            </a:r>
          </a:p>
          <a:p>
            <a:pPr lvl="1"/>
            <a:r>
              <a:rPr lang="en-US" dirty="0" smtClean="0"/>
              <a:t>Secure IDs</a:t>
            </a:r>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77</a:t>
            </a:fld>
            <a:endParaRPr lang="en-US"/>
          </a:p>
        </p:txBody>
      </p:sp>
    </p:spTree>
    <p:extLst>
      <p:ext uri="{BB962C8B-B14F-4D97-AF65-F5344CB8AC3E}">
        <p14:creationId xmlns:p14="http://schemas.microsoft.com/office/powerpoint/2010/main" val="1856885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4497"/>
            <a:ext cx="7886700" cy="810531"/>
          </a:xfrm>
        </p:spPr>
        <p:txBody>
          <a:bodyPr/>
          <a:lstStyle/>
          <a:p>
            <a:r>
              <a:rPr lang="en-US" dirty="0" smtClean="0"/>
              <a:t>Encryption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58240"/>
                <a:ext cx="7886700" cy="4711337"/>
              </a:xfrm>
            </p:spPr>
            <p:txBody>
              <a:bodyPr>
                <a:normAutofit/>
              </a:bodyPr>
              <a:lstStyle/>
              <a:p>
                <a:r>
                  <a:rPr lang="en-US" dirty="0" smtClean="0"/>
                  <a:t>General idea:</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𝐸𝑛𝑐𝑟𝑦𝑝𝑡</m:t>
                        </m:r>
                      </m:e>
                      <m:sub>
                        <m:r>
                          <a:rPr lang="en-US" b="0" i="1" smtClean="0">
                            <a:latin typeface="Cambria Math"/>
                          </a:rPr>
                          <m:t>𝑘𝑒𝑦</m:t>
                        </m:r>
                      </m:sub>
                    </m:sSub>
                    <m:d>
                      <m:dPr>
                        <m:ctrlPr>
                          <a:rPr lang="en-US" b="0" i="1" smtClean="0">
                            <a:latin typeface="Cambria Math" panose="02040503050406030204" pitchFamily="18" charset="0"/>
                          </a:rPr>
                        </m:ctrlPr>
                      </m:dPr>
                      <m:e>
                        <m:r>
                          <a:rPr lang="en-US" b="0" i="1" smtClean="0">
                            <a:latin typeface="Cambria Math"/>
                          </a:rPr>
                          <m:t>𝑝𝑙𝑎𝑖𝑛</m:t>
                        </m:r>
                        <m:r>
                          <a:rPr lang="en-US" b="0" i="1" smtClean="0">
                            <a:latin typeface="Cambria Math"/>
                          </a:rPr>
                          <m:t>_</m:t>
                        </m:r>
                        <m:r>
                          <a:rPr lang="en-US" b="0" i="1" smtClean="0">
                            <a:latin typeface="Cambria Math"/>
                          </a:rPr>
                          <m:t>𝑡𝑒𝑥𝑡</m:t>
                        </m:r>
                      </m:e>
                    </m:d>
                    <m:r>
                      <a:rPr lang="en-US" b="0" i="1" smtClean="0">
                        <a:latin typeface="Cambria Math"/>
                      </a:rPr>
                      <m:t>→</m:t>
                    </m:r>
                    <m:r>
                      <a:rPr lang="en-US" b="0" i="1" smtClean="0">
                        <a:latin typeface="Cambria Math"/>
                      </a:rPr>
                      <m:t>𝑐𝑖𝑝h𝑒𝑟</m:t>
                    </m:r>
                    <m:r>
                      <a:rPr lang="en-US" b="0" i="1" smtClean="0">
                        <a:latin typeface="Cambria Math"/>
                      </a:rPr>
                      <m:t>_</m:t>
                    </m:r>
                    <m:r>
                      <a:rPr lang="en-US" b="0" i="1" smtClean="0">
                        <a:latin typeface="Cambria Math"/>
                      </a:rPr>
                      <m:t>𝑡𝑒𝑥𝑡</m:t>
                    </m:r>
                  </m:oMath>
                </a14:m>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𝐷𝑒</m:t>
                        </m:r>
                        <m:r>
                          <a:rPr lang="en-US" i="1">
                            <a:latin typeface="Cambria Math"/>
                          </a:rPr>
                          <m:t>𝑐𝑟𝑦𝑝𝑡</m:t>
                        </m:r>
                      </m:e>
                      <m:sub>
                        <m:r>
                          <a:rPr lang="en-US" i="1">
                            <a:latin typeface="Cambria Math"/>
                          </a:rPr>
                          <m:t>𝑘𝑒𝑦</m:t>
                        </m:r>
                      </m:sub>
                    </m:sSub>
                    <m:d>
                      <m:dPr>
                        <m:ctrlPr>
                          <a:rPr lang="en-US" i="1">
                            <a:latin typeface="Cambria Math" panose="02040503050406030204" pitchFamily="18" charset="0"/>
                          </a:rPr>
                        </m:ctrlPr>
                      </m:dPr>
                      <m:e>
                        <m:r>
                          <a:rPr lang="en-US" b="0" i="1" smtClean="0">
                            <a:latin typeface="Cambria Math"/>
                          </a:rPr>
                          <m:t>𝑐𝑖𝑝h𝑒𝑟</m:t>
                        </m:r>
                        <m:r>
                          <a:rPr lang="en-US" i="1">
                            <a:latin typeface="Cambria Math"/>
                          </a:rPr>
                          <m:t>_</m:t>
                        </m:r>
                        <m:r>
                          <a:rPr lang="en-US" i="1">
                            <a:latin typeface="Cambria Math"/>
                          </a:rPr>
                          <m:t>𝑡𝑒𝑥𝑡</m:t>
                        </m:r>
                      </m:e>
                    </m:d>
                    <m:r>
                      <a:rPr lang="en-US" i="1">
                        <a:latin typeface="Cambria Math"/>
                      </a:rPr>
                      <m:t>→</m:t>
                    </m:r>
                    <m:r>
                      <a:rPr lang="en-US" b="0" i="1" smtClean="0">
                        <a:latin typeface="Cambria Math"/>
                      </a:rPr>
                      <m:t>𝑝𝑙𝑎𝑖𝑛</m:t>
                    </m:r>
                    <m:r>
                      <a:rPr lang="en-US" i="1">
                        <a:latin typeface="Cambria Math"/>
                      </a:rPr>
                      <m:t>_</m:t>
                    </m:r>
                    <m:r>
                      <a:rPr lang="en-US" i="1">
                        <a:latin typeface="Cambria Math"/>
                      </a:rPr>
                      <m:t>𝑡𝑒𝑥𝑡</m:t>
                    </m:r>
                  </m:oMath>
                </a14:m>
                <a:endParaRPr lang="en-US" dirty="0"/>
              </a:p>
              <a:p>
                <a:endParaRPr lang="en-US" dirty="0" smtClean="0"/>
              </a:p>
              <a:p>
                <a:r>
                  <a:rPr lang="en-US" dirty="0" smtClean="0"/>
                  <a:t>Two main types:  private key and public key</a:t>
                </a:r>
              </a:p>
              <a:p>
                <a:endParaRPr lang="en-US" dirty="0"/>
              </a:p>
              <a:p>
                <a:r>
                  <a:rPr lang="en-US" dirty="0" smtClean="0"/>
                  <a:t>Private </a:t>
                </a:r>
                <a:r>
                  <a:rPr lang="en-US" dirty="0"/>
                  <a:t>key encryption</a:t>
                </a:r>
              </a:p>
              <a:p>
                <a:pPr lvl="1"/>
                <a:r>
                  <a:rPr lang="en-US" dirty="0"/>
                  <a:t>Uses a secret key known to both parties</a:t>
                </a:r>
              </a:p>
              <a:p>
                <a:pPr lvl="1"/>
                <a:r>
                  <a:rPr lang="en-US" dirty="0"/>
                  <a:t>Examples: DES, RC4, triple DES, IDEA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58240"/>
                <a:ext cx="7886700" cy="4711337"/>
              </a:xfrm>
              <a:blipFill rotWithShape="1">
                <a:blip r:embed="rId2"/>
                <a:stretch>
                  <a:fillRect l="-1314" t="-219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78</a:t>
            </a:fld>
            <a:endParaRPr lang="en-US"/>
          </a:p>
        </p:txBody>
      </p:sp>
    </p:spTree>
    <p:extLst>
      <p:ext uri="{BB962C8B-B14F-4D97-AF65-F5344CB8AC3E}">
        <p14:creationId xmlns:p14="http://schemas.microsoft.com/office/powerpoint/2010/main" val="33830726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41" y="251915"/>
            <a:ext cx="7886700" cy="880200"/>
          </a:xfrm>
        </p:spPr>
        <p:txBody>
          <a:bodyPr/>
          <a:lstStyle/>
          <a:p>
            <a:r>
              <a:rPr lang="en-US" dirty="0" smtClean="0"/>
              <a:t>Public Key Encryption</a:t>
            </a:r>
            <a:endParaRPr lang="en-US" dirty="0"/>
          </a:p>
        </p:txBody>
      </p:sp>
      <p:sp>
        <p:nvSpPr>
          <p:cNvPr id="3" name="Content Placeholder 2"/>
          <p:cNvSpPr>
            <a:spLocks noGrp="1"/>
          </p:cNvSpPr>
          <p:nvPr>
            <p:ph idx="1"/>
          </p:nvPr>
        </p:nvSpPr>
        <p:spPr>
          <a:xfrm>
            <a:off x="628650" y="1236617"/>
            <a:ext cx="7886700" cy="4580709"/>
          </a:xfrm>
        </p:spPr>
        <p:txBody>
          <a:bodyPr>
            <a:normAutofit/>
          </a:bodyPr>
          <a:lstStyle/>
          <a:p>
            <a:r>
              <a:rPr lang="en-US" sz="2400" dirty="0" smtClean="0"/>
              <a:t>Each person has two keys:</a:t>
            </a:r>
          </a:p>
          <a:p>
            <a:pPr lvl="1"/>
            <a:r>
              <a:rPr lang="en-US" dirty="0" smtClean="0"/>
              <a:t>A </a:t>
            </a:r>
            <a:r>
              <a:rPr lang="en-US" dirty="0" smtClean="0">
                <a:solidFill>
                  <a:srgbClr val="00B050"/>
                </a:solidFill>
              </a:rPr>
              <a:t>public</a:t>
            </a:r>
            <a:r>
              <a:rPr lang="en-US" dirty="0" smtClean="0"/>
              <a:t> key that they tell to everyone</a:t>
            </a:r>
          </a:p>
          <a:p>
            <a:pPr lvl="1"/>
            <a:r>
              <a:rPr lang="en-US" dirty="0" smtClean="0"/>
              <a:t>A </a:t>
            </a:r>
            <a:r>
              <a:rPr lang="en-US" dirty="0" smtClean="0">
                <a:solidFill>
                  <a:srgbClr val="FF0000"/>
                </a:solidFill>
              </a:rPr>
              <a:t>private</a:t>
            </a:r>
            <a:r>
              <a:rPr lang="en-US" dirty="0" smtClean="0"/>
              <a:t> key that they don’t tell to anyone</a:t>
            </a:r>
          </a:p>
          <a:p>
            <a:endParaRPr lang="en-US" sz="2400" dirty="0" smtClean="0"/>
          </a:p>
          <a:p>
            <a:r>
              <a:rPr lang="en-US" sz="2400" dirty="0" smtClean="0"/>
              <a:t>A message encrypted with a person’s </a:t>
            </a:r>
            <a:r>
              <a:rPr lang="en-US" sz="2400" dirty="0" smtClean="0">
                <a:solidFill>
                  <a:srgbClr val="00B050"/>
                </a:solidFill>
              </a:rPr>
              <a:t>public </a:t>
            </a:r>
            <a:r>
              <a:rPr lang="en-US" sz="2400" dirty="0" smtClean="0"/>
              <a:t>key can only be decrypted with their </a:t>
            </a:r>
            <a:r>
              <a:rPr lang="en-US" sz="2400" dirty="0" smtClean="0">
                <a:solidFill>
                  <a:srgbClr val="FF0000"/>
                </a:solidFill>
              </a:rPr>
              <a:t>private</a:t>
            </a:r>
            <a:r>
              <a:rPr lang="en-US" sz="2400" dirty="0" smtClean="0"/>
              <a:t> key</a:t>
            </a:r>
          </a:p>
          <a:p>
            <a:endParaRPr lang="en-US" sz="2400" dirty="0" smtClean="0"/>
          </a:p>
          <a:p>
            <a:r>
              <a:rPr lang="en-US" sz="2400" dirty="0" smtClean="0"/>
              <a:t>A </a:t>
            </a:r>
            <a:r>
              <a:rPr lang="en-US" sz="2400" dirty="0"/>
              <a:t>message encrypted with a person’s </a:t>
            </a:r>
            <a:r>
              <a:rPr lang="en-US" sz="2400" dirty="0">
                <a:solidFill>
                  <a:srgbClr val="FF0000"/>
                </a:solidFill>
              </a:rPr>
              <a:t>private</a:t>
            </a:r>
            <a:r>
              <a:rPr lang="en-US" sz="2400" dirty="0"/>
              <a:t> key can only be decrypted with </a:t>
            </a:r>
            <a:r>
              <a:rPr lang="en-US" sz="2400" dirty="0" smtClean="0"/>
              <a:t>their </a:t>
            </a:r>
            <a:r>
              <a:rPr lang="en-US" sz="2400" dirty="0">
                <a:solidFill>
                  <a:srgbClr val="00B050"/>
                </a:solidFill>
              </a:rPr>
              <a:t>public</a:t>
            </a:r>
            <a:r>
              <a:rPr lang="en-US" sz="2400" dirty="0"/>
              <a:t> </a:t>
            </a:r>
            <a:r>
              <a:rPr lang="en-US" sz="2400" dirty="0" smtClean="0"/>
              <a:t>key</a:t>
            </a:r>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79</a:t>
            </a:fld>
            <a:endParaRPr lang="en-US"/>
          </a:p>
        </p:txBody>
      </p:sp>
    </p:spTree>
    <p:extLst>
      <p:ext uri="{BB962C8B-B14F-4D97-AF65-F5344CB8AC3E}">
        <p14:creationId xmlns:p14="http://schemas.microsoft.com/office/powerpoint/2010/main" val="193287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91589"/>
            <a:ext cx="7886700" cy="985295"/>
          </a:xfrm>
        </p:spPr>
        <p:txBody>
          <a:bodyPr/>
          <a:lstStyle/>
          <a:p>
            <a:r>
              <a:rPr lang="en-US" dirty="0" smtClean="0"/>
              <a:t>Topics</a:t>
            </a:r>
            <a:endParaRPr lang="en-US" dirty="0"/>
          </a:p>
        </p:txBody>
      </p:sp>
      <p:sp>
        <p:nvSpPr>
          <p:cNvPr id="3" name="Content Placeholder 2"/>
          <p:cNvSpPr>
            <a:spLocks noGrp="1"/>
          </p:cNvSpPr>
          <p:nvPr>
            <p:ph idx="1"/>
          </p:nvPr>
        </p:nvSpPr>
        <p:spPr>
          <a:xfrm>
            <a:off x="619941" y="1178549"/>
            <a:ext cx="7886700" cy="4623934"/>
          </a:xfrm>
        </p:spPr>
        <p:txBody>
          <a:bodyPr>
            <a:normAutofit/>
          </a:bodyPr>
          <a:lstStyle/>
          <a:p>
            <a:r>
              <a:rPr lang="en-US" sz="2400" dirty="0" smtClean="0"/>
              <a:t>How does the Web work?</a:t>
            </a:r>
          </a:p>
          <a:p>
            <a:r>
              <a:rPr lang="en-US" sz="2400" dirty="0" smtClean="0"/>
              <a:t>Web protocols and data flows</a:t>
            </a:r>
          </a:p>
          <a:p>
            <a:r>
              <a:rPr lang="en-US" sz="2400" dirty="0"/>
              <a:t>Components of a LAMP stack</a:t>
            </a:r>
          </a:p>
          <a:p>
            <a:r>
              <a:rPr lang="en-US" sz="2400" dirty="0" smtClean="0"/>
              <a:t>Managing client-server interactions</a:t>
            </a:r>
          </a:p>
          <a:p>
            <a:r>
              <a:rPr lang="en-US" sz="2400" dirty="0" smtClean="0"/>
              <a:t>Session persistence and cookies</a:t>
            </a:r>
          </a:p>
          <a:p>
            <a:r>
              <a:rPr lang="en-US" sz="2400" dirty="0" smtClean="0"/>
              <a:t>Security issues</a:t>
            </a:r>
          </a:p>
          <a:p>
            <a:r>
              <a:rPr lang="en-US" sz="2400" dirty="0" err="1" smtClean="0"/>
              <a:t>Javascript</a:t>
            </a:r>
            <a:r>
              <a:rPr lang="en-US" sz="2400" dirty="0" smtClean="0"/>
              <a:t>, AJAX, and asynchronous data exchange</a:t>
            </a:r>
          </a:p>
          <a:p>
            <a:r>
              <a:rPr lang="en-US" sz="2400" dirty="0" smtClean="0"/>
              <a:t>Common web formats (JSON, XML, RDF)</a:t>
            </a:r>
          </a:p>
          <a:p>
            <a:r>
              <a:rPr lang="en-US" sz="2400" dirty="0" smtClean="0"/>
              <a:t>REST APIs;  Feeds</a:t>
            </a:r>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8</a:t>
            </a:fld>
            <a:endParaRPr lang="en-US"/>
          </a:p>
        </p:txBody>
      </p:sp>
    </p:spTree>
    <p:extLst>
      <p:ext uri="{BB962C8B-B14F-4D97-AF65-F5344CB8AC3E}">
        <p14:creationId xmlns:p14="http://schemas.microsoft.com/office/powerpoint/2010/main" val="38568380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84405"/>
          </a:xfrm>
        </p:spPr>
        <p:txBody>
          <a:bodyPr/>
          <a:lstStyle/>
          <a:p>
            <a:r>
              <a:rPr lang="en-US" dirty="0" smtClean="0"/>
              <a:t>Public Key Encryption</a:t>
            </a:r>
            <a:endParaRPr lang="en-US" dirty="0"/>
          </a:p>
        </p:txBody>
      </p:sp>
      <p:sp>
        <p:nvSpPr>
          <p:cNvPr id="3" name="Content Placeholder 2"/>
          <p:cNvSpPr>
            <a:spLocks noGrp="1"/>
          </p:cNvSpPr>
          <p:nvPr>
            <p:ph idx="1"/>
          </p:nvPr>
        </p:nvSpPr>
        <p:spPr>
          <a:xfrm>
            <a:off x="628650" y="1419497"/>
            <a:ext cx="7886700" cy="4757466"/>
          </a:xfrm>
        </p:spPr>
        <p:txBody>
          <a:bodyPr>
            <a:normAutofit/>
          </a:bodyPr>
          <a:lstStyle/>
          <a:p>
            <a:r>
              <a:rPr lang="en-US" sz="2400" dirty="0" smtClean="0"/>
              <a:t>Question 1:</a:t>
            </a:r>
            <a:endParaRPr lang="en-US" sz="2400" dirty="0"/>
          </a:p>
          <a:p>
            <a:pPr lvl="1"/>
            <a:r>
              <a:rPr lang="en-US" sz="2000" dirty="0"/>
              <a:t>If Ann encrypts a message with Bob’s public key</a:t>
            </a:r>
          </a:p>
          <a:p>
            <a:pPr lvl="1"/>
            <a:r>
              <a:rPr lang="en-US" sz="2000" dirty="0"/>
              <a:t>Who can read it?</a:t>
            </a:r>
          </a:p>
          <a:p>
            <a:pPr lvl="1"/>
            <a:r>
              <a:rPr lang="en-US" sz="2000" dirty="0"/>
              <a:t>Do we know who encrypted the message?</a:t>
            </a:r>
          </a:p>
          <a:p>
            <a:endParaRPr lang="en-US" sz="2000" dirty="0" smtClean="0"/>
          </a:p>
          <a:p>
            <a:r>
              <a:rPr lang="en-US" sz="2400" dirty="0" smtClean="0"/>
              <a:t>Question 2:</a:t>
            </a:r>
          </a:p>
          <a:p>
            <a:pPr lvl="1"/>
            <a:r>
              <a:rPr lang="en-US" sz="2000" dirty="0"/>
              <a:t>If Bob encrypts a message with Ann’s public key?</a:t>
            </a:r>
          </a:p>
          <a:p>
            <a:pPr lvl="1"/>
            <a:r>
              <a:rPr lang="en-US" sz="2000" dirty="0"/>
              <a:t>Who can read it?</a:t>
            </a:r>
          </a:p>
          <a:p>
            <a:pPr lvl="1"/>
            <a:r>
              <a:rPr lang="en-US" sz="2000" dirty="0"/>
              <a:t>Do we know who encrypted the message?</a:t>
            </a:r>
          </a:p>
          <a:p>
            <a:endParaRPr lang="en-US" sz="1800" dirty="0"/>
          </a:p>
        </p:txBody>
      </p:sp>
      <p:sp>
        <p:nvSpPr>
          <p:cNvPr id="4" name="Footer Placeholder 3"/>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80</a:t>
            </a:fld>
            <a:endParaRPr lang="en-US"/>
          </a:p>
        </p:txBody>
      </p:sp>
    </p:spTree>
    <p:extLst>
      <p:ext uri="{BB962C8B-B14F-4D97-AF65-F5344CB8AC3E}">
        <p14:creationId xmlns:p14="http://schemas.microsoft.com/office/powerpoint/2010/main" val="3502684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28650" y="365126"/>
            <a:ext cx="7886700" cy="726439"/>
          </a:xfrm>
        </p:spPr>
        <p:txBody>
          <a:bodyPr>
            <a:normAutofit fontScale="90000"/>
          </a:bodyPr>
          <a:lstStyle/>
          <a:p>
            <a:pPr eaLnBrk="1" hangingPunct="1"/>
            <a:r>
              <a:rPr lang="en-US" altLang="en-US" dirty="0" smtClean="0"/>
              <a:t>Secure Sockets Layer (SSL)</a:t>
            </a:r>
          </a:p>
        </p:txBody>
      </p:sp>
      <p:sp>
        <p:nvSpPr>
          <p:cNvPr id="19460" name="Rectangle 3"/>
          <p:cNvSpPr>
            <a:spLocks noGrp="1" noChangeArrowheads="1"/>
          </p:cNvSpPr>
          <p:nvPr>
            <p:ph type="body" idx="1"/>
          </p:nvPr>
        </p:nvSpPr>
        <p:spPr>
          <a:xfrm>
            <a:off x="628650" y="1464197"/>
            <a:ext cx="7886700" cy="4712766"/>
          </a:xfrm>
        </p:spPr>
        <p:txBody>
          <a:bodyPr/>
          <a:lstStyle/>
          <a:p>
            <a:pPr eaLnBrk="1" hangingPunct="1">
              <a:lnSpc>
                <a:spcPct val="80000"/>
              </a:lnSpc>
            </a:pPr>
            <a:r>
              <a:rPr lang="en-US" altLang="en-US" sz="2800" dirty="0" smtClean="0"/>
              <a:t>Network protocol layers</a:t>
            </a:r>
          </a:p>
          <a:p>
            <a:pPr lvl="1" eaLnBrk="1" hangingPunct="1">
              <a:lnSpc>
                <a:spcPct val="80000"/>
              </a:lnSpc>
              <a:buFontTx/>
              <a:buNone/>
            </a:pPr>
            <a:r>
              <a:rPr lang="en-US" altLang="en-US" sz="2400" dirty="0" smtClean="0"/>
              <a:t>Application layer    HTTP   |   FTP   |   SMTP</a:t>
            </a:r>
          </a:p>
          <a:p>
            <a:pPr lvl="1" eaLnBrk="1" hangingPunct="1">
              <a:lnSpc>
                <a:spcPct val="80000"/>
              </a:lnSpc>
              <a:buFontTx/>
              <a:buNone/>
            </a:pPr>
            <a:r>
              <a:rPr lang="en-US" altLang="en-US" sz="2400" dirty="0" smtClean="0"/>
              <a:t>Transport layer              TCP   |   UDP</a:t>
            </a:r>
          </a:p>
          <a:p>
            <a:pPr lvl="1" eaLnBrk="1" hangingPunct="1">
              <a:lnSpc>
                <a:spcPct val="80000"/>
              </a:lnSpc>
              <a:buFontTx/>
              <a:buNone/>
            </a:pPr>
            <a:r>
              <a:rPr lang="en-US" altLang="en-US" sz="2400" dirty="0" smtClean="0"/>
              <a:t>Network layer                        IP</a:t>
            </a:r>
          </a:p>
          <a:p>
            <a:pPr lvl="1" eaLnBrk="1" hangingPunct="1">
              <a:lnSpc>
                <a:spcPct val="80000"/>
              </a:lnSpc>
              <a:buFontTx/>
              <a:buNone/>
            </a:pPr>
            <a:endParaRPr lang="en-US" altLang="en-US" sz="2400" dirty="0" smtClean="0"/>
          </a:p>
          <a:p>
            <a:pPr eaLnBrk="1" hangingPunct="1">
              <a:lnSpc>
                <a:spcPct val="80000"/>
              </a:lnSpc>
            </a:pPr>
            <a:r>
              <a:rPr lang="en-US" altLang="en-US" sz="2800" dirty="0" smtClean="0"/>
              <a:t>SSL adds a “transparent” layer</a:t>
            </a:r>
          </a:p>
          <a:p>
            <a:pPr lvl="1" eaLnBrk="1" hangingPunct="1">
              <a:lnSpc>
                <a:spcPct val="80000"/>
              </a:lnSpc>
              <a:buFontTx/>
              <a:buNone/>
            </a:pPr>
            <a:r>
              <a:rPr lang="en-US" altLang="en-US" sz="2400" dirty="0" smtClean="0"/>
              <a:t>Application layer           HTTP</a:t>
            </a:r>
          </a:p>
          <a:p>
            <a:pPr lvl="1" eaLnBrk="1" hangingPunct="1">
              <a:lnSpc>
                <a:spcPct val="80000"/>
              </a:lnSpc>
              <a:buFontTx/>
              <a:buNone/>
            </a:pPr>
            <a:r>
              <a:rPr lang="en-US" altLang="en-US" sz="2400" b="1" dirty="0" smtClean="0">
                <a:solidFill>
                  <a:srgbClr val="00B050"/>
                </a:solidFill>
              </a:rPr>
              <a:t>SSL layer                      SSL</a:t>
            </a:r>
          </a:p>
          <a:p>
            <a:pPr lvl="1" eaLnBrk="1" hangingPunct="1">
              <a:lnSpc>
                <a:spcPct val="80000"/>
              </a:lnSpc>
              <a:buFontTx/>
              <a:buNone/>
            </a:pPr>
            <a:r>
              <a:rPr lang="en-US" altLang="en-US" sz="2400" dirty="0" smtClean="0"/>
              <a:t>Transport layer        TCP   |   UDP</a:t>
            </a:r>
          </a:p>
          <a:p>
            <a:pPr lvl="1" eaLnBrk="1" hangingPunct="1">
              <a:lnSpc>
                <a:spcPct val="80000"/>
              </a:lnSpc>
              <a:buFontTx/>
              <a:buNone/>
            </a:pPr>
            <a:r>
              <a:rPr lang="en-US" altLang="en-US" sz="2400" dirty="0" smtClean="0"/>
              <a:t>Network layer                  IP</a:t>
            </a:r>
          </a:p>
          <a:p>
            <a:pPr lvl="1" eaLnBrk="1" hangingPunct="1">
              <a:lnSpc>
                <a:spcPct val="80000"/>
              </a:lnSpc>
              <a:buFontTx/>
              <a:buNone/>
            </a:pPr>
            <a:endParaRPr lang="en-US" altLang="en-US" sz="2400" dirty="0" smtClean="0"/>
          </a:p>
        </p:txBody>
      </p:sp>
      <p:sp>
        <p:nvSpPr>
          <p:cNvPr id="2" name="TextBox 1"/>
          <p:cNvSpPr txBox="1"/>
          <p:nvPr/>
        </p:nvSpPr>
        <p:spPr>
          <a:xfrm>
            <a:off x="6895618" y="3688466"/>
            <a:ext cx="2016889"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SSL uses a combination of public key and asymmetric key encryption</a:t>
            </a:r>
            <a:endParaRPr lang="en-US" sz="1600" dirty="0"/>
          </a:p>
        </p:txBody>
      </p:sp>
      <p:sp>
        <p:nvSpPr>
          <p:cNvPr id="3" name="Footer Placeholder 2"/>
          <p:cNvSpPr>
            <a:spLocks noGrp="1"/>
          </p:cNvSpPr>
          <p:nvPr>
            <p:ph type="ftr" sz="quarter" idx="11"/>
          </p:nvPr>
        </p:nvSpPr>
        <p:spPr/>
        <p:txBody>
          <a:bodyPr/>
          <a:lstStyle/>
          <a:p>
            <a:r>
              <a:rPr lang="en-US" smtClean="0"/>
              <a:t>Rob Capra - Understanding Web Protocols and Data Exchange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81</a:t>
            </a:fld>
            <a:endParaRPr lang="en-US"/>
          </a:p>
        </p:txBody>
      </p:sp>
    </p:spTree>
    <p:extLst>
      <p:ext uri="{BB962C8B-B14F-4D97-AF65-F5344CB8AC3E}">
        <p14:creationId xmlns:p14="http://schemas.microsoft.com/office/powerpoint/2010/main" val="12813109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28650" y="278041"/>
            <a:ext cx="7886700" cy="758280"/>
          </a:xfrm>
        </p:spPr>
        <p:txBody>
          <a:bodyPr>
            <a:normAutofit/>
          </a:bodyPr>
          <a:lstStyle/>
          <a:p>
            <a:pPr eaLnBrk="1" hangingPunct="1"/>
            <a:r>
              <a:rPr lang="en-US" altLang="en-US" sz="3800" dirty="0" smtClean="0"/>
              <a:t>Trusted Certificate Authorities</a:t>
            </a:r>
          </a:p>
        </p:txBody>
      </p:sp>
      <p:sp>
        <p:nvSpPr>
          <p:cNvPr id="19460" name="Rectangle 3"/>
          <p:cNvSpPr>
            <a:spLocks noGrp="1" noChangeArrowheads="1"/>
          </p:cNvSpPr>
          <p:nvPr>
            <p:ph type="body" idx="1"/>
          </p:nvPr>
        </p:nvSpPr>
        <p:spPr>
          <a:xfrm>
            <a:off x="628650" y="1105989"/>
            <a:ext cx="7886700" cy="4872335"/>
          </a:xfrm>
        </p:spPr>
        <p:txBody>
          <a:bodyPr>
            <a:normAutofit fontScale="85000" lnSpcReduction="10000"/>
          </a:bodyPr>
          <a:lstStyle/>
          <a:p>
            <a:pPr eaLnBrk="1" hangingPunct="1">
              <a:lnSpc>
                <a:spcPct val="110000"/>
              </a:lnSpc>
            </a:pPr>
            <a:r>
              <a:rPr lang="en-US" altLang="en-US" dirty="0" smtClean="0"/>
              <a:t>The problem:</a:t>
            </a:r>
          </a:p>
          <a:p>
            <a:pPr lvl="1">
              <a:lnSpc>
                <a:spcPct val="110000"/>
              </a:lnSpc>
            </a:pPr>
            <a:r>
              <a:rPr lang="en-US" altLang="en-US" sz="2000" dirty="0" smtClean="0"/>
              <a:t>How do you know that my public key is really mine and not someone else posing as me?</a:t>
            </a:r>
          </a:p>
          <a:p>
            <a:pPr lvl="1">
              <a:lnSpc>
                <a:spcPct val="110000"/>
              </a:lnSpc>
            </a:pPr>
            <a:r>
              <a:rPr lang="en-US" altLang="en-US" sz="2000" dirty="0" smtClean="0"/>
              <a:t>This is especially an issue for HTTPS  (e.g., my bank’s web site)</a:t>
            </a:r>
          </a:p>
          <a:p>
            <a:pPr>
              <a:lnSpc>
                <a:spcPct val="110000"/>
              </a:lnSpc>
            </a:pPr>
            <a:endParaRPr lang="en-US" altLang="en-US" dirty="0" smtClean="0"/>
          </a:p>
          <a:p>
            <a:pPr>
              <a:lnSpc>
                <a:spcPct val="110000"/>
              </a:lnSpc>
            </a:pPr>
            <a:r>
              <a:rPr lang="en-US" altLang="en-US" dirty="0" smtClean="0"/>
              <a:t>Trusted Certificate Authorities</a:t>
            </a:r>
          </a:p>
          <a:p>
            <a:pPr lvl="1">
              <a:lnSpc>
                <a:spcPct val="110000"/>
              </a:lnSpc>
            </a:pPr>
            <a:r>
              <a:rPr lang="en-US" altLang="en-US" sz="2000" dirty="0"/>
              <a:t>Issue certificates that identify an entity and their public key</a:t>
            </a:r>
          </a:p>
          <a:p>
            <a:pPr lvl="1">
              <a:lnSpc>
                <a:spcPct val="110000"/>
              </a:lnSpc>
            </a:pPr>
            <a:r>
              <a:rPr lang="en-US" altLang="en-US" sz="2000" dirty="0"/>
              <a:t>Sign the certificates with the CA private </a:t>
            </a:r>
            <a:r>
              <a:rPr lang="en-US" altLang="en-US" sz="2000" dirty="0" smtClean="0"/>
              <a:t>key</a:t>
            </a:r>
          </a:p>
          <a:p>
            <a:pPr marL="457200" lvl="1" indent="0">
              <a:lnSpc>
                <a:spcPct val="110000"/>
              </a:lnSpc>
              <a:buNone/>
            </a:pPr>
            <a:endParaRPr lang="en-US" altLang="en-US" sz="2000" dirty="0" smtClean="0"/>
          </a:p>
          <a:p>
            <a:pPr>
              <a:lnSpc>
                <a:spcPct val="110000"/>
              </a:lnSpc>
            </a:pPr>
            <a:r>
              <a:rPr lang="en-US" altLang="en-US" dirty="0"/>
              <a:t>How do we get/trust the CA public key?</a:t>
            </a:r>
          </a:p>
          <a:p>
            <a:pPr lvl="1">
              <a:lnSpc>
                <a:spcPct val="110000"/>
              </a:lnSpc>
            </a:pPr>
            <a:r>
              <a:rPr lang="en-US" altLang="en-US" sz="2000" dirty="0"/>
              <a:t>Often, it comes installed </a:t>
            </a:r>
            <a:r>
              <a:rPr lang="en-US" altLang="en-US" sz="2000" dirty="0" smtClean="0"/>
              <a:t>with </a:t>
            </a:r>
            <a:r>
              <a:rPr lang="en-US" altLang="en-US" sz="2000" dirty="0"/>
              <a:t>your </a:t>
            </a:r>
            <a:r>
              <a:rPr lang="en-US" altLang="en-US" sz="2000" dirty="0" smtClean="0"/>
              <a:t>computer OS or web browser</a:t>
            </a:r>
          </a:p>
          <a:p>
            <a:pPr lvl="1">
              <a:lnSpc>
                <a:spcPct val="110000"/>
              </a:lnSpc>
            </a:pPr>
            <a:r>
              <a:rPr lang="en-US" altLang="en-US" sz="2000" dirty="0" smtClean="0"/>
              <a:t>But… sometimes issues with that (e.g., 2015 Lenovo </a:t>
            </a:r>
            <a:r>
              <a:rPr lang="en-US" altLang="en-US" sz="2000" dirty="0" err="1" smtClean="0"/>
              <a:t>Superfish</a:t>
            </a:r>
            <a:r>
              <a:rPr lang="en-US" altLang="en-US" sz="2000" dirty="0" smtClean="0"/>
              <a:t> issue)</a:t>
            </a:r>
            <a:endParaRPr lang="en-US" altLang="en-US" sz="2000" dirty="0"/>
          </a:p>
          <a:p>
            <a:pPr marL="914400" lvl="2" indent="0">
              <a:lnSpc>
                <a:spcPct val="110000"/>
              </a:lnSpc>
              <a:buNone/>
            </a:pPr>
            <a:endParaRPr lang="en-US" altLang="en-US" sz="1600" dirty="0"/>
          </a:p>
          <a:p>
            <a:pPr lvl="1" eaLnBrk="1" hangingPunct="1">
              <a:lnSpc>
                <a:spcPct val="110000"/>
              </a:lnSpc>
              <a:buFontTx/>
              <a:buNone/>
            </a:pPr>
            <a:endParaRPr lang="en-US" altLang="en-US" sz="24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82</a:t>
            </a:fld>
            <a:endParaRPr lang="en-US"/>
          </a:p>
        </p:txBody>
      </p:sp>
    </p:spTree>
    <p:extLst>
      <p:ext uri="{BB962C8B-B14F-4D97-AF65-F5344CB8AC3E}">
        <p14:creationId xmlns:p14="http://schemas.microsoft.com/office/powerpoint/2010/main" val="24069941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4450" y="417838"/>
            <a:ext cx="8090321" cy="2123658"/>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a:t>
            </a:r>
            <a:r>
              <a:rPr lang="en-US" sz="4400" dirty="0">
                <a:latin typeface="Verdana" panose="020B0604030504040204" pitchFamily="34" charset="0"/>
                <a:ea typeface="Verdana" panose="020B0604030504040204" pitchFamily="34" charset="0"/>
                <a:cs typeface="Verdana" panose="020B0604030504040204" pitchFamily="34" charset="0"/>
              </a:rPr>
              <a:t>4</a:t>
            </a:r>
            <a:r>
              <a:rPr lang="en-US" sz="4400" dirty="0" smtClean="0">
                <a:latin typeface="Verdana" panose="020B0604030504040204" pitchFamily="34" charset="0"/>
                <a:ea typeface="Verdana" panose="020B0604030504040204" pitchFamily="34" charset="0"/>
                <a:cs typeface="Verdana" panose="020B0604030504040204" pitchFamily="34" charset="0"/>
              </a:rPr>
              <a:t>:</a:t>
            </a:r>
          </a:p>
          <a:p>
            <a:r>
              <a:rPr lang="en-US" sz="4400" b="1" dirty="0" smtClean="0"/>
              <a:t>Session Control and User Authentication</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86609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0"/>
            <a:ext cx="7772400" cy="1143000"/>
          </a:xfrm>
        </p:spPr>
        <p:txBody>
          <a:bodyPr/>
          <a:lstStyle/>
          <a:p>
            <a:pPr eaLnBrk="1" hangingPunct="1"/>
            <a:r>
              <a:rPr lang="en-US" dirty="0" smtClean="0"/>
              <a:t>Session Control</a:t>
            </a:r>
          </a:p>
        </p:txBody>
      </p:sp>
      <p:sp>
        <p:nvSpPr>
          <p:cNvPr id="21508" name="Rectangle 3"/>
          <p:cNvSpPr>
            <a:spLocks noGrp="1" noChangeArrowheads="1"/>
          </p:cNvSpPr>
          <p:nvPr>
            <p:ph type="body" idx="1"/>
          </p:nvPr>
        </p:nvSpPr>
        <p:spPr>
          <a:xfrm>
            <a:off x="569913" y="1417638"/>
            <a:ext cx="7772400" cy="654050"/>
          </a:xfrm>
        </p:spPr>
        <p:txBody>
          <a:bodyPr>
            <a:normAutofit/>
          </a:bodyPr>
          <a:lstStyle/>
          <a:p>
            <a:pPr eaLnBrk="1" hangingPunct="1"/>
            <a:r>
              <a:rPr lang="en-US" sz="3200" dirty="0" smtClean="0"/>
              <a:t>What is session control?</a:t>
            </a:r>
          </a:p>
        </p:txBody>
      </p:sp>
      <p:sp>
        <p:nvSpPr>
          <p:cNvPr id="6" name="Rectangle 3"/>
          <p:cNvSpPr txBox="1">
            <a:spLocks noChangeArrowheads="1"/>
          </p:cNvSpPr>
          <p:nvPr/>
        </p:nvSpPr>
        <p:spPr bwMode="auto">
          <a:xfrm>
            <a:off x="569913" y="2112963"/>
            <a:ext cx="7772400" cy="687387"/>
          </a:xfrm>
          <a:prstGeom prst="rect">
            <a:avLst/>
          </a:prstGeom>
          <a:noFill/>
          <a:ln w="9525">
            <a:noFill/>
            <a:miter lim="800000"/>
            <a:headEnd/>
            <a:tailEnd/>
          </a:ln>
          <a:effectLst/>
        </p:spPr>
        <p:txBody>
          <a:bodyPr/>
          <a:lstStyle/>
          <a:p>
            <a:pPr marL="342900" indent="-342900">
              <a:spcBef>
                <a:spcPct val="20000"/>
              </a:spcBef>
              <a:buFontTx/>
              <a:buChar char="•"/>
              <a:defRPr/>
            </a:pPr>
            <a:r>
              <a:rPr lang="en-US" sz="3200" kern="0" dirty="0">
                <a:latin typeface="+mn-lt"/>
              </a:rPr>
              <a:t>HTTP is stateless</a:t>
            </a:r>
          </a:p>
        </p:txBody>
      </p:sp>
      <p:sp>
        <p:nvSpPr>
          <p:cNvPr id="7" name="Rectangle 3"/>
          <p:cNvSpPr txBox="1">
            <a:spLocks noChangeArrowheads="1"/>
          </p:cNvSpPr>
          <p:nvPr/>
        </p:nvSpPr>
        <p:spPr bwMode="auto">
          <a:xfrm>
            <a:off x="569913" y="2830513"/>
            <a:ext cx="7772400" cy="2747962"/>
          </a:xfrm>
          <a:prstGeom prst="rect">
            <a:avLst/>
          </a:prstGeom>
          <a:noFill/>
          <a:ln w="9525">
            <a:noFill/>
            <a:miter lim="800000"/>
            <a:headEnd/>
            <a:tailEnd/>
          </a:ln>
          <a:effectLst/>
        </p:spPr>
        <p:txBody>
          <a:bodyPr/>
          <a:lstStyle/>
          <a:p>
            <a:pPr marL="342900" indent="-342900">
              <a:spcBef>
                <a:spcPct val="20000"/>
              </a:spcBef>
              <a:buFontTx/>
              <a:buChar char="•"/>
              <a:defRPr/>
            </a:pPr>
            <a:r>
              <a:rPr lang="en-US" sz="3200" kern="0" dirty="0" smtClean="0">
                <a:latin typeface="+mn-lt"/>
              </a:rPr>
              <a:t>So</a:t>
            </a:r>
            <a:r>
              <a:rPr lang="en-US" sz="3200" kern="0" dirty="0">
                <a:latin typeface="+mn-lt"/>
              </a:rPr>
              <a:t>…</a:t>
            </a:r>
          </a:p>
          <a:p>
            <a:pPr marL="742950" lvl="1" indent="-285750">
              <a:spcBef>
                <a:spcPct val="20000"/>
              </a:spcBef>
              <a:buFontTx/>
              <a:buChar char="–"/>
              <a:defRPr/>
            </a:pPr>
            <a:r>
              <a:rPr lang="en-US" sz="2400" kern="0" dirty="0">
                <a:latin typeface="+mn-lt"/>
              </a:rPr>
              <a:t>How do we keep track of users across multiple pages?</a:t>
            </a:r>
          </a:p>
          <a:p>
            <a:pPr marL="342900" indent="-342900">
              <a:spcBef>
                <a:spcPct val="20000"/>
              </a:spcBef>
              <a:buFontTx/>
              <a:buChar char="•"/>
              <a:defRPr/>
            </a:pPr>
            <a:r>
              <a:rPr lang="en-US" sz="3200" kern="0" dirty="0">
                <a:latin typeface="+mn-lt"/>
              </a:rPr>
              <a:t>Answer:</a:t>
            </a:r>
          </a:p>
          <a:p>
            <a:pPr marL="742950" lvl="1" indent="-285750">
              <a:spcBef>
                <a:spcPct val="20000"/>
              </a:spcBef>
              <a:buFontTx/>
              <a:buChar char="–"/>
              <a:defRPr/>
            </a:pPr>
            <a:r>
              <a:rPr lang="en-US" sz="2800" kern="0" dirty="0">
                <a:latin typeface="+mn-lt"/>
              </a:rPr>
              <a:t>Session control / management</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84</a:t>
            </a:fld>
            <a:endParaRPr lang="en-US"/>
          </a:p>
        </p:txBody>
      </p:sp>
    </p:spTree>
    <p:extLst>
      <p:ext uri="{BB962C8B-B14F-4D97-AF65-F5344CB8AC3E}">
        <p14:creationId xmlns:p14="http://schemas.microsoft.com/office/powerpoint/2010/main" val="123034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15240"/>
            <a:ext cx="7772400" cy="1143000"/>
          </a:xfrm>
        </p:spPr>
        <p:txBody>
          <a:bodyPr/>
          <a:lstStyle/>
          <a:p>
            <a:pPr eaLnBrk="1" hangingPunct="1"/>
            <a:r>
              <a:rPr lang="en-US" dirty="0" smtClean="0"/>
              <a:t>Session control – How?</a:t>
            </a:r>
          </a:p>
        </p:txBody>
      </p:sp>
      <p:sp>
        <p:nvSpPr>
          <p:cNvPr id="22532" name="Rectangle 3"/>
          <p:cNvSpPr>
            <a:spLocks noGrp="1" noChangeArrowheads="1"/>
          </p:cNvSpPr>
          <p:nvPr>
            <p:ph type="body" idx="1"/>
          </p:nvPr>
        </p:nvSpPr>
        <p:spPr>
          <a:xfrm>
            <a:off x="685800" y="995424"/>
            <a:ext cx="7772400" cy="5110222"/>
          </a:xfrm>
        </p:spPr>
        <p:txBody>
          <a:bodyPr>
            <a:normAutofit fontScale="92500" lnSpcReduction="10000"/>
          </a:bodyPr>
          <a:lstStyle/>
          <a:p>
            <a:pPr eaLnBrk="1" hangingPunct="1">
              <a:lnSpc>
                <a:spcPct val="80000"/>
              </a:lnSpc>
            </a:pPr>
            <a:r>
              <a:rPr lang="en-US" sz="2800" dirty="0" smtClean="0"/>
              <a:t>Session ID</a:t>
            </a:r>
          </a:p>
          <a:p>
            <a:pPr lvl="1" eaLnBrk="1" hangingPunct="1">
              <a:lnSpc>
                <a:spcPct val="80000"/>
              </a:lnSpc>
            </a:pPr>
            <a:r>
              <a:rPr lang="en-US" sz="2400" dirty="0" smtClean="0"/>
              <a:t>Unique key to identify each session (e.g. 8c6ea32b1)</a:t>
            </a:r>
          </a:p>
          <a:p>
            <a:pPr lvl="1" eaLnBrk="1" hangingPunct="1">
              <a:lnSpc>
                <a:spcPct val="80000"/>
              </a:lnSpc>
            </a:pPr>
            <a:r>
              <a:rPr lang="en-US" sz="2400" b="1" dirty="0" smtClean="0"/>
              <a:t>Web site example</a:t>
            </a:r>
            <a:r>
              <a:rPr lang="en-US" sz="2400" dirty="0" smtClean="0"/>
              <a:t>, visit sites, look at cookies/</a:t>
            </a:r>
            <a:r>
              <a:rPr lang="en-US" sz="2400" dirty="0" err="1" smtClean="0"/>
              <a:t>sids</a:t>
            </a:r>
            <a:endParaRPr lang="en-US" sz="2400" dirty="0" smtClean="0"/>
          </a:p>
          <a:p>
            <a:pPr eaLnBrk="1" hangingPunct="1">
              <a:lnSpc>
                <a:spcPct val="80000"/>
              </a:lnSpc>
            </a:pPr>
            <a:endParaRPr lang="en-US" sz="2800" dirty="0" smtClean="0"/>
          </a:p>
          <a:p>
            <a:pPr eaLnBrk="1" hangingPunct="1">
              <a:lnSpc>
                <a:spcPct val="80000"/>
              </a:lnSpc>
            </a:pPr>
            <a:r>
              <a:rPr lang="en-US" sz="2800" dirty="0" smtClean="0"/>
              <a:t>Cookies</a:t>
            </a:r>
          </a:p>
          <a:p>
            <a:pPr lvl="1" eaLnBrk="1" hangingPunct="1">
              <a:lnSpc>
                <a:spcPct val="80000"/>
              </a:lnSpc>
            </a:pPr>
            <a:r>
              <a:rPr lang="en-US" sz="2400" dirty="0" smtClean="0"/>
              <a:t>Small </a:t>
            </a:r>
            <a:r>
              <a:rPr lang="en-US" sz="2400" b="1" dirty="0" smtClean="0"/>
              <a:t>name-value</a:t>
            </a:r>
            <a:r>
              <a:rPr lang="en-US" sz="2400" dirty="0" smtClean="0"/>
              <a:t> pair of information stored at the client, placed by the server</a:t>
            </a:r>
          </a:p>
          <a:p>
            <a:pPr lvl="1" eaLnBrk="1" hangingPunct="1">
              <a:lnSpc>
                <a:spcPct val="80000"/>
              </a:lnSpc>
            </a:pPr>
            <a:r>
              <a:rPr lang="en-US" sz="2400" dirty="0" smtClean="0"/>
              <a:t>Can be used to store a session id</a:t>
            </a:r>
          </a:p>
          <a:p>
            <a:pPr lvl="1" eaLnBrk="1" hangingPunct="1">
              <a:lnSpc>
                <a:spcPct val="80000"/>
              </a:lnSpc>
            </a:pPr>
            <a:endParaRPr lang="en-US" dirty="0"/>
          </a:p>
          <a:p>
            <a:pPr>
              <a:lnSpc>
                <a:spcPct val="80000"/>
              </a:lnSpc>
            </a:pPr>
            <a:r>
              <a:rPr lang="en-US" sz="2800" dirty="0" smtClean="0"/>
              <a:t>Look at examples on websites such as Amazon.</a:t>
            </a:r>
          </a:p>
          <a:p>
            <a:pPr lvl="1">
              <a:lnSpc>
                <a:spcPct val="80000"/>
              </a:lnSpc>
            </a:pPr>
            <a:r>
              <a:rPr lang="en-US" sz="2400" dirty="0" smtClean="0"/>
              <a:t>Firefox </a:t>
            </a:r>
            <a:r>
              <a:rPr lang="en-US" sz="2400" dirty="0" smtClean="0">
                <a:sym typeface="Wingdings" panose="05000000000000000000" pitchFamily="2" charset="2"/>
              </a:rPr>
              <a:t> Hamburger  Options  Privacy</a:t>
            </a:r>
          </a:p>
          <a:p>
            <a:pPr lvl="1">
              <a:lnSpc>
                <a:spcPct val="80000"/>
              </a:lnSpc>
            </a:pPr>
            <a:r>
              <a:rPr lang="en-US" dirty="0" smtClean="0">
                <a:sym typeface="Wingdings" panose="05000000000000000000" pitchFamily="2" charset="2"/>
              </a:rPr>
              <a:t>History  Use custom settings for history</a:t>
            </a:r>
          </a:p>
          <a:p>
            <a:pPr lvl="1">
              <a:lnSpc>
                <a:spcPct val="80000"/>
              </a:lnSpc>
            </a:pPr>
            <a:r>
              <a:rPr lang="en-US" dirty="0" smtClean="0">
                <a:sym typeface="Wingdings" panose="05000000000000000000" pitchFamily="2" charset="2"/>
              </a:rPr>
              <a:t>Click “Show cookies”</a:t>
            </a:r>
            <a:endParaRPr lang="en-US" sz="2400" dirty="0" smtClean="0"/>
          </a:p>
          <a:p>
            <a:pPr lvl="1" eaLnBrk="1" hangingPunct="1">
              <a:lnSpc>
                <a:spcPct val="80000"/>
              </a:lnSpc>
            </a:pPr>
            <a:endParaRPr lang="en-US" sz="24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85</a:t>
            </a:fld>
            <a:endParaRPr lang="en-US"/>
          </a:p>
        </p:txBody>
      </p:sp>
    </p:spTree>
    <p:extLst>
      <p:ext uri="{BB962C8B-B14F-4D97-AF65-F5344CB8AC3E}">
        <p14:creationId xmlns:p14="http://schemas.microsoft.com/office/powerpoint/2010/main" val="7014343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37" y="336189"/>
            <a:ext cx="7886700" cy="603845"/>
          </a:xfrm>
        </p:spPr>
        <p:txBody>
          <a:bodyPr>
            <a:normAutofit fontScale="90000"/>
          </a:bodyPr>
          <a:lstStyle/>
          <a:p>
            <a:r>
              <a:rPr lang="en-US" sz="4000" dirty="0" smtClean="0"/>
              <a:t>Session Control using Cookies</a:t>
            </a:r>
            <a:endParaRPr lang="en-US" sz="4000" dirty="0"/>
          </a:p>
        </p:txBody>
      </p:sp>
      <p:sp>
        <p:nvSpPr>
          <p:cNvPr id="7" name="Rectangle 6"/>
          <p:cNvSpPr/>
          <p:nvPr/>
        </p:nvSpPr>
        <p:spPr>
          <a:xfrm>
            <a:off x="443131" y="1570514"/>
            <a:ext cx="990600" cy="762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Client Web Browser</a:t>
            </a:r>
            <a:endParaRPr lang="en-US" sz="1200" dirty="0">
              <a:solidFill>
                <a:schemeClr val="tx1"/>
              </a:solidFill>
              <a:latin typeface="+mj-lt"/>
            </a:endParaRPr>
          </a:p>
        </p:txBody>
      </p:sp>
      <p:cxnSp>
        <p:nvCxnSpPr>
          <p:cNvPr id="10" name="Straight Arrow Connector 9"/>
          <p:cNvCxnSpPr/>
          <p:nvPr/>
        </p:nvCxnSpPr>
        <p:spPr>
          <a:xfrm>
            <a:off x="1429682" y="1876063"/>
            <a:ext cx="12440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426893" y="1953237"/>
            <a:ext cx="124683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673731" y="1320059"/>
            <a:ext cx="1399500" cy="1049491"/>
            <a:chOff x="3209642" y="1348995"/>
            <a:chExt cx="1399500" cy="1049491"/>
          </a:xfrm>
        </p:grpSpPr>
        <p:sp>
          <p:nvSpPr>
            <p:cNvPr id="6" name="Rectangle 5"/>
            <p:cNvSpPr/>
            <p:nvPr/>
          </p:nvSpPr>
          <p:spPr>
            <a:xfrm>
              <a:off x="3209642" y="1348995"/>
              <a:ext cx="1399500" cy="1049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6" name="TextBox 15"/>
            <p:cNvSpPr txBox="1"/>
            <p:nvPr/>
          </p:nvSpPr>
          <p:spPr>
            <a:xfrm>
              <a:off x="3393994" y="1368623"/>
              <a:ext cx="1081515" cy="276999"/>
            </a:xfrm>
            <a:prstGeom prst="rect">
              <a:avLst/>
            </a:prstGeom>
            <a:noFill/>
          </p:spPr>
          <p:txBody>
            <a:bodyPr wrap="none" rtlCol="0">
              <a:spAutoFit/>
            </a:bodyPr>
            <a:lstStyle/>
            <a:p>
              <a:r>
                <a:rPr lang="en-US" sz="1200" dirty="0" smtClean="0">
                  <a:latin typeface="+mj-lt"/>
                </a:rPr>
                <a:t>Web Server</a:t>
              </a:r>
            </a:p>
          </p:txBody>
        </p:sp>
        <p:sp>
          <p:nvSpPr>
            <p:cNvPr id="19" name="Rectangle 18"/>
            <p:cNvSpPr/>
            <p:nvPr/>
          </p:nvSpPr>
          <p:spPr>
            <a:xfrm>
              <a:off x="3209642" y="1825993"/>
              <a:ext cx="699750" cy="571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Apache</a:t>
              </a:r>
              <a:endParaRPr lang="en-US" sz="1200" dirty="0">
                <a:solidFill>
                  <a:schemeClr val="tx1"/>
                </a:solidFill>
                <a:latin typeface="+mj-lt"/>
              </a:endParaRPr>
            </a:p>
          </p:txBody>
        </p:sp>
        <p:sp>
          <p:nvSpPr>
            <p:cNvPr id="34" name="Rectangle 33"/>
            <p:cNvSpPr/>
            <p:nvPr/>
          </p:nvSpPr>
          <p:spPr>
            <a:xfrm>
              <a:off x="4045927" y="1825994"/>
              <a:ext cx="563215" cy="571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PHP</a:t>
              </a:r>
              <a:endParaRPr lang="en-US" sz="1200" dirty="0">
                <a:solidFill>
                  <a:schemeClr val="tx1"/>
                </a:solidFill>
                <a:latin typeface="+mj-lt"/>
              </a:endParaRPr>
            </a:p>
          </p:txBody>
        </p:sp>
      </p:grpSp>
      <p:sp>
        <p:nvSpPr>
          <p:cNvPr id="46" name="TextBox 45"/>
          <p:cNvSpPr txBox="1"/>
          <p:nvPr/>
        </p:nvSpPr>
        <p:spPr>
          <a:xfrm>
            <a:off x="4349187" y="1339687"/>
            <a:ext cx="1905000" cy="1200329"/>
          </a:xfrm>
          <a:prstGeom prst="rect">
            <a:avLst/>
          </a:prstGeom>
          <a:noFill/>
        </p:spPr>
        <p:txBody>
          <a:bodyPr wrap="square" rtlCol="0">
            <a:spAutoFit/>
          </a:bodyPr>
          <a:lstStyle/>
          <a:p>
            <a:r>
              <a:rPr lang="en-US" sz="1200" dirty="0" smtClean="0">
                <a:latin typeface="+mj-lt"/>
                <a:cs typeface="Courier New" pitchFamily="49" charset="0"/>
              </a:rPr>
              <a:t>On the server, PHP keeps a list of session ids and stores data associated with each session id.</a:t>
            </a:r>
          </a:p>
          <a:p>
            <a:endParaRPr lang="en-US" sz="1200" dirty="0">
              <a:latin typeface="+mj-lt"/>
              <a:cs typeface="Courier New" pitchFamily="49"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10749197"/>
              </p:ext>
            </p:extLst>
          </p:nvPr>
        </p:nvGraphicFramePr>
        <p:xfrm>
          <a:off x="6406587" y="1145594"/>
          <a:ext cx="2379958" cy="2175049"/>
        </p:xfrm>
        <a:graphic>
          <a:graphicData uri="http://schemas.openxmlformats.org/drawingml/2006/table">
            <a:tbl>
              <a:tblPr firstRow="1" bandRow="1">
                <a:tableStyleId>{5940675A-B579-460E-94D1-54222C63F5DA}</a:tableStyleId>
              </a:tblPr>
              <a:tblGrid>
                <a:gridCol w="609600"/>
                <a:gridCol w="1770358"/>
              </a:tblGrid>
              <a:tr h="408118">
                <a:tc>
                  <a:txBody>
                    <a:bodyPr/>
                    <a:lstStyle/>
                    <a:p>
                      <a:r>
                        <a:rPr lang="en-US" sz="1050" dirty="0" err="1" smtClean="0"/>
                        <a:t>Sess_ID</a:t>
                      </a:r>
                      <a:endParaRPr lang="en-US" sz="1050" dirty="0"/>
                    </a:p>
                  </a:txBody>
                  <a:tcPr/>
                </a:tc>
                <a:tc>
                  <a:txBody>
                    <a:bodyPr/>
                    <a:lstStyle/>
                    <a:p>
                      <a:r>
                        <a:rPr lang="en-US" sz="1050" dirty="0" smtClean="0"/>
                        <a:t>Data</a:t>
                      </a:r>
                      <a:endParaRPr lang="en-US" sz="1050" dirty="0"/>
                    </a:p>
                  </a:txBody>
                  <a:tcPr/>
                </a:tc>
              </a:tr>
              <a:tr h="734613">
                <a:tc>
                  <a:txBody>
                    <a:bodyPr/>
                    <a:lstStyle/>
                    <a:p>
                      <a:r>
                        <a:rPr lang="en-US" sz="1050" dirty="0" smtClean="0"/>
                        <a:t>123</a:t>
                      </a:r>
                      <a:endParaRPr lang="en-US" sz="1050" dirty="0"/>
                    </a:p>
                  </a:txBody>
                  <a:tcPr/>
                </a:tc>
                <a:tc>
                  <a:txBody>
                    <a:bodyPr/>
                    <a:lstStyle/>
                    <a:p>
                      <a:r>
                        <a:rPr lang="en-US" sz="1050" dirty="0" smtClean="0"/>
                        <a:t>Username = joe</a:t>
                      </a:r>
                    </a:p>
                    <a:p>
                      <a:r>
                        <a:rPr lang="en-US" sz="1050" dirty="0" err="1" smtClean="0"/>
                        <a:t>Cart_items</a:t>
                      </a:r>
                      <a:r>
                        <a:rPr lang="en-US" sz="1050" dirty="0" smtClean="0"/>
                        <a:t> = {</a:t>
                      </a:r>
                      <a:r>
                        <a:rPr lang="en-US" sz="1050" baseline="0" dirty="0" smtClean="0"/>
                        <a:t> </a:t>
                      </a:r>
                      <a:r>
                        <a:rPr lang="en-US" sz="1050" baseline="0" dirty="0" err="1" smtClean="0"/>
                        <a:t>bluray</a:t>
                      </a:r>
                      <a:r>
                        <a:rPr lang="en-US" sz="1050" baseline="0" dirty="0" smtClean="0"/>
                        <a:t> player, </a:t>
                      </a:r>
                      <a:r>
                        <a:rPr lang="en-US" sz="1050" baseline="0" dirty="0" err="1" smtClean="0"/>
                        <a:t>starwars</a:t>
                      </a:r>
                      <a:r>
                        <a:rPr lang="en-US" sz="1050" baseline="0" dirty="0" smtClean="0"/>
                        <a:t> </a:t>
                      </a:r>
                      <a:r>
                        <a:rPr lang="en-US" sz="1050" baseline="0" dirty="0" err="1" smtClean="0"/>
                        <a:t>bluray</a:t>
                      </a:r>
                      <a:r>
                        <a:rPr lang="en-US" sz="1050" baseline="0" dirty="0" smtClean="0"/>
                        <a:t>, </a:t>
                      </a:r>
                      <a:r>
                        <a:rPr lang="en-US" sz="1050" baseline="0" dirty="0" err="1" smtClean="0"/>
                        <a:t>hdmi</a:t>
                      </a:r>
                      <a:r>
                        <a:rPr lang="en-US" sz="1050" baseline="0" dirty="0" smtClean="0"/>
                        <a:t> cable }</a:t>
                      </a:r>
                      <a:endParaRPr lang="en-US" sz="1050" dirty="0" smtClean="0"/>
                    </a:p>
                    <a:p>
                      <a:endParaRPr lang="en-US" sz="1050" dirty="0"/>
                    </a:p>
                  </a:txBody>
                  <a:tcPr/>
                </a:tc>
              </a:tr>
              <a:tr h="571366">
                <a:tc>
                  <a:txBody>
                    <a:bodyPr/>
                    <a:lstStyle/>
                    <a:p>
                      <a:r>
                        <a:rPr lang="en-US" sz="1050" dirty="0" smtClean="0"/>
                        <a:t>456</a:t>
                      </a:r>
                      <a:endParaRPr lang="en-US" sz="1050" dirty="0"/>
                    </a:p>
                  </a:txBody>
                  <a:tcPr/>
                </a:tc>
                <a:tc>
                  <a:txBody>
                    <a:bodyPr/>
                    <a:lstStyle/>
                    <a:p>
                      <a:r>
                        <a:rPr lang="en-US" sz="1050" dirty="0" smtClean="0"/>
                        <a:t>Username = sally</a:t>
                      </a:r>
                    </a:p>
                    <a:p>
                      <a:r>
                        <a:rPr lang="en-US" sz="1050" dirty="0" err="1" smtClean="0"/>
                        <a:t>Cart_items</a:t>
                      </a:r>
                      <a:r>
                        <a:rPr lang="en-US" sz="1050" baseline="0" dirty="0" smtClean="0"/>
                        <a:t> = </a:t>
                      </a:r>
                      <a:r>
                        <a:rPr lang="en-US" sz="1050" dirty="0" smtClean="0"/>
                        <a:t>{</a:t>
                      </a:r>
                      <a:r>
                        <a:rPr lang="en-US" sz="1050" baseline="0" dirty="0" smtClean="0"/>
                        <a:t> </a:t>
                      </a:r>
                      <a:r>
                        <a:rPr lang="en-US" sz="1050" baseline="0" dirty="0" err="1" smtClean="0"/>
                        <a:t>xbox</a:t>
                      </a:r>
                      <a:r>
                        <a:rPr lang="en-US" sz="1050" baseline="0" dirty="0" smtClean="0"/>
                        <a:t>, </a:t>
                      </a:r>
                      <a:r>
                        <a:rPr lang="en-US" sz="1050" baseline="0" dirty="0" err="1" smtClean="0"/>
                        <a:t>hdmi</a:t>
                      </a:r>
                      <a:r>
                        <a:rPr lang="en-US" sz="1050" baseline="0" dirty="0" smtClean="0"/>
                        <a:t> cable, </a:t>
                      </a:r>
                      <a:r>
                        <a:rPr lang="en-US" sz="1050" baseline="0" dirty="0" err="1" smtClean="0"/>
                        <a:t>doritos</a:t>
                      </a:r>
                      <a:r>
                        <a:rPr lang="en-US" sz="1050" baseline="0" dirty="0" smtClean="0"/>
                        <a:t> }</a:t>
                      </a:r>
                      <a:endParaRPr lang="en-US" sz="1050" dirty="0"/>
                    </a:p>
                  </a:txBody>
                  <a:tcPr/>
                </a:tc>
              </a:tr>
              <a:tr h="300529">
                <a:tc>
                  <a:txBody>
                    <a:bodyPr/>
                    <a:lstStyle/>
                    <a:p>
                      <a:r>
                        <a:rPr lang="en-US" sz="1050" dirty="0" smtClean="0"/>
                        <a:t>...</a:t>
                      </a:r>
                      <a:endParaRPr lang="en-US" sz="1050" dirty="0"/>
                    </a:p>
                  </a:txBody>
                  <a:tcPr/>
                </a:tc>
                <a:tc>
                  <a:txBody>
                    <a:bodyPr/>
                    <a:lstStyle/>
                    <a:p>
                      <a:r>
                        <a:rPr lang="en-US" sz="1050" dirty="0" smtClean="0"/>
                        <a:t>...</a:t>
                      </a:r>
                      <a:endParaRPr lang="en-US" sz="1050" dirty="0"/>
                    </a:p>
                  </a:txBody>
                  <a:tcPr/>
                </a:tc>
              </a:tr>
            </a:tbl>
          </a:graphicData>
        </a:graphic>
      </p:graphicFrame>
      <p:cxnSp>
        <p:nvCxnSpPr>
          <p:cNvPr id="23" name="Straight Arrow Connector 22"/>
          <p:cNvCxnSpPr/>
          <p:nvPr/>
        </p:nvCxnSpPr>
        <p:spPr>
          <a:xfrm>
            <a:off x="5929855" y="1876063"/>
            <a:ext cx="3819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3"/>
          </p:cNvCxnSpPr>
          <p:nvPr/>
        </p:nvCxnSpPr>
        <p:spPr>
          <a:xfrm flipV="1">
            <a:off x="4073231" y="2082807"/>
            <a:ext cx="27595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86787" y="2617189"/>
            <a:ext cx="5867400" cy="3231654"/>
          </a:xfrm>
          <a:prstGeom prst="rect">
            <a:avLst/>
          </a:prstGeom>
          <a:noFill/>
        </p:spPr>
        <p:txBody>
          <a:bodyPr wrap="square" rtlCol="0">
            <a:spAutoFit/>
          </a:bodyPr>
          <a:lstStyle/>
          <a:p>
            <a:pPr marL="342900" indent="-342900">
              <a:buAutoNum type="arabicPeriod"/>
            </a:pPr>
            <a:r>
              <a:rPr lang="en-US" sz="1200" dirty="0" smtClean="0">
                <a:latin typeface="+mj-lt"/>
              </a:rPr>
              <a:t>First time client connects to server, client does not have a cookie with a session id.</a:t>
            </a:r>
          </a:p>
          <a:p>
            <a:pPr marL="342900" indent="-342900">
              <a:buAutoNum type="arabicPeriod"/>
            </a:pPr>
            <a:endParaRPr lang="en-US" sz="1200" dirty="0" smtClean="0">
              <a:latin typeface="+mj-lt"/>
            </a:endParaRPr>
          </a:p>
          <a:p>
            <a:pPr marL="342900" indent="-342900">
              <a:buAutoNum type="arabicPeriod"/>
            </a:pPr>
            <a:r>
              <a:rPr lang="en-US" sz="1200" dirty="0" smtClean="0">
                <a:latin typeface="+mj-lt"/>
              </a:rPr>
              <a:t>Server (PHP) sends back a session id as a cookie in the HTTP response header.</a:t>
            </a:r>
          </a:p>
          <a:p>
            <a:pPr marL="342900" indent="-342900">
              <a:buAutoNum type="arabicPeriod"/>
            </a:pPr>
            <a:endParaRPr lang="en-US" sz="1200" dirty="0" smtClean="0">
              <a:latin typeface="+mj-lt"/>
            </a:endParaRPr>
          </a:p>
          <a:p>
            <a:pPr marL="342900" indent="-342900">
              <a:buAutoNum type="arabicPeriod"/>
            </a:pPr>
            <a:r>
              <a:rPr lang="en-US" sz="1200" dirty="0" smtClean="0">
                <a:latin typeface="+mj-lt"/>
              </a:rPr>
              <a:t>The client then decides what to do with this cookie.  In most cases, the client will save the cookie with the session id.</a:t>
            </a:r>
          </a:p>
          <a:p>
            <a:pPr marL="342900" indent="-342900">
              <a:buAutoNum type="arabicPeriod"/>
            </a:pPr>
            <a:endParaRPr lang="en-US" sz="1200" dirty="0" smtClean="0">
              <a:latin typeface="+mj-lt"/>
            </a:endParaRPr>
          </a:p>
          <a:p>
            <a:pPr marL="342900" indent="-342900">
              <a:buAutoNum type="arabicPeriod"/>
            </a:pPr>
            <a:r>
              <a:rPr lang="en-US" sz="1200" dirty="0" smtClean="0">
                <a:latin typeface="+mj-lt"/>
              </a:rPr>
              <a:t>On later connections to the server, the client can choose to send the session id cookie back to the server (as part of the HTTP request header) so that the server will know that we are returning.</a:t>
            </a:r>
          </a:p>
          <a:p>
            <a:pPr marL="342900" indent="-342900">
              <a:buAutoNum type="arabicPeriod"/>
            </a:pPr>
            <a:endParaRPr lang="en-US" sz="1200" dirty="0" smtClean="0">
              <a:latin typeface="+mj-lt"/>
            </a:endParaRPr>
          </a:p>
          <a:p>
            <a:pPr marL="342900" indent="-342900">
              <a:buAutoNum type="arabicPeriod"/>
            </a:pPr>
            <a:r>
              <a:rPr lang="en-US" sz="1200" dirty="0" smtClean="0">
                <a:latin typeface="+mj-lt"/>
              </a:rPr>
              <a:t>When the server sees the cookie with the session id, it can check to see if it has seen this session id before, and if so, it can then lookup and make use of the associated data it has stored (e.g., username, shopping cart).</a:t>
            </a:r>
            <a:endParaRPr lang="en-US" sz="1200" dirty="0">
              <a:latin typeface="+mj-lt"/>
            </a:endParaRPr>
          </a:p>
        </p:txBody>
      </p:sp>
      <p:sp>
        <p:nvSpPr>
          <p:cNvPr id="49" name="TextBox 48"/>
          <p:cNvSpPr txBox="1"/>
          <p:nvPr/>
        </p:nvSpPr>
        <p:spPr>
          <a:xfrm>
            <a:off x="6548816" y="3936605"/>
            <a:ext cx="2095500" cy="646331"/>
          </a:xfrm>
          <a:prstGeom prst="rect">
            <a:avLst/>
          </a:prstGeom>
          <a:noFill/>
        </p:spPr>
        <p:txBody>
          <a:bodyPr wrap="square" rtlCol="0">
            <a:spAutoFit/>
          </a:bodyPr>
          <a:lstStyle/>
          <a:p>
            <a:pPr marL="112713" indent="-112713">
              <a:buFont typeface="Arial" panose="020B0604020202020204" pitchFamily="34" charset="0"/>
              <a:buChar char="•"/>
            </a:pPr>
            <a:r>
              <a:rPr lang="en-US" sz="1200" dirty="0" smtClean="0">
                <a:latin typeface="+mj-lt"/>
              </a:rPr>
              <a:t>If username is set, this might indicate that the user is logged in.</a:t>
            </a:r>
            <a:endParaRPr lang="en-US" sz="1200" dirty="0">
              <a:latin typeface="+mj-lt"/>
            </a:endParaRPr>
          </a:p>
        </p:txBody>
      </p:sp>
      <p:cxnSp>
        <p:nvCxnSpPr>
          <p:cNvPr id="51" name="Straight Arrow Connector 50"/>
          <p:cNvCxnSpPr/>
          <p:nvPr/>
        </p:nvCxnSpPr>
        <p:spPr>
          <a:xfrm flipH="1" flipV="1">
            <a:off x="7416237" y="2629055"/>
            <a:ext cx="152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a:xfrm>
            <a:off x="3034737" y="6327414"/>
            <a:ext cx="3086100" cy="365125"/>
          </a:xfrm>
        </p:spPr>
        <p:txBody>
          <a:bodyPr/>
          <a:lstStyle/>
          <a:p>
            <a:r>
              <a:rPr lang="en-US" smtClean="0">
                <a:latin typeface="+mj-lt"/>
              </a:rPr>
              <a:t>Rob Capra - Understanding Web Protocols and Data Exchange</a:t>
            </a:r>
            <a:endParaRPr lang="en-US">
              <a:latin typeface="+mj-lt"/>
            </a:endParaRPr>
          </a:p>
        </p:txBody>
      </p:sp>
      <p:sp>
        <p:nvSpPr>
          <p:cNvPr id="4" name="Slide Number Placeholder 3"/>
          <p:cNvSpPr>
            <a:spLocks noGrp="1"/>
          </p:cNvSpPr>
          <p:nvPr>
            <p:ph type="sldNum" sz="quarter" idx="12"/>
          </p:nvPr>
        </p:nvSpPr>
        <p:spPr>
          <a:xfrm>
            <a:off x="6463737" y="6327414"/>
            <a:ext cx="2057400" cy="365125"/>
          </a:xfrm>
        </p:spPr>
        <p:txBody>
          <a:bodyPr/>
          <a:lstStyle/>
          <a:p>
            <a:fld id="{91D11958-1960-4AC3-B3FE-C8FF6A01984A}" type="slidenum">
              <a:rPr lang="en-US" smtClean="0">
                <a:latin typeface="+mj-lt"/>
              </a:rPr>
              <a:t>86</a:t>
            </a:fld>
            <a:endParaRPr lang="en-US">
              <a:latin typeface="+mj-lt"/>
            </a:endParaRPr>
          </a:p>
        </p:txBody>
      </p:sp>
    </p:spTree>
    <p:extLst>
      <p:ext uri="{BB962C8B-B14F-4D97-AF65-F5344CB8AC3E}">
        <p14:creationId xmlns:p14="http://schemas.microsoft.com/office/powerpoint/2010/main" val="30409998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Sessions for User Accounts</a:t>
            </a:r>
          </a:p>
        </p:txBody>
      </p:sp>
      <p:sp>
        <p:nvSpPr>
          <p:cNvPr id="30723" name="Content Placeholder 2"/>
          <p:cNvSpPr>
            <a:spLocks noGrp="1"/>
          </p:cNvSpPr>
          <p:nvPr>
            <p:ph idx="1"/>
          </p:nvPr>
        </p:nvSpPr>
        <p:spPr/>
        <p:txBody>
          <a:bodyPr/>
          <a:lstStyle/>
          <a:p>
            <a:pPr eaLnBrk="1" hangingPunct="1"/>
            <a:r>
              <a:rPr lang="en-US" dirty="0" smtClean="0"/>
              <a:t>Sessions are a convenient way to handle user accounts for a web site</a:t>
            </a:r>
          </a:p>
          <a:p>
            <a:pPr marL="0" indent="0" eaLnBrk="1" hangingPunct="1">
              <a:buNone/>
            </a:pPr>
            <a:endParaRPr lang="en-US" dirty="0" smtClean="0"/>
          </a:p>
          <a:p>
            <a:pPr eaLnBrk="1" hangingPunct="1"/>
            <a:r>
              <a:rPr lang="en-US" dirty="0" smtClean="0"/>
              <a:t>Idea:</a:t>
            </a:r>
          </a:p>
          <a:p>
            <a:pPr lvl="1" eaLnBrk="1" hangingPunct="1"/>
            <a:r>
              <a:rPr lang="en-US" dirty="0" smtClean="0"/>
              <a:t>Store account information in MySQL</a:t>
            </a:r>
          </a:p>
          <a:p>
            <a:pPr lvl="1" eaLnBrk="1" hangingPunct="1"/>
            <a:r>
              <a:rPr lang="en-US" dirty="0" smtClean="0"/>
              <a:t>User logs in using a form</a:t>
            </a:r>
          </a:p>
          <a:p>
            <a:pPr lvl="1" eaLnBrk="1" hangingPunct="1"/>
            <a:r>
              <a:rPr lang="en-US" dirty="0" smtClean="0"/>
              <a:t>Verify username and password</a:t>
            </a:r>
          </a:p>
          <a:p>
            <a:pPr lvl="1" eaLnBrk="1" hangingPunct="1"/>
            <a:r>
              <a:rPr lang="en-US" dirty="0" smtClean="0"/>
              <a:t>Set session variables to indicate logged in</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87</a:t>
            </a:fld>
            <a:endParaRPr lang="en-US"/>
          </a:p>
        </p:txBody>
      </p:sp>
    </p:spTree>
    <p:extLst>
      <p:ext uri="{BB962C8B-B14F-4D97-AF65-F5344CB8AC3E}">
        <p14:creationId xmlns:p14="http://schemas.microsoft.com/office/powerpoint/2010/main" val="7464183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50" y="417838"/>
            <a:ext cx="8090321" cy="2123658"/>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a:t>
            </a:r>
            <a:r>
              <a:rPr lang="en-US" sz="4400" dirty="0">
                <a:latin typeface="Verdana" panose="020B0604030504040204" pitchFamily="34" charset="0"/>
                <a:ea typeface="Verdana" panose="020B0604030504040204" pitchFamily="34" charset="0"/>
                <a:cs typeface="Verdana" panose="020B0604030504040204" pitchFamily="34" charset="0"/>
              </a:rPr>
              <a:t>5</a:t>
            </a:r>
            <a:r>
              <a:rPr lang="en-US" sz="4400" dirty="0" smtClean="0">
                <a:latin typeface="Verdana" panose="020B0604030504040204" pitchFamily="34" charset="0"/>
                <a:ea typeface="Verdana" panose="020B0604030504040204" pitchFamily="34" charset="0"/>
                <a:cs typeface="Verdana" panose="020B0604030504040204" pitchFamily="34" charset="0"/>
              </a:rPr>
              <a:t>:</a:t>
            </a:r>
          </a:p>
          <a:p>
            <a:r>
              <a:rPr lang="en-US" sz="4400" b="1" dirty="0"/>
              <a:t>HTML5, </a:t>
            </a:r>
            <a:r>
              <a:rPr lang="en-US" sz="4400" b="1" dirty="0" err="1"/>
              <a:t>Javascript</a:t>
            </a:r>
            <a:r>
              <a:rPr lang="en-US" sz="4400" b="1" dirty="0"/>
              <a:t> and DOM</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8532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76200"/>
            <a:ext cx="7772400" cy="1066800"/>
          </a:xfrm>
        </p:spPr>
        <p:txBody>
          <a:bodyPr/>
          <a:lstStyle/>
          <a:p>
            <a:pPr eaLnBrk="1" hangingPunct="1"/>
            <a:r>
              <a:rPr lang="en-US" dirty="0" smtClean="0"/>
              <a:t>What is HTML5?</a:t>
            </a:r>
          </a:p>
        </p:txBody>
      </p:sp>
      <p:sp>
        <p:nvSpPr>
          <p:cNvPr id="3076" name="Rectangle 4"/>
          <p:cNvSpPr>
            <a:spLocks noGrp="1" noChangeArrowheads="1"/>
          </p:cNvSpPr>
          <p:nvPr>
            <p:ph type="body" idx="1"/>
          </p:nvPr>
        </p:nvSpPr>
        <p:spPr>
          <a:xfrm>
            <a:off x="685800" y="1143000"/>
            <a:ext cx="7772400" cy="4953000"/>
          </a:xfrm>
        </p:spPr>
        <p:txBody>
          <a:bodyPr/>
          <a:lstStyle/>
          <a:p>
            <a:pPr eaLnBrk="1" hangingPunct="1"/>
            <a:r>
              <a:rPr lang="en-US" dirty="0" smtClean="0"/>
              <a:t>New version of HTML</a:t>
            </a:r>
          </a:p>
          <a:p>
            <a:pPr eaLnBrk="1" hangingPunct="1"/>
            <a:r>
              <a:rPr lang="en-US" dirty="0" smtClean="0"/>
              <a:t>CSS</a:t>
            </a:r>
          </a:p>
          <a:p>
            <a:pPr eaLnBrk="1" hangingPunct="1"/>
            <a:r>
              <a:rPr lang="en-US" dirty="0" err="1" smtClean="0"/>
              <a:t>Javascript</a:t>
            </a:r>
            <a:endParaRPr lang="en-US" dirty="0" smtClean="0"/>
          </a:p>
          <a:p>
            <a:pPr eaLnBrk="1" hangingPunct="1"/>
            <a:r>
              <a:rPr lang="en-US" dirty="0" smtClean="0"/>
              <a:t>Ajax</a:t>
            </a:r>
          </a:p>
          <a:p>
            <a:pPr lvl="1"/>
            <a:endParaRPr lang="en-US"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89</a:t>
            </a:fld>
            <a:endParaRPr lang="en-US"/>
          </a:p>
        </p:txBody>
      </p:sp>
    </p:spTree>
    <p:extLst>
      <p:ext uri="{BB962C8B-B14F-4D97-AF65-F5344CB8AC3E}">
        <p14:creationId xmlns:p14="http://schemas.microsoft.com/office/powerpoint/2010/main" val="84094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621" y="2238857"/>
            <a:ext cx="6626558" cy="1077218"/>
          </a:xfrm>
          <a:prstGeom prst="rect">
            <a:avLst/>
          </a:prstGeom>
          <a:noFill/>
        </p:spPr>
        <p:txBody>
          <a:bodyPr wrap="none" rtlCol="0">
            <a:spAutoFit/>
          </a:bodyPr>
          <a:lstStyle/>
          <a:p>
            <a:r>
              <a:rPr lang="en-US" sz="3200" dirty="0" smtClean="0">
                <a:solidFill>
                  <a:schemeClr val="tx1"/>
                </a:solidFill>
                <a:latin typeface="Calibri" panose="020F0502020204030204" pitchFamily="34" charset="0"/>
              </a:rPr>
              <a:t>What happens when you click a link?</a:t>
            </a:r>
          </a:p>
          <a:p>
            <a:r>
              <a:rPr lang="en-US" sz="3200" dirty="0" smtClean="0">
                <a:solidFill>
                  <a:schemeClr val="tx1"/>
                </a:solidFill>
                <a:latin typeface="Calibri" panose="020F0502020204030204" pitchFamily="34" charset="0"/>
              </a:rPr>
              <a:t>                                      … submit a form?</a:t>
            </a:r>
            <a:endParaRPr lang="en-US" sz="3200" dirty="0">
              <a:solidFill>
                <a:schemeClr val="tx1"/>
              </a:solidFill>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9</a:t>
            </a:fld>
            <a:endParaRPr lang="en-US"/>
          </a:p>
        </p:txBody>
      </p:sp>
      <p:sp>
        <p:nvSpPr>
          <p:cNvPr id="7" name="TextBox 6"/>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2:</a:t>
            </a:r>
          </a:p>
          <a:p>
            <a:r>
              <a:rPr lang="en-US" sz="4400" b="1" dirty="0" smtClean="0">
                <a:latin typeface="Verdana" panose="020B0604030504040204" pitchFamily="34" charset="0"/>
                <a:ea typeface="Verdana" panose="020B0604030504040204" pitchFamily="34" charset="0"/>
                <a:cs typeface="Verdana" panose="020B0604030504040204" pitchFamily="34" charset="0"/>
              </a:rPr>
              <a:t>How does the web work?</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8479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76200"/>
            <a:ext cx="7772400" cy="1066800"/>
          </a:xfrm>
        </p:spPr>
        <p:txBody>
          <a:bodyPr/>
          <a:lstStyle/>
          <a:p>
            <a:pPr eaLnBrk="1" hangingPunct="1"/>
            <a:r>
              <a:rPr lang="en-US" smtClean="0"/>
              <a:t>What is Javascript?</a:t>
            </a:r>
          </a:p>
        </p:txBody>
      </p:sp>
      <p:sp>
        <p:nvSpPr>
          <p:cNvPr id="3076" name="Rectangle 4"/>
          <p:cNvSpPr>
            <a:spLocks noGrp="1" noChangeArrowheads="1"/>
          </p:cNvSpPr>
          <p:nvPr>
            <p:ph type="body" idx="1"/>
          </p:nvPr>
        </p:nvSpPr>
        <p:spPr>
          <a:xfrm>
            <a:off x="685800" y="1143000"/>
            <a:ext cx="7772400" cy="4953000"/>
          </a:xfrm>
        </p:spPr>
        <p:txBody>
          <a:bodyPr/>
          <a:lstStyle/>
          <a:p>
            <a:pPr eaLnBrk="1" hangingPunct="1"/>
            <a:r>
              <a:rPr lang="en-US" dirty="0" smtClean="0"/>
              <a:t>Client-side scripting language</a:t>
            </a:r>
          </a:p>
          <a:p>
            <a:pPr lvl="1">
              <a:buFont typeface="Arial" panose="020B0604020202020204" pitchFamily="34" charset="0"/>
              <a:buChar char="•"/>
            </a:pPr>
            <a:r>
              <a:rPr lang="en-US" sz="2000" dirty="0" smtClean="0"/>
              <a:t>Runs inside your client Web browser</a:t>
            </a:r>
          </a:p>
          <a:p>
            <a:endParaRPr lang="en-US" dirty="0" smtClean="0"/>
          </a:p>
          <a:p>
            <a:r>
              <a:rPr lang="en-US" dirty="0" smtClean="0"/>
              <a:t>Supported by all major web browsers</a:t>
            </a:r>
          </a:p>
          <a:p>
            <a:pPr lvl="1">
              <a:buFont typeface="Arial" panose="020B0604020202020204" pitchFamily="34" charset="0"/>
              <a:buChar char="•"/>
            </a:pPr>
            <a:r>
              <a:rPr lang="en-US" sz="2000" dirty="0"/>
              <a:t>Firefox, Chrome, Safari – all have implementations of </a:t>
            </a:r>
            <a:r>
              <a:rPr lang="en-US" sz="2000" dirty="0" err="1"/>
              <a:t>Javascript</a:t>
            </a:r>
            <a:endParaRPr lang="en-US" sz="2000" dirty="0"/>
          </a:p>
          <a:p>
            <a:pPr lvl="1">
              <a:buFont typeface="Arial" panose="020B0604020202020204" pitchFamily="34" charset="0"/>
              <a:buChar char="•"/>
            </a:pPr>
            <a:r>
              <a:rPr lang="en-US" sz="2000" dirty="0" smtClean="0"/>
              <a:t>However some </a:t>
            </a:r>
            <a:r>
              <a:rPr lang="en-US" sz="2000" dirty="0"/>
              <a:t>differences among </a:t>
            </a:r>
            <a:r>
              <a:rPr lang="en-US" sz="2000" dirty="0" smtClean="0"/>
              <a:t>browsers</a:t>
            </a:r>
            <a:endParaRPr lang="en-US" sz="2000" dirty="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90</a:t>
            </a:fld>
            <a:endParaRPr lang="en-US"/>
          </a:p>
        </p:txBody>
      </p:sp>
    </p:spTree>
    <p:extLst>
      <p:ext uri="{BB962C8B-B14F-4D97-AF65-F5344CB8AC3E}">
        <p14:creationId xmlns:p14="http://schemas.microsoft.com/office/powerpoint/2010/main" val="13134703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Simple Javascript Example</a:t>
            </a:r>
          </a:p>
        </p:txBody>
      </p:sp>
      <p:sp>
        <p:nvSpPr>
          <p:cNvPr id="4101" name="Text Box 4"/>
          <p:cNvSpPr txBox="1">
            <a:spLocks noChangeArrowheads="1"/>
          </p:cNvSpPr>
          <p:nvPr/>
        </p:nvSpPr>
        <p:spPr bwMode="auto">
          <a:xfrm>
            <a:off x="1176758" y="4728908"/>
            <a:ext cx="3281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latin typeface="+mn-lt"/>
              </a:rPr>
              <a:t>localhost/</a:t>
            </a:r>
            <a:r>
              <a:rPr lang="en-US" sz="2000" dirty="0" err="1" smtClean="0">
                <a:latin typeface="+mn-lt"/>
              </a:rPr>
              <a:t>webdb</a:t>
            </a:r>
            <a:r>
              <a:rPr lang="en-US" sz="2000" dirty="0" smtClean="0">
                <a:latin typeface="+mn-lt"/>
              </a:rPr>
              <a:t>/ex8js1.html</a:t>
            </a:r>
            <a:endParaRPr lang="en-US" sz="2000" dirty="0">
              <a:latin typeface="+mn-lt"/>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57" y="1699482"/>
            <a:ext cx="6257299" cy="2510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358" y="4438889"/>
            <a:ext cx="2450387"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91</a:t>
            </a:fld>
            <a:endParaRPr lang="en-US"/>
          </a:p>
        </p:txBody>
      </p:sp>
    </p:spTree>
    <p:extLst>
      <p:ext uri="{BB962C8B-B14F-4D97-AF65-F5344CB8AC3E}">
        <p14:creationId xmlns:p14="http://schemas.microsoft.com/office/powerpoint/2010/main" val="2844246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err="1" smtClean="0"/>
              <a:t>Javascript</a:t>
            </a:r>
            <a:r>
              <a:rPr lang="en-US" dirty="0" smtClean="0"/>
              <a:t> Example 2</a:t>
            </a:r>
          </a:p>
        </p:txBody>
      </p:sp>
      <p:sp>
        <p:nvSpPr>
          <p:cNvPr id="4101" name="Text Box 4"/>
          <p:cNvSpPr txBox="1">
            <a:spLocks noChangeArrowheads="1"/>
          </p:cNvSpPr>
          <p:nvPr/>
        </p:nvSpPr>
        <p:spPr bwMode="auto">
          <a:xfrm>
            <a:off x="1251993" y="4943040"/>
            <a:ext cx="3233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latin typeface="+mn-lt"/>
              </a:rPr>
              <a:t>localhost/</a:t>
            </a:r>
            <a:r>
              <a:rPr lang="en-US" sz="2000" dirty="0" err="1" smtClean="0">
                <a:latin typeface="+mn-lt"/>
              </a:rPr>
              <a:t>webdb</a:t>
            </a:r>
            <a:r>
              <a:rPr lang="en-US" sz="2000" dirty="0" smtClean="0">
                <a:latin typeface="+mn-lt"/>
              </a:rPr>
              <a:t>/ex8js2.html</a:t>
            </a:r>
            <a:endParaRPr lang="en-US" sz="2000" dirty="0">
              <a:latin typeface="+mn-lt"/>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93" y="1686279"/>
            <a:ext cx="7132704" cy="2585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686" y="4424421"/>
            <a:ext cx="2109107" cy="15853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92</a:t>
            </a:fld>
            <a:endParaRPr lang="en-US"/>
          </a:p>
        </p:txBody>
      </p:sp>
    </p:spTree>
    <p:extLst>
      <p:ext uri="{BB962C8B-B14F-4D97-AF65-F5344CB8AC3E}">
        <p14:creationId xmlns:p14="http://schemas.microsoft.com/office/powerpoint/2010/main" val="3908129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Document Object Model (DOM)</a:t>
            </a:r>
          </a:p>
        </p:txBody>
      </p:sp>
      <p:sp>
        <p:nvSpPr>
          <p:cNvPr id="6148" name="Rectangle 3"/>
          <p:cNvSpPr>
            <a:spLocks noGrp="1" noChangeArrowheads="1"/>
          </p:cNvSpPr>
          <p:nvPr>
            <p:ph type="body" idx="1"/>
          </p:nvPr>
        </p:nvSpPr>
        <p:spPr/>
        <p:txBody>
          <a:bodyPr/>
          <a:lstStyle/>
          <a:p>
            <a:pPr eaLnBrk="1" hangingPunct="1"/>
            <a:r>
              <a:rPr lang="en-US" dirty="0" smtClean="0"/>
              <a:t>Provides access</a:t>
            </a:r>
          </a:p>
          <a:p>
            <a:pPr lvl="1"/>
            <a:r>
              <a:rPr lang="en-US" dirty="0" smtClean="0"/>
              <a:t>to the structure of a web document</a:t>
            </a:r>
          </a:p>
          <a:p>
            <a:pPr lvl="1"/>
            <a:r>
              <a:rPr lang="en-US" dirty="0" smtClean="0"/>
              <a:t>on the client-side</a:t>
            </a:r>
          </a:p>
          <a:p>
            <a:pPr lvl="1"/>
            <a:r>
              <a:rPr lang="en-US" dirty="0" smtClean="0"/>
              <a:t>programmatically (e.g., using </a:t>
            </a:r>
            <a:r>
              <a:rPr lang="en-US" dirty="0" err="1" smtClean="0"/>
              <a:t>Javascript</a:t>
            </a:r>
            <a:r>
              <a:rPr lang="en-US" dirty="0" smtClean="0"/>
              <a:t>)</a:t>
            </a:r>
          </a:p>
          <a:p>
            <a:pPr eaLnBrk="1" hangingPunct="1"/>
            <a:r>
              <a:rPr lang="en-US" dirty="0"/>
              <a:t>N</a:t>
            </a:r>
            <a:r>
              <a:rPr lang="en-US" dirty="0" smtClean="0"/>
              <a:t>o additional server access needed</a:t>
            </a:r>
          </a:p>
          <a:p>
            <a:r>
              <a:rPr lang="en-US" dirty="0" smtClean="0"/>
              <a:t>Treat the web document as an object</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93</a:t>
            </a:fld>
            <a:endParaRPr lang="en-US"/>
          </a:p>
        </p:txBody>
      </p:sp>
    </p:spTree>
    <p:extLst>
      <p:ext uri="{BB962C8B-B14F-4D97-AF65-F5344CB8AC3E}">
        <p14:creationId xmlns:p14="http://schemas.microsoft.com/office/powerpoint/2010/main" val="21044637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50875" y="120649"/>
            <a:ext cx="7772400" cy="838200"/>
          </a:xfrm>
        </p:spPr>
        <p:txBody>
          <a:bodyPr/>
          <a:lstStyle/>
          <a:p>
            <a:pPr eaLnBrk="1" hangingPunct="1"/>
            <a:r>
              <a:rPr lang="en-US" dirty="0" smtClean="0"/>
              <a:t>DOM Example</a:t>
            </a:r>
          </a:p>
        </p:txBody>
      </p:sp>
      <p:sp>
        <p:nvSpPr>
          <p:cNvPr id="8196" name="Rectangle 3"/>
          <p:cNvSpPr>
            <a:spLocks noGrp="1" noChangeArrowheads="1"/>
          </p:cNvSpPr>
          <p:nvPr>
            <p:ph type="body" idx="1"/>
          </p:nvPr>
        </p:nvSpPr>
        <p:spPr>
          <a:xfrm>
            <a:off x="381000" y="1219200"/>
            <a:ext cx="4724400" cy="4572000"/>
          </a:xfrm>
        </p:spPr>
        <p:txBody>
          <a:bodyPr>
            <a:normAutofit fontScale="70000" lnSpcReduction="20000"/>
          </a:bodyPr>
          <a:lstStyle/>
          <a:p>
            <a:pPr eaLnBrk="1" hangingPunct="1">
              <a:lnSpc>
                <a:spcPct val="90000"/>
              </a:lnSpc>
              <a:buFontTx/>
              <a:buNone/>
            </a:pPr>
            <a:r>
              <a:rPr lang="en-US" sz="1400" dirty="0" smtClean="0">
                <a:latin typeface="Courier New" pitchFamily="49" charset="0"/>
              </a:rPr>
              <a:t>&lt;html&gt;</a:t>
            </a:r>
          </a:p>
          <a:p>
            <a:pPr eaLnBrk="1" hangingPunct="1">
              <a:lnSpc>
                <a:spcPct val="90000"/>
              </a:lnSpc>
              <a:buFontTx/>
              <a:buNone/>
            </a:pPr>
            <a:r>
              <a:rPr lang="en-US" sz="1400" dirty="0" smtClean="0">
                <a:latin typeface="Courier New" pitchFamily="49" charset="0"/>
              </a:rPr>
              <a:t>&lt;head&gt;</a:t>
            </a:r>
          </a:p>
          <a:p>
            <a:pPr eaLnBrk="1" hangingPunct="1">
              <a:lnSpc>
                <a:spcPct val="90000"/>
              </a:lnSpc>
              <a:buFontTx/>
              <a:buNone/>
            </a:pPr>
            <a:r>
              <a:rPr lang="en-US" sz="1400" dirty="0" smtClean="0">
                <a:latin typeface="Courier New" pitchFamily="49" charset="0"/>
              </a:rPr>
              <a:t>&lt;title&gt;Restaurants&lt;/title&gt;</a:t>
            </a:r>
          </a:p>
          <a:p>
            <a:pPr eaLnBrk="1" hangingPunct="1">
              <a:lnSpc>
                <a:spcPct val="90000"/>
              </a:lnSpc>
              <a:buFontTx/>
              <a:buNone/>
            </a:pPr>
            <a:r>
              <a:rPr lang="en-US" sz="1400" dirty="0" smtClean="0">
                <a:latin typeface="Courier New" pitchFamily="49" charset="0"/>
              </a:rPr>
              <a:t>&lt;/head&gt;</a:t>
            </a:r>
          </a:p>
          <a:p>
            <a:pPr eaLnBrk="1" hangingPunct="1">
              <a:lnSpc>
                <a:spcPct val="90000"/>
              </a:lnSpc>
              <a:buFontTx/>
              <a:buNone/>
            </a:pPr>
            <a:r>
              <a:rPr lang="en-US" sz="1400" dirty="0" smtClean="0">
                <a:latin typeface="Courier New" pitchFamily="49" charset="0"/>
              </a:rPr>
              <a:t>&lt;body&gt;</a:t>
            </a:r>
          </a:p>
          <a:p>
            <a:pPr eaLnBrk="1" hangingPunct="1">
              <a:lnSpc>
                <a:spcPct val="90000"/>
              </a:lnSpc>
              <a:buFontTx/>
              <a:buNone/>
            </a:pPr>
            <a:r>
              <a:rPr lang="en-US" sz="1400" dirty="0" smtClean="0">
                <a:latin typeface="Courier New" pitchFamily="49" charset="0"/>
              </a:rPr>
              <a:t>&lt;h1&gt;List of restaurants&lt;/h1&gt;</a:t>
            </a:r>
          </a:p>
          <a:p>
            <a:pPr eaLnBrk="1" hangingPunct="1">
              <a:lnSpc>
                <a:spcPct val="90000"/>
              </a:lnSpc>
              <a:buFontTx/>
              <a:buNone/>
            </a:pPr>
            <a:r>
              <a:rPr lang="en-US" sz="1400" dirty="0" smtClean="0">
                <a:latin typeface="Courier New" pitchFamily="49" charset="0"/>
              </a:rPr>
              <a:t>&lt;h2&gt;in the nearby area&lt;/h2&gt;</a:t>
            </a:r>
          </a:p>
          <a:p>
            <a:pPr eaLnBrk="1" hangingPunct="1">
              <a:lnSpc>
                <a:spcPct val="90000"/>
              </a:lnSpc>
              <a:buFontTx/>
              <a:buNone/>
            </a:pPr>
            <a:r>
              <a:rPr lang="en-US" sz="1400" dirty="0" smtClean="0">
                <a:latin typeface="Courier New" pitchFamily="49" charset="0"/>
              </a:rPr>
              <a:t>   &lt;table border="1"&gt;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&lt;td&gt;McDonalds&lt;/td&gt;</a:t>
            </a:r>
          </a:p>
          <a:p>
            <a:pPr eaLnBrk="1" hangingPunct="1">
              <a:lnSpc>
                <a:spcPct val="90000"/>
              </a:lnSpc>
              <a:buFontTx/>
              <a:buNone/>
            </a:pPr>
            <a:r>
              <a:rPr lang="en-US" sz="1400" dirty="0" smtClean="0">
                <a:latin typeface="Courier New" pitchFamily="49" charset="0"/>
              </a:rPr>
              <a:t>        &lt;td&gt;123 Main St.&lt;/td&gt;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&lt;td&gt;The Capital Grille&lt;/td&gt;</a:t>
            </a:r>
          </a:p>
          <a:p>
            <a:pPr eaLnBrk="1" hangingPunct="1">
              <a:lnSpc>
                <a:spcPct val="90000"/>
              </a:lnSpc>
              <a:buFontTx/>
              <a:buNone/>
            </a:pPr>
            <a:r>
              <a:rPr lang="en-US" sz="1400" dirty="0" smtClean="0">
                <a:latin typeface="Courier New" pitchFamily="49" charset="0"/>
              </a:rPr>
              <a:t>        &lt;td&gt;456 Main St.&lt;/td&gt;</a:t>
            </a:r>
          </a:p>
          <a:p>
            <a:pPr eaLnBrk="1" hangingPunct="1">
              <a:lnSpc>
                <a:spcPct val="90000"/>
              </a:lnSpc>
              <a:buFontTx/>
              <a:buNone/>
            </a:pPr>
            <a:r>
              <a:rPr lang="en-US" sz="1400" dirty="0" smtClean="0">
                <a:latin typeface="Courier New" pitchFamily="49" charset="0"/>
              </a:rPr>
              <a:t>      &lt;/</a:t>
            </a:r>
            <a:r>
              <a:rPr lang="en-US" sz="1400" dirty="0" err="1" smtClean="0">
                <a:latin typeface="Courier New" pitchFamily="49" charset="0"/>
              </a:rPr>
              <a:t>tr</a:t>
            </a:r>
            <a:r>
              <a:rPr lang="en-US" sz="1400" dirty="0" smtClean="0">
                <a:latin typeface="Courier New" pitchFamily="49" charset="0"/>
              </a:rPr>
              <a:t>&gt;</a:t>
            </a:r>
          </a:p>
          <a:p>
            <a:pPr eaLnBrk="1" hangingPunct="1">
              <a:lnSpc>
                <a:spcPct val="90000"/>
              </a:lnSpc>
              <a:buFontTx/>
              <a:buNone/>
            </a:pPr>
            <a:r>
              <a:rPr lang="en-US" sz="1400" dirty="0" smtClean="0">
                <a:latin typeface="Courier New" pitchFamily="49" charset="0"/>
              </a:rPr>
              <a:t>   &lt;/table&gt;</a:t>
            </a:r>
          </a:p>
          <a:p>
            <a:pPr eaLnBrk="1" hangingPunct="1">
              <a:lnSpc>
                <a:spcPct val="90000"/>
              </a:lnSpc>
              <a:buFontTx/>
              <a:buNone/>
            </a:pPr>
            <a:r>
              <a:rPr lang="en-US" sz="1400" dirty="0" smtClean="0">
                <a:latin typeface="Courier New" pitchFamily="49" charset="0"/>
              </a:rPr>
              <a:t>&lt;body&gt;</a:t>
            </a:r>
          </a:p>
          <a:p>
            <a:pPr eaLnBrk="1" hangingPunct="1">
              <a:lnSpc>
                <a:spcPct val="90000"/>
              </a:lnSpc>
              <a:buFontTx/>
              <a:buNone/>
            </a:pPr>
            <a:r>
              <a:rPr lang="en-US" sz="1400" dirty="0" smtClean="0">
                <a:latin typeface="Courier New" pitchFamily="49" charset="0"/>
              </a:rPr>
              <a:t>&lt;/html&gt;</a:t>
            </a:r>
          </a:p>
        </p:txBody>
      </p:sp>
      <p:sp>
        <p:nvSpPr>
          <p:cNvPr id="8197" name="Text Box 4"/>
          <p:cNvSpPr txBox="1">
            <a:spLocks noChangeArrowheads="1"/>
          </p:cNvSpPr>
          <p:nvPr/>
        </p:nvSpPr>
        <p:spPr bwMode="auto">
          <a:xfrm>
            <a:off x="7010400" y="685800"/>
            <a:ext cx="841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HTML</a:t>
            </a:r>
          </a:p>
        </p:txBody>
      </p:sp>
      <p:sp>
        <p:nvSpPr>
          <p:cNvPr id="8198" name="Text Box 5"/>
          <p:cNvSpPr txBox="1">
            <a:spLocks noChangeArrowheads="1"/>
          </p:cNvSpPr>
          <p:nvPr/>
        </p:nvSpPr>
        <p:spPr bwMode="auto">
          <a:xfrm>
            <a:off x="6324600" y="1676400"/>
            <a:ext cx="828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HEAD</a:t>
            </a:r>
          </a:p>
        </p:txBody>
      </p:sp>
      <p:sp>
        <p:nvSpPr>
          <p:cNvPr id="8199" name="Text Box 6"/>
          <p:cNvSpPr txBox="1">
            <a:spLocks noChangeArrowheads="1"/>
          </p:cNvSpPr>
          <p:nvPr/>
        </p:nvSpPr>
        <p:spPr bwMode="auto">
          <a:xfrm>
            <a:off x="5334000" y="2590800"/>
            <a:ext cx="828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TITLE</a:t>
            </a:r>
          </a:p>
        </p:txBody>
      </p:sp>
      <p:sp>
        <p:nvSpPr>
          <p:cNvPr id="8200" name="Text Box 7"/>
          <p:cNvSpPr txBox="1">
            <a:spLocks noChangeArrowheads="1"/>
          </p:cNvSpPr>
          <p:nvPr/>
        </p:nvSpPr>
        <p:spPr bwMode="auto">
          <a:xfrm>
            <a:off x="6629400" y="2590800"/>
            <a:ext cx="473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H1</a:t>
            </a:r>
          </a:p>
        </p:txBody>
      </p:sp>
      <p:sp>
        <p:nvSpPr>
          <p:cNvPr id="8201" name="Text Box 8"/>
          <p:cNvSpPr txBox="1">
            <a:spLocks noChangeArrowheads="1"/>
          </p:cNvSpPr>
          <p:nvPr/>
        </p:nvSpPr>
        <p:spPr bwMode="auto">
          <a:xfrm>
            <a:off x="7620000" y="1676400"/>
            <a:ext cx="841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BODY</a:t>
            </a:r>
          </a:p>
        </p:txBody>
      </p:sp>
      <p:sp>
        <p:nvSpPr>
          <p:cNvPr id="8202" name="Text Box 9"/>
          <p:cNvSpPr txBox="1">
            <a:spLocks noChangeArrowheads="1"/>
          </p:cNvSpPr>
          <p:nvPr/>
        </p:nvSpPr>
        <p:spPr bwMode="auto">
          <a:xfrm>
            <a:off x="7391400" y="2590800"/>
            <a:ext cx="473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H2</a:t>
            </a:r>
          </a:p>
        </p:txBody>
      </p:sp>
      <p:sp>
        <p:nvSpPr>
          <p:cNvPr id="8203" name="Text Box 10"/>
          <p:cNvSpPr txBox="1">
            <a:spLocks noChangeArrowheads="1"/>
          </p:cNvSpPr>
          <p:nvPr/>
        </p:nvSpPr>
        <p:spPr bwMode="auto">
          <a:xfrm>
            <a:off x="8001000" y="2590800"/>
            <a:ext cx="9302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TABLE</a:t>
            </a:r>
          </a:p>
        </p:txBody>
      </p:sp>
      <p:sp>
        <p:nvSpPr>
          <p:cNvPr id="8204" name="Line 11"/>
          <p:cNvSpPr>
            <a:spLocks noChangeShapeType="1"/>
          </p:cNvSpPr>
          <p:nvPr/>
        </p:nvSpPr>
        <p:spPr bwMode="auto">
          <a:xfrm flipH="1">
            <a:off x="6858000" y="10668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5" name="Line 12"/>
          <p:cNvSpPr>
            <a:spLocks noChangeShapeType="1"/>
          </p:cNvSpPr>
          <p:nvPr/>
        </p:nvSpPr>
        <p:spPr bwMode="auto">
          <a:xfrm>
            <a:off x="7620000" y="10668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6" name="Line 13"/>
          <p:cNvSpPr>
            <a:spLocks noChangeShapeType="1"/>
          </p:cNvSpPr>
          <p:nvPr/>
        </p:nvSpPr>
        <p:spPr bwMode="auto">
          <a:xfrm flipH="1">
            <a:off x="5867400" y="20574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7" name="Line 14"/>
          <p:cNvSpPr>
            <a:spLocks noChangeShapeType="1"/>
          </p:cNvSpPr>
          <p:nvPr/>
        </p:nvSpPr>
        <p:spPr bwMode="auto">
          <a:xfrm flipH="1">
            <a:off x="6934200" y="20574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8" name="Line 15"/>
          <p:cNvSpPr>
            <a:spLocks noChangeShapeType="1"/>
          </p:cNvSpPr>
          <p:nvPr/>
        </p:nvSpPr>
        <p:spPr bwMode="auto">
          <a:xfrm flipH="1">
            <a:off x="7696200" y="20574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9" name="Line 16"/>
          <p:cNvSpPr>
            <a:spLocks noChangeShapeType="1"/>
          </p:cNvSpPr>
          <p:nvPr/>
        </p:nvSpPr>
        <p:spPr bwMode="auto">
          <a:xfrm>
            <a:off x="8153400" y="20574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0" name="Text Box 17"/>
          <p:cNvSpPr txBox="1">
            <a:spLocks noChangeArrowheads="1"/>
          </p:cNvSpPr>
          <p:nvPr/>
        </p:nvSpPr>
        <p:spPr bwMode="auto">
          <a:xfrm>
            <a:off x="7162800" y="5033963"/>
            <a:ext cx="4857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TR</a:t>
            </a:r>
          </a:p>
        </p:txBody>
      </p:sp>
      <p:sp>
        <p:nvSpPr>
          <p:cNvPr id="8211" name="Text Box 18"/>
          <p:cNvSpPr txBox="1">
            <a:spLocks noChangeArrowheads="1"/>
          </p:cNvSpPr>
          <p:nvPr/>
        </p:nvSpPr>
        <p:spPr bwMode="auto">
          <a:xfrm>
            <a:off x="6248400" y="5033963"/>
            <a:ext cx="4857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TR</a:t>
            </a:r>
          </a:p>
        </p:txBody>
      </p:sp>
      <p:sp>
        <p:nvSpPr>
          <p:cNvPr id="8212" name="Text Box 19"/>
          <p:cNvSpPr txBox="1">
            <a:spLocks noChangeArrowheads="1"/>
          </p:cNvSpPr>
          <p:nvPr/>
        </p:nvSpPr>
        <p:spPr bwMode="auto">
          <a:xfrm>
            <a:off x="7086600" y="4343400"/>
            <a:ext cx="981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TBODY</a:t>
            </a:r>
          </a:p>
        </p:txBody>
      </p:sp>
      <p:sp>
        <p:nvSpPr>
          <p:cNvPr id="8213" name="Text Box 20"/>
          <p:cNvSpPr txBox="1">
            <a:spLocks noChangeArrowheads="1"/>
          </p:cNvSpPr>
          <p:nvPr/>
        </p:nvSpPr>
        <p:spPr bwMode="auto">
          <a:xfrm>
            <a:off x="5029200" y="3429000"/>
            <a:ext cx="10064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a:t>R</a:t>
            </a:r>
            <a:r>
              <a:rPr lang="en-US" sz="1400" dirty="0" smtClean="0"/>
              <a:t>estaurants</a:t>
            </a:r>
            <a:endParaRPr lang="en-US" sz="1400" dirty="0"/>
          </a:p>
        </p:txBody>
      </p:sp>
      <p:sp>
        <p:nvSpPr>
          <p:cNvPr id="8214" name="Line 21"/>
          <p:cNvSpPr>
            <a:spLocks noChangeShapeType="1"/>
          </p:cNvSpPr>
          <p:nvPr/>
        </p:nvSpPr>
        <p:spPr bwMode="auto">
          <a:xfrm flipH="1">
            <a:off x="5257800" y="2971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5" name="Text Box 22"/>
          <p:cNvSpPr txBox="1">
            <a:spLocks noChangeArrowheads="1"/>
          </p:cNvSpPr>
          <p:nvPr/>
        </p:nvSpPr>
        <p:spPr bwMode="auto">
          <a:xfrm>
            <a:off x="6248400" y="3200400"/>
            <a:ext cx="10064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smtClean="0"/>
              <a:t>List of restaurants</a:t>
            </a:r>
            <a:endParaRPr lang="en-US" sz="1400" dirty="0"/>
          </a:p>
        </p:txBody>
      </p:sp>
      <p:sp>
        <p:nvSpPr>
          <p:cNvPr id="8216" name="Text Box 23"/>
          <p:cNvSpPr txBox="1">
            <a:spLocks noChangeArrowheads="1"/>
          </p:cNvSpPr>
          <p:nvPr/>
        </p:nvSpPr>
        <p:spPr bwMode="auto">
          <a:xfrm>
            <a:off x="7239000" y="3200400"/>
            <a:ext cx="1006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#text:</a:t>
            </a:r>
          </a:p>
          <a:p>
            <a:pPr eaLnBrk="1" hangingPunct="1"/>
            <a:r>
              <a:rPr lang="en-US" sz="1400" dirty="0" smtClean="0"/>
              <a:t>in the nearby area</a:t>
            </a:r>
            <a:endParaRPr lang="en-US" sz="1400" dirty="0"/>
          </a:p>
        </p:txBody>
      </p:sp>
      <p:sp>
        <p:nvSpPr>
          <p:cNvPr id="8217" name="Line 24"/>
          <p:cNvSpPr>
            <a:spLocks noChangeShapeType="1"/>
          </p:cNvSpPr>
          <p:nvPr/>
        </p:nvSpPr>
        <p:spPr bwMode="auto">
          <a:xfrm flipH="1">
            <a:off x="7848600" y="2971800"/>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8" name="Line 25"/>
          <p:cNvSpPr>
            <a:spLocks noChangeShapeType="1"/>
          </p:cNvSpPr>
          <p:nvPr/>
        </p:nvSpPr>
        <p:spPr bwMode="auto">
          <a:xfrm flipH="1">
            <a:off x="7467600" y="2971800"/>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Line 26"/>
          <p:cNvSpPr>
            <a:spLocks noChangeShapeType="1"/>
          </p:cNvSpPr>
          <p:nvPr/>
        </p:nvSpPr>
        <p:spPr bwMode="auto">
          <a:xfrm flipH="1">
            <a:off x="6553200" y="29718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Line 27"/>
          <p:cNvSpPr>
            <a:spLocks noChangeShapeType="1"/>
          </p:cNvSpPr>
          <p:nvPr/>
        </p:nvSpPr>
        <p:spPr bwMode="auto">
          <a:xfrm flipH="1">
            <a:off x="6553200" y="4724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1" name="Line 28"/>
          <p:cNvSpPr>
            <a:spLocks noChangeShapeType="1"/>
          </p:cNvSpPr>
          <p:nvPr/>
        </p:nvSpPr>
        <p:spPr bwMode="auto">
          <a:xfrm flipH="1">
            <a:off x="7467600" y="47244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2" name="Text Box 29"/>
          <p:cNvSpPr txBox="1">
            <a:spLocks noChangeArrowheads="1"/>
          </p:cNvSpPr>
          <p:nvPr/>
        </p:nvSpPr>
        <p:spPr bwMode="auto">
          <a:xfrm>
            <a:off x="5638800" y="56388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3" name="Text Box 30"/>
          <p:cNvSpPr txBox="1">
            <a:spLocks noChangeArrowheads="1"/>
          </p:cNvSpPr>
          <p:nvPr/>
        </p:nvSpPr>
        <p:spPr bwMode="auto">
          <a:xfrm>
            <a:off x="6248400" y="56388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4" name="Text Box 31"/>
          <p:cNvSpPr txBox="1">
            <a:spLocks noChangeArrowheads="1"/>
          </p:cNvSpPr>
          <p:nvPr/>
        </p:nvSpPr>
        <p:spPr bwMode="auto">
          <a:xfrm>
            <a:off x="7239000" y="56388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5" name="Text Box 32"/>
          <p:cNvSpPr txBox="1">
            <a:spLocks noChangeArrowheads="1"/>
          </p:cNvSpPr>
          <p:nvPr/>
        </p:nvSpPr>
        <p:spPr bwMode="auto">
          <a:xfrm>
            <a:off x="7924800" y="563880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TD</a:t>
            </a:r>
          </a:p>
        </p:txBody>
      </p:sp>
      <p:sp>
        <p:nvSpPr>
          <p:cNvPr id="8226" name="Line 33"/>
          <p:cNvSpPr>
            <a:spLocks noChangeShapeType="1"/>
          </p:cNvSpPr>
          <p:nvPr/>
        </p:nvSpPr>
        <p:spPr bwMode="auto">
          <a:xfrm flipH="1">
            <a:off x="6019800" y="5410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7" name="Line 34"/>
          <p:cNvSpPr>
            <a:spLocks noChangeShapeType="1"/>
          </p:cNvSpPr>
          <p:nvPr/>
        </p:nvSpPr>
        <p:spPr bwMode="auto">
          <a:xfrm>
            <a:off x="6553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8" name="Line 35"/>
          <p:cNvSpPr>
            <a:spLocks noChangeShapeType="1"/>
          </p:cNvSpPr>
          <p:nvPr/>
        </p:nvSpPr>
        <p:spPr bwMode="auto">
          <a:xfrm>
            <a:off x="74676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9" name="Line 36"/>
          <p:cNvSpPr>
            <a:spLocks noChangeShapeType="1"/>
          </p:cNvSpPr>
          <p:nvPr/>
        </p:nvSpPr>
        <p:spPr bwMode="auto">
          <a:xfrm>
            <a:off x="7620000" y="54102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0" name="Line 37"/>
          <p:cNvSpPr>
            <a:spLocks noChangeShapeType="1"/>
          </p:cNvSpPr>
          <p:nvPr/>
        </p:nvSpPr>
        <p:spPr bwMode="auto">
          <a:xfrm>
            <a:off x="58674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1" name="Line 38"/>
          <p:cNvSpPr>
            <a:spLocks noChangeShapeType="1"/>
          </p:cNvSpPr>
          <p:nvPr/>
        </p:nvSpPr>
        <p:spPr bwMode="auto">
          <a:xfrm>
            <a:off x="64770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2" name="Line 39"/>
          <p:cNvSpPr>
            <a:spLocks noChangeShapeType="1"/>
          </p:cNvSpPr>
          <p:nvPr/>
        </p:nvSpPr>
        <p:spPr bwMode="auto">
          <a:xfrm>
            <a:off x="74676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3" name="Line 40"/>
          <p:cNvSpPr>
            <a:spLocks noChangeShapeType="1"/>
          </p:cNvSpPr>
          <p:nvPr/>
        </p:nvSpPr>
        <p:spPr bwMode="auto">
          <a:xfrm>
            <a:off x="81534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4" name="Line 41"/>
          <p:cNvSpPr>
            <a:spLocks noChangeShapeType="1"/>
          </p:cNvSpPr>
          <p:nvPr/>
        </p:nvSpPr>
        <p:spPr bwMode="auto">
          <a:xfrm>
            <a:off x="4953000" y="1371600"/>
            <a:ext cx="0" cy="472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94</a:t>
            </a:fld>
            <a:endParaRPr lang="en-US"/>
          </a:p>
        </p:txBody>
      </p:sp>
    </p:spTree>
    <p:extLst>
      <p:ext uri="{BB962C8B-B14F-4D97-AF65-F5344CB8AC3E}">
        <p14:creationId xmlns:p14="http://schemas.microsoft.com/office/powerpoint/2010/main" val="20980193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0"/>
            <a:ext cx="7772400" cy="914400"/>
          </a:xfrm>
        </p:spPr>
        <p:txBody>
          <a:bodyPr/>
          <a:lstStyle/>
          <a:p>
            <a:pPr eaLnBrk="1" hangingPunct="1"/>
            <a:r>
              <a:rPr lang="en-US" dirty="0" smtClean="0"/>
              <a:t>DOM Inspection</a:t>
            </a:r>
          </a:p>
        </p:txBody>
      </p:sp>
      <p:sp>
        <p:nvSpPr>
          <p:cNvPr id="9220" name="Rectangle 3"/>
          <p:cNvSpPr>
            <a:spLocks noGrp="1" noChangeArrowheads="1"/>
          </p:cNvSpPr>
          <p:nvPr>
            <p:ph type="body" idx="1"/>
          </p:nvPr>
        </p:nvSpPr>
        <p:spPr>
          <a:xfrm>
            <a:off x="6115050" y="1008925"/>
            <a:ext cx="2978311" cy="2475053"/>
          </a:xfrm>
        </p:spPr>
        <p:txBody>
          <a:bodyPr>
            <a:normAutofit/>
          </a:bodyPr>
          <a:lstStyle/>
          <a:p>
            <a:r>
              <a:rPr lang="en-US" sz="2000" dirty="0" smtClean="0"/>
              <a:t>Firefox</a:t>
            </a:r>
          </a:p>
          <a:p>
            <a:pPr lvl="1">
              <a:buNone/>
            </a:pPr>
            <a:r>
              <a:rPr lang="en-US" sz="2000" dirty="0" smtClean="0"/>
              <a:t>Web Developer </a:t>
            </a:r>
            <a:r>
              <a:rPr lang="en-US" sz="2000" dirty="0" smtClean="0">
                <a:sym typeface="Wingdings" pitchFamily="2" charset="2"/>
              </a:rPr>
              <a:t> Inspector</a:t>
            </a:r>
          </a:p>
          <a:p>
            <a:pPr lvl="1">
              <a:buNone/>
            </a:pPr>
            <a:endParaRPr lang="en-US" sz="2000" dirty="0">
              <a:sym typeface="Wingdings" pitchFamily="2" charset="2"/>
            </a:endParaRPr>
          </a:p>
          <a:p>
            <a:pPr eaLnBrk="1" hangingPunct="1">
              <a:buFontTx/>
              <a:buNone/>
            </a:pPr>
            <a:endParaRPr lang="en-US" sz="2000" dirty="0" smtClean="0">
              <a:sym typeface="Wingdings" panose="05000000000000000000" pitchFamily="2" charset="2"/>
            </a:endParaRPr>
          </a:p>
          <a:p>
            <a:pPr eaLnBrk="1" hangingPunct="1">
              <a:buFontTx/>
              <a:buNone/>
            </a:pPr>
            <a:endParaRPr lang="en-US" sz="20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041" y="827590"/>
            <a:ext cx="3790950" cy="5457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95</a:t>
            </a:fld>
            <a:endParaRPr lang="en-US"/>
          </a:p>
        </p:txBody>
      </p:sp>
    </p:spTree>
    <p:extLst>
      <p:ext uri="{BB962C8B-B14F-4D97-AF65-F5344CB8AC3E}">
        <p14:creationId xmlns:p14="http://schemas.microsoft.com/office/powerpoint/2010/main" val="7047605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6:</a:t>
            </a:r>
          </a:p>
          <a:p>
            <a:r>
              <a:rPr lang="en-US" sz="4400" b="1" dirty="0" smtClean="0"/>
              <a:t>Ajax and jQuery</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1779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9600" y="0"/>
            <a:ext cx="7772400" cy="979487"/>
          </a:xfrm>
        </p:spPr>
        <p:txBody>
          <a:bodyPr/>
          <a:lstStyle/>
          <a:p>
            <a:pPr eaLnBrk="1" hangingPunct="1"/>
            <a:r>
              <a:rPr lang="en-US" sz="4000" dirty="0" smtClean="0"/>
              <a:t>What does AJAX do?</a:t>
            </a:r>
          </a:p>
        </p:txBody>
      </p:sp>
      <p:sp>
        <p:nvSpPr>
          <p:cNvPr id="4100" name="Rectangle 3"/>
          <p:cNvSpPr>
            <a:spLocks noGrp="1" noChangeArrowheads="1"/>
          </p:cNvSpPr>
          <p:nvPr>
            <p:ph type="body" idx="1"/>
          </p:nvPr>
        </p:nvSpPr>
        <p:spPr>
          <a:xfrm>
            <a:off x="685800" y="1066799"/>
            <a:ext cx="7772400" cy="5029201"/>
          </a:xfrm>
        </p:spPr>
        <p:txBody>
          <a:bodyPr/>
          <a:lstStyle/>
          <a:p>
            <a:pPr eaLnBrk="1" hangingPunct="1"/>
            <a:r>
              <a:rPr lang="en-US" sz="2800" dirty="0" smtClean="0"/>
              <a:t>Traditional use of HTTP causes pages to be reloaded when data is exchanged</a:t>
            </a:r>
          </a:p>
          <a:p>
            <a:pPr eaLnBrk="1" hangingPunct="1">
              <a:buFontTx/>
              <a:buNone/>
            </a:pPr>
            <a:endParaRPr lang="en-US" sz="2800" dirty="0" smtClean="0"/>
          </a:p>
          <a:p>
            <a:pPr eaLnBrk="1" hangingPunct="1"/>
            <a:r>
              <a:rPr lang="en-US" sz="2800" dirty="0" smtClean="0"/>
              <a:t>AJAX uses JavaScript to exchange data with the server without reloading the current page.</a:t>
            </a:r>
          </a:p>
          <a:p>
            <a:pPr lvl="1" eaLnBrk="1" hangingPunct="1"/>
            <a:r>
              <a:rPr lang="en-US" sz="2400" dirty="0" smtClean="0"/>
              <a:t>Web applications can look/act more like desktop apps</a:t>
            </a:r>
          </a:p>
          <a:p>
            <a:pPr lvl="1" eaLnBrk="1" hangingPunct="1"/>
            <a:endParaRPr lang="en-US" sz="2400" dirty="0" smtClean="0"/>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97</a:t>
            </a:fld>
            <a:endParaRPr lang="en-US"/>
          </a:p>
        </p:txBody>
      </p:sp>
    </p:spTree>
    <p:extLst>
      <p:ext uri="{BB962C8B-B14F-4D97-AF65-F5344CB8AC3E}">
        <p14:creationId xmlns:p14="http://schemas.microsoft.com/office/powerpoint/2010/main" val="4483771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21336"/>
            <a:ext cx="7772400" cy="750887"/>
          </a:xfrm>
        </p:spPr>
        <p:txBody>
          <a:bodyPr/>
          <a:lstStyle/>
          <a:p>
            <a:pPr eaLnBrk="1" hangingPunct="1"/>
            <a:r>
              <a:rPr lang="en-US" sz="4000" dirty="0" smtClean="0"/>
              <a:t>AJAX vs. </a:t>
            </a:r>
            <a:r>
              <a:rPr lang="en-US" dirty="0" smtClean="0"/>
              <a:t>Traditional</a:t>
            </a:r>
            <a:endParaRPr lang="en-US" sz="4000" dirty="0" smtClean="0"/>
          </a:p>
        </p:txBody>
      </p:sp>
      <p:sp>
        <p:nvSpPr>
          <p:cNvPr id="5124" name="Rectangle 3"/>
          <p:cNvSpPr>
            <a:spLocks noGrp="1" noChangeArrowheads="1"/>
          </p:cNvSpPr>
          <p:nvPr>
            <p:ph type="body" idx="1"/>
          </p:nvPr>
        </p:nvSpPr>
        <p:spPr>
          <a:xfrm>
            <a:off x="685800" y="990601"/>
            <a:ext cx="7772400" cy="5105400"/>
          </a:xfrm>
        </p:spPr>
        <p:txBody>
          <a:bodyPr/>
          <a:lstStyle/>
          <a:p>
            <a:pPr eaLnBrk="1" hangingPunct="1"/>
            <a:r>
              <a:rPr lang="en-US" sz="2800" dirty="0" smtClean="0"/>
              <a:t>Traditional HTTP communication</a:t>
            </a:r>
          </a:p>
          <a:p>
            <a:pPr lvl="1" eaLnBrk="1" hangingPunct="1"/>
            <a:r>
              <a:rPr lang="en-US" sz="2400" dirty="0" smtClean="0"/>
              <a:t>User clicks a link or presses a form button</a:t>
            </a:r>
          </a:p>
          <a:p>
            <a:pPr lvl="1" eaLnBrk="1" hangingPunct="1"/>
            <a:r>
              <a:rPr lang="en-US" sz="2400" dirty="0" smtClean="0"/>
              <a:t>Client browser makes an HTTP request using either GET or POST</a:t>
            </a:r>
          </a:p>
          <a:p>
            <a:pPr lvl="1" eaLnBrk="1" hangingPunct="1"/>
            <a:r>
              <a:rPr lang="en-US" sz="2400" dirty="0" smtClean="0"/>
              <a:t>Server processes request and sends a response</a:t>
            </a:r>
          </a:p>
          <a:p>
            <a:pPr lvl="1" eaLnBrk="1" hangingPunct="1"/>
            <a:r>
              <a:rPr lang="en-US" sz="2400" dirty="0" smtClean="0"/>
              <a:t>Browser loads the response in a new web page</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98</a:t>
            </a:fld>
            <a:endParaRPr lang="en-US"/>
          </a:p>
        </p:txBody>
      </p:sp>
    </p:spTree>
    <p:extLst>
      <p:ext uri="{BB962C8B-B14F-4D97-AF65-F5344CB8AC3E}">
        <p14:creationId xmlns:p14="http://schemas.microsoft.com/office/powerpoint/2010/main" val="35050195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30480"/>
            <a:ext cx="7772400" cy="750887"/>
          </a:xfrm>
        </p:spPr>
        <p:txBody>
          <a:bodyPr/>
          <a:lstStyle/>
          <a:p>
            <a:r>
              <a:rPr lang="en-US" dirty="0"/>
              <a:t>AJAX vs. Traditional</a:t>
            </a:r>
            <a:endParaRPr lang="en-US" sz="4000" dirty="0" smtClean="0"/>
          </a:p>
        </p:txBody>
      </p:sp>
      <p:sp>
        <p:nvSpPr>
          <p:cNvPr id="6148" name="Rectangle 3"/>
          <p:cNvSpPr>
            <a:spLocks noGrp="1" noChangeArrowheads="1"/>
          </p:cNvSpPr>
          <p:nvPr>
            <p:ph type="body" idx="1"/>
          </p:nvPr>
        </p:nvSpPr>
        <p:spPr>
          <a:xfrm>
            <a:off x="685800" y="990601"/>
            <a:ext cx="7772400" cy="5105400"/>
          </a:xfrm>
        </p:spPr>
        <p:txBody>
          <a:bodyPr/>
          <a:lstStyle/>
          <a:p>
            <a:pPr eaLnBrk="1" hangingPunct="1"/>
            <a:r>
              <a:rPr lang="en-US" sz="2800" dirty="0" smtClean="0"/>
              <a:t>AJAX</a:t>
            </a:r>
          </a:p>
          <a:p>
            <a:pPr lvl="1" eaLnBrk="1" hangingPunct="1">
              <a:buFont typeface="Arial" panose="020B0604020202020204" pitchFamily="34" charset="0"/>
              <a:buChar char="•"/>
            </a:pPr>
            <a:r>
              <a:rPr lang="en-US" sz="2400" dirty="0" smtClean="0"/>
              <a:t>JavaScript event fires</a:t>
            </a:r>
          </a:p>
          <a:p>
            <a:pPr lvl="1" eaLnBrk="1" hangingPunct="1">
              <a:buFont typeface="Arial" panose="020B0604020202020204" pitchFamily="34" charset="0"/>
              <a:buChar char="•"/>
            </a:pPr>
            <a:r>
              <a:rPr lang="en-US" sz="2400" dirty="0" smtClean="0"/>
              <a:t>Client browser makes </a:t>
            </a:r>
            <a:r>
              <a:rPr lang="en-US" dirty="0" smtClean="0"/>
              <a:t>asynchronous HTTP request using JavaScript</a:t>
            </a:r>
            <a:endParaRPr lang="en-US" sz="2400" dirty="0" smtClean="0"/>
          </a:p>
          <a:p>
            <a:pPr lvl="1" eaLnBrk="1" hangingPunct="1">
              <a:buFont typeface="Arial" panose="020B0604020202020204" pitchFamily="34" charset="0"/>
              <a:buChar char="•"/>
            </a:pPr>
            <a:r>
              <a:rPr lang="en-US" sz="2400" dirty="0" smtClean="0"/>
              <a:t>Client sets a handler to process the response when it arrives</a:t>
            </a:r>
          </a:p>
          <a:p>
            <a:pPr lvl="1" eaLnBrk="1" hangingPunct="1">
              <a:buFont typeface="Arial" panose="020B0604020202020204" pitchFamily="34" charset="0"/>
              <a:buChar char="•"/>
            </a:pPr>
            <a:r>
              <a:rPr lang="en-US" sz="2400" dirty="0" smtClean="0"/>
              <a:t>When the response arrives, the client handler does something</a:t>
            </a:r>
          </a:p>
          <a:p>
            <a:pPr lvl="2" eaLnBrk="1" hangingPunct="1"/>
            <a:r>
              <a:rPr lang="en-US" sz="2000" dirty="0" smtClean="0"/>
              <a:t>For example, update just a PART of the page</a:t>
            </a:r>
          </a:p>
        </p:txBody>
      </p:sp>
      <p:sp>
        <p:nvSpPr>
          <p:cNvPr id="2" name="Footer Placeholder 1"/>
          <p:cNvSpPr>
            <a:spLocks noGrp="1"/>
          </p:cNvSpPr>
          <p:nvPr>
            <p:ph type="ftr" sz="quarter" idx="11"/>
          </p:nvPr>
        </p:nvSpPr>
        <p:spPr/>
        <p:txBody>
          <a:bodyPr/>
          <a:lstStyle/>
          <a:p>
            <a:r>
              <a:rPr lang="en-US" smtClean="0"/>
              <a:t>Rob Capra - Understanding Web Protocols and Data Exchange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99</a:t>
            </a:fld>
            <a:endParaRPr lang="en-US"/>
          </a:p>
        </p:txBody>
      </p:sp>
    </p:spTree>
    <p:extLst>
      <p:ext uri="{BB962C8B-B14F-4D97-AF65-F5344CB8AC3E}">
        <p14:creationId xmlns:p14="http://schemas.microsoft.com/office/powerpoint/2010/main" val="3776285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1361</TotalTime>
  <Words>6463</Words>
  <Application>Microsoft Office PowerPoint</Application>
  <PresentationFormat>On-screen Show (4:3)</PresentationFormat>
  <Paragraphs>1301</Paragraphs>
  <Slides>126</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7" baseType="lpstr">
      <vt:lpstr>MS Gothic</vt:lpstr>
      <vt:lpstr>MS PGothic</vt:lpstr>
      <vt:lpstr>Arial</vt:lpstr>
      <vt:lpstr>Calibri</vt:lpstr>
      <vt:lpstr>Cambria Math</vt:lpstr>
      <vt:lpstr>Courier New</vt:lpstr>
      <vt:lpstr>Times New Roman</vt:lpstr>
      <vt:lpstr>Verdana</vt:lpstr>
      <vt:lpstr>Wingdings</vt:lpstr>
      <vt:lpstr>Office Theme</vt:lpstr>
      <vt:lpstr>Microsoft ClipArt Gallery</vt:lpstr>
      <vt:lpstr>3.1 Demystifying the Web</vt:lpstr>
      <vt:lpstr>PowerPoint Presentation</vt:lpstr>
      <vt:lpstr>Data and the Web</vt:lpstr>
      <vt:lpstr>Importance of Web Technologies</vt:lpstr>
      <vt:lpstr>Importance of Web Technologies</vt:lpstr>
      <vt:lpstr>PowerPoint Presentation</vt:lpstr>
      <vt:lpstr>Challenge: Managing Blurred Boundaries</vt:lpstr>
      <vt:lpstr>Topics</vt:lpstr>
      <vt:lpstr>PowerPoint Presentation</vt:lpstr>
      <vt:lpstr>Client browser requests static HTML page</vt:lpstr>
      <vt:lpstr>Components (part 1)</vt:lpstr>
      <vt:lpstr>HTML</vt:lpstr>
      <vt:lpstr>Static vs. Dynamic Web Pages</vt:lpstr>
      <vt:lpstr>Client requests a dynamic page (e.g. PHP)</vt:lpstr>
      <vt:lpstr>Dynamic Web pages</vt:lpstr>
      <vt:lpstr>Client requests a dynamic page w/DB</vt:lpstr>
      <vt:lpstr>Components (part 2)</vt:lpstr>
      <vt:lpstr>LAMP Stack</vt:lpstr>
      <vt:lpstr>Archiving Issues</vt:lpstr>
      <vt:lpstr>Focus:  Domain Name Service (DNS)</vt:lpstr>
      <vt:lpstr>IP Addresses and DNS</vt:lpstr>
      <vt:lpstr>nslookup</vt:lpstr>
      <vt:lpstr>Importance of DNS</vt:lpstr>
      <vt:lpstr>Focus:  HTTP</vt:lpstr>
      <vt:lpstr>OSI Layers</vt:lpstr>
      <vt:lpstr>PowerPoint Presentation</vt:lpstr>
      <vt:lpstr>PowerPoint Presentation</vt:lpstr>
      <vt:lpstr>PowerPoint Presentation</vt:lpstr>
      <vt:lpstr>PowerPoint Presentation</vt:lpstr>
      <vt:lpstr>PowerPoint Presentation</vt:lpstr>
      <vt:lpstr>PowerPoint Presentation</vt:lpstr>
      <vt:lpstr>Ex: HTTP Requests &amp; Response</vt:lpstr>
      <vt:lpstr>Ex: HTTP Requests &amp; Response</vt:lpstr>
      <vt:lpstr>Ex: HTTP Requests &amp; Response</vt:lpstr>
      <vt:lpstr>Ex: HTTP Requests &amp; Response</vt:lpstr>
      <vt:lpstr>Focus: Web Server</vt:lpstr>
      <vt:lpstr>Web Server</vt:lpstr>
      <vt:lpstr>PowerPoint Presentation</vt:lpstr>
      <vt:lpstr>LAMP in Action</vt:lpstr>
      <vt:lpstr>Warning About Running Services</vt:lpstr>
      <vt:lpstr>Warning About Code Examples</vt:lpstr>
      <vt:lpstr>LAMP in Action</vt:lpstr>
      <vt:lpstr>LAMP in Action</vt:lpstr>
      <vt:lpstr>LAMP in Action</vt:lpstr>
      <vt:lpstr>LAMP in Action</vt:lpstr>
      <vt:lpstr>LAMP in Action</vt:lpstr>
      <vt:lpstr>LAMP in Action</vt:lpstr>
      <vt:lpstr>Load Example Files</vt:lpstr>
      <vt:lpstr>Try out HTML</vt:lpstr>
      <vt:lpstr>Try out HTML</vt:lpstr>
      <vt:lpstr>Try out HTML</vt:lpstr>
      <vt:lpstr>Server-Side Scripting</vt:lpstr>
      <vt:lpstr>Try out PHP</vt:lpstr>
      <vt:lpstr>Try out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  $_GET and $_POST</vt:lpstr>
      <vt:lpstr>PHP can also access databases</vt:lpstr>
      <vt:lpstr>Example: Airport Status Database</vt:lpstr>
      <vt:lpstr>Accessing the DB from PHP</vt:lpstr>
      <vt:lpstr>PowerPoint Presentation</vt:lpstr>
      <vt:lpstr>User Input</vt:lpstr>
      <vt:lpstr>SQL Injection</vt:lpstr>
      <vt:lpstr>Injection Example #1</vt:lpstr>
      <vt:lpstr>Injection Example #1</vt:lpstr>
      <vt:lpstr>Injection Example #1</vt:lpstr>
      <vt:lpstr>Injection Example #1</vt:lpstr>
      <vt:lpstr>Injection Example #2</vt:lpstr>
      <vt:lpstr>Injection Example #2</vt:lpstr>
      <vt:lpstr>Injection Example #2</vt:lpstr>
      <vt:lpstr>Security</vt:lpstr>
      <vt:lpstr>Authentication</vt:lpstr>
      <vt:lpstr>Encryption</vt:lpstr>
      <vt:lpstr>Public Key Encryption</vt:lpstr>
      <vt:lpstr>Public Key Encryption</vt:lpstr>
      <vt:lpstr>Secure Sockets Layer (SSL)</vt:lpstr>
      <vt:lpstr>Trusted Certificate Authorities</vt:lpstr>
      <vt:lpstr>PowerPoint Presentation</vt:lpstr>
      <vt:lpstr>Session Control</vt:lpstr>
      <vt:lpstr>Session control – How?</vt:lpstr>
      <vt:lpstr>Session Control using Cookies</vt:lpstr>
      <vt:lpstr>Sessions for User Accounts</vt:lpstr>
      <vt:lpstr>PowerPoint Presentation</vt:lpstr>
      <vt:lpstr>What is HTML5?</vt:lpstr>
      <vt:lpstr>What is Javascript?</vt:lpstr>
      <vt:lpstr>Simple Javascript Example</vt:lpstr>
      <vt:lpstr>Javascript Example 2</vt:lpstr>
      <vt:lpstr>Document Object Model (DOM)</vt:lpstr>
      <vt:lpstr>DOM Example</vt:lpstr>
      <vt:lpstr>DOM Inspection</vt:lpstr>
      <vt:lpstr>PowerPoint Presentation</vt:lpstr>
      <vt:lpstr>What does AJAX do?</vt:lpstr>
      <vt:lpstr>AJAX vs. Traditional</vt:lpstr>
      <vt:lpstr>AJAX vs. Traditional</vt:lpstr>
      <vt:lpstr>jQuery</vt:lpstr>
      <vt:lpstr>Try out jQuery</vt:lpstr>
      <vt:lpstr>jQuery</vt:lpstr>
      <vt:lpstr>jQuery Events</vt:lpstr>
      <vt:lpstr>jQuery AJAX .load()</vt:lpstr>
      <vt:lpstr>HTML5 / Javascript implications for preservation</vt:lpstr>
      <vt:lpstr>PowerPoint Presentation</vt:lpstr>
      <vt:lpstr>JavaScript Object Notation (JSON)</vt:lpstr>
      <vt:lpstr>JSON Data</vt:lpstr>
      <vt:lpstr>JSON Example</vt:lpstr>
      <vt:lpstr>JSON Example</vt:lpstr>
      <vt:lpstr>PowerPoint Presentation</vt:lpstr>
      <vt:lpstr>usa.gov bit.ly data</vt:lpstr>
      <vt:lpstr>PowerPoint Presentation</vt:lpstr>
      <vt:lpstr>PowerPoint Presentation</vt:lpstr>
      <vt:lpstr>HTML</vt:lpstr>
      <vt:lpstr>EXtensible Markup Language (XML)</vt:lpstr>
      <vt:lpstr>XML-based languages</vt:lpstr>
      <vt:lpstr>XPath Tree</vt:lpstr>
      <vt:lpstr>XSL Transformations (XSLT)</vt:lpstr>
      <vt:lpstr>PowerPoint Presentation</vt:lpstr>
      <vt:lpstr>REST(ful) APIs</vt:lpstr>
      <vt:lpstr>REST(ful) APIs</vt:lpstr>
      <vt:lpstr>REST(ful) APIs</vt:lpstr>
      <vt:lpstr>REST(ful) APIs</vt:lpstr>
      <vt:lpstr>REST API Example</vt:lpstr>
      <vt:lpstr>Feeds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Amanda Drewry</cp:lastModifiedBy>
  <cp:revision>69</cp:revision>
  <dcterms:created xsi:type="dcterms:W3CDTF">2016-01-09T21:52:11Z</dcterms:created>
  <dcterms:modified xsi:type="dcterms:W3CDTF">2016-05-16T19:03:23Z</dcterms:modified>
</cp:coreProperties>
</file>