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86"/>
  </p:notesMasterIdLst>
  <p:handoutMasterIdLst>
    <p:handoutMasterId r:id="rId87"/>
  </p:handoutMasterIdLst>
  <p:sldIdLst>
    <p:sldId id="256" r:id="rId2"/>
    <p:sldId id="261" r:id="rId3"/>
    <p:sldId id="262" r:id="rId4"/>
    <p:sldId id="263" r:id="rId5"/>
    <p:sldId id="264" r:id="rId6"/>
    <p:sldId id="265" r:id="rId7"/>
    <p:sldId id="389" r:id="rId8"/>
    <p:sldId id="388" r:id="rId9"/>
    <p:sldId id="390" r:id="rId10"/>
    <p:sldId id="391" r:id="rId11"/>
    <p:sldId id="402" r:id="rId12"/>
    <p:sldId id="376" r:id="rId13"/>
    <p:sldId id="363" r:id="rId14"/>
    <p:sldId id="266" r:id="rId15"/>
    <p:sldId id="377" r:id="rId16"/>
    <p:sldId id="364" r:id="rId17"/>
    <p:sldId id="365" r:id="rId18"/>
    <p:sldId id="378" r:id="rId19"/>
    <p:sldId id="379" r:id="rId20"/>
    <p:sldId id="380" r:id="rId21"/>
    <p:sldId id="381" r:id="rId22"/>
    <p:sldId id="382" r:id="rId23"/>
    <p:sldId id="383" r:id="rId24"/>
    <p:sldId id="384" r:id="rId25"/>
    <p:sldId id="267" r:id="rId26"/>
    <p:sldId id="268" r:id="rId27"/>
    <p:sldId id="276" r:id="rId28"/>
    <p:sldId id="282" r:id="rId29"/>
    <p:sldId id="286" r:id="rId30"/>
    <p:sldId id="287" r:id="rId31"/>
    <p:sldId id="288" r:id="rId32"/>
    <p:sldId id="289" r:id="rId33"/>
    <p:sldId id="290" r:id="rId34"/>
    <p:sldId id="291" r:id="rId35"/>
    <p:sldId id="292" r:id="rId36"/>
    <p:sldId id="293" r:id="rId37"/>
    <p:sldId id="303" r:id="rId38"/>
    <p:sldId id="305" r:id="rId39"/>
    <p:sldId id="306" r:id="rId40"/>
    <p:sldId id="307" r:id="rId41"/>
    <p:sldId id="385" r:id="rId42"/>
    <p:sldId id="386" r:id="rId43"/>
    <p:sldId id="387" r:id="rId44"/>
    <p:sldId id="401" r:id="rId45"/>
    <p:sldId id="310" r:id="rId46"/>
    <p:sldId id="311" r:id="rId47"/>
    <p:sldId id="312" r:id="rId48"/>
    <p:sldId id="313" r:id="rId49"/>
    <p:sldId id="314" r:id="rId50"/>
    <p:sldId id="395" r:id="rId51"/>
    <p:sldId id="396" r:id="rId52"/>
    <p:sldId id="327" r:id="rId53"/>
    <p:sldId id="394" r:id="rId54"/>
    <p:sldId id="331" r:id="rId55"/>
    <p:sldId id="334" r:id="rId56"/>
    <p:sldId id="336" r:id="rId57"/>
    <p:sldId id="337" r:id="rId58"/>
    <p:sldId id="340" r:id="rId59"/>
    <p:sldId id="341" r:id="rId60"/>
    <p:sldId id="342" r:id="rId61"/>
    <p:sldId id="397" r:id="rId62"/>
    <p:sldId id="400" r:id="rId63"/>
    <p:sldId id="399" r:id="rId64"/>
    <p:sldId id="398" r:id="rId65"/>
    <p:sldId id="343" r:id="rId66"/>
    <p:sldId id="344" r:id="rId67"/>
    <p:sldId id="345" r:id="rId68"/>
    <p:sldId id="346" r:id="rId69"/>
    <p:sldId id="392" r:id="rId70"/>
    <p:sldId id="348" r:id="rId71"/>
    <p:sldId id="349" r:id="rId72"/>
    <p:sldId id="350" r:id="rId73"/>
    <p:sldId id="351" r:id="rId74"/>
    <p:sldId id="393" r:id="rId75"/>
    <p:sldId id="352" r:id="rId76"/>
    <p:sldId id="353" r:id="rId77"/>
    <p:sldId id="354" r:id="rId78"/>
    <p:sldId id="355" r:id="rId79"/>
    <p:sldId id="356" r:id="rId80"/>
    <p:sldId id="357" r:id="rId81"/>
    <p:sldId id="358" r:id="rId82"/>
    <p:sldId id="359" r:id="rId83"/>
    <p:sldId id="360" r:id="rId84"/>
    <p:sldId id="361" r:id="rId8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CA800"/>
    <a:srgbClr val="6600FF"/>
    <a:srgbClr val="333333"/>
    <a:srgbClr val="292929"/>
    <a:srgbClr val="FFFF00"/>
    <a:srgbClr val="96969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707" autoAdjust="0"/>
  </p:normalViewPr>
  <p:slideViewPr>
    <p:cSldViewPr>
      <p:cViewPr varScale="1">
        <p:scale>
          <a:sx n="113" d="100"/>
          <a:sy n="113" d="100"/>
        </p:scale>
        <p:origin x="1452" y="96"/>
      </p:cViewPr>
      <p:guideLst>
        <p:guide orient="horz" pos="2160"/>
        <p:guide pos="2880"/>
      </p:guideLst>
    </p:cSldViewPr>
  </p:slideViewPr>
  <p:outlineViewPr>
    <p:cViewPr>
      <p:scale>
        <a:sx n="33" d="100"/>
        <a:sy n="33" d="100"/>
      </p:scale>
      <p:origin x="0" y="-38736"/>
    </p:cViewPr>
    <p:sldLst>
      <p:sld r:id="rId1" collapse="1"/>
    </p:sldLst>
  </p:outlineViewPr>
  <p:notesTextViewPr>
    <p:cViewPr>
      <p:scale>
        <a:sx n="100" d="100"/>
        <a:sy n="100" d="100"/>
      </p:scale>
      <p:origin x="0" y="0"/>
    </p:cViewPr>
  </p:notesTextViewPr>
  <p:sorterViewPr>
    <p:cViewPr>
      <p:scale>
        <a:sx n="66" d="100"/>
        <a:sy n="66" d="100"/>
      </p:scale>
      <p:origin x="0" y="-24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8511" tIns="49256" rIns="98511" bIns="49256" numCol="1" anchor="t" anchorCtr="0" compatLnSpc="1">
            <a:prstTxWarp prst="textNoShape">
              <a:avLst/>
            </a:prstTxWarp>
          </a:bodyPr>
          <a:lstStyle>
            <a:lvl1pPr defTabSz="985838" eaLnBrk="1" hangingPunct="1">
              <a:defRPr sz="1300"/>
            </a:lvl1pPr>
          </a:lstStyle>
          <a:p>
            <a:pPr>
              <a:defRPr/>
            </a:pPr>
            <a:endParaRPr lang="en-US"/>
          </a:p>
        </p:txBody>
      </p:sp>
      <p:sp>
        <p:nvSpPr>
          <p:cNvPr id="71683" name="Rectangle 3"/>
          <p:cNvSpPr>
            <a:spLocks noGrp="1" noChangeArrowheads="1"/>
          </p:cNvSpPr>
          <p:nvPr>
            <p:ph type="dt" sz="quarter" idx="1"/>
          </p:nvPr>
        </p:nvSpPr>
        <p:spPr bwMode="auto">
          <a:xfrm>
            <a:off x="4144963" y="0"/>
            <a:ext cx="3170237" cy="477838"/>
          </a:xfrm>
          <a:prstGeom prst="rect">
            <a:avLst/>
          </a:prstGeom>
          <a:noFill/>
          <a:ln w="9525">
            <a:noFill/>
            <a:miter lim="800000"/>
            <a:headEnd/>
            <a:tailEnd/>
          </a:ln>
          <a:effectLst/>
        </p:spPr>
        <p:txBody>
          <a:bodyPr vert="horz" wrap="square" lIns="98511" tIns="49256" rIns="98511" bIns="49256" numCol="1" anchor="t" anchorCtr="0" compatLnSpc="1">
            <a:prstTxWarp prst="textNoShape">
              <a:avLst/>
            </a:prstTxWarp>
          </a:bodyPr>
          <a:lstStyle>
            <a:lvl1pPr algn="r" defTabSz="985838" eaLnBrk="1" hangingPunct="1">
              <a:defRPr sz="1300"/>
            </a:lvl1pPr>
          </a:lstStyle>
          <a:p>
            <a:pPr>
              <a:defRPr/>
            </a:pPr>
            <a:endParaRPr lang="en-US"/>
          </a:p>
        </p:txBody>
      </p:sp>
      <p:sp>
        <p:nvSpPr>
          <p:cNvPr id="71684"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a:effectLst/>
        </p:spPr>
        <p:txBody>
          <a:bodyPr vert="horz" wrap="square" lIns="98511" tIns="49256" rIns="98511" bIns="49256" numCol="1" anchor="b" anchorCtr="0" compatLnSpc="1">
            <a:prstTxWarp prst="textNoShape">
              <a:avLst/>
            </a:prstTxWarp>
          </a:bodyPr>
          <a:lstStyle>
            <a:lvl1pPr defTabSz="985838" eaLnBrk="1" hangingPunct="1">
              <a:defRPr sz="1300"/>
            </a:lvl1pPr>
          </a:lstStyle>
          <a:p>
            <a:pPr>
              <a:defRPr/>
            </a:pPr>
            <a:endParaRPr lang="en-US"/>
          </a:p>
        </p:txBody>
      </p:sp>
      <p:sp>
        <p:nvSpPr>
          <p:cNvPr id="71685"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a:effectLst/>
        </p:spPr>
        <p:txBody>
          <a:bodyPr vert="horz" wrap="square" lIns="98511" tIns="49256" rIns="98511" bIns="49256" numCol="1" anchor="b" anchorCtr="0" compatLnSpc="1">
            <a:prstTxWarp prst="textNoShape">
              <a:avLst/>
            </a:prstTxWarp>
          </a:bodyPr>
          <a:lstStyle>
            <a:lvl1pPr algn="r" defTabSz="985838" eaLnBrk="1" hangingPunct="1">
              <a:defRPr sz="1300"/>
            </a:lvl1pPr>
          </a:lstStyle>
          <a:p>
            <a:pPr>
              <a:defRPr/>
            </a:pPr>
            <a:fld id="{DCC0FFFF-230A-460C-9386-C0E04ED5E813}" type="slidenum">
              <a:rPr lang="en-US" altLang="en-US"/>
              <a:pPr>
                <a:defRPr/>
              </a:pPr>
              <a:t>‹#›</a:t>
            </a:fld>
            <a:endParaRPr lang="en-US" altLang="en-US"/>
          </a:p>
        </p:txBody>
      </p:sp>
    </p:spTree>
    <p:extLst>
      <p:ext uri="{BB962C8B-B14F-4D97-AF65-F5344CB8AC3E}">
        <p14:creationId xmlns:p14="http://schemas.microsoft.com/office/powerpoint/2010/main" val="2614705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8511" tIns="49256" rIns="98511" bIns="49256" numCol="1" anchor="t" anchorCtr="0" compatLnSpc="1">
            <a:prstTxWarp prst="textNoShape">
              <a:avLst/>
            </a:prstTxWarp>
          </a:bodyPr>
          <a:lstStyle>
            <a:lvl1pPr defTabSz="985838" eaLnBrk="1" hangingPunct="1">
              <a:defRPr sz="1300"/>
            </a:lvl1pPr>
          </a:lstStyle>
          <a:p>
            <a:pPr>
              <a:defRPr/>
            </a:pPr>
            <a:endParaRPr lang="en-US"/>
          </a:p>
        </p:txBody>
      </p:sp>
      <p:sp>
        <p:nvSpPr>
          <p:cNvPr id="67587" name="Rectangle 3"/>
          <p:cNvSpPr>
            <a:spLocks noGrp="1" noChangeArrowheads="1"/>
          </p:cNvSpPr>
          <p:nvPr>
            <p:ph type="dt" idx="1"/>
          </p:nvPr>
        </p:nvSpPr>
        <p:spPr bwMode="auto">
          <a:xfrm>
            <a:off x="4144963" y="0"/>
            <a:ext cx="3170237" cy="477838"/>
          </a:xfrm>
          <a:prstGeom prst="rect">
            <a:avLst/>
          </a:prstGeom>
          <a:noFill/>
          <a:ln w="9525">
            <a:noFill/>
            <a:miter lim="800000"/>
            <a:headEnd/>
            <a:tailEnd/>
          </a:ln>
          <a:effectLst/>
        </p:spPr>
        <p:txBody>
          <a:bodyPr vert="horz" wrap="square" lIns="98511" tIns="49256" rIns="98511" bIns="49256" numCol="1" anchor="t" anchorCtr="0" compatLnSpc="1">
            <a:prstTxWarp prst="textNoShape">
              <a:avLst/>
            </a:prstTxWarp>
          </a:bodyPr>
          <a:lstStyle>
            <a:lvl1pPr algn="r" defTabSz="985838" eaLnBrk="1" hangingPunct="1">
              <a:defRPr sz="13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974725" y="4560888"/>
            <a:ext cx="5365750" cy="4318000"/>
          </a:xfrm>
          <a:prstGeom prst="rect">
            <a:avLst/>
          </a:prstGeom>
          <a:noFill/>
          <a:ln w="9525">
            <a:noFill/>
            <a:miter lim="800000"/>
            <a:headEnd/>
            <a:tailEnd/>
          </a:ln>
          <a:effectLst/>
        </p:spPr>
        <p:txBody>
          <a:bodyPr vert="horz" wrap="square" lIns="98511" tIns="49256" rIns="98511" bIns="4925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7590" name="Rectangle 6"/>
          <p:cNvSpPr>
            <a:spLocks noGrp="1" noChangeArrowheads="1"/>
          </p:cNvSpPr>
          <p:nvPr>
            <p:ph type="ftr" sz="quarter" idx="4"/>
          </p:nvPr>
        </p:nvSpPr>
        <p:spPr bwMode="auto">
          <a:xfrm>
            <a:off x="0" y="9123363"/>
            <a:ext cx="3170238" cy="477837"/>
          </a:xfrm>
          <a:prstGeom prst="rect">
            <a:avLst/>
          </a:prstGeom>
          <a:noFill/>
          <a:ln w="9525">
            <a:noFill/>
            <a:miter lim="800000"/>
            <a:headEnd/>
            <a:tailEnd/>
          </a:ln>
          <a:effectLst/>
        </p:spPr>
        <p:txBody>
          <a:bodyPr vert="horz" wrap="square" lIns="98511" tIns="49256" rIns="98511" bIns="49256" numCol="1" anchor="b" anchorCtr="0" compatLnSpc="1">
            <a:prstTxWarp prst="textNoShape">
              <a:avLst/>
            </a:prstTxWarp>
          </a:bodyPr>
          <a:lstStyle>
            <a:lvl1pPr defTabSz="985838" eaLnBrk="1" hangingPunct="1">
              <a:defRPr sz="1300"/>
            </a:lvl1pPr>
          </a:lstStyle>
          <a:p>
            <a:pPr>
              <a:defRPr/>
            </a:pPr>
            <a:endParaRPr lang="en-US"/>
          </a:p>
        </p:txBody>
      </p:sp>
      <p:sp>
        <p:nvSpPr>
          <p:cNvPr id="67591" name="Rectangle 7"/>
          <p:cNvSpPr>
            <a:spLocks noGrp="1" noChangeArrowheads="1"/>
          </p:cNvSpPr>
          <p:nvPr>
            <p:ph type="sldNum" sz="quarter" idx="5"/>
          </p:nvPr>
        </p:nvSpPr>
        <p:spPr bwMode="auto">
          <a:xfrm>
            <a:off x="4144963" y="9123363"/>
            <a:ext cx="3170237" cy="477837"/>
          </a:xfrm>
          <a:prstGeom prst="rect">
            <a:avLst/>
          </a:prstGeom>
          <a:noFill/>
          <a:ln w="9525">
            <a:noFill/>
            <a:miter lim="800000"/>
            <a:headEnd/>
            <a:tailEnd/>
          </a:ln>
          <a:effectLst/>
        </p:spPr>
        <p:txBody>
          <a:bodyPr vert="horz" wrap="square" lIns="98511" tIns="49256" rIns="98511" bIns="49256" numCol="1" anchor="b" anchorCtr="0" compatLnSpc="1">
            <a:prstTxWarp prst="textNoShape">
              <a:avLst/>
            </a:prstTxWarp>
          </a:bodyPr>
          <a:lstStyle>
            <a:lvl1pPr algn="r" defTabSz="985838" eaLnBrk="1" hangingPunct="1">
              <a:defRPr sz="1300"/>
            </a:lvl1pPr>
          </a:lstStyle>
          <a:p>
            <a:pPr>
              <a:defRPr/>
            </a:pPr>
            <a:fld id="{B949B276-2A8D-41B5-B710-0A990B516318}" type="slidenum">
              <a:rPr lang="en-US" altLang="en-US"/>
              <a:pPr>
                <a:defRPr/>
              </a:pPr>
              <a:t>‹#›</a:t>
            </a:fld>
            <a:endParaRPr lang="en-US" altLang="en-US"/>
          </a:p>
        </p:txBody>
      </p:sp>
    </p:spTree>
    <p:extLst>
      <p:ext uri="{BB962C8B-B14F-4D97-AF65-F5344CB8AC3E}">
        <p14:creationId xmlns:p14="http://schemas.microsoft.com/office/powerpoint/2010/main" val="863672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sz="2400">
                <a:solidFill>
                  <a:schemeClr val="tx1"/>
                </a:solidFill>
                <a:latin typeface="Times New Roman" panose="02020603050405020304" pitchFamily="18" charset="0"/>
              </a:defRPr>
            </a:lvl1pPr>
            <a:lvl2pPr marL="742950" indent="-285750" defTabSz="985838">
              <a:defRPr sz="2400">
                <a:solidFill>
                  <a:schemeClr val="tx1"/>
                </a:solidFill>
                <a:latin typeface="Times New Roman" panose="02020603050405020304" pitchFamily="18" charset="0"/>
              </a:defRPr>
            </a:lvl2pPr>
            <a:lvl3pPr marL="1143000" indent="-228600" defTabSz="985838">
              <a:defRPr sz="2400">
                <a:solidFill>
                  <a:schemeClr val="tx1"/>
                </a:solidFill>
                <a:latin typeface="Times New Roman" panose="02020603050405020304" pitchFamily="18" charset="0"/>
              </a:defRPr>
            </a:lvl3pPr>
            <a:lvl4pPr marL="1600200" indent="-228600" defTabSz="985838">
              <a:defRPr sz="2400">
                <a:solidFill>
                  <a:schemeClr val="tx1"/>
                </a:solidFill>
                <a:latin typeface="Times New Roman" panose="02020603050405020304" pitchFamily="18" charset="0"/>
              </a:defRPr>
            </a:lvl4pPr>
            <a:lvl5pPr marL="2057400" indent="-228600" defTabSz="985838">
              <a:defRPr sz="2400">
                <a:solidFill>
                  <a:schemeClr val="tx1"/>
                </a:solidFill>
                <a:latin typeface="Times New Roman" panose="02020603050405020304" pitchFamily="18" charset="0"/>
              </a:defRPr>
            </a:lvl5pPr>
            <a:lvl6pPr marL="2514600" indent="-228600" defTabSz="9858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58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58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5838" eaLnBrk="0" fontAlgn="base" hangingPunct="0">
              <a:spcBef>
                <a:spcPct val="0"/>
              </a:spcBef>
              <a:spcAft>
                <a:spcPct val="0"/>
              </a:spcAft>
              <a:defRPr sz="2400">
                <a:solidFill>
                  <a:schemeClr val="tx1"/>
                </a:solidFill>
                <a:latin typeface="Times New Roman" panose="02020603050405020304" pitchFamily="18" charset="0"/>
              </a:defRPr>
            </a:lvl9pPr>
          </a:lstStyle>
          <a:p>
            <a:fld id="{0FB63F95-27DF-4434-A6FB-18CBC85B46F1}" type="slidenum">
              <a:rPr lang="en-US" altLang="en-US" sz="1300" smtClean="0"/>
              <a:pPr/>
              <a:t>1</a:t>
            </a:fld>
            <a:endParaRPr lang="en-US" altLang="en-US" sz="1300" smtClean="0"/>
          </a:p>
        </p:txBody>
      </p:sp>
    </p:spTree>
    <p:extLst>
      <p:ext uri="{BB962C8B-B14F-4D97-AF65-F5344CB8AC3E}">
        <p14:creationId xmlns:p14="http://schemas.microsoft.com/office/powerpoint/2010/main" val="3253646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4335DA-D150-4788-8C4C-0EC1EFCD7768}" type="slidenum">
              <a:rPr lang="en-US" altLang="en-US" sz="1300" smtClean="0">
                <a:ea typeface="ＭＳ Ｐゴシック"/>
                <a:cs typeface="ＭＳ Ｐゴシック"/>
              </a:rPr>
              <a:pPr>
                <a:spcBef>
                  <a:spcPct val="0"/>
                </a:spcBef>
              </a:pPr>
              <a:t>31</a:t>
            </a:fld>
            <a:endParaRPr lang="en-US" altLang="en-US" sz="1300" smtClean="0">
              <a:ea typeface="ＭＳ Ｐゴシック"/>
              <a:cs typeface="ＭＳ Ｐゴシック"/>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This picture illustrates participation patterns within my classification of 3 types of workshops: green are US, purple are International, and orange are Open.  Open Workshops had large proportion of new and one-time participants.  The same can be said of organizational actors at the three types of workshops.</a:t>
            </a:r>
          </a:p>
        </p:txBody>
      </p:sp>
    </p:spTree>
    <p:extLst>
      <p:ext uri="{BB962C8B-B14F-4D97-AF65-F5344CB8AC3E}">
        <p14:creationId xmlns:p14="http://schemas.microsoft.com/office/powerpoint/2010/main" val="31470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C727C47-C2C3-4125-9974-28D2F75A00CB}" type="slidenum">
              <a:rPr lang="en-US" altLang="en-US" sz="1300" smtClean="0">
                <a:ea typeface="ＭＳ Ｐゴシック"/>
                <a:cs typeface="ＭＳ Ｐゴシック"/>
              </a:rPr>
              <a:pPr>
                <a:spcBef>
                  <a:spcPct val="0"/>
                </a:spcBef>
              </a:pPr>
              <a:t>32</a:t>
            </a:fld>
            <a:endParaRPr lang="en-US" altLang="en-US" sz="1300" smtClean="0">
              <a:ea typeface="ＭＳ Ｐゴシック"/>
              <a:cs typeface="ＭＳ Ｐゴシック"/>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a:cs typeface="ＭＳ Ｐゴシック"/>
            </a:endParaRPr>
          </a:p>
        </p:txBody>
      </p:sp>
    </p:spTree>
    <p:extLst>
      <p:ext uri="{BB962C8B-B14F-4D97-AF65-F5344CB8AC3E}">
        <p14:creationId xmlns:p14="http://schemas.microsoft.com/office/powerpoint/2010/main" val="428383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C609419-4658-454A-9310-1E73F12519FF}" type="slidenum">
              <a:rPr lang="en-US" altLang="en-US" sz="1300" smtClean="0">
                <a:ea typeface="ＭＳ Ｐゴシック"/>
                <a:cs typeface="ＭＳ Ｐゴシック"/>
              </a:rPr>
              <a:pPr>
                <a:spcBef>
                  <a:spcPct val="0"/>
                </a:spcBef>
              </a:pPr>
              <a:t>34</a:t>
            </a:fld>
            <a:endParaRPr lang="en-US" altLang="en-US" sz="1300" smtClean="0">
              <a:ea typeface="ＭＳ Ｐゴシック"/>
              <a:cs typeface="ＭＳ Ｐゴシック"/>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Arial" panose="020B0604020202020204" pitchFamily="34" charset="0"/>
                <a:ea typeface="ＭＳ Ｐゴシック"/>
                <a:cs typeface="Times New Roman" panose="02020603050405020304" pitchFamily="18" charset="0"/>
              </a:rPr>
              <a:t>The idea of modeling has a long tradition in such diverse fields as art, architecture, mathematics, economics, engineering and numerous sciences.  It generally involves the construction of a simplified but representative version of something else.</a:t>
            </a:r>
          </a:p>
          <a:p>
            <a:pPr eaLnBrk="1" hangingPunct="1"/>
            <a:endParaRPr lang="en-US" altLang="en-US" sz="1000" smtClean="0">
              <a:latin typeface="Arial" panose="020B0604020202020204" pitchFamily="34" charset="0"/>
              <a:ea typeface="ＭＳ Ｐゴシック"/>
              <a:cs typeface="Times New Roman" panose="02020603050405020304" pitchFamily="18" charset="0"/>
            </a:endParaRPr>
          </a:p>
          <a:p>
            <a:pPr eaLnBrk="1" hangingPunct="1"/>
            <a:r>
              <a:rPr lang="en-US" altLang="en-US" sz="1000" smtClean="0">
                <a:latin typeface="Arial" panose="020B0604020202020204" pitchFamily="34" charset="0"/>
                <a:ea typeface="ＭＳ Ｐゴシック"/>
                <a:cs typeface="Times New Roman" panose="02020603050405020304" pitchFamily="18" charset="0"/>
              </a:rPr>
              <a:t>Those working with a model tend to be aware that it is not an exact copy of the thing that it is modeling, but it is hoped to reflect enough of the relevant attributes to serve some specific purpose (e.g. storage in human memory or scientific analysis of a complex problem space).  One can model a thing or state that already exists in the world or something that does not actually exist, but could hypothetically.  For purposes of design, a model can serve as a proxy for some potential location in design space.  If the model seems to hold up under scrutiny, then one can decide to commit the resources to moving in that direction.</a:t>
            </a:r>
          </a:p>
          <a:p>
            <a:pPr eaLnBrk="1" hangingPunct="1"/>
            <a:endParaRPr lang="en-US" altLang="en-US" sz="1000" smtClean="0">
              <a:latin typeface="Arial" panose="020B0604020202020204" pitchFamily="34" charset="0"/>
              <a:ea typeface="ＭＳ Ｐゴシック"/>
              <a:cs typeface="Times New Roman" panose="02020603050405020304" pitchFamily="18" charset="0"/>
            </a:endParaRPr>
          </a:p>
          <a:p>
            <a:pPr eaLnBrk="1" hangingPunct="1"/>
            <a:r>
              <a:rPr lang="en-US" altLang="en-US" sz="1000" smtClean="0">
                <a:latin typeface="Arial" panose="020B0604020202020204" pitchFamily="34" charset="0"/>
                <a:ea typeface="ＭＳ Ｐゴシック"/>
                <a:cs typeface="Times New Roman" panose="02020603050405020304" pitchFamily="18" charset="0"/>
              </a:rPr>
              <a:t>The question of which attributes are relevant enough to include in the model cannot be answered through analysis alone, because it must account for the purpose and context of the model's use.</a:t>
            </a:r>
          </a:p>
          <a:p>
            <a:pPr eaLnBrk="1" hangingPunct="1"/>
            <a:endParaRPr lang="en-US" altLang="en-US" sz="1000" smtClean="0">
              <a:latin typeface="Arial" panose="020B0604020202020204" pitchFamily="34" charset="0"/>
              <a:ea typeface="ＭＳ Ｐゴシック"/>
              <a:cs typeface="Times New Roman" panose="02020603050405020304" pitchFamily="18" charset="0"/>
            </a:endParaRPr>
          </a:p>
          <a:p>
            <a:pPr eaLnBrk="1" hangingPunct="1"/>
            <a:r>
              <a:rPr lang="en-US" altLang="en-US" sz="1000" smtClean="0">
                <a:latin typeface="Arial" panose="020B0604020202020204" pitchFamily="34" charset="0"/>
                <a:ea typeface="ＭＳ Ｐゴシック"/>
                <a:cs typeface="Times New Roman" panose="02020603050405020304" pitchFamily="18" charset="0"/>
              </a:rPr>
              <a:t>According to the Blue Book,</a:t>
            </a:r>
            <a:r>
              <a:rPr lang="en-US" altLang="en-US" sz="1000" b="1" smtClean="0">
                <a:latin typeface="Arial" panose="020B0604020202020204" pitchFamily="34" charset="0"/>
                <a:ea typeface="ＭＳ Ｐゴシック"/>
                <a:cs typeface="Times New Roman" panose="02020603050405020304" pitchFamily="18" charset="0"/>
              </a:rPr>
              <a:t> Common Services</a:t>
            </a:r>
            <a:r>
              <a:rPr lang="en-US" altLang="en-US" sz="1000" smtClean="0">
                <a:latin typeface="Arial" panose="020B0604020202020204" pitchFamily="34" charset="0"/>
                <a:ea typeface="ＭＳ Ｐゴシック"/>
                <a:cs typeface="Times New Roman" panose="02020603050405020304" pitchFamily="18" charset="0"/>
              </a:rPr>
              <a:t>: The supporting services such as inter-process communication, name services, temporary storage allocation, exception handling, security, and directory services necessary to support the OAIS.</a:t>
            </a:r>
          </a:p>
          <a:p>
            <a:pPr eaLnBrk="1" hangingPunct="1"/>
            <a:endParaRPr lang="en-US" altLang="en-US" sz="1000" smtClean="0">
              <a:latin typeface="Arial" panose="020B0604020202020204" pitchFamily="34" charset="0"/>
              <a:ea typeface="ＭＳ Ｐゴシック"/>
              <a:cs typeface="Times New Roman" panose="02020603050405020304" pitchFamily="18" charset="0"/>
            </a:endParaRPr>
          </a:p>
          <a:p>
            <a:pPr eaLnBrk="1" hangingPunct="1"/>
            <a:r>
              <a:rPr lang="en-US" altLang="en-US" sz="1000" smtClean="0">
                <a:latin typeface="Arial" panose="020B0604020202020204" pitchFamily="34" charset="0"/>
                <a:ea typeface="ＭＳ Ｐゴシック"/>
                <a:cs typeface="Times New Roman" panose="02020603050405020304" pitchFamily="18" charset="0"/>
              </a:rPr>
              <a:t>To reiterate, an important aspect of any model is what details it abstracts away.  And also what terms it defines, which it takes for granted as understood and which it leaves out entirely…</a:t>
            </a:r>
          </a:p>
          <a:p>
            <a:pPr eaLnBrk="1" hangingPunct="1"/>
            <a:endParaRPr lang="en-US" altLang="en-US" sz="1000" smtClean="0">
              <a:latin typeface="Arial" panose="020B0604020202020204" pitchFamily="34" charset="0"/>
              <a:ea typeface="ＭＳ Ｐゴシック"/>
              <a:cs typeface="Times New Roman" panose="02020603050405020304" pitchFamily="18" charset="0"/>
            </a:endParaRPr>
          </a:p>
        </p:txBody>
      </p:sp>
    </p:spTree>
    <p:extLst>
      <p:ext uri="{BB962C8B-B14F-4D97-AF65-F5344CB8AC3E}">
        <p14:creationId xmlns:p14="http://schemas.microsoft.com/office/powerpoint/2010/main" val="383795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0E96831-6D09-4586-8045-4DC257C4F1D0}" type="slidenum">
              <a:rPr lang="en-US" altLang="en-US" sz="1300" smtClean="0">
                <a:ea typeface="ＭＳ Ｐゴシック"/>
                <a:cs typeface="ＭＳ Ｐゴシック"/>
              </a:rPr>
              <a:pPr>
                <a:spcBef>
                  <a:spcPct val="0"/>
                </a:spcBef>
              </a:pPr>
              <a:t>36</a:t>
            </a:fld>
            <a:endParaRPr lang="en-US" altLang="en-US" sz="1300" smtClean="0">
              <a:ea typeface="ＭＳ Ｐゴシック"/>
              <a:cs typeface="ＭＳ Ｐゴシック"/>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Version 6 was almost twice as along as Version 5, and it included 33 new terms in the definitions section (the most for any version of the reference model).  Seven of these were terms that appeared in the section as placeholders but did not yet include a definition, meaning there were actually 26 new definitions. Twenty seven (82%) of the new terms had been used in the body of the previous version, indicating that much of the change to the definitions section reflected an effort to bring it up-to-date with the contents of the body of the document, rather than the introduction of a large number of new ideas or concepts.</a:t>
            </a:r>
          </a:p>
          <a:p>
            <a:pPr eaLnBrk="1" hangingPunct="1"/>
            <a:endParaRPr lang="en-US" altLang="en-US" smtClean="0">
              <a:latin typeface="Arial" panose="020B0604020202020204" pitchFamily="34" charset="0"/>
              <a:ea typeface="ＭＳ Ｐゴシック"/>
              <a:cs typeface="ＭＳ Ｐゴシック"/>
            </a:endParaRPr>
          </a:p>
          <a:p>
            <a:pPr eaLnBrk="1" hangingPunct="1"/>
            <a:r>
              <a:rPr lang="en-US" altLang="en-US" smtClean="0">
                <a:latin typeface="Arial" panose="020B0604020202020204" pitchFamily="34" charset="0"/>
                <a:ea typeface="ＭＳ Ｐゴシック"/>
                <a:cs typeface="ＭＳ Ｐゴシック"/>
              </a:rPr>
              <a:t>Version 7 listed 26 new terms in the definitions section, second only to Version 6.  As with Version 6, several (7) of these terms were listed in the section as placeholders and did not actually provide definitions, meaning there were actually nineteen new definitions.  As with Version 6, a large proportion (23 or 88%) of the new terms had also been used in the body of the previous version.</a:t>
            </a:r>
          </a:p>
        </p:txBody>
      </p:sp>
    </p:spTree>
    <p:extLst>
      <p:ext uri="{BB962C8B-B14F-4D97-AF65-F5344CB8AC3E}">
        <p14:creationId xmlns:p14="http://schemas.microsoft.com/office/powerpoint/2010/main" val="372673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4F4F1DC-5951-40F8-9698-1A0F211F1F6A}" type="slidenum">
              <a:rPr lang="en-US" altLang="en-US" sz="1300" smtClean="0">
                <a:ea typeface="ＭＳ Ｐゴシック"/>
                <a:cs typeface="ＭＳ Ｐゴシック"/>
              </a:rPr>
              <a:pPr>
                <a:spcBef>
                  <a:spcPct val="0"/>
                </a:spcBef>
              </a:pPr>
              <a:t>38</a:t>
            </a:fld>
            <a:endParaRPr lang="en-US" altLang="en-US" sz="1300" smtClean="0">
              <a:ea typeface="ＭＳ Ｐゴシック"/>
              <a:cs typeface="ＭＳ Ｐゴシック"/>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After this slide.</a:t>
            </a:r>
          </a:p>
          <a:p>
            <a:pPr eaLnBrk="1" hangingPunct="1"/>
            <a:endParaRPr lang="en-US" altLang="en-US" smtClean="0">
              <a:latin typeface="Arial" panose="020B0604020202020204" pitchFamily="34" charset="0"/>
              <a:ea typeface="ＭＳ Ｐゴシック"/>
              <a:cs typeface="ＭＳ Ｐゴシック"/>
            </a:endParaRPr>
          </a:p>
          <a:p>
            <a:pPr eaLnBrk="1" hangingPunct="1"/>
            <a:r>
              <a:rPr lang="en-US" altLang="en-US" smtClean="0">
                <a:latin typeface="Arial" panose="020B0604020202020204" pitchFamily="34" charset="0"/>
                <a:ea typeface="ＭＳ Ｐゴシック"/>
                <a:cs typeface="ＭＳ Ｐゴシック"/>
              </a:rPr>
              <a:t>It’s now time for me to tell you one of my dad’s favorite jokes.  You’ll have to help me with this.  Are you ready?</a:t>
            </a:r>
          </a:p>
          <a:p>
            <a:pPr eaLnBrk="1" hangingPunct="1"/>
            <a:endParaRPr lang="en-US" altLang="en-US" smtClean="0">
              <a:latin typeface="Arial" panose="020B0604020202020204" pitchFamily="34" charset="0"/>
              <a:ea typeface="ＭＳ Ｐゴシック"/>
              <a:cs typeface="ＭＳ Ｐゴシック"/>
            </a:endParaRPr>
          </a:p>
          <a:p>
            <a:pPr eaLnBrk="1" hangingPunct="1"/>
            <a:r>
              <a:rPr lang="en-US" altLang="en-US" smtClean="0">
                <a:latin typeface="Arial" panose="020B0604020202020204" pitchFamily="34" charset="0"/>
                <a:ea typeface="ＭＳ Ｐゴシック"/>
                <a:cs typeface="ＭＳ Ｐゴシック"/>
              </a:rPr>
              <a:t>Many have asked what the most important ingredient of comedy is.  I can tell you that the answer is.  So, just go ahead and ask me. “ What’s the most important ingredient in comedy?”</a:t>
            </a:r>
          </a:p>
          <a:p>
            <a:pPr eaLnBrk="1" hangingPunct="1"/>
            <a:endParaRPr lang="en-US" altLang="en-US" smtClean="0">
              <a:latin typeface="Arial" panose="020B0604020202020204" pitchFamily="34" charset="0"/>
              <a:ea typeface="ＭＳ Ｐゴシック"/>
              <a:cs typeface="ＭＳ Ｐゴシック"/>
            </a:endParaRPr>
          </a:p>
          <a:p>
            <a:pPr eaLnBrk="1" hangingPunct="1"/>
            <a:r>
              <a:rPr lang="en-US" altLang="en-US" smtClean="0">
                <a:latin typeface="Arial" panose="020B0604020202020204" pitchFamily="34" charset="0"/>
                <a:ea typeface="ＭＳ Ｐゴシック"/>
                <a:cs typeface="ＭＳ Ｐゴシック"/>
              </a:rPr>
              <a:t>Timing</a:t>
            </a:r>
          </a:p>
          <a:p>
            <a:pPr eaLnBrk="1" hangingPunct="1"/>
            <a:endParaRPr lang="en-US" altLang="en-US" smtClean="0">
              <a:latin typeface="Arial" panose="020B0604020202020204" pitchFamily="34" charset="0"/>
              <a:ea typeface="ＭＳ Ｐゴシック"/>
              <a:cs typeface="ＭＳ Ｐゴシック"/>
            </a:endParaRPr>
          </a:p>
        </p:txBody>
      </p:sp>
    </p:spTree>
    <p:extLst>
      <p:ext uri="{BB962C8B-B14F-4D97-AF65-F5344CB8AC3E}">
        <p14:creationId xmlns:p14="http://schemas.microsoft.com/office/powerpoint/2010/main" val="1740306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094974A-2546-4718-A651-10E42A9956E8}" type="slidenum">
              <a:rPr lang="en-US" altLang="en-US" sz="1300" smtClean="0">
                <a:ea typeface="ＭＳ Ｐゴシック"/>
                <a:cs typeface="ＭＳ Ｐゴシック"/>
              </a:rPr>
              <a:pPr>
                <a:spcBef>
                  <a:spcPct val="0"/>
                </a:spcBef>
              </a:pPr>
              <a:t>39</a:t>
            </a:fld>
            <a:endParaRPr lang="en-US" altLang="en-US" sz="1300" smtClean="0">
              <a:ea typeface="ＭＳ Ｐゴシック"/>
              <a:cs typeface="ＭＳ Ｐゴシック"/>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One of my dad’s favorite jokes:</a:t>
            </a:r>
          </a:p>
          <a:p>
            <a:pPr eaLnBrk="1" hangingPunct="1"/>
            <a:endParaRPr lang="en-US" altLang="en-US" smtClean="0">
              <a:latin typeface="Arial" panose="020B0604020202020204" pitchFamily="34" charset="0"/>
              <a:ea typeface="ＭＳ Ｐゴシック"/>
              <a:cs typeface="ＭＳ Ｐゴシック"/>
            </a:endParaRPr>
          </a:p>
          <a:p>
            <a:pPr eaLnBrk="1" hangingPunct="1"/>
            <a:r>
              <a:rPr lang="en-US" altLang="en-US" smtClean="0">
                <a:latin typeface="Arial" panose="020B0604020202020204" pitchFamily="34" charset="0"/>
                <a:ea typeface="ＭＳ Ｐゴシック"/>
                <a:cs typeface="ＭＳ Ｐゴシック"/>
              </a:rPr>
              <a:t>What’s the most important ingredient in comedy?  Go ahead.  Ask me, “What’s the most important ingredient in comedy?”  - Timing</a:t>
            </a:r>
          </a:p>
        </p:txBody>
      </p:sp>
    </p:spTree>
    <p:extLst>
      <p:ext uri="{BB962C8B-B14F-4D97-AF65-F5344CB8AC3E}">
        <p14:creationId xmlns:p14="http://schemas.microsoft.com/office/powerpoint/2010/main" val="425484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sz="2400">
                <a:solidFill>
                  <a:schemeClr val="tx1"/>
                </a:solidFill>
                <a:latin typeface="Times New Roman" panose="02020603050405020304" pitchFamily="18" charset="0"/>
              </a:defRPr>
            </a:lvl1pPr>
            <a:lvl2pPr marL="742950" indent="-285750" defTabSz="985838">
              <a:defRPr sz="2400">
                <a:solidFill>
                  <a:schemeClr val="tx1"/>
                </a:solidFill>
                <a:latin typeface="Times New Roman" panose="02020603050405020304" pitchFamily="18" charset="0"/>
              </a:defRPr>
            </a:lvl2pPr>
            <a:lvl3pPr marL="1143000" indent="-228600" defTabSz="985838">
              <a:defRPr sz="2400">
                <a:solidFill>
                  <a:schemeClr val="tx1"/>
                </a:solidFill>
                <a:latin typeface="Times New Roman" panose="02020603050405020304" pitchFamily="18" charset="0"/>
              </a:defRPr>
            </a:lvl3pPr>
            <a:lvl4pPr marL="1600200" indent="-228600" defTabSz="985838">
              <a:defRPr sz="2400">
                <a:solidFill>
                  <a:schemeClr val="tx1"/>
                </a:solidFill>
                <a:latin typeface="Times New Roman" panose="02020603050405020304" pitchFamily="18" charset="0"/>
              </a:defRPr>
            </a:lvl4pPr>
            <a:lvl5pPr marL="2057400" indent="-228600" defTabSz="985838">
              <a:defRPr sz="2400">
                <a:solidFill>
                  <a:schemeClr val="tx1"/>
                </a:solidFill>
                <a:latin typeface="Times New Roman" panose="02020603050405020304" pitchFamily="18" charset="0"/>
              </a:defRPr>
            </a:lvl5pPr>
            <a:lvl6pPr marL="2514600" indent="-228600" defTabSz="9858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58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58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5838" eaLnBrk="0" fontAlgn="base" hangingPunct="0">
              <a:spcBef>
                <a:spcPct val="0"/>
              </a:spcBef>
              <a:spcAft>
                <a:spcPct val="0"/>
              </a:spcAft>
              <a:defRPr sz="2400">
                <a:solidFill>
                  <a:schemeClr val="tx1"/>
                </a:solidFill>
                <a:latin typeface="Times New Roman" panose="02020603050405020304" pitchFamily="18" charset="0"/>
              </a:defRPr>
            </a:lvl9pPr>
          </a:lstStyle>
          <a:p>
            <a:fld id="{45EE06C2-D6B0-46A0-A01D-C51B5DBCF6B6}" type="slidenum">
              <a:rPr lang="en-US" altLang="en-US" sz="1300" smtClean="0"/>
              <a:pPr/>
              <a:t>52</a:t>
            </a:fld>
            <a:endParaRPr lang="en-US" altLang="en-US" sz="1300" smtClean="0"/>
          </a:p>
        </p:txBody>
      </p:sp>
    </p:spTree>
    <p:extLst>
      <p:ext uri="{BB962C8B-B14F-4D97-AF65-F5344CB8AC3E}">
        <p14:creationId xmlns:p14="http://schemas.microsoft.com/office/powerpoint/2010/main" val="4007275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sz="2400">
                <a:solidFill>
                  <a:schemeClr val="tx1"/>
                </a:solidFill>
                <a:latin typeface="Times New Roman" panose="02020603050405020304" pitchFamily="18" charset="0"/>
              </a:defRPr>
            </a:lvl1pPr>
            <a:lvl2pPr marL="742950" indent="-285750" defTabSz="985838">
              <a:defRPr sz="2400">
                <a:solidFill>
                  <a:schemeClr val="tx1"/>
                </a:solidFill>
                <a:latin typeface="Times New Roman" panose="02020603050405020304" pitchFamily="18" charset="0"/>
              </a:defRPr>
            </a:lvl2pPr>
            <a:lvl3pPr marL="1143000" indent="-228600" defTabSz="985838">
              <a:defRPr sz="2400">
                <a:solidFill>
                  <a:schemeClr val="tx1"/>
                </a:solidFill>
                <a:latin typeface="Times New Roman" panose="02020603050405020304" pitchFamily="18" charset="0"/>
              </a:defRPr>
            </a:lvl3pPr>
            <a:lvl4pPr marL="1600200" indent="-228600" defTabSz="985838">
              <a:defRPr sz="2400">
                <a:solidFill>
                  <a:schemeClr val="tx1"/>
                </a:solidFill>
                <a:latin typeface="Times New Roman" panose="02020603050405020304" pitchFamily="18" charset="0"/>
              </a:defRPr>
            </a:lvl4pPr>
            <a:lvl5pPr marL="2057400" indent="-228600" defTabSz="985838">
              <a:defRPr sz="2400">
                <a:solidFill>
                  <a:schemeClr val="tx1"/>
                </a:solidFill>
                <a:latin typeface="Times New Roman" panose="02020603050405020304" pitchFamily="18" charset="0"/>
              </a:defRPr>
            </a:lvl5pPr>
            <a:lvl6pPr marL="2514600" indent="-228600" defTabSz="9858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58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58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5838" eaLnBrk="0" fontAlgn="base" hangingPunct="0">
              <a:spcBef>
                <a:spcPct val="0"/>
              </a:spcBef>
              <a:spcAft>
                <a:spcPct val="0"/>
              </a:spcAft>
              <a:defRPr sz="2400">
                <a:solidFill>
                  <a:schemeClr val="tx1"/>
                </a:solidFill>
                <a:latin typeface="Times New Roman" panose="02020603050405020304" pitchFamily="18" charset="0"/>
              </a:defRPr>
            </a:lvl9pPr>
          </a:lstStyle>
          <a:p>
            <a:fld id="{1B1605DE-A638-4CBC-8612-8CBBB8333B5F}" type="slidenum">
              <a:rPr lang="en-US" altLang="en-US" sz="1300" smtClean="0"/>
              <a:pPr/>
              <a:t>53</a:t>
            </a:fld>
            <a:endParaRPr lang="en-US" altLang="en-US" sz="1300" smtClean="0"/>
          </a:p>
        </p:txBody>
      </p:sp>
    </p:spTree>
    <p:extLst>
      <p:ext uri="{BB962C8B-B14F-4D97-AF65-F5344CB8AC3E}">
        <p14:creationId xmlns:p14="http://schemas.microsoft.com/office/powerpoint/2010/main" val="2945726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sz="2400">
                <a:solidFill>
                  <a:schemeClr val="tx1"/>
                </a:solidFill>
                <a:latin typeface="Times New Roman" panose="02020603050405020304" pitchFamily="18" charset="0"/>
              </a:defRPr>
            </a:lvl1pPr>
            <a:lvl2pPr marL="742950" indent="-285750" defTabSz="985838">
              <a:defRPr sz="2400">
                <a:solidFill>
                  <a:schemeClr val="tx1"/>
                </a:solidFill>
                <a:latin typeface="Times New Roman" panose="02020603050405020304" pitchFamily="18" charset="0"/>
              </a:defRPr>
            </a:lvl2pPr>
            <a:lvl3pPr marL="1143000" indent="-228600" defTabSz="985838">
              <a:defRPr sz="2400">
                <a:solidFill>
                  <a:schemeClr val="tx1"/>
                </a:solidFill>
                <a:latin typeface="Times New Roman" panose="02020603050405020304" pitchFamily="18" charset="0"/>
              </a:defRPr>
            </a:lvl3pPr>
            <a:lvl4pPr marL="1600200" indent="-228600" defTabSz="985838">
              <a:defRPr sz="2400">
                <a:solidFill>
                  <a:schemeClr val="tx1"/>
                </a:solidFill>
                <a:latin typeface="Times New Roman" panose="02020603050405020304" pitchFamily="18" charset="0"/>
              </a:defRPr>
            </a:lvl4pPr>
            <a:lvl5pPr marL="2057400" indent="-228600" defTabSz="985838">
              <a:defRPr sz="2400">
                <a:solidFill>
                  <a:schemeClr val="tx1"/>
                </a:solidFill>
                <a:latin typeface="Times New Roman" panose="02020603050405020304" pitchFamily="18" charset="0"/>
              </a:defRPr>
            </a:lvl5pPr>
            <a:lvl6pPr marL="2514600" indent="-228600" defTabSz="9858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58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58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5838" eaLnBrk="0" fontAlgn="base" hangingPunct="0">
              <a:spcBef>
                <a:spcPct val="0"/>
              </a:spcBef>
              <a:spcAft>
                <a:spcPct val="0"/>
              </a:spcAft>
              <a:defRPr sz="2400">
                <a:solidFill>
                  <a:schemeClr val="tx1"/>
                </a:solidFill>
                <a:latin typeface="Times New Roman" panose="02020603050405020304" pitchFamily="18" charset="0"/>
              </a:defRPr>
            </a:lvl9pPr>
          </a:lstStyle>
          <a:p>
            <a:fld id="{45EE06C2-D6B0-46A0-A01D-C51B5DBCF6B6}" type="slidenum">
              <a:rPr lang="en-US" altLang="en-US" sz="1300" smtClean="0"/>
              <a:pPr/>
              <a:t>61</a:t>
            </a:fld>
            <a:endParaRPr lang="en-US" altLang="en-US" sz="1300" smtClean="0"/>
          </a:p>
        </p:txBody>
      </p:sp>
    </p:spTree>
    <p:extLst>
      <p:ext uri="{BB962C8B-B14F-4D97-AF65-F5344CB8AC3E}">
        <p14:creationId xmlns:p14="http://schemas.microsoft.com/office/powerpoint/2010/main" val="2386233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ea typeface="ＭＳ Ｐゴシック"/>
              <a:cs typeface="ＭＳ Ｐゴシック"/>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E9FAD9-EC6D-44C8-A021-DBBC540BE48D}" type="slidenum">
              <a:rPr lang="en-US" altLang="en-US" sz="1300" smtClean="0">
                <a:latin typeface="Calibri" panose="020F0502020204030204" pitchFamily="34" charset="0"/>
                <a:ea typeface="ＭＳ Ｐゴシック"/>
                <a:cs typeface="Arial" panose="020B0604020202020204" pitchFamily="34" charset="0"/>
              </a:rPr>
              <a:pPr>
                <a:spcBef>
                  <a:spcPct val="0"/>
                </a:spcBef>
              </a:pPr>
              <a:t>66</a:t>
            </a:fld>
            <a:endParaRPr lang="en-US" altLang="en-US" sz="1300" smtClean="0">
              <a:latin typeface="Calibri" panose="020F0502020204030204" pitchFamily="34" charset="0"/>
              <a:ea typeface="ＭＳ Ｐゴシック"/>
              <a:cs typeface="Arial" panose="020B0604020202020204" pitchFamily="34" charset="0"/>
            </a:endParaRPr>
          </a:p>
        </p:txBody>
      </p:sp>
    </p:spTree>
    <p:extLst>
      <p:ext uri="{BB962C8B-B14F-4D97-AF65-F5344CB8AC3E}">
        <p14:creationId xmlns:p14="http://schemas.microsoft.com/office/powerpoint/2010/main" val="2648659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062BEA2-537D-4187-A75A-AEF79162BEFA}" type="slidenum">
              <a:rPr lang="en-US" altLang="en-US" sz="1300" smtClean="0">
                <a:latin typeface="Arial" panose="020B0604020202020204" pitchFamily="34" charset="0"/>
                <a:ea typeface="ＭＳ Ｐゴシック"/>
                <a:cs typeface="ＭＳ Ｐゴシック"/>
              </a:rPr>
              <a:pPr>
                <a:spcBef>
                  <a:spcPct val="0"/>
                </a:spcBef>
              </a:pPr>
              <a:t>2</a:t>
            </a:fld>
            <a:endParaRPr lang="en-US" altLang="en-US" sz="1300" smtClean="0">
              <a:latin typeface="Arial" panose="020B0604020202020204" pitchFamily="34" charset="0"/>
              <a:ea typeface="ＭＳ Ｐゴシック"/>
              <a:cs typeface="ＭＳ Ｐゴシック"/>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a:cs typeface="ＭＳ Ｐゴシック"/>
            </a:endParaRPr>
          </a:p>
        </p:txBody>
      </p:sp>
    </p:spTree>
    <p:extLst>
      <p:ext uri="{BB962C8B-B14F-4D97-AF65-F5344CB8AC3E}">
        <p14:creationId xmlns:p14="http://schemas.microsoft.com/office/powerpoint/2010/main" val="2276497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9BE92A6-64C4-4C72-BD7F-8ABCDA66F362}" type="slidenum">
              <a:rPr lang="en-US" altLang="en-US" sz="1300" smtClean="0">
                <a:ea typeface="ＭＳ Ｐゴシック"/>
                <a:cs typeface="ＭＳ Ｐゴシック"/>
              </a:rPr>
              <a:pPr>
                <a:spcBef>
                  <a:spcPct val="0"/>
                </a:spcBef>
              </a:pPr>
              <a:t>69</a:t>
            </a:fld>
            <a:endParaRPr lang="en-US" altLang="en-US" sz="1300" smtClean="0">
              <a:ea typeface="ＭＳ Ｐゴシック"/>
              <a:cs typeface="ＭＳ Ｐゴシック"/>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According to Brian Cantwell Smith (1996), a model necessarily does “a certain amount of violence to its subject matter.”</a:t>
            </a:r>
          </a:p>
          <a:p>
            <a:pPr eaLnBrk="1" hangingPunct="1"/>
            <a:endParaRPr lang="en-US" altLang="en-US" smtClean="0">
              <a:latin typeface="Arial" panose="020B0604020202020204" pitchFamily="34" charset="0"/>
              <a:ea typeface="ＭＳ Ｐゴシック"/>
              <a:cs typeface="ＭＳ Ｐゴシック"/>
            </a:endParaRPr>
          </a:p>
          <a:p>
            <a:pPr eaLnBrk="1" hangingPunct="1"/>
            <a:r>
              <a:rPr lang="en-US" altLang="en-US" smtClean="0">
                <a:latin typeface="Arial" panose="020B0604020202020204" pitchFamily="34" charset="0"/>
                <a:ea typeface="ＭＳ Ｐゴシック"/>
                <a:cs typeface="ＭＳ Ｐゴシック"/>
              </a:rPr>
              <a:t>Model, important considerations relate to what attributes in the world to identify and which to leave either undefined or explicitly excluded as outside the scope of the model.</a:t>
            </a:r>
          </a:p>
          <a:p>
            <a:pPr eaLnBrk="1" hangingPunct="1"/>
            <a:endParaRPr lang="en-US" altLang="en-US" smtClean="0">
              <a:latin typeface="Arial" panose="020B0604020202020204" pitchFamily="34" charset="0"/>
              <a:ea typeface="ＭＳ Ｐゴシック"/>
              <a:cs typeface="ＭＳ Ｐゴシック"/>
            </a:endParaRPr>
          </a:p>
          <a:p>
            <a:pPr eaLnBrk="1" hangingPunct="1"/>
            <a:r>
              <a:rPr lang="en-US" altLang="en-US" smtClean="0">
                <a:latin typeface="Arial" panose="020B0604020202020204" pitchFamily="34" charset="0"/>
                <a:ea typeface="ＭＳ Ｐゴシック"/>
                <a:cs typeface="ＭＳ Ｐゴシック"/>
              </a:rPr>
              <a:t>Determining which attributes are relevant can’t be answered through analysis alone; must account for purpose and context.</a:t>
            </a:r>
          </a:p>
          <a:p>
            <a:pPr eaLnBrk="1" hangingPunct="1"/>
            <a:endParaRPr lang="en-US" altLang="en-US" smtClean="0">
              <a:latin typeface="Arial" panose="020B0604020202020204" pitchFamily="34" charset="0"/>
              <a:ea typeface="ＭＳ Ｐゴシック"/>
              <a:cs typeface="ＭＳ Ｐゴシック"/>
            </a:endParaRPr>
          </a:p>
          <a:p>
            <a:pPr eaLnBrk="1" hangingPunct="1"/>
            <a:endParaRPr lang="en-US" altLang="en-US" smtClean="0">
              <a:latin typeface="Arial" panose="020B0604020202020204" pitchFamily="34" charset="0"/>
              <a:ea typeface="ＭＳ Ｐゴシック"/>
              <a:cs typeface="ＭＳ Ｐゴシック"/>
            </a:endParaRPr>
          </a:p>
        </p:txBody>
      </p:sp>
    </p:spTree>
    <p:extLst>
      <p:ext uri="{BB962C8B-B14F-4D97-AF65-F5344CB8AC3E}">
        <p14:creationId xmlns:p14="http://schemas.microsoft.com/office/powerpoint/2010/main" val="321556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5F9BF4-BE03-4860-907F-6984E7B93FAF}" type="slidenum">
              <a:rPr lang="en-US" altLang="en-US" sz="1300" smtClean="0">
                <a:ea typeface="ＭＳ Ｐゴシック"/>
                <a:cs typeface="ＭＳ Ｐゴシック"/>
              </a:rPr>
              <a:pPr>
                <a:spcBef>
                  <a:spcPct val="0"/>
                </a:spcBef>
              </a:pPr>
              <a:t>4</a:t>
            </a:fld>
            <a:endParaRPr lang="en-US" altLang="en-US" sz="1300" smtClean="0">
              <a:ea typeface="ＭＳ Ｐゴシック"/>
              <a:cs typeface="ＭＳ Ｐゴシック"/>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Streams of activity:</a:t>
            </a:r>
          </a:p>
          <a:p>
            <a:pPr eaLnBrk="1" hangingPunct="1"/>
            <a:endParaRPr lang="en-US" altLang="en-US" smtClean="0">
              <a:latin typeface="Arial" panose="020B0604020202020204" pitchFamily="34" charset="0"/>
              <a:ea typeface="ＭＳ Ｐゴシック"/>
              <a:cs typeface="ＭＳ Ｐゴシック"/>
            </a:endParaRPr>
          </a:p>
          <a:p>
            <a:pPr eaLnBrk="1" hangingPunct="1"/>
            <a:endParaRPr lang="en-US" altLang="en-US" smtClean="0">
              <a:latin typeface="Arial" panose="020B0604020202020204" pitchFamily="34" charset="0"/>
              <a:ea typeface="ＭＳ Ｐゴシック"/>
              <a:cs typeface="Times New Roman" panose="02020603050405020304" pitchFamily="18" charset="0"/>
            </a:endParaRPr>
          </a:p>
          <a:p>
            <a:pPr lvl="1" eaLnBrk="1" hangingPunct="1"/>
            <a:r>
              <a:rPr lang="en-US" altLang="en-US" smtClean="0">
                <a:latin typeface="Arial" panose="020B0604020202020204" pitchFamily="34" charset="0"/>
                <a:ea typeface="ＭＳ Ｐゴシック"/>
                <a:cs typeface="Times New Roman" panose="02020603050405020304" pitchFamily="18" charset="0"/>
              </a:rPr>
              <a:t>Care for physical media</a:t>
            </a:r>
          </a:p>
          <a:p>
            <a:pPr lvl="1" eaLnBrk="1" hangingPunct="1"/>
            <a:r>
              <a:rPr lang="en-US" altLang="en-US" smtClean="0">
                <a:latin typeface="Arial" panose="020B0604020202020204" pitchFamily="34" charset="0"/>
                <a:ea typeface="ＭＳ Ｐゴシック"/>
                <a:cs typeface="Times New Roman" panose="02020603050405020304" pitchFamily="18" charset="0"/>
              </a:rPr>
              <a:t>Hardware &amp; software interoperability</a:t>
            </a:r>
          </a:p>
          <a:p>
            <a:pPr lvl="1" eaLnBrk="1" hangingPunct="1"/>
            <a:r>
              <a:rPr lang="en-US" altLang="en-US" smtClean="0">
                <a:latin typeface="Arial" panose="020B0604020202020204" pitchFamily="34" charset="0"/>
                <a:ea typeface="ＭＳ Ｐゴシック"/>
                <a:cs typeface="Times New Roman" panose="02020603050405020304" pitchFamily="18" charset="0"/>
              </a:rPr>
              <a:t>Management of institutional archives &amp; personal papers </a:t>
            </a:r>
          </a:p>
          <a:p>
            <a:pPr lvl="1" eaLnBrk="1" hangingPunct="1"/>
            <a:r>
              <a:rPr lang="en-US" altLang="en-US" smtClean="0">
                <a:latin typeface="Arial" panose="020B0604020202020204" pitchFamily="34" charset="0"/>
                <a:ea typeface="ＭＳ Ｐゴシック"/>
                <a:cs typeface="Times New Roman" panose="02020603050405020304" pitchFamily="18" charset="0"/>
              </a:rPr>
              <a:t>Social science data archives</a:t>
            </a:r>
          </a:p>
          <a:p>
            <a:pPr lvl="1" eaLnBrk="1" hangingPunct="1"/>
            <a:r>
              <a:rPr lang="en-US" altLang="en-US" smtClean="0">
                <a:latin typeface="Arial" panose="020B0604020202020204" pitchFamily="34" charset="0"/>
                <a:ea typeface="ＭＳ Ｐゴシック"/>
                <a:cs typeface="Times New Roman" panose="02020603050405020304" pitchFamily="18" charset="0"/>
              </a:rPr>
              <a:t>Earth and space science data archives</a:t>
            </a:r>
          </a:p>
          <a:p>
            <a:pPr lvl="1" eaLnBrk="1" hangingPunct="1"/>
            <a:r>
              <a:rPr lang="en-US" altLang="en-US" smtClean="0">
                <a:latin typeface="Arial" panose="020B0604020202020204" pitchFamily="34" charset="0"/>
                <a:ea typeface="ＭＳ Ｐゴシック"/>
                <a:cs typeface="Times New Roman" panose="02020603050405020304" pitchFamily="18" charset="0"/>
              </a:rPr>
              <a:t>Management &amp; provision of access to digital library collections</a:t>
            </a:r>
          </a:p>
          <a:p>
            <a:pPr eaLnBrk="1" hangingPunct="1"/>
            <a:endParaRPr lang="en-US" altLang="en-US" smtClean="0">
              <a:latin typeface="Arial" panose="020B0604020202020204" pitchFamily="34" charset="0"/>
              <a:ea typeface="ＭＳ Ｐゴシック"/>
              <a:cs typeface="ＭＳ Ｐゴシック"/>
            </a:endParaRPr>
          </a:p>
        </p:txBody>
      </p:sp>
    </p:spTree>
    <p:extLst>
      <p:ext uri="{BB962C8B-B14F-4D97-AF65-F5344CB8AC3E}">
        <p14:creationId xmlns:p14="http://schemas.microsoft.com/office/powerpoint/2010/main" val="25184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43BCFC1-1A69-473E-99C8-D48A263E6E87}" type="slidenum">
              <a:rPr lang="en-US" altLang="en-US" sz="1300" smtClean="0">
                <a:ea typeface="ＭＳ Ｐゴシック"/>
                <a:cs typeface="ＭＳ Ｐゴシック"/>
              </a:rPr>
              <a:pPr>
                <a:spcBef>
                  <a:spcPct val="0"/>
                </a:spcBef>
              </a:pPr>
              <a:t>6</a:t>
            </a:fld>
            <a:endParaRPr lang="en-US" altLang="en-US" sz="1300" smtClean="0">
              <a:ea typeface="ＭＳ Ｐゴシック"/>
              <a:cs typeface="ＭＳ Ｐゴシック"/>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The OAIS falls under Technical Committee 20 (Aircraft and Space Vehicles), Subcommittee 13 (Space Data and Information Transfer Systems).  The formal Secretariat for TC 20/SC 13 is the American National Standards Institute (ANSI), and it is administered by the U.S. National Aeronautic and Space Administration (NASA).  The Consultative Committee for Space Data Systems (CCSDS), the body responsible for development of the OAIS, is a liaison organization to TC 20/SC 13.</a:t>
            </a:r>
          </a:p>
          <a:p>
            <a:pPr eaLnBrk="1" hangingPunct="1"/>
            <a:endParaRPr lang="en-US" altLang="en-US" smtClean="0">
              <a:latin typeface="Arial" panose="020B0604020202020204" pitchFamily="34" charset="0"/>
              <a:ea typeface="ＭＳ Ｐゴシック"/>
              <a:cs typeface="ＭＳ Ｐゴシック"/>
            </a:endParaRPr>
          </a:p>
          <a:p>
            <a:pPr eaLnBrk="1" hangingPunct="1"/>
            <a:r>
              <a:rPr lang="en-US" altLang="en-US" smtClean="0">
                <a:latin typeface="Arial" panose="020B0604020202020204" pitchFamily="34" charset="0"/>
                <a:ea typeface="ＭＳ Ｐゴシック"/>
                <a:cs typeface="ＭＳ Ｐゴシック"/>
              </a:rPr>
              <a:t>ISO 14721</a:t>
            </a:r>
          </a:p>
        </p:txBody>
      </p:sp>
    </p:spTree>
    <p:extLst>
      <p:ext uri="{BB962C8B-B14F-4D97-AF65-F5344CB8AC3E}">
        <p14:creationId xmlns:p14="http://schemas.microsoft.com/office/powerpoint/2010/main" val="256911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916E1C-112B-403D-8EA2-FF8DBAFD17A5}" type="slidenum">
              <a:rPr lang="en-US" altLang="en-US" sz="1300" smtClean="0">
                <a:ea typeface="ＭＳ Ｐゴシック"/>
                <a:cs typeface="ＭＳ Ｐゴシック"/>
              </a:rPr>
              <a:pPr>
                <a:spcBef>
                  <a:spcPct val="0"/>
                </a:spcBef>
              </a:pPr>
              <a:t>25</a:t>
            </a:fld>
            <a:endParaRPr lang="en-US" altLang="en-US" sz="1300" smtClean="0">
              <a:ea typeface="ＭＳ Ｐゴシック"/>
              <a:cs typeface="ＭＳ Ｐゴシック"/>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Quick summary of this picture, showing how the OAIS (yellow box) fits into the larger structure of standardization within ISO, CCSDS and NASA.  Point out how space-data and NASA-centric this context is.</a:t>
            </a:r>
          </a:p>
        </p:txBody>
      </p:sp>
    </p:spTree>
    <p:extLst>
      <p:ext uri="{BB962C8B-B14F-4D97-AF65-F5344CB8AC3E}">
        <p14:creationId xmlns:p14="http://schemas.microsoft.com/office/powerpoint/2010/main" val="688686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D24886-23DC-45D0-88D2-48C524CE20B1}" type="slidenum">
              <a:rPr lang="en-US" altLang="en-US" sz="1300" smtClean="0">
                <a:ea typeface="ＭＳ Ｐゴシック"/>
                <a:cs typeface="ＭＳ Ｐゴシック"/>
              </a:rPr>
              <a:pPr>
                <a:spcBef>
                  <a:spcPct val="0"/>
                </a:spcBef>
              </a:pPr>
              <a:t>26</a:t>
            </a:fld>
            <a:endParaRPr lang="en-US" altLang="en-US" sz="1300" smtClean="0">
              <a:ea typeface="ＭＳ Ｐゴシック"/>
              <a:cs typeface="ＭＳ Ｐゴシック"/>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smtClean="0">
                <a:latin typeface="Arial" panose="020B0604020202020204" pitchFamily="34" charset="0"/>
                <a:ea typeface="ＭＳ Ｐゴシック"/>
                <a:cs typeface="ＭＳ Ｐゴシック"/>
              </a:rPr>
              <a:t>Even before it had reached any formally approved status within the CCSDS or International Organization for Standardization (ISO), the OAIS received considerable attention from those engaged in digital preservation research and development. Over the past several years, the OAIS has come to be a widely assumed basis for research and development on digital archiving.  Conference papers, articles and reports that present findings on digital archives are generally expected to base their work on the OAIS, indicate how their contributions can be mapped to it or explain why they have not done so.  </a:t>
            </a:r>
          </a:p>
          <a:p>
            <a:pPr eaLnBrk="1" hangingPunct="1">
              <a:lnSpc>
                <a:spcPct val="80000"/>
              </a:lnSpc>
            </a:pPr>
            <a:endParaRPr lang="en-US" altLang="en-US" sz="1000" smtClean="0">
              <a:latin typeface="Arial" panose="020B0604020202020204" pitchFamily="34" charset="0"/>
              <a:ea typeface="ＭＳ Ｐゴシック"/>
              <a:cs typeface="ＭＳ Ｐゴシック"/>
            </a:endParaRPr>
          </a:p>
          <a:p>
            <a:pPr eaLnBrk="1" hangingPunct="1">
              <a:lnSpc>
                <a:spcPct val="80000"/>
              </a:lnSpc>
            </a:pPr>
            <a:r>
              <a:rPr lang="en-US" altLang="en-US" sz="1000" smtClean="0">
                <a:latin typeface="Arial" panose="020B0604020202020204" pitchFamily="34" charset="0"/>
                <a:ea typeface="ＭＳ Ｐゴシック"/>
                <a:cs typeface="ＭＳ Ｐゴシック"/>
              </a:rPr>
              <a:t>The OAIS has become “the reference model of choice of those involved in digital preservation worldwide” (Greenstein and Smith, 2003).  OAIS-compliance has been a stated fundamental design requirement for major digital preservation and repository development efforts at the U.S. National Archives (NARA), U.S. Library of Congress (LC), British Library, National Library of France (BnF), National Library of the Netherlands (KB), the Digital Curation Centre (DCC) in the UK, as well as several space agencies.  The OAIS is playing prominently in discussions of future funding efforts by both NSF and JISC in the UK.  The OAIS has also served as the basis for several very prominent digital preservation metadata initiatives, including CEDARS (CURL Exemplars in Digital Archives), NEDLIB (Networked European Deposit Library), and two joint Research Libraries Group (RLG) / Online Computer Library Center (OCLC) efforts – the Working Group on Preservation Metadata and then the Preservation Metadata Implementation Strategies (PREMIS) Working Group.  RLG and OCLC have also jointly developed guidance on attributes of trusted digital repositories, which builds off of the OAIS.  One of the earliest activities of the Digital Preservation Coalition (DPC) in the UK after its formation in 2001 was to develop, along with the British National Space Centre (BNSC), a seminar to discuss and “raise the profile of” the OAIS.  The CCSDS is undertaking efforts to developed follow-on standards based on the OAIS, starting with the Producer-Archive Interface Methodology Abstract Standard (PAIMAS), which reached Blue Book status in December 2003.  RLG and NARA have formed the Digital Repository Certification Task Force, whose efforts are explicitly tied to the OAIS and intended to contribute to the ISO Archiving standardization efforts.  A large number of other research and development projects are either based on or claim conformance to the OAIS.</a:t>
            </a:r>
          </a:p>
          <a:p>
            <a:pPr eaLnBrk="1" hangingPunct="1">
              <a:lnSpc>
                <a:spcPct val="80000"/>
              </a:lnSpc>
            </a:pPr>
            <a:endParaRPr lang="en-US" altLang="en-US" sz="1000" smtClean="0">
              <a:latin typeface="Arial" panose="020B0604020202020204" pitchFamily="34" charset="0"/>
              <a:ea typeface="ＭＳ Ｐゴシック"/>
              <a:cs typeface="ＭＳ Ｐゴシック"/>
            </a:endParaRPr>
          </a:p>
        </p:txBody>
      </p:sp>
    </p:spTree>
    <p:extLst>
      <p:ext uri="{BB962C8B-B14F-4D97-AF65-F5344CB8AC3E}">
        <p14:creationId xmlns:p14="http://schemas.microsoft.com/office/powerpoint/2010/main" val="17460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750FC1-519E-4D3C-AF72-C7271B5DB5C3}" type="slidenum">
              <a:rPr lang="en-US" altLang="en-US" sz="1300" smtClean="0">
                <a:ea typeface="ＭＳ Ｐゴシック"/>
                <a:cs typeface="ＭＳ Ｐゴシック"/>
              </a:rPr>
              <a:pPr>
                <a:spcBef>
                  <a:spcPct val="0"/>
                </a:spcBef>
              </a:pPr>
              <a:t>27</a:t>
            </a:fld>
            <a:endParaRPr lang="en-US" altLang="en-US" sz="1300" smtClean="0">
              <a:ea typeface="ＭＳ Ｐゴシック"/>
              <a:cs typeface="ＭＳ Ｐゴシック"/>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This is a fairly linear view of standards.  It doesn’t directly address factors such as feedback or the interactions between those who make use of standards.</a:t>
            </a:r>
          </a:p>
        </p:txBody>
      </p:sp>
    </p:spTree>
    <p:extLst>
      <p:ext uri="{BB962C8B-B14F-4D97-AF65-F5344CB8AC3E}">
        <p14:creationId xmlns:p14="http://schemas.microsoft.com/office/powerpoint/2010/main" val="28333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047AD5B-C8D3-4872-9A55-43B1A0494BB6}" type="slidenum">
              <a:rPr lang="en-US" altLang="en-US" sz="1300" smtClean="0">
                <a:ea typeface="ＭＳ Ｐゴシック"/>
                <a:cs typeface="ＭＳ Ｐゴシック"/>
              </a:rPr>
              <a:pPr>
                <a:spcBef>
                  <a:spcPct val="0"/>
                </a:spcBef>
              </a:pPr>
              <a:t>28</a:t>
            </a:fld>
            <a:endParaRPr lang="en-US" altLang="en-US" sz="1300" smtClean="0">
              <a:ea typeface="ＭＳ Ｐゴシック"/>
              <a:cs typeface="ＭＳ Ｐゴシック"/>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a:cs typeface="ＭＳ Ｐゴシック"/>
              </a:rPr>
              <a:t>Transition to next slide: Let’s look first at what makes this a particularly compelling case to investigate…</a:t>
            </a:r>
          </a:p>
        </p:txBody>
      </p:sp>
    </p:spTree>
    <p:extLst>
      <p:ext uri="{BB962C8B-B14F-4D97-AF65-F5344CB8AC3E}">
        <p14:creationId xmlns:p14="http://schemas.microsoft.com/office/powerpoint/2010/main" val="83065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Times New Roman" panose="02020603050405020304" pitchFamily="18" charset="0"/>
              </a:defRPr>
            </a:lvl1pPr>
            <a:lvl2pPr marL="742950" indent="-285750" defTabSz="985838">
              <a:spcBef>
                <a:spcPct val="30000"/>
              </a:spcBef>
              <a:defRPr sz="1200">
                <a:solidFill>
                  <a:schemeClr val="tx1"/>
                </a:solidFill>
                <a:latin typeface="Times New Roman" panose="02020603050405020304" pitchFamily="18" charset="0"/>
              </a:defRPr>
            </a:lvl2pPr>
            <a:lvl3pPr marL="1143000" indent="-228600" defTabSz="985838">
              <a:spcBef>
                <a:spcPct val="30000"/>
              </a:spcBef>
              <a:defRPr sz="1200">
                <a:solidFill>
                  <a:schemeClr val="tx1"/>
                </a:solidFill>
                <a:latin typeface="Times New Roman" panose="02020603050405020304" pitchFamily="18" charset="0"/>
              </a:defRPr>
            </a:lvl3pPr>
            <a:lvl4pPr marL="1600200" indent="-228600" defTabSz="985838">
              <a:spcBef>
                <a:spcPct val="30000"/>
              </a:spcBef>
              <a:defRPr sz="1200">
                <a:solidFill>
                  <a:schemeClr val="tx1"/>
                </a:solidFill>
                <a:latin typeface="Times New Roman" panose="02020603050405020304" pitchFamily="18" charset="0"/>
              </a:defRPr>
            </a:lvl4pPr>
            <a:lvl5pPr marL="2057400" indent="-228600" defTabSz="985838">
              <a:spcBef>
                <a:spcPct val="30000"/>
              </a:spcBef>
              <a:defRPr sz="1200">
                <a:solidFill>
                  <a:schemeClr val="tx1"/>
                </a:solidFill>
                <a:latin typeface="Times New Roman" panose="02020603050405020304" pitchFamily="18" charset="0"/>
              </a:defRPr>
            </a:lvl5pPr>
            <a:lvl6pPr marL="2514600" indent="-228600" defTabSz="9858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58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58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58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3DFA913-E248-41A5-B1CA-E7594D12B993}" type="slidenum">
              <a:rPr lang="en-US" altLang="en-US" sz="1300" smtClean="0">
                <a:ea typeface="ＭＳ Ｐゴシック"/>
                <a:cs typeface="ＭＳ Ｐゴシック"/>
              </a:rPr>
              <a:pPr>
                <a:spcBef>
                  <a:spcPct val="0"/>
                </a:spcBef>
              </a:pPr>
              <a:t>29</a:t>
            </a:fld>
            <a:endParaRPr lang="en-US" altLang="en-US" sz="1300" smtClean="0">
              <a:ea typeface="ＭＳ Ｐゴシック"/>
              <a:cs typeface="ＭＳ Ｐゴシック"/>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a:cs typeface="ＭＳ Ｐゴシック"/>
            </a:endParaRPr>
          </a:p>
        </p:txBody>
      </p:sp>
    </p:spTree>
    <p:extLst>
      <p:ext uri="{BB962C8B-B14F-4D97-AF65-F5344CB8AC3E}">
        <p14:creationId xmlns:p14="http://schemas.microsoft.com/office/powerpoint/2010/main" val="392372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7"/>
          <p:cNvSpPr txBox="1">
            <a:spLocks noChangeArrowheads="1"/>
          </p:cNvSpPr>
          <p:nvPr/>
        </p:nvSpPr>
        <p:spPr bwMode="auto">
          <a:xfrm>
            <a:off x="4564063" y="6067425"/>
            <a:ext cx="411956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400">
                <a:latin typeface="Verdana" panose="020B0604030504040204" pitchFamily="34" charset="0"/>
                <a:ea typeface="Verdana" panose="020B0604030504040204" pitchFamily="34" charset="0"/>
                <a:cs typeface="Verdana" panose="020B0604030504040204" pitchFamily="34" charset="0"/>
              </a:rPr>
              <a:t>Open Source Center</a:t>
            </a:r>
          </a:p>
          <a:p>
            <a:pPr algn="r"/>
            <a:r>
              <a:rPr lang="en-US" altLang="en-US" sz="1400">
                <a:latin typeface="Verdana" panose="020B0604030504040204" pitchFamily="34" charset="0"/>
                <a:ea typeface="Verdana" panose="020B0604030504040204" pitchFamily="34" charset="0"/>
                <a:cs typeface="Verdana" panose="020B0604030504040204" pitchFamily="34" charset="0"/>
              </a:rPr>
              <a:t>Reston, VA, USA</a:t>
            </a:r>
          </a:p>
          <a:p>
            <a:pPr algn="r"/>
            <a:r>
              <a:rPr lang="en-US" altLang="en-US" sz="1400">
                <a:latin typeface="Verdana" panose="020B0604030504040204" pitchFamily="34" charset="0"/>
                <a:ea typeface="Verdana" panose="020B0604030504040204" pitchFamily="34" charset="0"/>
                <a:cs typeface="Verdana" panose="020B0604030504040204" pitchFamily="34" charset="0"/>
              </a:rPr>
              <a:t>January 25 – February 5, 2016</a:t>
            </a: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78933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smtClean="0"/>
              <a:t>Cal Lee - OAIS, Digital Repositories and Digital Libraries</a:t>
            </a:r>
            <a:endParaRPr lang="en-US"/>
          </a:p>
        </p:txBody>
      </p:sp>
      <p:sp>
        <p:nvSpPr>
          <p:cNvPr id="5" name="Slide Number Placeholder 5"/>
          <p:cNvSpPr>
            <a:spLocks noGrp="1"/>
          </p:cNvSpPr>
          <p:nvPr>
            <p:ph type="sldNum" sz="quarter" idx="11"/>
          </p:nvPr>
        </p:nvSpPr>
        <p:spPr/>
        <p:txBody>
          <a:bodyPr/>
          <a:lstStyle>
            <a:lvl1pPr>
              <a:defRPr/>
            </a:lvl1pPr>
          </a:lstStyle>
          <a:p>
            <a:pPr>
              <a:defRPr/>
            </a:pPr>
            <a:fld id="{0805F4DB-E8E6-4A39-A058-937E339A47B1}" type="slidenum">
              <a:rPr lang="en-US" altLang="en-US"/>
              <a:pPr>
                <a:defRPr/>
              </a:pPr>
              <a:t>‹#›</a:t>
            </a:fld>
            <a:endParaRPr lang="en-US" altLang="en-US"/>
          </a:p>
        </p:txBody>
      </p:sp>
    </p:spTree>
    <p:extLst>
      <p:ext uri="{BB962C8B-B14F-4D97-AF65-F5344CB8AC3E}">
        <p14:creationId xmlns:p14="http://schemas.microsoft.com/office/powerpoint/2010/main" val="52549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ftr" sz="quarter" idx="10"/>
          </p:nvPr>
        </p:nvSpPr>
        <p:spPr/>
        <p:txBody>
          <a:bodyPr/>
          <a:lstStyle>
            <a:lvl1pPr>
              <a:defRPr smtClean="0"/>
            </a:lvl1pPr>
          </a:lstStyle>
          <a:p>
            <a:pPr>
              <a:defRPr/>
            </a:pPr>
            <a:r>
              <a:rPr lang="en-US" smtClean="0"/>
              <a:t>Cal Lee - OAIS, Digital Repositories and Digital Libraries</a:t>
            </a:r>
            <a:endParaRPr lang="en-US"/>
          </a:p>
        </p:txBody>
      </p:sp>
      <p:sp>
        <p:nvSpPr>
          <p:cNvPr id="4" name="Rectangle 6"/>
          <p:cNvSpPr>
            <a:spLocks noGrp="1" noChangeArrowheads="1"/>
          </p:cNvSpPr>
          <p:nvPr>
            <p:ph type="sldNum" sz="quarter" idx="11"/>
          </p:nvPr>
        </p:nvSpPr>
        <p:spPr/>
        <p:txBody>
          <a:bodyPr/>
          <a:lstStyle>
            <a:lvl1pPr>
              <a:defRPr/>
            </a:lvl1pPr>
          </a:lstStyle>
          <a:p>
            <a:pPr>
              <a:defRPr/>
            </a:pPr>
            <a:fld id="{C3DBB330-54C7-400F-B04C-2527EB0F63DD}" type="slidenum">
              <a:rPr lang="en-US" altLang="en-US"/>
              <a:pPr>
                <a:defRPr/>
              </a:pPr>
              <a:t>‹#›</a:t>
            </a:fld>
            <a:endParaRPr lang="en-US" altLang="en-US"/>
          </a:p>
        </p:txBody>
      </p:sp>
    </p:spTree>
    <p:extLst>
      <p:ext uri="{BB962C8B-B14F-4D97-AF65-F5344CB8AC3E}">
        <p14:creationId xmlns:p14="http://schemas.microsoft.com/office/powerpoint/2010/main" val="145034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smtClean="0"/>
            </a:lvl1pPr>
          </a:lstStyle>
          <a:p>
            <a:pPr>
              <a:defRPr/>
            </a:pPr>
            <a:r>
              <a:rPr lang="en-US" smtClean="0"/>
              <a:t>Cal Lee - OAIS, Digital Repositories and Digital Libraries</a:t>
            </a:r>
            <a:endParaRPr lang="en-US"/>
          </a:p>
        </p:txBody>
      </p:sp>
      <p:sp>
        <p:nvSpPr>
          <p:cNvPr id="3" name="Rectangle 6"/>
          <p:cNvSpPr>
            <a:spLocks noGrp="1" noChangeArrowheads="1"/>
          </p:cNvSpPr>
          <p:nvPr>
            <p:ph type="sldNum" sz="quarter" idx="11"/>
          </p:nvPr>
        </p:nvSpPr>
        <p:spPr/>
        <p:txBody>
          <a:bodyPr/>
          <a:lstStyle>
            <a:lvl1pPr>
              <a:defRPr/>
            </a:lvl1pPr>
          </a:lstStyle>
          <a:p>
            <a:pPr>
              <a:defRPr/>
            </a:pPr>
            <a:fld id="{2EB04597-9E2C-40E4-9197-517D8BE6D028}" type="slidenum">
              <a:rPr lang="en-US" altLang="en-US"/>
              <a:pPr>
                <a:defRPr/>
              </a:pPr>
              <a:t>‹#›</a:t>
            </a:fld>
            <a:endParaRPr lang="en-US" altLang="en-US"/>
          </a:p>
        </p:txBody>
      </p:sp>
    </p:spTree>
    <p:extLst>
      <p:ext uri="{BB962C8B-B14F-4D97-AF65-F5344CB8AC3E}">
        <p14:creationId xmlns:p14="http://schemas.microsoft.com/office/powerpoint/2010/main" val="179250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70025"/>
          </a:xfrm>
        </p:spPr>
        <p:txBody>
          <a:bodyPr/>
          <a:lstStyle>
            <a:lvl1pPr>
              <a:defRPr>
                <a:latin typeface="Verdana"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36821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smtClean="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US" smtClean="0"/>
              <a:t>Cal Lee - OAIS, Digital Repositories and Digital Libraries</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fld id="{D4E36A38-2A4E-4985-AAC1-EED53EEF28AF}" type="slidenum">
              <a:rPr lang="en-US" altLang="en-US"/>
              <a:pPr>
                <a:defRPr/>
              </a:pPr>
              <a:t>‹#›</a:t>
            </a:fld>
            <a:endParaRPr lang="en-US" altLang="en-US"/>
          </a:p>
        </p:txBody>
      </p:sp>
      <p:pic>
        <p:nvPicPr>
          <p:cNvPr id="1030"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7038" y="6173788"/>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8" r:id="rId1"/>
    <p:sldLayoutId id="2147483697" r:id="rId2"/>
    <p:sldLayoutId id="2147483699" r:id="rId3"/>
    <p:sldLayoutId id="2147483700" r:id="rId4"/>
    <p:sldLayoutId id="2147483701" r:id="rId5"/>
  </p:sldLayoutIdLst>
  <p:hf hdr="0" dt="0"/>
  <p:txStyles>
    <p:titleStyle>
      <a:lvl1pPr algn="l" rtl="0" fontAlgn="base">
        <a:lnSpc>
          <a:spcPct val="90000"/>
        </a:lnSpc>
        <a:spcBef>
          <a:spcPct val="0"/>
        </a:spcBef>
        <a:spcAft>
          <a:spcPct val="0"/>
        </a:spcAft>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hyperlink" Target="http://www.ils.unc.edu/callee/dissertation_callee.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iki.dpconline.org/index.php?title=OAIS_Community"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dataverse.org/software-feature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mo.dataverse.org/"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xkcd.com/1488/"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5000" b="1" dirty="0" smtClean="0"/>
              <a:t>4.1</a:t>
            </a:r>
            <a:r>
              <a:rPr lang="en-US" altLang="en-US" sz="5000" dirty="0" smtClean="0"/>
              <a:t> OAIS, Repositories and Workflows</a:t>
            </a:r>
          </a:p>
        </p:txBody>
      </p:sp>
      <p:sp>
        <p:nvSpPr>
          <p:cNvPr id="5123" name="Rectangle 3"/>
          <p:cNvSpPr>
            <a:spLocks noGrp="1" noChangeArrowheads="1"/>
          </p:cNvSpPr>
          <p:nvPr>
            <p:ph idx="1"/>
          </p:nvPr>
        </p:nvSpPr>
        <p:spPr>
          <a:xfrm>
            <a:off x="1371600" y="2329987"/>
            <a:ext cx="7886700" cy="4351338"/>
          </a:xfrm>
        </p:spPr>
        <p:txBody>
          <a:bodyPr rtlCol="0">
            <a:normAutofit/>
          </a:bodyPr>
          <a:lstStyle/>
          <a:p>
            <a:pPr marL="0" indent="0" fontAlgn="auto">
              <a:spcAft>
                <a:spcPts val="0"/>
              </a:spcAft>
              <a:buNone/>
              <a:defRPr/>
            </a:pPr>
            <a:r>
              <a:rPr lang="en-US" dirty="0"/>
              <a:t>Christopher (Cal) Lee</a:t>
            </a:r>
          </a:p>
          <a:p>
            <a:pPr marL="0" indent="0" fontAlgn="auto">
              <a:spcAft>
                <a:spcPts val="0"/>
              </a:spcAft>
              <a:buNone/>
              <a:defRPr/>
            </a:pPr>
            <a:r>
              <a:rPr lang="en-US" dirty="0" smtClean="0"/>
              <a:t>callee@ils.unc.edu</a:t>
            </a:r>
          </a:p>
          <a:p>
            <a:pPr fontAlgn="auto">
              <a:spcAft>
                <a:spcPts val="0"/>
              </a:spcAft>
              <a:defRPr/>
            </a:pPr>
            <a:endParaRPr lang="en-US" dirty="0"/>
          </a:p>
          <a:p>
            <a:pPr marL="0" indent="0" fontAlgn="auto">
              <a:spcAft>
                <a:spcPts val="0"/>
              </a:spcAft>
              <a:buNone/>
              <a:defRPr/>
            </a:pPr>
            <a:r>
              <a:rPr lang="en-US" dirty="0" smtClean="0"/>
              <a:t>September 12, 2016</a:t>
            </a:r>
            <a:endParaRPr lang="en-US" dirty="0"/>
          </a:p>
          <a:p>
            <a:pPr fontAlgn="auto">
              <a:spcAft>
                <a:spcPts val="0"/>
              </a:spcAft>
              <a:defRPr/>
            </a:pPr>
            <a:endParaRPr lang="en-US" altLang="en-US" dirty="0" smtClean="0">
              <a:latin typeface="Arial" panose="020B0604020202020204" pitchFamily="34" charset="0"/>
              <a:cs typeface="Arial" panose="020B0604020202020204" pitchFamily="34" charset="0"/>
            </a:endParaRPr>
          </a:p>
        </p:txBody>
      </p:sp>
      <p:sp>
        <p:nvSpPr>
          <p:cNvPr id="5" name="TextBox 4"/>
          <p:cNvSpPr txBox="1"/>
          <p:nvPr/>
        </p:nvSpPr>
        <p:spPr>
          <a:xfrm>
            <a:off x="4752177" y="5942661"/>
            <a:ext cx="4118974" cy="738664"/>
          </a:xfrm>
          <a:prstGeom prst="rect">
            <a:avLst/>
          </a:prstGeom>
          <a:noFill/>
        </p:spPr>
        <p:txBody>
          <a:bodyPr wrap="square" rtlCol="0">
            <a:spAutoFit/>
          </a:bodyPr>
          <a:lstStyle/>
          <a:p>
            <a:pPr algn="r"/>
            <a:r>
              <a:rPr lang="en-US" sz="1400" dirty="0" smtClean="0">
                <a:latin typeface="Verdana" panose="020B0604030504040204" pitchFamily="34" charset="0"/>
                <a:ea typeface="Verdana" panose="020B0604030504040204" pitchFamily="34" charset="0"/>
                <a:cs typeface="Verdana" panose="020B0604030504040204" pitchFamily="34" charset="0"/>
              </a:rPr>
              <a:t>Open Source Enterprise</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Reston</a:t>
            </a:r>
            <a:r>
              <a:rPr lang="en-US" sz="1400" dirty="0">
                <a:latin typeface="Verdana" panose="020B0604030504040204" pitchFamily="34" charset="0"/>
                <a:ea typeface="Verdana" panose="020B0604030504040204" pitchFamily="34" charset="0"/>
                <a:cs typeface="Verdana" panose="020B0604030504040204" pitchFamily="34" charset="0"/>
              </a:rPr>
              <a:t>, VA, USA</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September 7-20, </a:t>
            </a:r>
            <a:r>
              <a:rPr lang="en-US" sz="1400" dirty="0">
                <a:latin typeface="Verdana" panose="020B0604030504040204" pitchFamily="34" charset="0"/>
                <a:ea typeface="Verdana" panose="020B0604030504040204" pitchFamily="34" charset="0"/>
                <a:cs typeface="Verdana" panose="020B0604030504040204" pitchFamily="34" charset="0"/>
              </a:rPr>
              <a:t>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228600"/>
            <a:ext cx="8915400" cy="1143000"/>
          </a:xfrm>
        </p:spPr>
        <p:txBody>
          <a:bodyPr/>
          <a:lstStyle/>
          <a:p>
            <a:pPr fontAlgn="auto">
              <a:spcAft>
                <a:spcPts val="0"/>
              </a:spcAft>
              <a:defRPr/>
            </a:pPr>
            <a:r>
              <a:rPr lang="en-US" altLang="en-US" dirty="0" smtClean="0">
                <a:latin typeface="Arial" panose="020B0604020202020204" pitchFamily="34" charset="0"/>
                <a:cs typeface="Arial" panose="020B0604020202020204" pitchFamily="34" charset="0"/>
              </a:rPr>
              <a:t>Roles Played </a:t>
            </a:r>
            <a:r>
              <a:rPr lang="en-US" altLang="en-US" dirty="0">
                <a:latin typeface="Arial" panose="020B0604020202020204" pitchFamily="34" charset="0"/>
                <a:cs typeface="Arial" panose="020B0604020202020204" pitchFamily="34" charset="0"/>
              </a:rPr>
              <a:t>by </a:t>
            </a:r>
            <a:r>
              <a:rPr lang="en-US" altLang="en-US" dirty="0" smtClean="0">
                <a:latin typeface="Arial" panose="020B0604020202020204" pitchFamily="34" charset="0"/>
                <a:cs typeface="Arial" panose="020B0604020202020204" pitchFamily="34" charset="0"/>
              </a:rPr>
              <a:t>Entities Interacting </a:t>
            </a:r>
            <a:r>
              <a:rPr lang="en-US" altLang="en-US" dirty="0">
                <a:latin typeface="Arial" panose="020B0604020202020204" pitchFamily="34" charset="0"/>
                <a:cs typeface="Arial" panose="020B0604020202020204" pitchFamily="34" charset="0"/>
              </a:rPr>
              <a:t>with an </a:t>
            </a:r>
            <a:r>
              <a:rPr lang="en-US" altLang="en-US" dirty="0" smtClean="0">
                <a:latin typeface="Arial" panose="020B0604020202020204" pitchFamily="34" charset="0"/>
                <a:cs typeface="Arial" panose="020B0604020202020204" pitchFamily="34" charset="0"/>
              </a:rPr>
              <a:t>OAIS </a:t>
            </a:r>
            <a:endParaRPr lang="en-US" altLang="en-US" dirty="0">
              <a:latin typeface="Arial" panose="020B0604020202020204" pitchFamily="34" charset="0"/>
              <a:cs typeface="Arial" panose="020B0604020202020204" pitchFamily="34" charset="0"/>
            </a:endParaRPr>
          </a:p>
        </p:txBody>
      </p:sp>
      <p:sp>
        <p:nvSpPr>
          <p:cNvPr id="17411" name="Content Placeholder 2"/>
          <p:cNvSpPr>
            <a:spLocks noGrp="1"/>
          </p:cNvSpPr>
          <p:nvPr>
            <p:ph idx="1"/>
          </p:nvPr>
        </p:nvSpPr>
        <p:spPr>
          <a:xfrm>
            <a:off x="311150" y="1752600"/>
            <a:ext cx="8229600" cy="5105400"/>
          </a:xfrm>
        </p:spPr>
        <p:txBody>
          <a:bodyPr rtlCol="0">
            <a:normAutofit/>
          </a:bodyPr>
          <a:lstStyle/>
          <a:p>
            <a:pPr fontAlgn="auto">
              <a:spcAft>
                <a:spcPts val="0"/>
              </a:spcAft>
              <a:defRPr/>
            </a:pPr>
            <a:r>
              <a:rPr lang="en-US" altLang="en-US" sz="2400" dirty="0" smtClean="0">
                <a:latin typeface="Arial" panose="020B0604020202020204" pitchFamily="34" charset="0"/>
                <a:cs typeface="Arial" panose="020B0604020202020204" pitchFamily="34" charset="0"/>
              </a:rPr>
              <a:t>Producers </a:t>
            </a:r>
            <a:r>
              <a:rPr lang="en-US" altLang="en-US" sz="2400" dirty="0" smtClean="0">
                <a:latin typeface="Arial" panose="020B0604020202020204" pitchFamily="34" charset="0"/>
                <a:cs typeface="Arial" panose="020B0604020202020204" pitchFamily="34" charset="0"/>
              </a:rPr>
              <a:t>- “persons, or client systems, who provide the information to be preserved”</a:t>
            </a:r>
          </a:p>
          <a:p>
            <a:pPr fontAlgn="auto">
              <a:spcAft>
                <a:spcPts val="0"/>
              </a:spcAft>
              <a:defRPr/>
            </a:pPr>
            <a:r>
              <a:rPr lang="en-US" altLang="en-US" sz="2400" dirty="0" smtClean="0">
                <a:latin typeface="Arial" panose="020B0604020202020204" pitchFamily="34" charset="0"/>
                <a:cs typeface="Arial" panose="020B0604020202020204" pitchFamily="34" charset="0"/>
              </a:rPr>
              <a:t>Consumers - “persons, or client systems, who interact with OAIS services to find preserved information of interest and to access that information in detail”</a:t>
            </a:r>
          </a:p>
          <a:p>
            <a:pPr fontAlgn="auto">
              <a:spcAft>
                <a:spcPts val="0"/>
              </a:spcAft>
              <a:defRPr/>
            </a:pPr>
            <a:r>
              <a:rPr lang="en-US" altLang="en-US" sz="2400" dirty="0" smtClean="0">
                <a:latin typeface="Arial" panose="020B0604020202020204" pitchFamily="34" charset="0"/>
                <a:cs typeface="Arial" panose="020B0604020202020204" pitchFamily="34" charset="0"/>
              </a:rPr>
              <a:t>Management - “the role played by those who set overall OAIS policy as one component in a broader policy domain”  </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F546BB12-4EC1-45DE-AACD-2D473336F0A2}" type="slidenum">
              <a:rPr lang="en-US" altLang="en-US"/>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458200" cy="1325563"/>
          </a:xfrm>
        </p:spPr>
        <p:txBody>
          <a:bodyPr/>
          <a:lstStyle/>
          <a:p>
            <a:r>
              <a:rPr lang="en-US" altLang="en-US" dirty="0">
                <a:latin typeface="Arial" panose="020B0604020202020204" pitchFamily="34" charset="0"/>
                <a:cs typeface="Arial" panose="020B0604020202020204" pitchFamily="34" charset="0"/>
              </a:rPr>
              <a:t>Categories of </a:t>
            </a:r>
            <a:r>
              <a:rPr lang="en-US" altLang="en-US" dirty="0" smtClean="0">
                <a:latin typeface="Arial" panose="020B0604020202020204" pitchFamily="34" charset="0"/>
                <a:cs typeface="Arial" panose="020B0604020202020204" pitchFamily="34" charset="0"/>
              </a:rPr>
              <a:t>Association </a:t>
            </a:r>
            <a:r>
              <a:rPr lang="en-US" altLang="en-US" dirty="0">
                <a:latin typeface="Arial" panose="020B0604020202020204" pitchFamily="34" charset="0"/>
                <a:cs typeface="Arial" panose="020B0604020202020204" pitchFamily="34" charset="0"/>
              </a:rPr>
              <a:t>between </a:t>
            </a:r>
            <a:r>
              <a:rPr lang="en-US" altLang="en-US" dirty="0" smtClean="0">
                <a:latin typeface="Arial" panose="020B0604020202020204" pitchFamily="34" charset="0"/>
                <a:cs typeface="Arial" panose="020B0604020202020204" pitchFamily="34" charset="0"/>
              </a:rPr>
              <a:t>Archives</a:t>
            </a:r>
            <a:endParaRPr lang="en-US" dirty="0"/>
          </a:p>
        </p:txBody>
      </p:sp>
      <p:sp>
        <p:nvSpPr>
          <p:cNvPr id="3" name="Content Placeholder 2"/>
          <p:cNvSpPr>
            <a:spLocks noGrp="1"/>
          </p:cNvSpPr>
          <p:nvPr>
            <p:ph idx="1"/>
          </p:nvPr>
        </p:nvSpPr>
        <p:spPr>
          <a:xfrm>
            <a:off x="304800" y="1676400"/>
            <a:ext cx="7886700" cy="4351338"/>
          </a:xfrm>
        </p:spPr>
        <p:txBody>
          <a:bodyPr/>
          <a:lstStyle/>
          <a:p>
            <a:pPr fontAlgn="auto">
              <a:spcAft>
                <a:spcPts val="0"/>
              </a:spcAft>
              <a:defRPr/>
            </a:pPr>
            <a:r>
              <a:rPr lang="en-US" altLang="en-US" sz="1800" dirty="0" smtClean="0">
                <a:latin typeface="Arial" panose="020B0604020202020204" pitchFamily="34" charset="0"/>
                <a:cs typeface="Arial" panose="020B0604020202020204" pitchFamily="34" charset="0"/>
              </a:rPr>
              <a:t>Independent </a:t>
            </a:r>
            <a:r>
              <a:rPr lang="en-US" altLang="en-US" sz="1800" dirty="0">
                <a:latin typeface="Arial" panose="020B0604020202020204" pitchFamily="34" charset="0"/>
                <a:cs typeface="Arial" panose="020B0604020202020204" pitchFamily="34" charset="0"/>
              </a:rPr>
              <a:t>- “no management or technical interaction”</a:t>
            </a:r>
          </a:p>
          <a:p>
            <a:pPr fontAlgn="auto">
              <a:spcAft>
                <a:spcPts val="0"/>
              </a:spcAft>
              <a:defRPr/>
            </a:pPr>
            <a:r>
              <a:rPr lang="en-US" altLang="en-US" sz="1800" dirty="0">
                <a:latin typeface="Arial" panose="020B0604020202020204" pitchFamily="34" charset="0"/>
                <a:cs typeface="Arial" panose="020B0604020202020204" pitchFamily="34" charset="0"/>
              </a:rPr>
              <a:t>Cooperating - “potential common producers, common submission standards, and common dissemination standards, but no common finding aids”</a:t>
            </a:r>
          </a:p>
          <a:p>
            <a:pPr fontAlgn="auto">
              <a:spcAft>
                <a:spcPts val="0"/>
              </a:spcAft>
              <a:defRPr/>
            </a:pPr>
            <a:r>
              <a:rPr lang="en-US" altLang="en-US" sz="1800" dirty="0">
                <a:latin typeface="Arial" panose="020B0604020202020204" pitchFamily="34" charset="0"/>
                <a:cs typeface="Arial" panose="020B0604020202020204" pitchFamily="34" charset="0"/>
              </a:rPr>
              <a:t>Federated - serve “both a Local Community (i.e., the original Designated Community served by the archive) and a Global community (i.e., an extended Designated Community) which has interests in the holdings of several OAIS archives and has influenced those archives to provide access to their holdings via one or more common finding aids”</a:t>
            </a:r>
          </a:p>
          <a:p>
            <a:pPr fontAlgn="auto">
              <a:spcAft>
                <a:spcPts val="0"/>
              </a:spcAft>
              <a:defRPr/>
            </a:pPr>
            <a:r>
              <a:rPr lang="en-US" altLang="en-US" sz="1800" dirty="0">
                <a:latin typeface="Arial" panose="020B0604020202020204" pitchFamily="34" charset="0"/>
                <a:cs typeface="Arial" panose="020B0604020202020204" pitchFamily="34" charset="0"/>
              </a:rPr>
              <a:t>Shared resources - agree to share resources between archives, which “requires various standards internal to the archive (such as ingest-storage and access-storage interface standards), but does not alter the user community’s view of the archive”</a:t>
            </a:r>
          </a:p>
          <a:p>
            <a:endParaRPr lang="en-US" dirty="0"/>
          </a:p>
        </p:txBody>
      </p:sp>
      <p:sp>
        <p:nvSpPr>
          <p:cNvPr id="4" name="Footer Placeholder 3"/>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5" name="Slide Number Placeholder 4"/>
          <p:cNvSpPr>
            <a:spLocks noGrp="1"/>
          </p:cNvSpPr>
          <p:nvPr>
            <p:ph type="sldNum" sz="quarter" idx="11"/>
          </p:nvPr>
        </p:nvSpPr>
        <p:spPr/>
        <p:txBody>
          <a:bodyPr/>
          <a:lstStyle/>
          <a:p>
            <a:pPr>
              <a:defRPr/>
            </a:pPr>
            <a:fld id="{0805F4DB-E8E6-4A39-A058-937E339A47B1}" type="slidenum">
              <a:rPr lang="en-US" altLang="en-US" smtClean="0"/>
              <a:pPr>
                <a:defRPr/>
              </a:pPr>
              <a:t>11</a:t>
            </a:fld>
            <a:endParaRPr lang="en-US" altLang="en-US"/>
          </a:p>
        </p:txBody>
      </p:sp>
    </p:spTree>
    <p:extLst>
      <p:ext uri="{BB962C8B-B14F-4D97-AF65-F5344CB8AC3E}">
        <p14:creationId xmlns:p14="http://schemas.microsoft.com/office/powerpoint/2010/main" val="384904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CF08A295-C63A-4179-9506-2387E85DDE48}" type="slidenum">
              <a:rPr lang="en-US" altLang="en-US" smtClean="0"/>
              <a:pPr>
                <a:defRPr/>
              </a:pPr>
              <a:t>12</a:t>
            </a:fld>
            <a:endParaRPr lang="en-US" altLang="en-US"/>
          </a:p>
        </p:txBody>
      </p:sp>
      <p:sp>
        <p:nvSpPr>
          <p:cNvPr id="5" name="Title 1"/>
          <p:cNvSpPr txBox="1">
            <a:spLocks/>
          </p:cNvSpPr>
          <p:nvPr/>
        </p:nvSpPr>
        <p:spPr>
          <a:xfrm>
            <a:off x="628650" y="365125"/>
            <a:ext cx="7886700" cy="1692275"/>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fontAlgn="auto">
              <a:spcAft>
                <a:spcPts val="0"/>
              </a:spcAft>
              <a:defRPr/>
            </a:pPr>
            <a:r>
              <a:rPr lang="en-US" altLang="en-US" dirty="0" smtClean="0">
                <a:latin typeface="Arial" panose="020B0604020202020204" pitchFamily="34" charset="0"/>
                <a:cs typeface="Arial" panose="020B0604020202020204" pitchFamily="34" charset="0"/>
              </a:rPr>
              <a:t>Part 2:</a:t>
            </a:r>
            <a:br>
              <a:rPr lang="en-US" altLang="en-US"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OAIS Functional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76200"/>
            <a:ext cx="7772400" cy="1143000"/>
          </a:xfrm>
        </p:spPr>
        <p:txBody>
          <a:bodyPr/>
          <a:lstStyle/>
          <a:p>
            <a:r>
              <a:rPr lang="en-US" altLang="en-US" sz="3600" smtClean="0">
                <a:latin typeface="Arial" panose="020B0604020202020204" pitchFamily="34" charset="0"/>
                <a:cs typeface="Arial" panose="020B0604020202020204" pitchFamily="34" charset="0"/>
              </a:rPr>
              <a:t>All the Grubby Details…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30A3FAD5-538D-4FBF-8983-2372E2C63E5F}" type="slidenum">
              <a:rPr lang="en-US" altLang="en-US" smtClean="0"/>
              <a:pPr>
                <a:defRPr/>
              </a:pPr>
              <a:t>13</a:t>
            </a:fld>
            <a:endParaRPr lang="en-US" altLang="en-US"/>
          </a:p>
        </p:txBody>
      </p:sp>
      <p:pic>
        <p:nvPicPr>
          <p:cNvPr id="23557" name="Picture 2" descr="C:\Documents and Settings\irisuser\Desktop\oais.gif"/>
          <p:cNvPicPr>
            <a:picLocks noChangeAspect="1" noChangeArrowheads="1"/>
          </p:cNvPicPr>
          <p:nvPr/>
        </p:nvPicPr>
        <p:blipFill>
          <a:blip r:embed="rId2" cstate="print">
            <a:extLst>
              <a:ext uri="{28A0092B-C50C-407E-A947-70E740481C1C}">
                <a14:useLocalDpi xmlns:a14="http://schemas.microsoft.com/office/drawing/2010/main" val="0"/>
              </a:ext>
            </a:extLst>
          </a:blip>
          <a:srcRect l="5714" r="5714" b="9412"/>
          <a:stretch>
            <a:fillRect/>
          </a:stretch>
        </p:blipFill>
        <p:spPr bwMode="auto">
          <a:xfrm>
            <a:off x="98425" y="533400"/>
            <a:ext cx="90424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381000" y="5715000"/>
            <a:ext cx="8228013"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b="1">
                <a:latin typeface="Arial" panose="020B0604020202020204" pitchFamily="34" charset="0"/>
                <a:ea typeface="ＭＳ Ｐゴシック"/>
                <a:cs typeface="ＭＳ Ｐゴシック"/>
              </a:rPr>
              <a:t>Reference Model for an Open Archival Information System, Figure 4-1: OAIS Functional Entities</a:t>
            </a:r>
          </a:p>
        </p:txBody>
      </p:sp>
      <p:pic>
        <p:nvPicPr>
          <p:cNvPr id="2457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EEF68EF0-8070-472B-84BE-F62F27F57F47}" type="slidenum">
              <a:rPr lang="en-US" altLang="en-US"/>
              <a:pPr>
                <a:defRPr/>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8DE1CAB5-62CB-4D83-91B8-2183CB481FC9}" type="slidenum">
              <a:rPr lang="en-US" altLang="en-US" smtClean="0"/>
              <a:pPr>
                <a:defRPr/>
              </a:pPr>
              <a:t>15</a:t>
            </a:fld>
            <a:endParaRPr lang="en-US" altLang="en-US"/>
          </a:p>
        </p:txBody>
      </p:sp>
      <p:sp>
        <p:nvSpPr>
          <p:cNvPr id="5" name="Title 1"/>
          <p:cNvSpPr txBox="1">
            <a:spLocks/>
          </p:cNvSpPr>
          <p:nvPr/>
        </p:nvSpPr>
        <p:spPr>
          <a:xfrm>
            <a:off x="628650" y="365125"/>
            <a:ext cx="7886700" cy="1692275"/>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fontAlgn="auto">
              <a:spcAft>
                <a:spcPts val="0"/>
              </a:spcAft>
              <a:defRPr/>
            </a:pPr>
            <a:r>
              <a:rPr lang="en-US" altLang="en-US" dirty="0" smtClean="0">
                <a:latin typeface="Arial" panose="020B0604020202020204" pitchFamily="34" charset="0"/>
                <a:cs typeface="Arial" panose="020B0604020202020204" pitchFamily="34" charset="0"/>
              </a:rPr>
              <a:t>Part 3:</a:t>
            </a:r>
            <a:br>
              <a:rPr lang="en-US" altLang="en-US"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OAIS Information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613"/>
            <a:ext cx="80010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dirty="0"/>
          </a:p>
        </p:txBody>
      </p:sp>
      <p:sp>
        <p:nvSpPr>
          <p:cNvPr id="3" name="Slide Number Placeholder 2"/>
          <p:cNvSpPr>
            <a:spLocks noGrp="1"/>
          </p:cNvSpPr>
          <p:nvPr>
            <p:ph type="sldNum" sz="quarter" idx="11"/>
          </p:nvPr>
        </p:nvSpPr>
        <p:spPr/>
        <p:txBody>
          <a:bodyPr/>
          <a:lstStyle/>
          <a:p>
            <a:pPr>
              <a:defRPr/>
            </a:pPr>
            <a:fld id="{295A4F08-D56E-46F0-9007-D2FED90D871C}" type="slidenum">
              <a:rPr lang="en-US" altLang="en-US" smtClean="0"/>
              <a:pPr>
                <a:defRPr/>
              </a:pPr>
              <a:t>16</a:t>
            </a:fld>
            <a:endParaRPr lang="en-US" altLang="en-US" dirty="0"/>
          </a:p>
        </p:txBody>
      </p:sp>
      <p:sp>
        <p:nvSpPr>
          <p:cNvPr id="26629" name="TextBox 1"/>
          <p:cNvSpPr txBox="1">
            <a:spLocks noChangeArrowheads="1"/>
          </p:cNvSpPr>
          <p:nvPr/>
        </p:nvSpPr>
        <p:spPr bwMode="auto">
          <a:xfrm>
            <a:off x="2438400" y="5562600"/>
            <a:ext cx="60769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Archival Information Package (Detailed View) – Source: Reference Model for an Open Archival Information System (OAIS); Consultative Committee for Space Data Systems: Washington, DC, 2012; 4-40.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0806CEDE-46A6-4EB0-A83F-ACD8C6BE3071}" type="slidenum">
              <a:rPr lang="en-US" altLang="en-US" smtClean="0"/>
              <a:pPr>
                <a:defRPr/>
              </a:pPr>
              <a:t>17</a:t>
            </a:fld>
            <a:endParaRPr lang="en-US" altLang="en-US"/>
          </a:p>
        </p:txBody>
      </p:sp>
      <p:sp>
        <p:nvSpPr>
          <p:cNvPr id="5" name="Title 1"/>
          <p:cNvSpPr txBox="1">
            <a:spLocks/>
          </p:cNvSpPr>
          <p:nvPr/>
        </p:nvSpPr>
        <p:spPr>
          <a:xfrm>
            <a:off x="628650" y="365125"/>
            <a:ext cx="7886700" cy="1692275"/>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fontAlgn="auto">
              <a:spcAft>
                <a:spcPts val="0"/>
              </a:spcAft>
              <a:defRPr/>
            </a:pPr>
            <a:r>
              <a:rPr lang="en-US" altLang="en-US" dirty="0" smtClean="0">
                <a:latin typeface="Arial" panose="020B0604020202020204" pitchFamily="34" charset="0"/>
                <a:cs typeface="Arial" panose="020B0604020202020204" pitchFamily="34" charset="0"/>
              </a:rPr>
              <a:t>Part 4:</a:t>
            </a:r>
            <a:br>
              <a:rPr lang="en-US" altLang="en-US"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Where’s the metadata?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613"/>
            <a:ext cx="80010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62484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dirty="0"/>
          </a:p>
        </p:txBody>
      </p:sp>
      <p:sp>
        <p:nvSpPr>
          <p:cNvPr id="3" name="Slide Number Placeholder 2"/>
          <p:cNvSpPr>
            <a:spLocks noGrp="1"/>
          </p:cNvSpPr>
          <p:nvPr>
            <p:ph type="sldNum" sz="quarter" idx="11"/>
          </p:nvPr>
        </p:nvSpPr>
        <p:spPr/>
        <p:txBody>
          <a:bodyPr/>
          <a:lstStyle/>
          <a:p>
            <a:pPr>
              <a:defRPr/>
            </a:pPr>
            <a:fld id="{6E2F0993-098F-4C1E-B672-AC019FE1BA16}" type="slidenum">
              <a:rPr lang="en-US" altLang="en-US" smtClean="0"/>
              <a:pPr>
                <a:defRPr/>
              </a:pPr>
              <a:t>18</a:t>
            </a:fld>
            <a:endParaRPr lang="en-US" altLang="en-US"/>
          </a:p>
        </p:txBody>
      </p:sp>
      <p:sp>
        <p:nvSpPr>
          <p:cNvPr id="28678" name="TextBox 1"/>
          <p:cNvSpPr txBox="1">
            <a:spLocks noChangeArrowheads="1"/>
          </p:cNvSpPr>
          <p:nvPr/>
        </p:nvSpPr>
        <p:spPr bwMode="auto">
          <a:xfrm>
            <a:off x="2438400" y="5562600"/>
            <a:ext cx="6019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Archival Information Package (Detailed View) – Source: Reference Model for an Open Archival Information System (OAIS); Consultative Committee for Space Data Systems: Washington, DC, 2012; 4-40.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613"/>
            <a:ext cx="80010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62484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0668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dirty="0"/>
          </a:p>
        </p:txBody>
      </p:sp>
      <p:sp>
        <p:nvSpPr>
          <p:cNvPr id="3" name="Slide Number Placeholder 2"/>
          <p:cNvSpPr>
            <a:spLocks noGrp="1"/>
          </p:cNvSpPr>
          <p:nvPr>
            <p:ph type="sldNum" sz="quarter" idx="11"/>
          </p:nvPr>
        </p:nvSpPr>
        <p:spPr/>
        <p:txBody>
          <a:bodyPr/>
          <a:lstStyle/>
          <a:p>
            <a:pPr>
              <a:defRPr/>
            </a:pPr>
            <a:fld id="{5DDE96E8-BE80-4F38-BAE4-36EF0ADFA77E}" type="slidenum">
              <a:rPr lang="en-US" altLang="en-US" smtClean="0"/>
              <a:pPr>
                <a:defRPr/>
              </a:pPr>
              <a:t>19</a:t>
            </a:fld>
            <a:endParaRPr lang="en-US" altLang="en-US"/>
          </a:p>
        </p:txBody>
      </p:sp>
      <p:sp>
        <p:nvSpPr>
          <p:cNvPr id="29703" name="TextBox 1"/>
          <p:cNvSpPr txBox="1">
            <a:spLocks noChangeArrowheads="1"/>
          </p:cNvSpPr>
          <p:nvPr/>
        </p:nvSpPr>
        <p:spPr bwMode="auto">
          <a:xfrm>
            <a:off x="2438400" y="5562600"/>
            <a:ext cx="6019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Archival Information Package (Detailed View) – Source: Reference Model for an Open Archival Information System (OAIS); Consultative Committee for Space Data Systems: Washington, DC, 2012; 4-40.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152400"/>
            <a:ext cx="7886700" cy="1325563"/>
          </a:xfrm>
        </p:spPr>
        <p:txBody>
          <a:bodyPr rtlCol="0">
            <a:normAutofit/>
          </a:bodyPr>
          <a:lstStyle/>
          <a:p>
            <a:pPr algn="ctr" fontAlgn="auto">
              <a:spcAft>
                <a:spcPts val="0"/>
              </a:spcAft>
              <a:defRPr/>
            </a:pPr>
            <a:r>
              <a:rPr lang="en-US" altLang="en-US" dirty="0" smtClean="0">
                <a:latin typeface="+mj-lt"/>
                <a:ea typeface="ＭＳ Ｐゴシック" pitchFamily="34" charset="-128"/>
              </a:rPr>
              <a:t>Outline</a:t>
            </a:r>
          </a:p>
        </p:txBody>
      </p:sp>
      <p:sp>
        <p:nvSpPr>
          <p:cNvPr id="6147" name="Rectangle 3"/>
          <p:cNvSpPr>
            <a:spLocks noGrp="1" noChangeArrowheads="1"/>
          </p:cNvSpPr>
          <p:nvPr>
            <p:ph idx="1"/>
          </p:nvPr>
        </p:nvSpPr>
        <p:spPr>
          <a:xfrm>
            <a:off x="628650" y="1524000"/>
            <a:ext cx="7886700" cy="4194175"/>
          </a:xfrm>
        </p:spPr>
        <p:txBody>
          <a:bodyPr rtlCol="0">
            <a:normAutofit fontScale="92500" lnSpcReduction="10000"/>
          </a:bodyPr>
          <a:lstStyle/>
          <a:p>
            <a:pPr fontAlgn="auto">
              <a:lnSpc>
                <a:spcPct val="110000"/>
              </a:lnSpc>
              <a:spcAft>
                <a:spcPts val="0"/>
              </a:spcAft>
              <a:defRPr/>
            </a:pPr>
            <a:r>
              <a:rPr lang="en-US" altLang="en-US" sz="3600" dirty="0" smtClean="0">
                <a:latin typeface="+mj-lt"/>
                <a:ea typeface="ＭＳ Ｐゴシック" pitchFamily="34" charset="-128"/>
                <a:cs typeface="Arial" panose="020B0604020202020204" pitchFamily="34" charset="0"/>
              </a:rPr>
              <a:t>OAIS – Background, development, implications</a:t>
            </a:r>
          </a:p>
          <a:p>
            <a:pPr fontAlgn="auto">
              <a:lnSpc>
                <a:spcPct val="110000"/>
              </a:lnSpc>
              <a:spcAft>
                <a:spcPts val="0"/>
              </a:spcAft>
              <a:defRPr/>
            </a:pPr>
            <a:r>
              <a:rPr lang="en-US" altLang="en-US" sz="3600" dirty="0" smtClean="0">
                <a:latin typeface="+mj-lt"/>
                <a:ea typeface="ＭＳ Ｐゴシック" pitchFamily="34" charset="-128"/>
                <a:cs typeface="Arial" panose="020B0604020202020204" pitchFamily="34" charset="0"/>
              </a:rPr>
              <a:t>From OAIS Model to working archives – emergence of “micro-services” concept</a:t>
            </a:r>
          </a:p>
          <a:p>
            <a:pPr fontAlgn="auto">
              <a:lnSpc>
                <a:spcPct val="110000"/>
              </a:lnSpc>
              <a:spcAft>
                <a:spcPts val="0"/>
              </a:spcAft>
              <a:defRPr/>
            </a:pPr>
            <a:r>
              <a:rPr lang="en-US" altLang="en-US" sz="3600" dirty="0" smtClean="0">
                <a:latin typeface="+mj-lt"/>
                <a:ea typeface="ＭＳ Ｐゴシック" pitchFamily="34" charset="-128"/>
                <a:cs typeface="Arial" panose="020B0604020202020204" pitchFamily="34" charset="0"/>
              </a:rPr>
              <a:t>Strategies for modeling workflows</a:t>
            </a:r>
          </a:p>
          <a:p>
            <a:pPr fontAlgn="auto">
              <a:lnSpc>
                <a:spcPct val="110000"/>
              </a:lnSpc>
              <a:spcAft>
                <a:spcPts val="0"/>
              </a:spcAft>
              <a:defRPr/>
            </a:pPr>
            <a:r>
              <a:rPr lang="en-US" altLang="en-US" sz="3600" dirty="0" smtClean="0">
                <a:latin typeface="+mj-lt"/>
                <a:ea typeface="ＭＳ Ｐゴシック" pitchFamily="34" charset="-128"/>
                <a:cs typeface="Arial" panose="020B0604020202020204" pitchFamily="34" charset="0"/>
              </a:rPr>
              <a:t>Workflow Exercise</a:t>
            </a:r>
          </a:p>
        </p:txBody>
      </p:sp>
      <p:sp>
        <p:nvSpPr>
          <p:cNvPr id="2" name="Footer Placeholder 1"/>
          <p:cNvSpPr>
            <a:spLocks noGrp="1"/>
          </p:cNvSpPr>
          <p:nvPr>
            <p:ph type="ftr" sz="quarter" idx="10"/>
          </p:nvPr>
        </p:nvSpPr>
        <p:spPr/>
        <p:txBody>
          <a:bodyPr/>
          <a:lstStyle/>
          <a:p>
            <a:pPr>
              <a:defRPr/>
            </a:pPr>
            <a:r>
              <a:rPr lang="en-US" smtClean="0">
                <a:latin typeface="+mj-lt"/>
              </a:rPr>
              <a:t>Cal Lee - OAIS, Digital Repositories and Digital Libraries</a:t>
            </a:r>
            <a:endParaRPr lang="en-US">
              <a:latin typeface="+mj-lt"/>
            </a:endParaRPr>
          </a:p>
        </p:txBody>
      </p:sp>
      <p:sp>
        <p:nvSpPr>
          <p:cNvPr id="3" name="Slide Number Placeholder 2"/>
          <p:cNvSpPr>
            <a:spLocks noGrp="1"/>
          </p:cNvSpPr>
          <p:nvPr>
            <p:ph type="sldNum" sz="quarter" idx="11"/>
          </p:nvPr>
        </p:nvSpPr>
        <p:spPr/>
        <p:txBody>
          <a:bodyPr/>
          <a:lstStyle/>
          <a:p>
            <a:pPr>
              <a:defRPr/>
            </a:pPr>
            <a:fld id="{5FCEB41B-569E-47BA-9A5D-776BF4D48E32}" type="slidenum">
              <a:rPr lang="en-US" altLang="en-US">
                <a:latin typeface="+mj-lt"/>
              </a:rPr>
              <a:pPr>
                <a:defRPr/>
              </a:pPr>
              <a:t>2</a:t>
            </a:fld>
            <a:endParaRPr lang="en-US" altLang="en-US">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613"/>
            <a:ext cx="80010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62484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0668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6096000" y="1676400"/>
            <a:ext cx="16764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150BE7A2-819B-4158-B2ED-179FB6AC394A}" type="slidenum">
              <a:rPr lang="en-US" altLang="en-US" smtClean="0"/>
              <a:pPr>
                <a:defRPr/>
              </a:pPr>
              <a:t>20</a:t>
            </a:fld>
            <a:endParaRPr lang="en-US" altLang="en-US"/>
          </a:p>
        </p:txBody>
      </p:sp>
      <p:sp>
        <p:nvSpPr>
          <p:cNvPr id="30728" name="TextBox 1"/>
          <p:cNvSpPr txBox="1">
            <a:spLocks noChangeArrowheads="1"/>
          </p:cNvSpPr>
          <p:nvPr/>
        </p:nvSpPr>
        <p:spPr bwMode="auto">
          <a:xfrm>
            <a:off x="2438400" y="5562600"/>
            <a:ext cx="6019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Archival Information Package (Detailed View) – Source: Reference Model for an Open Archival Information System (OAIS); Consultative Committee for Space Data Systems: Washington, DC, 2012; 4-40.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613"/>
            <a:ext cx="80010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62484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0668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6096000" y="1676400"/>
            <a:ext cx="16764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140325" y="4495800"/>
            <a:ext cx="803275" cy="533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215188" y="4381500"/>
            <a:ext cx="709612" cy="627063"/>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883275" y="4475163"/>
            <a:ext cx="746125" cy="533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6596063" y="4419600"/>
            <a:ext cx="658812" cy="6096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endCxn id="8" idx="0"/>
          </p:cNvCxnSpPr>
          <p:nvPr/>
        </p:nvCxnSpPr>
        <p:spPr>
          <a:xfrm flipH="1">
            <a:off x="5541963" y="2781300"/>
            <a:ext cx="930275" cy="17145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324600" y="2933700"/>
            <a:ext cx="304800" cy="15621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0" y="2971800"/>
            <a:ext cx="33338" cy="15240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6" idx="0"/>
          </p:cNvCxnSpPr>
          <p:nvPr/>
        </p:nvCxnSpPr>
        <p:spPr>
          <a:xfrm>
            <a:off x="7493000" y="2781300"/>
            <a:ext cx="714375" cy="16383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0663" y="4419600"/>
            <a:ext cx="731837" cy="6096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Arrow Connector 16"/>
          <p:cNvCxnSpPr/>
          <p:nvPr/>
        </p:nvCxnSpPr>
        <p:spPr>
          <a:xfrm>
            <a:off x="7154863" y="2952750"/>
            <a:ext cx="290512" cy="142875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B7603A5B-9356-40A8-B699-BC7CDD436043}" type="slidenum">
              <a:rPr lang="en-US" altLang="en-US" smtClean="0"/>
              <a:pPr>
                <a:defRPr/>
              </a:pPr>
              <a:t>21</a:t>
            </a:fld>
            <a:endParaRPr lang="en-US" altLang="en-US"/>
          </a:p>
        </p:txBody>
      </p:sp>
      <p:sp>
        <p:nvSpPr>
          <p:cNvPr id="31762" name="TextBox 1"/>
          <p:cNvSpPr txBox="1">
            <a:spLocks noChangeArrowheads="1"/>
          </p:cNvSpPr>
          <p:nvPr/>
        </p:nvSpPr>
        <p:spPr bwMode="auto">
          <a:xfrm>
            <a:off x="2438400" y="5562600"/>
            <a:ext cx="6019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Archival Information Package (Detailed View) – Source: Reference Model for an Open Archival Information System (OAIS); Consultative Committee for Space Data Systems: Washington, DC, 2012; 4-40.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613"/>
            <a:ext cx="80010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62484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0668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6096000" y="1676400"/>
            <a:ext cx="16764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140325" y="4495800"/>
            <a:ext cx="803275" cy="533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215188" y="4381500"/>
            <a:ext cx="709612" cy="627063"/>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883275" y="4475163"/>
            <a:ext cx="746125" cy="533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6596063" y="4419600"/>
            <a:ext cx="658812" cy="6096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endCxn id="8" idx="0"/>
          </p:cNvCxnSpPr>
          <p:nvPr/>
        </p:nvCxnSpPr>
        <p:spPr>
          <a:xfrm flipH="1">
            <a:off x="5541963" y="2781300"/>
            <a:ext cx="930275" cy="17145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324600" y="2933700"/>
            <a:ext cx="304800" cy="15621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0" y="2971800"/>
            <a:ext cx="33338" cy="15240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6" idx="0"/>
          </p:cNvCxnSpPr>
          <p:nvPr/>
        </p:nvCxnSpPr>
        <p:spPr>
          <a:xfrm>
            <a:off x="7493000" y="2781300"/>
            <a:ext cx="714375" cy="16383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0663" y="4419600"/>
            <a:ext cx="731837" cy="6096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Arrow Connector 16"/>
          <p:cNvCxnSpPr/>
          <p:nvPr/>
        </p:nvCxnSpPr>
        <p:spPr>
          <a:xfrm>
            <a:off x="7154863" y="2952750"/>
            <a:ext cx="290512" cy="142875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71750" y="3067050"/>
            <a:ext cx="14478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94A31388-4C0D-47AE-8407-3CF3E7E0CE14}" type="slidenum">
              <a:rPr lang="en-US" altLang="en-US" smtClean="0"/>
              <a:pPr>
                <a:defRPr/>
              </a:pPr>
              <a:t>22</a:t>
            </a:fld>
            <a:endParaRPr lang="en-US" altLang="en-US"/>
          </a:p>
        </p:txBody>
      </p:sp>
      <p:sp>
        <p:nvSpPr>
          <p:cNvPr id="32787" name="TextBox 1"/>
          <p:cNvSpPr txBox="1">
            <a:spLocks noChangeArrowheads="1"/>
          </p:cNvSpPr>
          <p:nvPr/>
        </p:nvSpPr>
        <p:spPr bwMode="auto">
          <a:xfrm>
            <a:off x="2438400" y="5562600"/>
            <a:ext cx="6019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Archival Information Package (Detailed View) – Source: Reference Model for an Open Archival Information System (OAIS); Consultative Committee for Space Data Systems: Washington, DC, 2012; 4-40.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613"/>
            <a:ext cx="80010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62484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0668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6096000" y="1676400"/>
            <a:ext cx="16764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140325" y="4495800"/>
            <a:ext cx="803275" cy="533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215188" y="4381500"/>
            <a:ext cx="709612" cy="627063"/>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883275" y="4475163"/>
            <a:ext cx="746125" cy="533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6596063" y="4419600"/>
            <a:ext cx="658812" cy="6096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endCxn id="8" idx="0"/>
          </p:cNvCxnSpPr>
          <p:nvPr/>
        </p:nvCxnSpPr>
        <p:spPr>
          <a:xfrm flipH="1">
            <a:off x="5541963" y="2781300"/>
            <a:ext cx="930275" cy="17145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324600" y="2933700"/>
            <a:ext cx="304800" cy="15621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0" y="2971800"/>
            <a:ext cx="33338" cy="15240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6" idx="0"/>
          </p:cNvCxnSpPr>
          <p:nvPr/>
        </p:nvCxnSpPr>
        <p:spPr>
          <a:xfrm>
            <a:off x="7493000" y="2781300"/>
            <a:ext cx="714375" cy="16383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0663" y="4419600"/>
            <a:ext cx="731837" cy="6096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Arrow Connector 16"/>
          <p:cNvCxnSpPr/>
          <p:nvPr/>
        </p:nvCxnSpPr>
        <p:spPr>
          <a:xfrm>
            <a:off x="7154863" y="2952750"/>
            <a:ext cx="290512" cy="142875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71750" y="3124200"/>
            <a:ext cx="1447800" cy="11430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p:cNvCxnSpPr/>
          <p:nvPr/>
        </p:nvCxnSpPr>
        <p:spPr>
          <a:xfrm flipH="1">
            <a:off x="2608263" y="4070350"/>
            <a:ext cx="152400" cy="379413"/>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48063" y="4225925"/>
            <a:ext cx="222250" cy="301625"/>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257425" y="4381500"/>
            <a:ext cx="1019175" cy="9525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230688" y="4343400"/>
            <a:ext cx="984250" cy="957263"/>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 name="Straight Arrow Connector 22"/>
          <p:cNvCxnSpPr/>
          <p:nvPr/>
        </p:nvCxnSpPr>
        <p:spPr>
          <a:xfrm>
            <a:off x="3963988" y="3962400"/>
            <a:ext cx="531812" cy="4191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221038" y="4419600"/>
            <a:ext cx="1036637" cy="914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10BC0EF6-AB5C-4556-A06A-190B867D90A6}" type="slidenum">
              <a:rPr lang="en-US" altLang="en-US" smtClean="0"/>
              <a:pPr>
                <a:defRPr/>
              </a:pPr>
              <a:t>23</a:t>
            </a:fld>
            <a:endParaRPr lang="en-US" altLang="en-US"/>
          </a:p>
        </p:txBody>
      </p:sp>
      <p:sp>
        <p:nvSpPr>
          <p:cNvPr id="33817" name="TextBox 1"/>
          <p:cNvSpPr txBox="1">
            <a:spLocks noChangeArrowheads="1"/>
          </p:cNvSpPr>
          <p:nvPr/>
        </p:nvSpPr>
        <p:spPr bwMode="auto">
          <a:xfrm>
            <a:off x="2438400" y="5562600"/>
            <a:ext cx="6019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Archival Information Package (Detailed View) – Source: Reference Model for an Open Archival Information System (OAIS); Consultative Committee for Space Data Systems: Washington, DC, 2012; 4-40.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613"/>
            <a:ext cx="80010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62484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066800" y="76200"/>
            <a:ext cx="15240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6096000" y="1676400"/>
            <a:ext cx="1676400" cy="1295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140325" y="4495800"/>
            <a:ext cx="803275" cy="533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215188" y="4381500"/>
            <a:ext cx="709612" cy="627063"/>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883275" y="4475163"/>
            <a:ext cx="746125" cy="533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6596063" y="4419600"/>
            <a:ext cx="658812" cy="6096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endCxn id="8" idx="0"/>
          </p:cNvCxnSpPr>
          <p:nvPr/>
        </p:nvCxnSpPr>
        <p:spPr>
          <a:xfrm flipH="1">
            <a:off x="5541963" y="2781300"/>
            <a:ext cx="930275" cy="17145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324600" y="2933700"/>
            <a:ext cx="304800" cy="15621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0" y="2971800"/>
            <a:ext cx="33338" cy="15240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6" idx="0"/>
          </p:cNvCxnSpPr>
          <p:nvPr/>
        </p:nvCxnSpPr>
        <p:spPr>
          <a:xfrm>
            <a:off x="7493000" y="2781300"/>
            <a:ext cx="714375" cy="16383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0663" y="4419600"/>
            <a:ext cx="731837" cy="6096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Arrow Connector 16"/>
          <p:cNvCxnSpPr/>
          <p:nvPr/>
        </p:nvCxnSpPr>
        <p:spPr>
          <a:xfrm>
            <a:off x="7154863" y="2952750"/>
            <a:ext cx="290512" cy="142875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71750" y="3124200"/>
            <a:ext cx="1447800" cy="11430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p:cNvCxnSpPr/>
          <p:nvPr/>
        </p:nvCxnSpPr>
        <p:spPr>
          <a:xfrm flipH="1">
            <a:off x="2608263" y="4070350"/>
            <a:ext cx="152400" cy="379413"/>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48063" y="4225925"/>
            <a:ext cx="222250" cy="301625"/>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257425" y="4381500"/>
            <a:ext cx="1019175" cy="9525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230688" y="4343400"/>
            <a:ext cx="984250" cy="957263"/>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 name="Straight Arrow Connector 22"/>
          <p:cNvCxnSpPr/>
          <p:nvPr/>
        </p:nvCxnSpPr>
        <p:spPr>
          <a:xfrm>
            <a:off x="3963988" y="3962400"/>
            <a:ext cx="531812" cy="419100"/>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221038" y="4419600"/>
            <a:ext cx="1036637" cy="91440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1371600" y="4349750"/>
            <a:ext cx="939800" cy="98425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AB765D1-795C-4DB7-B1BB-E9FB0C56ADEF}" type="slidenum">
              <a:rPr lang="en-US" altLang="en-US" smtClean="0"/>
              <a:pPr>
                <a:defRPr/>
              </a:pPr>
              <a:t>24</a:t>
            </a:fld>
            <a:endParaRPr lang="en-US" altLang="en-US"/>
          </a:p>
        </p:txBody>
      </p:sp>
      <p:sp>
        <p:nvSpPr>
          <p:cNvPr id="34842" name="TextBox 1"/>
          <p:cNvSpPr txBox="1">
            <a:spLocks noChangeArrowheads="1"/>
          </p:cNvSpPr>
          <p:nvPr/>
        </p:nvSpPr>
        <p:spPr bwMode="auto">
          <a:xfrm>
            <a:off x="2438400" y="5562600"/>
            <a:ext cx="6019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Archival Information Package (Detailed View) – Source: Reference Model for an Open Archival Information System (OAIS); Consultative Committee for Space Data Systems: Washington, DC, 2012; 4-40.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3"/>
          <p:cNvGraphicFramePr>
            <a:graphicFrameLocks noChangeAspect="1"/>
          </p:cNvGraphicFramePr>
          <p:nvPr/>
        </p:nvGraphicFramePr>
        <p:xfrm>
          <a:off x="381000" y="-11113"/>
          <a:ext cx="8305800" cy="6335713"/>
        </p:xfrm>
        <a:graphic>
          <a:graphicData uri="http://schemas.openxmlformats.org/presentationml/2006/ole">
            <mc:AlternateContent xmlns:mc="http://schemas.openxmlformats.org/markup-compatibility/2006">
              <mc:Choice xmlns:v="urn:schemas-microsoft-com:vml" Requires="v">
                <p:oleObj spid="_x0000_s35877" name="Slide" r:id="rId4" imgW="2660859" imgH="1994989" progId="PowerPoint.Slide.8">
                  <p:embed/>
                </p:oleObj>
              </mc:Choice>
              <mc:Fallback>
                <p:oleObj name="Slide" r:id="rId4" imgW="2660859" imgH="1994989" progId="PowerPoint.Slid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113"/>
                        <a:ext cx="8305800" cy="63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3" name="Rectangle 2"/>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35844" name="Rectangle 1"/>
          <p:cNvSpPr>
            <a:spLocks noChangeArrowheads="1"/>
          </p:cNvSpPr>
          <p:nvPr/>
        </p:nvSpPr>
        <p:spPr bwMode="auto">
          <a:xfrm>
            <a:off x="5638800" y="5257800"/>
            <a:ext cx="3200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a:spcBef>
                <a:spcPct val="0"/>
              </a:spcBef>
              <a:buFontTx/>
              <a:buNone/>
            </a:pPr>
            <a:r>
              <a:rPr lang="en-US" altLang="en-US" sz="1000">
                <a:latin typeface="Arial" panose="020B0604020202020204" pitchFamily="34" charset="0"/>
                <a:ea typeface="Times New Roman" panose="02020603050405020304" pitchFamily="18" charset="0"/>
                <a:cs typeface="Arial" panose="020B0604020202020204" pitchFamily="34" charset="0"/>
              </a:rPr>
              <a:t>Organizational Context of OAIS Development – Adapted from: Lee, C. Defining Digital Preservation Work: A Case Study of the Development of the Reference model for an Open Archival Information System. Doctoral Dissertation, University of Michigan, 2005.</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dirty="0"/>
          </a:p>
        </p:txBody>
      </p:sp>
      <p:sp>
        <p:nvSpPr>
          <p:cNvPr id="3" name="Slide Number Placeholder 2"/>
          <p:cNvSpPr>
            <a:spLocks noGrp="1"/>
          </p:cNvSpPr>
          <p:nvPr>
            <p:ph type="sldNum" sz="quarter" idx="11"/>
          </p:nvPr>
        </p:nvSpPr>
        <p:spPr/>
        <p:txBody>
          <a:bodyPr/>
          <a:lstStyle/>
          <a:p>
            <a:pPr>
              <a:defRPr/>
            </a:pPr>
            <a:fld id="{E88C0B0D-D435-4F21-8526-9F3F63C1EE09}" type="slidenum">
              <a:rPr lang="en-US" altLang="en-US" smtClean="0"/>
              <a:pPr>
                <a:defRPr/>
              </a:pPr>
              <a:t>25</a:t>
            </a:fld>
            <a:endParaRPr lang="en-US" altLang="en-US"/>
          </a:p>
        </p:txBody>
      </p:sp>
      <p:sp>
        <p:nvSpPr>
          <p:cNvPr id="5" name="Rectangle 4"/>
          <p:cNvSpPr/>
          <p:nvPr/>
        </p:nvSpPr>
        <p:spPr>
          <a:xfrm>
            <a:off x="304800" y="6116638"/>
            <a:ext cx="2590800" cy="665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143000"/>
          </a:xfrm>
        </p:spPr>
        <p:txBody>
          <a:bodyPr/>
          <a:lstStyle/>
          <a:p>
            <a:r>
              <a:rPr lang="en-US" altLang="en-US" sz="3600" smtClean="0">
                <a:latin typeface="Arial" panose="020B0604020202020204" pitchFamily="34" charset="0"/>
                <a:ea typeface="ＭＳ Ｐゴシック"/>
                <a:cs typeface="Arial" panose="020B0604020202020204" pitchFamily="34" charset="0"/>
              </a:rPr>
              <a:t>The “Open” in OAIS</a:t>
            </a:r>
          </a:p>
        </p:txBody>
      </p:sp>
      <p:sp>
        <p:nvSpPr>
          <p:cNvPr id="33795" name="Rectangle 3"/>
          <p:cNvSpPr>
            <a:spLocks noGrp="1" noChangeArrowheads="1"/>
          </p:cNvSpPr>
          <p:nvPr>
            <p:ph idx="1"/>
          </p:nvPr>
        </p:nvSpPr>
        <p:spPr>
          <a:xfrm>
            <a:off x="685800" y="1676400"/>
            <a:ext cx="7772400" cy="4114800"/>
          </a:xfrm>
        </p:spPr>
        <p:txBody>
          <a:bodyPr rtlCol="0">
            <a:normAutofit lnSpcReduction="1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Open = “developed in open forums”</a:t>
            </a:r>
          </a:p>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Began as standard for “digital information obtained from observations of the terrestrial and space environments”</a:t>
            </a:r>
          </a:p>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Development soon involved participants from diverse set of institutions and professions</a:t>
            </a:r>
          </a:p>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Basis for research, development and discussion for a broad and diverse set of actors </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8B2DDC8D-17DA-46C4-A907-F75798B22542}" type="slidenum">
              <a:rPr lang="en-US" altLang="en-US"/>
              <a:pPr>
                <a:defRPr/>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12"/>
          <p:cNvGraphicFramePr>
            <a:graphicFrameLocks noChangeAspect="1"/>
          </p:cNvGraphicFramePr>
          <p:nvPr/>
        </p:nvGraphicFramePr>
        <p:xfrm>
          <a:off x="134938" y="381000"/>
          <a:ext cx="8856662" cy="6324600"/>
        </p:xfrm>
        <a:graphic>
          <a:graphicData uri="http://schemas.openxmlformats.org/presentationml/2006/ole">
            <mc:AlternateContent xmlns:mc="http://schemas.openxmlformats.org/markup-compatibility/2006">
              <mc:Choice xmlns:v="urn:schemas-microsoft-com:vml" Requires="v">
                <p:oleObj spid="_x0000_s45095" name="Photo Editor Photo" r:id="rId4" imgW="30104762" imgH="24200000" progId="MSPhotoEd.3">
                  <p:embed/>
                </p:oleObj>
              </mc:Choice>
              <mc:Fallback>
                <p:oleObj name="Photo Editor Photo" r:id="rId4" imgW="30104762" imgH="24200000" progId="MSPhotoEd.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938" y="381000"/>
                        <a:ext cx="8856662" cy="632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9" name="Rectangle 3"/>
          <p:cNvSpPr>
            <a:spLocks noChangeArrowheads="1"/>
          </p:cNvSpPr>
          <p:nvPr/>
        </p:nvSpPr>
        <p:spPr bwMode="auto">
          <a:xfrm>
            <a:off x="2686050" y="168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45060" name="Text Box 5"/>
          <p:cNvSpPr txBox="1">
            <a:spLocks noChangeArrowheads="1"/>
          </p:cNvSpPr>
          <p:nvPr/>
        </p:nvSpPr>
        <p:spPr bwMode="auto">
          <a:xfrm>
            <a:off x="334963" y="-20638"/>
            <a:ext cx="8458200"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b="1">
                <a:latin typeface="Arial Unicode MS" panose="020B0604020202020204" pitchFamily="34" charset="-128"/>
                <a:ea typeface="ＭＳ Ｐゴシック"/>
                <a:cs typeface="Times New Roman" panose="02020603050405020304" pitchFamily="18" charset="0"/>
              </a:rPr>
              <a:t>The User-Provider Standardization Planning Model [Source: Cargill, 1997, p. 92]</a:t>
            </a:r>
            <a:endParaRPr lang="en-US" altLang="en-US" sz="1600">
              <a:latin typeface="Times New Roman" panose="02020603050405020304" pitchFamily="18" charset="0"/>
              <a:ea typeface="ＭＳ Ｐゴシック"/>
              <a:cs typeface="Times New Roman" panose="02020603050405020304" pitchFamily="18" charset="0"/>
            </a:endParaRPr>
          </a:p>
        </p:txBody>
      </p:sp>
      <p:sp>
        <p:nvSpPr>
          <p:cNvPr id="15366" name="Oval 6"/>
          <p:cNvSpPr>
            <a:spLocks noChangeArrowheads="1"/>
          </p:cNvSpPr>
          <p:nvPr/>
        </p:nvSpPr>
        <p:spPr bwMode="auto">
          <a:xfrm>
            <a:off x="76200" y="990600"/>
            <a:ext cx="2438400" cy="5791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15367" name="Line 7"/>
          <p:cNvSpPr>
            <a:spLocks noChangeShapeType="1"/>
          </p:cNvSpPr>
          <p:nvPr/>
        </p:nvSpPr>
        <p:spPr bwMode="auto">
          <a:xfrm>
            <a:off x="1828800" y="3048000"/>
            <a:ext cx="914400" cy="0"/>
          </a:xfrm>
          <a:prstGeom prst="line">
            <a:avLst/>
          </a:prstGeom>
          <a:noFill/>
          <a:ln w="38100">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9" name="Line 9"/>
          <p:cNvSpPr>
            <a:spLocks noChangeShapeType="1"/>
          </p:cNvSpPr>
          <p:nvPr/>
        </p:nvSpPr>
        <p:spPr bwMode="auto">
          <a:xfrm>
            <a:off x="5181600" y="3048000"/>
            <a:ext cx="914400" cy="0"/>
          </a:xfrm>
          <a:prstGeom prst="line">
            <a:avLst/>
          </a:prstGeom>
          <a:noFill/>
          <a:ln w="38100">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0" name="Line 10"/>
          <p:cNvSpPr>
            <a:spLocks noChangeShapeType="1"/>
          </p:cNvSpPr>
          <p:nvPr/>
        </p:nvSpPr>
        <p:spPr bwMode="auto">
          <a:xfrm>
            <a:off x="3429000" y="3048000"/>
            <a:ext cx="914400" cy="0"/>
          </a:xfrm>
          <a:prstGeom prst="line">
            <a:avLst/>
          </a:prstGeom>
          <a:noFill/>
          <a:ln w="38100">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a:off x="6781800" y="3048000"/>
            <a:ext cx="914400" cy="0"/>
          </a:xfrm>
          <a:prstGeom prst="line">
            <a:avLst/>
          </a:prstGeom>
          <a:noFill/>
          <a:ln w="38100">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additive="base">
                                        <p:cTn id="7" dur="500" fill="hold"/>
                                        <p:tgtEl>
                                          <p:spTgt spid="15367"/>
                                        </p:tgtEl>
                                        <p:attrNameLst>
                                          <p:attrName>ppt_x</p:attrName>
                                        </p:attrNameLst>
                                      </p:cBhvr>
                                      <p:tavLst>
                                        <p:tav tm="0">
                                          <p:val>
                                            <p:strVal val="0-#ppt_w/2"/>
                                          </p:val>
                                        </p:tav>
                                        <p:tav tm="100000">
                                          <p:val>
                                            <p:strVal val="#ppt_x"/>
                                          </p:val>
                                        </p:tav>
                                      </p:tavLst>
                                    </p:anim>
                                    <p:anim calcmode="lin" valueType="num">
                                      <p:cBhvr additive="base">
                                        <p:cTn id="8"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70"/>
                                        </p:tgtEl>
                                        <p:attrNameLst>
                                          <p:attrName>style.visibility</p:attrName>
                                        </p:attrNameLst>
                                      </p:cBhvr>
                                      <p:to>
                                        <p:strVal val="visible"/>
                                      </p:to>
                                    </p:set>
                                    <p:anim calcmode="lin" valueType="num">
                                      <p:cBhvr additive="base">
                                        <p:cTn id="13" dur="500" fill="hold"/>
                                        <p:tgtEl>
                                          <p:spTgt spid="15370"/>
                                        </p:tgtEl>
                                        <p:attrNameLst>
                                          <p:attrName>ppt_x</p:attrName>
                                        </p:attrNameLst>
                                      </p:cBhvr>
                                      <p:tavLst>
                                        <p:tav tm="0">
                                          <p:val>
                                            <p:strVal val="0-#ppt_w/2"/>
                                          </p:val>
                                        </p:tav>
                                        <p:tav tm="100000">
                                          <p:val>
                                            <p:strVal val="#ppt_x"/>
                                          </p:val>
                                        </p:tav>
                                      </p:tavLst>
                                    </p:anim>
                                    <p:anim calcmode="lin" valueType="num">
                                      <p:cBhvr additive="base">
                                        <p:cTn id="14" dur="500" fill="hold"/>
                                        <p:tgtEl>
                                          <p:spTgt spid="153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9"/>
                                        </p:tgtEl>
                                        <p:attrNameLst>
                                          <p:attrName>style.visibility</p:attrName>
                                        </p:attrNameLst>
                                      </p:cBhvr>
                                      <p:to>
                                        <p:strVal val="visible"/>
                                      </p:to>
                                    </p:set>
                                    <p:anim calcmode="lin" valueType="num">
                                      <p:cBhvr additive="base">
                                        <p:cTn id="19" dur="500" fill="hold"/>
                                        <p:tgtEl>
                                          <p:spTgt spid="15369"/>
                                        </p:tgtEl>
                                        <p:attrNameLst>
                                          <p:attrName>ppt_x</p:attrName>
                                        </p:attrNameLst>
                                      </p:cBhvr>
                                      <p:tavLst>
                                        <p:tav tm="0">
                                          <p:val>
                                            <p:strVal val="0-#ppt_w/2"/>
                                          </p:val>
                                        </p:tav>
                                        <p:tav tm="100000">
                                          <p:val>
                                            <p:strVal val="#ppt_x"/>
                                          </p:val>
                                        </p:tav>
                                      </p:tavLst>
                                    </p:anim>
                                    <p:anim calcmode="lin" valueType="num">
                                      <p:cBhvr additive="base">
                                        <p:cTn id="20" dur="500" fill="hold"/>
                                        <p:tgtEl>
                                          <p:spTgt spid="1536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71"/>
                                        </p:tgtEl>
                                        <p:attrNameLst>
                                          <p:attrName>style.visibility</p:attrName>
                                        </p:attrNameLst>
                                      </p:cBhvr>
                                      <p:to>
                                        <p:strVal val="visible"/>
                                      </p:to>
                                    </p:set>
                                    <p:anim calcmode="lin" valueType="num">
                                      <p:cBhvr additive="base">
                                        <p:cTn id="25" dur="500" fill="hold"/>
                                        <p:tgtEl>
                                          <p:spTgt spid="15371"/>
                                        </p:tgtEl>
                                        <p:attrNameLst>
                                          <p:attrName>ppt_x</p:attrName>
                                        </p:attrNameLst>
                                      </p:cBhvr>
                                      <p:tavLst>
                                        <p:tav tm="0">
                                          <p:val>
                                            <p:strVal val="0-#ppt_w/2"/>
                                          </p:val>
                                        </p:tav>
                                        <p:tav tm="100000">
                                          <p:val>
                                            <p:strVal val="#ppt_x"/>
                                          </p:val>
                                        </p:tav>
                                      </p:tavLst>
                                    </p:anim>
                                    <p:anim calcmode="lin" valueType="num">
                                      <p:cBhvr additive="base">
                                        <p:cTn id="26" dur="500" fill="hold"/>
                                        <p:tgtEl>
                                          <p:spTgt spid="153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66"/>
                                        </p:tgtEl>
                                        <p:attrNameLst>
                                          <p:attrName>style.visibility</p:attrName>
                                        </p:attrNameLst>
                                      </p:cBhvr>
                                      <p:to>
                                        <p:strVal val="visible"/>
                                      </p:to>
                                    </p:set>
                                    <p:anim calcmode="lin" valueType="num">
                                      <p:cBhvr additive="base">
                                        <p:cTn id="31" dur="500" fill="hold"/>
                                        <p:tgtEl>
                                          <p:spTgt spid="15366"/>
                                        </p:tgtEl>
                                        <p:attrNameLst>
                                          <p:attrName>ppt_x</p:attrName>
                                        </p:attrNameLst>
                                      </p:cBhvr>
                                      <p:tavLst>
                                        <p:tav tm="0">
                                          <p:val>
                                            <p:strVal val="0-#ppt_w/2"/>
                                          </p:val>
                                        </p:tav>
                                        <p:tav tm="100000">
                                          <p:val>
                                            <p:strVal val="#ppt_x"/>
                                          </p:val>
                                        </p:tav>
                                      </p:tavLst>
                                    </p:anim>
                                    <p:anim calcmode="lin" valueType="num">
                                      <p:cBhvr additive="base">
                                        <p:cTn id="32" dur="500" fill="hold"/>
                                        <p:tgtEl>
                                          <p:spTgt spid="15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15367" grpId="0" animBg="1"/>
      <p:bldP spid="15369" grpId="0" animBg="1"/>
      <p:bldP spid="15370" grpId="0" animBg="1"/>
      <p:bldP spid="1537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FA5B7264-6B21-4AC1-BE82-1D7F98D32A0D}" type="slidenum">
              <a:rPr lang="en-US" altLang="en-US"/>
              <a:pPr>
                <a:defRPr/>
              </a:pPr>
              <a:t>28</a:t>
            </a:fld>
            <a:endParaRPr lang="en-US" altLang="en-US"/>
          </a:p>
        </p:txBody>
      </p:sp>
      <p:sp>
        <p:nvSpPr>
          <p:cNvPr id="5" name="Title 1"/>
          <p:cNvSpPr txBox="1">
            <a:spLocks/>
          </p:cNvSpPr>
          <p:nvPr/>
        </p:nvSpPr>
        <p:spPr>
          <a:xfrm>
            <a:off x="1143000" y="1752600"/>
            <a:ext cx="7886700" cy="1692275"/>
          </a:xfrm>
          <a:prstGeom prst="rect">
            <a:avLst/>
          </a:prstGeom>
        </p:spPr>
        <p:txBody>
          <a:bodyPr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fontAlgn="auto">
              <a:spcAft>
                <a:spcPts val="0"/>
              </a:spcAft>
              <a:defRPr/>
            </a:pPr>
            <a:r>
              <a:rPr lang="en-US" altLang="en-US" dirty="0" smtClean="0">
                <a:latin typeface="Arial" panose="020B0604020202020204" pitchFamily="34" charset="0"/>
                <a:cs typeface="Arial" panose="020B0604020202020204" pitchFamily="34" charset="0"/>
              </a:rPr>
              <a:t>Part 5:</a:t>
            </a:r>
            <a:br>
              <a:rPr lang="en-US" altLang="en-US"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ea typeface="ＭＳ Ｐゴシック" pitchFamily="34" charset="-128"/>
                <a:cs typeface="Arial" panose="020B0604020202020204" pitchFamily="34" charset="0"/>
              </a:rPr>
              <a:t>The OAIS </a:t>
            </a:r>
            <a:r>
              <a:rPr lang="en-US" altLang="en-US" b="1" dirty="0">
                <a:latin typeface="Arial" panose="020B0604020202020204" pitchFamily="34" charset="0"/>
                <a:ea typeface="ＭＳ Ｐゴシック" pitchFamily="34" charset="-128"/>
                <a:cs typeface="Arial" panose="020B0604020202020204" pitchFamily="34" charset="0"/>
              </a:rPr>
              <a:t>Development </a:t>
            </a:r>
            <a:r>
              <a:rPr lang="en-US" altLang="en-US" b="1" dirty="0" smtClean="0">
                <a:latin typeface="Arial" panose="020B0604020202020204" pitchFamily="34" charset="0"/>
                <a:ea typeface="ＭＳ Ｐゴシック" pitchFamily="34" charset="-128"/>
                <a:cs typeface="Arial" panose="020B0604020202020204" pitchFamily="34" charset="0"/>
              </a:rPr>
              <a:t>Process*</a:t>
            </a:r>
            <a:endParaRPr lang="en-US" altLang="en-US" b="1" dirty="0" smtClean="0">
              <a:latin typeface="Arial" panose="020B0604020202020204" pitchFamily="34" charset="0"/>
              <a:cs typeface="Arial" panose="020B0604020202020204" pitchFamily="34" charset="0"/>
            </a:endParaRPr>
          </a:p>
        </p:txBody>
      </p:sp>
      <p:sp>
        <p:nvSpPr>
          <p:cNvPr id="6" name="TextBox 1"/>
          <p:cNvSpPr txBox="1">
            <a:spLocks noChangeArrowheads="1"/>
          </p:cNvSpPr>
          <p:nvPr/>
        </p:nvSpPr>
        <p:spPr bwMode="auto">
          <a:xfrm>
            <a:off x="438150" y="5181600"/>
            <a:ext cx="80772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dirty="0" smtClean="0">
                <a:latin typeface="Arial" panose="020B0604020202020204" pitchFamily="34" charset="0"/>
                <a:ea typeface="ＭＳ Ｐゴシック"/>
                <a:cs typeface="ＭＳ Ｐゴシック"/>
              </a:rPr>
              <a:t>*See </a:t>
            </a:r>
            <a:r>
              <a:rPr lang="en-US" altLang="en-US" sz="1400" dirty="0">
                <a:latin typeface="Arial" panose="020B0604020202020204" pitchFamily="34" charset="0"/>
                <a:ea typeface="ＭＳ Ｐゴシック"/>
                <a:cs typeface="ＭＳ Ｐゴシック"/>
              </a:rPr>
              <a:t>Christopher A. Lee, </a:t>
            </a:r>
            <a:r>
              <a:rPr lang="en-US" altLang="en-US" sz="1400" i="1" dirty="0">
                <a:latin typeface="Arial" panose="020B0604020202020204" pitchFamily="34" charset="0"/>
                <a:ea typeface="ＭＳ Ｐゴシック"/>
                <a:cs typeface="ＭＳ Ｐゴシック"/>
              </a:rPr>
              <a:t>Defining Digital Preservation Work: A Case Study of the Development of the Reference Model for an Open Archival Information System, Doctoral Dissertation </a:t>
            </a:r>
            <a:r>
              <a:rPr lang="en-US" altLang="en-US" sz="1400" dirty="0">
                <a:latin typeface="Arial" panose="020B0604020202020204" pitchFamily="34" charset="0"/>
                <a:ea typeface="ＭＳ Ｐゴシック"/>
                <a:cs typeface="ＭＳ Ｐゴシック"/>
              </a:rPr>
              <a:t>(Ann Arbor, MI, 2005), </a:t>
            </a:r>
            <a:r>
              <a:rPr lang="en-US" altLang="en-US" sz="1400" dirty="0">
                <a:latin typeface="Arial" panose="020B0604020202020204" pitchFamily="34" charset="0"/>
                <a:ea typeface="ＭＳ Ｐゴシック"/>
                <a:cs typeface="ＭＳ Ｐゴシック"/>
                <a:hlinkClick r:id="rId3"/>
              </a:rPr>
              <a:t>http://www.ils.unc.edu/callee/dissertation_callee.pdf</a:t>
            </a:r>
            <a:endParaRPr lang="en-US" altLang="en-US" sz="1400" dirty="0">
              <a:latin typeface="Arial" panose="020B0604020202020204" pitchFamily="34" charset="0"/>
              <a:ea typeface="ＭＳ Ｐゴシック"/>
              <a:cs typeface="ＭＳ Ｐゴシック"/>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152400"/>
            <a:ext cx="7772400" cy="1143000"/>
          </a:xfrm>
        </p:spPr>
        <p:txBody>
          <a:bodyPr/>
          <a:lstStyle/>
          <a:p>
            <a:r>
              <a:rPr lang="en-US" altLang="en-US" sz="3600" smtClean="0">
                <a:latin typeface="Arial" panose="020B0604020202020204" pitchFamily="34" charset="0"/>
                <a:ea typeface="ＭＳ Ｐゴシック"/>
                <a:cs typeface="Arial" panose="020B0604020202020204" pitchFamily="34" charset="0"/>
              </a:rPr>
              <a:t>Participation Patterns</a:t>
            </a:r>
          </a:p>
        </p:txBody>
      </p:sp>
      <p:sp>
        <p:nvSpPr>
          <p:cNvPr id="59395" name="Rectangle 3"/>
          <p:cNvSpPr>
            <a:spLocks noGrp="1" noChangeArrowheads="1"/>
          </p:cNvSpPr>
          <p:nvPr>
            <p:ph idx="1"/>
          </p:nvPr>
        </p:nvSpPr>
        <p:spPr>
          <a:xfrm>
            <a:off x="762000" y="1524000"/>
            <a:ext cx="7772400" cy="4114800"/>
          </a:xfrm>
        </p:spPr>
        <p:txBody>
          <a:bodyPr/>
          <a:lstStyle/>
          <a:p>
            <a:r>
              <a:rPr lang="en-US" altLang="en-US" smtClean="0">
                <a:latin typeface="Arial" panose="020B0604020202020204" pitchFamily="34" charset="0"/>
                <a:ea typeface="ＭＳ Ｐゴシック"/>
                <a:cs typeface="Arial" panose="020B0604020202020204" pitchFamily="34" charset="0"/>
              </a:rPr>
              <a:t>36 Workshops</a:t>
            </a:r>
          </a:p>
          <a:p>
            <a:pPr lvl="1"/>
            <a:r>
              <a:rPr lang="en-US" altLang="en-US" smtClean="0">
                <a:latin typeface="Arial" panose="020B0604020202020204" pitchFamily="34" charset="0"/>
                <a:ea typeface="ＭＳ Ｐゴシック"/>
                <a:cs typeface="Arial" panose="020B0604020202020204" pitchFamily="34" charset="0"/>
              </a:rPr>
              <a:t>18 US Workshops (working meetings)</a:t>
            </a:r>
          </a:p>
          <a:p>
            <a:pPr lvl="1"/>
            <a:r>
              <a:rPr lang="en-US" altLang="en-US" smtClean="0">
                <a:latin typeface="Arial" panose="020B0604020202020204" pitchFamily="34" charset="0"/>
                <a:ea typeface="ＭＳ Ｐゴシック"/>
                <a:cs typeface="Arial" panose="020B0604020202020204" pitchFamily="34" charset="0"/>
              </a:rPr>
              <a:t>13 International Workshops (formal review)</a:t>
            </a:r>
          </a:p>
          <a:p>
            <a:pPr lvl="1"/>
            <a:r>
              <a:rPr lang="en-US" altLang="en-US" smtClean="0">
                <a:latin typeface="Arial" panose="020B0604020202020204" pitchFamily="34" charset="0"/>
                <a:ea typeface="ＭＳ Ｐゴシック"/>
                <a:cs typeface="Arial" panose="020B0604020202020204" pitchFamily="34" charset="0"/>
              </a:rPr>
              <a:t>5 Open Workshops (wider review &amp; input)</a:t>
            </a:r>
          </a:p>
          <a:p>
            <a:r>
              <a:rPr lang="en-US" altLang="en-US" smtClean="0">
                <a:latin typeface="Arial" panose="020B0604020202020204" pitchFamily="34" charset="0"/>
                <a:ea typeface="ＭＳ Ｐゴシック"/>
                <a:cs typeface="Arial" panose="020B0604020202020204" pitchFamily="34" charset="0"/>
              </a:rPr>
              <a:t>Large number of total participants (306) with about 20% of them attending more than one meeting</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C494E988-866B-4A2F-BCD7-58ACBE5C1CA6}" type="slidenum">
              <a:rPr lang="en-US" altLang="en-US"/>
              <a:pPr>
                <a:defRPr/>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rtlCol="0">
            <a:normAutofit/>
          </a:bodyPr>
          <a:lstStyle/>
          <a:p>
            <a:pPr fontAlgn="auto">
              <a:spcAft>
                <a:spcPts val="0"/>
              </a:spcAft>
              <a:defRPr/>
            </a:pPr>
            <a:r>
              <a:rPr lang="en-US" altLang="en-US" dirty="0" smtClean="0">
                <a:latin typeface="+mj-lt"/>
                <a:ea typeface="ＭＳ Ｐゴシック" pitchFamily="34" charset="-128"/>
                <a:cs typeface="Arial" panose="020B0604020202020204" pitchFamily="34" charset="0"/>
              </a:rPr>
              <a:t>Problem in the World: Digital Preservation</a:t>
            </a:r>
          </a:p>
        </p:txBody>
      </p:sp>
      <p:sp>
        <p:nvSpPr>
          <p:cNvPr id="8195" name="Rectangle 3"/>
          <p:cNvSpPr>
            <a:spLocks noGrp="1" noChangeArrowheads="1"/>
          </p:cNvSpPr>
          <p:nvPr>
            <p:ph idx="1"/>
          </p:nvPr>
        </p:nvSpPr>
        <p:spPr>
          <a:xfrm>
            <a:off x="628650" y="2133600"/>
            <a:ext cx="7886700" cy="4043363"/>
          </a:xfrm>
        </p:spPr>
        <p:txBody>
          <a:bodyPr rtlCol="0">
            <a:normAutofit/>
          </a:bodyPr>
          <a:lstStyle/>
          <a:p>
            <a:pPr fontAlgn="auto">
              <a:spcAft>
                <a:spcPts val="0"/>
              </a:spcAft>
              <a:defRPr/>
            </a:pPr>
            <a:r>
              <a:rPr lang="en-US" altLang="en-US" sz="3000" dirty="0" smtClean="0">
                <a:latin typeface="+mj-lt"/>
                <a:ea typeface="ＭＳ Ｐゴシック" pitchFamily="34" charset="-128"/>
                <a:cs typeface="Arial" panose="020B0604020202020204" pitchFamily="34" charset="0"/>
              </a:rPr>
              <a:t>Dramatic increase in creation and use of digital objects</a:t>
            </a:r>
          </a:p>
          <a:p>
            <a:pPr fontAlgn="auto">
              <a:spcAft>
                <a:spcPts val="0"/>
              </a:spcAft>
              <a:defRPr/>
            </a:pPr>
            <a:r>
              <a:rPr lang="en-US" altLang="en-US" sz="3000" dirty="0" smtClean="0">
                <a:latin typeface="+mj-lt"/>
                <a:ea typeface="ＭＳ Ｐゴシック" pitchFamily="34" charset="-128"/>
                <a:cs typeface="Arial" panose="020B0604020202020204" pitchFamily="34" charset="0"/>
              </a:rPr>
              <a:t>Technological dependency, obsolescence and mismanagement threaten long-term use</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B042D5AA-0518-44DA-8702-57E410137E25}" type="slidenum">
              <a:rPr lang="en-US" altLang="en-US"/>
              <a:pPr>
                <a:defRPr/>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152400"/>
            <a:ext cx="7772400" cy="1143000"/>
          </a:xfrm>
        </p:spPr>
        <p:txBody>
          <a:bodyPr/>
          <a:lstStyle/>
          <a:p>
            <a:r>
              <a:rPr lang="en-US" altLang="en-US" sz="3600" smtClean="0">
                <a:latin typeface="Arial" panose="020B0604020202020204" pitchFamily="34" charset="0"/>
                <a:ea typeface="ＭＳ Ｐゴシック"/>
                <a:cs typeface="Arial" panose="020B0604020202020204" pitchFamily="34" charset="0"/>
              </a:rPr>
              <a:t>Consistent and Transient Participants</a:t>
            </a:r>
          </a:p>
        </p:txBody>
      </p:sp>
      <p:sp>
        <p:nvSpPr>
          <p:cNvPr id="61443" name="Rectangle 3"/>
          <p:cNvSpPr>
            <a:spLocks noGrp="1" noChangeArrowheads="1"/>
          </p:cNvSpPr>
          <p:nvPr>
            <p:ph idx="1"/>
          </p:nvPr>
        </p:nvSpPr>
        <p:spPr>
          <a:xfrm>
            <a:off x="762000" y="1524000"/>
            <a:ext cx="7772400" cy="4114800"/>
          </a:xfrm>
        </p:spPr>
        <p:txBody>
          <a:bodyPr/>
          <a:lstStyle/>
          <a:p>
            <a:pPr>
              <a:lnSpc>
                <a:spcPct val="90000"/>
              </a:lnSpc>
            </a:pPr>
            <a:r>
              <a:rPr lang="en-US" altLang="en-US" smtClean="0">
                <a:latin typeface="Arial" panose="020B0604020202020204" pitchFamily="34" charset="0"/>
                <a:ea typeface="ＭＳ Ｐゴシック"/>
                <a:cs typeface="Arial" panose="020B0604020202020204" pitchFamily="34" charset="0"/>
              </a:rPr>
              <a:t>Consistently Active Participants</a:t>
            </a:r>
          </a:p>
          <a:p>
            <a:pPr lvl="1">
              <a:lnSpc>
                <a:spcPct val="90000"/>
              </a:lnSpc>
            </a:pPr>
            <a:r>
              <a:rPr lang="en-US" altLang="en-US" smtClean="0">
                <a:latin typeface="Arial" panose="020B0604020202020204" pitchFamily="34" charset="0"/>
                <a:ea typeface="ＭＳ Ｐゴシック"/>
                <a:cs typeface="Arial" panose="020B0604020202020204" pitchFamily="34" charset="0"/>
              </a:rPr>
              <a:t>Largely affiliated with space agencies, especially NASA</a:t>
            </a:r>
          </a:p>
          <a:p>
            <a:pPr lvl="1">
              <a:lnSpc>
                <a:spcPct val="90000"/>
              </a:lnSpc>
            </a:pPr>
            <a:r>
              <a:rPr lang="en-US" altLang="en-US" smtClean="0">
                <a:latin typeface="Arial" panose="020B0604020202020204" pitchFamily="34" charset="0"/>
                <a:ea typeface="ＭＳ Ｐゴシック"/>
                <a:cs typeface="Arial" panose="020B0604020202020204" pitchFamily="34" charset="0"/>
              </a:rPr>
              <a:t>Provided ongoing contributions to writing, editing or review</a:t>
            </a:r>
          </a:p>
          <a:p>
            <a:pPr>
              <a:lnSpc>
                <a:spcPct val="90000"/>
              </a:lnSpc>
            </a:pPr>
            <a:r>
              <a:rPr lang="en-US" altLang="en-US" sz="2400" smtClean="0">
                <a:latin typeface="Arial" panose="020B0604020202020204" pitchFamily="34" charset="0"/>
                <a:ea typeface="ＭＳ Ｐゴシック"/>
                <a:cs typeface="Arial" panose="020B0604020202020204" pitchFamily="34" charset="0"/>
              </a:rPr>
              <a:t>Legitimate Peripheral Participants</a:t>
            </a:r>
            <a:r>
              <a:rPr lang="en-US" altLang="en-US" smtClean="0">
                <a:latin typeface="Arial" panose="020B0604020202020204" pitchFamily="34" charset="0"/>
                <a:ea typeface="ＭＳ Ｐゴシック"/>
                <a:cs typeface="Arial" panose="020B0604020202020204" pitchFamily="34" charset="0"/>
              </a:rPr>
              <a:t> </a:t>
            </a:r>
            <a:r>
              <a:rPr lang="en-US" altLang="en-US" sz="1400" smtClean="0">
                <a:latin typeface="Arial" panose="020B0604020202020204" pitchFamily="34" charset="0"/>
                <a:ea typeface="ＭＳ Ｐゴシック"/>
                <a:cs typeface="Arial" panose="020B0604020202020204" pitchFamily="34" charset="0"/>
              </a:rPr>
              <a:t>(Lave &amp; Wenger, 1991)</a:t>
            </a:r>
          </a:p>
          <a:p>
            <a:pPr lvl="1">
              <a:lnSpc>
                <a:spcPct val="90000"/>
              </a:lnSpc>
            </a:pPr>
            <a:r>
              <a:rPr lang="en-US" altLang="en-US" smtClean="0">
                <a:latin typeface="Arial" panose="020B0604020202020204" pitchFamily="34" charset="0"/>
                <a:ea typeface="ＭＳ Ｐゴシック"/>
                <a:cs typeface="Arial" panose="020B0604020202020204" pitchFamily="34" charset="0"/>
              </a:rPr>
              <a:t>From more diverse set of institutional contexts</a:t>
            </a:r>
          </a:p>
          <a:p>
            <a:pPr lvl="1">
              <a:lnSpc>
                <a:spcPct val="90000"/>
              </a:lnSpc>
            </a:pPr>
            <a:r>
              <a:rPr lang="en-US" altLang="en-US" smtClean="0">
                <a:latin typeface="Arial" panose="020B0604020202020204" pitchFamily="34" charset="0"/>
                <a:ea typeface="ＭＳ Ｐゴシック"/>
                <a:cs typeface="Arial" panose="020B0604020202020204" pitchFamily="34" charset="0"/>
              </a:rPr>
              <a:t>Provided reality check on applicability of standard beyond space data centers</a:t>
            </a:r>
          </a:p>
          <a:p>
            <a:pPr lvl="1">
              <a:lnSpc>
                <a:spcPct val="90000"/>
              </a:lnSpc>
            </a:pPr>
            <a:r>
              <a:rPr lang="en-US" altLang="en-US" smtClean="0">
                <a:latin typeface="Arial" panose="020B0604020202020204" pitchFamily="34" charset="0"/>
                <a:ea typeface="ＭＳ Ｐゴシック"/>
                <a:cs typeface="Arial" panose="020B0604020202020204" pitchFamily="34" charset="0"/>
              </a:rPr>
              <a:t>Some fundamental contributions to the document</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8D8EBF12-D83A-4B9B-874B-7B416C9AF95B}" type="slidenum">
              <a:rPr lang="en-US" altLang="en-US"/>
              <a:pPr>
                <a:defRPr/>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frequency_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0"/>
            <a:ext cx="90535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3"/>
          <p:cNvSpPr>
            <a:spLocks noChangeArrowheads="1"/>
          </p:cNvSpPr>
          <p:nvPr/>
        </p:nvSpPr>
        <p:spPr bwMode="auto">
          <a:xfrm>
            <a:off x="8015288"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68" name="Rectangle 4"/>
          <p:cNvSpPr>
            <a:spLocks noChangeArrowheads="1"/>
          </p:cNvSpPr>
          <p:nvPr/>
        </p:nvSpPr>
        <p:spPr bwMode="auto">
          <a:xfrm>
            <a:off x="7772400"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69" name="Rectangle 5"/>
          <p:cNvSpPr>
            <a:spLocks noChangeArrowheads="1"/>
          </p:cNvSpPr>
          <p:nvPr/>
        </p:nvSpPr>
        <p:spPr bwMode="auto">
          <a:xfrm>
            <a:off x="7275513"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0" name="Rectangle 6"/>
          <p:cNvSpPr>
            <a:spLocks noChangeArrowheads="1"/>
          </p:cNvSpPr>
          <p:nvPr/>
        </p:nvSpPr>
        <p:spPr bwMode="auto">
          <a:xfrm>
            <a:off x="7029450"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1" name="Rectangle 7"/>
          <p:cNvSpPr>
            <a:spLocks noChangeArrowheads="1"/>
          </p:cNvSpPr>
          <p:nvPr/>
        </p:nvSpPr>
        <p:spPr bwMode="auto">
          <a:xfrm>
            <a:off x="6278563"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2" name="Rectangle 8"/>
          <p:cNvSpPr>
            <a:spLocks noChangeArrowheads="1"/>
          </p:cNvSpPr>
          <p:nvPr/>
        </p:nvSpPr>
        <p:spPr bwMode="auto">
          <a:xfrm>
            <a:off x="5791200"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3" name="Rectangle 9"/>
          <p:cNvSpPr>
            <a:spLocks noChangeArrowheads="1"/>
          </p:cNvSpPr>
          <p:nvPr/>
        </p:nvSpPr>
        <p:spPr bwMode="auto">
          <a:xfrm>
            <a:off x="5300663"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4" name="Rectangle 10"/>
          <p:cNvSpPr>
            <a:spLocks noChangeArrowheads="1"/>
          </p:cNvSpPr>
          <p:nvPr/>
        </p:nvSpPr>
        <p:spPr bwMode="auto">
          <a:xfrm>
            <a:off x="4560888"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5" name="Rectangle 11"/>
          <p:cNvSpPr>
            <a:spLocks noChangeArrowheads="1"/>
          </p:cNvSpPr>
          <p:nvPr/>
        </p:nvSpPr>
        <p:spPr bwMode="auto">
          <a:xfrm>
            <a:off x="4313238"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6" name="Rectangle 12"/>
          <p:cNvSpPr>
            <a:spLocks noChangeArrowheads="1"/>
          </p:cNvSpPr>
          <p:nvPr/>
        </p:nvSpPr>
        <p:spPr bwMode="auto">
          <a:xfrm>
            <a:off x="3819525"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7" name="Rectangle 13"/>
          <p:cNvSpPr>
            <a:spLocks noChangeArrowheads="1"/>
          </p:cNvSpPr>
          <p:nvPr/>
        </p:nvSpPr>
        <p:spPr bwMode="auto">
          <a:xfrm>
            <a:off x="3325813"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8" name="Rectangle 14"/>
          <p:cNvSpPr>
            <a:spLocks noChangeArrowheads="1"/>
          </p:cNvSpPr>
          <p:nvPr/>
        </p:nvSpPr>
        <p:spPr bwMode="auto">
          <a:xfrm>
            <a:off x="2824163"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79" name="Rectangle 15"/>
          <p:cNvSpPr>
            <a:spLocks noChangeArrowheads="1"/>
          </p:cNvSpPr>
          <p:nvPr/>
        </p:nvSpPr>
        <p:spPr bwMode="auto">
          <a:xfrm>
            <a:off x="2576513"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0" name="Rectangle 16"/>
          <p:cNvSpPr>
            <a:spLocks noChangeArrowheads="1"/>
          </p:cNvSpPr>
          <p:nvPr/>
        </p:nvSpPr>
        <p:spPr bwMode="auto">
          <a:xfrm>
            <a:off x="2082800"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1" name="Rectangle 17"/>
          <p:cNvSpPr>
            <a:spLocks noChangeArrowheads="1"/>
          </p:cNvSpPr>
          <p:nvPr/>
        </p:nvSpPr>
        <p:spPr bwMode="auto">
          <a:xfrm>
            <a:off x="1836738" y="5867400"/>
            <a:ext cx="238125"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2" name="Rectangle 18"/>
          <p:cNvSpPr>
            <a:spLocks noChangeArrowheads="1"/>
          </p:cNvSpPr>
          <p:nvPr/>
        </p:nvSpPr>
        <p:spPr bwMode="auto">
          <a:xfrm>
            <a:off x="1343025"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3" name="Rectangle 19"/>
          <p:cNvSpPr>
            <a:spLocks noChangeArrowheads="1"/>
          </p:cNvSpPr>
          <p:nvPr/>
        </p:nvSpPr>
        <p:spPr bwMode="auto">
          <a:xfrm>
            <a:off x="1104900"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4" name="Rectangle 20"/>
          <p:cNvSpPr>
            <a:spLocks noChangeArrowheads="1"/>
          </p:cNvSpPr>
          <p:nvPr/>
        </p:nvSpPr>
        <p:spPr bwMode="auto">
          <a:xfrm>
            <a:off x="609600" y="5867400"/>
            <a:ext cx="228600" cy="557213"/>
          </a:xfrm>
          <a:prstGeom prst="rect">
            <a:avLst/>
          </a:prstGeom>
          <a:solidFill>
            <a:srgbClr val="00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5" name="Rectangle 21"/>
          <p:cNvSpPr>
            <a:spLocks noChangeArrowheads="1"/>
          </p:cNvSpPr>
          <p:nvPr/>
        </p:nvSpPr>
        <p:spPr bwMode="auto">
          <a:xfrm>
            <a:off x="849313"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6" name="Rectangle 22"/>
          <p:cNvSpPr>
            <a:spLocks noChangeArrowheads="1"/>
          </p:cNvSpPr>
          <p:nvPr/>
        </p:nvSpPr>
        <p:spPr bwMode="auto">
          <a:xfrm>
            <a:off x="1589088"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7" name="Rectangle 23"/>
          <p:cNvSpPr>
            <a:spLocks noChangeArrowheads="1"/>
          </p:cNvSpPr>
          <p:nvPr/>
        </p:nvSpPr>
        <p:spPr bwMode="auto">
          <a:xfrm>
            <a:off x="2330450"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8" name="Rectangle 24"/>
          <p:cNvSpPr>
            <a:spLocks noChangeArrowheads="1"/>
          </p:cNvSpPr>
          <p:nvPr/>
        </p:nvSpPr>
        <p:spPr bwMode="auto">
          <a:xfrm>
            <a:off x="3070225"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89" name="Rectangle 25"/>
          <p:cNvSpPr>
            <a:spLocks noChangeArrowheads="1"/>
          </p:cNvSpPr>
          <p:nvPr/>
        </p:nvSpPr>
        <p:spPr bwMode="auto">
          <a:xfrm>
            <a:off x="4057650"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0" name="Rectangle 26"/>
          <p:cNvSpPr>
            <a:spLocks noChangeArrowheads="1"/>
          </p:cNvSpPr>
          <p:nvPr/>
        </p:nvSpPr>
        <p:spPr bwMode="auto">
          <a:xfrm>
            <a:off x="4800600"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1" name="Rectangle 27"/>
          <p:cNvSpPr>
            <a:spLocks noChangeArrowheads="1"/>
          </p:cNvSpPr>
          <p:nvPr/>
        </p:nvSpPr>
        <p:spPr bwMode="auto">
          <a:xfrm>
            <a:off x="5548313"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2" name="Rectangle 28"/>
          <p:cNvSpPr>
            <a:spLocks noChangeArrowheads="1"/>
          </p:cNvSpPr>
          <p:nvPr/>
        </p:nvSpPr>
        <p:spPr bwMode="auto">
          <a:xfrm>
            <a:off x="6042025"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3" name="Rectangle 29"/>
          <p:cNvSpPr>
            <a:spLocks noChangeArrowheads="1"/>
          </p:cNvSpPr>
          <p:nvPr/>
        </p:nvSpPr>
        <p:spPr bwMode="auto">
          <a:xfrm>
            <a:off x="6781800"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4" name="Rectangle 30"/>
          <p:cNvSpPr>
            <a:spLocks noChangeArrowheads="1"/>
          </p:cNvSpPr>
          <p:nvPr/>
        </p:nvSpPr>
        <p:spPr bwMode="auto">
          <a:xfrm>
            <a:off x="7521575"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5" name="Rectangle 31"/>
          <p:cNvSpPr>
            <a:spLocks noChangeArrowheads="1"/>
          </p:cNvSpPr>
          <p:nvPr/>
        </p:nvSpPr>
        <p:spPr bwMode="auto">
          <a:xfrm>
            <a:off x="8253413"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6" name="Rectangle 32"/>
          <p:cNvSpPr>
            <a:spLocks noChangeArrowheads="1"/>
          </p:cNvSpPr>
          <p:nvPr/>
        </p:nvSpPr>
        <p:spPr bwMode="auto">
          <a:xfrm>
            <a:off x="8763000" y="5867400"/>
            <a:ext cx="228600" cy="557213"/>
          </a:xfrm>
          <a:prstGeom prst="rect">
            <a:avLst/>
          </a:prstGeom>
          <a:solidFill>
            <a:srgbClr val="66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7" name="Rectangle 33"/>
          <p:cNvSpPr>
            <a:spLocks noChangeArrowheads="1"/>
          </p:cNvSpPr>
          <p:nvPr/>
        </p:nvSpPr>
        <p:spPr bwMode="auto">
          <a:xfrm>
            <a:off x="8509000" y="5867400"/>
            <a:ext cx="228600" cy="557213"/>
          </a:xfrm>
          <a:prstGeom prst="rect">
            <a:avLst/>
          </a:prstGeom>
          <a:solidFill>
            <a:srgbClr val="FCA8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8" name="Rectangle 34"/>
          <p:cNvSpPr>
            <a:spLocks noChangeArrowheads="1"/>
          </p:cNvSpPr>
          <p:nvPr/>
        </p:nvSpPr>
        <p:spPr bwMode="auto">
          <a:xfrm>
            <a:off x="6535738" y="5867400"/>
            <a:ext cx="228600" cy="557213"/>
          </a:xfrm>
          <a:prstGeom prst="rect">
            <a:avLst/>
          </a:prstGeom>
          <a:solidFill>
            <a:srgbClr val="FCA8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499" name="Rectangle 35"/>
          <p:cNvSpPr>
            <a:spLocks noChangeArrowheads="1"/>
          </p:cNvSpPr>
          <p:nvPr/>
        </p:nvSpPr>
        <p:spPr bwMode="auto">
          <a:xfrm>
            <a:off x="5054600" y="5867400"/>
            <a:ext cx="228600" cy="557213"/>
          </a:xfrm>
          <a:prstGeom prst="rect">
            <a:avLst/>
          </a:prstGeom>
          <a:solidFill>
            <a:srgbClr val="FCA8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500" name="Rectangle 36"/>
          <p:cNvSpPr>
            <a:spLocks noChangeArrowheads="1"/>
          </p:cNvSpPr>
          <p:nvPr/>
        </p:nvSpPr>
        <p:spPr bwMode="auto">
          <a:xfrm>
            <a:off x="3573463" y="5867400"/>
            <a:ext cx="228600" cy="557213"/>
          </a:xfrm>
          <a:prstGeom prst="rect">
            <a:avLst/>
          </a:prstGeom>
          <a:solidFill>
            <a:srgbClr val="FCA8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62501" name="Rectangle 37"/>
          <p:cNvSpPr>
            <a:spLocks noChangeArrowheads="1"/>
          </p:cNvSpPr>
          <p:nvPr/>
        </p:nvSpPr>
        <p:spPr bwMode="auto">
          <a:xfrm>
            <a:off x="6553200" y="685800"/>
            <a:ext cx="2209800" cy="3048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algn="ctr" eaLnBrk="1" hangingPunct="1">
              <a:spcBef>
                <a:spcPct val="0"/>
              </a:spcBef>
              <a:buFontTx/>
              <a:buNone/>
            </a:pPr>
            <a:r>
              <a:rPr lang="en-US" altLang="en-US" sz="2000">
                <a:latin typeface="Arial" panose="020B0604020202020204" pitchFamily="34" charset="0"/>
                <a:ea typeface="ＭＳ Ｐゴシック"/>
                <a:cs typeface="ＭＳ Ｐゴシック"/>
              </a:rPr>
              <a:t>Open Workshops</a:t>
            </a:r>
          </a:p>
        </p:txBody>
      </p:sp>
      <p:sp>
        <p:nvSpPr>
          <p:cNvPr id="62502" name="Line 38"/>
          <p:cNvSpPr>
            <a:spLocks noChangeShapeType="1"/>
          </p:cNvSpPr>
          <p:nvPr/>
        </p:nvSpPr>
        <p:spPr bwMode="auto">
          <a:xfrm flipH="1">
            <a:off x="3733800" y="762000"/>
            <a:ext cx="2819400" cy="3810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03" name="Line 39"/>
          <p:cNvSpPr>
            <a:spLocks noChangeShapeType="1"/>
          </p:cNvSpPr>
          <p:nvPr/>
        </p:nvSpPr>
        <p:spPr bwMode="auto">
          <a:xfrm flipH="1" flipV="1">
            <a:off x="5257800" y="609600"/>
            <a:ext cx="1295400" cy="762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04" name="Line 40"/>
          <p:cNvSpPr>
            <a:spLocks noChangeShapeType="1"/>
          </p:cNvSpPr>
          <p:nvPr/>
        </p:nvSpPr>
        <p:spPr bwMode="auto">
          <a:xfrm flipH="1">
            <a:off x="6705600" y="990600"/>
            <a:ext cx="762000" cy="2286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05" name="Line 41"/>
          <p:cNvSpPr>
            <a:spLocks noChangeShapeType="1"/>
          </p:cNvSpPr>
          <p:nvPr/>
        </p:nvSpPr>
        <p:spPr bwMode="auto">
          <a:xfrm>
            <a:off x="8305800" y="990600"/>
            <a:ext cx="304800" cy="6096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62000" y="0"/>
            <a:ext cx="7772400" cy="1143000"/>
          </a:xfrm>
        </p:spPr>
        <p:txBody>
          <a:bodyPr/>
          <a:lstStyle/>
          <a:p>
            <a:r>
              <a:rPr lang="en-US" altLang="en-US" sz="3600" smtClean="0">
                <a:latin typeface="Arial" panose="020B0604020202020204" pitchFamily="34" charset="0"/>
                <a:ea typeface="ＭＳ Ｐゴシック"/>
                <a:cs typeface="Arial" panose="020B0604020202020204" pitchFamily="34" charset="0"/>
              </a:rPr>
              <a:t>Document Revisions</a:t>
            </a:r>
          </a:p>
        </p:txBody>
      </p:sp>
      <p:sp>
        <p:nvSpPr>
          <p:cNvPr id="64515" name="Rectangle 3"/>
          <p:cNvSpPr>
            <a:spLocks noGrp="1" noChangeArrowheads="1"/>
          </p:cNvSpPr>
          <p:nvPr>
            <p:ph idx="1"/>
          </p:nvPr>
        </p:nvSpPr>
        <p:spPr>
          <a:xfrm>
            <a:off x="838200" y="3962400"/>
            <a:ext cx="7696200" cy="3810000"/>
          </a:xfrm>
        </p:spPr>
        <p:txBody>
          <a:bodyPr/>
          <a:lstStyle/>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Significant early negotiation &amp; revisions</a:t>
            </a:r>
          </a:p>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Later changes were less frequent &amp; more limited in scope </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05D07891-AD82-4AD9-A74D-BECE243B479B}" type="slidenum">
              <a:rPr lang="en-US" altLang="en-US"/>
              <a:pPr>
                <a:defRPr/>
              </a:pPr>
              <a:t>32</a:t>
            </a:fld>
            <a:endParaRPr lang="en-US" altLang="en-US"/>
          </a:p>
        </p:txBody>
      </p:sp>
      <p:sp>
        <p:nvSpPr>
          <p:cNvPr id="64518" name="Rectangle 4"/>
          <p:cNvSpPr>
            <a:spLocks noChangeArrowheads="1"/>
          </p:cNvSpPr>
          <p:nvPr/>
        </p:nvSpPr>
        <p:spPr bwMode="auto">
          <a:xfrm>
            <a:off x="152400" y="2286000"/>
            <a:ext cx="762000" cy="1371600"/>
          </a:xfrm>
          <a:prstGeom prst="rect">
            <a:avLst/>
          </a:prstGeom>
          <a:solidFill>
            <a:srgbClr val="C0C0C0">
              <a:alpha val="50195"/>
            </a:srgbClr>
          </a:solidFill>
          <a:ln w="9525">
            <a:solidFill>
              <a:schemeClr val="tx1"/>
            </a:solidFill>
            <a:miter lim="800000"/>
            <a:headEnd/>
            <a:tailEnd/>
          </a:ln>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algn="ctr" eaLnBrk="1" hangingPunct="1">
              <a:spcBef>
                <a:spcPct val="0"/>
              </a:spcBef>
              <a:buFontTx/>
              <a:buNone/>
            </a:pPr>
            <a:r>
              <a:rPr lang="en-US" altLang="en-US" sz="2000" b="1">
                <a:latin typeface="Arial" panose="020B0604020202020204" pitchFamily="34" charset="0"/>
                <a:ea typeface="ＭＳ Ｐゴシック"/>
                <a:cs typeface="ＭＳ Ｐゴシック"/>
              </a:rPr>
              <a:t>Draft</a:t>
            </a:r>
          </a:p>
          <a:p>
            <a:pPr algn="ctr" eaLnBrk="1" hangingPunct="1">
              <a:spcBef>
                <a:spcPct val="0"/>
              </a:spcBef>
              <a:buFontTx/>
              <a:buNone/>
            </a:pPr>
            <a:r>
              <a:rPr lang="en-US" altLang="en-US" sz="2000" b="1">
                <a:latin typeface="Arial" panose="020B0604020202020204" pitchFamily="34" charset="0"/>
                <a:ea typeface="ＭＳ Ｐゴシック"/>
                <a:cs typeface="ＭＳ Ｐゴシック"/>
              </a:rPr>
              <a:t>[8]</a:t>
            </a:r>
          </a:p>
        </p:txBody>
      </p:sp>
      <p:sp>
        <p:nvSpPr>
          <p:cNvPr id="64519" name="Text Box 5"/>
          <p:cNvSpPr txBox="1">
            <a:spLocks noChangeArrowheads="1"/>
          </p:cNvSpPr>
          <p:nvPr/>
        </p:nvSpPr>
        <p:spPr bwMode="auto">
          <a:xfrm>
            <a:off x="762000" y="1219200"/>
            <a:ext cx="86264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lnSpc>
                <a:spcPct val="90000"/>
              </a:lnSpc>
              <a:spcBef>
                <a:spcPct val="20000"/>
              </a:spcBef>
              <a:buFontTx/>
              <a:buChar char="•"/>
            </a:pPr>
            <a:r>
              <a:rPr lang="en-US" altLang="en-US">
                <a:latin typeface="Arial" panose="020B0604020202020204" pitchFamily="34" charset="0"/>
                <a:ea typeface="ＭＳ Ｐゴシック"/>
                <a:cs typeface="ＭＳ Ｐゴシック"/>
              </a:rPr>
              <a:t>   20 total versions</a:t>
            </a:r>
          </a:p>
          <a:p>
            <a:pPr eaLnBrk="1" hangingPunct="1">
              <a:lnSpc>
                <a:spcPct val="90000"/>
              </a:lnSpc>
              <a:spcBef>
                <a:spcPct val="20000"/>
              </a:spcBef>
              <a:buFontTx/>
              <a:buChar char="•"/>
            </a:pPr>
            <a:r>
              <a:rPr lang="en-US" altLang="en-US">
                <a:latin typeface="Arial" panose="020B0604020202020204" pitchFamily="34" charset="0"/>
                <a:ea typeface="ＭＳ Ｐゴシック"/>
                <a:cs typeface="ＭＳ Ｐゴシック"/>
              </a:rPr>
              <a:t>   CCSDS path:</a:t>
            </a:r>
          </a:p>
          <a:p>
            <a:pPr eaLnBrk="1" hangingPunct="1">
              <a:spcBef>
                <a:spcPct val="0"/>
              </a:spcBef>
              <a:buFontTx/>
              <a:buNone/>
            </a:pPr>
            <a:endParaRPr lang="en-US" altLang="en-US">
              <a:latin typeface="Times New Roman" panose="02020603050405020304" pitchFamily="18" charset="0"/>
              <a:ea typeface="ＭＳ Ｐゴシック"/>
              <a:cs typeface="ＭＳ Ｐゴシック"/>
            </a:endParaRPr>
          </a:p>
        </p:txBody>
      </p:sp>
      <p:sp>
        <p:nvSpPr>
          <p:cNvPr id="64520" name="Line 6"/>
          <p:cNvSpPr>
            <a:spLocks noChangeShapeType="1"/>
          </p:cNvSpPr>
          <p:nvPr/>
        </p:nvSpPr>
        <p:spPr bwMode="auto">
          <a:xfrm>
            <a:off x="914400" y="2895600"/>
            <a:ext cx="3048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1" name="Rectangle 7"/>
          <p:cNvSpPr>
            <a:spLocks noChangeArrowheads="1"/>
          </p:cNvSpPr>
          <p:nvPr/>
        </p:nvSpPr>
        <p:spPr bwMode="auto">
          <a:xfrm>
            <a:off x="1219200" y="2286000"/>
            <a:ext cx="2438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algn="ctr" eaLnBrk="1" hangingPunct="1">
              <a:spcBef>
                <a:spcPct val="0"/>
              </a:spcBef>
              <a:buFontTx/>
              <a:buNone/>
            </a:pPr>
            <a:r>
              <a:rPr lang="en-US" altLang="en-US" sz="2000" b="1">
                <a:latin typeface="Arial" panose="020B0604020202020204" pitchFamily="34" charset="0"/>
                <a:ea typeface="ＭＳ Ｐゴシック"/>
                <a:cs typeface="ＭＳ Ｐゴシック"/>
              </a:rPr>
              <a:t>White Book</a:t>
            </a:r>
          </a:p>
          <a:p>
            <a:pPr algn="ctr" eaLnBrk="1" hangingPunct="1">
              <a:spcBef>
                <a:spcPct val="0"/>
              </a:spcBef>
              <a:buFontTx/>
              <a:buNone/>
            </a:pPr>
            <a:r>
              <a:rPr lang="en-US" altLang="en-US" sz="2000" b="1">
                <a:latin typeface="Arial" panose="020B0604020202020204" pitchFamily="34" charset="0"/>
                <a:ea typeface="ＭＳ Ｐゴシック"/>
                <a:cs typeface="ＭＳ Ｐゴシック"/>
              </a:rPr>
              <a:t>(ISO Working Draft)</a:t>
            </a:r>
          </a:p>
          <a:p>
            <a:pPr algn="ctr" eaLnBrk="1" hangingPunct="1">
              <a:spcBef>
                <a:spcPct val="0"/>
              </a:spcBef>
              <a:buFontTx/>
              <a:buNone/>
            </a:pPr>
            <a:r>
              <a:rPr lang="en-US" altLang="en-US" sz="2000" b="1">
                <a:latin typeface="Arial" panose="020B0604020202020204" pitchFamily="34" charset="0"/>
                <a:ea typeface="ＭＳ Ｐゴシック"/>
                <a:cs typeface="ＭＳ Ｐゴシック"/>
              </a:rPr>
              <a:t>[7]</a:t>
            </a:r>
          </a:p>
        </p:txBody>
      </p:sp>
      <p:sp>
        <p:nvSpPr>
          <p:cNvPr id="64522" name="Line 8"/>
          <p:cNvSpPr>
            <a:spLocks noChangeShapeType="1"/>
          </p:cNvSpPr>
          <p:nvPr/>
        </p:nvSpPr>
        <p:spPr bwMode="auto">
          <a:xfrm>
            <a:off x="3657600" y="2895600"/>
            <a:ext cx="3048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Rectangle 9"/>
          <p:cNvSpPr>
            <a:spLocks noChangeArrowheads="1"/>
          </p:cNvSpPr>
          <p:nvPr/>
        </p:nvSpPr>
        <p:spPr bwMode="auto">
          <a:xfrm>
            <a:off x="3962400" y="2286000"/>
            <a:ext cx="2743200" cy="1371600"/>
          </a:xfrm>
          <a:prstGeom prst="rect">
            <a:avLst/>
          </a:prstGeom>
          <a:solidFill>
            <a:srgbClr val="FF0000">
              <a:alpha val="50195"/>
            </a:srgbClr>
          </a:solidFill>
          <a:ln w="9525">
            <a:solidFill>
              <a:schemeClr val="tx1"/>
            </a:solidFill>
            <a:miter lim="800000"/>
            <a:headEnd/>
            <a:tailEnd/>
          </a:ln>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algn="ctr" eaLnBrk="1" hangingPunct="1">
              <a:spcBef>
                <a:spcPct val="0"/>
              </a:spcBef>
              <a:buFontTx/>
              <a:buNone/>
            </a:pPr>
            <a:r>
              <a:rPr lang="en-US" altLang="en-US" sz="2000" b="1">
                <a:latin typeface="Arial" panose="020B0604020202020204" pitchFamily="34" charset="0"/>
                <a:ea typeface="ＭＳ Ｐゴシック"/>
                <a:cs typeface="ＭＳ Ｐゴシック"/>
              </a:rPr>
              <a:t>Red Book</a:t>
            </a:r>
          </a:p>
          <a:p>
            <a:pPr algn="ctr" eaLnBrk="1" hangingPunct="1">
              <a:spcBef>
                <a:spcPct val="0"/>
              </a:spcBef>
              <a:buFontTx/>
              <a:buNone/>
            </a:pPr>
            <a:r>
              <a:rPr lang="en-US" altLang="en-US" sz="2000" b="1">
                <a:latin typeface="Arial" panose="020B0604020202020204" pitchFamily="34" charset="0"/>
                <a:ea typeface="ＭＳ Ｐゴシック"/>
                <a:cs typeface="ＭＳ Ｐゴシック"/>
              </a:rPr>
              <a:t>(ISO Committee Draft)</a:t>
            </a:r>
          </a:p>
          <a:p>
            <a:pPr algn="ctr" eaLnBrk="1" hangingPunct="1">
              <a:spcBef>
                <a:spcPct val="0"/>
              </a:spcBef>
              <a:buFontTx/>
              <a:buNone/>
            </a:pPr>
            <a:r>
              <a:rPr lang="en-US" altLang="en-US" sz="2000" b="1">
                <a:latin typeface="Arial" panose="020B0604020202020204" pitchFamily="34" charset="0"/>
                <a:ea typeface="ＭＳ Ｐゴシック"/>
                <a:cs typeface="ＭＳ Ｐゴシック"/>
              </a:rPr>
              <a:t>[4]</a:t>
            </a:r>
          </a:p>
        </p:txBody>
      </p:sp>
      <p:sp>
        <p:nvSpPr>
          <p:cNvPr id="64524" name="Rectangle 10"/>
          <p:cNvSpPr>
            <a:spLocks noChangeArrowheads="1"/>
          </p:cNvSpPr>
          <p:nvPr/>
        </p:nvSpPr>
        <p:spPr bwMode="auto">
          <a:xfrm>
            <a:off x="7010400" y="2286000"/>
            <a:ext cx="1981200" cy="1371600"/>
          </a:xfrm>
          <a:prstGeom prst="rect">
            <a:avLst/>
          </a:prstGeom>
          <a:solidFill>
            <a:srgbClr val="3366FF">
              <a:alpha val="50195"/>
            </a:srgbClr>
          </a:solidFill>
          <a:ln w="9525">
            <a:solidFill>
              <a:schemeClr val="tx1"/>
            </a:solidFill>
            <a:miter lim="800000"/>
            <a:headEnd/>
            <a:tailEnd/>
          </a:ln>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algn="ctr" eaLnBrk="1" hangingPunct="1">
              <a:spcBef>
                <a:spcPct val="0"/>
              </a:spcBef>
              <a:buFontTx/>
              <a:buNone/>
            </a:pPr>
            <a:r>
              <a:rPr lang="en-US" altLang="en-US" sz="2000" b="1">
                <a:latin typeface="Arial" panose="020B0604020202020204" pitchFamily="34" charset="0"/>
                <a:ea typeface="ＭＳ Ｐゴシック"/>
                <a:cs typeface="ＭＳ Ｐゴシック"/>
              </a:rPr>
              <a:t>Blue Book</a:t>
            </a:r>
          </a:p>
          <a:p>
            <a:pPr algn="ctr" eaLnBrk="1" hangingPunct="1">
              <a:spcBef>
                <a:spcPct val="0"/>
              </a:spcBef>
              <a:buFontTx/>
              <a:buNone/>
            </a:pPr>
            <a:r>
              <a:rPr lang="en-US" altLang="en-US" sz="2000" b="1">
                <a:latin typeface="Arial" panose="020B0604020202020204" pitchFamily="34" charset="0"/>
                <a:ea typeface="ＭＳ Ｐゴシック"/>
                <a:cs typeface="ＭＳ Ｐゴシック"/>
              </a:rPr>
              <a:t>(ISO Draft</a:t>
            </a:r>
          </a:p>
          <a:p>
            <a:pPr algn="ctr" eaLnBrk="1" hangingPunct="1">
              <a:spcBef>
                <a:spcPct val="0"/>
              </a:spcBef>
              <a:buFontTx/>
              <a:buNone/>
            </a:pPr>
            <a:r>
              <a:rPr lang="en-US" altLang="en-US" sz="2000" b="1">
                <a:latin typeface="Arial" panose="020B0604020202020204" pitchFamily="34" charset="0"/>
                <a:ea typeface="ＭＳ Ｐゴシック"/>
                <a:cs typeface="ＭＳ Ｐゴシック"/>
              </a:rPr>
              <a:t>Intl Stand)</a:t>
            </a:r>
          </a:p>
          <a:p>
            <a:pPr algn="ctr" eaLnBrk="1" hangingPunct="1">
              <a:spcBef>
                <a:spcPct val="0"/>
              </a:spcBef>
              <a:buFontTx/>
              <a:buNone/>
            </a:pPr>
            <a:r>
              <a:rPr lang="en-US" altLang="en-US" sz="2000" b="1">
                <a:latin typeface="Arial" panose="020B0604020202020204" pitchFamily="34" charset="0"/>
                <a:ea typeface="ＭＳ Ｐゴシック"/>
                <a:cs typeface="ＭＳ Ｐゴシック"/>
              </a:rPr>
              <a:t>[1]</a:t>
            </a:r>
          </a:p>
        </p:txBody>
      </p:sp>
      <p:sp>
        <p:nvSpPr>
          <p:cNvPr id="64525" name="Line 11"/>
          <p:cNvSpPr>
            <a:spLocks noChangeShapeType="1"/>
          </p:cNvSpPr>
          <p:nvPr/>
        </p:nvSpPr>
        <p:spPr bwMode="auto">
          <a:xfrm>
            <a:off x="6705600" y="2895600"/>
            <a:ext cx="3048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209800"/>
            <a:ext cx="8382000" cy="1143000"/>
          </a:xfrm>
        </p:spPr>
        <p:txBody>
          <a:bodyPr/>
          <a:lstStyle/>
          <a:p>
            <a:r>
              <a:rPr lang="en-US" altLang="en-US" sz="3600" smtClean="0">
                <a:latin typeface="Arial" panose="020B0604020202020204" pitchFamily="34" charset="0"/>
                <a:ea typeface="ＭＳ Ｐゴシック"/>
                <a:cs typeface="Arial" panose="020B0604020202020204" pitchFamily="34" charset="0"/>
                <a:sym typeface="Symbol" panose="05050102010706020507" pitchFamily="18" charset="2"/>
              </a:rPr>
              <a:t>Examples of Major Issues Discussed at OAIS Workshops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C29F6F3-8379-4015-B14D-71CEC71DBD54}" type="slidenum">
              <a:rPr lang="en-US" altLang="en-US"/>
              <a:pPr>
                <a:defRPr/>
              </a:pPr>
              <a:t>33</a:t>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304800"/>
            <a:ext cx="8534400" cy="1143000"/>
          </a:xfrm>
        </p:spPr>
        <p:txBody>
          <a:bodyPr/>
          <a:lstStyle/>
          <a:p>
            <a:r>
              <a:rPr lang="en-US" altLang="en-US" sz="4000" smtClean="0">
                <a:latin typeface="Arial" panose="020B0604020202020204" pitchFamily="34" charset="0"/>
                <a:ea typeface="ＭＳ Ｐゴシック"/>
                <a:cs typeface="Arial" panose="020B0604020202020204" pitchFamily="34" charset="0"/>
                <a:sym typeface="Symbol" panose="05050102010706020507" pitchFamily="18" charset="2"/>
              </a:rPr>
              <a:t>What is the scope of the document?</a:t>
            </a:r>
          </a:p>
        </p:txBody>
      </p:sp>
      <p:sp>
        <p:nvSpPr>
          <p:cNvPr id="67587" name="Rectangle 3"/>
          <p:cNvSpPr>
            <a:spLocks noGrp="1" noChangeArrowheads="1"/>
          </p:cNvSpPr>
          <p:nvPr>
            <p:ph idx="1"/>
          </p:nvPr>
        </p:nvSpPr>
        <p:spPr/>
        <p:txBody>
          <a:bodyPr/>
          <a:lstStyle/>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Just digital data or also include physical?</a:t>
            </a:r>
          </a:p>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If a reference model is to be “implementation-independent,” what does this exclude (e.g. migration approaches)?</a:t>
            </a:r>
          </a:p>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Contents and scope of “common services”?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C4A40E67-7B28-4674-A71C-A4E17BD600C5}" type="slidenum">
              <a:rPr lang="en-US" altLang="en-US"/>
              <a:pPr>
                <a:defRPr/>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304800"/>
            <a:ext cx="7772400" cy="1143000"/>
          </a:xfrm>
        </p:spPr>
        <p:txBody>
          <a:bodyPr/>
          <a:lstStyle/>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What needs to be defined?</a:t>
            </a:r>
          </a:p>
        </p:txBody>
      </p:sp>
      <p:sp>
        <p:nvSpPr>
          <p:cNvPr id="69635" name="Rectangle 3"/>
          <p:cNvSpPr>
            <a:spLocks noGrp="1" noChangeArrowheads="1"/>
          </p:cNvSpPr>
          <p:nvPr>
            <p:ph idx="1"/>
          </p:nvPr>
        </p:nvSpPr>
        <p:spPr>
          <a:xfrm>
            <a:off x="381000" y="1981200"/>
            <a:ext cx="8305800" cy="4114800"/>
          </a:xfrm>
        </p:spPr>
        <p:txBody>
          <a:bodyPr/>
          <a:lstStyle/>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Science data domain (e.g. ingest)</a:t>
            </a:r>
          </a:p>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“Traditional archives” domain (e.g. provenance)</a:t>
            </a:r>
          </a:p>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Common across domains (e.g. collection)</a:t>
            </a:r>
          </a:p>
          <a:p>
            <a:r>
              <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rPr>
              <a:t>Terms to distinguish domains (e.g. document vs. observational data</a:t>
            </a:r>
          </a:p>
          <a:p>
            <a:pPr lvl="1"/>
            <a:endParaRPr lang="en-US" altLang="en-US" smtClean="0">
              <a:latin typeface="Arial" panose="020B0604020202020204" pitchFamily="34" charset="0"/>
              <a:ea typeface="ＭＳ Ｐゴシック"/>
              <a:cs typeface="Arial" panose="020B0604020202020204" pitchFamily="34" charset="0"/>
              <a:sym typeface="Symbol" panose="05050102010706020507" pitchFamily="18" charset="2"/>
            </a:endParaRP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83DDB42-56E6-4EDE-B084-13632574C268}" type="slidenum">
              <a:rPr lang="en-US" altLang="en-US"/>
              <a:pPr>
                <a:defRPr/>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4"/>
          <p:cNvGraphicFramePr>
            <a:graphicFrameLocks noChangeAspect="1"/>
          </p:cNvGraphicFramePr>
          <p:nvPr/>
        </p:nvGraphicFramePr>
        <p:xfrm>
          <a:off x="0" y="41275"/>
          <a:ext cx="8991600" cy="6588125"/>
        </p:xfrm>
        <a:graphic>
          <a:graphicData uri="http://schemas.openxmlformats.org/presentationml/2006/ole">
            <mc:AlternateContent xmlns:mc="http://schemas.openxmlformats.org/markup-compatibility/2006">
              <mc:Choice xmlns:v="urn:schemas-microsoft-com:vml" Requires="v">
                <p:oleObj spid="_x0000_s70692" name="Chart" r:id="rId4" imgW="8116920" imgH="5766480" progId="Excel.Chart.8">
                  <p:embed/>
                </p:oleObj>
              </mc:Choice>
              <mc:Fallback>
                <p:oleObj name="Chart" r:id="rId4" imgW="8116920" imgH="5766480"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275"/>
                        <a:ext cx="8991600" cy="658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59" name="Rectangle 5"/>
          <p:cNvSpPr>
            <a:spLocks noChangeArrowheads="1"/>
          </p:cNvSpPr>
          <p:nvPr/>
        </p:nvSpPr>
        <p:spPr bwMode="auto">
          <a:xfrm>
            <a:off x="428625" y="5210175"/>
            <a:ext cx="3363913" cy="742950"/>
          </a:xfrm>
          <a:prstGeom prst="rect">
            <a:avLst/>
          </a:prstGeom>
          <a:noFill/>
          <a:ln w="381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70660" name="Rectangle 7"/>
          <p:cNvSpPr>
            <a:spLocks noChangeArrowheads="1"/>
          </p:cNvSpPr>
          <p:nvPr/>
        </p:nvSpPr>
        <p:spPr bwMode="auto">
          <a:xfrm>
            <a:off x="3838575" y="5210175"/>
            <a:ext cx="2943225" cy="742950"/>
          </a:xfrm>
          <a:prstGeom prst="rect">
            <a:avLst/>
          </a:prstGeom>
          <a:noFill/>
          <a:ln w="2857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70661" name="Rectangle 9"/>
          <p:cNvSpPr>
            <a:spLocks noChangeArrowheads="1"/>
          </p:cNvSpPr>
          <p:nvPr/>
        </p:nvSpPr>
        <p:spPr bwMode="auto">
          <a:xfrm>
            <a:off x="6837363" y="5218113"/>
            <a:ext cx="1654175" cy="73977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70662" name="Rectangle 11"/>
          <p:cNvSpPr>
            <a:spLocks noChangeArrowheads="1"/>
          </p:cNvSpPr>
          <p:nvPr/>
        </p:nvSpPr>
        <p:spPr bwMode="auto">
          <a:xfrm>
            <a:off x="8545513" y="5218113"/>
            <a:ext cx="381000" cy="73977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a typeface="ＭＳ Ｐゴシック"/>
              <a:cs typeface="ＭＳ Ｐゴシック"/>
            </a:endParaRPr>
          </a:p>
        </p:txBody>
      </p:sp>
      <p:sp>
        <p:nvSpPr>
          <p:cNvPr id="3" name="Slide Number Placeholder 2"/>
          <p:cNvSpPr>
            <a:spLocks noGrp="1"/>
          </p:cNvSpPr>
          <p:nvPr>
            <p:ph type="sldNum" sz="quarter" idx="11"/>
          </p:nvPr>
        </p:nvSpPr>
        <p:spPr/>
        <p:txBody>
          <a:bodyPr/>
          <a:lstStyle/>
          <a:p>
            <a:pPr>
              <a:defRPr/>
            </a:pPr>
            <a:fld id="{0805F4DB-E8E6-4A39-A058-937E339A47B1}" type="slidenum">
              <a:rPr lang="en-US" altLang="en-US" smtClean="0"/>
              <a:pPr>
                <a:defRPr/>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 y="609600"/>
            <a:ext cx="8534400" cy="1143000"/>
          </a:xfrm>
        </p:spPr>
        <p:txBody>
          <a:bodyPr/>
          <a:lstStyle/>
          <a:p>
            <a:r>
              <a:rPr lang="en-US" altLang="en-US" sz="3200" smtClean="0">
                <a:latin typeface="Arial" panose="020B0604020202020204" pitchFamily="34" charset="0"/>
                <a:ea typeface="ＭＳ Ｐゴシック"/>
                <a:cs typeface="Arial" panose="020B0604020202020204" pitchFamily="34" charset="0"/>
              </a:rPr>
              <a:t>A major factor in success of OAIS was the timing of the development effort.</a:t>
            </a:r>
          </a:p>
        </p:txBody>
      </p:sp>
      <p:sp>
        <p:nvSpPr>
          <p:cNvPr id="77827" name="Rectangle 3"/>
          <p:cNvSpPr>
            <a:spLocks noGrp="1" noChangeArrowheads="1"/>
          </p:cNvSpPr>
          <p:nvPr>
            <p:ph idx="1"/>
          </p:nvPr>
        </p:nvSpPr>
        <p:spPr>
          <a:xfrm>
            <a:off x="457200" y="2057400"/>
            <a:ext cx="8229600" cy="4525963"/>
          </a:xfrm>
        </p:spPr>
        <p:txBody>
          <a:bodyPr/>
          <a:lstStyle/>
          <a:p>
            <a:pPr>
              <a:lnSpc>
                <a:spcPct val="90000"/>
              </a:lnSpc>
            </a:pPr>
            <a:r>
              <a:rPr lang="en-US" altLang="en-US" smtClean="0">
                <a:latin typeface="Arial" panose="020B0604020202020204" pitchFamily="34" charset="0"/>
                <a:ea typeface="ＭＳ Ｐゴシック"/>
                <a:cs typeface="Arial" panose="020B0604020202020204" pitchFamily="34" charset="0"/>
              </a:rPr>
              <a:t>Actors within several streams of activity related to digital preservation perceived the need for a high-level model but had not themselves developed one. </a:t>
            </a:r>
          </a:p>
          <a:p>
            <a:pPr>
              <a:lnSpc>
                <a:spcPct val="90000"/>
              </a:lnSpc>
            </a:pPr>
            <a:r>
              <a:rPr lang="en-US" altLang="en-US" smtClean="0">
                <a:latin typeface="Arial" panose="020B0604020202020204" pitchFamily="34" charset="0"/>
                <a:ea typeface="ＭＳ Ｐゴシック"/>
                <a:cs typeface="Arial" panose="020B0604020202020204" pitchFamily="34" charset="0"/>
              </a:rPr>
              <a:t>Several actors responsible for digital data now felt they had valuable knowledge related to their recent digital archiving efforts within their own local contexts, which they could use to inform the development of the more general Reference Model.</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5E2438F-3B2C-45D2-B6B1-8B7E0FBF5FE7}" type="slidenum">
              <a:rPr lang="en-US" altLang="en-US"/>
              <a:pPr>
                <a:defRPr/>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04800" y="228600"/>
            <a:ext cx="8382000" cy="1143000"/>
          </a:xfrm>
        </p:spPr>
        <p:txBody>
          <a:bodyPr/>
          <a:lstStyle/>
          <a:p>
            <a:r>
              <a:rPr lang="en-US" altLang="en-US" sz="3200" smtClean="0">
                <a:latin typeface="Arial" panose="020B0604020202020204" pitchFamily="34" charset="0"/>
                <a:ea typeface="ＭＳ Ｐゴシック"/>
                <a:cs typeface="Arial" panose="020B0604020202020204" pitchFamily="34" charset="0"/>
              </a:rPr>
              <a:t>Contributions to the development of the OAIS took various forms.</a:t>
            </a:r>
          </a:p>
        </p:txBody>
      </p:sp>
      <p:sp>
        <p:nvSpPr>
          <p:cNvPr id="74755" name="Rectangle 3"/>
          <p:cNvSpPr>
            <a:spLocks noGrp="1" noChangeArrowheads="1"/>
          </p:cNvSpPr>
          <p:nvPr>
            <p:ph idx="1"/>
          </p:nvPr>
        </p:nvSpPr>
        <p:spPr>
          <a:xfrm>
            <a:off x="381000" y="1676400"/>
            <a:ext cx="8458200" cy="4114800"/>
          </a:xfrm>
        </p:spPr>
        <p:txBody>
          <a:bodyPr rtlCol="0">
            <a:normAutofit fontScale="92500" lnSpcReduction="10000"/>
          </a:bodyPr>
          <a:lstStyle/>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Writing and editing</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Administration of the process</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Development of external documentary artifacts</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Identifying and locating relevant artifacts in the environment</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Mapping the Reference Model to local contexts</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Informal verbal commentary</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Enrollment of other actors</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Serving as conduit for comments of others</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Representing interests of those not present at Workshops</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Testing of the Reference Model</a:t>
            </a:r>
          </a:p>
          <a:p>
            <a:pPr fontAlgn="auto">
              <a:lnSpc>
                <a:spcPct val="80000"/>
              </a:lnSpc>
              <a:spcAft>
                <a:spcPts val="0"/>
              </a:spcAft>
              <a:defRPr/>
            </a:pPr>
            <a:r>
              <a:rPr lang="en-US" altLang="en-US" sz="2400" smtClean="0">
                <a:latin typeface="Arial" panose="020B0604020202020204" pitchFamily="34" charset="0"/>
                <a:ea typeface="ＭＳ Ｐゴシック" pitchFamily="34" charset="-128"/>
                <a:cs typeface="Arial" panose="020B0604020202020204" pitchFamily="34" charset="0"/>
              </a:rPr>
              <a:t>Acts of signification &amp; legitimation through all of the above</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79AE912D-1B67-46FF-9CA1-F6F850AED1A5}" type="slidenum">
              <a:rPr lang="en-US" altLang="en-US"/>
              <a:pPr>
                <a:defRPr/>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152400"/>
            <a:ext cx="7772400" cy="1143000"/>
          </a:xfrm>
        </p:spPr>
        <p:txBody>
          <a:bodyPr/>
          <a:lstStyle/>
          <a:p>
            <a:r>
              <a:rPr lang="en-US" altLang="en-US" sz="3600" smtClean="0">
                <a:latin typeface="Arial" panose="020B0604020202020204" pitchFamily="34" charset="0"/>
                <a:ea typeface="ＭＳ Ｐゴシック"/>
                <a:cs typeface="Arial" panose="020B0604020202020204" pitchFamily="34" charset="0"/>
              </a:rPr>
              <a:t>Lessons for Standards Development</a:t>
            </a:r>
          </a:p>
        </p:txBody>
      </p:sp>
      <p:sp>
        <p:nvSpPr>
          <p:cNvPr id="76803" name="Rectangle 3"/>
          <p:cNvSpPr>
            <a:spLocks noGrp="1" noChangeArrowheads="1"/>
          </p:cNvSpPr>
          <p:nvPr>
            <p:ph idx="1"/>
          </p:nvPr>
        </p:nvSpPr>
        <p:spPr>
          <a:xfrm>
            <a:off x="762000" y="1447800"/>
            <a:ext cx="7772400" cy="4114800"/>
          </a:xfrm>
        </p:spPr>
        <p:txBody>
          <a:bodyPr rtlCol="0">
            <a:normAutofit fontScale="92500"/>
          </a:bodyPr>
          <a:lstStyle/>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Timing is an essential factor</a:t>
            </a:r>
          </a:p>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Value of multiple discussion and decision-making forums (three types of ISO Archiving Workshops)</a:t>
            </a:r>
          </a:p>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Importance of cultivating many types of contribution – not just writing, editing and voting</a:t>
            </a:r>
          </a:p>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Much important activity takes place outside formal SDO process</a:t>
            </a:r>
          </a:p>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All of the above are factors that existing literature has generally failed to address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D774174D-B9E9-4861-AE58-A29717A3CA20}" type="slidenum">
              <a:rPr lang="en-US" altLang="en-US"/>
              <a:pPr>
                <a:defRPr/>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3600" dirty="0" smtClean="0">
                <a:latin typeface="Arial" panose="020B0604020202020204" pitchFamily="34" charset="0"/>
                <a:ea typeface="ＭＳ Ｐゴシック"/>
                <a:cs typeface="Arial" panose="020B0604020202020204" pitchFamily="34" charset="0"/>
              </a:rPr>
              <a:t>Digital Preservation Up to Mid-1990s</a:t>
            </a:r>
          </a:p>
        </p:txBody>
      </p:sp>
      <p:sp>
        <p:nvSpPr>
          <p:cNvPr id="13315" name="Rectangle 3"/>
          <p:cNvSpPr>
            <a:spLocks noGrp="1" noChangeArrowheads="1"/>
          </p:cNvSpPr>
          <p:nvPr>
            <p:ph idx="1"/>
          </p:nvPr>
        </p:nvSpPr>
        <p:spPr/>
        <p:txBody>
          <a:bodyPr/>
          <a:lstStyle/>
          <a:p>
            <a:r>
              <a:rPr lang="en-US" altLang="en-US" dirty="0" smtClean="0">
                <a:latin typeface="Arial" panose="020B0604020202020204" pitchFamily="34" charset="0"/>
                <a:ea typeface="ＭＳ Ｐゴシック"/>
                <a:cs typeface="Arial" panose="020B0604020202020204" pitchFamily="34" charset="0"/>
              </a:rPr>
              <a:t>Dramatic increase in creation and use of digital objects</a:t>
            </a:r>
          </a:p>
          <a:p>
            <a:r>
              <a:rPr lang="en-US" altLang="en-US" dirty="0" smtClean="0">
                <a:latin typeface="Arial" panose="020B0604020202020204" pitchFamily="34" charset="0"/>
                <a:ea typeface="ＭＳ Ｐゴシック"/>
                <a:cs typeface="Arial" panose="020B0604020202020204" pitchFamily="34" charset="0"/>
              </a:rPr>
              <a:t>Technological dependency, obsolescence and mismanagement threaten long-term use</a:t>
            </a:r>
          </a:p>
          <a:p>
            <a:r>
              <a:rPr lang="en-US" altLang="en-US" dirty="0" smtClean="0">
                <a:latin typeface="Arial" panose="020B0604020202020204" pitchFamily="34" charset="0"/>
                <a:ea typeface="ＭＳ Ｐゴシック"/>
                <a:cs typeface="Arial" panose="020B0604020202020204" pitchFamily="34" charset="0"/>
              </a:rPr>
              <a:t>Several separate streams of activity</a:t>
            </a:r>
          </a:p>
          <a:p>
            <a:r>
              <a:rPr lang="en-US" altLang="en-US" dirty="0" smtClean="0">
                <a:latin typeface="Arial" panose="020B0604020202020204" pitchFamily="34" charset="0"/>
                <a:ea typeface="ＭＳ Ｐゴシック"/>
                <a:cs typeface="Arial" panose="020B0604020202020204" pitchFamily="34" charset="0"/>
              </a:rPr>
              <a:t>General lack of consensus on approaches, terminology and standards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C5E782EB-91B7-4FBB-BD2D-19E4ED0D575C}" type="slidenum">
              <a:rPr lang="en-US" altLang="en-US"/>
              <a:pPr>
                <a:defRPr/>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76200"/>
            <a:ext cx="7772400" cy="1143000"/>
          </a:xfrm>
        </p:spPr>
        <p:txBody>
          <a:bodyPr/>
          <a:lstStyle/>
          <a:p>
            <a:pPr algn="ctr"/>
            <a:r>
              <a:rPr lang="en-US" altLang="en-US" dirty="0" smtClean="0">
                <a:latin typeface="Arial" panose="020B0604020202020204" pitchFamily="34" charset="0"/>
                <a:ea typeface="ＭＳ Ｐゴシック"/>
                <a:cs typeface="Arial" panose="020B0604020202020204" pitchFamily="34" charset="0"/>
              </a:rPr>
              <a:t>OAIS-Based Activities</a:t>
            </a:r>
          </a:p>
        </p:txBody>
      </p:sp>
      <p:sp>
        <p:nvSpPr>
          <p:cNvPr id="82947" name="Rectangle 3"/>
          <p:cNvSpPr>
            <a:spLocks noGrp="1" noChangeArrowheads="1"/>
          </p:cNvSpPr>
          <p:nvPr>
            <p:ph idx="1"/>
          </p:nvPr>
        </p:nvSpPr>
        <p:spPr>
          <a:xfrm>
            <a:off x="457200" y="1066800"/>
            <a:ext cx="7772400" cy="4114800"/>
          </a:xfrm>
        </p:spPr>
        <p:txBody>
          <a:bodyPr/>
          <a:lstStyle/>
          <a:p>
            <a:pPr>
              <a:lnSpc>
                <a:spcPct val="90000"/>
              </a:lnSpc>
            </a:pPr>
            <a:r>
              <a:rPr lang="en-US" altLang="en-US" dirty="0" smtClean="0">
                <a:latin typeface="Arial" panose="020B0604020202020204" pitchFamily="34" charset="0"/>
                <a:ea typeface="ＭＳ Ｐゴシック"/>
                <a:cs typeface="Arial" panose="020B0604020202020204" pitchFamily="34" charset="0"/>
              </a:rPr>
              <a:t>Lots of research &amp; development</a:t>
            </a:r>
          </a:p>
          <a:p>
            <a:pPr>
              <a:lnSpc>
                <a:spcPct val="90000"/>
              </a:lnSpc>
            </a:pPr>
            <a:r>
              <a:rPr lang="en-US" altLang="en-US" dirty="0" smtClean="0">
                <a:latin typeface="Arial" panose="020B0604020202020204" pitchFamily="34" charset="0"/>
                <a:ea typeface="ＭＳ Ｐゴシック"/>
                <a:cs typeface="Arial" panose="020B0604020202020204" pitchFamily="34" charset="0"/>
              </a:rPr>
              <a:t>Development/evaluation of systems with conformance to OAIS as a primary goal – some federal government examples:</a:t>
            </a:r>
          </a:p>
          <a:p>
            <a:pPr lvl="1">
              <a:lnSpc>
                <a:spcPct val="90000"/>
              </a:lnSpc>
            </a:pPr>
            <a:r>
              <a:rPr lang="en-US" altLang="en-US" dirty="0" smtClean="0">
                <a:latin typeface="Arial" panose="020B0604020202020204" pitchFamily="34" charset="0"/>
                <a:ea typeface="ＭＳ Ｐゴシック"/>
                <a:cs typeface="Arial" panose="020B0604020202020204" pitchFamily="34" charset="0"/>
              </a:rPr>
              <a:t>Government Printing Office (</a:t>
            </a:r>
            <a:r>
              <a:rPr lang="en-US" altLang="en-US" dirty="0" err="1" smtClean="0">
                <a:latin typeface="Arial" panose="020B0604020202020204" pitchFamily="34" charset="0"/>
                <a:ea typeface="ＭＳ Ｐゴシック"/>
                <a:cs typeface="Arial" panose="020B0604020202020204" pitchFamily="34" charset="0"/>
              </a:rPr>
              <a:t>FDsys</a:t>
            </a:r>
            <a:r>
              <a:rPr lang="en-US" altLang="en-US" dirty="0" smtClean="0">
                <a:latin typeface="Arial" panose="020B0604020202020204" pitchFamily="34" charset="0"/>
                <a:ea typeface="ＭＳ Ｐゴシック"/>
                <a:cs typeface="Arial" panose="020B0604020202020204" pitchFamily="34" charset="0"/>
              </a:rPr>
              <a:t>)</a:t>
            </a:r>
          </a:p>
          <a:p>
            <a:pPr lvl="1">
              <a:lnSpc>
                <a:spcPct val="90000"/>
              </a:lnSpc>
            </a:pPr>
            <a:r>
              <a:rPr lang="en-US" altLang="en-US" dirty="0" smtClean="0">
                <a:latin typeface="Arial" panose="020B0604020202020204" pitchFamily="34" charset="0"/>
                <a:ea typeface="ＭＳ Ｐゴシック"/>
                <a:cs typeface="Arial" panose="020B0604020202020204" pitchFamily="34" charset="0"/>
              </a:rPr>
              <a:t>National Library of Medicine</a:t>
            </a:r>
          </a:p>
          <a:p>
            <a:pPr>
              <a:lnSpc>
                <a:spcPct val="90000"/>
              </a:lnSpc>
            </a:pPr>
            <a:r>
              <a:rPr lang="en-US" altLang="en-US" dirty="0" smtClean="0">
                <a:latin typeface="Arial" panose="020B0604020202020204" pitchFamily="34" charset="0"/>
                <a:ea typeface="ＭＳ Ｐゴシック"/>
                <a:cs typeface="Arial" panose="020B0604020202020204" pitchFamily="34" charset="0"/>
              </a:rPr>
              <a:t>Research agendas</a:t>
            </a:r>
          </a:p>
          <a:p>
            <a:pPr>
              <a:lnSpc>
                <a:spcPct val="90000"/>
              </a:lnSpc>
            </a:pPr>
            <a:r>
              <a:rPr lang="en-US" altLang="en-US" dirty="0" smtClean="0">
                <a:latin typeface="Arial" panose="020B0604020202020204" pitchFamily="34" charset="0"/>
                <a:ea typeface="ＭＳ Ｐゴシック"/>
                <a:cs typeface="Arial" panose="020B0604020202020204" pitchFamily="34" charset="0"/>
              </a:rPr>
              <a:t>Professional development</a:t>
            </a:r>
          </a:p>
          <a:p>
            <a:pPr>
              <a:lnSpc>
                <a:spcPct val="90000"/>
              </a:lnSpc>
            </a:pPr>
            <a:r>
              <a:rPr lang="en-US" altLang="en-US" dirty="0" smtClean="0">
                <a:latin typeface="Arial" panose="020B0604020202020204" pitchFamily="34" charset="0"/>
                <a:ea typeface="ＭＳ Ｐゴシック"/>
                <a:cs typeface="Arial" panose="020B0604020202020204" pitchFamily="34" charset="0"/>
              </a:rPr>
              <a:t>Audit &amp; certification</a:t>
            </a:r>
          </a:p>
          <a:p>
            <a:pPr>
              <a:lnSpc>
                <a:spcPct val="90000"/>
              </a:lnSpc>
            </a:pPr>
            <a:r>
              <a:rPr lang="en-US" altLang="en-US" dirty="0" smtClean="0">
                <a:latin typeface="Arial" panose="020B0604020202020204" pitchFamily="34" charset="0"/>
                <a:ea typeface="ＭＳ Ｐゴシック"/>
                <a:cs typeface="Arial" panose="020B0604020202020204" pitchFamily="34" charset="0"/>
              </a:rPr>
              <a:t>Producer-Archive Interface Methodology Abstract Standard (PAIMAS)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8474FB08-415E-4025-9179-6410DD26A898}" type="slidenum">
              <a:rPr lang="en-US" altLang="en-US"/>
              <a:pPr>
                <a:defRPr/>
              </a:pPr>
              <a:t>40</a:t>
            </a:fld>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0"/>
            <a:ext cx="8229600" cy="1143000"/>
          </a:xfrm>
        </p:spPr>
        <p:txBody>
          <a:bodyPr/>
          <a:lstStyle/>
          <a:p>
            <a:r>
              <a:rPr lang="en-US" altLang="en-US" smtClean="0">
                <a:latin typeface="Arial" panose="020B0604020202020204" pitchFamily="34" charset="0"/>
                <a:cs typeface="Arial" panose="020B0604020202020204" pitchFamily="34" charset="0"/>
              </a:rPr>
              <a:t>CCSDS Reorganization - 2003</a:t>
            </a:r>
          </a:p>
        </p:txBody>
      </p:sp>
      <p:sp>
        <p:nvSpPr>
          <p:cNvPr id="79875" name="Content Placeholder 2"/>
          <p:cNvSpPr>
            <a:spLocks noGrp="1"/>
          </p:cNvSpPr>
          <p:nvPr>
            <p:ph idx="1"/>
          </p:nvPr>
        </p:nvSpPr>
        <p:spPr>
          <a:xfrm>
            <a:off x="457200" y="1066800"/>
            <a:ext cx="8534400" cy="4724400"/>
          </a:xfrm>
        </p:spPr>
        <p:txBody>
          <a:bodyPr rtlCol="0">
            <a:normAutofit fontScale="92500" lnSpcReduction="10000"/>
          </a:bodyPr>
          <a:lstStyle/>
          <a:p>
            <a:pPr fontAlgn="auto">
              <a:spcAft>
                <a:spcPts val="0"/>
              </a:spcAft>
              <a:defRPr/>
            </a:pPr>
            <a:r>
              <a:rPr lang="en-US" altLang="en-US" sz="2400" dirty="0" smtClean="0">
                <a:latin typeface="Arial" panose="020B0604020202020204" pitchFamily="34" charset="0"/>
                <a:cs typeface="Arial" panose="020B0604020202020204" pitchFamily="34" charset="0"/>
              </a:rPr>
              <a:t>OAIS and associated standards are now within purview of Mission Operations and Information Management Services (MOIMS) Area, part of the Space Informatics Domain</a:t>
            </a:r>
          </a:p>
          <a:p>
            <a:pPr fontAlgn="auto">
              <a:spcAft>
                <a:spcPts val="0"/>
              </a:spcAft>
              <a:defRPr/>
            </a:pPr>
            <a:r>
              <a:rPr lang="en-US" altLang="en-US" sz="2400" dirty="0" smtClean="0">
                <a:latin typeface="Arial" panose="020B0604020202020204" pitchFamily="34" charset="0"/>
                <a:cs typeface="Arial" panose="020B0604020202020204" pitchFamily="34" charset="0"/>
              </a:rPr>
              <a:t>New MOIMS Working Group, known as Archive Ingest (MOIMS-DAI) took over work on archival standards that previously took place within Panel 2 of the CCSDS</a:t>
            </a:r>
          </a:p>
          <a:p>
            <a:pPr fontAlgn="auto">
              <a:spcAft>
                <a:spcPts val="0"/>
              </a:spcAft>
              <a:defRPr/>
            </a:pPr>
            <a:r>
              <a:rPr lang="en-US" altLang="en-US" sz="2400" dirty="0" smtClean="0">
                <a:latin typeface="Arial" panose="020B0604020202020204" pitchFamily="34" charset="0"/>
                <a:cs typeface="Arial" panose="020B0604020202020204" pitchFamily="34" charset="0"/>
              </a:rPr>
              <a:t>Most of the focus of MOIMS-DAI has been on standards related to Ingest, but it’s also overseen review and revision of the OAIS Reference Model</a:t>
            </a:r>
          </a:p>
          <a:p>
            <a:pPr fontAlgn="auto">
              <a:spcAft>
                <a:spcPts val="0"/>
              </a:spcAft>
              <a:defRPr/>
            </a:pPr>
            <a:r>
              <a:rPr lang="en-US" altLang="en-US" sz="2400" dirty="0" smtClean="0">
                <a:latin typeface="Arial" panose="020B0604020202020204" pitchFamily="34" charset="0"/>
                <a:cs typeface="Arial" panose="020B0604020202020204" pitchFamily="34" charset="0"/>
              </a:rPr>
              <a:t>Identification of several new types of publications, including: Magenta Book category (Recommended Practices) to be distinguished from the existing Blue Book category (Recommended Standards) - when OAIS was up for renewal, it was reviewed and reissued as a Magenta Book </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4A33BE3D-8500-4888-BAAF-38B6D45E5771}" type="slidenum">
              <a:rPr lang="en-US" altLang="en-US"/>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304800" y="304800"/>
            <a:ext cx="8534400" cy="1143000"/>
          </a:xfrm>
        </p:spPr>
        <p:txBody>
          <a:bodyPr/>
          <a:lstStyle/>
          <a:p>
            <a:r>
              <a:rPr lang="en-US" altLang="en-US" sz="4200" dirty="0" smtClean="0">
                <a:latin typeface="Arial" panose="020B0604020202020204" pitchFamily="34" charset="0"/>
                <a:cs typeface="Arial" panose="020B0604020202020204" pitchFamily="34" charset="0"/>
              </a:rPr>
              <a:t>Five-Year Review of OAIS -  2012</a:t>
            </a:r>
          </a:p>
        </p:txBody>
      </p:sp>
      <p:sp>
        <p:nvSpPr>
          <p:cNvPr id="84995" name="Content Placeholder 2"/>
          <p:cNvSpPr>
            <a:spLocks noGrp="1"/>
          </p:cNvSpPr>
          <p:nvPr>
            <p:ph idx="1"/>
          </p:nvPr>
        </p:nvSpPr>
        <p:spPr>
          <a:xfrm>
            <a:off x="685800" y="1676400"/>
            <a:ext cx="7772400" cy="4114800"/>
          </a:xfrm>
        </p:spPr>
        <p:txBody>
          <a:bodyPr/>
          <a:lstStyle/>
          <a:p>
            <a:r>
              <a:rPr lang="en-US" altLang="en-US" smtClean="0">
                <a:latin typeface="Arial" panose="020B0604020202020204" pitchFamily="34" charset="0"/>
                <a:cs typeface="Arial" panose="020B0604020202020204" pitchFamily="34" charset="0"/>
              </a:rPr>
              <a:t>Call for comments in 2006 - received eleven separate documents containing comments</a:t>
            </a:r>
          </a:p>
          <a:p>
            <a:r>
              <a:rPr lang="en-US" altLang="en-US" smtClean="0">
                <a:latin typeface="Arial" panose="020B0604020202020204" pitchFamily="34" charset="0"/>
                <a:cs typeface="Arial" panose="020B0604020202020204" pitchFamily="34" charset="0"/>
              </a:rPr>
              <a:t>Revised edition approved through the CCSDS as a Magenta Book (CCSDS 650.0-M-2) and through the ISO as a new version of the International Standard (ISO 14721:2012). </a:t>
            </a:r>
          </a:p>
          <a:p>
            <a:endParaRPr lang="en-US" altLang="en-US" smtClean="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33CE1DCC-F286-432D-88EA-C286ECB3EE46}" type="slidenum">
              <a:rPr lang="en-US" altLang="en-US"/>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85800" y="0"/>
            <a:ext cx="7772400" cy="1143000"/>
          </a:xfrm>
        </p:spPr>
        <p:txBody>
          <a:bodyPr/>
          <a:lstStyle/>
          <a:p>
            <a:r>
              <a:rPr lang="en-US" altLang="en-US" smtClean="0">
                <a:latin typeface="Arial" panose="020B0604020202020204" pitchFamily="34" charset="0"/>
                <a:cs typeface="Arial" panose="020B0604020202020204" pitchFamily="34" charset="0"/>
              </a:rPr>
              <a:t>Changes in 2012 Edition</a:t>
            </a:r>
          </a:p>
        </p:txBody>
      </p:sp>
      <p:sp>
        <p:nvSpPr>
          <p:cNvPr id="81923" name="Content Placeholder 2"/>
          <p:cNvSpPr>
            <a:spLocks noGrp="1"/>
          </p:cNvSpPr>
          <p:nvPr>
            <p:ph idx="1"/>
          </p:nvPr>
        </p:nvSpPr>
        <p:spPr>
          <a:xfrm>
            <a:off x="685800" y="1066800"/>
            <a:ext cx="8001000" cy="4800600"/>
          </a:xfrm>
        </p:spPr>
        <p:txBody>
          <a:bodyPr>
            <a:normAutofit/>
          </a:bodyPr>
          <a:lstStyle/>
          <a:p>
            <a:pPr>
              <a:lnSpc>
                <a:spcPct val="80000"/>
              </a:lnSpc>
            </a:pPr>
            <a:r>
              <a:rPr lang="en-US" altLang="en-US" sz="1400" smtClean="0">
                <a:latin typeface="Arial" panose="020B0604020202020204" pitchFamily="34" charset="0"/>
                <a:cs typeface="Arial" panose="020B0604020202020204" pitchFamily="34" charset="0"/>
              </a:rPr>
              <a:t>Ranged from cosmetic to substantive</a:t>
            </a:r>
          </a:p>
          <a:p>
            <a:pPr>
              <a:lnSpc>
                <a:spcPct val="80000"/>
              </a:lnSpc>
            </a:pPr>
            <a:r>
              <a:rPr lang="en-US" altLang="en-US" sz="1400" smtClean="0">
                <a:latin typeface="Arial" panose="020B0604020202020204" pitchFamily="34" charset="0"/>
                <a:cs typeface="Arial" panose="020B0604020202020204" pitchFamily="34" charset="0"/>
              </a:rPr>
              <a:t>Particularly notable: added concepts of Authenticity, Information Property and Transformational Information Property; added Access Rights information to information model</a:t>
            </a:r>
          </a:p>
          <a:p>
            <a:pPr>
              <a:lnSpc>
                <a:spcPct val="80000"/>
              </a:lnSpc>
            </a:pPr>
            <a:r>
              <a:rPr lang="en-US" altLang="en-US" sz="1400" smtClean="0">
                <a:latin typeface="Arial" panose="020B0604020202020204" pitchFamily="34" charset="0"/>
                <a:cs typeface="Arial" panose="020B0604020202020204" pitchFamily="34" charset="0"/>
              </a:rPr>
              <a:t>New text about rationale for the reference model, to further explain the process of negotiating for submissions and relationships between those submissions and packages that are preserving within the archive</a:t>
            </a:r>
          </a:p>
          <a:p>
            <a:pPr>
              <a:lnSpc>
                <a:spcPct val="80000"/>
              </a:lnSpc>
            </a:pPr>
            <a:r>
              <a:rPr lang="en-US" altLang="en-US" sz="1400" smtClean="0">
                <a:latin typeface="Arial" panose="020B0604020202020204" pitchFamily="34" charset="0"/>
                <a:cs typeface="Arial" panose="020B0604020202020204" pitchFamily="34" charset="0"/>
              </a:rPr>
              <a:t>All figures (except for Figure C-1) changed to reflect different visual conventions - some figures also reflect changes in wording or relationships represented between entities</a:t>
            </a:r>
          </a:p>
          <a:p>
            <a:pPr>
              <a:lnSpc>
                <a:spcPct val="80000"/>
              </a:lnSpc>
            </a:pPr>
            <a:r>
              <a:rPr lang="en-US" altLang="en-US" sz="1400" smtClean="0">
                <a:latin typeface="Arial" panose="020B0604020202020204" pitchFamily="34" charset="0"/>
                <a:cs typeface="Arial" panose="020B0604020202020204" pitchFamily="34" charset="0"/>
              </a:rPr>
              <a:t>Several passages and figures edited to reflect risk management considerations</a:t>
            </a:r>
          </a:p>
          <a:p>
            <a:pPr>
              <a:lnSpc>
                <a:spcPct val="80000"/>
              </a:lnSpc>
            </a:pPr>
            <a:r>
              <a:rPr lang="en-US" altLang="en-US" sz="1400" smtClean="0">
                <a:latin typeface="Arial" panose="020B0604020202020204" pitchFamily="34" charset="0"/>
                <a:cs typeface="Arial" panose="020B0604020202020204" pitchFamily="34" charset="0"/>
              </a:rPr>
              <a:t>Several illustrative examples added or expanded</a:t>
            </a:r>
          </a:p>
          <a:p>
            <a:pPr>
              <a:lnSpc>
                <a:spcPct val="80000"/>
              </a:lnSpc>
            </a:pPr>
            <a:r>
              <a:rPr lang="en-US" altLang="en-US" sz="1400" smtClean="0">
                <a:latin typeface="Arial" panose="020B0604020202020204" pitchFamily="34" charset="0"/>
                <a:cs typeface="Arial" panose="020B0604020202020204" pitchFamily="34" charset="0"/>
              </a:rPr>
              <a:t>Citations added to reflect recent standards activities</a:t>
            </a:r>
          </a:p>
          <a:p>
            <a:pPr>
              <a:lnSpc>
                <a:spcPct val="80000"/>
              </a:lnSpc>
            </a:pPr>
            <a:r>
              <a:rPr lang="en-US" altLang="en-US" sz="1400" smtClean="0">
                <a:latin typeface="Arial" panose="020B0604020202020204" pitchFamily="34" charset="0"/>
                <a:cs typeface="Arial" panose="020B0604020202020204" pitchFamily="34" charset="0"/>
              </a:rPr>
              <a:t>Annexes: several revised, one removed, and one added</a:t>
            </a:r>
          </a:p>
          <a:p>
            <a:pPr>
              <a:lnSpc>
                <a:spcPct val="80000"/>
              </a:lnSpc>
            </a:pPr>
            <a:r>
              <a:rPr lang="en-US" altLang="en-US" sz="1400" smtClean="0">
                <a:latin typeface="Arial" panose="020B0604020202020204" pitchFamily="34" charset="0"/>
                <a:cs typeface="Arial" panose="020B0604020202020204" pitchFamily="34" charset="0"/>
              </a:rPr>
              <a:t>Specific phrases globally replaced, e.g. “result set” → “query response”; “staging area” or “staging storage” → “temporary storage area”</a:t>
            </a:r>
          </a:p>
          <a:p>
            <a:pPr>
              <a:lnSpc>
                <a:spcPct val="80000"/>
              </a:lnSpc>
            </a:pPr>
            <a:r>
              <a:rPr lang="en-US" altLang="en-US" sz="1400" smtClean="0">
                <a:latin typeface="Arial" panose="020B0604020202020204" pitchFamily="34" charset="0"/>
                <a:cs typeface="Arial" panose="020B0604020202020204" pitchFamily="34" charset="0"/>
              </a:rPr>
              <a:t>Definitions: 13 added, 23 revised, and 3 removed</a:t>
            </a:r>
          </a:p>
          <a:p>
            <a:pPr>
              <a:lnSpc>
                <a:spcPct val="80000"/>
              </a:lnSpc>
            </a:pPr>
            <a:r>
              <a:rPr lang="en-US" altLang="en-US" sz="1400" smtClean="0">
                <a:latin typeface="Arial" panose="020B0604020202020204" pitchFamily="34" charset="0"/>
                <a:cs typeface="Arial" panose="020B0604020202020204" pitchFamily="34" charset="0"/>
              </a:rPr>
              <a:t>Passages revised to further address payment for access and access restrictions, further clarifying that “open” in OAIS does not mean all information is necessarily publicly available.        </a:t>
            </a:r>
          </a:p>
          <a:p>
            <a:pPr>
              <a:lnSpc>
                <a:spcPct val="80000"/>
              </a:lnSpc>
            </a:pPr>
            <a:r>
              <a:rPr lang="en-US" altLang="en-US" sz="1400" smtClean="0">
                <a:latin typeface="Arial" panose="020B0604020202020204" pitchFamily="34" charset="0"/>
                <a:cs typeface="Arial" panose="020B0604020202020204" pitchFamily="34" charset="0"/>
              </a:rPr>
              <a:t>Further discussion of emulation as a viable preservation strategy – changed from “has not yet been shown to be cost-effective” to “is an area of active research”</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6A2906C-02B5-4AC6-BE05-D56631211295}" type="slidenum">
              <a:rPr lang="en-US" altLang="en-US"/>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EB04597-9E2C-40E4-9197-517D8BE6D028}" type="slidenum">
              <a:rPr lang="en-US" altLang="en-US" smtClean="0"/>
              <a:pPr>
                <a:defRPr/>
              </a:pPr>
              <a:t>44</a:t>
            </a:fld>
            <a:endParaRPr lang="en-US"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2419"/>
            <a:ext cx="9144000" cy="4341581"/>
          </a:xfrm>
          <a:prstGeom prst="rect">
            <a:avLst/>
          </a:prstGeom>
        </p:spPr>
      </p:pic>
      <p:sp>
        <p:nvSpPr>
          <p:cNvPr id="5" name="TextBox 4"/>
          <p:cNvSpPr txBox="1"/>
          <p:nvPr/>
        </p:nvSpPr>
        <p:spPr>
          <a:xfrm>
            <a:off x="735188" y="206514"/>
            <a:ext cx="7723012" cy="707886"/>
          </a:xfrm>
          <a:prstGeom prst="rect">
            <a:avLst/>
          </a:prstGeom>
          <a:noFill/>
        </p:spPr>
        <p:txBody>
          <a:bodyPr wrap="none" rtlCol="0">
            <a:spAutoFit/>
          </a:bodyPr>
          <a:lstStyle/>
          <a:p>
            <a:r>
              <a:rPr lang="en-US" sz="4000" dirty="0" smtClean="0">
                <a:latin typeface="Arial" panose="020B0604020202020204" pitchFamily="34" charset="0"/>
                <a:cs typeface="Arial" panose="020B0604020202020204" pitchFamily="34" charset="0"/>
              </a:rPr>
              <a:t>Another Five-Year Review - 2017</a:t>
            </a:r>
            <a:endParaRPr lang="en-US" sz="4000" dirty="0">
              <a:latin typeface="Arial" panose="020B0604020202020204" pitchFamily="34" charset="0"/>
              <a:cs typeface="Arial" panose="020B0604020202020204" pitchFamily="34" charset="0"/>
            </a:endParaRPr>
          </a:p>
        </p:txBody>
      </p:sp>
      <p:sp>
        <p:nvSpPr>
          <p:cNvPr id="6" name="TextBox 5"/>
          <p:cNvSpPr txBox="1"/>
          <p:nvPr/>
        </p:nvSpPr>
        <p:spPr>
          <a:xfrm>
            <a:off x="533400" y="5584709"/>
            <a:ext cx="8119530"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hlinkClick r:id="rId3"/>
              </a:rPr>
              <a:t>http://wiki.dpconline.org/index.php?title=OAIS_Community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427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2743200"/>
            <a:ext cx="82296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Question to Consider:</a:t>
            </a:r>
            <a:br>
              <a:rPr lang="en-US" altLang="en-US" smtClean="0">
                <a:latin typeface="Arial" panose="020B0604020202020204" pitchFamily="34" charset="0"/>
                <a:ea typeface="ＭＳ Ｐゴシック" pitchFamily="34" charset="-128"/>
                <a:cs typeface="Arial" panose="020B0604020202020204" pitchFamily="34" charset="0"/>
              </a:rPr>
            </a:br>
            <a:r>
              <a:rPr lang="en-US" altLang="en-US" smtClean="0">
                <a:latin typeface="Arial" panose="020B0604020202020204" pitchFamily="34" charset="0"/>
                <a:ea typeface="ＭＳ Ｐゴシック" pitchFamily="34" charset="-128"/>
                <a:cs typeface="Arial" panose="020B0604020202020204" pitchFamily="34" charset="0"/>
              </a:rPr>
              <a:t/>
            </a:r>
            <a:br>
              <a:rPr lang="en-US" altLang="en-US" smtClean="0">
                <a:latin typeface="Arial" panose="020B0604020202020204" pitchFamily="34" charset="0"/>
                <a:ea typeface="ＭＳ Ｐゴシック" pitchFamily="34" charset="-128"/>
                <a:cs typeface="Arial" panose="020B0604020202020204" pitchFamily="34" charset="0"/>
              </a:rPr>
            </a:br>
            <a:r>
              <a:rPr lang="en-US" altLang="en-US" smtClean="0">
                <a:latin typeface="Arial" panose="020B0604020202020204" pitchFamily="34" charset="0"/>
                <a:ea typeface="ＭＳ Ｐゴシック" pitchFamily="34" charset="-128"/>
                <a:cs typeface="Arial" panose="020B0604020202020204" pitchFamily="34" charset="0"/>
              </a:rPr>
              <a:t>How much time and attention should be devoted to getting ingest right, in light of all the other tasks and responsibilities of records professionals?</a:t>
            </a:r>
            <a:br>
              <a:rPr lang="en-US" altLang="en-US" smtClean="0">
                <a:latin typeface="Arial" panose="020B0604020202020204" pitchFamily="34" charset="0"/>
                <a:ea typeface="ＭＳ Ｐゴシック" pitchFamily="34" charset="-128"/>
                <a:cs typeface="Arial" panose="020B0604020202020204" pitchFamily="34" charset="0"/>
              </a:rPr>
            </a:br>
            <a:endParaRPr lang="en-US" altLang="en-US" smtClean="0">
              <a:latin typeface="Arial" panose="020B0604020202020204" pitchFamily="34" charset="0"/>
              <a:ea typeface="ＭＳ Ｐゴシック" pitchFamily="34" charset="-128"/>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1F249EA-F7F2-461B-AFA0-67CB74108F33}" type="slidenum">
              <a:rPr lang="en-US" altLang="en-US"/>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 descr="figure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
            <a:ext cx="8991600" cy="67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 descr="figure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
            <a:ext cx="8991600" cy="67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1066800" y="3962400"/>
            <a:ext cx="3505200" cy="6858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9092" name="TextBox 3"/>
          <p:cNvSpPr txBox="1">
            <a:spLocks noChangeArrowheads="1"/>
          </p:cNvSpPr>
          <p:nvPr/>
        </p:nvSpPr>
        <p:spPr bwMode="auto">
          <a:xfrm>
            <a:off x="4572000" y="3962400"/>
            <a:ext cx="3810000" cy="1570038"/>
          </a:xfrm>
          <a:prstGeom prst="rect">
            <a:avLst/>
          </a:prstGeom>
          <a:solidFill>
            <a:schemeClr val="bg1"/>
          </a:solidFill>
          <a:ln w="63500">
            <a:solidFill>
              <a:srgbClr val="FF0000"/>
            </a:solidFill>
            <a:miter lim="800000"/>
            <a:headEnd/>
            <a:tailEnd/>
          </a:ln>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3200">
                <a:solidFill>
                  <a:srgbClr val="C00000"/>
                </a:solidFill>
                <a:latin typeface="Arial" panose="020B0604020202020204" pitchFamily="34" charset="0"/>
                <a:ea typeface="ＭＳ Ｐゴシック"/>
                <a:cs typeface="Arial" panose="020B0604020202020204" pitchFamily="34" charset="0"/>
              </a:rPr>
              <a:t>Primary Focus of Traditional Archival Description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 descr="figure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
            <a:ext cx="8991600" cy="67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1066800" y="4495800"/>
            <a:ext cx="3505200" cy="3810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0116" name="TextBox 3"/>
          <p:cNvSpPr txBox="1">
            <a:spLocks noChangeArrowheads="1"/>
          </p:cNvSpPr>
          <p:nvPr/>
        </p:nvSpPr>
        <p:spPr bwMode="auto">
          <a:xfrm>
            <a:off x="4572000" y="3962400"/>
            <a:ext cx="3810000" cy="1570038"/>
          </a:xfrm>
          <a:prstGeom prst="rect">
            <a:avLst/>
          </a:prstGeom>
          <a:solidFill>
            <a:schemeClr val="bg1"/>
          </a:solidFill>
          <a:ln w="63500">
            <a:solidFill>
              <a:srgbClr val="FF0000"/>
            </a:solidFill>
            <a:miter lim="800000"/>
            <a:headEnd/>
            <a:tailEnd/>
          </a:ln>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3200">
                <a:solidFill>
                  <a:srgbClr val="C00000"/>
                </a:solidFill>
                <a:latin typeface="Arial" panose="020B0604020202020204" pitchFamily="34" charset="0"/>
                <a:ea typeface="ＭＳ Ｐゴシック"/>
                <a:cs typeface="Arial" panose="020B0604020202020204" pitchFamily="34" charset="0"/>
              </a:rPr>
              <a:t>Primary Focus of Traditional Archival Arrangement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 descr="figure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91600" cy="67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4114800" y="990600"/>
            <a:ext cx="838200" cy="5334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1140" name="TextBox 3"/>
          <p:cNvSpPr txBox="1">
            <a:spLocks noChangeArrowheads="1"/>
          </p:cNvSpPr>
          <p:nvPr/>
        </p:nvSpPr>
        <p:spPr bwMode="auto">
          <a:xfrm>
            <a:off x="533400" y="1524000"/>
            <a:ext cx="8305800" cy="3478213"/>
          </a:xfrm>
          <a:prstGeom prst="rect">
            <a:avLst/>
          </a:prstGeom>
          <a:solidFill>
            <a:schemeClr val="bg1"/>
          </a:solidFill>
          <a:ln w="63500">
            <a:solidFill>
              <a:srgbClr val="FF0000"/>
            </a:solidFill>
            <a:miter lim="800000"/>
            <a:headEnd/>
            <a:tailEnd/>
          </a:ln>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4400">
                <a:solidFill>
                  <a:srgbClr val="C00000"/>
                </a:solidFill>
                <a:latin typeface="Arial" panose="020B0604020202020204" pitchFamily="34" charset="0"/>
                <a:ea typeface="ＭＳ Ｐゴシック"/>
                <a:cs typeface="Arial" panose="020B0604020202020204" pitchFamily="34" charset="0"/>
              </a:rPr>
              <a:t>For a repository to ensure long-term availability of contextual information, it must ingest it or take other measures to ensure it’s preserved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3600" smtClean="0">
                <a:latin typeface="Arial" panose="020B0604020202020204" pitchFamily="34" charset="0"/>
                <a:ea typeface="ＭＳ Ｐゴシック"/>
                <a:cs typeface="Arial" panose="020B0604020202020204" pitchFamily="34" charset="0"/>
              </a:rPr>
              <a:t>Crossing the Streams</a:t>
            </a:r>
          </a:p>
        </p:txBody>
      </p:sp>
      <p:sp>
        <p:nvSpPr>
          <p:cNvPr id="15363" name="Rectangle 3"/>
          <p:cNvSpPr>
            <a:spLocks noGrp="1" noChangeArrowheads="1"/>
          </p:cNvSpPr>
          <p:nvPr>
            <p:ph idx="1"/>
          </p:nvPr>
        </p:nvSpPr>
        <p:spPr/>
        <p:txBody>
          <a:bodyPr/>
          <a:lstStyle/>
          <a:p>
            <a:r>
              <a:rPr lang="en-US" altLang="en-US" smtClean="0">
                <a:latin typeface="Arial" panose="020B0604020202020204" pitchFamily="34" charset="0"/>
                <a:ea typeface="ＭＳ Ｐゴシック"/>
                <a:cs typeface="Arial" panose="020B0604020202020204" pitchFamily="34" charset="0"/>
              </a:rPr>
              <a:t>Increasing recognition of common concerns</a:t>
            </a:r>
          </a:p>
          <a:p>
            <a:r>
              <a:rPr lang="en-US" altLang="en-US" smtClean="0">
                <a:latin typeface="Arial" panose="020B0604020202020204" pitchFamily="34" charset="0"/>
                <a:ea typeface="ＭＳ Ｐゴシック"/>
                <a:cs typeface="Arial" panose="020B0604020202020204" pitchFamily="34" charset="0"/>
              </a:rPr>
              <a:t>Increasing prominence of ICT infrastructure and associated standards development</a:t>
            </a:r>
          </a:p>
          <a:p>
            <a:r>
              <a:rPr lang="en-US" altLang="en-US" smtClean="0">
                <a:latin typeface="Arial" panose="020B0604020202020204" pitchFamily="34" charset="0"/>
                <a:ea typeface="ＭＳ Ｐゴシック"/>
                <a:cs typeface="Arial" panose="020B0604020202020204" pitchFamily="34" charset="0"/>
              </a:rPr>
              <a:t>Broadening societal awareness of digital preservation problems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CAD039C9-3499-49F4-800E-C25590389871}" type="slidenum">
              <a:rPr lang="en-US" altLang="en-US"/>
              <a:pPr>
                <a:defRPr/>
              </a:pPr>
              <a:t>5</a:t>
            </a:fld>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229600" cy="1470025"/>
          </a:xfrm>
        </p:spPr>
        <p:txBody>
          <a:bodyPr/>
          <a:lstStyle/>
          <a:p>
            <a:r>
              <a:rPr lang="en-US" sz="3000" dirty="0"/>
              <a:t>Digital Curation </a:t>
            </a:r>
            <a:r>
              <a:rPr lang="en-US" sz="3000" dirty="0" smtClean="0"/>
              <a:t>Includes many Activities Outside the Scope of the OAIS Reference Model</a:t>
            </a:r>
            <a:endParaRPr lang="en-US" sz="3000" dirty="0"/>
          </a:p>
        </p:txBody>
      </p:sp>
      <p:sp>
        <p:nvSpPr>
          <p:cNvPr id="3" name="Title 1"/>
          <p:cNvSpPr txBox="1">
            <a:spLocks/>
          </p:cNvSpPr>
          <p:nvPr/>
        </p:nvSpPr>
        <p:spPr bwMode="auto">
          <a:xfrm>
            <a:off x="762000" y="2895600"/>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r>
              <a:rPr lang="en-US" sz="2600" dirty="0" smtClean="0"/>
              <a:t>“Electronic Data Management (EDM) is necessary to manage information from initial ingest into the Intelligence Community Information Technology Enterprise (IC ITE) through final data disposition, in accordance with legislation such as the Federal Records Act, Freedom of Information Act (FOIA), Privacy Act, and direction from the Executive Branch.”</a:t>
            </a:r>
            <a:endParaRPr lang="en-US" sz="2600" dirty="0"/>
          </a:p>
        </p:txBody>
      </p:sp>
      <p:sp>
        <p:nvSpPr>
          <p:cNvPr id="4" name="TextBox 3"/>
          <p:cNvSpPr txBox="1"/>
          <p:nvPr/>
        </p:nvSpPr>
        <p:spPr>
          <a:xfrm>
            <a:off x="296092" y="5562600"/>
            <a:ext cx="8847908" cy="492443"/>
          </a:xfrm>
          <a:prstGeom prst="rect">
            <a:avLst/>
          </a:prstGeom>
          <a:noFill/>
        </p:spPr>
        <p:txBody>
          <a:bodyPr wrap="square" rtlCol="0">
            <a:spAutoFit/>
          </a:bodyPr>
          <a:lstStyle/>
          <a:p>
            <a:r>
              <a:rPr lang="en-US" sz="1300" dirty="0" smtClean="0">
                <a:latin typeface="Verdana" panose="020B0604030504040204" pitchFamily="34" charset="0"/>
                <a:ea typeface="Verdana" panose="020B0604030504040204" pitchFamily="34" charset="0"/>
                <a:cs typeface="Verdana" panose="020B0604030504040204" pitchFamily="34" charset="0"/>
              </a:rPr>
              <a:t>“</a:t>
            </a:r>
            <a:r>
              <a:rPr lang="en-US" sz="1300" dirty="0">
                <a:latin typeface="Verdana" panose="020B0604030504040204" pitchFamily="34" charset="0"/>
                <a:ea typeface="Verdana" panose="020B0604030504040204" pitchFamily="34" charset="0"/>
                <a:cs typeface="Verdana" panose="020B0604030504040204" pitchFamily="34" charset="0"/>
              </a:rPr>
              <a:t>Abstract Data Definition for </a:t>
            </a:r>
            <a:r>
              <a:rPr lang="en-US" sz="1300" dirty="0" smtClean="0">
                <a:latin typeface="Verdana" panose="020B0604030504040204" pitchFamily="34" charset="0"/>
                <a:ea typeface="Verdana" panose="020B0604030504040204" pitchFamily="34" charset="0"/>
                <a:cs typeface="Verdana" panose="020B0604030504040204" pitchFamily="34" charset="0"/>
              </a:rPr>
              <a:t>Electronic Records </a:t>
            </a:r>
            <a:r>
              <a:rPr lang="en-US" sz="1300" dirty="0">
                <a:latin typeface="Verdana" panose="020B0604030504040204" pitchFamily="34" charset="0"/>
                <a:ea typeface="Verdana" panose="020B0604030504040204" pitchFamily="34" charset="0"/>
                <a:cs typeface="Verdana" panose="020B0604030504040204" pitchFamily="34" charset="0"/>
              </a:rPr>
              <a:t>Management,” Version 2014-DEC, Intelligence Community </a:t>
            </a:r>
            <a:r>
              <a:rPr lang="en-US" sz="1300" dirty="0" smtClean="0">
                <a:latin typeface="Verdana" panose="020B0604030504040204" pitchFamily="34" charset="0"/>
                <a:ea typeface="Verdana" panose="020B0604030504040204" pitchFamily="34" charset="0"/>
                <a:cs typeface="Verdana" panose="020B0604030504040204" pitchFamily="34" charset="0"/>
              </a:rPr>
              <a:t>Technical Specification, Office of the Director of National Intelligence, December 22, 2014.</a:t>
            </a:r>
            <a:endParaRPr lang="en-US" sz="13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98193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But the OAIS can also be a useful resource to plan for curation of even short-term data</a:t>
            </a:r>
            <a:endParaRPr lang="en-US" sz="3000" dirty="0"/>
          </a:p>
        </p:txBody>
      </p:sp>
      <p:sp>
        <p:nvSpPr>
          <p:cNvPr id="3" name="Content Placeholder 2"/>
          <p:cNvSpPr>
            <a:spLocks noGrp="1"/>
          </p:cNvSpPr>
          <p:nvPr>
            <p:ph idx="1"/>
          </p:nvPr>
        </p:nvSpPr>
        <p:spPr/>
        <p:txBody>
          <a:bodyPr/>
          <a:lstStyle/>
          <a:p>
            <a:r>
              <a:rPr lang="en-US" dirty="0" smtClean="0"/>
              <a:t>In a previous class here, one of your colleagues suggested that the OAIS would be very useful for design and management of information systems outside of repositories, e.g. IC ITE</a:t>
            </a:r>
          </a:p>
          <a:p>
            <a:r>
              <a:rPr lang="en-US" dirty="0" smtClean="0"/>
              <a:t>It can also be used in risk management (to be discussed in the next module)</a:t>
            </a:r>
            <a:endParaRPr lang="en-US" dirty="0"/>
          </a:p>
        </p:txBody>
      </p:sp>
      <p:sp>
        <p:nvSpPr>
          <p:cNvPr id="4" name="Footer Placeholder 3"/>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5" name="Slide Number Placeholder 4"/>
          <p:cNvSpPr>
            <a:spLocks noGrp="1"/>
          </p:cNvSpPr>
          <p:nvPr>
            <p:ph type="sldNum" sz="quarter" idx="11"/>
          </p:nvPr>
        </p:nvSpPr>
        <p:spPr/>
        <p:txBody>
          <a:bodyPr/>
          <a:lstStyle/>
          <a:p>
            <a:pPr>
              <a:defRPr/>
            </a:pPr>
            <a:fld id="{0805F4DB-E8E6-4A39-A058-937E339A47B1}" type="slidenum">
              <a:rPr lang="en-US" altLang="en-US" smtClean="0"/>
              <a:pPr>
                <a:defRPr/>
              </a:pPr>
              <a:t>51</a:t>
            </a:fld>
            <a:endParaRPr lang="en-US" altLang="en-US"/>
          </a:p>
        </p:txBody>
      </p:sp>
    </p:spTree>
    <p:extLst>
      <p:ext uri="{BB962C8B-B14F-4D97-AF65-F5344CB8AC3E}">
        <p14:creationId xmlns:p14="http://schemas.microsoft.com/office/powerpoint/2010/main" val="1978998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2CB0E30-DBC7-4670-A37E-C21FB20FBB91}" type="slidenum">
              <a:rPr lang="en-US" altLang="en-US" smtClean="0"/>
              <a:pPr>
                <a:defRPr/>
              </a:pPr>
              <a:t>52</a:t>
            </a:fld>
            <a:endParaRPr lang="en-US" altLang="en-US"/>
          </a:p>
        </p:txBody>
      </p:sp>
      <p:sp>
        <p:nvSpPr>
          <p:cNvPr id="92164" name="Title 1"/>
          <p:cNvSpPr txBox="1">
            <a:spLocks/>
          </p:cNvSpPr>
          <p:nvPr/>
        </p:nvSpPr>
        <p:spPr bwMode="auto">
          <a:xfrm>
            <a:off x="628650" y="365125"/>
            <a:ext cx="78867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en-US" sz="4400" dirty="0">
                <a:latin typeface="Arial" panose="020B0604020202020204" pitchFamily="34" charset="0"/>
                <a:ea typeface="Verdana" panose="020B0604030504040204" pitchFamily="34" charset="0"/>
                <a:cs typeface="Arial" panose="020B0604020202020204" pitchFamily="34" charset="0"/>
              </a:rPr>
              <a:t>Part </a:t>
            </a:r>
            <a:r>
              <a:rPr lang="en-US" altLang="en-US" sz="4400" dirty="0" smtClean="0">
                <a:latin typeface="Arial" panose="020B0604020202020204" pitchFamily="34" charset="0"/>
                <a:ea typeface="Verdana" panose="020B0604030504040204" pitchFamily="34" charset="0"/>
                <a:cs typeface="Arial" panose="020B0604020202020204" pitchFamily="34" charset="0"/>
              </a:rPr>
              <a:t>6:</a:t>
            </a:r>
            <a:r>
              <a:rPr lang="en-US" altLang="en-US" sz="4400" dirty="0">
                <a:latin typeface="Arial" panose="020B0604020202020204" pitchFamily="34" charset="0"/>
                <a:ea typeface="Verdana" panose="020B0604030504040204" pitchFamily="34" charset="0"/>
                <a:cs typeface="Arial" panose="020B0604020202020204" pitchFamily="34" charset="0"/>
              </a:rPr>
              <a:t/>
            </a:r>
            <a:br>
              <a:rPr lang="en-US" altLang="en-US" sz="4400" dirty="0">
                <a:latin typeface="Arial" panose="020B0604020202020204" pitchFamily="34" charset="0"/>
                <a:ea typeface="Verdana" panose="020B0604030504040204" pitchFamily="34" charset="0"/>
                <a:cs typeface="Arial" panose="020B0604020202020204" pitchFamily="34" charset="0"/>
              </a:rPr>
            </a:br>
            <a:r>
              <a:rPr lang="en-US" altLang="en-US" sz="4400" b="1" dirty="0">
                <a:latin typeface="Arial" panose="020B0604020202020204" pitchFamily="34" charset="0"/>
                <a:ea typeface="ＭＳ Ｐゴシック"/>
                <a:cs typeface="Arial" panose="020B0604020202020204" pitchFamily="34" charset="0"/>
              </a:rPr>
              <a:t>A Big (Common) Idea: </a:t>
            </a:r>
          </a:p>
          <a:p>
            <a:pPr eaLnBrk="1" hangingPunct="1">
              <a:lnSpc>
                <a:spcPct val="90000"/>
              </a:lnSpc>
            </a:pPr>
            <a:r>
              <a:rPr lang="en-US" altLang="en-US" sz="4400" b="1" dirty="0">
                <a:latin typeface="Arial" panose="020B0604020202020204" pitchFamily="34" charset="0"/>
                <a:ea typeface="ＭＳ Ｐゴシック"/>
                <a:cs typeface="Arial" panose="020B0604020202020204" pitchFamily="34" charset="0"/>
              </a:rPr>
              <a:t>Micro-services</a:t>
            </a:r>
            <a:endParaRPr lang="en-US" altLang="en-US" sz="4400" b="1" dirty="0">
              <a:latin typeface="Arial" panose="020B0604020202020204" pitchFamily="34" charset="0"/>
              <a:ea typeface="Verdana" panose="020B0604030504040204" pitchFamily="34" charset="0"/>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76200"/>
            <a:ext cx="46418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1" name="Title 1"/>
          <p:cNvSpPr>
            <a:spLocks noGrp="1"/>
          </p:cNvSpPr>
          <p:nvPr>
            <p:ph type="ctrTitle"/>
          </p:nvPr>
        </p:nvSpPr>
        <p:spPr>
          <a:xfrm>
            <a:off x="2057400" y="152400"/>
            <a:ext cx="7543800" cy="614363"/>
          </a:xfrm>
          <a:solidFill>
            <a:schemeClr val="bg1"/>
          </a:solidFill>
        </p:spPr>
        <p:txBody>
          <a:bodyPr/>
          <a:lstStyle/>
          <a:p>
            <a:r>
              <a:rPr lang="en-US" altLang="en-US" sz="2400" smtClean="0"/>
              <a:t>California Digital Library -  Microservices</a:t>
            </a:r>
          </a:p>
        </p:txBody>
      </p:sp>
      <p:pic>
        <p:nvPicPr>
          <p:cNvPr id="94212" name="Picture 3"/>
          <p:cNvPicPr>
            <a:picLocks noChangeAspect="1" noChangeArrowheads="1"/>
          </p:cNvPicPr>
          <p:nvPr/>
        </p:nvPicPr>
        <p:blipFill>
          <a:blip r:embed="rId4">
            <a:extLst>
              <a:ext uri="{28A0092B-C50C-407E-A947-70E740481C1C}">
                <a14:useLocalDpi xmlns:a14="http://schemas.microsoft.com/office/drawing/2010/main" val="0"/>
              </a:ext>
            </a:extLst>
          </a:blip>
          <a:srcRect t="10788"/>
          <a:stretch>
            <a:fillRect/>
          </a:stretch>
        </p:blipFill>
        <p:spPr bwMode="auto">
          <a:xfrm>
            <a:off x="4572000" y="914400"/>
            <a:ext cx="4572000"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307975" y="5491163"/>
            <a:ext cx="3905250" cy="523875"/>
          </a:xfrm>
          <a:prstGeom prst="rect">
            <a:avLst/>
          </a:prstGeom>
          <a:noFill/>
        </p:spPr>
        <p:txBody>
          <a:bodyPr>
            <a:spAutoFit/>
          </a:bodyPr>
          <a:lstStyle/>
          <a:p>
            <a:pPr eaLnBrk="1" hangingPunct="1">
              <a:defRPr/>
            </a:pPr>
            <a:r>
              <a:rPr lang="en-US" sz="1400" dirty="0">
                <a:solidFill>
                  <a:schemeClr val="accent1">
                    <a:lumMod val="75000"/>
                  </a:schemeClr>
                </a:solidFill>
                <a:latin typeface="Arial" charset="0"/>
                <a:cs typeface="Arial" charset="0"/>
              </a:rPr>
              <a:t>https://wiki.ucop.edu/display/Curation/Microservices</a:t>
            </a:r>
          </a:p>
        </p:txBody>
      </p:sp>
      <p:pic>
        <p:nvPicPr>
          <p:cNvPr id="942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4196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457200" y="2286000"/>
            <a:ext cx="82296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Archivematica - Artefactual Systems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C56AA557-B597-4883-A892-4942780059B4}"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1"/>
          <p:cNvSpPr txBox="1">
            <a:spLocks noChangeArrowheads="1"/>
          </p:cNvSpPr>
          <p:nvPr/>
        </p:nvSpPr>
        <p:spPr bwMode="auto">
          <a:xfrm>
            <a:off x="744538" y="5753100"/>
            <a:ext cx="6596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800">
                <a:latin typeface="Arial" panose="020B0604020202020204" pitchFamily="34" charset="0"/>
                <a:ea typeface="ＭＳ Ｐゴシック"/>
                <a:cs typeface="ＭＳ Ｐゴシック"/>
              </a:rPr>
              <a:t>https://wiki.archivematica.org/images/4/45/Micro-services1.png</a:t>
            </a:r>
          </a:p>
        </p:txBody>
      </p:sp>
      <p:pic>
        <p:nvPicPr>
          <p:cNvPr id="97283" name="Picture 5" descr="https://wiki.archivematica.org/images/4/45/Micro-servic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38" y="304800"/>
            <a:ext cx="7646987"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F088320F-014A-4BC4-A835-FD8520EBCC46}"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2362200"/>
            <a:ext cx="82296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Integrated Rule-Oriented Data System (iRODS)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C021F778-60D9-4E00-BB5F-EA4AF15BC974}"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8867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1" name="TextBox 1"/>
          <p:cNvSpPr txBox="1">
            <a:spLocks noChangeArrowheads="1"/>
          </p:cNvSpPr>
          <p:nvPr/>
        </p:nvSpPr>
        <p:spPr bwMode="auto">
          <a:xfrm>
            <a:off x="533400" y="5737225"/>
            <a:ext cx="7866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800">
                <a:latin typeface="Arial" panose="020B0604020202020204" pitchFamily="34" charset="0"/>
                <a:ea typeface="ＭＳ Ｐゴシック"/>
                <a:cs typeface="ＭＳ Ｐゴシック"/>
              </a:rPr>
              <a:t>https://www.irods.org/images/thumb/5/5c/irodsArch.jpg/600px-irodsArch.jpg</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D9C49820-4CAE-4709-BBE8-9652DFFE2DEF}"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533400" y="2438400"/>
            <a:ext cx="82296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Safety Deposit Box (SDB) – Tessella*</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7B9BE410-9DE9-4A24-8D1A-E29A8C8FC6FA}" type="slidenum">
              <a:rPr lang="en-US" altLang="en-US" smtClean="0"/>
              <a:pPr>
                <a:defRPr/>
              </a:pPr>
              <a:t>58</a:t>
            </a:fld>
            <a:endParaRPr lang="en-US" altLang="en-US"/>
          </a:p>
        </p:txBody>
      </p:sp>
      <p:sp>
        <p:nvSpPr>
          <p:cNvPr id="100357" name="TextBox 1"/>
          <p:cNvSpPr txBox="1">
            <a:spLocks noChangeArrowheads="1"/>
          </p:cNvSpPr>
          <p:nvPr/>
        </p:nvSpPr>
        <p:spPr bwMode="auto">
          <a:xfrm>
            <a:off x="609600" y="5410200"/>
            <a:ext cx="304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2400">
                <a:latin typeface="Arial" panose="020B0604020202020204" pitchFamily="34" charset="0"/>
                <a:ea typeface="ＭＳ Ｐゴシック"/>
                <a:cs typeface="ＭＳ Ｐゴシック"/>
              </a:rPr>
              <a:t>*See also Preservica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Object 1"/>
          <p:cNvGraphicFramePr>
            <a:graphicFrameLocks noChangeAspect="1"/>
          </p:cNvGraphicFramePr>
          <p:nvPr/>
        </p:nvGraphicFramePr>
        <p:xfrm>
          <a:off x="838200" y="227013"/>
          <a:ext cx="7467600" cy="5945187"/>
        </p:xfrm>
        <a:graphic>
          <a:graphicData uri="http://schemas.openxmlformats.org/presentationml/2006/ole">
            <mc:AlternateContent xmlns:mc="http://schemas.openxmlformats.org/markup-compatibility/2006">
              <mc:Choice xmlns:v="urn:schemas-microsoft-com:vml" Requires="v">
                <p:oleObj spid="_x0000_s101411" name="Bitmap Image" r:id="rId3" imgW="6885714" imgH="5761905" progId="PBrush">
                  <p:embed/>
                </p:oleObj>
              </mc:Choice>
              <mc:Fallback>
                <p:oleObj name="Bitmap Image" r:id="rId3" imgW="6885714" imgH="576190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7013"/>
                        <a:ext cx="7467600" cy="594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79" name="TextBox 2"/>
          <p:cNvSpPr txBox="1">
            <a:spLocks noChangeArrowheads="1"/>
          </p:cNvSpPr>
          <p:nvPr/>
        </p:nvSpPr>
        <p:spPr bwMode="auto">
          <a:xfrm>
            <a:off x="7010400" y="52578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200">
                <a:latin typeface="Arial" panose="020B0604020202020204" pitchFamily="34" charset="0"/>
                <a:ea typeface="ＭＳ Ｐゴシック"/>
                <a:cs typeface="ＭＳ Ｐゴシック"/>
              </a:rPr>
              <a:t>http://lib.stanford.edu/files/PASIG-DC.ppt</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dirty="0"/>
          </a:p>
        </p:txBody>
      </p:sp>
      <p:sp>
        <p:nvSpPr>
          <p:cNvPr id="3" name="Slide Number Placeholder 2"/>
          <p:cNvSpPr>
            <a:spLocks noGrp="1"/>
          </p:cNvSpPr>
          <p:nvPr>
            <p:ph type="sldNum" sz="quarter" idx="11"/>
          </p:nvPr>
        </p:nvSpPr>
        <p:spPr/>
        <p:txBody>
          <a:bodyPr/>
          <a:lstStyle/>
          <a:p>
            <a:pPr>
              <a:defRPr/>
            </a:pPr>
            <a:fld id="{D559FB8F-4ADC-4A84-A5D6-42F6D7A53FC1}"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r>
              <a:rPr lang="en-US" altLang="en-US" sz="3600" smtClean="0">
                <a:latin typeface="Arial" panose="020B0604020202020204" pitchFamily="34" charset="0"/>
                <a:ea typeface="ＭＳ Ｐゴシック"/>
                <a:cs typeface="Arial" panose="020B0604020202020204" pitchFamily="34" charset="0"/>
              </a:rPr>
              <a:t>Reference Model for an Open Archival Information System (OAIS)</a:t>
            </a:r>
          </a:p>
        </p:txBody>
      </p:sp>
      <p:sp>
        <p:nvSpPr>
          <p:cNvPr id="12290" name="Rectangle 2"/>
          <p:cNvSpPr>
            <a:spLocks noGrp="1" noChangeArrowheads="1"/>
          </p:cNvSpPr>
          <p:nvPr>
            <p:ph idx="1"/>
          </p:nvPr>
        </p:nvSpPr>
        <p:spPr/>
        <p:txBody>
          <a:bodyPr rtlCol="0">
            <a:normAutofit fontScale="92500" lnSpcReduction="10000"/>
          </a:bodyPr>
          <a:lstStyle/>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ISO Standard – Developed 1995-2002 within the Consultative Committee for Space Data Systems (CCSDS)</a:t>
            </a:r>
          </a:p>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Defines archival information systems at high level of abstraction</a:t>
            </a:r>
          </a:p>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OAIS = “An Archive, consisting of an organization, which may be part of a larger organization, of people and systems that has accepted the responsibility to preserve information and make it available for a Designated Community”</a:t>
            </a:r>
          </a:p>
          <a:p>
            <a:pPr fontAlgn="auto">
              <a:lnSpc>
                <a:spcPct val="90000"/>
              </a:lnSpc>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Concern with the “long term”</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B8F39C3E-BB7B-4780-A502-6AECBBE963F4}" type="slidenum">
              <a:rPr lang="en-US" altLang="en-US"/>
              <a:pPr>
                <a:defRPr/>
              </a:pPr>
              <a:t>6</a:t>
            </a:fld>
            <a:endParaRPr lang="en-US"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
            <a:ext cx="6632575"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TextBox 3"/>
          <p:cNvSpPr txBox="1">
            <a:spLocks noChangeArrowheads="1"/>
          </p:cNvSpPr>
          <p:nvPr/>
        </p:nvSpPr>
        <p:spPr bwMode="auto">
          <a:xfrm>
            <a:off x="973138" y="5781675"/>
            <a:ext cx="83994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200">
                <a:latin typeface="Arial" panose="020B0604020202020204" pitchFamily="34" charset="0"/>
                <a:ea typeface="ＭＳ Ｐゴシック"/>
                <a:cs typeface="ＭＳ Ｐゴシック"/>
              </a:rPr>
              <a:t>http://lib.stanford.edu/files/pasig-jan2012/13J4%20Evans%20PASIG%20CloudSolution-Mark%20Evans.pdf</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dirty="0"/>
          </a:p>
        </p:txBody>
      </p:sp>
      <p:sp>
        <p:nvSpPr>
          <p:cNvPr id="3" name="Slide Number Placeholder 2"/>
          <p:cNvSpPr>
            <a:spLocks noGrp="1"/>
          </p:cNvSpPr>
          <p:nvPr>
            <p:ph type="sldNum" sz="quarter" idx="11"/>
          </p:nvPr>
        </p:nvSpPr>
        <p:spPr/>
        <p:txBody>
          <a:bodyPr/>
          <a:lstStyle/>
          <a:p>
            <a:pPr>
              <a:defRPr/>
            </a:pPr>
            <a:fld id="{F818413C-703C-4F7E-A701-3ECC309B6F67}"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2CB0E30-DBC7-4670-A37E-C21FB20FBB91}" type="slidenum">
              <a:rPr lang="en-US" altLang="en-US" smtClean="0"/>
              <a:pPr>
                <a:defRPr/>
              </a:pPr>
              <a:t>61</a:t>
            </a:fld>
            <a:endParaRPr lang="en-US" altLang="en-US"/>
          </a:p>
        </p:txBody>
      </p:sp>
      <p:sp>
        <p:nvSpPr>
          <p:cNvPr id="92164" name="Title 1"/>
          <p:cNvSpPr txBox="1">
            <a:spLocks/>
          </p:cNvSpPr>
          <p:nvPr/>
        </p:nvSpPr>
        <p:spPr bwMode="auto">
          <a:xfrm>
            <a:off x="620183" y="1219200"/>
            <a:ext cx="78867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en-US" sz="4400" dirty="0">
                <a:latin typeface="Arial" panose="020B0604020202020204" pitchFamily="34" charset="0"/>
                <a:ea typeface="Verdana" panose="020B0604030504040204" pitchFamily="34" charset="0"/>
                <a:cs typeface="Arial" panose="020B0604020202020204" pitchFamily="34" charset="0"/>
              </a:rPr>
              <a:t>Part </a:t>
            </a:r>
            <a:r>
              <a:rPr lang="en-US" altLang="en-US" sz="4400" dirty="0" smtClean="0">
                <a:latin typeface="Arial" panose="020B0604020202020204" pitchFamily="34" charset="0"/>
                <a:ea typeface="Verdana" panose="020B0604030504040204" pitchFamily="34" charset="0"/>
                <a:cs typeface="Arial" panose="020B0604020202020204" pitchFamily="34" charset="0"/>
              </a:rPr>
              <a:t>7:</a:t>
            </a:r>
            <a:r>
              <a:rPr lang="en-US" altLang="en-US" sz="4400" dirty="0">
                <a:latin typeface="Arial" panose="020B0604020202020204" pitchFamily="34" charset="0"/>
                <a:ea typeface="Verdana" panose="020B0604030504040204" pitchFamily="34" charset="0"/>
                <a:cs typeface="Arial" panose="020B0604020202020204" pitchFamily="34" charset="0"/>
              </a:rPr>
              <a:t/>
            </a:r>
            <a:br>
              <a:rPr lang="en-US" altLang="en-US" sz="4400" dirty="0">
                <a:latin typeface="Arial" panose="020B0604020202020204" pitchFamily="34" charset="0"/>
                <a:ea typeface="Verdana" panose="020B0604030504040204" pitchFamily="34" charset="0"/>
                <a:cs typeface="Arial" panose="020B0604020202020204" pitchFamily="34" charset="0"/>
              </a:rPr>
            </a:br>
            <a:r>
              <a:rPr lang="en-US" altLang="en-US" sz="4400" b="1" dirty="0" smtClean="0">
                <a:latin typeface="Arial" panose="020B0604020202020204" pitchFamily="34" charset="0"/>
                <a:ea typeface="ＭＳ Ｐゴシック"/>
                <a:cs typeface="Arial" panose="020B0604020202020204" pitchFamily="34" charset="0"/>
              </a:rPr>
              <a:t>Example of System for Data Sets – </a:t>
            </a:r>
            <a:r>
              <a:rPr lang="en-US" altLang="en-US" sz="4400" b="1" dirty="0" err="1" smtClean="0">
                <a:latin typeface="Arial" panose="020B0604020202020204" pitchFamily="34" charset="0"/>
                <a:ea typeface="ＭＳ Ｐゴシック"/>
                <a:cs typeface="Arial" panose="020B0604020202020204" pitchFamily="34" charset="0"/>
              </a:rPr>
              <a:t>DataVerse</a:t>
            </a:r>
            <a:r>
              <a:rPr lang="en-US" altLang="en-US" sz="4400" b="1" dirty="0" smtClean="0">
                <a:latin typeface="Arial" panose="020B0604020202020204" pitchFamily="34" charset="0"/>
                <a:ea typeface="ＭＳ Ｐゴシック"/>
                <a:cs typeface="Arial" panose="020B0604020202020204" pitchFamily="34" charset="0"/>
              </a:rPr>
              <a:t> Network (DVN)</a:t>
            </a:r>
            <a:endParaRPr lang="en-US" altLang="en-US" sz="44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0777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Dataverse</a:t>
            </a:r>
            <a:r>
              <a:rPr lang="en-US" dirty="0" smtClean="0"/>
              <a:t> Network (DVN)</a:t>
            </a:r>
            <a:endParaRPr lang="en-US" dirty="0"/>
          </a:p>
        </p:txBody>
      </p:sp>
      <p:sp>
        <p:nvSpPr>
          <p:cNvPr id="3" name="Content Placeholder 2"/>
          <p:cNvSpPr>
            <a:spLocks noGrp="1"/>
          </p:cNvSpPr>
          <p:nvPr>
            <p:ph idx="1"/>
          </p:nvPr>
        </p:nvSpPr>
        <p:spPr/>
        <p:txBody>
          <a:bodyPr/>
          <a:lstStyle/>
          <a:p>
            <a:r>
              <a:rPr lang="en-US" sz="2400" dirty="0" smtClean="0"/>
              <a:t>Open </a:t>
            </a:r>
            <a:r>
              <a:rPr lang="en-US" sz="2400" dirty="0"/>
              <a:t>source web </a:t>
            </a:r>
            <a:r>
              <a:rPr lang="en-US" sz="2400" dirty="0" smtClean="0"/>
              <a:t>application developed by the </a:t>
            </a:r>
            <a:r>
              <a:rPr lang="en-US" sz="2400" dirty="0"/>
              <a:t>Institute for Quantitative Social </a:t>
            </a:r>
            <a:r>
              <a:rPr lang="en-US" sz="2400" dirty="0" smtClean="0"/>
              <a:t>Science (IQSS) at Harvard University “to </a:t>
            </a:r>
            <a:r>
              <a:rPr lang="en-US" sz="2400" dirty="0"/>
              <a:t>share, preserve, cite, explore and analyze research data</a:t>
            </a:r>
            <a:r>
              <a:rPr lang="en-US" sz="2400" dirty="0" smtClean="0"/>
              <a:t>.”</a:t>
            </a:r>
          </a:p>
          <a:p>
            <a:r>
              <a:rPr lang="en-US" sz="2400" dirty="0" smtClean="0"/>
              <a:t>A </a:t>
            </a:r>
            <a:r>
              <a:rPr lang="en-US" sz="2400" dirty="0" err="1"/>
              <a:t>Dataverse</a:t>
            </a:r>
            <a:r>
              <a:rPr lang="en-US" sz="2400" dirty="0"/>
              <a:t> repository </a:t>
            </a:r>
            <a:r>
              <a:rPr lang="en-US" sz="2400" dirty="0" smtClean="0"/>
              <a:t>can host </a:t>
            </a:r>
            <a:r>
              <a:rPr lang="en-US" sz="2400" dirty="0"/>
              <a:t>multiple </a:t>
            </a:r>
            <a:r>
              <a:rPr lang="en-US" sz="2400" dirty="0" smtClean="0"/>
              <a:t>“</a:t>
            </a:r>
            <a:r>
              <a:rPr lang="en-US" sz="2400" dirty="0" err="1" smtClean="0"/>
              <a:t>dataverses</a:t>
            </a:r>
            <a:r>
              <a:rPr lang="en-US" sz="2400" dirty="0" smtClean="0"/>
              <a:t>.”</a:t>
            </a:r>
          </a:p>
          <a:p>
            <a:r>
              <a:rPr lang="en-US" sz="2400" dirty="0" smtClean="0"/>
              <a:t>Datasets include both data files and descriptive </a:t>
            </a:r>
            <a:r>
              <a:rPr lang="en-US" sz="2400" dirty="0"/>
              <a:t>metadata </a:t>
            </a:r>
            <a:r>
              <a:rPr lang="en-US" sz="2400" dirty="0" smtClean="0"/>
              <a:t>(documentation and possibly code).</a:t>
            </a:r>
            <a:endParaRPr lang="en-US" sz="2400" dirty="0"/>
          </a:p>
        </p:txBody>
      </p:sp>
      <p:sp>
        <p:nvSpPr>
          <p:cNvPr id="4" name="Footer Placeholder 3"/>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5" name="Slide Number Placeholder 4"/>
          <p:cNvSpPr>
            <a:spLocks noGrp="1"/>
          </p:cNvSpPr>
          <p:nvPr>
            <p:ph type="sldNum" sz="quarter" idx="11"/>
          </p:nvPr>
        </p:nvSpPr>
        <p:spPr/>
        <p:txBody>
          <a:bodyPr/>
          <a:lstStyle/>
          <a:p>
            <a:pPr>
              <a:defRPr/>
            </a:pPr>
            <a:fld id="{0805F4DB-E8E6-4A39-A058-937E339A47B1}" type="slidenum">
              <a:rPr lang="en-US" altLang="en-US" smtClean="0"/>
              <a:pPr>
                <a:defRPr/>
              </a:pPr>
              <a:t>62</a:t>
            </a:fld>
            <a:endParaRPr lang="en-US" altLang="en-US"/>
          </a:p>
        </p:txBody>
      </p:sp>
    </p:spTree>
    <p:extLst>
      <p:ext uri="{BB962C8B-B14F-4D97-AF65-F5344CB8AC3E}">
        <p14:creationId xmlns:p14="http://schemas.microsoft.com/office/powerpoint/2010/main" val="3363352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EB04597-9E2C-40E4-9197-517D8BE6D028}" type="slidenum">
              <a:rPr lang="en-US" altLang="en-US" smtClean="0"/>
              <a:pPr>
                <a:defRPr/>
              </a:pPr>
              <a:t>63</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
            <a:ext cx="8153400" cy="5585981"/>
          </a:xfrm>
          <a:prstGeom prst="rect">
            <a:avLst/>
          </a:prstGeom>
        </p:spPr>
      </p:pic>
      <p:sp>
        <p:nvSpPr>
          <p:cNvPr id="7" name="TextBox 6"/>
          <p:cNvSpPr txBox="1"/>
          <p:nvPr/>
        </p:nvSpPr>
        <p:spPr>
          <a:xfrm>
            <a:off x="2590800" y="5850400"/>
            <a:ext cx="4779706" cy="461665"/>
          </a:xfrm>
          <a:prstGeom prst="rect">
            <a:avLst/>
          </a:prstGeom>
          <a:noFill/>
        </p:spPr>
        <p:txBody>
          <a:bodyPr wrap="none" rtlCol="0">
            <a:spAutoFit/>
          </a:bodyPr>
          <a:lstStyle/>
          <a:p>
            <a:r>
              <a:rPr lang="en-US" dirty="0">
                <a:hlinkClick r:id="rId3"/>
              </a:rPr>
              <a:t>http://dataverse.org/software-features</a:t>
            </a:r>
            <a:endParaRPr lang="en-US" dirty="0"/>
          </a:p>
        </p:txBody>
      </p:sp>
    </p:spTree>
    <p:extLst>
      <p:ext uri="{BB962C8B-B14F-4D97-AF65-F5344CB8AC3E}">
        <p14:creationId xmlns:p14="http://schemas.microsoft.com/office/powerpoint/2010/main" val="2980059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2EB04597-9E2C-40E4-9197-517D8BE6D028}" type="slidenum">
              <a:rPr lang="en-US" altLang="en-US" smtClean="0"/>
              <a:pPr>
                <a:defRPr/>
              </a:pPr>
              <a:t>64</a:t>
            </a:fld>
            <a:endParaRPr lang="en-US" altLang="en-US"/>
          </a:p>
        </p:txBody>
      </p:sp>
      <p:sp>
        <p:nvSpPr>
          <p:cNvPr id="4" name="TextBox 3"/>
          <p:cNvSpPr txBox="1"/>
          <p:nvPr/>
        </p:nvSpPr>
        <p:spPr>
          <a:xfrm>
            <a:off x="2819400" y="5867400"/>
            <a:ext cx="3524555" cy="461665"/>
          </a:xfrm>
          <a:prstGeom prst="rect">
            <a:avLst/>
          </a:prstGeom>
          <a:noFill/>
        </p:spPr>
        <p:txBody>
          <a:bodyPr wrap="none" rtlCol="0">
            <a:spAutoFit/>
          </a:bodyPr>
          <a:lstStyle/>
          <a:p>
            <a:r>
              <a:rPr lang="en-US" dirty="0">
                <a:hlinkClick r:id="rId2"/>
              </a:rPr>
              <a:t>https://demo.dataverse.org/</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76200"/>
            <a:ext cx="8382000" cy="5898445"/>
          </a:xfrm>
          <a:prstGeom prst="rect">
            <a:avLst/>
          </a:prstGeom>
        </p:spPr>
      </p:pic>
    </p:spTree>
    <p:extLst>
      <p:ext uri="{BB962C8B-B14F-4D97-AF65-F5344CB8AC3E}">
        <p14:creationId xmlns:p14="http://schemas.microsoft.com/office/powerpoint/2010/main" val="3818055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F117E41E-F082-4454-918E-4BA1A18258D9}" type="slidenum">
              <a:rPr lang="en-US" altLang="en-US" smtClean="0"/>
              <a:pPr>
                <a:defRPr/>
              </a:pPr>
              <a:t>65</a:t>
            </a:fld>
            <a:endParaRPr lang="en-US" altLang="en-US"/>
          </a:p>
        </p:txBody>
      </p:sp>
      <p:sp>
        <p:nvSpPr>
          <p:cNvPr id="103428" name="Title 1"/>
          <p:cNvSpPr txBox="1">
            <a:spLocks/>
          </p:cNvSpPr>
          <p:nvPr/>
        </p:nvSpPr>
        <p:spPr bwMode="auto">
          <a:xfrm>
            <a:off x="628650" y="365125"/>
            <a:ext cx="78867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en-US" sz="4400" dirty="0">
                <a:latin typeface="Arial" panose="020B0604020202020204" pitchFamily="34" charset="0"/>
                <a:ea typeface="Verdana" panose="020B0604030504040204" pitchFamily="34" charset="0"/>
                <a:cs typeface="Arial" panose="020B0604020202020204" pitchFamily="34" charset="0"/>
              </a:rPr>
              <a:t>Part </a:t>
            </a:r>
            <a:r>
              <a:rPr lang="en-US" altLang="en-US" sz="4400" dirty="0" smtClean="0">
                <a:latin typeface="Arial" panose="020B0604020202020204" pitchFamily="34" charset="0"/>
                <a:ea typeface="Verdana" panose="020B0604030504040204" pitchFamily="34" charset="0"/>
                <a:cs typeface="Arial" panose="020B0604020202020204" pitchFamily="34" charset="0"/>
              </a:rPr>
              <a:t>8:</a:t>
            </a:r>
            <a:r>
              <a:rPr lang="en-US" altLang="en-US" sz="4400" dirty="0">
                <a:latin typeface="Arial" panose="020B0604020202020204" pitchFamily="34" charset="0"/>
                <a:ea typeface="Verdana" panose="020B0604030504040204" pitchFamily="34" charset="0"/>
                <a:cs typeface="Arial" panose="020B0604020202020204" pitchFamily="34" charset="0"/>
              </a:rPr>
              <a:t/>
            </a:r>
            <a:br>
              <a:rPr lang="en-US" altLang="en-US" sz="4400" dirty="0">
                <a:latin typeface="Arial" panose="020B0604020202020204" pitchFamily="34" charset="0"/>
                <a:ea typeface="Verdana" panose="020B0604030504040204" pitchFamily="34" charset="0"/>
                <a:cs typeface="Arial" panose="020B0604020202020204" pitchFamily="34" charset="0"/>
              </a:rPr>
            </a:br>
            <a:r>
              <a:rPr lang="en-US" altLang="en-US" sz="4400" b="1" dirty="0">
                <a:latin typeface="Arial" panose="020B0604020202020204" pitchFamily="34" charset="0"/>
                <a:ea typeface="ＭＳ Ｐゴシック"/>
                <a:cs typeface="Arial" panose="020B0604020202020204" pitchFamily="34" charset="0"/>
              </a:rPr>
              <a:t>Representing Workflows</a:t>
            </a:r>
            <a:endParaRPr lang="en-US" altLang="en-US" sz="4400" b="1" dirty="0">
              <a:latin typeface="Arial" panose="020B0604020202020204" pitchFamily="34" charset="0"/>
              <a:ea typeface="Verdana" panose="020B060403050404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457200"/>
            <a:ext cx="8229600" cy="1143000"/>
          </a:xfrm>
        </p:spPr>
        <p:txBody>
          <a:bodyPr rtlCol="0">
            <a:normAutofit fontScale="90000"/>
          </a:bodyPr>
          <a:lstStyle/>
          <a:p>
            <a:pPr fontAlgn="auto">
              <a:spcAft>
                <a:spcPts val="0"/>
              </a:spcAft>
              <a:defRPr/>
            </a:pPr>
            <a:r>
              <a:rPr lang="en-US" altLang="en-US" sz="5400" smtClean="0">
                <a:latin typeface="Arial" panose="020B0604020202020204" pitchFamily="34" charset="0"/>
                <a:ea typeface="ＭＳ Ｐゴシック" pitchFamily="34" charset="-128"/>
                <a:cs typeface="Arial" panose="020B0604020202020204" pitchFamily="34" charset="0"/>
              </a:rPr>
              <a:t>Work Flow – The Thing to be Represented</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BB94CD0B-69D4-45BC-9020-F16102ECD98E}" type="slidenum">
              <a:rPr lang="en-US" altLang="en-US"/>
              <a:pPr>
                <a:defRPr/>
              </a:pPr>
              <a:t>66</a:t>
            </a:fld>
            <a:endParaRPr lang="en-US" altLang="en-US"/>
          </a:p>
        </p:txBody>
      </p:sp>
      <p:sp>
        <p:nvSpPr>
          <p:cNvPr id="10445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Calibri" panose="020F0502020204030204" pitchFamily="34" charset="0"/>
              <a:ea typeface="ＭＳ Ｐゴシック"/>
              <a:cs typeface="ＭＳ Ｐゴシック"/>
            </a:endParaRPr>
          </a:p>
        </p:txBody>
      </p:sp>
      <p:sp>
        <p:nvSpPr>
          <p:cNvPr id="10445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1800">
              <a:latin typeface="Calibri" panose="020F0502020204030204" pitchFamily="34" charset="0"/>
              <a:ea typeface="ＭＳ Ｐゴシック"/>
              <a:cs typeface="ＭＳ Ｐゴシック"/>
            </a:endParaRPr>
          </a:p>
        </p:txBody>
      </p:sp>
      <p:sp>
        <p:nvSpPr>
          <p:cNvPr id="104455" name="TextBox 9"/>
          <p:cNvSpPr txBox="1">
            <a:spLocks noChangeArrowheads="1"/>
          </p:cNvSpPr>
          <p:nvPr/>
        </p:nvSpPr>
        <p:spPr bwMode="auto">
          <a:xfrm>
            <a:off x="381000" y="2230438"/>
            <a:ext cx="83058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4000">
                <a:latin typeface="Arial" panose="020B0604020202020204" pitchFamily="34" charset="0"/>
                <a:ea typeface="ＭＳ Ｐゴシック"/>
                <a:cs typeface="Arial" panose="020B0604020202020204" pitchFamily="34" charset="0"/>
              </a:rPr>
              <a:t>“the sequence of processes through which a piece of work passes from initiation to completion”</a:t>
            </a:r>
          </a:p>
          <a:p>
            <a:pPr eaLnBrk="1" hangingPunct="1">
              <a:spcBef>
                <a:spcPct val="0"/>
              </a:spcBef>
              <a:buFontTx/>
              <a:buNone/>
            </a:pPr>
            <a:r>
              <a:rPr lang="en-US" altLang="en-US">
                <a:latin typeface="Arial" panose="020B0604020202020204" pitchFamily="34" charset="0"/>
                <a:ea typeface="ＭＳ Ｐゴシック"/>
                <a:cs typeface="Arial" panose="020B0604020202020204" pitchFamily="34" charset="0"/>
              </a:rPr>
              <a:t>(Oxford English Dictionary, Second Edition, 1989)</a:t>
            </a:r>
          </a:p>
          <a:p>
            <a:pPr eaLnBrk="1" hangingPunct="1">
              <a:spcBef>
                <a:spcPct val="0"/>
              </a:spcBef>
              <a:buFontTx/>
              <a:buNone/>
            </a:pPr>
            <a:endParaRPr lang="en-US" altLang="en-US" sz="1800">
              <a:latin typeface="Arial" panose="020B0604020202020204" pitchFamily="34" charset="0"/>
              <a:ea typeface="ＭＳ Ｐゴシック"/>
              <a:cs typeface="Arial" panose="020B060402020202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en-US" smtClean="0">
                <a:latin typeface="Arial" panose="020B0604020202020204" pitchFamily="34" charset="0"/>
                <a:ea typeface="ＭＳ Ｐゴシック"/>
                <a:cs typeface="Arial" panose="020B0604020202020204" pitchFamily="34" charset="0"/>
              </a:rPr>
              <a:t>Workflows vs. Functions</a:t>
            </a:r>
          </a:p>
        </p:txBody>
      </p:sp>
      <p:sp>
        <p:nvSpPr>
          <p:cNvPr id="106499" name="Content Placeholder 2"/>
          <p:cNvSpPr>
            <a:spLocks noGrp="1"/>
          </p:cNvSpPr>
          <p:nvPr>
            <p:ph idx="1"/>
          </p:nvPr>
        </p:nvSpPr>
        <p:spPr/>
        <p:txBody>
          <a:bodyPr/>
          <a:lstStyle/>
          <a:p>
            <a:r>
              <a:rPr lang="en-US" altLang="en-US" smtClean="0">
                <a:latin typeface="Arial" panose="020B0604020202020204" pitchFamily="34" charset="0"/>
                <a:ea typeface="ＭＳ Ｐゴシック"/>
                <a:cs typeface="Arial" panose="020B0604020202020204" pitchFamily="34" charset="0"/>
              </a:rPr>
              <a:t>Functions are generally expressed to be “workflow agnostic”</a:t>
            </a:r>
          </a:p>
          <a:p>
            <a:r>
              <a:rPr lang="en-US" altLang="en-US" smtClean="0">
                <a:latin typeface="Arial" panose="020B0604020202020204" pitchFamily="34" charset="0"/>
                <a:ea typeface="ＭＳ Ｐゴシック"/>
                <a:cs typeface="Arial" panose="020B0604020202020204" pitchFamily="34" charset="0"/>
              </a:rPr>
              <a:t>In practice, the functions have to be pieced together in specific ways that are appropriate to the particular context</a:t>
            </a:r>
          </a:p>
          <a:p>
            <a:r>
              <a:rPr lang="en-US" altLang="en-US" smtClean="0">
                <a:latin typeface="Arial" panose="020B0604020202020204" pitchFamily="34" charset="0"/>
                <a:ea typeface="ＭＳ Ｐゴシック"/>
                <a:cs typeface="Arial" panose="020B0604020202020204" pitchFamily="34" charset="0"/>
              </a:rPr>
              <a:t>If the functions are the verbs, then the workflows are the sentences (or paragraphs...)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753474C5-352C-40FE-B2F5-6BBE9DB49484}" type="slidenum">
              <a:rPr lang="en-US" altLang="en-US"/>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685800" y="381000"/>
            <a:ext cx="77724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Work Flows as Models – Representations of the Thing</a:t>
            </a:r>
          </a:p>
        </p:txBody>
      </p:sp>
      <p:sp>
        <p:nvSpPr>
          <p:cNvPr id="107523" name="Content Placeholder 2"/>
          <p:cNvSpPr>
            <a:spLocks noGrp="1"/>
          </p:cNvSpPr>
          <p:nvPr>
            <p:ph idx="1"/>
          </p:nvPr>
        </p:nvSpPr>
        <p:spPr>
          <a:xfrm>
            <a:off x="457200" y="1798638"/>
            <a:ext cx="8229600" cy="4525962"/>
          </a:xfrm>
        </p:spPr>
        <p:txBody>
          <a:bodyPr/>
          <a:lstStyle/>
          <a:p>
            <a:r>
              <a:rPr lang="en-US" altLang="en-US" smtClean="0">
                <a:latin typeface="Arial" panose="020B0604020202020204" pitchFamily="34" charset="0"/>
                <a:ea typeface="ＭＳ Ｐゴシック"/>
                <a:cs typeface="Arial" panose="020B0604020202020204" pitchFamily="34" charset="0"/>
              </a:rPr>
              <a:t>Explicit, symbolic representation of the workflow</a:t>
            </a:r>
          </a:p>
          <a:p>
            <a:r>
              <a:rPr lang="en-US" altLang="en-US" smtClean="0">
                <a:latin typeface="Arial" panose="020B0604020202020204" pitchFamily="34" charset="0"/>
                <a:ea typeface="ＭＳ Ｐゴシック"/>
                <a:cs typeface="Arial" panose="020B0604020202020204" pitchFamily="34" charset="0"/>
              </a:rPr>
              <a:t>Usually inspired by new system design or attempts to reengineer a process</a:t>
            </a:r>
          </a:p>
          <a:p>
            <a:r>
              <a:rPr lang="en-US" altLang="en-US" smtClean="0">
                <a:latin typeface="Arial" panose="020B0604020202020204" pitchFamily="34" charset="0"/>
                <a:ea typeface="ＭＳ Ｐゴシック"/>
                <a:cs typeface="Arial" panose="020B0604020202020204" pitchFamily="34" charset="0"/>
              </a:rPr>
              <a:t>There are many different ways to model a workflow</a:t>
            </a:r>
          </a:p>
          <a:p>
            <a:r>
              <a:rPr lang="en-US" altLang="en-US" smtClean="0">
                <a:latin typeface="Arial" panose="020B0604020202020204" pitchFamily="34" charset="0"/>
                <a:ea typeface="ＭＳ Ｐゴシック"/>
                <a:cs typeface="Arial" panose="020B0604020202020204" pitchFamily="34" charset="0"/>
              </a:rPr>
              <a:t>But the basic components tend to be similar</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4494C4D2-5649-4C90-8FCF-BBD133C101FC}" type="slidenum">
              <a:rPr lang="en-US" altLang="en-US"/>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96913" y="228600"/>
            <a:ext cx="7772400" cy="1143000"/>
          </a:xfrm>
        </p:spPr>
        <p:txBody>
          <a:bodyPr/>
          <a:lstStyle/>
          <a:p>
            <a:r>
              <a:rPr lang="en-US" altLang="en-US" sz="3400" smtClean="0">
                <a:latin typeface="Arial" panose="020B0604020202020204" pitchFamily="34" charset="0"/>
                <a:ea typeface="ＭＳ Ｐゴシック"/>
                <a:cs typeface="Arial" panose="020B0604020202020204" pitchFamily="34" charset="0"/>
              </a:rPr>
              <a:t>Models and Abstractions are Essential for Work in a Complex World</a:t>
            </a:r>
          </a:p>
        </p:txBody>
      </p:sp>
      <p:sp>
        <p:nvSpPr>
          <p:cNvPr id="108547" name="Rectangle 3"/>
          <p:cNvSpPr>
            <a:spLocks noGrp="1" noChangeArrowheads="1"/>
          </p:cNvSpPr>
          <p:nvPr>
            <p:ph idx="1"/>
          </p:nvPr>
        </p:nvSpPr>
        <p:spPr>
          <a:xfrm>
            <a:off x="696913" y="1809750"/>
            <a:ext cx="7772400" cy="4114800"/>
          </a:xfrm>
        </p:spPr>
        <p:txBody>
          <a:bodyPr/>
          <a:lstStyle/>
          <a:p>
            <a:r>
              <a:rPr lang="en-US" altLang="en-US" smtClean="0">
                <a:latin typeface="Arial" panose="020B0604020202020204" pitchFamily="34" charset="0"/>
                <a:ea typeface="ＭＳ Ｐゴシック"/>
                <a:cs typeface="Arial" panose="020B0604020202020204" pitchFamily="34" charset="0"/>
              </a:rPr>
              <a:t>Model – Simplified but representative version of something else</a:t>
            </a:r>
          </a:p>
          <a:p>
            <a:r>
              <a:rPr lang="en-US" altLang="en-US" smtClean="0">
                <a:latin typeface="Arial" panose="020B0604020202020204" pitchFamily="34" charset="0"/>
                <a:ea typeface="ＭＳ Ｐゴシック"/>
                <a:cs typeface="Arial" panose="020B0604020202020204" pitchFamily="34" charset="0"/>
              </a:rPr>
              <a:t>Abstraction -  Hides complexity while still acknowledging that it exists</a:t>
            </a:r>
          </a:p>
          <a:p>
            <a:r>
              <a:rPr lang="en-US" altLang="en-US" smtClean="0">
                <a:latin typeface="Arial" panose="020B0604020202020204" pitchFamily="34" charset="0"/>
                <a:ea typeface="ＭＳ Ｐゴシック"/>
                <a:cs typeface="Arial" panose="020B0604020202020204" pitchFamily="34" charset="0"/>
              </a:rPr>
              <a:t>Two senses of abstraction* – Free of specific content (context independent) and formally specified</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658051E4-7BFE-449C-9958-43C1B7AA9FCD}" type="slidenum">
              <a:rPr lang="en-US" altLang="en-US"/>
              <a:pPr>
                <a:defRPr/>
              </a:pPr>
              <a:t>69</a:t>
            </a:fld>
            <a:endParaRPr lang="en-US" altLang="en-US"/>
          </a:p>
        </p:txBody>
      </p:sp>
      <p:sp>
        <p:nvSpPr>
          <p:cNvPr id="108550" name="TextBox 1"/>
          <p:cNvSpPr txBox="1">
            <a:spLocks noChangeArrowheads="1"/>
          </p:cNvSpPr>
          <p:nvPr/>
        </p:nvSpPr>
        <p:spPr bwMode="auto">
          <a:xfrm>
            <a:off x="838200" y="5356225"/>
            <a:ext cx="822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ＭＳ Ｐゴシック"/>
              </a:rPr>
              <a:t>*Andrew Delano Abbott, </a:t>
            </a:r>
            <a:r>
              <a:rPr lang="en-US" altLang="en-US" sz="1400" i="1">
                <a:latin typeface="Arial" panose="020B0604020202020204" pitchFamily="34" charset="0"/>
                <a:ea typeface="ＭＳ Ｐゴシック"/>
                <a:cs typeface="ＭＳ Ｐゴシック"/>
              </a:rPr>
              <a:t>The System of Professions: An Essay on the Division of Expert Labor (Chicago: University of Chicago Press, 1988).</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28650" y="365125"/>
            <a:ext cx="7886700" cy="1692275"/>
          </a:xfrm>
        </p:spPr>
        <p:txBody>
          <a:bodyPr rtlCol="0">
            <a:normAutofit fontScale="90000"/>
          </a:bodyPr>
          <a:lstStyle/>
          <a:p>
            <a:pPr fontAlgn="auto">
              <a:spcAft>
                <a:spcPts val="0"/>
              </a:spcAft>
              <a:defRPr/>
            </a:pPr>
            <a:r>
              <a:rPr lang="en-US" altLang="en-US" dirty="0" smtClean="0">
                <a:latin typeface="Arial" panose="020B0604020202020204" pitchFamily="34" charset="0"/>
                <a:cs typeface="Arial" panose="020B0604020202020204" pitchFamily="34" charset="0"/>
              </a:rPr>
              <a:t>Part 1:</a:t>
            </a:r>
            <a:br>
              <a:rPr lang="en-US" altLang="en-US"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Fundamental OAIS Terms and Concepts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3D84C68B-C141-4342-B0E6-7621D190E509}" type="slidenum">
              <a:rPr lang="en-US" altLang="en-US"/>
              <a:pPr>
                <a:defRPr/>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smtClean="0">
                <a:latin typeface="Arial" panose="020B0604020202020204" pitchFamily="34" charset="0"/>
                <a:ea typeface="ＭＳ Ｐゴシック"/>
                <a:cs typeface="Arial" panose="020B0604020202020204" pitchFamily="34" charset="0"/>
              </a:rPr>
              <a:t>Models</a:t>
            </a:r>
          </a:p>
        </p:txBody>
      </p:sp>
      <p:sp>
        <p:nvSpPr>
          <p:cNvPr id="110595" name="Content Placeholder 2"/>
          <p:cNvSpPr>
            <a:spLocks noGrp="1"/>
          </p:cNvSpPr>
          <p:nvPr>
            <p:ph idx="1"/>
          </p:nvPr>
        </p:nvSpPr>
        <p:spPr/>
        <p:txBody>
          <a:bodyPr/>
          <a:lstStyle/>
          <a:p>
            <a:r>
              <a:rPr lang="en-US" altLang="en-US" smtClean="0">
                <a:latin typeface="Arial" panose="020B0604020202020204" pitchFamily="34" charset="0"/>
                <a:ea typeface="ＭＳ Ｐゴシック"/>
                <a:cs typeface="Arial" panose="020B0604020202020204" pitchFamily="34" charset="0"/>
              </a:rPr>
              <a:t>Purposely simplified view of reality</a:t>
            </a:r>
          </a:p>
          <a:p>
            <a:r>
              <a:rPr lang="en-US" altLang="en-US" smtClean="0">
                <a:latin typeface="Arial" panose="020B0604020202020204" pitchFamily="34" charset="0"/>
                <a:ea typeface="ＭＳ Ｐゴシック"/>
                <a:cs typeface="Arial" panose="020B0604020202020204" pitchFamily="34" charset="0"/>
              </a:rPr>
              <a:t>Valuable for planning &amp; making inferences</a:t>
            </a:r>
          </a:p>
          <a:p>
            <a:r>
              <a:rPr lang="en-US" altLang="en-US" smtClean="0">
                <a:latin typeface="Arial" panose="020B0604020202020204" pitchFamily="34" charset="0"/>
                <a:ea typeface="ＭＳ Ｐゴシック"/>
                <a:cs typeface="Arial" panose="020B0604020202020204" pitchFamily="34" charset="0"/>
              </a:rPr>
              <a:t>No single model will be appropriate for all purposes</a:t>
            </a:r>
          </a:p>
          <a:p>
            <a:r>
              <a:rPr lang="en-US" altLang="en-US" smtClean="0">
                <a:latin typeface="Arial" panose="020B0604020202020204" pitchFamily="34" charset="0"/>
                <a:ea typeface="ＭＳ Ｐゴシック"/>
                <a:cs typeface="Arial" panose="020B0604020202020204" pitchFamily="34" charset="0"/>
              </a:rPr>
              <a:t>Varing levels of detail &amp; granularity</a:t>
            </a:r>
          </a:p>
          <a:p>
            <a:r>
              <a:rPr lang="en-US" altLang="en-US" smtClean="0">
                <a:latin typeface="Arial" panose="020B0604020202020204" pitchFamily="34" charset="0"/>
                <a:ea typeface="ＭＳ Ｐゴシック"/>
                <a:cs typeface="Arial" panose="020B0604020202020204" pitchFamily="34" charset="0"/>
              </a:rPr>
              <a:t>Often serve as boundary objects</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3DBB720A-246E-48E5-821A-9198FD2E1149}" type="slidenum">
              <a:rPr lang="en-US" altLang="en-US"/>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457200" y="2514600"/>
            <a:ext cx="8229600" cy="1143000"/>
          </a:xfrm>
        </p:spPr>
        <p:txBody>
          <a:bodyPr rtlCol="0">
            <a:normAutofit fontScale="90000"/>
          </a:bodyPr>
          <a:lstStyle/>
          <a:p>
            <a:pPr fontAlgn="auto">
              <a:spcAft>
                <a:spcPts val="0"/>
              </a:spcAft>
              <a:defRPr/>
            </a:pPr>
            <a:r>
              <a:rPr lang="en-US" altLang="en-US" sz="2800" smtClean="0">
                <a:latin typeface="Arial" panose="020B0604020202020204" pitchFamily="34" charset="0"/>
                <a:ea typeface="ＭＳ Ｐゴシック" pitchFamily="34" charset="-128"/>
                <a:cs typeface="Arial" panose="020B0604020202020204" pitchFamily="34" charset="0"/>
              </a:rPr>
              <a:t>“To build a model is to conceive of the world in a certain delimited way.” (p.815)</a:t>
            </a:r>
            <a:br>
              <a:rPr lang="en-US" altLang="en-US" sz="2800" smtClean="0">
                <a:latin typeface="Arial" panose="020B0604020202020204" pitchFamily="34" charset="0"/>
                <a:ea typeface="ＭＳ Ｐゴシック" pitchFamily="34" charset="-128"/>
                <a:cs typeface="Arial" panose="020B0604020202020204" pitchFamily="34" charset="0"/>
              </a:rPr>
            </a:br>
            <a:r>
              <a:rPr lang="en-US" altLang="en-US" sz="2800" smtClean="0">
                <a:latin typeface="Arial" panose="020B0604020202020204" pitchFamily="34" charset="0"/>
                <a:ea typeface="ＭＳ Ｐゴシック" pitchFamily="34" charset="-128"/>
                <a:cs typeface="Arial" panose="020B0604020202020204" pitchFamily="34" charset="0"/>
              </a:rPr>
              <a:t/>
            </a:r>
            <a:br>
              <a:rPr lang="en-US" altLang="en-US" sz="2800" smtClean="0">
                <a:latin typeface="Arial" panose="020B0604020202020204" pitchFamily="34" charset="0"/>
                <a:ea typeface="ＭＳ Ｐゴシック" pitchFamily="34" charset="-128"/>
                <a:cs typeface="Arial" panose="020B0604020202020204" pitchFamily="34" charset="0"/>
              </a:rPr>
            </a:br>
            <a:r>
              <a:rPr lang="en-US" altLang="en-US" sz="2800" smtClean="0">
                <a:latin typeface="Arial" panose="020B0604020202020204" pitchFamily="34" charset="0"/>
                <a:ea typeface="ＭＳ Ｐゴシック" pitchFamily="34" charset="-128"/>
                <a:cs typeface="Arial" panose="020B0604020202020204" pitchFamily="34" charset="0"/>
              </a:rPr>
              <a:t>“...every act of conceptualization, analysis, categorization, does a certain amount of violence to its subject matter, in order to get at the underlying regularities that group things together.  If you don't commit that act of violence -- don't ignore some of what's going on -- you would become so hypersensitive and so overcome with complexity that you would be unable to act.” (p.816)</a:t>
            </a:r>
            <a:r>
              <a:rPr lang="en-US" altLang="en-US" smtClean="0">
                <a:latin typeface="Arial" panose="020B0604020202020204" pitchFamily="34" charset="0"/>
                <a:ea typeface="ＭＳ Ｐゴシック" pitchFamily="34" charset="-128"/>
                <a:cs typeface="Arial" panose="020B0604020202020204" pitchFamily="34" charset="0"/>
              </a:rPr>
              <a:t/>
            </a:r>
            <a:br>
              <a:rPr lang="en-US" altLang="en-US" smtClean="0">
                <a:latin typeface="Arial" panose="020B0604020202020204" pitchFamily="34" charset="0"/>
                <a:ea typeface="ＭＳ Ｐゴシック" pitchFamily="34" charset="-128"/>
                <a:cs typeface="Arial" panose="020B0604020202020204" pitchFamily="34" charset="0"/>
              </a:rPr>
            </a:br>
            <a:endParaRPr lang="en-US" altLang="en-US" smtClean="0">
              <a:latin typeface="Arial" panose="020B0604020202020204" pitchFamily="34" charset="0"/>
              <a:ea typeface="ＭＳ Ｐゴシック" pitchFamily="34" charset="-128"/>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B435E3B2-4993-49B1-9118-EA7570B1C325}" type="slidenum">
              <a:rPr lang="en-US" altLang="en-US" smtClean="0"/>
              <a:pPr>
                <a:defRPr/>
              </a:pPr>
              <a:t>71</a:t>
            </a:fld>
            <a:endParaRPr lang="en-US" altLang="en-US"/>
          </a:p>
        </p:txBody>
      </p:sp>
      <p:sp>
        <p:nvSpPr>
          <p:cNvPr id="111621" name="TextBox 3"/>
          <p:cNvSpPr txBox="1">
            <a:spLocks noChangeArrowheads="1"/>
          </p:cNvSpPr>
          <p:nvPr/>
        </p:nvSpPr>
        <p:spPr bwMode="auto">
          <a:xfrm>
            <a:off x="304800" y="5400675"/>
            <a:ext cx="845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Smith, Brian Cantwell. "Limits of Correctness in Computers." In </a:t>
            </a:r>
            <a:r>
              <a:rPr lang="en-US" altLang="en-US" sz="1400" i="1">
                <a:latin typeface="Arial" panose="020B0604020202020204" pitchFamily="34" charset="0"/>
                <a:ea typeface="ＭＳ Ｐゴシック"/>
                <a:cs typeface="Arial" panose="020B0604020202020204" pitchFamily="34" charset="0"/>
              </a:rPr>
              <a:t>Computerization and Controversy: Value Conflicts and Social Choices</a:t>
            </a:r>
            <a:r>
              <a:rPr lang="en-US" altLang="en-US" sz="1400">
                <a:latin typeface="Arial" panose="020B0604020202020204" pitchFamily="34" charset="0"/>
                <a:ea typeface="ＭＳ Ｐゴシック"/>
                <a:cs typeface="Arial" panose="020B0604020202020204" pitchFamily="34" charset="0"/>
              </a:rPr>
              <a:t>, edited by Rob Kling, 810-25. San Diego, CA: Academic Press, 1996.</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457200" y="304800"/>
            <a:ext cx="82296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Important Modeling Considerations</a:t>
            </a:r>
          </a:p>
        </p:txBody>
      </p:sp>
      <p:sp>
        <p:nvSpPr>
          <p:cNvPr id="112643" name="Content Placeholder 2"/>
          <p:cNvSpPr>
            <a:spLocks noGrp="1"/>
          </p:cNvSpPr>
          <p:nvPr>
            <p:ph idx="1"/>
          </p:nvPr>
        </p:nvSpPr>
        <p:spPr>
          <a:xfrm>
            <a:off x="457200" y="1874838"/>
            <a:ext cx="8229600" cy="4525962"/>
          </a:xfrm>
        </p:spPr>
        <p:txBody>
          <a:bodyPr/>
          <a:lstStyle/>
          <a:p>
            <a:r>
              <a:rPr lang="en-US" altLang="en-US" smtClean="0">
                <a:latin typeface="Arial" panose="020B0604020202020204" pitchFamily="34" charset="0"/>
                <a:ea typeface="ＭＳ Ｐゴシック"/>
                <a:cs typeface="Arial" panose="020B0604020202020204" pitchFamily="34" charset="0"/>
              </a:rPr>
              <a:t>What attributes in the world to identify and which to leave either undefined or explicitly excluded as outside the scope of the model</a:t>
            </a:r>
          </a:p>
          <a:p>
            <a:r>
              <a:rPr lang="en-US" altLang="en-US" smtClean="0">
                <a:latin typeface="Arial" panose="020B0604020202020204" pitchFamily="34" charset="0"/>
                <a:ea typeface="ＭＳ Ｐゴシック"/>
                <a:cs typeface="Arial" panose="020B0604020202020204" pitchFamily="34" charset="0"/>
              </a:rPr>
              <a:t>Determining which attributes are relevant can’t be answered through analysis alone; must account for purpose and context</a:t>
            </a:r>
          </a:p>
          <a:p>
            <a:endParaRPr lang="en-US" altLang="en-US" smtClean="0">
              <a:latin typeface="Arial" panose="020B0604020202020204" pitchFamily="34" charset="0"/>
              <a:ea typeface="ＭＳ Ｐゴシック"/>
              <a:cs typeface="Arial" panose="020B0604020202020204" pitchFamily="34" charset="0"/>
            </a:endParaRPr>
          </a:p>
          <a:p>
            <a:endParaRPr lang="en-US" altLang="en-US" smtClean="0">
              <a:latin typeface="Arial" panose="020B0604020202020204" pitchFamily="34" charset="0"/>
              <a:ea typeface="ＭＳ Ｐゴシック"/>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E27666BE-A19E-4D67-A906-42CE037B2B3C}" type="slidenum">
              <a:rPr lang="en-US" altLang="en-US"/>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altLang="en-US" smtClean="0">
                <a:latin typeface="Arial" panose="020B0604020202020204" pitchFamily="34" charset="0"/>
                <a:ea typeface="ＭＳ Ｐゴシック"/>
                <a:cs typeface="Arial" panose="020B0604020202020204" pitchFamily="34" charset="0"/>
              </a:rPr>
              <a:t>Parts of a Workflow</a:t>
            </a:r>
          </a:p>
        </p:txBody>
      </p:sp>
      <p:sp>
        <p:nvSpPr>
          <p:cNvPr id="113667" name="Content Placeholder 2"/>
          <p:cNvSpPr>
            <a:spLocks noGrp="1"/>
          </p:cNvSpPr>
          <p:nvPr>
            <p:ph idx="1"/>
          </p:nvPr>
        </p:nvSpPr>
        <p:spPr/>
        <p:txBody>
          <a:bodyPr/>
          <a:lstStyle/>
          <a:p>
            <a:r>
              <a:rPr lang="en-US" altLang="en-US" smtClean="0">
                <a:latin typeface="Arial" panose="020B0604020202020204" pitchFamily="34" charset="0"/>
                <a:ea typeface="ＭＳ Ｐゴシック"/>
                <a:cs typeface="Arial" panose="020B0604020202020204" pitchFamily="34" charset="0"/>
              </a:rPr>
              <a:t>Entities/Stages – where something happens (e.g. data are transformed, someone makes a decision, data are captured)</a:t>
            </a:r>
          </a:p>
          <a:p>
            <a:r>
              <a:rPr lang="en-US" altLang="en-US" smtClean="0">
                <a:latin typeface="Arial" panose="020B0604020202020204" pitchFamily="34" charset="0"/>
                <a:ea typeface="ＭＳ Ｐゴシック"/>
                <a:cs typeface="Arial" panose="020B0604020202020204" pitchFamily="34" charset="0"/>
              </a:rPr>
              <a:t>Input(s) – control and/or information that flows into an entity/stage</a:t>
            </a:r>
          </a:p>
          <a:p>
            <a:r>
              <a:rPr lang="en-US" altLang="en-US" smtClean="0">
                <a:latin typeface="Arial" panose="020B0604020202020204" pitchFamily="34" charset="0"/>
                <a:ea typeface="ＭＳ Ｐゴシック"/>
                <a:cs typeface="Arial" panose="020B0604020202020204" pitchFamily="34" charset="0"/>
              </a:rPr>
              <a:t>Output(s) – control and/or information that flow out of an entity/stage</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3F0B474F-CBF0-413F-B9ED-C4A12342555E}" type="slidenum">
              <a:rPr lang="en-US" altLang="en-US"/>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Flowch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8" y="152400"/>
            <a:ext cx="56388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dirty="0"/>
          </a:p>
        </p:txBody>
      </p:sp>
      <p:sp>
        <p:nvSpPr>
          <p:cNvPr id="3" name="Slide Number Placeholder 2"/>
          <p:cNvSpPr>
            <a:spLocks noGrp="1"/>
          </p:cNvSpPr>
          <p:nvPr>
            <p:ph type="sldNum" sz="quarter" idx="11"/>
          </p:nvPr>
        </p:nvSpPr>
        <p:spPr/>
        <p:txBody>
          <a:bodyPr/>
          <a:lstStyle/>
          <a:p>
            <a:pPr>
              <a:defRPr/>
            </a:pPr>
            <a:fld id="{42EDAD69-EBFA-40A7-B745-2B6D4D94A807}" type="slidenum">
              <a:rPr lang="en-US" altLang="en-US" smtClean="0"/>
              <a:pPr>
                <a:defRPr/>
              </a:pPr>
              <a:t>74</a:t>
            </a:fld>
            <a:endParaRPr lang="en-US" altLang="en-US"/>
          </a:p>
        </p:txBody>
      </p:sp>
      <p:sp>
        <p:nvSpPr>
          <p:cNvPr id="114693" name="TextBox 1"/>
          <p:cNvSpPr txBox="1">
            <a:spLocks noChangeArrowheads="1"/>
          </p:cNvSpPr>
          <p:nvPr/>
        </p:nvSpPr>
        <p:spPr bwMode="auto">
          <a:xfrm>
            <a:off x="5059363" y="5562600"/>
            <a:ext cx="237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800">
                <a:latin typeface="Arial" panose="020B0604020202020204" pitchFamily="34" charset="0"/>
                <a:ea typeface="ＭＳ Ｐゴシック"/>
                <a:cs typeface="ＭＳ Ｐゴシック"/>
                <a:hlinkClick r:id="rId3"/>
              </a:rPr>
              <a:t>http://xkcd.com/1488/</a:t>
            </a:r>
            <a:endParaRPr lang="en-US" altLang="en-US" sz="1800">
              <a:latin typeface="Arial" panose="020B0604020202020204" pitchFamily="34" charset="0"/>
              <a:ea typeface="ＭＳ Ｐゴシック"/>
              <a:cs typeface="ＭＳ Ｐゴシック"/>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457200" y="2514600"/>
            <a:ext cx="82296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Vital Factor that Sets Workflows and Systems Apart from Individual Tasks:</a:t>
            </a:r>
            <a:br>
              <a:rPr lang="en-US" altLang="en-US" smtClean="0">
                <a:latin typeface="Arial" panose="020B0604020202020204" pitchFamily="34" charset="0"/>
                <a:ea typeface="ＭＳ Ｐゴシック" pitchFamily="34" charset="-128"/>
                <a:cs typeface="Arial" panose="020B0604020202020204" pitchFamily="34" charset="0"/>
              </a:rPr>
            </a:br>
            <a:r>
              <a:rPr lang="en-US" altLang="en-US" smtClean="0">
                <a:latin typeface="Arial" panose="020B0604020202020204" pitchFamily="34" charset="0"/>
                <a:ea typeface="ＭＳ Ｐゴシック" pitchFamily="34" charset="-128"/>
                <a:cs typeface="Arial" panose="020B0604020202020204" pitchFamily="34" charset="0"/>
              </a:rPr>
              <a:t/>
            </a:r>
            <a:br>
              <a:rPr lang="en-US" altLang="en-US" smtClean="0">
                <a:latin typeface="Arial" panose="020B0604020202020204" pitchFamily="34" charset="0"/>
                <a:ea typeface="ＭＳ Ｐゴシック" pitchFamily="34" charset="-128"/>
                <a:cs typeface="Arial" panose="020B0604020202020204" pitchFamily="34" charset="0"/>
              </a:rPr>
            </a:br>
            <a:r>
              <a:rPr lang="en-US" altLang="en-US" smtClean="0">
                <a:latin typeface="Arial" panose="020B0604020202020204" pitchFamily="34" charset="0"/>
                <a:ea typeface="ＭＳ Ｐゴシック" pitchFamily="34" charset="-128"/>
                <a:cs typeface="Arial" panose="020B0604020202020204" pitchFamily="34" charset="0"/>
              </a:rPr>
              <a:t>Interoperability</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8B11C5BE-C4FB-4B68-8C76-3F95CADB9A63}"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685800" y="228600"/>
            <a:ext cx="7772400" cy="1143000"/>
          </a:xfrm>
        </p:spPr>
        <p:txBody>
          <a:bodyPr/>
          <a:lstStyle/>
          <a:p>
            <a:r>
              <a:rPr lang="en-US" altLang="en-US" sz="3600" smtClean="0">
                <a:latin typeface="Arial" panose="020B0604020202020204" pitchFamily="34" charset="0"/>
                <a:ea typeface="ＭＳ Ｐゴシック"/>
                <a:cs typeface="Arial" panose="020B0604020202020204" pitchFamily="34" charset="0"/>
              </a:rPr>
              <a:t>Two Different Representation Goals</a:t>
            </a:r>
          </a:p>
        </p:txBody>
      </p:sp>
      <p:sp>
        <p:nvSpPr>
          <p:cNvPr id="116739" name="Content Placeholder 2"/>
          <p:cNvSpPr>
            <a:spLocks noGrp="1"/>
          </p:cNvSpPr>
          <p:nvPr>
            <p:ph idx="1"/>
          </p:nvPr>
        </p:nvSpPr>
        <p:spPr>
          <a:xfrm>
            <a:off x="304800" y="1722438"/>
            <a:ext cx="8229600" cy="4525962"/>
          </a:xfrm>
        </p:spPr>
        <p:txBody>
          <a:bodyPr/>
          <a:lstStyle/>
          <a:p>
            <a:r>
              <a:rPr lang="en-US" altLang="en-US" sz="2400" smtClean="0">
                <a:latin typeface="Arial" panose="020B0604020202020204" pitchFamily="34" charset="0"/>
                <a:ea typeface="ＭＳ Ｐゴシック"/>
                <a:cs typeface="Arial" panose="020B0604020202020204" pitchFamily="34" charset="0"/>
              </a:rPr>
              <a:t>Describe what is </a:t>
            </a:r>
            <a:r>
              <a:rPr lang="en-US" altLang="en-US" sz="2400" b="1" u="sng" smtClean="0">
                <a:latin typeface="Arial" panose="020B0604020202020204" pitchFamily="34" charset="0"/>
                <a:ea typeface="ＭＳ Ｐゴシック"/>
                <a:cs typeface="Arial" panose="020B0604020202020204" pitchFamily="34" charset="0"/>
              </a:rPr>
              <a:t>being done </a:t>
            </a:r>
            <a:r>
              <a:rPr lang="en-US" altLang="en-US" sz="2400" smtClean="0">
                <a:latin typeface="Arial" panose="020B0604020202020204" pitchFamily="34" charset="0"/>
                <a:ea typeface="ＭＳ Ｐゴシック"/>
                <a:cs typeface="Arial" panose="020B0604020202020204" pitchFamily="34" charset="0"/>
              </a:rPr>
              <a:t>now</a:t>
            </a:r>
          </a:p>
          <a:p>
            <a:pPr lvl="1"/>
            <a:r>
              <a:rPr lang="en-US" altLang="en-US" smtClean="0">
                <a:latin typeface="Arial" panose="020B0604020202020204" pitchFamily="34" charset="0"/>
                <a:ea typeface="ＭＳ Ｐゴシック"/>
                <a:cs typeface="Arial" panose="020B0604020202020204" pitchFamily="34" charset="0"/>
              </a:rPr>
              <a:t>To understand, analyze, audit current state of things</a:t>
            </a:r>
          </a:p>
          <a:p>
            <a:pPr lvl="1"/>
            <a:r>
              <a:rPr lang="en-US" altLang="en-US" smtClean="0">
                <a:latin typeface="Arial" panose="020B0604020202020204" pitchFamily="34" charset="0"/>
                <a:ea typeface="ＭＳ Ｐゴシック"/>
                <a:cs typeface="Arial" panose="020B0604020202020204" pitchFamily="34" charset="0"/>
              </a:rPr>
              <a:t>Should be explicitly tied to </a:t>
            </a:r>
            <a:r>
              <a:rPr lang="en-US" altLang="en-US" b="1" u="sng" smtClean="0">
                <a:latin typeface="Arial" panose="020B0604020202020204" pitchFamily="34" charset="0"/>
                <a:ea typeface="ＭＳ Ｐゴシック"/>
                <a:cs typeface="Arial" panose="020B0604020202020204" pitchFamily="34" charset="0"/>
              </a:rPr>
              <a:t>how</a:t>
            </a:r>
            <a:r>
              <a:rPr lang="en-US" altLang="en-US" smtClean="0">
                <a:latin typeface="Arial" panose="020B0604020202020204" pitchFamily="34" charset="0"/>
                <a:ea typeface="ＭＳ Ｐゴシック"/>
                <a:cs typeface="Arial" panose="020B0604020202020204" pitchFamily="34" charset="0"/>
              </a:rPr>
              <a:t> things are currently done &amp; </a:t>
            </a:r>
            <a:r>
              <a:rPr lang="en-US" altLang="en-US" b="1" u="sng" smtClean="0">
                <a:latin typeface="Arial" panose="020B0604020202020204" pitchFamily="34" charset="0"/>
                <a:ea typeface="ＭＳ Ｐゴシック"/>
                <a:cs typeface="Arial" panose="020B0604020202020204" pitchFamily="34" charset="0"/>
              </a:rPr>
              <a:t>who</a:t>
            </a:r>
            <a:r>
              <a:rPr lang="en-US" altLang="en-US" smtClean="0">
                <a:latin typeface="Arial" panose="020B0604020202020204" pitchFamily="34" charset="0"/>
                <a:ea typeface="ＭＳ Ｐゴシック"/>
                <a:cs typeface="Arial" panose="020B0604020202020204" pitchFamily="34" charset="0"/>
              </a:rPr>
              <a:t> currently does them</a:t>
            </a:r>
          </a:p>
          <a:p>
            <a:r>
              <a:rPr lang="en-US" altLang="en-US" sz="2400" smtClean="0">
                <a:latin typeface="Arial" panose="020B0604020202020204" pitchFamily="34" charset="0"/>
                <a:ea typeface="ＭＳ Ｐゴシック"/>
                <a:cs typeface="Arial" panose="020B0604020202020204" pitchFamily="34" charset="0"/>
              </a:rPr>
              <a:t>Describe what you want to </a:t>
            </a:r>
            <a:r>
              <a:rPr lang="en-US" altLang="en-US" sz="2400" b="1" u="sng" smtClean="0">
                <a:latin typeface="Arial" panose="020B0604020202020204" pitchFamily="34" charset="0"/>
                <a:ea typeface="ＭＳ Ｐゴシック"/>
                <a:cs typeface="Arial" panose="020B0604020202020204" pitchFamily="34" charset="0"/>
              </a:rPr>
              <a:t>get done</a:t>
            </a:r>
          </a:p>
          <a:p>
            <a:pPr lvl="1"/>
            <a:r>
              <a:rPr lang="en-US" altLang="en-US" smtClean="0">
                <a:latin typeface="Arial" panose="020B0604020202020204" pitchFamily="34" charset="0"/>
                <a:ea typeface="ＭＳ Ｐゴシック"/>
                <a:cs typeface="Arial" panose="020B0604020202020204" pitchFamily="34" charset="0"/>
              </a:rPr>
              <a:t>To design new systems, reengineer processes</a:t>
            </a:r>
          </a:p>
          <a:p>
            <a:pPr lvl="1"/>
            <a:r>
              <a:rPr lang="en-US" altLang="en-US" smtClean="0">
                <a:latin typeface="Arial" panose="020B0604020202020204" pitchFamily="34" charset="0"/>
                <a:ea typeface="ＭＳ Ｐゴシック"/>
                <a:cs typeface="Arial" panose="020B0604020202020204" pitchFamily="34" charset="0"/>
              </a:rPr>
              <a:t>Should focus on the purposes &amp; objectives of a process, rather than fixating on how things are currently done &amp; who currently does them</a:t>
            </a:r>
          </a:p>
          <a:p>
            <a:pPr lvl="1"/>
            <a:endParaRPr lang="en-US" altLang="en-US" smtClean="0">
              <a:latin typeface="Arial" panose="020B0604020202020204" pitchFamily="34" charset="0"/>
              <a:ea typeface="ＭＳ Ｐゴシック"/>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FD4D13CE-9433-4428-98E1-38DC19BCA52E}" type="slidenum">
              <a:rPr lang="en-US" altLang="en-US"/>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457200" y="2514600"/>
            <a:ext cx="82296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Describing what you want to get done (process modeling)</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49AA625E-0D0B-4CAD-845B-44226B286D7B}"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85800" y="228600"/>
            <a:ext cx="7772400" cy="1143000"/>
          </a:xfrm>
        </p:spPr>
        <p:txBody>
          <a:bodyPr/>
          <a:lstStyle/>
          <a:p>
            <a:r>
              <a:rPr lang="en-US" altLang="en-US" smtClean="0">
                <a:latin typeface="Arial" panose="020B0604020202020204" pitchFamily="34" charset="0"/>
                <a:ea typeface="ＭＳ Ｐゴシック"/>
                <a:cs typeface="Arial" panose="020B0604020202020204" pitchFamily="34" charset="0"/>
              </a:rPr>
              <a:t>Identifying a Process*</a:t>
            </a:r>
          </a:p>
        </p:txBody>
      </p:sp>
      <p:sp>
        <p:nvSpPr>
          <p:cNvPr id="118787" name="Content Placeholder 2"/>
          <p:cNvSpPr>
            <a:spLocks noGrp="1"/>
          </p:cNvSpPr>
          <p:nvPr>
            <p:ph idx="1"/>
          </p:nvPr>
        </p:nvSpPr>
        <p:spPr>
          <a:xfrm>
            <a:off x="457200" y="1371600"/>
            <a:ext cx="8229600" cy="4525963"/>
          </a:xfrm>
        </p:spPr>
        <p:txBody>
          <a:bodyPr/>
          <a:lstStyle/>
          <a:p>
            <a:r>
              <a:rPr lang="en-US" altLang="en-US" sz="2400" smtClean="0">
                <a:latin typeface="Arial" panose="020B0604020202020204" pitchFamily="34" charset="0"/>
                <a:ea typeface="ＭＳ Ｐゴシック"/>
                <a:cs typeface="Arial" panose="020B0604020202020204" pitchFamily="34" charset="0"/>
              </a:rPr>
              <a:t>Name it</a:t>
            </a:r>
          </a:p>
          <a:p>
            <a:pPr lvl="1"/>
            <a:r>
              <a:rPr lang="en-US" altLang="en-US" i="1" smtClean="0">
                <a:latin typeface="Arial" panose="020B0604020202020204" pitchFamily="34" charset="0"/>
                <a:ea typeface="ＭＳ Ｐゴシック"/>
                <a:cs typeface="Arial" panose="020B0604020202020204" pitchFamily="34" charset="0"/>
              </a:rPr>
              <a:t>Verb-noun</a:t>
            </a:r>
            <a:r>
              <a:rPr lang="en-US" altLang="en-US" smtClean="0">
                <a:latin typeface="Arial" panose="020B0604020202020204" pitchFamily="34" charset="0"/>
                <a:ea typeface="ＭＳ Ｐゴシック"/>
                <a:cs typeface="Arial" panose="020B0604020202020204" pitchFamily="34" charset="0"/>
              </a:rPr>
              <a:t> – e.g. generate AIP, harvest web site</a:t>
            </a:r>
          </a:p>
          <a:p>
            <a:pPr lvl="1"/>
            <a:r>
              <a:rPr lang="en-US" altLang="en-US" i="1" smtClean="0">
                <a:latin typeface="Arial" panose="020B0604020202020204" pitchFamily="34" charset="0"/>
                <a:ea typeface="ＭＳ Ｐゴシック"/>
                <a:cs typeface="Arial" panose="020B0604020202020204" pitchFamily="34" charset="0"/>
              </a:rPr>
              <a:t>Verb-qualifier-noun</a:t>
            </a:r>
            <a:r>
              <a:rPr lang="en-US" altLang="en-US" smtClean="0">
                <a:latin typeface="Arial" panose="020B0604020202020204" pitchFamily="34" charset="0"/>
                <a:ea typeface="ＭＳ Ｐゴシック"/>
                <a:cs typeface="Arial" panose="020B0604020202020204" pitchFamily="34" charset="0"/>
              </a:rPr>
              <a:t> – e.g. generate descriptive information, develop preservation strategy</a:t>
            </a:r>
          </a:p>
          <a:p>
            <a:pPr lvl="1"/>
            <a:r>
              <a:rPr lang="en-US" altLang="en-US" i="1" smtClean="0">
                <a:latin typeface="Arial" panose="020B0604020202020204" pitchFamily="34" charset="0"/>
                <a:ea typeface="ＭＳ Ｐゴシック"/>
                <a:cs typeface="Arial" panose="020B0604020202020204" pitchFamily="34" charset="0"/>
              </a:rPr>
              <a:t>Verb-noun-noun</a:t>
            </a:r>
            <a:r>
              <a:rPr lang="en-US" altLang="en-US" smtClean="0">
                <a:latin typeface="Arial" panose="020B0604020202020204" pitchFamily="34" charset="0"/>
                <a:ea typeface="ＭＳ Ｐゴシック"/>
                <a:cs typeface="Arial" panose="020B0604020202020204" pitchFamily="34" charset="0"/>
              </a:rPr>
              <a:t> – e.g. assign file permissions, verify object integrity</a:t>
            </a:r>
          </a:p>
          <a:p>
            <a:r>
              <a:rPr lang="en-US" altLang="en-US" sz="2400" smtClean="0">
                <a:latin typeface="Arial" panose="020B0604020202020204" pitchFamily="34" charset="0"/>
                <a:ea typeface="ＭＳ Ｐゴシック"/>
                <a:cs typeface="Arial" panose="020B0604020202020204" pitchFamily="34" charset="0"/>
              </a:rPr>
              <a:t>Ensure there is a clearly intended result</a:t>
            </a:r>
          </a:p>
          <a:p>
            <a:pPr lvl="1"/>
            <a:r>
              <a:rPr lang="en-US" altLang="en-US" smtClean="0">
                <a:latin typeface="Arial" panose="020B0604020202020204" pitchFamily="34" charset="0"/>
                <a:ea typeface="ＭＳ Ｐゴシック"/>
                <a:cs typeface="Arial" panose="020B0604020202020204" pitchFamily="34" charset="0"/>
              </a:rPr>
              <a:t>Test: </a:t>
            </a:r>
            <a:r>
              <a:rPr lang="en-US" altLang="en-US" i="1" smtClean="0">
                <a:latin typeface="Arial" panose="020B0604020202020204" pitchFamily="34" charset="0"/>
                <a:ea typeface="ＭＳ Ｐゴシック"/>
                <a:cs typeface="Arial" panose="020B0604020202020204" pitchFamily="34" charset="0"/>
              </a:rPr>
              <a:t>noun-is-verbed</a:t>
            </a:r>
            <a:r>
              <a:rPr lang="en-US" altLang="en-US" smtClean="0">
                <a:latin typeface="Arial" panose="020B0604020202020204" pitchFamily="34" charset="0"/>
                <a:ea typeface="ＭＳ Ｐゴシック"/>
                <a:cs typeface="Arial" panose="020B0604020202020204" pitchFamily="34" charset="0"/>
              </a:rPr>
              <a:t> form (e.g. AIP is generated, web site is harvested, object integrity is verified</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974329C2-F5AF-421B-90B6-8ED17AB63082}" type="slidenum">
              <a:rPr lang="en-US" altLang="en-US"/>
              <a:pPr>
                <a:defRPr/>
              </a:pPr>
              <a:t>78</a:t>
            </a:fld>
            <a:endParaRPr lang="en-US" altLang="en-US"/>
          </a:p>
        </p:txBody>
      </p:sp>
      <p:sp>
        <p:nvSpPr>
          <p:cNvPr id="118790" name="TextBox 4"/>
          <p:cNvSpPr txBox="1">
            <a:spLocks noChangeArrowheads="1"/>
          </p:cNvSpPr>
          <p:nvPr/>
        </p:nvSpPr>
        <p:spPr bwMode="auto">
          <a:xfrm>
            <a:off x="228600" y="5486400"/>
            <a:ext cx="868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latin typeface="Arial" panose="020B0604020202020204" pitchFamily="34" charset="0"/>
                <a:ea typeface="ＭＳ Ｐゴシック"/>
                <a:cs typeface="Arial" panose="020B0604020202020204" pitchFamily="34" charset="0"/>
              </a:rPr>
              <a:t>*Sharp, Alec, and Patrick McDermott. </a:t>
            </a:r>
            <a:r>
              <a:rPr lang="en-US" altLang="en-US" sz="1600" i="1">
                <a:latin typeface="Arial" panose="020B0604020202020204" pitchFamily="34" charset="0"/>
                <a:ea typeface="ＭＳ Ｐゴシック"/>
                <a:cs typeface="Arial" panose="020B0604020202020204" pitchFamily="34" charset="0"/>
              </a:rPr>
              <a:t>Wokflow Modeling: Tools for Process Improvement and Applications Development</a:t>
            </a:r>
            <a:r>
              <a:rPr lang="en-US" altLang="en-US" sz="1600">
                <a:latin typeface="Arial" panose="020B0604020202020204" pitchFamily="34" charset="0"/>
                <a:ea typeface="ＭＳ Ｐゴシック"/>
                <a:cs typeface="Arial" panose="020B0604020202020204" pitchFamily="34" charset="0"/>
              </a:rPr>
              <a:t>. 2nd ed. Boston, MA: Artech House, 2009. p.40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685800" y="228600"/>
            <a:ext cx="7772400" cy="1143000"/>
          </a:xfrm>
        </p:spPr>
        <p:txBody>
          <a:bodyPr/>
          <a:lstStyle/>
          <a:p>
            <a:r>
              <a:rPr lang="en-US" altLang="en-US" smtClean="0">
                <a:latin typeface="Arial" panose="020B0604020202020204" pitchFamily="34" charset="0"/>
                <a:ea typeface="ＭＳ Ｐゴシック"/>
                <a:cs typeface="Arial" panose="020B0604020202020204" pitchFamily="34" charset="0"/>
              </a:rPr>
              <a:t>Criteria for Identified Result*</a:t>
            </a:r>
          </a:p>
        </p:txBody>
      </p:sp>
      <p:sp>
        <p:nvSpPr>
          <p:cNvPr id="113667" name="Content Placeholder 2"/>
          <p:cNvSpPr>
            <a:spLocks noGrp="1"/>
          </p:cNvSpPr>
          <p:nvPr>
            <p:ph idx="1"/>
          </p:nvPr>
        </p:nvSpPr>
        <p:spPr>
          <a:xfrm>
            <a:off x="457200" y="1447800"/>
            <a:ext cx="8229600" cy="4525963"/>
          </a:xfrm>
        </p:spPr>
        <p:txBody>
          <a:bodyPr rtlCol="0">
            <a:normAutofit lnSpcReduction="10000"/>
          </a:bodyPr>
          <a:lstStyle/>
          <a:p>
            <a:pPr marL="514350" indent="-514350" fontAlgn="auto">
              <a:spcAft>
                <a:spcPts val="0"/>
              </a:spcAft>
              <a:buFont typeface="Calibri" panose="020F0502020204030204" pitchFamily="34" charset="0"/>
              <a:buAutoNum type="arabicPeriod"/>
              <a:defRPr/>
            </a:pPr>
            <a:r>
              <a:rPr lang="en-US" altLang="en-US" i="1" smtClean="0">
                <a:latin typeface="Arial" panose="020B0604020202020204" pitchFamily="34" charset="0"/>
                <a:ea typeface="ＭＳ Ｐゴシック" pitchFamily="34" charset="-128"/>
                <a:cs typeface="Arial" panose="020B0604020202020204" pitchFamily="34" charset="0"/>
              </a:rPr>
              <a:t>Discrete and identifiable </a:t>
            </a:r>
            <a:r>
              <a:rPr lang="en-US" altLang="en-US" smtClean="0">
                <a:latin typeface="Arial" panose="020B0604020202020204" pitchFamily="34" charset="0"/>
                <a:ea typeface="ＭＳ Ｐゴシック" pitchFamily="34" charset="-128"/>
                <a:cs typeface="Arial" panose="020B0604020202020204" pitchFamily="34" charset="0"/>
              </a:rPr>
              <a:t>– “you can differentiate individual instances of the result, and it makes sense to talk about 'one of them‘”</a:t>
            </a:r>
          </a:p>
          <a:p>
            <a:pPr marL="514350" indent="-514350" fontAlgn="auto">
              <a:spcAft>
                <a:spcPts val="0"/>
              </a:spcAft>
              <a:buFont typeface="Calibri" panose="020F0502020204030204" pitchFamily="34" charset="0"/>
              <a:buAutoNum type="arabicPeriod"/>
              <a:defRPr/>
            </a:pPr>
            <a:r>
              <a:rPr lang="en-US" altLang="en-US" i="1" smtClean="0">
                <a:latin typeface="Arial" panose="020B0604020202020204" pitchFamily="34" charset="0"/>
                <a:ea typeface="ＭＳ Ｐゴシック" pitchFamily="34" charset="-128"/>
                <a:cs typeface="Arial" panose="020B0604020202020204" pitchFamily="34" charset="0"/>
              </a:rPr>
              <a:t>Countable</a:t>
            </a:r>
            <a:r>
              <a:rPr lang="en-US" altLang="en-US" smtClean="0">
                <a:latin typeface="Arial" panose="020B0604020202020204" pitchFamily="34" charset="0"/>
                <a:ea typeface="ＭＳ Ｐゴシック" pitchFamily="34" charset="-128"/>
                <a:cs typeface="Arial" panose="020B0604020202020204" pitchFamily="34" charset="0"/>
              </a:rPr>
              <a:t> – “you can count how many of that result you've produced in an hour, a day, or a week”</a:t>
            </a:r>
          </a:p>
          <a:p>
            <a:pPr marL="514350" indent="-514350" fontAlgn="auto">
              <a:spcAft>
                <a:spcPts val="0"/>
              </a:spcAft>
              <a:buFont typeface="Calibri" panose="020F0502020204030204" pitchFamily="34" charset="0"/>
              <a:buAutoNum type="arabicPeriod"/>
              <a:defRPr/>
            </a:pPr>
            <a:r>
              <a:rPr lang="en-US" altLang="en-US" i="1" smtClean="0">
                <a:latin typeface="Arial" panose="020B0604020202020204" pitchFamily="34" charset="0"/>
                <a:ea typeface="ＭＳ Ｐゴシック" pitchFamily="34" charset="-128"/>
                <a:cs typeface="Arial" panose="020B0604020202020204" pitchFamily="34" charset="0"/>
              </a:rPr>
              <a:t>Essential</a:t>
            </a:r>
            <a:r>
              <a:rPr lang="en-US" altLang="en-US" smtClean="0">
                <a:latin typeface="Arial" panose="020B0604020202020204" pitchFamily="34" charset="0"/>
                <a:ea typeface="ＭＳ Ｐゴシック" pitchFamily="34" charset="-128"/>
                <a:cs typeface="Arial" panose="020B0604020202020204" pitchFamily="34" charset="0"/>
              </a:rPr>
              <a:t> – “fundamentally necessary to the operation of the enterprise, not just a consequence of the current implementation,” i.e. “must focus on 'what, not who or how‘”</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715E15CD-CE0E-43DE-A14C-59130ABC7CF6}" type="slidenum">
              <a:rPr lang="en-US" altLang="en-US"/>
              <a:pPr>
                <a:defRPr/>
              </a:pPr>
              <a:t>79</a:t>
            </a:fld>
            <a:endParaRPr lang="en-US" altLang="en-US"/>
          </a:p>
        </p:txBody>
      </p:sp>
      <p:sp>
        <p:nvSpPr>
          <p:cNvPr id="119814" name="TextBox 4"/>
          <p:cNvSpPr txBox="1">
            <a:spLocks noChangeArrowheads="1"/>
          </p:cNvSpPr>
          <p:nvPr/>
        </p:nvSpPr>
        <p:spPr bwMode="auto">
          <a:xfrm>
            <a:off x="304800" y="5581650"/>
            <a:ext cx="8686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ts val="500"/>
              </a:spcBef>
              <a:buFont typeface="Arial" panose="020B0604020202020204"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ts val="500"/>
              </a:spcBef>
              <a:buFont typeface="Arial" panose="020B0604020202020204" pitchFamily="34"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ts val="500"/>
              </a:spcBef>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fontAlgn="base">
              <a:spcBef>
                <a:spcPts val="500"/>
              </a:spcBef>
              <a:spcAft>
                <a:spcPct val="0"/>
              </a:spcAft>
              <a:buFont typeface="Arial" panose="020B0604020202020204" pitchFamily="34"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400">
                <a:latin typeface="Arial" panose="020B0604020202020204" pitchFamily="34" charset="0"/>
                <a:ea typeface="ＭＳ Ｐゴシック"/>
                <a:cs typeface="Arial" panose="020B0604020202020204" pitchFamily="34" charset="0"/>
              </a:rPr>
              <a:t>*Sharp, Alec, and Patrick McDermott. </a:t>
            </a:r>
            <a:r>
              <a:rPr lang="en-US" altLang="en-US" sz="1400" i="1">
                <a:latin typeface="Arial" panose="020B0604020202020204" pitchFamily="34" charset="0"/>
                <a:ea typeface="ＭＳ Ｐゴシック"/>
                <a:cs typeface="Arial" panose="020B0604020202020204" pitchFamily="34" charset="0"/>
              </a:rPr>
              <a:t>Wokflow Modeling: Tools for Process Improvement and Applications Development</a:t>
            </a:r>
            <a:r>
              <a:rPr lang="en-US" altLang="en-US" sz="1400">
                <a:latin typeface="Arial" panose="020B0604020202020204" pitchFamily="34" charset="0"/>
                <a:ea typeface="ＭＳ Ｐゴシック"/>
                <a:cs typeface="Arial" panose="020B0604020202020204" pitchFamily="34" charset="0"/>
              </a:rPr>
              <a:t>. 2nd ed. Boston, MA: Artech House, 2009. p.40-41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200"/>
            <a:ext cx="8458200" cy="1143000"/>
          </a:xfrm>
        </p:spPr>
        <p:txBody>
          <a:bodyPr/>
          <a:lstStyle/>
          <a:p>
            <a:r>
              <a:rPr lang="en-US" altLang="en-US" sz="3400" smtClean="0">
                <a:latin typeface="Arial" panose="020B0604020202020204" pitchFamily="34" charset="0"/>
                <a:cs typeface="Arial" panose="020B0604020202020204" pitchFamily="34" charset="0"/>
              </a:rPr>
              <a:t>Duties to the Designated Community (DC)</a:t>
            </a:r>
          </a:p>
        </p:txBody>
      </p:sp>
      <p:sp>
        <p:nvSpPr>
          <p:cNvPr id="15363" name="Content Placeholder 2"/>
          <p:cNvSpPr>
            <a:spLocks noGrp="1"/>
          </p:cNvSpPr>
          <p:nvPr>
            <p:ph idx="1"/>
          </p:nvPr>
        </p:nvSpPr>
        <p:spPr>
          <a:xfrm>
            <a:off x="457200" y="1066800"/>
            <a:ext cx="8458200" cy="4876800"/>
          </a:xfrm>
        </p:spPr>
        <p:txBody>
          <a:bodyPr rtlCol="0">
            <a:normAutofit fontScale="92500" lnSpcReduction="10000"/>
          </a:bodyPr>
          <a:lstStyle/>
          <a:p>
            <a:pPr fontAlgn="auto">
              <a:spcAft>
                <a:spcPts val="0"/>
              </a:spcAft>
              <a:defRPr/>
            </a:pPr>
            <a:r>
              <a:rPr lang="en-US" altLang="en-US" sz="2100" dirty="0" smtClean="0">
                <a:latin typeface="Arial" panose="020B0604020202020204" pitchFamily="34" charset="0"/>
                <a:cs typeface="Arial" panose="020B0604020202020204" pitchFamily="34" charset="0"/>
              </a:rPr>
              <a:t>DC is set of one or more “user communities” that the OAIS is serving</a:t>
            </a:r>
          </a:p>
          <a:p>
            <a:pPr fontAlgn="auto">
              <a:spcAft>
                <a:spcPts val="0"/>
              </a:spcAft>
              <a:defRPr/>
            </a:pPr>
            <a:r>
              <a:rPr lang="en-US" altLang="en-US" sz="2100" dirty="0" smtClean="0">
                <a:latin typeface="Arial" panose="020B0604020202020204" pitchFamily="34" charset="0"/>
                <a:cs typeface="Arial" panose="020B0604020202020204" pitchFamily="34" charset="0"/>
              </a:rPr>
              <a:t>OAIS is responsible for digital information over the “long term,” which is “long enough to be concerned with the impacts of changing technologies, including support for new media and data formats, or with a changing user community”</a:t>
            </a:r>
          </a:p>
          <a:p>
            <a:pPr fontAlgn="auto">
              <a:spcAft>
                <a:spcPts val="0"/>
              </a:spcAft>
              <a:defRPr/>
            </a:pPr>
            <a:r>
              <a:rPr lang="en-US" altLang="en-US" sz="2100" dirty="0" smtClean="0">
                <a:latin typeface="Arial" panose="020B0604020202020204" pitchFamily="34" charset="0"/>
                <a:cs typeface="Arial" panose="020B0604020202020204" pitchFamily="34" charset="0"/>
              </a:rPr>
              <a:t>A fundamental challenge is to ensure that digital information is “independently understandable” to the DC, i.e. understood “without having to resort to special resources not widely available, including named individuals”</a:t>
            </a:r>
          </a:p>
          <a:p>
            <a:pPr fontAlgn="auto">
              <a:spcAft>
                <a:spcPts val="0"/>
              </a:spcAft>
              <a:defRPr/>
            </a:pPr>
            <a:r>
              <a:rPr lang="en-US" altLang="en-US" sz="2100" dirty="0" smtClean="0">
                <a:latin typeface="Arial" panose="020B0604020202020204" pitchFamily="34" charset="0"/>
                <a:cs typeface="Arial" panose="020B0604020202020204" pitchFamily="34" charset="0"/>
              </a:rPr>
              <a:t>DC has a “knowledge base,” which can change over time.</a:t>
            </a:r>
          </a:p>
          <a:p>
            <a:pPr fontAlgn="auto">
              <a:spcAft>
                <a:spcPts val="0"/>
              </a:spcAft>
              <a:defRPr/>
            </a:pPr>
            <a:r>
              <a:rPr lang="en-US" altLang="en-US" sz="2100" dirty="0" smtClean="0">
                <a:latin typeface="Arial" panose="020B0604020202020204" pitchFamily="34" charset="0"/>
                <a:cs typeface="Arial" panose="020B0604020202020204" pitchFamily="34" charset="0"/>
              </a:rPr>
              <a:t>OAIS must also “ensure that the information is preserved against all reasonable contingencies, including the demise of the Archive, ensuring that it is never deleted unless allowed as part of an approved strategy” and “enable the information to be disseminated as copies of, or as traceable to, the original submitted Data Objects with evidence ensuring its Authenticity”</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BC0EAC06-0617-4BF2-B755-94CD1888F1CD}" type="slidenum">
              <a:rPr lang="en-US" altLang="en-US"/>
              <a:pPr>
                <a:defRPr/>
              </a:pPr>
              <a:t>8</a:t>
            </a:fld>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FEA3B32E-2C16-4F14-A6F0-9F7F1E83B29F}" type="slidenum">
              <a:rPr lang="en-US" altLang="en-US"/>
              <a:pPr>
                <a:defRPr/>
              </a:pPr>
              <a:t>80</a:t>
            </a:fld>
            <a:endParaRPr lang="en-US" altLang="en-US"/>
          </a:p>
        </p:txBody>
      </p:sp>
      <p:sp>
        <p:nvSpPr>
          <p:cNvPr id="120836" name="Title 1"/>
          <p:cNvSpPr txBox="1">
            <a:spLocks/>
          </p:cNvSpPr>
          <p:nvPr/>
        </p:nvSpPr>
        <p:spPr bwMode="auto">
          <a:xfrm>
            <a:off x="628650" y="365125"/>
            <a:ext cx="78867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en-US" sz="4400" dirty="0">
                <a:latin typeface="Arial" panose="020B0604020202020204" pitchFamily="34" charset="0"/>
                <a:ea typeface="Verdana" panose="020B0604030504040204" pitchFamily="34" charset="0"/>
                <a:cs typeface="Arial" panose="020B0604020202020204" pitchFamily="34" charset="0"/>
              </a:rPr>
              <a:t>Part </a:t>
            </a:r>
            <a:r>
              <a:rPr lang="en-US" altLang="en-US" sz="4400" dirty="0" smtClean="0">
                <a:latin typeface="Arial" panose="020B0604020202020204" pitchFamily="34" charset="0"/>
                <a:ea typeface="Verdana" panose="020B0604030504040204" pitchFamily="34" charset="0"/>
                <a:cs typeface="Arial" panose="020B0604020202020204" pitchFamily="34" charset="0"/>
              </a:rPr>
              <a:t>9:</a:t>
            </a:r>
            <a:r>
              <a:rPr lang="en-US" altLang="en-US" sz="4400" dirty="0">
                <a:latin typeface="Arial" panose="020B0604020202020204" pitchFamily="34" charset="0"/>
                <a:ea typeface="Verdana" panose="020B0604030504040204" pitchFamily="34" charset="0"/>
                <a:cs typeface="Arial" panose="020B0604020202020204" pitchFamily="34" charset="0"/>
              </a:rPr>
              <a:t/>
            </a:r>
            <a:br>
              <a:rPr lang="en-US" altLang="en-US" sz="4400" dirty="0">
                <a:latin typeface="Arial" panose="020B0604020202020204" pitchFamily="34" charset="0"/>
                <a:ea typeface="Verdana" panose="020B0604030504040204" pitchFamily="34" charset="0"/>
                <a:cs typeface="Arial" panose="020B0604020202020204" pitchFamily="34" charset="0"/>
              </a:rPr>
            </a:br>
            <a:r>
              <a:rPr lang="en-US" altLang="en-US" sz="4400" b="1" dirty="0">
                <a:latin typeface="Arial" panose="020B0604020202020204" pitchFamily="34" charset="0"/>
                <a:ea typeface="ＭＳ Ｐゴシック"/>
                <a:cs typeface="Arial" panose="020B0604020202020204" pitchFamily="34" charset="0"/>
              </a:rPr>
              <a:t>Lab Exercise </a:t>
            </a:r>
            <a:r>
              <a:rPr lang="en-US" altLang="en-US" sz="3200" dirty="0">
                <a:latin typeface="Arial" panose="020B0604020202020204" pitchFamily="34" charset="0"/>
                <a:ea typeface="ＭＳ Ｐゴシック"/>
                <a:cs typeface="Arial" panose="020B0604020202020204" pitchFamily="34" charset="0"/>
              </a:rPr>
              <a:t>(See Document)</a:t>
            </a:r>
            <a:r>
              <a:rPr lang="en-US" altLang="en-US" sz="4400" b="1" dirty="0">
                <a:latin typeface="Arial" panose="020B0604020202020204" pitchFamily="34" charset="0"/>
                <a:ea typeface="ＭＳ Ｐゴシック"/>
                <a:cs typeface="Arial" panose="020B0604020202020204" pitchFamily="34" charset="0"/>
              </a:rPr>
              <a:t> </a:t>
            </a:r>
            <a:endParaRPr lang="en-US" altLang="en-US" sz="4400" b="1" dirty="0">
              <a:latin typeface="Arial" panose="020B0604020202020204" pitchFamily="34" charset="0"/>
              <a:ea typeface="Verdana" panose="020B0604030504040204" pitchFamily="34" charset="0"/>
              <a:cs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457200" y="2590800"/>
            <a:ext cx="8229600" cy="1143000"/>
          </a:xfrm>
        </p:spPr>
        <p:txBody>
          <a:bodyPr/>
          <a:lstStyle/>
          <a:p>
            <a:r>
              <a:rPr lang="en-US" altLang="en-US" smtClean="0">
                <a:latin typeface="Arial" panose="020B0604020202020204" pitchFamily="34" charset="0"/>
                <a:ea typeface="ＭＳ Ｐゴシック"/>
                <a:cs typeface="Arial" panose="020B0604020202020204" pitchFamily="34" charset="0"/>
              </a:rPr>
              <a:t>Post-Mortem Discussion</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1C830898-7CAF-44C5-BB23-AC102ABA6CCE}" type="slidenum">
              <a:rPr lang="en-US" altLang="en-US"/>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685800" y="304800"/>
            <a:ext cx="7772400" cy="1143000"/>
          </a:xfrm>
        </p:spPr>
        <p:txBody>
          <a:bodyPr/>
          <a:lstStyle/>
          <a:p>
            <a:r>
              <a:rPr lang="en-US" altLang="en-US" smtClean="0">
                <a:latin typeface="Arial" panose="020B0604020202020204" pitchFamily="34" charset="0"/>
                <a:ea typeface="ＭＳ Ｐゴシック"/>
                <a:cs typeface="Arial" panose="020B0604020202020204" pitchFamily="34" charset="0"/>
              </a:rPr>
              <a:t>Characterizing Your Workflow</a:t>
            </a:r>
          </a:p>
        </p:txBody>
      </p:sp>
      <p:sp>
        <p:nvSpPr>
          <p:cNvPr id="116739" name="Content Placeholder 2"/>
          <p:cNvSpPr>
            <a:spLocks noGrp="1"/>
          </p:cNvSpPr>
          <p:nvPr>
            <p:ph idx="1"/>
          </p:nvPr>
        </p:nvSpPr>
        <p:spPr>
          <a:xfrm>
            <a:off x="381000" y="1676400"/>
            <a:ext cx="8382000" cy="4114800"/>
          </a:xfrm>
        </p:spPr>
        <p:txBody>
          <a:bodyPr rtlCol="0">
            <a:normAutofit lnSpcReduction="10000"/>
          </a:bodyPr>
          <a:lstStyle/>
          <a:p>
            <a:pPr fontAlgn="auto">
              <a:spcAft>
                <a:spcPts val="0"/>
              </a:spcAft>
              <a:defRPr/>
            </a:pPr>
            <a:r>
              <a:rPr lang="en-US" altLang="en-US" sz="3600" dirty="0" smtClean="0">
                <a:latin typeface="Arial" panose="020B0604020202020204" pitchFamily="34" charset="0"/>
                <a:ea typeface="ＭＳ Ｐゴシック" pitchFamily="34" charset="-128"/>
                <a:cs typeface="Arial" panose="020B0604020202020204" pitchFamily="34" charset="0"/>
              </a:rPr>
              <a:t>How did you decide what to label your sticky notes?</a:t>
            </a:r>
          </a:p>
          <a:p>
            <a:pPr fontAlgn="auto">
              <a:spcAft>
                <a:spcPts val="0"/>
              </a:spcAft>
              <a:defRPr/>
            </a:pPr>
            <a:r>
              <a:rPr lang="en-US" altLang="en-US" sz="3600" dirty="0" smtClean="0">
                <a:latin typeface="Arial" panose="020B0604020202020204" pitchFamily="34" charset="0"/>
                <a:ea typeface="ＭＳ Ｐゴシック" pitchFamily="34" charset="-128"/>
                <a:cs typeface="Arial" panose="020B0604020202020204" pitchFamily="34" charset="0"/>
              </a:rPr>
              <a:t>How did you decide how they should be arranged?</a:t>
            </a:r>
          </a:p>
          <a:p>
            <a:pPr fontAlgn="auto">
              <a:spcAft>
                <a:spcPts val="0"/>
              </a:spcAft>
              <a:defRPr/>
            </a:pPr>
            <a:r>
              <a:rPr lang="en-US" altLang="en-US" sz="3600" dirty="0" smtClean="0">
                <a:latin typeface="Arial" panose="020B0604020202020204" pitchFamily="34" charset="0"/>
                <a:ea typeface="ＭＳ Ｐゴシック" pitchFamily="34" charset="-128"/>
                <a:cs typeface="Arial" panose="020B0604020202020204" pitchFamily="34" charset="0"/>
              </a:rPr>
              <a:t>What was the hardest part of the process?</a:t>
            </a:r>
          </a:p>
          <a:p>
            <a:pPr fontAlgn="auto">
              <a:spcAft>
                <a:spcPts val="0"/>
              </a:spcAft>
              <a:defRPr/>
            </a:pPr>
            <a:r>
              <a:rPr lang="en-US" altLang="en-US" sz="3600" dirty="0" smtClean="0">
                <a:latin typeface="Arial" panose="020B0604020202020204" pitchFamily="34" charset="0"/>
                <a:ea typeface="ＭＳ Ｐゴシック" pitchFamily="34" charset="-128"/>
                <a:cs typeface="Arial" panose="020B0604020202020204" pitchFamily="34" charset="0"/>
              </a:rPr>
              <a:t>How did group products differ?  Why?</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ECA15CEB-88D1-43C7-8B58-DEA62BC4AD88}" type="slidenum">
              <a:rPr lang="en-US" altLang="en-US"/>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228600" y="381000"/>
            <a:ext cx="86106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Software to Support your Workflow</a:t>
            </a:r>
          </a:p>
        </p:txBody>
      </p:sp>
      <p:sp>
        <p:nvSpPr>
          <p:cNvPr id="123907" name="Content Placeholder 2"/>
          <p:cNvSpPr>
            <a:spLocks noGrp="1"/>
          </p:cNvSpPr>
          <p:nvPr>
            <p:ph idx="1"/>
          </p:nvPr>
        </p:nvSpPr>
        <p:spPr>
          <a:xfrm>
            <a:off x="457200" y="1874838"/>
            <a:ext cx="8229600" cy="4525962"/>
          </a:xfrm>
        </p:spPr>
        <p:txBody>
          <a:bodyPr/>
          <a:lstStyle/>
          <a:p>
            <a:r>
              <a:rPr lang="en-US" altLang="en-US" smtClean="0">
                <a:latin typeface="Arial" panose="020B0604020202020204" pitchFamily="34" charset="0"/>
                <a:ea typeface="ＭＳ Ｐゴシック"/>
                <a:cs typeface="Arial" panose="020B0604020202020204" pitchFamily="34" charset="0"/>
              </a:rPr>
              <a:t>Can you identify specific tools to support parts of your workflow?</a:t>
            </a:r>
          </a:p>
          <a:p>
            <a:r>
              <a:rPr lang="en-US" altLang="en-US" smtClean="0">
                <a:latin typeface="Arial" panose="020B0604020202020204" pitchFamily="34" charset="0"/>
                <a:ea typeface="ＭＳ Ｐゴシック"/>
                <a:cs typeface="Arial" panose="020B0604020202020204" pitchFamily="34" charset="0"/>
              </a:rPr>
              <a:t>Did you identify any gaps (no tool support) or overlaps (multiple tools to support)?</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A029A9B9-FABD-483C-B7EE-F66028FEE882}" type="slidenum">
              <a:rPr lang="en-US" altLang="en-US"/>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85800" y="381000"/>
            <a:ext cx="7772400" cy="1143000"/>
          </a:xfrm>
        </p:spPr>
        <p:txBody>
          <a:bodyPr rtlCol="0">
            <a:normAutofit fontScale="90000"/>
          </a:bodyPr>
          <a:lstStyle/>
          <a:p>
            <a:pPr fontAlgn="auto">
              <a:spcAft>
                <a:spcPts val="0"/>
              </a:spcAft>
              <a:defRPr/>
            </a:pPr>
            <a:r>
              <a:rPr lang="en-US" altLang="en-US" smtClean="0">
                <a:latin typeface="Arial" panose="020B0604020202020204" pitchFamily="34" charset="0"/>
                <a:ea typeface="ＭＳ Ｐゴシック" pitchFamily="34" charset="-128"/>
                <a:cs typeface="Arial" panose="020B0604020202020204" pitchFamily="34" charset="0"/>
              </a:rPr>
              <a:t>Selection and Evaluation of Tools</a:t>
            </a:r>
          </a:p>
        </p:txBody>
      </p:sp>
      <p:sp>
        <p:nvSpPr>
          <p:cNvPr id="124931" name="Content Placeholder 2"/>
          <p:cNvSpPr>
            <a:spLocks noGrp="1"/>
          </p:cNvSpPr>
          <p:nvPr>
            <p:ph idx="1"/>
          </p:nvPr>
        </p:nvSpPr>
        <p:spPr>
          <a:xfrm>
            <a:off x="609600" y="1798638"/>
            <a:ext cx="8229600" cy="4525962"/>
          </a:xfrm>
        </p:spPr>
        <p:txBody>
          <a:bodyPr/>
          <a:lstStyle/>
          <a:p>
            <a:r>
              <a:rPr lang="en-US" altLang="en-US" smtClean="0">
                <a:latin typeface="Arial" panose="020B0604020202020204" pitchFamily="34" charset="0"/>
                <a:ea typeface="ＭＳ Ｐゴシック"/>
                <a:cs typeface="Arial" panose="020B0604020202020204" pitchFamily="34" charset="0"/>
              </a:rPr>
              <a:t>How would you decide which tools to adopt?</a:t>
            </a:r>
          </a:p>
          <a:p>
            <a:r>
              <a:rPr lang="en-US" altLang="en-US" smtClean="0">
                <a:latin typeface="Arial" panose="020B0604020202020204" pitchFamily="34" charset="0"/>
                <a:ea typeface="ＭＳ Ｐゴシック"/>
                <a:cs typeface="Arial" panose="020B0604020202020204" pitchFamily="34" charset="0"/>
              </a:rPr>
              <a:t>What criteria would you use to evaluate the tools you’ve chosen?</a:t>
            </a: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A8EF56EF-05AA-4CF8-A4D5-7EB899DA08D6}" type="slidenum">
              <a:rPr lang="en-US" altLang="en-US"/>
              <a:pPr>
                <a:defRPr/>
              </a:pPr>
              <a:t>84</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9450" y="76200"/>
            <a:ext cx="7772400" cy="1143000"/>
          </a:xfrm>
        </p:spPr>
        <p:txBody>
          <a:bodyPr/>
          <a:lstStyle/>
          <a:p>
            <a:r>
              <a:rPr lang="en-US" altLang="en-US" smtClean="0">
                <a:latin typeface="Arial" panose="020B0604020202020204" pitchFamily="34" charset="0"/>
                <a:cs typeface="Arial" panose="020B0604020202020204" pitchFamily="34" charset="0"/>
              </a:rPr>
              <a:t>Not Just Bits</a:t>
            </a:r>
          </a:p>
        </p:txBody>
      </p:sp>
      <p:sp>
        <p:nvSpPr>
          <p:cNvPr id="16387" name="Content Placeholder 2"/>
          <p:cNvSpPr>
            <a:spLocks noGrp="1"/>
          </p:cNvSpPr>
          <p:nvPr>
            <p:ph idx="1"/>
          </p:nvPr>
        </p:nvSpPr>
        <p:spPr>
          <a:xfrm>
            <a:off x="679450" y="1143000"/>
            <a:ext cx="8267700" cy="4648200"/>
          </a:xfrm>
        </p:spPr>
        <p:txBody>
          <a:bodyPr rtlCol="0">
            <a:normAutofit fontScale="92500" lnSpcReduction="20000"/>
          </a:bodyPr>
          <a:lstStyle/>
          <a:p>
            <a:pPr fontAlgn="auto">
              <a:lnSpc>
                <a:spcPct val="110000"/>
              </a:lnSpc>
              <a:spcAft>
                <a:spcPts val="0"/>
              </a:spcAft>
              <a:defRPr/>
            </a:pPr>
            <a:r>
              <a:rPr lang="en-US" altLang="en-US" sz="2600" dirty="0" smtClean="0">
                <a:latin typeface="Arial" panose="020B0604020202020204" pitchFamily="34" charset="0"/>
                <a:cs typeface="Arial" panose="020B0604020202020204" pitchFamily="34" charset="0"/>
              </a:rPr>
              <a:t>“Content Information” to be preserved by an archive is composed not only of a “set of bit sequences” (the “data object”) but also associated sufficient “Representation Information” to allow bits to be rendered, used and understood.  </a:t>
            </a:r>
          </a:p>
          <a:p>
            <a:pPr fontAlgn="auto">
              <a:lnSpc>
                <a:spcPct val="110000"/>
              </a:lnSpc>
              <a:spcAft>
                <a:spcPts val="0"/>
              </a:spcAft>
              <a:defRPr/>
            </a:pPr>
            <a:r>
              <a:rPr lang="en-US" altLang="en-US" sz="2600" dirty="0" smtClean="0">
                <a:latin typeface="Arial" panose="020B0604020202020204" pitchFamily="34" charset="0"/>
                <a:cs typeface="Arial" panose="020B0604020202020204" pitchFamily="34" charset="0"/>
              </a:rPr>
              <a:t>OAIS should “understand the Knowledge Base of its DC to understand minimum Representation Information that must be maintained” </a:t>
            </a:r>
          </a:p>
          <a:p>
            <a:pPr fontAlgn="auto">
              <a:lnSpc>
                <a:spcPct val="110000"/>
              </a:lnSpc>
              <a:spcAft>
                <a:spcPts val="0"/>
              </a:spcAft>
              <a:defRPr/>
            </a:pPr>
            <a:r>
              <a:rPr lang="en-US" altLang="en-US" sz="2600" dirty="0" smtClean="0">
                <a:latin typeface="Arial" panose="020B0604020202020204" pitchFamily="34" charset="0"/>
                <a:cs typeface="Arial" panose="020B0604020202020204" pitchFamily="34" charset="0"/>
              </a:rPr>
              <a:t>OAIS can maintain minimum Representation Information needed for its DC, or “a larger amount of Representation Information that may allow understanding by a larger Consumer community with a less specialized Knowledge Base.”  </a:t>
            </a:r>
          </a:p>
          <a:p>
            <a:pPr fontAlgn="auto">
              <a:lnSpc>
                <a:spcPct val="110000"/>
              </a:lnSpc>
              <a:spcAft>
                <a:spcPts val="0"/>
              </a:spcAft>
              <a:defRPr/>
            </a:pPr>
            <a:endParaRPr lang="en-US" altLang="en-US" sz="2000" dirty="0" smtClean="0">
              <a:latin typeface="Arial" panose="020B0604020202020204" pitchFamily="34" charset="0"/>
              <a:cs typeface="Arial" panose="020B0604020202020204" pitchFamily="34" charset="0"/>
            </a:endParaRPr>
          </a:p>
          <a:p>
            <a:pPr fontAlgn="auto">
              <a:lnSpc>
                <a:spcPct val="110000"/>
              </a:lnSpc>
              <a:spcAft>
                <a:spcPts val="0"/>
              </a:spcAft>
              <a:defRPr/>
            </a:pPr>
            <a:endParaRPr lang="en-US" altLang="en-US" sz="2000" dirty="0" smtClean="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US" smtClean="0"/>
              <a:t>Cal Lee - OAIS, Digital Repositories and Digital Libraries</a:t>
            </a:r>
            <a:endParaRPr lang="en-US"/>
          </a:p>
        </p:txBody>
      </p:sp>
      <p:sp>
        <p:nvSpPr>
          <p:cNvPr id="3" name="Slide Number Placeholder 2"/>
          <p:cNvSpPr>
            <a:spLocks noGrp="1"/>
          </p:cNvSpPr>
          <p:nvPr>
            <p:ph type="sldNum" sz="quarter" idx="11"/>
          </p:nvPr>
        </p:nvSpPr>
        <p:spPr/>
        <p:txBody>
          <a:bodyPr/>
          <a:lstStyle/>
          <a:p>
            <a:pPr>
              <a:defRPr/>
            </a:pPr>
            <a:fld id="{0B36E355-75BE-43EC-99AD-F95380A69800}" type="slidenum">
              <a:rPr lang="en-US" altLang="en-US"/>
              <a:pPr>
                <a:defRPr/>
              </a:pPr>
              <a:t>9</a:t>
            </a:fld>
            <a:endParaRPr lang="en-US" alt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11 Jan</Template>
  <TotalTime>4585</TotalTime>
  <Words>5480</Words>
  <Application>Microsoft Office PowerPoint</Application>
  <PresentationFormat>On-screen Show (4:3)</PresentationFormat>
  <Paragraphs>480</Paragraphs>
  <Slides>84</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84</vt:i4>
      </vt:variant>
    </vt:vector>
  </HeadingPairs>
  <TitlesOfParts>
    <vt:vector size="96" baseType="lpstr">
      <vt:lpstr>Arial Unicode MS</vt:lpstr>
      <vt:lpstr>ＭＳ Ｐゴシック</vt:lpstr>
      <vt:lpstr>Arial</vt:lpstr>
      <vt:lpstr>Calibri</vt:lpstr>
      <vt:lpstr>Symbol</vt:lpstr>
      <vt:lpstr>Times New Roman</vt:lpstr>
      <vt:lpstr>Verdana</vt:lpstr>
      <vt:lpstr>Custom Design</vt:lpstr>
      <vt:lpstr>Slide</vt:lpstr>
      <vt:lpstr>Photo Editor Photo</vt:lpstr>
      <vt:lpstr>Chart</vt:lpstr>
      <vt:lpstr>Bitmap Image</vt:lpstr>
      <vt:lpstr>4.1 OAIS, Repositories and Workflows</vt:lpstr>
      <vt:lpstr>Outline</vt:lpstr>
      <vt:lpstr>Problem in the World: Digital Preservation</vt:lpstr>
      <vt:lpstr>Digital Preservation Up to Mid-1990s</vt:lpstr>
      <vt:lpstr>Crossing the Streams</vt:lpstr>
      <vt:lpstr>Reference Model for an Open Archival Information System (OAIS)</vt:lpstr>
      <vt:lpstr>Part 1: Fundamental OAIS Terms and Concepts</vt:lpstr>
      <vt:lpstr>Duties to the Designated Community (DC)</vt:lpstr>
      <vt:lpstr>Not Just Bits</vt:lpstr>
      <vt:lpstr>Roles Played by Entities Interacting with an OAIS </vt:lpstr>
      <vt:lpstr>Categories of Association between Archives</vt:lpstr>
      <vt:lpstr>PowerPoint Presentation</vt:lpstr>
      <vt:lpstr>All the Grubby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“Open” in OAIS</vt:lpstr>
      <vt:lpstr>PowerPoint Presentation</vt:lpstr>
      <vt:lpstr>PowerPoint Presentation</vt:lpstr>
      <vt:lpstr>Participation Patterns</vt:lpstr>
      <vt:lpstr>Consistent and Transient Participants</vt:lpstr>
      <vt:lpstr>PowerPoint Presentation</vt:lpstr>
      <vt:lpstr>Document Revisions</vt:lpstr>
      <vt:lpstr>Examples of Major Issues Discussed at OAIS Workshops</vt:lpstr>
      <vt:lpstr>What is the scope of the document?</vt:lpstr>
      <vt:lpstr>What needs to be defined?</vt:lpstr>
      <vt:lpstr>PowerPoint Presentation</vt:lpstr>
      <vt:lpstr>A major factor in success of OAIS was the timing of the development effort.</vt:lpstr>
      <vt:lpstr>Contributions to the development of the OAIS took various forms.</vt:lpstr>
      <vt:lpstr>Lessons for Standards Development</vt:lpstr>
      <vt:lpstr>OAIS-Based Activities</vt:lpstr>
      <vt:lpstr>CCSDS Reorganization - 2003</vt:lpstr>
      <vt:lpstr>Five-Year Review of OAIS -  2012</vt:lpstr>
      <vt:lpstr>Changes in 2012 Edition</vt:lpstr>
      <vt:lpstr>PowerPoint Presentation</vt:lpstr>
      <vt:lpstr>Question to Consider:  How much time and attention should be devoted to getting ingest right, in light of all the other tasks and responsibilities of records professionals? </vt:lpstr>
      <vt:lpstr>PowerPoint Presentation</vt:lpstr>
      <vt:lpstr>PowerPoint Presentation</vt:lpstr>
      <vt:lpstr>PowerPoint Presentation</vt:lpstr>
      <vt:lpstr>PowerPoint Presentation</vt:lpstr>
      <vt:lpstr>Digital Curation Includes many Activities Outside the Scope of the OAIS Reference Model</vt:lpstr>
      <vt:lpstr>But the OAIS can also be a useful resource to plan for curation of even short-term data</vt:lpstr>
      <vt:lpstr>PowerPoint Presentation</vt:lpstr>
      <vt:lpstr>California Digital Library -  Microservices</vt:lpstr>
      <vt:lpstr>Archivematica - Artefactual Systems</vt:lpstr>
      <vt:lpstr>PowerPoint Presentation</vt:lpstr>
      <vt:lpstr>Integrated Rule-Oriented Data System (iRODS)</vt:lpstr>
      <vt:lpstr>PowerPoint Presentation</vt:lpstr>
      <vt:lpstr>Safety Deposit Box (SDB) – Tessella*</vt:lpstr>
      <vt:lpstr>PowerPoint Presentation</vt:lpstr>
      <vt:lpstr>PowerPoint Presentation</vt:lpstr>
      <vt:lpstr>PowerPoint Presentation</vt:lpstr>
      <vt:lpstr>Dataverse Network (DVN)</vt:lpstr>
      <vt:lpstr>PowerPoint Presentation</vt:lpstr>
      <vt:lpstr>PowerPoint Presentation</vt:lpstr>
      <vt:lpstr>PowerPoint Presentation</vt:lpstr>
      <vt:lpstr>Work Flow – The Thing to be Represented</vt:lpstr>
      <vt:lpstr>Workflows vs. Functions</vt:lpstr>
      <vt:lpstr>Work Flows as Models – Representations of the Thing</vt:lpstr>
      <vt:lpstr>Models and Abstractions are Essential for Work in a Complex World</vt:lpstr>
      <vt:lpstr>Models</vt:lpstr>
      <vt:lpstr>“To build a model is to conceive of the world in a certain delimited way.” (p.815)  “...every act of conceptualization, analysis, categorization, does a certain amount of violence to its subject matter, in order to get at the underlying regularities that group things together.  If you don't commit that act of violence -- don't ignore some of what's going on -- you would become so hypersensitive and so overcome with complexity that you would be unable to act.” (p.816) </vt:lpstr>
      <vt:lpstr>Important Modeling Considerations</vt:lpstr>
      <vt:lpstr>Parts of a Workflow</vt:lpstr>
      <vt:lpstr>PowerPoint Presentation</vt:lpstr>
      <vt:lpstr>Vital Factor that Sets Workflows and Systems Apart from Individual Tasks:  Interoperability</vt:lpstr>
      <vt:lpstr>Two Different Representation Goals</vt:lpstr>
      <vt:lpstr>Describing what you want to get done (process modeling)</vt:lpstr>
      <vt:lpstr>Identifying a Process*</vt:lpstr>
      <vt:lpstr>Criteria for Identified Result*</vt:lpstr>
      <vt:lpstr>PowerPoint Presentation</vt:lpstr>
      <vt:lpstr>Post-Mortem Discussion</vt:lpstr>
      <vt:lpstr>Characterizing Your Workflow</vt:lpstr>
      <vt:lpstr>Software to Support your Workflow</vt:lpstr>
      <vt:lpstr>Selection and Evaluation of Tools</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Digital Preservation Work: A Case Study of the Development of the Reference Model for an Open Archival Information System</dc:title>
  <dc:creator>Cal Lee</dc:creator>
  <cp:lastModifiedBy>Cal Lee</cp:lastModifiedBy>
  <cp:revision>222</cp:revision>
  <dcterms:created xsi:type="dcterms:W3CDTF">2005-01-19T16:06:39Z</dcterms:created>
  <dcterms:modified xsi:type="dcterms:W3CDTF">2016-08-01T15:15:18Z</dcterms:modified>
</cp:coreProperties>
</file>