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97" r:id="rId3"/>
    <p:sldId id="305" r:id="rId4"/>
    <p:sldId id="310" r:id="rId5"/>
    <p:sldId id="326" r:id="rId6"/>
    <p:sldId id="306" r:id="rId7"/>
    <p:sldId id="359" r:id="rId8"/>
    <p:sldId id="327" r:id="rId9"/>
    <p:sldId id="309" r:id="rId10"/>
    <p:sldId id="311" r:id="rId11"/>
    <p:sldId id="312" r:id="rId12"/>
    <p:sldId id="313" r:id="rId13"/>
    <p:sldId id="315" r:id="rId14"/>
    <p:sldId id="314" r:id="rId15"/>
    <p:sldId id="301" r:id="rId16"/>
    <p:sldId id="316" r:id="rId17"/>
    <p:sldId id="317" r:id="rId18"/>
    <p:sldId id="318" r:id="rId19"/>
    <p:sldId id="302" r:id="rId20"/>
    <p:sldId id="364" r:id="rId21"/>
    <p:sldId id="303" r:id="rId22"/>
    <p:sldId id="299" r:id="rId23"/>
    <p:sldId id="319" r:id="rId24"/>
    <p:sldId id="331" r:id="rId25"/>
    <p:sldId id="321" r:id="rId26"/>
    <p:sldId id="322" r:id="rId27"/>
    <p:sldId id="258" r:id="rId28"/>
    <p:sldId id="360" r:id="rId29"/>
    <p:sldId id="260" r:id="rId30"/>
    <p:sldId id="262" r:id="rId31"/>
    <p:sldId id="264" r:id="rId32"/>
    <p:sldId id="266" r:id="rId33"/>
    <p:sldId id="296"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337" r:id="rId49"/>
    <p:sldId id="284" r:id="rId50"/>
    <p:sldId id="340" r:id="rId51"/>
    <p:sldId id="341" r:id="rId52"/>
    <p:sldId id="342" r:id="rId53"/>
    <p:sldId id="343" r:id="rId54"/>
    <p:sldId id="339" r:id="rId55"/>
    <p:sldId id="283" r:id="rId56"/>
    <p:sldId id="333" r:id="rId57"/>
    <p:sldId id="334" r:id="rId58"/>
    <p:sldId id="335" r:id="rId59"/>
    <p:sldId id="336" r:id="rId60"/>
    <p:sldId id="344" r:id="rId61"/>
    <p:sldId id="345" r:id="rId62"/>
    <p:sldId id="287" r:id="rId63"/>
    <p:sldId id="347" r:id="rId64"/>
    <p:sldId id="348" r:id="rId65"/>
    <p:sldId id="289" r:id="rId66"/>
    <p:sldId id="291" r:id="rId67"/>
    <p:sldId id="292" r:id="rId68"/>
    <p:sldId id="293" r:id="rId69"/>
    <p:sldId id="349" r:id="rId70"/>
    <p:sldId id="350" r:id="rId71"/>
    <p:sldId id="354" r:id="rId72"/>
    <p:sldId id="355" r:id="rId73"/>
    <p:sldId id="353" r:id="rId74"/>
    <p:sldId id="351" r:id="rId75"/>
    <p:sldId id="352" r:id="rId76"/>
    <p:sldId id="294" r:id="rId77"/>
    <p:sldId id="356" r:id="rId78"/>
    <p:sldId id="358" r:id="rId79"/>
    <p:sldId id="295" r:id="rId80"/>
    <p:sldId id="362" r:id="rId81"/>
    <p:sldId id="36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AB354-E0D3-4361-BB99-E7D233921B95}" type="doc">
      <dgm:prSet loTypeId="urn:microsoft.com/office/officeart/2005/8/layout/hProcess9" loCatId="process" qsTypeId="urn:microsoft.com/office/officeart/2005/8/quickstyle/simple1" qsCatId="simple" csTypeId="urn:microsoft.com/office/officeart/2005/8/colors/accent1_2" csCatId="accent1" phldr="1"/>
      <dgm:spPr/>
    </dgm:pt>
    <dgm:pt modelId="{495B166E-1D98-4B2A-9326-ED9912903E02}">
      <dgm:prSet phldrT="[Text]"/>
      <dgm:spPr/>
      <dgm:t>
        <a:bodyPr/>
        <a:lstStyle/>
        <a:p>
          <a:r>
            <a:rPr lang="en-US" dirty="0" smtClean="0"/>
            <a:t>Risk Identification</a:t>
          </a:r>
          <a:endParaRPr lang="en-US" dirty="0"/>
        </a:p>
      </dgm:t>
    </dgm:pt>
    <dgm:pt modelId="{1DB896E0-DD7D-4CD1-81A4-77FE2B79CC75}" type="parTrans" cxnId="{D3AADBED-7CBF-4D08-A437-1C5780487CC2}">
      <dgm:prSet/>
      <dgm:spPr/>
      <dgm:t>
        <a:bodyPr/>
        <a:lstStyle/>
        <a:p>
          <a:endParaRPr lang="en-US"/>
        </a:p>
      </dgm:t>
    </dgm:pt>
    <dgm:pt modelId="{D51E1D6E-7E38-4727-85AE-827D3BDC78ED}" type="sibTrans" cxnId="{D3AADBED-7CBF-4D08-A437-1C5780487CC2}">
      <dgm:prSet/>
      <dgm:spPr/>
      <dgm:t>
        <a:bodyPr/>
        <a:lstStyle/>
        <a:p>
          <a:endParaRPr lang="en-US"/>
        </a:p>
      </dgm:t>
    </dgm:pt>
    <dgm:pt modelId="{1C32B833-9BA1-443C-8243-9257C1B32D76}">
      <dgm:prSet phldrT="[Text]"/>
      <dgm:spPr/>
      <dgm:t>
        <a:bodyPr/>
        <a:lstStyle/>
        <a:p>
          <a:r>
            <a:rPr lang="en-US" dirty="0" smtClean="0"/>
            <a:t>Risk Analysis</a:t>
          </a:r>
          <a:endParaRPr lang="en-US" dirty="0"/>
        </a:p>
      </dgm:t>
    </dgm:pt>
    <dgm:pt modelId="{A83BF075-1972-4690-A397-32C4EE889AC8}" type="parTrans" cxnId="{D233D724-9A74-4BBD-9CD0-6C2BD79317D1}">
      <dgm:prSet/>
      <dgm:spPr/>
      <dgm:t>
        <a:bodyPr/>
        <a:lstStyle/>
        <a:p>
          <a:endParaRPr lang="en-US"/>
        </a:p>
      </dgm:t>
    </dgm:pt>
    <dgm:pt modelId="{C1A93E57-58AC-4BFA-A87B-DB433672EE10}" type="sibTrans" cxnId="{D233D724-9A74-4BBD-9CD0-6C2BD79317D1}">
      <dgm:prSet/>
      <dgm:spPr/>
      <dgm:t>
        <a:bodyPr/>
        <a:lstStyle/>
        <a:p>
          <a:endParaRPr lang="en-US"/>
        </a:p>
      </dgm:t>
    </dgm:pt>
    <dgm:pt modelId="{A8CEE56E-1BA0-4C4B-9117-C1E42A17A905}">
      <dgm:prSet phldrT="[Text]"/>
      <dgm:spPr/>
      <dgm:t>
        <a:bodyPr/>
        <a:lstStyle/>
        <a:p>
          <a:r>
            <a:rPr lang="en-US" dirty="0" smtClean="0"/>
            <a:t>Response to Risk</a:t>
          </a:r>
          <a:endParaRPr lang="en-US" dirty="0"/>
        </a:p>
      </dgm:t>
    </dgm:pt>
    <dgm:pt modelId="{E3DD3119-11CE-44A6-AE3F-F55251F7DECC}" type="parTrans" cxnId="{1AEA453D-CA41-4122-8B53-6305F4C829A2}">
      <dgm:prSet/>
      <dgm:spPr/>
      <dgm:t>
        <a:bodyPr/>
        <a:lstStyle/>
        <a:p>
          <a:endParaRPr lang="en-US"/>
        </a:p>
      </dgm:t>
    </dgm:pt>
    <dgm:pt modelId="{CF3D7A8A-4D8B-4DED-A56A-1BF6895FD61E}" type="sibTrans" cxnId="{1AEA453D-CA41-4122-8B53-6305F4C829A2}">
      <dgm:prSet/>
      <dgm:spPr/>
      <dgm:t>
        <a:bodyPr/>
        <a:lstStyle/>
        <a:p>
          <a:endParaRPr lang="en-US"/>
        </a:p>
      </dgm:t>
    </dgm:pt>
    <dgm:pt modelId="{0C1E17C4-EC68-4BBF-9B9C-D16E5D57A107}">
      <dgm:prSet/>
      <dgm:spPr/>
      <dgm:t>
        <a:bodyPr/>
        <a:lstStyle/>
        <a:p>
          <a:r>
            <a:rPr lang="en-US" dirty="0" smtClean="0"/>
            <a:t>Control Assessment</a:t>
          </a:r>
          <a:endParaRPr lang="en-US" dirty="0"/>
        </a:p>
      </dgm:t>
    </dgm:pt>
    <dgm:pt modelId="{8308D532-162A-4CE7-A547-C17546DD79D8}" type="parTrans" cxnId="{295EF470-DE8C-478B-8FC9-70E08DADEE97}">
      <dgm:prSet/>
      <dgm:spPr/>
      <dgm:t>
        <a:bodyPr/>
        <a:lstStyle/>
        <a:p>
          <a:endParaRPr lang="en-US"/>
        </a:p>
      </dgm:t>
    </dgm:pt>
    <dgm:pt modelId="{039212EA-39FE-4226-B9A0-6A1871A03C7D}" type="sibTrans" cxnId="{295EF470-DE8C-478B-8FC9-70E08DADEE97}">
      <dgm:prSet/>
      <dgm:spPr/>
      <dgm:t>
        <a:bodyPr/>
        <a:lstStyle/>
        <a:p>
          <a:endParaRPr lang="en-US"/>
        </a:p>
      </dgm:t>
    </dgm:pt>
    <dgm:pt modelId="{40B4A350-6865-4C85-9D49-8CE8A81DE121}" type="pres">
      <dgm:prSet presAssocID="{BC9AB354-E0D3-4361-BB99-E7D233921B95}" presName="CompostProcess" presStyleCnt="0">
        <dgm:presLayoutVars>
          <dgm:dir/>
          <dgm:resizeHandles val="exact"/>
        </dgm:presLayoutVars>
      </dgm:prSet>
      <dgm:spPr/>
    </dgm:pt>
    <dgm:pt modelId="{5AD2DA5B-0E9F-4C8F-A16E-0EFD2E3CB9E3}" type="pres">
      <dgm:prSet presAssocID="{BC9AB354-E0D3-4361-BB99-E7D233921B95}" presName="arrow" presStyleLbl="bgShp" presStyleIdx="0" presStyleCnt="1"/>
      <dgm:spPr/>
    </dgm:pt>
    <dgm:pt modelId="{D468EF78-74AB-40B6-B021-5C0D68D19381}" type="pres">
      <dgm:prSet presAssocID="{BC9AB354-E0D3-4361-BB99-E7D233921B95}" presName="linearProcess" presStyleCnt="0"/>
      <dgm:spPr/>
    </dgm:pt>
    <dgm:pt modelId="{E1562064-8644-4942-8FF9-A1AFCC55CEFF}" type="pres">
      <dgm:prSet presAssocID="{495B166E-1D98-4B2A-9326-ED9912903E02}" presName="textNode" presStyleLbl="node1" presStyleIdx="0" presStyleCnt="4">
        <dgm:presLayoutVars>
          <dgm:bulletEnabled val="1"/>
        </dgm:presLayoutVars>
      </dgm:prSet>
      <dgm:spPr/>
      <dgm:t>
        <a:bodyPr/>
        <a:lstStyle/>
        <a:p>
          <a:endParaRPr lang="en-US"/>
        </a:p>
      </dgm:t>
    </dgm:pt>
    <dgm:pt modelId="{872ED360-BE9D-4799-AE02-683DE2B80643}" type="pres">
      <dgm:prSet presAssocID="{D51E1D6E-7E38-4727-85AE-827D3BDC78ED}" presName="sibTrans" presStyleCnt="0"/>
      <dgm:spPr/>
    </dgm:pt>
    <dgm:pt modelId="{FC2FB813-5532-45AD-9FC6-D7C3CE61C31F}" type="pres">
      <dgm:prSet presAssocID="{1C32B833-9BA1-443C-8243-9257C1B32D76}" presName="textNode" presStyleLbl="node1" presStyleIdx="1" presStyleCnt="4">
        <dgm:presLayoutVars>
          <dgm:bulletEnabled val="1"/>
        </dgm:presLayoutVars>
      </dgm:prSet>
      <dgm:spPr/>
      <dgm:t>
        <a:bodyPr/>
        <a:lstStyle/>
        <a:p>
          <a:endParaRPr lang="en-US"/>
        </a:p>
      </dgm:t>
    </dgm:pt>
    <dgm:pt modelId="{1063E812-7006-4DB7-8D23-0E2A0F364A5E}" type="pres">
      <dgm:prSet presAssocID="{C1A93E57-58AC-4BFA-A87B-DB433672EE10}" presName="sibTrans" presStyleCnt="0"/>
      <dgm:spPr/>
    </dgm:pt>
    <dgm:pt modelId="{225D914D-D049-4D5F-9C7F-9FDC724E54E5}" type="pres">
      <dgm:prSet presAssocID="{A8CEE56E-1BA0-4C4B-9117-C1E42A17A905}" presName="textNode" presStyleLbl="node1" presStyleIdx="2" presStyleCnt="4">
        <dgm:presLayoutVars>
          <dgm:bulletEnabled val="1"/>
        </dgm:presLayoutVars>
      </dgm:prSet>
      <dgm:spPr/>
      <dgm:t>
        <a:bodyPr/>
        <a:lstStyle/>
        <a:p>
          <a:endParaRPr lang="en-US"/>
        </a:p>
      </dgm:t>
    </dgm:pt>
    <dgm:pt modelId="{BFCD4395-DE63-4C10-9859-4E17CD2B3D12}" type="pres">
      <dgm:prSet presAssocID="{CF3D7A8A-4D8B-4DED-A56A-1BF6895FD61E}" presName="sibTrans" presStyleCnt="0"/>
      <dgm:spPr/>
    </dgm:pt>
    <dgm:pt modelId="{579A8035-1F18-4FB4-A94F-10EB74CECFA2}" type="pres">
      <dgm:prSet presAssocID="{0C1E17C4-EC68-4BBF-9B9C-D16E5D57A107}" presName="textNode" presStyleLbl="node1" presStyleIdx="3" presStyleCnt="4">
        <dgm:presLayoutVars>
          <dgm:bulletEnabled val="1"/>
        </dgm:presLayoutVars>
      </dgm:prSet>
      <dgm:spPr/>
      <dgm:t>
        <a:bodyPr/>
        <a:lstStyle/>
        <a:p>
          <a:endParaRPr lang="en-US"/>
        </a:p>
      </dgm:t>
    </dgm:pt>
  </dgm:ptLst>
  <dgm:cxnLst>
    <dgm:cxn modelId="{295EF470-DE8C-478B-8FC9-70E08DADEE97}" srcId="{BC9AB354-E0D3-4361-BB99-E7D233921B95}" destId="{0C1E17C4-EC68-4BBF-9B9C-D16E5D57A107}" srcOrd="3" destOrd="0" parTransId="{8308D532-162A-4CE7-A547-C17546DD79D8}" sibTransId="{039212EA-39FE-4226-B9A0-6A1871A03C7D}"/>
    <dgm:cxn modelId="{7992657B-EAB9-4273-8149-7A57ADB7477C}" type="presOf" srcId="{A8CEE56E-1BA0-4C4B-9117-C1E42A17A905}" destId="{225D914D-D049-4D5F-9C7F-9FDC724E54E5}" srcOrd="0" destOrd="0" presId="urn:microsoft.com/office/officeart/2005/8/layout/hProcess9"/>
    <dgm:cxn modelId="{71F6E27D-4816-42F8-BC6A-464123F7EBAD}" type="presOf" srcId="{BC9AB354-E0D3-4361-BB99-E7D233921B95}" destId="{40B4A350-6865-4C85-9D49-8CE8A81DE121}" srcOrd="0" destOrd="0" presId="urn:microsoft.com/office/officeart/2005/8/layout/hProcess9"/>
    <dgm:cxn modelId="{D3AADBED-7CBF-4D08-A437-1C5780487CC2}" srcId="{BC9AB354-E0D3-4361-BB99-E7D233921B95}" destId="{495B166E-1D98-4B2A-9326-ED9912903E02}" srcOrd="0" destOrd="0" parTransId="{1DB896E0-DD7D-4CD1-81A4-77FE2B79CC75}" sibTransId="{D51E1D6E-7E38-4727-85AE-827D3BDC78ED}"/>
    <dgm:cxn modelId="{99183D35-2AE7-478C-87D1-64D8B76751A8}" type="presOf" srcId="{495B166E-1D98-4B2A-9326-ED9912903E02}" destId="{E1562064-8644-4942-8FF9-A1AFCC55CEFF}" srcOrd="0" destOrd="0" presId="urn:microsoft.com/office/officeart/2005/8/layout/hProcess9"/>
    <dgm:cxn modelId="{5B050854-0944-48BC-AE3D-97A9BBCBCCAA}" type="presOf" srcId="{0C1E17C4-EC68-4BBF-9B9C-D16E5D57A107}" destId="{579A8035-1F18-4FB4-A94F-10EB74CECFA2}" srcOrd="0" destOrd="0" presId="urn:microsoft.com/office/officeart/2005/8/layout/hProcess9"/>
    <dgm:cxn modelId="{CB85D73C-82AC-4F4B-B9C5-A80FBC028116}" type="presOf" srcId="{1C32B833-9BA1-443C-8243-9257C1B32D76}" destId="{FC2FB813-5532-45AD-9FC6-D7C3CE61C31F}" srcOrd="0" destOrd="0" presId="urn:microsoft.com/office/officeart/2005/8/layout/hProcess9"/>
    <dgm:cxn modelId="{1AEA453D-CA41-4122-8B53-6305F4C829A2}" srcId="{BC9AB354-E0D3-4361-BB99-E7D233921B95}" destId="{A8CEE56E-1BA0-4C4B-9117-C1E42A17A905}" srcOrd="2" destOrd="0" parTransId="{E3DD3119-11CE-44A6-AE3F-F55251F7DECC}" sibTransId="{CF3D7A8A-4D8B-4DED-A56A-1BF6895FD61E}"/>
    <dgm:cxn modelId="{D233D724-9A74-4BBD-9CD0-6C2BD79317D1}" srcId="{BC9AB354-E0D3-4361-BB99-E7D233921B95}" destId="{1C32B833-9BA1-443C-8243-9257C1B32D76}" srcOrd="1" destOrd="0" parTransId="{A83BF075-1972-4690-A397-32C4EE889AC8}" sibTransId="{C1A93E57-58AC-4BFA-A87B-DB433672EE10}"/>
    <dgm:cxn modelId="{D51FEE03-0C08-4A4D-A3F0-B35C83381039}" type="presParOf" srcId="{40B4A350-6865-4C85-9D49-8CE8A81DE121}" destId="{5AD2DA5B-0E9F-4C8F-A16E-0EFD2E3CB9E3}" srcOrd="0" destOrd="0" presId="urn:microsoft.com/office/officeart/2005/8/layout/hProcess9"/>
    <dgm:cxn modelId="{9CAB1CD3-3C4D-4C55-B252-AF5A69DE68CF}" type="presParOf" srcId="{40B4A350-6865-4C85-9D49-8CE8A81DE121}" destId="{D468EF78-74AB-40B6-B021-5C0D68D19381}" srcOrd="1" destOrd="0" presId="urn:microsoft.com/office/officeart/2005/8/layout/hProcess9"/>
    <dgm:cxn modelId="{602F9AB8-A1DB-459F-9531-11708EF4FBCC}" type="presParOf" srcId="{D468EF78-74AB-40B6-B021-5C0D68D19381}" destId="{E1562064-8644-4942-8FF9-A1AFCC55CEFF}" srcOrd="0" destOrd="0" presId="urn:microsoft.com/office/officeart/2005/8/layout/hProcess9"/>
    <dgm:cxn modelId="{7DFF9516-1DA1-4D78-B89B-BD43DC5594B6}" type="presParOf" srcId="{D468EF78-74AB-40B6-B021-5C0D68D19381}" destId="{872ED360-BE9D-4799-AE02-683DE2B80643}" srcOrd="1" destOrd="0" presId="urn:microsoft.com/office/officeart/2005/8/layout/hProcess9"/>
    <dgm:cxn modelId="{170A024C-7414-482E-8FAF-22AD51797F01}" type="presParOf" srcId="{D468EF78-74AB-40B6-B021-5C0D68D19381}" destId="{FC2FB813-5532-45AD-9FC6-D7C3CE61C31F}" srcOrd="2" destOrd="0" presId="urn:microsoft.com/office/officeart/2005/8/layout/hProcess9"/>
    <dgm:cxn modelId="{350FF772-891F-4383-A699-CEEBF12402E8}" type="presParOf" srcId="{D468EF78-74AB-40B6-B021-5C0D68D19381}" destId="{1063E812-7006-4DB7-8D23-0E2A0F364A5E}" srcOrd="3" destOrd="0" presId="urn:microsoft.com/office/officeart/2005/8/layout/hProcess9"/>
    <dgm:cxn modelId="{8AC4ADE1-64CF-434F-BE9C-E4039C66FC95}" type="presParOf" srcId="{D468EF78-74AB-40B6-B021-5C0D68D19381}" destId="{225D914D-D049-4D5F-9C7F-9FDC724E54E5}" srcOrd="4" destOrd="0" presId="urn:microsoft.com/office/officeart/2005/8/layout/hProcess9"/>
    <dgm:cxn modelId="{40B16C55-9D8A-4EF8-8A1F-31E28455DEC1}" type="presParOf" srcId="{D468EF78-74AB-40B6-B021-5C0D68D19381}" destId="{BFCD4395-DE63-4C10-9859-4E17CD2B3D12}" srcOrd="5" destOrd="0" presId="urn:microsoft.com/office/officeart/2005/8/layout/hProcess9"/>
    <dgm:cxn modelId="{C96B6667-F8E7-422F-9BF3-D7FFF1CAABE3}" type="presParOf" srcId="{D468EF78-74AB-40B6-B021-5C0D68D19381}" destId="{579A8035-1F18-4FB4-A94F-10EB74CECFA2}"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F99D6-A7DC-4976-A6BD-769429C4FE8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803DFB8F-9DBB-45D9-BEB1-F60BC551A006}">
      <dgm:prSet phldrT="[Text]"/>
      <dgm:spPr/>
      <dgm:t>
        <a:bodyPr/>
        <a:lstStyle/>
        <a:p>
          <a:r>
            <a:rPr lang="en-US" dirty="0" smtClean="0"/>
            <a:t>Assess business risk at the process level</a:t>
          </a:r>
          <a:endParaRPr lang="en-US" dirty="0"/>
        </a:p>
      </dgm:t>
    </dgm:pt>
    <dgm:pt modelId="{85DFCE3C-0856-4C53-A5BD-88B3B60E4DB5}" type="parTrans" cxnId="{9E878928-DCBA-4CCF-AB08-5CFD4CAAB120}">
      <dgm:prSet/>
      <dgm:spPr/>
      <dgm:t>
        <a:bodyPr/>
        <a:lstStyle/>
        <a:p>
          <a:endParaRPr lang="en-US"/>
        </a:p>
      </dgm:t>
    </dgm:pt>
    <dgm:pt modelId="{1CAE7713-B07E-461B-9D31-DA22810A6D77}" type="sibTrans" cxnId="{9E878928-DCBA-4CCF-AB08-5CFD4CAAB120}">
      <dgm:prSet/>
      <dgm:spPr/>
      <dgm:t>
        <a:bodyPr/>
        <a:lstStyle/>
        <a:p>
          <a:endParaRPr lang="en-US"/>
        </a:p>
      </dgm:t>
    </dgm:pt>
    <dgm:pt modelId="{5663AB0F-A8D4-497F-A28A-E54E3C766879}">
      <dgm:prSet phldrT="[Text]"/>
      <dgm:spPr/>
      <dgm:t>
        <a:bodyPr/>
        <a:lstStyle/>
        <a:p>
          <a:r>
            <a:rPr lang="en-US" dirty="0" smtClean="0"/>
            <a:t>Design and implement effective controls</a:t>
          </a:r>
          <a:endParaRPr lang="en-US" dirty="0"/>
        </a:p>
      </dgm:t>
    </dgm:pt>
    <dgm:pt modelId="{DD3AFD52-5768-41F8-9CC4-DDFF2FF563C9}" type="parTrans" cxnId="{AF9A6180-1630-4730-ADFC-1D84CBE58856}">
      <dgm:prSet/>
      <dgm:spPr/>
      <dgm:t>
        <a:bodyPr/>
        <a:lstStyle/>
        <a:p>
          <a:endParaRPr lang="en-US"/>
        </a:p>
      </dgm:t>
    </dgm:pt>
    <dgm:pt modelId="{CD1EE0E0-3031-4B94-8BC7-03B6C4CAF6ED}" type="sibTrans" cxnId="{AF9A6180-1630-4730-ADFC-1D84CBE58856}">
      <dgm:prSet/>
      <dgm:spPr/>
      <dgm:t>
        <a:bodyPr/>
        <a:lstStyle/>
        <a:p>
          <a:endParaRPr lang="en-US"/>
        </a:p>
      </dgm:t>
    </dgm:pt>
    <dgm:pt modelId="{8A49ADD8-D872-4A43-BB44-566DD358B8EA}">
      <dgm:prSet phldrT="[Text]"/>
      <dgm:spPr/>
      <dgm:t>
        <a:bodyPr/>
        <a:lstStyle/>
        <a:p>
          <a:r>
            <a:rPr lang="en-US" dirty="0" smtClean="0"/>
            <a:t>Measure process performance</a:t>
          </a:r>
          <a:endParaRPr lang="en-US" dirty="0"/>
        </a:p>
      </dgm:t>
    </dgm:pt>
    <dgm:pt modelId="{0864B077-D831-4B32-B4BF-60F4C30BEDB2}" type="parTrans" cxnId="{899FA3EB-A812-4633-A1B5-5AF215B60EF2}">
      <dgm:prSet/>
      <dgm:spPr/>
      <dgm:t>
        <a:bodyPr/>
        <a:lstStyle/>
        <a:p>
          <a:endParaRPr lang="en-US"/>
        </a:p>
      </dgm:t>
    </dgm:pt>
    <dgm:pt modelId="{2F19D77C-869C-442C-91C6-FF5BEC001765}" type="sibTrans" cxnId="{899FA3EB-A812-4633-A1B5-5AF215B60EF2}">
      <dgm:prSet/>
      <dgm:spPr/>
      <dgm:t>
        <a:bodyPr/>
        <a:lstStyle/>
        <a:p>
          <a:endParaRPr lang="en-US"/>
        </a:p>
      </dgm:t>
    </dgm:pt>
    <dgm:pt modelId="{63EB32EE-E603-4F10-B190-B84CDCCBB6D0}">
      <dgm:prSet phldrT="[Text]"/>
      <dgm:spPr/>
      <dgm:t>
        <a:bodyPr/>
        <a:lstStyle/>
        <a:p>
          <a:r>
            <a:rPr lang="en-US" dirty="0" smtClean="0"/>
            <a:t>Monitor process control activities </a:t>
          </a:r>
          <a:endParaRPr lang="en-US" dirty="0"/>
        </a:p>
      </dgm:t>
    </dgm:pt>
    <dgm:pt modelId="{4E3D066D-030A-46A6-9E92-7453893B1D20}" type="parTrans" cxnId="{FC007606-7C79-4500-AE95-C8E92484EFF7}">
      <dgm:prSet/>
      <dgm:spPr/>
      <dgm:t>
        <a:bodyPr/>
        <a:lstStyle/>
        <a:p>
          <a:endParaRPr lang="en-US"/>
        </a:p>
      </dgm:t>
    </dgm:pt>
    <dgm:pt modelId="{D842B0A4-DEC8-4B25-834B-3F55C1BCCA7B}" type="sibTrans" cxnId="{FC007606-7C79-4500-AE95-C8E92484EFF7}">
      <dgm:prSet/>
      <dgm:spPr/>
      <dgm:t>
        <a:bodyPr/>
        <a:lstStyle/>
        <a:p>
          <a:endParaRPr lang="en-US"/>
        </a:p>
      </dgm:t>
    </dgm:pt>
    <dgm:pt modelId="{E9ED95D1-0481-4C24-9A22-EF380CC1A1D4}" type="pres">
      <dgm:prSet presAssocID="{7B7F99D6-A7DC-4976-A6BD-769429C4FE89}" presName="Name0" presStyleCnt="0">
        <dgm:presLayoutVars>
          <dgm:dir/>
          <dgm:resizeHandles val="exact"/>
        </dgm:presLayoutVars>
      </dgm:prSet>
      <dgm:spPr/>
      <dgm:t>
        <a:bodyPr/>
        <a:lstStyle/>
        <a:p>
          <a:endParaRPr lang="en-US"/>
        </a:p>
      </dgm:t>
    </dgm:pt>
    <dgm:pt modelId="{5B143F70-981B-44F9-9550-E85E5FA812E0}" type="pres">
      <dgm:prSet presAssocID="{7B7F99D6-A7DC-4976-A6BD-769429C4FE89}" presName="cycle" presStyleCnt="0"/>
      <dgm:spPr/>
    </dgm:pt>
    <dgm:pt modelId="{A2054F28-D528-4E2A-B734-B80A3FA31EA3}" type="pres">
      <dgm:prSet presAssocID="{803DFB8F-9DBB-45D9-BEB1-F60BC551A006}" presName="nodeFirstNode" presStyleLbl="node1" presStyleIdx="0" presStyleCnt="4">
        <dgm:presLayoutVars>
          <dgm:bulletEnabled val="1"/>
        </dgm:presLayoutVars>
      </dgm:prSet>
      <dgm:spPr>
        <a:prstGeom prst="flowChartDecision">
          <a:avLst/>
        </a:prstGeom>
      </dgm:spPr>
      <dgm:t>
        <a:bodyPr/>
        <a:lstStyle/>
        <a:p>
          <a:endParaRPr lang="en-US"/>
        </a:p>
      </dgm:t>
    </dgm:pt>
    <dgm:pt modelId="{5EF11CA8-72A8-4265-BF0A-BB194E8A4322}" type="pres">
      <dgm:prSet presAssocID="{1CAE7713-B07E-461B-9D31-DA22810A6D77}" presName="sibTransFirstNode" presStyleLbl="bgShp" presStyleIdx="0" presStyleCnt="1"/>
      <dgm:spPr/>
      <dgm:t>
        <a:bodyPr/>
        <a:lstStyle/>
        <a:p>
          <a:endParaRPr lang="en-US"/>
        </a:p>
      </dgm:t>
    </dgm:pt>
    <dgm:pt modelId="{6CAD07EE-B6F1-46B7-BC6B-D90D29C35F28}" type="pres">
      <dgm:prSet presAssocID="{5663AB0F-A8D4-497F-A28A-E54E3C766879}" presName="nodeFollowingNodes" presStyleLbl="node1" presStyleIdx="1" presStyleCnt="4">
        <dgm:presLayoutVars>
          <dgm:bulletEnabled val="1"/>
        </dgm:presLayoutVars>
      </dgm:prSet>
      <dgm:spPr/>
      <dgm:t>
        <a:bodyPr/>
        <a:lstStyle/>
        <a:p>
          <a:endParaRPr lang="en-US"/>
        </a:p>
      </dgm:t>
    </dgm:pt>
    <dgm:pt modelId="{48D81DC7-6A60-421F-A063-EED6B8828EB5}" type="pres">
      <dgm:prSet presAssocID="{8A49ADD8-D872-4A43-BB44-566DD358B8EA}" presName="nodeFollowingNodes" presStyleLbl="node1" presStyleIdx="2" presStyleCnt="4">
        <dgm:presLayoutVars>
          <dgm:bulletEnabled val="1"/>
        </dgm:presLayoutVars>
      </dgm:prSet>
      <dgm:spPr/>
      <dgm:t>
        <a:bodyPr/>
        <a:lstStyle/>
        <a:p>
          <a:endParaRPr lang="en-US"/>
        </a:p>
      </dgm:t>
    </dgm:pt>
    <dgm:pt modelId="{2970338A-5FDA-4645-AA64-0B9346CD1F25}" type="pres">
      <dgm:prSet presAssocID="{63EB32EE-E603-4F10-B190-B84CDCCBB6D0}" presName="nodeFollowingNodes" presStyleLbl="node1" presStyleIdx="3" presStyleCnt="4">
        <dgm:presLayoutVars>
          <dgm:bulletEnabled val="1"/>
        </dgm:presLayoutVars>
      </dgm:prSet>
      <dgm:spPr/>
      <dgm:t>
        <a:bodyPr/>
        <a:lstStyle/>
        <a:p>
          <a:endParaRPr lang="en-US"/>
        </a:p>
      </dgm:t>
    </dgm:pt>
  </dgm:ptLst>
  <dgm:cxnLst>
    <dgm:cxn modelId="{B8F40FB8-A804-496B-ADE9-E460C3FA52F2}" type="presOf" srcId="{803DFB8F-9DBB-45D9-BEB1-F60BC551A006}" destId="{A2054F28-D528-4E2A-B734-B80A3FA31EA3}" srcOrd="0" destOrd="0" presId="urn:microsoft.com/office/officeart/2005/8/layout/cycle3"/>
    <dgm:cxn modelId="{9E878928-DCBA-4CCF-AB08-5CFD4CAAB120}" srcId="{7B7F99D6-A7DC-4976-A6BD-769429C4FE89}" destId="{803DFB8F-9DBB-45D9-BEB1-F60BC551A006}" srcOrd="0" destOrd="0" parTransId="{85DFCE3C-0856-4C53-A5BD-88B3B60E4DB5}" sibTransId="{1CAE7713-B07E-461B-9D31-DA22810A6D77}"/>
    <dgm:cxn modelId="{AF9A6180-1630-4730-ADFC-1D84CBE58856}" srcId="{7B7F99D6-A7DC-4976-A6BD-769429C4FE89}" destId="{5663AB0F-A8D4-497F-A28A-E54E3C766879}" srcOrd="1" destOrd="0" parTransId="{DD3AFD52-5768-41F8-9CC4-DDFF2FF563C9}" sibTransId="{CD1EE0E0-3031-4B94-8BC7-03B6C4CAF6ED}"/>
    <dgm:cxn modelId="{899FA3EB-A812-4633-A1B5-5AF215B60EF2}" srcId="{7B7F99D6-A7DC-4976-A6BD-769429C4FE89}" destId="{8A49ADD8-D872-4A43-BB44-566DD358B8EA}" srcOrd="2" destOrd="0" parTransId="{0864B077-D831-4B32-B4BF-60F4C30BEDB2}" sibTransId="{2F19D77C-869C-442C-91C6-FF5BEC001765}"/>
    <dgm:cxn modelId="{2CF1D60B-4560-4384-8927-C8F016E3A5A4}" type="presOf" srcId="{8A49ADD8-D872-4A43-BB44-566DD358B8EA}" destId="{48D81DC7-6A60-421F-A063-EED6B8828EB5}" srcOrd="0" destOrd="0" presId="urn:microsoft.com/office/officeart/2005/8/layout/cycle3"/>
    <dgm:cxn modelId="{FC007606-7C79-4500-AE95-C8E92484EFF7}" srcId="{7B7F99D6-A7DC-4976-A6BD-769429C4FE89}" destId="{63EB32EE-E603-4F10-B190-B84CDCCBB6D0}" srcOrd="3" destOrd="0" parTransId="{4E3D066D-030A-46A6-9E92-7453893B1D20}" sibTransId="{D842B0A4-DEC8-4B25-834B-3F55C1BCCA7B}"/>
    <dgm:cxn modelId="{DCCEDBB1-053F-4CB7-B140-E374D2D88D0A}" type="presOf" srcId="{63EB32EE-E603-4F10-B190-B84CDCCBB6D0}" destId="{2970338A-5FDA-4645-AA64-0B9346CD1F25}" srcOrd="0" destOrd="0" presId="urn:microsoft.com/office/officeart/2005/8/layout/cycle3"/>
    <dgm:cxn modelId="{6FB9739F-F6A7-4DFF-B0F0-A54C2DCAFB17}" type="presOf" srcId="{1CAE7713-B07E-461B-9D31-DA22810A6D77}" destId="{5EF11CA8-72A8-4265-BF0A-BB194E8A4322}" srcOrd="0" destOrd="0" presId="urn:microsoft.com/office/officeart/2005/8/layout/cycle3"/>
    <dgm:cxn modelId="{B6EF299A-0FA4-4EEB-99AA-C7FC9135E117}" type="presOf" srcId="{5663AB0F-A8D4-497F-A28A-E54E3C766879}" destId="{6CAD07EE-B6F1-46B7-BC6B-D90D29C35F28}" srcOrd="0" destOrd="0" presId="urn:microsoft.com/office/officeart/2005/8/layout/cycle3"/>
    <dgm:cxn modelId="{2818FA15-D259-4CA7-8A2B-ED5820694451}" type="presOf" srcId="{7B7F99D6-A7DC-4976-A6BD-769429C4FE89}" destId="{E9ED95D1-0481-4C24-9A22-EF380CC1A1D4}" srcOrd="0" destOrd="0" presId="urn:microsoft.com/office/officeart/2005/8/layout/cycle3"/>
    <dgm:cxn modelId="{B94EFF4B-BFEA-4F8F-9788-0D2381A172A4}" type="presParOf" srcId="{E9ED95D1-0481-4C24-9A22-EF380CC1A1D4}" destId="{5B143F70-981B-44F9-9550-E85E5FA812E0}" srcOrd="0" destOrd="0" presId="urn:microsoft.com/office/officeart/2005/8/layout/cycle3"/>
    <dgm:cxn modelId="{63A848B4-6E69-471F-BC74-999028EA776C}" type="presParOf" srcId="{5B143F70-981B-44F9-9550-E85E5FA812E0}" destId="{A2054F28-D528-4E2A-B734-B80A3FA31EA3}" srcOrd="0" destOrd="0" presId="urn:microsoft.com/office/officeart/2005/8/layout/cycle3"/>
    <dgm:cxn modelId="{C585A522-140B-4BC8-B09C-619775116DE0}" type="presParOf" srcId="{5B143F70-981B-44F9-9550-E85E5FA812E0}" destId="{5EF11CA8-72A8-4265-BF0A-BB194E8A4322}" srcOrd="1" destOrd="0" presId="urn:microsoft.com/office/officeart/2005/8/layout/cycle3"/>
    <dgm:cxn modelId="{44D80F1A-1A44-4491-813D-0A0C35CC1384}" type="presParOf" srcId="{5B143F70-981B-44F9-9550-E85E5FA812E0}" destId="{6CAD07EE-B6F1-46B7-BC6B-D90D29C35F28}" srcOrd="2" destOrd="0" presId="urn:microsoft.com/office/officeart/2005/8/layout/cycle3"/>
    <dgm:cxn modelId="{E2FA7DC5-2C2A-42C3-8B41-F06DB8C53E2B}" type="presParOf" srcId="{5B143F70-981B-44F9-9550-E85E5FA812E0}" destId="{48D81DC7-6A60-421F-A063-EED6B8828EB5}" srcOrd="3" destOrd="0" presId="urn:microsoft.com/office/officeart/2005/8/layout/cycle3"/>
    <dgm:cxn modelId="{EF9EC0CF-7216-4573-83DA-340DB581751B}" type="presParOf" srcId="{5B143F70-981B-44F9-9550-E85E5FA812E0}" destId="{2970338A-5FDA-4645-AA64-0B9346CD1F25}"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2DA5B-0E9F-4C8F-A16E-0EFD2E3CB9E3}">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62064-8644-4942-8FF9-A1AFCC55CEFF}">
      <dsp:nvSpPr>
        <dsp:cNvPr id="0" name=""/>
        <dsp:cNvSpPr/>
      </dsp:nvSpPr>
      <dsp:spPr>
        <a:xfrm>
          <a:off x="682" y="1625600"/>
          <a:ext cx="1957244" cy="216746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Risk Identification</a:t>
          </a:r>
          <a:endParaRPr lang="en-US" sz="2100" kern="1200" dirty="0"/>
        </a:p>
      </dsp:txBody>
      <dsp:txXfrm>
        <a:off x="96227" y="1721145"/>
        <a:ext cx="1766154" cy="1976376"/>
      </dsp:txXfrm>
    </dsp:sp>
    <dsp:sp modelId="{FC2FB813-5532-45AD-9FC6-D7C3CE61C31F}">
      <dsp:nvSpPr>
        <dsp:cNvPr id="0" name=""/>
        <dsp:cNvSpPr/>
      </dsp:nvSpPr>
      <dsp:spPr>
        <a:xfrm>
          <a:off x="2057145" y="1625600"/>
          <a:ext cx="1957244" cy="216746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Risk Analysis</a:t>
          </a:r>
          <a:endParaRPr lang="en-US" sz="2100" kern="1200" dirty="0"/>
        </a:p>
      </dsp:txBody>
      <dsp:txXfrm>
        <a:off x="2152690" y="1721145"/>
        <a:ext cx="1766154" cy="1976376"/>
      </dsp:txXfrm>
    </dsp:sp>
    <dsp:sp modelId="{225D914D-D049-4D5F-9C7F-9FDC724E54E5}">
      <dsp:nvSpPr>
        <dsp:cNvPr id="0" name=""/>
        <dsp:cNvSpPr/>
      </dsp:nvSpPr>
      <dsp:spPr>
        <a:xfrm>
          <a:off x="4113609" y="1625600"/>
          <a:ext cx="1957244" cy="216746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Response to Risk</a:t>
          </a:r>
          <a:endParaRPr lang="en-US" sz="2100" kern="1200" dirty="0"/>
        </a:p>
      </dsp:txBody>
      <dsp:txXfrm>
        <a:off x="4209154" y="1721145"/>
        <a:ext cx="1766154" cy="1976376"/>
      </dsp:txXfrm>
    </dsp:sp>
    <dsp:sp modelId="{579A8035-1F18-4FB4-A94F-10EB74CECFA2}">
      <dsp:nvSpPr>
        <dsp:cNvPr id="0" name=""/>
        <dsp:cNvSpPr/>
      </dsp:nvSpPr>
      <dsp:spPr>
        <a:xfrm>
          <a:off x="6170072" y="1625600"/>
          <a:ext cx="1957244" cy="216746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Control Assessment</a:t>
          </a:r>
          <a:endParaRPr lang="en-US" sz="2100" kern="1200" dirty="0"/>
        </a:p>
      </dsp:txBody>
      <dsp:txXfrm>
        <a:off x="6265617" y="1721145"/>
        <a:ext cx="1766154" cy="1976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11CA8-72A8-4265-BF0A-BB194E8A4322}">
      <dsp:nvSpPr>
        <dsp:cNvPr id="0" name=""/>
        <dsp:cNvSpPr/>
      </dsp:nvSpPr>
      <dsp:spPr>
        <a:xfrm>
          <a:off x="2779777" y="-112532"/>
          <a:ext cx="4165970" cy="4165970"/>
        </a:xfrm>
        <a:prstGeom prst="circularArrow">
          <a:avLst>
            <a:gd name="adj1" fmla="val 4668"/>
            <a:gd name="adj2" fmla="val 272909"/>
            <a:gd name="adj3" fmla="val 12832158"/>
            <a:gd name="adj4" fmla="val 18030347"/>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54F28-D528-4E2A-B734-B80A3FA31EA3}">
      <dsp:nvSpPr>
        <dsp:cNvPr id="0" name=""/>
        <dsp:cNvSpPr/>
      </dsp:nvSpPr>
      <dsp:spPr>
        <a:xfrm>
          <a:off x="3476115" y="563"/>
          <a:ext cx="2773294" cy="1386647"/>
        </a:xfrm>
        <a:prstGeom prst="flowChartDecision">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Assess business risk at the process level</a:t>
          </a:r>
          <a:endParaRPr lang="en-US" sz="1200" kern="1200" dirty="0"/>
        </a:p>
      </dsp:txBody>
      <dsp:txXfrm>
        <a:off x="4169439" y="347225"/>
        <a:ext cx="1386647" cy="693323"/>
      </dsp:txXfrm>
    </dsp:sp>
    <dsp:sp modelId="{6CAD07EE-B6F1-46B7-BC6B-D90D29C35F28}">
      <dsp:nvSpPr>
        <dsp:cNvPr id="0" name=""/>
        <dsp:cNvSpPr/>
      </dsp:nvSpPr>
      <dsp:spPr>
        <a:xfrm>
          <a:off x="4971975" y="1496423"/>
          <a:ext cx="2773294" cy="138664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Design and implement effective controls</a:t>
          </a:r>
          <a:endParaRPr lang="en-US" sz="1200" kern="1200" dirty="0"/>
        </a:p>
      </dsp:txBody>
      <dsp:txXfrm>
        <a:off x="5039666" y="1564114"/>
        <a:ext cx="2637912" cy="1251265"/>
      </dsp:txXfrm>
    </dsp:sp>
    <dsp:sp modelId="{48D81DC7-6A60-421F-A063-EED6B8828EB5}">
      <dsp:nvSpPr>
        <dsp:cNvPr id="0" name=""/>
        <dsp:cNvSpPr/>
      </dsp:nvSpPr>
      <dsp:spPr>
        <a:xfrm>
          <a:off x="3476115" y="2992284"/>
          <a:ext cx="2773294" cy="138664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Measure process performance</a:t>
          </a:r>
          <a:endParaRPr lang="en-US" sz="1200" kern="1200" dirty="0"/>
        </a:p>
      </dsp:txBody>
      <dsp:txXfrm>
        <a:off x="3543806" y="3059975"/>
        <a:ext cx="2637912" cy="1251265"/>
      </dsp:txXfrm>
    </dsp:sp>
    <dsp:sp modelId="{2970338A-5FDA-4645-AA64-0B9346CD1F25}">
      <dsp:nvSpPr>
        <dsp:cNvPr id="0" name=""/>
        <dsp:cNvSpPr/>
      </dsp:nvSpPr>
      <dsp:spPr>
        <a:xfrm>
          <a:off x="1980255" y="1496423"/>
          <a:ext cx="2773294" cy="138664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Monitor process control activities </a:t>
          </a:r>
          <a:endParaRPr lang="en-US" sz="1200" kern="1200" dirty="0"/>
        </a:p>
      </dsp:txBody>
      <dsp:txXfrm>
        <a:off x="2047946" y="1564114"/>
        <a:ext cx="2637912" cy="12512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B127F-C2ED-4823-AF71-934F2E001DDF}"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54C92-4013-4679-972D-E48CAE3C097F}" type="slidenum">
              <a:rPr lang="en-US" smtClean="0"/>
              <a:t>‹#›</a:t>
            </a:fld>
            <a:endParaRPr lang="en-US"/>
          </a:p>
        </p:txBody>
      </p:sp>
    </p:spTree>
    <p:extLst>
      <p:ext uri="{BB962C8B-B14F-4D97-AF65-F5344CB8AC3E}">
        <p14:creationId xmlns:p14="http://schemas.microsoft.com/office/powerpoint/2010/main" val="1545540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a:noFill/>
        </p:spPr>
        <p:txBody>
          <a:bodyPr/>
          <a:lstStyle/>
          <a:p>
            <a:fld id="{8E333675-781A-4B4B-9965-BEAAF513DD6E}" type="slidenum">
              <a:rPr lang="en-US" smtClean="0"/>
              <a:pPr/>
              <a:t>5</a:t>
            </a:fld>
            <a:endParaRPr lang="en-US" smtClean="0"/>
          </a:p>
        </p:txBody>
      </p:sp>
    </p:spTree>
    <p:extLst>
      <p:ext uri="{BB962C8B-B14F-4D97-AF65-F5344CB8AC3E}">
        <p14:creationId xmlns:p14="http://schemas.microsoft.com/office/powerpoint/2010/main" val="407761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a:p>
        </p:txBody>
      </p:sp>
      <p:sp>
        <p:nvSpPr>
          <p:cNvPr id="4" name="Slide Number Placeholder 3"/>
          <p:cNvSpPr>
            <a:spLocks noGrp="1"/>
          </p:cNvSpPr>
          <p:nvPr>
            <p:ph type="sldNum" sz="quarter" idx="10"/>
          </p:nvPr>
        </p:nvSpPr>
        <p:spPr/>
        <p:txBody>
          <a:bodyPr/>
          <a:lstStyle/>
          <a:p>
            <a:fld id="{5C10D09A-9DCE-42FE-BF71-07E510FE7E6C}" type="slidenum">
              <a:rPr lang="en-US" smtClean="0"/>
              <a:pPr/>
              <a:t>71</a:t>
            </a:fld>
            <a:endParaRPr lang="en-US"/>
          </a:p>
        </p:txBody>
      </p:sp>
    </p:spTree>
    <p:extLst>
      <p:ext uri="{BB962C8B-B14F-4D97-AF65-F5344CB8AC3E}">
        <p14:creationId xmlns:p14="http://schemas.microsoft.com/office/powerpoint/2010/main" val="235464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r>
              <a:rPr lang="en-GB" sz="1300" b="1" dirty="0"/>
              <a:t>Figure 4-18: Archival Information Package (Detailed View) </a:t>
            </a:r>
          </a:p>
          <a:p>
            <a:pPr eaLnBrk="1" hangingPunct="1"/>
            <a:endParaRPr lang="en-GB" sz="1300" dirty="0"/>
          </a:p>
        </p:txBody>
      </p:sp>
      <p:sp>
        <p:nvSpPr>
          <p:cNvPr id="4" name="Slide Number Placeholder 3"/>
          <p:cNvSpPr>
            <a:spLocks noGrp="1"/>
          </p:cNvSpPr>
          <p:nvPr>
            <p:ph type="sldNum" sz="quarter" idx="5"/>
          </p:nvPr>
        </p:nvSpPr>
        <p:spPr/>
        <p:txBody>
          <a:bodyPr/>
          <a:lstStyle/>
          <a:p>
            <a:pPr>
              <a:defRPr/>
            </a:pPr>
            <a:fld id="{5BCCF09E-C969-47FD-B7F9-462816C1180E}" type="slidenum">
              <a:rPr lang="en-GB" smtClean="0"/>
              <a:pPr>
                <a:defRPr/>
              </a:pPr>
              <a:t>73</a:t>
            </a:fld>
            <a:endParaRPr lang="en-GB"/>
          </a:p>
        </p:txBody>
      </p:sp>
    </p:spTree>
    <p:extLst>
      <p:ext uri="{BB962C8B-B14F-4D97-AF65-F5344CB8AC3E}">
        <p14:creationId xmlns:p14="http://schemas.microsoft.com/office/powerpoint/2010/main" val="426463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can think of this as a process.</a:t>
            </a:r>
          </a:p>
          <a:p>
            <a:r>
              <a:rPr lang="en-GB" dirty="0" smtClean="0"/>
              <a:t>A diagram</a:t>
            </a:r>
            <a:r>
              <a:rPr lang="en-GB" baseline="0" dirty="0" smtClean="0"/>
              <a:t> which gives the general idea is shown here</a:t>
            </a:r>
          </a:p>
          <a:p>
            <a:endParaRPr lang="en-GB" baseline="0" dirty="0" smtClean="0"/>
          </a:p>
          <a:p>
            <a:r>
              <a:rPr lang="en-GB" baseline="0" dirty="0" smtClean="0"/>
              <a:t>SIPs come in</a:t>
            </a:r>
          </a:p>
          <a:p>
            <a:r>
              <a:rPr lang="en-GB" baseline="0" dirty="0" smtClean="0"/>
              <a:t>Some are discarded – the archive has an active role – not passive</a:t>
            </a:r>
          </a:p>
          <a:p>
            <a:r>
              <a:rPr lang="en-GB" baseline="0" dirty="0" smtClean="0"/>
              <a:t>Others are used to create AIPs</a:t>
            </a:r>
          </a:p>
          <a:p>
            <a:r>
              <a:rPr lang="en-GB" baseline="0" dirty="0" smtClean="0"/>
              <a:t>These AIPs must be preserved</a:t>
            </a:r>
          </a:p>
          <a:p>
            <a:r>
              <a:rPr lang="en-GB" baseline="0" dirty="0" smtClean="0"/>
              <a:t>They are also used to provide what the Consumer (Designated Community) needs</a:t>
            </a:r>
          </a:p>
          <a:p>
            <a:endParaRPr lang="en-GB" baseline="0" dirty="0" smtClean="0"/>
          </a:p>
          <a:p>
            <a:r>
              <a:rPr lang="en-US" b="1" dirty="0"/>
              <a:t>4.2.3 The repository shall document the final disposition of all SIPs.</a:t>
            </a:r>
            <a:endParaRPr lang="en-US" dirty="0"/>
          </a:p>
          <a:p>
            <a:r>
              <a:rPr lang="en-US" b="1" dirty="0"/>
              <a:t> </a:t>
            </a:r>
            <a:endParaRPr lang="en-US" dirty="0"/>
          </a:p>
          <a:p>
            <a:r>
              <a:rPr lang="en-US" dirty="0"/>
              <a:t>In particular the following aspect must be checked.</a:t>
            </a:r>
          </a:p>
          <a:p>
            <a:r>
              <a:rPr lang="en-US" dirty="0"/>
              <a:t> </a:t>
            </a:r>
          </a:p>
          <a:p>
            <a:r>
              <a:rPr lang="en-US" b="1" dirty="0"/>
              <a:t>4.2.3.1 The repository shall follow documented procedures if a SIP is not incorporated into an AIP or discarded and shall indicate why the SIP was not incorporated or discarded.</a:t>
            </a:r>
            <a:endParaRPr lang="en-US" dirty="0"/>
          </a:p>
          <a:p>
            <a:r>
              <a:rPr lang="en-US" b="1" dirty="0"/>
              <a:t> </a:t>
            </a:r>
            <a:endParaRPr lang="en-US" dirty="0"/>
          </a:p>
          <a:p>
            <a:r>
              <a:rPr lang="en-US" b="1" dirty="0"/>
              <a:t>Supporting Text</a:t>
            </a:r>
            <a:endParaRPr lang="en-US" dirty="0"/>
          </a:p>
          <a:p>
            <a:r>
              <a:rPr lang="en-US" b="1" dirty="0"/>
              <a:t> </a:t>
            </a:r>
            <a:endParaRPr lang="en-US" dirty="0"/>
          </a:p>
          <a:p>
            <a:r>
              <a:rPr lang="en-US" dirty="0"/>
              <a:t>This is necessary in order to ensure that the SIPs received have been dealt with appropriately, and in particular have not been accidentally lost.</a:t>
            </a:r>
          </a:p>
          <a:p>
            <a:endParaRPr lang="en-GB" baseline="0" dirty="0" smtClean="0"/>
          </a:p>
          <a:p>
            <a:endParaRPr lang="en-GB" baseline="0" dirty="0" smtClean="0"/>
          </a:p>
          <a:p>
            <a:pPr defTabSz="947684">
              <a:defRPr/>
            </a:pPr>
            <a:r>
              <a:rPr lang="en-GB" dirty="0" smtClean="0"/>
              <a:t>First a reminder of the AIP definition</a:t>
            </a:r>
            <a:endParaRPr lang="en-US" dirty="0" smtClean="0"/>
          </a:p>
          <a:p>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pPr/>
              <a:t>74</a:t>
            </a:fld>
            <a:endParaRPr lang="en-US"/>
          </a:p>
        </p:txBody>
      </p:sp>
    </p:spTree>
    <p:extLst>
      <p:ext uri="{BB962C8B-B14F-4D97-AF65-F5344CB8AC3E}">
        <p14:creationId xmlns:p14="http://schemas.microsoft.com/office/powerpoint/2010/main" val="2865564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Breaking it down in a little more detail we</a:t>
            </a:r>
            <a:r>
              <a:rPr lang="en-GB" baseline="0" dirty="0" smtClean="0"/>
              <a:t> have the following</a:t>
            </a:r>
          </a:p>
          <a:p>
            <a:endParaRPr lang="en-GB" baseline="0" dirty="0" smtClean="0"/>
          </a:p>
          <a:p>
            <a:r>
              <a:rPr lang="en-GB" baseline="0" dirty="0" smtClean="0"/>
              <a:t>[GO THROUGH THE BULLETS]</a:t>
            </a:r>
          </a:p>
          <a:p>
            <a:endParaRPr lang="en-GB" baseline="0" dirty="0" smtClean="0"/>
          </a:p>
          <a:p>
            <a:r>
              <a:rPr lang="en-GB" baseline="0" dirty="0" smtClean="0"/>
              <a:t>The repository must understand the “motivation” for each component of an AIP</a:t>
            </a:r>
          </a:p>
          <a:p>
            <a:endParaRPr lang="en-GB" baseline="0" dirty="0" smtClean="0"/>
          </a:p>
          <a:p>
            <a:r>
              <a:rPr lang="en-GB" baseline="0" dirty="0" smtClean="0"/>
              <a:t>We can see this in the metrics -  I’ve changed the order to align with the process flow I just outlined.</a:t>
            </a:r>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pPr/>
              <a:t>75</a:t>
            </a:fld>
            <a:endParaRPr lang="en-US"/>
          </a:p>
        </p:txBody>
      </p:sp>
    </p:spTree>
    <p:extLst>
      <p:ext uri="{BB962C8B-B14F-4D97-AF65-F5344CB8AC3E}">
        <p14:creationId xmlns:p14="http://schemas.microsoft.com/office/powerpoint/2010/main" val="148545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80</a:t>
            </a:fld>
            <a:endParaRPr lang="en-US"/>
          </a:p>
        </p:txBody>
      </p:sp>
    </p:spTree>
    <p:extLst>
      <p:ext uri="{BB962C8B-B14F-4D97-AF65-F5344CB8AC3E}">
        <p14:creationId xmlns:p14="http://schemas.microsoft.com/office/powerpoint/2010/main" val="410875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96C9CC34-1474-4101-9288-7034B00ADB57}" type="slidenum">
              <a:rPr lang="en-US" smtClean="0"/>
              <a:pPr/>
              <a:t>8</a:t>
            </a:fld>
            <a:endParaRPr lang="en-US" smtClean="0"/>
          </a:p>
        </p:txBody>
      </p:sp>
    </p:spTree>
    <p:extLst>
      <p:ext uri="{BB962C8B-B14F-4D97-AF65-F5344CB8AC3E}">
        <p14:creationId xmlns:p14="http://schemas.microsoft.com/office/powerpoint/2010/main" val="200230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z="2800" smtClean="0">
              <a:solidFill>
                <a:srgbClr val="000000"/>
              </a:solidFill>
              <a:latin typeface="Gill Sans MT" pitchFamily="34" charset="0"/>
              <a:ea typeface="Lucida Sans Unicode" pitchFamily="34" charset="0"/>
              <a:cs typeface="Lucida Sans Unicode" pitchFamily="34" charset="0"/>
            </a:endParaRPr>
          </a:p>
        </p:txBody>
      </p:sp>
      <p:sp>
        <p:nvSpPr>
          <p:cNvPr id="35844" name="Slide Number Placeholder 3"/>
          <p:cNvSpPr>
            <a:spLocks noGrp="1"/>
          </p:cNvSpPr>
          <p:nvPr>
            <p:ph type="sldNum" sz="quarter" idx="5"/>
          </p:nvPr>
        </p:nvSpPr>
        <p:spPr>
          <a:noFill/>
        </p:spPr>
        <p:txBody>
          <a:bodyPr/>
          <a:lstStyle/>
          <a:p>
            <a:fld id="{0DAB55BF-06BC-4330-BB58-4504B8FCE626}" type="slidenum">
              <a:rPr lang="en-US" smtClean="0"/>
              <a:pPr/>
              <a:t>25</a:t>
            </a:fld>
            <a:endParaRPr lang="en-US" smtClean="0"/>
          </a:p>
        </p:txBody>
      </p:sp>
    </p:spTree>
    <p:extLst>
      <p:ext uri="{BB962C8B-B14F-4D97-AF65-F5344CB8AC3E}">
        <p14:creationId xmlns:p14="http://schemas.microsoft.com/office/powerpoint/2010/main" val="156682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smtClean="0"/>
              <a:t>Session 0: Introduction</a:t>
            </a:r>
          </a:p>
        </p:txBody>
      </p:sp>
      <p:sp>
        <p:nvSpPr>
          <p:cNvPr id="36867" name="Rectangle 3"/>
          <p:cNvSpPr>
            <a:spLocks noGrp="1" noChangeArrowheads="1"/>
          </p:cNvSpPr>
          <p:nvPr>
            <p:ph type="dt" sz="quarter" idx="1"/>
          </p:nvPr>
        </p:nvSpPr>
        <p:spPr>
          <a:noFill/>
        </p:spPr>
        <p:txBody>
          <a:bodyPr/>
          <a:lstStyle/>
          <a:p>
            <a:r>
              <a:rPr lang="et-EE" smtClean="0"/>
              <a:t>23/3/09</a:t>
            </a:r>
          </a:p>
        </p:txBody>
      </p:sp>
      <p:sp>
        <p:nvSpPr>
          <p:cNvPr id="36868" name="Rectangle 7"/>
          <p:cNvSpPr>
            <a:spLocks noGrp="1" noChangeArrowheads="1"/>
          </p:cNvSpPr>
          <p:nvPr>
            <p:ph type="sldNum" sz="quarter" idx="5"/>
          </p:nvPr>
        </p:nvSpPr>
        <p:spPr>
          <a:noFill/>
        </p:spPr>
        <p:txBody>
          <a:bodyPr/>
          <a:lstStyle/>
          <a:p>
            <a:fld id="{24F7D676-2C66-4E74-AC8B-4B5A6D349454}" type="slidenum">
              <a:rPr lang="en-GB" smtClean="0"/>
              <a:pPr/>
              <a:t>26</a:t>
            </a:fld>
            <a:endParaRPr lang="en-GB" smtClean="0"/>
          </a:p>
        </p:txBody>
      </p:sp>
      <p:sp>
        <p:nvSpPr>
          <p:cNvPr id="36869" name="Text Box 1"/>
          <p:cNvSpPr txBox="1">
            <a:spLocks noChangeArrowheads="1"/>
          </p:cNvSpPr>
          <p:nvPr/>
        </p:nvSpPr>
        <p:spPr bwMode="auto">
          <a:xfrm>
            <a:off x="3937000" y="8774113"/>
            <a:ext cx="3011488" cy="460375"/>
          </a:xfrm>
          <a:prstGeom prst="rect">
            <a:avLst/>
          </a:prstGeom>
          <a:noFill/>
          <a:ln w="9525">
            <a:noFill/>
            <a:round/>
            <a:headEnd/>
            <a:tailEnd/>
          </a:ln>
        </p:spPr>
        <p:txBody>
          <a:bodyPr lIns="92436" tIns="46386" rIns="92436" bIns="46386" anchor="b"/>
          <a:lstStyle/>
          <a:p>
            <a:pPr algn="r">
              <a:tabLst>
                <a:tab pos="0" algn="l"/>
                <a:tab pos="852488" algn="l"/>
                <a:tab pos="1706563" algn="l"/>
                <a:tab pos="2560638" algn="l"/>
                <a:tab pos="3414713" algn="l"/>
                <a:tab pos="4268788" algn="l"/>
                <a:tab pos="5121275" algn="l"/>
                <a:tab pos="5975350" algn="l"/>
                <a:tab pos="6829425" algn="l"/>
                <a:tab pos="7683500" algn="l"/>
                <a:tab pos="8537575" algn="l"/>
                <a:tab pos="9390063" algn="l"/>
              </a:tabLst>
            </a:pPr>
            <a:fld id="{51BA1111-C2B4-4B22-B9A9-E0B259BB46FC}" type="slidenum">
              <a:rPr lang="et-EE" sz="1200">
                <a:solidFill>
                  <a:srgbClr val="000000"/>
                </a:solidFill>
                <a:ea typeface="Lucida Sans Unicode" pitchFamily="34" charset="0"/>
                <a:cs typeface="Lucida Sans Unicode" pitchFamily="34" charset="0"/>
              </a:rPr>
              <a:pPr algn="r">
                <a:tabLst>
                  <a:tab pos="0" algn="l"/>
                  <a:tab pos="852488" algn="l"/>
                  <a:tab pos="1706563" algn="l"/>
                  <a:tab pos="2560638" algn="l"/>
                  <a:tab pos="3414713" algn="l"/>
                  <a:tab pos="4268788" algn="l"/>
                  <a:tab pos="5121275" algn="l"/>
                  <a:tab pos="5975350" algn="l"/>
                  <a:tab pos="6829425" algn="l"/>
                  <a:tab pos="7683500" algn="l"/>
                  <a:tab pos="8537575" algn="l"/>
                  <a:tab pos="9390063" algn="l"/>
                </a:tabLst>
              </a:pPr>
              <a:t>26</a:t>
            </a:fld>
            <a:endParaRPr lang="et-EE" sz="1200">
              <a:solidFill>
                <a:srgbClr val="000000"/>
              </a:solidFill>
              <a:ea typeface="Lucida Sans Unicode" pitchFamily="34" charset="0"/>
              <a:cs typeface="Lucida Sans Unicode" pitchFamily="34" charset="0"/>
            </a:endParaRPr>
          </a:p>
        </p:txBody>
      </p:sp>
      <p:sp>
        <p:nvSpPr>
          <p:cNvPr id="36870" name="Text Box 2"/>
          <p:cNvSpPr txBox="1">
            <a:spLocks noChangeArrowheads="1"/>
          </p:cNvSpPr>
          <p:nvPr/>
        </p:nvSpPr>
        <p:spPr bwMode="auto">
          <a:xfrm>
            <a:off x="971550" y="693738"/>
            <a:ext cx="5006975" cy="3462337"/>
          </a:xfrm>
          <a:prstGeom prst="rect">
            <a:avLst/>
          </a:prstGeom>
          <a:solidFill>
            <a:srgbClr val="FFFFFF"/>
          </a:solidFill>
          <a:ln w="9525">
            <a:solidFill>
              <a:srgbClr val="000000"/>
            </a:solidFill>
            <a:miter lim="800000"/>
            <a:headEnd/>
            <a:tailEnd/>
          </a:ln>
        </p:spPr>
        <p:txBody>
          <a:bodyPr wrap="none" lIns="85378" tIns="42689" rIns="85378" bIns="42689" anchor="ctr"/>
          <a:lstStyle/>
          <a:p>
            <a:endParaRPr lang="en-US"/>
          </a:p>
        </p:txBody>
      </p:sp>
      <p:sp>
        <p:nvSpPr>
          <p:cNvPr id="36871" name="Text Box 3"/>
          <p:cNvSpPr>
            <a:spLocks noGrp="1" noChangeArrowheads="1"/>
          </p:cNvSpPr>
          <p:nvPr>
            <p:ph type="body"/>
          </p:nvPr>
        </p:nvSpPr>
        <p:spPr>
          <a:xfrm>
            <a:off x="695325" y="4386263"/>
            <a:ext cx="5559425" cy="4156075"/>
          </a:xfrm>
          <a:noFill/>
          <a:ln/>
        </p:spPr>
        <p:txBody>
          <a:bodyPr lIns="92436" tIns="46386" rIns="92436" bIns="46386"/>
          <a:lstStyle/>
          <a:p>
            <a:pPr eaLnBrk="1" hangingPunct="1">
              <a:spcBef>
                <a:spcPts val="425"/>
              </a:spcBef>
              <a:tabLst>
                <a:tab pos="0" algn="l"/>
                <a:tab pos="852488" algn="l"/>
                <a:tab pos="1706563" algn="l"/>
                <a:tab pos="2560638" algn="l"/>
                <a:tab pos="3414713" algn="l"/>
                <a:tab pos="4268788" algn="l"/>
                <a:tab pos="5121275" algn="l"/>
                <a:tab pos="5975350" algn="l"/>
                <a:tab pos="6829425" algn="l"/>
                <a:tab pos="7683500" algn="l"/>
                <a:tab pos="8537575" algn="l"/>
                <a:tab pos="9390063" algn="l"/>
              </a:tabLst>
            </a:pPr>
            <a:endParaRPr lang="en-GB" smtClean="0">
              <a:ea typeface="Lucida Sans Unicode" pitchFamily="34" charset="0"/>
              <a:cs typeface="Lucida Sans Unicode" pitchFamily="34" charset="0"/>
            </a:endParaRPr>
          </a:p>
        </p:txBody>
      </p:sp>
      <p:sp>
        <p:nvSpPr>
          <p:cNvPr id="36872" name="Text Box 4"/>
          <p:cNvSpPr txBox="1">
            <a:spLocks noChangeArrowheads="1"/>
          </p:cNvSpPr>
          <p:nvPr/>
        </p:nvSpPr>
        <p:spPr bwMode="auto">
          <a:xfrm>
            <a:off x="3937000" y="0"/>
            <a:ext cx="3011488" cy="461963"/>
          </a:xfrm>
          <a:prstGeom prst="rect">
            <a:avLst/>
          </a:prstGeom>
          <a:noFill/>
          <a:ln w="9525">
            <a:noFill/>
            <a:round/>
            <a:headEnd/>
            <a:tailEnd/>
          </a:ln>
        </p:spPr>
        <p:txBody>
          <a:bodyPr lIns="92436" tIns="46386" rIns="92436" bIns="46386"/>
          <a:lstStyle/>
          <a:p>
            <a:pPr algn="r">
              <a:tabLst>
                <a:tab pos="0" algn="l"/>
                <a:tab pos="852488" algn="l"/>
                <a:tab pos="1706563" algn="l"/>
                <a:tab pos="2560638" algn="l"/>
                <a:tab pos="3414713" algn="l"/>
                <a:tab pos="4268788" algn="l"/>
                <a:tab pos="5121275" algn="l"/>
                <a:tab pos="5975350" algn="l"/>
                <a:tab pos="6829425" algn="l"/>
                <a:tab pos="7683500" algn="l"/>
                <a:tab pos="8537575" algn="l"/>
                <a:tab pos="9390063" algn="l"/>
              </a:tabLst>
            </a:pPr>
            <a:r>
              <a:rPr lang="et-EE" sz="1200">
                <a:solidFill>
                  <a:srgbClr val="000000"/>
                </a:solidFill>
                <a:ea typeface="Lucida Sans Unicode" pitchFamily="34" charset="0"/>
                <a:cs typeface="Lucida Sans Unicode" pitchFamily="34" charset="0"/>
              </a:rPr>
              <a:t>23.03.2009</a:t>
            </a:r>
          </a:p>
        </p:txBody>
      </p:sp>
      <p:sp>
        <p:nvSpPr>
          <p:cNvPr id="36873" name="Text Box 5"/>
          <p:cNvSpPr txBox="1">
            <a:spLocks noChangeArrowheads="1"/>
          </p:cNvSpPr>
          <p:nvPr/>
        </p:nvSpPr>
        <p:spPr bwMode="auto">
          <a:xfrm>
            <a:off x="0" y="0"/>
            <a:ext cx="3011488" cy="461963"/>
          </a:xfrm>
          <a:prstGeom prst="rect">
            <a:avLst/>
          </a:prstGeom>
          <a:noFill/>
          <a:ln w="9525">
            <a:noFill/>
            <a:round/>
            <a:headEnd/>
            <a:tailEnd/>
          </a:ln>
        </p:spPr>
        <p:txBody>
          <a:bodyPr lIns="92436" tIns="46386" rIns="92436" bIns="46386"/>
          <a:lstStyle/>
          <a:p>
            <a:pPr>
              <a:tabLst>
                <a:tab pos="0" algn="l"/>
                <a:tab pos="852488" algn="l"/>
                <a:tab pos="1706563" algn="l"/>
                <a:tab pos="2560638" algn="l"/>
                <a:tab pos="3414713" algn="l"/>
                <a:tab pos="4268788" algn="l"/>
                <a:tab pos="5121275" algn="l"/>
                <a:tab pos="5975350" algn="l"/>
                <a:tab pos="6829425" algn="l"/>
                <a:tab pos="7683500" algn="l"/>
                <a:tab pos="8537575" algn="l"/>
                <a:tab pos="9390063" algn="l"/>
              </a:tabLst>
            </a:pPr>
            <a:r>
              <a:rPr lang="en-US" sz="1200">
                <a:solidFill>
                  <a:srgbClr val="000000"/>
                </a:solidFill>
                <a:ea typeface="Lucida Sans Unicode" pitchFamily="34" charset="0"/>
                <a:cs typeface="Lucida Sans Unicode" pitchFamily="34" charset="0"/>
              </a:rPr>
              <a:t>Session 1: Digital Repository Assessment Landscape</a:t>
            </a:r>
          </a:p>
        </p:txBody>
      </p:sp>
    </p:spTree>
    <p:extLst>
      <p:ext uri="{BB962C8B-B14F-4D97-AF65-F5344CB8AC3E}">
        <p14:creationId xmlns:p14="http://schemas.microsoft.com/office/powerpoint/2010/main" val="348773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b="1" dirty="0"/>
              <a:t>There is a hierarchy of ISO standards concerned with good auditing. </a:t>
            </a:r>
          </a:p>
          <a:p>
            <a:pPr>
              <a:defRPr/>
            </a:pPr>
            <a:r>
              <a:rPr lang="en-GB" b="1" dirty="0"/>
              <a:t>ISO 16919 is positioned within this hierarchy in order to ensure that these good practices can be applied to the evaluation of the trustworthiness of digital repositories using ISO 16363.</a:t>
            </a:r>
          </a:p>
          <a:p>
            <a:pPr>
              <a:defRPr/>
            </a:pPr>
            <a:endParaRPr lang="en-GB" b="1" dirty="0"/>
          </a:p>
          <a:p>
            <a:pPr>
              <a:defRPr/>
            </a:pPr>
            <a:r>
              <a:rPr lang="en-GB" b="1" dirty="0"/>
              <a:t>It covers principles needed to inspire confidence that third party certification of the management of the digital repository has been performed with impartiality, competence, responsibility, openness, confidentiality, and responsiveness to complaints.</a:t>
            </a:r>
          </a:p>
          <a:p>
            <a:pPr>
              <a:defRPr/>
            </a:pPr>
            <a:endParaRPr lang="en-GB" b="1" dirty="0"/>
          </a:p>
          <a:p>
            <a:pPr>
              <a:defRPr/>
            </a:pPr>
            <a:r>
              <a:rPr lang="en-GB" b="1" dirty="0"/>
              <a:t>As you all probably know, the OAIS Reference Model (ISO 14721) is the pre-eminent, world-wide standard detailing the required functions for an Open Archival Information System (OAIS) Archives.  It also provides a required information model for Archives.  Although it is desirable to do so, Archives do not need to use the terminology in the information model and the standard.  Repositories just need to be able to map their usage to the OAIS required items.  Of course it most modern situations, it is easiest to just use the OAIS terminology to ease the communication process with most up-to-date and technically savvy archivists.</a:t>
            </a:r>
          </a:p>
          <a:p>
            <a:pPr>
              <a:defRPr/>
            </a:pPr>
            <a:endParaRPr lang="en-GB" b="1" dirty="0"/>
          </a:p>
          <a:p>
            <a:pPr>
              <a:defRPr/>
            </a:pPr>
            <a:r>
              <a:rPr lang="en-GB" b="1" dirty="0"/>
              <a:t>Many Archives have claimed to be OAIS compliant.  ISO 16363 expands on OAIS standards and delivers specifically testable metrics that provide a more consistently verifiable situation for self-assessment and that </a:t>
            </a:r>
          </a:p>
          <a:p>
            <a:pPr>
              <a:defRPr/>
            </a:pPr>
            <a:r>
              <a:rPr lang="en-GB" b="1" dirty="0"/>
              <a:t>can lead to third-party certification.</a:t>
            </a:r>
          </a:p>
          <a:p>
            <a:pPr>
              <a:defRPr/>
            </a:pPr>
            <a:endParaRPr lang="en-GB" b="1" dirty="0"/>
          </a:p>
          <a:p>
            <a:pPr>
              <a:defRPr/>
            </a:pPr>
            <a:r>
              <a:rPr lang="en-GB" sz="1100" b="1" dirty="0"/>
              <a:t>ISO 16363 provides metrics concerning:</a:t>
            </a:r>
          </a:p>
          <a:p>
            <a:pPr marL="189172" indent="-189172">
              <a:buFont typeface="Arial" pitchFamily="34" charset="0"/>
              <a:buChar char="•"/>
              <a:defRPr/>
            </a:pPr>
            <a:r>
              <a:rPr lang="en-GB" sz="1100" b="1" dirty="0"/>
              <a:t>Organizational Infrastructure</a:t>
            </a:r>
          </a:p>
          <a:p>
            <a:pPr marL="662924" lvl="1" indent="-189172">
              <a:buFont typeface="Arial" pitchFamily="34" charset="0"/>
              <a:buChar char="•"/>
              <a:defRPr/>
            </a:pPr>
            <a:r>
              <a:rPr lang="en-GB" sz="900" b="1" dirty="0"/>
              <a:t>e.g. </a:t>
            </a:r>
            <a:r>
              <a:rPr lang="en-US" sz="900" b="1" dirty="0"/>
              <a:t>The repository shall have a documented history of the changes to its operations, procedures, software, and hardware.</a:t>
            </a:r>
            <a:endParaRPr lang="en-GB" sz="900" b="1" dirty="0"/>
          </a:p>
          <a:p>
            <a:pPr marL="189172" indent="-189172">
              <a:buFont typeface="Arial" pitchFamily="34" charset="0"/>
              <a:buChar char="•"/>
              <a:defRPr/>
            </a:pPr>
            <a:r>
              <a:rPr lang="en-GB" sz="1100" b="1" dirty="0"/>
              <a:t>Digital Object Management</a:t>
            </a:r>
          </a:p>
          <a:p>
            <a:pPr marL="662924" lvl="1" indent="-189172">
              <a:buFont typeface="Arial" pitchFamily="34" charset="0"/>
              <a:buChar char="•"/>
              <a:defRPr/>
            </a:pPr>
            <a:r>
              <a:rPr lang="en-GB" sz="900" b="1" dirty="0"/>
              <a:t>e.g. The repository shall have access to necessary tools and resources to provide authoritative Representation Information for all of the digital objects it contains</a:t>
            </a:r>
            <a:r>
              <a:rPr lang="en-GB" sz="1100" b="1" dirty="0"/>
              <a:t>.</a:t>
            </a:r>
          </a:p>
          <a:p>
            <a:pPr marL="189172" indent="-189172">
              <a:buFont typeface="Arial" pitchFamily="34" charset="0"/>
              <a:buChar char="•"/>
              <a:defRPr/>
            </a:pPr>
            <a:r>
              <a:rPr lang="en-GB" sz="1100" b="1" dirty="0"/>
              <a:t>Infrastructure and Security Risk Management</a:t>
            </a:r>
          </a:p>
          <a:p>
            <a:pPr marL="662924" lvl="1" indent="-189172">
              <a:buFont typeface="Arial" pitchFamily="34" charset="0"/>
              <a:buChar char="•"/>
              <a:defRPr/>
            </a:pPr>
            <a:r>
              <a:rPr lang="en-GB" sz="900" b="1" dirty="0"/>
              <a:t>e.g.. </a:t>
            </a:r>
            <a:r>
              <a:rPr lang="en-US" sz="900" b="1" dirty="0"/>
              <a:t>The repository shall have procedures in place to evaluate when changes are needed </a:t>
            </a:r>
            <a:r>
              <a:rPr lang="en-US" sz="1100" b="1" dirty="0"/>
              <a:t>to current </a:t>
            </a:r>
            <a:r>
              <a:rPr lang="en-US" sz="900" b="1" dirty="0"/>
              <a:t>software</a:t>
            </a:r>
            <a:r>
              <a:rPr lang="en-US" sz="1100" b="1" dirty="0"/>
              <a:t>.</a:t>
            </a:r>
          </a:p>
          <a:p>
            <a:pPr marL="473752" lvl="1">
              <a:defRPr/>
            </a:pPr>
            <a:endParaRPr lang="en-US" sz="1100" b="1" dirty="0"/>
          </a:p>
          <a:p>
            <a:pPr>
              <a:defRPr/>
            </a:pPr>
            <a:r>
              <a:rPr lang="en-US" sz="1100" b="1" dirty="0"/>
              <a:t>ISO/IEC 17021 is ISO’s and IEC’s generic auditing standard.  Since the underlying organizational infrastructures and processes needed to audit almost any type systems  is largely the same, it makes sense to provide a basic single, consistently applied process for all audits.  Then specific requirements for specific applications can be layered on top of those generic requirements.  We should also tell you that there is a whole suite of standards related to ISO/IEC 17021 that provide more detailed information.  An example is ISO/IEC 17022 that provides details of what should be in a Audit Report. </a:t>
            </a:r>
          </a:p>
          <a:p>
            <a:pPr>
              <a:defRPr/>
            </a:pPr>
            <a:endParaRPr lang="en-US" sz="1100" b="1" dirty="0"/>
          </a:p>
          <a:p>
            <a:pPr>
              <a:defRPr/>
            </a:pPr>
            <a:r>
              <a:rPr lang="en-US" sz="1100" b="1" dirty="0"/>
              <a:t>ISO 16919 provides those specific requirements for auditing of candidate Trustworthy Digital Repositories according to the metrics defined in ISO 16363.</a:t>
            </a:r>
          </a:p>
          <a:p>
            <a:pPr>
              <a:defRPr/>
            </a:pPr>
            <a:endParaRPr lang="en-US" sz="1100" b="1" dirty="0"/>
          </a:p>
          <a:p>
            <a:pPr>
              <a:defRPr/>
            </a:pPr>
            <a:r>
              <a:rPr lang="en-US" sz="1100" b="1" dirty="0"/>
              <a:t>This module and the following modules will concentrate on the specific requirements defined in ISO 16919 while also including some discussion of the ISO/IEC 17021 items of relevance to auditors and repository staff.  However the emphasis will be on ISO 16919 and how the competencies defined within it are related to the ISO 16363 metrics that the repository will be measured against.</a:t>
            </a:r>
          </a:p>
        </p:txBody>
      </p:sp>
      <p:sp>
        <p:nvSpPr>
          <p:cNvPr id="4" name="Slide Number Placeholder 3"/>
          <p:cNvSpPr>
            <a:spLocks noGrp="1"/>
          </p:cNvSpPr>
          <p:nvPr>
            <p:ph type="sldNum" sz="quarter" idx="10"/>
          </p:nvPr>
        </p:nvSpPr>
        <p:spPr/>
        <p:txBody>
          <a:bodyPr/>
          <a:lstStyle/>
          <a:p>
            <a:fld id="{F8F98CC5-4DBF-4378-AEAA-11438914B862}" type="slidenum">
              <a:rPr lang="en-GB" smtClean="0"/>
              <a:t>60</a:t>
            </a:fld>
            <a:endParaRPr lang="en-GB" dirty="0"/>
          </a:p>
        </p:txBody>
      </p:sp>
    </p:spTree>
    <p:extLst>
      <p:ext uri="{BB962C8B-B14F-4D97-AF65-F5344CB8AC3E}">
        <p14:creationId xmlns:p14="http://schemas.microsoft.com/office/powerpoint/2010/main" val="317810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Your</a:t>
            </a:r>
            <a:r>
              <a:rPr lang="en-US" baseline="0" dirty="0" smtClean="0"/>
              <a:t> National Body may also have a standards store usually priced in your local currency.</a:t>
            </a:r>
          </a:p>
          <a:p>
            <a:endParaRPr lang="en-US" baseline="0" dirty="0" smtClean="0"/>
          </a:p>
          <a:p>
            <a:r>
              <a:rPr lang="en-US" baseline="0" dirty="0" smtClean="0"/>
              <a:t>The ISO Standards actually have a few pages of ISO boilerplate that are attached to the front of the CCSDS documents</a:t>
            </a:r>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t>61</a:t>
            </a:fld>
            <a:endParaRPr lang="en-US" dirty="0"/>
          </a:p>
        </p:txBody>
      </p:sp>
    </p:spTree>
    <p:extLst>
      <p:ext uri="{BB962C8B-B14F-4D97-AF65-F5344CB8AC3E}">
        <p14:creationId xmlns:p14="http://schemas.microsoft.com/office/powerpoint/2010/main" val="2654142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t>63</a:t>
            </a:fld>
            <a:endParaRPr lang="en-US" dirty="0"/>
          </a:p>
        </p:txBody>
      </p:sp>
    </p:spTree>
    <p:extLst>
      <p:ext uri="{BB962C8B-B14F-4D97-AF65-F5344CB8AC3E}">
        <p14:creationId xmlns:p14="http://schemas.microsoft.com/office/powerpoint/2010/main" val="22564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basic information must of course be supplied,</a:t>
            </a:r>
            <a:r>
              <a:rPr lang="en-GB" baseline="0" dirty="0" smtClean="0"/>
              <a:t> through the application process which the Certification Body provides e.g. web pages or paper forms.</a:t>
            </a:r>
            <a:endParaRPr lang="en-GB" dirty="0" smtClean="0"/>
          </a:p>
          <a:p>
            <a:endParaRPr lang="en-GB" dirty="0" smtClean="0"/>
          </a:p>
          <a:p>
            <a:r>
              <a:rPr lang="en-GB" dirty="0" smtClean="0"/>
              <a:t>Something which is likely to be very</a:t>
            </a:r>
            <a:r>
              <a:rPr lang="en-GB" baseline="0" dirty="0" smtClean="0"/>
              <a:t> specific is the legal system in which the repository operates. </a:t>
            </a:r>
            <a:r>
              <a:rPr lang="en-GB" dirty="0" smtClean="0"/>
              <a:t>Another special issue is what activities are outsourced – i.e. subcontracted and out of the repository’s direct control. </a:t>
            </a:r>
          </a:p>
          <a:p>
            <a:endParaRPr lang="en-GB" dirty="0" smtClean="0"/>
          </a:p>
          <a:p>
            <a:r>
              <a:rPr lang="en-GB" dirty="0" smtClean="0"/>
              <a:t>The scope of the audit is a critical decision for the repository. It may be a simple decision e.g. “include everything”, however it is likely that the repository contains digital objects which it</a:t>
            </a:r>
            <a:r>
              <a:rPr lang="en-GB" baseline="0" dirty="0" smtClean="0"/>
              <a:t> does not guarantee to preserve e.g. temporary files, so that something more specific may be specified e.g. the digitally encoded information obtained by the MERIS satellite.</a:t>
            </a:r>
          </a:p>
          <a:p>
            <a:endParaRPr lang="en-GB" baseline="0" dirty="0" smtClean="0"/>
          </a:p>
          <a:p>
            <a:r>
              <a:rPr lang="en-GB" baseline="0" dirty="0" smtClean="0"/>
              <a:t>Something that might be relevant in terms of other certification is ISO 27000 – security. If the repository has this certification then the metrics (section 5 of ISO 16363) would not need as much checking.</a:t>
            </a:r>
          </a:p>
          <a:p>
            <a:endParaRPr lang="en-GB" baseline="0" dirty="0" smtClean="0"/>
          </a:p>
          <a:p>
            <a:r>
              <a:rPr lang="en-GB" baseline="0" dirty="0" smtClean="0"/>
              <a:t>------------------------- The following is from ISO 17021---------------------</a:t>
            </a:r>
            <a:endParaRPr lang="en-GB" dirty="0" smtClean="0"/>
          </a:p>
          <a:p>
            <a:endParaRPr lang="en-GB" dirty="0" smtClean="0"/>
          </a:p>
          <a:p>
            <a:r>
              <a:rPr lang="en-GB" dirty="0" smtClean="0"/>
              <a:t>ISO 17021 section 9.2.1</a:t>
            </a:r>
          </a:p>
          <a:p>
            <a:pPr lvl="0"/>
            <a:r>
              <a:rPr lang="en-GB" dirty="0" smtClean="0"/>
              <a:t>The certification body shall require an authorized representative of the applicant organization to provide the necessary information to enable it to establish the following: </a:t>
            </a:r>
          </a:p>
          <a:p>
            <a:pPr marL="1006914" lvl="1" indent="-533072">
              <a:buFont typeface="+mj-lt"/>
              <a:buAutoNum type="alphaLcParenR"/>
            </a:pPr>
            <a:r>
              <a:rPr lang="en-GB" dirty="0" smtClean="0"/>
              <a:t>the desired scope of the certification; </a:t>
            </a:r>
          </a:p>
          <a:p>
            <a:pPr marL="1006914" lvl="1" indent="-533072">
              <a:buFont typeface="+mj-lt"/>
              <a:buAutoNum type="alphaLcParenR"/>
            </a:pPr>
            <a:r>
              <a:rPr lang="en-GB" dirty="0" smtClean="0"/>
              <a:t>the general features of the applicant organization, including its name and the address(es) of its physical location(s), significant aspects of its process and operations, and any relevant legal obligations; </a:t>
            </a:r>
          </a:p>
          <a:p>
            <a:pPr marL="1006914" lvl="1" indent="-533072">
              <a:buFont typeface="+mj-lt"/>
              <a:buAutoNum type="alphaLcParenR"/>
            </a:pPr>
            <a:r>
              <a:rPr lang="en-GB" dirty="0" smtClean="0"/>
              <a:t>general information, relevant for the field of certification applied for, concerning the applicant organization, such as its activities, human and technical resources, functions and relationship in a larger corporation, if any; </a:t>
            </a:r>
          </a:p>
          <a:p>
            <a:pPr marL="1006914" lvl="1" indent="-533072">
              <a:buFont typeface="+mj-lt"/>
              <a:buAutoNum type="alphaLcParenR"/>
            </a:pPr>
            <a:r>
              <a:rPr lang="en-GB" dirty="0" smtClean="0"/>
              <a:t>information concerning all outsourced processes used by the organization that will affect conformity to requirements; </a:t>
            </a:r>
          </a:p>
          <a:p>
            <a:pPr marL="1006914" lvl="1" indent="-533072">
              <a:buFont typeface="+mj-lt"/>
              <a:buAutoNum type="alphaLcParenR"/>
            </a:pPr>
            <a:r>
              <a:rPr lang="en-GB" dirty="0" smtClean="0"/>
              <a:t>the standards or other requirements for which the applicant organization is seeking certification; </a:t>
            </a:r>
          </a:p>
          <a:p>
            <a:pPr marL="1006914" lvl="1" indent="-533072">
              <a:buFont typeface="+mj-lt"/>
              <a:buAutoNum type="alphaLcParenR"/>
            </a:pPr>
            <a:r>
              <a:rPr lang="en-GB" dirty="0" smtClean="0"/>
              <a:t>information concerning the use of consultancy relating to the management system. </a:t>
            </a:r>
            <a:endParaRPr lang="en-US" dirty="0" smtClean="0"/>
          </a:p>
          <a:p>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t>64</a:t>
            </a:fld>
            <a:endParaRPr lang="en-US" dirty="0"/>
          </a:p>
        </p:txBody>
      </p:sp>
    </p:spTree>
    <p:extLst>
      <p:ext uri="{BB962C8B-B14F-4D97-AF65-F5344CB8AC3E}">
        <p14:creationId xmlns:p14="http://schemas.microsoft.com/office/powerpoint/2010/main" val="83094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are some</a:t>
            </a:r>
            <a:r>
              <a:rPr lang="en-GB" baseline="0" dirty="0" smtClean="0"/>
              <a:t> more details of the  Metric 4.2</a:t>
            </a:r>
          </a:p>
          <a:p>
            <a:r>
              <a:rPr lang="en-GB" baseline="0" dirty="0" smtClean="0"/>
              <a:t>You see there are 10 metrics with 21 sub-metrics. </a:t>
            </a:r>
          </a:p>
          <a:p>
            <a:r>
              <a:rPr lang="en-GB" baseline="0" dirty="0" smtClean="0"/>
              <a:t>Remember that the metrics and sub-metrics are designed to ensure that an auditor looks at certain things in detail.</a:t>
            </a:r>
          </a:p>
          <a:p>
            <a:endParaRPr lang="en-GB" baseline="0" dirty="0" smtClean="0"/>
          </a:p>
          <a:p>
            <a:r>
              <a:rPr lang="en-GB" baseline="0" dirty="0" smtClean="0"/>
              <a:t>These cover the CREATION of AIPs </a:t>
            </a:r>
          </a:p>
          <a:p>
            <a:r>
              <a:rPr lang="en-GB" u="none" baseline="0" dirty="0" smtClean="0"/>
              <a:t>The evidence can find more possibilities to be found by auditors (and to be created on the part of the repository):tem it should be identified and recorded in the repository record management system (specifically for the administrative information related to the service agreements, the contracts, etc.) and could/should be collected in manuals approved and adopted by the repository: a general framework should be defined and specific procedures (for each class of AIP) should be developed.</a:t>
            </a:r>
            <a:endParaRPr lang="en-US" u="none" dirty="0"/>
          </a:p>
        </p:txBody>
      </p:sp>
      <p:sp>
        <p:nvSpPr>
          <p:cNvPr id="4" name="Slide Number Placeholder 3"/>
          <p:cNvSpPr>
            <a:spLocks noGrp="1"/>
          </p:cNvSpPr>
          <p:nvPr>
            <p:ph type="sldNum" sz="quarter" idx="10"/>
          </p:nvPr>
        </p:nvSpPr>
        <p:spPr/>
        <p:txBody>
          <a:bodyPr/>
          <a:lstStyle/>
          <a:p>
            <a:fld id="{5C10D09A-9DCE-42FE-BF71-07E510FE7E6C}" type="slidenum">
              <a:rPr lang="en-US" smtClean="0"/>
              <a:pPr/>
              <a:t>69</a:t>
            </a:fld>
            <a:endParaRPr lang="en-US"/>
          </a:p>
        </p:txBody>
      </p:sp>
    </p:spTree>
    <p:extLst>
      <p:ext uri="{BB962C8B-B14F-4D97-AF65-F5344CB8AC3E}">
        <p14:creationId xmlns:p14="http://schemas.microsoft.com/office/powerpoint/2010/main" val="970814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ctr">
            <a:noAutofit/>
          </a:bodyPr>
          <a:lstStyle>
            <a:lvl1pPr>
              <a:lnSpc>
                <a:spcPct val="10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3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2D4D40B-DAE9-44B5-903A-7C7F4CCEC5B1}" type="datetimeFigureOut">
              <a:rPr lang="en-US" smtClean="0"/>
              <a:t>8/22/2016</a:t>
            </a:fld>
            <a:endParaRPr lang="en-US"/>
          </a:p>
        </p:txBody>
      </p:sp>
      <p:sp>
        <p:nvSpPr>
          <p:cNvPr id="8" name="Slide Number Placeholder 7"/>
          <p:cNvSpPr>
            <a:spLocks noGrp="1"/>
          </p:cNvSpPr>
          <p:nvPr>
            <p:ph type="sldNum" sz="quarter" idx="11"/>
          </p:nvPr>
        </p:nvSpPr>
        <p:spPr/>
        <p:txBody>
          <a:bodyPr/>
          <a:lstStyle/>
          <a:p>
            <a:fld id="{256B84DE-6C5E-4978-970D-46133CC15DC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8974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4D40B-DAE9-44B5-903A-7C7F4CCEC5B1}"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396117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4D40B-DAE9-44B5-903A-7C7F4CCEC5B1}"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19235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2D4D40B-DAE9-44B5-903A-7C7F4CCEC5B1}"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16620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ctr"/>
          <a:lstStyle>
            <a:lvl1pPr algn="l"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D4D40B-DAE9-44B5-903A-7C7F4CCEC5B1}" type="datetimeFigureOut">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84DE-6C5E-4978-970D-46133CC15DC0}"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028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2D4D40B-DAE9-44B5-903A-7C7F4CCEC5B1}" type="datetimeFigureOut">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84DE-6C5E-4978-970D-46133CC15DC0}"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48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22D4D40B-DAE9-44B5-903A-7C7F4CCEC5B1}" type="datetimeFigureOut">
              <a:rPr lang="en-US" smtClean="0"/>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B84DE-6C5E-4978-970D-46133CC15DC0}"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719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2D4D40B-DAE9-44B5-903A-7C7F4CCEC5B1}" type="datetimeFigureOut">
              <a:rPr lang="en-US" smtClean="0"/>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362696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4D40B-DAE9-44B5-903A-7C7F4CCEC5B1}" type="datetimeFigureOut">
              <a:rPr lang="en-US" smtClean="0"/>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345092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D4D40B-DAE9-44B5-903A-7C7F4CCEC5B1}" type="datetimeFigureOut">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86369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D4D40B-DAE9-44B5-903A-7C7F4CCEC5B1}" type="datetimeFigureOut">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84DE-6C5E-4978-970D-46133CC15DC0}" type="slidenum">
              <a:rPr lang="en-US" smtClean="0"/>
              <a:t>‹#›</a:t>
            </a:fld>
            <a:endParaRPr lang="en-US"/>
          </a:p>
        </p:txBody>
      </p:sp>
    </p:spTree>
    <p:extLst>
      <p:ext uri="{BB962C8B-B14F-4D97-AF65-F5344CB8AC3E}">
        <p14:creationId xmlns:p14="http://schemas.microsoft.com/office/powerpoint/2010/main" val="259006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2D4D40B-DAE9-44B5-903A-7C7F4CCEC5B1}" type="datetimeFigureOut">
              <a:rPr lang="en-US" smtClean="0"/>
              <a:t>8/22/2016</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56B84DE-6C5E-4978-970D-46133CC15DC0}"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49445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24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www.interpares.org/ip2/display_file.cfm?doc=ip2_dictionary.pdf&amp;CFID=9050554&amp;CFTOKEN=3156770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jiscinfonet.ac.uk/infokits/records-management/creation/complete-recor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jiscinfonet.ac.uk/infokits/records-management/creation/reliable-record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rlg.org/legacy/ftpd/pub/archtf/final-report.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oclc.org/resources/research/activities/trustedrep/repositories.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so.org/iso/home/store/catalogue_ics/catalogue_detail_ics.htm?csnumber=57284" TargetMode="External"/><Relationship Id="rId2" Type="http://schemas.openxmlformats.org/officeDocument/2006/relationships/hyperlink" Target="http://public.ccsds.org/publications/archive/650x0m2.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catalog.crl.edu/search~S1?/Xtrusted+repositories&amp;searchscope=1&amp;SORT=R/Xtrusted+repositories&amp;searchscope=1&amp;SORT=R&amp;SUBKEY=trusted%20repositories/1,15,15,B/l856~b2212602&amp;FF=Xtrusted+repositories&amp;searchscope=1&amp;SORT=R&amp;6,6,,1,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crl.edu/archiving-preservation/digital-archives/metrics-assessing-and-certifying/core-r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repositoryaudit.e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www.langzeitarchivierung.de/Subsites/nestor/EN/Home/home_node.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hyperlink" Target="http://www.iso.org/home/store/catalogue_tc/" TargetMode="External"/><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public.ccsds.org/publications/archive/652x1m2.pdf" TargetMode="External"/><Relationship Id="rId5" Type="http://schemas.openxmlformats.org/officeDocument/2006/relationships/hyperlink" Target="http://public.ccsds.org/publications/archive/652x0m1.pdf" TargetMode="External"/><Relationship Id="rId4" Type="http://schemas.openxmlformats.org/officeDocument/2006/relationships/hyperlink" Target="http://public.ccsds.org/publications/archive/650x0m2.pdf" TargetMode="External"/><Relationship Id="rId9"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hyperlink" Target="http://www.iso.org/iso/iso_catalogue/catalogue_tc/catalogue_detail.htm?csnumber=56510" TargetMode="External"/><Relationship Id="rId2" Type="http://schemas.openxmlformats.org/officeDocument/2006/relationships/hyperlink" Target="http://public.ccsds.org/publications/archive/652x0m1.pd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anab.org/media/53684/hu319.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effectLst/>
                <a:ea typeface="Verdana" panose="020B0604030504040204" pitchFamily="34" charset="0"/>
                <a:cs typeface="Verdana" panose="020B0604030504040204" pitchFamily="34" charset="0"/>
              </a:rPr>
              <a:t>4.2 </a:t>
            </a:r>
            <a:r>
              <a:rPr lang="en-US" dirty="0" smtClean="0">
                <a:solidFill>
                  <a:schemeClr val="accent1">
                    <a:lumMod val="75000"/>
                  </a:schemeClr>
                </a:solidFill>
                <a:effectLst/>
                <a:ea typeface="Verdana" panose="020B0604030504040204" pitchFamily="34" charset="0"/>
                <a:cs typeface="Verdana" panose="020B0604030504040204" pitchFamily="34" charset="0"/>
              </a:rPr>
              <a:t>Risk, Trustworthy Repositories, &amp; Audit</a:t>
            </a:r>
            <a:endParaRPr lang="en-US" dirty="0">
              <a:solidFill>
                <a:schemeClr val="accent1">
                  <a:lumMod val="75000"/>
                </a:schemeClr>
              </a:solidFill>
              <a:effectLst/>
              <a:ea typeface="Verdana" panose="020B0604030504040204" pitchFamily="34" charset="0"/>
              <a:cs typeface="Verdana" panose="020B0604030504040204" pitchFamily="34" charset="0"/>
            </a:endParaRPr>
          </a:p>
        </p:txBody>
      </p:sp>
      <p:sp>
        <p:nvSpPr>
          <p:cNvPr id="5" name="Subtitle 2"/>
          <p:cNvSpPr>
            <a:spLocks noGrp="1"/>
          </p:cNvSpPr>
          <p:nvPr>
            <p:ph type="subTitle" idx="1"/>
          </p:nvPr>
        </p:nvSpPr>
        <p:spPr>
          <a:xfrm>
            <a:off x="3524250" y="4227475"/>
            <a:ext cx="5143500" cy="1912894"/>
          </a:xfrm>
        </p:spPr>
        <p:txBody>
          <a:bodyPr>
            <a:noAutofit/>
          </a:bodyPr>
          <a:lstStyle/>
          <a:p>
            <a:pPr>
              <a:defRPr/>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Helen R. Tibbo</a:t>
            </a:r>
          </a:p>
          <a:p>
            <a:pPr>
              <a:defRPr/>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tibbo@email.unc.edu</a:t>
            </a:r>
          </a:p>
          <a:p>
            <a:pPr>
              <a:defRPr/>
            </a:pPr>
            <a:endPar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defRPr/>
            </a:pPr>
            <a:r>
              <a:rPr lang="en-US" sz="2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September 12, </a:t>
            </a:r>
            <a:r>
              <a:rPr lang="en-US" sz="2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2016</a:t>
            </a:r>
            <a:endPar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0" y="260430"/>
            <a:ext cx="12192000" cy="523220"/>
          </a:xfrm>
          <a:prstGeom prst="rect">
            <a:avLst/>
          </a:prstGeom>
          <a:noFill/>
        </p:spPr>
        <p:txBody>
          <a:bodyPr wrap="square" rtlCol="0">
            <a:spAutoFit/>
          </a:bodyPr>
          <a:lstStyle/>
          <a:p>
            <a:pPr algn="ctr"/>
            <a:r>
              <a:rPr lang="en-US" sz="2800" b="1" dirty="0" smtClean="0">
                <a:latin typeface="Verdana" panose="020B0604030504040204" pitchFamily="34" charset="0"/>
                <a:ea typeface="Verdana" panose="020B0604030504040204" pitchFamily="34" charset="0"/>
                <a:cs typeface="Verdana" panose="020B0604030504040204" pitchFamily="34" charset="0"/>
              </a:rPr>
              <a:t>Trusted Repositories</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803" y="5937337"/>
            <a:ext cx="3428649" cy="824753"/>
          </a:xfrm>
          <a:prstGeom prst="rect">
            <a:avLst/>
          </a:prstGeom>
        </p:spPr>
      </p:pic>
    </p:spTree>
    <p:extLst>
      <p:ext uri="{BB962C8B-B14F-4D97-AF65-F5344CB8AC3E}">
        <p14:creationId xmlns:p14="http://schemas.microsoft.com/office/powerpoint/2010/main" val="71283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Determining Risk</a:t>
            </a:r>
          </a:p>
        </p:txBody>
      </p:sp>
      <p:sp>
        <p:nvSpPr>
          <p:cNvPr id="13315" name="Rectangle 3"/>
          <p:cNvSpPr>
            <a:spLocks noGrp="1" noChangeArrowheads="1"/>
          </p:cNvSpPr>
          <p:nvPr>
            <p:ph type="body" idx="1"/>
          </p:nvPr>
        </p:nvSpPr>
        <p:spPr>
          <a:xfrm>
            <a:off x="609600" y="1600200"/>
            <a:ext cx="10780294" cy="4495800"/>
          </a:xfrm>
        </p:spPr>
        <p:txBody>
          <a:bodyPr/>
          <a:lstStyle/>
          <a:p>
            <a:pPr eaLnBrk="1" hangingPunct="1"/>
            <a:r>
              <a:rPr lang="en-US" altLang="en-US" dirty="0" smtClean="0"/>
              <a:t>Risk must be defined in terms of institutional or project mission.</a:t>
            </a:r>
          </a:p>
          <a:p>
            <a:pPr eaLnBrk="1" hangingPunct="1"/>
            <a:r>
              <a:rPr lang="en-US" altLang="en-US" dirty="0" smtClean="0"/>
              <a:t>For LC:</a:t>
            </a:r>
          </a:p>
          <a:p>
            <a:pPr lvl="1" eaLnBrk="1" hangingPunct="1"/>
            <a:r>
              <a:rPr lang="en-US" altLang="en-US" dirty="0" smtClean="0"/>
              <a:t>“to acquire, preserve, and make maximally accessible the intellectual and information heritage of the United States and, to the degree desirable, the world.” (1997)</a:t>
            </a:r>
          </a:p>
          <a:p>
            <a:pPr lvl="1" eaLnBrk="1" hangingPunct="1"/>
            <a:r>
              <a:rPr lang="en-US" altLang="en-US" dirty="0" smtClean="0"/>
              <a:t>Emphasizes collections care and long-term preservation.</a:t>
            </a:r>
          </a:p>
        </p:txBody>
      </p:sp>
    </p:spTree>
    <p:extLst>
      <p:ext uri="{BB962C8B-B14F-4D97-AF65-F5344CB8AC3E}">
        <p14:creationId xmlns:p14="http://schemas.microsoft.com/office/powerpoint/2010/main" val="47539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31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LC’s Business Risks</a:t>
            </a:r>
          </a:p>
        </p:txBody>
      </p:sp>
      <p:sp>
        <p:nvSpPr>
          <p:cNvPr id="14339" name="Rectangle 3"/>
          <p:cNvSpPr>
            <a:spLocks noGrp="1" noChangeArrowheads="1"/>
          </p:cNvSpPr>
          <p:nvPr>
            <p:ph type="body" idx="1"/>
          </p:nvPr>
        </p:nvSpPr>
        <p:spPr/>
        <p:txBody>
          <a:bodyPr/>
          <a:lstStyle/>
          <a:p>
            <a:pPr marL="609600" indent="-609600">
              <a:buFontTx/>
              <a:buAutoNum type="arabicPeriod"/>
            </a:pPr>
            <a:r>
              <a:rPr lang="en-US" altLang="en-US" smtClean="0"/>
              <a:t>The risk of not acquiring materials that are critical to the continued development of the research collections that meet the needs of Congress and the research community.</a:t>
            </a:r>
          </a:p>
          <a:p>
            <a:pPr marL="609600" indent="-609600">
              <a:buFontTx/>
              <a:buAutoNum type="arabicPeriod"/>
            </a:pPr>
            <a:r>
              <a:rPr lang="en-US" altLang="en-US" smtClean="0"/>
              <a:t>The risk of failing to make the collections available to users in a timely and appropriate fashion.</a:t>
            </a:r>
          </a:p>
        </p:txBody>
      </p:sp>
    </p:spTree>
    <p:extLst>
      <p:ext uri="{BB962C8B-B14F-4D97-AF65-F5344CB8AC3E}">
        <p14:creationId xmlns:p14="http://schemas.microsoft.com/office/powerpoint/2010/main" val="98629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LC’s Business Risks</a:t>
            </a:r>
          </a:p>
        </p:txBody>
      </p:sp>
      <p:sp>
        <p:nvSpPr>
          <p:cNvPr id="15363" name="Rectangle 3"/>
          <p:cNvSpPr>
            <a:spLocks noGrp="1" noChangeArrowheads="1"/>
          </p:cNvSpPr>
          <p:nvPr>
            <p:ph type="body" idx="1"/>
          </p:nvPr>
        </p:nvSpPr>
        <p:spPr/>
        <p:txBody>
          <a:bodyPr/>
          <a:lstStyle/>
          <a:p>
            <a:pPr marL="609600" indent="-609600">
              <a:buFontTx/>
              <a:buAutoNum type="arabicPeriod" startAt="3"/>
            </a:pPr>
            <a:r>
              <a:rPr lang="en-US" altLang="en-US" smtClean="0"/>
              <a:t>The risk of not preserving the collections from the physical degradation inherent in each of the various media the Library holds, and from deterioration through use; and</a:t>
            </a:r>
          </a:p>
          <a:p>
            <a:pPr marL="609600" indent="-609600">
              <a:buFontTx/>
              <a:buAutoNum type="arabicPeriod" startAt="3"/>
            </a:pPr>
            <a:r>
              <a:rPr lang="en-US" altLang="en-US" smtClean="0"/>
              <a:t>The risk of exposing the items in the collection to theft, mutilation, or accidental loss.</a:t>
            </a:r>
          </a:p>
          <a:p>
            <a:pPr marL="609600" indent="-609600">
              <a:buFontTx/>
              <a:buAutoNum type="arabicPeriod" startAt="3"/>
            </a:pPr>
            <a:endParaRPr lang="en-US" altLang="en-US" smtClean="0"/>
          </a:p>
        </p:txBody>
      </p:sp>
    </p:spTree>
    <p:extLst>
      <p:ext uri="{BB962C8B-B14F-4D97-AF65-F5344CB8AC3E}">
        <p14:creationId xmlns:p14="http://schemas.microsoft.com/office/powerpoint/2010/main" val="3551323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Your Business Risks If Your Data Systems Fail?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87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So, How Can You Deal with Risk?</a:t>
            </a:r>
          </a:p>
        </p:txBody>
      </p:sp>
      <p:sp>
        <p:nvSpPr>
          <p:cNvPr id="23555" name="Rectangle 3"/>
          <p:cNvSpPr>
            <a:spLocks noGrp="1" noChangeArrowheads="1"/>
          </p:cNvSpPr>
          <p:nvPr>
            <p:ph type="body" idx="1"/>
          </p:nvPr>
        </p:nvSpPr>
        <p:spPr/>
        <p:txBody>
          <a:bodyPr/>
          <a:lstStyle/>
          <a:p>
            <a:pPr eaLnBrk="1" hangingPunct="1"/>
            <a:endParaRPr lang="en-US" altLang="en-US" dirty="0" smtClean="0"/>
          </a:p>
          <a:p>
            <a:pPr eaLnBrk="1" hangingPunct="1"/>
            <a:endParaRPr lang="en-US" altLang="en-US" dirty="0" smtClean="0"/>
          </a:p>
          <a:p>
            <a:pPr eaLnBrk="1" hangingPunct="1"/>
            <a:endParaRPr lang="en-US" altLang="en-US" dirty="0" smtClean="0"/>
          </a:p>
          <a:p>
            <a:pPr marL="0" indent="0" eaLnBrk="1" hangingPunct="1">
              <a:buNone/>
            </a:pPr>
            <a:r>
              <a:rPr lang="en-US" altLang="en-US" sz="3200" dirty="0" smtClean="0"/>
              <a:t>What approaches would you take to anticipate and manage risk???</a:t>
            </a:r>
          </a:p>
        </p:txBody>
      </p:sp>
    </p:spTree>
    <p:extLst>
      <p:ext uri="{BB962C8B-B14F-4D97-AF65-F5344CB8AC3E}">
        <p14:creationId xmlns:p14="http://schemas.microsoft.com/office/powerpoint/2010/main" val="770081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Risk Mitigation Model</a:t>
            </a:r>
            <a:endParaRPr lang="en-US" dirty="0"/>
          </a:p>
        </p:txBody>
      </p:sp>
      <p:graphicFrame>
        <p:nvGraphicFramePr>
          <p:cNvPr id="5" name="Diagram 4"/>
          <p:cNvGraphicFramePr/>
          <p:nvPr>
            <p:extLst>
              <p:ext uri="{D42A27DB-BD31-4B8C-83A1-F6EECF244321}">
                <p14:modId xmlns:p14="http://schemas.microsoft.com/office/powerpoint/2010/main" val="1010879628"/>
              </p:ext>
            </p:extLst>
          </p:nvPr>
        </p:nvGraphicFramePr>
        <p:xfrm>
          <a:off x="2272632" y="129718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649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Establishing LC’s Risk</a:t>
            </a:r>
          </a:p>
        </p:txBody>
      </p:sp>
      <p:sp>
        <p:nvSpPr>
          <p:cNvPr id="16387" name="Rectangle 3"/>
          <p:cNvSpPr>
            <a:spLocks noGrp="1" noChangeArrowheads="1"/>
          </p:cNvSpPr>
          <p:nvPr>
            <p:ph type="body" idx="1"/>
          </p:nvPr>
        </p:nvSpPr>
        <p:spPr/>
        <p:txBody>
          <a:bodyPr/>
          <a:lstStyle/>
          <a:p>
            <a:pPr eaLnBrk="1" hangingPunct="1"/>
            <a:r>
              <a:rPr lang="en-US" altLang="en-US" dirty="0"/>
              <a:t>The risk is assessed as </a:t>
            </a:r>
            <a:r>
              <a:rPr lang="en-US" altLang="en-US" i="1" dirty="0"/>
              <a:t>high, medium,</a:t>
            </a:r>
            <a:r>
              <a:rPr lang="en-US" altLang="en-US" dirty="0"/>
              <a:t> or </a:t>
            </a:r>
            <a:r>
              <a:rPr lang="en-US" altLang="en-US" i="1" dirty="0"/>
              <a:t>low,</a:t>
            </a:r>
            <a:r>
              <a:rPr lang="en-US" altLang="en-US" dirty="0"/>
              <a:t> depending upon the degree to which present policies and procedures make it possible to acquire, serve, preserve, and safeguard materials.</a:t>
            </a:r>
          </a:p>
          <a:p>
            <a:pPr eaLnBrk="1" hangingPunct="1"/>
            <a:r>
              <a:rPr lang="en-US" altLang="en-US" dirty="0"/>
              <a:t>What elements determine the above?</a:t>
            </a:r>
          </a:p>
          <a:p>
            <a:pPr lvl="1" eaLnBrk="1" hangingPunct="1"/>
            <a:r>
              <a:rPr lang="en-US" altLang="en-US" dirty="0"/>
              <a:t>Value of materials</a:t>
            </a:r>
          </a:p>
          <a:p>
            <a:pPr lvl="1" eaLnBrk="1" hangingPunct="1"/>
            <a:r>
              <a:rPr lang="en-US" altLang="en-US" dirty="0"/>
              <a:t>Format of materials</a:t>
            </a:r>
          </a:p>
          <a:p>
            <a:pPr lvl="1" eaLnBrk="1" hangingPunct="1"/>
            <a:r>
              <a:rPr lang="en-US" altLang="en-US" dirty="0"/>
              <a:t>Likelihood of risk </a:t>
            </a:r>
            <a:r>
              <a:rPr lang="en-US" altLang="en-US" dirty="0" smtClean="0"/>
              <a:t>occurring</a:t>
            </a:r>
          </a:p>
          <a:p>
            <a:r>
              <a:rPr lang="en-US" altLang="en-US" dirty="0" smtClean="0"/>
              <a:t>What elements determine risk associated with your data?</a:t>
            </a:r>
            <a:endParaRPr lang="en-US" altLang="en-US" dirty="0"/>
          </a:p>
        </p:txBody>
      </p:sp>
    </p:spTree>
    <p:extLst>
      <p:ext uri="{BB962C8B-B14F-4D97-AF65-F5344CB8AC3E}">
        <p14:creationId xmlns:p14="http://schemas.microsoft.com/office/powerpoint/2010/main" val="1587023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Establish Relevant Controls</a:t>
            </a:r>
          </a:p>
        </p:txBody>
      </p:sp>
      <p:sp>
        <p:nvSpPr>
          <p:cNvPr id="17411" name="Rectangle 3"/>
          <p:cNvSpPr>
            <a:spLocks noGrp="1" noChangeArrowheads="1"/>
          </p:cNvSpPr>
          <p:nvPr>
            <p:ph type="body" idx="1"/>
          </p:nvPr>
        </p:nvSpPr>
        <p:spPr/>
        <p:txBody>
          <a:bodyPr>
            <a:normAutofit/>
          </a:bodyPr>
          <a:lstStyle/>
          <a:p>
            <a:pPr eaLnBrk="1" hangingPunct="1"/>
            <a:r>
              <a:rPr lang="en-US" altLang="en-US" sz="3200" dirty="0" smtClean="0"/>
              <a:t>For LC:</a:t>
            </a:r>
          </a:p>
          <a:p>
            <a:pPr lvl="1" eaLnBrk="1" hangingPunct="1"/>
            <a:r>
              <a:rPr lang="en-US" altLang="en-US" sz="2800" dirty="0" smtClean="0"/>
              <a:t>Bibliographic</a:t>
            </a:r>
          </a:p>
          <a:p>
            <a:pPr lvl="1" eaLnBrk="1" hangingPunct="1"/>
            <a:r>
              <a:rPr lang="en-US" altLang="en-US" sz="2800" dirty="0" smtClean="0"/>
              <a:t>Preservation</a:t>
            </a:r>
          </a:p>
          <a:p>
            <a:pPr lvl="1" eaLnBrk="1" hangingPunct="1"/>
            <a:r>
              <a:rPr lang="en-US" altLang="en-US" sz="2800" dirty="0" smtClean="0"/>
              <a:t>Inventory</a:t>
            </a:r>
          </a:p>
          <a:p>
            <a:pPr lvl="1" eaLnBrk="1" hangingPunct="1"/>
            <a:r>
              <a:rPr lang="en-US" altLang="en-US" sz="2800" dirty="0" smtClean="0"/>
              <a:t>Physical Security</a:t>
            </a:r>
          </a:p>
        </p:txBody>
      </p:sp>
    </p:spTree>
    <p:extLst>
      <p:ext uri="{BB962C8B-B14F-4D97-AF65-F5344CB8AC3E}">
        <p14:creationId xmlns:p14="http://schemas.microsoft.com/office/powerpoint/2010/main" val="475519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Conducting Risk Assessment</a:t>
            </a:r>
          </a:p>
        </p:txBody>
      </p:sp>
      <p:sp>
        <p:nvSpPr>
          <p:cNvPr id="18435" name="Rectangle 3"/>
          <p:cNvSpPr>
            <a:spLocks noGrp="1" noChangeArrowheads="1"/>
          </p:cNvSpPr>
          <p:nvPr>
            <p:ph type="body" idx="1"/>
          </p:nvPr>
        </p:nvSpPr>
        <p:spPr/>
        <p:txBody>
          <a:bodyPr>
            <a:normAutofit lnSpcReduction="10000"/>
          </a:bodyPr>
          <a:lstStyle/>
          <a:p>
            <a:pPr eaLnBrk="1" hangingPunct="1">
              <a:lnSpc>
                <a:spcPct val="90000"/>
              </a:lnSpc>
            </a:pPr>
            <a:r>
              <a:rPr lang="en-US" altLang="en-US" dirty="0"/>
              <a:t>Define risks.</a:t>
            </a:r>
          </a:p>
          <a:p>
            <a:pPr eaLnBrk="1" hangingPunct="1">
              <a:lnSpc>
                <a:spcPct val="90000"/>
              </a:lnSpc>
            </a:pPr>
            <a:r>
              <a:rPr lang="en-US" altLang="en-US" dirty="0"/>
              <a:t>Conduct interview and walk-though.</a:t>
            </a:r>
          </a:p>
          <a:p>
            <a:pPr eaLnBrk="1" hangingPunct="1">
              <a:lnSpc>
                <a:spcPct val="90000"/>
              </a:lnSpc>
            </a:pPr>
            <a:r>
              <a:rPr lang="en-US" altLang="en-US" dirty="0"/>
              <a:t>Document the control environment.</a:t>
            </a:r>
          </a:p>
          <a:p>
            <a:pPr eaLnBrk="1" hangingPunct="1">
              <a:lnSpc>
                <a:spcPct val="90000"/>
              </a:lnSpc>
            </a:pPr>
            <a:r>
              <a:rPr lang="en-US" altLang="en-US" dirty="0"/>
              <a:t>Define the key controls.</a:t>
            </a:r>
          </a:p>
          <a:p>
            <a:pPr eaLnBrk="1" hangingPunct="1">
              <a:lnSpc>
                <a:spcPct val="90000"/>
              </a:lnSpc>
            </a:pPr>
            <a:r>
              <a:rPr lang="en-US" altLang="en-US" dirty="0"/>
              <a:t>Define the control weaknesses.</a:t>
            </a:r>
          </a:p>
          <a:p>
            <a:pPr eaLnBrk="1" hangingPunct="1">
              <a:lnSpc>
                <a:spcPct val="90000"/>
              </a:lnSpc>
            </a:pPr>
            <a:r>
              <a:rPr lang="en-US" altLang="en-US" dirty="0"/>
              <a:t>Assess d</a:t>
            </a:r>
            <a:r>
              <a:rPr lang="en-US" altLang="en-US" dirty="0" smtClean="0"/>
              <a:t>egree </a:t>
            </a:r>
            <a:r>
              <a:rPr lang="en-US" altLang="en-US" dirty="0"/>
              <a:t>of </a:t>
            </a:r>
            <a:r>
              <a:rPr lang="en-US" altLang="en-US" dirty="0" smtClean="0"/>
              <a:t>risk</a:t>
            </a:r>
            <a:r>
              <a:rPr lang="en-US" altLang="en-US" dirty="0"/>
              <a:t>.</a:t>
            </a:r>
          </a:p>
          <a:p>
            <a:pPr eaLnBrk="1" hangingPunct="1">
              <a:lnSpc>
                <a:spcPct val="90000"/>
              </a:lnSpc>
            </a:pPr>
            <a:r>
              <a:rPr lang="en-US" altLang="en-US" dirty="0"/>
              <a:t>Separate </a:t>
            </a:r>
            <a:r>
              <a:rPr lang="en-US" altLang="en-US" dirty="0" smtClean="0"/>
              <a:t>acceptable/unacceptable </a:t>
            </a:r>
            <a:r>
              <a:rPr lang="en-US" altLang="en-US" dirty="0"/>
              <a:t>r</a:t>
            </a:r>
            <a:r>
              <a:rPr lang="en-US" altLang="en-US" dirty="0" smtClean="0"/>
              <a:t>isks</a:t>
            </a:r>
            <a:r>
              <a:rPr lang="en-US" altLang="en-US" dirty="0"/>
              <a:t>.</a:t>
            </a:r>
          </a:p>
          <a:p>
            <a:pPr eaLnBrk="1" hangingPunct="1">
              <a:lnSpc>
                <a:spcPct val="90000"/>
              </a:lnSpc>
            </a:pPr>
            <a:r>
              <a:rPr lang="en-US" altLang="en-US" dirty="0"/>
              <a:t>Report </a:t>
            </a:r>
            <a:r>
              <a:rPr lang="en-US" altLang="en-US" dirty="0" smtClean="0"/>
              <a:t>results</a:t>
            </a:r>
            <a:r>
              <a:rPr lang="en-US" altLang="en-US" dirty="0"/>
              <a:t>.</a:t>
            </a:r>
          </a:p>
          <a:p>
            <a:pPr eaLnBrk="1" hangingPunct="1">
              <a:lnSpc>
                <a:spcPct val="90000"/>
              </a:lnSpc>
            </a:pPr>
            <a:r>
              <a:rPr lang="en-US" altLang="en-US" dirty="0"/>
              <a:t>Incorporate </a:t>
            </a:r>
            <a:r>
              <a:rPr lang="en-US" altLang="en-US" dirty="0" smtClean="0"/>
              <a:t>actions </a:t>
            </a:r>
            <a:r>
              <a:rPr lang="en-US" altLang="en-US" dirty="0"/>
              <a:t>into </a:t>
            </a:r>
            <a:r>
              <a:rPr lang="en-US" altLang="en-US" dirty="0" smtClean="0"/>
              <a:t>plans.</a:t>
            </a:r>
          </a:p>
          <a:p>
            <a:pPr eaLnBrk="1" hangingPunct="1">
              <a:lnSpc>
                <a:spcPct val="90000"/>
              </a:lnSpc>
            </a:pPr>
            <a:r>
              <a:rPr lang="en-US" altLang="en-US" dirty="0" smtClean="0"/>
              <a:t>Implement actions and plans.</a:t>
            </a:r>
            <a:endParaRPr lang="en-US" altLang="en-US" dirty="0"/>
          </a:p>
          <a:p>
            <a:pPr eaLnBrk="1" hangingPunct="1">
              <a:lnSpc>
                <a:spcPct val="90000"/>
              </a:lnSpc>
            </a:pPr>
            <a:endParaRPr lang="en-US" altLang="en-US" dirty="0"/>
          </a:p>
        </p:txBody>
      </p:sp>
    </p:spTree>
    <p:extLst>
      <p:ext uri="{BB962C8B-B14F-4D97-AF65-F5344CB8AC3E}">
        <p14:creationId xmlns:p14="http://schemas.microsoft.com/office/powerpoint/2010/main" val="1441141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8435">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8435">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435">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84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 ATAR</a:t>
            </a:r>
            <a:endParaRPr lang="en-US" dirty="0"/>
          </a:p>
        </p:txBody>
      </p:sp>
      <p:sp>
        <p:nvSpPr>
          <p:cNvPr id="3" name="Content Placeholder 2"/>
          <p:cNvSpPr>
            <a:spLocks noGrp="1"/>
          </p:cNvSpPr>
          <p:nvPr>
            <p:ph idx="1"/>
          </p:nvPr>
        </p:nvSpPr>
        <p:spPr/>
        <p:txBody>
          <a:bodyPr/>
          <a:lstStyle/>
          <a:p>
            <a:r>
              <a:rPr lang="en-US" altLang="en-US" sz="3200" dirty="0"/>
              <a:t>Compare costs of potential risks to costs of potential losses.</a:t>
            </a:r>
          </a:p>
          <a:p>
            <a:r>
              <a:rPr lang="en-US" altLang="en-US" sz="3200" dirty="0"/>
              <a:t>You can relate to risk in 4 ways:</a:t>
            </a:r>
          </a:p>
          <a:p>
            <a:pPr lvl="1"/>
            <a:r>
              <a:rPr lang="en-US" altLang="en-US" sz="2800" dirty="0"/>
              <a:t>Accept.</a:t>
            </a:r>
          </a:p>
          <a:p>
            <a:pPr lvl="1"/>
            <a:r>
              <a:rPr lang="en-US" altLang="en-US" sz="2800" dirty="0"/>
              <a:t>Transfer.</a:t>
            </a:r>
          </a:p>
          <a:p>
            <a:pPr lvl="1"/>
            <a:r>
              <a:rPr lang="en-US" altLang="en-US" sz="2800" dirty="0"/>
              <a:t>Avoid.</a:t>
            </a:r>
          </a:p>
          <a:p>
            <a:pPr lvl="1"/>
            <a:r>
              <a:rPr lang="en-US" altLang="en-US" sz="2800" dirty="0"/>
              <a:t>Reduce.</a:t>
            </a:r>
          </a:p>
          <a:p>
            <a:endParaRPr lang="en-US" dirty="0"/>
          </a:p>
        </p:txBody>
      </p:sp>
    </p:spTree>
    <p:extLst>
      <p:ext uri="{BB962C8B-B14F-4D97-AF65-F5344CB8AC3E}">
        <p14:creationId xmlns:p14="http://schemas.microsoft.com/office/powerpoint/2010/main" val="63671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Risk Management</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8920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Risk Management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Working </a:t>
            </a:r>
            <a:r>
              <a:rPr lang="en-US" dirty="0" smtClean="0"/>
              <a:t>in </a:t>
            </a:r>
            <a:r>
              <a:rPr lang="en-US" dirty="0" smtClean="0"/>
              <a:t>groups, </a:t>
            </a:r>
            <a:r>
              <a:rPr lang="en-US" dirty="0" smtClean="0"/>
              <a:t>identify potential </a:t>
            </a:r>
            <a:r>
              <a:rPr lang="en-US" dirty="0" smtClean="0"/>
              <a:t>risks to data </a:t>
            </a:r>
            <a:r>
              <a:rPr lang="en-US" dirty="0" smtClean="0"/>
              <a:t>and discuss what is the most appropriate management approach for each risk.</a:t>
            </a:r>
            <a:endParaRPr lang="en-US" dirty="0"/>
          </a:p>
        </p:txBody>
      </p:sp>
    </p:spTree>
    <p:extLst>
      <p:ext uri="{BB962C8B-B14F-4D97-AF65-F5344CB8AC3E}">
        <p14:creationId xmlns:p14="http://schemas.microsoft.com/office/powerpoint/2010/main" val="246093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Risk</a:t>
            </a:r>
            <a:endParaRPr lang="en-US" dirty="0"/>
          </a:p>
        </p:txBody>
      </p:sp>
      <p:sp>
        <p:nvSpPr>
          <p:cNvPr id="3" name="Content Placeholder 2"/>
          <p:cNvSpPr>
            <a:spLocks noGrp="1"/>
          </p:cNvSpPr>
          <p:nvPr>
            <p:ph idx="1"/>
          </p:nvPr>
        </p:nvSpPr>
        <p:spPr/>
        <p:txBody>
          <a:bodyPr/>
          <a:lstStyle/>
          <a:p>
            <a:r>
              <a:rPr lang="en-US" altLang="en-US" sz="3200" dirty="0"/>
              <a:t>Strategic Controls.</a:t>
            </a:r>
          </a:p>
          <a:p>
            <a:r>
              <a:rPr lang="en-US" altLang="en-US" sz="3200" dirty="0"/>
              <a:t>Management Controls.</a:t>
            </a:r>
          </a:p>
          <a:p>
            <a:r>
              <a:rPr lang="en-US" altLang="en-US" sz="3200" dirty="0"/>
              <a:t>Process Controls.</a:t>
            </a:r>
          </a:p>
          <a:p>
            <a:endParaRPr lang="en-US" dirty="0"/>
          </a:p>
        </p:txBody>
      </p:sp>
    </p:spTree>
    <p:extLst>
      <p:ext uri="{BB962C8B-B14F-4D97-AF65-F5344CB8AC3E}">
        <p14:creationId xmlns:p14="http://schemas.microsoft.com/office/powerpoint/2010/main" val="2888600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Interrelationships between Business Objectives, Strategies, Processes, &amp; Risks</a:t>
            </a:r>
            <a:endParaRPr lang="en-US"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1820" y="1600200"/>
            <a:ext cx="5045242" cy="5313270"/>
          </a:xfrm>
        </p:spPr>
      </p:pic>
    </p:spTree>
    <p:extLst>
      <p:ext uri="{BB962C8B-B14F-4D97-AF65-F5344CB8AC3E}">
        <p14:creationId xmlns:p14="http://schemas.microsoft.com/office/powerpoint/2010/main" val="2524004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Mitigation Flow Diagram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7467848"/>
              </p:ext>
            </p:extLst>
          </p:nvPr>
        </p:nvGraphicFramePr>
        <p:xfrm>
          <a:off x="3056021" y="2153651"/>
          <a:ext cx="9725526" cy="4379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489158" y="1515978"/>
            <a:ext cx="1239253" cy="184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Define process control objectives</a:t>
            </a:r>
            <a:endParaRPr lang="en-US" dirty="0"/>
          </a:p>
        </p:txBody>
      </p:sp>
      <p:sp>
        <p:nvSpPr>
          <p:cNvPr id="6" name="Right Arrow 5"/>
          <p:cNvSpPr/>
          <p:nvPr/>
        </p:nvSpPr>
        <p:spPr>
          <a:xfrm>
            <a:off x="4824663" y="2382253"/>
            <a:ext cx="1792705" cy="13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60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4853"/>
            <a:ext cx="10972800" cy="1600200"/>
          </a:xfrm>
        </p:spPr>
        <p:txBody>
          <a:bodyPr/>
          <a:lstStyle/>
          <a:p>
            <a:r>
              <a:rPr lang="en-US" dirty="0" smtClean="0"/>
              <a:t>DRAMBORA</a:t>
            </a:r>
            <a:r>
              <a:rPr lang="en-US" dirty="0"/>
              <a:t/>
            </a:r>
            <a:br>
              <a:rPr lang="en-US" dirty="0"/>
            </a:br>
            <a:r>
              <a:rPr lang="en-US" sz="2000" dirty="0"/>
              <a:t>Digital Repository Audit Method Based on Risk </a:t>
            </a:r>
            <a:r>
              <a:rPr lang="en-US" sz="2000" dirty="0" smtClean="0"/>
              <a:t>Assessment</a:t>
            </a:r>
            <a:endParaRPr lang="en-US" sz="2000" dirty="0"/>
          </a:p>
        </p:txBody>
      </p:sp>
      <p:sp>
        <p:nvSpPr>
          <p:cNvPr id="3" name="Content Placeholder 2"/>
          <p:cNvSpPr>
            <a:spLocks noGrp="1"/>
          </p:cNvSpPr>
          <p:nvPr>
            <p:ph idx="1"/>
          </p:nvPr>
        </p:nvSpPr>
        <p:spPr>
          <a:xfrm>
            <a:off x="609600" y="1925053"/>
            <a:ext cx="10972800" cy="4525963"/>
          </a:xfrm>
        </p:spPr>
        <p:txBody>
          <a:bodyPr/>
          <a:lstStyle/>
          <a:p>
            <a:r>
              <a:rPr lang="en-US" altLang="en-US" dirty="0">
                <a:solidFill>
                  <a:srgbClr val="000000"/>
                </a:solidFill>
                <a:cs typeface="Lucida Sans Unicode" panose="020B0602030504020204" pitchFamily="34" charset="0"/>
              </a:rPr>
              <a:t>Initiative of </a:t>
            </a:r>
            <a:r>
              <a:rPr lang="et-EE" altLang="en-US" dirty="0">
                <a:solidFill>
                  <a:srgbClr val="000000"/>
                </a:solidFill>
                <a:cs typeface="Lucida Sans Unicode" panose="020B0602030504020204" pitchFamily="34" charset="0"/>
              </a:rPr>
              <a:t>the Digital Curation Centre (DCC) </a:t>
            </a:r>
            <a:r>
              <a:rPr lang="en-US" altLang="en-US" dirty="0">
                <a:solidFill>
                  <a:srgbClr val="000000"/>
                </a:solidFill>
                <a:cs typeface="Lucida Sans Unicode" panose="020B0602030504020204" pitchFamily="34" charset="0"/>
              </a:rPr>
              <a:t>&amp;</a:t>
            </a:r>
            <a:r>
              <a:rPr lang="et-EE" altLang="en-US" dirty="0">
                <a:solidFill>
                  <a:srgbClr val="000000"/>
                </a:solidFill>
                <a:cs typeface="Lucida Sans Unicode" panose="020B0602030504020204" pitchFamily="34" charset="0"/>
              </a:rPr>
              <a:t> DigitalPreservationEurope (DPE)</a:t>
            </a:r>
          </a:p>
          <a:p>
            <a:r>
              <a:rPr lang="en-US" altLang="en-US" dirty="0">
                <a:solidFill>
                  <a:srgbClr val="000000"/>
                </a:solidFill>
                <a:cs typeface="Lucida Sans Unicode" panose="020B0602030504020204" pitchFamily="34" charset="0"/>
              </a:rPr>
              <a:t>DRAMBORA released (</a:t>
            </a:r>
            <a:r>
              <a:rPr lang="et-EE" altLang="en-US" dirty="0">
                <a:solidFill>
                  <a:srgbClr val="000000"/>
                </a:solidFill>
                <a:cs typeface="Lucida Sans Unicode" panose="020B0602030504020204" pitchFamily="34" charset="0"/>
              </a:rPr>
              <a:t>March 2007</a:t>
            </a:r>
            <a:r>
              <a:rPr lang="en-US" altLang="en-US" dirty="0">
                <a:solidFill>
                  <a:srgbClr val="000000"/>
                </a:solidFill>
                <a:cs typeface="Lucida Sans Unicode" panose="020B0602030504020204" pitchFamily="34" charset="0"/>
              </a:rPr>
              <a:t>)</a:t>
            </a:r>
          </a:p>
          <a:p>
            <a:r>
              <a:rPr lang="en-GB" altLang="en-US" dirty="0">
                <a:solidFill>
                  <a:srgbClr val="000000"/>
                </a:solidFill>
                <a:cs typeface="Lucida Sans Unicode" panose="020B0602030504020204" pitchFamily="34" charset="0"/>
              </a:rPr>
              <a:t>DRAMBORA Interactive debuted (March 2008)</a:t>
            </a:r>
          </a:p>
          <a:p>
            <a:r>
              <a:rPr lang="en-US" dirty="0">
                <a:solidFill>
                  <a:srgbClr val="000000"/>
                </a:solidFill>
                <a:ea typeface="Lucida Sans Unicode" charset="0"/>
                <a:cs typeface="Lucida Sans Unicode" charset="0"/>
              </a:rPr>
              <a:t>M</a:t>
            </a:r>
            <a:r>
              <a:rPr lang="et-EE" dirty="0">
                <a:solidFill>
                  <a:srgbClr val="000000"/>
                </a:solidFill>
                <a:ea typeface="Lucida Sans Unicode" charset="0"/>
                <a:cs typeface="Lucida Sans Unicode" charset="0"/>
              </a:rPr>
              <a:t>ethodology for conducting repository self-assessments</a:t>
            </a:r>
            <a:endParaRPr lang="en-US" dirty="0">
              <a:solidFill>
                <a:srgbClr val="000000"/>
              </a:solidFill>
              <a:ea typeface="Lucida Sans Unicode" charset="0"/>
              <a:cs typeface="Lucida Sans Unicode" charset="0"/>
            </a:endParaRPr>
          </a:p>
          <a:p>
            <a:r>
              <a:rPr lang="en-US" dirty="0">
                <a:solidFill>
                  <a:srgbClr val="000000"/>
                </a:solidFill>
                <a:ea typeface="Lucida Sans Unicode" charset="0"/>
                <a:cs typeface="Lucida Sans Unicode" charset="0"/>
              </a:rPr>
              <a:t>T</a:t>
            </a:r>
            <a:r>
              <a:rPr lang="et-EE" dirty="0">
                <a:solidFill>
                  <a:srgbClr val="000000"/>
                </a:solidFill>
                <a:ea typeface="Lucida Sans Unicode" charset="0"/>
                <a:cs typeface="Lucida Sans Unicode" charset="0"/>
              </a:rPr>
              <a:t>ool to facilitate assessment and document results</a:t>
            </a:r>
            <a:endParaRPr lang="en-US" dirty="0">
              <a:solidFill>
                <a:srgbClr val="000000"/>
              </a:solidFill>
              <a:ea typeface="Lucida Sans Unicode" charset="0"/>
              <a:cs typeface="Lucida Sans Unicode" charset="0"/>
            </a:endParaRPr>
          </a:p>
          <a:p>
            <a:r>
              <a:rPr lang="et-EE" dirty="0">
                <a:solidFill>
                  <a:srgbClr val="000000"/>
                </a:solidFill>
                <a:ea typeface="Lucida Sans Unicode" charset="0"/>
                <a:cs typeface="Lucida Sans Unicode" charset="0"/>
              </a:rPr>
              <a:t>Reporting tools on the outcomes of the </a:t>
            </a:r>
            <a:r>
              <a:rPr lang="et-EE" dirty="0" smtClean="0">
                <a:solidFill>
                  <a:srgbClr val="000000"/>
                </a:solidFill>
                <a:ea typeface="Lucida Sans Unicode" charset="0"/>
                <a:cs typeface="Lucida Sans Unicode" charset="0"/>
              </a:rPr>
              <a:t>assessment</a:t>
            </a:r>
            <a:endParaRPr lang="en-US" dirty="0" smtClean="0">
              <a:solidFill>
                <a:srgbClr val="000000"/>
              </a:solidFill>
              <a:ea typeface="Lucida Sans Unicode" charset="0"/>
              <a:cs typeface="Lucida Sans Unicode" charset="0"/>
            </a:endParaRPr>
          </a:p>
          <a:p>
            <a:r>
              <a:rPr lang="en-US" dirty="0" smtClean="0">
                <a:solidFill>
                  <a:srgbClr val="000000"/>
                </a:solidFill>
                <a:ea typeface="Lucida Sans Unicode" charset="0"/>
                <a:cs typeface="Lucida Sans Unicode" charset="0"/>
              </a:rPr>
              <a:t>List risks, assign roles to staff, and assess likelihood and severity.</a:t>
            </a:r>
            <a:endParaRPr lang="et-EE" dirty="0">
              <a:solidFill>
                <a:srgbClr val="000000"/>
              </a:solidFill>
              <a:ea typeface="Lucida Sans Unicode" charset="0"/>
              <a:cs typeface="Lucida Sans Unicode" charset="0"/>
            </a:endParaRPr>
          </a:p>
          <a:p>
            <a:endParaRPr lang="en-US" dirty="0"/>
          </a:p>
        </p:txBody>
      </p:sp>
    </p:spTree>
    <p:extLst>
      <p:ext uri="{BB962C8B-B14F-4D97-AF65-F5344CB8AC3E}">
        <p14:creationId xmlns:p14="http://schemas.microsoft.com/office/powerpoint/2010/main" val="239830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http://repositoryaudit.eu</a:t>
            </a:r>
          </a:p>
        </p:txBody>
      </p:sp>
      <p:sp>
        <p:nvSpPr>
          <p:cNvPr id="18435" name="Content Placeholder 4"/>
          <p:cNvSpPr>
            <a:spLocks noGrp="1"/>
          </p:cNvSpPr>
          <p:nvPr>
            <p:ph idx="1"/>
          </p:nvPr>
        </p:nvSpPr>
        <p:spPr/>
        <p:txBody>
          <a:bodyPr/>
          <a:lstStyle/>
          <a:p>
            <a:pPr>
              <a:buFont typeface="Arial" charset="0"/>
              <a:buNone/>
            </a:pPr>
            <a:r>
              <a:rPr lang="en-US" smtClean="0"/>
              <a:t> </a:t>
            </a:r>
          </a:p>
        </p:txBody>
      </p:sp>
      <p:pic>
        <p:nvPicPr>
          <p:cNvPr id="18436" name="Picture 7" descr="Untitled.jpg"/>
          <p:cNvPicPr>
            <a:picLocks noChangeAspect="1"/>
          </p:cNvPicPr>
          <p:nvPr/>
        </p:nvPicPr>
        <p:blipFill>
          <a:blip r:embed="rId3" cstate="print"/>
          <a:srcRect/>
          <a:stretch>
            <a:fillRect/>
          </a:stretch>
        </p:blipFill>
        <p:spPr bwMode="auto">
          <a:xfrm>
            <a:off x="1524000" y="1676401"/>
            <a:ext cx="9144000" cy="4448175"/>
          </a:xfrm>
          <a:prstGeom prst="rect">
            <a:avLst/>
          </a:prstGeom>
          <a:noFill/>
          <a:ln w="9525">
            <a:noFill/>
            <a:miter lim="800000"/>
            <a:headEnd/>
            <a:tailEnd/>
          </a:ln>
        </p:spPr>
      </p:pic>
    </p:spTree>
    <p:extLst>
      <p:ext uri="{BB962C8B-B14F-4D97-AF65-F5344CB8AC3E}">
        <p14:creationId xmlns:p14="http://schemas.microsoft.com/office/powerpoint/2010/main" val="1225669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524000" y="71438"/>
            <a:ext cx="9144000" cy="1143000"/>
          </a:xfrm>
          <a:prstGeom prst="rect">
            <a:avLst/>
          </a:prstGeom>
          <a:noFill/>
          <a:ln w="9525">
            <a:noFill/>
            <a:round/>
            <a:headEnd/>
            <a:tailEnd/>
          </a:ln>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t-EE" sz="4200" dirty="0">
                <a:solidFill>
                  <a:srgbClr val="000000"/>
                </a:solidFill>
                <a:cs typeface="Lucida Sans Unicode" pitchFamily="34" charset="0"/>
              </a:rPr>
              <a:t>DRAMBORA Assessment</a:t>
            </a:r>
            <a:r>
              <a:rPr lang="en-GB" sz="4200" dirty="0">
                <a:solidFill>
                  <a:srgbClr val="000000"/>
                </a:solidFill>
                <a:cs typeface="Lucida Sans Unicode" pitchFamily="34" charset="0"/>
              </a:rPr>
              <a:t> Principles</a:t>
            </a:r>
          </a:p>
        </p:txBody>
      </p:sp>
      <p:sp>
        <p:nvSpPr>
          <p:cNvPr id="14339" name="Text Box 2"/>
          <p:cNvSpPr txBox="1">
            <a:spLocks noChangeArrowheads="1"/>
          </p:cNvSpPr>
          <p:nvPr/>
        </p:nvSpPr>
        <p:spPr bwMode="auto">
          <a:xfrm>
            <a:off x="950495" y="1428750"/>
            <a:ext cx="10611852" cy="4466724"/>
          </a:xfrm>
          <a:prstGeom prst="rect">
            <a:avLst/>
          </a:prstGeom>
          <a:noFill/>
          <a:ln w="9525">
            <a:noFill/>
            <a:round/>
            <a:headEnd/>
            <a:tailEnd/>
          </a:ln>
        </p:spPr>
        <p:txBody>
          <a:bodyPr/>
          <a:lstStyle/>
          <a:p>
            <a:pPr marL="341313" indent="-341313">
              <a:lnSpc>
                <a:spcPct val="80000"/>
              </a:lnSpc>
              <a:spcBef>
                <a:spcPts val="700"/>
              </a:spcBef>
              <a:buFont typeface="Gill Sans M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000000"/>
                </a:solidFill>
                <a:cs typeface="Lucida Sans Unicode" pitchFamily="34" charset="0"/>
              </a:rPr>
              <a:t>It </a:t>
            </a:r>
            <a:r>
              <a:rPr lang="en-GB" sz="2800" b="1" dirty="0">
                <a:solidFill>
                  <a:srgbClr val="FF0000"/>
                </a:solidFill>
                <a:cs typeface="Lucida Sans Unicode" pitchFamily="34" charset="0"/>
              </a:rPr>
              <a:t>should</a:t>
            </a:r>
            <a:r>
              <a:rPr lang="en-GB" sz="2800" b="1" dirty="0">
                <a:solidFill>
                  <a:srgbClr val="000000"/>
                </a:solidFill>
                <a:cs typeface="Lucida Sans Unicode" pitchFamily="34" charset="0"/>
              </a:rPr>
              <a:t> </a:t>
            </a:r>
            <a:r>
              <a:rPr lang="en-GB" sz="2800" dirty="0">
                <a:solidFill>
                  <a:srgbClr val="000000"/>
                </a:solidFill>
                <a:cs typeface="Lucida Sans Unicode" pitchFamily="34" charset="0"/>
              </a:rPr>
              <a:t>be</a:t>
            </a:r>
            <a:r>
              <a:rPr lang="en-GB" sz="2800" b="1" dirty="0">
                <a:solidFill>
                  <a:srgbClr val="000000"/>
                </a:solidFill>
                <a:cs typeface="Lucida Sans Unicode" pitchFamily="34" charset="0"/>
              </a:rPr>
              <a:t> </a:t>
            </a:r>
            <a:r>
              <a:rPr lang="en-GB" sz="2800" dirty="0">
                <a:solidFill>
                  <a:srgbClr val="000000"/>
                </a:solidFill>
                <a:cs typeface="Lucida Sans Unicode" pitchFamily="34" charset="0"/>
              </a:rPr>
              <a:t>a self-audit that repositories do themselves, based on the provided tools</a:t>
            </a:r>
          </a:p>
          <a:p>
            <a:pPr marL="341313" indent="-341313">
              <a:lnSpc>
                <a:spcPct val="80000"/>
              </a:lnSpc>
              <a:spcBef>
                <a:spcPts val="700"/>
              </a:spcBef>
              <a:buFont typeface="Gill Sans M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000000"/>
                </a:solidFill>
                <a:cs typeface="Lucida Sans Unicode" pitchFamily="34" charset="0"/>
              </a:rPr>
              <a:t>Self-audit </a:t>
            </a:r>
            <a:r>
              <a:rPr lang="en-GB" sz="2800" b="1" dirty="0">
                <a:solidFill>
                  <a:srgbClr val="00B050"/>
                </a:solidFill>
                <a:cs typeface="Lucida Sans Unicode" pitchFamily="34" charset="0"/>
              </a:rPr>
              <a:t>may</a:t>
            </a:r>
            <a:r>
              <a:rPr lang="en-GB" sz="2800" b="1" dirty="0">
                <a:solidFill>
                  <a:srgbClr val="000000"/>
                </a:solidFill>
                <a:cs typeface="Lucida Sans Unicode" pitchFamily="34" charset="0"/>
              </a:rPr>
              <a:t> </a:t>
            </a:r>
            <a:r>
              <a:rPr lang="en-GB" sz="2800" dirty="0">
                <a:solidFill>
                  <a:srgbClr val="000000"/>
                </a:solidFill>
                <a:cs typeface="Lucida Sans Unicode" pitchFamily="34" charset="0"/>
              </a:rPr>
              <a:t>be</a:t>
            </a:r>
            <a:r>
              <a:rPr lang="en-GB" sz="2800" b="1" dirty="0">
                <a:solidFill>
                  <a:srgbClr val="000000"/>
                </a:solidFill>
                <a:cs typeface="Lucida Sans Unicode" pitchFamily="34" charset="0"/>
              </a:rPr>
              <a:t> </a:t>
            </a:r>
            <a:r>
              <a:rPr lang="en-GB" sz="2800" dirty="0">
                <a:solidFill>
                  <a:srgbClr val="000000"/>
                </a:solidFill>
                <a:cs typeface="Lucida Sans Unicode" pitchFamily="34" charset="0"/>
              </a:rPr>
              <a:t>a preparatory step for taking an external audit</a:t>
            </a:r>
          </a:p>
          <a:p>
            <a:pPr marL="341313" indent="-341313">
              <a:lnSpc>
                <a:spcPct val="80000"/>
              </a:lnSpc>
              <a:spcBef>
                <a:spcPts val="700"/>
              </a:spcBef>
              <a:buFont typeface="Gill Sans M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000000"/>
                </a:solidFill>
                <a:cs typeface="Lucida Sans Unicode" pitchFamily="34" charset="0"/>
              </a:rPr>
              <a:t>It </a:t>
            </a:r>
            <a:r>
              <a:rPr lang="en-GB" sz="2800" b="1" dirty="0">
                <a:solidFill>
                  <a:srgbClr val="FF0000"/>
                </a:solidFill>
                <a:cs typeface="Lucida Sans Unicode" pitchFamily="34" charset="0"/>
              </a:rPr>
              <a:t>should</a:t>
            </a:r>
            <a:r>
              <a:rPr lang="en-GB" sz="2800" b="1" dirty="0">
                <a:solidFill>
                  <a:srgbClr val="000000"/>
                </a:solidFill>
                <a:cs typeface="Lucida Sans Unicode" pitchFamily="34" charset="0"/>
              </a:rPr>
              <a:t> </a:t>
            </a:r>
            <a:r>
              <a:rPr lang="en-GB" sz="2800" dirty="0">
                <a:solidFill>
                  <a:srgbClr val="000000"/>
                </a:solidFill>
                <a:cs typeface="Lucida Sans Unicode" pitchFamily="34" charset="0"/>
              </a:rPr>
              <a:t>be</a:t>
            </a:r>
            <a:r>
              <a:rPr lang="en-GB" sz="2800" b="1" dirty="0">
                <a:solidFill>
                  <a:srgbClr val="000000"/>
                </a:solidFill>
                <a:cs typeface="Lucida Sans Unicode" pitchFamily="34" charset="0"/>
              </a:rPr>
              <a:t> </a:t>
            </a:r>
            <a:r>
              <a:rPr lang="en-GB" sz="2800" dirty="0">
                <a:solidFill>
                  <a:srgbClr val="000000"/>
                </a:solidFill>
                <a:cs typeface="Lucida Sans Unicode" pitchFamily="34" charset="0"/>
              </a:rPr>
              <a:t>flexible &amp; valid for repositories of all shapes and sizes and of different contexts (i.e., disciplinary, organizational, institutional)</a:t>
            </a:r>
          </a:p>
          <a:p>
            <a:pPr marL="341313" indent="-341313">
              <a:lnSpc>
                <a:spcPct val="80000"/>
              </a:lnSpc>
              <a:spcBef>
                <a:spcPts val="700"/>
              </a:spcBef>
              <a:buFont typeface="Gill Sans M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000000"/>
                </a:solidFill>
                <a:cs typeface="Lucida Sans Unicode" pitchFamily="34" charset="0"/>
              </a:rPr>
              <a:t>It is</a:t>
            </a:r>
            <a:r>
              <a:rPr lang="en-GB" sz="2800" dirty="0">
                <a:solidFill>
                  <a:srgbClr val="7030A0"/>
                </a:solidFill>
                <a:cs typeface="Lucida Sans Unicode" pitchFamily="34" charset="0"/>
              </a:rPr>
              <a:t> </a:t>
            </a:r>
            <a:r>
              <a:rPr lang="en-GB" sz="2800" b="1" dirty="0">
                <a:solidFill>
                  <a:srgbClr val="7030A0"/>
                </a:solidFill>
                <a:cs typeface="Lucida Sans Unicode" pitchFamily="34" charset="0"/>
              </a:rPr>
              <a:t>for</a:t>
            </a:r>
            <a:r>
              <a:rPr lang="en-GB" sz="2800" dirty="0">
                <a:solidFill>
                  <a:srgbClr val="7030A0"/>
                </a:solidFill>
                <a:cs typeface="Lucida Sans Unicode" pitchFamily="34" charset="0"/>
              </a:rPr>
              <a:t> </a:t>
            </a:r>
            <a:r>
              <a:rPr lang="en-GB" sz="2800" dirty="0">
                <a:solidFill>
                  <a:srgbClr val="000000"/>
                </a:solidFill>
                <a:cs typeface="Lucida Sans Unicode" pitchFamily="34" charset="0"/>
              </a:rPr>
              <a:t>assessing how well the repository is managing the risks it is facing when it does what it does</a:t>
            </a:r>
          </a:p>
          <a:p>
            <a:pPr marL="341313" indent="-341313">
              <a:lnSpc>
                <a:spcPct val="80000"/>
              </a:lnSpc>
              <a:spcBef>
                <a:spcPts val="700"/>
              </a:spcBef>
              <a:buFont typeface="Gill Sans M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000000"/>
                </a:solidFill>
                <a:cs typeface="Lucida Sans Unicode" pitchFamily="34" charset="0"/>
              </a:rPr>
              <a:t>It </a:t>
            </a:r>
            <a:r>
              <a:rPr lang="en-GB" sz="2800" b="1" dirty="0">
                <a:solidFill>
                  <a:srgbClr val="FF0000"/>
                </a:solidFill>
                <a:cs typeface="Lucida Sans Unicode" pitchFamily="34" charset="0"/>
              </a:rPr>
              <a:t>should</a:t>
            </a:r>
            <a:r>
              <a:rPr lang="en-GB" sz="2800" dirty="0">
                <a:solidFill>
                  <a:srgbClr val="000000"/>
                </a:solidFill>
                <a:cs typeface="Lucida Sans Unicode" pitchFamily="34" charset="0"/>
              </a:rPr>
              <a:t> result in advice for overcoming risk situations and inform you on what other repositories have done in similar situations.</a:t>
            </a:r>
          </a:p>
          <a:p>
            <a:pPr marL="341313" indent="-341313" algn="r">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solidFill>
                  <a:srgbClr val="000000"/>
                </a:solidFill>
                <a:ea typeface="Lucida Sans Unicode" charset="0"/>
                <a:cs typeface="Lucida Sans Unicode" charset="0"/>
              </a:rPr>
              <a:t>Ross</a:t>
            </a:r>
            <a:r>
              <a:rPr lang="en-GB" sz="2000" dirty="0">
                <a:solidFill>
                  <a:srgbClr val="000000"/>
                </a:solidFill>
                <a:ea typeface="Lucida Sans Unicode" charset="0"/>
                <a:cs typeface="Lucida Sans Unicode" charset="0"/>
              </a:rPr>
              <a:t>, S. (2009). DRAMBORA in action. Interactive Demonstration, </a:t>
            </a:r>
            <a:br>
              <a:rPr lang="en-GB" sz="2000" dirty="0">
                <a:solidFill>
                  <a:srgbClr val="000000"/>
                </a:solidFill>
                <a:ea typeface="Lucida Sans Unicode" charset="0"/>
                <a:cs typeface="Lucida Sans Unicode" charset="0"/>
              </a:rPr>
            </a:br>
            <a:r>
              <a:rPr lang="en-GB" sz="2000" dirty="0">
                <a:solidFill>
                  <a:srgbClr val="000000"/>
                </a:solidFill>
                <a:ea typeface="Lucida Sans Unicode" charset="0"/>
                <a:cs typeface="Lucida Sans Unicode" charset="0"/>
              </a:rPr>
              <a:t>DigCCurr Professional Institute, Chapel Hill, NC, June 14-19, 2009. </a:t>
            </a:r>
          </a:p>
          <a:p>
            <a:pPr marL="341313" indent="-341313">
              <a:lnSpc>
                <a:spcPct val="80000"/>
              </a:lnSpc>
              <a:spcBef>
                <a:spcPts val="700"/>
              </a:spcBef>
              <a:buFont typeface="Gill Sans M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a:solidFill>
                <a:srgbClr val="000000"/>
              </a:solidFill>
              <a:cs typeface="Lucida Sans Unicode" pitchFamily="34" charset="0"/>
            </a:endParaRPr>
          </a:p>
        </p:txBody>
      </p:sp>
    </p:spTree>
    <p:extLst>
      <p:ext uri="{BB962C8B-B14F-4D97-AF65-F5344CB8AC3E}">
        <p14:creationId xmlns:p14="http://schemas.microsoft.com/office/powerpoint/2010/main" val="16437769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Trustworthy Records/Data/ Digital Objects?</a:t>
            </a:r>
            <a:br>
              <a:rPr lang="en-US" dirty="0"/>
            </a:b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542147A5-ED52-4CCA-A185-CB371E4BBE65}" type="slidenum">
              <a:rPr lang="en-US" smtClean="0"/>
              <a:t>27</a:t>
            </a:fld>
            <a:endParaRPr lang="en-US"/>
          </a:p>
        </p:txBody>
      </p:sp>
    </p:spTree>
    <p:extLst>
      <p:ext uri="{BB962C8B-B14F-4D97-AF65-F5344CB8AC3E}">
        <p14:creationId xmlns:p14="http://schemas.microsoft.com/office/powerpoint/2010/main" val="693042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
            </a:r>
            <a:endParaRPr lang="en-US" dirty="0"/>
          </a:p>
        </p:txBody>
      </p:sp>
      <p:sp>
        <p:nvSpPr>
          <p:cNvPr id="5" name="Content Placeholder 4"/>
          <p:cNvSpPr>
            <a:spLocks noGrp="1"/>
          </p:cNvSpPr>
          <p:nvPr>
            <p:ph idx="1"/>
          </p:nvPr>
        </p:nvSpPr>
        <p:spPr/>
        <p:txBody>
          <a:bodyPr/>
          <a:lstStyle/>
          <a:p>
            <a:r>
              <a:rPr lang="en-US" dirty="0" smtClean="0"/>
              <a:t>First, trustworthy records, data, or any digital object must be authentic. That is, it must be what it purports to be and is free from tampering or corruption.</a:t>
            </a:r>
          </a:p>
          <a:p>
            <a:pPr lvl="2"/>
            <a:r>
              <a:rPr lang="en-US" dirty="0" err="1" smtClean="0"/>
              <a:t>Interpares</a:t>
            </a:r>
            <a:r>
              <a:rPr lang="en-US" dirty="0" smtClean="0"/>
              <a:t> Project </a:t>
            </a:r>
            <a:r>
              <a:rPr lang="en-US" dirty="0"/>
              <a:t>2 Dictionary (</a:t>
            </a:r>
            <a:r>
              <a:rPr lang="en-US" dirty="0">
                <a:hlinkClick r:id="rId2"/>
              </a:rPr>
              <a:t>http://</a:t>
            </a:r>
            <a:r>
              <a:rPr lang="en-US" dirty="0" smtClean="0">
                <a:hlinkClick r:id="rId2"/>
              </a:rPr>
              <a:t>www.interpares.org/ip2/display_file.cfm?doc=ip2_dictionary.pdf&amp;CFID=9050554&amp;CFTOKEN=31567709</a:t>
            </a:r>
            <a:r>
              <a:rPr lang="en-US" dirty="0" smtClean="0"/>
              <a:t>) </a:t>
            </a:r>
            <a:endParaRPr lang="en-US" dirty="0"/>
          </a:p>
        </p:txBody>
      </p:sp>
    </p:spTree>
    <p:extLst>
      <p:ext uri="{BB962C8B-B14F-4D97-AF65-F5344CB8AC3E}">
        <p14:creationId xmlns:p14="http://schemas.microsoft.com/office/powerpoint/2010/main" val="1385287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a:t>
            </a:r>
            <a:endParaRPr lang="en-US" dirty="0"/>
          </a:p>
        </p:txBody>
      </p:sp>
      <p:sp>
        <p:nvSpPr>
          <p:cNvPr id="3" name="Content Placeholder 2"/>
          <p:cNvSpPr>
            <a:spLocks noGrp="1"/>
          </p:cNvSpPr>
          <p:nvPr>
            <p:ph idx="1"/>
          </p:nvPr>
        </p:nvSpPr>
        <p:spPr/>
        <p:txBody>
          <a:bodyPr/>
          <a:lstStyle/>
          <a:p>
            <a:r>
              <a:rPr lang="en-US" dirty="0"/>
              <a:t>“Creating records which contain all relevant content and contextual information not only ensures that the transaction in question has been fully and appropriately documented, but also that the record has value as a source of information to others</a:t>
            </a:r>
            <a:r>
              <a:rPr lang="en-US" dirty="0" smtClean="0"/>
              <a:t>.” –JISC </a:t>
            </a:r>
            <a:r>
              <a:rPr lang="en-US" dirty="0" err="1" smtClean="0"/>
              <a:t>InfoNet</a:t>
            </a:r>
            <a:r>
              <a:rPr lang="en-US" dirty="0"/>
              <a:t> </a:t>
            </a:r>
            <a:r>
              <a:rPr lang="en-US" dirty="0">
                <a:hlinkClick r:id="rId2"/>
              </a:rPr>
              <a:t>http://</a:t>
            </a:r>
            <a:r>
              <a:rPr lang="en-US" dirty="0" smtClean="0">
                <a:hlinkClick r:id="rId2"/>
              </a:rPr>
              <a:t>www.jiscinfonet.ac.uk/infokits/records-management/creation/complete-records</a:t>
            </a:r>
            <a:r>
              <a:rPr lang="en-US" dirty="0" smtClean="0"/>
              <a:t> </a:t>
            </a:r>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29</a:t>
            </a:fld>
            <a:endParaRPr lang="en-US"/>
          </a:p>
        </p:txBody>
      </p:sp>
    </p:spTree>
    <p:extLst>
      <p:ext uri="{BB962C8B-B14F-4D97-AF65-F5344CB8AC3E}">
        <p14:creationId xmlns:p14="http://schemas.microsoft.com/office/powerpoint/2010/main" val="557462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Risk</a:t>
            </a:r>
          </a:p>
        </p:txBody>
      </p:sp>
      <p:sp>
        <p:nvSpPr>
          <p:cNvPr id="4099" name="Rectangle 3"/>
          <p:cNvSpPr>
            <a:spLocks noGrp="1" noChangeArrowheads="1"/>
          </p:cNvSpPr>
          <p:nvPr>
            <p:ph type="body" idx="1"/>
          </p:nvPr>
        </p:nvSpPr>
        <p:spPr/>
        <p:txBody>
          <a:bodyPr/>
          <a:lstStyle/>
          <a:p>
            <a:pPr eaLnBrk="1" hangingPunct="1"/>
            <a:r>
              <a:rPr lang="en-US" altLang="en-US" smtClean="0"/>
              <a:t>What is risk?</a:t>
            </a:r>
          </a:p>
        </p:txBody>
      </p:sp>
      <p:pic>
        <p:nvPicPr>
          <p:cNvPr id="4100" name="Picture 4" descr="bd0725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578101"/>
            <a:ext cx="39624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bd0725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4362450"/>
            <a:ext cx="3962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76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additive="base">
                                        <p:cTn id="12" dur="500" fill="hold"/>
                                        <p:tgtEl>
                                          <p:spTgt spid="4100"/>
                                        </p:tgtEl>
                                        <p:attrNameLst>
                                          <p:attrName>ppt_x</p:attrName>
                                        </p:attrNameLst>
                                      </p:cBhvr>
                                      <p:tavLst>
                                        <p:tav tm="0">
                                          <p:val>
                                            <p:strVal val="1+#ppt_w/2"/>
                                          </p:val>
                                        </p:tav>
                                        <p:tav tm="100000">
                                          <p:val>
                                            <p:strVal val="#ppt_x"/>
                                          </p:val>
                                        </p:tav>
                                      </p:tavLst>
                                    </p:anim>
                                    <p:anim calcmode="lin" valueType="num">
                                      <p:cBhvr additive="base">
                                        <p:cTn id="13" dur="500" fill="hold"/>
                                        <p:tgtEl>
                                          <p:spTgt spid="410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2000"/>
                                  </p:stCondLst>
                                  <p:childTnLst>
                                    <p:set>
                                      <p:cBhvr>
                                        <p:cTn id="16" dur="1" fill="hold">
                                          <p:stCondLst>
                                            <p:cond delay="0"/>
                                          </p:stCondLst>
                                        </p:cTn>
                                        <p:tgtEl>
                                          <p:spTgt spid="4101"/>
                                        </p:tgtEl>
                                        <p:attrNameLst>
                                          <p:attrName>style.visibility</p:attrName>
                                        </p:attrNameLst>
                                      </p:cBhvr>
                                      <p:to>
                                        <p:strVal val="visible"/>
                                      </p:to>
                                    </p:set>
                                    <p:anim calcmode="lin" valueType="num">
                                      <p:cBhvr additive="base">
                                        <p:cTn id="17" dur="500" fill="hold"/>
                                        <p:tgtEl>
                                          <p:spTgt spid="4101"/>
                                        </p:tgtEl>
                                        <p:attrNameLst>
                                          <p:attrName>ppt_x</p:attrName>
                                        </p:attrNameLst>
                                      </p:cBhvr>
                                      <p:tavLst>
                                        <p:tav tm="0">
                                          <p:val>
                                            <p:strVal val="0-#ppt_w/2"/>
                                          </p:val>
                                        </p:tav>
                                        <p:tav tm="100000">
                                          <p:val>
                                            <p:strVal val="#ppt_x"/>
                                          </p:val>
                                        </p:tav>
                                      </p:tavLst>
                                    </p:anim>
                                    <p:anim calcmode="lin" valueType="num">
                                      <p:cBhvr additive="base">
                                        <p:cTn id="18" dur="500" fill="hold"/>
                                        <p:tgtEl>
                                          <p:spTgt spid="410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500"/>
                            </p:stCondLst>
                            <p:childTnLst>
                              <p:par>
                                <p:cTn id="20" presetID="1" presetClass="entr" presetSubtype="0" fill="hold" grpId="0" nodeType="afterEffect">
                                  <p:stCondLst>
                                    <p:cond delay="0"/>
                                  </p:stCondLst>
                                  <p:childTnLst>
                                    <p:set>
                                      <p:cBhvr>
                                        <p:cTn id="21"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“Reliability </a:t>
            </a:r>
            <a:r>
              <a:rPr lang="en-US" dirty="0"/>
              <a:t>is the third key quality common to all records worthy of the </a:t>
            </a:r>
            <a:r>
              <a:rPr lang="en-US" dirty="0" smtClean="0"/>
              <a:t>name… A </a:t>
            </a:r>
            <a:r>
              <a:rPr lang="en-US" dirty="0"/>
              <a:t>record may have been created by the appropriate, </a:t>
            </a:r>
            <a:r>
              <a:rPr lang="en-US" dirty="0" err="1"/>
              <a:t>authorised</a:t>
            </a:r>
            <a:r>
              <a:rPr lang="en-US" dirty="0"/>
              <a:t> person and it may contain all of the elements that it should but these will count for little if that content is itself factually incorrect</a:t>
            </a:r>
            <a:r>
              <a:rPr lang="en-US" dirty="0" smtClean="0"/>
              <a:t>.” </a:t>
            </a:r>
          </a:p>
          <a:p>
            <a:pPr lvl="1"/>
            <a:r>
              <a:rPr lang="en-US" dirty="0" smtClean="0"/>
              <a:t>–JISC </a:t>
            </a:r>
            <a:r>
              <a:rPr lang="en-US" dirty="0" err="1" smtClean="0"/>
              <a:t>InfoNet</a:t>
            </a:r>
            <a:r>
              <a:rPr lang="en-US" dirty="0"/>
              <a:t> </a:t>
            </a:r>
            <a:r>
              <a:rPr lang="en-US" dirty="0">
                <a:hlinkClick r:id="rId2"/>
              </a:rPr>
              <a:t>http://</a:t>
            </a:r>
            <a:r>
              <a:rPr lang="en-US" dirty="0" smtClean="0">
                <a:hlinkClick r:id="rId2"/>
              </a:rPr>
              <a:t>www.jiscinfonet.ac.uk/infokits/records-management/creation/reliable-records</a:t>
            </a:r>
            <a:r>
              <a:rPr lang="en-US" dirty="0" smtClean="0"/>
              <a:t> </a:t>
            </a:r>
          </a:p>
          <a:p>
            <a:r>
              <a:rPr lang="en-US" dirty="0" smtClean="0"/>
              <a:t>“</a:t>
            </a:r>
            <a:r>
              <a:rPr lang="en-US" dirty="0"/>
              <a:t>The trustworthiness of a record as a statement of fact. It exists when a record can stand for the fact it is about, and is</a:t>
            </a:r>
          </a:p>
          <a:p>
            <a:r>
              <a:rPr lang="en-US" dirty="0"/>
              <a:t>established by examining the completeness of the record's form and the amount of control exercised on the process of its</a:t>
            </a:r>
          </a:p>
          <a:p>
            <a:r>
              <a:rPr lang="en-US" dirty="0"/>
              <a:t>creation</a:t>
            </a:r>
            <a:r>
              <a:rPr lang="en-US" dirty="0" smtClean="0"/>
              <a:t>.”</a:t>
            </a:r>
          </a:p>
          <a:p>
            <a:pPr lvl="1"/>
            <a:r>
              <a:rPr lang="en-US" dirty="0" smtClean="0"/>
              <a:t>- </a:t>
            </a:r>
            <a:r>
              <a:rPr lang="en-US" dirty="0" err="1" smtClean="0"/>
              <a:t>Interpares</a:t>
            </a:r>
            <a:r>
              <a:rPr lang="en-US" dirty="0" smtClean="0"/>
              <a:t> </a:t>
            </a:r>
            <a:r>
              <a:rPr lang="en-US" dirty="0" smtClean="0"/>
              <a:t>Project 2 Dictionary</a:t>
            </a:r>
            <a:endParaRPr lang="en-US" dirty="0"/>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30</a:t>
            </a:fld>
            <a:endParaRPr lang="en-US"/>
          </a:p>
        </p:txBody>
      </p:sp>
    </p:spTree>
    <p:extLst>
      <p:ext uri="{BB962C8B-B14F-4D97-AF65-F5344CB8AC3E}">
        <p14:creationId xmlns:p14="http://schemas.microsoft.com/office/powerpoint/2010/main" val="3193582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What?</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trustworthy (authentic, complete, reliable) records (or data, or other digital objects) and we want to keep them that way for infinity and beyond… or the life of the republic plus 40 years… or at least until we are retired!</a:t>
            </a:r>
          </a:p>
          <a:p>
            <a:r>
              <a:rPr lang="en-US" dirty="0" smtClean="0"/>
              <a:t>How do we go from great records/data/digital objects to a great repository?</a:t>
            </a:r>
          </a:p>
          <a:p>
            <a:r>
              <a:rPr lang="en-US" dirty="0" smtClean="0"/>
              <a:t>How do we know if we have a trustworthy repository?</a:t>
            </a:r>
          </a:p>
          <a:p>
            <a:r>
              <a:rPr lang="en-US" dirty="0" smtClean="0"/>
              <a:t>How do our customers (internal as well as external) know if we are likely to keep their materials safe for the foreseeable future or as long as they want them kept?</a:t>
            </a:r>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31</a:t>
            </a:fld>
            <a:endParaRPr lang="en-US"/>
          </a:p>
        </p:txBody>
      </p:sp>
    </p:spTree>
    <p:extLst>
      <p:ext uri="{BB962C8B-B14F-4D97-AF65-F5344CB8AC3E}">
        <p14:creationId xmlns:p14="http://schemas.microsoft.com/office/powerpoint/2010/main" val="2707478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Trustworthy Repositories in the Old Days</a:t>
            </a:r>
            <a:endParaRPr lang="en-US" dirty="0"/>
          </a:p>
        </p:txBody>
      </p:sp>
      <p:sp>
        <p:nvSpPr>
          <p:cNvPr id="3" name="Content Placeholder 2"/>
          <p:cNvSpPr>
            <a:spLocks noGrp="1"/>
          </p:cNvSpPr>
          <p:nvPr>
            <p:ph idx="1"/>
          </p:nvPr>
        </p:nvSpPr>
        <p:spPr/>
        <p:txBody>
          <a:bodyPr>
            <a:normAutofit fontScale="92500"/>
          </a:bodyPr>
          <a:lstStyle/>
          <a:p>
            <a:r>
              <a:rPr lang="en-US" sz="3200" dirty="0" smtClean="0"/>
              <a:t>Analog repositories</a:t>
            </a:r>
          </a:p>
          <a:p>
            <a:pPr lvl="1"/>
            <a:r>
              <a:rPr lang="en-US" sz="2800" dirty="0" smtClean="0"/>
              <a:t>Trustworthiness based on reputation and years of archiving.</a:t>
            </a:r>
          </a:p>
          <a:p>
            <a:pPr lvl="2"/>
            <a:r>
              <a:rPr lang="en-US" sz="2400" dirty="0" smtClean="0"/>
              <a:t>Track record with maintaining materials.</a:t>
            </a:r>
          </a:p>
          <a:p>
            <a:pPr lvl="2"/>
            <a:r>
              <a:rPr lang="en-US" sz="2400" dirty="0" smtClean="0"/>
              <a:t>Often reluctance to advertise/announce/admit loss.</a:t>
            </a:r>
          </a:p>
          <a:p>
            <a:pPr lvl="2"/>
            <a:r>
              <a:rPr lang="en-US" sz="2400" dirty="0" smtClean="0"/>
              <a:t>No accrediting body, process, or standard.</a:t>
            </a:r>
          </a:p>
          <a:p>
            <a:pPr lvl="2"/>
            <a:r>
              <a:rPr lang="en-US" sz="2400" dirty="0" smtClean="0"/>
              <a:t>Ambient good practice with some basic manuals.</a:t>
            </a:r>
          </a:p>
          <a:p>
            <a:pPr lvl="2"/>
            <a:r>
              <a:rPr lang="en-US" sz="2400" dirty="0" smtClean="0"/>
              <a:t>Donors/content creators/institutions had very little with which to assess repositories.</a:t>
            </a:r>
          </a:p>
          <a:p>
            <a:pPr lvl="2"/>
            <a:endParaRPr lang="en-US" sz="2400" dirty="0"/>
          </a:p>
          <a:p>
            <a:pPr lvl="1"/>
            <a:r>
              <a:rPr lang="en-US" sz="2800" dirty="0" smtClean="0"/>
              <a:t>Why did this seem OK?</a:t>
            </a:r>
            <a:endParaRPr lang="en-US" sz="2800" dirty="0"/>
          </a:p>
        </p:txBody>
      </p:sp>
      <p:sp>
        <p:nvSpPr>
          <p:cNvPr id="5" name="Slide Number Placeholder 4"/>
          <p:cNvSpPr>
            <a:spLocks noGrp="1"/>
          </p:cNvSpPr>
          <p:nvPr>
            <p:ph type="sldNum" sz="quarter" idx="12"/>
          </p:nvPr>
        </p:nvSpPr>
        <p:spPr/>
        <p:txBody>
          <a:bodyPr/>
          <a:lstStyle/>
          <a:p>
            <a:fld id="{542147A5-ED52-4CCA-A185-CB371E4BBE65}" type="slidenum">
              <a:rPr lang="en-US" smtClean="0"/>
              <a:t>32</a:t>
            </a:fld>
            <a:endParaRPr lang="en-US"/>
          </a:p>
        </p:txBody>
      </p:sp>
    </p:spTree>
    <p:extLst>
      <p:ext uri="{BB962C8B-B14F-4D97-AF65-F5344CB8AC3E}">
        <p14:creationId xmlns:p14="http://schemas.microsoft.com/office/powerpoint/2010/main" val="3943087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No Longer Sufficient???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7664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Trustworthy Digital Repositories</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hese efforts date to 1996</a:t>
            </a:r>
          </a:p>
          <a:p>
            <a:r>
              <a:rPr lang="en-US" dirty="0" smtClean="0"/>
              <a:t>No track records with digital materials beyond institutions such as NARA</a:t>
            </a:r>
          </a:p>
          <a:p>
            <a:r>
              <a:rPr lang="en-US" dirty="0" smtClean="0"/>
              <a:t>Initially no best practice (well, there’s always a “best” practice, but good practice was unclear)</a:t>
            </a:r>
          </a:p>
          <a:p>
            <a:r>
              <a:rPr lang="en-US" dirty="0" smtClean="0"/>
              <a:t>Call for description, documentation, and auditing of digital best practices for long-term repositories.</a:t>
            </a:r>
          </a:p>
          <a:p>
            <a:pPr lvl="1"/>
            <a:r>
              <a:rPr lang="en-US" dirty="0"/>
              <a:t>Garrett, John &amp; Donald Waters. “Preserving Digital Information: Report of the Task Force on Archiving of Digital Information.” The Commission on Preservation and Access and RLG, 1996. </a:t>
            </a:r>
            <a:r>
              <a:rPr lang="en-US" u="sng" dirty="0">
                <a:hlinkClick r:id="rId2"/>
              </a:rPr>
              <a:t>http://www.rlg.org/legacy/ftpd/pub/archtf/final-report.pdf</a:t>
            </a:r>
            <a:r>
              <a:rPr lang="en-US" dirty="0"/>
              <a:t>.</a:t>
            </a:r>
          </a:p>
          <a:p>
            <a:pPr lvl="1"/>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34</a:t>
            </a:fld>
            <a:endParaRPr lang="en-US"/>
          </a:p>
        </p:txBody>
      </p:sp>
    </p:spTree>
    <p:extLst>
      <p:ext uri="{BB962C8B-B14F-4D97-AF65-F5344CB8AC3E}">
        <p14:creationId xmlns:p14="http://schemas.microsoft.com/office/powerpoint/2010/main" val="1675354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347" y="533400"/>
            <a:ext cx="10250905" cy="1143000"/>
          </a:xfrm>
        </p:spPr>
        <p:txBody>
          <a:bodyPr>
            <a:noAutofit/>
          </a:bodyPr>
          <a:lstStyle/>
          <a:p>
            <a:r>
              <a:rPr lang="en-US" sz="4000" dirty="0"/>
              <a:t>Highlights in History of Trustworthy Digital Repository Audit and Certification Activities</a:t>
            </a:r>
          </a:p>
        </p:txBody>
      </p:sp>
      <p:sp>
        <p:nvSpPr>
          <p:cNvPr id="3" name="Content Placeholder 2"/>
          <p:cNvSpPr>
            <a:spLocks noGrp="1"/>
          </p:cNvSpPr>
          <p:nvPr>
            <p:ph idx="1"/>
          </p:nvPr>
        </p:nvSpPr>
        <p:spPr>
          <a:xfrm>
            <a:off x="1215189" y="2209800"/>
            <a:ext cx="10175849" cy="4389120"/>
          </a:xfrm>
        </p:spPr>
        <p:txBody>
          <a:bodyPr>
            <a:normAutofit fontScale="92500" lnSpcReduction="10000"/>
          </a:bodyPr>
          <a:lstStyle/>
          <a:p>
            <a:r>
              <a:rPr lang="en-US" dirty="0" smtClean="0"/>
              <a:t>TDR, 2002</a:t>
            </a:r>
            <a:endParaRPr lang="en-US" dirty="0"/>
          </a:p>
          <a:p>
            <a:r>
              <a:rPr lang="en-US" dirty="0" smtClean="0"/>
              <a:t>OAIS, 2002</a:t>
            </a:r>
            <a:endParaRPr lang="en-US" dirty="0"/>
          </a:p>
          <a:p>
            <a:r>
              <a:rPr lang="en-US" dirty="0" smtClean="0"/>
              <a:t>TRAC, 2005-2007</a:t>
            </a:r>
            <a:endParaRPr lang="en-US" dirty="0"/>
          </a:p>
          <a:p>
            <a:r>
              <a:rPr lang="en-US" dirty="0"/>
              <a:t>CRL 10 </a:t>
            </a:r>
            <a:r>
              <a:rPr lang="en-US" dirty="0" smtClean="0"/>
              <a:t>points, 2007</a:t>
            </a:r>
            <a:endParaRPr lang="en-US" dirty="0"/>
          </a:p>
          <a:p>
            <a:r>
              <a:rPr lang="en-US" dirty="0" smtClean="0"/>
              <a:t>DRAMBORA, 2008</a:t>
            </a:r>
            <a:endParaRPr lang="en-US" dirty="0"/>
          </a:p>
          <a:p>
            <a:r>
              <a:rPr lang="en-US" dirty="0" smtClean="0"/>
              <a:t>Data </a:t>
            </a:r>
            <a:r>
              <a:rPr lang="en-US" dirty="0"/>
              <a:t>Seal of </a:t>
            </a:r>
            <a:r>
              <a:rPr lang="en-US" dirty="0" smtClean="0"/>
              <a:t>Approval, 2008</a:t>
            </a:r>
            <a:endParaRPr lang="en-US" dirty="0"/>
          </a:p>
          <a:p>
            <a:r>
              <a:rPr lang="en-US" dirty="0" smtClean="0"/>
              <a:t>NESTOR, 2003</a:t>
            </a:r>
          </a:p>
          <a:p>
            <a:r>
              <a:rPr lang="en-US" dirty="0" smtClean="0"/>
              <a:t>ISO 16363:2012</a:t>
            </a:r>
          </a:p>
          <a:p>
            <a:r>
              <a:rPr lang="en-US" dirty="0" smtClean="0"/>
              <a:t>European </a:t>
            </a:r>
            <a:r>
              <a:rPr lang="en-US" dirty="0"/>
              <a:t>Framework for Audit &amp; Certification, </a:t>
            </a:r>
            <a:r>
              <a:rPr lang="en-US" dirty="0" smtClean="0"/>
              <a:t>2012</a:t>
            </a:r>
          </a:p>
          <a:p>
            <a:pPr lvl="1"/>
            <a:r>
              <a:rPr lang="en-US" dirty="0" smtClean="0"/>
              <a:t>DSA, ISO 16363 self audit, &amp; ISO 16363 formal audit </a:t>
            </a:r>
            <a:endParaRPr lang="en-US" dirty="0"/>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35</a:t>
            </a:fld>
            <a:endParaRPr lang="en-US"/>
          </a:p>
        </p:txBody>
      </p:sp>
    </p:spTree>
    <p:extLst>
      <p:ext uri="{BB962C8B-B14F-4D97-AF65-F5344CB8AC3E}">
        <p14:creationId xmlns:p14="http://schemas.microsoft.com/office/powerpoint/2010/main" val="45482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Digital Repositories”</a:t>
            </a:r>
            <a:endParaRPr lang="en-US" dirty="0"/>
          </a:p>
        </p:txBody>
      </p:sp>
      <p:sp>
        <p:nvSpPr>
          <p:cNvPr id="3" name="Content Placeholder 2"/>
          <p:cNvSpPr>
            <a:spLocks noGrp="1"/>
          </p:cNvSpPr>
          <p:nvPr>
            <p:ph idx="1"/>
          </p:nvPr>
        </p:nvSpPr>
        <p:spPr/>
        <p:txBody>
          <a:bodyPr/>
          <a:lstStyle/>
          <a:p>
            <a:pPr lvl="0"/>
            <a:r>
              <a:rPr lang="en-US" dirty="0"/>
              <a:t>RLG, “Trusted Digital Repositories: Attributes and Responsibilities.” </a:t>
            </a:r>
            <a:r>
              <a:rPr lang="en-US" dirty="0" smtClean="0"/>
              <a:t>An RLG-OCLC Report. Mountain </a:t>
            </a:r>
            <a:r>
              <a:rPr lang="en-US" dirty="0"/>
              <a:t>View, CA: Research Libraries Group, 2002. </a:t>
            </a:r>
            <a:r>
              <a:rPr lang="en-US" u="sng" dirty="0">
                <a:hlinkClick r:id="rId2"/>
              </a:rPr>
              <a:t>http://</a:t>
            </a:r>
            <a:r>
              <a:rPr lang="en-US" u="sng" dirty="0" smtClean="0">
                <a:hlinkClick r:id="rId2"/>
              </a:rPr>
              <a:t>www.oclc.org/resources/research/activities/trustedrep/repositories.pdf</a:t>
            </a:r>
            <a:r>
              <a:rPr lang="en-US" u="sng" dirty="0" smtClean="0"/>
              <a:t> </a:t>
            </a:r>
            <a:endParaRPr lang="en-US" dirty="0"/>
          </a:p>
          <a:p>
            <a:pPr lvl="1"/>
            <a:r>
              <a:rPr lang="en-US" dirty="0" smtClean="0"/>
              <a:t>Definition of a TDR</a:t>
            </a:r>
          </a:p>
          <a:p>
            <a:pPr lvl="1"/>
            <a:r>
              <a:rPr lang="en-US" dirty="0" smtClean="0"/>
              <a:t>Attributes of a TDR</a:t>
            </a:r>
          </a:p>
          <a:p>
            <a:pPr lvl="1"/>
            <a:r>
              <a:rPr lang="en-US" dirty="0" smtClean="0"/>
              <a:t>Responsibilities of a TDR</a:t>
            </a:r>
          </a:p>
          <a:p>
            <a:pPr lvl="1"/>
            <a:r>
              <a:rPr lang="en-US" dirty="0" smtClean="0"/>
              <a:t>Certification of a TDR</a:t>
            </a:r>
          </a:p>
          <a:p>
            <a:pPr lvl="1"/>
            <a:r>
              <a:rPr lang="en-US" dirty="0" smtClean="0"/>
              <a:t>Appendix on OAIS</a:t>
            </a:r>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36</a:t>
            </a:fld>
            <a:endParaRPr lang="en-US"/>
          </a:p>
        </p:txBody>
      </p:sp>
    </p:spTree>
    <p:extLst>
      <p:ext uri="{BB962C8B-B14F-4D97-AF65-F5344CB8AC3E}">
        <p14:creationId xmlns:p14="http://schemas.microsoft.com/office/powerpoint/2010/main" val="3911373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TDR - 2002</a:t>
            </a:r>
            <a:endParaRPr lang="en-US" dirty="0"/>
          </a:p>
        </p:txBody>
      </p:sp>
      <p:sp>
        <p:nvSpPr>
          <p:cNvPr id="3" name="Content Placeholder 2"/>
          <p:cNvSpPr>
            <a:spLocks noGrp="1"/>
          </p:cNvSpPr>
          <p:nvPr>
            <p:ph idx="1"/>
          </p:nvPr>
        </p:nvSpPr>
        <p:spPr/>
        <p:txBody>
          <a:bodyPr>
            <a:normAutofit/>
          </a:bodyPr>
          <a:lstStyle/>
          <a:p>
            <a:r>
              <a:rPr lang="en-US" dirty="0"/>
              <a:t>Compliance with the </a:t>
            </a:r>
            <a:r>
              <a:rPr lang="en-US" i="1" dirty="0"/>
              <a:t>Reference Model for an Open Archival Information System (OAIS) </a:t>
            </a:r>
            <a:endParaRPr lang="en-US" i="1" dirty="0" smtClean="0"/>
          </a:p>
          <a:p>
            <a:r>
              <a:rPr lang="en-US" dirty="0" smtClean="0"/>
              <a:t>Administrative </a:t>
            </a:r>
            <a:r>
              <a:rPr lang="en-US" dirty="0"/>
              <a:t>Responsibility </a:t>
            </a:r>
            <a:endParaRPr lang="en-US" dirty="0" smtClean="0"/>
          </a:p>
          <a:p>
            <a:r>
              <a:rPr lang="en-US" dirty="0" smtClean="0"/>
              <a:t>Organizational Viability</a:t>
            </a:r>
          </a:p>
          <a:p>
            <a:r>
              <a:rPr lang="en-US" dirty="0" smtClean="0"/>
              <a:t>Financial </a:t>
            </a:r>
            <a:r>
              <a:rPr lang="en-US" dirty="0"/>
              <a:t>Sustainability </a:t>
            </a:r>
            <a:endParaRPr lang="en-US" dirty="0" smtClean="0"/>
          </a:p>
          <a:p>
            <a:r>
              <a:rPr lang="en-US" dirty="0" smtClean="0"/>
              <a:t>Technological </a:t>
            </a:r>
            <a:r>
              <a:rPr lang="en-US" dirty="0"/>
              <a:t>and Procedural </a:t>
            </a:r>
            <a:r>
              <a:rPr lang="en-US" dirty="0" smtClean="0"/>
              <a:t>Suitability</a:t>
            </a:r>
          </a:p>
          <a:p>
            <a:r>
              <a:rPr lang="en-US" dirty="0" smtClean="0"/>
              <a:t>System Security</a:t>
            </a:r>
          </a:p>
          <a:p>
            <a:r>
              <a:rPr lang="en-US" dirty="0" smtClean="0"/>
              <a:t>Procedural Accountability</a:t>
            </a:r>
            <a:endParaRPr lang="en-US" dirty="0"/>
          </a:p>
        </p:txBody>
      </p:sp>
      <p:sp>
        <p:nvSpPr>
          <p:cNvPr id="6" name="Slide Number Placeholder 5"/>
          <p:cNvSpPr>
            <a:spLocks noGrp="1"/>
          </p:cNvSpPr>
          <p:nvPr>
            <p:ph type="sldNum" sz="quarter" idx="12"/>
          </p:nvPr>
        </p:nvSpPr>
        <p:spPr/>
        <p:txBody>
          <a:bodyPr/>
          <a:lstStyle/>
          <a:p>
            <a:fld id="{542147A5-ED52-4CCA-A185-CB371E4BBE65}" type="slidenum">
              <a:rPr lang="en-US" smtClean="0"/>
              <a:t>37</a:t>
            </a:fld>
            <a:endParaRPr lang="en-US"/>
          </a:p>
        </p:txBody>
      </p:sp>
    </p:spTree>
    <p:extLst>
      <p:ext uri="{BB962C8B-B14F-4D97-AF65-F5344CB8AC3E}">
        <p14:creationId xmlns:p14="http://schemas.microsoft.com/office/powerpoint/2010/main" val="1912440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2002-2012</a:t>
            </a:r>
            <a:endParaRPr lang="en-US" dirty="0"/>
          </a:p>
        </p:txBody>
      </p:sp>
      <p:sp>
        <p:nvSpPr>
          <p:cNvPr id="3" name="Content Placeholder 2"/>
          <p:cNvSpPr>
            <a:spLocks noGrp="1"/>
          </p:cNvSpPr>
          <p:nvPr>
            <p:ph idx="1"/>
          </p:nvPr>
        </p:nvSpPr>
        <p:spPr>
          <a:xfrm>
            <a:off x="914400" y="1935480"/>
            <a:ext cx="10238874" cy="4389120"/>
          </a:xfrm>
        </p:spPr>
        <p:txBody>
          <a:bodyPr/>
          <a:lstStyle/>
          <a:p>
            <a:r>
              <a:rPr lang="en-US" i="1" dirty="0"/>
              <a:t>Reference Model for an Open Archival Information </a:t>
            </a:r>
            <a:r>
              <a:rPr lang="en-US" i="1" dirty="0" smtClean="0"/>
              <a:t>System</a:t>
            </a:r>
            <a:r>
              <a:rPr lang="en-US" i="1" dirty="0"/>
              <a:t>. </a:t>
            </a:r>
            <a:r>
              <a:rPr lang="en-US" dirty="0">
                <a:hlinkClick r:id="rId2"/>
              </a:rPr>
              <a:t>http://</a:t>
            </a:r>
            <a:r>
              <a:rPr lang="en-US" dirty="0" smtClean="0">
                <a:hlinkClick r:id="rId2"/>
              </a:rPr>
              <a:t>public.ccsds.org/publications/archive/650x0m2.pdf</a:t>
            </a:r>
            <a:r>
              <a:rPr lang="en-US" dirty="0" smtClean="0"/>
              <a:t> </a:t>
            </a:r>
          </a:p>
          <a:p>
            <a:r>
              <a:rPr lang="en-US" dirty="0" smtClean="0"/>
              <a:t>First issued in 2002.</a:t>
            </a:r>
          </a:p>
          <a:p>
            <a:r>
              <a:rPr lang="en-US" dirty="0"/>
              <a:t>ISO 14721:2012 </a:t>
            </a:r>
            <a:r>
              <a:rPr lang="en-US" dirty="0">
                <a:hlinkClick r:id="rId3"/>
              </a:rPr>
              <a:t>http://</a:t>
            </a:r>
            <a:r>
              <a:rPr lang="en-US" dirty="0" smtClean="0">
                <a:hlinkClick r:id="rId3"/>
              </a:rPr>
              <a:t>www.iso.org/iso/home/store/catalogue_ics/catalogue_detail_ics.htm?csnumber=57284</a:t>
            </a:r>
            <a:r>
              <a:rPr lang="en-US" dirty="0" smtClean="0"/>
              <a:t> </a:t>
            </a:r>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38</a:t>
            </a:fld>
            <a:endParaRPr lang="en-US"/>
          </a:p>
        </p:txBody>
      </p:sp>
    </p:spTree>
    <p:extLst>
      <p:ext uri="{BB962C8B-B14F-4D97-AF65-F5344CB8AC3E}">
        <p14:creationId xmlns:p14="http://schemas.microsoft.com/office/powerpoint/2010/main" val="578734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2147A5-ED52-4CCA-A185-CB371E4BBE65}" type="slidenum">
              <a:rPr lang="en-US" smtClean="0"/>
              <a:t>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333" y="0"/>
            <a:ext cx="531726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14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Business Risk</a:t>
            </a:r>
          </a:p>
        </p:txBody>
      </p:sp>
      <p:sp>
        <p:nvSpPr>
          <p:cNvPr id="12291" name="Rectangle 3"/>
          <p:cNvSpPr>
            <a:spLocks noGrp="1" noChangeArrowheads="1"/>
          </p:cNvSpPr>
          <p:nvPr>
            <p:ph type="body" idx="1"/>
          </p:nvPr>
        </p:nvSpPr>
        <p:spPr/>
        <p:txBody>
          <a:bodyPr/>
          <a:lstStyle/>
          <a:p>
            <a:pPr eaLnBrk="1" hangingPunct="1"/>
            <a:r>
              <a:rPr lang="en-US" altLang="en-US" smtClean="0"/>
              <a:t>What is business risk?</a:t>
            </a:r>
          </a:p>
        </p:txBody>
      </p:sp>
      <p:pic>
        <p:nvPicPr>
          <p:cNvPr id="9220" name="Picture 4" descr="bd0489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971800"/>
            <a:ext cx="37607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74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OAIS Model</a:t>
            </a:r>
            <a:endParaRPr lang="en-US" dirty="0"/>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fld id="{542147A5-ED52-4CCA-A185-CB371E4BBE65}" type="slidenum">
              <a:rPr lang="en-US" smtClean="0"/>
              <a:t>40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432" y="2362200"/>
            <a:ext cx="7581744"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803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 2005-2007</a:t>
            </a:r>
            <a:endParaRPr lang="en-US" dirty="0"/>
          </a:p>
        </p:txBody>
      </p:sp>
      <p:sp>
        <p:nvSpPr>
          <p:cNvPr id="3" name="Content Placeholder 2"/>
          <p:cNvSpPr>
            <a:spLocks noGrp="1"/>
          </p:cNvSpPr>
          <p:nvPr>
            <p:ph idx="1"/>
          </p:nvPr>
        </p:nvSpPr>
        <p:spPr/>
        <p:txBody>
          <a:bodyPr/>
          <a:lstStyle/>
          <a:p>
            <a:pPr lvl="0"/>
            <a:r>
              <a:rPr lang="en-US" dirty="0" smtClean="0"/>
              <a:t>OCLC &amp; RLG. </a:t>
            </a:r>
            <a:r>
              <a:rPr lang="en-US" i="1" dirty="0"/>
              <a:t>Trustworthy Repositories Audit &amp; Certification: Criteria and Checklist.</a:t>
            </a:r>
            <a:r>
              <a:rPr lang="en-US" dirty="0"/>
              <a:t> Version 1.0. February 2007. </a:t>
            </a:r>
            <a:r>
              <a:rPr lang="en-US" u="sng" dirty="0">
                <a:hlinkClick r:id="rId2"/>
              </a:rPr>
              <a:t>http://catalog.crl.edu/search~S1?/Xtrusted+repositories&amp;searchscope=1&amp;SORT=R/Xtrusted+repositories&amp;searchscope=1&amp;SORT=R&amp;SUBKEY=trusted%20repositories/1,15,15,B/l856~b2212602&amp;FF=Xtrusted+repositories&amp;searchscope=1&amp;SORT=R&amp;6,6,,1,0</a:t>
            </a:r>
            <a:r>
              <a:rPr lang="en-US" dirty="0"/>
              <a:t>. </a:t>
            </a:r>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41</a:t>
            </a:fld>
            <a:endParaRPr lang="en-US"/>
          </a:p>
        </p:txBody>
      </p:sp>
    </p:spTree>
    <p:extLst>
      <p:ext uri="{BB962C8B-B14F-4D97-AF65-F5344CB8AC3E}">
        <p14:creationId xmlns:p14="http://schemas.microsoft.com/office/powerpoint/2010/main" val="5658988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2147A5-ED52-4CCA-A185-CB371E4BBE65}" type="slidenum">
              <a:rPr lang="en-US" smtClean="0"/>
              <a:t>42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5747"/>
            <a:ext cx="5410200" cy="691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7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TRAC – 2005-2007</a:t>
            </a:r>
            <a:endParaRPr lang="en-US" dirty="0"/>
          </a:p>
        </p:txBody>
      </p:sp>
      <p:sp>
        <p:nvSpPr>
          <p:cNvPr id="6" name="Content Placeholder 5"/>
          <p:cNvSpPr>
            <a:spLocks noGrp="1"/>
          </p:cNvSpPr>
          <p:nvPr>
            <p:ph idx="1"/>
          </p:nvPr>
        </p:nvSpPr>
        <p:spPr/>
        <p:txBody>
          <a:bodyPr>
            <a:normAutofit fontScale="85000" lnSpcReduction="20000"/>
          </a:bodyPr>
          <a:lstStyle/>
          <a:p>
            <a:r>
              <a:rPr lang="en-US" dirty="0"/>
              <a:t>In 2003, RLG and the National Archives and Records Administration created a joint task force to </a:t>
            </a:r>
            <a:r>
              <a:rPr lang="en-US" dirty="0" smtClean="0"/>
              <a:t>address </a:t>
            </a:r>
            <a:r>
              <a:rPr lang="en-US" dirty="0"/>
              <a:t>digital repository certification. </a:t>
            </a:r>
            <a:endParaRPr lang="en-US" dirty="0" smtClean="0"/>
          </a:p>
          <a:p>
            <a:r>
              <a:rPr lang="en-US" dirty="0" smtClean="0"/>
              <a:t>The </a:t>
            </a:r>
            <a:r>
              <a:rPr lang="en-US" dirty="0"/>
              <a:t>goal of the RLG-NARA Task Force on Digital Repository </a:t>
            </a:r>
            <a:r>
              <a:rPr lang="en-US" dirty="0" smtClean="0"/>
              <a:t>Certification was to develop </a:t>
            </a:r>
            <a:r>
              <a:rPr lang="en-US" dirty="0"/>
              <a:t>criteria to identify digital repositories capable of reliably storing, migrating, and </a:t>
            </a:r>
            <a:r>
              <a:rPr lang="en-US" dirty="0" smtClean="0"/>
              <a:t>providing access </a:t>
            </a:r>
            <a:r>
              <a:rPr lang="en-US" dirty="0"/>
              <a:t>to digital collections. </a:t>
            </a:r>
            <a:endParaRPr lang="en-US" dirty="0" smtClean="0"/>
          </a:p>
          <a:p>
            <a:r>
              <a:rPr lang="en-US" dirty="0" smtClean="0"/>
              <a:t>Their </a:t>
            </a:r>
            <a:r>
              <a:rPr lang="en-US" dirty="0"/>
              <a:t>challenge </a:t>
            </a:r>
            <a:r>
              <a:rPr lang="en-US" dirty="0" smtClean="0"/>
              <a:t>was to </a:t>
            </a:r>
            <a:r>
              <a:rPr lang="en-US" dirty="0"/>
              <a:t>produce certification criteria and delineate a process </a:t>
            </a:r>
            <a:r>
              <a:rPr lang="en-US" dirty="0" smtClean="0"/>
              <a:t>for certification </a:t>
            </a:r>
            <a:r>
              <a:rPr lang="en-US" dirty="0"/>
              <a:t>applicable to a range of digital repositories and archives, from academic institutional </a:t>
            </a:r>
            <a:r>
              <a:rPr lang="en-US" dirty="0" smtClean="0"/>
              <a:t>preservation repositories </a:t>
            </a:r>
            <a:r>
              <a:rPr lang="en-US" dirty="0"/>
              <a:t>to large data archives and from national libraries to third-party digital archiving services</a:t>
            </a:r>
            <a:r>
              <a:rPr lang="en-US" dirty="0" smtClean="0"/>
              <a:t>.</a:t>
            </a:r>
          </a:p>
          <a:p>
            <a:r>
              <a:rPr lang="en-US" dirty="0" smtClean="0"/>
              <a:t>2005-2007 additional work was done in Europe and there was a period of open comments on the draft.</a:t>
            </a:r>
            <a:endParaRPr lang="en-US" dirty="0"/>
          </a:p>
        </p:txBody>
      </p:sp>
      <p:sp>
        <p:nvSpPr>
          <p:cNvPr id="4" name="Slide Number Placeholder 3"/>
          <p:cNvSpPr>
            <a:spLocks noGrp="1"/>
          </p:cNvSpPr>
          <p:nvPr>
            <p:ph type="sldNum" sz="quarter" idx="12"/>
          </p:nvPr>
        </p:nvSpPr>
        <p:spPr/>
        <p:txBody>
          <a:bodyPr/>
          <a:lstStyle/>
          <a:p>
            <a:fld id="{542147A5-ED52-4CCA-A185-CB371E4BBE65}" type="slidenum">
              <a:rPr lang="en-US" smtClean="0"/>
              <a:t>43</a:t>
            </a:fld>
            <a:endParaRPr lang="en-US"/>
          </a:p>
        </p:txBody>
      </p:sp>
    </p:spTree>
    <p:extLst>
      <p:ext uri="{BB962C8B-B14F-4D97-AF65-F5344CB8AC3E}">
        <p14:creationId xmlns:p14="http://schemas.microsoft.com/office/powerpoint/2010/main" val="4264235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CRL 10 Principles -2007</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www.crl.edu/archiving-preservation/digital-archives/metrics-assessing-and-certifying/core-re</a:t>
            </a:r>
            <a:endParaRPr lang="en-US" dirty="0" smtClean="0"/>
          </a:p>
          <a:p>
            <a:r>
              <a:rPr lang="en-US" dirty="0" smtClean="0"/>
              <a:t>Organizations involved in devising the principles:</a:t>
            </a:r>
          </a:p>
          <a:p>
            <a:pPr lvl="1"/>
            <a:r>
              <a:rPr lang="en-US" dirty="0" smtClean="0"/>
              <a:t>TRAC collaborators</a:t>
            </a:r>
          </a:p>
          <a:p>
            <a:pPr lvl="1"/>
            <a:r>
              <a:rPr lang="en-US" dirty="0" smtClean="0"/>
              <a:t>The </a:t>
            </a:r>
            <a:r>
              <a:rPr lang="en-US" dirty="0"/>
              <a:t>Digital Curation Center (U.K) </a:t>
            </a:r>
          </a:p>
          <a:p>
            <a:pPr lvl="1"/>
            <a:r>
              <a:rPr lang="en-US" dirty="0" err="1"/>
              <a:t>DigitalPreservationEurope</a:t>
            </a:r>
            <a:endParaRPr lang="en-US" dirty="0"/>
          </a:p>
          <a:p>
            <a:pPr lvl="1"/>
            <a:r>
              <a:rPr lang="en-US" dirty="0"/>
              <a:t>NESTOR (Germany)</a:t>
            </a:r>
          </a:p>
          <a:p>
            <a:pPr lvl="1"/>
            <a:r>
              <a:rPr lang="en-US" dirty="0"/>
              <a:t>Center for Research Libraries (North America) </a:t>
            </a:r>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44</a:t>
            </a:fld>
            <a:endParaRPr lang="en-US"/>
          </a:p>
        </p:txBody>
      </p:sp>
    </p:spTree>
    <p:extLst>
      <p:ext uri="{BB962C8B-B14F-4D97-AF65-F5344CB8AC3E}">
        <p14:creationId xmlns:p14="http://schemas.microsoft.com/office/powerpoint/2010/main" val="3458003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1-4</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The repository commits to continuing maintenance of digital objects for identified community/communities</a:t>
            </a:r>
            <a:r>
              <a:rPr lang="en-US" dirty="0" smtClean="0"/>
              <a:t>.</a:t>
            </a:r>
          </a:p>
          <a:p>
            <a:pPr marL="514350" indent="-514350">
              <a:buFont typeface="+mj-lt"/>
              <a:buAutoNum type="arabicPeriod"/>
            </a:pPr>
            <a:r>
              <a:rPr lang="en-US" dirty="0" smtClean="0"/>
              <a:t>Demonstrates </a:t>
            </a:r>
            <a:r>
              <a:rPr lang="en-US" dirty="0"/>
              <a:t>organizational fitness (including financial, staffing, and processes) to fulfill its commitment. </a:t>
            </a:r>
            <a:endParaRPr lang="en-US" dirty="0" smtClean="0"/>
          </a:p>
          <a:p>
            <a:pPr marL="514350" indent="-514350">
              <a:buFont typeface="+mj-lt"/>
              <a:buAutoNum type="arabicPeriod"/>
            </a:pPr>
            <a:r>
              <a:rPr lang="en-US" dirty="0" smtClean="0"/>
              <a:t>Acquires </a:t>
            </a:r>
            <a:r>
              <a:rPr lang="en-US" dirty="0"/>
              <a:t>and maintains requisite contractual and legal rights and fulfills responsibilities</a:t>
            </a:r>
            <a:r>
              <a:rPr lang="en-US" dirty="0" smtClean="0"/>
              <a:t>.</a:t>
            </a:r>
          </a:p>
          <a:p>
            <a:pPr marL="514350" indent="-514350">
              <a:buFont typeface="+mj-lt"/>
              <a:buAutoNum type="arabicPeriod"/>
            </a:pPr>
            <a:r>
              <a:rPr lang="en-US" dirty="0" smtClean="0"/>
              <a:t>Has </a:t>
            </a:r>
            <a:r>
              <a:rPr lang="en-US" dirty="0"/>
              <a:t>an effective and efficient policy framework.</a:t>
            </a:r>
          </a:p>
        </p:txBody>
      </p:sp>
      <p:sp>
        <p:nvSpPr>
          <p:cNvPr id="6" name="Slide Number Placeholder 5"/>
          <p:cNvSpPr>
            <a:spLocks noGrp="1"/>
          </p:cNvSpPr>
          <p:nvPr>
            <p:ph type="sldNum" sz="quarter" idx="12"/>
          </p:nvPr>
        </p:nvSpPr>
        <p:spPr/>
        <p:txBody>
          <a:bodyPr/>
          <a:lstStyle/>
          <a:p>
            <a:fld id="{542147A5-ED52-4CCA-A185-CB371E4BBE65}" type="slidenum">
              <a:rPr lang="en-US" smtClean="0"/>
              <a:t>45</a:t>
            </a:fld>
            <a:endParaRPr lang="en-US"/>
          </a:p>
        </p:txBody>
      </p:sp>
    </p:spTree>
    <p:extLst>
      <p:ext uri="{BB962C8B-B14F-4D97-AF65-F5344CB8AC3E}">
        <p14:creationId xmlns:p14="http://schemas.microsoft.com/office/powerpoint/2010/main" val="3072442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5-8</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5"/>
            </a:pPr>
            <a:r>
              <a:rPr lang="en-US" dirty="0"/>
              <a:t>Acquires and ingests digital objects based upon stated criteria that correspond to its commitments and capabilities. </a:t>
            </a:r>
            <a:endParaRPr lang="en-US" dirty="0" smtClean="0"/>
          </a:p>
          <a:p>
            <a:pPr marL="514350" indent="-514350">
              <a:buFont typeface="+mj-lt"/>
              <a:buAutoNum type="arabicPeriod" startAt="5"/>
            </a:pPr>
            <a:r>
              <a:rPr lang="en-US" dirty="0" smtClean="0"/>
              <a:t>Maintains/ensures </a:t>
            </a:r>
            <a:r>
              <a:rPr lang="en-US" dirty="0"/>
              <a:t>the integrity, authenticity and usability of digital objects it holds over time. </a:t>
            </a:r>
            <a:endParaRPr lang="en-US" dirty="0" smtClean="0"/>
          </a:p>
          <a:p>
            <a:pPr marL="514350" indent="-514350">
              <a:buFont typeface="+mj-lt"/>
              <a:buAutoNum type="arabicPeriod" startAt="5"/>
            </a:pPr>
            <a:r>
              <a:rPr lang="en-US" dirty="0" smtClean="0"/>
              <a:t>Creates </a:t>
            </a:r>
            <a:r>
              <a:rPr lang="en-US" dirty="0"/>
              <a:t>and maintains requisite metadata about actions taken on digital objects during preservation as well as about the relevant production, access support, and usage process contexts before preservation. </a:t>
            </a:r>
            <a:endParaRPr lang="en-US" dirty="0" smtClean="0"/>
          </a:p>
          <a:p>
            <a:pPr marL="514350" indent="-514350">
              <a:buFont typeface="+mj-lt"/>
              <a:buAutoNum type="arabicPeriod" startAt="5"/>
            </a:pPr>
            <a:r>
              <a:rPr lang="en-US" dirty="0" smtClean="0"/>
              <a:t>Fulfills </a:t>
            </a:r>
            <a:r>
              <a:rPr lang="en-US" dirty="0"/>
              <a:t>requisite dissemination requirements.</a:t>
            </a:r>
          </a:p>
        </p:txBody>
      </p:sp>
      <p:sp>
        <p:nvSpPr>
          <p:cNvPr id="6" name="Slide Number Placeholder 5"/>
          <p:cNvSpPr>
            <a:spLocks noGrp="1"/>
          </p:cNvSpPr>
          <p:nvPr>
            <p:ph type="sldNum" sz="quarter" idx="12"/>
          </p:nvPr>
        </p:nvSpPr>
        <p:spPr/>
        <p:txBody>
          <a:bodyPr/>
          <a:lstStyle/>
          <a:p>
            <a:fld id="{542147A5-ED52-4CCA-A185-CB371E4BBE65}" type="slidenum">
              <a:rPr lang="en-US" smtClean="0"/>
              <a:t>46</a:t>
            </a:fld>
            <a:endParaRPr lang="en-US"/>
          </a:p>
        </p:txBody>
      </p:sp>
    </p:spTree>
    <p:extLst>
      <p:ext uri="{BB962C8B-B14F-4D97-AF65-F5344CB8AC3E}">
        <p14:creationId xmlns:p14="http://schemas.microsoft.com/office/powerpoint/2010/main" val="3691576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9-10</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9"/>
            </a:pPr>
            <a:r>
              <a:rPr lang="en-US" dirty="0"/>
              <a:t>Has a strategic program for preservation planning and action</a:t>
            </a:r>
            <a:r>
              <a:rPr lang="en-US" dirty="0" smtClean="0"/>
              <a:t>.</a:t>
            </a:r>
          </a:p>
          <a:p>
            <a:pPr marL="514350" indent="-514350">
              <a:buFont typeface="+mj-lt"/>
              <a:buAutoNum type="arabicPeriod" startAt="9"/>
            </a:pPr>
            <a:r>
              <a:rPr lang="en-US" dirty="0" smtClean="0"/>
              <a:t>Has </a:t>
            </a:r>
            <a:r>
              <a:rPr lang="en-US" dirty="0"/>
              <a:t>technical infrastructure adequate to continuing maintenance and security of its digital objects.</a:t>
            </a:r>
          </a:p>
        </p:txBody>
      </p:sp>
      <p:sp>
        <p:nvSpPr>
          <p:cNvPr id="6" name="Slide Number Placeholder 5"/>
          <p:cNvSpPr>
            <a:spLocks noGrp="1"/>
          </p:cNvSpPr>
          <p:nvPr>
            <p:ph type="sldNum" sz="quarter" idx="12"/>
          </p:nvPr>
        </p:nvSpPr>
        <p:spPr/>
        <p:txBody>
          <a:bodyPr/>
          <a:lstStyle/>
          <a:p>
            <a:fld id="{542147A5-ED52-4CCA-A185-CB371E4BBE65}" type="slidenum">
              <a:rPr lang="en-US" smtClean="0"/>
              <a:t>47</a:t>
            </a:fld>
            <a:endParaRPr lang="en-US"/>
          </a:p>
        </p:txBody>
      </p:sp>
    </p:spTree>
    <p:extLst>
      <p:ext uri="{BB962C8B-B14F-4D97-AF65-F5344CB8AC3E}">
        <p14:creationId xmlns:p14="http://schemas.microsoft.com/office/powerpoint/2010/main" val="2450765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76554"/>
            <a:ext cx="12183979" cy="5216145"/>
          </a:xfrm>
          <a:prstGeom prst="rect">
            <a:avLst/>
          </a:prstGeom>
        </p:spPr>
      </p:pic>
    </p:spTree>
    <p:extLst>
      <p:ext uri="{BB962C8B-B14F-4D97-AF65-F5344CB8AC3E}">
        <p14:creationId xmlns:p14="http://schemas.microsoft.com/office/powerpoint/2010/main" val="141876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8229600" cy="1143000"/>
          </a:xfrm>
        </p:spPr>
        <p:txBody>
          <a:bodyPr/>
          <a:lstStyle/>
          <a:p>
            <a:r>
              <a:rPr lang="en-US" dirty="0" smtClean="0"/>
              <a:t>Data Seal of Approval - 2010</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r>
              <a:rPr lang="en-US" dirty="0" smtClean="0"/>
              <a:t>Creation of several organizations including:</a:t>
            </a:r>
          </a:p>
          <a:p>
            <a:pPr lvl="1"/>
            <a:r>
              <a:rPr lang="en-US" dirty="0" smtClean="0"/>
              <a:t>Helmholtz Associates</a:t>
            </a:r>
          </a:p>
          <a:p>
            <a:pPr lvl="1"/>
            <a:r>
              <a:rPr lang="en-US" dirty="0" smtClean="0"/>
              <a:t>CINES</a:t>
            </a:r>
          </a:p>
          <a:p>
            <a:pPr lvl="1"/>
            <a:r>
              <a:rPr lang="en-US" dirty="0" smtClean="0"/>
              <a:t>Netherlands Organization for Scientific Research</a:t>
            </a:r>
          </a:p>
          <a:p>
            <a:pPr lvl="1"/>
            <a:r>
              <a:rPr lang="en-US" dirty="0" smtClean="0"/>
              <a:t>DANS (Data Archiving and Networked Services)</a:t>
            </a:r>
          </a:p>
          <a:p>
            <a:pPr lvl="1"/>
            <a:r>
              <a:rPr lang="en-US" dirty="0" smtClean="0"/>
              <a:t>ICPSR</a:t>
            </a:r>
          </a:p>
          <a:p>
            <a:pPr lvl="1"/>
            <a:r>
              <a:rPr lang="en-US" dirty="0" smtClean="0"/>
              <a:t>KB Netherlands</a:t>
            </a:r>
          </a:p>
          <a:p>
            <a:pPr lvl="1"/>
            <a:r>
              <a:rPr lang="en-US" dirty="0" smtClean="0"/>
              <a:t>Max Planck Institute</a:t>
            </a:r>
          </a:p>
          <a:p>
            <a:pPr lvl="1"/>
            <a:r>
              <a:rPr lang="en-US" dirty="0" err="1"/>
              <a:t>n</a:t>
            </a:r>
            <a:r>
              <a:rPr lang="en-US" dirty="0" err="1" smtClean="0"/>
              <a:t>estor</a:t>
            </a:r>
            <a:endParaRPr lang="en-US" dirty="0" smtClean="0"/>
          </a:p>
          <a:p>
            <a:pPr lvl="1"/>
            <a:r>
              <a:rPr lang="en-US" dirty="0" smtClean="0"/>
              <a:t>UK Data Archive</a:t>
            </a:r>
          </a:p>
          <a:p>
            <a:pPr lvl="2"/>
            <a:endParaRPr lang="en-US" dirty="0" smtClean="0"/>
          </a:p>
        </p:txBody>
      </p:sp>
      <p:sp>
        <p:nvSpPr>
          <p:cNvPr id="5" name="Slide Number Placeholder 4"/>
          <p:cNvSpPr>
            <a:spLocks noGrp="1"/>
          </p:cNvSpPr>
          <p:nvPr>
            <p:ph type="sldNum" sz="quarter" idx="12"/>
          </p:nvPr>
        </p:nvSpPr>
        <p:spPr/>
        <p:txBody>
          <a:bodyPr/>
          <a:lstStyle/>
          <a:p>
            <a:fld id="{542147A5-ED52-4CCA-A185-CB371E4BBE65}" type="slidenum">
              <a:rPr lang="en-US" smtClean="0"/>
              <a:t>49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473" y="1370014"/>
            <a:ext cx="38671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004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Defining Risk</a:t>
            </a:r>
          </a:p>
        </p:txBody>
      </p:sp>
      <p:sp>
        <p:nvSpPr>
          <p:cNvPr id="23555" name="Content Placeholder 2"/>
          <p:cNvSpPr>
            <a:spLocks noGrp="1"/>
          </p:cNvSpPr>
          <p:nvPr>
            <p:ph idx="1"/>
          </p:nvPr>
        </p:nvSpPr>
        <p:spPr>
          <a:xfrm>
            <a:off x="974557" y="1447800"/>
            <a:ext cx="10359189" cy="4676274"/>
          </a:xfrm>
        </p:spPr>
        <p:txBody>
          <a:bodyPr>
            <a:normAutofit fontScale="92500" lnSpcReduction="10000"/>
          </a:bodyPr>
          <a:lstStyle/>
          <a:p>
            <a:r>
              <a:rPr lang="en-US" sz="3500" dirty="0" smtClean="0"/>
              <a:t>“Risk refers to the uncertainty that surrounds future events and outcomes. It is the expression of the likelihood and impact of an event with the potential to influence the achievement of an organization’s objectives.”</a:t>
            </a:r>
            <a:r>
              <a:rPr lang="en-US" sz="4800" dirty="0"/>
              <a:t/>
            </a:r>
            <a:br>
              <a:rPr lang="en-US" sz="4800" dirty="0"/>
            </a:br>
            <a:endParaRPr lang="en-US" sz="2400" dirty="0"/>
          </a:p>
          <a:p>
            <a:pPr algn="r">
              <a:buFont typeface="Arial" charset="0"/>
              <a:buNone/>
            </a:pPr>
            <a:endParaRPr lang="pt-BR" sz="2000" dirty="0"/>
          </a:p>
          <a:p>
            <a:pPr algn="r">
              <a:buFont typeface="Arial" charset="0"/>
              <a:buNone/>
            </a:pPr>
            <a:endParaRPr lang="pt-BR" sz="2000" dirty="0"/>
          </a:p>
          <a:p>
            <a:pPr algn="r">
              <a:buFont typeface="Arial" charset="0"/>
              <a:buNone/>
            </a:pPr>
            <a:endParaRPr lang="pt-BR" sz="2000" dirty="0"/>
          </a:p>
          <a:p>
            <a:pPr algn="r">
              <a:buFont typeface="Arial" charset="0"/>
              <a:buNone/>
            </a:pPr>
            <a:endParaRPr lang="pt-BR" sz="2000" dirty="0"/>
          </a:p>
          <a:p>
            <a:pPr algn="r">
              <a:buFont typeface="Arial" charset="0"/>
              <a:buNone/>
            </a:pPr>
            <a:r>
              <a:rPr lang="pt-BR" sz="2000" dirty="0"/>
              <a:t>DCC &amp; DPE.  (2007). </a:t>
            </a:r>
            <a:r>
              <a:rPr lang="pt-BR" sz="2000" i="1" dirty="0"/>
              <a:t>DRAMBORA</a:t>
            </a:r>
            <a:r>
              <a:rPr lang="pt-BR" sz="2000" dirty="0"/>
              <a:t>. 1.0 , pp. 221  (p. 33).</a:t>
            </a:r>
          </a:p>
          <a:p>
            <a:pPr algn="r">
              <a:buFont typeface="Arial" charset="0"/>
              <a:buNone/>
            </a:pPr>
            <a:r>
              <a:rPr lang="pt-BR" sz="2000" dirty="0">
                <a:hlinkClick r:id="rId3"/>
              </a:rPr>
              <a:t>http://www.repositoryaudit.eu/</a:t>
            </a:r>
            <a:r>
              <a:rPr lang="pt-BR" sz="2000" dirty="0"/>
              <a:t> </a:t>
            </a:r>
            <a:endParaRPr lang="en-US" sz="2000" dirty="0"/>
          </a:p>
        </p:txBody>
      </p:sp>
    </p:spTree>
    <p:extLst>
      <p:ext uri="{BB962C8B-B14F-4D97-AF65-F5344CB8AC3E}">
        <p14:creationId xmlns:p14="http://schemas.microsoft.com/office/powerpoint/2010/main" val="41030863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Related to Data Producers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a:t>
            </a:r>
            <a:r>
              <a:rPr lang="en-US" dirty="0"/>
              <a:t>data producer deposits the data in a data repository with sufficient information for others to assess the quality of the data and compliance with disciplinary and ethical norms.</a:t>
            </a:r>
          </a:p>
          <a:p>
            <a:pPr marL="514350" indent="-514350">
              <a:buFont typeface="+mj-lt"/>
              <a:buAutoNum type="arabicPeriod"/>
            </a:pPr>
            <a:r>
              <a:rPr lang="en-US" dirty="0" smtClean="0"/>
              <a:t>The </a:t>
            </a:r>
            <a:r>
              <a:rPr lang="en-US" dirty="0"/>
              <a:t>data producer provides the data in formats recommended by the data repository.</a:t>
            </a:r>
          </a:p>
          <a:p>
            <a:pPr marL="514350" indent="-514350">
              <a:buFont typeface="+mj-lt"/>
              <a:buAutoNum type="arabicPeriod"/>
            </a:pPr>
            <a:r>
              <a:rPr lang="en-US" dirty="0" smtClean="0"/>
              <a:t>The </a:t>
            </a:r>
            <a:r>
              <a:rPr lang="en-US" dirty="0"/>
              <a:t>data producer provides the data together with the metadata requested by the data repository.</a:t>
            </a:r>
          </a:p>
          <a:p>
            <a:endParaRPr lang="en-US" dirty="0"/>
          </a:p>
        </p:txBody>
      </p:sp>
    </p:spTree>
    <p:extLst>
      <p:ext uri="{BB962C8B-B14F-4D97-AF65-F5344CB8AC3E}">
        <p14:creationId xmlns:p14="http://schemas.microsoft.com/office/powerpoint/2010/main" val="158901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Related to Repositories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4"/>
            </a:pPr>
            <a:r>
              <a:rPr lang="en-US" dirty="0" smtClean="0"/>
              <a:t>The </a:t>
            </a:r>
            <a:r>
              <a:rPr lang="en-US" dirty="0"/>
              <a:t>data repository has an explicit mission in the area of digital archiving and promulgates it.</a:t>
            </a:r>
          </a:p>
          <a:p>
            <a:pPr marL="514350" indent="-514350">
              <a:buFont typeface="+mj-lt"/>
              <a:buAutoNum type="arabicPeriod" startAt="4"/>
            </a:pPr>
            <a:r>
              <a:rPr lang="en-US" dirty="0" smtClean="0"/>
              <a:t>The </a:t>
            </a:r>
            <a:r>
              <a:rPr lang="en-US" dirty="0"/>
              <a:t>data repository uses due diligence to ensure compliance with legal regulations and contracts including, when applicable, regulations governing the protection of human subjects.</a:t>
            </a:r>
          </a:p>
          <a:p>
            <a:pPr marL="514350" indent="-514350">
              <a:buFont typeface="+mj-lt"/>
              <a:buAutoNum type="arabicPeriod" startAt="4"/>
            </a:pPr>
            <a:r>
              <a:rPr lang="en-US" dirty="0" smtClean="0"/>
              <a:t>The </a:t>
            </a:r>
            <a:r>
              <a:rPr lang="en-US" dirty="0"/>
              <a:t>data repository applies documented processes and procedures for managing data storage</a:t>
            </a:r>
            <a:r>
              <a:rPr lang="en-US" dirty="0" smtClean="0"/>
              <a:t>.</a:t>
            </a:r>
          </a:p>
          <a:p>
            <a:pPr marL="514350" indent="-514350">
              <a:buFont typeface="+mj-lt"/>
              <a:buAutoNum type="arabicPeriod" startAt="4"/>
            </a:pPr>
            <a:r>
              <a:rPr lang="en-US" dirty="0" smtClean="0"/>
              <a:t>The </a:t>
            </a:r>
            <a:r>
              <a:rPr lang="en-US" dirty="0"/>
              <a:t>data repository has a plan for long-term preservation of its digital assets.</a:t>
            </a:r>
            <a:endParaRPr lang="en-US" dirty="0" smtClean="0"/>
          </a:p>
          <a:p>
            <a:pPr marL="514350" indent="-514350">
              <a:buFont typeface="+mj-lt"/>
              <a:buAutoNum type="arabicPeriod" startAt="4"/>
            </a:pPr>
            <a:r>
              <a:rPr lang="en-US" dirty="0" smtClean="0"/>
              <a:t>Archiving </a:t>
            </a:r>
            <a:r>
              <a:rPr lang="en-US" dirty="0"/>
              <a:t>takes place according to explicit work flows across the data life cycle.</a:t>
            </a:r>
          </a:p>
          <a:p>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546970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Related to Repositories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9"/>
            </a:pPr>
            <a:r>
              <a:rPr lang="en-US" dirty="0" smtClean="0"/>
              <a:t>The </a:t>
            </a:r>
            <a:r>
              <a:rPr lang="en-US" dirty="0"/>
              <a:t>data repository assumes responsibility from the data producers for access and availability of the digital objects.</a:t>
            </a:r>
          </a:p>
          <a:p>
            <a:pPr marL="514350" indent="-514350">
              <a:buFont typeface="+mj-lt"/>
              <a:buAutoNum type="arabicPeriod" startAt="9"/>
            </a:pPr>
            <a:r>
              <a:rPr lang="en-US" dirty="0" smtClean="0"/>
              <a:t>The </a:t>
            </a:r>
            <a:r>
              <a:rPr lang="en-US" dirty="0"/>
              <a:t>data repository enables the users to discover and use the data and refer to them in a persistent way.</a:t>
            </a:r>
          </a:p>
          <a:p>
            <a:pPr marL="514350" indent="-514350">
              <a:buFont typeface="+mj-lt"/>
              <a:buAutoNum type="arabicPeriod" startAt="9"/>
            </a:pPr>
            <a:r>
              <a:rPr lang="en-US" dirty="0" smtClean="0"/>
              <a:t>The </a:t>
            </a:r>
            <a:r>
              <a:rPr lang="en-US" dirty="0"/>
              <a:t>data repository ensures the integrity of the digital objects and the metadata.</a:t>
            </a:r>
          </a:p>
          <a:p>
            <a:pPr marL="514350" indent="-514350">
              <a:buFont typeface="+mj-lt"/>
              <a:buAutoNum type="arabicPeriod" startAt="9"/>
            </a:pPr>
            <a:r>
              <a:rPr lang="en-US" dirty="0" smtClean="0"/>
              <a:t>The </a:t>
            </a:r>
            <a:r>
              <a:rPr lang="en-US" dirty="0"/>
              <a:t>data repository ensures the authenticity of the digital objects and the metadata.</a:t>
            </a:r>
          </a:p>
          <a:p>
            <a:pPr marL="514350" indent="-514350">
              <a:buFont typeface="+mj-lt"/>
              <a:buAutoNum type="arabicPeriod" startAt="9"/>
            </a:pPr>
            <a:r>
              <a:rPr lang="en-US" dirty="0" smtClean="0"/>
              <a:t>The </a:t>
            </a:r>
            <a:r>
              <a:rPr lang="en-US" dirty="0"/>
              <a:t>technical infrastructure explicitly supports the tasks and functions described in internationally accepted archival standards like OAIS.</a:t>
            </a:r>
          </a:p>
          <a:p>
            <a:endParaRPr lang="en-US" dirty="0"/>
          </a:p>
        </p:txBody>
      </p:sp>
    </p:spTree>
    <p:extLst>
      <p:ext uri="{BB962C8B-B14F-4D97-AF65-F5344CB8AC3E}">
        <p14:creationId xmlns:p14="http://schemas.microsoft.com/office/powerpoint/2010/main" val="2142200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Related to Data Consumers </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4"/>
            </a:pPr>
            <a:r>
              <a:rPr lang="en-US" dirty="0" smtClean="0"/>
              <a:t>The </a:t>
            </a:r>
            <a:r>
              <a:rPr lang="en-US" dirty="0"/>
              <a:t>data consumer complies with access regulations set by the data repository.</a:t>
            </a:r>
          </a:p>
          <a:p>
            <a:pPr marL="514350" indent="-514350">
              <a:buFont typeface="+mj-lt"/>
              <a:buAutoNum type="arabicPeriod" startAt="14"/>
            </a:pPr>
            <a:r>
              <a:rPr lang="en-US" dirty="0" smtClean="0"/>
              <a:t>The </a:t>
            </a:r>
            <a:r>
              <a:rPr lang="en-US" dirty="0"/>
              <a:t>data consumer conforms to and agrees with any codes of conduct that are generally accepted in the relevant sector for the exchange and proper use of knowledge and information.</a:t>
            </a:r>
          </a:p>
          <a:p>
            <a:pPr marL="514350" indent="-514350">
              <a:buFont typeface="+mj-lt"/>
              <a:buAutoNum type="arabicPeriod" startAt="14"/>
            </a:pPr>
            <a:r>
              <a:rPr lang="en-US" dirty="0" smtClean="0"/>
              <a:t>The </a:t>
            </a:r>
            <a:r>
              <a:rPr lang="en-US" dirty="0"/>
              <a:t>data consumer respects the applicable </a:t>
            </a:r>
            <a:r>
              <a:rPr lang="en-US" dirty="0" smtClean="0"/>
              <a:t>licenses </a:t>
            </a:r>
            <a:r>
              <a:rPr lang="en-US" dirty="0"/>
              <a:t>of the data repository regarding the use of the data. </a:t>
            </a:r>
          </a:p>
          <a:p>
            <a:endParaRPr lang="en-US" dirty="0"/>
          </a:p>
        </p:txBody>
      </p:sp>
    </p:spTree>
    <p:extLst>
      <p:ext uri="{BB962C8B-B14F-4D97-AF65-F5344CB8AC3E}">
        <p14:creationId xmlns:p14="http://schemas.microsoft.com/office/powerpoint/2010/main" val="3939643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Seals Acquired Around the World</a:t>
            </a:r>
            <a:endParaRPr lang="en-US" dirty="0"/>
          </a:p>
        </p:txBody>
      </p:sp>
      <p:pic>
        <p:nvPicPr>
          <p:cNvPr id="5" name="Picture 4"/>
          <p:cNvPicPr>
            <a:picLocks noChangeAspect="1"/>
          </p:cNvPicPr>
          <p:nvPr/>
        </p:nvPicPr>
        <p:blipFill>
          <a:blip r:embed="rId2"/>
          <a:stretch>
            <a:fillRect/>
          </a:stretch>
        </p:blipFill>
        <p:spPr>
          <a:xfrm>
            <a:off x="2905125" y="1600200"/>
            <a:ext cx="6381750" cy="4819650"/>
          </a:xfrm>
          <a:prstGeom prst="rect">
            <a:avLst/>
          </a:prstGeom>
        </p:spPr>
      </p:pic>
    </p:spTree>
    <p:extLst>
      <p:ext uri="{BB962C8B-B14F-4D97-AF65-F5344CB8AC3E}">
        <p14:creationId xmlns:p14="http://schemas.microsoft.com/office/powerpoint/2010/main" val="12506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NESTOR - 2009</a:t>
            </a:r>
            <a:endParaRPr lang="en-US" dirty="0"/>
          </a:p>
        </p:txBody>
      </p:sp>
      <p:sp>
        <p:nvSpPr>
          <p:cNvPr id="3" name="Content Placeholder 2"/>
          <p:cNvSpPr>
            <a:spLocks noGrp="1"/>
          </p:cNvSpPr>
          <p:nvPr>
            <p:ph idx="1"/>
          </p:nvPr>
        </p:nvSpPr>
        <p:spPr/>
        <p:txBody>
          <a:bodyPr/>
          <a:lstStyle/>
          <a:p>
            <a:r>
              <a:rPr lang="en-US" dirty="0"/>
              <a:t>German competence network for digital preservation. </a:t>
            </a:r>
            <a:endParaRPr lang="en-US" dirty="0" smtClean="0"/>
          </a:p>
          <a:p>
            <a:r>
              <a:rPr lang="en-US" dirty="0">
                <a:hlinkClick r:id="rId2"/>
              </a:rPr>
              <a:t>http://</a:t>
            </a:r>
            <a:r>
              <a:rPr lang="en-US" dirty="0" smtClean="0">
                <a:hlinkClick r:id="rId2"/>
              </a:rPr>
              <a:t>www.langzeitarchivierung.de/Subsites/nestor/EN/Home/home_node.html</a:t>
            </a:r>
            <a:endParaRPr lang="en-US" dirty="0" smtClean="0"/>
          </a:p>
          <a:p>
            <a:r>
              <a:rPr lang="en-US" dirty="0" err="1"/>
              <a:t>nestor</a:t>
            </a:r>
            <a:r>
              <a:rPr lang="en-US" dirty="0"/>
              <a:t> criteria - Catalogue of Criteria for Trusted Repositories Version </a:t>
            </a:r>
            <a:r>
              <a:rPr lang="en-US" dirty="0" smtClean="0"/>
              <a:t>II, 2009</a:t>
            </a:r>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55</a:t>
            </a:fld>
            <a:endParaRPr lang="en-US"/>
          </a:p>
        </p:txBody>
      </p:sp>
    </p:spTree>
    <p:extLst>
      <p:ext uri="{BB962C8B-B14F-4D97-AF65-F5344CB8AC3E}">
        <p14:creationId xmlns:p14="http://schemas.microsoft.com/office/powerpoint/2010/main" val="12833272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7131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7367" y="-1"/>
            <a:ext cx="10290760" cy="6913757"/>
          </a:xfrm>
          <a:prstGeom prst="rect">
            <a:avLst/>
          </a:prstGeom>
        </p:spPr>
      </p:pic>
    </p:spTree>
    <p:extLst>
      <p:ext uri="{BB962C8B-B14F-4D97-AF65-F5344CB8AC3E}">
        <p14:creationId xmlns:p14="http://schemas.microsoft.com/office/powerpoint/2010/main" val="2489811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085" y="342900"/>
            <a:ext cx="8791575" cy="6515100"/>
          </a:xfrm>
          <a:prstGeom prst="rect">
            <a:avLst/>
          </a:prstGeom>
        </p:spPr>
      </p:pic>
    </p:spTree>
    <p:extLst>
      <p:ext uri="{BB962C8B-B14F-4D97-AF65-F5344CB8AC3E}">
        <p14:creationId xmlns:p14="http://schemas.microsoft.com/office/powerpoint/2010/main" val="3329374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400" dirty="0" smtClean="0"/>
              <a:t>European Framework for Audit and Certification of Trustworthy Repositories</a:t>
            </a:r>
            <a:endParaRPr lang="en-US" sz="4400" dirty="0"/>
          </a:p>
        </p:txBody>
      </p:sp>
      <p:sp>
        <p:nvSpPr>
          <p:cNvPr id="7" name="Content Placeholder 6"/>
          <p:cNvSpPr>
            <a:spLocks noGrp="1"/>
          </p:cNvSpPr>
          <p:nvPr>
            <p:ph idx="1"/>
          </p:nvPr>
        </p:nvSpPr>
        <p:spPr>
          <a:xfrm>
            <a:off x="609600" y="1600201"/>
            <a:ext cx="10972800" cy="4872788"/>
          </a:xfrm>
        </p:spPr>
        <p:txBody>
          <a:bodyPr>
            <a:normAutofit/>
          </a:bodyPr>
          <a:lstStyle/>
          <a:p>
            <a:pPr eaLnBrk="0" fontAlgn="base" hangingPunct="0">
              <a:spcBef>
                <a:spcPct val="0"/>
              </a:spcBef>
              <a:spcAft>
                <a:spcPct val="0"/>
              </a:spcAft>
            </a:pPr>
            <a:r>
              <a:rPr lang="en-US" altLang="en-US" sz="3000" dirty="0">
                <a:solidFill>
                  <a:srgbClr val="5B5B5B"/>
                </a:solidFill>
                <a:latin typeface="Arial" panose="020B0604020202020204" pitchFamily="34" charset="0"/>
              </a:rPr>
              <a:t>The framework will consist of a sequence of </a:t>
            </a:r>
            <a:r>
              <a:rPr lang="en-US" altLang="en-US" sz="3000" i="1" dirty="0">
                <a:solidFill>
                  <a:srgbClr val="5B5B5B"/>
                </a:solidFill>
                <a:latin typeface="Arial" panose="020B0604020202020204" pitchFamily="34" charset="0"/>
              </a:rPr>
              <a:t>three</a:t>
            </a:r>
            <a:r>
              <a:rPr lang="en-US" altLang="en-US" sz="3000" dirty="0">
                <a:solidFill>
                  <a:srgbClr val="5B5B5B"/>
                </a:solidFill>
                <a:latin typeface="Arial" panose="020B0604020202020204" pitchFamily="34" charset="0"/>
              </a:rPr>
              <a:t> levels, in increasing </a:t>
            </a:r>
            <a:r>
              <a:rPr lang="en-US" altLang="en-US" sz="3000" dirty="0" smtClean="0">
                <a:solidFill>
                  <a:srgbClr val="5B5B5B"/>
                </a:solidFill>
                <a:latin typeface="Arial" panose="020B0604020202020204" pitchFamily="34" charset="0"/>
              </a:rPr>
              <a:t>trustworthiness:</a:t>
            </a:r>
            <a:endParaRPr lang="en-US" altLang="en-US" sz="3000" dirty="0" smtClean="0">
              <a:solidFill>
                <a:schemeClr val="tx1"/>
              </a:solidFill>
              <a:latin typeface="Arial" panose="020B0604020202020204" pitchFamily="34" charset="0"/>
            </a:endParaRPr>
          </a:p>
          <a:p>
            <a:pPr marL="857250" lvl="1" indent="-457200" eaLnBrk="0" fontAlgn="base" hangingPunct="0">
              <a:spcBef>
                <a:spcPct val="0"/>
              </a:spcBef>
              <a:spcAft>
                <a:spcPct val="0"/>
              </a:spcAft>
            </a:pPr>
            <a:r>
              <a:rPr lang="en-US" altLang="en-US" sz="2600" b="1" dirty="0" smtClean="0">
                <a:solidFill>
                  <a:srgbClr val="5B5B5B"/>
                </a:solidFill>
                <a:latin typeface="Arial" panose="020B0604020202020204" pitchFamily="34" charset="0"/>
              </a:rPr>
              <a:t>Basic </a:t>
            </a:r>
            <a:r>
              <a:rPr lang="en-US" altLang="en-US" sz="2600" b="1" dirty="0">
                <a:solidFill>
                  <a:srgbClr val="5B5B5B"/>
                </a:solidFill>
                <a:latin typeface="Arial" panose="020B0604020202020204" pitchFamily="34" charset="0"/>
              </a:rPr>
              <a:t>Certification </a:t>
            </a:r>
            <a:r>
              <a:rPr lang="en-US" altLang="en-US" sz="2600" dirty="0">
                <a:solidFill>
                  <a:srgbClr val="5B5B5B"/>
                </a:solidFill>
                <a:latin typeface="Arial" panose="020B0604020202020204" pitchFamily="34" charset="0"/>
              </a:rPr>
              <a:t>is granted to repositories which obtain DSA certification;</a:t>
            </a:r>
            <a:endParaRPr lang="en-US" altLang="en-US" sz="2600" dirty="0">
              <a:solidFill>
                <a:schemeClr val="tx1"/>
              </a:solidFill>
              <a:latin typeface="Arial" panose="020B0604020202020204" pitchFamily="34" charset="0"/>
            </a:endParaRPr>
          </a:p>
          <a:p>
            <a:pPr marL="857250" lvl="1" indent="-457200" eaLnBrk="0" fontAlgn="base" hangingPunct="0">
              <a:spcBef>
                <a:spcPct val="0"/>
              </a:spcBef>
              <a:spcAft>
                <a:spcPct val="0"/>
              </a:spcAft>
            </a:pPr>
            <a:r>
              <a:rPr lang="en-US" altLang="en-US" sz="2600" b="1" dirty="0" smtClean="0">
                <a:solidFill>
                  <a:srgbClr val="5B5B5B"/>
                </a:solidFill>
                <a:latin typeface="Arial" panose="020B0604020202020204" pitchFamily="34" charset="0"/>
              </a:rPr>
              <a:t>Extended </a:t>
            </a:r>
            <a:r>
              <a:rPr lang="en-US" altLang="en-US" sz="2600" b="1" dirty="0">
                <a:solidFill>
                  <a:srgbClr val="5B5B5B"/>
                </a:solidFill>
                <a:latin typeface="Arial" panose="020B0604020202020204" pitchFamily="34" charset="0"/>
              </a:rPr>
              <a:t>Certification</a:t>
            </a:r>
            <a:r>
              <a:rPr lang="en-US" altLang="en-US" sz="2600" dirty="0">
                <a:solidFill>
                  <a:srgbClr val="5B5B5B"/>
                </a:solidFill>
                <a:latin typeface="Arial" panose="020B0604020202020204" pitchFamily="34" charset="0"/>
              </a:rPr>
              <a:t> is granted to Basic Certification repositories which </a:t>
            </a:r>
            <a:r>
              <a:rPr lang="en-US" altLang="en-US" sz="2600" i="1" dirty="0">
                <a:solidFill>
                  <a:srgbClr val="5B5B5B"/>
                </a:solidFill>
                <a:latin typeface="Arial" panose="020B0604020202020204" pitchFamily="34" charset="0"/>
              </a:rPr>
              <a:t>in addition</a:t>
            </a:r>
            <a:r>
              <a:rPr lang="en-US" altLang="en-US" sz="2600" dirty="0">
                <a:solidFill>
                  <a:srgbClr val="5B5B5B"/>
                </a:solidFill>
                <a:latin typeface="Arial" panose="020B0604020202020204" pitchFamily="34" charset="0"/>
              </a:rPr>
              <a:t> perform a structured, externally reviewed and publicly available self-audit based on ISO 16363 or DIN 31644;</a:t>
            </a:r>
            <a:endParaRPr lang="en-US" altLang="en-US" sz="2600" dirty="0">
              <a:solidFill>
                <a:schemeClr val="tx1"/>
              </a:solidFill>
              <a:latin typeface="Arial" panose="020B0604020202020204" pitchFamily="34" charset="0"/>
            </a:endParaRPr>
          </a:p>
          <a:p>
            <a:pPr lvl="1"/>
            <a:r>
              <a:rPr lang="en-US" sz="2600" b="1" dirty="0">
                <a:latin typeface="Arial" panose="020B0604020202020204" pitchFamily="34" charset="0"/>
                <a:cs typeface="Arial" panose="020B0604020202020204" pitchFamily="34" charset="0"/>
              </a:rPr>
              <a:t>Formal Certification </a:t>
            </a:r>
            <a:r>
              <a:rPr lang="en-US" sz="2600" dirty="0">
                <a:latin typeface="Arial" panose="020B0604020202020204" pitchFamily="34" charset="0"/>
                <a:cs typeface="Arial" panose="020B0604020202020204" pitchFamily="34" charset="0"/>
              </a:rPr>
              <a:t>is granted to repositories which </a:t>
            </a:r>
            <a:r>
              <a:rPr lang="en-US" sz="2600" i="1" dirty="0">
                <a:latin typeface="Arial" panose="020B0604020202020204" pitchFamily="34" charset="0"/>
                <a:cs typeface="Arial" panose="020B0604020202020204" pitchFamily="34" charset="0"/>
              </a:rPr>
              <a:t>in addition t</a:t>
            </a:r>
            <a:r>
              <a:rPr lang="en-US" sz="2600" dirty="0">
                <a:latin typeface="Arial" panose="020B0604020202020204" pitchFamily="34" charset="0"/>
                <a:cs typeface="Arial" panose="020B0604020202020204" pitchFamily="34" charset="0"/>
              </a:rPr>
              <a:t>o Basic Certification obtain full external audit and certification based on ISO 16363 or equivalent DIN 31644.</a:t>
            </a:r>
          </a:p>
        </p:txBody>
      </p:sp>
    </p:spTree>
    <p:extLst>
      <p:ext uri="{BB962C8B-B14F-4D97-AF65-F5344CB8AC3E}">
        <p14:creationId xmlns:p14="http://schemas.microsoft.com/office/powerpoint/2010/main" val="146467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Risk Assessment &amp; Management</a:t>
            </a:r>
          </a:p>
        </p:txBody>
      </p:sp>
      <p:sp>
        <p:nvSpPr>
          <p:cNvPr id="5123" name="Rectangle 3"/>
          <p:cNvSpPr>
            <a:spLocks noGrp="1" noChangeArrowheads="1"/>
          </p:cNvSpPr>
          <p:nvPr>
            <p:ph type="body" idx="1"/>
          </p:nvPr>
        </p:nvSpPr>
        <p:spPr/>
        <p:txBody>
          <a:bodyPr/>
          <a:lstStyle/>
          <a:p>
            <a:pPr eaLnBrk="1" hangingPunct="1"/>
            <a:r>
              <a:rPr lang="en-US" altLang="en-US" dirty="0" smtClean="0"/>
              <a:t>Why do projects, repositories, and organizations need to do risk assessments and manage risk?</a:t>
            </a:r>
          </a:p>
          <a:p>
            <a:pPr eaLnBrk="1" hangingPunct="1">
              <a:buFontTx/>
              <a:buNone/>
            </a:pPr>
            <a:endParaRPr lang="en-US" altLang="en-US" dirty="0" smtClean="0"/>
          </a:p>
          <a:p>
            <a:pPr lvl="1" eaLnBrk="1" hangingPunct="1"/>
            <a:r>
              <a:rPr lang="en-US" altLang="en-US" dirty="0" smtClean="0"/>
              <a:t>Digital repositories and all their parts are complicated, expensive, and risky.</a:t>
            </a:r>
          </a:p>
          <a:p>
            <a:pPr lvl="1" eaLnBrk="1" hangingPunct="1"/>
            <a:r>
              <a:rPr lang="en-US" altLang="en-US" dirty="0" smtClean="0"/>
              <a:t>You need to plan for risks and assess how much risk your institution is willing to take on.</a:t>
            </a:r>
          </a:p>
        </p:txBody>
      </p:sp>
    </p:spTree>
    <p:extLst>
      <p:ext uri="{BB962C8B-B14F-4D97-AF65-F5344CB8AC3E}">
        <p14:creationId xmlns:p14="http://schemas.microsoft.com/office/powerpoint/2010/main" val="415933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1524000" y="1255114"/>
            <a:ext cx="9144000" cy="5605426"/>
          </a:xfrm>
          <a:prstGeom prst="rect">
            <a:avLst/>
          </a:prstGeom>
          <a:gradFill>
            <a:gsLst>
              <a:gs pos="0">
                <a:srgbClr val="5E9EFF">
                  <a:alpha val="90000"/>
                </a:srgbClr>
              </a:gs>
              <a:gs pos="39999">
                <a:srgbClr val="85C2FF"/>
              </a:gs>
              <a:gs pos="70000">
                <a:srgbClr val="C4D6EB"/>
              </a:gs>
              <a:gs pos="100000">
                <a:srgbClr val="FFEBFA"/>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b="1" dirty="0">
              <a:solidFill>
                <a:schemeClr val="tx1"/>
              </a:solidFill>
            </a:endParaRPr>
          </a:p>
        </p:txBody>
      </p:sp>
      <p:sp>
        <p:nvSpPr>
          <p:cNvPr id="31" name="Rectangle 30"/>
          <p:cNvSpPr/>
          <p:nvPr/>
        </p:nvSpPr>
        <p:spPr>
          <a:xfrm>
            <a:off x="2134592" y="3583757"/>
            <a:ext cx="1440160" cy="1080000"/>
          </a:xfrm>
          <a:prstGeom prst="rect">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r>
              <a:rPr lang="en-GB" sz="1400" b="1" dirty="0">
                <a:solidFill>
                  <a:schemeClr val="tx1"/>
                </a:solidFill>
              </a:rPr>
              <a:t>Reference Model for an OAIS </a:t>
            </a:r>
          </a:p>
          <a:p>
            <a:pPr algn="ctr">
              <a:defRPr/>
            </a:pPr>
            <a:r>
              <a:rPr lang="en-GB" sz="1400" b="1" dirty="0">
                <a:solidFill>
                  <a:schemeClr val="tx1"/>
                </a:solidFill>
              </a:rPr>
              <a:t>(ISO 14721)</a:t>
            </a:r>
          </a:p>
        </p:txBody>
      </p:sp>
      <p:sp>
        <p:nvSpPr>
          <p:cNvPr id="34" name="Rectangle 33"/>
          <p:cNvSpPr/>
          <p:nvPr/>
        </p:nvSpPr>
        <p:spPr>
          <a:xfrm>
            <a:off x="4816106" y="3583757"/>
            <a:ext cx="1440160" cy="1080000"/>
          </a:xfrm>
          <a:prstGeom prst="rect">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r>
              <a:rPr lang="en-GB" sz="1100" b="1" dirty="0">
                <a:solidFill>
                  <a:schemeClr val="tx1"/>
                </a:solidFill>
              </a:rPr>
              <a:t>Audit and Certification of Trustworthy Digital Repositories</a:t>
            </a:r>
          </a:p>
          <a:p>
            <a:pPr algn="ctr">
              <a:defRPr/>
            </a:pPr>
            <a:r>
              <a:rPr lang="en-GB" sz="1100" b="1" dirty="0">
                <a:solidFill>
                  <a:schemeClr val="tx1"/>
                </a:solidFill>
              </a:rPr>
              <a:t>(ISO 16363 )</a:t>
            </a:r>
          </a:p>
        </p:txBody>
      </p:sp>
      <p:sp>
        <p:nvSpPr>
          <p:cNvPr id="35" name="Rectangle 34"/>
          <p:cNvSpPr/>
          <p:nvPr/>
        </p:nvSpPr>
        <p:spPr>
          <a:xfrm>
            <a:off x="7235910" y="3502491"/>
            <a:ext cx="1748912" cy="1198145"/>
          </a:xfrm>
          <a:prstGeom prst="rect">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r>
              <a:rPr lang="en-GB" sz="1100" b="1" dirty="0">
                <a:solidFill>
                  <a:schemeClr val="tx1"/>
                </a:solidFill>
              </a:rPr>
              <a:t>Requirements For Bodies Providing Audit And Certification of Trustworthy Digital Repositories</a:t>
            </a:r>
          </a:p>
          <a:p>
            <a:pPr algn="ctr">
              <a:defRPr/>
            </a:pPr>
            <a:r>
              <a:rPr lang="en-GB" sz="1100" b="1" dirty="0">
                <a:solidFill>
                  <a:schemeClr val="tx1"/>
                </a:solidFill>
              </a:rPr>
              <a:t>(ISO 16919 )</a:t>
            </a:r>
          </a:p>
        </p:txBody>
      </p:sp>
      <p:sp>
        <p:nvSpPr>
          <p:cNvPr id="36" name="Right Arrow 35"/>
          <p:cNvSpPr/>
          <p:nvPr/>
        </p:nvSpPr>
        <p:spPr>
          <a:xfrm rot="6397618">
            <a:off x="8163194" y="2856546"/>
            <a:ext cx="1169132" cy="311296"/>
          </a:xfrm>
          <a:prstGeom prst="rightArrow">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sz="2000" b="1" dirty="0">
              <a:solidFill>
                <a:schemeClr val="tx1"/>
              </a:solidFill>
            </a:endParaRPr>
          </a:p>
        </p:txBody>
      </p:sp>
      <p:sp>
        <p:nvSpPr>
          <p:cNvPr id="37" name="Right Arrow 36"/>
          <p:cNvSpPr/>
          <p:nvPr/>
        </p:nvSpPr>
        <p:spPr>
          <a:xfrm>
            <a:off x="3861917" y="3898137"/>
            <a:ext cx="675075" cy="405045"/>
          </a:xfrm>
          <a:prstGeom prst="rightArrow">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sz="2000" b="1" dirty="0">
              <a:solidFill>
                <a:schemeClr val="tx1"/>
              </a:solidFill>
            </a:endParaRPr>
          </a:p>
        </p:txBody>
      </p:sp>
      <p:sp>
        <p:nvSpPr>
          <p:cNvPr id="38" name="Right Arrow 37"/>
          <p:cNvSpPr/>
          <p:nvPr/>
        </p:nvSpPr>
        <p:spPr>
          <a:xfrm rot="3320536">
            <a:off x="8201004" y="5001710"/>
            <a:ext cx="1344511" cy="378594"/>
          </a:xfrm>
          <a:prstGeom prst="rightArrow">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sz="2000" b="1" dirty="0">
              <a:solidFill>
                <a:schemeClr val="tx1"/>
              </a:solidFill>
            </a:endParaRPr>
          </a:p>
        </p:txBody>
      </p:sp>
      <p:sp>
        <p:nvSpPr>
          <p:cNvPr id="41" name="Rectangle 40"/>
          <p:cNvSpPr/>
          <p:nvPr/>
        </p:nvSpPr>
        <p:spPr>
          <a:xfrm>
            <a:off x="8727925" y="5773010"/>
            <a:ext cx="1544092" cy="790230"/>
          </a:xfrm>
          <a:prstGeom prst="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r>
              <a:rPr lang="en-GB" b="1" dirty="0">
                <a:solidFill>
                  <a:schemeClr val="tx1"/>
                </a:solidFill>
              </a:rPr>
              <a:t>Certification</a:t>
            </a:r>
            <a:endParaRPr lang="en-GB" sz="1400" b="1" dirty="0">
              <a:solidFill>
                <a:schemeClr val="tx1"/>
              </a:solidFill>
            </a:endParaRPr>
          </a:p>
        </p:txBody>
      </p:sp>
      <p:sp>
        <p:nvSpPr>
          <p:cNvPr id="43" name="Right Arrow 42"/>
          <p:cNvSpPr/>
          <p:nvPr/>
        </p:nvSpPr>
        <p:spPr>
          <a:xfrm rot="5400000">
            <a:off x="8101614" y="3812861"/>
            <a:ext cx="3449593" cy="548052"/>
          </a:xfrm>
          <a:prstGeom prst="rightArrow">
            <a:avLst>
              <a:gd name="adj1" fmla="val 27425"/>
              <a:gd name="adj2" fmla="val 47665"/>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sz="2000" b="1" dirty="0">
              <a:solidFill>
                <a:schemeClr val="tx1"/>
              </a:solidFill>
            </a:endParaRPr>
          </a:p>
        </p:txBody>
      </p:sp>
      <p:sp>
        <p:nvSpPr>
          <p:cNvPr id="48" name="Right Arrow 47"/>
          <p:cNvSpPr/>
          <p:nvPr/>
        </p:nvSpPr>
        <p:spPr>
          <a:xfrm>
            <a:off x="6535839" y="3898137"/>
            <a:ext cx="692516" cy="405045"/>
          </a:xfrm>
          <a:prstGeom prst="rightArrow">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sz="2000" b="1" dirty="0">
              <a:solidFill>
                <a:schemeClr val="tx1"/>
              </a:solidFill>
            </a:endParaRPr>
          </a:p>
        </p:txBody>
      </p:sp>
      <p:sp>
        <p:nvSpPr>
          <p:cNvPr id="51" name="Rectangular Callout 50"/>
          <p:cNvSpPr/>
          <p:nvPr/>
        </p:nvSpPr>
        <p:spPr>
          <a:xfrm>
            <a:off x="6783665" y="1467886"/>
            <a:ext cx="1551591" cy="687376"/>
          </a:xfrm>
          <a:prstGeom prst="wedgeRectCallout">
            <a:avLst>
              <a:gd name="adj1" fmla="val 73405"/>
              <a:gd name="adj2" fmla="val -2611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defRPr/>
            </a:pPr>
            <a:r>
              <a:rPr lang="en-US" sz="1050" b="1" dirty="0"/>
              <a:t>General requirements for conduct of all ISO/IEC Audits</a:t>
            </a:r>
          </a:p>
        </p:txBody>
      </p:sp>
      <p:sp>
        <p:nvSpPr>
          <p:cNvPr id="19" name="Rectangle 18"/>
          <p:cNvSpPr/>
          <p:nvPr/>
        </p:nvSpPr>
        <p:spPr>
          <a:xfrm>
            <a:off x="8646676" y="1408613"/>
            <a:ext cx="1625341" cy="1109229"/>
          </a:xfrm>
          <a:prstGeom prst="rect">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r>
              <a:rPr lang="en-GB" sz="1100" b="1" dirty="0">
                <a:solidFill>
                  <a:schemeClr val="tx1"/>
                </a:solidFill>
              </a:rPr>
              <a:t>Requirements For Bodies Providing Audit And Certification of Management Systems</a:t>
            </a:r>
          </a:p>
          <a:p>
            <a:pPr algn="ctr">
              <a:defRPr/>
            </a:pPr>
            <a:r>
              <a:rPr lang="en-GB" sz="1100" b="1" dirty="0">
                <a:solidFill>
                  <a:schemeClr val="tx1"/>
                </a:solidFill>
              </a:rPr>
              <a:t>(ISO/IEC 17021 )</a:t>
            </a:r>
          </a:p>
        </p:txBody>
      </p:sp>
      <p:sp>
        <p:nvSpPr>
          <p:cNvPr id="20" name="Right Arrow 19"/>
          <p:cNvSpPr/>
          <p:nvPr/>
        </p:nvSpPr>
        <p:spPr>
          <a:xfrm rot="1726247" flipV="1">
            <a:off x="5560983" y="5347439"/>
            <a:ext cx="3378357" cy="398748"/>
          </a:xfrm>
          <a:prstGeom prst="rightArrow">
            <a:avLst/>
          </a:prstGeom>
          <a:gradFill>
            <a:gsLst>
              <a:gs pos="0">
                <a:srgbClr val="FFEFD1"/>
              </a:gs>
              <a:gs pos="64999">
                <a:srgbClr val="F0EBD5"/>
              </a:gs>
              <a:gs pos="100000">
                <a:srgbClr val="D1C39F"/>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lgn="ctr">
              <a:defRPr/>
            </a:pPr>
            <a:endParaRPr lang="en-GB" sz="2000" b="1" dirty="0">
              <a:solidFill>
                <a:schemeClr val="tx1"/>
              </a:solidFill>
            </a:endParaRPr>
          </a:p>
        </p:txBody>
      </p:sp>
      <p:sp>
        <p:nvSpPr>
          <p:cNvPr id="22" name="Rectangular Callout 21"/>
          <p:cNvSpPr/>
          <p:nvPr/>
        </p:nvSpPr>
        <p:spPr>
          <a:xfrm>
            <a:off x="6494076" y="2517842"/>
            <a:ext cx="1512168" cy="693967"/>
          </a:xfrm>
          <a:prstGeom prst="wedgeRectCallout">
            <a:avLst>
              <a:gd name="adj1" fmla="val 53784"/>
              <a:gd name="adj2" fmla="val 9440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defRPr/>
            </a:pPr>
            <a:r>
              <a:rPr lang="en-US" sz="1050" b="1" dirty="0"/>
              <a:t>Specific additional requirements for conduct of  ISO Audits of TDRs</a:t>
            </a:r>
          </a:p>
        </p:txBody>
      </p:sp>
      <p:sp>
        <p:nvSpPr>
          <p:cNvPr id="23" name="Rectangular Callout 22"/>
          <p:cNvSpPr/>
          <p:nvPr/>
        </p:nvSpPr>
        <p:spPr>
          <a:xfrm>
            <a:off x="4243476" y="2407532"/>
            <a:ext cx="1527562" cy="850273"/>
          </a:xfrm>
          <a:prstGeom prst="wedgeRectCallout">
            <a:avLst>
              <a:gd name="adj1" fmla="val 53784"/>
              <a:gd name="adj2" fmla="val 9440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defRPr/>
            </a:pPr>
            <a:r>
              <a:rPr lang="en-US" sz="1050" b="1" dirty="0"/>
              <a:t>Specific metrics that must be demonstrated to become a Certified ISO TDR</a:t>
            </a:r>
          </a:p>
        </p:txBody>
      </p:sp>
      <p:sp>
        <p:nvSpPr>
          <p:cNvPr id="25" name="Rectangular Callout 24"/>
          <p:cNvSpPr/>
          <p:nvPr/>
        </p:nvSpPr>
        <p:spPr>
          <a:xfrm>
            <a:off x="1720517" y="2407532"/>
            <a:ext cx="1617252" cy="850273"/>
          </a:xfrm>
          <a:prstGeom prst="wedgeRectCallout">
            <a:avLst>
              <a:gd name="adj1" fmla="val 53784"/>
              <a:gd name="adj2" fmla="val 9440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1" rIns="91423" bIns="45711" anchor="ctr"/>
          <a:lstStyle/>
          <a:p>
            <a:pPr>
              <a:defRPr/>
            </a:pPr>
            <a:r>
              <a:rPr lang="en-US" sz="1050" b="1" dirty="0"/>
              <a:t>Original Standard describing requirement of an ISO defined Open Archival Info System</a:t>
            </a:r>
          </a:p>
        </p:txBody>
      </p:sp>
      <p:sp>
        <p:nvSpPr>
          <p:cNvPr id="3" name="Title 2"/>
          <p:cNvSpPr>
            <a:spLocks noGrp="1"/>
          </p:cNvSpPr>
          <p:nvPr>
            <p:ph type="title"/>
          </p:nvPr>
        </p:nvSpPr>
        <p:spPr>
          <a:xfrm>
            <a:off x="794548" y="-166138"/>
            <a:ext cx="10972800" cy="1600200"/>
          </a:xfrm>
        </p:spPr>
        <p:txBody>
          <a:bodyPr/>
          <a:lstStyle/>
          <a:p>
            <a:r>
              <a:rPr lang="en-US" sz="4000" dirty="0" smtClean="0"/>
              <a:t>ISO 16363 &amp; 16919</a:t>
            </a:r>
            <a:endParaRPr lang="en-US" sz="4000" dirty="0"/>
          </a:p>
        </p:txBody>
      </p:sp>
      <p:sp>
        <p:nvSpPr>
          <p:cNvPr id="2" name="Slide Number Placeholder 1"/>
          <p:cNvSpPr>
            <a:spLocks noGrp="1"/>
          </p:cNvSpPr>
          <p:nvPr>
            <p:ph type="sldNum" sz="quarter" idx="12"/>
          </p:nvPr>
        </p:nvSpPr>
        <p:spPr/>
        <p:txBody>
          <a:bodyPr/>
          <a:lstStyle/>
          <a:p>
            <a:fld id="{4FB0E12D-9565-4020-A2D9-57A3A93C960B}" type="slidenum">
              <a:rPr lang="en-US" smtClean="0"/>
              <a:t>60</a:t>
            </a:fld>
            <a:endParaRPr lang="en-US" dirty="0"/>
          </a:p>
        </p:txBody>
      </p:sp>
    </p:spTree>
    <p:extLst>
      <p:ext uri="{BB962C8B-B14F-4D97-AF65-F5344CB8AC3E}">
        <p14:creationId xmlns:p14="http://schemas.microsoft.com/office/powerpoint/2010/main" val="3773962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5" grpId="0" animBg="1"/>
      <p:bldP spid="36" grpId="0" animBg="1"/>
      <p:bldP spid="37" grpId="0" animBg="1"/>
      <p:bldP spid="38" grpId="0" animBg="1"/>
      <p:bldP spid="41" grpId="0" animBg="1"/>
      <p:bldP spid="43" grpId="0" animBg="1"/>
      <p:bldP spid="48" grpId="0" animBg="1"/>
      <p:bldP spid="51" grpId="0" animBg="1"/>
      <p:bldP spid="19" grpId="0" animBg="1"/>
      <p:bldP spid="20" grpId="0" animBg="1"/>
      <p:bldP spid="22" grpId="0" animBg="1"/>
      <p:bldP spid="23" grpId="0" animBg="1"/>
      <p:bldP spid="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288" y="67242"/>
            <a:ext cx="6923112" cy="916012"/>
          </a:xfrm>
        </p:spPr>
        <p:txBody>
          <a:bodyPr/>
          <a:lstStyle/>
          <a:p>
            <a:pPr>
              <a:defRPr/>
            </a:pPr>
            <a:r>
              <a:rPr lang="en-US" sz="4800" dirty="0" smtClean="0">
                <a:solidFill>
                  <a:schemeClr val="tx2">
                    <a:satMod val="200000"/>
                  </a:schemeClr>
                </a:solidFill>
              </a:rPr>
              <a:t>Get Your Standards</a:t>
            </a:r>
            <a:endParaRPr lang="en-US" sz="4800" dirty="0">
              <a:solidFill>
                <a:schemeClr val="tx2">
                  <a:satMod val="200000"/>
                </a:schemeClr>
              </a:solidFill>
            </a:endParaRPr>
          </a:p>
        </p:txBody>
      </p:sp>
      <p:sp>
        <p:nvSpPr>
          <p:cNvPr id="38915" name="Content Placeholder 2"/>
          <p:cNvSpPr>
            <a:spLocks noGrp="1"/>
          </p:cNvSpPr>
          <p:nvPr>
            <p:ph idx="1"/>
          </p:nvPr>
        </p:nvSpPr>
        <p:spPr>
          <a:xfrm>
            <a:off x="993422" y="764704"/>
            <a:ext cx="10227734" cy="3177480"/>
          </a:xfrm>
        </p:spPr>
        <p:txBody>
          <a:bodyPr>
            <a:normAutofit fontScale="47500" lnSpcReduction="20000"/>
          </a:bodyPr>
          <a:lstStyle/>
          <a:p>
            <a:r>
              <a:rPr lang="en-US" sz="5100" dirty="0"/>
              <a:t>You can get all ISO Standards from ISO website at: </a:t>
            </a:r>
            <a:r>
              <a:rPr lang="en-US" sz="5100" dirty="0">
                <a:hlinkClick r:id="rId3"/>
              </a:rPr>
              <a:t>http://www.iso.org/home/store/catalogue_tc/</a:t>
            </a:r>
            <a:r>
              <a:rPr lang="en-US" sz="5100" dirty="0"/>
              <a:t> </a:t>
            </a:r>
          </a:p>
          <a:p>
            <a:r>
              <a:rPr lang="en-US" sz="5100" dirty="0"/>
              <a:t>You can also download the CCSDS Magenta Book equivalents of the ISO docs for free</a:t>
            </a:r>
          </a:p>
          <a:p>
            <a:pPr lvl="1"/>
            <a:r>
              <a:rPr lang="en-US" sz="4700" dirty="0"/>
              <a:t>ISO 14721 equivalent here: </a:t>
            </a:r>
            <a:r>
              <a:rPr lang="en-US" sz="4700" dirty="0">
                <a:hlinkClick r:id="rId4"/>
              </a:rPr>
              <a:t>http://public.ccsds.org/publications/archive/650x0m2.pdf</a:t>
            </a:r>
            <a:endParaRPr lang="en-US" sz="4700" dirty="0"/>
          </a:p>
          <a:p>
            <a:pPr lvl="1"/>
            <a:r>
              <a:rPr lang="en-US" sz="4700" dirty="0"/>
              <a:t>ISO 16363 equivalent here: </a:t>
            </a:r>
            <a:r>
              <a:rPr lang="en-US" sz="4700" dirty="0">
                <a:hlinkClick r:id="rId5"/>
              </a:rPr>
              <a:t>http://public.ccsds.org/publications/archive/652x0m1.pdf</a:t>
            </a:r>
            <a:endParaRPr lang="en-US" sz="4700" dirty="0"/>
          </a:p>
          <a:p>
            <a:pPr lvl="1"/>
            <a:r>
              <a:rPr lang="en-US" sz="4700" dirty="0"/>
              <a:t>ISO 16919 equivalent here: </a:t>
            </a:r>
            <a:r>
              <a:rPr lang="en-US" sz="4700" dirty="0">
                <a:hlinkClick r:id="rId6"/>
              </a:rPr>
              <a:t>http://public.ccsds.org/publications/archive/652x1m2.pdf</a:t>
            </a:r>
            <a:endParaRPr lang="en-US" sz="4700" dirty="0"/>
          </a:p>
        </p:txBody>
      </p:sp>
      <p:pic>
        <p:nvPicPr>
          <p:cNvPr id="6" name="Picture 5" descr="Magenta.png"/>
          <p:cNvPicPr>
            <a:picLocks noChangeAspect="1"/>
          </p:cNvPicPr>
          <p:nvPr/>
        </p:nvPicPr>
        <p:blipFill>
          <a:blip r:embed="rId7"/>
          <a:stretch>
            <a:fillRect/>
          </a:stretch>
        </p:blipFill>
        <p:spPr>
          <a:xfrm>
            <a:off x="5431266" y="4030334"/>
            <a:ext cx="2120994" cy="2735183"/>
          </a:xfrm>
          <a:prstGeom prst="rect">
            <a:avLst/>
          </a:prstGeom>
        </p:spPr>
      </p:pic>
      <p:pic>
        <p:nvPicPr>
          <p:cNvPr id="3" name="Picture 2"/>
          <p:cNvPicPr>
            <a:picLocks noChangeAspect="1"/>
          </p:cNvPicPr>
          <p:nvPr/>
        </p:nvPicPr>
        <p:blipFill>
          <a:blip r:embed="rId8"/>
          <a:stretch>
            <a:fillRect/>
          </a:stretch>
        </p:blipFill>
        <p:spPr>
          <a:xfrm>
            <a:off x="8033279" y="4018686"/>
            <a:ext cx="2110395" cy="2746831"/>
          </a:xfrm>
          <a:prstGeom prst="rect">
            <a:avLst/>
          </a:prstGeom>
        </p:spPr>
      </p:pic>
      <p:pic>
        <p:nvPicPr>
          <p:cNvPr id="5" name="Picture 4"/>
          <p:cNvPicPr>
            <a:picLocks noChangeAspect="1"/>
          </p:cNvPicPr>
          <p:nvPr/>
        </p:nvPicPr>
        <p:blipFill>
          <a:blip r:embed="rId9"/>
          <a:stretch>
            <a:fillRect/>
          </a:stretch>
        </p:blipFill>
        <p:spPr>
          <a:xfrm>
            <a:off x="2881288" y="4057716"/>
            <a:ext cx="2068959" cy="2707801"/>
          </a:xfrm>
          <a:prstGeom prst="rect">
            <a:avLst/>
          </a:prstGeom>
        </p:spPr>
      </p:pic>
      <p:sp>
        <p:nvSpPr>
          <p:cNvPr id="4" name="Slide Number Placeholder 3"/>
          <p:cNvSpPr>
            <a:spLocks noGrp="1"/>
          </p:cNvSpPr>
          <p:nvPr>
            <p:ph type="sldNum" sz="quarter" idx="12"/>
          </p:nvPr>
        </p:nvSpPr>
        <p:spPr/>
        <p:txBody>
          <a:bodyPr/>
          <a:lstStyle/>
          <a:p>
            <a:fld id="{4FB0E12D-9565-4020-A2D9-57A3A93C960B}" type="slidenum">
              <a:rPr lang="en-US" smtClean="0"/>
              <a:t>61</a:t>
            </a:fld>
            <a:endParaRPr lang="en-US" dirty="0"/>
          </a:p>
        </p:txBody>
      </p:sp>
    </p:spTree>
    <p:extLst>
      <p:ext uri="{BB962C8B-B14F-4D97-AF65-F5344CB8AC3E}">
        <p14:creationId xmlns:p14="http://schemas.microsoft.com/office/powerpoint/2010/main" val="320988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8915">
                                            <p:txEl>
                                              <p:pRg st="3" end="3"/>
                                            </p:txEl>
                                          </p:spTgt>
                                        </p:tgtEl>
                                        <p:attrNameLst>
                                          <p:attrName>style.visibility</p:attrName>
                                        </p:attrNameLst>
                                      </p:cBhvr>
                                      <p:to>
                                        <p:strVal val="visible"/>
                                      </p:to>
                                    </p:set>
                                    <p:anim calcmode="lin" valueType="num">
                                      <p:cBhvr additive="base">
                                        <p:cTn id="29"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8915">
                                            <p:txEl>
                                              <p:pRg st="4" end="4"/>
                                            </p:txEl>
                                          </p:spTgt>
                                        </p:tgtEl>
                                        <p:attrNameLst>
                                          <p:attrName>style.visibility</p:attrName>
                                        </p:attrNameLst>
                                      </p:cBhvr>
                                      <p:to>
                                        <p:strVal val="visible"/>
                                      </p:to>
                                    </p:set>
                                    <p:anim calcmode="lin" valueType="num">
                                      <p:cBhvr additive="base">
                                        <p:cTn id="40"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16363 - 2012</a:t>
            </a:r>
            <a:endParaRPr lang="en-US" dirty="0"/>
          </a:p>
        </p:txBody>
      </p:sp>
      <p:sp>
        <p:nvSpPr>
          <p:cNvPr id="3" name="Content Placeholder 2"/>
          <p:cNvSpPr>
            <a:spLocks noGrp="1"/>
          </p:cNvSpPr>
          <p:nvPr>
            <p:ph idx="1"/>
          </p:nvPr>
        </p:nvSpPr>
        <p:spPr/>
        <p:txBody>
          <a:bodyPr/>
          <a:lstStyle/>
          <a:p>
            <a:r>
              <a:rPr lang="en-US" dirty="0"/>
              <a:t>CCSDS. </a:t>
            </a:r>
            <a:r>
              <a:rPr lang="en-US" i="1" dirty="0"/>
              <a:t>Audit and Certification of Trustworthy Digital Repositories.</a:t>
            </a:r>
            <a:r>
              <a:rPr lang="en-US" dirty="0"/>
              <a:t> </a:t>
            </a:r>
            <a:r>
              <a:rPr lang="en-US" dirty="0" smtClean="0"/>
              <a:t>2011. Magenta Book</a:t>
            </a:r>
            <a:r>
              <a:rPr lang="en-US" dirty="0"/>
              <a:t>.</a:t>
            </a:r>
            <a:r>
              <a:rPr lang="en-US" dirty="0" smtClean="0"/>
              <a:t> </a:t>
            </a:r>
            <a:r>
              <a:rPr lang="en-US" u="sng" dirty="0">
                <a:hlinkClick r:id="rId2"/>
              </a:rPr>
              <a:t>http://</a:t>
            </a:r>
            <a:r>
              <a:rPr lang="en-US" u="sng" dirty="0" smtClean="0">
                <a:hlinkClick r:id="rId2"/>
              </a:rPr>
              <a:t>public.ccsds.org/publications/archive/652x0m1.pdf</a:t>
            </a:r>
            <a:r>
              <a:rPr lang="en-US" u="sng" dirty="0" smtClean="0"/>
              <a:t> </a:t>
            </a:r>
          </a:p>
          <a:p>
            <a:r>
              <a:rPr lang="en-US" dirty="0"/>
              <a:t>ISO 16363 </a:t>
            </a:r>
            <a:r>
              <a:rPr lang="en-US" dirty="0">
                <a:hlinkClick r:id="rId3"/>
              </a:rPr>
              <a:t>http://</a:t>
            </a:r>
            <a:r>
              <a:rPr lang="en-US" dirty="0" smtClean="0">
                <a:hlinkClick r:id="rId3"/>
              </a:rPr>
              <a:t>www.iso.org/iso/iso_catalogue/catalogue_tc/catalogue_detail.htm?csnumber=56510</a:t>
            </a:r>
            <a:r>
              <a:rPr lang="en-US" dirty="0" smtClean="0"/>
              <a:t> </a:t>
            </a:r>
          </a:p>
          <a:p>
            <a:r>
              <a:rPr lang="en-US" dirty="0" smtClean="0"/>
              <a:t>Blend of TRAC, </a:t>
            </a:r>
            <a:r>
              <a:rPr lang="en-US" dirty="0" err="1" smtClean="0"/>
              <a:t>nestor</a:t>
            </a:r>
            <a:r>
              <a:rPr lang="en-US" dirty="0"/>
              <a:t> </a:t>
            </a:r>
            <a:r>
              <a:rPr lang="en-US" dirty="0" smtClean="0"/>
              <a:t>criteria, and DRAMBORA</a:t>
            </a:r>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62</a:t>
            </a:fld>
            <a:endParaRPr lang="en-US"/>
          </a:p>
        </p:txBody>
      </p:sp>
    </p:spTree>
    <p:extLst>
      <p:ext uri="{BB962C8B-B14F-4D97-AF65-F5344CB8AC3E}">
        <p14:creationId xmlns:p14="http://schemas.microsoft.com/office/powerpoint/2010/main" val="1103499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672" y="0"/>
            <a:ext cx="6923112" cy="1158032"/>
          </a:xfrm>
        </p:spPr>
        <p:txBody>
          <a:bodyPr>
            <a:normAutofit fontScale="90000"/>
          </a:bodyPr>
          <a:lstStyle/>
          <a:p>
            <a:r>
              <a:rPr lang="en-GB" dirty="0" smtClean="0"/>
              <a:t>Initial Audit - Overview</a:t>
            </a:r>
            <a:endParaRPr lang="en-US" dirty="0"/>
          </a:p>
        </p:txBody>
      </p:sp>
      <p:sp>
        <p:nvSpPr>
          <p:cNvPr id="3" name="Content Placeholder 2"/>
          <p:cNvSpPr>
            <a:spLocks noGrp="1"/>
          </p:cNvSpPr>
          <p:nvPr>
            <p:ph idx="1"/>
          </p:nvPr>
        </p:nvSpPr>
        <p:spPr>
          <a:xfrm>
            <a:off x="880533" y="1340768"/>
            <a:ext cx="10510505" cy="5328592"/>
          </a:xfrm>
        </p:spPr>
        <p:txBody>
          <a:bodyPr>
            <a:normAutofit lnSpcReduction="10000"/>
          </a:bodyPr>
          <a:lstStyle/>
          <a:p>
            <a:r>
              <a:rPr lang="en-GB" dirty="0" smtClean="0"/>
              <a:t>Application Process</a:t>
            </a:r>
          </a:p>
          <a:p>
            <a:pPr lvl="1"/>
            <a:r>
              <a:rPr lang="en-GB" dirty="0" smtClean="0"/>
              <a:t>Customer chooses Certification Body to conduct audit</a:t>
            </a:r>
          </a:p>
          <a:p>
            <a:pPr lvl="2"/>
            <a:r>
              <a:rPr lang="en-GB" dirty="0" smtClean="0"/>
              <a:t>Customer completes Certification Body’s Application</a:t>
            </a:r>
          </a:p>
          <a:p>
            <a:pPr lvl="2"/>
            <a:r>
              <a:rPr lang="en-GB" dirty="0" smtClean="0"/>
              <a:t>Certification Body evaluates application and decides whether or not to conduct audit</a:t>
            </a:r>
          </a:p>
          <a:p>
            <a:pPr lvl="2"/>
            <a:r>
              <a:rPr lang="en-GB" dirty="0" smtClean="0"/>
              <a:t>Certification Body plans for audit</a:t>
            </a:r>
          </a:p>
          <a:p>
            <a:pPr lvl="3"/>
            <a:r>
              <a:rPr lang="en-GB" dirty="0" smtClean="0"/>
              <a:t>Estimates time the audit will take</a:t>
            </a:r>
          </a:p>
          <a:p>
            <a:pPr lvl="3"/>
            <a:r>
              <a:rPr lang="en-GB" dirty="0" smtClean="0"/>
              <a:t>Adjusts for other certifications - verifiable, documented </a:t>
            </a:r>
          </a:p>
          <a:p>
            <a:r>
              <a:rPr lang="en-GB" dirty="0" smtClean="0"/>
              <a:t>Two phases</a:t>
            </a:r>
          </a:p>
          <a:p>
            <a:pPr lvl="1"/>
            <a:r>
              <a:rPr lang="en-GB" dirty="0" smtClean="0"/>
              <a:t>Stage 1</a:t>
            </a:r>
          </a:p>
          <a:p>
            <a:pPr lvl="1"/>
            <a:r>
              <a:rPr lang="en-GB" dirty="0" smtClean="0"/>
              <a:t>Stage 2</a:t>
            </a:r>
          </a:p>
          <a:p>
            <a:r>
              <a:rPr lang="en-GB" dirty="0" smtClean="0"/>
              <a:t>Final Audit Report</a:t>
            </a:r>
          </a:p>
          <a:p>
            <a:r>
              <a:rPr lang="en-GB" dirty="0" smtClean="0"/>
              <a:t>Certificate Awarded and Certification Registered</a:t>
            </a:r>
            <a:endParaRPr lang="en-GB" dirty="0"/>
          </a:p>
        </p:txBody>
      </p:sp>
      <p:sp>
        <p:nvSpPr>
          <p:cNvPr id="4" name="Slide Number Placeholder 3"/>
          <p:cNvSpPr>
            <a:spLocks noGrp="1"/>
          </p:cNvSpPr>
          <p:nvPr>
            <p:ph type="sldNum" sz="quarter" idx="12"/>
          </p:nvPr>
        </p:nvSpPr>
        <p:spPr/>
        <p:txBody>
          <a:bodyPr/>
          <a:lstStyle/>
          <a:p>
            <a:fld id="{4FB0E12D-9565-4020-A2D9-57A3A93C960B}" type="slidenum">
              <a:rPr lang="en-US" smtClean="0"/>
              <a:t>63</a:t>
            </a:fld>
            <a:endParaRPr lang="en-US" dirty="0"/>
          </a:p>
        </p:txBody>
      </p:sp>
    </p:spTree>
    <p:extLst>
      <p:ext uri="{BB962C8B-B14F-4D97-AF65-F5344CB8AC3E}">
        <p14:creationId xmlns:p14="http://schemas.microsoft.com/office/powerpoint/2010/main" val="2806307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Repository Point of View: Application for the Audit	</a:t>
            </a:r>
            <a:endParaRPr lang="en-US" sz="4400" dirty="0"/>
          </a:p>
        </p:txBody>
      </p:sp>
      <p:sp>
        <p:nvSpPr>
          <p:cNvPr id="3" name="Content Placeholder 2"/>
          <p:cNvSpPr>
            <a:spLocks noGrp="1"/>
          </p:cNvSpPr>
          <p:nvPr>
            <p:ph idx="1"/>
          </p:nvPr>
        </p:nvSpPr>
        <p:spPr>
          <a:xfrm>
            <a:off x="958516" y="1600200"/>
            <a:ext cx="10274968" cy="5517232"/>
          </a:xfrm>
        </p:spPr>
        <p:txBody>
          <a:bodyPr>
            <a:normAutofit lnSpcReduction="10000"/>
          </a:bodyPr>
          <a:lstStyle/>
          <a:p>
            <a:r>
              <a:rPr lang="en-GB" dirty="0" smtClean="0"/>
              <a:t>Applicant organisation must specify:</a:t>
            </a:r>
          </a:p>
          <a:p>
            <a:pPr lvl="1"/>
            <a:r>
              <a:rPr lang="en-GB" dirty="0" smtClean="0"/>
              <a:t>Details of the organization</a:t>
            </a:r>
          </a:p>
          <a:p>
            <a:pPr lvl="2"/>
            <a:r>
              <a:rPr lang="en-GB" dirty="0" smtClean="0"/>
              <a:t>What it does including legal obligations and legislative</a:t>
            </a:r>
            <a:r>
              <a:rPr lang="en-GB" baseline="0" dirty="0" smtClean="0"/>
              <a:t> framework applicable e.g. national or international </a:t>
            </a:r>
            <a:endParaRPr lang="en-GB" dirty="0" smtClean="0"/>
          </a:p>
          <a:p>
            <a:pPr lvl="2"/>
            <a:r>
              <a:rPr lang="en-GB" dirty="0" smtClean="0"/>
              <a:t>How it does it – resources, outsourcing, etc.</a:t>
            </a:r>
          </a:p>
          <a:p>
            <a:pPr lvl="2"/>
            <a:r>
              <a:rPr lang="en-GB" dirty="0" smtClean="0"/>
              <a:t>Who does it, who helps, consults </a:t>
            </a:r>
          </a:p>
          <a:p>
            <a:pPr lvl="2"/>
            <a:r>
              <a:rPr lang="en-GB" dirty="0" smtClean="0"/>
              <a:t>Where it does it</a:t>
            </a:r>
          </a:p>
          <a:p>
            <a:pPr lvl="2"/>
            <a:r>
              <a:rPr lang="en-GB" dirty="0" smtClean="0"/>
              <a:t>Who it does it for – </a:t>
            </a:r>
            <a:r>
              <a:rPr lang="en-GB" dirty="0"/>
              <a:t>the Producers of the digital objects and the Designated </a:t>
            </a:r>
            <a:r>
              <a:rPr lang="en-GB" dirty="0" smtClean="0"/>
              <a:t>Community</a:t>
            </a:r>
          </a:p>
          <a:p>
            <a:pPr lvl="1"/>
            <a:r>
              <a:rPr lang="en-GB" dirty="0" smtClean="0"/>
              <a:t>Scope of the audit</a:t>
            </a:r>
          </a:p>
          <a:p>
            <a:pPr lvl="2"/>
            <a:r>
              <a:rPr lang="en-GB" dirty="0" smtClean="0"/>
              <a:t>Which location(s), which part(s) of the organisation and/or which dataset(s) should be audited</a:t>
            </a:r>
          </a:p>
          <a:p>
            <a:pPr lvl="1"/>
            <a:r>
              <a:rPr lang="en-GB" dirty="0" smtClean="0"/>
              <a:t>Other audits</a:t>
            </a:r>
          </a:p>
          <a:p>
            <a:pPr lvl="2"/>
            <a:r>
              <a:rPr lang="en-GB" dirty="0" smtClean="0"/>
              <a:t>Does the organisation have any other certifications</a:t>
            </a:r>
          </a:p>
          <a:p>
            <a:pPr lvl="2"/>
            <a:r>
              <a:rPr lang="en-GB" dirty="0" smtClean="0"/>
              <a:t>Are additional certifications being sought during the same audit</a:t>
            </a:r>
          </a:p>
        </p:txBody>
      </p:sp>
      <p:sp>
        <p:nvSpPr>
          <p:cNvPr id="4" name="Slide Number Placeholder 3"/>
          <p:cNvSpPr>
            <a:spLocks noGrp="1"/>
          </p:cNvSpPr>
          <p:nvPr>
            <p:ph type="sldNum" sz="quarter" idx="12"/>
          </p:nvPr>
        </p:nvSpPr>
        <p:spPr/>
        <p:txBody>
          <a:bodyPr/>
          <a:lstStyle/>
          <a:p>
            <a:fld id="{4FB0E12D-9565-4020-A2D9-57A3A93C960B}" type="slidenum">
              <a:rPr lang="en-US" smtClean="0"/>
              <a:t>64</a:t>
            </a:fld>
            <a:endParaRPr lang="en-US" dirty="0"/>
          </a:p>
        </p:txBody>
      </p:sp>
    </p:spTree>
    <p:extLst>
      <p:ext uri="{BB962C8B-B14F-4D97-AF65-F5344CB8AC3E}">
        <p14:creationId xmlns:p14="http://schemas.microsoft.com/office/powerpoint/2010/main" val="41711986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 16363</a:t>
            </a:r>
            <a:endParaRPr lang="en-US" dirty="0"/>
          </a:p>
        </p:txBody>
      </p:sp>
      <p:sp>
        <p:nvSpPr>
          <p:cNvPr id="3" name="Content Placeholder 2"/>
          <p:cNvSpPr>
            <a:spLocks noGrp="1"/>
          </p:cNvSpPr>
          <p:nvPr>
            <p:ph idx="1"/>
          </p:nvPr>
        </p:nvSpPr>
        <p:spPr/>
        <p:txBody>
          <a:bodyPr>
            <a:normAutofit/>
          </a:bodyPr>
          <a:lstStyle/>
          <a:p>
            <a:r>
              <a:rPr lang="en-US" dirty="0" smtClean="0"/>
              <a:t>International Standard as of February 2012</a:t>
            </a:r>
          </a:p>
          <a:p>
            <a:r>
              <a:rPr lang="en-US" dirty="0" smtClean="0"/>
              <a:t>From CCSDS (same folks who brought you OAIS)</a:t>
            </a:r>
          </a:p>
          <a:p>
            <a:r>
              <a:rPr lang="en-US" dirty="0" smtClean="0"/>
              <a:t>Focus on what makes a repository trustworthy </a:t>
            </a:r>
          </a:p>
          <a:p>
            <a:pPr lvl="1"/>
            <a:r>
              <a:rPr lang="en-US" dirty="0" smtClean="0"/>
              <a:t>Should be used with other ISO standards</a:t>
            </a:r>
          </a:p>
          <a:p>
            <a:pPr lvl="1"/>
            <a:r>
              <a:rPr lang="en-US" dirty="0" smtClean="0"/>
              <a:t>Good as a guide for creating repositories as well as auditing them</a:t>
            </a:r>
          </a:p>
          <a:p>
            <a:pPr lvl="1"/>
            <a:r>
              <a:rPr lang="en-US" dirty="0" smtClean="0"/>
              <a:t>Moderately high level.</a:t>
            </a:r>
          </a:p>
          <a:p>
            <a:pPr lvl="2"/>
            <a:r>
              <a:rPr lang="en-US" dirty="0" smtClean="0"/>
              <a:t>OAIS is a reference model</a:t>
            </a:r>
          </a:p>
          <a:p>
            <a:pPr lvl="2"/>
            <a:r>
              <a:rPr lang="en-US" dirty="0" smtClean="0"/>
              <a:t>TDRAC (ISO 16363) is a step below this</a:t>
            </a:r>
          </a:p>
          <a:p>
            <a:pPr lvl="2"/>
            <a:r>
              <a:rPr lang="en-US" dirty="0" smtClean="0"/>
              <a:t>Still lacks metrics to go from general requirements assessments to detailed audit reports.</a:t>
            </a:r>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65</a:t>
            </a:fld>
            <a:endParaRPr lang="en-US"/>
          </a:p>
        </p:txBody>
      </p:sp>
    </p:spTree>
    <p:extLst>
      <p:ext uri="{BB962C8B-B14F-4D97-AF65-F5344CB8AC3E}">
        <p14:creationId xmlns:p14="http://schemas.microsoft.com/office/powerpoint/2010/main" val="2865564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16363</a:t>
            </a:r>
            <a:endParaRPr lang="en-US" dirty="0"/>
          </a:p>
        </p:txBody>
      </p:sp>
      <p:sp>
        <p:nvSpPr>
          <p:cNvPr id="3" name="Content Placeholder 2"/>
          <p:cNvSpPr>
            <a:spLocks noGrp="1"/>
          </p:cNvSpPr>
          <p:nvPr>
            <p:ph idx="1"/>
          </p:nvPr>
        </p:nvSpPr>
        <p:spPr/>
        <p:txBody>
          <a:bodyPr>
            <a:normAutofit/>
          </a:bodyPr>
          <a:lstStyle/>
          <a:p>
            <a:r>
              <a:rPr lang="en-US" dirty="0" smtClean="0"/>
              <a:t>Organizational Infrastructure</a:t>
            </a:r>
          </a:p>
          <a:p>
            <a:pPr marL="393192" lvl="1" indent="0">
              <a:buNone/>
              <a:tabLst>
                <a:tab pos="747713" algn="l"/>
              </a:tabLst>
            </a:pPr>
            <a:r>
              <a:rPr lang="en-US" dirty="0" smtClean="0"/>
              <a:t>3.1 	Governance and organizational viability</a:t>
            </a:r>
          </a:p>
          <a:p>
            <a:pPr marL="393192" lvl="1" indent="0">
              <a:buNone/>
              <a:tabLst>
                <a:tab pos="747713" algn="l"/>
              </a:tabLst>
            </a:pPr>
            <a:r>
              <a:rPr lang="en-US" dirty="0" smtClean="0"/>
              <a:t>3.2 	Organizational structure and staffing</a:t>
            </a:r>
          </a:p>
          <a:p>
            <a:pPr marL="914400" lvl="1" indent="-522288">
              <a:buNone/>
              <a:tabLst>
                <a:tab pos="858838" algn="l"/>
              </a:tabLst>
            </a:pPr>
            <a:r>
              <a:rPr lang="en-US" dirty="0" smtClean="0"/>
              <a:t>3.3  Procedural accountability and preservation policy framework</a:t>
            </a:r>
          </a:p>
          <a:p>
            <a:pPr marL="393192" lvl="1" indent="0">
              <a:buNone/>
              <a:tabLst>
                <a:tab pos="747713" algn="l"/>
              </a:tabLst>
            </a:pPr>
            <a:r>
              <a:rPr lang="en-US" dirty="0" smtClean="0"/>
              <a:t>3.4 	Financial sustainability</a:t>
            </a:r>
          </a:p>
          <a:p>
            <a:pPr marL="393192" lvl="1" indent="0">
              <a:buNone/>
              <a:tabLst>
                <a:tab pos="747713" algn="l"/>
              </a:tabLst>
            </a:pPr>
            <a:r>
              <a:rPr lang="en-US" dirty="0" smtClean="0"/>
              <a:t>3.5 	Contracts, licenses, and liabilities</a:t>
            </a:r>
          </a:p>
          <a:p>
            <a:pPr lvl="1"/>
            <a:endParaRPr lang="en-US" dirty="0" smtClean="0"/>
          </a:p>
          <a:p>
            <a:endParaRPr lang="en-US" dirty="0" smtClean="0"/>
          </a:p>
        </p:txBody>
      </p:sp>
      <p:sp>
        <p:nvSpPr>
          <p:cNvPr id="6" name="Slide Number Placeholder 5"/>
          <p:cNvSpPr>
            <a:spLocks noGrp="1"/>
          </p:cNvSpPr>
          <p:nvPr>
            <p:ph type="sldNum" sz="quarter" idx="12"/>
          </p:nvPr>
        </p:nvSpPr>
        <p:spPr/>
        <p:txBody>
          <a:bodyPr/>
          <a:lstStyle/>
          <a:p>
            <a:fld id="{542147A5-ED52-4CCA-A185-CB371E4BBE65}" type="slidenum">
              <a:rPr lang="en-US" smtClean="0"/>
              <a:t>66</a:t>
            </a:fld>
            <a:endParaRPr lang="en-US"/>
          </a:p>
        </p:txBody>
      </p:sp>
    </p:spTree>
    <p:extLst>
      <p:ext uri="{BB962C8B-B14F-4D97-AF65-F5344CB8AC3E}">
        <p14:creationId xmlns:p14="http://schemas.microsoft.com/office/powerpoint/2010/main" val="3307314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16363</a:t>
            </a:r>
            <a:endParaRPr lang="en-US" dirty="0"/>
          </a:p>
        </p:txBody>
      </p:sp>
      <p:sp>
        <p:nvSpPr>
          <p:cNvPr id="3" name="Content Placeholder 2"/>
          <p:cNvSpPr>
            <a:spLocks noGrp="1"/>
          </p:cNvSpPr>
          <p:nvPr>
            <p:ph idx="1"/>
          </p:nvPr>
        </p:nvSpPr>
        <p:spPr/>
        <p:txBody>
          <a:bodyPr>
            <a:normAutofit fontScale="92500" lnSpcReduction="10000"/>
          </a:bodyPr>
          <a:lstStyle/>
          <a:p>
            <a:r>
              <a:rPr lang="en-US" dirty="0"/>
              <a:t>Digital Object Management</a:t>
            </a:r>
          </a:p>
          <a:p>
            <a:pPr marL="393192" lvl="1" indent="0">
              <a:buNone/>
              <a:tabLst>
                <a:tab pos="747713" algn="l"/>
              </a:tabLst>
            </a:pPr>
            <a:r>
              <a:rPr lang="en-US" dirty="0"/>
              <a:t>4.1 </a:t>
            </a:r>
            <a:r>
              <a:rPr lang="en-US" dirty="0" smtClean="0"/>
              <a:t>	Ingest</a:t>
            </a:r>
            <a:r>
              <a:rPr lang="en-US" dirty="0"/>
              <a:t>: Acquisition of content</a:t>
            </a:r>
          </a:p>
          <a:p>
            <a:pPr marL="393192" lvl="1" indent="0">
              <a:buNone/>
              <a:tabLst>
                <a:tab pos="747713" algn="l"/>
              </a:tabLst>
            </a:pPr>
            <a:r>
              <a:rPr lang="en-US" dirty="0"/>
              <a:t>4.2 </a:t>
            </a:r>
            <a:r>
              <a:rPr lang="en-US" dirty="0" smtClean="0"/>
              <a:t>	Ingest</a:t>
            </a:r>
            <a:r>
              <a:rPr lang="en-US" dirty="0"/>
              <a:t>: Creation of the AIP</a:t>
            </a:r>
          </a:p>
          <a:p>
            <a:pPr marL="393192" lvl="1" indent="0">
              <a:buNone/>
              <a:tabLst>
                <a:tab pos="747713" algn="l"/>
              </a:tabLst>
            </a:pPr>
            <a:r>
              <a:rPr lang="en-US" dirty="0"/>
              <a:t>4.3 </a:t>
            </a:r>
            <a:r>
              <a:rPr lang="en-US" dirty="0" smtClean="0"/>
              <a:t>	Preservation </a:t>
            </a:r>
            <a:r>
              <a:rPr lang="en-US" dirty="0"/>
              <a:t>planning</a:t>
            </a:r>
          </a:p>
          <a:p>
            <a:pPr marL="393192" lvl="1" indent="0">
              <a:buNone/>
              <a:tabLst>
                <a:tab pos="747713" algn="l"/>
              </a:tabLst>
            </a:pPr>
            <a:r>
              <a:rPr lang="en-US" dirty="0"/>
              <a:t>4.4 </a:t>
            </a:r>
            <a:r>
              <a:rPr lang="en-US" dirty="0" smtClean="0"/>
              <a:t>	AIP </a:t>
            </a:r>
            <a:r>
              <a:rPr lang="en-US" dirty="0"/>
              <a:t>preservation</a:t>
            </a:r>
          </a:p>
          <a:p>
            <a:pPr marL="393192" lvl="1" indent="0">
              <a:buNone/>
              <a:tabLst>
                <a:tab pos="747713" algn="l"/>
              </a:tabLst>
            </a:pPr>
            <a:r>
              <a:rPr lang="en-US" dirty="0"/>
              <a:t>4.5 </a:t>
            </a:r>
            <a:r>
              <a:rPr lang="en-US" dirty="0" smtClean="0"/>
              <a:t>	Information </a:t>
            </a:r>
            <a:r>
              <a:rPr lang="en-US" dirty="0"/>
              <a:t>management</a:t>
            </a:r>
          </a:p>
          <a:p>
            <a:pPr marL="393192" lvl="1" indent="0">
              <a:buNone/>
              <a:tabLst>
                <a:tab pos="747713" algn="l"/>
              </a:tabLst>
            </a:pPr>
            <a:r>
              <a:rPr lang="en-US" dirty="0"/>
              <a:t>4.6 </a:t>
            </a:r>
            <a:r>
              <a:rPr lang="en-US" dirty="0" smtClean="0"/>
              <a:t>	Access management</a:t>
            </a:r>
          </a:p>
          <a:p>
            <a:pPr marL="393192" lvl="1" indent="0">
              <a:buNone/>
              <a:tabLst>
                <a:tab pos="747713" algn="l"/>
              </a:tabLst>
            </a:pPr>
            <a:endParaRPr lang="en-US" dirty="0"/>
          </a:p>
          <a:p>
            <a:r>
              <a:rPr lang="en-US" dirty="0"/>
              <a:t>Infrastructure and Security Risk Management</a:t>
            </a:r>
          </a:p>
          <a:p>
            <a:pPr marL="393192" lvl="1" indent="0">
              <a:buNone/>
              <a:tabLst>
                <a:tab pos="747713" algn="l"/>
              </a:tabLst>
            </a:pPr>
            <a:r>
              <a:rPr lang="en-US" dirty="0"/>
              <a:t>5.1. </a:t>
            </a:r>
            <a:r>
              <a:rPr lang="en-US" dirty="0" smtClean="0"/>
              <a:t>Technical </a:t>
            </a:r>
            <a:r>
              <a:rPr lang="en-US" dirty="0"/>
              <a:t>infrastructure risk management</a:t>
            </a:r>
          </a:p>
          <a:p>
            <a:pPr marL="393192" lvl="1" indent="0">
              <a:buNone/>
              <a:tabLst>
                <a:tab pos="747713" algn="l"/>
              </a:tabLst>
            </a:pPr>
            <a:r>
              <a:rPr lang="en-US" dirty="0" smtClean="0"/>
              <a:t>5.2.	Security </a:t>
            </a:r>
            <a:r>
              <a:rPr lang="en-US" dirty="0"/>
              <a:t>risk management</a:t>
            </a:r>
          </a:p>
          <a:p>
            <a:endParaRPr lang="en-US" dirty="0"/>
          </a:p>
        </p:txBody>
      </p:sp>
      <p:sp>
        <p:nvSpPr>
          <p:cNvPr id="6" name="Slide Number Placeholder 5"/>
          <p:cNvSpPr>
            <a:spLocks noGrp="1"/>
          </p:cNvSpPr>
          <p:nvPr>
            <p:ph type="sldNum" sz="quarter" idx="12"/>
          </p:nvPr>
        </p:nvSpPr>
        <p:spPr/>
        <p:txBody>
          <a:bodyPr/>
          <a:lstStyle/>
          <a:p>
            <a:fld id="{542147A5-ED52-4CCA-A185-CB371E4BBE65}" type="slidenum">
              <a:rPr lang="en-US" smtClean="0"/>
              <a:t>67</a:t>
            </a:fld>
            <a:endParaRPr lang="en-US"/>
          </a:p>
        </p:txBody>
      </p:sp>
    </p:spTree>
    <p:extLst>
      <p:ext uri="{BB962C8B-B14F-4D97-AF65-F5344CB8AC3E}">
        <p14:creationId xmlns:p14="http://schemas.microsoft.com/office/powerpoint/2010/main" val="2616808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 Do?</a:t>
            </a:r>
            <a:endParaRPr lang="en-US" dirty="0"/>
          </a:p>
        </p:txBody>
      </p:sp>
      <p:sp>
        <p:nvSpPr>
          <p:cNvPr id="3" name="Content Placeholder 2"/>
          <p:cNvSpPr>
            <a:spLocks noGrp="1"/>
          </p:cNvSpPr>
          <p:nvPr>
            <p:ph idx="1"/>
          </p:nvPr>
        </p:nvSpPr>
        <p:spPr/>
        <p:txBody>
          <a:bodyPr/>
          <a:lstStyle/>
          <a:p>
            <a:r>
              <a:rPr lang="en-US" dirty="0" smtClean="0"/>
              <a:t>Self-assessment</a:t>
            </a:r>
          </a:p>
          <a:p>
            <a:r>
              <a:rPr lang="en-US" dirty="0" smtClean="0"/>
              <a:t>Preparing for an ISO audit</a:t>
            </a:r>
          </a:p>
          <a:p>
            <a:r>
              <a:rPr lang="en-US" dirty="0" smtClean="0"/>
              <a:t>Commissioning an audit</a:t>
            </a:r>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68</a:t>
            </a:fld>
            <a:endParaRPr lang="en-US"/>
          </a:p>
        </p:txBody>
      </p:sp>
    </p:spTree>
    <p:extLst>
      <p:ext uri="{BB962C8B-B14F-4D97-AF65-F5344CB8AC3E}">
        <p14:creationId xmlns:p14="http://schemas.microsoft.com/office/powerpoint/2010/main" val="2757349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537"/>
            <a:ext cx="10972800" cy="1600200"/>
          </a:xfrm>
        </p:spPr>
        <p:txBody>
          <a:bodyPr/>
          <a:lstStyle/>
          <a:p>
            <a:r>
              <a:rPr lang="en-GB" sz="4400" dirty="0" smtClean="0"/>
              <a:t>Metrics 4.2.1-4.2.3</a:t>
            </a:r>
            <a:endParaRPr lang="en-US" sz="4400" dirty="0"/>
          </a:p>
        </p:txBody>
      </p:sp>
      <p:sp>
        <p:nvSpPr>
          <p:cNvPr id="3" name="Content Placeholder 2"/>
          <p:cNvSpPr>
            <a:spLocks noGrp="1"/>
          </p:cNvSpPr>
          <p:nvPr>
            <p:ph idx="1"/>
          </p:nvPr>
        </p:nvSpPr>
        <p:spPr>
          <a:xfrm>
            <a:off x="697832" y="1178375"/>
            <a:ext cx="10884568" cy="5688632"/>
          </a:xfrm>
        </p:spPr>
        <p:txBody>
          <a:bodyPr>
            <a:normAutofit/>
          </a:bodyPr>
          <a:lstStyle/>
          <a:p>
            <a:pPr marL="0" indent="0">
              <a:buNone/>
            </a:pPr>
            <a:r>
              <a:rPr lang="en-GB" sz="2400" dirty="0"/>
              <a:t>4.2 INGEST: CREATION OF THE AIP </a:t>
            </a:r>
          </a:p>
          <a:p>
            <a:r>
              <a:rPr lang="en-GB" sz="2400" dirty="0"/>
              <a:t>4.2.1 THE REPOSITORY SHALL HAVE FOR EACH AIP OR CLASS OF AIPS PRESERVED BY THE REPOSITORY AN ASSOCIATED DEFINITION THAT IS ADEQUATE FOR PARSING THE AIP AND FIT FOR LONG-TERM PRESERVATION NEEDS.</a:t>
            </a:r>
          </a:p>
          <a:p>
            <a:pPr lvl="1"/>
            <a:r>
              <a:rPr lang="en-GB" sz="1800" dirty="0"/>
              <a:t>4.2.1.1 The repository shall be able to identify which definition applies to which AIP. </a:t>
            </a:r>
          </a:p>
          <a:p>
            <a:pPr lvl="1"/>
            <a:r>
              <a:rPr lang="en-GB" sz="1800" dirty="0"/>
              <a:t>4.2.1.2  The repository shall have a definition of each AIP that is adequate for long term preservation, enabling the identification and parsing of all the required components within that AIP. </a:t>
            </a:r>
          </a:p>
          <a:p>
            <a:r>
              <a:rPr lang="en-GB" sz="2400" dirty="0"/>
              <a:t>4.2.2 THE REPOSITORY SHALL HAVE A DESCRIPTION OF HOW AIPS ARE CONSTRUCTED FROM SIPS. </a:t>
            </a:r>
          </a:p>
          <a:p>
            <a:r>
              <a:rPr lang="en-GB" sz="2400" dirty="0"/>
              <a:t>4.2.3 THE REPOSITORY SHALL DOCUMENT THE FINAL DISPOSITION OF ALL SIPS  </a:t>
            </a:r>
          </a:p>
          <a:p>
            <a:pPr lvl="1"/>
            <a:r>
              <a:rPr lang="en-GB" sz="1800" dirty="0"/>
              <a:t>4.2.3.1 </a:t>
            </a:r>
            <a:r>
              <a:rPr lang="en-GB" sz="1800" dirty="0" smtClean="0"/>
              <a:t>"</a:t>
            </a:r>
            <a:r>
              <a:rPr lang="en-GB" sz="1800" dirty="0"/>
              <a:t>The repository shall follow documented procedures if a SIP is not incorporated into an AIP or discarded and shall indicate why the SIP was not incorporated or discarded</a:t>
            </a:r>
            <a:r>
              <a:rPr lang="en-GB" sz="1800" dirty="0" smtClean="0"/>
              <a:t>."</a:t>
            </a:r>
            <a:endParaRPr lang="en-GB" sz="1800" dirty="0"/>
          </a:p>
        </p:txBody>
      </p:sp>
      <p:sp>
        <p:nvSpPr>
          <p:cNvPr id="4" name="Slide Number Placeholder 3"/>
          <p:cNvSpPr>
            <a:spLocks noGrp="1"/>
          </p:cNvSpPr>
          <p:nvPr>
            <p:ph type="sldNum" sz="quarter" idx="12"/>
          </p:nvPr>
        </p:nvSpPr>
        <p:spPr/>
        <p:txBody>
          <a:bodyPr/>
          <a:lstStyle/>
          <a:p>
            <a:fld id="{4FB0E12D-9565-4020-A2D9-57A3A93C960B}" type="slidenum">
              <a:rPr lang="en-US" smtClean="0"/>
              <a:pPr/>
              <a:t>69</a:t>
            </a:fld>
            <a:endParaRPr lang="en-US"/>
          </a:p>
        </p:txBody>
      </p:sp>
    </p:spTree>
    <p:extLst>
      <p:ext uri="{BB962C8B-B14F-4D97-AF65-F5344CB8AC3E}">
        <p14:creationId xmlns:p14="http://schemas.microsoft.com/office/powerpoint/2010/main" val="740774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Risk Assessment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Working </a:t>
            </a:r>
            <a:r>
              <a:rPr lang="en-US" dirty="0" smtClean="0"/>
              <a:t>in small groups, list as many risks as you can regarding your unit’s data and any digital repositories.</a:t>
            </a:r>
          </a:p>
          <a:p>
            <a:r>
              <a:rPr lang="en-US" dirty="0" smtClean="0"/>
              <a:t>For this exercise, these risks should focus on the continuity/authenticity of the data (e.g., data corruption).</a:t>
            </a:r>
            <a:endParaRPr lang="en-US" dirty="0"/>
          </a:p>
        </p:txBody>
      </p:sp>
    </p:spTree>
    <p:extLst>
      <p:ext uri="{BB962C8B-B14F-4D97-AF65-F5344CB8AC3E}">
        <p14:creationId xmlns:p14="http://schemas.microsoft.com/office/powerpoint/2010/main" val="34792351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4.2.4-4.2.5</a:t>
            </a:r>
            <a:endParaRPr lang="en-US" dirty="0"/>
          </a:p>
        </p:txBody>
      </p:sp>
      <p:sp>
        <p:nvSpPr>
          <p:cNvPr id="3" name="Content Placeholder 2"/>
          <p:cNvSpPr>
            <a:spLocks noGrp="1"/>
          </p:cNvSpPr>
          <p:nvPr>
            <p:ph idx="1"/>
          </p:nvPr>
        </p:nvSpPr>
        <p:spPr>
          <a:xfrm>
            <a:off x="609600" y="1600201"/>
            <a:ext cx="10972800" cy="4884820"/>
          </a:xfrm>
        </p:spPr>
        <p:txBody>
          <a:bodyPr>
            <a:normAutofit fontScale="92500"/>
          </a:bodyPr>
          <a:lstStyle/>
          <a:p>
            <a:r>
              <a:rPr lang="en-GB" sz="1800" dirty="0"/>
              <a:t>4.2.4  THE REPOSITORY SHALL HAVE AND USE A CONVENTION THAT GENERATES PERSISTENT, UNIQUE IDENTIFIERS FOR ALL AIPS</a:t>
            </a:r>
          </a:p>
          <a:p>
            <a:pPr lvl="1"/>
            <a:r>
              <a:rPr lang="en-GB" sz="1400" dirty="0"/>
              <a:t>4.2.4.1  The repository shall uniquely identify each AIP within the repository. </a:t>
            </a:r>
          </a:p>
          <a:p>
            <a:pPr lvl="1"/>
            <a:r>
              <a:rPr lang="en-GB" sz="1400" dirty="0"/>
              <a:t>4.2.4.1.1 The repository shall have unique identifiers. </a:t>
            </a:r>
          </a:p>
          <a:p>
            <a:pPr lvl="1"/>
            <a:r>
              <a:rPr lang="en-GB" sz="1400" dirty="0"/>
              <a:t>4.2.4.1.2 The repository shall assign and maintain persistent identifiers of the AIP and its components so as to be unique within the context of the repository. </a:t>
            </a:r>
          </a:p>
          <a:p>
            <a:pPr lvl="1"/>
            <a:r>
              <a:rPr lang="en-GB" sz="1400" dirty="0"/>
              <a:t>4.2.4.1.3 Documentation shall describe any processes used for changes to such identifiers. </a:t>
            </a:r>
          </a:p>
          <a:p>
            <a:pPr lvl="1"/>
            <a:r>
              <a:rPr lang="en-GB" sz="1400" dirty="0"/>
              <a:t>4.2.4.1.4 The repository shall be able to provide a complete list of all such identifiers and do spot checks for duplications. </a:t>
            </a:r>
          </a:p>
          <a:p>
            <a:pPr lvl="1"/>
            <a:r>
              <a:rPr lang="en-GB" sz="1400" dirty="0"/>
              <a:t>4.2.4.1.5 The system of identifiers shall be adequate to fit the repository’s current and foreseeable future requirements such as numbers of objects. </a:t>
            </a:r>
          </a:p>
          <a:p>
            <a:pPr lvl="1"/>
            <a:r>
              <a:rPr lang="en-GB" sz="1400" dirty="0"/>
              <a:t>4.2.4.2  The repository shall have a system of reliable linking/resolution services in order to find the uniquely identified object, regardless of its physical location. </a:t>
            </a:r>
          </a:p>
          <a:p>
            <a:r>
              <a:rPr lang="en-GB" sz="1800" dirty="0" smtClean="0"/>
              <a:t>4.2.5  </a:t>
            </a:r>
            <a:r>
              <a:rPr lang="en-GB" sz="1800" dirty="0"/>
              <a:t>THE REPOSITORY SHALL HAVE ACCESS TO NECESSARY TOOLS AND RESOURCES TO PROVIDE AUTHORITATIVE REPRESENTATION INFORMATION FOR ALL OF THE DIGITAL OBJECTS IT CONTAINS. </a:t>
            </a:r>
          </a:p>
          <a:p>
            <a:pPr lvl="1"/>
            <a:r>
              <a:rPr lang="en-GB" sz="1400" dirty="0"/>
              <a:t>4.2.5.1 The repository shall have tools or methods to identify the file type of all submitted Data Objects. </a:t>
            </a:r>
          </a:p>
          <a:p>
            <a:pPr lvl="1"/>
            <a:r>
              <a:rPr lang="en-GB" sz="1400" dirty="0"/>
              <a:t>4.2.5.2  The repository shall have tools or methods to determine what Representation Information is necessary to make each Data Object understandable to the Designated Community. </a:t>
            </a:r>
          </a:p>
          <a:p>
            <a:pPr lvl="1"/>
            <a:r>
              <a:rPr lang="en-GB" sz="1400" dirty="0"/>
              <a:t>4.2.5.3  The repository shall have access to the requisite Representation Information. </a:t>
            </a:r>
          </a:p>
          <a:p>
            <a:pPr lvl="1"/>
            <a:r>
              <a:rPr lang="en-GB" sz="1400" dirty="0"/>
              <a:t>4.2.5.4  The repository shall have tools or methods to ensure that the requisite Representation Information is persistently associated with the relevant Data Objects. </a:t>
            </a:r>
          </a:p>
          <a:p>
            <a:endParaRPr lang="en-US" dirty="0"/>
          </a:p>
        </p:txBody>
      </p:sp>
    </p:spTree>
    <p:extLst>
      <p:ext uri="{BB962C8B-B14F-4D97-AF65-F5344CB8AC3E}">
        <p14:creationId xmlns:p14="http://schemas.microsoft.com/office/powerpoint/2010/main" val="31555686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4.2.6-4.2.7</a:t>
            </a:r>
            <a:endParaRPr lang="en-US" dirty="0"/>
          </a:p>
        </p:txBody>
      </p:sp>
      <p:sp>
        <p:nvSpPr>
          <p:cNvPr id="3" name="Content Placeholder 2"/>
          <p:cNvSpPr>
            <a:spLocks noGrp="1"/>
          </p:cNvSpPr>
          <p:nvPr>
            <p:ph idx="1"/>
          </p:nvPr>
        </p:nvSpPr>
        <p:spPr>
          <a:xfrm>
            <a:off x="705281" y="1281113"/>
            <a:ext cx="10781438" cy="5257800"/>
          </a:xfrm>
        </p:spPr>
        <p:txBody>
          <a:bodyPr>
            <a:noAutofit/>
          </a:bodyPr>
          <a:lstStyle/>
          <a:p>
            <a:pPr marL="0" indent="0">
              <a:buNone/>
            </a:pPr>
            <a:r>
              <a:rPr lang="en-GB" sz="2000" dirty="0"/>
              <a:t>4.2 INGEST: CREATION OF THE AIP </a:t>
            </a:r>
          </a:p>
          <a:p>
            <a:r>
              <a:rPr lang="en-GB" sz="2000" dirty="0"/>
              <a:t>4.2.6  THE REPOSITORY SHALL HAVE DOCUMENTED PROCESSES FOR ACQUIRING PRESERVATION DESCRIPTION INFORMATION (PDI) FOR ITS ASSOCIATED CONTENT INFORMATION AND ACQUIRE PDI IN ACCORDANCE WITH THE DOCUMENTED PROCESSES.</a:t>
            </a:r>
          </a:p>
          <a:p>
            <a:pPr lvl="1"/>
            <a:r>
              <a:rPr lang="en-GB" sz="1600" dirty="0"/>
              <a:t>4.2.6.1 The repository shall have documented processes for acquiring PDI. </a:t>
            </a:r>
          </a:p>
          <a:p>
            <a:pPr lvl="1"/>
            <a:r>
              <a:rPr lang="en-GB" sz="1600" dirty="0"/>
              <a:t>4.2.6.2 The repository shall execute its documented processes for acquiring PDI. </a:t>
            </a:r>
          </a:p>
          <a:p>
            <a:pPr lvl="1"/>
            <a:r>
              <a:rPr lang="en-GB" sz="1600" dirty="0"/>
              <a:t>4.2.6.3  The repository shall ensure that the PDI is persistently associated with the relevant Content Information. </a:t>
            </a:r>
          </a:p>
          <a:p>
            <a:r>
              <a:rPr lang="en-GB" sz="2000" dirty="0"/>
              <a:t>4.2.7  THE REPOSITORY SHALL ENSURE THAT THE CONTENT INFORMATION OF THE AIPS IS UNDERSTANDABLE FOR THEIR DESIGNATED COMMUNITY AT THE TIME OF CREATION OF THE AIP. </a:t>
            </a:r>
          </a:p>
          <a:p>
            <a:pPr lvl="1"/>
            <a:r>
              <a:rPr lang="en-GB" sz="1600" dirty="0"/>
              <a:t>4.2.7.1 Repository shall have a documented process for testing understandability for their Designated Communities of the Content Information of the AIPs at their creation. </a:t>
            </a:r>
          </a:p>
          <a:p>
            <a:pPr lvl="1"/>
            <a:r>
              <a:rPr lang="en-GB" sz="1600" dirty="0"/>
              <a:t>4.2.7.2  The repository shall execute the testing process for each class of Content Information of the AIPs. </a:t>
            </a:r>
          </a:p>
          <a:p>
            <a:pPr lvl="1"/>
            <a:r>
              <a:rPr lang="en-GB" sz="1600" dirty="0"/>
              <a:t>4.2.7.3  The repository shall bring the Content Information of the AIP up to the required level of understandability if it fails the understandability testing. </a:t>
            </a:r>
          </a:p>
        </p:txBody>
      </p:sp>
      <p:sp>
        <p:nvSpPr>
          <p:cNvPr id="4" name="Slide Number Placeholder 3"/>
          <p:cNvSpPr>
            <a:spLocks noGrp="1"/>
          </p:cNvSpPr>
          <p:nvPr>
            <p:ph type="sldNum" sz="quarter" idx="12"/>
          </p:nvPr>
        </p:nvSpPr>
        <p:spPr/>
        <p:txBody>
          <a:bodyPr/>
          <a:lstStyle/>
          <a:p>
            <a:fld id="{4FB0E12D-9565-4020-A2D9-57A3A93C960B}" type="slidenum">
              <a:rPr lang="en-US" smtClean="0"/>
              <a:pPr/>
              <a:t>71</a:t>
            </a:fld>
            <a:endParaRPr lang="en-US"/>
          </a:p>
        </p:txBody>
      </p:sp>
    </p:spTree>
    <p:extLst>
      <p:ext uri="{BB962C8B-B14F-4D97-AF65-F5344CB8AC3E}">
        <p14:creationId xmlns:p14="http://schemas.microsoft.com/office/powerpoint/2010/main" val="13798834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4.2.8-4.2.10</a:t>
            </a:r>
            <a:endParaRPr lang="en-US" dirty="0"/>
          </a:p>
        </p:txBody>
      </p:sp>
      <p:sp>
        <p:nvSpPr>
          <p:cNvPr id="3" name="Content Placeholder 2"/>
          <p:cNvSpPr>
            <a:spLocks noGrp="1"/>
          </p:cNvSpPr>
          <p:nvPr>
            <p:ph idx="1"/>
          </p:nvPr>
        </p:nvSpPr>
        <p:spPr/>
        <p:txBody>
          <a:bodyPr/>
          <a:lstStyle/>
          <a:p>
            <a:r>
              <a:rPr lang="en-GB" dirty="0"/>
              <a:t>4.2.8  THE REPOSITORY SHALL VERIFY EACH AIP FOR COMPLETENESS AND CORRECTNESS AT THE POINT IT IS CREATED. </a:t>
            </a:r>
          </a:p>
          <a:p>
            <a:r>
              <a:rPr lang="en-GB" dirty="0"/>
              <a:t>4.2.9  THE REPOSITORY SHALL PROVIDE AN INDEPENDENT MECHANISM FOR VERIFYING THE INTEGRITY OF THE REPOSITORY COLLECTION/CONTENT. </a:t>
            </a:r>
          </a:p>
          <a:p>
            <a:r>
              <a:rPr lang="en-GB" dirty="0"/>
              <a:t>4.2.10 THE REPOSITORY SHALL HAVE CONTEMPORANEOUS RECORDS OF ACTIONS AND ADMINISTRATION PROCESSES THAT ARE RELEVANT TO AIP CREATION. </a:t>
            </a:r>
          </a:p>
          <a:p>
            <a:endParaRPr lang="en-US" dirty="0"/>
          </a:p>
        </p:txBody>
      </p:sp>
    </p:spTree>
    <p:extLst>
      <p:ext uri="{BB962C8B-B14F-4D97-AF65-F5344CB8AC3E}">
        <p14:creationId xmlns:p14="http://schemas.microsoft.com/office/powerpoint/2010/main" val="1081560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1"/>
          <p:cNvSpPr txBox="1">
            <a:spLocks noChangeArrowheads="1"/>
          </p:cNvSpPr>
          <p:nvPr/>
        </p:nvSpPr>
        <p:spPr bwMode="auto">
          <a:xfrm>
            <a:off x="5173664" y="349805"/>
            <a:ext cx="1296987" cy="738664"/>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400" dirty="0"/>
              <a:t>Archival Information Package</a:t>
            </a:r>
          </a:p>
        </p:txBody>
      </p:sp>
      <p:sp>
        <p:nvSpPr>
          <p:cNvPr id="62" name="TextBox 2"/>
          <p:cNvSpPr txBox="1">
            <a:spLocks noChangeArrowheads="1"/>
          </p:cNvSpPr>
          <p:nvPr/>
        </p:nvSpPr>
        <p:spPr bwMode="auto">
          <a:xfrm>
            <a:off x="8053388" y="2178605"/>
            <a:ext cx="1295400" cy="738664"/>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400"/>
              <a:t>Preservation Description</a:t>
            </a:r>
          </a:p>
          <a:p>
            <a:pPr algn="ctr">
              <a:defRPr/>
            </a:pPr>
            <a:r>
              <a:rPr lang="en-GB" sz="1400"/>
              <a:t>Information</a:t>
            </a:r>
          </a:p>
        </p:txBody>
      </p:sp>
      <p:sp>
        <p:nvSpPr>
          <p:cNvPr id="63" name="TextBox 3"/>
          <p:cNvSpPr txBox="1">
            <a:spLocks noChangeArrowheads="1"/>
          </p:cNvSpPr>
          <p:nvPr/>
        </p:nvSpPr>
        <p:spPr bwMode="auto">
          <a:xfrm>
            <a:off x="2952750" y="2284740"/>
            <a:ext cx="1295400" cy="52322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400"/>
              <a:t>Content Information</a:t>
            </a:r>
          </a:p>
        </p:txBody>
      </p:sp>
      <p:sp>
        <p:nvSpPr>
          <p:cNvPr id="68" name="Diamond 67"/>
          <p:cNvSpPr>
            <a:spLocks noChangeAspect="1"/>
          </p:cNvSpPr>
          <p:nvPr/>
        </p:nvSpPr>
        <p:spPr>
          <a:xfrm>
            <a:off x="6126163" y="1157288"/>
            <a:ext cx="190500" cy="18891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p>
        </p:txBody>
      </p:sp>
      <p:sp>
        <p:nvSpPr>
          <p:cNvPr id="70" name="Diamond 69"/>
          <p:cNvSpPr>
            <a:spLocks noChangeAspect="1"/>
          </p:cNvSpPr>
          <p:nvPr/>
        </p:nvSpPr>
        <p:spPr>
          <a:xfrm>
            <a:off x="5302250" y="1149351"/>
            <a:ext cx="190500" cy="18891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p>
        </p:txBody>
      </p:sp>
      <p:cxnSp>
        <p:nvCxnSpPr>
          <p:cNvPr id="72" name="Shape 11"/>
          <p:cNvCxnSpPr>
            <a:stCxn id="68" idx="2"/>
          </p:cNvCxnSpPr>
          <p:nvPr/>
        </p:nvCxnSpPr>
        <p:spPr>
          <a:xfrm rot="16200000" flipH="1">
            <a:off x="7067551" y="500063"/>
            <a:ext cx="787400" cy="2479675"/>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4" name="Shape 14"/>
          <p:cNvCxnSpPr>
            <a:stCxn id="70" idx="2"/>
          </p:cNvCxnSpPr>
          <p:nvPr/>
        </p:nvCxnSpPr>
        <p:spPr>
          <a:xfrm rot="5400000">
            <a:off x="4102100" y="836613"/>
            <a:ext cx="793750" cy="1797050"/>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48150" y="2546350"/>
            <a:ext cx="3805238" cy="1588"/>
          </a:xfrm>
          <a:prstGeom prst="line">
            <a:avLst/>
          </a:prstGeom>
          <a:ln w="317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9"/>
          <p:cNvSpPr txBox="1">
            <a:spLocks noChangeArrowheads="1"/>
          </p:cNvSpPr>
          <p:nvPr/>
        </p:nvSpPr>
        <p:spPr bwMode="auto">
          <a:xfrm>
            <a:off x="4946650" y="2547939"/>
            <a:ext cx="2298700" cy="307975"/>
          </a:xfrm>
          <a:prstGeom prst="rect">
            <a:avLst/>
          </a:prstGeom>
          <a:noFill/>
          <a:ln w="9525">
            <a:noFill/>
            <a:miter lim="800000"/>
            <a:headEnd/>
            <a:tailEnd/>
          </a:ln>
        </p:spPr>
        <p:txBody>
          <a:bodyPr>
            <a:spAutoFit/>
          </a:bodyPr>
          <a:lstStyle/>
          <a:p>
            <a:r>
              <a:rPr lang="en-GB" sz="1400">
                <a:latin typeface="Calibri" pitchFamily="34" charset="0"/>
              </a:rPr>
              <a:t>further described by</a:t>
            </a:r>
          </a:p>
        </p:txBody>
      </p:sp>
      <p:sp>
        <p:nvSpPr>
          <p:cNvPr id="78" name="TextBox 10"/>
          <p:cNvSpPr txBox="1">
            <a:spLocks noChangeArrowheads="1"/>
          </p:cNvSpPr>
          <p:nvPr/>
        </p:nvSpPr>
        <p:spPr bwMode="auto">
          <a:xfrm>
            <a:off x="2257425" y="554365"/>
            <a:ext cx="1295400" cy="52322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400" dirty="0"/>
              <a:t>Package Description</a:t>
            </a:r>
          </a:p>
        </p:txBody>
      </p:sp>
      <p:sp>
        <p:nvSpPr>
          <p:cNvPr id="79" name="TextBox 11"/>
          <p:cNvSpPr txBox="1">
            <a:spLocks noChangeArrowheads="1"/>
          </p:cNvSpPr>
          <p:nvPr/>
        </p:nvSpPr>
        <p:spPr bwMode="auto">
          <a:xfrm>
            <a:off x="8150225" y="490865"/>
            <a:ext cx="1295400" cy="52322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400"/>
              <a:t>Packaging Information</a:t>
            </a:r>
          </a:p>
        </p:txBody>
      </p:sp>
      <p:cxnSp>
        <p:nvCxnSpPr>
          <p:cNvPr id="80" name="Straight Connector 79"/>
          <p:cNvCxnSpPr/>
          <p:nvPr/>
        </p:nvCxnSpPr>
        <p:spPr>
          <a:xfrm>
            <a:off x="3552825" y="1000125"/>
            <a:ext cx="1620838" cy="1588"/>
          </a:xfrm>
          <a:prstGeom prst="line">
            <a:avLst/>
          </a:prstGeom>
          <a:ln w="317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3552825" y="598489"/>
            <a:ext cx="1620838" cy="1587"/>
          </a:xfrm>
          <a:prstGeom prst="straightConnector1">
            <a:avLst/>
          </a:prstGeom>
          <a:ln w="317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82" name="TextBox 14"/>
          <p:cNvSpPr txBox="1">
            <a:spLocks noChangeArrowheads="1"/>
          </p:cNvSpPr>
          <p:nvPr/>
        </p:nvSpPr>
        <p:spPr bwMode="auto">
          <a:xfrm>
            <a:off x="3600451" y="1001714"/>
            <a:ext cx="1573213" cy="523875"/>
          </a:xfrm>
          <a:prstGeom prst="rect">
            <a:avLst/>
          </a:prstGeom>
          <a:noFill/>
          <a:ln w="9525">
            <a:noFill/>
            <a:miter lim="800000"/>
            <a:headEnd/>
            <a:tailEnd/>
          </a:ln>
        </p:spPr>
        <p:txBody>
          <a:bodyPr>
            <a:spAutoFit/>
          </a:bodyPr>
          <a:lstStyle/>
          <a:p>
            <a:pPr algn="ctr"/>
            <a:r>
              <a:rPr lang="en-GB" sz="1400" dirty="0">
                <a:latin typeface="Calibri" pitchFamily="34" charset="0"/>
              </a:rPr>
              <a:t>derived</a:t>
            </a:r>
          </a:p>
          <a:p>
            <a:pPr algn="ctr"/>
            <a:r>
              <a:rPr lang="en-GB" sz="1400" dirty="0">
                <a:latin typeface="Calibri" pitchFamily="34" charset="0"/>
              </a:rPr>
              <a:t>from</a:t>
            </a:r>
          </a:p>
        </p:txBody>
      </p:sp>
      <p:sp>
        <p:nvSpPr>
          <p:cNvPr id="83" name="TextBox 15"/>
          <p:cNvSpPr txBox="1">
            <a:spLocks noChangeArrowheads="1"/>
          </p:cNvSpPr>
          <p:nvPr/>
        </p:nvSpPr>
        <p:spPr bwMode="auto">
          <a:xfrm>
            <a:off x="3552825" y="34926"/>
            <a:ext cx="1620838" cy="523875"/>
          </a:xfrm>
          <a:prstGeom prst="rect">
            <a:avLst/>
          </a:prstGeom>
          <a:noFill/>
          <a:ln w="9525">
            <a:noFill/>
            <a:miter lim="800000"/>
            <a:headEnd/>
            <a:tailEnd/>
          </a:ln>
        </p:spPr>
        <p:txBody>
          <a:bodyPr>
            <a:spAutoFit/>
          </a:bodyPr>
          <a:lstStyle/>
          <a:p>
            <a:pPr algn="ctr"/>
            <a:r>
              <a:rPr lang="en-GB" sz="1400">
                <a:latin typeface="Calibri" pitchFamily="34" charset="0"/>
              </a:rPr>
              <a:t>described</a:t>
            </a:r>
          </a:p>
          <a:p>
            <a:pPr algn="ctr"/>
            <a:r>
              <a:rPr lang="en-GB" sz="1400">
                <a:latin typeface="Calibri" pitchFamily="34" charset="0"/>
              </a:rPr>
              <a:t>by</a:t>
            </a:r>
          </a:p>
        </p:txBody>
      </p:sp>
      <p:cxnSp>
        <p:nvCxnSpPr>
          <p:cNvPr id="84" name="Straight Arrow Connector 83"/>
          <p:cNvCxnSpPr/>
          <p:nvPr/>
        </p:nvCxnSpPr>
        <p:spPr>
          <a:xfrm>
            <a:off x="6484939" y="595314"/>
            <a:ext cx="1665287" cy="1587"/>
          </a:xfrm>
          <a:prstGeom prst="straightConnector1">
            <a:avLst/>
          </a:prstGeom>
          <a:ln w="317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6484939" y="1001714"/>
            <a:ext cx="1665287" cy="1587"/>
          </a:xfrm>
          <a:prstGeom prst="straightConnector1">
            <a:avLst/>
          </a:prstGeom>
          <a:ln w="317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87" name="TextBox 18"/>
          <p:cNvSpPr txBox="1">
            <a:spLocks noChangeArrowheads="1"/>
          </p:cNvSpPr>
          <p:nvPr/>
        </p:nvSpPr>
        <p:spPr bwMode="auto">
          <a:xfrm>
            <a:off x="6484938" y="71439"/>
            <a:ext cx="1663700" cy="523875"/>
          </a:xfrm>
          <a:prstGeom prst="rect">
            <a:avLst/>
          </a:prstGeom>
          <a:noFill/>
          <a:ln w="9525">
            <a:noFill/>
            <a:miter lim="800000"/>
            <a:headEnd/>
            <a:tailEnd/>
          </a:ln>
        </p:spPr>
        <p:txBody>
          <a:bodyPr>
            <a:spAutoFit/>
          </a:bodyPr>
          <a:lstStyle/>
          <a:p>
            <a:pPr algn="ctr"/>
            <a:r>
              <a:rPr lang="en-GB" sz="1400">
                <a:latin typeface="Calibri" pitchFamily="34" charset="0"/>
              </a:rPr>
              <a:t>delimited</a:t>
            </a:r>
          </a:p>
          <a:p>
            <a:pPr algn="ctr"/>
            <a:r>
              <a:rPr lang="en-GB" sz="1400">
                <a:latin typeface="Calibri" pitchFamily="34" charset="0"/>
              </a:rPr>
              <a:t>by</a:t>
            </a:r>
          </a:p>
        </p:txBody>
      </p:sp>
      <p:sp>
        <p:nvSpPr>
          <p:cNvPr id="89" name="TextBox 19"/>
          <p:cNvSpPr txBox="1">
            <a:spLocks noChangeArrowheads="1"/>
          </p:cNvSpPr>
          <p:nvPr/>
        </p:nvSpPr>
        <p:spPr bwMode="auto">
          <a:xfrm>
            <a:off x="6484939" y="1003301"/>
            <a:ext cx="1677987" cy="307975"/>
          </a:xfrm>
          <a:prstGeom prst="rect">
            <a:avLst/>
          </a:prstGeom>
          <a:noFill/>
          <a:ln w="9525">
            <a:noFill/>
            <a:miter lim="800000"/>
            <a:headEnd/>
            <a:tailEnd/>
          </a:ln>
        </p:spPr>
        <p:txBody>
          <a:bodyPr>
            <a:spAutoFit/>
          </a:bodyPr>
          <a:lstStyle/>
          <a:p>
            <a:pPr algn="ctr"/>
            <a:r>
              <a:rPr lang="en-GB" sz="1400">
                <a:latin typeface="Calibri" pitchFamily="34" charset="0"/>
              </a:rPr>
              <a:t>identifies</a:t>
            </a:r>
          </a:p>
        </p:txBody>
      </p:sp>
      <p:sp>
        <p:nvSpPr>
          <p:cNvPr id="90" name="TextBox 20"/>
          <p:cNvSpPr txBox="1">
            <a:spLocks noChangeArrowheads="1"/>
          </p:cNvSpPr>
          <p:nvPr/>
        </p:nvSpPr>
        <p:spPr bwMode="auto">
          <a:xfrm>
            <a:off x="4784725" y="693739"/>
            <a:ext cx="323850" cy="307975"/>
          </a:xfrm>
          <a:prstGeom prst="rect">
            <a:avLst/>
          </a:prstGeom>
          <a:noFill/>
          <a:ln w="9525">
            <a:noFill/>
            <a:miter lim="800000"/>
            <a:headEnd/>
            <a:tailEnd/>
          </a:ln>
        </p:spPr>
        <p:txBody>
          <a:bodyPr>
            <a:spAutoFit/>
          </a:bodyPr>
          <a:lstStyle/>
          <a:p>
            <a:endParaRPr lang="en-GB" sz="1400">
              <a:latin typeface="Calibri" pitchFamily="34" charset="0"/>
            </a:endParaRPr>
          </a:p>
        </p:txBody>
      </p:sp>
      <p:sp>
        <p:nvSpPr>
          <p:cNvPr id="91" name="TextBox 30"/>
          <p:cNvSpPr txBox="1">
            <a:spLocks/>
          </p:cNvSpPr>
          <p:nvPr/>
        </p:nvSpPr>
        <p:spPr bwMode="auto">
          <a:xfrm>
            <a:off x="1860550" y="3920481"/>
            <a:ext cx="1150938" cy="461665"/>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200"/>
              <a:t>Data</a:t>
            </a:r>
          </a:p>
          <a:p>
            <a:pPr algn="ctr">
              <a:defRPr/>
            </a:pPr>
            <a:r>
              <a:rPr lang="en-GB" sz="1200"/>
              <a:t>Object</a:t>
            </a:r>
          </a:p>
        </p:txBody>
      </p:sp>
      <p:sp>
        <p:nvSpPr>
          <p:cNvPr id="92" name="TextBox 31"/>
          <p:cNvSpPr txBox="1">
            <a:spLocks/>
          </p:cNvSpPr>
          <p:nvPr/>
        </p:nvSpPr>
        <p:spPr bwMode="auto">
          <a:xfrm>
            <a:off x="3971926" y="3931936"/>
            <a:ext cx="1237814" cy="461665"/>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defRPr/>
            </a:pPr>
            <a:r>
              <a:rPr lang="en-GB" sz="1200"/>
              <a:t>Representation</a:t>
            </a:r>
          </a:p>
          <a:p>
            <a:pPr algn="ctr">
              <a:defRPr/>
            </a:pPr>
            <a:r>
              <a:rPr lang="en-GB" sz="1200"/>
              <a:t>Information</a:t>
            </a:r>
          </a:p>
        </p:txBody>
      </p:sp>
      <p:sp>
        <p:nvSpPr>
          <p:cNvPr id="96" name="TextBox 32"/>
          <p:cNvSpPr txBox="1">
            <a:spLocks/>
          </p:cNvSpPr>
          <p:nvPr/>
        </p:nvSpPr>
        <p:spPr bwMode="auto">
          <a:xfrm>
            <a:off x="1531938" y="5253801"/>
            <a:ext cx="819150" cy="40011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000"/>
              <a:t>Physical Object</a:t>
            </a:r>
          </a:p>
        </p:txBody>
      </p:sp>
      <p:sp>
        <p:nvSpPr>
          <p:cNvPr id="98" name="TextBox 33"/>
          <p:cNvSpPr txBox="1">
            <a:spLocks/>
          </p:cNvSpPr>
          <p:nvPr/>
        </p:nvSpPr>
        <p:spPr bwMode="auto">
          <a:xfrm>
            <a:off x="2517775" y="5253801"/>
            <a:ext cx="819150" cy="40011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000"/>
              <a:t>Digital Object</a:t>
            </a:r>
          </a:p>
        </p:txBody>
      </p:sp>
      <p:sp>
        <p:nvSpPr>
          <p:cNvPr id="100" name="TextBox 34"/>
          <p:cNvSpPr txBox="1">
            <a:spLocks/>
          </p:cNvSpPr>
          <p:nvPr/>
        </p:nvSpPr>
        <p:spPr bwMode="auto">
          <a:xfrm>
            <a:off x="3430288" y="5265718"/>
            <a:ext cx="876600" cy="40011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defRPr/>
            </a:pPr>
            <a:r>
              <a:rPr lang="en-GB" sz="1000" dirty="0"/>
              <a:t>Structure Information</a:t>
            </a:r>
          </a:p>
        </p:txBody>
      </p:sp>
      <p:sp>
        <p:nvSpPr>
          <p:cNvPr id="102" name="TextBox 35"/>
          <p:cNvSpPr txBox="1">
            <a:spLocks/>
          </p:cNvSpPr>
          <p:nvPr/>
        </p:nvSpPr>
        <p:spPr bwMode="auto">
          <a:xfrm>
            <a:off x="4640262" y="5295085"/>
            <a:ext cx="882949" cy="400110"/>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defRPr/>
            </a:pPr>
            <a:r>
              <a:rPr lang="en-GB" sz="1000"/>
              <a:t>Semantic Information</a:t>
            </a:r>
          </a:p>
        </p:txBody>
      </p:sp>
      <p:sp>
        <p:nvSpPr>
          <p:cNvPr id="103" name="TextBox 36"/>
          <p:cNvSpPr txBox="1">
            <a:spLocks/>
          </p:cNvSpPr>
          <p:nvPr/>
        </p:nvSpPr>
        <p:spPr bwMode="auto">
          <a:xfrm>
            <a:off x="6837373" y="5170314"/>
            <a:ext cx="699979" cy="307777"/>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lIns="0" tIns="0" rIns="0" bIns="0" anchor="ctr">
            <a:spAutoFit/>
          </a:bodyPr>
          <a:lstStyle/>
          <a:p>
            <a:pPr algn="ctr">
              <a:defRPr/>
            </a:pPr>
            <a:r>
              <a:rPr lang="en-GB" sz="1000" dirty="0"/>
              <a:t>Reference Information</a:t>
            </a:r>
          </a:p>
        </p:txBody>
      </p:sp>
      <p:sp>
        <p:nvSpPr>
          <p:cNvPr id="104" name="TextBox 37"/>
          <p:cNvSpPr txBox="1">
            <a:spLocks/>
          </p:cNvSpPr>
          <p:nvPr/>
        </p:nvSpPr>
        <p:spPr bwMode="auto">
          <a:xfrm>
            <a:off x="7562869" y="5652022"/>
            <a:ext cx="740575" cy="307777"/>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lIns="0" tIns="0" rIns="0" bIns="0" anchor="ctr">
            <a:spAutoFit/>
          </a:bodyPr>
          <a:lstStyle/>
          <a:p>
            <a:pPr algn="ctr">
              <a:defRPr/>
            </a:pPr>
            <a:r>
              <a:rPr lang="en-GB" sz="1000" dirty="0"/>
              <a:t>Provenance Information</a:t>
            </a:r>
          </a:p>
        </p:txBody>
      </p:sp>
      <p:sp>
        <p:nvSpPr>
          <p:cNvPr id="105" name="TextBox 38"/>
          <p:cNvSpPr txBox="1">
            <a:spLocks/>
          </p:cNvSpPr>
          <p:nvPr/>
        </p:nvSpPr>
        <p:spPr bwMode="auto">
          <a:xfrm>
            <a:off x="8281501" y="5168458"/>
            <a:ext cx="770261" cy="307777"/>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lIns="0" tIns="0" rIns="0" bIns="0" anchor="ctr">
            <a:spAutoFit/>
          </a:bodyPr>
          <a:lstStyle/>
          <a:p>
            <a:pPr algn="ctr">
              <a:defRPr/>
            </a:pPr>
            <a:r>
              <a:rPr lang="en-GB" sz="1000" dirty="0"/>
              <a:t>Context Information</a:t>
            </a:r>
          </a:p>
        </p:txBody>
      </p:sp>
      <p:sp>
        <p:nvSpPr>
          <p:cNvPr id="108" name="TextBox 39"/>
          <p:cNvSpPr txBox="1">
            <a:spLocks/>
          </p:cNvSpPr>
          <p:nvPr/>
        </p:nvSpPr>
        <p:spPr bwMode="auto">
          <a:xfrm>
            <a:off x="9121625" y="5715841"/>
            <a:ext cx="804428" cy="307777"/>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lIns="0" tIns="0" rIns="0" bIns="0" anchor="ctr">
            <a:spAutoFit/>
          </a:bodyPr>
          <a:lstStyle/>
          <a:p>
            <a:pPr algn="ctr">
              <a:defRPr/>
            </a:pPr>
            <a:r>
              <a:rPr lang="en-GB" sz="1000" dirty="0"/>
              <a:t>Fixity Information</a:t>
            </a:r>
          </a:p>
        </p:txBody>
      </p:sp>
      <p:sp>
        <p:nvSpPr>
          <p:cNvPr id="109" name="TextBox 40"/>
          <p:cNvSpPr txBox="1">
            <a:spLocks/>
          </p:cNvSpPr>
          <p:nvPr/>
        </p:nvSpPr>
        <p:spPr bwMode="auto">
          <a:xfrm>
            <a:off x="5726114" y="5176856"/>
            <a:ext cx="1044083" cy="564377"/>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defRPr/>
            </a:pPr>
            <a:r>
              <a:rPr lang="en-GB" sz="1000" dirty="0"/>
              <a:t>Other Representation Information</a:t>
            </a:r>
          </a:p>
        </p:txBody>
      </p:sp>
      <p:sp>
        <p:nvSpPr>
          <p:cNvPr id="110" name="TextBox 41"/>
          <p:cNvSpPr txBox="1">
            <a:spLocks noChangeArrowheads="1"/>
          </p:cNvSpPr>
          <p:nvPr/>
        </p:nvSpPr>
        <p:spPr bwMode="auto">
          <a:xfrm>
            <a:off x="3013075" y="4203701"/>
            <a:ext cx="1149350" cy="460375"/>
          </a:xfrm>
          <a:prstGeom prst="rect">
            <a:avLst/>
          </a:prstGeom>
          <a:noFill/>
          <a:ln w="9525">
            <a:noFill/>
            <a:miter lim="800000"/>
            <a:headEnd/>
            <a:tailEnd/>
          </a:ln>
        </p:spPr>
        <p:txBody>
          <a:bodyPr>
            <a:spAutoFit/>
          </a:bodyPr>
          <a:lstStyle/>
          <a:p>
            <a:r>
              <a:rPr lang="en-GB" sz="1200" dirty="0">
                <a:latin typeface="Calibri" pitchFamily="34" charset="0"/>
              </a:rPr>
              <a:t>Interpreted using</a:t>
            </a:r>
          </a:p>
        </p:txBody>
      </p:sp>
      <p:cxnSp>
        <p:nvCxnSpPr>
          <p:cNvPr id="111" name="Straight Arrow Connector 110"/>
          <p:cNvCxnSpPr/>
          <p:nvPr/>
        </p:nvCxnSpPr>
        <p:spPr>
          <a:xfrm>
            <a:off x="3011489" y="4151314"/>
            <a:ext cx="960437" cy="1587"/>
          </a:xfrm>
          <a:prstGeom prst="straightConnector1">
            <a:avLst/>
          </a:prstGeom>
          <a:ln w="317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2" name="Diamond 111"/>
          <p:cNvSpPr>
            <a:spLocks noChangeAspect="1"/>
          </p:cNvSpPr>
          <p:nvPr/>
        </p:nvSpPr>
        <p:spPr>
          <a:xfrm>
            <a:off x="3025776" y="2962276"/>
            <a:ext cx="142875" cy="14446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3" name="Diamond 112"/>
          <p:cNvSpPr>
            <a:spLocks noChangeAspect="1"/>
          </p:cNvSpPr>
          <p:nvPr/>
        </p:nvSpPr>
        <p:spPr>
          <a:xfrm>
            <a:off x="3810001" y="2971801"/>
            <a:ext cx="144463" cy="14446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14" name="Shape 47"/>
          <p:cNvCxnSpPr>
            <a:endCxn id="112" idx="2"/>
          </p:cNvCxnSpPr>
          <p:nvPr/>
        </p:nvCxnSpPr>
        <p:spPr>
          <a:xfrm rot="5400000" flipH="1" flipV="1">
            <a:off x="2424907" y="3118644"/>
            <a:ext cx="684212" cy="660400"/>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endCxn id="113" idx="2"/>
          </p:cNvCxnSpPr>
          <p:nvPr/>
        </p:nvCxnSpPr>
        <p:spPr>
          <a:xfrm rot="16200000" flipV="1">
            <a:off x="3877470" y="3120232"/>
            <a:ext cx="674687" cy="666750"/>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6" name="TextBox 51"/>
          <p:cNvSpPr txBox="1">
            <a:spLocks/>
          </p:cNvSpPr>
          <p:nvPr/>
        </p:nvSpPr>
        <p:spPr bwMode="auto">
          <a:xfrm>
            <a:off x="2517775" y="6374164"/>
            <a:ext cx="819150" cy="246221"/>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chor="ctr">
            <a:spAutoFit/>
          </a:bodyPr>
          <a:lstStyle/>
          <a:p>
            <a:pPr algn="ctr">
              <a:defRPr/>
            </a:pPr>
            <a:r>
              <a:rPr lang="en-GB" sz="1000" dirty="0"/>
              <a:t>Bit</a:t>
            </a:r>
          </a:p>
        </p:txBody>
      </p:sp>
      <p:cxnSp>
        <p:nvCxnSpPr>
          <p:cNvPr id="117" name="Elbow Connector 116"/>
          <p:cNvCxnSpPr>
            <a:endCxn id="137" idx="3"/>
          </p:cNvCxnSpPr>
          <p:nvPr/>
        </p:nvCxnSpPr>
        <p:spPr>
          <a:xfrm rot="5400000" flipH="1" flipV="1">
            <a:off x="1958976" y="4616451"/>
            <a:ext cx="460375" cy="495300"/>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endCxn id="137" idx="3"/>
          </p:cNvCxnSpPr>
          <p:nvPr/>
        </p:nvCxnSpPr>
        <p:spPr>
          <a:xfrm rot="16200000" flipV="1">
            <a:off x="2451895" y="4618833"/>
            <a:ext cx="460375" cy="490537"/>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9" name="Diamond 118"/>
          <p:cNvSpPr>
            <a:spLocks noChangeAspect="1"/>
          </p:cNvSpPr>
          <p:nvPr/>
        </p:nvSpPr>
        <p:spPr>
          <a:xfrm>
            <a:off x="8089901" y="2981326"/>
            <a:ext cx="144463" cy="14287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0" name="Diamond 119"/>
          <p:cNvSpPr>
            <a:spLocks noChangeAspect="1"/>
          </p:cNvSpPr>
          <p:nvPr/>
        </p:nvSpPr>
        <p:spPr>
          <a:xfrm>
            <a:off x="8353426" y="2981325"/>
            <a:ext cx="144462" cy="14446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1" name="Diamond 120"/>
          <p:cNvSpPr>
            <a:spLocks noChangeAspect="1"/>
          </p:cNvSpPr>
          <p:nvPr/>
        </p:nvSpPr>
        <p:spPr>
          <a:xfrm>
            <a:off x="8583605" y="2982913"/>
            <a:ext cx="144462" cy="14287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2" name="Diamond 121"/>
          <p:cNvSpPr>
            <a:spLocks noChangeAspect="1"/>
          </p:cNvSpPr>
          <p:nvPr/>
        </p:nvSpPr>
        <p:spPr>
          <a:xfrm>
            <a:off x="8835373" y="2982913"/>
            <a:ext cx="144462" cy="14287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23" name="Elbow Connector 122"/>
          <p:cNvCxnSpPr>
            <a:stCxn id="103" idx="0"/>
            <a:endCxn id="119" idx="2"/>
          </p:cNvCxnSpPr>
          <p:nvPr/>
        </p:nvCxnSpPr>
        <p:spPr>
          <a:xfrm rot="5400000" flipH="1" flipV="1">
            <a:off x="6676711" y="3608865"/>
            <a:ext cx="1970087" cy="1000758"/>
          </a:xfrm>
          <a:prstGeom prst="bentConnector3">
            <a:avLst>
              <a:gd name="adj1" fmla="val 55802"/>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endCxn id="120" idx="2"/>
          </p:cNvCxnSpPr>
          <p:nvPr/>
        </p:nvCxnSpPr>
        <p:spPr>
          <a:xfrm rot="5400000" flipH="1" flipV="1">
            <a:off x="6866665" y="4076635"/>
            <a:ext cx="2509839" cy="608145"/>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rot="5400000" flipH="1" flipV="1">
            <a:off x="7658848" y="4108449"/>
            <a:ext cx="1968500" cy="1"/>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8" idx="0"/>
            <a:endCxn id="122" idx="2"/>
          </p:cNvCxnSpPr>
          <p:nvPr/>
        </p:nvCxnSpPr>
        <p:spPr>
          <a:xfrm rot="16200000" flipV="1">
            <a:off x="7920696" y="4112697"/>
            <a:ext cx="2590053" cy="616235"/>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7" name="Diamond 126"/>
          <p:cNvSpPr>
            <a:spLocks noChangeAspect="1"/>
          </p:cNvSpPr>
          <p:nvPr/>
        </p:nvSpPr>
        <p:spPr>
          <a:xfrm>
            <a:off x="2855914" y="5813426"/>
            <a:ext cx="142875" cy="14446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28" name="Elbow Connector 127"/>
          <p:cNvCxnSpPr>
            <a:endCxn id="127" idx="2"/>
          </p:cNvCxnSpPr>
          <p:nvPr/>
        </p:nvCxnSpPr>
        <p:spPr>
          <a:xfrm rot="5400000" flipH="1" flipV="1">
            <a:off x="2838450" y="6048375"/>
            <a:ext cx="179388" cy="1588"/>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9" name="Diamond 128"/>
          <p:cNvSpPr>
            <a:spLocks noChangeAspect="1"/>
          </p:cNvSpPr>
          <p:nvPr/>
        </p:nvSpPr>
        <p:spPr>
          <a:xfrm>
            <a:off x="5030789" y="4511676"/>
            <a:ext cx="142875" cy="14287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0" name="Diamond 129"/>
          <p:cNvSpPr>
            <a:spLocks noChangeAspect="1"/>
          </p:cNvSpPr>
          <p:nvPr/>
        </p:nvSpPr>
        <p:spPr>
          <a:xfrm>
            <a:off x="4270376" y="4524376"/>
            <a:ext cx="144463" cy="14446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1" name="Diamond 130"/>
          <p:cNvSpPr>
            <a:spLocks noChangeAspect="1"/>
          </p:cNvSpPr>
          <p:nvPr/>
        </p:nvSpPr>
        <p:spPr>
          <a:xfrm>
            <a:off x="4041776" y="4521201"/>
            <a:ext cx="144463" cy="14287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32" name="Elbow Connector 131"/>
          <p:cNvCxnSpPr>
            <a:endCxn id="131" idx="2"/>
          </p:cNvCxnSpPr>
          <p:nvPr/>
        </p:nvCxnSpPr>
        <p:spPr>
          <a:xfrm rot="5400000" flipH="1" flipV="1">
            <a:off x="3790951" y="4770439"/>
            <a:ext cx="430213" cy="217487"/>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endCxn id="130" idx="2"/>
          </p:cNvCxnSpPr>
          <p:nvPr/>
        </p:nvCxnSpPr>
        <p:spPr>
          <a:xfrm rot="16200000" flipV="1">
            <a:off x="4483101" y="4527551"/>
            <a:ext cx="425450" cy="708025"/>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34" name="Elbow Connector 133"/>
          <p:cNvCxnSpPr>
            <a:endCxn id="129" idx="2"/>
          </p:cNvCxnSpPr>
          <p:nvPr/>
        </p:nvCxnSpPr>
        <p:spPr>
          <a:xfrm rot="16200000" flipV="1">
            <a:off x="5441950" y="4314825"/>
            <a:ext cx="439738" cy="1119188"/>
          </a:xfrm>
          <a:prstGeom prst="bentConnector3">
            <a:avLst>
              <a:gd name="adj1" fmla="val 50000"/>
            </a:avLst>
          </a:prstGeom>
          <a:ln w="317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5" name="TextBox 103"/>
          <p:cNvSpPr txBox="1">
            <a:spLocks noChangeArrowheads="1"/>
          </p:cNvSpPr>
          <p:nvPr/>
        </p:nvSpPr>
        <p:spPr bwMode="auto">
          <a:xfrm>
            <a:off x="4086225" y="5635626"/>
            <a:ext cx="781050" cy="646113"/>
          </a:xfrm>
          <a:prstGeom prst="rect">
            <a:avLst/>
          </a:prstGeom>
          <a:noFill/>
          <a:ln w="9525">
            <a:noFill/>
            <a:miter lim="800000"/>
            <a:headEnd/>
            <a:tailEnd/>
          </a:ln>
        </p:spPr>
        <p:txBody>
          <a:bodyPr>
            <a:spAutoFit/>
          </a:bodyPr>
          <a:lstStyle/>
          <a:p>
            <a:pPr algn="ctr"/>
            <a:r>
              <a:rPr lang="en-GB" sz="1200">
                <a:latin typeface="Calibri" pitchFamily="34" charset="0"/>
              </a:rPr>
              <a:t>adds meaning to</a:t>
            </a:r>
          </a:p>
        </p:txBody>
      </p:sp>
      <p:cxnSp>
        <p:nvCxnSpPr>
          <p:cNvPr id="136" name="Straight Arrow Connector 135"/>
          <p:cNvCxnSpPr>
            <a:stCxn id="102" idx="1"/>
            <a:endCxn id="83" idx="3"/>
          </p:cNvCxnSpPr>
          <p:nvPr/>
        </p:nvCxnSpPr>
        <p:spPr>
          <a:xfrm rot="10800000">
            <a:off x="4306889" y="5454650"/>
            <a:ext cx="333375" cy="1588"/>
          </a:xfrm>
          <a:prstGeom prst="straightConnector1">
            <a:avLst/>
          </a:prstGeom>
          <a:ln>
            <a:noFill/>
            <a:tailEnd type="arrow"/>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cxnSp>
      <p:sp>
        <p:nvSpPr>
          <p:cNvPr id="137" name="Isosceles Triangle 136"/>
          <p:cNvSpPr>
            <a:spLocks noChangeAspect="1"/>
          </p:cNvSpPr>
          <p:nvPr/>
        </p:nvSpPr>
        <p:spPr>
          <a:xfrm>
            <a:off x="2386013" y="4521201"/>
            <a:ext cx="100012" cy="1127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8" name="TextBox 36"/>
          <p:cNvSpPr txBox="1">
            <a:spLocks/>
          </p:cNvSpPr>
          <p:nvPr/>
        </p:nvSpPr>
        <p:spPr bwMode="auto">
          <a:xfrm>
            <a:off x="9804000" y="5165181"/>
            <a:ext cx="817972" cy="307777"/>
          </a:xfrm>
          <a:prstGeom prst="rect">
            <a:avLst/>
          </a:prstGeom>
          <a:ln w="19050">
            <a:solidFill>
              <a:schemeClr val="tx1"/>
            </a:solid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lIns="0" tIns="0" rIns="0" bIns="0" anchor="ctr">
            <a:spAutoFit/>
          </a:bodyPr>
          <a:lstStyle/>
          <a:p>
            <a:pPr algn="ctr">
              <a:defRPr/>
            </a:pPr>
            <a:r>
              <a:rPr lang="en-GB" sz="1000" dirty="0"/>
              <a:t>Access Rights Information</a:t>
            </a:r>
          </a:p>
        </p:txBody>
      </p:sp>
      <p:sp>
        <p:nvSpPr>
          <p:cNvPr id="139" name="Diamond 138"/>
          <p:cNvSpPr>
            <a:spLocks noChangeAspect="1"/>
          </p:cNvSpPr>
          <p:nvPr/>
        </p:nvSpPr>
        <p:spPr>
          <a:xfrm>
            <a:off x="9073198" y="2992438"/>
            <a:ext cx="144462" cy="14287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0" name="Shape 91"/>
          <p:cNvCxnSpPr>
            <a:stCxn id="139" idx="2"/>
            <a:endCxn id="138" idx="0"/>
          </p:cNvCxnSpPr>
          <p:nvPr/>
        </p:nvCxnSpPr>
        <p:spPr>
          <a:xfrm rot="16200000" flipH="1">
            <a:off x="8657226" y="3623515"/>
            <a:ext cx="1958976" cy="982571"/>
          </a:xfrm>
          <a:prstGeom prst="bentConnector3">
            <a:avLst>
              <a:gd name="adj1" fmla="val 46315"/>
            </a:avLst>
          </a:prstGeom>
          <a:ln w="31750">
            <a:solidFill>
              <a:schemeClr val="tx1"/>
            </a:solidFill>
            <a:prstDash val="soli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02" idx="1"/>
          </p:cNvCxnSpPr>
          <p:nvPr/>
        </p:nvCxnSpPr>
        <p:spPr>
          <a:xfrm rot="10800000" flipV="1">
            <a:off x="4306887" y="5453857"/>
            <a:ext cx="333376" cy="793"/>
          </a:xfrm>
          <a:prstGeom prst="straightConnector1">
            <a:avLst/>
          </a:prstGeom>
          <a:ln w="31750">
            <a:solidFill>
              <a:schemeClr val="tx1"/>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5124451" y="4151314"/>
            <a:ext cx="601663" cy="1587"/>
          </a:xfrm>
          <a:prstGeom prst="line">
            <a:avLst/>
          </a:prstGeom>
          <a:ln w="31750">
            <a:solidFill>
              <a:schemeClr val="tx1"/>
            </a:solidFill>
            <a:prstDash val="soli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5383213" y="3808413"/>
            <a:ext cx="685800" cy="1588"/>
          </a:xfrm>
          <a:prstGeom prst="line">
            <a:avLst/>
          </a:prstGeom>
          <a:ln w="31750">
            <a:solidFill>
              <a:schemeClr val="tx1"/>
            </a:solidFill>
            <a:prstDash val="soli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867275" y="3465513"/>
            <a:ext cx="859632" cy="1588"/>
          </a:xfrm>
          <a:prstGeom prst="line">
            <a:avLst/>
          </a:prstGeom>
          <a:ln w="31750">
            <a:solidFill>
              <a:schemeClr val="tx1"/>
            </a:solidFill>
            <a:prstDash val="soli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4705351" y="3629026"/>
            <a:ext cx="323848" cy="1588"/>
          </a:xfrm>
          <a:prstGeom prst="line">
            <a:avLst/>
          </a:prstGeom>
          <a:ln w="31750">
            <a:solidFill>
              <a:schemeClr val="tx1"/>
            </a:solidFill>
            <a:prstDash val="solid"/>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94" name="TextBox 41"/>
          <p:cNvSpPr txBox="1">
            <a:spLocks noChangeArrowheads="1"/>
          </p:cNvSpPr>
          <p:nvPr/>
        </p:nvSpPr>
        <p:spPr bwMode="auto">
          <a:xfrm>
            <a:off x="5741988" y="3330576"/>
            <a:ext cx="1149350" cy="460375"/>
          </a:xfrm>
          <a:prstGeom prst="rect">
            <a:avLst/>
          </a:prstGeom>
          <a:noFill/>
          <a:ln w="9525">
            <a:noFill/>
            <a:miter lim="800000"/>
            <a:headEnd/>
            <a:tailEnd/>
          </a:ln>
        </p:spPr>
        <p:txBody>
          <a:bodyPr>
            <a:spAutoFit/>
          </a:bodyPr>
          <a:lstStyle/>
          <a:p>
            <a:r>
              <a:rPr lang="en-GB" sz="1200" dirty="0">
                <a:latin typeface="Calibri" pitchFamily="34" charset="0"/>
              </a:rPr>
              <a:t>Interpreted using</a:t>
            </a:r>
          </a:p>
        </p:txBody>
      </p:sp>
      <p:sp>
        <p:nvSpPr>
          <p:cNvPr id="97" name="TextBox 41"/>
          <p:cNvSpPr txBox="1">
            <a:spLocks noChangeArrowheads="1"/>
          </p:cNvSpPr>
          <p:nvPr/>
        </p:nvSpPr>
        <p:spPr bwMode="auto">
          <a:xfrm>
            <a:off x="5173664" y="4152901"/>
            <a:ext cx="319087" cy="276999"/>
          </a:xfrm>
          <a:prstGeom prst="rect">
            <a:avLst/>
          </a:prstGeom>
          <a:noFill/>
          <a:ln w="9525">
            <a:noFill/>
            <a:miter lim="800000"/>
            <a:headEnd/>
            <a:tailEnd/>
          </a:ln>
        </p:spPr>
        <p:txBody>
          <a:bodyPr wrap="square">
            <a:spAutoFit/>
          </a:bodyPr>
          <a:lstStyle/>
          <a:p>
            <a:r>
              <a:rPr lang="en-GB" sz="1200" dirty="0">
                <a:latin typeface="Calibri" pitchFamily="34" charset="0"/>
              </a:rPr>
              <a:t>1</a:t>
            </a:r>
          </a:p>
        </p:txBody>
      </p:sp>
      <p:sp>
        <p:nvSpPr>
          <p:cNvPr id="99" name="TextBox 41"/>
          <p:cNvSpPr txBox="1">
            <a:spLocks noChangeArrowheads="1"/>
          </p:cNvSpPr>
          <p:nvPr/>
        </p:nvSpPr>
        <p:spPr bwMode="auto">
          <a:xfrm>
            <a:off x="4964907" y="3514746"/>
            <a:ext cx="319087" cy="276999"/>
          </a:xfrm>
          <a:prstGeom prst="rect">
            <a:avLst/>
          </a:prstGeom>
          <a:noFill/>
          <a:ln w="9525">
            <a:noFill/>
            <a:miter lim="800000"/>
            <a:headEnd/>
            <a:tailEnd/>
          </a:ln>
        </p:spPr>
        <p:txBody>
          <a:bodyPr wrap="square">
            <a:spAutoFit/>
          </a:bodyPr>
          <a:lstStyle/>
          <a:p>
            <a:r>
              <a:rPr lang="en-GB" sz="1200" dirty="0">
                <a:latin typeface="Calibri" pitchFamily="34" charset="0"/>
              </a:rPr>
              <a:t>*</a:t>
            </a:r>
          </a:p>
        </p:txBody>
      </p:sp>
      <p:sp>
        <p:nvSpPr>
          <p:cNvPr id="101" name="TextBox 41"/>
          <p:cNvSpPr txBox="1">
            <a:spLocks noChangeArrowheads="1"/>
          </p:cNvSpPr>
          <p:nvPr/>
        </p:nvSpPr>
        <p:spPr bwMode="auto">
          <a:xfrm>
            <a:off x="2950661" y="5741234"/>
            <a:ext cx="319087" cy="276999"/>
          </a:xfrm>
          <a:prstGeom prst="rect">
            <a:avLst/>
          </a:prstGeom>
          <a:noFill/>
          <a:ln w="9525">
            <a:noFill/>
            <a:miter lim="800000"/>
            <a:headEnd/>
            <a:tailEnd/>
          </a:ln>
        </p:spPr>
        <p:txBody>
          <a:bodyPr wrap="square">
            <a:spAutoFit/>
          </a:bodyPr>
          <a:lstStyle/>
          <a:p>
            <a:r>
              <a:rPr lang="en-GB" sz="1200" dirty="0">
                <a:latin typeface="Calibri" pitchFamily="34" charset="0"/>
              </a:rPr>
              <a:t>1</a:t>
            </a:r>
          </a:p>
        </p:txBody>
      </p:sp>
      <p:sp>
        <p:nvSpPr>
          <p:cNvPr id="106" name="TextBox 41"/>
          <p:cNvSpPr txBox="1">
            <a:spLocks noChangeArrowheads="1"/>
          </p:cNvSpPr>
          <p:nvPr/>
        </p:nvSpPr>
        <p:spPr bwMode="auto">
          <a:xfrm>
            <a:off x="2642451" y="5956531"/>
            <a:ext cx="442865" cy="184666"/>
          </a:xfrm>
          <a:prstGeom prst="rect">
            <a:avLst/>
          </a:prstGeom>
          <a:noFill/>
          <a:ln w="9525">
            <a:noFill/>
            <a:miter lim="800000"/>
            <a:headEnd/>
            <a:tailEnd/>
          </a:ln>
        </p:spPr>
        <p:txBody>
          <a:bodyPr wrap="square" lIns="0" tIns="0" rIns="0" bIns="0">
            <a:spAutoFit/>
          </a:bodyPr>
          <a:lstStyle/>
          <a:p>
            <a:r>
              <a:rPr lang="en-GB" sz="1200" dirty="0">
                <a:latin typeface="Calibri" pitchFamily="34" charset="0"/>
              </a:rPr>
              <a:t>1...*</a:t>
            </a:r>
          </a:p>
        </p:txBody>
      </p:sp>
      <p:sp>
        <p:nvSpPr>
          <p:cNvPr id="2" name="Slide Number Placeholder 1"/>
          <p:cNvSpPr>
            <a:spLocks noGrp="1"/>
          </p:cNvSpPr>
          <p:nvPr>
            <p:ph type="sldNum" sz="quarter" idx="12"/>
          </p:nvPr>
        </p:nvSpPr>
        <p:spPr/>
        <p:txBody>
          <a:bodyPr/>
          <a:lstStyle/>
          <a:p>
            <a:fld id="{4FB0E12D-9565-4020-A2D9-57A3A93C960B}" type="slidenum">
              <a:rPr lang="en-US" smtClean="0"/>
              <a:pPr/>
              <a:t>73</a:t>
            </a:fld>
            <a:endParaRPr lang="en-US"/>
          </a:p>
        </p:txBody>
      </p:sp>
    </p:spTree>
    <p:extLst>
      <p:ext uri="{BB962C8B-B14F-4D97-AF65-F5344CB8AC3E}">
        <p14:creationId xmlns:p14="http://schemas.microsoft.com/office/powerpoint/2010/main" val="12332616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4.2 context</a:t>
            </a:r>
            <a:endParaRPr lang="en-US" dirty="0"/>
          </a:p>
        </p:txBody>
      </p:sp>
      <p:sp>
        <p:nvSpPr>
          <p:cNvPr id="3" name="Content Placeholder 2"/>
          <p:cNvSpPr>
            <a:spLocks noGrp="1"/>
          </p:cNvSpPr>
          <p:nvPr>
            <p:ph idx="1"/>
          </p:nvPr>
        </p:nvSpPr>
        <p:spPr>
          <a:xfrm>
            <a:off x="1981200" y="1052736"/>
            <a:ext cx="3610744" cy="648072"/>
          </a:xfrm>
        </p:spPr>
        <p:txBody>
          <a:bodyPr>
            <a:normAutofit/>
          </a:bodyPr>
          <a:lstStyle/>
          <a:p>
            <a:pPr marL="0" indent="0">
              <a:buNone/>
            </a:pPr>
            <a:r>
              <a:rPr lang="en-GB" sz="1800" dirty="0"/>
              <a:t>4.2 INGEST: CREATION OF THE AIP </a:t>
            </a:r>
          </a:p>
        </p:txBody>
      </p:sp>
      <p:sp>
        <p:nvSpPr>
          <p:cNvPr id="4" name="Oval 3"/>
          <p:cNvSpPr/>
          <p:nvPr/>
        </p:nvSpPr>
        <p:spPr>
          <a:xfrm>
            <a:off x="2634422" y="2888940"/>
            <a:ext cx="2067203"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Submission Information Package</a:t>
            </a:r>
            <a:endParaRPr lang="en-US" b="1" dirty="0"/>
          </a:p>
        </p:txBody>
      </p:sp>
      <p:sp>
        <p:nvSpPr>
          <p:cNvPr id="5" name="Oval 4"/>
          <p:cNvSpPr/>
          <p:nvPr/>
        </p:nvSpPr>
        <p:spPr>
          <a:xfrm>
            <a:off x="6361118" y="2839372"/>
            <a:ext cx="2084923" cy="1129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Archival</a:t>
            </a:r>
          </a:p>
          <a:p>
            <a:pPr algn="ctr"/>
            <a:r>
              <a:rPr lang="en-GB" b="1" dirty="0"/>
              <a:t>Information Package</a:t>
            </a:r>
            <a:endParaRPr lang="en-US" b="1" dirty="0"/>
          </a:p>
        </p:txBody>
      </p:sp>
      <p:sp>
        <p:nvSpPr>
          <p:cNvPr id="9" name="Oval 8"/>
          <p:cNvSpPr/>
          <p:nvPr/>
        </p:nvSpPr>
        <p:spPr>
          <a:xfrm>
            <a:off x="4557609" y="508518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a:stCxn id="5" idx="6"/>
            <a:endCxn id="5" idx="0"/>
          </p:cNvCxnSpPr>
          <p:nvPr/>
        </p:nvCxnSpPr>
        <p:spPr>
          <a:xfrm flipH="1" flipV="1">
            <a:off x="7473933" y="2888940"/>
            <a:ext cx="972108" cy="540060"/>
          </a:xfrm>
          <a:prstGeom prst="curvedConnector4">
            <a:avLst>
              <a:gd name="adj1" fmla="val -122059"/>
              <a:gd name="adj2" fmla="val 351957"/>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5"/>
            <a:endCxn id="34" idx="1"/>
          </p:cNvCxnSpPr>
          <p:nvPr/>
        </p:nvCxnSpPr>
        <p:spPr>
          <a:xfrm rot="16200000" flipH="1">
            <a:off x="8325318" y="3646879"/>
            <a:ext cx="1279820" cy="1607822"/>
          </a:xfrm>
          <a:prstGeom prst="curvedConnector2">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4" idx="4"/>
            <a:endCxn id="9" idx="2"/>
          </p:cNvCxnSpPr>
          <p:nvPr/>
        </p:nvCxnSpPr>
        <p:spPr>
          <a:xfrm rot="16200000" flipH="1">
            <a:off x="3513493" y="4185084"/>
            <a:ext cx="1260140" cy="828092"/>
          </a:xfrm>
          <a:prstGeom prst="curvedConnector2">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4" idx="6"/>
            <a:endCxn id="5" idx="2"/>
          </p:cNvCxnSpPr>
          <p:nvPr/>
        </p:nvCxnSpPr>
        <p:spPr>
          <a:xfrm>
            <a:off x="4701625" y="3429000"/>
            <a:ext cx="1800200" cy="12700"/>
          </a:xfrm>
          <a:prstGeom prst="curvedConnector3">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92345" y="913585"/>
            <a:ext cx="1285247" cy="923330"/>
          </a:xfrm>
          <a:prstGeom prst="rect">
            <a:avLst/>
          </a:prstGeom>
          <a:noFill/>
        </p:spPr>
        <p:txBody>
          <a:bodyPr wrap="square" rtlCol="0">
            <a:spAutoFit/>
          </a:bodyPr>
          <a:lstStyle/>
          <a:p>
            <a:r>
              <a:rPr lang="en-GB" dirty="0"/>
              <a:t>Maintain RepInfo and PDI</a:t>
            </a:r>
            <a:endParaRPr lang="en-US" dirty="0"/>
          </a:p>
        </p:txBody>
      </p:sp>
      <p:sp>
        <p:nvSpPr>
          <p:cNvPr id="27" name="TextBox 26"/>
          <p:cNvSpPr txBox="1"/>
          <p:nvPr/>
        </p:nvSpPr>
        <p:spPr>
          <a:xfrm>
            <a:off x="7512060" y="5050051"/>
            <a:ext cx="1984414" cy="646331"/>
          </a:xfrm>
          <a:prstGeom prst="rect">
            <a:avLst/>
          </a:prstGeom>
          <a:noFill/>
        </p:spPr>
        <p:txBody>
          <a:bodyPr wrap="square" rtlCol="0">
            <a:spAutoFit/>
          </a:bodyPr>
          <a:lstStyle/>
          <a:p>
            <a:r>
              <a:rPr lang="en-GB" dirty="0"/>
              <a:t>Get information from the AIP</a:t>
            </a:r>
            <a:endParaRPr lang="en-US" dirty="0"/>
          </a:p>
        </p:txBody>
      </p:sp>
      <p:sp>
        <p:nvSpPr>
          <p:cNvPr id="28" name="TextBox 27"/>
          <p:cNvSpPr txBox="1"/>
          <p:nvPr/>
        </p:nvSpPr>
        <p:spPr>
          <a:xfrm>
            <a:off x="4050420" y="4127623"/>
            <a:ext cx="1984414" cy="646331"/>
          </a:xfrm>
          <a:prstGeom prst="rect">
            <a:avLst/>
          </a:prstGeom>
          <a:noFill/>
        </p:spPr>
        <p:txBody>
          <a:bodyPr wrap="square" rtlCol="0">
            <a:spAutoFit/>
          </a:bodyPr>
          <a:lstStyle/>
          <a:p>
            <a:r>
              <a:rPr lang="en-GB" dirty="0"/>
              <a:t>Discard all or part of SIPs</a:t>
            </a:r>
            <a:endParaRPr lang="en-US" dirty="0"/>
          </a:p>
        </p:txBody>
      </p:sp>
      <p:sp>
        <p:nvSpPr>
          <p:cNvPr id="29" name="TextBox 28"/>
          <p:cNvSpPr txBox="1"/>
          <p:nvPr/>
        </p:nvSpPr>
        <p:spPr>
          <a:xfrm>
            <a:off x="4731049" y="2189828"/>
            <a:ext cx="1872208" cy="1200329"/>
          </a:xfrm>
          <a:prstGeom prst="rect">
            <a:avLst/>
          </a:prstGeom>
          <a:noFill/>
        </p:spPr>
        <p:txBody>
          <a:bodyPr wrap="square" rtlCol="0">
            <a:spAutoFit/>
          </a:bodyPr>
          <a:lstStyle/>
          <a:p>
            <a:r>
              <a:rPr lang="en-GB" dirty="0"/>
              <a:t>Create AIP with adequate RepInfo and PDI</a:t>
            </a:r>
            <a:endParaRPr lang="en-US" dirty="0"/>
          </a:p>
        </p:txBody>
      </p:sp>
      <p:cxnSp>
        <p:nvCxnSpPr>
          <p:cNvPr id="32" name="Curved Connector 31"/>
          <p:cNvCxnSpPr>
            <a:stCxn id="33" idx="3"/>
            <a:endCxn id="4" idx="2"/>
          </p:cNvCxnSpPr>
          <p:nvPr/>
        </p:nvCxnSpPr>
        <p:spPr>
          <a:xfrm flipV="1">
            <a:off x="2086451" y="3429000"/>
            <a:ext cx="670959" cy="12902"/>
          </a:xfrm>
          <a:prstGeom prst="curvedConnector3">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73041" y="2037745"/>
            <a:ext cx="547971" cy="3012305"/>
          </a:xfrm>
          <a:prstGeom prst="rect">
            <a:avLst/>
          </a:prstGeom>
          <a:solidFill>
            <a:schemeClr val="accent3"/>
          </a:solidFill>
        </p:spPr>
        <p:txBody>
          <a:bodyPr vert="wordArtVert" wrap="square" rtlCol="0">
            <a:spAutoFit/>
          </a:bodyPr>
          <a:lstStyle/>
          <a:p>
            <a:r>
              <a:rPr lang="en-GB" b="1" dirty="0"/>
              <a:t>Producer</a:t>
            </a:r>
            <a:endParaRPr lang="en-US" b="1" dirty="0"/>
          </a:p>
        </p:txBody>
      </p:sp>
      <p:sp>
        <p:nvSpPr>
          <p:cNvPr id="34" name="TextBox 33"/>
          <p:cNvSpPr txBox="1"/>
          <p:nvPr/>
        </p:nvSpPr>
        <p:spPr>
          <a:xfrm>
            <a:off x="9769140" y="3686544"/>
            <a:ext cx="547971" cy="3034932"/>
          </a:xfrm>
          <a:prstGeom prst="rect">
            <a:avLst/>
          </a:prstGeom>
          <a:solidFill>
            <a:schemeClr val="accent3"/>
          </a:solidFill>
        </p:spPr>
        <p:txBody>
          <a:bodyPr vert="wordArtVert" wrap="square" rtlCol="0">
            <a:spAutoFit/>
          </a:bodyPr>
          <a:lstStyle/>
          <a:p>
            <a:r>
              <a:rPr lang="en-GB" b="1" dirty="0"/>
              <a:t>Consumer</a:t>
            </a:r>
            <a:endParaRPr lang="en-US" b="1" dirty="0"/>
          </a:p>
        </p:txBody>
      </p:sp>
      <p:sp>
        <p:nvSpPr>
          <p:cNvPr id="6" name="Rounded Rectangle 5"/>
          <p:cNvSpPr/>
          <p:nvPr/>
        </p:nvSpPr>
        <p:spPr>
          <a:xfrm>
            <a:off x="8446042" y="4127764"/>
            <a:ext cx="818311" cy="471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DIP</a:t>
            </a:r>
            <a:endParaRPr lang="en-US" dirty="0"/>
          </a:p>
        </p:txBody>
      </p:sp>
      <p:sp>
        <p:nvSpPr>
          <p:cNvPr id="7" name="Slide Number Placeholder 6"/>
          <p:cNvSpPr>
            <a:spLocks noGrp="1"/>
          </p:cNvSpPr>
          <p:nvPr>
            <p:ph type="sldNum" sz="quarter" idx="12"/>
          </p:nvPr>
        </p:nvSpPr>
        <p:spPr/>
        <p:txBody>
          <a:bodyPr/>
          <a:lstStyle/>
          <a:p>
            <a:fld id="{4FB0E12D-9565-4020-A2D9-57A3A93C960B}" type="slidenum">
              <a:rPr lang="en-US" smtClean="0"/>
              <a:pPr/>
              <a:t>74</a:t>
            </a:fld>
            <a:endParaRPr lang="en-US"/>
          </a:p>
        </p:txBody>
      </p:sp>
    </p:spTree>
    <p:extLst>
      <p:ext uri="{BB962C8B-B14F-4D97-AF65-F5344CB8AC3E}">
        <p14:creationId xmlns:p14="http://schemas.microsoft.com/office/powerpoint/2010/main" val="2324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26" grpId="0"/>
      <p:bldP spid="27" grpId="0"/>
      <p:bldP spid="28" grpId="0"/>
      <p:bldP spid="29" grpId="0"/>
      <p:bldP spid="33" grpId="0" animBg="1"/>
      <p:bldP spid="3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overview</a:t>
            </a:r>
            <a:endParaRPr lang="en-US" dirty="0"/>
          </a:p>
        </p:txBody>
      </p:sp>
      <p:sp>
        <p:nvSpPr>
          <p:cNvPr id="3" name="Content Placeholder 2"/>
          <p:cNvSpPr>
            <a:spLocks noGrp="1"/>
          </p:cNvSpPr>
          <p:nvPr>
            <p:ph idx="1"/>
          </p:nvPr>
        </p:nvSpPr>
        <p:spPr>
          <a:xfrm>
            <a:off x="854242" y="1340768"/>
            <a:ext cx="10536795" cy="5328592"/>
          </a:xfrm>
        </p:spPr>
        <p:txBody>
          <a:bodyPr>
            <a:normAutofit/>
          </a:bodyPr>
          <a:lstStyle/>
          <a:p>
            <a:r>
              <a:rPr lang="en-GB" dirty="0" smtClean="0"/>
              <a:t>ISO </a:t>
            </a:r>
            <a:r>
              <a:rPr lang="en-GB" dirty="0"/>
              <a:t>16363: Metric </a:t>
            </a:r>
            <a:r>
              <a:rPr lang="en-GB" dirty="0" smtClean="0"/>
              <a:t>4.2</a:t>
            </a:r>
          </a:p>
          <a:p>
            <a:pPr lvl="1"/>
            <a:r>
              <a:rPr lang="en-GB" dirty="0" smtClean="0"/>
              <a:t>Must know what happened to each SIP</a:t>
            </a:r>
          </a:p>
          <a:p>
            <a:pPr lvl="1"/>
            <a:r>
              <a:rPr lang="en-GB" dirty="0" smtClean="0"/>
              <a:t>Must know how AIP is constructed from SIPs</a:t>
            </a:r>
          </a:p>
          <a:p>
            <a:pPr lvl="2"/>
            <a:r>
              <a:rPr lang="en-GB" dirty="0" smtClean="0"/>
              <a:t>Must know the structure and construction of all AIPs</a:t>
            </a:r>
          </a:p>
          <a:p>
            <a:pPr lvl="2"/>
            <a:r>
              <a:rPr lang="en-GB" dirty="0" smtClean="0"/>
              <a:t>Must have RepInfo</a:t>
            </a:r>
          </a:p>
          <a:p>
            <a:pPr lvl="2"/>
            <a:r>
              <a:rPr lang="en-GB" dirty="0" smtClean="0"/>
              <a:t>Must have PDI</a:t>
            </a:r>
          </a:p>
          <a:p>
            <a:pPr lvl="1"/>
            <a:r>
              <a:rPr lang="en-GB" dirty="0" smtClean="0"/>
              <a:t>Must ensure collection of AIP is complete</a:t>
            </a:r>
          </a:p>
          <a:p>
            <a:pPr lvl="2"/>
            <a:r>
              <a:rPr lang="en-GB" dirty="0"/>
              <a:t>Must ensure integrity of the collections in the repository (i.e., no AIPs have gone missing</a:t>
            </a:r>
            <a:r>
              <a:rPr lang="en-GB" dirty="0" smtClean="0"/>
              <a:t>)</a:t>
            </a:r>
          </a:p>
          <a:p>
            <a:pPr lvl="1"/>
            <a:r>
              <a:rPr lang="en-GB" dirty="0" smtClean="0"/>
              <a:t>Must be able to locate AIPs</a:t>
            </a:r>
          </a:p>
          <a:p>
            <a:pPr lvl="1"/>
            <a:r>
              <a:rPr lang="en-GB" dirty="0" smtClean="0"/>
              <a:t>Must ensure AIP contents is understandable to Designated Community</a:t>
            </a:r>
          </a:p>
          <a:p>
            <a:pPr lvl="1"/>
            <a:r>
              <a:rPr lang="en-GB" dirty="0" smtClean="0"/>
              <a:t>Must have contemporaneous records</a:t>
            </a:r>
          </a:p>
          <a:p>
            <a:pPr lvl="1"/>
            <a:endParaRPr lang="en-GB" dirty="0" smtClean="0"/>
          </a:p>
          <a:p>
            <a:pPr lvl="1"/>
            <a:endParaRPr lang="en-GB" dirty="0" smtClean="0"/>
          </a:p>
          <a:p>
            <a:pPr lvl="1"/>
            <a:endParaRPr lang="en-GB" dirty="0" smtClean="0"/>
          </a:p>
          <a:p>
            <a:pPr lvl="1"/>
            <a:endParaRPr lang="en-GB" dirty="0" smtClean="0"/>
          </a:p>
        </p:txBody>
      </p:sp>
      <p:sp>
        <p:nvSpPr>
          <p:cNvPr id="4" name="Slide Number Placeholder 3"/>
          <p:cNvSpPr>
            <a:spLocks noGrp="1"/>
          </p:cNvSpPr>
          <p:nvPr>
            <p:ph type="sldNum" sz="quarter" idx="12"/>
          </p:nvPr>
        </p:nvSpPr>
        <p:spPr/>
        <p:txBody>
          <a:bodyPr/>
          <a:lstStyle/>
          <a:p>
            <a:fld id="{4FB0E12D-9565-4020-A2D9-57A3A93C960B}" type="slidenum">
              <a:rPr lang="en-US" smtClean="0"/>
              <a:pPr/>
              <a:t>75</a:t>
            </a:fld>
            <a:endParaRPr lang="en-US"/>
          </a:p>
        </p:txBody>
      </p:sp>
    </p:spTree>
    <p:extLst>
      <p:ext uri="{BB962C8B-B14F-4D97-AF65-F5344CB8AC3E}">
        <p14:creationId xmlns:p14="http://schemas.microsoft.com/office/powerpoint/2010/main" val="35995458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Self-Assessment</a:t>
            </a:r>
            <a:endParaRPr lang="en-US" dirty="0"/>
          </a:p>
        </p:txBody>
      </p:sp>
      <p:sp>
        <p:nvSpPr>
          <p:cNvPr id="3" name="Content Placeholder 2"/>
          <p:cNvSpPr>
            <a:spLocks noGrp="1"/>
          </p:cNvSpPr>
          <p:nvPr>
            <p:ph idx="1"/>
          </p:nvPr>
        </p:nvSpPr>
        <p:spPr>
          <a:xfrm>
            <a:off x="938463" y="1935480"/>
            <a:ext cx="10190748" cy="4389120"/>
          </a:xfrm>
        </p:spPr>
        <p:txBody>
          <a:bodyPr>
            <a:normAutofit fontScale="70000" lnSpcReduction="20000"/>
          </a:bodyPr>
          <a:lstStyle/>
          <a:p>
            <a:pPr>
              <a:lnSpc>
                <a:spcPct val="120000"/>
              </a:lnSpc>
            </a:pPr>
            <a:r>
              <a:rPr lang="en-US" dirty="0" smtClean="0"/>
              <a:t>DRAMBORA and ISO 16363 are complementary tools you can use to conduct a self-assessment.</a:t>
            </a:r>
          </a:p>
          <a:p>
            <a:pPr>
              <a:lnSpc>
                <a:spcPct val="120000"/>
              </a:lnSpc>
            </a:pPr>
            <a:r>
              <a:rPr lang="en-US" dirty="0" smtClean="0"/>
              <a:t>Pick one or, better, both. </a:t>
            </a:r>
          </a:p>
          <a:p>
            <a:pPr>
              <a:lnSpc>
                <a:spcPct val="120000"/>
              </a:lnSpc>
            </a:pPr>
            <a:r>
              <a:rPr lang="en-US" dirty="0" smtClean="0"/>
              <a:t>This will take a good deal of time but you will have a stronger repository when you are done.</a:t>
            </a:r>
          </a:p>
          <a:p>
            <a:pPr lvl="1">
              <a:lnSpc>
                <a:spcPct val="120000"/>
              </a:lnSpc>
            </a:pPr>
            <a:r>
              <a:rPr lang="en-US" dirty="0" smtClean="0"/>
              <a:t>You will know your repository in a very intimate way;</a:t>
            </a:r>
          </a:p>
          <a:p>
            <a:pPr lvl="1">
              <a:lnSpc>
                <a:spcPct val="120000"/>
              </a:lnSpc>
            </a:pPr>
            <a:r>
              <a:rPr lang="en-US" dirty="0" smtClean="0"/>
              <a:t>You will be able to spot weaknesses;</a:t>
            </a:r>
          </a:p>
          <a:p>
            <a:pPr lvl="1">
              <a:lnSpc>
                <a:spcPct val="120000"/>
              </a:lnSpc>
            </a:pPr>
            <a:r>
              <a:rPr lang="en-US" dirty="0" smtClean="0"/>
              <a:t>You will fix many of these along the way, especially by developing missing or weak policies (and before others know);</a:t>
            </a:r>
          </a:p>
          <a:p>
            <a:pPr lvl="1">
              <a:lnSpc>
                <a:spcPct val="120000"/>
              </a:lnSpc>
            </a:pPr>
            <a:r>
              <a:rPr lang="en-US" dirty="0" smtClean="0"/>
              <a:t>You will have data/facts to make a case to your resource allocators that you need more dollars/workers/hardware, etc.</a:t>
            </a:r>
          </a:p>
          <a:p>
            <a:pPr lvl="1">
              <a:lnSpc>
                <a:spcPct val="120000"/>
              </a:lnSpc>
            </a:pPr>
            <a:r>
              <a:rPr lang="en-US" dirty="0" smtClean="0"/>
              <a:t>No doubt in my mind that the time spent in self-assessment using these tools is worth every penny and minute.</a:t>
            </a:r>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76</a:t>
            </a:fld>
            <a:endParaRPr lang="en-US"/>
          </a:p>
        </p:txBody>
      </p:sp>
    </p:spTree>
    <p:extLst>
      <p:ext uri="{BB962C8B-B14F-4D97-AF65-F5344CB8AC3E}">
        <p14:creationId xmlns:p14="http://schemas.microsoft.com/office/powerpoint/2010/main" val="2700364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Assessment</a:t>
            </a:r>
            <a:endParaRPr lang="en-US" dirty="0"/>
          </a:p>
        </p:txBody>
      </p:sp>
      <p:sp>
        <p:nvSpPr>
          <p:cNvPr id="3" name="Content Placeholder 2"/>
          <p:cNvSpPr>
            <a:spLocks noGrp="1"/>
          </p:cNvSpPr>
          <p:nvPr>
            <p:ph idx="1"/>
          </p:nvPr>
        </p:nvSpPr>
        <p:spPr/>
        <p:txBody>
          <a:bodyPr/>
          <a:lstStyle/>
          <a:p>
            <a:r>
              <a:rPr lang="en-US" dirty="0" smtClean="0"/>
              <a:t>Internal Audit Tool </a:t>
            </a:r>
          </a:p>
          <a:p>
            <a:pPr lvl="1"/>
            <a:r>
              <a:rPr lang="en-US" dirty="0" smtClean="0"/>
              <a:t>Designed by Nancy McGovern</a:t>
            </a:r>
          </a:p>
          <a:p>
            <a:pPr lvl="1"/>
            <a:r>
              <a:rPr lang="en-US" dirty="0" smtClean="0"/>
              <a:t>Hosted at </a:t>
            </a:r>
            <a:r>
              <a:rPr lang="en-US" dirty="0" err="1" smtClean="0"/>
              <a:t>Archivematica</a:t>
            </a:r>
            <a:endParaRPr lang="en-US" dirty="0" smtClean="0"/>
          </a:p>
          <a:p>
            <a:pPr lvl="1"/>
            <a:r>
              <a:rPr lang="en-US" dirty="0" smtClean="0"/>
              <a:t>Helpful for both self- and peer-audits</a:t>
            </a:r>
          </a:p>
          <a:p>
            <a:pPr lvl="2"/>
            <a:r>
              <a:rPr lang="en-US" dirty="0" smtClean="0"/>
              <a:t>Responsibilities</a:t>
            </a:r>
          </a:p>
          <a:p>
            <a:pPr lvl="2"/>
            <a:r>
              <a:rPr lang="en-US" dirty="0" smtClean="0"/>
              <a:t>Requirements</a:t>
            </a:r>
          </a:p>
          <a:p>
            <a:pPr lvl="2"/>
            <a:r>
              <a:rPr lang="en-US" dirty="0" smtClean="0"/>
              <a:t>Status</a:t>
            </a:r>
            <a:endParaRPr lang="en-US" dirty="0"/>
          </a:p>
        </p:txBody>
      </p:sp>
    </p:spTree>
    <p:extLst>
      <p:ext uri="{BB962C8B-B14F-4D97-AF65-F5344CB8AC3E}">
        <p14:creationId xmlns:p14="http://schemas.microsoft.com/office/powerpoint/2010/main" val="28402993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15" r="18628"/>
          <a:stretch/>
        </p:blipFill>
        <p:spPr>
          <a:xfrm>
            <a:off x="0" y="186266"/>
            <a:ext cx="12161520" cy="6181725"/>
          </a:xfrm>
          <a:prstGeom prst="rect">
            <a:avLst/>
          </a:prstGeom>
        </p:spPr>
      </p:pic>
    </p:spTree>
    <p:extLst>
      <p:ext uri="{BB962C8B-B14F-4D97-AF65-F5344CB8AC3E}">
        <p14:creationId xmlns:p14="http://schemas.microsoft.com/office/powerpoint/2010/main" val="3382802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Preparing for an ISO 16363 Audit</a:t>
            </a:r>
            <a:endParaRPr lang="en-US"/>
          </a:p>
        </p:txBody>
      </p:sp>
      <p:sp>
        <p:nvSpPr>
          <p:cNvPr id="3" name="Content Placeholder 2"/>
          <p:cNvSpPr>
            <a:spLocks noGrp="1"/>
          </p:cNvSpPr>
          <p:nvPr>
            <p:ph idx="1"/>
          </p:nvPr>
        </p:nvSpPr>
        <p:spPr/>
        <p:txBody>
          <a:bodyPr/>
          <a:lstStyle/>
          <a:p>
            <a:r>
              <a:rPr lang="en-US" dirty="0" smtClean="0"/>
              <a:t>Read the standard and all the other guidelines</a:t>
            </a:r>
          </a:p>
          <a:p>
            <a:r>
              <a:rPr lang="en-US" dirty="0" smtClean="0"/>
              <a:t>Know thy repository</a:t>
            </a:r>
          </a:p>
          <a:p>
            <a:r>
              <a:rPr lang="en-US" dirty="0"/>
              <a:t>Conduct a </a:t>
            </a:r>
            <a:r>
              <a:rPr lang="en-US" dirty="0" smtClean="0"/>
              <a:t>self-assessment</a:t>
            </a:r>
          </a:p>
          <a:p>
            <a:r>
              <a:rPr lang="en-US" dirty="0" smtClean="0"/>
              <a:t>Find auditors…..</a:t>
            </a:r>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542147A5-ED52-4CCA-A185-CB371E4BBE65}" type="slidenum">
              <a:rPr lang="en-US" smtClean="0"/>
              <a:t>79</a:t>
            </a:fld>
            <a:endParaRPr lang="en-US"/>
          </a:p>
        </p:txBody>
      </p:sp>
    </p:spTree>
    <p:extLst>
      <p:ext uri="{BB962C8B-B14F-4D97-AF65-F5344CB8AC3E}">
        <p14:creationId xmlns:p14="http://schemas.microsoft.com/office/powerpoint/2010/main" val="1755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Types of Risks for Repositories</a:t>
            </a:r>
          </a:p>
        </p:txBody>
      </p:sp>
      <p:sp>
        <p:nvSpPr>
          <p:cNvPr id="3" name="Content Placeholder 2"/>
          <p:cNvSpPr>
            <a:spLocks noGrp="1"/>
          </p:cNvSpPr>
          <p:nvPr>
            <p:ph idx="1"/>
          </p:nvPr>
        </p:nvSpPr>
        <p:spPr>
          <a:xfrm>
            <a:off x="854242" y="1447801"/>
            <a:ext cx="10359190" cy="4525963"/>
          </a:xfrm>
        </p:spPr>
        <p:txBody>
          <a:bodyPr>
            <a:normAutofit lnSpcReduction="10000"/>
          </a:bodyPr>
          <a:lstStyle/>
          <a:p>
            <a:pPr marL="334963" indent="-334963">
              <a:spcBef>
                <a:spcPts val="600"/>
              </a:spcBef>
              <a:spcAft>
                <a:spcPts val="1500"/>
              </a:spcAft>
              <a:buFont typeface="Gill Sans MT" pitchFamily="32" charset="0"/>
              <a:buChar char="•"/>
              <a:tabLst>
                <a:tab pos="904875" algn="l"/>
                <a:tab pos="1819275" algn="l"/>
                <a:tab pos="2733675" algn="l"/>
                <a:tab pos="3648075" algn="l"/>
                <a:tab pos="4562475" algn="l"/>
                <a:tab pos="5476875" algn="l"/>
                <a:tab pos="6391275" algn="l"/>
                <a:tab pos="7305675" algn="l"/>
                <a:tab pos="8220075" algn="l"/>
                <a:tab pos="9134475" algn="l"/>
                <a:tab pos="10048875" algn="l"/>
              </a:tabLst>
              <a:defRPr/>
            </a:pPr>
            <a:r>
              <a:rPr lang="en-GB" sz="2400" b="1" dirty="0">
                <a:solidFill>
                  <a:srgbClr val="000000"/>
                </a:solidFill>
                <a:ea typeface="Lucida Sans Unicode" charset="0"/>
                <a:cs typeface="Lucida Sans Unicode" charset="0"/>
              </a:rPr>
              <a:t>Assets or activities fail</a:t>
            </a:r>
            <a:r>
              <a:rPr lang="en-GB" sz="2400" dirty="0">
                <a:solidFill>
                  <a:srgbClr val="000000"/>
                </a:solidFill>
                <a:ea typeface="Lucida Sans Unicode" charset="0"/>
                <a:cs typeface="Lucida Sans Unicode" charset="0"/>
              </a:rPr>
              <a:t> to achieve or adequately contribute to relevant goals or objectives</a:t>
            </a:r>
          </a:p>
          <a:p>
            <a:pPr marL="334963" indent="-334963">
              <a:spcBef>
                <a:spcPts val="600"/>
              </a:spcBef>
              <a:spcAft>
                <a:spcPts val="1500"/>
              </a:spcAft>
              <a:buFont typeface="Gill Sans MT" pitchFamily="32" charset="0"/>
              <a:buChar char="•"/>
              <a:tabLst>
                <a:tab pos="904875" algn="l"/>
                <a:tab pos="1819275" algn="l"/>
                <a:tab pos="2733675" algn="l"/>
                <a:tab pos="3648075" algn="l"/>
                <a:tab pos="4562475" algn="l"/>
                <a:tab pos="5476875" algn="l"/>
                <a:tab pos="6391275" algn="l"/>
                <a:tab pos="7305675" algn="l"/>
                <a:tab pos="8220075" algn="l"/>
                <a:tab pos="9134475" algn="l"/>
                <a:tab pos="10048875" algn="l"/>
              </a:tabLst>
              <a:defRPr/>
            </a:pPr>
            <a:r>
              <a:rPr lang="en-GB" sz="2400" b="1" dirty="0">
                <a:solidFill>
                  <a:srgbClr val="000000"/>
                </a:solidFill>
                <a:ea typeface="Lucida Sans Unicode" charset="0"/>
                <a:cs typeface="Lucida Sans Unicode" charset="0"/>
              </a:rPr>
              <a:t>Threats to organisational assets: </a:t>
            </a:r>
            <a:r>
              <a:rPr lang="en-GB" sz="2400" dirty="0">
                <a:solidFill>
                  <a:srgbClr val="000000"/>
                </a:solidFill>
                <a:ea typeface="Lucida Sans Unicode" charset="0"/>
                <a:cs typeface="Lucida Sans Unicode" charset="0"/>
              </a:rPr>
              <a:t>information (databases, data files, contracts, agreements, documentation, policies and procedures), software assets, physical assets, services and utilities, processes, people, intangibles such as reputation and cultural value</a:t>
            </a:r>
          </a:p>
          <a:p>
            <a:pPr marL="334963" indent="-334963">
              <a:spcBef>
                <a:spcPts val="600"/>
              </a:spcBef>
              <a:spcAft>
                <a:spcPts val="1500"/>
              </a:spcAft>
              <a:buFont typeface="Gill Sans MT" pitchFamily="32" charset="0"/>
              <a:buChar char="•"/>
              <a:tabLst>
                <a:tab pos="904875" algn="l"/>
                <a:tab pos="1819275" algn="l"/>
                <a:tab pos="2733675" algn="l"/>
                <a:tab pos="3648075" algn="l"/>
                <a:tab pos="4562475" algn="l"/>
                <a:tab pos="5476875" algn="l"/>
                <a:tab pos="6391275" algn="l"/>
                <a:tab pos="7305675" algn="l"/>
                <a:tab pos="8220075" algn="l"/>
                <a:tab pos="9134475" algn="l"/>
                <a:tab pos="10048875" algn="l"/>
              </a:tabLst>
              <a:defRPr/>
            </a:pPr>
            <a:r>
              <a:rPr lang="en-GB" sz="2400" dirty="0">
                <a:solidFill>
                  <a:srgbClr val="000000"/>
                </a:solidFill>
                <a:ea typeface="Lucida Sans Unicode" charset="0"/>
                <a:cs typeface="Lucida Sans Unicode" charset="0"/>
              </a:rPr>
              <a:t>Further, </a:t>
            </a:r>
            <a:r>
              <a:rPr lang="en-GB" sz="2400" b="1" dirty="0">
                <a:solidFill>
                  <a:srgbClr val="000000"/>
                </a:solidFill>
                <a:ea typeface="Lucida Sans Unicode" charset="0"/>
                <a:cs typeface="Lucida Sans Unicode" charset="0"/>
              </a:rPr>
              <a:t>internal threats</a:t>
            </a:r>
            <a:r>
              <a:rPr lang="en-GB" sz="2400" dirty="0">
                <a:solidFill>
                  <a:srgbClr val="000000"/>
                </a:solidFill>
                <a:ea typeface="Lucida Sans Unicode" charset="0"/>
                <a:cs typeface="Lucida Sans Unicode" charset="0"/>
              </a:rPr>
              <a:t> and </a:t>
            </a:r>
            <a:r>
              <a:rPr lang="en-GB" sz="2400" b="1" dirty="0">
                <a:solidFill>
                  <a:srgbClr val="000000"/>
                </a:solidFill>
                <a:ea typeface="Lucida Sans Unicode" charset="0"/>
                <a:cs typeface="Lucida Sans Unicode" charset="0"/>
              </a:rPr>
              <a:t>external threats</a:t>
            </a:r>
            <a:r>
              <a:rPr lang="en-GB" sz="2400" dirty="0">
                <a:solidFill>
                  <a:srgbClr val="000000"/>
                </a:solidFill>
                <a:ea typeface="Lucida Sans Unicode" charset="0"/>
                <a:cs typeface="Lucida Sans Unicode" charset="0"/>
              </a:rPr>
              <a:t> pose obstacles to success of one or more activities</a:t>
            </a:r>
          </a:p>
          <a:p>
            <a:pPr marL="334963" indent="-334963" algn="r">
              <a:spcBef>
                <a:spcPts val="600"/>
              </a:spcBef>
              <a:spcAft>
                <a:spcPts val="1500"/>
              </a:spcAft>
              <a:buNone/>
              <a:tabLst>
                <a:tab pos="904875" algn="l"/>
                <a:tab pos="1819275" algn="l"/>
                <a:tab pos="2733675" algn="l"/>
                <a:tab pos="3648075" algn="l"/>
                <a:tab pos="4562475" algn="l"/>
                <a:tab pos="5476875" algn="l"/>
                <a:tab pos="6391275" algn="l"/>
                <a:tab pos="7305675" algn="l"/>
                <a:tab pos="8220075" algn="l"/>
                <a:tab pos="9134475" algn="l"/>
                <a:tab pos="10048875" algn="l"/>
              </a:tabLst>
              <a:defRPr/>
            </a:pPr>
            <a:r>
              <a:rPr lang="en-GB" sz="2000" dirty="0">
                <a:solidFill>
                  <a:srgbClr val="000000"/>
                </a:solidFill>
                <a:ea typeface="Lucida Sans Unicode" charset="0"/>
                <a:cs typeface="Lucida Sans Unicode" charset="0"/>
              </a:rPr>
              <a:t>Ross, S. (2009). DRAMBORA in action. Interactive Demonstration, </a:t>
            </a:r>
            <a:br>
              <a:rPr lang="en-GB" sz="2000" dirty="0">
                <a:solidFill>
                  <a:srgbClr val="000000"/>
                </a:solidFill>
                <a:ea typeface="Lucida Sans Unicode" charset="0"/>
                <a:cs typeface="Lucida Sans Unicode" charset="0"/>
              </a:rPr>
            </a:br>
            <a:r>
              <a:rPr lang="en-GB" sz="2000" dirty="0">
                <a:solidFill>
                  <a:srgbClr val="000000"/>
                </a:solidFill>
                <a:ea typeface="Lucida Sans Unicode" charset="0"/>
                <a:cs typeface="Lucida Sans Unicode" charset="0"/>
              </a:rPr>
              <a:t>DigCCurr Professional Institute, Chapel Hill, NC, June 14-19, 2009. </a:t>
            </a:r>
          </a:p>
          <a:p>
            <a:pPr>
              <a:defRPr/>
            </a:pPr>
            <a:endParaRPr lang="en-US" sz="2400" dirty="0"/>
          </a:p>
        </p:txBody>
      </p:sp>
    </p:spTree>
    <p:extLst>
      <p:ext uri="{BB962C8B-B14F-4D97-AF65-F5344CB8AC3E}">
        <p14:creationId xmlns:p14="http://schemas.microsoft.com/office/powerpoint/2010/main" val="40589235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ANAB to Develop ISO 16363 Accrediting </a:t>
            </a:r>
            <a:r>
              <a:rPr lang="en-US" dirty="0" smtClean="0">
                <a:latin typeface="Verdana" panose="020B0604030504040204" pitchFamily="34" charset="0"/>
                <a:ea typeface="Verdana" panose="020B0604030504040204" pitchFamily="34" charset="0"/>
                <a:cs typeface="Verdana" panose="020B0604030504040204" pitchFamily="34" charset="0"/>
              </a:rPr>
              <a:t>Program</a:t>
            </a:r>
            <a:endParaRPr lang="en-US" dirty="0"/>
          </a:p>
        </p:txBody>
      </p:sp>
      <p:sp>
        <p:nvSpPr>
          <p:cNvPr id="7" name="Content Placeholder 6"/>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80</a:t>
            </a:fld>
            <a:endParaRPr lang="en-US"/>
          </a:p>
        </p:txBody>
      </p:sp>
      <p:sp>
        <p:nvSpPr>
          <p:cNvPr id="12" name="TextBox 11"/>
          <p:cNvSpPr txBox="1"/>
          <p:nvPr/>
        </p:nvSpPr>
        <p:spPr>
          <a:xfrm>
            <a:off x="2038729" y="2247155"/>
            <a:ext cx="8114543" cy="247760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t>ANSI-ASQ National Accreditation Board</a:t>
            </a:r>
            <a:endParaRPr lang="en-US" sz="2800" i="1" dirty="0">
              <a:hlinkClick r:id="rId3"/>
            </a:endParaRPr>
          </a:p>
          <a:p>
            <a:pPr marL="457200" indent="-457200">
              <a:lnSpc>
                <a:spcPct val="150000"/>
              </a:lnSpc>
              <a:buFont typeface="Arial" panose="020B0604020202020204" pitchFamily="34" charset="0"/>
              <a:buChar char="•"/>
            </a:pPr>
            <a:r>
              <a:rPr lang="en-US" sz="2800" i="1" dirty="0">
                <a:hlinkClick r:id="rId3"/>
              </a:rPr>
              <a:t>http://anab.org/media/53684/hu319.pdf</a:t>
            </a:r>
            <a:r>
              <a:rPr lang="en-US" sz="2800" i="1" dirty="0"/>
              <a:t> </a:t>
            </a:r>
            <a:endParaRPr lang="en-US" sz="2800" dirty="0"/>
          </a:p>
          <a:p>
            <a:pPr>
              <a:lnSpc>
                <a:spcPct val="150000"/>
              </a:lnSpc>
            </a:pPr>
            <a:endParaRPr lang="en-US" sz="3000" dirty="0"/>
          </a:p>
          <a:p>
            <a:endParaRPr lang="en-US" sz="2600" dirty="0"/>
          </a:p>
        </p:txBody>
      </p:sp>
    </p:spTree>
    <p:extLst>
      <p:ext uri="{BB962C8B-B14F-4D97-AF65-F5344CB8AC3E}">
        <p14:creationId xmlns:p14="http://schemas.microsoft.com/office/powerpoint/2010/main" val="22758812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ISO 16363</a:t>
            </a:r>
            <a:endParaRPr lang="en-US" dirty="0"/>
          </a:p>
        </p:txBody>
      </p:sp>
      <p:sp>
        <p:nvSpPr>
          <p:cNvPr id="3" name="Content Placeholder 2"/>
          <p:cNvSpPr>
            <a:spLocks noGrp="1"/>
          </p:cNvSpPr>
          <p:nvPr>
            <p:ph idx="1"/>
          </p:nvPr>
        </p:nvSpPr>
        <p:spPr/>
        <p:txBody>
          <a:bodyPr/>
          <a:lstStyle/>
          <a:p>
            <a:endParaRPr lang="en-US" dirty="0" smtClean="0"/>
          </a:p>
          <a:p>
            <a:r>
              <a:rPr lang="en-US" dirty="0" smtClean="0"/>
              <a:t>Break </a:t>
            </a:r>
            <a:r>
              <a:rPr lang="en-US" dirty="0" smtClean="0"/>
              <a:t>into small groups and discuss how your unit/organization could use ISO 16363 to improve your repositories and data management.</a:t>
            </a:r>
            <a:endParaRPr lang="en-US" dirty="0"/>
          </a:p>
        </p:txBody>
      </p:sp>
    </p:spTree>
    <p:extLst>
      <p:ext uri="{BB962C8B-B14F-4D97-AF65-F5344CB8AC3E}">
        <p14:creationId xmlns:p14="http://schemas.microsoft.com/office/powerpoint/2010/main" val="129090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xfrm>
            <a:off x="7291137" y="6126165"/>
            <a:ext cx="3962594" cy="1061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dirty="0"/>
              <a:t>L. Price &amp; A. Smith, "Managing Cultural Assets from a Business Perspective." CLIR, 2000.</a:t>
            </a:r>
          </a:p>
        </p:txBody>
      </p:sp>
      <p:sp>
        <p:nvSpPr>
          <p:cNvPr id="1026" name="Rectangle 2"/>
          <p:cNvSpPr>
            <a:spLocks noGrp="1" noChangeArrowheads="1"/>
          </p:cNvSpPr>
          <p:nvPr>
            <p:ph type="title"/>
          </p:nvPr>
        </p:nvSpPr>
        <p:spPr/>
        <p:txBody>
          <a:bodyPr/>
          <a:lstStyle/>
          <a:p>
            <a:pPr eaLnBrk="1" hangingPunct="1"/>
            <a:r>
              <a:rPr lang="en-US" altLang="en-US" dirty="0" smtClean="0"/>
              <a:t>Business Risk in Libraries/Archives</a:t>
            </a:r>
          </a:p>
        </p:txBody>
      </p:sp>
      <p:sp>
        <p:nvSpPr>
          <p:cNvPr id="1027" name="Rectangle 3"/>
          <p:cNvSpPr>
            <a:spLocks noGrp="1" noChangeArrowheads="1"/>
          </p:cNvSpPr>
          <p:nvPr>
            <p:ph type="body" idx="1"/>
          </p:nvPr>
        </p:nvSpPr>
        <p:spPr/>
        <p:txBody>
          <a:bodyPr/>
          <a:lstStyle/>
          <a:p>
            <a:pPr eaLnBrk="1" hangingPunct="1">
              <a:lnSpc>
                <a:spcPct val="90000"/>
              </a:lnSpc>
            </a:pPr>
            <a:r>
              <a:rPr lang="en-US" altLang="en-US" smtClean="0"/>
              <a:t>The risk-assessment model we’ll talk about today has its origins at LC.</a:t>
            </a:r>
          </a:p>
          <a:p>
            <a:pPr eaLnBrk="1" hangingPunct="1">
              <a:lnSpc>
                <a:spcPct val="90000"/>
              </a:lnSpc>
            </a:pPr>
            <a:r>
              <a:rPr lang="en-US" altLang="en-US" smtClean="0"/>
              <a:t>LC has an extensive internal audit system.</a:t>
            </a:r>
          </a:p>
          <a:p>
            <a:pPr eaLnBrk="1" hangingPunct="1">
              <a:lnSpc>
                <a:spcPct val="90000"/>
              </a:lnSpc>
            </a:pPr>
            <a:r>
              <a:rPr lang="en-US" altLang="en-US" smtClean="0"/>
              <a:t>Developed with financial auditors from KPMG LLP.</a:t>
            </a:r>
          </a:p>
          <a:p>
            <a:pPr eaLnBrk="1" hangingPunct="1">
              <a:lnSpc>
                <a:spcPct val="90000"/>
              </a:lnSpc>
            </a:pPr>
            <a:r>
              <a:rPr lang="en-US" altLang="en-US" smtClean="0"/>
              <a:t>First model to “account” for the well-being of heritage assets.</a:t>
            </a:r>
          </a:p>
        </p:txBody>
      </p:sp>
    </p:spTree>
    <p:extLst>
      <p:ext uri="{BB962C8B-B14F-4D97-AF65-F5344CB8AC3E}">
        <p14:creationId xmlns:p14="http://schemas.microsoft.com/office/powerpoint/2010/main" val="3920599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27">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27">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27">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2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INLS756">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Theme-INLS756</Template>
  <TotalTime>2541</TotalTime>
  <Words>5108</Words>
  <Application>Microsoft Office PowerPoint</Application>
  <PresentationFormat>Widescreen</PresentationFormat>
  <Paragraphs>609</Paragraphs>
  <Slides>81</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Calibri</vt:lpstr>
      <vt:lpstr>Century Gothic</vt:lpstr>
      <vt:lpstr>Courier New</vt:lpstr>
      <vt:lpstr>Gill Sans MT</vt:lpstr>
      <vt:lpstr>Lucida Sans Unicode</vt:lpstr>
      <vt:lpstr>Palatino Linotype</vt:lpstr>
      <vt:lpstr>Times New Roman</vt:lpstr>
      <vt:lpstr>Verdana</vt:lpstr>
      <vt:lpstr>Theme-INLS756</vt:lpstr>
      <vt:lpstr>4.2 Risk, Trustworthy Repositories, &amp; Audit</vt:lpstr>
      <vt:lpstr>Risk Management</vt:lpstr>
      <vt:lpstr>Risk</vt:lpstr>
      <vt:lpstr>Business Risk</vt:lpstr>
      <vt:lpstr>Defining Risk</vt:lpstr>
      <vt:lpstr>Risk Assessment &amp; Management</vt:lpstr>
      <vt:lpstr>Exercise 1: Risk Assessment</vt:lpstr>
      <vt:lpstr>Types of Risks for Repositories</vt:lpstr>
      <vt:lpstr>Business Risk in Libraries/Archives</vt:lpstr>
      <vt:lpstr>Determining Risk</vt:lpstr>
      <vt:lpstr>LC’s Business Risks</vt:lpstr>
      <vt:lpstr>LC’s Business Risks</vt:lpstr>
      <vt:lpstr>What Are Your Business Risks If Your Data Systems Fail?</vt:lpstr>
      <vt:lpstr>So, How Can You Deal with Risk?</vt:lpstr>
      <vt:lpstr>Simplified Risk Mitigation Model</vt:lpstr>
      <vt:lpstr>Establishing LC’s Risk</vt:lpstr>
      <vt:lpstr>Establish Relevant Controls</vt:lpstr>
      <vt:lpstr>Conducting Risk Assessment</vt:lpstr>
      <vt:lpstr>Managing Risk - ATAR</vt:lpstr>
      <vt:lpstr>Exercise 2: Risk Management</vt:lpstr>
      <vt:lpstr>Reducing Risk</vt:lpstr>
      <vt:lpstr>Interrelationships between Business Objectives, Strategies, Processes, &amp; Risks</vt:lpstr>
      <vt:lpstr>Risk Mitigation Flow Diagram</vt:lpstr>
      <vt:lpstr>DRAMBORA Digital Repository Audit Method Based on Risk Assessment</vt:lpstr>
      <vt:lpstr>http://repositoryaudit.eu</vt:lpstr>
      <vt:lpstr>PowerPoint Presentation</vt:lpstr>
      <vt:lpstr>What are Trustworthy Records/Data/ Digital Objects? </vt:lpstr>
      <vt:lpstr>Authentic</vt:lpstr>
      <vt:lpstr>Complete</vt:lpstr>
      <vt:lpstr>Reliable</vt:lpstr>
      <vt:lpstr>Now What?</vt:lpstr>
      <vt:lpstr>Trustworthy Repositories in the Old Days</vt:lpstr>
      <vt:lpstr>Why Is This No Longer Sufficient???</vt:lpstr>
      <vt:lpstr>Establishing Trustworthy Digital Repositories</vt:lpstr>
      <vt:lpstr>Highlights in History of Trustworthy Digital Repository Audit and Certification Activities</vt:lpstr>
      <vt:lpstr>“Trusted Digital Repositories”</vt:lpstr>
      <vt:lpstr>Attributes of a TDR - 2002</vt:lpstr>
      <vt:lpstr>OAIS 2002-2012</vt:lpstr>
      <vt:lpstr>PowerPoint Presentation</vt:lpstr>
      <vt:lpstr>Simple OAIS Model</vt:lpstr>
      <vt:lpstr>TRAC 2005-2007</vt:lpstr>
      <vt:lpstr>PowerPoint Presentation</vt:lpstr>
      <vt:lpstr>TRAC – 2005-2007</vt:lpstr>
      <vt:lpstr>CRL 10 Principles -2007</vt:lpstr>
      <vt:lpstr>Principles 1-4</vt:lpstr>
      <vt:lpstr>Principles 5-8</vt:lpstr>
      <vt:lpstr>Principles 9-10</vt:lpstr>
      <vt:lpstr>PowerPoint Presentation</vt:lpstr>
      <vt:lpstr>Data Seal of Approval - 2010</vt:lpstr>
      <vt:lpstr>Guidelines Related to Data Producers</vt:lpstr>
      <vt:lpstr>Guidelines Related to Repositories</vt:lpstr>
      <vt:lpstr>Guidelines Related to Repositories</vt:lpstr>
      <vt:lpstr>Guidelines Related to Data Consumers </vt:lpstr>
      <vt:lpstr>Seals Acquired Around the World</vt:lpstr>
      <vt:lpstr>NESTOR - 2009</vt:lpstr>
      <vt:lpstr>PowerPoint Presentation</vt:lpstr>
      <vt:lpstr>PowerPoint Presentation</vt:lpstr>
      <vt:lpstr>PowerPoint Presentation</vt:lpstr>
      <vt:lpstr>European Framework for Audit and Certification of Trustworthy Repositories</vt:lpstr>
      <vt:lpstr>ISO 16363 &amp; 16919</vt:lpstr>
      <vt:lpstr>Get Your Standards</vt:lpstr>
      <vt:lpstr>ISO 16363 - 2012</vt:lpstr>
      <vt:lpstr>Initial Audit - Overview</vt:lpstr>
      <vt:lpstr>Repository Point of View: Application for the Audit </vt:lpstr>
      <vt:lpstr>ISO 16363</vt:lpstr>
      <vt:lpstr>ISO 16363</vt:lpstr>
      <vt:lpstr>ISO 16363</vt:lpstr>
      <vt:lpstr>What To Do?</vt:lpstr>
      <vt:lpstr>Metrics 4.2.1-4.2.3</vt:lpstr>
      <vt:lpstr>Metrics 4.2.4-4.2.5</vt:lpstr>
      <vt:lpstr>Metrics 4.2.6-4.2.7</vt:lpstr>
      <vt:lpstr>Metrics 4.2.8-4.2.10</vt:lpstr>
      <vt:lpstr>PowerPoint Presentation</vt:lpstr>
      <vt:lpstr>Metrics 4.2 context</vt:lpstr>
      <vt:lpstr>Metrics overview</vt:lpstr>
      <vt:lpstr>Self-Assessment</vt:lpstr>
      <vt:lpstr>Peer Assessment</vt:lpstr>
      <vt:lpstr>PowerPoint Presentation</vt:lpstr>
      <vt:lpstr>Preparing for an ISO 16363 Audit</vt:lpstr>
      <vt:lpstr>ANAB to Develop ISO 16363 Accrediting Program</vt:lpstr>
      <vt:lpstr>Exercise 3: ISO 16363</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Tibbo, Helen R</dc:creator>
  <cp:lastModifiedBy>Tibbo, Helen R</cp:lastModifiedBy>
  <cp:revision>42</cp:revision>
  <dcterms:created xsi:type="dcterms:W3CDTF">2016-01-09T03:09:25Z</dcterms:created>
  <dcterms:modified xsi:type="dcterms:W3CDTF">2016-08-22T22:19:47Z</dcterms:modified>
</cp:coreProperties>
</file>