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0"/>
  </p:notesMasterIdLst>
  <p:sldIdLst>
    <p:sldId id="256" r:id="rId2"/>
    <p:sldId id="260" r:id="rId3"/>
    <p:sldId id="262" r:id="rId4"/>
    <p:sldId id="263" r:id="rId5"/>
    <p:sldId id="264" r:id="rId6"/>
    <p:sldId id="265" r:id="rId7"/>
    <p:sldId id="364" r:id="rId8"/>
    <p:sldId id="266" r:id="rId9"/>
    <p:sldId id="267" r:id="rId10"/>
    <p:sldId id="268" r:id="rId11"/>
    <p:sldId id="269" r:id="rId12"/>
    <p:sldId id="270" r:id="rId13"/>
    <p:sldId id="272" r:id="rId14"/>
    <p:sldId id="273" r:id="rId15"/>
    <p:sldId id="346" r:id="rId16"/>
    <p:sldId id="275" r:id="rId17"/>
    <p:sldId id="276" r:id="rId18"/>
    <p:sldId id="277" r:id="rId19"/>
    <p:sldId id="278" r:id="rId20"/>
    <p:sldId id="279" r:id="rId21"/>
    <p:sldId id="280" r:id="rId22"/>
    <p:sldId id="37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67" r:id="rId41"/>
    <p:sldId id="368"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71" r:id="rId61"/>
    <p:sldId id="372" r:id="rId62"/>
    <p:sldId id="316" r:id="rId63"/>
    <p:sldId id="317" r:id="rId64"/>
    <p:sldId id="318" r:id="rId65"/>
    <p:sldId id="319" r:id="rId66"/>
    <p:sldId id="320" r:id="rId67"/>
    <p:sldId id="321" r:id="rId68"/>
    <p:sldId id="322" r:id="rId69"/>
    <p:sldId id="325" r:id="rId70"/>
    <p:sldId id="327" r:id="rId71"/>
    <p:sldId id="328" r:id="rId72"/>
    <p:sldId id="369" r:id="rId73"/>
    <p:sldId id="329" r:id="rId74"/>
    <p:sldId id="330" r:id="rId75"/>
    <p:sldId id="331" r:id="rId76"/>
    <p:sldId id="332" r:id="rId77"/>
    <p:sldId id="333" r:id="rId78"/>
    <p:sldId id="334" r:id="rId79"/>
    <p:sldId id="335" r:id="rId80"/>
    <p:sldId id="336" r:id="rId81"/>
    <p:sldId id="337" r:id="rId82"/>
    <p:sldId id="347" r:id="rId83"/>
    <p:sldId id="373" r:id="rId84"/>
    <p:sldId id="338"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6" r:id="rId102"/>
    <p:sldId id="365" r:id="rId103"/>
    <p:sldId id="339" r:id="rId104"/>
    <p:sldId id="340" r:id="rId105"/>
    <p:sldId id="341" r:id="rId106"/>
    <p:sldId id="342" r:id="rId107"/>
    <p:sldId id="343" r:id="rId108"/>
    <p:sldId id="344"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3605" autoAdjust="0"/>
  </p:normalViewPr>
  <p:slideViewPr>
    <p:cSldViewPr snapToGrid="0">
      <p:cViewPr varScale="1">
        <p:scale>
          <a:sx n="113" d="100"/>
          <a:sy n="113" d="100"/>
        </p:scale>
        <p:origin x="1224"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9F66-C34B-4F19-BC8E-AEA551198532}" type="datetimeFigureOut">
              <a:rPr lang="en-US" smtClean="0"/>
              <a:t>8/1/2016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27C9-2B5D-43A9-8CD8-A93A2A08272D}" type="slidenum">
              <a:rPr lang="en-US" smtClean="0"/>
              <a:t>‹#›</a:t>
            </a:fld>
            <a:endParaRPr lang="en-US"/>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a:p>
        </p:txBody>
      </p:sp>
    </p:spTree>
    <p:extLst>
      <p:ext uri="{BB962C8B-B14F-4D97-AF65-F5344CB8AC3E}">
        <p14:creationId xmlns:p14="http://schemas.microsoft.com/office/powerpoint/2010/main" val="95549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1D5DAA-1ACD-4D6E-9E44-59C8FC149D57}" type="slidenum">
              <a:rPr lang="en-US" altLang="en-US" sz="1300" smtClean="0"/>
              <a:pPr>
                <a:spcBef>
                  <a:spcPct val="0"/>
                </a:spcBef>
              </a:pPr>
              <a:t>2</a:t>
            </a:fld>
            <a:endParaRPr lang="en-US" altLang="en-US" sz="1300" smtClean="0"/>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55425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DFCE98-80BA-40C2-8D3B-B4B7EE0D2CB9}" type="slidenum">
              <a:rPr lang="en-US" altLang="en-US" sz="1300" smtClean="0"/>
              <a:pPr>
                <a:spcBef>
                  <a:spcPct val="0"/>
                </a:spcBef>
              </a:pPr>
              <a:t>55</a:t>
            </a:fld>
            <a:endParaRPr lang="en-US" altLang="en-US" sz="1300"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Transformation is also often called migration or transformative migration.</a:t>
            </a:r>
          </a:p>
        </p:txBody>
      </p:sp>
    </p:spTree>
    <p:extLst>
      <p:ext uri="{BB962C8B-B14F-4D97-AF65-F5344CB8AC3E}">
        <p14:creationId xmlns:p14="http://schemas.microsoft.com/office/powerpoint/2010/main" val="343155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ED169D-840F-4700-9021-AF622DFF2434}" type="slidenum">
              <a:rPr lang="en-US" altLang="en-US" sz="1300" smtClean="0"/>
              <a:pPr>
                <a:spcBef>
                  <a:spcPct val="0"/>
                </a:spcBef>
              </a:pPr>
              <a:t>56</a:t>
            </a:fld>
            <a:endParaRPr lang="en-US" altLang="en-US" sz="1300" smtClean="0"/>
          </a:p>
        </p:txBody>
      </p:sp>
      <p:sp>
        <p:nvSpPr>
          <p:cNvPr id="61443" name="Rectangle 2"/>
          <p:cNvSpPr>
            <a:spLocks noGrp="1" noRot="1" noChangeAspect="1" noChangeArrowheads="1" noTextEdit="1"/>
          </p:cNvSpPr>
          <p:nvPr>
            <p:ph type="sldImg"/>
          </p:nvPr>
        </p:nvSpPr>
        <p:spPr bwMode="auto">
          <a:xfrm>
            <a:off x="1462088" y="960438"/>
            <a:ext cx="4387850" cy="3290887"/>
          </a:xfrm>
          <a:solidFill>
            <a:srgbClr val="FFFFFF"/>
          </a:solidFill>
          <a:ln>
            <a:solidFill>
              <a:srgbClr val="000000"/>
            </a:solidFill>
            <a:miter lim="800000"/>
            <a:headEnd/>
            <a:tailEnd/>
          </a:ln>
        </p:spPr>
      </p:sp>
      <p:sp>
        <p:nvSpPr>
          <p:cNvPr id="61444" name="Rectangle 3"/>
          <p:cNvSpPr>
            <a:spLocks noGrp="1" noChangeArrowheads="1"/>
          </p:cNvSpPr>
          <p:nvPr>
            <p:ph type="body" idx="1"/>
          </p:nvPr>
        </p:nvSpPr>
        <p:spPr bwMode="auto">
          <a:xfrm>
            <a:off x="1116013" y="4572000"/>
            <a:ext cx="5087937" cy="188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pPr eaLnBrk="1" hangingPunct="1"/>
            <a:endParaRPr lang="en-US" altLang="en-US" smtClean="0"/>
          </a:p>
        </p:txBody>
      </p:sp>
    </p:spTree>
    <p:extLst>
      <p:ext uri="{BB962C8B-B14F-4D97-AF65-F5344CB8AC3E}">
        <p14:creationId xmlns:p14="http://schemas.microsoft.com/office/powerpoint/2010/main" val="328177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A51F8B-D885-48C0-96CA-48569B94B5A9}" type="slidenum">
              <a:rPr lang="en-US" altLang="en-US" sz="1300" smtClean="0">
                <a:latin typeface="Arial" panose="020B0604020202020204" pitchFamily="34" charset="0"/>
              </a:rPr>
              <a:pPr>
                <a:spcBef>
                  <a:spcPct val="0"/>
                </a:spcBef>
              </a:pPr>
              <a:t>103</a:t>
            </a:fld>
            <a:endParaRPr lang="en-US" altLang="en-US" sz="1300"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76550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105</a:t>
            </a:fld>
            <a:endParaRPr lang="en-US"/>
          </a:p>
        </p:txBody>
      </p:sp>
    </p:spTree>
    <p:extLst>
      <p:ext uri="{BB962C8B-B14F-4D97-AF65-F5344CB8AC3E}">
        <p14:creationId xmlns:p14="http://schemas.microsoft.com/office/powerpoint/2010/main" val="169149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D037F5-722B-4423-BCAA-4AF972F71259}"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Levels of Representation and Curatorial Implications</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51368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476528-F679-408B-99B7-1F0B10D7850A}"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Levels of Representation and Curatorial Implications</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3776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D677B-1AD1-4518-A794-4ABB3817DA0E}"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Levels of Representation and Curatorial Implications</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04836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F5CB-000C-4766-BD60-7D57DDE8B559}"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Levels of Representation and Curatorial Implications</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07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20F9F-28E8-41A8-9BED-FA04CBEB228E}" type="datetime1">
              <a:rPr lang="en-US" smtClean="0"/>
              <a:t>8/1/2016</a:t>
            </a:fld>
            <a:endParaRPr lang="en-US"/>
          </a:p>
        </p:txBody>
      </p:sp>
      <p:sp>
        <p:nvSpPr>
          <p:cNvPr id="5" name="Footer Placeholder 4"/>
          <p:cNvSpPr>
            <a:spLocks noGrp="1"/>
          </p:cNvSpPr>
          <p:nvPr>
            <p:ph type="ftr" sz="quarter" idx="11"/>
          </p:nvPr>
        </p:nvSpPr>
        <p:spPr/>
        <p:txBody>
          <a:bodyPr/>
          <a:lstStyle/>
          <a:p>
            <a:r>
              <a:rPr lang="en-US" smtClean="0"/>
              <a:t>Cal Lee - Levels of Representation and Curatorial Implications</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047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6713EA-9404-4B56-8F98-50CEED911C23}" type="datetime1">
              <a:rPr lang="en-US" smtClean="0"/>
              <a:t>8/1/2016</a:t>
            </a:fld>
            <a:endParaRPr lang="en-US"/>
          </a:p>
        </p:txBody>
      </p:sp>
      <p:sp>
        <p:nvSpPr>
          <p:cNvPr id="6" name="Footer Placeholder 5"/>
          <p:cNvSpPr>
            <a:spLocks noGrp="1"/>
          </p:cNvSpPr>
          <p:nvPr>
            <p:ph type="ftr" sz="quarter" idx="11"/>
          </p:nvPr>
        </p:nvSpPr>
        <p:spPr/>
        <p:txBody>
          <a:bodyPr/>
          <a:lstStyle/>
          <a:p>
            <a:r>
              <a:rPr lang="en-US" smtClean="0"/>
              <a:t>Cal Lee - Levels of Representation and Curatorial Implications</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41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A332D9-D438-4E9A-ABD3-DBF0D17661A4}" type="datetime1">
              <a:rPr lang="en-US" smtClean="0"/>
              <a:t>8/1/2016</a:t>
            </a:fld>
            <a:endParaRPr lang="en-US"/>
          </a:p>
        </p:txBody>
      </p:sp>
      <p:sp>
        <p:nvSpPr>
          <p:cNvPr id="8" name="Footer Placeholder 7"/>
          <p:cNvSpPr>
            <a:spLocks noGrp="1"/>
          </p:cNvSpPr>
          <p:nvPr>
            <p:ph type="ftr" sz="quarter" idx="11"/>
          </p:nvPr>
        </p:nvSpPr>
        <p:spPr/>
        <p:txBody>
          <a:bodyPr/>
          <a:lstStyle/>
          <a:p>
            <a:r>
              <a:rPr lang="en-US" smtClean="0"/>
              <a:t>Cal Lee - Levels of Representation and Curatorial Implications</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5338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23F9A9-E9A5-40CC-9210-8BA1DC80D895}" type="datetime1">
              <a:rPr lang="en-US" smtClean="0"/>
              <a:t>8/1/2016</a:t>
            </a:fld>
            <a:endParaRPr lang="en-US"/>
          </a:p>
        </p:txBody>
      </p:sp>
      <p:sp>
        <p:nvSpPr>
          <p:cNvPr id="4" name="Footer Placeholder 3"/>
          <p:cNvSpPr>
            <a:spLocks noGrp="1"/>
          </p:cNvSpPr>
          <p:nvPr>
            <p:ph type="ftr" sz="quarter" idx="11"/>
          </p:nvPr>
        </p:nvSpPr>
        <p:spPr/>
        <p:txBody>
          <a:bodyPr/>
          <a:lstStyle/>
          <a:p>
            <a:r>
              <a:rPr lang="en-US" smtClean="0"/>
              <a:t>Cal Lee - Levels of Representation and Curatorial Implications</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44474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71678-0886-43D8-80EE-ED78881EE663}" type="datetime1">
              <a:rPr lang="en-US" smtClean="0"/>
              <a:t>8/1/2016</a:t>
            </a:fld>
            <a:endParaRPr lang="en-US"/>
          </a:p>
        </p:txBody>
      </p:sp>
      <p:sp>
        <p:nvSpPr>
          <p:cNvPr id="3" name="Footer Placeholder 2"/>
          <p:cNvSpPr>
            <a:spLocks noGrp="1"/>
          </p:cNvSpPr>
          <p:nvPr>
            <p:ph type="ftr" sz="quarter" idx="11"/>
          </p:nvPr>
        </p:nvSpPr>
        <p:spPr/>
        <p:txBody>
          <a:bodyPr/>
          <a:lstStyle/>
          <a:p>
            <a:r>
              <a:rPr lang="en-US" smtClean="0"/>
              <a:t>Cal Lee - Levels of Representation and Curatorial Implications</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1535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A65F3-55F2-4263-8302-A4247C9B3B43}" type="datetime1">
              <a:rPr lang="en-US" smtClean="0"/>
              <a:t>8/1/2016</a:t>
            </a:fld>
            <a:endParaRPr lang="en-US"/>
          </a:p>
        </p:txBody>
      </p:sp>
      <p:sp>
        <p:nvSpPr>
          <p:cNvPr id="6" name="Footer Placeholder 5"/>
          <p:cNvSpPr>
            <a:spLocks noGrp="1"/>
          </p:cNvSpPr>
          <p:nvPr>
            <p:ph type="ftr" sz="quarter" idx="11"/>
          </p:nvPr>
        </p:nvSpPr>
        <p:spPr/>
        <p:txBody>
          <a:bodyPr/>
          <a:lstStyle/>
          <a:p>
            <a:r>
              <a:rPr lang="en-US" smtClean="0"/>
              <a:t>Cal Lee - Levels of Representation and Curatorial Implications</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29996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5EB41-319D-4EBA-900D-0D625D8D9EB1}" type="datetime1">
              <a:rPr lang="en-US" smtClean="0"/>
              <a:t>8/1/2016</a:t>
            </a:fld>
            <a:endParaRPr lang="en-US"/>
          </a:p>
        </p:txBody>
      </p:sp>
      <p:sp>
        <p:nvSpPr>
          <p:cNvPr id="6" name="Footer Placeholder 5"/>
          <p:cNvSpPr>
            <a:spLocks noGrp="1"/>
          </p:cNvSpPr>
          <p:nvPr>
            <p:ph type="ftr" sz="quarter" idx="11"/>
          </p:nvPr>
        </p:nvSpPr>
        <p:spPr/>
        <p:txBody>
          <a:bodyPr/>
          <a:lstStyle/>
          <a:p>
            <a:r>
              <a:rPr lang="en-US" smtClean="0"/>
              <a:t>Cal Lee - Levels of Representation and Curatorial Implications</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8329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CAD19-9C5A-434D-9DA7-D5A1A7F1D846}" type="datetime1">
              <a:rPr lang="en-US" smtClean="0"/>
              <a:t>8/1/2016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Cal Lee - Levels of Representation and Curatorial Implications</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ils.unc.edu/callee/p507-lee.pdf"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ils.unc.edu/callee/p507-lee.pdf"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4cproject.eu/summary-of-cost-models" TargetMode="Externa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hyperlink" Target="http://www.curationexchange.org/"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xkcd.com/1459/"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dlib.org/dlib/january13/webb/01webb.html" TargetMode="External"/><Relationship Id="rId2" Type="http://schemas.openxmlformats.org/officeDocument/2006/relationships/hyperlink" Target="http://www.doi.org/"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93.63.166.138/demonstrator/demo7/"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90" y="711463"/>
            <a:ext cx="8351134" cy="2387600"/>
          </a:xfrm>
        </p:spPr>
        <p:txBody>
          <a:bodyPr>
            <a:noAutofit/>
          </a:bodyPr>
          <a:lstStyle/>
          <a:p>
            <a:r>
              <a:rPr lang="en-US" sz="4400" b="1" dirty="0" smtClean="0">
                <a:latin typeface="Verdana" panose="020B0604030504040204" pitchFamily="34" charset="0"/>
                <a:ea typeface="Verdana" panose="020B0604030504040204" pitchFamily="34" charset="0"/>
                <a:cs typeface="Verdana" panose="020B0604030504040204" pitchFamily="34" charset="0"/>
              </a:rPr>
              <a:t>5.1</a:t>
            </a:r>
            <a:r>
              <a:rPr lang="en-US" sz="4400" dirty="0" smtClean="0">
                <a:latin typeface="Verdana" panose="020B0604030504040204" pitchFamily="34" charset="0"/>
                <a:ea typeface="Verdana" panose="020B0604030504040204" pitchFamily="34" charset="0"/>
                <a:cs typeface="Verdana" panose="020B0604030504040204" pitchFamily="34" charset="0"/>
              </a:rPr>
              <a:t> </a:t>
            </a:r>
            <a:r>
              <a:rPr lang="en-US" sz="4400" dirty="0"/>
              <a:t>Levels of Representation and Curatorial Implications </a:t>
            </a:r>
          </a:p>
        </p:txBody>
      </p:sp>
      <p:sp>
        <p:nvSpPr>
          <p:cNvPr id="3" name="Subtitle 2"/>
          <p:cNvSpPr>
            <a:spLocks noGrp="1"/>
          </p:cNvSpPr>
          <p:nvPr>
            <p:ph type="subTitle" idx="1"/>
          </p:nvPr>
        </p:nvSpPr>
        <p:spPr>
          <a:xfrm>
            <a:off x="1143000" y="3756403"/>
            <a:ext cx="6858000" cy="1655762"/>
          </a:xfrm>
        </p:spPr>
        <p:txBody>
          <a:bodyPr>
            <a:normAutofit lnSpcReduction="10000"/>
          </a:bodyPr>
          <a:lstStyle/>
          <a:p>
            <a:r>
              <a:rPr lang="en-US" dirty="0" smtClean="0">
                <a:latin typeface="Verdana" panose="020B0604030504040204" pitchFamily="34" charset="0"/>
                <a:ea typeface="Verdana" panose="020B0604030504040204" pitchFamily="34" charset="0"/>
                <a:cs typeface="Verdana" panose="020B0604030504040204" pitchFamily="34" charset="0"/>
              </a:rPr>
              <a:t>Christopher (Cal) Lee</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callee@ils.unc.edu</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September 13, 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4752177" y="5942661"/>
            <a:ext cx="4118974" cy="738664"/>
          </a:xfrm>
          <a:prstGeom prst="rect">
            <a:avLst/>
          </a:prstGeom>
          <a:noFill/>
        </p:spPr>
        <p:txBody>
          <a:bodyPr wrap="square" rtlCol="0">
            <a:spAutoFit/>
          </a:bodyPr>
          <a:lstStyle/>
          <a:p>
            <a:pPr algn="r"/>
            <a:r>
              <a:rPr lang="en-US" sz="1400" dirty="0" smtClean="0">
                <a:latin typeface="Verdana" panose="020B0604030504040204" pitchFamily="34" charset="0"/>
                <a:ea typeface="Verdana" panose="020B0604030504040204" pitchFamily="34" charset="0"/>
                <a:cs typeface="Verdana" panose="020B0604030504040204" pitchFamily="34" charset="0"/>
              </a:rPr>
              <a:t>Open Source Enterprise</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Reston</a:t>
            </a:r>
            <a:r>
              <a:rPr lang="en-US" sz="1400" dirty="0">
                <a:latin typeface="Verdana" panose="020B0604030504040204" pitchFamily="34" charset="0"/>
                <a:ea typeface="Verdana" panose="020B0604030504040204" pitchFamily="34" charset="0"/>
                <a:cs typeface="Verdana" panose="020B0604030504040204" pitchFamily="34" charset="0"/>
              </a:rPr>
              <a:t>, VA, USA</a:t>
            </a:r>
          </a:p>
          <a:p>
            <a:pPr algn="r"/>
            <a:r>
              <a:rPr lang="en-US" sz="1400" dirty="0" smtClean="0">
                <a:latin typeface="Verdana" panose="020B0604030504040204" pitchFamily="34" charset="0"/>
                <a:ea typeface="Verdana" panose="020B0604030504040204" pitchFamily="34" charset="0"/>
                <a:cs typeface="Verdana" panose="020B0604030504040204" pitchFamily="34" charset="0"/>
              </a:rPr>
              <a:t>September 7-20, </a:t>
            </a:r>
            <a:r>
              <a:rPr lang="en-US" sz="1400" dirty="0">
                <a:latin typeface="Verdana" panose="020B0604030504040204" pitchFamily="34" charset="0"/>
                <a:ea typeface="Verdana" panose="020B0604030504040204" pitchFamily="34" charset="0"/>
                <a:cs typeface="Verdana" panose="020B0604030504040204" pitchFamily="34" charset="0"/>
              </a:rPr>
              <a:t>2016</a:t>
            </a: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Layers and Abstraction</a:t>
            </a:r>
          </a:p>
        </p:txBody>
      </p:sp>
      <p:sp>
        <p:nvSpPr>
          <p:cNvPr id="14339" name="Rectangle 3"/>
          <p:cNvSpPr>
            <a:spLocks noGrp="1" noChangeArrowheads="1"/>
          </p:cNvSpPr>
          <p:nvPr>
            <p:ph type="body" idx="1"/>
          </p:nvPr>
        </p:nvSpPr>
        <p:spPr>
          <a:xfrm>
            <a:off x="628650" y="1556795"/>
            <a:ext cx="7886700" cy="4620168"/>
          </a:xfrm>
        </p:spPr>
        <p:txBody>
          <a:bodyPr/>
          <a:lstStyle/>
          <a:p>
            <a:pPr marL="57150" indent="-57150" eaLnBrk="1" hangingPunct="1">
              <a:buFontTx/>
              <a:buNone/>
            </a:pPr>
            <a:r>
              <a:rPr lang="en-US" altLang="en-US" sz="2000" dirty="0" smtClean="0"/>
              <a:t>"Computer science is largely a matter of </a:t>
            </a:r>
            <a:r>
              <a:rPr lang="en-US" altLang="en-US" sz="2000" b="1" dirty="0" smtClean="0"/>
              <a:t>abstraction</a:t>
            </a:r>
            <a:r>
              <a:rPr lang="en-US" altLang="en-US" sz="2000" dirty="0" smtClean="0"/>
              <a:t>: identifying a wide range of applications that include some overlapping functionality, and then working to </a:t>
            </a:r>
            <a:r>
              <a:rPr lang="en-US" altLang="en-US" sz="2000" b="1" dirty="0" smtClean="0"/>
              <a:t>abstract out</a:t>
            </a:r>
            <a:r>
              <a:rPr lang="en-US" altLang="en-US" sz="2000" dirty="0" smtClean="0"/>
              <a:t> that shared functionality into a distinct service layer (or module, or language, or whatever).  That new service layer then becomes a platform on top of which many other functionalities can be built that had previously been impractical or even unimagined.  How does this activity of abstraction work as a practical matter?  It's technical work, of course, but it's also </a:t>
            </a:r>
            <a:r>
              <a:rPr lang="en-US" altLang="en-US" sz="2000" b="1" dirty="0" smtClean="0"/>
              <a:t>social work</a:t>
            </a:r>
            <a:r>
              <a:rPr lang="en-US" altLang="en-US" sz="2000" dirty="0" smtClean="0"/>
              <a:t>.  It is unlikely that any one computer scientist will be an expert in every one of the important applications areas that may benefit from the abstract service.  So </a:t>
            </a:r>
            <a:r>
              <a:rPr lang="en-US" altLang="en-US" sz="2000" b="1" dirty="0" smtClean="0"/>
              <a:t>collaboration</a:t>
            </a:r>
            <a:r>
              <a:rPr lang="en-US" altLang="en-US" sz="2000" dirty="0" smtClean="0"/>
              <a:t> will be required.” (emphasis added)</a:t>
            </a:r>
            <a:br>
              <a:rPr lang="en-US" altLang="en-US" sz="2000" dirty="0" smtClean="0"/>
            </a:br>
            <a:r>
              <a:rPr lang="en-US" altLang="en-US" sz="2000" dirty="0" smtClean="0"/>
              <a:t>  		- Phil </a:t>
            </a:r>
            <a:r>
              <a:rPr lang="en-US" altLang="en-US" sz="2000" dirty="0" err="1" smtClean="0"/>
              <a:t>Agre</a:t>
            </a:r>
            <a:r>
              <a:rPr lang="en-US" altLang="en-US" sz="2000" dirty="0" smtClean="0"/>
              <a:t>, Red Rock Eater, March 25, 2000</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a:t>
            </a:fld>
            <a:endParaRPr lang="en-US"/>
          </a:p>
        </p:txBody>
      </p:sp>
    </p:spTree>
    <p:extLst>
      <p:ext uri="{BB962C8B-B14F-4D97-AF65-F5344CB8AC3E}">
        <p14:creationId xmlns:p14="http://schemas.microsoft.com/office/powerpoint/2010/main" val="11824420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61443" name="TextBox 5"/>
          <p:cNvSpPr txBox="1">
            <a:spLocks noChangeArrowheads="1"/>
          </p:cNvSpPr>
          <p:nvPr/>
        </p:nvSpPr>
        <p:spPr bwMode="auto">
          <a:xfrm>
            <a:off x="609600" y="2667000"/>
            <a:ext cx="7924800" cy="646113"/>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a:solidFill>
                  <a:srgbClr val="FF0000"/>
                </a:solidFill>
                <a:latin typeface="Arial" panose="020B0604020202020204" pitchFamily="34" charset="0"/>
              </a:rPr>
              <a:t>When in print, also provide URL</a:t>
            </a:r>
          </a:p>
        </p:txBody>
      </p:sp>
    </p:spTree>
    <p:extLst>
      <p:ext uri="{BB962C8B-B14F-4D97-AF65-F5344CB8AC3E}">
        <p14:creationId xmlns:p14="http://schemas.microsoft.com/office/powerpoint/2010/main" val="42749124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 y="-236014"/>
            <a:ext cx="8913283" cy="1325563"/>
          </a:xfrm>
        </p:spPr>
        <p:txBody>
          <a:bodyPr>
            <a:noAutofit/>
          </a:bodyPr>
          <a:lstStyle/>
          <a:p>
            <a:r>
              <a:rPr lang="en-US" sz="2000" dirty="0" smtClean="0"/>
              <a:t>OSC Standard Source Citations Mapped to Elements Required in IC Directive 206</a:t>
            </a:r>
            <a:endParaRPr lang="en-US" sz="2000" dirty="0"/>
          </a:p>
        </p:txBody>
      </p:sp>
      <p:sp>
        <p:nvSpPr>
          <p:cNvPr id="3" name="Footer Placeholder 2"/>
          <p:cNvSpPr>
            <a:spLocks noGrp="1"/>
          </p:cNvSpPr>
          <p:nvPr>
            <p:ph type="ftr" sz="quarter" idx="11"/>
          </p:nvPr>
        </p:nvSpPr>
        <p:spPr/>
        <p:txBody>
          <a:bodyPr/>
          <a:lstStyle/>
          <a:p>
            <a:r>
              <a:rPr lang="en-US" smtClean="0"/>
              <a:t>Cal Lee - Levels of Representation and Curatorial Implications</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101</a:t>
            </a:fld>
            <a:endParaRPr lang="en-US"/>
          </a:p>
        </p:txBody>
      </p:sp>
      <p:sp>
        <p:nvSpPr>
          <p:cNvPr id="5" name="TextBox 4"/>
          <p:cNvSpPr txBox="1"/>
          <p:nvPr/>
        </p:nvSpPr>
        <p:spPr>
          <a:xfrm>
            <a:off x="1955806" y="5850064"/>
            <a:ext cx="7188194" cy="523220"/>
          </a:xfrm>
          <a:prstGeom prst="rect">
            <a:avLst/>
          </a:prstGeom>
          <a:noFill/>
        </p:spPr>
        <p:txBody>
          <a:bodyPr wrap="square" rtlCol="0">
            <a:spAutoFit/>
          </a:bodyPr>
          <a:lstStyle/>
          <a:p>
            <a:r>
              <a:rPr lang="en-US" sz="1400" dirty="0" smtClean="0"/>
              <a:t>*Intelligence Community Directive Number 206. “Sourcing Requirements For Disseminated Analytic Products.” Effective: October 17, 2007.</a:t>
            </a:r>
            <a:endParaRPr lang="en-US"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151" y="750885"/>
            <a:ext cx="4800783" cy="24071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104" y="3285068"/>
            <a:ext cx="6251379" cy="2568878"/>
          </a:xfrm>
          <a:prstGeom prst="rect">
            <a:avLst/>
          </a:prstGeom>
        </p:spPr>
      </p:pic>
    </p:spTree>
    <p:extLst>
      <p:ext uri="{BB962C8B-B14F-4D97-AF65-F5344CB8AC3E}">
        <p14:creationId xmlns:p14="http://schemas.microsoft.com/office/powerpoint/2010/main" val="40754534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 y="-236014"/>
            <a:ext cx="8913283" cy="1325563"/>
          </a:xfrm>
        </p:spPr>
        <p:txBody>
          <a:bodyPr>
            <a:noAutofit/>
          </a:bodyPr>
          <a:lstStyle/>
          <a:p>
            <a:r>
              <a:rPr lang="en-US" sz="2000" dirty="0" smtClean="0"/>
              <a:t>OSC Standard Source Citations Mapped to Elements Required in IC Directive 206</a:t>
            </a:r>
            <a:endParaRPr lang="en-US" sz="2000" dirty="0"/>
          </a:p>
        </p:txBody>
      </p:sp>
      <p:sp>
        <p:nvSpPr>
          <p:cNvPr id="3" name="Footer Placeholder 2"/>
          <p:cNvSpPr>
            <a:spLocks noGrp="1"/>
          </p:cNvSpPr>
          <p:nvPr>
            <p:ph type="ftr" sz="quarter" idx="11"/>
          </p:nvPr>
        </p:nvSpPr>
        <p:spPr/>
        <p:txBody>
          <a:bodyPr/>
          <a:lstStyle/>
          <a:p>
            <a:r>
              <a:rPr lang="en-US" smtClean="0"/>
              <a:t>Cal Lee - Levels of Representation and Curatorial Implications</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102</a:t>
            </a:fld>
            <a:endParaRPr lang="en-US"/>
          </a:p>
        </p:txBody>
      </p:sp>
      <p:sp>
        <p:nvSpPr>
          <p:cNvPr id="5" name="TextBox 4"/>
          <p:cNvSpPr txBox="1"/>
          <p:nvPr/>
        </p:nvSpPr>
        <p:spPr>
          <a:xfrm>
            <a:off x="1955806" y="5850064"/>
            <a:ext cx="7188194" cy="523220"/>
          </a:xfrm>
          <a:prstGeom prst="rect">
            <a:avLst/>
          </a:prstGeom>
          <a:noFill/>
        </p:spPr>
        <p:txBody>
          <a:bodyPr wrap="square" rtlCol="0">
            <a:spAutoFit/>
          </a:bodyPr>
          <a:lstStyle/>
          <a:p>
            <a:r>
              <a:rPr lang="en-US" sz="1400" dirty="0" smtClean="0"/>
              <a:t>*Intelligence Community Directive Number 206. “Sourcing Requirements For Disseminated Analytic Products.” Effective: October 17, 2007.</a:t>
            </a:r>
            <a:endParaRPr lang="en-US"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151" y="750885"/>
            <a:ext cx="4800783" cy="24071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104" y="3285068"/>
            <a:ext cx="6251379" cy="2568878"/>
          </a:xfrm>
          <a:prstGeom prst="rect">
            <a:avLst/>
          </a:prstGeom>
        </p:spPr>
      </p:pic>
      <p:sp>
        <p:nvSpPr>
          <p:cNvPr id="8" name="Oval 7"/>
          <p:cNvSpPr/>
          <p:nvPr/>
        </p:nvSpPr>
        <p:spPr>
          <a:xfrm>
            <a:off x="5765800" y="4504267"/>
            <a:ext cx="2150534" cy="3132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404533" y="1515738"/>
            <a:ext cx="1744134" cy="30459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3244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209800"/>
            <a:ext cx="8229600" cy="1143000"/>
          </a:xfrm>
        </p:spPr>
        <p:txBody>
          <a:bodyPr>
            <a:normAutofit fontScale="90000"/>
          </a:bodyPr>
          <a:lstStyle/>
          <a:p>
            <a:pPr eaLnBrk="1" hangingPunct="1"/>
            <a:r>
              <a:rPr lang="en-US" altLang="en-US" sz="4000" smtClean="0"/>
              <a:t>Difficulties of Determining Use of Digital Resources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103</a:t>
            </a:fld>
            <a:endParaRPr lang="en-US"/>
          </a:p>
        </p:txBody>
      </p:sp>
    </p:spTree>
    <p:extLst>
      <p:ext uri="{BB962C8B-B14F-4D97-AF65-F5344CB8AC3E}">
        <p14:creationId xmlns:p14="http://schemas.microsoft.com/office/powerpoint/2010/main" val="42604219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z="3600" dirty="0" smtClean="0"/>
              <a:t>Technical Layers Between User &amp; Document</a:t>
            </a:r>
          </a:p>
        </p:txBody>
      </p:sp>
      <p:sp>
        <p:nvSpPr>
          <p:cNvPr id="92163" name="Rectangle 3"/>
          <p:cNvSpPr>
            <a:spLocks noGrp="1" noChangeArrowheads="1"/>
          </p:cNvSpPr>
          <p:nvPr>
            <p:ph type="body" idx="1"/>
          </p:nvPr>
        </p:nvSpPr>
        <p:spPr>
          <a:xfrm>
            <a:off x="628650" y="1690689"/>
            <a:ext cx="8341730" cy="4426531"/>
          </a:xfrm>
        </p:spPr>
        <p:txBody>
          <a:bodyPr>
            <a:normAutofit fontScale="77500" lnSpcReduction="20000"/>
          </a:bodyPr>
          <a:lstStyle/>
          <a:p>
            <a:pPr eaLnBrk="1" hangingPunct="1">
              <a:lnSpc>
                <a:spcPct val="120000"/>
              </a:lnSpc>
            </a:pPr>
            <a:r>
              <a:rPr lang="en-US" altLang="en-US" sz="2400" dirty="0" smtClean="0"/>
              <a:t>Dynamic allocation of IP address to user’s computer</a:t>
            </a:r>
          </a:p>
          <a:p>
            <a:pPr eaLnBrk="1" hangingPunct="1">
              <a:lnSpc>
                <a:spcPct val="120000"/>
              </a:lnSpc>
            </a:pPr>
            <a:r>
              <a:rPr lang="en-US" altLang="en-US" sz="2400" dirty="0" smtClean="0"/>
              <a:t>Proxy servers – server through which a user can connect to network services, rather than connecting directly</a:t>
            </a:r>
          </a:p>
          <a:p>
            <a:pPr eaLnBrk="1" hangingPunct="1">
              <a:lnSpc>
                <a:spcPct val="120000"/>
              </a:lnSpc>
            </a:pPr>
            <a:r>
              <a:rPr lang="en-US" altLang="en-US" sz="2400" dirty="0" smtClean="0"/>
              <a:t>Cached copies – saved closer to the user to reduce bandwidth demand &amp; download time</a:t>
            </a:r>
          </a:p>
          <a:p>
            <a:pPr eaLnBrk="1" hangingPunct="1">
              <a:lnSpc>
                <a:spcPct val="120000"/>
              </a:lnSpc>
            </a:pPr>
            <a:r>
              <a:rPr lang="en-US" altLang="en-US" sz="2400" dirty="0" smtClean="0"/>
              <a:t>Aggregators – host, deliver &amp; get paid for content</a:t>
            </a:r>
          </a:p>
          <a:p>
            <a:pPr eaLnBrk="1" hangingPunct="1">
              <a:lnSpc>
                <a:spcPct val="120000"/>
              </a:lnSpc>
            </a:pPr>
            <a:r>
              <a:rPr lang="en-US" altLang="en-US" sz="2400" dirty="0" smtClean="0"/>
              <a:t>Gateways – doesn’t store, but refers users to content or submits requests on their behalf</a:t>
            </a:r>
          </a:p>
          <a:p>
            <a:pPr eaLnBrk="1" hangingPunct="1">
              <a:lnSpc>
                <a:spcPct val="120000"/>
              </a:lnSpc>
            </a:pPr>
            <a:r>
              <a:rPr lang="en-US" altLang="en-US" sz="2400" dirty="0" smtClean="0"/>
              <a:t>Access controls – can result in “</a:t>
            </a:r>
            <a:r>
              <a:rPr lang="en-US" altLang="en-US" sz="2400" dirty="0" err="1" smtClean="0"/>
              <a:t>turnaways</a:t>
            </a:r>
            <a:r>
              <a:rPr lang="en-US" altLang="en-US" sz="2400" dirty="0" smtClean="0"/>
              <a:t>” (rejected sessions)</a:t>
            </a:r>
          </a:p>
          <a:p>
            <a:pPr eaLnBrk="1" hangingPunct="1">
              <a:lnSpc>
                <a:spcPct val="120000"/>
              </a:lnSpc>
            </a:pPr>
            <a:r>
              <a:rPr lang="en-US" altLang="en-US" sz="2400" dirty="0" smtClean="0"/>
              <a:t>User name – not always traceable to a person</a:t>
            </a:r>
          </a:p>
          <a:p>
            <a:pPr eaLnBrk="1" hangingPunct="1">
              <a:lnSpc>
                <a:spcPct val="120000"/>
              </a:lnSpc>
            </a:pPr>
            <a:r>
              <a:rPr lang="en-US" altLang="en-US" sz="2400" dirty="0" smtClean="0"/>
              <a:t>User must click on something, which can result in double-clicks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104</a:t>
            </a:fld>
            <a:endParaRPr lang="en-US"/>
          </a:p>
        </p:txBody>
      </p:sp>
    </p:spTree>
    <p:extLst>
      <p:ext uri="{BB962C8B-B14F-4D97-AF65-F5344CB8AC3E}">
        <p14:creationId xmlns:p14="http://schemas.microsoft.com/office/powerpoint/2010/main" val="22964581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324091"/>
            <a:ext cx="8229600" cy="1143000"/>
          </a:xfrm>
        </p:spPr>
        <p:txBody>
          <a:bodyPr>
            <a:normAutofit fontScale="90000"/>
          </a:bodyPr>
          <a:lstStyle/>
          <a:p>
            <a:pPr eaLnBrk="1" hangingPunct="1"/>
            <a:r>
              <a:rPr lang="en-US" altLang="en-US" sz="4000" smtClean="0"/>
              <a:t>Organizational and institutional layers</a:t>
            </a:r>
          </a:p>
        </p:txBody>
      </p:sp>
      <p:sp>
        <p:nvSpPr>
          <p:cNvPr id="93187" name="Rectangle 3"/>
          <p:cNvSpPr>
            <a:spLocks noGrp="1" noChangeArrowheads="1"/>
          </p:cNvSpPr>
          <p:nvPr>
            <p:ph type="body" idx="1"/>
          </p:nvPr>
        </p:nvSpPr>
        <p:spPr/>
        <p:txBody>
          <a:bodyPr/>
          <a:lstStyle/>
          <a:p>
            <a:pPr eaLnBrk="1" hangingPunct="1"/>
            <a:r>
              <a:rPr lang="en-US" altLang="en-US" smtClean="0"/>
              <a:t>Consortium (expressed as range of IP addresses)</a:t>
            </a:r>
          </a:p>
          <a:p>
            <a:pPr eaLnBrk="1" hangingPunct="1"/>
            <a:r>
              <a:rPr lang="en-US" altLang="en-US" smtClean="0"/>
              <a:t>Consortium member (generally an organization and expressed as subset of the above range of IP addresses)</a:t>
            </a:r>
          </a:p>
          <a:p>
            <a:pPr eaLnBrk="1" hangingPunct="1"/>
            <a:r>
              <a:rPr lang="en-US" altLang="en-US" smtClean="0"/>
              <a:t>Organizational units &amp; individuals within consortium member</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105</a:t>
            </a:fld>
            <a:endParaRPr lang="en-US"/>
          </a:p>
        </p:txBody>
      </p:sp>
    </p:spTree>
    <p:extLst>
      <p:ext uri="{BB962C8B-B14F-4D97-AF65-F5344CB8AC3E}">
        <p14:creationId xmlns:p14="http://schemas.microsoft.com/office/powerpoint/2010/main" val="17098476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sz="4000" smtClean="0"/>
              <a:t>Ways to Identify a Persistent User</a:t>
            </a:r>
          </a:p>
        </p:txBody>
      </p:sp>
      <p:sp>
        <p:nvSpPr>
          <p:cNvPr id="94211" name="Rectangle 6"/>
          <p:cNvSpPr>
            <a:spLocks noGrp="1" noChangeArrowheads="1"/>
          </p:cNvSpPr>
          <p:nvPr>
            <p:ph type="body" idx="1"/>
          </p:nvPr>
        </p:nvSpPr>
        <p:spPr>
          <a:xfrm>
            <a:off x="628650" y="1741990"/>
            <a:ext cx="8058150" cy="4536573"/>
          </a:xfrm>
        </p:spPr>
        <p:txBody>
          <a:bodyPr/>
          <a:lstStyle/>
          <a:p>
            <a:pPr eaLnBrk="1" hangingPunct="1"/>
            <a:r>
              <a:rPr lang="en-US" altLang="en-US" dirty="0" smtClean="0"/>
              <a:t>IP address or address range</a:t>
            </a:r>
          </a:p>
          <a:p>
            <a:pPr eaLnBrk="1" hangingPunct="1"/>
            <a:r>
              <a:rPr lang="en-US" altLang="en-US" dirty="0" smtClean="0"/>
              <a:t>Host name</a:t>
            </a:r>
          </a:p>
          <a:p>
            <a:pPr eaLnBrk="1" hangingPunct="1"/>
            <a:r>
              <a:rPr lang="en-US" altLang="en-US" dirty="0" smtClean="0"/>
              <a:t>Session cookie</a:t>
            </a:r>
          </a:p>
          <a:p>
            <a:pPr eaLnBrk="1" hangingPunct="1"/>
            <a:r>
              <a:rPr lang="en-US" altLang="en-US" dirty="0" smtClean="0"/>
              <a:t>User cookie</a:t>
            </a:r>
          </a:p>
          <a:p>
            <a:pPr eaLnBrk="1" hangingPunct="1"/>
            <a:r>
              <a:rPr lang="en-US" altLang="en-US" dirty="0" smtClean="0"/>
              <a:t>User name (log in)</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106</a:t>
            </a:fld>
            <a:endParaRPr lang="en-US"/>
          </a:p>
        </p:txBody>
      </p:sp>
    </p:spTree>
    <p:extLst>
      <p:ext uri="{BB962C8B-B14F-4D97-AF65-F5344CB8AC3E}">
        <p14:creationId xmlns:p14="http://schemas.microsoft.com/office/powerpoint/2010/main" val="30883270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z="3600" smtClean="0"/>
              <a:t>How Does this Fit into the Information Seeking Process?</a:t>
            </a:r>
          </a:p>
        </p:txBody>
      </p:sp>
      <p:sp>
        <p:nvSpPr>
          <p:cNvPr id="95235" name="Rectangle 3"/>
          <p:cNvSpPr>
            <a:spLocks noGrp="1" noChangeArrowheads="1"/>
          </p:cNvSpPr>
          <p:nvPr>
            <p:ph type="body" idx="1"/>
          </p:nvPr>
        </p:nvSpPr>
        <p:spPr/>
        <p:txBody>
          <a:bodyPr/>
          <a:lstStyle/>
          <a:p>
            <a:pPr eaLnBrk="1" hangingPunct="1"/>
            <a:r>
              <a:rPr lang="en-US" altLang="en-US" sz="2800" smtClean="0"/>
              <a:t>Server stats show only a tiny slice into the information seeking process</a:t>
            </a:r>
          </a:p>
          <a:p>
            <a:pPr eaLnBrk="1" hangingPunct="1"/>
            <a:r>
              <a:rPr lang="en-US" altLang="en-US" sz="2800" smtClean="0"/>
              <a:t>Can fail to capture:</a:t>
            </a:r>
          </a:p>
          <a:p>
            <a:pPr lvl="1" eaLnBrk="1" hangingPunct="1"/>
            <a:r>
              <a:rPr lang="en-US" altLang="en-US" sz="2400" smtClean="0"/>
              <a:t>Determination of original information need</a:t>
            </a:r>
          </a:p>
          <a:p>
            <a:pPr lvl="1" eaLnBrk="1" hangingPunct="1"/>
            <a:r>
              <a:rPr lang="en-US" altLang="en-US" sz="2400" smtClean="0"/>
              <a:t>Interactions with other people</a:t>
            </a:r>
          </a:p>
          <a:p>
            <a:pPr lvl="1" eaLnBrk="1" hangingPunct="1"/>
            <a:r>
              <a:rPr lang="en-US" altLang="en-US" sz="2400" smtClean="0"/>
              <a:t>Use of other documents</a:t>
            </a:r>
          </a:p>
          <a:p>
            <a:pPr lvl="1" eaLnBrk="1" hangingPunct="1"/>
            <a:r>
              <a:rPr lang="en-US" altLang="en-US" sz="2400" smtClean="0"/>
              <a:t>Use of search engines</a:t>
            </a:r>
          </a:p>
          <a:p>
            <a:pPr lvl="1" eaLnBrk="1" hangingPunct="1"/>
            <a:r>
              <a:rPr lang="en-US" altLang="en-US" sz="2400" smtClean="0"/>
              <a:t>Navigation to the library’s site</a:t>
            </a:r>
          </a:p>
          <a:p>
            <a:pPr lvl="1" eaLnBrk="1" hangingPunct="1"/>
            <a:r>
              <a:rPr lang="en-US" altLang="en-US" sz="2400" smtClean="0"/>
              <a:t>Use of the document (e.g. viewing, printing, sharing, copying, annotating)</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107</a:t>
            </a:fld>
            <a:endParaRPr lang="en-US"/>
          </a:p>
        </p:txBody>
      </p:sp>
    </p:spTree>
    <p:extLst>
      <p:ext uri="{BB962C8B-B14F-4D97-AF65-F5344CB8AC3E}">
        <p14:creationId xmlns:p14="http://schemas.microsoft.com/office/powerpoint/2010/main" val="7539081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mtClean="0"/>
              <a:t>What is the Documentary Unit?</a:t>
            </a:r>
          </a:p>
        </p:txBody>
      </p:sp>
      <p:sp>
        <p:nvSpPr>
          <p:cNvPr id="96259" name="Rectangle 3"/>
          <p:cNvSpPr>
            <a:spLocks noGrp="1" noChangeArrowheads="1"/>
          </p:cNvSpPr>
          <p:nvPr>
            <p:ph type="body" idx="1"/>
          </p:nvPr>
        </p:nvSpPr>
        <p:spPr>
          <a:xfrm>
            <a:off x="304800" y="1219200"/>
            <a:ext cx="8229600" cy="4525963"/>
          </a:xfrm>
        </p:spPr>
        <p:txBody>
          <a:bodyPr>
            <a:noAutofit/>
          </a:bodyPr>
          <a:lstStyle/>
          <a:p>
            <a:pPr eaLnBrk="1" hangingPunct="1">
              <a:lnSpc>
                <a:spcPct val="120000"/>
              </a:lnSpc>
            </a:pPr>
            <a:r>
              <a:rPr lang="en-US" altLang="en-US" sz="2000" dirty="0" smtClean="0"/>
              <a:t>Functional Requirements for Bibliographic Records (FRBR): work, expression, manifestation, item</a:t>
            </a:r>
          </a:p>
          <a:p>
            <a:pPr eaLnBrk="1" hangingPunct="1">
              <a:lnSpc>
                <a:spcPct val="120000"/>
              </a:lnSpc>
            </a:pPr>
            <a:r>
              <a:rPr lang="en-US" altLang="en-US" sz="2000" dirty="0" smtClean="0"/>
              <a:t>COUNTER</a:t>
            </a:r>
          </a:p>
          <a:p>
            <a:pPr lvl="1" eaLnBrk="1" hangingPunct="1">
              <a:lnSpc>
                <a:spcPct val="120000"/>
              </a:lnSpc>
            </a:pPr>
            <a:r>
              <a:rPr lang="en-US" altLang="en-US" sz="2000" dirty="0" smtClean="0"/>
              <a:t>Defines: article, book, chapter, collection, database, database record, entry, full-text article, item, journal, section, title, volume</a:t>
            </a:r>
          </a:p>
          <a:p>
            <a:pPr lvl="1" eaLnBrk="1" hangingPunct="1">
              <a:lnSpc>
                <a:spcPct val="120000"/>
              </a:lnSpc>
            </a:pPr>
            <a:r>
              <a:rPr lang="en-US" altLang="en-US" sz="2000" dirty="0" smtClean="0"/>
              <a:t>HTML &amp; PDF copies of a single work treated as two different uses</a:t>
            </a:r>
          </a:p>
          <a:p>
            <a:pPr lvl="1" eaLnBrk="1" hangingPunct="1">
              <a:lnSpc>
                <a:spcPct val="120000"/>
              </a:lnSpc>
            </a:pPr>
            <a:r>
              <a:rPr lang="en-US" altLang="en-US" sz="2000" dirty="0" smtClean="0"/>
              <a:t>Files associated with a web version (e.g. GIF images, style sheets) not counted</a:t>
            </a:r>
          </a:p>
          <a:p>
            <a:pPr>
              <a:lnSpc>
                <a:spcPct val="120000"/>
              </a:lnSpc>
            </a:pPr>
            <a:r>
              <a:rPr lang="en-US" altLang="en-US" sz="2000" dirty="0" smtClean="0"/>
              <a:t>What are the comparable units of description IC data?</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108</a:t>
            </a:fld>
            <a:endParaRPr lang="en-US"/>
          </a:p>
        </p:txBody>
      </p:sp>
    </p:spTree>
    <p:extLst>
      <p:ext uri="{BB962C8B-B14F-4D97-AF65-F5344CB8AC3E}">
        <p14:creationId xmlns:p14="http://schemas.microsoft.com/office/powerpoint/2010/main" val="244347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517775" y="0"/>
            <a:ext cx="8229600" cy="1143000"/>
          </a:xfrm>
        </p:spPr>
        <p:txBody>
          <a:bodyPr>
            <a:normAutofit/>
          </a:bodyPr>
          <a:lstStyle/>
          <a:p>
            <a:r>
              <a:rPr lang="en-US" altLang="en-US" sz="3800" dirty="0" smtClean="0"/>
              <a:t>Layers, Layers Everywhere</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22891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388" y="106680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5"/>
          <p:cNvSpPr txBox="1">
            <a:spLocks noChangeArrowheads="1"/>
          </p:cNvSpPr>
          <p:nvPr/>
        </p:nvSpPr>
        <p:spPr bwMode="auto">
          <a:xfrm>
            <a:off x="4800600" y="4953000"/>
            <a:ext cx="4238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800">
                <a:latin typeface="Arial" panose="020B0604020202020204" pitchFamily="34" charset="0"/>
              </a:rPr>
              <a:t>http://www.ibm.com/developerworks/websphere/techjournal/0607_kubik/0607_kubik.html</a:t>
            </a:r>
          </a:p>
        </p:txBody>
      </p:sp>
      <p:sp>
        <p:nvSpPr>
          <p:cNvPr id="3" name="Slide Number Placeholder 2"/>
          <p:cNvSpPr>
            <a:spLocks noGrp="1"/>
          </p:cNvSpPr>
          <p:nvPr>
            <p:ph type="sldNum" sz="quarter" idx="12"/>
          </p:nvPr>
        </p:nvSpPr>
        <p:spPr/>
        <p:txBody>
          <a:bodyPr/>
          <a:lstStyle/>
          <a:p>
            <a:fld id="{91D11958-1960-4AC3-B3FE-C8FF6A01984A}" type="slidenum">
              <a:rPr lang="en-US" smtClean="0"/>
              <a:t>11</a:t>
            </a:fld>
            <a:endParaRPr lang="en-US"/>
          </a:p>
        </p:txBody>
      </p:sp>
      <p:sp>
        <p:nvSpPr>
          <p:cNvPr id="4" name="Rectangle 3"/>
          <p:cNvSpPr/>
          <p:nvPr/>
        </p:nvSpPr>
        <p:spPr>
          <a:xfrm>
            <a:off x="144684" y="6001473"/>
            <a:ext cx="2941416" cy="787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733800"/>
            <a:ext cx="3733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7"/>
          <p:cNvSpPr txBox="1">
            <a:spLocks noChangeArrowheads="1"/>
          </p:cNvSpPr>
          <p:nvPr/>
        </p:nvSpPr>
        <p:spPr bwMode="auto">
          <a:xfrm>
            <a:off x="76200" y="6477000"/>
            <a:ext cx="6019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800">
                <a:latin typeface="Arial" panose="020B0604020202020204" pitchFamily="34" charset="0"/>
              </a:rPr>
              <a:t>http://upload.wikimedia.org/wikipedia/commons/thumb/c/c7/Oracle_Storage_Hierarchy.jpg/500px-Oracle_Storage_Hierarchy.jpg</a:t>
            </a:r>
          </a:p>
        </p:txBody>
      </p:sp>
    </p:spTree>
    <p:extLst>
      <p:ext uri="{BB962C8B-B14F-4D97-AF65-F5344CB8AC3E}">
        <p14:creationId xmlns:p14="http://schemas.microsoft.com/office/powerpoint/2010/main" val="2816761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3882342" y="5922318"/>
            <a:ext cx="5527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Source: </a:t>
            </a:r>
            <a:r>
              <a:rPr lang="en-US" altLang="en-US" sz="1200" dirty="0" err="1">
                <a:latin typeface="+mj-lt"/>
              </a:rPr>
              <a:t>MacroVU</a:t>
            </a:r>
            <a:r>
              <a:rPr lang="en-US" altLang="en-US" sz="1200" dirty="0">
                <a:latin typeface="+mj-lt"/>
              </a:rPr>
              <a:t>, Inc. Mapping Great Debates: Can Computers Think? http://www.macrovu.com/CCTMap4ChineseRm.html </a:t>
            </a:r>
          </a:p>
        </p:txBody>
      </p:sp>
      <p:pic>
        <p:nvPicPr>
          <p:cNvPr id="16387" name="Picture 3" descr="chinese-roo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188" y="609600"/>
            <a:ext cx="8609012" cy="5340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8" name="TextBox 4"/>
          <p:cNvSpPr txBox="1">
            <a:spLocks noChangeArrowheads="1"/>
          </p:cNvSpPr>
          <p:nvPr/>
        </p:nvSpPr>
        <p:spPr bwMode="auto">
          <a:xfrm>
            <a:off x="125393" y="87441"/>
            <a:ext cx="8985921"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700">
                <a:latin typeface="+mj-lt"/>
              </a:rPr>
              <a:t>John Searle’s “Chinese Room” – An Input-Output Scenario Involving Abstraction</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12</a:t>
            </a:fld>
            <a:endParaRPr lang="en-US"/>
          </a:p>
        </p:txBody>
      </p:sp>
    </p:spTree>
    <p:extLst>
      <p:ext uri="{BB962C8B-B14F-4D97-AF65-F5344CB8AC3E}">
        <p14:creationId xmlns:p14="http://schemas.microsoft.com/office/powerpoint/2010/main" val="2620720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737"/>
            <a:ext cx="8229600" cy="2409463"/>
          </a:xfrm>
        </p:spPr>
        <p:txBody>
          <a:bodyPr>
            <a:noAutofit/>
          </a:bodyPr>
          <a:lstStyle/>
          <a:p>
            <a:pPr>
              <a:lnSpc>
                <a:spcPct val="100000"/>
              </a:lnSpc>
              <a:defRPr/>
            </a:pPr>
            <a:r>
              <a:rPr lang="en-US" sz="3000" dirty="0" smtClean="0"/>
              <a:t>What levels are most relevant to digital curation?</a:t>
            </a:r>
            <a:r>
              <a:rPr lang="en-US" sz="3000" dirty="0"/>
              <a:t/>
            </a:r>
            <a:br>
              <a:rPr lang="en-US" sz="3000" dirty="0"/>
            </a:br>
            <a:r>
              <a:rPr lang="en-US" sz="3000" dirty="0" smtClean="0"/>
              <a:t/>
            </a:r>
            <a:br>
              <a:rPr lang="en-US" sz="3000" dirty="0" smtClean="0"/>
            </a:br>
            <a:r>
              <a:rPr lang="en-US" sz="3000" dirty="0" smtClean="0"/>
              <a:t>See</a:t>
            </a:r>
            <a:r>
              <a:rPr lang="en-US" sz="3000" dirty="0"/>
              <a:t>: </a:t>
            </a:r>
            <a:r>
              <a:rPr lang="en-US" sz="3000" dirty="0" smtClean="0"/>
              <a:t/>
            </a:r>
            <a:br>
              <a:rPr lang="en-US" sz="3000" dirty="0" smtClean="0"/>
            </a:br>
            <a:r>
              <a:rPr lang="en-US" sz="3000" dirty="0" smtClean="0"/>
              <a:t>Lee</a:t>
            </a:r>
            <a:r>
              <a:rPr lang="en-US" sz="3000" dirty="0"/>
              <a:t>, Christopher A. “</a:t>
            </a:r>
            <a:r>
              <a:rPr lang="en-US" sz="3000" dirty="0">
                <a:hlinkClick r:id="rId2"/>
              </a:rPr>
              <a:t>Digital Curation as Communication Mediation</a:t>
            </a:r>
            <a:r>
              <a:rPr lang="en-US" sz="3000" dirty="0"/>
              <a:t>.” In </a:t>
            </a:r>
            <a:r>
              <a:rPr lang="en-US" sz="3000" i="1" dirty="0"/>
              <a:t>Handbook of Technical Communication</a:t>
            </a:r>
            <a:r>
              <a:rPr lang="en-US" sz="3000" dirty="0"/>
              <a:t>, edited by Alexander </a:t>
            </a:r>
            <a:r>
              <a:rPr lang="en-US" sz="3000" dirty="0" err="1"/>
              <a:t>Mehler</a:t>
            </a:r>
            <a:r>
              <a:rPr lang="en-US" sz="3000" dirty="0"/>
              <a:t>, Laurent Romary, and </a:t>
            </a:r>
            <a:r>
              <a:rPr lang="en-US" sz="3000" dirty="0" err="1"/>
              <a:t>Dafydd</a:t>
            </a:r>
            <a:r>
              <a:rPr lang="en-US" sz="3000" dirty="0"/>
              <a:t> Gibbon, 507-530.  Berlin: Mouton De </a:t>
            </a:r>
            <a:r>
              <a:rPr lang="en-US" sz="3000" dirty="0" err="1"/>
              <a:t>Gruyter</a:t>
            </a:r>
            <a:r>
              <a:rPr lang="en-US" sz="3000" dirty="0"/>
              <a:t>, 2012. </a:t>
            </a:r>
          </a:p>
        </p:txBody>
      </p:sp>
      <p:sp>
        <p:nvSpPr>
          <p:cNvPr id="3" name="Footer Placeholder 2"/>
          <p:cNvSpPr>
            <a:spLocks noGrp="1"/>
          </p:cNvSpPr>
          <p:nvPr>
            <p:ph type="ftr" sz="quarter" idx="11"/>
          </p:nvPr>
        </p:nvSpPr>
        <p:spPr/>
        <p:txBody>
          <a:bodyPr/>
          <a:lstStyle/>
          <a:p>
            <a:r>
              <a:rPr lang="en-US" smtClean="0"/>
              <a:t>Cal Lee - Levels of Representation and Curatorial Implications</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13</a:t>
            </a:fld>
            <a:endParaRPr lang="en-US"/>
          </a:p>
        </p:txBody>
      </p:sp>
    </p:spTree>
    <p:extLst>
      <p:ext uri="{BB962C8B-B14F-4D97-AF65-F5344CB8AC3E}">
        <p14:creationId xmlns:p14="http://schemas.microsoft.com/office/powerpoint/2010/main" val="414074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3" name="TextBox 3"/>
          <p:cNvSpPr txBox="1">
            <a:spLocks noChangeArrowheads="1"/>
          </p:cNvSpPr>
          <p:nvPr/>
        </p:nvSpPr>
        <p:spPr bwMode="auto">
          <a:xfrm>
            <a:off x="167833" y="193876"/>
            <a:ext cx="70182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mj-lt"/>
              </a:rPr>
              <a:t>Digital Resources - Levels of Representation</a:t>
            </a:r>
          </a:p>
        </p:txBody>
      </p:sp>
      <p:sp>
        <p:nvSpPr>
          <p:cNvPr id="5" name="Rectangle 4"/>
          <p:cNvSpPr/>
          <p:nvPr/>
        </p:nvSpPr>
        <p:spPr>
          <a:xfrm>
            <a:off x="75235" y="6013048"/>
            <a:ext cx="3130952" cy="734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659689242"/>
              </p:ext>
            </p:extLst>
          </p:nvPr>
        </p:nvGraphicFramePr>
        <p:xfrm>
          <a:off x="228600" y="762000"/>
          <a:ext cx="8763000" cy="5899148"/>
        </p:xfrm>
        <a:graphic>
          <a:graphicData uri="http://schemas.openxmlformats.org/drawingml/2006/table">
            <a:tbl>
              <a:tblPr/>
              <a:tblGrid>
                <a:gridCol w="775607"/>
                <a:gridCol w="2653393"/>
                <a:gridCol w="5334000"/>
              </a:tblGrid>
              <a:tr h="280412">
                <a:tc>
                  <a:txBody>
                    <a:bodyPr/>
                    <a:lstStyle/>
                    <a:p>
                      <a:pPr marL="0" marR="0">
                        <a:lnSpc>
                          <a:spcPct val="115000"/>
                        </a:lnSpc>
                        <a:spcBef>
                          <a:spcPts val="0"/>
                        </a:spcBef>
                        <a:spcAft>
                          <a:spcPts val="0"/>
                        </a:spcAft>
                      </a:pPr>
                      <a:r>
                        <a:rPr lang="en-US" sz="1400" b="1" dirty="0">
                          <a:latin typeface="+mj-lt"/>
                          <a:ea typeface="Calibri"/>
                          <a:cs typeface="Arial" pitchFamily="34" charset="0"/>
                        </a:rPr>
                        <a:t>Level</a:t>
                      </a:r>
                      <a:endParaRPr lang="en-US" sz="1400" dirty="0">
                        <a:latin typeface="+mj-lt"/>
                        <a:ea typeface="Calibri"/>
                        <a:cs typeface="Arial" pitchFamily="34" charset="0"/>
                      </a:endParaRPr>
                    </a:p>
                  </a:txBody>
                  <a:tcPr marL="51632" marR="5163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a:latin typeface="+mj-lt"/>
                          <a:ea typeface="Calibri"/>
                          <a:cs typeface="Arial" pitchFamily="34" charset="0"/>
                        </a:rPr>
                        <a:t>Label</a:t>
                      </a:r>
                      <a:endParaRPr lang="en-US" sz="1400">
                        <a:latin typeface="+mj-lt"/>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latin typeface="+mj-lt"/>
                          <a:ea typeface="Calibri"/>
                          <a:cs typeface="Arial" pitchFamily="34" charset="0"/>
                        </a:rPr>
                        <a:t>Explanation</a:t>
                      </a:r>
                      <a:endParaRPr lang="en-US" sz="1400" dirty="0">
                        <a:latin typeface="+mj-lt"/>
                        <a:ea typeface="Calibri"/>
                        <a:cs typeface="Arial" pitchFamily="34" charset="0"/>
                      </a:endParaRPr>
                    </a:p>
                  </a:txBody>
                  <a:tcPr marL="51632" marR="51632" marT="0" marB="0">
                    <a:lnL>
                      <a:noFill/>
                    </a:lnL>
                    <a:lnR>
                      <a:noFill/>
                    </a:lnR>
                    <a:lnT>
                      <a:noFill/>
                    </a:lnT>
                    <a:lnB w="12700" cap="flat" cmpd="sng" algn="ctr">
                      <a:solidFill>
                        <a:srgbClr val="000000"/>
                      </a:solidFill>
                      <a:prstDash val="solid"/>
                      <a:round/>
                      <a:headEnd type="none" w="med" len="med"/>
                      <a:tailEnd type="none" w="med" len="med"/>
                    </a:lnB>
                  </a:tcPr>
                </a:tc>
              </a:tr>
              <a:tr h="560825">
                <a:tc>
                  <a:txBody>
                    <a:bodyPr/>
                    <a:lstStyle/>
                    <a:p>
                      <a:pPr marL="0" marR="0">
                        <a:lnSpc>
                          <a:spcPct val="115000"/>
                        </a:lnSpc>
                        <a:spcBef>
                          <a:spcPts val="0"/>
                        </a:spcBef>
                        <a:spcAft>
                          <a:spcPts val="1000"/>
                        </a:spcAft>
                      </a:pPr>
                      <a:r>
                        <a:rPr lang="en-US" sz="1400" dirty="0" smtClean="0">
                          <a:latin typeface="+mj-lt"/>
                          <a:ea typeface="Calibri"/>
                          <a:cs typeface="Arial" pitchFamily="34" charset="0"/>
                        </a:rPr>
                        <a:t>8</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Set of objects that form an aggregation that is meaningful encountered as an entity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313">
                <a:tc>
                  <a:txBody>
                    <a:bodyPr/>
                    <a:lstStyle/>
                    <a:p>
                      <a:pPr marL="0" marR="0">
                        <a:lnSpc>
                          <a:spcPct val="115000"/>
                        </a:lnSpc>
                        <a:spcBef>
                          <a:spcPts val="0"/>
                        </a:spcBef>
                        <a:spcAft>
                          <a:spcPts val="1000"/>
                        </a:spcAft>
                      </a:pPr>
                      <a:r>
                        <a:rPr lang="en-US" sz="1400" dirty="0" smtClean="0">
                          <a:latin typeface="+mj-lt"/>
                          <a:ea typeface="Calibri"/>
                          <a:cs typeface="Arial" pitchFamily="34" charset="0"/>
                        </a:rPr>
                        <a:t>7</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Object composed of multiple files, each of which could also be encountered as individual files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12">
                <a:tc>
                  <a:txBody>
                    <a:bodyPr/>
                    <a:lstStyle/>
                    <a:p>
                      <a:pPr marL="0" marR="0">
                        <a:lnSpc>
                          <a:spcPct val="115000"/>
                        </a:lnSpc>
                        <a:spcBef>
                          <a:spcPts val="0"/>
                        </a:spcBef>
                        <a:spcAft>
                          <a:spcPts val="1000"/>
                        </a:spcAft>
                      </a:pPr>
                      <a:r>
                        <a:rPr lang="en-US" sz="1400" dirty="0" smtClean="0">
                          <a:latin typeface="+mj-lt"/>
                          <a:ea typeface="Calibri"/>
                          <a:cs typeface="Arial" pitchFamily="34" charset="0"/>
                        </a:rPr>
                        <a:t>6</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mj-lt"/>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As rendered and encountered within a specific application</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825">
                <a:tc>
                  <a:txBody>
                    <a:bodyPr/>
                    <a:lstStyle/>
                    <a:p>
                      <a:pPr marL="0" marR="0">
                        <a:lnSpc>
                          <a:spcPct val="115000"/>
                        </a:lnSpc>
                        <a:spcBef>
                          <a:spcPts val="0"/>
                        </a:spcBef>
                        <a:spcAft>
                          <a:spcPts val="1000"/>
                        </a:spcAft>
                      </a:pPr>
                      <a:r>
                        <a:rPr lang="en-US" sz="1400" dirty="0" smtClean="0">
                          <a:latin typeface="+mj-lt"/>
                          <a:ea typeface="Calibri"/>
                          <a:cs typeface="Arial" pitchFamily="34" charset="0"/>
                        </a:rPr>
                        <a:t>5</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Files encountered as discrete set of items with associate paths and file names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825">
                <a:tc>
                  <a:txBody>
                    <a:bodyPr/>
                    <a:lstStyle/>
                    <a:p>
                      <a:pPr marL="0" marR="0">
                        <a:lnSpc>
                          <a:spcPct val="115000"/>
                        </a:lnSpc>
                        <a:spcBef>
                          <a:spcPts val="0"/>
                        </a:spcBef>
                        <a:spcAft>
                          <a:spcPts val="1000"/>
                        </a:spcAft>
                      </a:pPr>
                      <a:r>
                        <a:rPr lang="en-US" sz="1400" dirty="0" smtClean="0">
                          <a:latin typeface="+mj-lt"/>
                          <a:ea typeface="Calibri"/>
                          <a:cs typeface="Arial" pitchFamily="34" charset="0"/>
                        </a:rPr>
                        <a:t>4</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Bitstream encountered as a continuous series of binary values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12">
                <a:tc>
                  <a:txBody>
                    <a:bodyPr/>
                    <a:lstStyle/>
                    <a:p>
                      <a:pPr marL="0" marR="0">
                        <a:lnSpc>
                          <a:spcPct val="115000"/>
                        </a:lnSpc>
                        <a:spcBef>
                          <a:spcPts val="0"/>
                        </a:spcBef>
                        <a:spcAft>
                          <a:spcPts val="1000"/>
                        </a:spcAft>
                      </a:pPr>
                      <a:r>
                        <a:rPr lang="en-US" sz="1400" dirty="0" smtClean="0">
                          <a:latin typeface="+mj-lt"/>
                          <a:ea typeface="Calibri"/>
                          <a:cs typeface="Arial" pitchFamily="34" charset="0"/>
                        </a:rPr>
                        <a:t>3</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Discrete “chunk” of data that is part of a larger file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237">
                <a:tc>
                  <a:txBody>
                    <a:bodyPr/>
                    <a:lstStyle/>
                    <a:p>
                      <a:pPr marL="0" marR="0">
                        <a:lnSpc>
                          <a:spcPct val="115000"/>
                        </a:lnSpc>
                        <a:spcBef>
                          <a:spcPts val="0"/>
                        </a:spcBef>
                        <a:spcAft>
                          <a:spcPts val="1000"/>
                        </a:spcAft>
                      </a:pPr>
                      <a:r>
                        <a:rPr lang="en-US" sz="1400" dirty="0" smtClean="0">
                          <a:latin typeface="+mj-lt"/>
                          <a:ea typeface="Calibri"/>
                          <a:cs typeface="Arial" pitchFamily="34" charset="0"/>
                        </a:rPr>
                        <a:t>2</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a:latin typeface="+mj-lt"/>
                          <a:ea typeface="Calibri"/>
                          <a:cs typeface="Arial" pitchFamily="34" charset="0"/>
                        </a:rPr>
                        <a:t>Series of 1s and 0s as accessed from the storage media using input/output hardware and software (e.g. controllers, drivers, ports, connectors)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02062">
                <a:tc>
                  <a:txBody>
                    <a:bodyPr/>
                    <a:lstStyle/>
                    <a:p>
                      <a:pPr marL="0" marR="0">
                        <a:lnSpc>
                          <a:spcPct val="115000"/>
                        </a:lnSpc>
                        <a:spcBef>
                          <a:spcPts val="0"/>
                        </a:spcBef>
                        <a:spcAft>
                          <a:spcPts val="1000"/>
                        </a:spcAft>
                      </a:pPr>
                      <a:r>
                        <a:rPr lang="en-US" sz="1400" dirty="0" smtClean="0">
                          <a:latin typeface="+mj-lt"/>
                          <a:ea typeface="Calibri"/>
                          <a:cs typeface="Arial" pitchFamily="34" charset="0"/>
                        </a:rPr>
                        <a:t>1</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smtClean="0">
                          <a:latin typeface="+mj-lt"/>
                          <a:ea typeface="Calibri"/>
                          <a:cs typeface="Arial" pitchFamily="34" charset="0"/>
                        </a:rPr>
                        <a:t>Raw signal stream through I/O equipment</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smtClean="0">
                          <a:latin typeface="+mj-lt"/>
                          <a:ea typeface="Calibri"/>
                          <a:cs typeface="Arial" pitchFamily="34" charset="0"/>
                        </a:rPr>
                        <a:t>Stream of magnetic flux</a:t>
                      </a:r>
                      <a:r>
                        <a:rPr lang="en-US" sz="1400" baseline="0" dirty="0" smtClean="0">
                          <a:latin typeface="+mj-lt"/>
                          <a:ea typeface="Calibri"/>
                          <a:cs typeface="Arial" pitchFamily="34" charset="0"/>
                        </a:rPr>
                        <a:t> transitions or other analog electronic output read from the drive without yet interpreting the signal stream as a set of discrete values (i.e. not treated as a digital bitstream that can be directly read by the host computer)</a:t>
                      </a:r>
                      <a:endParaRPr lang="en-US" sz="1400" dirty="0">
                        <a:latin typeface="+mj-lt"/>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825">
                <a:tc>
                  <a:txBody>
                    <a:bodyPr/>
                    <a:lstStyle/>
                    <a:p>
                      <a:pPr marL="0" marR="0">
                        <a:lnSpc>
                          <a:spcPct val="115000"/>
                        </a:lnSpc>
                        <a:spcBef>
                          <a:spcPts val="0"/>
                        </a:spcBef>
                        <a:spcAft>
                          <a:spcPts val="1000"/>
                        </a:spcAft>
                      </a:pPr>
                      <a:r>
                        <a:rPr lang="en-US" sz="1400">
                          <a:latin typeface="+mj-lt"/>
                          <a:ea typeface="Calibri"/>
                          <a:cs typeface="Arial" pitchFamily="34" charset="0"/>
                        </a:rPr>
                        <a:t>0</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mj-lt"/>
                          <a:ea typeface="Calibri"/>
                          <a:cs typeface="Arial" pitchFamily="34" charset="0"/>
                        </a:rPr>
                        <a:t> Bitstream 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400" dirty="0">
                          <a:latin typeface="+mj-lt"/>
                          <a:ea typeface="Calibri"/>
                          <a:cs typeface="Arial" pitchFamily="34" charset="0"/>
                        </a:rPr>
                        <a:t>Physical properties of the storage medium that  are interpreted as bitstreams at Level 1</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884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3"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
        <p:nvSpPr>
          <p:cNvPr id="5" name="Rectangle 4"/>
          <p:cNvSpPr/>
          <p:nvPr/>
        </p:nvSpPr>
        <p:spPr>
          <a:xfrm>
            <a:off x="75235" y="6013048"/>
            <a:ext cx="3130952" cy="7349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66975895"/>
              </p:ext>
            </p:extLst>
          </p:nvPr>
        </p:nvGraphicFramePr>
        <p:xfrm>
          <a:off x="228600" y="759102"/>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latin typeface="Arial" pitchFamily="34" charset="0"/>
                          <a:ea typeface="Calibri"/>
                          <a:cs typeface="Arial" pitchFamily="34" charset="0"/>
                        </a:rPr>
                        <a:t>Connecting </a:t>
                      </a:r>
                      <a:r>
                        <a:rPr lang="en-US" sz="1600" dirty="0">
                          <a:latin typeface="Arial" pitchFamily="34" charset="0"/>
                          <a:ea typeface="Calibri"/>
                          <a:cs typeface="Arial" pitchFamily="34" charset="0"/>
                        </a:rPr>
                        <a:t>a hard drive </a:t>
                      </a:r>
                      <a:r>
                        <a:rPr lang="en-US" sz="1600" dirty="0" smtClean="0">
                          <a:latin typeface="Arial" pitchFamily="34" charset="0"/>
                          <a:ea typeface="Calibri"/>
                          <a:cs typeface="Arial" pitchFamily="34" charset="0"/>
                        </a:rPr>
                        <a:t>to a host computer and </a:t>
                      </a:r>
                      <a:r>
                        <a:rPr lang="en-US" sz="1600" dirty="0">
                          <a:latin typeface="Arial" pitchFamily="34" charset="0"/>
                          <a:ea typeface="Calibri"/>
                          <a:cs typeface="Arial" pitchFamily="34" charset="0"/>
                        </a:rPr>
                        <a:t>then generating a sector-by-sector image of the disk using Unix </a:t>
                      </a:r>
                      <a:r>
                        <a:rPr lang="en-US" sz="1600" dirty="0" err="1">
                          <a:latin typeface="Arial" pitchFamily="34" charset="0"/>
                          <a:ea typeface="Calibri"/>
                          <a:cs typeface="Arial" pitchFamily="34" charset="0"/>
                        </a:rPr>
                        <a:t>dd</a:t>
                      </a:r>
                      <a:r>
                        <a:rPr lang="en-US" sz="1600" dirty="0">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latin typeface="Arial" pitchFamily="34" charset="0"/>
                          <a:ea typeface="Calibri"/>
                          <a:cs typeface="Arial" pitchFamily="34" charset="0"/>
                        </a:rPr>
                        <a:t>Connecting a floppy drive to a host computer and then generating a magnetic flux transition image of the disk</a:t>
                      </a:r>
                      <a:endParaRPr lang="en-US" sz="1600" dirty="0">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latin typeface="Arial" pitchFamily="34" charset="0"/>
                          <a:ea typeface="Calibri"/>
                          <a:cs typeface="Arial" pitchFamily="34" charset="0"/>
                        </a:rPr>
                        <a:t>Bitstream </a:t>
                      </a:r>
                      <a:r>
                        <a:rPr lang="en-US" sz="1600" dirty="0">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73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597" y="5937813"/>
            <a:ext cx="2841585" cy="8565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238971130"/>
              </p:ext>
            </p:extLst>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pic>
        <p:nvPicPr>
          <p:cNvPr id="21541" name="Picture 2" descr="C:\Users\callee\Documents\projects_past\vidarch\contextminer-election-list-big-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143000"/>
            <a:ext cx="62484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94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896" y="5989899"/>
            <a:ext cx="2909104" cy="8681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460753079"/>
              </p:ext>
            </p:extLst>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2565" name="Picture 2" descr="C:\Users\callee\Documents\projects_past\vidarch\crush-gulian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471613"/>
            <a:ext cx="6650038" cy="5310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Tree>
    <p:extLst>
      <p:ext uri="{BB962C8B-B14F-4D97-AF65-F5344CB8AC3E}">
        <p14:creationId xmlns:p14="http://schemas.microsoft.com/office/powerpoint/2010/main" val="305197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
        <p:nvSpPr>
          <p:cNvPr id="5" name="Rectangle 4"/>
          <p:cNvSpPr/>
          <p:nvPr/>
        </p:nvSpPr>
        <p:spPr>
          <a:xfrm>
            <a:off x="69448" y="6024623"/>
            <a:ext cx="2841585" cy="7407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933604755"/>
              </p:ext>
            </p:extLst>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3589" name="Picture 2" descr="C:\Users\callee\Documents\projects_past\vidarch\vote-diffe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0" y="1371600"/>
            <a:ext cx="6254750" cy="381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45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85" y="5932025"/>
            <a:ext cx="2754774" cy="7767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765292322"/>
              </p:ext>
            </p:extLst>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4614" name="Picture 1" descr="kingston-1-zoo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9688" y="3124200"/>
            <a:ext cx="4837112" cy="3287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4613" name="Picture 1" descr="kingston-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7950"/>
            <a:ext cx="60198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69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1143000"/>
          </a:xfrm>
        </p:spPr>
        <p:txBody>
          <a:bodyPr/>
          <a:lstStyle/>
          <a:p>
            <a:pPr eaLnBrk="1" hangingPunct="1"/>
            <a:r>
              <a:rPr lang="en-US" altLang="en-US" smtClean="0"/>
              <a:t>Outline</a:t>
            </a:r>
          </a:p>
        </p:txBody>
      </p:sp>
      <p:sp>
        <p:nvSpPr>
          <p:cNvPr id="5123" name="Rectangle 3"/>
          <p:cNvSpPr>
            <a:spLocks noGrp="1" noChangeArrowheads="1"/>
          </p:cNvSpPr>
          <p:nvPr>
            <p:ph type="body" idx="1"/>
          </p:nvPr>
        </p:nvSpPr>
        <p:spPr>
          <a:xfrm>
            <a:off x="457200" y="1219200"/>
            <a:ext cx="8229600" cy="4525963"/>
          </a:xfrm>
        </p:spPr>
        <p:txBody>
          <a:bodyPr/>
          <a:lstStyle/>
          <a:p>
            <a:pPr eaLnBrk="1" hangingPunct="1"/>
            <a:r>
              <a:rPr lang="en-US" altLang="en-US" smtClean="0"/>
              <a:t>Issues of Preserving Meaningful Information</a:t>
            </a:r>
          </a:p>
          <a:p>
            <a:pPr eaLnBrk="1" hangingPunct="1"/>
            <a:r>
              <a:rPr lang="en-US" altLang="en-US" smtClean="0"/>
              <a:t>Nature of Digital Objects</a:t>
            </a:r>
          </a:p>
          <a:p>
            <a:pPr eaLnBrk="1" hangingPunct="1"/>
            <a:r>
              <a:rPr lang="en-US" altLang="en-US" smtClean="0"/>
              <a:t>Layers and Abstraction</a:t>
            </a:r>
          </a:p>
          <a:p>
            <a:pPr eaLnBrk="1" hangingPunct="1"/>
            <a:r>
              <a:rPr lang="en-US" altLang="en-US" smtClean="0"/>
              <a:t>Technology Obsolescence</a:t>
            </a:r>
          </a:p>
          <a:p>
            <a:pPr eaLnBrk="1" hangingPunct="1"/>
            <a:r>
              <a:rPr lang="en-US" altLang="en-US" smtClean="0"/>
              <a:t>Significant Properties</a:t>
            </a:r>
          </a:p>
          <a:p>
            <a:pPr eaLnBrk="1" hangingPunct="1"/>
            <a:r>
              <a:rPr lang="en-US" altLang="en-US" smtClean="0"/>
              <a:t>Technical Strategies</a:t>
            </a:r>
          </a:p>
          <a:p>
            <a:pPr eaLnBrk="1" hangingPunct="1"/>
            <a:r>
              <a:rPr lang="en-US" altLang="en-US" smtClean="0"/>
              <a:t>Concluding Thoughts on Preservation</a:t>
            </a:r>
          </a:p>
          <a:p>
            <a:pPr eaLnBrk="1" hangingPunct="1"/>
            <a:r>
              <a:rPr lang="en-US" altLang="en-US" smtClean="0"/>
              <a:t>Access and Use Considerations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a:t>
            </a:fld>
            <a:endParaRPr lang="en-US"/>
          </a:p>
        </p:txBody>
      </p:sp>
    </p:spTree>
    <p:extLst>
      <p:ext uri="{BB962C8B-B14F-4D97-AF65-F5344CB8AC3E}">
        <p14:creationId xmlns:p14="http://schemas.microsoft.com/office/powerpoint/2010/main" val="3807729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322" y="5995686"/>
            <a:ext cx="2702688" cy="7870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5637" name="Picture 1" descr="kingston-hview-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65175"/>
            <a:ext cx="60960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Tree>
    <p:extLst>
      <p:ext uri="{BB962C8B-B14F-4D97-AF65-F5344CB8AC3E}">
        <p14:creationId xmlns:p14="http://schemas.microsoft.com/office/powerpoint/2010/main" val="60907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597" y="6041985"/>
            <a:ext cx="2864735" cy="775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050447138"/>
              </p:ext>
            </p:extLst>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6661" name="Picture 8" descr="docx-in-winzip.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01788"/>
            <a:ext cx="617220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Tree>
    <p:extLst>
      <p:ext uri="{BB962C8B-B14F-4D97-AF65-F5344CB8AC3E}">
        <p14:creationId xmlns:p14="http://schemas.microsoft.com/office/powerpoint/2010/main" val="37049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8413"/>
            <a:ext cx="7636933" cy="5709857"/>
          </a:xfrm>
          <a:prstGeom prst="rect">
            <a:avLst/>
          </a:prstGeom>
        </p:spPr>
      </p:pic>
      <p:sp>
        <p:nvSpPr>
          <p:cNvPr id="5" name="TextBox 4"/>
          <p:cNvSpPr txBox="1"/>
          <p:nvPr/>
        </p:nvSpPr>
        <p:spPr>
          <a:xfrm>
            <a:off x="2158093" y="5833131"/>
            <a:ext cx="6881404" cy="523220"/>
          </a:xfrm>
          <a:prstGeom prst="rect">
            <a:avLst/>
          </a:prstGeom>
          <a:noFill/>
        </p:spPr>
        <p:txBody>
          <a:bodyPr wrap="square" rtlCol="0">
            <a:spAutoFit/>
          </a:bodyPr>
          <a:lstStyle/>
          <a:p>
            <a:r>
              <a:rPr lang="en-US" sz="1400" dirty="0" smtClean="0"/>
              <a:t>Source: Kathy Sobolewski, “Information Management Services: Machine Learning Briefing to UNC Chapel Hill,” 2016.</a:t>
            </a:r>
            <a:endParaRPr lang="en-US" sz="1400" dirty="0"/>
          </a:p>
        </p:txBody>
      </p:sp>
    </p:spTree>
    <p:extLst>
      <p:ext uri="{BB962C8B-B14F-4D97-AF65-F5344CB8AC3E}">
        <p14:creationId xmlns:p14="http://schemas.microsoft.com/office/powerpoint/2010/main" val="2782483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833" y="5949387"/>
            <a:ext cx="2760562" cy="9086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b="1" dirty="0">
                          <a:solidFill>
                            <a:schemeClr val="tx1"/>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685" name="Picture 5" descr="File:Acquire image wind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325" y="690563"/>
            <a:ext cx="6518275" cy="487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Tree>
    <p:extLst>
      <p:ext uri="{BB962C8B-B14F-4D97-AF65-F5344CB8AC3E}">
        <p14:creationId xmlns:p14="http://schemas.microsoft.com/office/powerpoint/2010/main" val="192318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235" y="5966749"/>
            <a:ext cx="2870522" cy="7420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b="1" dirty="0" smtClean="0">
                          <a:solidFill>
                            <a:schemeClr val="tx1"/>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Bitstream </a:t>
                      </a:r>
                      <a:r>
                        <a:rPr lang="en-US" sz="1600" dirty="0">
                          <a:solidFill>
                            <a:schemeClr val="bg1">
                              <a:lumMod val="85000"/>
                            </a:schemeClr>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8708" name="TextBox 2"/>
          <p:cNvSpPr txBox="1">
            <a:spLocks noChangeArrowheads="1"/>
          </p:cNvSpPr>
          <p:nvPr/>
        </p:nvSpPr>
        <p:spPr bwMode="auto">
          <a:xfrm>
            <a:off x="3048000" y="152400"/>
            <a:ext cx="4011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Interaction Examples</a:t>
            </a:r>
          </a:p>
        </p:txBody>
      </p:sp>
      <p:pic>
        <p:nvPicPr>
          <p:cNvPr id="28709" name="Picture 2" descr="C:\Users\callee\Documents\images\kryoflux_u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76200"/>
            <a:ext cx="8355012"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5054600" y="304800"/>
            <a:ext cx="4089400" cy="327660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399963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84" y="5995686"/>
            <a:ext cx="2789498" cy="725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28600" y="819150"/>
          <a:ext cx="8686800" cy="5889626"/>
        </p:xfrm>
        <a:graphic>
          <a:graphicData uri="http://schemas.openxmlformats.org/drawingml/2006/table">
            <a:tbl>
              <a:tblPr/>
              <a:tblGrid>
                <a:gridCol w="3003847"/>
                <a:gridCol w="5682953"/>
              </a:tblGrid>
              <a:tr h="280458">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Level</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Arial" pitchFamily="34" charset="0"/>
                          <a:ea typeface="Calibri"/>
                          <a:cs typeface="Arial" pitchFamily="34" charset="0"/>
                        </a:rPr>
                        <a:t>Examples</a:t>
                      </a:r>
                      <a:endParaRPr lang="en-US" sz="1600" dirty="0">
                        <a:latin typeface="Arial" pitchFamily="34" charset="0"/>
                        <a:ea typeface="Calibri"/>
                        <a:cs typeface="Arial" pitchFamily="34" charset="0"/>
                      </a:endParaRPr>
                    </a:p>
                  </a:txBody>
                  <a:tcPr marL="51632" marR="51632" marT="0" marB="0" anchor="b">
                    <a:lnL>
                      <a:noFill/>
                    </a:lnL>
                    <a:lnR>
                      <a:noFill/>
                    </a:lnR>
                    <a:lnT>
                      <a:noFill/>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Aggregation of objects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Browsing the contents of an archival collection using a finding aid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Object or package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Viewing a web page that contains several files, including HTML, a style sheet and several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In-application rendering</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Using Microsoft Excel to view an .xls file, watching an online video by using a Flash viewer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File through filesystem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Viewing contents of a folder using Windows Explorer, typing “ls” at the Unix command prompt to show the contents of a directory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458">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File as “raw” bitstream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Opening an individual file in a hex editor</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a:lnSpc>
                          <a:spcPct val="115000"/>
                        </a:lnSpc>
                        <a:spcBef>
                          <a:spcPts val="0"/>
                        </a:spcBef>
                        <a:spcAft>
                          <a:spcPts val="1000"/>
                        </a:spcAft>
                      </a:pPr>
                      <a:r>
                        <a:rPr lang="en-US" sz="1600">
                          <a:solidFill>
                            <a:schemeClr val="bg1">
                              <a:lumMod val="85000"/>
                            </a:schemeClr>
                          </a:solidFill>
                          <a:latin typeface="Arial" pitchFamily="34" charset="0"/>
                          <a:ea typeface="Calibri"/>
                          <a:cs typeface="Arial" pitchFamily="34" charset="0"/>
                        </a:rPr>
                        <a:t>Sub-file data structure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Extracting a tagged data element in an XML  document or value of a field in a relational database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Bitstream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t>
                      </a:r>
                      <a:r>
                        <a:rPr lang="en-US" sz="1600" dirty="0">
                          <a:solidFill>
                            <a:schemeClr val="bg1">
                              <a:lumMod val="85000"/>
                            </a:schemeClr>
                          </a:solidFill>
                          <a:latin typeface="Arial" pitchFamily="34" charset="0"/>
                          <a:ea typeface="Calibri"/>
                          <a:cs typeface="Arial" pitchFamily="34" charset="0"/>
                        </a:rPr>
                        <a:t>a hard drive </a:t>
                      </a:r>
                      <a:r>
                        <a:rPr lang="en-US" sz="1600" dirty="0" smtClean="0">
                          <a:solidFill>
                            <a:schemeClr val="bg1">
                              <a:lumMod val="85000"/>
                            </a:schemeClr>
                          </a:solidFill>
                          <a:latin typeface="Arial" pitchFamily="34" charset="0"/>
                          <a:ea typeface="Calibri"/>
                          <a:cs typeface="Arial" pitchFamily="34" charset="0"/>
                        </a:rPr>
                        <a:t>to a host computer and </a:t>
                      </a:r>
                      <a:r>
                        <a:rPr lang="en-US" sz="1600" dirty="0">
                          <a:solidFill>
                            <a:schemeClr val="bg1">
                              <a:lumMod val="85000"/>
                            </a:schemeClr>
                          </a:solidFill>
                          <a:latin typeface="Arial" pitchFamily="34" charset="0"/>
                          <a:ea typeface="Calibri"/>
                          <a:cs typeface="Arial" pitchFamily="34" charset="0"/>
                        </a:rPr>
                        <a:t>then generating a sector-by-sector image of the disk using Unix </a:t>
                      </a:r>
                      <a:r>
                        <a:rPr lang="en-US" sz="1600" dirty="0" err="1">
                          <a:solidFill>
                            <a:schemeClr val="bg1">
                              <a:lumMod val="85000"/>
                            </a:schemeClr>
                          </a:solidFill>
                          <a:latin typeface="Arial" pitchFamily="34" charset="0"/>
                          <a:ea typeface="Calibri"/>
                          <a:cs typeface="Arial" pitchFamily="34" charset="0"/>
                        </a:rPr>
                        <a:t>dd</a:t>
                      </a:r>
                      <a:r>
                        <a:rPr lang="en-US" sz="1600" dirty="0">
                          <a:solidFill>
                            <a:schemeClr val="bg1">
                              <a:lumMod val="85000"/>
                            </a:schemeClr>
                          </a:solidFill>
                          <a:latin typeface="Arial" pitchFamily="34" charset="0"/>
                          <a:ea typeface="Calibri"/>
                          <a:cs typeface="Arial" pitchFamily="34" charset="0"/>
                        </a:rPr>
                        <a:t> command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917">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600" dirty="0" smtClean="0">
                          <a:solidFill>
                            <a:schemeClr val="bg1">
                              <a:lumMod val="85000"/>
                            </a:schemeClr>
                          </a:solidFill>
                          <a:latin typeface="Arial" pitchFamily="34" charset="0"/>
                          <a:ea typeface="Calibri"/>
                          <a:cs typeface="Arial" pitchFamily="34" charset="0"/>
                        </a:rPr>
                        <a:t>Raw signal stream through I/O equipment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smtClean="0">
                          <a:solidFill>
                            <a:schemeClr val="bg1">
                              <a:lumMod val="85000"/>
                            </a:schemeClr>
                          </a:solidFill>
                          <a:latin typeface="Arial" pitchFamily="34" charset="0"/>
                          <a:ea typeface="Calibri"/>
                          <a:cs typeface="Arial" pitchFamily="34" charset="0"/>
                        </a:rPr>
                        <a:t>Connecting a floppy drive to a host computer and then generating a magnetic flux transition image of the disk</a:t>
                      </a:r>
                      <a:endParaRPr lang="en-US" sz="1600" dirty="0">
                        <a:solidFill>
                          <a:schemeClr val="bg1">
                            <a:lumMod val="85000"/>
                          </a:schemeClr>
                        </a:solidFill>
                        <a:latin typeface="Arial" pitchFamily="34" charset="0"/>
                        <a:ea typeface="Calibri"/>
                        <a:cs typeface="Arial" pitchFamily="34" charset="0"/>
                      </a:endParaRP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1375">
                <a:tc>
                  <a:txBody>
                    <a:bodyPr/>
                    <a:lstStyle/>
                    <a:p>
                      <a:pPr marL="0" marR="0">
                        <a:lnSpc>
                          <a:spcPct val="115000"/>
                        </a:lnSpc>
                        <a:spcBef>
                          <a:spcPts val="0"/>
                        </a:spcBef>
                        <a:spcAft>
                          <a:spcPts val="1000"/>
                        </a:spcAft>
                      </a:pPr>
                      <a:r>
                        <a:rPr lang="en-US" sz="1600" b="1" dirty="0" smtClean="0">
                          <a:solidFill>
                            <a:schemeClr val="tx1"/>
                          </a:solidFill>
                          <a:latin typeface="Arial" pitchFamily="34" charset="0"/>
                          <a:ea typeface="Calibri"/>
                          <a:cs typeface="Arial" pitchFamily="34" charset="0"/>
                        </a:rPr>
                        <a:t>Bitstream </a:t>
                      </a:r>
                      <a:r>
                        <a:rPr lang="en-US" sz="1600" b="1" dirty="0">
                          <a:solidFill>
                            <a:schemeClr val="tx1"/>
                          </a:solidFill>
                          <a:latin typeface="Arial" pitchFamily="34" charset="0"/>
                          <a:ea typeface="Calibri"/>
                          <a:cs typeface="Arial" pitchFamily="34" charset="0"/>
                        </a:rPr>
                        <a:t>on physical medium</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solidFill>
                            <a:schemeClr val="bg1">
                              <a:lumMod val="85000"/>
                            </a:schemeClr>
                          </a:solidFill>
                          <a:latin typeface="Arial" pitchFamily="34" charset="0"/>
                          <a:ea typeface="Calibri"/>
                          <a:cs typeface="Arial" pitchFamily="34" charset="0"/>
                        </a:rPr>
                        <a:t>Using a high-power microscope and camera to take a picture of the patterns of magnetic charges on the surface of a hard drive or pits and lands on an optical disk</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9733" name="Picture 5" descr="veeco-bet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3" y="736600"/>
            <a:ext cx="5511800"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4" name="Text Box 4"/>
          <p:cNvSpPr txBox="1">
            <a:spLocks noChangeArrowheads="1"/>
          </p:cNvSpPr>
          <p:nvPr/>
        </p:nvSpPr>
        <p:spPr bwMode="auto">
          <a:xfrm>
            <a:off x="762000" y="6505575"/>
            <a:ext cx="7605713" cy="276225"/>
          </a:xfrm>
          <a:prstGeom prst="rect">
            <a:avLst/>
          </a:prstGeom>
          <a:solidFill>
            <a:schemeClr val="bg1">
              <a:lumMod val="95000"/>
            </a:schemeClr>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err="1">
                <a:latin typeface="Arial" panose="020B0604020202020204" pitchFamily="34" charset="0"/>
              </a:rPr>
              <a:t>Veeco</a:t>
            </a:r>
            <a:r>
              <a:rPr lang="en-US" altLang="en-US" sz="1200" dirty="0">
                <a:latin typeface="Arial" panose="020B0604020202020204" pitchFamily="34" charset="0"/>
              </a:rPr>
              <a:t> Instruments. http://www.veeco.com/library/nanotheater_detail.php?type=application&amp;id=78&amp;app_id=34</a:t>
            </a:r>
          </a:p>
        </p:txBody>
      </p:sp>
      <p:sp>
        <p:nvSpPr>
          <p:cNvPr id="9" name="TextBox 3"/>
          <p:cNvSpPr txBox="1">
            <a:spLocks noChangeArrowheads="1"/>
          </p:cNvSpPr>
          <p:nvPr/>
        </p:nvSpPr>
        <p:spPr bwMode="auto">
          <a:xfrm>
            <a:off x="167833" y="193876"/>
            <a:ext cx="3465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smtClean="0">
                <a:latin typeface="+mj-lt"/>
              </a:rPr>
              <a:t>Interaction Examples</a:t>
            </a:r>
            <a:endParaRPr lang="en-US" altLang="en-US" sz="2400" dirty="0">
              <a:latin typeface="+mj-lt"/>
            </a:endParaRPr>
          </a:p>
        </p:txBody>
      </p:sp>
    </p:spTree>
    <p:extLst>
      <p:ext uri="{BB962C8B-B14F-4D97-AF65-F5344CB8AC3E}">
        <p14:creationId xmlns:p14="http://schemas.microsoft.com/office/powerpoint/2010/main" val="1587161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590800"/>
            <a:ext cx="8229600" cy="1143000"/>
          </a:xfrm>
        </p:spPr>
        <p:txBody>
          <a:bodyPr>
            <a:normAutofit fontScale="90000"/>
          </a:bodyPr>
          <a:lstStyle/>
          <a:p>
            <a:r>
              <a:rPr lang="en-US" altLang="en-US" smtClean="0"/>
              <a:t>Stepping Above the Bits – Representation Information</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26</a:t>
            </a:fld>
            <a:endParaRPr lang="en-US"/>
          </a:p>
        </p:txBody>
      </p:sp>
    </p:spTree>
    <p:extLst>
      <p:ext uri="{BB962C8B-B14F-4D97-AF65-F5344CB8AC3E}">
        <p14:creationId xmlns:p14="http://schemas.microsoft.com/office/powerpoint/2010/main" val="18133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Representation Considerations</a:t>
            </a:r>
          </a:p>
        </p:txBody>
      </p:sp>
      <p:sp>
        <p:nvSpPr>
          <p:cNvPr id="31747" name="Content Placeholder 2"/>
          <p:cNvSpPr>
            <a:spLocks noGrp="1"/>
          </p:cNvSpPr>
          <p:nvPr>
            <p:ph idx="1"/>
          </p:nvPr>
        </p:nvSpPr>
        <p:spPr/>
        <p:txBody>
          <a:bodyPr/>
          <a:lstStyle/>
          <a:p>
            <a:r>
              <a:rPr lang="en-US" altLang="en-US" smtClean="0"/>
              <a:t>Representation and interpretation are complementary – interpretation depends on representation</a:t>
            </a:r>
          </a:p>
          <a:p>
            <a:r>
              <a:rPr lang="en-US" altLang="en-US" smtClean="0"/>
              <a:t>Can have multiple interpretations of same representation, but...</a:t>
            </a:r>
          </a:p>
          <a:p>
            <a:r>
              <a:rPr lang="en-US" altLang="en-US" smtClean="0"/>
              <a:t>Some representation schemes make certain transformations and uses easier than others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27</a:t>
            </a:fld>
            <a:endParaRPr lang="en-US"/>
          </a:p>
        </p:txBody>
      </p:sp>
    </p:spTree>
    <p:extLst>
      <p:ext uri="{BB962C8B-B14F-4D97-AF65-F5344CB8AC3E}">
        <p14:creationId xmlns:p14="http://schemas.microsoft.com/office/powerpoint/2010/main" val="1350184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descr="rothenberg-fig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588" y="76200"/>
            <a:ext cx="7339012" cy="58847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2771" name="TextBox 2"/>
          <p:cNvSpPr txBox="1">
            <a:spLocks noChangeArrowheads="1"/>
          </p:cNvSpPr>
          <p:nvPr/>
        </p:nvSpPr>
        <p:spPr bwMode="auto">
          <a:xfrm>
            <a:off x="1792287" y="5960961"/>
            <a:ext cx="6437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mj-lt"/>
              </a:rPr>
              <a:t>Rothenberg, Jeff. "Ensuring the Longevity of Digital Information." Washington, DC: Council on Library and Information Resources, 1999.</a:t>
            </a:r>
          </a:p>
        </p:txBody>
      </p:sp>
      <p:sp>
        <p:nvSpPr>
          <p:cNvPr id="2" name="Footer Placeholder 1"/>
          <p:cNvSpPr>
            <a:spLocks noGrp="1"/>
          </p:cNvSpPr>
          <p:nvPr>
            <p:ph type="ftr" sz="quarter" idx="11"/>
          </p:nvPr>
        </p:nvSpPr>
        <p:spPr/>
        <p:txBody>
          <a:bodyPr/>
          <a:lstStyle/>
          <a:p>
            <a:r>
              <a:rPr lang="en-US" dirty="0" smtClean="0"/>
              <a:t>Cal Lee - Levels of Representation and Curatorial Implications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28</a:t>
            </a:fld>
            <a:endParaRPr lang="en-US" dirty="0"/>
          </a:p>
        </p:txBody>
      </p:sp>
    </p:spTree>
    <p:extLst>
      <p:ext uri="{BB962C8B-B14F-4D97-AF65-F5344CB8AC3E}">
        <p14:creationId xmlns:p14="http://schemas.microsoft.com/office/powerpoint/2010/main" val="4076745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ltLang="en-US" sz="4000" dirty="0" smtClean="0"/>
              <a:t>Representation Information</a:t>
            </a:r>
          </a:p>
        </p:txBody>
      </p:sp>
      <p:sp>
        <p:nvSpPr>
          <p:cNvPr id="33795" name="Content Placeholder 2"/>
          <p:cNvSpPr>
            <a:spLocks noGrp="1"/>
          </p:cNvSpPr>
          <p:nvPr>
            <p:ph idx="1"/>
          </p:nvPr>
        </p:nvSpPr>
        <p:spPr>
          <a:xfrm>
            <a:off x="628650" y="1441048"/>
            <a:ext cx="8058150" cy="2367023"/>
          </a:xfrm>
        </p:spPr>
        <p:txBody>
          <a:bodyPr>
            <a:normAutofit lnSpcReduction="10000"/>
          </a:bodyPr>
          <a:lstStyle/>
          <a:p>
            <a:pPr eaLnBrk="1" hangingPunct="1"/>
            <a:r>
              <a:rPr lang="en-US" altLang="en-US" dirty="0" smtClean="0"/>
              <a:t>“Information that maps a Data Object into more meaningful concepts” (OAIS) - makes humanly-perceptible properties happen</a:t>
            </a:r>
          </a:p>
          <a:p>
            <a:pPr eaLnBrk="1" hangingPunct="1"/>
            <a:r>
              <a:rPr lang="en-US" altLang="en-US" dirty="0" smtClean="0"/>
              <a:t>Examples: file format, encoding scheme, data type</a:t>
            </a:r>
          </a:p>
        </p:txBody>
      </p:sp>
      <p:sp>
        <p:nvSpPr>
          <p:cNvPr id="33796" name="TextBox 2"/>
          <p:cNvSpPr txBox="1">
            <a:spLocks noChangeArrowheads="1"/>
          </p:cNvSpPr>
          <p:nvPr/>
        </p:nvSpPr>
        <p:spPr bwMode="auto">
          <a:xfrm>
            <a:off x="0" y="5251169"/>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Reference Model for an Open Archival Information System (OAIS). CCSDS 650.0-M-2 (Magenta Book). Consultative Committee for Space Data Systems, 2012. [ISO 14721:2012]. Figure 2-2.</a:t>
            </a:r>
          </a:p>
        </p:txBody>
      </p:sp>
      <p:pic>
        <p:nvPicPr>
          <p:cNvPr id="3379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286" y="3808071"/>
            <a:ext cx="8915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Cal Lee - Levels of Representation and Curatorial Implications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29</a:t>
            </a:fld>
            <a:endParaRPr lang="en-US"/>
          </a:p>
        </p:txBody>
      </p:sp>
    </p:spTree>
    <p:extLst>
      <p:ext uri="{BB962C8B-B14F-4D97-AF65-F5344CB8AC3E}">
        <p14:creationId xmlns:p14="http://schemas.microsoft.com/office/powerpoint/2010/main" val="20780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1143000"/>
          </a:xfrm>
        </p:spPr>
        <p:txBody>
          <a:bodyPr/>
          <a:lstStyle/>
          <a:p>
            <a:pPr eaLnBrk="1" hangingPunct="1"/>
            <a:r>
              <a:rPr lang="en-US" altLang="en-US" smtClean="0"/>
              <a:t>The Hermeneutic Gap</a:t>
            </a:r>
          </a:p>
        </p:txBody>
      </p:sp>
      <p:sp>
        <p:nvSpPr>
          <p:cNvPr id="8195" name="Rectangle 3"/>
          <p:cNvSpPr>
            <a:spLocks noGrp="1" noChangeArrowheads="1"/>
          </p:cNvSpPr>
          <p:nvPr>
            <p:ph type="body" idx="1"/>
          </p:nvPr>
        </p:nvSpPr>
        <p:spPr>
          <a:xfrm>
            <a:off x="685800" y="1371599"/>
            <a:ext cx="7772400" cy="4531489"/>
          </a:xfrm>
        </p:spPr>
        <p:txBody>
          <a:bodyPr>
            <a:normAutofit fontScale="92500" lnSpcReduction="10000"/>
          </a:bodyPr>
          <a:lstStyle/>
          <a:p>
            <a:pPr eaLnBrk="1" hangingPunct="1">
              <a:lnSpc>
                <a:spcPct val="110000"/>
              </a:lnSpc>
            </a:pPr>
            <a:r>
              <a:rPr lang="en-US" altLang="en-US" sz="2800" dirty="0" smtClean="0"/>
              <a:t>All conveying of memory (even to ourselves) runs into a hermeneutic gap.</a:t>
            </a:r>
          </a:p>
          <a:p>
            <a:pPr eaLnBrk="1" hangingPunct="1"/>
            <a:r>
              <a:rPr lang="en-US" altLang="en-US" sz="2800" dirty="0" smtClean="0"/>
              <a:t>Context is never captured or perpetuated completely.</a:t>
            </a:r>
          </a:p>
          <a:p>
            <a:pPr eaLnBrk="1" hangingPunct="1"/>
            <a:r>
              <a:rPr lang="en-US" altLang="en-US" sz="2800" dirty="0" smtClean="0"/>
              <a:t>We use current understanding &amp; place in the world to fill in gaps of previous contexts in order to make sense of memories.</a:t>
            </a:r>
          </a:p>
          <a:p>
            <a:pPr eaLnBrk="1" hangingPunct="1"/>
            <a:r>
              <a:rPr lang="en-US" altLang="en-US" sz="2800" dirty="0" smtClean="0"/>
              <a:t>This is one of our greatest strengths as humans but also raises many issues related to concepts we cherish (e.g. truth, tradition, accuracy, accountability).</a:t>
            </a:r>
            <a:endParaRPr lang="en-US" altLang="en-US" dirty="0"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a:t>
            </a:fld>
            <a:endParaRPr lang="en-US"/>
          </a:p>
        </p:txBody>
      </p:sp>
    </p:spTree>
    <p:extLst>
      <p:ext uri="{BB962C8B-B14F-4D97-AF65-F5344CB8AC3E}">
        <p14:creationId xmlns:p14="http://schemas.microsoft.com/office/powerpoint/2010/main" val="1442705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
          <p:cNvSpPr txBox="1">
            <a:spLocks noChangeArrowheads="1"/>
          </p:cNvSpPr>
          <p:nvPr/>
        </p:nvSpPr>
        <p:spPr bwMode="auto">
          <a:xfrm>
            <a:off x="672296" y="5274218"/>
            <a:ext cx="7785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Reference Model for an Open Archival Information System (OAIS). CCSDS 650.0-M-2 (Magenta Book). Consultative Committee for Space Data Systems, 2012. [ISO 14721:2012]. Figure 4-10.</a:t>
            </a:r>
          </a:p>
        </p:txBody>
      </p:sp>
      <p:pic>
        <p:nvPicPr>
          <p:cNvPr id="3481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1279" y="70754"/>
            <a:ext cx="7627937" cy="516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30</a:t>
            </a:fld>
            <a:endParaRPr lang="en-US"/>
          </a:p>
        </p:txBody>
      </p:sp>
    </p:spTree>
    <p:extLst>
      <p:ext uri="{BB962C8B-B14F-4D97-AF65-F5344CB8AC3E}">
        <p14:creationId xmlns:p14="http://schemas.microsoft.com/office/powerpoint/2010/main" val="3190237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p:cNvSpPr txBox="1">
            <a:spLocks noChangeArrowheads="1"/>
          </p:cNvSpPr>
          <p:nvPr/>
        </p:nvSpPr>
        <p:spPr bwMode="auto">
          <a:xfrm>
            <a:off x="718594" y="5588302"/>
            <a:ext cx="77396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Reference Model for an Open Archival Information System (OAIS). CCSDS 650.0-M-2 (Magenta Book). Consultative Committee for Space Data Systems, 2012. [ISO 14721:2012]. Figure 4-10.</a:t>
            </a:r>
          </a:p>
        </p:txBody>
      </p:sp>
      <p:pic>
        <p:nvPicPr>
          <p:cNvPr id="3584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0263" y="227014"/>
            <a:ext cx="7627937" cy="532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5638800" y="838200"/>
            <a:ext cx="2819400" cy="2133600"/>
          </a:xfrm>
          <a:prstGeom prst="roundRect">
            <a:avLst/>
          </a:pr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31</a:t>
            </a:fld>
            <a:endParaRPr lang="en-US"/>
          </a:p>
        </p:txBody>
      </p:sp>
    </p:spTree>
    <p:extLst>
      <p:ext uri="{BB962C8B-B14F-4D97-AF65-F5344CB8AC3E}">
        <p14:creationId xmlns:p14="http://schemas.microsoft.com/office/powerpoint/2010/main" val="3007924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590800"/>
            <a:ext cx="8229600" cy="1143000"/>
          </a:xfrm>
        </p:spPr>
        <p:txBody>
          <a:bodyPr>
            <a:normAutofit fontScale="90000"/>
          </a:bodyPr>
          <a:lstStyle/>
          <a:p>
            <a:r>
              <a:rPr lang="en-US" altLang="en-US" smtClean="0"/>
              <a:t>A Simple Example of Making Sense of a Bit Stream</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32</a:t>
            </a:fld>
            <a:endParaRPr lang="en-US"/>
          </a:p>
        </p:txBody>
      </p:sp>
    </p:spTree>
    <p:extLst>
      <p:ext uri="{BB962C8B-B14F-4D97-AF65-F5344CB8AC3E}">
        <p14:creationId xmlns:p14="http://schemas.microsoft.com/office/powerpoint/2010/main" val="1419805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514600"/>
            <a:ext cx="8229600" cy="1143000"/>
          </a:xfrm>
        </p:spPr>
        <p:txBody>
          <a:bodyPr>
            <a:normAutofit fontScale="90000"/>
          </a:bodyPr>
          <a:lstStyle/>
          <a:p>
            <a:r>
              <a:rPr lang="en-US" altLang="en-US" dirty="0" smtClean="0"/>
              <a:t>	</a:t>
            </a:r>
            <a:r>
              <a:rPr lang="en-US" altLang="en-US" dirty="0"/>
              <a:t> </a:t>
            </a:r>
            <a:r>
              <a:rPr lang="en-US" altLang="en-US" dirty="0" smtClean="0"/>
              <a:t>00111100011101000110100101110100011011000110010100111110001001100111010101110101011011010110110001010101</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33</a:t>
            </a:fld>
            <a:endParaRPr lang="en-US"/>
          </a:p>
        </p:txBody>
      </p:sp>
    </p:spTree>
    <p:extLst>
      <p:ext uri="{BB962C8B-B14F-4D97-AF65-F5344CB8AC3E}">
        <p14:creationId xmlns:p14="http://schemas.microsoft.com/office/powerpoint/2010/main" val="3782455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33400" y="2819400"/>
            <a:ext cx="8229600" cy="1143000"/>
          </a:xfrm>
        </p:spPr>
        <p:txBody>
          <a:bodyPr>
            <a:normAutofit fontScale="90000"/>
          </a:bodyPr>
          <a:lstStyle/>
          <a:p>
            <a:r>
              <a:rPr lang="en-US" altLang="en-US" sz="3600" dirty="0" smtClean="0"/>
              <a:t>Hint: These are Bytes</a:t>
            </a:r>
            <a:br>
              <a:rPr lang="en-US" altLang="en-US" sz="3600" dirty="0" smtClean="0"/>
            </a:br>
            <a:r>
              <a:rPr lang="en-US" altLang="en-US" dirty="0" smtClean="0"/>
              <a:t/>
            </a:r>
            <a:br>
              <a:rPr lang="en-US" altLang="en-US" dirty="0" smtClean="0"/>
            </a:br>
            <a:r>
              <a:rPr lang="en-US" altLang="en-US" sz="2400" dirty="0" smtClean="0"/>
              <a:t>00111100</a:t>
            </a:r>
            <a:br>
              <a:rPr lang="en-US" altLang="en-US" sz="2400" dirty="0" smtClean="0"/>
            </a:br>
            <a:r>
              <a:rPr lang="en-US" altLang="en-US" sz="2400" dirty="0" smtClean="0"/>
              <a:t>01110100</a:t>
            </a:r>
            <a:br>
              <a:rPr lang="en-US" altLang="en-US" sz="2400" dirty="0" smtClean="0"/>
            </a:br>
            <a:r>
              <a:rPr lang="en-US" altLang="en-US" sz="2400" dirty="0" smtClean="0"/>
              <a:t>01101001</a:t>
            </a:r>
            <a:br>
              <a:rPr lang="en-US" altLang="en-US" sz="2400" dirty="0" smtClean="0"/>
            </a:br>
            <a:r>
              <a:rPr lang="en-US" altLang="en-US" sz="2400" dirty="0" smtClean="0"/>
              <a:t>01110100</a:t>
            </a:r>
            <a:br>
              <a:rPr lang="en-US" altLang="en-US" sz="2400" dirty="0" smtClean="0"/>
            </a:br>
            <a:r>
              <a:rPr lang="en-US" altLang="en-US" sz="2400" dirty="0" smtClean="0"/>
              <a:t>01101100</a:t>
            </a:r>
            <a:br>
              <a:rPr lang="en-US" altLang="en-US" sz="2400" dirty="0" smtClean="0"/>
            </a:br>
            <a:r>
              <a:rPr lang="en-US" altLang="en-US" sz="2400" dirty="0" smtClean="0"/>
              <a:t>01100101</a:t>
            </a:r>
            <a:br>
              <a:rPr lang="en-US" altLang="en-US" sz="2400" dirty="0" smtClean="0"/>
            </a:br>
            <a:r>
              <a:rPr lang="en-US" altLang="en-US" sz="2400" dirty="0" smtClean="0"/>
              <a:t>00111110 	</a:t>
            </a:r>
            <a:br>
              <a:rPr lang="en-US" altLang="en-US" sz="2400" dirty="0" smtClean="0"/>
            </a:br>
            <a:r>
              <a:rPr lang="en-US" altLang="en-US" sz="2400" dirty="0" smtClean="0"/>
              <a:t>00100110</a:t>
            </a:r>
            <a:br>
              <a:rPr lang="en-US" altLang="en-US" sz="2400" dirty="0" smtClean="0"/>
            </a:br>
            <a:r>
              <a:rPr lang="en-US" altLang="en-US" sz="2400" dirty="0" smtClean="0"/>
              <a:t>01110101</a:t>
            </a:r>
            <a:br>
              <a:rPr lang="en-US" altLang="en-US" sz="2400" dirty="0" smtClean="0"/>
            </a:br>
            <a:r>
              <a:rPr lang="en-US" altLang="en-US" sz="2400" dirty="0" smtClean="0"/>
              <a:t>01110101</a:t>
            </a:r>
            <a:br>
              <a:rPr lang="en-US" altLang="en-US" sz="2400" dirty="0" smtClean="0"/>
            </a:br>
            <a:r>
              <a:rPr lang="en-US" altLang="en-US" sz="2400" dirty="0" smtClean="0"/>
              <a:t>01101101</a:t>
            </a:r>
            <a:br>
              <a:rPr lang="en-US" altLang="en-US" sz="2400" dirty="0" smtClean="0"/>
            </a:br>
            <a:r>
              <a:rPr lang="en-US" altLang="en-US" sz="2400" dirty="0" smtClean="0"/>
              <a:t>01101100</a:t>
            </a:r>
            <a:br>
              <a:rPr lang="en-US" altLang="en-US" sz="2400" dirty="0" smtClean="0"/>
            </a:br>
            <a:r>
              <a:rPr lang="en-US" altLang="en-US" sz="2400" dirty="0" smtClean="0"/>
              <a:t>01010101</a:t>
            </a:r>
            <a:endParaRPr lang="en-US" altLang="en-US" dirty="0"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34</a:t>
            </a:fld>
            <a:endParaRPr lang="en-US"/>
          </a:p>
        </p:txBody>
      </p:sp>
    </p:spTree>
    <p:extLst>
      <p:ext uri="{BB962C8B-B14F-4D97-AF65-F5344CB8AC3E}">
        <p14:creationId xmlns:p14="http://schemas.microsoft.com/office/powerpoint/2010/main" val="35298655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362200"/>
            <a:ext cx="8229600" cy="1143000"/>
          </a:xfrm>
        </p:spPr>
        <p:txBody>
          <a:bodyPr>
            <a:normAutofit fontScale="90000"/>
          </a:bodyPr>
          <a:lstStyle/>
          <a:p>
            <a:r>
              <a:rPr lang="en-US" altLang="en-US" smtClean="0"/>
              <a:t>Add Byte-Level Encoding Knowledge:</a:t>
            </a:r>
            <a:br>
              <a:rPr lang="en-US" altLang="en-US" smtClean="0"/>
            </a:br>
            <a:r>
              <a:rPr lang="en-US" altLang="en-US" smtClean="0"/>
              <a:t/>
            </a:r>
            <a:br>
              <a:rPr lang="en-US" altLang="en-US" smtClean="0"/>
            </a:br>
            <a:r>
              <a:rPr lang="en-US" altLang="en-US" smtClean="0"/>
              <a:t>This is ASCII </a:t>
            </a:r>
            <a:br>
              <a:rPr lang="en-US" altLang="en-US" smtClean="0"/>
            </a:br>
            <a:r>
              <a:rPr lang="en-US" altLang="en-US" smtClean="0"/>
              <a:t/>
            </a:r>
            <a:br>
              <a:rPr lang="en-US" altLang="en-US" smtClean="0"/>
            </a:br>
            <a:r>
              <a:rPr lang="en-US" altLang="en-US" smtClean="0"/>
              <a:t>&lt;title&gt;&amp;Uuml;</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35</a:t>
            </a:fld>
            <a:endParaRPr lang="en-US"/>
          </a:p>
        </p:txBody>
      </p:sp>
    </p:spTree>
    <p:extLst>
      <p:ext uri="{BB962C8B-B14F-4D97-AF65-F5344CB8AC3E}">
        <p14:creationId xmlns:p14="http://schemas.microsoft.com/office/powerpoint/2010/main" val="280956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209800"/>
            <a:ext cx="8229600" cy="1143000"/>
          </a:xfrm>
        </p:spPr>
        <p:txBody>
          <a:bodyPr>
            <a:normAutofit fontScale="90000"/>
          </a:bodyPr>
          <a:lstStyle/>
          <a:p>
            <a:r>
              <a:rPr lang="en-US" altLang="en-US" smtClean="0"/>
              <a:t>Add Data Structure Knowledge:</a:t>
            </a:r>
            <a:br>
              <a:rPr lang="en-US" altLang="en-US" smtClean="0"/>
            </a:br>
            <a:r>
              <a:rPr lang="en-US" altLang="en-US" smtClean="0"/>
              <a:t/>
            </a:r>
            <a:br>
              <a:rPr lang="en-US" altLang="en-US" smtClean="0"/>
            </a:br>
            <a:r>
              <a:rPr lang="en-US" altLang="en-US" smtClean="0"/>
              <a:t>This is HTML</a:t>
            </a:r>
            <a:br>
              <a:rPr lang="en-US" altLang="en-US" smtClean="0"/>
            </a:br>
            <a:r>
              <a:rPr lang="en-US" altLang="en-US" smtClean="0"/>
              <a:t/>
            </a:r>
            <a:br>
              <a:rPr lang="en-US" altLang="en-US" smtClean="0"/>
            </a:br>
            <a:r>
              <a:rPr lang="en-US" altLang="en-US" smtClean="0"/>
              <a:t>So text is intended to be a document title</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36</a:t>
            </a:fld>
            <a:endParaRPr lang="en-US"/>
          </a:p>
        </p:txBody>
      </p:sp>
    </p:spTree>
    <p:extLst>
      <p:ext uri="{BB962C8B-B14F-4D97-AF65-F5344CB8AC3E}">
        <p14:creationId xmlns:p14="http://schemas.microsoft.com/office/powerpoint/2010/main" val="2965972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590800"/>
            <a:ext cx="8229600" cy="1143000"/>
          </a:xfrm>
        </p:spPr>
        <p:txBody>
          <a:bodyPr>
            <a:normAutofit fontScale="90000"/>
          </a:bodyPr>
          <a:lstStyle/>
          <a:p>
            <a:r>
              <a:rPr lang="en-US" altLang="en-US" smtClean="0"/>
              <a:t>Add further character encoding knowledge:</a:t>
            </a:r>
            <a:br>
              <a:rPr lang="en-US" altLang="en-US" smtClean="0"/>
            </a:br>
            <a:r>
              <a:rPr lang="en-US" altLang="en-US" smtClean="0"/>
              <a:t/>
            </a:r>
            <a:br>
              <a:rPr lang="en-US" altLang="en-US" smtClean="0"/>
            </a:br>
            <a:r>
              <a:rPr lang="en-US" altLang="en-US" smtClean="0"/>
              <a:t>HTML supports ISO 8859-1 character entities</a:t>
            </a:r>
            <a:br>
              <a:rPr lang="en-US" altLang="en-US" smtClean="0"/>
            </a:br>
            <a:r>
              <a:rPr lang="en-US" altLang="en-US" smtClean="0"/>
              <a:t/>
            </a:r>
            <a:br>
              <a:rPr lang="en-US" altLang="en-US" smtClean="0"/>
            </a:br>
            <a:r>
              <a:rPr lang="en-US" altLang="en-US" smtClean="0"/>
              <a:t>&amp;Uuml; = “latin capital letter U with diaeresis”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37</a:t>
            </a:fld>
            <a:endParaRPr lang="en-US"/>
          </a:p>
        </p:txBody>
      </p:sp>
    </p:spTree>
    <p:extLst>
      <p:ext uri="{BB962C8B-B14F-4D97-AF65-F5344CB8AC3E}">
        <p14:creationId xmlns:p14="http://schemas.microsoft.com/office/powerpoint/2010/main" val="167121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048931"/>
            <a:ext cx="8229600" cy="1143000"/>
          </a:xfrm>
        </p:spPr>
        <p:txBody>
          <a:bodyPr>
            <a:normAutofit fontScale="90000"/>
          </a:bodyPr>
          <a:lstStyle/>
          <a:p>
            <a:r>
              <a:rPr lang="en-US" altLang="en-US" sz="4000" dirty="0" smtClean="0"/>
              <a:t>Add character rending (font) information:</a:t>
            </a:r>
            <a:br>
              <a:rPr lang="en-US" altLang="en-US" sz="4000" dirty="0" smtClean="0"/>
            </a:br>
            <a:r>
              <a:rPr lang="en-US" altLang="en-US" sz="4000" dirty="0" smtClean="0"/>
              <a:t/>
            </a:r>
            <a:br>
              <a:rPr lang="en-US" altLang="en-US" sz="4000" dirty="0" smtClean="0"/>
            </a:br>
            <a:r>
              <a:rPr lang="en-US" altLang="en-US" sz="4000" dirty="0" smtClean="0"/>
              <a:t>Using Arial font, “</a:t>
            </a:r>
            <a:r>
              <a:rPr lang="en-US" altLang="en-US" sz="4000" dirty="0" err="1" smtClean="0"/>
              <a:t>latin</a:t>
            </a:r>
            <a:r>
              <a:rPr lang="en-US" altLang="en-US" sz="4000" dirty="0" smtClean="0"/>
              <a:t> capital letter U with </a:t>
            </a:r>
            <a:r>
              <a:rPr lang="en-US" altLang="en-US" sz="4000" dirty="0" err="1" smtClean="0"/>
              <a:t>diaeresis</a:t>
            </a:r>
            <a:r>
              <a:rPr lang="en-US" altLang="en-US" sz="4000" dirty="0" smtClean="0"/>
              <a:t>” can be rendered as the following glyph:</a:t>
            </a:r>
            <a:br>
              <a:rPr lang="en-US" altLang="en-US" sz="4000" dirty="0" smtClean="0"/>
            </a:br>
            <a:r>
              <a:rPr lang="en-US" altLang="en-US" dirty="0" smtClean="0"/>
              <a:t/>
            </a:r>
            <a:br>
              <a:rPr lang="en-US" altLang="en-US" dirty="0" smtClean="0"/>
            </a:br>
            <a:r>
              <a:rPr lang="en-US" altLang="en-US" dirty="0" smtClean="0"/>
              <a:t>                       Ü</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38</a:t>
            </a:fld>
            <a:endParaRPr lang="en-US"/>
          </a:p>
        </p:txBody>
      </p:sp>
    </p:spTree>
    <p:extLst>
      <p:ext uri="{BB962C8B-B14F-4D97-AF65-F5344CB8AC3E}">
        <p14:creationId xmlns:p14="http://schemas.microsoft.com/office/powerpoint/2010/main" val="2276153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667000"/>
            <a:ext cx="8229600" cy="1143000"/>
          </a:xfrm>
        </p:spPr>
        <p:txBody>
          <a:bodyPr>
            <a:normAutofit fontScale="90000"/>
          </a:bodyPr>
          <a:lstStyle/>
          <a:p>
            <a:r>
              <a:rPr lang="en-US" altLang="en-US" smtClean="0"/>
              <a:t>Things will often be much messier than the previous example.  Some complication factors...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39</a:t>
            </a:fld>
            <a:endParaRPr lang="en-US"/>
          </a:p>
        </p:txBody>
      </p:sp>
    </p:spTree>
    <p:extLst>
      <p:ext uri="{BB962C8B-B14F-4D97-AF65-F5344CB8AC3E}">
        <p14:creationId xmlns:p14="http://schemas.microsoft.com/office/powerpoint/2010/main" val="2411376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p:spPr>
        <p:txBody>
          <a:bodyPr/>
          <a:lstStyle/>
          <a:p>
            <a:pPr eaLnBrk="1" hangingPunct="1"/>
            <a:r>
              <a:rPr lang="en-US" altLang="en-US" smtClean="0"/>
              <a:t>Bridging the Gap (Sort of)</a:t>
            </a:r>
          </a:p>
        </p:txBody>
      </p:sp>
      <p:sp>
        <p:nvSpPr>
          <p:cNvPr id="9219" name="Rectangle 3"/>
          <p:cNvSpPr>
            <a:spLocks noGrp="1" noChangeArrowheads="1"/>
          </p:cNvSpPr>
          <p:nvPr>
            <p:ph type="body" idx="1"/>
          </p:nvPr>
        </p:nvSpPr>
        <p:spPr>
          <a:xfrm>
            <a:off x="685800" y="1066800"/>
            <a:ext cx="7772400" cy="4859438"/>
          </a:xfrm>
        </p:spPr>
        <p:txBody>
          <a:bodyPr>
            <a:normAutofit/>
          </a:bodyPr>
          <a:lstStyle/>
          <a:p>
            <a:pPr eaLnBrk="1" hangingPunct="1">
              <a:buFontTx/>
              <a:buNone/>
            </a:pPr>
            <a:r>
              <a:rPr lang="en-US" altLang="en-US" sz="2800" dirty="0" smtClean="0"/>
              <a:t>Information professionals work to bridge the gap through:</a:t>
            </a:r>
          </a:p>
          <a:p>
            <a:pPr lvl="1" eaLnBrk="1" hangingPunct="1">
              <a:lnSpc>
                <a:spcPct val="80000"/>
              </a:lnSpc>
            </a:pPr>
            <a:r>
              <a:rPr lang="en-US" altLang="en-US" dirty="0" smtClean="0"/>
              <a:t>adding metadata into the system (filing cabinets, policies) &amp; at point of creation (naming, filing, genre conventions)</a:t>
            </a:r>
          </a:p>
          <a:p>
            <a:pPr lvl="1" eaLnBrk="1" hangingPunct="1">
              <a:lnSpc>
                <a:spcPct val="80000"/>
              </a:lnSpc>
            </a:pPr>
            <a:r>
              <a:rPr lang="en-US" altLang="en-US" dirty="0" smtClean="0"/>
              <a:t>selection</a:t>
            </a:r>
          </a:p>
          <a:p>
            <a:pPr lvl="1" eaLnBrk="1" hangingPunct="1">
              <a:lnSpc>
                <a:spcPct val="80000"/>
              </a:lnSpc>
            </a:pPr>
            <a:r>
              <a:rPr lang="en-US" altLang="en-US" dirty="0" smtClean="0"/>
              <a:t>retention scheduling</a:t>
            </a:r>
          </a:p>
          <a:p>
            <a:pPr lvl="1" eaLnBrk="1" hangingPunct="1">
              <a:lnSpc>
                <a:spcPct val="110000"/>
              </a:lnSpc>
            </a:pPr>
            <a:r>
              <a:rPr lang="en-US" altLang="en-US" dirty="0" smtClean="0"/>
              <a:t>disposition actions</a:t>
            </a:r>
          </a:p>
          <a:p>
            <a:pPr lvl="1" eaLnBrk="1" hangingPunct="1">
              <a:lnSpc>
                <a:spcPct val="80000"/>
              </a:lnSpc>
            </a:pPr>
            <a:r>
              <a:rPr lang="en-US" altLang="en-US" dirty="0" smtClean="0"/>
              <a:t>transfer of custody to trusted third parties</a:t>
            </a:r>
          </a:p>
          <a:p>
            <a:pPr lvl="1" eaLnBrk="1" hangingPunct="1">
              <a:lnSpc>
                <a:spcPct val="80000"/>
              </a:lnSpc>
            </a:pPr>
            <a:r>
              <a:rPr lang="en-US" altLang="en-US" dirty="0" smtClean="0"/>
              <a:t>labor-intensive arrangement &amp; description</a:t>
            </a:r>
          </a:p>
          <a:p>
            <a:pPr lvl="1" eaLnBrk="1" hangingPunct="1">
              <a:lnSpc>
                <a:spcPct val="80000"/>
              </a:lnSpc>
            </a:pPr>
            <a:r>
              <a:rPr lang="en-US" altLang="en-US" dirty="0" smtClean="0"/>
              <a:t>controlled custody environments</a:t>
            </a:r>
          </a:p>
          <a:p>
            <a:pPr lvl="1" eaLnBrk="1" hangingPunct="1">
              <a:lnSpc>
                <a:spcPct val="80000"/>
              </a:lnSpc>
            </a:pPr>
            <a:r>
              <a:rPr lang="en-US" altLang="en-US" dirty="0" smtClean="0"/>
              <a:t>one-on-one reference services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a:t>
            </a:fld>
            <a:endParaRPr lang="en-US"/>
          </a:p>
        </p:txBody>
      </p:sp>
    </p:spTree>
    <p:extLst>
      <p:ext uri="{BB962C8B-B14F-4D97-AF65-F5344CB8AC3E}">
        <p14:creationId xmlns:p14="http://schemas.microsoft.com/office/powerpoint/2010/main" val="195860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64" y="113289"/>
            <a:ext cx="7468948" cy="5713242"/>
          </a:xfrm>
          <a:prstGeom prst="rect">
            <a:avLst/>
          </a:prstGeom>
        </p:spPr>
      </p:pic>
      <p:sp>
        <p:nvSpPr>
          <p:cNvPr id="5" name="TextBox 4"/>
          <p:cNvSpPr txBox="1"/>
          <p:nvPr/>
        </p:nvSpPr>
        <p:spPr>
          <a:xfrm>
            <a:off x="3118607" y="5965330"/>
            <a:ext cx="5833713" cy="307777"/>
          </a:xfrm>
          <a:prstGeom prst="rect">
            <a:avLst/>
          </a:prstGeom>
          <a:noFill/>
        </p:spPr>
        <p:txBody>
          <a:bodyPr wrap="none" rtlCol="0">
            <a:spAutoFit/>
          </a:bodyPr>
          <a:lstStyle/>
          <a:p>
            <a:r>
              <a:rPr lang="en-US" sz="1400" dirty="0" smtClean="0"/>
              <a:t>Source: Data Management Leading Practices. OSC, 6/26/2015</a:t>
            </a:r>
            <a:endParaRPr lang="en-US" sz="1400" dirty="0"/>
          </a:p>
        </p:txBody>
      </p:sp>
    </p:spTree>
    <p:extLst>
      <p:ext uri="{BB962C8B-B14F-4D97-AF65-F5344CB8AC3E}">
        <p14:creationId xmlns:p14="http://schemas.microsoft.com/office/powerpoint/2010/main" val="83110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64" y="113289"/>
            <a:ext cx="7468948" cy="5713242"/>
          </a:xfrm>
          <a:prstGeom prst="rect">
            <a:avLst/>
          </a:prstGeom>
        </p:spPr>
      </p:pic>
      <p:sp>
        <p:nvSpPr>
          <p:cNvPr id="5" name="TextBox 4"/>
          <p:cNvSpPr txBox="1"/>
          <p:nvPr/>
        </p:nvSpPr>
        <p:spPr>
          <a:xfrm>
            <a:off x="3118607" y="5965330"/>
            <a:ext cx="5833713" cy="307777"/>
          </a:xfrm>
          <a:prstGeom prst="rect">
            <a:avLst/>
          </a:prstGeom>
          <a:noFill/>
        </p:spPr>
        <p:txBody>
          <a:bodyPr wrap="none" rtlCol="0">
            <a:spAutoFit/>
          </a:bodyPr>
          <a:lstStyle/>
          <a:p>
            <a:r>
              <a:rPr lang="en-US" sz="1400" dirty="0" smtClean="0"/>
              <a:t>Source: Data Management Leading Practices. OSC, 6/26/2015</a:t>
            </a:r>
            <a:endParaRPr lang="en-US" sz="1400" dirty="0"/>
          </a:p>
        </p:txBody>
      </p:sp>
      <p:sp>
        <p:nvSpPr>
          <p:cNvPr id="6" name="Oval 5"/>
          <p:cNvSpPr/>
          <p:nvPr/>
        </p:nvSpPr>
        <p:spPr>
          <a:xfrm>
            <a:off x="2281954" y="1505119"/>
            <a:ext cx="2168665" cy="157794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7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3200"/>
            <a:ext cx="8229600" cy="1143000"/>
          </a:xfrm>
        </p:spPr>
        <p:txBody>
          <a:bodyPr>
            <a:normAutofit fontScale="90000"/>
          </a:bodyPr>
          <a:lstStyle/>
          <a:p>
            <a:r>
              <a:rPr lang="en-US" altLang="en-US" smtClean="0"/>
              <a:t>Formats that are proprietary or otherwise not sufficiently documented.</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42</a:t>
            </a:fld>
            <a:endParaRPr lang="en-US"/>
          </a:p>
        </p:txBody>
      </p:sp>
    </p:spTree>
    <p:extLst>
      <p:ext uri="{BB962C8B-B14F-4D97-AF65-F5344CB8AC3E}">
        <p14:creationId xmlns:p14="http://schemas.microsoft.com/office/powerpoint/2010/main" val="949824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667000"/>
            <a:ext cx="8229600" cy="1143000"/>
          </a:xfrm>
        </p:spPr>
        <p:txBody>
          <a:bodyPr/>
          <a:lstStyle/>
          <a:p>
            <a:r>
              <a:rPr lang="en-US" altLang="en-US" smtClean="0"/>
              <a:t>Compression</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43</a:t>
            </a:fld>
            <a:endParaRPr lang="en-US"/>
          </a:p>
        </p:txBody>
      </p:sp>
    </p:spTree>
    <p:extLst>
      <p:ext uri="{BB962C8B-B14F-4D97-AF65-F5344CB8AC3E}">
        <p14:creationId xmlns:p14="http://schemas.microsoft.com/office/powerpoint/2010/main" val="19434172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descr="rothenberg-fig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7313"/>
            <a:ext cx="7541871" cy="5813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107" name="TextBox 2"/>
          <p:cNvSpPr txBox="1">
            <a:spLocks noChangeArrowheads="1"/>
          </p:cNvSpPr>
          <p:nvPr/>
        </p:nvSpPr>
        <p:spPr bwMode="auto">
          <a:xfrm>
            <a:off x="1792288" y="5900838"/>
            <a:ext cx="61305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dirty="0">
                <a:latin typeface="+mj-lt"/>
              </a:rPr>
              <a:t>Rothenberg, Jeff. "Ensuring the Longevity of Digital Information." Washington, DC: Council on Library and Information Resources, 1999.</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44</a:t>
            </a:fld>
            <a:endParaRPr lang="en-US"/>
          </a:p>
        </p:txBody>
      </p:sp>
    </p:spTree>
    <p:extLst>
      <p:ext uri="{BB962C8B-B14F-4D97-AF65-F5344CB8AC3E}">
        <p14:creationId xmlns:p14="http://schemas.microsoft.com/office/powerpoint/2010/main" val="112028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z="3600" smtClean="0"/>
              <a:t>Three Levels of Compression*</a:t>
            </a:r>
            <a:endParaRPr lang="en-US" altLang="en-US" sz="2800" smtClean="0"/>
          </a:p>
        </p:txBody>
      </p:sp>
      <p:sp>
        <p:nvSpPr>
          <p:cNvPr id="48131" name="Content Placeholder 2"/>
          <p:cNvSpPr>
            <a:spLocks noGrp="1"/>
          </p:cNvSpPr>
          <p:nvPr>
            <p:ph idx="1"/>
          </p:nvPr>
        </p:nvSpPr>
        <p:spPr>
          <a:xfrm>
            <a:off x="628650" y="1469985"/>
            <a:ext cx="7886700" cy="4271058"/>
          </a:xfrm>
        </p:spPr>
        <p:txBody>
          <a:bodyPr/>
          <a:lstStyle/>
          <a:p>
            <a:r>
              <a:rPr lang="en-US" altLang="en-US" dirty="0" smtClean="0"/>
              <a:t>Format of file implements compression internally  - e.g. body of JPEG file is compressed but not file header</a:t>
            </a:r>
          </a:p>
          <a:p>
            <a:r>
              <a:rPr lang="en-US" altLang="en-US" dirty="0" smtClean="0"/>
              <a:t>Application creates completely new, compressed copy of file(s) – e.g. WinZip, </a:t>
            </a:r>
            <a:r>
              <a:rPr lang="en-US" altLang="en-US" dirty="0" err="1" smtClean="0"/>
              <a:t>gzip</a:t>
            </a:r>
            <a:endParaRPr lang="en-US" altLang="en-US" dirty="0" smtClean="0"/>
          </a:p>
          <a:p>
            <a:r>
              <a:rPr lang="en-US" altLang="en-US" dirty="0" smtClean="0"/>
              <a:t>File system compresses data units – e.g. not writing data to series of sectors that are all filled with zeros</a:t>
            </a:r>
          </a:p>
        </p:txBody>
      </p:sp>
      <p:sp>
        <p:nvSpPr>
          <p:cNvPr id="48132" name="TextBox 1"/>
          <p:cNvSpPr txBox="1">
            <a:spLocks noChangeArrowheads="1"/>
          </p:cNvSpPr>
          <p:nvPr/>
        </p:nvSpPr>
        <p:spPr bwMode="auto">
          <a:xfrm>
            <a:off x="628650" y="5371155"/>
            <a:ext cx="7886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mj-lt"/>
              </a:rPr>
              <a:t>*Carrier, Brian. </a:t>
            </a:r>
            <a:r>
              <a:rPr lang="en-US" altLang="en-US" sz="1400" i="1" dirty="0">
                <a:latin typeface="+mj-lt"/>
              </a:rPr>
              <a:t>File System Forensic Analysis. Boston, MA: Addison-Wesley, 2005.</a:t>
            </a:r>
          </a:p>
        </p:txBody>
      </p:sp>
      <p:sp>
        <p:nvSpPr>
          <p:cNvPr id="2" name="Footer Placeholder 1"/>
          <p:cNvSpPr>
            <a:spLocks noGrp="1"/>
          </p:cNvSpPr>
          <p:nvPr>
            <p:ph type="ftr" sz="quarter" idx="11"/>
          </p:nvPr>
        </p:nvSpPr>
        <p:spPr/>
        <p:txBody>
          <a:bodyPr/>
          <a:lstStyle/>
          <a:p>
            <a:r>
              <a:rPr lang="en-US" dirty="0" smtClean="0"/>
              <a:t>Cal Lee - Levels of Representation and Curatorial Implications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45</a:t>
            </a:fld>
            <a:endParaRPr lang="en-US"/>
          </a:p>
        </p:txBody>
      </p:sp>
    </p:spTree>
    <p:extLst>
      <p:ext uri="{BB962C8B-B14F-4D97-AF65-F5344CB8AC3E}">
        <p14:creationId xmlns:p14="http://schemas.microsoft.com/office/powerpoint/2010/main" val="2569456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r>
              <a:rPr lang="en-US" altLang="en-US" smtClean="0"/>
              <a:t>Encryption</a:t>
            </a:r>
          </a:p>
        </p:txBody>
      </p:sp>
      <p:sp>
        <p:nvSpPr>
          <p:cNvPr id="49155" name="Rectangle 5"/>
          <p:cNvSpPr>
            <a:spLocks noGrp="1" noChangeArrowheads="1"/>
          </p:cNvSpPr>
          <p:nvPr>
            <p:ph type="body" idx="1"/>
          </p:nvPr>
        </p:nvSpPr>
        <p:spPr/>
        <p:txBody>
          <a:bodyPr/>
          <a:lstStyle/>
          <a:p>
            <a:pPr>
              <a:lnSpc>
                <a:spcPct val="90000"/>
              </a:lnSpc>
            </a:pPr>
            <a:r>
              <a:rPr lang="en-US" altLang="en-US" smtClean="0"/>
              <a:t>Special data (“keys”) and algorithms used to transform data into a form that is purposely less easy to read</a:t>
            </a:r>
          </a:p>
          <a:p>
            <a:pPr>
              <a:lnSpc>
                <a:spcPct val="90000"/>
              </a:lnSpc>
            </a:pPr>
            <a:r>
              <a:rPr lang="en-US" altLang="en-US" smtClean="0"/>
              <a:t>Used for:</a:t>
            </a:r>
          </a:p>
          <a:p>
            <a:pPr lvl="1">
              <a:lnSpc>
                <a:spcPct val="90000"/>
              </a:lnSpc>
            </a:pPr>
            <a:r>
              <a:rPr lang="en-US" altLang="en-US" smtClean="0"/>
              <a:t>Confidentiality</a:t>
            </a:r>
          </a:p>
          <a:p>
            <a:pPr lvl="1">
              <a:lnSpc>
                <a:spcPct val="90000"/>
              </a:lnSpc>
            </a:pPr>
            <a:r>
              <a:rPr lang="en-US" altLang="en-US" smtClean="0"/>
              <a:t>Integrity</a:t>
            </a:r>
          </a:p>
          <a:p>
            <a:pPr lvl="1">
              <a:lnSpc>
                <a:spcPct val="90000"/>
              </a:lnSpc>
            </a:pPr>
            <a:r>
              <a:rPr lang="en-US" altLang="en-US" smtClean="0"/>
              <a:t>Non-repudiation</a:t>
            </a:r>
          </a:p>
          <a:p>
            <a:pPr lvl="1">
              <a:lnSpc>
                <a:spcPct val="90000"/>
              </a:lnSpc>
            </a:pPr>
            <a:r>
              <a:rPr lang="en-US" altLang="en-US" smtClean="0"/>
              <a:t>Authentication</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46</a:t>
            </a:fld>
            <a:endParaRPr lang="en-US"/>
          </a:p>
        </p:txBody>
      </p:sp>
    </p:spTree>
    <p:extLst>
      <p:ext uri="{BB962C8B-B14F-4D97-AF65-F5344CB8AC3E}">
        <p14:creationId xmlns:p14="http://schemas.microsoft.com/office/powerpoint/2010/main" val="10447726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28650" y="365126"/>
            <a:ext cx="7886700" cy="1012261"/>
          </a:xfrm>
        </p:spPr>
        <p:txBody>
          <a:bodyPr>
            <a:normAutofit/>
          </a:bodyPr>
          <a:lstStyle/>
          <a:p>
            <a:r>
              <a:rPr lang="en-US" altLang="en-US" sz="4000" dirty="0" smtClean="0"/>
              <a:t>Encryption at Various Levels*</a:t>
            </a:r>
          </a:p>
        </p:txBody>
      </p:sp>
      <p:sp>
        <p:nvSpPr>
          <p:cNvPr id="50179" name="Content Placeholder 2"/>
          <p:cNvSpPr>
            <a:spLocks noGrp="1"/>
          </p:cNvSpPr>
          <p:nvPr>
            <p:ph idx="1"/>
          </p:nvPr>
        </p:nvSpPr>
        <p:spPr>
          <a:xfrm>
            <a:off x="628650" y="1255854"/>
            <a:ext cx="8058150" cy="4794110"/>
          </a:xfrm>
        </p:spPr>
        <p:txBody>
          <a:bodyPr/>
          <a:lstStyle/>
          <a:p>
            <a:r>
              <a:rPr lang="en-US" altLang="en-US" sz="2400" dirty="0" smtClean="0"/>
              <a:t>Application that creates the file</a:t>
            </a:r>
          </a:p>
          <a:p>
            <a:r>
              <a:rPr lang="en-US" altLang="en-US" sz="2400" dirty="0" smtClean="0"/>
              <a:t>Application that reads an unencrypted file and creates an encrypted file</a:t>
            </a:r>
          </a:p>
          <a:p>
            <a:r>
              <a:rPr lang="en-US" altLang="en-US" sz="2400" dirty="0" smtClean="0"/>
              <a:t>Operating System – “Before a file is written to disk, the OS encrypts the file and saves the cipher text to the data units. The non-content data, such as the file name and last access time, are typically not encrypted. The application that wrote the data does not know the file is encrypted on the disk.”</a:t>
            </a:r>
          </a:p>
          <a:p>
            <a:r>
              <a:rPr lang="en-US" altLang="en-US" sz="2400" dirty="0" smtClean="0"/>
              <a:t>Encrypt an entire volume – implemented in storage system below file system level</a:t>
            </a:r>
          </a:p>
        </p:txBody>
      </p:sp>
      <p:sp>
        <p:nvSpPr>
          <p:cNvPr id="50180" name="TextBox 3"/>
          <p:cNvSpPr txBox="1">
            <a:spLocks noChangeArrowheads="1"/>
          </p:cNvSpPr>
          <p:nvPr/>
        </p:nvSpPr>
        <p:spPr bwMode="auto">
          <a:xfrm>
            <a:off x="628650" y="5680076"/>
            <a:ext cx="8058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mj-lt"/>
              </a:rPr>
              <a:t>*Carrier, Brian. </a:t>
            </a:r>
            <a:r>
              <a:rPr lang="en-US" altLang="en-US" sz="1400" i="1" dirty="0">
                <a:latin typeface="+mj-lt"/>
              </a:rPr>
              <a:t>File System Forensic Analysis. Boston, MA: Addison-Wesley, 2005.</a:t>
            </a:r>
          </a:p>
        </p:txBody>
      </p:sp>
      <p:sp>
        <p:nvSpPr>
          <p:cNvPr id="2" name="Footer Placeholder 1"/>
          <p:cNvSpPr>
            <a:spLocks noGrp="1"/>
          </p:cNvSpPr>
          <p:nvPr>
            <p:ph type="ftr" sz="quarter" idx="11"/>
          </p:nvPr>
        </p:nvSpPr>
        <p:spPr/>
        <p:txBody>
          <a:bodyPr/>
          <a:lstStyle/>
          <a:p>
            <a:r>
              <a:rPr lang="en-US" dirty="0" smtClean="0"/>
              <a:t>Cal Lee - Levels of Representation and Curatorial Implications</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47</a:t>
            </a:fld>
            <a:endParaRPr lang="en-US"/>
          </a:p>
        </p:txBody>
      </p:sp>
    </p:spTree>
    <p:extLst>
      <p:ext uri="{BB962C8B-B14F-4D97-AF65-F5344CB8AC3E}">
        <p14:creationId xmlns:p14="http://schemas.microsoft.com/office/powerpoint/2010/main" val="1615653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152400"/>
            <a:ext cx="8229600" cy="1143000"/>
          </a:xfrm>
        </p:spPr>
        <p:txBody>
          <a:bodyPr/>
          <a:lstStyle/>
          <a:p>
            <a:r>
              <a:rPr lang="en-US" altLang="en-US" sz="3600" smtClean="0"/>
              <a:t>Robustness of File Formats*</a:t>
            </a:r>
          </a:p>
        </p:txBody>
      </p:sp>
      <p:sp>
        <p:nvSpPr>
          <p:cNvPr id="51203" name="Content Placeholder 2"/>
          <p:cNvSpPr>
            <a:spLocks noGrp="1"/>
          </p:cNvSpPr>
          <p:nvPr>
            <p:ph idx="1"/>
          </p:nvPr>
        </p:nvSpPr>
        <p:spPr>
          <a:xfrm>
            <a:off x="457200" y="1111874"/>
            <a:ext cx="8229600" cy="4525962"/>
          </a:xfrm>
        </p:spPr>
        <p:txBody>
          <a:bodyPr/>
          <a:lstStyle/>
          <a:p>
            <a:r>
              <a:rPr lang="en-US" altLang="en-US" sz="2400" dirty="0" smtClean="0"/>
              <a:t>Image compression is specifically designed to </a:t>
            </a:r>
            <a:r>
              <a:rPr lang="en-US" altLang="en-US" sz="2400" b="1" u="sng" dirty="0" smtClean="0"/>
              <a:t>remove</a:t>
            </a:r>
            <a:r>
              <a:rPr lang="en-US" altLang="en-US" sz="2400" dirty="0" smtClean="0"/>
              <a:t> a certain form of redundancy (that which is presumed to be imperceptible or irrelevant to a user of the image)</a:t>
            </a:r>
          </a:p>
          <a:p>
            <a:r>
              <a:rPr lang="en-US" altLang="en-US" sz="2400" dirty="0" smtClean="0"/>
              <a:t>Header information can help to make sense of corrupted portions of a file</a:t>
            </a:r>
          </a:p>
          <a:p>
            <a:r>
              <a:rPr lang="en-US" altLang="en-US" sz="2400" dirty="0" smtClean="0"/>
              <a:t>Can be very helpful to also store header information outside of the file – corruption of header can otherwise seriously inhibit use of file</a:t>
            </a:r>
          </a:p>
          <a:p>
            <a:r>
              <a:rPr lang="en-US" altLang="en-US" sz="2400" dirty="0" smtClean="0"/>
              <a:t>More serialized formats – e.g. XML rather than a binary format – usually easier to recover (in whole or in part) after data errors</a:t>
            </a:r>
          </a:p>
        </p:txBody>
      </p:sp>
      <p:sp>
        <p:nvSpPr>
          <p:cNvPr id="51204" name="TextBox 1"/>
          <p:cNvSpPr txBox="1">
            <a:spLocks noChangeArrowheads="1"/>
          </p:cNvSpPr>
          <p:nvPr/>
        </p:nvSpPr>
        <p:spPr bwMode="auto">
          <a:xfrm>
            <a:off x="457200" y="5548132"/>
            <a:ext cx="4297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Arial" panose="020B0604020202020204" pitchFamily="34" charset="0"/>
              </a:rPr>
              <a:t>*We’ll have an exercise on this later.</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48</a:t>
            </a:fld>
            <a:endParaRPr lang="en-US"/>
          </a:p>
        </p:txBody>
      </p:sp>
    </p:spTree>
    <p:extLst>
      <p:ext uri="{BB962C8B-B14F-4D97-AF65-F5344CB8AC3E}">
        <p14:creationId xmlns:p14="http://schemas.microsoft.com/office/powerpoint/2010/main" val="991891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7772400" cy="1143000"/>
          </a:xfrm>
        </p:spPr>
        <p:txBody>
          <a:bodyPr/>
          <a:lstStyle/>
          <a:p>
            <a:pPr eaLnBrk="1" hangingPunct="1"/>
            <a:r>
              <a:rPr lang="en-US" altLang="en-US" sz="4800" smtClean="0"/>
              <a:t>Obsolescence</a:t>
            </a:r>
            <a:endParaRPr lang="en-US" altLang="en-US" sz="3600" smtClean="0"/>
          </a:p>
        </p:txBody>
      </p:sp>
      <p:sp>
        <p:nvSpPr>
          <p:cNvPr id="52227" name="Rectangle 3"/>
          <p:cNvSpPr>
            <a:spLocks noGrp="1" noChangeArrowheads="1"/>
          </p:cNvSpPr>
          <p:nvPr>
            <p:ph type="body" idx="1"/>
          </p:nvPr>
        </p:nvSpPr>
        <p:spPr>
          <a:xfrm>
            <a:off x="685800" y="1752600"/>
            <a:ext cx="7772400" cy="4114800"/>
          </a:xfrm>
        </p:spPr>
        <p:txBody>
          <a:bodyPr/>
          <a:lstStyle/>
          <a:p>
            <a:pPr eaLnBrk="1" hangingPunct="1">
              <a:lnSpc>
                <a:spcPct val="90000"/>
              </a:lnSpc>
              <a:buFontTx/>
              <a:buNone/>
            </a:pPr>
            <a:r>
              <a:rPr lang="en-US" altLang="en-US" sz="3600" dirty="0" smtClean="0"/>
              <a:t>"Those who forget the past are condemned to reload it."</a:t>
            </a:r>
          </a:p>
          <a:p>
            <a:pPr eaLnBrk="1" hangingPunct="1">
              <a:lnSpc>
                <a:spcPct val="90000"/>
              </a:lnSpc>
              <a:buFontTx/>
              <a:buNone/>
            </a:pPr>
            <a:r>
              <a:rPr lang="en-US" altLang="en-US" sz="3600" dirty="0" smtClean="0"/>
              <a:t>         - Nick Montfort, July 2000</a:t>
            </a:r>
          </a:p>
          <a:p>
            <a:pPr eaLnBrk="1" hangingPunct="1">
              <a:lnSpc>
                <a:spcPct val="90000"/>
              </a:lnSpc>
              <a:buFontTx/>
              <a:buNone/>
            </a:pPr>
            <a:endParaRPr lang="en-US" altLang="en-US" sz="3600" dirty="0" smtClean="0"/>
          </a:p>
          <a:p>
            <a:pPr eaLnBrk="1" hangingPunct="1"/>
            <a:r>
              <a:rPr lang="en-US" altLang="en-US" sz="3600" dirty="0" smtClean="0"/>
              <a:t>All layers undergo change over time, at varying rates.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49</a:t>
            </a:fld>
            <a:endParaRPr lang="en-US"/>
          </a:p>
        </p:txBody>
      </p:sp>
    </p:spTree>
    <p:extLst>
      <p:ext uri="{BB962C8B-B14F-4D97-AF65-F5344CB8AC3E}">
        <p14:creationId xmlns:p14="http://schemas.microsoft.com/office/powerpoint/2010/main" val="4089124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1143000"/>
          </a:xfrm>
        </p:spPr>
        <p:txBody>
          <a:bodyPr>
            <a:normAutofit fontScale="90000"/>
          </a:bodyPr>
          <a:lstStyle/>
          <a:p>
            <a:pPr eaLnBrk="1" hangingPunct="1"/>
            <a:r>
              <a:rPr lang="en-US" altLang="en-US" smtClean="0"/>
              <a:t>Resources are Limited, Meaning is Expensive</a:t>
            </a:r>
          </a:p>
        </p:txBody>
      </p:sp>
      <p:sp>
        <p:nvSpPr>
          <p:cNvPr id="10243" name="Rectangle 3"/>
          <p:cNvSpPr>
            <a:spLocks noGrp="1" noChangeArrowheads="1"/>
          </p:cNvSpPr>
          <p:nvPr>
            <p:ph type="body" idx="1"/>
          </p:nvPr>
        </p:nvSpPr>
        <p:spPr>
          <a:xfrm>
            <a:off x="838200" y="1752600"/>
            <a:ext cx="7772400" cy="4114800"/>
          </a:xfrm>
        </p:spPr>
        <p:txBody>
          <a:bodyPr/>
          <a:lstStyle/>
          <a:p>
            <a:pPr eaLnBrk="1" hangingPunct="1"/>
            <a:r>
              <a:rPr lang="en-US" altLang="en-US" dirty="0" smtClean="0"/>
              <a:t>Always true, but increasingly important in a digital environment</a:t>
            </a:r>
          </a:p>
          <a:p>
            <a:pPr eaLnBrk="1" hangingPunct="1"/>
            <a:endParaRPr lang="en-US" altLang="en-US" dirty="0" smtClean="0"/>
          </a:p>
          <a:p>
            <a:pPr eaLnBrk="1" hangingPunct="1"/>
            <a:r>
              <a:rPr lang="en-US" altLang="en-US" dirty="0" smtClean="0"/>
              <a:t>Two often competing demands:</a:t>
            </a:r>
          </a:p>
          <a:p>
            <a:pPr lvl="1" eaLnBrk="1" hangingPunct="1"/>
            <a:r>
              <a:rPr lang="en-US" altLang="en-US" dirty="0" smtClean="0"/>
              <a:t>more heterogeneous access (any type of client can access any type of object)</a:t>
            </a:r>
          </a:p>
          <a:p>
            <a:pPr lvl="1" eaLnBrk="1" hangingPunct="1"/>
            <a:r>
              <a:rPr lang="en-US" altLang="en-US" dirty="0" smtClean="0"/>
              <a:t>more functionality (each object becomes increasingly complex, thus carrying more dependencies)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a:t>
            </a:fld>
            <a:endParaRPr lang="en-US"/>
          </a:p>
        </p:txBody>
      </p:sp>
    </p:spTree>
    <p:extLst>
      <p:ext uri="{BB962C8B-B14F-4D97-AF65-F5344CB8AC3E}">
        <p14:creationId xmlns:p14="http://schemas.microsoft.com/office/powerpoint/2010/main" val="4290729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609600" y="381000"/>
            <a:ext cx="7772400" cy="1143000"/>
          </a:xfrm>
        </p:spPr>
        <p:txBody>
          <a:bodyPr>
            <a:normAutofit fontScale="90000"/>
          </a:bodyPr>
          <a:lstStyle/>
          <a:p>
            <a:pPr eaLnBrk="1" hangingPunct="1"/>
            <a:r>
              <a:rPr lang="en-US" altLang="en-US" smtClean="0"/>
              <a:t>What is “Long Term”?</a:t>
            </a:r>
          </a:p>
        </p:txBody>
      </p:sp>
      <p:sp>
        <p:nvSpPr>
          <p:cNvPr id="53251" name="Rectangle 3"/>
          <p:cNvSpPr>
            <a:spLocks noGrp="1" noChangeArrowheads="1"/>
          </p:cNvSpPr>
          <p:nvPr>
            <p:ph type="subTitle" idx="1"/>
          </p:nvPr>
        </p:nvSpPr>
        <p:spPr>
          <a:xfrm>
            <a:off x="685800" y="1828800"/>
            <a:ext cx="7772400" cy="2916820"/>
          </a:xfrm>
        </p:spPr>
        <p:txBody>
          <a:bodyPr>
            <a:normAutofit fontScale="85000" lnSpcReduction="20000"/>
          </a:bodyPr>
          <a:lstStyle/>
          <a:p>
            <a:pPr algn="l" eaLnBrk="1" hangingPunct="1">
              <a:lnSpc>
                <a:spcPct val="110000"/>
              </a:lnSpc>
            </a:pPr>
            <a:r>
              <a:rPr lang="en-US" altLang="en-US" sz="3600" dirty="0" smtClean="0">
                <a:solidFill>
                  <a:schemeClr val="tx1"/>
                </a:solidFill>
              </a:rPr>
              <a:t>“</a:t>
            </a:r>
            <a:r>
              <a:rPr lang="en-US" altLang="en-US" sz="3600" dirty="0" smtClean="0">
                <a:solidFill>
                  <a:schemeClr val="tx1"/>
                </a:solidFill>
                <a:latin typeface="Arial" panose="020B0604020202020204" pitchFamily="34" charset="0"/>
                <a:cs typeface="Arial" panose="020B0604020202020204" pitchFamily="34" charset="0"/>
              </a:rPr>
              <a:t>A period of time long enough for there to be concern about the impacts of </a:t>
            </a:r>
            <a:r>
              <a:rPr lang="en-US" altLang="en-US" sz="3600" b="1" u="sng" dirty="0" smtClean="0">
                <a:solidFill>
                  <a:schemeClr val="tx1"/>
                </a:solidFill>
                <a:latin typeface="Arial" panose="020B0604020202020204" pitchFamily="34" charset="0"/>
                <a:cs typeface="Arial" panose="020B0604020202020204" pitchFamily="34" charset="0"/>
              </a:rPr>
              <a:t>changing technologies</a:t>
            </a:r>
            <a:r>
              <a:rPr lang="en-US" altLang="en-US" sz="3600" dirty="0" smtClean="0">
                <a:solidFill>
                  <a:schemeClr val="tx1"/>
                </a:solidFill>
                <a:latin typeface="Arial" panose="020B0604020202020204" pitchFamily="34" charset="0"/>
                <a:cs typeface="Arial" panose="020B0604020202020204" pitchFamily="34" charset="0"/>
              </a:rPr>
              <a:t>, including support for new media and data formats, and of a </a:t>
            </a:r>
            <a:r>
              <a:rPr lang="en-US" altLang="en-US" sz="3600" b="1" u="sng" dirty="0" smtClean="0">
                <a:solidFill>
                  <a:schemeClr val="tx1"/>
                </a:solidFill>
                <a:latin typeface="Arial" panose="020B0604020202020204" pitchFamily="34" charset="0"/>
                <a:cs typeface="Arial" panose="020B0604020202020204" pitchFamily="34" charset="0"/>
              </a:rPr>
              <a:t>changing Designated Community</a:t>
            </a:r>
            <a:r>
              <a:rPr lang="en-US" altLang="en-US" sz="3600" dirty="0" smtClean="0">
                <a:solidFill>
                  <a:schemeClr val="tx1"/>
                </a:solidFill>
                <a:latin typeface="Arial" panose="020B0604020202020204" pitchFamily="34" charset="0"/>
                <a:cs typeface="Arial" panose="020B0604020202020204" pitchFamily="34" charset="0"/>
              </a:rPr>
              <a:t>, on the information being held in an OAIS.”</a:t>
            </a:r>
          </a:p>
        </p:txBody>
      </p:sp>
      <p:sp>
        <p:nvSpPr>
          <p:cNvPr id="53252" name="TextBox 2"/>
          <p:cNvSpPr txBox="1">
            <a:spLocks noChangeArrowheads="1"/>
          </p:cNvSpPr>
          <p:nvPr/>
        </p:nvSpPr>
        <p:spPr bwMode="auto">
          <a:xfrm>
            <a:off x="609600" y="4663633"/>
            <a:ext cx="79093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mj-lt"/>
              </a:rPr>
              <a:t>Reference Model for an Open Archival Information System (OAIS). CCSDS 650.0-M-2 (Magenta Book). Consultative Committee for Space Data Systems, 2012. [ISO 14721:2012]. Page 1-12.</a:t>
            </a:r>
          </a:p>
        </p:txBody>
      </p:sp>
    </p:spTree>
    <p:extLst>
      <p:ext uri="{BB962C8B-B14F-4D97-AF65-F5344CB8AC3E}">
        <p14:creationId xmlns:p14="http://schemas.microsoft.com/office/powerpoint/2010/main" val="39478383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z="3600" dirty="0" smtClean="0"/>
              <a:t>Risks Associated with Obsolescence</a:t>
            </a:r>
          </a:p>
        </p:txBody>
      </p:sp>
      <p:sp>
        <p:nvSpPr>
          <p:cNvPr id="54275" name="Rectangle 3"/>
          <p:cNvSpPr>
            <a:spLocks noGrp="1" noChangeArrowheads="1"/>
          </p:cNvSpPr>
          <p:nvPr>
            <p:ph type="body" idx="1"/>
          </p:nvPr>
        </p:nvSpPr>
        <p:spPr>
          <a:xfrm>
            <a:off x="628650" y="1782501"/>
            <a:ext cx="7981950" cy="3275636"/>
          </a:xfrm>
        </p:spPr>
        <p:txBody>
          <a:bodyPr/>
          <a:lstStyle/>
          <a:p>
            <a:pPr eaLnBrk="1" hangingPunct="1"/>
            <a:r>
              <a:rPr lang="en-US" altLang="en-US" dirty="0" smtClean="0"/>
              <a:t>Vendor Lock-In</a:t>
            </a:r>
          </a:p>
          <a:p>
            <a:pPr eaLnBrk="1" hangingPunct="1"/>
            <a:endParaRPr lang="en-US" altLang="en-US" dirty="0" smtClean="0"/>
          </a:p>
          <a:p>
            <a:pPr eaLnBrk="1" hangingPunct="1"/>
            <a:r>
              <a:rPr lang="en-US" altLang="en-US" dirty="0" smtClean="0"/>
              <a:t>Legacy Data</a:t>
            </a:r>
          </a:p>
          <a:p>
            <a:pPr eaLnBrk="1" hangingPunct="1"/>
            <a:endParaRPr lang="en-US" altLang="en-US" dirty="0" smtClean="0"/>
          </a:p>
          <a:p>
            <a:pPr eaLnBrk="1" hangingPunct="1"/>
            <a:r>
              <a:rPr lang="en-US" altLang="en-US" dirty="0" smtClean="0"/>
              <a:t>Need for “Digital Archeology” (more about this tomorrow)</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51</a:t>
            </a:fld>
            <a:endParaRPr lang="en-US"/>
          </a:p>
        </p:txBody>
      </p:sp>
    </p:spTree>
    <p:extLst>
      <p:ext uri="{BB962C8B-B14F-4D97-AF65-F5344CB8AC3E}">
        <p14:creationId xmlns:p14="http://schemas.microsoft.com/office/powerpoint/2010/main" val="40722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US" altLang="en-US" sz="4000" smtClean="0"/>
              <a:t>Approaches to Preserving Layers of Meaning</a:t>
            </a:r>
          </a:p>
        </p:txBody>
      </p:sp>
      <p:sp>
        <p:nvSpPr>
          <p:cNvPr id="55299" name="Rectangle 3"/>
          <p:cNvSpPr>
            <a:spLocks noGrp="1" noChangeArrowheads="1"/>
          </p:cNvSpPr>
          <p:nvPr>
            <p:ph type="body" idx="1"/>
          </p:nvPr>
        </p:nvSpPr>
        <p:spPr>
          <a:xfrm>
            <a:off x="533400" y="1905000"/>
            <a:ext cx="8153400" cy="4114800"/>
          </a:xfrm>
        </p:spPr>
        <p:txBody>
          <a:bodyPr>
            <a:normAutofit lnSpcReduction="10000"/>
          </a:bodyPr>
          <a:lstStyle/>
          <a:p>
            <a:pPr eaLnBrk="1" hangingPunct="1"/>
            <a:r>
              <a:rPr lang="en-US" altLang="en-US" sz="2800" smtClean="0"/>
              <a:t>Make information useful</a:t>
            </a:r>
          </a:p>
          <a:p>
            <a:pPr eaLnBrk="1" hangingPunct="1"/>
            <a:r>
              <a:rPr lang="en-US" altLang="en-US" sz="2800" smtClean="0"/>
              <a:t>Policies and procedures (periodically revisited and audited)</a:t>
            </a:r>
          </a:p>
          <a:p>
            <a:pPr eaLnBrk="1" hangingPunct="1"/>
            <a:r>
              <a:rPr lang="en-US" altLang="en-US" sz="2800" smtClean="0"/>
              <a:t>Creators’ and users’ awareness of issues</a:t>
            </a:r>
          </a:p>
          <a:p>
            <a:pPr eaLnBrk="1" hangingPunct="1"/>
            <a:r>
              <a:rPr lang="en-US" altLang="en-US" sz="2800" smtClean="0"/>
              <a:t>System development</a:t>
            </a:r>
          </a:p>
          <a:p>
            <a:pPr eaLnBrk="1" hangingPunct="1"/>
            <a:r>
              <a:rPr lang="en-US" altLang="en-US" sz="2800" smtClean="0"/>
              <a:t>System administration</a:t>
            </a:r>
          </a:p>
          <a:p>
            <a:pPr eaLnBrk="1" hangingPunct="1"/>
            <a:r>
              <a:rPr lang="en-US" altLang="en-US" sz="2800" smtClean="0"/>
              <a:t>Ongoing maintenance - copying, converting, reformatting, emulating, normalizing, migrating </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52</a:t>
            </a:fld>
            <a:endParaRPr lang="en-US"/>
          </a:p>
        </p:txBody>
      </p:sp>
    </p:spTree>
    <p:extLst>
      <p:ext uri="{BB962C8B-B14F-4D97-AF65-F5344CB8AC3E}">
        <p14:creationId xmlns:p14="http://schemas.microsoft.com/office/powerpoint/2010/main" val="30889312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1143000"/>
          </a:xfrm>
        </p:spPr>
        <p:txBody>
          <a:bodyPr/>
          <a:lstStyle/>
          <a:p>
            <a:pPr eaLnBrk="1" hangingPunct="1">
              <a:lnSpc>
                <a:spcPct val="100000"/>
              </a:lnSpc>
            </a:pPr>
            <a:r>
              <a:rPr lang="en-US" altLang="en-US" smtClean="0"/>
              <a:t>Significant Properties</a:t>
            </a:r>
          </a:p>
        </p:txBody>
      </p:sp>
      <p:sp>
        <p:nvSpPr>
          <p:cNvPr id="56323" name="Rectangle 3"/>
          <p:cNvSpPr>
            <a:spLocks noGrp="1" noChangeArrowheads="1"/>
          </p:cNvSpPr>
          <p:nvPr>
            <p:ph type="body" idx="1"/>
          </p:nvPr>
        </p:nvSpPr>
        <p:spPr>
          <a:xfrm>
            <a:off x="457200" y="1215342"/>
            <a:ext cx="8153400" cy="3507129"/>
          </a:xfrm>
        </p:spPr>
        <p:txBody>
          <a:bodyPr>
            <a:normAutofit fontScale="92500"/>
          </a:bodyPr>
          <a:lstStyle/>
          <a:p>
            <a:pPr eaLnBrk="1" hangingPunct="1"/>
            <a:r>
              <a:rPr lang="en-US" altLang="en-US" sz="2400" dirty="0" smtClean="0"/>
              <a:t>“Whoever takes the decision that a particular digital object should be preserved will have to decide what properties are to be regarded as significant. The submission agreement could usefully specify a list of significant properties.” (CEDARS)</a:t>
            </a:r>
            <a:r>
              <a:rPr lang="en-US" altLang="en-US" sz="2400" baseline="30000" dirty="0" smtClean="0"/>
              <a:t>1</a:t>
            </a:r>
          </a:p>
          <a:p>
            <a:pPr eaLnBrk="1" hangingPunct="1"/>
            <a:r>
              <a:rPr lang="en-US" altLang="en-US" sz="2400" dirty="0" smtClean="0"/>
              <a:t>“properties of digital objects that affect their quality, usability, rendering, and </a:t>
            </a:r>
            <a:r>
              <a:rPr lang="en-US" altLang="en-US" sz="2400" dirty="0" err="1" smtClean="0"/>
              <a:t>behaviour</a:t>
            </a:r>
            <a:r>
              <a:rPr lang="en-US" altLang="en-US" sz="2400" dirty="0" smtClean="0"/>
              <a:t>” (</a:t>
            </a:r>
            <a:r>
              <a:rPr lang="en-US" altLang="en-US" sz="2400" dirty="0" err="1" smtClean="0"/>
              <a:t>CAMiLEON</a:t>
            </a:r>
            <a:r>
              <a:rPr lang="en-US" altLang="en-US" sz="2400" dirty="0" smtClean="0"/>
              <a:t>)</a:t>
            </a:r>
            <a:r>
              <a:rPr lang="en-US" altLang="en-US" sz="2400" baseline="30000" dirty="0" smtClean="0"/>
              <a:t>2</a:t>
            </a:r>
          </a:p>
          <a:p>
            <a:pPr eaLnBrk="1" hangingPunct="1"/>
            <a:r>
              <a:rPr lang="en-US" altLang="en-US" sz="2400" dirty="0" smtClean="0"/>
              <a:t>Essence = “characteristics that must be preserved for the record to maintain its meaning over time”</a:t>
            </a:r>
            <a:r>
              <a:rPr lang="en-US" altLang="en-US" sz="2400" baseline="30000" dirty="0" smtClean="0"/>
              <a:t>3</a:t>
            </a:r>
          </a:p>
        </p:txBody>
      </p:sp>
      <p:sp>
        <p:nvSpPr>
          <p:cNvPr id="56324" name="TextBox 6"/>
          <p:cNvSpPr txBox="1">
            <a:spLocks noChangeArrowheads="1"/>
          </p:cNvSpPr>
          <p:nvPr/>
        </p:nvSpPr>
        <p:spPr bwMode="auto">
          <a:xfrm>
            <a:off x="457200" y="4564123"/>
            <a:ext cx="8153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dirty="0">
                <a:latin typeface="+mj-lt"/>
              </a:rPr>
              <a:t>1. </a:t>
            </a:r>
            <a:r>
              <a:rPr lang="en-US" altLang="en-US" sz="1000" dirty="0" err="1">
                <a:latin typeface="+mj-lt"/>
              </a:rPr>
              <a:t>Holdsworth</a:t>
            </a:r>
            <a:r>
              <a:rPr lang="en-US" altLang="en-US" sz="1000" dirty="0">
                <a:latin typeface="+mj-lt"/>
              </a:rPr>
              <a:t>, David, and Derek M. Sergeant. "A Blueprint for Representation Information in the OAIS Model." Paper presented at the IEEE Symposium on Mass Storage Systems, College Park, Maryland, USA, March 27-30, 2000.</a:t>
            </a:r>
          </a:p>
          <a:p>
            <a:pPr eaLnBrk="1" hangingPunct="1">
              <a:spcBef>
                <a:spcPct val="0"/>
              </a:spcBef>
              <a:buFontTx/>
              <a:buNone/>
            </a:pPr>
            <a:r>
              <a:rPr lang="en-US" altLang="en-US" sz="1000" dirty="0">
                <a:latin typeface="+mj-lt"/>
              </a:rPr>
              <a:t>2. </a:t>
            </a:r>
            <a:r>
              <a:rPr lang="en-US" altLang="en-US" sz="1000" dirty="0" err="1">
                <a:latin typeface="+mj-lt"/>
              </a:rPr>
              <a:t>Hedstrom</a:t>
            </a:r>
            <a:r>
              <a:rPr lang="en-US" altLang="en-US" sz="1000" dirty="0">
                <a:latin typeface="+mj-lt"/>
              </a:rPr>
              <a:t>, Margaret, and Christopher A. Lee. "Significant Properties of Digital Objects: Definitions, Applications, Implications." In </a:t>
            </a:r>
            <a:r>
              <a:rPr lang="en-US" altLang="en-US" sz="1000" i="1" dirty="0">
                <a:latin typeface="+mj-lt"/>
              </a:rPr>
              <a:t>Proceedings of the DLM-Forum 2002, Barcelona, 6-8 May 2002: @</a:t>
            </a:r>
            <a:r>
              <a:rPr lang="en-US" altLang="en-US" sz="1000" i="1" dirty="0" err="1">
                <a:latin typeface="+mj-lt"/>
              </a:rPr>
              <a:t>ccess</a:t>
            </a:r>
            <a:r>
              <a:rPr lang="en-US" altLang="en-US" sz="1000" i="1" dirty="0">
                <a:latin typeface="+mj-lt"/>
              </a:rPr>
              <a:t> and Preservation of Electronic Information: Best Practices and Solutions, 218-27. Luxembourg: Office for Official Publications of the European Communities, 2002.</a:t>
            </a:r>
          </a:p>
          <a:p>
            <a:pPr eaLnBrk="1" hangingPunct="1">
              <a:spcBef>
                <a:spcPct val="0"/>
              </a:spcBef>
              <a:buFontTx/>
              <a:buNone/>
            </a:pPr>
            <a:r>
              <a:rPr lang="en-US" altLang="en-US" sz="1000" dirty="0">
                <a:latin typeface="+mj-lt"/>
              </a:rPr>
              <a:t>3. </a:t>
            </a:r>
            <a:r>
              <a:rPr lang="en-US" altLang="en-US" sz="1000" dirty="0" err="1">
                <a:latin typeface="+mj-lt"/>
              </a:rPr>
              <a:t>Heslop</a:t>
            </a:r>
            <a:r>
              <a:rPr lang="en-US" altLang="en-US" sz="1000" dirty="0">
                <a:latin typeface="+mj-lt"/>
              </a:rPr>
              <a:t>, Helen, Simon Davis, and Andrew Wilson. "An Approach to the Preservation of Digital Records." National Archives of Australia, 2002.</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53</a:t>
            </a:fld>
            <a:endParaRPr lang="en-US"/>
          </a:p>
        </p:txBody>
      </p:sp>
    </p:spTree>
    <p:extLst>
      <p:ext uri="{BB962C8B-B14F-4D97-AF65-F5344CB8AC3E}">
        <p14:creationId xmlns:p14="http://schemas.microsoft.com/office/powerpoint/2010/main" val="19172028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228600"/>
            <a:ext cx="7772400" cy="1143000"/>
          </a:xfrm>
        </p:spPr>
        <p:txBody>
          <a:bodyPr/>
          <a:lstStyle/>
          <a:p>
            <a:pPr eaLnBrk="1" hangingPunct="1"/>
            <a:r>
              <a:rPr lang="en-US" altLang="en-US" sz="3600" smtClean="0"/>
              <a:t>Defining Significant Properties can Serve a Variety of Purposes</a:t>
            </a:r>
          </a:p>
        </p:txBody>
      </p:sp>
      <p:sp>
        <p:nvSpPr>
          <p:cNvPr id="57347" name="Rectangle 3"/>
          <p:cNvSpPr>
            <a:spLocks noGrp="1" noChangeArrowheads="1"/>
          </p:cNvSpPr>
          <p:nvPr>
            <p:ph type="body" idx="1"/>
          </p:nvPr>
        </p:nvSpPr>
        <p:spPr>
          <a:xfrm>
            <a:off x="685800" y="1498922"/>
            <a:ext cx="7772400" cy="4368478"/>
          </a:xfrm>
        </p:spPr>
        <p:txBody>
          <a:bodyPr/>
          <a:lstStyle/>
          <a:p>
            <a:pPr eaLnBrk="1" hangingPunct="1"/>
            <a:r>
              <a:rPr lang="en-US" altLang="en-US" sz="2800" dirty="0" smtClean="0"/>
              <a:t>Writing </a:t>
            </a:r>
            <a:r>
              <a:rPr lang="en-US" altLang="en-US" sz="2800" b="1" dirty="0" smtClean="0"/>
              <a:t>specific</a:t>
            </a:r>
            <a:r>
              <a:rPr lang="en-US" altLang="en-US" sz="2800" dirty="0" smtClean="0"/>
              <a:t> provisions into </a:t>
            </a:r>
            <a:r>
              <a:rPr lang="en-US" altLang="en-US" sz="2800" b="1" dirty="0" smtClean="0"/>
              <a:t>submission agreements</a:t>
            </a:r>
          </a:p>
          <a:p>
            <a:pPr eaLnBrk="1" hangingPunct="1"/>
            <a:r>
              <a:rPr lang="en-US" altLang="en-US" sz="2800" dirty="0" smtClean="0"/>
              <a:t>Developing </a:t>
            </a:r>
            <a:r>
              <a:rPr lang="en-US" altLang="en-US" sz="2800" b="1" dirty="0" smtClean="0"/>
              <a:t>criteria</a:t>
            </a:r>
            <a:r>
              <a:rPr lang="en-US" altLang="en-US" sz="2800" dirty="0" smtClean="0"/>
              <a:t> &amp; </a:t>
            </a:r>
            <a:r>
              <a:rPr lang="en-US" altLang="en-US" sz="2800" b="1" dirty="0" smtClean="0"/>
              <a:t>empirical tools</a:t>
            </a:r>
            <a:r>
              <a:rPr lang="en-US" altLang="en-US" sz="2800" dirty="0" smtClean="0"/>
              <a:t> for evaluating preservation approaches</a:t>
            </a:r>
          </a:p>
          <a:p>
            <a:pPr eaLnBrk="1" hangingPunct="1"/>
            <a:r>
              <a:rPr lang="en-US" altLang="en-US" sz="2800" b="1" dirty="0" smtClean="0"/>
              <a:t>Documentation of preservation decisions</a:t>
            </a:r>
            <a:r>
              <a:rPr lang="en-US" altLang="en-US" sz="2800" dirty="0" smtClean="0"/>
              <a:t> in terms of specific properties</a:t>
            </a:r>
          </a:p>
          <a:p>
            <a:pPr lvl="1" eaLnBrk="1" hangingPunct="1"/>
            <a:r>
              <a:rPr lang="en-US" altLang="en-US" dirty="0" smtClean="0"/>
              <a:t>allowing professionals to revisit previous decisions</a:t>
            </a:r>
          </a:p>
          <a:p>
            <a:pPr lvl="1" eaLnBrk="1" hangingPunct="1"/>
            <a:r>
              <a:rPr lang="en-US" altLang="en-US" dirty="0" smtClean="0"/>
              <a:t>indicating to researchers what properties have not been retained </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54</a:t>
            </a:fld>
            <a:endParaRPr lang="en-US"/>
          </a:p>
        </p:txBody>
      </p:sp>
    </p:spTree>
    <p:extLst>
      <p:ext uri="{BB962C8B-B14F-4D97-AF65-F5344CB8AC3E}">
        <p14:creationId xmlns:p14="http://schemas.microsoft.com/office/powerpoint/2010/main" val="20766053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304800"/>
            <a:ext cx="8229600" cy="1143000"/>
          </a:xfrm>
        </p:spPr>
        <p:txBody>
          <a:bodyPr/>
          <a:lstStyle/>
          <a:p>
            <a:pPr eaLnBrk="1" hangingPunct="1"/>
            <a:r>
              <a:rPr lang="en-US" altLang="en-US" sz="3600" smtClean="0"/>
              <a:t>Traditional Dichotomy: Emulation vs. Transformation/Migration</a:t>
            </a:r>
          </a:p>
        </p:txBody>
      </p:sp>
      <p:sp>
        <p:nvSpPr>
          <p:cNvPr id="58371" name="Rectangle 3"/>
          <p:cNvSpPr>
            <a:spLocks noGrp="1" noChangeArrowheads="1"/>
          </p:cNvSpPr>
          <p:nvPr>
            <p:ph type="body" idx="1"/>
          </p:nvPr>
        </p:nvSpPr>
        <p:spPr>
          <a:xfrm>
            <a:off x="609600" y="1752600"/>
            <a:ext cx="7772400" cy="4114800"/>
          </a:xfrm>
        </p:spPr>
        <p:txBody>
          <a:bodyPr>
            <a:normAutofit fontScale="92500"/>
          </a:bodyPr>
          <a:lstStyle/>
          <a:p>
            <a:pPr eaLnBrk="1" hangingPunct="1">
              <a:lnSpc>
                <a:spcPct val="90000"/>
              </a:lnSpc>
            </a:pPr>
            <a:r>
              <a:rPr lang="en-US" altLang="en-US" sz="2400" b="1" smtClean="0"/>
              <a:t>Emulation</a:t>
            </a:r>
            <a:r>
              <a:rPr lang="en-US" altLang="en-US" sz="2400" smtClean="0"/>
              <a:t> – Use of software to imitate obsolete computer equipment on new computer equipment, i.e. trick files and applications into thinking they’re still running in their original environment</a:t>
            </a:r>
          </a:p>
          <a:p>
            <a:pPr eaLnBrk="1" hangingPunct="1">
              <a:lnSpc>
                <a:spcPct val="90000"/>
              </a:lnSpc>
            </a:pPr>
            <a:r>
              <a:rPr lang="en-US" altLang="en-US" sz="2400" b="1" smtClean="0"/>
              <a:t>Transformation/Migration</a:t>
            </a:r>
            <a:r>
              <a:rPr lang="en-US" altLang="en-US" sz="2400" smtClean="0"/>
              <a:t> – Digital object that depends on obsolete computer equipment is changed in order to run directly on new equipment</a:t>
            </a:r>
          </a:p>
          <a:p>
            <a:pPr eaLnBrk="1" hangingPunct="1">
              <a:lnSpc>
                <a:spcPct val="90000"/>
              </a:lnSpc>
            </a:pPr>
            <a:r>
              <a:rPr lang="en-US" altLang="en-US" sz="2400" smtClean="0"/>
              <a:t>Advocates of emulation contend that it better supports notion of preserving an “original,” along with its “look and feel,” and it can be more cost-effective than repeated transformations of digital objects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55</a:t>
            </a:fld>
            <a:endParaRPr lang="en-US"/>
          </a:p>
        </p:txBody>
      </p:sp>
    </p:spTree>
    <p:extLst>
      <p:ext uri="{BB962C8B-B14F-4D97-AF65-F5344CB8AC3E}">
        <p14:creationId xmlns:p14="http://schemas.microsoft.com/office/powerpoint/2010/main" val="5653792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5613"/>
            <a:ext cx="8229600" cy="1144587"/>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mtClean="0"/>
              <a:t>Emulation</a:t>
            </a:r>
          </a:p>
        </p:txBody>
      </p:sp>
      <p:sp>
        <p:nvSpPr>
          <p:cNvPr id="60419" name="Rectangle 3"/>
          <p:cNvSpPr>
            <a:spLocks noGrp="1" noChangeArrowheads="1"/>
          </p:cNvSpPr>
          <p:nvPr>
            <p:ph type="body" idx="1"/>
          </p:nvPr>
        </p:nvSpPr>
        <p:spPr>
          <a:xfrm>
            <a:off x="671513" y="2227263"/>
            <a:ext cx="7805737" cy="4318000"/>
          </a:xfrm>
        </p:spPr>
        <p:txBody>
          <a:bodyPr lIns="0" tIns="0" rIns="0" bIns="0"/>
          <a:lstStyle/>
          <a:p>
            <a:pPr marL="323850" indent="0" defTabSz="457200" eaLnBrk="1" hangingPunct="1">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mtClean="0"/>
              <a:t>“To reproduce the action of or behave like (a different type of computer) with the aid of hardware or software designed to effect this; to run (a program, etc., written for another type of computer) by this means.”</a:t>
            </a:r>
            <a:endParaRPr lang="en-GB" altLang="en-US" smtClean="0"/>
          </a:p>
        </p:txBody>
      </p:sp>
      <p:sp>
        <p:nvSpPr>
          <p:cNvPr id="60420" name="TextBox 1"/>
          <p:cNvSpPr txBox="1">
            <a:spLocks noChangeArrowheads="1"/>
          </p:cNvSpPr>
          <p:nvPr/>
        </p:nvSpPr>
        <p:spPr bwMode="auto">
          <a:xfrm>
            <a:off x="914400" y="4809562"/>
            <a:ext cx="5468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Source: </a:t>
            </a:r>
            <a:r>
              <a:rPr lang="en-GB" altLang="en-US" sz="1800" i="1" dirty="0">
                <a:latin typeface="Arial" panose="020B0604020202020204" pitchFamily="34" charset="0"/>
              </a:rPr>
              <a:t>Oxford English Dictionary</a:t>
            </a:r>
            <a:r>
              <a:rPr lang="en-GB" altLang="en-US" sz="1800" dirty="0">
                <a:latin typeface="Arial" panose="020B0604020202020204" pitchFamily="34" charset="0"/>
              </a:rPr>
              <a:t>, Second Edition.</a:t>
            </a:r>
            <a:endParaRPr lang="en-US" altLang="en-US" sz="1800" dirty="0">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56</a:t>
            </a:fld>
            <a:endParaRPr lang="en-US"/>
          </a:p>
        </p:txBody>
      </p:sp>
    </p:spTree>
    <p:extLst>
      <p:ext uri="{BB962C8B-B14F-4D97-AF65-F5344CB8AC3E}">
        <p14:creationId xmlns:p14="http://schemas.microsoft.com/office/powerpoint/2010/main" val="15551379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28600"/>
            <a:ext cx="7772400" cy="1143000"/>
          </a:xfrm>
        </p:spPr>
        <p:txBody>
          <a:bodyPr/>
          <a:lstStyle/>
          <a:p>
            <a:pPr eaLnBrk="1" hangingPunct="1">
              <a:lnSpc>
                <a:spcPct val="90000"/>
              </a:lnSpc>
            </a:pPr>
            <a:r>
              <a:rPr lang="en-US" altLang="en-US" sz="4000" smtClean="0"/>
              <a:t>Migration</a:t>
            </a:r>
          </a:p>
        </p:txBody>
      </p:sp>
      <p:sp>
        <p:nvSpPr>
          <p:cNvPr id="62467" name="Rectangle 3"/>
          <p:cNvSpPr>
            <a:spLocks noGrp="1" noChangeArrowheads="1"/>
          </p:cNvSpPr>
          <p:nvPr>
            <p:ph type="body" idx="1"/>
          </p:nvPr>
        </p:nvSpPr>
        <p:spPr>
          <a:xfrm>
            <a:off x="533400" y="1524000"/>
            <a:ext cx="8153400" cy="4114800"/>
          </a:xfrm>
        </p:spPr>
        <p:txBody>
          <a:bodyPr/>
          <a:lstStyle/>
          <a:p>
            <a:pPr eaLnBrk="1" hangingPunct="1">
              <a:lnSpc>
                <a:spcPct val="90000"/>
              </a:lnSpc>
            </a:pPr>
            <a:r>
              <a:rPr lang="en-US" altLang="en-US" smtClean="0"/>
              <a:t>Periodic transformation of the bits/bytes to run directly on newer platforms.</a:t>
            </a:r>
          </a:p>
          <a:p>
            <a:pPr eaLnBrk="1" hangingPunct="1">
              <a:lnSpc>
                <a:spcPct val="90000"/>
              </a:lnSpc>
            </a:pPr>
            <a:r>
              <a:rPr lang="en-US" altLang="en-US" smtClean="0"/>
              <a:t>Used widely as an approach to actively managing legacy systems.</a:t>
            </a:r>
          </a:p>
          <a:p>
            <a:pPr eaLnBrk="1" hangingPunct="1">
              <a:lnSpc>
                <a:spcPct val="90000"/>
              </a:lnSpc>
            </a:pPr>
            <a:r>
              <a:rPr lang="en-US" altLang="en-US" smtClean="0"/>
              <a:t>Work can be expensive and introduce errors of translation.</a:t>
            </a:r>
          </a:p>
          <a:p>
            <a:pPr eaLnBrk="1" hangingPunct="1">
              <a:lnSpc>
                <a:spcPct val="90000"/>
              </a:lnSpc>
            </a:pPr>
            <a:r>
              <a:rPr lang="en-US" altLang="en-US" smtClean="0"/>
              <a:t>Since the resulting objects can run directly on newer platforms, layers of technology can be minimized.</a:t>
            </a:r>
          </a:p>
          <a:p>
            <a:pPr eaLnBrk="1" hangingPunct="1">
              <a:lnSpc>
                <a:spcPct val="90000"/>
              </a:lnSpc>
            </a:pPr>
            <a:endParaRPr lang="en-US" altLang="en-US" sz="2800"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57</a:t>
            </a:fld>
            <a:endParaRPr lang="en-US"/>
          </a:p>
        </p:txBody>
      </p:sp>
    </p:spTree>
    <p:extLst>
      <p:ext uri="{BB962C8B-B14F-4D97-AF65-F5344CB8AC3E}">
        <p14:creationId xmlns:p14="http://schemas.microsoft.com/office/powerpoint/2010/main" val="533692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z="4000" smtClean="0"/>
              <a:t>Not Just “Emulation vs. Migration”</a:t>
            </a:r>
          </a:p>
        </p:txBody>
      </p:sp>
      <p:sp>
        <p:nvSpPr>
          <p:cNvPr id="63491" name="Rectangle 3"/>
          <p:cNvSpPr>
            <a:spLocks noGrp="1" noChangeArrowheads="1"/>
          </p:cNvSpPr>
          <p:nvPr>
            <p:ph type="body" idx="1"/>
          </p:nvPr>
        </p:nvSpPr>
        <p:spPr>
          <a:xfrm>
            <a:off x="457200" y="1752600"/>
            <a:ext cx="8229600" cy="4525963"/>
          </a:xfrm>
        </p:spPr>
        <p:txBody>
          <a:bodyPr/>
          <a:lstStyle/>
          <a:p>
            <a:pPr eaLnBrk="1" hangingPunct="1"/>
            <a:r>
              <a:rPr lang="en-US" altLang="en-US" smtClean="0"/>
              <a:t>All strategies use standards in some way</a:t>
            </a:r>
          </a:p>
          <a:p>
            <a:pPr eaLnBrk="1" hangingPunct="1"/>
            <a:r>
              <a:rPr lang="en-US" altLang="en-US" smtClean="0"/>
              <a:t>General consensus to keep original bits</a:t>
            </a:r>
          </a:p>
          <a:p>
            <a:pPr eaLnBrk="1" hangingPunct="1"/>
            <a:r>
              <a:rPr lang="en-US" altLang="en-US" smtClean="0"/>
              <a:t>Transformation can be minor or extensive</a:t>
            </a:r>
          </a:p>
          <a:p>
            <a:pPr eaLnBrk="1" hangingPunct="1"/>
            <a:r>
              <a:rPr lang="en-US" altLang="en-US" smtClean="0"/>
              <a:t>Transformation/Emulation can take place in Producer environment, upon Ingest, as part of preservation activities within a repository, or at time of access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58</a:t>
            </a:fld>
            <a:endParaRPr lang="en-US"/>
          </a:p>
        </p:txBody>
      </p:sp>
    </p:spTree>
    <p:extLst>
      <p:ext uri="{BB962C8B-B14F-4D97-AF65-F5344CB8AC3E}">
        <p14:creationId xmlns:p14="http://schemas.microsoft.com/office/powerpoint/2010/main" val="2764364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304800"/>
            <a:ext cx="7772400" cy="1143000"/>
          </a:xfrm>
        </p:spPr>
        <p:txBody>
          <a:bodyPr>
            <a:normAutofit fontScale="90000"/>
          </a:bodyPr>
          <a:lstStyle/>
          <a:p>
            <a:pPr eaLnBrk="1" hangingPunct="1"/>
            <a:r>
              <a:rPr lang="en-GB" altLang="en-US" smtClean="0"/>
              <a:t>Cost-Benefit Analysis of a Preservation Approach</a:t>
            </a:r>
            <a:endParaRPr lang="en-US" altLang="en-US" smtClean="0"/>
          </a:p>
        </p:txBody>
      </p:sp>
      <p:sp>
        <p:nvSpPr>
          <p:cNvPr id="64515" name="Rectangle 3"/>
          <p:cNvSpPr>
            <a:spLocks noGrp="1" noChangeArrowheads="1"/>
          </p:cNvSpPr>
          <p:nvPr>
            <p:ph type="body" idx="1"/>
          </p:nvPr>
        </p:nvSpPr>
        <p:spPr>
          <a:xfrm>
            <a:off x="533400" y="1626243"/>
            <a:ext cx="8077200" cy="4393557"/>
          </a:xfrm>
        </p:spPr>
        <p:txBody>
          <a:bodyPr/>
          <a:lstStyle/>
          <a:p>
            <a:pPr eaLnBrk="1" hangingPunct="1">
              <a:lnSpc>
                <a:spcPct val="100000"/>
              </a:lnSpc>
            </a:pPr>
            <a:r>
              <a:rPr lang="en-US" altLang="en-US" b="1" dirty="0" smtClean="0"/>
              <a:t>Cost</a:t>
            </a:r>
            <a:r>
              <a:rPr lang="en-US" altLang="en-US" dirty="0" smtClean="0"/>
              <a:t> = sum of all resources one must commit in order to carry it out</a:t>
            </a:r>
          </a:p>
          <a:p>
            <a:pPr eaLnBrk="1" hangingPunct="1">
              <a:lnSpc>
                <a:spcPct val="100000"/>
              </a:lnSpc>
            </a:pPr>
            <a:r>
              <a:rPr lang="en-US" altLang="en-US" b="1" dirty="0" smtClean="0"/>
              <a:t>Benefits</a:t>
            </a:r>
            <a:r>
              <a:rPr lang="en-US" altLang="en-US" dirty="0" smtClean="0"/>
              <a:t> = value one can derive from the digital objects that have been preserved based on that approach</a:t>
            </a:r>
          </a:p>
          <a:p>
            <a:pPr eaLnBrk="1" hangingPunct="1">
              <a:lnSpc>
                <a:spcPct val="100000"/>
              </a:lnSpc>
            </a:pPr>
            <a:r>
              <a:rPr lang="en-US" altLang="en-US" b="1" dirty="0" smtClean="0"/>
              <a:t>Opportunity costs</a:t>
            </a:r>
            <a:r>
              <a:rPr lang="en-US" altLang="en-US" dirty="0" smtClean="0"/>
              <a:t> = failure to derive benefits that one could have had by choosing a different approach</a:t>
            </a:r>
            <a:endParaRPr lang="en-US" altLang="en-US" sz="2800" dirty="0"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59</a:t>
            </a:fld>
            <a:endParaRPr lang="en-US"/>
          </a:p>
        </p:txBody>
      </p:sp>
    </p:spTree>
    <p:extLst>
      <p:ext uri="{BB962C8B-B14F-4D97-AF65-F5344CB8AC3E}">
        <p14:creationId xmlns:p14="http://schemas.microsoft.com/office/powerpoint/2010/main" val="2151150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rot="5400000" flipH="1" flipV="1">
            <a:off x="494507" y="2505275"/>
            <a:ext cx="4038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514600" y="4522194"/>
            <a:ext cx="5029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68" name="TextBox 7"/>
          <p:cNvSpPr txBox="1">
            <a:spLocks noChangeArrowheads="1"/>
          </p:cNvSpPr>
          <p:nvPr/>
        </p:nvSpPr>
        <p:spPr bwMode="auto">
          <a:xfrm>
            <a:off x="457200" y="1780581"/>
            <a:ext cx="198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Richness  and internal complexity of meaning being conveyed</a:t>
            </a:r>
          </a:p>
        </p:txBody>
      </p:sp>
      <p:sp>
        <p:nvSpPr>
          <p:cNvPr id="11269" name="TextBox 8"/>
          <p:cNvSpPr txBox="1">
            <a:spLocks noChangeArrowheads="1"/>
          </p:cNvSpPr>
          <p:nvPr/>
        </p:nvSpPr>
        <p:spPr bwMode="auto">
          <a:xfrm>
            <a:off x="1905000" y="4534894"/>
            <a:ext cx="568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Low</a:t>
            </a:r>
          </a:p>
        </p:txBody>
      </p:sp>
      <p:sp>
        <p:nvSpPr>
          <p:cNvPr id="11270" name="TextBox 9"/>
          <p:cNvSpPr txBox="1">
            <a:spLocks noChangeArrowheads="1"/>
          </p:cNvSpPr>
          <p:nvPr/>
        </p:nvSpPr>
        <p:spPr bwMode="auto">
          <a:xfrm>
            <a:off x="1828800" y="485181"/>
            <a:ext cx="61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High</a:t>
            </a:r>
          </a:p>
        </p:txBody>
      </p:sp>
      <p:sp>
        <p:nvSpPr>
          <p:cNvPr id="11271" name="TextBox 10"/>
          <p:cNvSpPr txBox="1">
            <a:spLocks noChangeArrowheads="1"/>
          </p:cNvSpPr>
          <p:nvPr/>
        </p:nvSpPr>
        <p:spPr bwMode="auto">
          <a:xfrm>
            <a:off x="6934200" y="4599981"/>
            <a:ext cx="61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High</a:t>
            </a:r>
          </a:p>
        </p:txBody>
      </p:sp>
      <p:sp>
        <p:nvSpPr>
          <p:cNvPr id="11272" name="TextBox 11"/>
          <p:cNvSpPr txBox="1">
            <a:spLocks noChangeArrowheads="1"/>
          </p:cNvSpPr>
          <p:nvPr/>
        </p:nvSpPr>
        <p:spPr bwMode="auto">
          <a:xfrm>
            <a:off x="3581400" y="4828581"/>
            <a:ext cx="2881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Difference between contexts</a:t>
            </a:r>
          </a:p>
        </p:txBody>
      </p:sp>
      <p:sp>
        <p:nvSpPr>
          <p:cNvPr id="13" name="Cloud 12"/>
          <p:cNvSpPr/>
          <p:nvPr/>
        </p:nvSpPr>
        <p:spPr>
          <a:xfrm>
            <a:off x="2743200" y="2999781"/>
            <a:ext cx="1905000" cy="12954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74" name="TextBox 13"/>
          <p:cNvSpPr txBox="1">
            <a:spLocks noChangeArrowheads="1"/>
          </p:cNvSpPr>
          <p:nvPr/>
        </p:nvSpPr>
        <p:spPr bwMode="auto">
          <a:xfrm>
            <a:off x="3124200" y="3268069"/>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Least expensive</a:t>
            </a:r>
          </a:p>
        </p:txBody>
      </p:sp>
      <p:sp>
        <p:nvSpPr>
          <p:cNvPr id="15" name="Cloud 14"/>
          <p:cNvSpPr/>
          <p:nvPr/>
        </p:nvSpPr>
        <p:spPr>
          <a:xfrm>
            <a:off x="5410200" y="408981"/>
            <a:ext cx="1905000" cy="13716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76" name="TextBox 15"/>
          <p:cNvSpPr txBox="1">
            <a:spLocks noChangeArrowheads="1"/>
          </p:cNvSpPr>
          <p:nvPr/>
        </p:nvSpPr>
        <p:spPr bwMode="auto">
          <a:xfrm>
            <a:off x="5791200" y="753469"/>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Most expensive</a:t>
            </a:r>
          </a:p>
        </p:txBody>
      </p:sp>
      <p:sp>
        <p:nvSpPr>
          <p:cNvPr id="17" name="Down Arrow 16"/>
          <p:cNvSpPr/>
          <p:nvPr/>
        </p:nvSpPr>
        <p:spPr>
          <a:xfrm rot="13200000">
            <a:off x="4672013" y="1790106"/>
            <a:ext cx="692150" cy="11049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78" name="TextBox 1"/>
          <p:cNvSpPr txBox="1">
            <a:spLocks noChangeArrowheads="1"/>
          </p:cNvSpPr>
          <p:nvPr/>
        </p:nvSpPr>
        <p:spPr bwMode="auto">
          <a:xfrm>
            <a:off x="228600" y="5395867"/>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Lee, Christopher A. “</a:t>
            </a:r>
            <a:r>
              <a:rPr lang="en-US" altLang="en-US" sz="1200" dirty="0">
                <a:latin typeface="+mj-lt"/>
                <a:hlinkClick r:id="rId2"/>
              </a:rPr>
              <a:t>Digital Curation as Communication Mediation</a:t>
            </a:r>
            <a:r>
              <a:rPr lang="en-US" altLang="en-US" sz="1200" dirty="0">
                <a:latin typeface="+mj-lt"/>
              </a:rPr>
              <a:t>.” In </a:t>
            </a:r>
            <a:r>
              <a:rPr lang="en-US" altLang="en-US" sz="1200" i="1" dirty="0">
                <a:latin typeface="+mj-lt"/>
              </a:rPr>
              <a:t>Handbook of Technical Communication</a:t>
            </a:r>
            <a:r>
              <a:rPr lang="en-US" altLang="en-US" sz="1200" dirty="0">
                <a:latin typeface="+mj-lt"/>
              </a:rPr>
              <a:t>, edited by Alexander </a:t>
            </a:r>
            <a:r>
              <a:rPr lang="en-US" altLang="en-US" sz="1200" dirty="0" err="1">
                <a:latin typeface="+mj-lt"/>
              </a:rPr>
              <a:t>Mehler</a:t>
            </a:r>
            <a:r>
              <a:rPr lang="en-US" altLang="en-US" sz="1200" dirty="0">
                <a:latin typeface="+mj-lt"/>
              </a:rPr>
              <a:t>, Laurent Romary, and </a:t>
            </a:r>
            <a:r>
              <a:rPr lang="en-US" altLang="en-US" sz="1200" dirty="0" err="1">
                <a:latin typeface="+mj-lt"/>
              </a:rPr>
              <a:t>Dafydd</a:t>
            </a:r>
            <a:r>
              <a:rPr lang="en-US" altLang="en-US" sz="1200" dirty="0">
                <a:latin typeface="+mj-lt"/>
              </a:rPr>
              <a:t> Gibbon, 507-530.  Berlin: Mouton De </a:t>
            </a:r>
            <a:r>
              <a:rPr lang="en-US" altLang="en-US" sz="1200" dirty="0" err="1">
                <a:latin typeface="+mj-lt"/>
              </a:rPr>
              <a:t>Gruyter</a:t>
            </a:r>
            <a:r>
              <a:rPr lang="en-US" altLang="en-US" sz="1200" dirty="0">
                <a:latin typeface="+mj-lt"/>
              </a:rPr>
              <a:t>, 2012. </a:t>
            </a:r>
          </a:p>
        </p:txBody>
      </p:sp>
      <p:sp>
        <p:nvSpPr>
          <p:cNvPr id="6" name="Footer Placeholder 5"/>
          <p:cNvSpPr>
            <a:spLocks noGrp="1"/>
          </p:cNvSpPr>
          <p:nvPr>
            <p:ph type="ftr" sz="quarter" idx="11"/>
          </p:nvPr>
        </p:nvSpPr>
        <p:spPr/>
        <p:txBody>
          <a:bodyPr/>
          <a:lstStyle/>
          <a:p>
            <a:r>
              <a:rPr lang="en-US" smtClean="0"/>
              <a:t>Cal Lee - Levels of Representation and Curatorial Implications</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6</a:t>
            </a:fld>
            <a:endParaRPr lang="en-US"/>
          </a:p>
        </p:txBody>
      </p:sp>
    </p:spTree>
    <p:extLst>
      <p:ext uri="{BB962C8B-B14F-4D97-AF65-F5344CB8AC3E}">
        <p14:creationId xmlns:p14="http://schemas.microsoft.com/office/powerpoint/2010/main" val="26038415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Cal Lee - Levels of Representation and Curatorial Implications</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60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132" y="110063"/>
            <a:ext cx="5462153" cy="5762477"/>
          </a:xfrm>
          <a:prstGeom prst="rect">
            <a:avLst/>
          </a:prstGeom>
        </p:spPr>
      </p:pic>
      <p:sp>
        <p:nvSpPr>
          <p:cNvPr id="7" name="TextBox 6"/>
          <p:cNvSpPr txBox="1"/>
          <p:nvPr/>
        </p:nvSpPr>
        <p:spPr>
          <a:xfrm>
            <a:off x="1871132" y="5872540"/>
            <a:ext cx="5427896" cy="369332"/>
          </a:xfrm>
          <a:prstGeom prst="rect">
            <a:avLst/>
          </a:prstGeom>
          <a:noFill/>
        </p:spPr>
        <p:txBody>
          <a:bodyPr wrap="none" rtlCol="0">
            <a:spAutoFit/>
          </a:bodyPr>
          <a:lstStyle/>
          <a:p>
            <a:r>
              <a:rPr lang="en-US" dirty="0">
                <a:hlinkClick r:id="rId3"/>
              </a:rPr>
              <a:t>http://4cproject.eu/summary-of-cost-models</a:t>
            </a:r>
            <a:endParaRPr lang="en-US" dirty="0"/>
          </a:p>
        </p:txBody>
      </p:sp>
    </p:spTree>
    <p:extLst>
      <p:ext uri="{BB962C8B-B14F-4D97-AF65-F5344CB8AC3E}">
        <p14:creationId xmlns:p14="http://schemas.microsoft.com/office/powerpoint/2010/main" val="4044914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4566"/>
            <a:ext cx="9144000" cy="4771402"/>
          </a:xfrm>
          <a:prstGeom prst="rect">
            <a:avLst/>
          </a:prstGeom>
        </p:spPr>
      </p:pic>
      <p:sp>
        <p:nvSpPr>
          <p:cNvPr id="5" name="TextBox 4"/>
          <p:cNvSpPr txBox="1"/>
          <p:nvPr/>
        </p:nvSpPr>
        <p:spPr>
          <a:xfrm>
            <a:off x="2412998" y="5579533"/>
            <a:ext cx="4224490" cy="369332"/>
          </a:xfrm>
          <a:prstGeom prst="rect">
            <a:avLst/>
          </a:prstGeom>
          <a:noFill/>
        </p:spPr>
        <p:txBody>
          <a:bodyPr wrap="none" rtlCol="0">
            <a:spAutoFit/>
          </a:bodyPr>
          <a:lstStyle/>
          <a:p>
            <a:r>
              <a:rPr lang="en-US" dirty="0">
                <a:hlinkClick r:id="rId3"/>
              </a:rPr>
              <a:t>http://www.curationexchange.org/</a:t>
            </a:r>
            <a:endParaRPr lang="en-US" dirty="0"/>
          </a:p>
        </p:txBody>
      </p:sp>
    </p:spTree>
    <p:extLst>
      <p:ext uri="{BB962C8B-B14F-4D97-AF65-F5344CB8AC3E}">
        <p14:creationId xmlns:p14="http://schemas.microsoft.com/office/powerpoint/2010/main" val="200409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US" altLang="en-US" smtClean="0"/>
              <a:t>Using Properties in Making Guesses about Benefits</a:t>
            </a:r>
          </a:p>
        </p:txBody>
      </p:sp>
      <p:sp>
        <p:nvSpPr>
          <p:cNvPr id="65539" name="Rectangle 3"/>
          <p:cNvSpPr>
            <a:spLocks noGrp="1" noChangeArrowheads="1"/>
          </p:cNvSpPr>
          <p:nvPr>
            <p:ph type="body" idx="1"/>
          </p:nvPr>
        </p:nvSpPr>
        <p:spPr>
          <a:xfrm>
            <a:off x="381000" y="1905000"/>
            <a:ext cx="8153400" cy="4114800"/>
          </a:xfrm>
        </p:spPr>
        <p:txBody>
          <a:bodyPr>
            <a:normAutofit fontScale="92500" lnSpcReduction="10000"/>
          </a:bodyPr>
          <a:lstStyle/>
          <a:p>
            <a:pPr eaLnBrk="1" hangingPunct="1">
              <a:lnSpc>
                <a:spcPct val="90000"/>
              </a:lnSpc>
            </a:pPr>
            <a:r>
              <a:rPr lang="en-US" altLang="en-US" sz="2800" smtClean="0">
                <a:cs typeface="Times New Roman" panose="02020603050405020304" pitchFamily="18" charset="0"/>
              </a:rPr>
              <a:t>Impossible to directly measure now the value of future use, so we must guess as to their expected value.</a:t>
            </a:r>
          </a:p>
          <a:p>
            <a:pPr eaLnBrk="1" hangingPunct="1">
              <a:lnSpc>
                <a:spcPct val="90000"/>
              </a:lnSpc>
            </a:pPr>
            <a:r>
              <a:rPr lang="en-US" altLang="en-US" sz="2800" smtClean="0"/>
              <a:t>Users derive value from digital objects by performing various high-level functions.</a:t>
            </a:r>
          </a:p>
          <a:p>
            <a:pPr eaLnBrk="1" hangingPunct="1">
              <a:lnSpc>
                <a:spcPct val="90000"/>
              </a:lnSpc>
            </a:pPr>
            <a:r>
              <a:rPr lang="en-US" altLang="en-US" sz="2800" smtClean="0"/>
              <a:t>Properties that facilitate those functions should have instrumental value.</a:t>
            </a:r>
          </a:p>
          <a:p>
            <a:pPr eaLnBrk="1" hangingPunct="1">
              <a:lnSpc>
                <a:spcPct val="90000"/>
              </a:lnSpc>
            </a:pPr>
            <a:r>
              <a:rPr lang="en-US" altLang="en-US" sz="2800" smtClean="0"/>
              <a:t>One would hope to preserve properties that serve the widest possible range of uses, though one may weigh some types of use more heavily than others. </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62</a:t>
            </a:fld>
            <a:endParaRPr lang="en-US"/>
          </a:p>
        </p:txBody>
      </p:sp>
    </p:spTree>
    <p:extLst>
      <p:ext uri="{BB962C8B-B14F-4D97-AF65-F5344CB8AC3E}">
        <p14:creationId xmlns:p14="http://schemas.microsoft.com/office/powerpoint/2010/main" val="23601613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altLang="en-US" sz="4000" smtClean="0"/>
              <a:t>Punch Line 1: No Such Thing as Benign Neglect</a:t>
            </a:r>
          </a:p>
        </p:txBody>
      </p:sp>
      <p:sp>
        <p:nvSpPr>
          <p:cNvPr id="66563" name="Rectangle 3"/>
          <p:cNvSpPr>
            <a:spLocks noGrp="1" noChangeArrowheads="1"/>
          </p:cNvSpPr>
          <p:nvPr>
            <p:ph type="body" idx="1"/>
          </p:nvPr>
        </p:nvSpPr>
        <p:spPr>
          <a:xfrm>
            <a:off x="457200" y="1798638"/>
            <a:ext cx="8229600" cy="4525962"/>
          </a:xfrm>
        </p:spPr>
        <p:txBody>
          <a:bodyPr/>
          <a:lstStyle/>
          <a:p>
            <a:pPr eaLnBrk="1" hangingPunct="1"/>
            <a:r>
              <a:rPr lang="en-US" altLang="en-US" smtClean="0"/>
              <a:t>Ongoing preservation effort is assumed, regardless of the strategy adopted.</a:t>
            </a:r>
          </a:p>
          <a:p>
            <a:pPr eaLnBrk="1" hangingPunct="1"/>
            <a:r>
              <a:rPr lang="en-US" altLang="en-US" smtClean="0"/>
              <a:t>Goal is to minimize (rather than eliminate) work and maximize the benefits.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63</a:t>
            </a:fld>
            <a:endParaRPr lang="en-US"/>
          </a:p>
        </p:txBody>
      </p:sp>
    </p:spTree>
    <p:extLst>
      <p:ext uri="{BB962C8B-B14F-4D97-AF65-F5344CB8AC3E}">
        <p14:creationId xmlns:p14="http://schemas.microsoft.com/office/powerpoint/2010/main" val="618161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382000" cy="1143000"/>
          </a:xfrm>
        </p:spPr>
        <p:txBody>
          <a:bodyPr>
            <a:normAutofit fontScale="90000"/>
          </a:bodyPr>
          <a:lstStyle/>
          <a:p>
            <a:pPr eaLnBrk="1" hangingPunct="1"/>
            <a:r>
              <a:rPr lang="en-US" altLang="en-US" sz="3600" smtClean="0"/>
              <a:t>Punch Line 2: Identify What’s </a:t>
            </a:r>
            <a:r>
              <a:rPr lang="en-US" altLang="en-US" sz="3600" b="1" smtClean="0"/>
              <a:t>Desirable</a:t>
            </a:r>
            <a:r>
              <a:rPr lang="en-US" altLang="en-US" sz="3600" smtClean="0"/>
              <a:t> &amp; What’s </a:t>
            </a:r>
            <a:r>
              <a:rPr lang="en-US" altLang="en-US" sz="3600" b="1" smtClean="0"/>
              <a:t>Possible</a:t>
            </a:r>
            <a:r>
              <a:rPr lang="en-US" altLang="en-US" sz="4800" smtClean="0"/>
              <a:t> </a:t>
            </a:r>
            <a:endParaRPr lang="en-US" altLang="en-US" smtClean="0"/>
          </a:p>
        </p:txBody>
      </p:sp>
      <p:sp>
        <p:nvSpPr>
          <p:cNvPr id="67587" name="Rectangle 3"/>
          <p:cNvSpPr>
            <a:spLocks noGrp="1" noChangeArrowheads="1"/>
          </p:cNvSpPr>
          <p:nvPr>
            <p:ph type="body" idx="1"/>
          </p:nvPr>
        </p:nvSpPr>
        <p:spPr>
          <a:xfrm>
            <a:off x="228600" y="1981200"/>
            <a:ext cx="8610600" cy="3962400"/>
          </a:xfrm>
        </p:spPr>
        <p:txBody>
          <a:bodyPr/>
          <a:lstStyle/>
          <a:p>
            <a:pPr marL="287338" indent="-287338" eaLnBrk="1" hangingPunct="1">
              <a:lnSpc>
                <a:spcPct val="90000"/>
              </a:lnSpc>
            </a:pPr>
            <a:r>
              <a:rPr lang="en-US" altLang="en-US" sz="2800" smtClean="0"/>
              <a:t>Best, most informed guess about </a:t>
            </a:r>
            <a:r>
              <a:rPr lang="en-US" altLang="en-US" sz="2800" b="1" smtClean="0"/>
              <a:t>how</a:t>
            </a:r>
            <a:r>
              <a:rPr lang="en-US" altLang="en-US" sz="2800" smtClean="0"/>
              <a:t> objects will be </a:t>
            </a:r>
            <a:r>
              <a:rPr lang="en-US" altLang="en-US" sz="2800" b="1" smtClean="0"/>
              <a:t>used</a:t>
            </a:r>
            <a:endParaRPr lang="en-US" altLang="en-US" sz="2800" smtClean="0"/>
          </a:p>
          <a:p>
            <a:pPr marL="287338" indent="-287338" eaLnBrk="1" hangingPunct="1">
              <a:lnSpc>
                <a:spcPct val="90000"/>
              </a:lnSpc>
            </a:pPr>
            <a:r>
              <a:rPr lang="en-US" altLang="en-US" sz="2800" b="1" smtClean="0"/>
              <a:t>Characteristics</a:t>
            </a:r>
            <a:r>
              <a:rPr lang="en-US" altLang="en-US" sz="2800" smtClean="0"/>
              <a:t> that support such use</a:t>
            </a:r>
          </a:p>
          <a:p>
            <a:pPr marL="287338" indent="-287338" eaLnBrk="1" hangingPunct="1">
              <a:lnSpc>
                <a:spcPct val="90000"/>
              </a:lnSpc>
            </a:pPr>
            <a:r>
              <a:rPr lang="en-US" altLang="en-US" sz="2800" smtClean="0"/>
              <a:t>Currently available </a:t>
            </a:r>
            <a:r>
              <a:rPr lang="en-US" altLang="en-US" sz="2800" b="1" smtClean="0"/>
              <a:t>technical approaches</a:t>
            </a:r>
            <a:endParaRPr lang="en-US" altLang="en-US" sz="2800" smtClean="0"/>
          </a:p>
          <a:p>
            <a:pPr marL="287338" indent="-287338" eaLnBrk="1" hangingPunct="1">
              <a:lnSpc>
                <a:spcPct val="90000"/>
              </a:lnSpc>
            </a:pPr>
            <a:r>
              <a:rPr lang="en-US" altLang="en-US" sz="2800" smtClean="0"/>
              <a:t>Whether using any given approach can </a:t>
            </a:r>
            <a:r>
              <a:rPr lang="en-US" altLang="en-US" sz="2800" b="1" smtClean="0"/>
              <a:t>cost-effectively</a:t>
            </a:r>
            <a:r>
              <a:rPr lang="en-US" altLang="en-US" sz="2800" smtClean="0"/>
              <a:t> preserve those characteristics</a:t>
            </a:r>
          </a:p>
          <a:p>
            <a:pPr marL="287338" indent="-287338" eaLnBrk="1" hangingPunct="1">
              <a:lnSpc>
                <a:spcPct val="90000"/>
              </a:lnSpc>
            </a:pPr>
            <a:r>
              <a:rPr lang="en-US" altLang="en-US" sz="2800" smtClean="0"/>
              <a:t>All decisions should be </a:t>
            </a:r>
            <a:r>
              <a:rPr lang="en-US" altLang="en-US" sz="2800" b="1" smtClean="0"/>
              <a:t>well-documented</a:t>
            </a:r>
            <a:r>
              <a:rPr lang="en-US" altLang="en-US" sz="2800" smtClean="0"/>
              <a:t> and </a:t>
            </a:r>
            <a:r>
              <a:rPr lang="en-US" altLang="en-US" sz="2800" b="1" smtClean="0"/>
              <a:t>revisited</a:t>
            </a:r>
            <a:r>
              <a:rPr lang="en-US" altLang="en-US" sz="2800" smtClean="0"/>
              <a:t> periodically</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64</a:t>
            </a:fld>
            <a:endParaRPr lang="en-US"/>
          </a:p>
        </p:txBody>
      </p:sp>
    </p:spTree>
    <p:extLst>
      <p:ext uri="{BB962C8B-B14F-4D97-AF65-F5344CB8AC3E}">
        <p14:creationId xmlns:p14="http://schemas.microsoft.com/office/powerpoint/2010/main" val="31918904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0"/>
            <a:ext cx="7796478" cy="574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ext Box 3"/>
          <p:cNvSpPr txBox="1">
            <a:spLocks noChangeArrowheads="1"/>
          </p:cNvSpPr>
          <p:nvPr/>
        </p:nvSpPr>
        <p:spPr bwMode="auto">
          <a:xfrm>
            <a:off x="1813367" y="5741043"/>
            <a:ext cx="67451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dirty="0">
                <a:latin typeface="+mj-lt"/>
              </a:rPr>
              <a:t>Source: Jeff Rothenberg and Tora K. </a:t>
            </a:r>
            <a:r>
              <a:rPr lang="en-US" altLang="en-US" sz="1200" dirty="0" err="1">
                <a:latin typeface="+mj-lt"/>
              </a:rPr>
              <a:t>Bikson</a:t>
            </a:r>
            <a:r>
              <a:rPr lang="en-US" altLang="en-US" sz="1200" dirty="0">
                <a:latin typeface="+mj-lt"/>
              </a:rPr>
              <a:t>, "Carrying Authentic, Understandable and Usable Digital Records through Time", 1999</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65</a:t>
            </a:fld>
            <a:endParaRPr lang="en-US"/>
          </a:p>
        </p:txBody>
      </p:sp>
    </p:spTree>
    <p:extLst>
      <p:ext uri="{BB962C8B-B14F-4D97-AF65-F5344CB8AC3E}">
        <p14:creationId xmlns:p14="http://schemas.microsoft.com/office/powerpoint/2010/main" val="34273777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590800"/>
            <a:ext cx="8229600" cy="1143000"/>
          </a:xfrm>
        </p:spPr>
        <p:txBody>
          <a:bodyPr>
            <a:normAutofit fontScale="90000"/>
          </a:bodyPr>
          <a:lstStyle/>
          <a:p>
            <a:r>
              <a:rPr lang="en-US" altLang="en-US" smtClean="0"/>
              <a:t>Digital preservation is not an all-or-nothing proposition.</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66</a:t>
            </a:fld>
            <a:endParaRPr lang="en-US"/>
          </a:p>
        </p:txBody>
      </p:sp>
    </p:spTree>
    <p:extLst>
      <p:ext uri="{BB962C8B-B14F-4D97-AF65-F5344CB8AC3E}">
        <p14:creationId xmlns:p14="http://schemas.microsoft.com/office/powerpoint/2010/main" val="16618573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28600"/>
            <a:ext cx="8229600" cy="1143000"/>
          </a:xfrm>
        </p:spPr>
        <p:txBody>
          <a:bodyPr/>
          <a:lstStyle/>
          <a:p>
            <a:pPr eaLnBrk="1" hangingPunct="1"/>
            <a:r>
              <a:rPr lang="en-US" altLang="en-US" smtClean="0"/>
              <a:t>Categories of Service</a:t>
            </a:r>
          </a:p>
        </p:txBody>
      </p:sp>
      <p:sp>
        <p:nvSpPr>
          <p:cNvPr id="70659" name="Rectangle 3"/>
          <p:cNvSpPr>
            <a:spLocks noGrp="1" noChangeArrowheads="1"/>
          </p:cNvSpPr>
          <p:nvPr>
            <p:ph type="body" idx="1"/>
          </p:nvPr>
        </p:nvSpPr>
        <p:spPr>
          <a:xfrm>
            <a:off x="628650" y="1371600"/>
            <a:ext cx="7886700" cy="4805363"/>
          </a:xfrm>
        </p:spPr>
        <p:txBody>
          <a:bodyPr/>
          <a:lstStyle/>
          <a:p>
            <a:pPr eaLnBrk="1" hangingPunct="1">
              <a:lnSpc>
                <a:spcPct val="80000"/>
              </a:lnSpc>
            </a:pPr>
            <a:r>
              <a:rPr lang="en-US" altLang="en-US" sz="2800" dirty="0" smtClean="0"/>
              <a:t>Categories of contributors or content types that carry similar set of promises for:</a:t>
            </a:r>
          </a:p>
          <a:p>
            <a:pPr lvl="1" eaLnBrk="1" hangingPunct="1">
              <a:lnSpc>
                <a:spcPct val="80000"/>
              </a:lnSpc>
            </a:pPr>
            <a:r>
              <a:rPr lang="en-US" altLang="en-US" dirty="0" smtClean="0"/>
              <a:t>Amount of work before and during accession process</a:t>
            </a:r>
          </a:p>
          <a:p>
            <a:pPr lvl="1" eaLnBrk="1" hangingPunct="1">
              <a:lnSpc>
                <a:spcPct val="80000"/>
              </a:lnSpc>
            </a:pPr>
            <a:r>
              <a:rPr lang="en-US" altLang="en-US" dirty="0" smtClean="0"/>
              <a:t>Validation</a:t>
            </a:r>
          </a:p>
          <a:p>
            <a:pPr lvl="1" eaLnBrk="1" hangingPunct="1">
              <a:lnSpc>
                <a:spcPct val="80000"/>
              </a:lnSpc>
            </a:pPr>
            <a:r>
              <a:rPr lang="en-US" altLang="en-US" dirty="0" smtClean="0"/>
              <a:t>Creation of metadata and documentation</a:t>
            </a:r>
          </a:p>
          <a:p>
            <a:pPr lvl="1" eaLnBrk="1" hangingPunct="1">
              <a:lnSpc>
                <a:spcPct val="80000"/>
              </a:lnSpc>
            </a:pPr>
            <a:r>
              <a:rPr lang="en-US" altLang="en-US" dirty="0" smtClean="0"/>
              <a:t>Intellectual property protection</a:t>
            </a:r>
          </a:p>
          <a:p>
            <a:pPr lvl="1" eaLnBrk="1" hangingPunct="1">
              <a:lnSpc>
                <a:spcPct val="80000"/>
              </a:lnSpc>
            </a:pPr>
            <a:r>
              <a:rPr lang="en-US" altLang="en-US" dirty="0" smtClean="0"/>
              <a:t>Security</a:t>
            </a:r>
          </a:p>
          <a:p>
            <a:pPr lvl="1" eaLnBrk="1" hangingPunct="1">
              <a:lnSpc>
                <a:spcPct val="80000"/>
              </a:lnSpc>
            </a:pPr>
            <a:r>
              <a:rPr lang="en-US" altLang="en-US" dirty="0" smtClean="0"/>
              <a:t>Access Controls</a:t>
            </a:r>
          </a:p>
          <a:p>
            <a:pPr lvl="1" eaLnBrk="1" hangingPunct="1">
              <a:lnSpc>
                <a:spcPct val="80000"/>
              </a:lnSpc>
            </a:pPr>
            <a:r>
              <a:rPr lang="en-US" altLang="en-US" dirty="0" smtClean="0"/>
              <a:t>Long-term preservation of content, contextual information, structure, behavior</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67</a:t>
            </a:fld>
            <a:endParaRPr lang="en-US"/>
          </a:p>
        </p:txBody>
      </p:sp>
    </p:spTree>
    <p:extLst>
      <p:ext uri="{BB962C8B-B14F-4D97-AF65-F5344CB8AC3E}">
        <p14:creationId xmlns:p14="http://schemas.microsoft.com/office/powerpoint/2010/main" val="29900763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52400"/>
            <a:ext cx="8229600" cy="1143000"/>
          </a:xfrm>
        </p:spPr>
        <p:txBody>
          <a:bodyPr/>
          <a:lstStyle/>
          <a:p>
            <a:pPr eaLnBrk="1" hangingPunct="1">
              <a:lnSpc>
                <a:spcPct val="80000"/>
              </a:lnSpc>
            </a:pPr>
            <a:r>
              <a:rPr lang="en-US" altLang="en-US" smtClean="0"/>
              <a:t>Factors Defining Categories</a:t>
            </a:r>
          </a:p>
        </p:txBody>
      </p:sp>
      <p:sp>
        <p:nvSpPr>
          <p:cNvPr id="71683" name="Rectangle 3"/>
          <p:cNvSpPr>
            <a:spLocks noGrp="1" noChangeArrowheads="1"/>
          </p:cNvSpPr>
          <p:nvPr>
            <p:ph type="body" idx="1"/>
          </p:nvPr>
        </p:nvSpPr>
        <p:spPr>
          <a:xfrm>
            <a:off x="457200" y="1186404"/>
            <a:ext cx="8229600" cy="5000263"/>
          </a:xfrm>
        </p:spPr>
        <p:txBody>
          <a:bodyPr>
            <a:normAutofit fontScale="92500" lnSpcReduction="10000"/>
          </a:bodyPr>
          <a:lstStyle/>
          <a:p>
            <a:pPr eaLnBrk="1" hangingPunct="1">
              <a:lnSpc>
                <a:spcPct val="90000"/>
              </a:lnSpc>
            </a:pPr>
            <a:r>
              <a:rPr lang="en-US" altLang="en-US" sz="2800" b="1" u="sng" dirty="0" smtClean="0"/>
              <a:t>Institutional arrangements and agreements</a:t>
            </a:r>
          </a:p>
          <a:p>
            <a:pPr eaLnBrk="1" hangingPunct="1">
              <a:lnSpc>
                <a:spcPct val="90000"/>
              </a:lnSpc>
            </a:pPr>
            <a:r>
              <a:rPr lang="en-US" altLang="en-US" sz="2800" dirty="0" smtClean="0"/>
              <a:t>Scope and policies for appraisal and collection development</a:t>
            </a:r>
          </a:p>
          <a:p>
            <a:pPr eaLnBrk="1" hangingPunct="1">
              <a:lnSpc>
                <a:spcPct val="90000"/>
              </a:lnSpc>
            </a:pPr>
            <a:r>
              <a:rPr lang="en-US" altLang="en-US" sz="2800" dirty="0" smtClean="0"/>
              <a:t>Complexity of digital objects and relationships</a:t>
            </a:r>
          </a:p>
          <a:p>
            <a:pPr eaLnBrk="1" hangingPunct="1">
              <a:lnSpc>
                <a:spcPct val="90000"/>
              </a:lnSpc>
            </a:pPr>
            <a:r>
              <a:rPr lang="en-US" altLang="en-US" sz="2800" dirty="0" smtClean="0"/>
              <a:t>Significant properties of objects and relationships</a:t>
            </a:r>
          </a:p>
          <a:p>
            <a:pPr eaLnBrk="1" hangingPunct="1">
              <a:lnSpc>
                <a:spcPct val="90000"/>
              </a:lnSpc>
            </a:pPr>
            <a:r>
              <a:rPr lang="en-US" altLang="en-US" sz="2800" dirty="0" smtClean="0"/>
              <a:t>File formats: availability of documentation of formats, openness and industry support</a:t>
            </a:r>
          </a:p>
          <a:p>
            <a:pPr eaLnBrk="1" hangingPunct="1">
              <a:lnSpc>
                <a:spcPct val="90000"/>
              </a:lnSpc>
            </a:pPr>
            <a:r>
              <a:rPr lang="en-US" altLang="en-US" sz="2800" dirty="0" smtClean="0"/>
              <a:t>Availability and sustainability of:</a:t>
            </a:r>
          </a:p>
          <a:p>
            <a:pPr lvl="1" eaLnBrk="1" hangingPunct="1">
              <a:lnSpc>
                <a:spcPct val="90000"/>
              </a:lnSpc>
            </a:pPr>
            <a:r>
              <a:rPr lang="en-US" altLang="en-US" sz="2400" dirty="0" smtClean="0"/>
              <a:t>Technical resources (hardware, software, systems)</a:t>
            </a:r>
          </a:p>
          <a:p>
            <a:pPr lvl="1" eaLnBrk="1" hangingPunct="1">
              <a:lnSpc>
                <a:spcPct val="90000"/>
              </a:lnSpc>
            </a:pPr>
            <a:r>
              <a:rPr lang="en-US" altLang="en-US" sz="2400" dirty="0" smtClean="0"/>
              <a:t>Human resources (attention and expertise)</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68</a:t>
            </a:fld>
            <a:endParaRPr lang="en-US"/>
          </a:p>
        </p:txBody>
      </p:sp>
    </p:spTree>
    <p:extLst>
      <p:ext uri="{BB962C8B-B14F-4D97-AF65-F5344CB8AC3E}">
        <p14:creationId xmlns:p14="http://schemas.microsoft.com/office/powerpoint/2010/main" val="29328045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667000"/>
            <a:ext cx="8229600" cy="1143000"/>
          </a:xfrm>
        </p:spPr>
        <p:txBody>
          <a:bodyPr>
            <a:normAutofit fontScale="90000"/>
          </a:bodyPr>
          <a:lstStyle/>
          <a:p>
            <a:r>
              <a:rPr lang="en-US" altLang="en-US" smtClean="0"/>
              <a:t>Access and Use Considerations</a:t>
            </a:r>
          </a:p>
        </p:txBody>
      </p:sp>
      <p:sp>
        <p:nvSpPr>
          <p:cNvPr id="7577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smtClean="0">
                <a:solidFill>
                  <a:srgbClr val="898989"/>
                </a:solidFill>
                <a:cs typeface="Arial" panose="020B0604020202020204" pitchFamily="34" charset="0"/>
              </a:rPr>
              <a:t>Cal Lee - Levels of Representation and Curatorial Implications</a:t>
            </a:r>
          </a:p>
        </p:txBody>
      </p:sp>
      <p:sp>
        <p:nvSpPr>
          <p:cNvPr id="2" name="Slide Number Placeholder 1"/>
          <p:cNvSpPr>
            <a:spLocks noGrp="1"/>
          </p:cNvSpPr>
          <p:nvPr>
            <p:ph type="sldNum" sz="quarter" idx="12"/>
          </p:nvPr>
        </p:nvSpPr>
        <p:spPr/>
        <p:txBody>
          <a:bodyPr/>
          <a:lstStyle/>
          <a:p>
            <a:fld id="{91D11958-1960-4AC3-B3FE-C8FF6A01984A}" type="slidenum">
              <a:rPr lang="en-US" smtClean="0"/>
              <a:t>69</a:t>
            </a:fld>
            <a:endParaRPr lang="en-US"/>
          </a:p>
        </p:txBody>
      </p:sp>
    </p:spTree>
    <p:extLst>
      <p:ext uri="{BB962C8B-B14F-4D97-AF65-F5344CB8AC3E}">
        <p14:creationId xmlns:p14="http://schemas.microsoft.com/office/powerpoint/2010/main" val="240189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603"/>
            <a:ext cx="7886700" cy="1325563"/>
          </a:xfrm>
        </p:spPr>
        <p:txBody>
          <a:bodyPr/>
          <a:lstStyle/>
          <a:p>
            <a:r>
              <a:rPr lang="en-US" dirty="0" smtClean="0"/>
              <a:t>Not just the Final Product:</a:t>
            </a:r>
            <a:endParaRPr lang="en-US" dirty="0"/>
          </a:p>
        </p:txBody>
      </p:sp>
      <p:sp>
        <p:nvSpPr>
          <p:cNvPr id="3" name="Content Placeholder 2"/>
          <p:cNvSpPr>
            <a:spLocks noGrp="1"/>
          </p:cNvSpPr>
          <p:nvPr>
            <p:ph idx="1"/>
          </p:nvPr>
        </p:nvSpPr>
        <p:spPr>
          <a:xfrm>
            <a:off x="400045" y="1189823"/>
            <a:ext cx="8608483" cy="4351338"/>
          </a:xfrm>
        </p:spPr>
        <p:txBody>
          <a:bodyPr>
            <a:normAutofit/>
          </a:bodyPr>
          <a:lstStyle/>
          <a:p>
            <a:pPr marL="0" indent="0">
              <a:buNone/>
            </a:pPr>
            <a:r>
              <a:rPr lang="en-US" sz="2600" dirty="0" smtClean="0"/>
              <a:t>“…disseminated </a:t>
            </a:r>
            <a:r>
              <a:rPr lang="en-US" sz="2600" dirty="0"/>
              <a:t>analytic products must </a:t>
            </a:r>
            <a:r>
              <a:rPr lang="en-US" sz="2600" dirty="0" smtClean="0"/>
              <a:t>contain consistent </a:t>
            </a:r>
            <a:r>
              <a:rPr lang="en-US" sz="2600" dirty="0"/>
              <a:t>and structured </a:t>
            </a:r>
            <a:r>
              <a:rPr lang="en-US" sz="2600" b="1" dirty="0"/>
              <a:t>sourcing information</a:t>
            </a:r>
            <a:r>
              <a:rPr lang="en-US" sz="2600" dirty="0"/>
              <a:t> for all significant and substantive reporting </a:t>
            </a:r>
            <a:r>
              <a:rPr lang="en-US" sz="2600" dirty="0" smtClean="0"/>
              <a:t>or other </a:t>
            </a:r>
            <a:r>
              <a:rPr lang="en-US" sz="2600" dirty="0"/>
              <a:t>information upon which the product's analytic judgments, assessments, estimates, </a:t>
            </a:r>
            <a:r>
              <a:rPr lang="en-US" sz="2600" dirty="0" smtClean="0"/>
              <a:t>or confidence </a:t>
            </a:r>
            <a:r>
              <a:rPr lang="en-US" sz="2600" dirty="0"/>
              <a:t>levels depend. Thorough and consistent documentation </a:t>
            </a:r>
            <a:r>
              <a:rPr lang="en-US" sz="2600" b="1" dirty="0"/>
              <a:t>enhances the </a:t>
            </a:r>
            <a:r>
              <a:rPr lang="en-US" sz="2600" b="1" dirty="0" smtClean="0"/>
              <a:t>credibility and </a:t>
            </a:r>
            <a:r>
              <a:rPr lang="en-US" sz="2600" b="1" dirty="0"/>
              <a:t>transparency</a:t>
            </a:r>
            <a:r>
              <a:rPr lang="en-US" sz="2600" dirty="0"/>
              <a:t> of intelligence analysis and enables consumers to </a:t>
            </a:r>
            <a:r>
              <a:rPr lang="en-US" sz="2600" b="1" dirty="0"/>
              <a:t>better understand </a:t>
            </a:r>
            <a:r>
              <a:rPr lang="en-US" sz="2600" dirty="0" smtClean="0"/>
              <a:t>the quantity </a:t>
            </a:r>
            <a:r>
              <a:rPr lang="en-US" sz="2600" dirty="0"/>
              <a:t>and quality of information underlying the analysis.</a:t>
            </a:r>
            <a:r>
              <a:rPr lang="en-US" sz="2600" dirty="0" smtClean="0"/>
              <a:t>”</a:t>
            </a:r>
            <a:endParaRPr lang="en-US" sz="2600" dirty="0"/>
          </a:p>
        </p:txBody>
      </p:sp>
      <p:sp>
        <p:nvSpPr>
          <p:cNvPr id="4" name="Footer Placeholder 3"/>
          <p:cNvSpPr>
            <a:spLocks noGrp="1"/>
          </p:cNvSpPr>
          <p:nvPr>
            <p:ph type="ftr" sz="quarter" idx="11"/>
          </p:nvPr>
        </p:nvSpPr>
        <p:spPr/>
        <p:txBody>
          <a:bodyPr/>
          <a:lstStyle/>
          <a:p>
            <a:r>
              <a:rPr lang="en-US" smtClean="0"/>
              <a:t>Cal Lee - Levels of Representation and Curatorial Implications</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7</a:t>
            </a:fld>
            <a:endParaRPr lang="en-US"/>
          </a:p>
        </p:txBody>
      </p:sp>
      <p:sp>
        <p:nvSpPr>
          <p:cNvPr id="6" name="TextBox 5"/>
          <p:cNvSpPr txBox="1"/>
          <p:nvPr/>
        </p:nvSpPr>
        <p:spPr>
          <a:xfrm>
            <a:off x="2269068" y="5435600"/>
            <a:ext cx="7188194" cy="830997"/>
          </a:xfrm>
          <a:prstGeom prst="rect">
            <a:avLst/>
          </a:prstGeom>
          <a:noFill/>
        </p:spPr>
        <p:txBody>
          <a:bodyPr wrap="square" rtlCol="0">
            <a:spAutoFit/>
          </a:bodyPr>
          <a:lstStyle/>
          <a:p>
            <a:r>
              <a:rPr lang="en-US" sz="1600" dirty="0" smtClean="0"/>
              <a:t>Intelligence Community Directive Number 206. “Sourcing Requirements For Disseminated Analytic Products.” Effective: October 17, 2007. (Emphasis Added)</a:t>
            </a:r>
            <a:endParaRPr lang="en-US" sz="1600" dirty="0"/>
          </a:p>
        </p:txBody>
      </p:sp>
    </p:spTree>
    <p:extLst>
      <p:ext uri="{BB962C8B-B14F-4D97-AF65-F5344CB8AC3E}">
        <p14:creationId xmlns:p14="http://schemas.microsoft.com/office/powerpoint/2010/main" val="373156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28600"/>
            <a:ext cx="8382000" cy="1143000"/>
          </a:xfrm>
        </p:spPr>
        <p:txBody>
          <a:bodyPr>
            <a:normAutofit fontScale="90000"/>
          </a:bodyPr>
          <a:lstStyle/>
          <a:p>
            <a:pPr eaLnBrk="1" hangingPunct="1"/>
            <a:r>
              <a:rPr lang="en-US" altLang="en-US" sz="3200" smtClean="0"/>
              <a:t>Many More Decisions about Levels of Investment (Recall Categories of Service from Earlier)</a:t>
            </a:r>
          </a:p>
        </p:txBody>
      </p:sp>
      <p:sp>
        <p:nvSpPr>
          <p:cNvPr id="77827" name="Rectangle 3"/>
          <p:cNvSpPr>
            <a:spLocks noGrp="1" noChangeArrowheads="1"/>
          </p:cNvSpPr>
          <p:nvPr>
            <p:ph type="body" idx="1"/>
          </p:nvPr>
        </p:nvSpPr>
        <p:spPr>
          <a:xfrm>
            <a:off x="304800" y="1524000"/>
            <a:ext cx="8229600" cy="4525963"/>
          </a:xfrm>
        </p:spPr>
        <p:txBody>
          <a:bodyPr>
            <a:normAutofit fontScale="92500" lnSpcReduction="20000"/>
          </a:bodyPr>
          <a:lstStyle/>
          <a:p>
            <a:pPr eaLnBrk="1" hangingPunct="1"/>
            <a:r>
              <a:rPr lang="en-US" altLang="en-US" sz="2000" smtClean="0"/>
              <a:t>How much to pre-process content vs. simply giving the bits to the users</a:t>
            </a:r>
          </a:p>
          <a:p>
            <a:pPr eaLnBrk="1" hangingPunct="1"/>
            <a:r>
              <a:rPr lang="en-US" altLang="en-US" sz="2000" smtClean="0"/>
              <a:t>For digitized materials:</a:t>
            </a:r>
          </a:p>
          <a:p>
            <a:pPr lvl="1" eaLnBrk="1" hangingPunct="1"/>
            <a:r>
              <a:rPr lang="en-US" altLang="en-US" sz="2000" smtClean="0"/>
              <a:t>OCR or not</a:t>
            </a:r>
          </a:p>
          <a:p>
            <a:pPr lvl="1" eaLnBrk="1" hangingPunct="1"/>
            <a:r>
              <a:rPr lang="en-US" altLang="en-US" sz="2000" smtClean="0"/>
              <a:t>Page turner vs. page-level access</a:t>
            </a:r>
          </a:p>
          <a:p>
            <a:pPr lvl="1" eaLnBrk="1" hangingPunct="1"/>
            <a:r>
              <a:rPr lang="en-US" altLang="en-US" sz="2000" smtClean="0"/>
              <a:t>Quality control for access copies</a:t>
            </a:r>
          </a:p>
          <a:p>
            <a:pPr eaLnBrk="1" hangingPunct="1"/>
            <a:r>
              <a:rPr lang="en-US" altLang="en-US" sz="2000" smtClean="0"/>
              <a:t>For data sets:</a:t>
            </a:r>
          </a:p>
          <a:p>
            <a:pPr lvl="1" eaLnBrk="1" hangingPunct="1"/>
            <a:r>
              <a:rPr lang="en-US" altLang="en-US" sz="2000" smtClean="0"/>
              <a:t>“FTP-style” download of whole files vs. specialized API for manipulation/analysis vs. hosting and providing manipulation/analysis services vs. one unified user interface</a:t>
            </a:r>
          </a:p>
          <a:p>
            <a:pPr eaLnBrk="1" hangingPunct="1"/>
            <a:r>
              <a:rPr lang="en-US" altLang="en-US" sz="2000" smtClean="0"/>
              <a:t>For collections of web pages:</a:t>
            </a:r>
          </a:p>
          <a:p>
            <a:pPr lvl="1" eaLnBrk="1" hangingPunct="1"/>
            <a:r>
              <a:rPr lang="en-US" altLang="en-US" sz="2000" smtClean="0"/>
              <a:t>Static or dynamic rewriting of links vs. presenting as collected</a:t>
            </a:r>
          </a:p>
          <a:p>
            <a:pPr lvl="1" eaLnBrk="1" hangingPunct="1"/>
            <a:r>
              <a:rPr lang="en-US" altLang="en-US" sz="2000" smtClean="0"/>
              <a:t>Full-text search vs. only URL-based access</a:t>
            </a:r>
          </a:p>
          <a:p>
            <a:pPr lvl="1" eaLnBrk="1" hangingPunct="1"/>
            <a:r>
              <a:rPr lang="en-US" altLang="en-US" sz="2000" smtClean="0"/>
              <a:t>User interface that clearly  distinguishes  archived from live content vs. presenting as collected</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70</a:t>
            </a:fld>
            <a:endParaRPr lang="en-US"/>
          </a:p>
        </p:txBody>
      </p:sp>
    </p:spTree>
    <p:extLst>
      <p:ext uri="{BB962C8B-B14F-4D97-AF65-F5344CB8AC3E}">
        <p14:creationId xmlns:p14="http://schemas.microsoft.com/office/powerpoint/2010/main" val="3786953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3663161"/>
              </p:ext>
            </p:extLst>
          </p:nvPr>
        </p:nvGraphicFramePr>
        <p:xfrm>
          <a:off x="2029428" y="62699"/>
          <a:ext cx="2667000" cy="6075576"/>
        </p:xfrm>
        <a:graphic>
          <a:graphicData uri="http://schemas.openxmlformats.org/drawingml/2006/table">
            <a:tbl>
              <a:tblPr firstRow="1" bandRow="1">
                <a:tableStyleId>{5C22544A-7EE6-4342-B048-85BDC9FD1C3A}</a:tableStyleId>
              </a:tblPr>
              <a:tblGrid>
                <a:gridCol w="2667000"/>
              </a:tblGrid>
              <a:tr h="944958">
                <a:tc>
                  <a:txBody>
                    <a:bodyPr/>
                    <a:lstStyle/>
                    <a:p>
                      <a:pPr algn="ctr"/>
                      <a:r>
                        <a:rPr lang="en-US" sz="2800" dirty="0" smtClean="0">
                          <a:solidFill>
                            <a:schemeClr val="tx1"/>
                          </a:solidFill>
                        </a:rPr>
                        <a:t>Digital Resources</a:t>
                      </a:r>
                      <a:endParaRPr lang="en-US" sz="2800" dirty="0">
                        <a:solidFill>
                          <a:schemeClr val="tx1"/>
                        </a:solidFill>
                      </a:endParaRPr>
                    </a:p>
                  </a:txBody>
                  <a:tcPr marT="45717" marB="45717">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Aggregation</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Object</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6145">
                <a:tc>
                  <a:txBody>
                    <a:bodyPr/>
                    <a:lstStyle/>
                    <a:p>
                      <a:r>
                        <a:rPr lang="en-US" sz="1800" dirty="0" smtClean="0">
                          <a:solidFill>
                            <a:schemeClr val="tx1"/>
                          </a:solidFill>
                        </a:rPr>
                        <a:t>In-application</a:t>
                      </a:r>
                      <a:r>
                        <a:rPr lang="en-US" sz="1800" baseline="0" dirty="0" smtClean="0">
                          <a:solidFill>
                            <a:schemeClr val="tx1"/>
                          </a:solidFill>
                        </a:rPr>
                        <a:t> rendering</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File through filesystem</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File as bitstream</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Sub-file data structure</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Bitstream though I/O</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Signal stream through I/O</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82562">
                <a:tc>
                  <a:txBody>
                    <a:bodyPr/>
                    <a:lstStyle/>
                    <a:p>
                      <a:r>
                        <a:rPr lang="en-US" sz="1800" dirty="0" smtClean="0">
                          <a:solidFill>
                            <a:schemeClr val="tx1"/>
                          </a:solidFill>
                        </a:rPr>
                        <a:t>Bitstream on medium</a:t>
                      </a:r>
                      <a:endParaRPr lang="en-US" sz="1800" dirty="0">
                        <a:solidFill>
                          <a:schemeClr val="tx1"/>
                        </a:solidFill>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1" name="Straight Arrow Connector 10"/>
          <p:cNvCxnSpPr/>
          <p:nvPr/>
        </p:nvCxnSpPr>
        <p:spPr>
          <a:xfrm rot="10800000">
            <a:off x="4696428" y="1205699"/>
            <a:ext cx="35052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12626" y="6314273"/>
            <a:ext cx="609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878" name="TextBox 21"/>
          <p:cNvSpPr txBox="1">
            <a:spLocks noChangeArrowheads="1"/>
          </p:cNvSpPr>
          <p:nvPr/>
        </p:nvSpPr>
        <p:spPr bwMode="auto">
          <a:xfrm>
            <a:off x="3701589" y="6085673"/>
            <a:ext cx="4135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t>= Potential paths of interaction</a:t>
            </a:r>
          </a:p>
        </p:txBody>
      </p:sp>
      <p:sp>
        <p:nvSpPr>
          <p:cNvPr id="14" name="TextBox 13"/>
          <p:cNvSpPr txBox="1"/>
          <p:nvPr/>
        </p:nvSpPr>
        <p:spPr>
          <a:xfrm>
            <a:off x="-619735" y="3377398"/>
            <a:ext cx="3756093" cy="523220"/>
          </a:xfrm>
          <a:prstGeom prst="rect">
            <a:avLst/>
          </a:prstGeom>
          <a:noFill/>
          <a:scene3d>
            <a:camera prst="orthographicFront">
              <a:rot lat="0" lon="0" rev="5400000"/>
            </a:camera>
            <a:lightRig rig="threePt" dir="t"/>
          </a:scene3d>
        </p:spPr>
        <p:txBody>
          <a:bodyPr wrap="none">
            <a:spAutoFit/>
          </a:bodyPr>
          <a:lstStyle/>
          <a:p>
            <a:pPr eaLnBrk="1" fontAlgn="auto" hangingPunct="1">
              <a:spcBef>
                <a:spcPts val="0"/>
              </a:spcBef>
              <a:spcAft>
                <a:spcPts val="0"/>
              </a:spcAft>
              <a:defRPr/>
            </a:pPr>
            <a:r>
              <a:rPr lang="en-US" sz="2800" dirty="0">
                <a:latin typeface="+mn-lt"/>
              </a:rPr>
              <a:t>Levels of Representation</a:t>
            </a:r>
          </a:p>
        </p:txBody>
      </p:sp>
      <p:sp>
        <p:nvSpPr>
          <p:cNvPr id="78880" name="TextBox 14"/>
          <p:cNvSpPr txBox="1">
            <a:spLocks noChangeArrowheads="1"/>
          </p:cNvSpPr>
          <p:nvPr/>
        </p:nvSpPr>
        <p:spPr bwMode="auto">
          <a:xfrm>
            <a:off x="6906228" y="2585237"/>
            <a:ext cx="1447800" cy="8302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rPr>
              <a:t>Access and Use</a:t>
            </a:r>
          </a:p>
        </p:txBody>
      </p:sp>
      <p:cxnSp>
        <p:nvCxnSpPr>
          <p:cNvPr id="19" name="Straight Arrow Connector 18"/>
          <p:cNvCxnSpPr/>
          <p:nvPr/>
        </p:nvCxnSpPr>
        <p:spPr>
          <a:xfrm rot="10800000">
            <a:off x="4696428" y="1739099"/>
            <a:ext cx="274320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4696428" y="2196299"/>
            <a:ext cx="2209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696428" y="2577299"/>
            <a:ext cx="2209800" cy="1936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flipV="1">
            <a:off x="4699603" y="2958299"/>
            <a:ext cx="2206625" cy="76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4696428" y="3186899"/>
            <a:ext cx="22098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696428" y="3415499"/>
            <a:ext cx="236220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699603" y="3415499"/>
            <a:ext cx="3502025" cy="1524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696428" y="3415499"/>
            <a:ext cx="2743200" cy="11525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889" name="TextBox 2"/>
          <p:cNvSpPr txBox="1">
            <a:spLocks noChangeArrowheads="1"/>
          </p:cNvSpPr>
          <p:nvPr/>
        </p:nvSpPr>
        <p:spPr bwMode="auto">
          <a:xfrm>
            <a:off x="3915780" y="6519275"/>
            <a:ext cx="345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i="1" dirty="0">
                <a:latin typeface="Arial" panose="020B0604020202020204" pitchFamily="34" charset="0"/>
              </a:rPr>
              <a:t>*Recall these layers from earlier</a:t>
            </a:r>
          </a:p>
        </p:txBody>
      </p:sp>
      <p:sp>
        <p:nvSpPr>
          <p:cNvPr id="6" name="Slide Number Placeholder 5"/>
          <p:cNvSpPr>
            <a:spLocks noGrp="1"/>
          </p:cNvSpPr>
          <p:nvPr>
            <p:ph type="sldNum" sz="quarter" idx="12"/>
          </p:nvPr>
        </p:nvSpPr>
        <p:spPr/>
        <p:txBody>
          <a:bodyPr/>
          <a:lstStyle/>
          <a:p>
            <a:fld id="{91D11958-1960-4AC3-B3FE-C8FF6A01984A}" type="slidenum">
              <a:rPr lang="en-US" smtClean="0"/>
              <a:t>71</a:t>
            </a:fld>
            <a:endParaRPr lang="en-US"/>
          </a:p>
        </p:txBody>
      </p:sp>
    </p:spTree>
    <p:extLst>
      <p:ext uri="{BB962C8B-B14F-4D97-AF65-F5344CB8AC3E}">
        <p14:creationId xmlns:p14="http://schemas.microsoft.com/office/powerpoint/2010/main" val="15650864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64" y="113289"/>
            <a:ext cx="7468948" cy="5713242"/>
          </a:xfrm>
          <a:prstGeom prst="rect">
            <a:avLst/>
          </a:prstGeom>
        </p:spPr>
      </p:pic>
      <p:sp>
        <p:nvSpPr>
          <p:cNvPr id="5" name="TextBox 4"/>
          <p:cNvSpPr txBox="1"/>
          <p:nvPr/>
        </p:nvSpPr>
        <p:spPr>
          <a:xfrm>
            <a:off x="3118607" y="5965330"/>
            <a:ext cx="5833713" cy="307777"/>
          </a:xfrm>
          <a:prstGeom prst="rect">
            <a:avLst/>
          </a:prstGeom>
          <a:noFill/>
        </p:spPr>
        <p:txBody>
          <a:bodyPr wrap="none" rtlCol="0">
            <a:spAutoFit/>
          </a:bodyPr>
          <a:lstStyle/>
          <a:p>
            <a:r>
              <a:rPr lang="en-US" sz="1400" dirty="0" smtClean="0"/>
              <a:t>Source: Data Management Leading Practices. OSC, 6/26/2015</a:t>
            </a:r>
            <a:endParaRPr lang="en-US" sz="1400" dirty="0"/>
          </a:p>
        </p:txBody>
      </p:sp>
      <p:sp>
        <p:nvSpPr>
          <p:cNvPr id="6" name="Oval 5"/>
          <p:cNvSpPr/>
          <p:nvPr/>
        </p:nvSpPr>
        <p:spPr>
          <a:xfrm>
            <a:off x="2281954" y="2929311"/>
            <a:ext cx="2168665" cy="157794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168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smtClean="0"/>
              <a:t>What is an Identifier?*</a:t>
            </a:r>
            <a:endParaRPr lang="en-US" altLang="en-US" sz="2800" smtClean="0"/>
          </a:p>
        </p:txBody>
      </p:sp>
      <p:sp>
        <p:nvSpPr>
          <p:cNvPr id="79875" name="Content Placeholder 2"/>
          <p:cNvSpPr>
            <a:spLocks noGrp="1"/>
          </p:cNvSpPr>
          <p:nvPr>
            <p:ph idx="1"/>
          </p:nvPr>
        </p:nvSpPr>
        <p:spPr>
          <a:xfrm>
            <a:off x="628650" y="1632030"/>
            <a:ext cx="7886700" cy="4544933"/>
          </a:xfrm>
        </p:spPr>
        <p:txBody>
          <a:bodyPr>
            <a:normAutofit/>
          </a:bodyPr>
          <a:lstStyle/>
          <a:p>
            <a:r>
              <a:rPr lang="en-US" altLang="en-US" sz="2400" dirty="0" smtClean="0"/>
              <a:t>“A stated association between a symbol and a thing; that the symbol may be used to unambiguously refer to the thing within a given context."</a:t>
            </a:r>
          </a:p>
          <a:p>
            <a:r>
              <a:rPr lang="en-US" altLang="en-US" sz="2400" dirty="0" smtClean="0"/>
              <a:t>“...an identifier will only exist as long as anyone remembers the declaration of association. Persistence of identifiers is not so much about remembering the identifier itself, but what it is associated with."</a:t>
            </a:r>
          </a:p>
        </p:txBody>
      </p:sp>
      <p:sp>
        <p:nvSpPr>
          <p:cNvPr id="79876" name="TextBox 3"/>
          <p:cNvSpPr txBox="1">
            <a:spLocks noChangeArrowheads="1"/>
          </p:cNvSpPr>
          <p:nvPr/>
        </p:nvSpPr>
        <p:spPr bwMode="auto">
          <a:xfrm>
            <a:off x="628650" y="4999419"/>
            <a:ext cx="868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dirty="0">
                <a:latin typeface="+mj-lt"/>
              </a:rPr>
              <a:t>*Campbell, Douglas. "Identifying the Identifiers." Paper presented at the International Conference on Dublin Core and Metadata Applications, Singapore, August 27-31, 2007.</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73</a:t>
            </a:fld>
            <a:endParaRPr lang="en-US"/>
          </a:p>
        </p:txBody>
      </p:sp>
    </p:spTree>
    <p:extLst>
      <p:ext uri="{BB962C8B-B14F-4D97-AF65-F5344CB8AC3E}">
        <p14:creationId xmlns:p14="http://schemas.microsoft.com/office/powerpoint/2010/main" val="2365617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Docu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2250"/>
            <a:ext cx="3581400" cy="595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TextBox 1"/>
          <p:cNvSpPr txBox="1">
            <a:spLocks noChangeArrowheads="1"/>
          </p:cNvSpPr>
          <p:nvPr/>
        </p:nvSpPr>
        <p:spPr bwMode="auto">
          <a:xfrm>
            <a:off x="6324600" y="5867399"/>
            <a:ext cx="237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hlinkClick r:id="rId3"/>
              </a:rPr>
              <a:t>http://xkcd.com/1459/</a:t>
            </a:r>
            <a:endParaRPr lang="en-US" altLang="en-US" sz="1800">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1D11958-1960-4AC3-B3FE-C8FF6A01984A}" type="slidenum">
              <a:rPr lang="en-US" smtClean="0"/>
              <a:t>74</a:t>
            </a:fld>
            <a:endParaRPr lang="en-US" dirty="0"/>
          </a:p>
        </p:txBody>
      </p:sp>
      <p:sp>
        <p:nvSpPr>
          <p:cNvPr id="4" name="Footer Placeholder 3"/>
          <p:cNvSpPr>
            <a:spLocks noGrp="1"/>
          </p:cNvSpPr>
          <p:nvPr>
            <p:ph type="ftr" sz="quarter" idx="11"/>
          </p:nvPr>
        </p:nvSpPr>
        <p:spPr/>
        <p:txBody>
          <a:bodyPr/>
          <a:lstStyle/>
          <a:p>
            <a:r>
              <a:rPr lang="en-US" smtClean="0"/>
              <a:t>Cal Lee - Levels of Representation and Curatorial Implications</a:t>
            </a:r>
            <a:endParaRPr lang="en-US"/>
          </a:p>
        </p:txBody>
      </p:sp>
    </p:spTree>
    <p:extLst>
      <p:ext uri="{BB962C8B-B14F-4D97-AF65-F5344CB8AC3E}">
        <p14:creationId xmlns:p14="http://schemas.microsoft.com/office/powerpoint/2010/main" val="15807428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smtClean="0"/>
              <a:t>Uses for Identifiers</a:t>
            </a:r>
          </a:p>
        </p:txBody>
      </p:sp>
      <p:sp>
        <p:nvSpPr>
          <p:cNvPr id="81923" name="Content Placeholder 2"/>
          <p:cNvSpPr>
            <a:spLocks noGrp="1"/>
          </p:cNvSpPr>
          <p:nvPr>
            <p:ph idx="1"/>
          </p:nvPr>
        </p:nvSpPr>
        <p:spPr/>
        <p:txBody>
          <a:bodyPr/>
          <a:lstStyle/>
          <a:p>
            <a:r>
              <a:rPr lang="en-US" altLang="en-US" smtClean="0"/>
              <a:t>Discovery – finding the object identified</a:t>
            </a:r>
          </a:p>
          <a:p>
            <a:r>
              <a:rPr lang="en-US" altLang="en-US" smtClean="0"/>
              <a:t>Retrieval – getting the object identified</a:t>
            </a:r>
          </a:p>
          <a:p>
            <a:r>
              <a:rPr lang="en-US" altLang="en-US" smtClean="0"/>
              <a:t>Citation – telling others about the object identified</a:t>
            </a:r>
          </a:p>
          <a:p>
            <a:r>
              <a:rPr lang="en-US" altLang="en-US" smtClean="0"/>
              <a:t>As surrogate for object itself - store the identifier, not the whole object</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75</a:t>
            </a:fld>
            <a:endParaRPr lang="en-US"/>
          </a:p>
        </p:txBody>
      </p:sp>
    </p:spTree>
    <p:extLst>
      <p:ext uri="{BB962C8B-B14F-4D97-AF65-F5344CB8AC3E}">
        <p14:creationId xmlns:p14="http://schemas.microsoft.com/office/powerpoint/2010/main" val="7561532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en-US" sz="4000" smtClean="0"/>
              <a:t>Accessing Digital Information </a:t>
            </a:r>
          </a:p>
        </p:txBody>
      </p:sp>
      <p:sp>
        <p:nvSpPr>
          <p:cNvPr id="82947" name="Content Placeholder 2"/>
          <p:cNvSpPr>
            <a:spLocks noGrp="1"/>
          </p:cNvSpPr>
          <p:nvPr>
            <p:ph idx="1"/>
          </p:nvPr>
        </p:nvSpPr>
        <p:spPr/>
        <p:txBody>
          <a:bodyPr/>
          <a:lstStyle/>
          <a:p>
            <a:r>
              <a:rPr lang="en-US" altLang="en-US" smtClean="0"/>
              <a:t>Three main ways:</a:t>
            </a:r>
          </a:p>
          <a:p>
            <a:pPr lvl="1"/>
            <a:r>
              <a:rPr lang="en-US" altLang="en-US" smtClean="0"/>
              <a:t>Where it is</a:t>
            </a:r>
          </a:p>
          <a:p>
            <a:pPr lvl="1"/>
            <a:r>
              <a:rPr lang="en-US" altLang="en-US" smtClean="0"/>
              <a:t>What it contains</a:t>
            </a:r>
          </a:p>
          <a:p>
            <a:pPr lvl="1"/>
            <a:r>
              <a:rPr lang="en-US" altLang="en-US" smtClean="0"/>
              <a:t>What is said about it</a:t>
            </a:r>
          </a:p>
          <a:p>
            <a:r>
              <a:rPr lang="en-US" altLang="en-US" smtClean="0"/>
              <a:t>Real systems often involve a combination of the above</a:t>
            </a:r>
          </a:p>
          <a:p>
            <a:endParaRPr lang="en-US" altLang="en-US"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76</a:t>
            </a:fld>
            <a:endParaRPr lang="en-US"/>
          </a:p>
        </p:txBody>
      </p:sp>
    </p:spTree>
    <p:extLst>
      <p:ext uri="{BB962C8B-B14F-4D97-AF65-F5344CB8AC3E}">
        <p14:creationId xmlns:p14="http://schemas.microsoft.com/office/powerpoint/2010/main" val="25950369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381000"/>
            <a:ext cx="8229600" cy="1143000"/>
          </a:xfrm>
        </p:spPr>
        <p:txBody>
          <a:bodyPr>
            <a:normAutofit fontScale="90000"/>
          </a:bodyPr>
          <a:lstStyle/>
          <a:p>
            <a:r>
              <a:rPr lang="en-US" altLang="en-US" dirty="0" smtClean="0"/>
              <a:t>Where it is – Going to specific location</a:t>
            </a:r>
          </a:p>
        </p:txBody>
      </p:sp>
      <p:sp>
        <p:nvSpPr>
          <p:cNvPr id="83971" name="Content Placeholder 2"/>
          <p:cNvSpPr>
            <a:spLocks noGrp="1"/>
          </p:cNvSpPr>
          <p:nvPr>
            <p:ph idx="1"/>
          </p:nvPr>
        </p:nvSpPr>
        <p:spPr>
          <a:xfrm>
            <a:off x="457200" y="1524000"/>
            <a:ext cx="8153400" cy="4449763"/>
          </a:xfrm>
        </p:spPr>
        <p:txBody>
          <a:bodyPr>
            <a:normAutofit fontScale="92500" lnSpcReduction="10000"/>
          </a:bodyPr>
          <a:lstStyle/>
          <a:p>
            <a:r>
              <a:rPr lang="en-US" altLang="en-US" sz="2400" dirty="0" smtClean="0"/>
              <a:t>Pros: </a:t>
            </a:r>
          </a:p>
          <a:p>
            <a:pPr lvl="1"/>
            <a:r>
              <a:rPr lang="en-US" altLang="en-US" sz="2400" dirty="0" smtClean="0"/>
              <a:t>fast retrieval</a:t>
            </a:r>
          </a:p>
          <a:p>
            <a:pPr lvl="1"/>
            <a:r>
              <a:rPr lang="en-US" altLang="en-US" sz="2400" dirty="0" smtClean="0"/>
              <a:t>easy to implement</a:t>
            </a:r>
          </a:p>
          <a:p>
            <a:pPr lvl="1"/>
            <a:r>
              <a:rPr lang="en-US" altLang="en-US" sz="2400" dirty="0" smtClean="0"/>
              <a:t>path to location can often provide hints about meaning (e.g. “finance-committee/2008/minutes”)</a:t>
            </a:r>
          </a:p>
          <a:p>
            <a:r>
              <a:rPr lang="en-US" altLang="en-US" sz="2400" dirty="0" smtClean="0"/>
              <a:t>Cons:</a:t>
            </a:r>
          </a:p>
          <a:p>
            <a:pPr lvl="1"/>
            <a:r>
              <a:rPr lang="en-US" altLang="en-US" sz="2400" dirty="0" smtClean="0"/>
              <a:t>pointers often must be updated to reflect location changes</a:t>
            </a:r>
          </a:p>
          <a:p>
            <a:pPr lvl="1"/>
            <a:r>
              <a:rPr lang="en-US" altLang="en-US" sz="2400" dirty="0" smtClean="0"/>
              <a:t>access often dependent on specific way that storage is implemented </a:t>
            </a:r>
          </a:p>
          <a:p>
            <a:pPr lvl="1"/>
            <a:r>
              <a:rPr lang="en-US" altLang="en-US" sz="2400" dirty="0" smtClean="0"/>
              <a:t>hierarchical systems usually place each object in only one place, thus reifying a single path to the object that may lose relevance over time</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77</a:t>
            </a:fld>
            <a:endParaRPr lang="en-US"/>
          </a:p>
        </p:txBody>
      </p:sp>
    </p:spTree>
    <p:extLst>
      <p:ext uri="{BB962C8B-B14F-4D97-AF65-F5344CB8AC3E}">
        <p14:creationId xmlns:p14="http://schemas.microsoft.com/office/powerpoint/2010/main" val="27216925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US" altLang="en-US" dirty="0" smtClean="0"/>
              <a:t>What it contains – Searching across contents of files themselves</a:t>
            </a:r>
          </a:p>
        </p:txBody>
      </p:sp>
      <p:sp>
        <p:nvSpPr>
          <p:cNvPr id="84995" name="Content Placeholder 2"/>
          <p:cNvSpPr>
            <a:spLocks noGrp="1"/>
          </p:cNvSpPr>
          <p:nvPr>
            <p:ph idx="1"/>
          </p:nvPr>
        </p:nvSpPr>
        <p:spPr>
          <a:xfrm>
            <a:off x="677118" y="1863524"/>
            <a:ext cx="8009681" cy="4384876"/>
          </a:xfrm>
        </p:spPr>
        <p:txBody>
          <a:bodyPr/>
          <a:lstStyle/>
          <a:p>
            <a:r>
              <a:rPr lang="en-US" altLang="en-US" sz="2400" dirty="0" smtClean="0"/>
              <a:t>Pros:</a:t>
            </a:r>
          </a:p>
          <a:p>
            <a:pPr lvl="1"/>
            <a:r>
              <a:rPr lang="en-US" altLang="en-US" sz="2400" dirty="0" smtClean="0"/>
              <a:t>can serve as “stop-gap” approach when other mechanisms aren’t available</a:t>
            </a:r>
          </a:p>
          <a:p>
            <a:pPr lvl="1"/>
            <a:r>
              <a:rPr lang="en-US" altLang="en-US" sz="2400" dirty="0" smtClean="0"/>
              <a:t>can often reveal information that wouldn’t have been visible otherwise (e.g. search term that never appeared in an index) </a:t>
            </a:r>
          </a:p>
          <a:p>
            <a:r>
              <a:rPr lang="en-US" altLang="en-US" sz="2400" dirty="0" smtClean="0"/>
              <a:t>Cons:</a:t>
            </a:r>
          </a:p>
          <a:p>
            <a:pPr lvl="1"/>
            <a:r>
              <a:rPr lang="en-US" altLang="en-US" sz="2400" dirty="0" smtClean="0"/>
              <a:t>very slow to do a serial search over all content</a:t>
            </a:r>
          </a:p>
          <a:p>
            <a:pPr lvl="1"/>
            <a:r>
              <a:rPr lang="en-US" altLang="en-US" sz="2400" dirty="0" smtClean="0"/>
              <a:t>often very low precision of results</a:t>
            </a:r>
          </a:p>
          <a:p>
            <a:pPr lvl="1"/>
            <a:r>
              <a:rPr lang="en-US" altLang="en-US" sz="2400" dirty="0" smtClean="0"/>
              <a:t>no intellectual control (e.g. authority control)</a:t>
            </a:r>
          </a:p>
          <a:p>
            <a:pPr lvl="1"/>
            <a:endParaRPr lang="en-US" altLang="en-US" dirty="0" smtClean="0"/>
          </a:p>
          <a:p>
            <a:pPr lvl="1"/>
            <a:endParaRPr lang="en-US" altLang="en-US" dirty="0"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78</a:t>
            </a:fld>
            <a:endParaRPr lang="en-US"/>
          </a:p>
        </p:txBody>
      </p:sp>
    </p:spTree>
    <p:extLst>
      <p:ext uri="{BB962C8B-B14F-4D97-AF65-F5344CB8AC3E}">
        <p14:creationId xmlns:p14="http://schemas.microsoft.com/office/powerpoint/2010/main" val="19457395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What is said about it – Use of surrogates</a:t>
            </a:r>
          </a:p>
        </p:txBody>
      </p:sp>
      <p:sp>
        <p:nvSpPr>
          <p:cNvPr id="86019" name="Content Placeholder 2"/>
          <p:cNvSpPr>
            <a:spLocks noGrp="1"/>
          </p:cNvSpPr>
          <p:nvPr>
            <p:ph idx="1"/>
          </p:nvPr>
        </p:nvSpPr>
        <p:spPr/>
        <p:txBody>
          <a:bodyPr>
            <a:normAutofit fontScale="92500" lnSpcReduction="10000"/>
          </a:bodyPr>
          <a:lstStyle/>
          <a:p>
            <a:r>
              <a:rPr lang="en-US" altLang="en-US" sz="2000" smtClean="0"/>
              <a:t>Various data values serve as access points to the object (e.g. title, checksum, file name)</a:t>
            </a:r>
          </a:p>
          <a:p>
            <a:r>
              <a:rPr lang="en-US" altLang="en-US" sz="2000" smtClean="0"/>
              <a:t>Finding an object requires either (1) a single access point or  (2) combination of access points, that uniquely identify the object</a:t>
            </a:r>
          </a:p>
          <a:p>
            <a:r>
              <a:rPr lang="en-US" altLang="en-US" sz="2000" smtClean="0"/>
              <a:t>Access point or set of access points that are unique in one context may not be unique in another context, e.g.</a:t>
            </a:r>
          </a:p>
          <a:p>
            <a:pPr lvl="1"/>
            <a:r>
              <a:rPr lang="en-US" altLang="en-US" sz="2000" smtClean="0"/>
              <a:t>calling someone only by her first name usually works within your family but doesn’t work in a government database</a:t>
            </a:r>
          </a:p>
          <a:p>
            <a:pPr lvl="1"/>
            <a:r>
              <a:rPr lang="en-US" altLang="en-US" sz="2000" smtClean="0"/>
              <a:t>file name of Untitled.doc on your computer will be unique within a given folder, because operating system prevents you from using the same name twice within a folder, but there could be many Untitled.doc files in other folders</a:t>
            </a:r>
          </a:p>
          <a:p>
            <a:r>
              <a:rPr lang="en-US" altLang="en-US" sz="2400" smtClean="0"/>
              <a:t>Implications of this...</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79</a:t>
            </a:fld>
            <a:endParaRPr lang="en-US"/>
          </a:p>
        </p:txBody>
      </p:sp>
    </p:spTree>
    <p:extLst>
      <p:ext uri="{BB962C8B-B14F-4D97-AF65-F5344CB8AC3E}">
        <p14:creationId xmlns:p14="http://schemas.microsoft.com/office/powerpoint/2010/main" val="249382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458200" cy="1143000"/>
          </a:xfrm>
        </p:spPr>
        <p:txBody>
          <a:bodyPr>
            <a:normAutofit fontScale="90000"/>
          </a:bodyPr>
          <a:lstStyle/>
          <a:p>
            <a:pPr eaLnBrk="1" hangingPunct="1"/>
            <a:r>
              <a:rPr lang="en-US" altLang="en-US" smtClean="0"/>
              <a:t>Bits will be Bits (But not for Long)</a:t>
            </a:r>
          </a:p>
        </p:txBody>
      </p:sp>
      <p:sp>
        <p:nvSpPr>
          <p:cNvPr id="12291" name="Rectangle 3"/>
          <p:cNvSpPr>
            <a:spLocks noGrp="1" noChangeArrowheads="1"/>
          </p:cNvSpPr>
          <p:nvPr>
            <p:ph type="body" idx="1"/>
          </p:nvPr>
        </p:nvSpPr>
        <p:spPr>
          <a:xfrm>
            <a:off x="398362" y="1523999"/>
            <a:ext cx="8305800" cy="4396451"/>
          </a:xfrm>
        </p:spPr>
        <p:txBody>
          <a:bodyPr>
            <a:normAutofit fontScale="92500" lnSpcReduction="20000"/>
          </a:bodyPr>
          <a:lstStyle/>
          <a:p>
            <a:pPr marL="287338" indent="-287338" eaLnBrk="1" hangingPunct="1">
              <a:lnSpc>
                <a:spcPct val="110000"/>
              </a:lnSpc>
            </a:pPr>
            <a:r>
              <a:rPr lang="en-US" altLang="en-US" sz="2800" dirty="0" smtClean="0"/>
              <a:t>Physical media should be stored in appropriate environmental conditions.</a:t>
            </a:r>
          </a:p>
          <a:p>
            <a:pPr marL="287338" indent="-287338" eaLnBrk="1" hangingPunct="1">
              <a:lnSpc>
                <a:spcPct val="110000"/>
              </a:lnSpc>
            </a:pPr>
            <a:r>
              <a:rPr lang="en-US" altLang="en-US" sz="2800" dirty="0" smtClean="0"/>
              <a:t>Take care in handling of media.</a:t>
            </a:r>
          </a:p>
          <a:p>
            <a:pPr marL="287338" indent="-287338" eaLnBrk="1" hangingPunct="1">
              <a:lnSpc>
                <a:spcPct val="110000"/>
              </a:lnSpc>
            </a:pPr>
            <a:r>
              <a:rPr lang="en-US" altLang="en-US" sz="2800" dirty="0" smtClean="0"/>
              <a:t>Maintain integrity of bit stream through security, checksums, periodic sampling &amp; other validation</a:t>
            </a:r>
          </a:p>
          <a:p>
            <a:pPr marL="287338" indent="-287338" eaLnBrk="1" hangingPunct="1">
              <a:lnSpc>
                <a:spcPct val="110000"/>
              </a:lnSpc>
            </a:pPr>
            <a:r>
              <a:rPr lang="en-US" altLang="en-US" sz="2800" dirty="0" smtClean="0"/>
              <a:t>Bit rot &amp; advantages of newer media both call for </a:t>
            </a:r>
            <a:r>
              <a:rPr lang="en-US" altLang="en-US" sz="2800" b="1" dirty="0" smtClean="0"/>
              <a:t>periodic refresh &amp; reformatting</a:t>
            </a:r>
            <a:r>
              <a:rPr lang="en-US" altLang="en-US" sz="2800" dirty="0" smtClean="0"/>
              <a:t>.</a:t>
            </a:r>
          </a:p>
          <a:p>
            <a:pPr marL="287338" indent="-287338" eaLnBrk="1" hangingPunct="1">
              <a:lnSpc>
                <a:spcPct val="110000"/>
              </a:lnSpc>
            </a:pPr>
            <a:r>
              <a:rPr lang="en-US" altLang="en-US" sz="2800" dirty="0" smtClean="0"/>
              <a:t>Ensuring the </a:t>
            </a:r>
            <a:r>
              <a:rPr lang="en-US" altLang="en-US" sz="2800" b="1" dirty="0" smtClean="0"/>
              <a:t>integrity of the bit stream</a:t>
            </a:r>
            <a:r>
              <a:rPr lang="en-US" altLang="en-US" sz="2800" dirty="0" smtClean="0"/>
              <a:t> in such transfers is extremely important.</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a:t>
            </a:fld>
            <a:endParaRPr lang="en-US"/>
          </a:p>
        </p:txBody>
      </p:sp>
    </p:spTree>
    <p:extLst>
      <p:ext uri="{BB962C8B-B14F-4D97-AF65-F5344CB8AC3E}">
        <p14:creationId xmlns:p14="http://schemas.microsoft.com/office/powerpoint/2010/main" val="34548886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304800"/>
            <a:ext cx="8229600" cy="1143000"/>
          </a:xfrm>
        </p:spPr>
        <p:txBody>
          <a:bodyPr>
            <a:normAutofit fontScale="90000"/>
          </a:bodyPr>
          <a:lstStyle/>
          <a:p>
            <a:r>
              <a:rPr lang="en-US" altLang="en-US" smtClean="0"/>
              <a:t>Relying on External Surrogates to Get to Objects</a:t>
            </a:r>
          </a:p>
        </p:txBody>
      </p:sp>
      <p:sp>
        <p:nvSpPr>
          <p:cNvPr id="87043" name="Content Placeholder 2"/>
          <p:cNvSpPr>
            <a:spLocks noGrp="1"/>
          </p:cNvSpPr>
          <p:nvPr>
            <p:ph idx="1"/>
          </p:nvPr>
        </p:nvSpPr>
        <p:spPr>
          <a:xfrm>
            <a:off x="457200" y="1585732"/>
            <a:ext cx="8058150" cy="4591231"/>
          </a:xfrm>
        </p:spPr>
        <p:txBody>
          <a:bodyPr>
            <a:normAutofit lnSpcReduction="10000"/>
          </a:bodyPr>
          <a:lstStyle/>
          <a:p>
            <a:r>
              <a:rPr lang="en-US" altLang="en-US" sz="2400" dirty="0" smtClean="0"/>
              <a:t>Pros:</a:t>
            </a:r>
          </a:p>
          <a:p>
            <a:pPr lvl="1"/>
            <a:r>
              <a:rPr lang="en-US" altLang="en-US" sz="2400" dirty="0" smtClean="0"/>
              <a:t>Object can have an arbitrarily large number of identifiers, which can be optimized for different purposes</a:t>
            </a:r>
          </a:p>
          <a:p>
            <a:pPr lvl="1"/>
            <a:r>
              <a:rPr lang="en-US" altLang="en-US" sz="2400" dirty="0" smtClean="0"/>
              <a:t>Massive performance gains, e.g. searching over index of a database, rather than serial search over data directly</a:t>
            </a:r>
          </a:p>
          <a:p>
            <a:pPr lvl="1"/>
            <a:r>
              <a:rPr lang="en-US" altLang="en-US" sz="2400" dirty="0" smtClean="0"/>
              <a:t>Integrity &amp; access controls better managed when finding doesn’t require reading object’s data directly</a:t>
            </a:r>
          </a:p>
          <a:p>
            <a:r>
              <a:rPr lang="en-US" altLang="en-US" sz="2400" dirty="0" smtClean="0"/>
              <a:t>Cons:</a:t>
            </a:r>
          </a:p>
          <a:p>
            <a:pPr lvl="1"/>
            <a:r>
              <a:rPr lang="en-US" altLang="en-US" sz="2400" dirty="0" smtClean="0"/>
              <a:t>Surrogate creation, management &amp; exposure to the outside world has to be done </a:t>
            </a:r>
            <a:r>
              <a:rPr lang="en-US" altLang="en-US" sz="2400" dirty="0" smtClean="0"/>
              <a:t>right!</a:t>
            </a:r>
            <a:endParaRPr lang="en-US" altLang="en-US" sz="2400" dirty="0" smtClean="0"/>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80</a:t>
            </a:fld>
            <a:endParaRPr lang="en-US"/>
          </a:p>
        </p:txBody>
      </p:sp>
    </p:spTree>
    <p:extLst>
      <p:ext uri="{BB962C8B-B14F-4D97-AF65-F5344CB8AC3E}">
        <p14:creationId xmlns:p14="http://schemas.microsoft.com/office/powerpoint/2010/main" val="22885963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57200" y="152400"/>
            <a:ext cx="8229600" cy="1143000"/>
          </a:xfrm>
        </p:spPr>
        <p:txBody>
          <a:bodyPr>
            <a:normAutofit fontScale="90000"/>
          </a:bodyPr>
          <a:lstStyle/>
          <a:p>
            <a:r>
              <a:rPr lang="en-US" altLang="en-US" smtClean="0"/>
              <a:t>Think Globally, Name Locally</a:t>
            </a:r>
          </a:p>
        </p:txBody>
      </p:sp>
      <p:sp>
        <p:nvSpPr>
          <p:cNvPr id="88067" name="Content Placeholder 2"/>
          <p:cNvSpPr>
            <a:spLocks noGrp="1"/>
          </p:cNvSpPr>
          <p:nvPr>
            <p:ph idx="1"/>
          </p:nvPr>
        </p:nvSpPr>
        <p:spPr>
          <a:xfrm>
            <a:off x="457200" y="1371600"/>
            <a:ext cx="8229600" cy="4525963"/>
          </a:xfrm>
        </p:spPr>
        <p:txBody>
          <a:bodyPr>
            <a:normAutofit lnSpcReduction="10000"/>
          </a:bodyPr>
          <a:lstStyle/>
          <a:p>
            <a:r>
              <a:rPr lang="en-US" altLang="en-US" sz="2800" smtClean="0"/>
              <a:t>Many existing mechanisms for assigning persistent IDs, generally all based on:</a:t>
            </a:r>
          </a:p>
          <a:p>
            <a:pPr lvl="1"/>
            <a:r>
              <a:rPr lang="en-US" altLang="en-US" sz="2000" smtClean="0"/>
              <a:t>Conventions for generating strings of text that are unique within a given domain</a:t>
            </a:r>
          </a:p>
          <a:p>
            <a:pPr lvl="1"/>
            <a:r>
              <a:rPr lang="en-US" altLang="en-US" sz="2000" smtClean="0"/>
              <a:t>Syntax for identifying the ID system used and domain</a:t>
            </a:r>
          </a:p>
          <a:p>
            <a:pPr lvl="1"/>
            <a:r>
              <a:rPr lang="en-US" altLang="en-US" sz="2000" smtClean="0"/>
              <a:t>System for resolving persistent ID to more direct path within a storage or file system</a:t>
            </a:r>
          </a:p>
          <a:p>
            <a:r>
              <a:rPr lang="en-US" altLang="en-US" sz="2800" smtClean="0"/>
              <a:t>Can use whatever system is most appropriate in local context, but must have ability to qualify that name for use outside the local context</a:t>
            </a:r>
          </a:p>
          <a:p>
            <a:pPr lvl="1"/>
            <a:r>
              <a:rPr lang="en-US" altLang="en-US" sz="1800" smtClean="0"/>
              <a:t>Namespaces – context within which an ID/name is applied to a given object (e.g. dc:title indicates that title is being used as that element is defined within Dublin Core namespace)</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81</a:t>
            </a:fld>
            <a:endParaRPr lang="en-US"/>
          </a:p>
        </p:txBody>
      </p:sp>
    </p:spTree>
    <p:extLst>
      <p:ext uri="{BB962C8B-B14F-4D97-AF65-F5344CB8AC3E}">
        <p14:creationId xmlns:p14="http://schemas.microsoft.com/office/powerpoint/2010/main" val="13756413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6200"/>
            <a:ext cx="8229600" cy="1143000"/>
          </a:xfrm>
        </p:spPr>
        <p:txBody>
          <a:bodyPr/>
          <a:lstStyle/>
          <a:p>
            <a:r>
              <a:rPr lang="en-US" altLang="en-US" smtClean="0"/>
              <a:t>Example: DOI</a:t>
            </a:r>
          </a:p>
        </p:txBody>
      </p:sp>
      <p:sp>
        <p:nvSpPr>
          <p:cNvPr id="3" name="Content Placeholder 2"/>
          <p:cNvSpPr>
            <a:spLocks noGrp="1"/>
          </p:cNvSpPr>
          <p:nvPr>
            <p:ph idx="1"/>
          </p:nvPr>
        </p:nvSpPr>
        <p:spPr>
          <a:xfrm>
            <a:off x="1447800" y="1219200"/>
            <a:ext cx="8229600" cy="609600"/>
          </a:xfrm>
        </p:spPr>
        <p:txBody>
          <a:bodyPr/>
          <a:lstStyle/>
          <a:p>
            <a:pPr marL="0" indent="0">
              <a:buFont typeface="Arial" charset="0"/>
              <a:buNone/>
              <a:defRPr/>
            </a:pPr>
            <a:r>
              <a:rPr lang="en-US" dirty="0" smtClean="0"/>
              <a:t>doi:10.1045/january2013-webb </a:t>
            </a:r>
          </a:p>
          <a:p>
            <a:pPr>
              <a:buFont typeface="Arial" charset="0"/>
              <a:buChar char="•"/>
              <a:defRPr/>
            </a:pPr>
            <a:endParaRPr lang="en-US" dirty="0"/>
          </a:p>
        </p:txBody>
      </p:sp>
      <p:sp>
        <p:nvSpPr>
          <p:cNvPr id="44036" name="TextBox 3"/>
          <p:cNvSpPr txBox="1">
            <a:spLocks noChangeArrowheads="1"/>
          </p:cNvSpPr>
          <p:nvPr/>
        </p:nvSpPr>
        <p:spPr bwMode="auto">
          <a:xfrm>
            <a:off x="152400" y="2881313"/>
            <a:ext cx="26431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Visit: </a:t>
            </a:r>
            <a:r>
              <a:rPr lang="en-US" altLang="en-US" sz="1800">
                <a:latin typeface="Arial" panose="020B0604020202020204" pitchFamily="34" charset="0"/>
                <a:hlinkClick r:id="rId2"/>
              </a:rPr>
              <a:t>http://www.doi.org/</a:t>
            </a: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And…</a:t>
            </a:r>
          </a:p>
        </p:txBody>
      </p:sp>
      <p:sp>
        <p:nvSpPr>
          <p:cNvPr id="44037" name="TextBox 4"/>
          <p:cNvSpPr txBox="1">
            <a:spLocks noChangeArrowheads="1"/>
          </p:cNvSpPr>
          <p:nvPr/>
        </p:nvSpPr>
        <p:spPr bwMode="auto">
          <a:xfrm>
            <a:off x="4357688" y="3048000"/>
            <a:ext cx="4633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http://dx.doi.org/10.1045/january2013-webb</a:t>
            </a:r>
          </a:p>
        </p:txBody>
      </p:sp>
      <p:cxnSp>
        <p:nvCxnSpPr>
          <p:cNvPr id="7" name="Straight Arrow Connector 6"/>
          <p:cNvCxnSpPr>
            <a:endCxn id="44036" idx="0"/>
          </p:cNvCxnSpPr>
          <p:nvPr/>
        </p:nvCxnSpPr>
        <p:spPr>
          <a:xfrm flipH="1">
            <a:off x="1473200" y="1720850"/>
            <a:ext cx="1117600" cy="1160463"/>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91200" y="1752600"/>
            <a:ext cx="1219200" cy="121920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040" name="TextBox 9"/>
          <p:cNvSpPr txBox="1">
            <a:spLocks noChangeArrowheads="1"/>
          </p:cNvSpPr>
          <p:nvPr/>
        </p:nvSpPr>
        <p:spPr bwMode="auto">
          <a:xfrm>
            <a:off x="1905000" y="6107113"/>
            <a:ext cx="5557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hlinkClick r:id="rId3"/>
              </a:rPr>
              <a:t>http://www.dlib.org/dlib/january13/webb/01webb.html</a:t>
            </a:r>
            <a:endParaRPr lang="en-US" altLang="en-US" sz="1800">
              <a:latin typeface="Arial" panose="020B0604020202020204" pitchFamily="34" charset="0"/>
            </a:endParaRPr>
          </a:p>
        </p:txBody>
      </p:sp>
      <p:cxnSp>
        <p:nvCxnSpPr>
          <p:cNvPr id="11" name="Straight Arrow Connector 10"/>
          <p:cNvCxnSpPr/>
          <p:nvPr/>
        </p:nvCxnSpPr>
        <p:spPr>
          <a:xfrm flipH="1">
            <a:off x="5257800" y="3527425"/>
            <a:ext cx="1600200" cy="2579688"/>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209800" y="4800600"/>
            <a:ext cx="1220788" cy="132715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4043"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3505200"/>
            <a:ext cx="44481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0"/>
          <p:cNvSpPr/>
          <p:nvPr/>
        </p:nvSpPr>
        <p:spPr>
          <a:xfrm>
            <a:off x="4357688" y="2881313"/>
            <a:ext cx="1711325" cy="70008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39700802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117" y="60325"/>
            <a:ext cx="7886700" cy="1325563"/>
          </a:xfrm>
        </p:spPr>
        <p:txBody>
          <a:bodyPr/>
          <a:lstStyle/>
          <a:p>
            <a:pPr algn="ctr"/>
            <a:r>
              <a:rPr lang="en-US" dirty="0" smtClean="0"/>
              <a:t>Example: PURL</a:t>
            </a:r>
            <a:endParaRPr lang="en-US" dirty="0"/>
          </a:p>
        </p:txBody>
      </p:sp>
      <p:sp>
        <p:nvSpPr>
          <p:cNvPr id="3" name="Footer Placeholder 2"/>
          <p:cNvSpPr>
            <a:spLocks noGrp="1"/>
          </p:cNvSpPr>
          <p:nvPr>
            <p:ph type="ftr" sz="quarter" idx="11"/>
          </p:nvPr>
        </p:nvSpPr>
        <p:spPr/>
        <p:txBody>
          <a:bodyPr/>
          <a:lstStyle/>
          <a:p>
            <a:r>
              <a:rPr lang="en-US" smtClean="0"/>
              <a:t>Cal Lee - Levels of Representation and Curatorial Implications</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83</a:t>
            </a:fld>
            <a:endParaRPr lang="en-US"/>
          </a:p>
        </p:txBody>
      </p:sp>
      <p:sp>
        <p:nvSpPr>
          <p:cNvPr id="5" name="TextBox 4"/>
          <p:cNvSpPr txBox="1"/>
          <p:nvPr/>
        </p:nvSpPr>
        <p:spPr>
          <a:xfrm>
            <a:off x="2319867" y="1303866"/>
            <a:ext cx="4318811" cy="369332"/>
          </a:xfrm>
          <a:prstGeom prst="rect">
            <a:avLst/>
          </a:prstGeom>
          <a:noFill/>
        </p:spPr>
        <p:txBody>
          <a:bodyPr wrap="none" rtlCol="0">
            <a:spAutoFit/>
          </a:bodyPr>
          <a:lstStyle/>
          <a:p>
            <a:r>
              <a:rPr lang="en-US" dirty="0"/>
              <a:t>http://purl.org/IC/Standards/public</a:t>
            </a:r>
          </a:p>
        </p:txBody>
      </p:sp>
      <p:cxnSp>
        <p:nvCxnSpPr>
          <p:cNvPr id="6" name="Straight Arrow Connector 5"/>
          <p:cNvCxnSpPr/>
          <p:nvPr/>
        </p:nvCxnSpPr>
        <p:spPr>
          <a:xfrm>
            <a:off x="4631266" y="1673198"/>
            <a:ext cx="1" cy="1105735"/>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7268" y="2832069"/>
            <a:ext cx="8246532" cy="646331"/>
          </a:xfrm>
          <a:prstGeom prst="rect">
            <a:avLst/>
          </a:prstGeom>
          <a:noFill/>
        </p:spPr>
        <p:txBody>
          <a:bodyPr wrap="square" rtlCol="0">
            <a:spAutoFit/>
          </a:bodyPr>
          <a:lstStyle/>
          <a:p>
            <a:r>
              <a:rPr lang="en-US" dirty="0"/>
              <a:t>https://www.dni.gov/index.php/about/organization/chief-information-officer/ic-cio-enterprise-integration-architecture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333" y="3531536"/>
            <a:ext cx="4318000" cy="2488847"/>
          </a:xfrm>
          <a:prstGeom prst="rect">
            <a:avLst/>
          </a:prstGeom>
        </p:spPr>
      </p:pic>
    </p:spTree>
    <p:extLst>
      <p:ext uri="{BB962C8B-B14F-4D97-AF65-F5344CB8AC3E}">
        <p14:creationId xmlns:p14="http://schemas.microsoft.com/office/powerpoint/2010/main" val="2588732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0"/>
            <a:ext cx="8229600" cy="1143000"/>
          </a:xfrm>
        </p:spPr>
        <p:txBody>
          <a:bodyPr/>
          <a:lstStyle/>
          <a:p>
            <a:r>
              <a:rPr lang="en-US" altLang="en-US" smtClean="0"/>
              <a:t>Factors in ID Persistence</a:t>
            </a:r>
          </a:p>
        </p:txBody>
      </p:sp>
      <p:sp>
        <p:nvSpPr>
          <p:cNvPr id="89091" name="Content Placeholder 2"/>
          <p:cNvSpPr>
            <a:spLocks noGrp="1"/>
          </p:cNvSpPr>
          <p:nvPr>
            <p:ph idx="1"/>
          </p:nvPr>
        </p:nvSpPr>
        <p:spPr>
          <a:xfrm>
            <a:off x="228600" y="943338"/>
            <a:ext cx="8610600" cy="4710895"/>
          </a:xfrm>
        </p:spPr>
        <p:txBody>
          <a:bodyPr>
            <a:normAutofit fontScale="85000" lnSpcReduction="20000"/>
          </a:bodyPr>
          <a:lstStyle/>
          <a:p>
            <a:pPr marL="111125" indent="-111125">
              <a:lnSpc>
                <a:spcPct val="110000"/>
              </a:lnSpc>
            </a:pPr>
            <a:r>
              <a:rPr lang="en-US" altLang="en-US" sz="1600" b="1" dirty="0" smtClean="0"/>
              <a:t>Sustainability of the system and/or its administering </a:t>
            </a:r>
            <a:r>
              <a:rPr lang="en-US" altLang="en-US" sz="1600" b="1" dirty="0" err="1" smtClean="0"/>
              <a:t>organisation</a:t>
            </a:r>
            <a:r>
              <a:rPr lang="en-US" altLang="en-US" sz="1600" b="1" dirty="0" smtClean="0"/>
              <a:t>(s): </a:t>
            </a:r>
            <a:r>
              <a:rPr lang="en-US" altLang="en-US" sz="1600" dirty="0" smtClean="0"/>
              <a:t>an identifier issued by an </a:t>
            </a:r>
            <a:r>
              <a:rPr lang="en-US" altLang="en-US" sz="1600" dirty="0" err="1" smtClean="0"/>
              <a:t>organisation</a:t>
            </a:r>
            <a:r>
              <a:rPr lang="en-US" altLang="en-US" sz="1600" dirty="0" smtClean="0"/>
              <a:t> which has questionable sustainability has limited credibility as a persistent identifier.</a:t>
            </a:r>
          </a:p>
          <a:p>
            <a:pPr marL="111125" indent="-111125">
              <a:lnSpc>
                <a:spcPct val="110000"/>
              </a:lnSpc>
            </a:pPr>
            <a:r>
              <a:rPr lang="en-US" altLang="en-US" sz="1600" b="1" dirty="0" smtClean="0"/>
              <a:t>Popularity of the system</a:t>
            </a:r>
            <a:r>
              <a:rPr lang="en-US" altLang="en-US" sz="1600" dirty="0" smtClean="0"/>
              <a:t>: if a PID service, and the technologies and rules underpinning it, are widely adopted and understood, then a community with an interest in the long-term sustainability of the PID scheme will be formed.</a:t>
            </a:r>
          </a:p>
          <a:p>
            <a:pPr marL="111125" indent="-111125">
              <a:lnSpc>
                <a:spcPct val="110000"/>
              </a:lnSpc>
            </a:pPr>
            <a:r>
              <a:rPr lang="en-US" altLang="en-US" sz="1600" b="1" dirty="0" smtClean="0"/>
              <a:t>Quality of system documentation</a:t>
            </a:r>
            <a:r>
              <a:rPr lang="en-US" altLang="en-US" sz="1600" dirty="0" smtClean="0"/>
              <a:t>: the PID system must be well documented if it is to be understood and implemented over time.</a:t>
            </a:r>
          </a:p>
          <a:p>
            <a:pPr marL="111125" indent="-111125">
              <a:lnSpc>
                <a:spcPct val="110000"/>
              </a:lnSpc>
            </a:pPr>
            <a:r>
              <a:rPr lang="en-US" altLang="en-US" sz="1600" b="1" dirty="0" smtClean="0"/>
              <a:t>Standards compliance</a:t>
            </a:r>
            <a:r>
              <a:rPr lang="en-US" altLang="en-US" sz="1600" dirty="0" smtClean="0"/>
              <a:t>: compliance with web standards, such as URI, can bring interoperability and transparency.</a:t>
            </a:r>
          </a:p>
          <a:p>
            <a:pPr marL="111125" indent="-111125">
              <a:lnSpc>
                <a:spcPct val="110000"/>
              </a:lnSpc>
            </a:pPr>
            <a:r>
              <a:rPr lang="en-US" altLang="en-US" sz="1600" b="1" dirty="0" smtClean="0"/>
              <a:t>Low cost or free</a:t>
            </a:r>
            <a:r>
              <a:rPr lang="en-US" altLang="en-US" sz="1600" dirty="0" smtClean="0"/>
              <a:t>: a repository responsible for preserving digital archives and manuscripts will use a great many PIDs, it is therefore highly desirable that any PID system is economic to administer.</a:t>
            </a:r>
          </a:p>
          <a:p>
            <a:pPr marL="111125" indent="-111125">
              <a:lnSpc>
                <a:spcPct val="110000"/>
              </a:lnSpc>
            </a:pPr>
            <a:r>
              <a:rPr lang="en-US" altLang="en-US" sz="1600" b="1" dirty="0" smtClean="0"/>
              <a:t>Independent of, but interoperable with, other systems</a:t>
            </a:r>
            <a:r>
              <a:rPr lang="en-US" altLang="en-US" sz="1600" dirty="0" smtClean="0"/>
              <a:t>: PIDs must outlast all systems. When repository systems and storage technologies are upgraded, PIDs must remain consistent.</a:t>
            </a:r>
          </a:p>
          <a:p>
            <a:pPr marL="111125" indent="-111125">
              <a:lnSpc>
                <a:spcPct val="110000"/>
              </a:lnSpc>
            </a:pPr>
            <a:r>
              <a:rPr lang="en-US" altLang="en-US" sz="1600" b="1" dirty="0" smtClean="0"/>
              <a:t>Ability to incorporate existing identification schemes</a:t>
            </a:r>
            <a:r>
              <a:rPr lang="en-US" altLang="en-US" sz="1600" dirty="0" smtClean="0"/>
              <a:t>: if there is a long-established persistent identifier scheme already in use within an institution or particular sector, it might be useful to incorporate these identifiers into the namespace of whatever PID system is adopted for the electronic environment (an example might be ISBN identifiers for books).</a:t>
            </a:r>
          </a:p>
        </p:txBody>
      </p:sp>
      <p:sp>
        <p:nvSpPr>
          <p:cNvPr id="89092" name="TextBox 3"/>
          <p:cNvSpPr txBox="1">
            <a:spLocks noChangeArrowheads="1"/>
          </p:cNvSpPr>
          <p:nvPr/>
        </p:nvSpPr>
        <p:spPr bwMode="auto">
          <a:xfrm>
            <a:off x="2031357" y="5768672"/>
            <a:ext cx="6852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mj-lt"/>
              </a:rPr>
              <a:t>Source: Thomas, Susan, </a:t>
            </a:r>
            <a:r>
              <a:rPr lang="en-US" altLang="en-US" sz="1200" dirty="0" err="1">
                <a:latin typeface="+mj-lt"/>
              </a:rPr>
              <a:t>Renhart</a:t>
            </a:r>
            <a:r>
              <a:rPr lang="en-US" altLang="en-US" sz="1200" dirty="0">
                <a:latin typeface="+mj-lt"/>
              </a:rPr>
              <a:t> </a:t>
            </a:r>
            <a:r>
              <a:rPr lang="en-US" altLang="en-US" sz="1200" dirty="0" err="1">
                <a:latin typeface="+mj-lt"/>
              </a:rPr>
              <a:t>Gittens</a:t>
            </a:r>
            <a:r>
              <a:rPr lang="en-US" altLang="en-US" sz="1200" dirty="0">
                <a:latin typeface="+mj-lt"/>
              </a:rPr>
              <a:t>, Janette Martin, and Fran Baker. "Workbook on Digital Private Papers." 2007. p.52 [PARADIGM Workbook]</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a:xfrm>
            <a:off x="6440588" y="6356350"/>
            <a:ext cx="2057400" cy="365125"/>
          </a:xfrm>
        </p:spPr>
        <p:txBody>
          <a:bodyPr/>
          <a:lstStyle/>
          <a:p>
            <a:fld id="{91D11958-1960-4AC3-B3FE-C8FF6A01984A}" type="slidenum">
              <a:rPr lang="en-US" smtClean="0"/>
              <a:t>84</a:t>
            </a:fld>
            <a:endParaRPr lang="en-US"/>
          </a:p>
        </p:txBody>
      </p:sp>
    </p:spTree>
    <p:extLst>
      <p:ext uri="{BB962C8B-B14F-4D97-AF65-F5344CB8AC3E}">
        <p14:creationId xmlns:p14="http://schemas.microsoft.com/office/powerpoint/2010/main" val="2391966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sz="3200" smtClean="0"/>
              <a:t>Identification Depends on Socio-Technical Systems – Not Just Specific Names or Software</a:t>
            </a:r>
          </a:p>
        </p:txBody>
      </p:sp>
      <p:sp>
        <p:nvSpPr>
          <p:cNvPr id="46083" name="TextBox 2"/>
          <p:cNvSpPr txBox="1">
            <a:spLocks noChangeArrowheads="1"/>
          </p:cNvSpPr>
          <p:nvPr/>
        </p:nvSpPr>
        <p:spPr bwMode="auto">
          <a:xfrm>
            <a:off x="304800" y="1677988"/>
            <a:ext cx="86106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rPr>
              <a:t>“…</a:t>
            </a:r>
            <a:r>
              <a:rPr lang="en-US" altLang="en-US" sz="2400" b="1" u="sng">
                <a:latin typeface="Arial" panose="020B0604020202020204" pitchFamily="34" charset="0"/>
              </a:rPr>
              <a:t>technology is not sufficient</a:t>
            </a:r>
            <a:r>
              <a:rPr lang="en-US" altLang="en-US" sz="2400">
                <a:latin typeface="Arial" panose="020B0604020202020204" pitchFamily="34" charset="0"/>
              </a:rPr>
              <a:t> to guarantee persistence: if anything, depending on particular technologies ends up getting in the way of persistence. Guaranteeing persistence of identifiers depends much more on cogent </a:t>
            </a:r>
            <a:r>
              <a:rPr lang="en-US" altLang="en-US" sz="2400" b="1" u="sng">
                <a:latin typeface="Arial" panose="020B0604020202020204" pitchFamily="34" charset="0"/>
              </a:rPr>
              <a:t>policies</a:t>
            </a:r>
            <a:r>
              <a:rPr lang="en-US" altLang="en-US" sz="2400">
                <a:latin typeface="Arial" panose="020B0604020202020204" pitchFamily="34" charset="0"/>
              </a:rPr>
              <a:t> to make sure that someone keeps assets online and links up to date, over a well-defined period. It is just as important to be seen as having cogent policies, as to have them: the proper goal of persistence is to </a:t>
            </a:r>
            <a:r>
              <a:rPr lang="en-US" altLang="en-US" sz="2400" b="1" u="sng">
                <a:latin typeface="Arial" panose="020B0604020202020204" pitchFamily="34" charset="0"/>
              </a:rPr>
              <a:t>establish user trust </a:t>
            </a:r>
            <a:r>
              <a:rPr lang="en-US" altLang="en-US" sz="2400">
                <a:latin typeface="Arial" panose="020B0604020202020204" pitchFamily="34" charset="0"/>
              </a:rPr>
              <a:t>in using the identifiers.”</a:t>
            </a:r>
          </a:p>
        </p:txBody>
      </p:sp>
      <p:sp>
        <p:nvSpPr>
          <p:cNvPr id="46084" name="TextBox 4"/>
          <p:cNvSpPr txBox="1">
            <a:spLocks noChangeArrowheads="1"/>
          </p:cNvSpPr>
          <p:nvPr/>
        </p:nvSpPr>
        <p:spPr bwMode="auto">
          <a:xfrm>
            <a:off x="1524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*Nicholas, Nick, Nigel Ward, and Kerry Blinco. "A Policy Checklist for Enabling Persistence of Identifiers." </a:t>
            </a:r>
            <a:r>
              <a:rPr lang="en-US" altLang="en-US" sz="1600" i="1">
                <a:latin typeface="Arial" panose="020B0604020202020204" pitchFamily="34" charset="0"/>
              </a:rPr>
              <a:t>D-Lib Magazine </a:t>
            </a:r>
            <a:r>
              <a:rPr lang="en-US" altLang="en-US" sz="1600">
                <a:latin typeface="Arial" panose="020B0604020202020204" pitchFamily="34" charset="0"/>
              </a:rPr>
              <a:t>15, no. 12 (2009). (Emphasis added)</a:t>
            </a:r>
          </a:p>
        </p:txBody>
      </p:sp>
    </p:spTree>
    <p:extLst>
      <p:ext uri="{BB962C8B-B14F-4D97-AF65-F5344CB8AC3E}">
        <p14:creationId xmlns:p14="http://schemas.microsoft.com/office/powerpoint/2010/main" val="12934453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2400" y="48418"/>
            <a:ext cx="8915400" cy="1325563"/>
          </a:xfrm>
        </p:spPr>
        <p:txBody>
          <a:bodyPr/>
          <a:lstStyle/>
          <a:p>
            <a:r>
              <a:rPr lang="en-US" altLang="en-US" sz="3200" dirty="0" smtClean="0"/>
              <a:t>Persistent Identifier Linking Infrastructure (PILIN) Project*</a:t>
            </a:r>
          </a:p>
        </p:txBody>
      </p:sp>
      <p:sp>
        <p:nvSpPr>
          <p:cNvPr id="47107" name="Content Placeholder 2"/>
          <p:cNvSpPr>
            <a:spLocks noGrp="1"/>
          </p:cNvSpPr>
          <p:nvPr>
            <p:ph idx="1"/>
          </p:nvPr>
        </p:nvSpPr>
        <p:spPr>
          <a:xfrm>
            <a:off x="304800" y="1447800"/>
            <a:ext cx="8229600" cy="4525963"/>
          </a:xfrm>
        </p:spPr>
        <p:txBody>
          <a:bodyPr>
            <a:normAutofit lnSpcReduction="10000"/>
          </a:bodyPr>
          <a:lstStyle/>
          <a:p>
            <a:r>
              <a:rPr lang="en-US" altLang="en-US" sz="2400" smtClean="0"/>
              <a:t>“Persistence is always the persistence of some </a:t>
            </a:r>
            <a:r>
              <a:rPr lang="en-US" altLang="en-US" sz="2400" b="1" smtClean="0"/>
              <a:t>property</a:t>
            </a:r>
            <a:r>
              <a:rPr lang="en-US" altLang="en-US" sz="2400" smtClean="0"/>
              <a:t> of the identifier.”</a:t>
            </a:r>
          </a:p>
          <a:p>
            <a:r>
              <a:rPr lang="en-US" altLang="en-US" sz="2400" smtClean="0"/>
              <a:t>Properties of an identifier which can be persistent:</a:t>
            </a:r>
          </a:p>
          <a:p>
            <a:pPr lvl="1"/>
            <a:r>
              <a:rPr lang="en-US" altLang="en-US" sz="2400" b="1" smtClean="0"/>
              <a:t>Name</a:t>
            </a:r>
          </a:p>
          <a:p>
            <a:pPr lvl="1"/>
            <a:r>
              <a:rPr lang="en-US" altLang="en-US" sz="2400" b="1" smtClean="0"/>
              <a:t>Association</a:t>
            </a:r>
            <a:r>
              <a:rPr lang="en-US" altLang="en-US" sz="2400" smtClean="0"/>
              <a:t> of identifier to thing</a:t>
            </a:r>
          </a:p>
          <a:p>
            <a:pPr lvl="1"/>
            <a:r>
              <a:rPr lang="en-US" altLang="en-US" sz="2400" smtClean="0"/>
              <a:t>“Applicability of a </a:t>
            </a:r>
            <a:r>
              <a:rPr lang="en-US" altLang="en-US" sz="2400" b="1" smtClean="0"/>
              <a:t>service</a:t>
            </a:r>
            <a:r>
              <a:rPr lang="en-US" altLang="en-US" sz="2400" smtClean="0"/>
              <a:t> on an identifier. The URI http://www.libertymatters.org/flyers.htm is no longer resolvable, so the retrieval service for the identifier has not persisted, even though its association has.”</a:t>
            </a:r>
          </a:p>
          <a:p>
            <a:r>
              <a:rPr lang="en-US" altLang="en-US" sz="2400" smtClean="0"/>
              <a:t>Accountability of an identifier, i.e. “who is responsible for updating an identifier and who has created it”</a:t>
            </a:r>
          </a:p>
        </p:txBody>
      </p:sp>
      <p:sp>
        <p:nvSpPr>
          <p:cNvPr id="47108" name="TextBox 3"/>
          <p:cNvSpPr txBox="1">
            <a:spLocks noChangeArrowheads="1"/>
          </p:cNvSpPr>
          <p:nvPr/>
        </p:nvSpPr>
        <p:spPr bwMode="auto">
          <a:xfrm>
            <a:off x="2895599" y="5973763"/>
            <a:ext cx="60790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dirty="0">
                <a:latin typeface="Arial" panose="020B0604020202020204" pitchFamily="34" charset="0"/>
              </a:rPr>
              <a:t>*Nicholas, Nick, Nigel Ward, and Kerry </a:t>
            </a:r>
            <a:r>
              <a:rPr lang="en-US" altLang="en-US" sz="1600" dirty="0" err="1">
                <a:latin typeface="Arial" panose="020B0604020202020204" pitchFamily="34" charset="0"/>
              </a:rPr>
              <a:t>Blinco</a:t>
            </a:r>
            <a:r>
              <a:rPr lang="en-US" altLang="en-US" sz="1600" dirty="0">
                <a:latin typeface="Arial" panose="020B0604020202020204" pitchFamily="34" charset="0"/>
              </a:rPr>
              <a:t>. "A Policy Checklist for Enabling Persistence of Identifiers." </a:t>
            </a:r>
            <a:r>
              <a:rPr lang="en-US" altLang="en-US" sz="1600" i="1" dirty="0">
                <a:latin typeface="Arial" panose="020B0604020202020204" pitchFamily="34" charset="0"/>
              </a:rPr>
              <a:t>D-Lib Magazine </a:t>
            </a:r>
            <a:r>
              <a:rPr lang="en-US" altLang="en-US" sz="1600" dirty="0">
                <a:latin typeface="Arial" panose="020B0604020202020204" pitchFamily="34" charset="0"/>
              </a:rPr>
              <a:t>15, no. 12 (2009). (Emphasis in original)</a:t>
            </a:r>
          </a:p>
        </p:txBody>
      </p:sp>
    </p:spTree>
    <p:extLst>
      <p:ext uri="{BB962C8B-B14F-4D97-AF65-F5344CB8AC3E}">
        <p14:creationId xmlns:p14="http://schemas.microsoft.com/office/powerpoint/2010/main" val="22050722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9466" y="120826"/>
            <a:ext cx="9144000" cy="1143000"/>
          </a:xfrm>
        </p:spPr>
        <p:txBody>
          <a:bodyPr/>
          <a:lstStyle/>
          <a:p>
            <a:r>
              <a:rPr lang="en-US" altLang="en-US" sz="2400" dirty="0" smtClean="0"/>
              <a:t>Interoperability Framework for Persistent Identifiers (APARSEN Project)</a:t>
            </a:r>
          </a:p>
        </p:txBody>
      </p:sp>
      <p:sp>
        <p:nvSpPr>
          <p:cNvPr id="3" name="Content Placeholder 2"/>
          <p:cNvSpPr>
            <a:spLocks noGrp="1"/>
          </p:cNvSpPr>
          <p:nvPr>
            <p:ph idx="1"/>
          </p:nvPr>
        </p:nvSpPr>
        <p:spPr>
          <a:xfrm>
            <a:off x="228600" y="1397002"/>
            <a:ext cx="8534400" cy="4525963"/>
          </a:xfrm>
        </p:spPr>
        <p:txBody>
          <a:bodyPr>
            <a:normAutofit fontScale="85000" lnSpcReduction="20000"/>
          </a:bodyPr>
          <a:lstStyle/>
          <a:p>
            <a:pPr>
              <a:buFont typeface="Arial" charset="0"/>
              <a:buChar char="•"/>
              <a:defRPr/>
            </a:pPr>
            <a:r>
              <a:rPr lang="en-US" sz="2000" dirty="0" smtClean="0"/>
              <a:t>Goal: “model for interoperability at service level among existing PI systems without interfering with their internal </a:t>
            </a:r>
            <a:r>
              <a:rPr lang="en-US" sz="2000" dirty="0" err="1" smtClean="0"/>
              <a:t>organisation</a:t>
            </a:r>
            <a:r>
              <a:rPr lang="en-US" sz="2000" dirty="0" smtClean="0"/>
              <a:t> and policies”</a:t>
            </a:r>
          </a:p>
          <a:p>
            <a:pPr marL="0" indent="0">
              <a:buFont typeface="Arial" charset="0"/>
              <a:buNone/>
              <a:defRPr/>
            </a:pPr>
            <a:endParaRPr lang="en-US" sz="2400" dirty="0" smtClean="0"/>
          </a:p>
          <a:p>
            <a:pPr>
              <a:buFont typeface="Arial" charset="0"/>
              <a:buChar char="•"/>
              <a:defRPr/>
            </a:pPr>
            <a:endParaRPr lang="en-US" sz="2400" dirty="0"/>
          </a:p>
          <a:p>
            <a:pPr>
              <a:buFont typeface="Arial" charset="0"/>
              <a:buChar char="•"/>
              <a:defRPr/>
            </a:pPr>
            <a:endParaRPr lang="en-US" sz="2400" dirty="0" smtClean="0"/>
          </a:p>
          <a:p>
            <a:pPr>
              <a:buFont typeface="Arial" charset="0"/>
              <a:buChar char="•"/>
              <a:defRPr/>
            </a:pPr>
            <a:endParaRPr lang="en-US" sz="2400" dirty="0"/>
          </a:p>
          <a:p>
            <a:pPr>
              <a:buFont typeface="Arial" charset="0"/>
              <a:buChar char="•"/>
              <a:defRPr/>
            </a:pPr>
            <a:endParaRPr lang="en-US" sz="2400" dirty="0" smtClean="0"/>
          </a:p>
          <a:p>
            <a:pPr>
              <a:buFont typeface="Arial" charset="0"/>
              <a:buChar char="•"/>
              <a:defRPr/>
            </a:pPr>
            <a:endParaRPr lang="en-US" sz="2400" dirty="0"/>
          </a:p>
          <a:p>
            <a:pPr>
              <a:buFont typeface="Arial" charset="0"/>
              <a:buChar char="•"/>
              <a:defRPr/>
            </a:pPr>
            <a:endParaRPr lang="en-US" sz="2400" dirty="0" smtClean="0"/>
          </a:p>
          <a:p>
            <a:pPr>
              <a:buFont typeface="Arial" charset="0"/>
              <a:buChar char="•"/>
              <a:defRPr/>
            </a:pPr>
            <a:endParaRPr lang="en-US" sz="2400" dirty="0"/>
          </a:p>
          <a:p>
            <a:pPr>
              <a:buFont typeface="Arial" charset="0"/>
              <a:buChar char="•"/>
              <a:defRPr/>
            </a:pPr>
            <a:endParaRPr lang="en-US" sz="2400" dirty="0" smtClean="0"/>
          </a:p>
          <a:p>
            <a:pPr>
              <a:buFont typeface="Arial" charset="0"/>
              <a:buChar char="•"/>
              <a:defRPr/>
            </a:pPr>
            <a:endParaRPr lang="en-US" sz="2400" dirty="0"/>
          </a:p>
          <a:p>
            <a:pPr>
              <a:buFont typeface="Arial" charset="0"/>
              <a:buChar char="•"/>
              <a:defRPr/>
            </a:pPr>
            <a:endParaRPr lang="en-US" sz="2000" dirty="0" smtClean="0"/>
          </a:p>
          <a:p>
            <a:pPr>
              <a:buFont typeface="Arial" charset="0"/>
              <a:buChar char="•"/>
              <a:defRPr/>
            </a:pPr>
            <a:r>
              <a:rPr lang="en-US" sz="2000" dirty="0" smtClean="0"/>
              <a:t>Demonstrator: </a:t>
            </a:r>
            <a:r>
              <a:rPr lang="en-US" sz="2000" dirty="0" smtClean="0">
                <a:hlinkClick r:id="rId2"/>
              </a:rPr>
              <a:t>http://93.63.166.138/demonstrator/demo7/</a:t>
            </a:r>
            <a:endParaRPr lang="en-US" sz="2000" dirty="0"/>
          </a:p>
        </p:txBody>
      </p:sp>
      <p:pic>
        <p:nvPicPr>
          <p:cNvPr id="48132" name="Picture 2" descr="http://93.63.166.138/demonstrator/demo7/images/ho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666" y="1972734"/>
            <a:ext cx="4868333" cy="324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71875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altLang="en-US" smtClean="0"/>
              <a:t>File Naming Decision – Human-Readable vs. Opaque</a:t>
            </a:r>
          </a:p>
        </p:txBody>
      </p:sp>
      <p:sp>
        <p:nvSpPr>
          <p:cNvPr id="49155" name="Content Placeholder 2"/>
          <p:cNvSpPr>
            <a:spLocks noGrp="1"/>
          </p:cNvSpPr>
          <p:nvPr>
            <p:ph idx="1"/>
          </p:nvPr>
        </p:nvSpPr>
        <p:spPr>
          <a:xfrm>
            <a:off x="457200" y="1905000"/>
            <a:ext cx="8229600" cy="3352800"/>
          </a:xfrm>
        </p:spPr>
        <p:txBody>
          <a:bodyPr/>
          <a:lstStyle/>
          <a:p>
            <a:r>
              <a:rPr lang="en-US" altLang="en-US" smtClean="0"/>
              <a:t>What are the advantages of human-readable file naming?</a:t>
            </a:r>
          </a:p>
          <a:p>
            <a:r>
              <a:rPr lang="en-US" altLang="en-US" smtClean="0"/>
              <a:t>Examples of file names that would be effective in being used by humans?</a:t>
            </a:r>
          </a:p>
          <a:p>
            <a:r>
              <a:rPr lang="en-US" altLang="en-US" smtClean="0"/>
              <a:t>What are the disadvantages of human-readable file naming?*</a:t>
            </a:r>
          </a:p>
        </p:txBody>
      </p:sp>
      <p:sp>
        <p:nvSpPr>
          <p:cNvPr id="49156" name="TextBox 3"/>
          <p:cNvSpPr txBox="1">
            <a:spLocks noChangeArrowheads="1"/>
          </p:cNvSpPr>
          <p:nvPr/>
        </p:nvSpPr>
        <p:spPr bwMode="auto">
          <a:xfrm>
            <a:off x="304800" y="5907088"/>
            <a:ext cx="853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*See: Willett, Perry. “NOID: Nice Opaque Identifier (Minter and Name Resolver).” 2006. https://confluence.ucop.edu/display/Curation/NOID </a:t>
            </a:r>
          </a:p>
        </p:txBody>
      </p:sp>
    </p:spTree>
    <p:extLst>
      <p:ext uri="{BB962C8B-B14F-4D97-AF65-F5344CB8AC3E}">
        <p14:creationId xmlns:p14="http://schemas.microsoft.com/office/powerpoint/2010/main" val="4031198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Digital Resources to be Identified</a:t>
            </a:r>
          </a:p>
        </p:txBody>
      </p:sp>
      <p:sp>
        <p:nvSpPr>
          <p:cNvPr id="50179" name="Content Placeholder 2"/>
          <p:cNvSpPr>
            <a:spLocks noGrp="1"/>
          </p:cNvSpPr>
          <p:nvPr>
            <p:ph idx="1"/>
          </p:nvPr>
        </p:nvSpPr>
        <p:spPr/>
        <p:txBody>
          <a:bodyPr/>
          <a:lstStyle/>
          <a:p>
            <a:r>
              <a:rPr lang="en-US" altLang="en-US" smtClean="0"/>
              <a:t>Bitstreams</a:t>
            </a:r>
          </a:p>
          <a:p>
            <a:r>
              <a:rPr lang="en-US" altLang="en-US" smtClean="0"/>
              <a:t>Larger packages (aggregation of bitstreams and metadata)</a:t>
            </a:r>
          </a:p>
          <a:p>
            <a:r>
              <a:rPr lang="en-US" altLang="en-US" smtClean="0"/>
              <a:t>Metadata</a:t>
            </a:r>
          </a:p>
          <a:p>
            <a:pPr lvl="1"/>
            <a:r>
              <a:rPr lang="en-US" altLang="en-US" smtClean="0"/>
              <a:t>Special case: File format information, e.g. PRONOM  Unique ID (PUID)</a:t>
            </a:r>
          </a:p>
        </p:txBody>
      </p:sp>
    </p:spTree>
    <p:extLst>
      <p:ext uri="{BB962C8B-B14F-4D97-AF65-F5344CB8AC3E}">
        <p14:creationId xmlns:p14="http://schemas.microsoft.com/office/powerpoint/2010/main" val="16953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81000"/>
            <a:ext cx="8458200" cy="1143000"/>
          </a:xfrm>
        </p:spPr>
        <p:txBody>
          <a:bodyPr>
            <a:normAutofit fontScale="90000"/>
          </a:bodyPr>
          <a:lstStyle/>
          <a:p>
            <a:pPr eaLnBrk="1" hangingPunct="1"/>
            <a:r>
              <a:rPr lang="en-US" altLang="en-US" sz="3600" smtClean="0"/>
              <a:t>Digital objects are sets of </a:t>
            </a:r>
            <a:r>
              <a:rPr lang="en-US" altLang="en-US" sz="3600" b="1" smtClean="0"/>
              <a:t>instructions for future interaction</a:t>
            </a:r>
          </a:p>
        </p:txBody>
      </p:sp>
      <p:sp>
        <p:nvSpPr>
          <p:cNvPr id="13315" name="Rectangle 3"/>
          <p:cNvSpPr>
            <a:spLocks noGrp="1" noChangeArrowheads="1"/>
          </p:cNvSpPr>
          <p:nvPr>
            <p:ph type="body" idx="1"/>
          </p:nvPr>
        </p:nvSpPr>
        <p:spPr>
          <a:xfrm>
            <a:off x="304800" y="1618527"/>
            <a:ext cx="8305800" cy="4114800"/>
          </a:xfrm>
        </p:spPr>
        <p:txBody>
          <a:bodyPr/>
          <a:lstStyle/>
          <a:p>
            <a:pPr marL="287338" indent="-287338" eaLnBrk="1" hangingPunct="1">
              <a:lnSpc>
                <a:spcPct val="110000"/>
              </a:lnSpc>
            </a:pPr>
            <a:r>
              <a:rPr lang="en-US" altLang="en-US" sz="2400" dirty="0" smtClean="0"/>
              <a:t>Digital objects are useless (&amp; don’t even exist) if no one can interact with them</a:t>
            </a:r>
          </a:p>
          <a:p>
            <a:pPr marL="287338" indent="-287338" eaLnBrk="1" hangingPunct="1">
              <a:lnSpc>
                <a:spcPct val="110000"/>
              </a:lnSpc>
            </a:pPr>
            <a:r>
              <a:rPr lang="en-US" altLang="en-US" sz="2400" dirty="0" smtClean="0"/>
              <a:t>Interactions depend on numerous technical components</a:t>
            </a:r>
          </a:p>
          <a:p>
            <a:pPr marL="287338" indent="-287338" eaLnBrk="1" hangingPunct="1">
              <a:lnSpc>
                <a:spcPct val="110000"/>
              </a:lnSpc>
            </a:pPr>
            <a:r>
              <a:rPr lang="en-US" altLang="en-US" sz="2400" dirty="0" smtClean="0"/>
              <a:t>Only a small part of preservation work is about treating them like physical artifacts.</a:t>
            </a:r>
          </a:p>
          <a:p>
            <a:pPr marL="287338" indent="-287338" eaLnBrk="1" hangingPunct="1">
              <a:lnSpc>
                <a:spcPct val="110000"/>
              </a:lnSpc>
            </a:pPr>
            <a:r>
              <a:rPr lang="en-US" altLang="en-US" sz="2400" dirty="0" smtClean="0"/>
              <a:t>Rothenberg takes this even farther, contending that all digital objects should be seen as </a:t>
            </a:r>
            <a:r>
              <a:rPr lang="en-US" altLang="en-US" sz="2400" b="1" dirty="0" smtClean="0"/>
              <a:t>programs</a:t>
            </a:r>
            <a:r>
              <a:rPr lang="en-US" altLang="en-US" sz="2400" dirty="0" smtClean="0"/>
              <a:t>.</a:t>
            </a:r>
          </a:p>
        </p:txBody>
      </p:sp>
      <p:sp>
        <p:nvSpPr>
          <p:cNvPr id="2" name="Footer Placeholder 1"/>
          <p:cNvSpPr>
            <a:spLocks noGrp="1"/>
          </p:cNvSpPr>
          <p:nvPr>
            <p:ph type="ftr" sz="quarter" idx="11"/>
          </p:nvPr>
        </p:nvSpPr>
        <p:spPr/>
        <p:txBody>
          <a:bodyPr/>
          <a:lstStyle/>
          <a:p>
            <a:r>
              <a:rPr lang="en-US" smtClean="0"/>
              <a:t>Cal Lee - Levels of Representation and Curatorial Implications</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9</a:t>
            </a:fld>
            <a:endParaRPr lang="en-US"/>
          </a:p>
        </p:txBody>
      </p:sp>
    </p:spTree>
    <p:extLst>
      <p:ext uri="{BB962C8B-B14F-4D97-AF65-F5344CB8AC3E}">
        <p14:creationId xmlns:p14="http://schemas.microsoft.com/office/powerpoint/2010/main" val="39767653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altLang="en-US" smtClean="0"/>
              <a:t>What is the Documentary Unit?</a:t>
            </a:r>
          </a:p>
        </p:txBody>
      </p:sp>
      <p:sp>
        <p:nvSpPr>
          <p:cNvPr id="51203" name="Rectangle 3"/>
          <p:cNvSpPr>
            <a:spLocks noGrp="1" noChangeArrowheads="1"/>
          </p:cNvSpPr>
          <p:nvPr>
            <p:ph type="body" idx="1"/>
          </p:nvPr>
        </p:nvSpPr>
        <p:spPr>
          <a:xfrm>
            <a:off x="304800" y="1219200"/>
            <a:ext cx="8229600" cy="4525963"/>
          </a:xfrm>
        </p:spPr>
        <p:txBody>
          <a:bodyPr>
            <a:normAutofit fontScale="92500" lnSpcReduction="20000"/>
          </a:bodyPr>
          <a:lstStyle/>
          <a:p>
            <a:pPr eaLnBrk="1" hangingPunct="1">
              <a:lnSpc>
                <a:spcPct val="90000"/>
              </a:lnSpc>
            </a:pPr>
            <a:r>
              <a:rPr lang="en-US" altLang="en-US" smtClean="0"/>
              <a:t>Functional Requirements for Bibliographic Records (FRBR): work, expression, manifestation, item</a:t>
            </a:r>
          </a:p>
          <a:p>
            <a:pPr eaLnBrk="1" hangingPunct="1">
              <a:lnSpc>
                <a:spcPct val="90000"/>
              </a:lnSpc>
            </a:pPr>
            <a:r>
              <a:rPr lang="en-US" altLang="en-US" sz="2800" smtClean="0"/>
              <a:t>COUNTER</a:t>
            </a:r>
          </a:p>
          <a:p>
            <a:pPr lvl="1" eaLnBrk="1" hangingPunct="1">
              <a:lnSpc>
                <a:spcPct val="90000"/>
              </a:lnSpc>
            </a:pPr>
            <a:r>
              <a:rPr lang="en-US" altLang="en-US" sz="3200" smtClean="0"/>
              <a:t>Defines: article, book, chapter, collection, database, database record, entry, full-text article, item, journal, section, title, volume</a:t>
            </a:r>
          </a:p>
          <a:p>
            <a:pPr lvl="1" eaLnBrk="1" hangingPunct="1">
              <a:lnSpc>
                <a:spcPct val="90000"/>
              </a:lnSpc>
            </a:pPr>
            <a:r>
              <a:rPr lang="en-US" altLang="en-US" sz="3200" smtClean="0"/>
              <a:t>HTML &amp; PDF copies of a single work treated as two different uses</a:t>
            </a:r>
          </a:p>
          <a:p>
            <a:pPr lvl="1" eaLnBrk="1" hangingPunct="1">
              <a:lnSpc>
                <a:spcPct val="90000"/>
              </a:lnSpc>
            </a:pPr>
            <a:r>
              <a:rPr lang="en-US" altLang="en-US" sz="3200" smtClean="0"/>
              <a:t>Files associated with a web version (e.g. GIF images, style sheets) not counted</a:t>
            </a:r>
          </a:p>
        </p:txBody>
      </p:sp>
    </p:spTree>
    <p:extLst>
      <p:ext uri="{BB962C8B-B14F-4D97-AF65-F5344CB8AC3E}">
        <p14:creationId xmlns:p14="http://schemas.microsoft.com/office/powerpoint/2010/main" val="42293523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The Reality of Getting to Digital Objects</a:t>
            </a:r>
          </a:p>
        </p:txBody>
      </p:sp>
      <p:sp>
        <p:nvSpPr>
          <p:cNvPr id="52227" name="Content Placeholder 2"/>
          <p:cNvSpPr>
            <a:spLocks noGrp="1"/>
          </p:cNvSpPr>
          <p:nvPr>
            <p:ph idx="1"/>
          </p:nvPr>
        </p:nvSpPr>
        <p:spPr>
          <a:xfrm>
            <a:off x="457200" y="1722438"/>
            <a:ext cx="8229600" cy="4525962"/>
          </a:xfrm>
        </p:spPr>
        <p:txBody>
          <a:bodyPr/>
          <a:lstStyle/>
          <a:p>
            <a:r>
              <a:rPr lang="en-US" altLang="en-US" smtClean="0"/>
              <a:t>Usually involves combination or hybrid of all 3 types of access</a:t>
            </a:r>
          </a:p>
          <a:p>
            <a:r>
              <a:rPr lang="en-US" altLang="en-US" smtClean="0"/>
              <a:t>Examples:</a:t>
            </a:r>
          </a:p>
          <a:p>
            <a:pPr lvl="1"/>
            <a:r>
              <a:rPr lang="en-US" altLang="en-US" smtClean="0"/>
              <a:t>Checksum as access point – can be stored within file or outside of it, but in both cases is based on content of file itself (as opposed to externally imposed descriptor)</a:t>
            </a:r>
          </a:p>
        </p:txBody>
      </p:sp>
    </p:spTree>
    <p:extLst>
      <p:ext uri="{BB962C8B-B14F-4D97-AF65-F5344CB8AC3E}">
        <p14:creationId xmlns:p14="http://schemas.microsoft.com/office/powerpoint/2010/main" val="24713311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US" altLang="en-US" smtClean="0"/>
              <a:t>Citation Standard for Data Sets (Dataverse Network Project)*</a:t>
            </a:r>
          </a:p>
        </p:txBody>
      </p:sp>
      <p:sp>
        <p:nvSpPr>
          <p:cNvPr id="53251" name="Content Placeholder 2"/>
          <p:cNvSpPr>
            <a:spLocks noGrp="1"/>
          </p:cNvSpPr>
          <p:nvPr>
            <p:ph idx="1"/>
          </p:nvPr>
        </p:nvSpPr>
        <p:spPr>
          <a:xfrm>
            <a:off x="457200" y="2438400"/>
            <a:ext cx="8229600" cy="685800"/>
          </a:xfrm>
        </p:spPr>
        <p:txBody>
          <a:bodyPr>
            <a:normAutofit fontScale="92500" lnSpcReduction="20000"/>
          </a:bodyPr>
          <a:lstStyle/>
          <a:p>
            <a:r>
              <a:rPr lang="en-US" altLang="en-US" smtClean="0"/>
              <a:t>Replication data-set citation example (six components):</a:t>
            </a:r>
          </a:p>
        </p:txBody>
      </p:sp>
      <p:sp>
        <p:nvSpPr>
          <p:cNvPr id="53252" name="TextBox 3"/>
          <p:cNvSpPr txBox="1">
            <a:spLocks noChangeArrowheads="1"/>
          </p:cNvSpPr>
          <p:nvPr/>
        </p:nvSpPr>
        <p:spPr bwMode="auto">
          <a:xfrm>
            <a:off x="228600" y="6335713"/>
            <a:ext cx="281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*http://thedata.org/citation</a:t>
            </a:r>
          </a:p>
        </p:txBody>
      </p:sp>
    </p:spTree>
    <p:extLst>
      <p:ext uri="{BB962C8B-B14F-4D97-AF65-F5344CB8AC3E}">
        <p14:creationId xmlns:p14="http://schemas.microsoft.com/office/powerpoint/2010/main" val="7223382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Tree>
    <p:extLst>
      <p:ext uri="{BB962C8B-B14F-4D97-AF65-F5344CB8AC3E}">
        <p14:creationId xmlns:p14="http://schemas.microsoft.com/office/powerpoint/2010/main" val="10740184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3" name="Oval 2"/>
          <p:cNvSpPr/>
          <p:nvPr/>
        </p:nvSpPr>
        <p:spPr>
          <a:xfrm>
            <a:off x="762000" y="381000"/>
            <a:ext cx="2971800" cy="6858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5" name="Straight Arrow Connector 4"/>
          <p:cNvCxnSpPr/>
          <p:nvPr/>
        </p:nvCxnSpPr>
        <p:spPr>
          <a:xfrm rot="5400000" flipH="1" flipV="1">
            <a:off x="1524001" y="1903412"/>
            <a:ext cx="1676400" cy="317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1" name="TextBox 5"/>
          <p:cNvSpPr txBox="1">
            <a:spLocks noChangeArrowheads="1"/>
          </p:cNvSpPr>
          <p:nvPr/>
        </p:nvSpPr>
        <p:spPr bwMode="auto">
          <a:xfrm>
            <a:off x="1143000" y="2819400"/>
            <a:ext cx="2505075" cy="769938"/>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400">
                <a:solidFill>
                  <a:srgbClr val="FF0000"/>
                </a:solidFill>
                <a:latin typeface="Arial" panose="020B0604020202020204" pitchFamily="34" charset="0"/>
              </a:rPr>
              <a:t>Author(s)</a:t>
            </a:r>
          </a:p>
        </p:txBody>
      </p:sp>
    </p:spTree>
    <p:extLst>
      <p:ext uri="{BB962C8B-B14F-4D97-AF65-F5344CB8AC3E}">
        <p14:creationId xmlns:p14="http://schemas.microsoft.com/office/powerpoint/2010/main" val="10398970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3" name="Oval 2"/>
          <p:cNvSpPr/>
          <p:nvPr/>
        </p:nvSpPr>
        <p:spPr>
          <a:xfrm>
            <a:off x="3505200" y="457200"/>
            <a:ext cx="9144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5" name="Straight Arrow Connector 4"/>
          <p:cNvCxnSpPr/>
          <p:nvPr/>
        </p:nvCxnSpPr>
        <p:spPr>
          <a:xfrm rot="5400000" flipH="1" flipV="1">
            <a:off x="3124994" y="1828006"/>
            <a:ext cx="16764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25" name="TextBox 5"/>
          <p:cNvSpPr txBox="1">
            <a:spLocks noChangeArrowheads="1"/>
          </p:cNvSpPr>
          <p:nvPr/>
        </p:nvSpPr>
        <p:spPr bwMode="auto">
          <a:xfrm>
            <a:off x="3322638" y="2667000"/>
            <a:ext cx="1325562" cy="769938"/>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400">
                <a:solidFill>
                  <a:srgbClr val="FF0000"/>
                </a:solidFill>
                <a:latin typeface="Arial" panose="020B0604020202020204" pitchFamily="34" charset="0"/>
              </a:rPr>
              <a:t>Year</a:t>
            </a:r>
          </a:p>
        </p:txBody>
      </p:sp>
    </p:spTree>
    <p:extLst>
      <p:ext uri="{BB962C8B-B14F-4D97-AF65-F5344CB8AC3E}">
        <p14:creationId xmlns:p14="http://schemas.microsoft.com/office/powerpoint/2010/main" val="5048573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3" name="Oval 2"/>
          <p:cNvSpPr/>
          <p:nvPr/>
        </p:nvSpPr>
        <p:spPr>
          <a:xfrm>
            <a:off x="4191000" y="457200"/>
            <a:ext cx="36576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5" name="Straight Arrow Connector 4"/>
          <p:cNvCxnSpPr/>
          <p:nvPr/>
        </p:nvCxnSpPr>
        <p:spPr>
          <a:xfrm rot="5400000" flipH="1" flipV="1">
            <a:off x="2590801" y="1905000"/>
            <a:ext cx="1524000" cy="3175"/>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349" name="TextBox 5"/>
          <p:cNvSpPr txBox="1">
            <a:spLocks noChangeArrowheads="1"/>
          </p:cNvSpPr>
          <p:nvPr/>
        </p:nvSpPr>
        <p:spPr bwMode="auto">
          <a:xfrm>
            <a:off x="3322638" y="2667000"/>
            <a:ext cx="1230312" cy="769938"/>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400">
                <a:solidFill>
                  <a:srgbClr val="FF0000"/>
                </a:solidFill>
                <a:latin typeface="Arial" panose="020B0604020202020204" pitchFamily="34" charset="0"/>
              </a:rPr>
              <a:t>Title</a:t>
            </a:r>
          </a:p>
        </p:txBody>
      </p:sp>
      <p:sp>
        <p:nvSpPr>
          <p:cNvPr id="7" name="Oval 6"/>
          <p:cNvSpPr/>
          <p:nvPr/>
        </p:nvSpPr>
        <p:spPr>
          <a:xfrm>
            <a:off x="457200" y="762000"/>
            <a:ext cx="76200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8" name="Straight Arrow Connector 7"/>
          <p:cNvCxnSpPr/>
          <p:nvPr/>
        </p:nvCxnSpPr>
        <p:spPr>
          <a:xfrm rot="5400000" flipH="1" flipV="1">
            <a:off x="3963194" y="1218406"/>
            <a:ext cx="1905000" cy="9921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3796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3" name="Oval 2"/>
          <p:cNvSpPr/>
          <p:nvPr/>
        </p:nvSpPr>
        <p:spPr>
          <a:xfrm>
            <a:off x="533400" y="990600"/>
            <a:ext cx="32004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5" name="Straight Arrow Connector 4"/>
          <p:cNvCxnSpPr/>
          <p:nvPr/>
        </p:nvCxnSpPr>
        <p:spPr>
          <a:xfrm rot="5400000" flipH="1" flipV="1">
            <a:off x="1560513" y="2095500"/>
            <a:ext cx="1144588" cy="1587"/>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73" name="TextBox 5"/>
          <p:cNvSpPr txBox="1">
            <a:spLocks noChangeArrowheads="1"/>
          </p:cNvSpPr>
          <p:nvPr/>
        </p:nvSpPr>
        <p:spPr bwMode="auto">
          <a:xfrm>
            <a:off x="609600" y="2667000"/>
            <a:ext cx="8156575" cy="769938"/>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4400">
                <a:solidFill>
                  <a:srgbClr val="FF0000"/>
                </a:solidFill>
                <a:latin typeface="Arial" panose="020B0604020202020204" pitchFamily="34" charset="0"/>
              </a:rPr>
              <a:t>Unique global identifier (handle)</a:t>
            </a:r>
          </a:p>
        </p:txBody>
      </p:sp>
    </p:spTree>
    <p:extLst>
      <p:ext uri="{BB962C8B-B14F-4D97-AF65-F5344CB8AC3E}">
        <p14:creationId xmlns:p14="http://schemas.microsoft.com/office/powerpoint/2010/main" val="30262770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3" name="Oval 2"/>
          <p:cNvSpPr/>
          <p:nvPr/>
        </p:nvSpPr>
        <p:spPr>
          <a:xfrm>
            <a:off x="3581400" y="990600"/>
            <a:ext cx="44196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5" name="Straight Arrow Connector 4"/>
          <p:cNvCxnSpPr/>
          <p:nvPr/>
        </p:nvCxnSpPr>
        <p:spPr>
          <a:xfrm rot="5400000" flipH="1" flipV="1">
            <a:off x="5219700" y="2095500"/>
            <a:ext cx="114458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397" name="TextBox 5"/>
          <p:cNvSpPr txBox="1">
            <a:spLocks noChangeArrowheads="1"/>
          </p:cNvSpPr>
          <p:nvPr/>
        </p:nvSpPr>
        <p:spPr bwMode="auto">
          <a:xfrm>
            <a:off x="609600" y="2667000"/>
            <a:ext cx="8001000" cy="2862263"/>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a:solidFill>
                  <a:srgbClr val="FF0000"/>
                </a:solidFill>
                <a:latin typeface="Arial" panose="020B0604020202020204" pitchFamily="34" charset="0"/>
              </a:rPr>
              <a:t>Universal Numerical Fingerprint (UNF)</a:t>
            </a:r>
          </a:p>
          <a:p>
            <a:pPr eaLnBrk="1" hangingPunct="1">
              <a:spcBef>
                <a:spcPct val="0"/>
              </a:spcBef>
              <a:buFontTx/>
              <a:buNone/>
            </a:pPr>
            <a:endParaRPr lang="en-US" altLang="en-US" sz="3600">
              <a:solidFill>
                <a:srgbClr val="FF0000"/>
              </a:solidFill>
              <a:latin typeface="Arial" panose="020B0604020202020204" pitchFamily="34" charset="0"/>
            </a:endParaRPr>
          </a:p>
          <a:p>
            <a:pPr eaLnBrk="1" hangingPunct="1">
              <a:spcBef>
                <a:spcPct val="0"/>
              </a:spcBef>
              <a:buFontTx/>
              <a:buNone/>
            </a:pPr>
            <a:r>
              <a:rPr lang="en-US" altLang="en-US" sz="3600">
                <a:solidFill>
                  <a:srgbClr val="FF0000"/>
                </a:solidFill>
                <a:latin typeface="Arial" panose="020B0604020202020204" pitchFamily="34" charset="0"/>
              </a:rPr>
              <a:t>Based on a one-way algorithm applied to the data content*, designed to be independent of file format of the data</a:t>
            </a:r>
          </a:p>
        </p:txBody>
      </p:sp>
      <p:sp>
        <p:nvSpPr>
          <p:cNvPr id="59398" name="TextBox 6"/>
          <p:cNvSpPr txBox="1">
            <a:spLocks noChangeArrowheads="1"/>
          </p:cNvSpPr>
          <p:nvPr/>
        </p:nvSpPr>
        <p:spPr bwMode="auto">
          <a:xfrm>
            <a:off x="228600" y="59436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FF0000"/>
                </a:solidFill>
                <a:latin typeface="Arial" panose="020B0604020202020204" pitchFamily="34" charset="0"/>
              </a:rPr>
              <a:t>*Normalize values in various ways, encode as UTF-8 strings, then apply SHA256 hashing </a:t>
            </a:r>
          </a:p>
        </p:txBody>
      </p:sp>
    </p:spTree>
    <p:extLst>
      <p:ext uri="{BB962C8B-B14F-4D97-AF65-F5344CB8AC3E}">
        <p14:creationId xmlns:p14="http://schemas.microsoft.com/office/powerpoint/2010/main" val="28004939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p:cNvSpPr txBox="1">
            <a:spLocks noChangeArrowheads="1"/>
          </p:cNvSpPr>
          <p:nvPr/>
        </p:nvSpPr>
        <p:spPr bwMode="auto">
          <a:xfrm>
            <a:off x="838200" y="533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Gary King; Langche Zeng, 2006, "Replication Data Set for 'When Can History be Our Guide? The Pitfalls of Counterfactual Inference'" hdl:1902.1/DXRXCFAWPK UNF:3:DaYlT6QSX9r0D50ye+tXpA== Murray Research Archive [distributor]</a:t>
            </a:r>
          </a:p>
        </p:txBody>
      </p:sp>
      <p:sp>
        <p:nvSpPr>
          <p:cNvPr id="3" name="Oval 2"/>
          <p:cNvSpPr/>
          <p:nvPr/>
        </p:nvSpPr>
        <p:spPr>
          <a:xfrm>
            <a:off x="3048000" y="1371600"/>
            <a:ext cx="2362200" cy="381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cxnSp>
        <p:nvCxnSpPr>
          <p:cNvPr id="5" name="Straight Arrow Connector 4"/>
          <p:cNvCxnSpPr/>
          <p:nvPr/>
        </p:nvCxnSpPr>
        <p:spPr>
          <a:xfrm rot="5400000" flipH="1" flipV="1">
            <a:off x="3694113" y="2171700"/>
            <a:ext cx="992188" cy="1587"/>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1" name="TextBox 5"/>
          <p:cNvSpPr txBox="1">
            <a:spLocks noChangeArrowheads="1"/>
          </p:cNvSpPr>
          <p:nvPr/>
        </p:nvSpPr>
        <p:spPr bwMode="auto">
          <a:xfrm>
            <a:off x="609600" y="2667000"/>
            <a:ext cx="7924800" cy="1200150"/>
          </a:xfrm>
          <a:prstGeom prst="rect">
            <a:avLst/>
          </a:prstGeom>
          <a:noFill/>
          <a:ln w="508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a:solidFill>
                  <a:srgbClr val="FF0000"/>
                </a:solidFill>
                <a:latin typeface="Arial" panose="020B0604020202020204" pitchFamily="34" charset="0"/>
              </a:rPr>
              <a:t>Distributor (optional) = network type (based on a controlled vocabulary)</a:t>
            </a:r>
          </a:p>
        </p:txBody>
      </p:sp>
    </p:spTree>
    <p:extLst>
      <p:ext uri="{BB962C8B-B14F-4D97-AF65-F5344CB8AC3E}">
        <p14:creationId xmlns:p14="http://schemas.microsoft.com/office/powerpoint/2010/main" val="1319326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1531</TotalTime>
  <Words>7930</Words>
  <Application>Microsoft Office PowerPoint</Application>
  <PresentationFormat>On-screen Show (4:3)</PresentationFormat>
  <Paragraphs>817</Paragraphs>
  <Slides>108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Calibri</vt:lpstr>
      <vt:lpstr>Times New Roman</vt:lpstr>
      <vt:lpstr>Verdana</vt:lpstr>
      <vt:lpstr>Office Theme</vt:lpstr>
      <vt:lpstr>5.1 Levels of Representation and Curatorial Implications </vt:lpstr>
      <vt:lpstr>Outline</vt:lpstr>
      <vt:lpstr>The Hermeneutic Gap</vt:lpstr>
      <vt:lpstr>Bridging the Gap (Sort of)</vt:lpstr>
      <vt:lpstr>Resources are Limited, Meaning is Expensive</vt:lpstr>
      <vt:lpstr>PowerPoint Presentation</vt:lpstr>
      <vt:lpstr>Not just the Final Product:</vt:lpstr>
      <vt:lpstr>Bits will be Bits (But not for Long)</vt:lpstr>
      <vt:lpstr>Digital objects are sets of instructions for future interaction</vt:lpstr>
      <vt:lpstr>Layers and Abstraction</vt:lpstr>
      <vt:lpstr>Layers, Layers Everywhere</vt:lpstr>
      <vt:lpstr>PowerPoint Presentation</vt:lpstr>
      <vt:lpstr>What levels are most relevant to digital curation?  See:  Lee, Christopher A. “Digital Curation as Communication Mediation.” In Handbook of Technical Communication, edited by Alexander Mehler, Laurent Romary, and Dafydd Gibbon, 507-530.  Berlin: Mouton De Gruyter, 2012.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Stepping Above the Bits – Representation Information</vt:lpstr>
      <vt:lpstr>Representation Considerations</vt:lpstr>
      <vt:lpstr>PowerPoint Presentation</vt:lpstr>
      <vt:lpstr>Representation Information</vt:lpstr>
      <vt:lpstr>PowerPoint Presentation</vt:lpstr>
      <vt:lpstr>PowerPoint Presentation</vt:lpstr>
      <vt:lpstr>A Simple Example of Making Sense of a Bit Stream</vt:lpstr>
      <vt:lpstr>  00111100011101000110100101110100011011000110010100111110001001100111010101110101011011010110110001010101</vt:lpstr>
      <vt:lpstr>Hint: These are Bytes  00111100 01110100 01101001 01110100 01101100 01100101 00111110   00100110 01110101 01110101 01101101 01101100 01010101</vt:lpstr>
      <vt:lpstr>Add Byte-Level Encoding Knowledge:  This is ASCII   &lt;title&gt;&amp;Uuml;</vt:lpstr>
      <vt:lpstr>Add Data Structure Knowledge:  This is HTML  So text is intended to be a document title</vt:lpstr>
      <vt:lpstr>Add further character encoding knowledge:  HTML supports ISO 8859-1 character entities  &amp;Uuml; = “latin capital letter U with diaeresis”</vt:lpstr>
      <vt:lpstr>Add character rending (font) information:  Using Arial font, “latin capital letter U with diaeresis” can be rendered as the following glyph:                         Ü</vt:lpstr>
      <vt:lpstr>Things will often be much messier than the previous example.  Some complication factors...</vt:lpstr>
      <vt:lpstr>PowerPoint Presentation</vt:lpstr>
      <vt:lpstr>PowerPoint Presentation</vt:lpstr>
      <vt:lpstr>Formats that are proprietary or otherwise not sufficiently documented.</vt:lpstr>
      <vt:lpstr>Compression</vt:lpstr>
      <vt:lpstr>PowerPoint Presentation</vt:lpstr>
      <vt:lpstr>Three Levels of Compression*</vt:lpstr>
      <vt:lpstr>Encryption</vt:lpstr>
      <vt:lpstr>Encryption at Various Levels*</vt:lpstr>
      <vt:lpstr>Robustness of File Formats*</vt:lpstr>
      <vt:lpstr>Obsolescence</vt:lpstr>
      <vt:lpstr>What is “Long Term”?</vt:lpstr>
      <vt:lpstr>Risks Associated with Obsolescence</vt:lpstr>
      <vt:lpstr>Approaches to Preserving Layers of Meaning</vt:lpstr>
      <vt:lpstr>Significant Properties</vt:lpstr>
      <vt:lpstr>Defining Significant Properties can Serve a Variety of Purposes</vt:lpstr>
      <vt:lpstr>Traditional Dichotomy: Emulation vs. Transformation/Migration</vt:lpstr>
      <vt:lpstr>Emulation</vt:lpstr>
      <vt:lpstr>Migration</vt:lpstr>
      <vt:lpstr>Not Just “Emulation vs. Migration”</vt:lpstr>
      <vt:lpstr>Cost-Benefit Analysis of a Preservation Approach</vt:lpstr>
      <vt:lpstr>PowerPoint Presentation</vt:lpstr>
      <vt:lpstr>PowerPoint Presentation</vt:lpstr>
      <vt:lpstr>Using Properties in Making Guesses about Benefits</vt:lpstr>
      <vt:lpstr>Punch Line 1: No Such Thing as Benign Neglect</vt:lpstr>
      <vt:lpstr>Punch Line 2: Identify What’s Desirable &amp; What’s Possible </vt:lpstr>
      <vt:lpstr>PowerPoint Presentation</vt:lpstr>
      <vt:lpstr>Digital preservation is not an all-or-nothing proposition.</vt:lpstr>
      <vt:lpstr>Categories of Service</vt:lpstr>
      <vt:lpstr>Factors Defining Categories</vt:lpstr>
      <vt:lpstr>Access and Use Considerations</vt:lpstr>
      <vt:lpstr>Many More Decisions about Levels of Investment (Recall Categories of Service from Earlier)</vt:lpstr>
      <vt:lpstr>PowerPoint Presentation</vt:lpstr>
      <vt:lpstr>PowerPoint Presentation</vt:lpstr>
      <vt:lpstr>What is an Identifier?*</vt:lpstr>
      <vt:lpstr>PowerPoint Presentation</vt:lpstr>
      <vt:lpstr>Uses for Identifiers</vt:lpstr>
      <vt:lpstr>Accessing Digital Information </vt:lpstr>
      <vt:lpstr>Where it is – Going to specific location</vt:lpstr>
      <vt:lpstr>What it contains – Searching across contents of files themselves</vt:lpstr>
      <vt:lpstr>What is said about it – Use of surrogates</vt:lpstr>
      <vt:lpstr>Relying on External Surrogates to Get to Objects</vt:lpstr>
      <vt:lpstr>Think Globally, Name Locally</vt:lpstr>
      <vt:lpstr>Example: DOI</vt:lpstr>
      <vt:lpstr>Example: PURL</vt:lpstr>
      <vt:lpstr>Factors in ID Persistence</vt:lpstr>
      <vt:lpstr>Identification Depends on Socio-Technical Systems – Not Just Specific Names or Software</vt:lpstr>
      <vt:lpstr>Persistent Identifier Linking Infrastructure (PILIN) Project*</vt:lpstr>
      <vt:lpstr>Interoperability Framework for Persistent Identifiers (APARSEN Project)</vt:lpstr>
      <vt:lpstr>File Naming Decision – Human-Readable vs. Opaque</vt:lpstr>
      <vt:lpstr>Digital Resources to be Identified</vt:lpstr>
      <vt:lpstr>What is the Documentary Unit?</vt:lpstr>
      <vt:lpstr>The Reality of Getting to Digital Objects</vt:lpstr>
      <vt:lpstr>Citation Standard for Data Sets (Dataverse Network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OSC Standard Source Citations Mapped to Elements Required in IC Directive 206</vt:lpstr>
      <vt:lpstr>OSC Standard Source Citations Mapped to Elements Required in IC Directive 206</vt:lpstr>
      <vt:lpstr>Difficulties of Determining Use of Digital Resources</vt:lpstr>
      <vt:lpstr>Technical Layers Between User &amp; Document</vt:lpstr>
      <vt:lpstr>Organizational and institutional layers</vt:lpstr>
      <vt:lpstr>Ways to Identify a Persistent User</vt:lpstr>
      <vt:lpstr>How Does this Fit into the Information Seeking Process?</vt:lpstr>
      <vt:lpstr>What is the Documentary Unit?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Cal Lee</cp:lastModifiedBy>
  <cp:revision>53</cp:revision>
  <dcterms:created xsi:type="dcterms:W3CDTF">2016-01-09T21:52:11Z</dcterms:created>
  <dcterms:modified xsi:type="dcterms:W3CDTF">2016-08-01T17:28:30Z</dcterms:modified>
</cp:coreProperties>
</file>