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8"/>
  </p:notesMasterIdLst>
  <p:sldIdLst>
    <p:sldId id="256" r:id="rId2"/>
    <p:sldId id="269" r:id="rId3"/>
    <p:sldId id="390" r:id="rId4"/>
    <p:sldId id="378" r:id="rId5"/>
    <p:sldId id="379" r:id="rId6"/>
    <p:sldId id="263" r:id="rId7"/>
    <p:sldId id="264" r:id="rId8"/>
    <p:sldId id="265" r:id="rId9"/>
    <p:sldId id="266" r:id="rId10"/>
    <p:sldId id="267" r:id="rId11"/>
    <p:sldId id="391" r:id="rId12"/>
    <p:sldId id="392" r:id="rId13"/>
    <p:sldId id="376" r:id="rId14"/>
    <p:sldId id="385" r:id="rId15"/>
    <p:sldId id="268" r:id="rId16"/>
    <p:sldId id="393" r:id="rId17"/>
    <p:sldId id="386" r:id="rId18"/>
    <p:sldId id="270" r:id="rId19"/>
    <p:sldId id="271" r:id="rId20"/>
    <p:sldId id="272" r:id="rId21"/>
    <p:sldId id="273" r:id="rId22"/>
    <p:sldId id="274" r:id="rId23"/>
    <p:sldId id="275" r:id="rId24"/>
    <p:sldId id="375" r:id="rId25"/>
    <p:sldId id="276" r:id="rId26"/>
    <p:sldId id="277" r:id="rId27"/>
    <p:sldId id="278" r:id="rId28"/>
    <p:sldId id="279" r:id="rId29"/>
    <p:sldId id="280" r:id="rId30"/>
    <p:sldId id="281" r:id="rId31"/>
    <p:sldId id="282" r:id="rId32"/>
    <p:sldId id="283" r:id="rId33"/>
    <p:sldId id="284" r:id="rId34"/>
    <p:sldId id="377" r:id="rId35"/>
    <p:sldId id="285" r:id="rId36"/>
    <p:sldId id="286" r:id="rId37"/>
    <p:sldId id="287" r:id="rId38"/>
    <p:sldId id="288" r:id="rId39"/>
    <p:sldId id="289" r:id="rId40"/>
    <p:sldId id="290" r:id="rId41"/>
    <p:sldId id="291" r:id="rId42"/>
    <p:sldId id="292" r:id="rId43"/>
    <p:sldId id="293" r:id="rId44"/>
    <p:sldId id="295" r:id="rId45"/>
    <p:sldId id="296" r:id="rId46"/>
    <p:sldId id="387" r:id="rId47"/>
    <p:sldId id="297"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89"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84" r:id="rId126"/>
    <p:sldId id="383"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3605" autoAdjust="0"/>
  </p:normalViewPr>
  <p:slideViewPr>
    <p:cSldViewPr snapToGrid="0">
      <p:cViewPr varScale="1">
        <p:scale>
          <a:sx n="113" d="100"/>
          <a:sy n="113" d="100"/>
        </p:scale>
        <p:origin x="1224" y="9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69F66-C34B-4F19-BC8E-AEA551198532}" type="datetimeFigureOut">
              <a:rPr lang="en-US" smtClean="0"/>
              <a:t>8/1/2016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627C9-2B5D-43A9-8CD8-A93A2A08272D}" type="slidenum">
              <a:rPr lang="en-US" smtClean="0"/>
              <a:t>‹#›</a:t>
            </a:fld>
            <a:endParaRPr lang="en-US"/>
          </a:p>
        </p:txBody>
      </p:sp>
    </p:spTree>
    <p:extLst>
      <p:ext uri="{BB962C8B-B14F-4D97-AF65-F5344CB8AC3E}">
        <p14:creationId xmlns:p14="http://schemas.microsoft.com/office/powerpoint/2010/main" val="115562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a:t>
            </a:fld>
            <a:endParaRPr lang="en-US"/>
          </a:p>
        </p:txBody>
      </p:sp>
    </p:spTree>
    <p:extLst>
      <p:ext uri="{BB962C8B-B14F-4D97-AF65-F5344CB8AC3E}">
        <p14:creationId xmlns:p14="http://schemas.microsoft.com/office/powerpoint/2010/main" val="95549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DFB4D1-62F9-45C3-92A9-A372738BC989}" type="slidenum">
              <a:rPr lang="en-US" altLang="en-US" sz="1300" smtClean="0">
                <a:latin typeface="Arial" panose="020B0604020202020204" pitchFamily="34" charset="0"/>
              </a:rPr>
              <a:pPr>
                <a:spcBef>
                  <a:spcPct val="0"/>
                </a:spcBef>
              </a:pPr>
              <a:t>45</a:t>
            </a:fld>
            <a:endParaRPr lang="en-US" altLang="en-US" sz="1300" smtClean="0">
              <a:latin typeface="Arial" panose="020B0604020202020204" pitchFamily="34" charset="0"/>
            </a:endParaRPr>
          </a:p>
        </p:txBody>
      </p:sp>
    </p:spTree>
    <p:extLst>
      <p:ext uri="{BB962C8B-B14F-4D97-AF65-F5344CB8AC3E}">
        <p14:creationId xmlns:p14="http://schemas.microsoft.com/office/powerpoint/2010/main" val="200886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Calibri" panose="020F0502020204030204" pitchFamily="34" charset="0"/>
              </a:defRPr>
            </a:lvl2pPr>
            <a:lvl3pPr marL="1143000" indent="-228600" defTabSz="965200">
              <a:spcBef>
                <a:spcPct val="30000"/>
              </a:spcBef>
              <a:defRPr sz="1200">
                <a:solidFill>
                  <a:schemeClr val="tx1"/>
                </a:solidFill>
                <a:latin typeface="Calibri" panose="020F0502020204030204" pitchFamily="34" charset="0"/>
              </a:defRPr>
            </a:lvl3pPr>
            <a:lvl4pPr marL="1600200" indent="-228600" defTabSz="965200">
              <a:spcBef>
                <a:spcPct val="30000"/>
              </a:spcBef>
              <a:defRPr sz="1200">
                <a:solidFill>
                  <a:schemeClr val="tx1"/>
                </a:solidFill>
                <a:latin typeface="Calibri" panose="020F0502020204030204" pitchFamily="34" charset="0"/>
              </a:defRPr>
            </a:lvl4pPr>
            <a:lvl5pPr marL="2057400" indent="-228600" defTabSz="965200">
              <a:spcBef>
                <a:spcPct val="30000"/>
              </a:spcBef>
              <a:defRPr sz="1200">
                <a:solidFill>
                  <a:schemeClr val="tx1"/>
                </a:solidFill>
                <a:latin typeface="Calibri" panose="020F0502020204030204" pitchFamily="34" charset="0"/>
              </a:defRPr>
            </a:lvl5pPr>
            <a:lvl6pPr marL="2514600" indent="-228600" defTabSz="965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5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5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5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2901D1-4C1C-42E6-9B6F-E96E81D30F67}" type="slidenum">
              <a:rPr lang="en-US" altLang="en-US" sz="1300" smtClean="0"/>
              <a:pPr>
                <a:spcBef>
                  <a:spcPct val="0"/>
                </a:spcBef>
              </a:pPr>
              <a:t>60</a:t>
            </a:fld>
            <a:endParaRPr lang="en-US" altLang="en-US" sz="1300"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endParaRPr lang="en-US" altLang="en-US" sz="900" smtClean="0"/>
          </a:p>
        </p:txBody>
      </p:sp>
    </p:spTree>
    <p:extLst>
      <p:ext uri="{BB962C8B-B14F-4D97-AF65-F5344CB8AC3E}">
        <p14:creationId xmlns:p14="http://schemas.microsoft.com/office/powerpoint/2010/main" val="290477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smtClean="0">
                <a:latin typeface="Arial" panose="020B0604020202020204" pitchFamily="34" charset="0"/>
              </a:rPr>
              <a:t>“Whoever takes the decision that a particular digital object should be preserved will have to decide what properties are to be regarded as significant. The submission agreement could usefully specify a list of significant properties.” (CEDARS)1</a:t>
            </a:r>
          </a:p>
          <a:p>
            <a:endParaRPr lang="en-US" altLang="en-US" sz="1000" smtClean="0">
              <a:latin typeface="Arial" panose="020B0604020202020204" pitchFamily="34" charset="0"/>
            </a:endParaRPr>
          </a:p>
          <a:p>
            <a:r>
              <a:rPr lang="en-US" altLang="en-US" sz="1000" smtClean="0">
                <a:latin typeface="Arial" panose="020B0604020202020204" pitchFamily="34" charset="0"/>
              </a:rPr>
              <a:t>Essence = “characteristics that must be preserved for the record to maintain its meaning over time”</a:t>
            </a:r>
            <a:r>
              <a:rPr lang="en-US" altLang="en-US" sz="1000" baseline="30000" smtClean="0">
                <a:latin typeface="Arial" panose="020B0604020202020204" pitchFamily="34" charset="0"/>
              </a:rPr>
              <a:t>2</a:t>
            </a:r>
            <a:endParaRPr lang="en-US" altLang="en-US" sz="1000" smtClean="0">
              <a:latin typeface="Arial" panose="020B0604020202020204" pitchFamily="34" charset="0"/>
            </a:endParaRPr>
          </a:p>
          <a:p>
            <a:endParaRPr lang="en-US" altLang="en-US" sz="1000" smtClean="0">
              <a:latin typeface="Arial" panose="020B0604020202020204" pitchFamily="34" charset="0"/>
            </a:endParaRPr>
          </a:p>
          <a:p>
            <a:endParaRPr lang="en-US" altLang="en-US" sz="1000" smtClean="0">
              <a:latin typeface="Arial" panose="020B0604020202020204" pitchFamily="34" charset="0"/>
            </a:endParaRPr>
          </a:p>
          <a:p>
            <a:r>
              <a:rPr lang="en-US" altLang="en-US" sz="1000" smtClean="0">
                <a:latin typeface="Arial" panose="020B0604020202020204" pitchFamily="34" charset="0"/>
              </a:rPr>
              <a:t>1. Holdsworth, David, and Derek M. Sergeant. "A Blueprint for Representation Information in the OAIS Model." Paper presented at the IEEE Symposium on Mass Storage Systems, College Park, Maryland, USA, March 27-30, 2000.</a:t>
            </a:r>
          </a:p>
          <a:p>
            <a:endParaRPr lang="en-US" altLang="en-US" sz="1000" smtClean="0">
              <a:latin typeface="Arial" panose="020B0604020202020204" pitchFamily="34" charset="0"/>
            </a:endParaRPr>
          </a:p>
          <a:p>
            <a:r>
              <a:rPr lang="en-US" altLang="en-US" sz="1000" smtClean="0">
                <a:latin typeface="Arial" panose="020B0604020202020204" pitchFamily="34" charset="0"/>
              </a:rPr>
              <a:t>2. 3. Heslop, Helen, Simon Davis, and Andrew Wilson. "An Approach to the Preservation of Digital Records." National Archives of Australia, 2002.</a:t>
            </a:r>
          </a:p>
          <a:p>
            <a:endParaRPr lang="en-US" altLang="en-US" smtClean="0">
              <a:latin typeface="Arial" panose="020B0604020202020204" pitchFamily="34" charset="0"/>
            </a:endParaRPr>
          </a:p>
          <a:p>
            <a:r>
              <a:rPr lang="en-US" altLang="en-US" smtClean="0">
                <a:latin typeface="Arial" panose="020B0604020202020204" pitchFamily="34" charset="0"/>
              </a:rPr>
              <a:t> </a:t>
            </a:r>
            <a:endParaRPr lang="en-US" altLang="en-US" baseline="30000" smtClean="0">
              <a:latin typeface="Arial" panose="020B0604020202020204" pitchFamily="34" charset="0"/>
            </a:endParaRPr>
          </a:p>
          <a:p>
            <a:endParaRPr lang="en-US" altLang="en-US" smtClean="0">
              <a:latin typeface="Arial" panose="020B0604020202020204" pitchFamily="34"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Calibri" panose="020F0502020204030204" pitchFamily="34" charset="0"/>
              </a:defRPr>
            </a:lvl1pPr>
            <a:lvl2pPr marL="742950" indent="-285750" defTabSz="963613">
              <a:spcBef>
                <a:spcPct val="30000"/>
              </a:spcBef>
              <a:defRPr sz="1200">
                <a:solidFill>
                  <a:schemeClr val="tx1"/>
                </a:solidFill>
                <a:latin typeface="Calibri" panose="020F0502020204030204" pitchFamily="34" charset="0"/>
              </a:defRPr>
            </a:lvl2pPr>
            <a:lvl3pPr marL="1143000" indent="-228600" defTabSz="963613">
              <a:spcBef>
                <a:spcPct val="30000"/>
              </a:spcBef>
              <a:defRPr sz="1200">
                <a:solidFill>
                  <a:schemeClr val="tx1"/>
                </a:solidFill>
                <a:latin typeface="Calibri" panose="020F0502020204030204" pitchFamily="34" charset="0"/>
              </a:defRPr>
            </a:lvl3pPr>
            <a:lvl4pPr marL="1600200" indent="-228600" defTabSz="963613">
              <a:spcBef>
                <a:spcPct val="30000"/>
              </a:spcBef>
              <a:defRPr sz="1200">
                <a:solidFill>
                  <a:schemeClr val="tx1"/>
                </a:solidFill>
                <a:latin typeface="Calibri" panose="020F0502020204030204" pitchFamily="34" charset="0"/>
              </a:defRPr>
            </a:lvl4pPr>
            <a:lvl5pPr marL="2057400" indent="-228600" defTabSz="963613">
              <a:spcBef>
                <a:spcPct val="30000"/>
              </a:spcBef>
              <a:defRPr sz="1200">
                <a:solidFill>
                  <a:schemeClr val="tx1"/>
                </a:solidFill>
                <a:latin typeface="Calibri" panose="020F0502020204030204" pitchFamily="34" charset="0"/>
              </a:defRPr>
            </a:lvl5pPr>
            <a:lvl6pPr marL="2514600" indent="-228600" defTabSz="96361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361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361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361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1F9C9A5-CC6C-4BE6-BCF5-3EC7658F038E}" type="slidenum">
              <a:rPr lang="en-US" altLang="en-US" sz="1300" smtClean="0">
                <a:latin typeface="Arial" panose="020B0604020202020204" pitchFamily="34" charset="0"/>
              </a:rPr>
              <a:pPr>
                <a:spcBef>
                  <a:spcPct val="0"/>
                </a:spcBef>
              </a:pPr>
              <a:t>65</a:t>
            </a:fld>
            <a:endParaRPr lang="en-US" altLang="en-US" sz="1300" smtClean="0">
              <a:latin typeface="Arial" panose="020B0604020202020204" pitchFamily="34" charset="0"/>
            </a:endParaRPr>
          </a:p>
        </p:txBody>
      </p:sp>
    </p:spTree>
    <p:extLst>
      <p:ext uri="{BB962C8B-B14F-4D97-AF65-F5344CB8AC3E}">
        <p14:creationId xmlns:p14="http://schemas.microsoft.com/office/powerpoint/2010/main" val="400303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latin typeface="Arial" panose="020B0604020202020204" pitchFamily="34" charset="0"/>
              </a:rPr>
              <a:t>Measured properties are essential area of inquiry, since manual identification should  be reserved for initial investigation of new formats/collections, quality assurance on subsets &amp; exceptions</a:t>
            </a: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Calibri" panose="020F0502020204030204" pitchFamily="34" charset="0"/>
              </a:defRPr>
            </a:lvl1pPr>
            <a:lvl2pPr marL="742950" indent="-285750" defTabSz="963613">
              <a:spcBef>
                <a:spcPct val="30000"/>
              </a:spcBef>
              <a:defRPr sz="1200">
                <a:solidFill>
                  <a:schemeClr val="tx1"/>
                </a:solidFill>
                <a:latin typeface="Calibri" panose="020F0502020204030204" pitchFamily="34" charset="0"/>
              </a:defRPr>
            </a:lvl2pPr>
            <a:lvl3pPr marL="1143000" indent="-228600" defTabSz="963613">
              <a:spcBef>
                <a:spcPct val="30000"/>
              </a:spcBef>
              <a:defRPr sz="1200">
                <a:solidFill>
                  <a:schemeClr val="tx1"/>
                </a:solidFill>
                <a:latin typeface="Calibri" panose="020F0502020204030204" pitchFamily="34" charset="0"/>
              </a:defRPr>
            </a:lvl3pPr>
            <a:lvl4pPr marL="1600200" indent="-228600" defTabSz="963613">
              <a:spcBef>
                <a:spcPct val="30000"/>
              </a:spcBef>
              <a:defRPr sz="1200">
                <a:solidFill>
                  <a:schemeClr val="tx1"/>
                </a:solidFill>
                <a:latin typeface="Calibri" panose="020F0502020204030204" pitchFamily="34" charset="0"/>
              </a:defRPr>
            </a:lvl4pPr>
            <a:lvl5pPr marL="2057400" indent="-228600" defTabSz="963613">
              <a:spcBef>
                <a:spcPct val="30000"/>
              </a:spcBef>
              <a:defRPr sz="1200">
                <a:solidFill>
                  <a:schemeClr val="tx1"/>
                </a:solidFill>
                <a:latin typeface="Calibri" panose="020F0502020204030204" pitchFamily="34" charset="0"/>
              </a:defRPr>
            </a:lvl5pPr>
            <a:lvl6pPr marL="2514600" indent="-228600" defTabSz="96361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361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361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361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E476DB-A1F9-4E95-AF66-6A2A0ED8144E}" type="slidenum">
              <a:rPr lang="en-US" altLang="en-US" sz="1300" smtClean="0">
                <a:latin typeface="Arial" panose="020B0604020202020204" pitchFamily="34" charset="0"/>
              </a:rPr>
              <a:pPr>
                <a:spcBef>
                  <a:spcPct val="0"/>
                </a:spcBef>
              </a:pPr>
              <a:t>66</a:t>
            </a:fld>
            <a:endParaRPr lang="en-US" altLang="en-US" sz="1300" smtClean="0">
              <a:latin typeface="Arial" panose="020B0604020202020204" pitchFamily="34" charset="0"/>
            </a:endParaRPr>
          </a:p>
        </p:txBody>
      </p:sp>
    </p:spTree>
    <p:extLst>
      <p:ext uri="{BB962C8B-B14F-4D97-AF65-F5344CB8AC3E}">
        <p14:creationId xmlns:p14="http://schemas.microsoft.com/office/powerpoint/2010/main" val="3425761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itchFamily="34" charset="-128"/>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6288" indent="-298450">
              <a:spcBef>
                <a:spcPct val="30000"/>
              </a:spcBef>
              <a:defRPr sz="1200">
                <a:solidFill>
                  <a:schemeClr val="tx1"/>
                </a:solidFill>
                <a:latin typeface="Calibri" panose="020F0502020204030204" pitchFamily="34" charset="0"/>
              </a:defRPr>
            </a:lvl2pPr>
            <a:lvl3pPr marL="1195388" indent="-238125">
              <a:spcBef>
                <a:spcPct val="30000"/>
              </a:spcBef>
              <a:defRPr sz="1200">
                <a:solidFill>
                  <a:schemeClr val="tx1"/>
                </a:solidFill>
                <a:latin typeface="Calibri" panose="020F0502020204030204" pitchFamily="34" charset="0"/>
              </a:defRPr>
            </a:lvl3pPr>
            <a:lvl4pPr marL="1673225" indent="-238125">
              <a:spcBef>
                <a:spcPct val="30000"/>
              </a:spcBef>
              <a:defRPr sz="1200">
                <a:solidFill>
                  <a:schemeClr val="tx1"/>
                </a:solidFill>
                <a:latin typeface="Calibri" panose="020F0502020204030204" pitchFamily="34" charset="0"/>
              </a:defRPr>
            </a:lvl4pPr>
            <a:lvl5pPr marL="2151063" indent="-238125">
              <a:spcBef>
                <a:spcPct val="30000"/>
              </a:spcBef>
              <a:defRPr sz="1200">
                <a:solidFill>
                  <a:schemeClr val="tx1"/>
                </a:solidFill>
                <a:latin typeface="Calibri" panose="020F0502020204030204" pitchFamily="34" charset="0"/>
              </a:defRPr>
            </a:lvl5pPr>
            <a:lvl6pPr marL="2608263" indent="-238125" eaLnBrk="0" fontAlgn="base" hangingPunct="0">
              <a:spcBef>
                <a:spcPct val="30000"/>
              </a:spcBef>
              <a:spcAft>
                <a:spcPct val="0"/>
              </a:spcAft>
              <a:defRPr sz="1200">
                <a:solidFill>
                  <a:schemeClr val="tx1"/>
                </a:solidFill>
                <a:latin typeface="Calibri" panose="020F0502020204030204" pitchFamily="34" charset="0"/>
              </a:defRPr>
            </a:lvl6pPr>
            <a:lvl7pPr marL="3065463" indent="-238125" eaLnBrk="0" fontAlgn="base" hangingPunct="0">
              <a:spcBef>
                <a:spcPct val="30000"/>
              </a:spcBef>
              <a:spcAft>
                <a:spcPct val="0"/>
              </a:spcAft>
              <a:defRPr sz="1200">
                <a:solidFill>
                  <a:schemeClr val="tx1"/>
                </a:solidFill>
                <a:latin typeface="Calibri" panose="020F0502020204030204" pitchFamily="34" charset="0"/>
              </a:defRPr>
            </a:lvl7pPr>
            <a:lvl8pPr marL="3522663" indent="-238125" eaLnBrk="0" fontAlgn="base" hangingPunct="0">
              <a:spcBef>
                <a:spcPct val="30000"/>
              </a:spcBef>
              <a:spcAft>
                <a:spcPct val="0"/>
              </a:spcAft>
              <a:defRPr sz="1200">
                <a:solidFill>
                  <a:schemeClr val="tx1"/>
                </a:solidFill>
                <a:latin typeface="Calibri" panose="020F0502020204030204" pitchFamily="34" charset="0"/>
              </a:defRPr>
            </a:lvl8pPr>
            <a:lvl9pPr marL="3979863" indent="-23812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904987-2CCA-4CC2-B7BD-FCBA3C22BDD8}" type="slidenum">
              <a:rPr lang="en-US" altLang="en-US" sz="1300" smtClean="0">
                <a:latin typeface="Arial" panose="020B0604020202020204" pitchFamily="34" charset="0"/>
                <a:ea typeface="ＭＳ Ｐゴシック" pitchFamily="34" charset="-128"/>
              </a:rPr>
              <a:pPr>
                <a:spcBef>
                  <a:spcPct val="0"/>
                </a:spcBef>
              </a:pPr>
              <a:t>87</a:t>
            </a:fld>
            <a:endParaRPr lang="en-US" altLang="en-US" sz="1300" smtClean="0">
              <a:latin typeface="Arial" panose="020B0604020202020204" pitchFamily="34" charset="0"/>
              <a:ea typeface="ＭＳ Ｐゴシック" pitchFamily="34" charset="-128"/>
            </a:endParaRPr>
          </a:p>
        </p:txBody>
      </p:sp>
    </p:spTree>
    <p:extLst>
      <p:ext uri="{BB962C8B-B14F-4D97-AF65-F5344CB8AC3E}">
        <p14:creationId xmlns:p14="http://schemas.microsoft.com/office/powerpoint/2010/main" val="336249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787E38-D004-49BE-B435-F4C7CF8C72D9}"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Defining the Problem Space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51368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EE3436-F77D-4BC9-A0D5-3319B3835AA1}"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Defining the Problem Space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37760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20555-E4F7-47D2-8BFA-DFEAE8D19CC7}"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Defining the Problem Space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04836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994254-FE23-4F57-8695-195A303540D0}"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Defining the Problem Space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079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F64C3E-A63B-44BC-B85C-BBD686B462DB}"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Defining the Problem Space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04777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4711CB-8D64-4239-AE30-89323111FA34}" type="datetime1">
              <a:rPr lang="en-US" smtClean="0"/>
              <a:t>8/1/2016</a:t>
            </a:fld>
            <a:endParaRPr lang="en-US"/>
          </a:p>
        </p:txBody>
      </p:sp>
      <p:sp>
        <p:nvSpPr>
          <p:cNvPr id="6" name="Footer Placeholder 5"/>
          <p:cNvSpPr>
            <a:spLocks noGrp="1"/>
          </p:cNvSpPr>
          <p:nvPr>
            <p:ph type="ftr" sz="quarter" idx="11"/>
          </p:nvPr>
        </p:nvSpPr>
        <p:spPr/>
        <p:txBody>
          <a:bodyPr/>
          <a:lstStyle/>
          <a:p>
            <a:r>
              <a:rPr lang="en-US" smtClean="0"/>
              <a:t>Cal Lee - Defining the Problem Space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414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3E87E-CDC7-48C3-ACCB-AE6E169AE347}" type="datetime1">
              <a:rPr lang="en-US" smtClean="0"/>
              <a:t>8/1/2016</a:t>
            </a:fld>
            <a:endParaRPr lang="en-US"/>
          </a:p>
        </p:txBody>
      </p:sp>
      <p:sp>
        <p:nvSpPr>
          <p:cNvPr id="8" name="Footer Placeholder 7"/>
          <p:cNvSpPr>
            <a:spLocks noGrp="1"/>
          </p:cNvSpPr>
          <p:nvPr>
            <p:ph type="ftr" sz="quarter" idx="11"/>
          </p:nvPr>
        </p:nvSpPr>
        <p:spPr/>
        <p:txBody>
          <a:bodyPr/>
          <a:lstStyle/>
          <a:p>
            <a:r>
              <a:rPr lang="en-US" smtClean="0"/>
              <a:t>Cal Lee - Defining the Problem Space</a:t>
            </a:r>
            <a:endParaRPr lang="en-US"/>
          </a:p>
        </p:txBody>
      </p:sp>
      <p:sp>
        <p:nvSpPr>
          <p:cNvPr id="9" name="Slide Number Placeholder 8"/>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53387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C759E-EDB9-4D83-AF2E-22C343ABFF8F}" type="datetime1">
              <a:rPr lang="en-US" smtClean="0"/>
              <a:t>8/1/2016</a:t>
            </a:fld>
            <a:endParaRPr lang="en-US"/>
          </a:p>
        </p:txBody>
      </p:sp>
      <p:sp>
        <p:nvSpPr>
          <p:cNvPr id="4" name="Footer Placeholder 3"/>
          <p:cNvSpPr>
            <a:spLocks noGrp="1"/>
          </p:cNvSpPr>
          <p:nvPr>
            <p:ph type="ftr" sz="quarter" idx="11"/>
          </p:nvPr>
        </p:nvSpPr>
        <p:spPr/>
        <p:txBody>
          <a:bodyPr/>
          <a:lstStyle/>
          <a:p>
            <a:r>
              <a:rPr lang="en-US" smtClean="0"/>
              <a:t>Cal Lee - Defining the Problem Space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44474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AD575-3FF2-4253-8D3B-C54049851211}" type="datetime1">
              <a:rPr lang="en-US" smtClean="0"/>
              <a:t>8/1/2016</a:t>
            </a:fld>
            <a:endParaRPr lang="en-US"/>
          </a:p>
        </p:txBody>
      </p:sp>
      <p:sp>
        <p:nvSpPr>
          <p:cNvPr id="3" name="Footer Placeholder 2"/>
          <p:cNvSpPr>
            <a:spLocks noGrp="1"/>
          </p:cNvSpPr>
          <p:nvPr>
            <p:ph type="ftr" sz="quarter" idx="11"/>
          </p:nvPr>
        </p:nvSpPr>
        <p:spPr/>
        <p:txBody>
          <a:bodyPr/>
          <a:lstStyle/>
          <a:p>
            <a:r>
              <a:rPr lang="en-US" smtClean="0"/>
              <a:t>Cal Lee - Defining the Problem Space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1535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92B626-A507-4202-BED7-FD708BCCC379}" type="datetime1">
              <a:rPr lang="en-US" smtClean="0"/>
              <a:t>8/1/2016</a:t>
            </a:fld>
            <a:endParaRPr lang="en-US"/>
          </a:p>
        </p:txBody>
      </p:sp>
      <p:sp>
        <p:nvSpPr>
          <p:cNvPr id="6" name="Footer Placeholder 5"/>
          <p:cNvSpPr>
            <a:spLocks noGrp="1"/>
          </p:cNvSpPr>
          <p:nvPr>
            <p:ph type="ftr" sz="quarter" idx="11"/>
          </p:nvPr>
        </p:nvSpPr>
        <p:spPr/>
        <p:txBody>
          <a:bodyPr/>
          <a:lstStyle/>
          <a:p>
            <a:r>
              <a:rPr lang="en-US" smtClean="0"/>
              <a:t>Cal Lee - Defining the Problem Space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29996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805B0-AA93-4CE3-9795-BE2FDFBF1DD8}" type="datetime1">
              <a:rPr lang="en-US" smtClean="0"/>
              <a:t>8/1/2016</a:t>
            </a:fld>
            <a:endParaRPr lang="en-US"/>
          </a:p>
        </p:txBody>
      </p:sp>
      <p:sp>
        <p:nvSpPr>
          <p:cNvPr id="6" name="Footer Placeholder 5"/>
          <p:cNvSpPr>
            <a:spLocks noGrp="1"/>
          </p:cNvSpPr>
          <p:nvPr>
            <p:ph type="ftr" sz="quarter" idx="11"/>
          </p:nvPr>
        </p:nvSpPr>
        <p:spPr/>
        <p:txBody>
          <a:bodyPr/>
          <a:lstStyle/>
          <a:p>
            <a:r>
              <a:rPr lang="en-US" smtClean="0"/>
              <a:t>Cal Lee - Defining the Problem Space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8329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88000" r="70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D735F-07D2-4A86-BCED-C4F5CCDCD61E}" type="datetime1">
              <a:rPr lang="en-US" smtClean="0"/>
              <a:t>8/1/2016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Cal Lee - Defining the Problem Space</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11958-1960-4AC3-B3FE-C8FF6A01984A}" type="slidenum">
              <a:rPr lang="en-US" smtClean="0"/>
              <a:t>‹#›</a:t>
            </a:fld>
            <a:endParaRPr lang="en-US"/>
          </a:p>
        </p:txBody>
      </p:sp>
    </p:spTree>
    <p:extLst>
      <p:ext uri="{BB962C8B-B14F-4D97-AF65-F5344CB8AC3E}">
        <p14:creationId xmlns:p14="http://schemas.microsoft.com/office/powerpoint/2010/main" val="70736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390" y="751974"/>
            <a:ext cx="8351134" cy="2387600"/>
          </a:xfrm>
        </p:spPr>
        <p:txBody>
          <a:bodyPr>
            <a:noAutofit/>
          </a:bodyPr>
          <a:lstStyle/>
          <a:p>
            <a:r>
              <a:rPr lang="en-US" sz="3800" b="1" dirty="0" smtClean="0">
                <a:latin typeface="Verdana" panose="020B0604030504040204" pitchFamily="34" charset="0"/>
                <a:ea typeface="Verdana" panose="020B0604030504040204" pitchFamily="34" charset="0"/>
                <a:cs typeface="Verdana" panose="020B0604030504040204" pitchFamily="34" charset="0"/>
              </a:rPr>
              <a:t>5.2</a:t>
            </a:r>
            <a:r>
              <a:rPr lang="en-US" sz="3800" dirty="0" smtClean="0">
                <a:latin typeface="Verdana" panose="020B0604030504040204" pitchFamily="34" charset="0"/>
                <a:ea typeface="Verdana" panose="020B0604030504040204" pitchFamily="34" charset="0"/>
                <a:cs typeface="Verdana" panose="020B0604030504040204" pitchFamily="34" charset="0"/>
              </a:rPr>
              <a:t> </a:t>
            </a:r>
            <a:r>
              <a:rPr lang="en-US" sz="3800" dirty="0"/>
              <a:t>Defining the Problem Space - Identifying Requirements and Responsibilities</a:t>
            </a:r>
          </a:p>
        </p:txBody>
      </p:sp>
      <p:sp>
        <p:nvSpPr>
          <p:cNvPr id="3" name="Subtitle 2"/>
          <p:cNvSpPr>
            <a:spLocks noGrp="1"/>
          </p:cNvSpPr>
          <p:nvPr>
            <p:ph type="subTitle" idx="1"/>
          </p:nvPr>
        </p:nvSpPr>
        <p:spPr>
          <a:xfrm>
            <a:off x="1143000" y="3796914"/>
            <a:ext cx="6858000" cy="1655762"/>
          </a:xfrm>
        </p:spPr>
        <p:txBody>
          <a:bodyPr>
            <a:normAutofit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Christopher (Cal) Lee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callee@ils.unc.edu</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June 15, 2016</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4752177" y="5942661"/>
            <a:ext cx="4118974" cy="738664"/>
          </a:xfrm>
          <a:prstGeom prst="rect">
            <a:avLst/>
          </a:prstGeom>
          <a:noFill/>
        </p:spPr>
        <p:txBody>
          <a:bodyPr wrap="square" rtlCol="0">
            <a:spAutoFit/>
          </a:bodyPr>
          <a:lstStyle/>
          <a:p>
            <a:pPr algn="r"/>
            <a:r>
              <a:rPr lang="en-US" sz="1400" dirty="0" smtClean="0">
                <a:latin typeface="Verdana" panose="020B0604030504040204" pitchFamily="34" charset="0"/>
                <a:ea typeface="Verdana" panose="020B0604030504040204" pitchFamily="34" charset="0"/>
                <a:cs typeface="Verdana" panose="020B0604030504040204" pitchFamily="34" charset="0"/>
              </a:rPr>
              <a:t>Open Source Center</a:t>
            </a:r>
          </a:p>
          <a:p>
            <a:pPr algn="r"/>
            <a:r>
              <a:rPr lang="en-US" sz="1400" dirty="0" smtClean="0">
                <a:latin typeface="Verdana" panose="020B0604030504040204" pitchFamily="34" charset="0"/>
                <a:ea typeface="Verdana" panose="020B0604030504040204" pitchFamily="34" charset="0"/>
                <a:cs typeface="Verdana" panose="020B0604030504040204" pitchFamily="34" charset="0"/>
              </a:rPr>
              <a:t>Reston</a:t>
            </a:r>
            <a:r>
              <a:rPr lang="en-US" sz="1400" dirty="0">
                <a:latin typeface="Verdana" panose="020B0604030504040204" pitchFamily="34" charset="0"/>
                <a:ea typeface="Verdana" panose="020B0604030504040204" pitchFamily="34" charset="0"/>
                <a:cs typeface="Verdana" panose="020B0604030504040204" pitchFamily="34" charset="0"/>
              </a:rPr>
              <a:t>, VA, USA</a:t>
            </a:r>
          </a:p>
          <a:p>
            <a:pPr algn="r"/>
            <a:r>
              <a:rPr lang="en-US" sz="1400" dirty="0" smtClean="0">
                <a:latin typeface="Verdana" panose="020B0604030504040204" pitchFamily="34" charset="0"/>
                <a:ea typeface="Verdana" panose="020B0604030504040204" pitchFamily="34" charset="0"/>
                <a:cs typeface="Verdana" panose="020B0604030504040204" pitchFamily="34" charset="0"/>
              </a:rPr>
              <a:t>June 9-22, </a:t>
            </a:r>
            <a:r>
              <a:rPr lang="en-US" sz="1400" dirty="0">
                <a:latin typeface="Verdana" panose="020B0604030504040204" pitchFamily="34" charset="0"/>
                <a:ea typeface="Verdana" panose="020B0604030504040204" pitchFamily="34" charset="0"/>
                <a:cs typeface="Verdana" panose="020B0604030504040204" pitchFamily="34" charset="0"/>
              </a:rPr>
              <a:t>2016</a:t>
            </a:r>
          </a:p>
        </p:txBody>
      </p:sp>
    </p:spTree>
    <p:extLst>
      <p:ext uri="{BB962C8B-B14F-4D97-AF65-F5344CB8AC3E}">
        <p14:creationId xmlns:p14="http://schemas.microsoft.com/office/powerpoint/2010/main" val="1977346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65667" y="101604"/>
            <a:ext cx="8229600" cy="1143000"/>
          </a:xfrm>
        </p:spPr>
        <p:txBody>
          <a:bodyPr/>
          <a:lstStyle/>
          <a:p>
            <a:pPr eaLnBrk="1" hangingPunct="1"/>
            <a:r>
              <a:rPr lang="en-US" altLang="en-US" sz="3200" smtClean="0"/>
              <a:t>Format and Content of Retention Schedules</a:t>
            </a:r>
          </a:p>
        </p:txBody>
      </p:sp>
      <p:sp>
        <p:nvSpPr>
          <p:cNvPr id="14339" name="Content Placeholder 2"/>
          <p:cNvSpPr>
            <a:spLocks noGrp="1"/>
          </p:cNvSpPr>
          <p:nvPr>
            <p:ph idx="1"/>
          </p:nvPr>
        </p:nvSpPr>
        <p:spPr>
          <a:xfrm>
            <a:off x="457200" y="1628067"/>
            <a:ext cx="8229600" cy="4895126"/>
          </a:xfrm>
        </p:spPr>
        <p:txBody>
          <a:bodyPr>
            <a:normAutofit/>
          </a:bodyPr>
          <a:lstStyle/>
          <a:p>
            <a:pPr eaLnBrk="1" hangingPunct="1"/>
            <a:r>
              <a:rPr lang="en-US" altLang="en-US" sz="2200" dirty="0" smtClean="0"/>
              <a:t>Format and presentation varies significantly</a:t>
            </a:r>
          </a:p>
          <a:p>
            <a:pPr eaLnBrk="1" hangingPunct="1"/>
            <a:r>
              <a:rPr lang="en-US" altLang="en-US" sz="2200" dirty="0" smtClean="0"/>
              <a:t>Common elements:</a:t>
            </a:r>
          </a:p>
          <a:p>
            <a:pPr lvl="1" eaLnBrk="1" hangingPunct="1"/>
            <a:r>
              <a:rPr lang="en-US" altLang="en-US" sz="2200" dirty="0" smtClean="0"/>
              <a:t>Series name</a:t>
            </a:r>
          </a:p>
          <a:p>
            <a:pPr lvl="1" eaLnBrk="1" hangingPunct="1"/>
            <a:r>
              <a:rPr lang="en-US" altLang="en-US" sz="2200" dirty="0" smtClean="0"/>
              <a:t>Series description</a:t>
            </a:r>
          </a:p>
          <a:p>
            <a:pPr lvl="1" eaLnBrk="1" hangingPunct="1"/>
            <a:r>
              <a:rPr lang="en-US" altLang="en-US" sz="2200" dirty="0" smtClean="0"/>
              <a:t>Period – how long (absolute time or event-based)</a:t>
            </a:r>
          </a:p>
          <a:p>
            <a:pPr lvl="1" eaLnBrk="1" hangingPunct="1"/>
            <a:r>
              <a:rPr lang="en-US" altLang="en-US" sz="2200" dirty="0" smtClean="0"/>
              <a:t>Disposition – what to do at end of period</a:t>
            </a:r>
          </a:p>
          <a:p>
            <a:pPr lvl="1" eaLnBrk="1" hangingPunct="1"/>
            <a:r>
              <a:rPr lang="en-US" altLang="en-US" sz="2200" dirty="0" smtClean="0"/>
              <a:t>Authority – basis for assigning above period &amp; disposition (often statute or policy)</a:t>
            </a:r>
          </a:p>
          <a:p>
            <a:pPr eaLnBrk="1" hangingPunct="1"/>
            <a:r>
              <a:rPr lang="en-US" altLang="en-US" sz="2200" dirty="0" smtClean="0"/>
              <a:t>Schedules can be general (apply across the entire enterprise, such as all of the federal government) or unit-specific (e.g. only for one government agency)</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a:t>
            </a:fld>
            <a:endParaRPr lang="en-US"/>
          </a:p>
        </p:txBody>
      </p:sp>
    </p:spTree>
    <p:extLst>
      <p:ext uri="{BB962C8B-B14F-4D97-AF65-F5344CB8AC3E}">
        <p14:creationId xmlns:p14="http://schemas.microsoft.com/office/powerpoint/2010/main" val="2372041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md5summer-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676400"/>
            <a:ext cx="86614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100</a:t>
            </a:fld>
            <a:endParaRPr lang="en-US"/>
          </a:p>
        </p:txBody>
      </p:sp>
    </p:spTree>
    <p:extLst>
      <p:ext uri="{BB962C8B-B14F-4D97-AF65-F5344CB8AC3E}">
        <p14:creationId xmlns:p14="http://schemas.microsoft.com/office/powerpoint/2010/main" val="12434731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md5summer-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676400"/>
            <a:ext cx="86614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5334000" y="1905000"/>
            <a:ext cx="3505200" cy="762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101</a:t>
            </a:fld>
            <a:endParaRPr lang="en-US"/>
          </a:p>
        </p:txBody>
      </p:sp>
    </p:spTree>
    <p:extLst>
      <p:ext uri="{BB962C8B-B14F-4D97-AF65-F5344CB8AC3E}">
        <p14:creationId xmlns:p14="http://schemas.microsoft.com/office/powerpoint/2010/main" val="35103199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md5summer-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2451100"/>
            <a:ext cx="8631237"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102</a:t>
            </a:fld>
            <a:endParaRPr lang="en-US"/>
          </a:p>
        </p:txBody>
      </p:sp>
    </p:spTree>
    <p:extLst>
      <p:ext uri="{BB962C8B-B14F-4D97-AF65-F5344CB8AC3E}">
        <p14:creationId xmlns:p14="http://schemas.microsoft.com/office/powerpoint/2010/main" val="40179262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md5-breaking-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532" y="403185"/>
            <a:ext cx="6599237"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103</a:t>
            </a:fld>
            <a:endParaRPr lang="en-US"/>
          </a:p>
        </p:txBody>
      </p:sp>
    </p:spTree>
    <p:extLst>
      <p:ext uri="{BB962C8B-B14F-4D97-AF65-F5344CB8AC3E}">
        <p14:creationId xmlns:p14="http://schemas.microsoft.com/office/powerpoint/2010/main" val="30041543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md5-breakin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8654" y="606807"/>
            <a:ext cx="6330950"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104</a:t>
            </a:fld>
            <a:endParaRPr lang="en-US"/>
          </a:p>
        </p:txBody>
      </p:sp>
    </p:spTree>
    <p:extLst>
      <p:ext uri="{BB962C8B-B14F-4D97-AF65-F5344CB8AC3E}">
        <p14:creationId xmlns:p14="http://schemas.microsoft.com/office/powerpoint/2010/main" val="20119751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md5-breaking-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1813" y="0"/>
            <a:ext cx="6618769" cy="632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105</a:t>
            </a:fld>
            <a:endParaRPr lang="en-US"/>
          </a:p>
        </p:txBody>
      </p:sp>
    </p:spTree>
    <p:extLst>
      <p:ext uri="{BB962C8B-B14F-4D97-AF65-F5344CB8AC3E}">
        <p14:creationId xmlns:p14="http://schemas.microsoft.com/office/powerpoint/2010/main" val="6534122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md5-breaking-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9607" y="53975"/>
            <a:ext cx="6532040" cy="625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106</a:t>
            </a:fld>
            <a:endParaRPr lang="en-US"/>
          </a:p>
        </p:txBody>
      </p:sp>
    </p:spTree>
    <p:extLst>
      <p:ext uri="{BB962C8B-B14F-4D97-AF65-F5344CB8AC3E}">
        <p14:creationId xmlns:p14="http://schemas.microsoft.com/office/powerpoint/2010/main" val="9680074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md5-breaking-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8994" y="0"/>
            <a:ext cx="6526220" cy="623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107</a:t>
            </a:fld>
            <a:endParaRPr lang="en-US"/>
          </a:p>
        </p:txBody>
      </p:sp>
    </p:spTree>
    <p:extLst>
      <p:ext uri="{BB962C8B-B14F-4D97-AF65-F5344CB8AC3E}">
        <p14:creationId xmlns:p14="http://schemas.microsoft.com/office/powerpoint/2010/main" val="23433717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md5-breaking-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2875"/>
            <a:ext cx="6858000" cy="656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108</a:t>
            </a:fld>
            <a:endParaRPr lang="en-US"/>
          </a:p>
        </p:txBody>
      </p:sp>
    </p:spTree>
    <p:extLst>
      <p:ext uri="{BB962C8B-B14F-4D97-AF65-F5344CB8AC3E}">
        <p14:creationId xmlns:p14="http://schemas.microsoft.com/office/powerpoint/2010/main" val="11618460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md5-breaking-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676400"/>
            <a:ext cx="85725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109</a:t>
            </a:fld>
            <a:endParaRPr lang="en-US"/>
          </a:p>
        </p:txBody>
      </p:sp>
    </p:spTree>
    <p:extLst>
      <p:ext uri="{BB962C8B-B14F-4D97-AF65-F5344CB8AC3E}">
        <p14:creationId xmlns:p14="http://schemas.microsoft.com/office/powerpoint/2010/main" val="209538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187" y="-337610"/>
            <a:ext cx="7886700" cy="1325563"/>
          </a:xfrm>
        </p:spPr>
        <p:txBody>
          <a:bodyPr>
            <a:normAutofit/>
          </a:bodyPr>
          <a:lstStyle/>
          <a:p>
            <a:pPr algn="ctr"/>
            <a:r>
              <a:rPr lang="en-US" sz="2000" dirty="0" smtClean="0"/>
              <a:t>General Records Schedule (GRS) Example</a:t>
            </a:r>
            <a:endParaRPr lang="en-US" sz="2000" dirty="0"/>
          </a:p>
        </p:txBody>
      </p:sp>
      <p:sp>
        <p:nvSpPr>
          <p:cNvPr id="3" name="Footer Placeholder 2"/>
          <p:cNvSpPr>
            <a:spLocks noGrp="1"/>
          </p:cNvSpPr>
          <p:nvPr>
            <p:ph type="ftr" sz="quarter" idx="11"/>
          </p:nvPr>
        </p:nvSpPr>
        <p:spPr/>
        <p:txBody>
          <a:bodyPr/>
          <a:lstStyle/>
          <a:p>
            <a:r>
              <a:rPr lang="en-US" smtClean="0"/>
              <a:t>Cal Lee - Defining the Problem Space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4656"/>
            <a:ext cx="6320040" cy="2479544"/>
          </a:xfrm>
          <a:prstGeom prst="rect">
            <a:avLst/>
          </a:prstGeom>
          <a:ln>
            <a:solidFill>
              <a:schemeClr val="tx1"/>
            </a:solidFill>
          </a:ln>
        </p:spPr>
      </p:pic>
      <p:sp>
        <p:nvSpPr>
          <p:cNvPr id="6" name="TextBox 5"/>
          <p:cNvSpPr txBox="1"/>
          <p:nvPr/>
        </p:nvSpPr>
        <p:spPr>
          <a:xfrm>
            <a:off x="1976966" y="5833131"/>
            <a:ext cx="7272867" cy="523220"/>
          </a:xfrm>
          <a:prstGeom prst="rect">
            <a:avLst/>
          </a:prstGeom>
          <a:noFill/>
        </p:spPr>
        <p:txBody>
          <a:bodyPr wrap="square" rtlCol="0">
            <a:spAutoFit/>
          </a:bodyPr>
          <a:lstStyle/>
          <a:p>
            <a:r>
              <a:rPr lang="en-US" sz="1400" dirty="0" smtClean="0"/>
              <a:t>“General Records Schedule 6.1: Email Managed under A </a:t>
            </a:r>
            <a:r>
              <a:rPr lang="en-US" sz="1400" dirty="0"/>
              <a:t>Capstone Approach,” </a:t>
            </a:r>
            <a:r>
              <a:rPr lang="en-US" sz="1400" dirty="0" smtClean="0"/>
              <a:t>Transmittal No. 25, September 2015 (updated 03/2016)</a:t>
            </a:r>
            <a:endParaRPr lang="en-US" sz="1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843" y="3285067"/>
            <a:ext cx="7239951" cy="2506137"/>
          </a:xfrm>
          <a:prstGeom prst="rect">
            <a:avLst/>
          </a:prstGeom>
          <a:ln>
            <a:solidFill>
              <a:schemeClr val="tx1"/>
            </a:solidFill>
          </a:ln>
        </p:spPr>
      </p:pic>
    </p:spTree>
    <p:extLst>
      <p:ext uri="{BB962C8B-B14F-4D97-AF65-F5344CB8AC3E}">
        <p14:creationId xmlns:p14="http://schemas.microsoft.com/office/powerpoint/2010/main" val="41800456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md5-breaking-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52986"/>
            <a:ext cx="85725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5334000" y="1181586"/>
            <a:ext cx="3505200" cy="762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14692" name="TextBox 4"/>
          <p:cNvSpPr txBox="1">
            <a:spLocks noChangeArrowheads="1"/>
          </p:cNvSpPr>
          <p:nvPr/>
        </p:nvSpPr>
        <p:spPr bwMode="auto">
          <a:xfrm>
            <a:off x="152400" y="4610586"/>
            <a:ext cx="8839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a:latin typeface="Arial" panose="020B0604020202020204" pitchFamily="34" charset="0"/>
              </a:rPr>
              <a:t>That doesn’t look right.</a:t>
            </a:r>
          </a:p>
          <a:p>
            <a:pPr eaLnBrk="1" hangingPunct="1">
              <a:spcBef>
                <a:spcPct val="0"/>
              </a:spcBef>
              <a:buFontTx/>
              <a:buNone/>
            </a:pPr>
            <a:r>
              <a:rPr lang="en-US" altLang="en-US" b="1">
                <a:latin typeface="Arial" panose="020B0604020202020204" pitchFamily="34" charset="0"/>
              </a:rPr>
              <a:t>Let’s compare it to our previous MD5 hash...</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110</a:t>
            </a:fld>
            <a:endParaRPr lang="en-US"/>
          </a:p>
        </p:txBody>
      </p:sp>
    </p:spTree>
    <p:extLst>
      <p:ext uri="{BB962C8B-B14F-4D97-AF65-F5344CB8AC3E}">
        <p14:creationId xmlns:p14="http://schemas.microsoft.com/office/powerpoint/2010/main" val="26116328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descr="md5summer-verify-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647113"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111</a:t>
            </a:fld>
            <a:endParaRPr lang="en-US"/>
          </a:p>
        </p:txBody>
      </p:sp>
    </p:spTree>
    <p:extLst>
      <p:ext uri="{BB962C8B-B14F-4D97-AF65-F5344CB8AC3E}">
        <p14:creationId xmlns:p14="http://schemas.microsoft.com/office/powerpoint/2010/main" val="24178698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ltLang="en-US" smtClean="0"/>
              <a:t>Before and After</a:t>
            </a:r>
          </a:p>
        </p:txBody>
      </p:sp>
      <p:graphicFrame>
        <p:nvGraphicFramePr>
          <p:cNvPr id="5" name="Content Placeholder 4"/>
          <p:cNvGraphicFramePr>
            <a:graphicFrameLocks noGrp="1"/>
          </p:cNvGraphicFramePr>
          <p:nvPr>
            <p:ph idx="1"/>
          </p:nvPr>
        </p:nvGraphicFramePr>
        <p:xfrm>
          <a:off x="304800" y="1600200"/>
          <a:ext cx="8458200" cy="3297269"/>
        </p:xfrm>
        <a:graphic>
          <a:graphicData uri="http://schemas.openxmlformats.org/drawingml/2006/table">
            <a:tbl>
              <a:tblPr/>
              <a:tblGrid>
                <a:gridCol w="2286000"/>
                <a:gridCol w="1600200"/>
                <a:gridCol w="4572000"/>
              </a:tblGrid>
              <a:tr h="3712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File Name</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Change Made</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MD5 Hash</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961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powerpoint-to-break.ppt</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a5feaf7d5b7d107e1805c2d223bce6e4</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2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powerpoint-to-break.ppt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Calibri" pitchFamily="34" charset="0"/>
                        <a:cs typeface="Arial" charset="0"/>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charset="0"/>
                        </a:rPr>
                        <a:t>One Bit Different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From: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Character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(Hex = 43)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To: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Character “D”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(Hex = 44)</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b6035b3e2048973a208666a519165288</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112</a:t>
            </a:fld>
            <a:endParaRPr lang="en-US"/>
          </a:p>
        </p:txBody>
      </p:sp>
    </p:spTree>
    <p:extLst>
      <p:ext uri="{BB962C8B-B14F-4D97-AF65-F5344CB8AC3E}">
        <p14:creationId xmlns:p14="http://schemas.microsoft.com/office/powerpoint/2010/main" val="17890756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646012" y="-178882"/>
            <a:ext cx="7886700" cy="1325563"/>
          </a:xfrm>
        </p:spPr>
        <p:txBody>
          <a:bodyPr/>
          <a:lstStyle/>
          <a:p>
            <a:r>
              <a:rPr lang="en-US" altLang="en-US" smtClean="0"/>
              <a:t>Before and After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4185161"/>
              </p:ext>
            </p:extLst>
          </p:nvPr>
        </p:nvGraphicFramePr>
        <p:xfrm>
          <a:off x="322162" y="1056192"/>
          <a:ext cx="8458200" cy="3297269"/>
        </p:xfrm>
        <a:graphic>
          <a:graphicData uri="http://schemas.openxmlformats.org/drawingml/2006/table">
            <a:tbl>
              <a:tblPr/>
              <a:tblGrid>
                <a:gridCol w="2286000"/>
                <a:gridCol w="1600200"/>
                <a:gridCol w="4572000"/>
              </a:tblGrid>
              <a:tr h="3712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File Name</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Change Made</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MD5 Hash</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961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powerpoint-to-break.ppt</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a5feaf7d5b7d107e1805c2d223bce6e4</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2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powerpoint-to-break.ppt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Calibri" pitchFamily="34" charset="0"/>
                        <a:cs typeface="Arial" charset="0"/>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charset="0"/>
                        </a:rPr>
                        <a:t>One Bit Different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From: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Character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(Hex = 43)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To: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Character “D”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charset="0"/>
                        </a:rPr>
                        <a:t>(Hex = 44)</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b6035b3e2048973a208666a519165288</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Oval 3"/>
          <p:cNvSpPr/>
          <p:nvPr/>
        </p:nvSpPr>
        <p:spPr>
          <a:xfrm>
            <a:off x="3903562" y="1208592"/>
            <a:ext cx="4953000" cy="12192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17782" name="TextBox 5"/>
          <p:cNvSpPr txBox="1">
            <a:spLocks noChangeArrowheads="1"/>
          </p:cNvSpPr>
          <p:nvPr/>
        </p:nvSpPr>
        <p:spPr bwMode="auto">
          <a:xfrm>
            <a:off x="322162" y="4866192"/>
            <a:ext cx="8458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a:solidFill>
                  <a:srgbClr val="FF0000"/>
                </a:solidFill>
                <a:latin typeface="Arial" panose="020B0604020202020204" pitchFamily="34" charset="0"/>
              </a:rPr>
              <a:t>Note: A 1-byte change resulted in a completely different MD5 hash of the file.</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113</a:t>
            </a:fld>
            <a:endParaRPr lang="en-US"/>
          </a:p>
        </p:txBody>
      </p:sp>
    </p:spTree>
    <p:extLst>
      <p:ext uri="{BB962C8B-B14F-4D97-AF65-F5344CB8AC3E}">
        <p14:creationId xmlns:p14="http://schemas.microsoft.com/office/powerpoint/2010/main" val="42453707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457200" y="2667000"/>
            <a:ext cx="8229600" cy="1143000"/>
          </a:xfrm>
        </p:spPr>
        <p:txBody>
          <a:bodyPr>
            <a:normAutofit fontScale="90000"/>
          </a:bodyPr>
          <a:lstStyle/>
          <a:p>
            <a:r>
              <a:rPr lang="en-US" altLang="en-US" smtClean="0"/>
              <a:t>Manually checking probably doesn’t scale so well. </a:t>
            </a:r>
            <a:br>
              <a:rPr lang="en-US" altLang="en-US" smtClean="0"/>
            </a:br>
            <a:r>
              <a:rPr lang="en-US" altLang="en-US" smtClean="0"/>
              <a:t/>
            </a:r>
            <a:br>
              <a:rPr lang="en-US" altLang="en-US" smtClean="0"/>
            </a:br>
            <a:r>
              <a:rPr lang="en-US" altLang="en-US" smtClean="0"/>
              <a:t>Let’s use software to verify the MD5 hash...</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114</a:t>
            </a:fld>
            <a:endParaRPr lang="en-US"/>
          </a:p>
        </p:txBody>
      </p:sp>
    </p:spTree>
    <p:extLst>
      <p:ext uri="{BB962C8B-B14F-4D97-AF65-F5344CB8AC3E}">
        <p14:creationId xmlns:p14="http://schemas.microsoft.com/office/powerpoint/2010/main" val="29306673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md5summer-verify-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5213" y="990600"/>
            <a:ext cx="4370387"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115</a:t>
            </a:fld>
            <a:endParaRPr lang="en-US"/>
          </a:p>
        </p:txBody>
      </p:sp>
    </p:spTree>
    <p:extLst>
      <p:ext uri="{BB962C8B-B14F-4D97-AF65-F5344CB8AC3E}">
        <p14:creationId xmlns:p14="http://schemas.microsoft.com/office/powerpoint/2010/main" val="14910432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md5summer-verify-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7459" y="72342"/>
            <a:ext cx="7981549" cy="5833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116</a:t>
            </a:fld>
            <a:endParaRPr lang="en-US"/>
          </a:p>
        </p:txBody>
      </p:sp>
    </p:spTree>
    <p:extLst>
      <p:ext uri="{BB962C8B-B14F-4D97-AF65-F5344CB8AC3E}">
        <p14:creationId xmlns:p14="http://schemas.microsoft.com/office/powerpoint/2010/main" val="36399037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md5summer-verify-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784350"/>
            <a:ext cx="85725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117</a:t>
            </a:fld>
            <a:endParaRPr lang="en-US"/>
          </a:p>
        </p:txBody>
      </p:sp>
    </p:spTree>
    <p:extLst>
      <p:ext uri="{BB962C8B-B14F-4D97-AF65-F5344CB8AC3E}">
        <p14:creationId xmlns:p14="http://schemas.microsoft.com/office/powerpoint/2010/main" val="8192943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md5summer-verify-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27826"/>
            <a:ext cx="85725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5486400" y="1429476"/>
            <a:ext cx="2819400" cy="381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2884" name="TextBox 4"/>
          <p:cNvSpPr txBox="1">
            <a:spLocks noChangeArrowheads="1"/>
          </p:cNvSpPr>
          <p:nvPr/>
        </p:nvSpPr>
        <p:spPr bwMode="auto">
          <a:xfrm>
            <a:off x="304800" y="4553676"/>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a:solidFill>
                  <a:srgbClr val="FF0000"/>
                </a:solidFill>
                <a:latin typeface="Arial" panose="020B0604020202020204" pitchFamily="34" charset="0"/>
              </a:rPr>
              <a:t>The computer agrees with us, so we must be right.</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118</a:t>
            </a:fld>
            <a:endParaRPr lang="en-US"/>
          </a:p>
        </p:txBody>
      </p:sp>
    </p:spTree>
    <p:extLst>
      <p:ext uri="{BB962C8B-B14F-4D97-AF65-F5344CB8AC3E}">
        <p14:creationId xmlns:p14="http://schemas.microsoft.com/office/powerpoint/2010/main" val="3511992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457200" y="2667000"/>
            <a:ext cx="8229600" cy="1143000"/>
          </a:xfrm>
        </p:spPr>
        <p:txBody>
          <a:bodyPr>
            <a:normAutofit fontScale="90000"/>
          </a:bodyPr>
          <a:lstStyle/>
          <a:p>
            <a:r>
              <a:rPr lang="en-US" altLang="en-US" smtClean="0"/>
              <a:t>Characterization a level above the bitstream: identifying file types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119</a:t>
            </a:fld>
            <a:endParaRPr lang="en-US"/>
          </a:p>
        </p:txBody>
      </p:sp>
    </p:spTree>
    <p:extLst>
      <p:ext uri="{BB962C8B-B14F-4D97-AF65-F5344CB8AC3E}">
        <p14:creationId xmlns:p14="http://schemas.microsoft.com/office/powerpoint/2010/main" val="402125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2" y="-303741"/>
            <a:ext cx="9008533" cy="1325563"/>
          </a:xfrm>
        </p:spPr>
        <p:txBody>
          <a:bodyPr>
            <a:normAutofit/>
          </a:bodyPr>
          <a:lstStyle/>
          <a:p>
            <a:r>
              <a:rPr lang="en-US" sz="2600" dirty="0" smtClean="0"/>
              <a:t>Agency-Specific Retention Schedule Example - NTSB</a:t>
            </a:r>
            <a:endParaRPr lang="en-US" sz="2600" dirty="0"/>
          </a:p>
        </p:txBody>
      </p:sp>
      <p:sp>
        <p:nvSpPr>
          <p:cNvPr id="3" name="Footer Placeholder 2"/>
          <p:cNvSpPr>
            <a:spLocks noGrp="1"/>
          </p:cNvSpPr>
          <p:nvPr>
            <p:ph type="ftr" sz="quarter" idx="11"/>
          </p:nvPr>
        </p:nvSpPr>
        <p:spPr/>
        <p:txBody>
          <a:bodyPr/>
          <a:lstStyle/>
          <a:p>
            <a:r>
              <a:rPr lang="en-US" smtClean="0"/>
              <a:t>Cal Lee - Defining the Problem Space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981" y="653421"/>
            <a:ext cx="5639477" cy="5000394"/>
          </a:xfrm>
          <a:prstGeom prst="rect">
            <a:avLst/>
          </a:prstGeom>
          <a:ln>
            <a:solidFill>
              <a:schemeClr val="tx1"/>
            </a:solidFill>
          </a:ln>
        </p:spPr>
      </p:pic>
      <p:sp>
        <p:nvSpPr>
          <p:cNvPr id="6" name="TextBox 5"/>
          <p:cNvSpPr txBox="1"/>
          <p:nvPr/>
        </p:nvSpPr>
        <p:spPr>
          <a:xfrm>
            <a:off x="1955802" y="5798893"/>
            <a:ext cx="7130468" cy="523220"/>
          </a:xfrm>
          <a:prstGeom prst="rect">
            <a:avLst/>
          </a:prstGeom>
          <a:noFill/>
        </p:spPr>
        <p:txBody>
          <a:bodyPr wrap="square" rtlCol="0">
            <a:spAutoFit/>
          </a:bodyPr>
          <a:lstStyle/>
          <a:p>
            <a:r>
              <a:rPr lang="en-US" sz="1400" dirty="0" smtClean="0"/>
              <a:t>Request for Authority to Dispose of Records, National Transportation Safety Board, January 3, 1978.</a:t>
            </a:r>
            <a:endParaRPr lang="en-US" sz="1400" dirty="0"/>
          </a:p>
        </p:txBody>
      </p:sp>
    </p:spTree>
    <p:extLst>
      <p:ext uri="{BB962C8B-B14F-4D97-AF65-F5344CB8AC3E}">
        <p14:creationId xmlns:p14="http://schemas.microsoft.com/office/powerpoint/2010/main" val="269181176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smtClean="0"/>
              <a:t>Identifying File Types</a:t>
            </a:r>
          </a:p>
        </p:txBody>
      </p:sp>
      <p:sp>
        <p:nvSpPr>
          <p:cNvPr id="124931" name="Content Placeholder 2"/>
          <p:cNvSpPr>
            <a:spLocks noGrp="1"/>
          </p:cNvSpPr>
          <p:nvPr>
            <p:ph idx="1"/>
          </p:nvPr>
        </p:nvSpPr>
        <p:spPr/>
        <p:txBody>
          <a:bodyPr/>
          <a:lstStyle/>
          <a:p>
            <a:r>
              <a:rPr lang="en-US" altLang="en-US" smtClean="0"/>
              <a:t>Magic numbers and file signatures</a:t>
            </a:r>
          </a:p>
          <a:p>
            <a:r>
              <a:rPr lang="en-US" altLang="en-US" smtClean="0"/>
              <a:t>File extensions</a:t>
            </a:r>
          </a:p>
          <a:p>
            <a:r>
              <a:rPr lang="en-US" altLang="en-US" smtClean="0"/>
              <a:t>Metadata stored in file system</a:t>
            </a:r>
          </a:p>
          <a:p>
            <a:r>
              <a:rPr lang="en-US" altLang="en-US" smtClean="0"/>
              <a:t>MIME types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120</a:t>
            </a:fld>
            <a:endParaRPr lang="en-US"/>
          </a:p>
        </p:txBody>
      </p:sp>
    </p:spTree>
    <p:extLst>
      <p:ext uri="{BB962C8B-B14F-4D97-AF65-F5344CB8AC3E}">
        <p14:creationId xmlns:p14="http://schemas.microsoft.com/office/powerpoint/2010/main" val="14844249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457200" y="76200"/>
            <a:ext cx="8229600" cy="1143000"/>
          </a:xfrm>
        </p:spPr>
        <p:txBody>
          <a:bodyPr>
            <a:normAutofit fontScale="90000"/>
          </a:bodyPr>
          <a:lstStyle/>
          <a:p>
            <a:r>
              <a:rPr lang="en-US" altLang="en-US" dirty="0" smtClean="0"/>
              <a:t>Magic Numbers and File Signatures</a:t>
            </a:r>
          </a:p>
        </p:txBody>
      </p:sp>
      <p:sp>
        <p:nvSpPr>
          <p:cNvPr id="125955" name="Content Placeholder 2"/>
          <p:cNvSpPr>
            <a:spLocks noGrp="1"/>
          </p:cNvSpPr>
          <p:nvPr>
            <p:ph idx="1"/>
          </p:nvPr>
        </p:nvSpPr>
        <p:spPr>
          <a:xfrm>
            <a:off x="509286" y="1273214"/>
            <a:ext cx="7948914" cy="2459621"/>
          </a:xfrm>
        </p:spPr>
        <p:txBody>
          <a:bodyPr>
            <a:normAutofit fontScale="70000" lnSpcReduction="20000"/>
          </a:bodyPr>
          <a:lstStyle/>
          <a:p>
            <a:pPr>
              <a:lnSpc>
                <a:spcPct val="120000"/>
              </a:lnSpc>
            </a:pPr>
            <a:r>
              <a:rPr lang="en-US" altLang="en-US" sz="2400" dirty="0" smtClean="0"/>
              <a:t>Distinct string or pattern that is found within files of a given type (most often in the header)</a:t>
            </a:r>
          </a:p>
          <a:p>
            <a:pPr>
              <a:lnSpc>
                <a:spcPct val="120000"/>
              </a:lnSpc>
            </a:pPr>
            <a:r>
              <a:rPr lang="en-US" altLang="en-US" sz="2400" dirty="0" smtClean="0"/>
              <a:t>Most effective searches for magic numbers often involve regular expressions (e.g. grep) in order to indicate multiple variations of a pattern </a:t>
            </a:r>
          </a:p>
          <a:p>
            <a:pPr>
              <a:lnSpc>
                <a:spcPct val="120000"/>
              </a:lnSpc>
            </a:pPr>
            <a:r>
              <a:rPr lang="en-US" altLang="en-US" sz="2400" dirty="0" smtClean="0"/>
              <a:t>Utilities that use this: file (Unix), </a:t>
            </a:r>
            <a:r>
              <a:rPr lang="en-US" altLang="en-US" sz="2400" dirty="0" err="1" smtClean="0"/>
              <a:t>TrID</a:t>
            </a:r>
            <a:r>
              <a:rPr lang="en-US" altLang="en-US" sz="2400" dirty="0" smtClean="0"/>
              <a:t>, DROID</a:t>
            </a:r>
          </a:p>
          <a:p>
            <a:pPr>
              <a:lnSpc>
                <a:spcPct val="120000"/>
              </a:lnSpc>
            </a:pPr>
            <a:r>
              <a:rPr lang="en-US" altLang="en-US" sz="2400" dirty="0" smtClean="0"/>
              <a:t>Examples:</a:t>
            </a:r>
          </a:p>
        </p:txBody>
      </p:sp>
      <p:graphicFrame>
        <p:nvGraphicFramePr>
          <p:cNvPr id="4" name="Table 3"/>
          <p:cNvGraphicFramePr>
            <a:graphicFrameLocks noGrp="1"/>
          </p:cNvGraphicFramePr>
          <p:nvPr>
            <p:extLst>
              <p:ext uri="{D42A27DB-BD31-4B8C-83A1-F6EECF244321}">
                <p14:modId xmlns:p14="http://schemas.microsoft.com/office/powerpoint/2010/main" val="3734583283"/>
              </p:ext>
            </p:extLst>
          </p:nvPr>
        </p:nvGraphicFramePr>
        <p:xfrm>
          <a:off x="228600" y="3732835"/>
          <a:ext cx="8763000" cy="1950335"/>
        </p:xfrm>
        <a:graphic>
          <a:graphicData uri="http://schemas.openxmlformats.org/drawingml/2006/table">
            <a:tbl>
              <a:tblPr/>
              <a:tblGrid>
                <a:gridCol w="2921000"/>
                <a:gridCol w="2921000"/>
                <a:gridCol w="2921000"/>
              </a:tblGrid>
              <a:tr h="3900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Calibri" pitchFamily="34" charset="0"/>
                          <a:cs typeface="Arial" charset="0"/>
                        </a:rPr>
                        <a:t>File Format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Calibri" pitchFamily="34" charset="0"/>
                          <a:cs typeface="Arial" charset="0"/>
                        </a:rPr>
                        <a:t>Hex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ASCII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900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DOC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D0 CF 11 E0 A1 B1 1A E1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ÐÏà¡±á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00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JPG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FF D8 FF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ÿØÿ</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00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PDF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25 50 44 46 2D 31 2E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%PDF-1.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00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ZIP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50 4B 03 04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PK..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121</a:t>
            </a:fld>
            <a:endParaRPr lang="en-US"/>
          </a:p>
        </p:txBody>
      </p:sp>
    </p:spTree>
    <p:extLst>
      <p:ext uri="{BB962C8B-B14F-4D97-AF65-F5344CB8AC3E}">
        <p14:creationId xmlns:p14="http://schemas.microsoft.com/office/powerpoint/2010/main" val="6634971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smtClean="0"/>
              <a:t>File Extensions</a:t>
            </a:r>
          </a:p>
        </p:txBody>
      </p:sp>
      <p:sp>
        <p:nvSpPr>
          <p:cNvPr id="126979" name="Content Placeholder 2"/>
          <p:cNvSpPr>
            <a:spLocks noGrp="1"/>
          </p:cNvSpPr>
          <p:nvPr>
            <p:ph idx="1"/>
          </p:nvPr>
        </p:nvSpPr>
        <p:spPr>
          <a:xfrm>
            <a:off x="628650" y="1371600"/>
            <a:ext cx="8058150" cy="4525963"/>
          </a:xfrm>
        </p:spPr>
        <p:txBody>
          <a:bodyPr>
            <a:normAutofit fontScale="85000" lnSpcReduction="10000"/>
          </a:bodyPr>
          <a:lstStyle/>
          <a:p>
            <a:pPr>
              <a:lnSpc>
                <a:spcPct val="110000"/>
              </a:lnSpc>
            </a:pPr>
            <a:r>
              <a:rPr lang="en-US" altLang="en-US" sz="2400" dirty="0" smtClean="0"/>
              <a:t>Changing file extension usually changes default application that OS uses to open (i.e. associates with) the file</a:t>
            </a:r>
          </a:p>
          <a:p>
            <a:pPr>
              <a:lnSpc>
                <a:spcPct val="110000"/>
              </a:lnSpc>
            </a:pPr>
            <a:r>
              <a:rPr lang="en-US" altLang="en-US" sz="2400" dirty="0" smtClean="0"/>
              <a:t>The “8.3” (eight characters, followed by three-character extension) limit in the past – based on FAT – resulted in many creative uses of the extension portion of file name (e.g. reports1.994, april-94.rpt)</a:t>
            </a:r>
          </a:p>
          <a:p>
            <a:pPr>
              <a:lnSpc>
                <a:spcPct val="110000"/>
              </a:lnSpc>
            </a:pPr>
            <a:r>
              <a:rPr lang="en-US" altLang="en-US" sz="2400" dirty="0" smtClean="0"/>
              <a:t>Convention is often still to use only three letters</a:t>
            </a:r>
          </a:p>
          <a:p>
            <a:pPr>
              <a:lnSpc>
                <a:spcPct val="110000"/>
              </a:lnSpc>
            </a:pPr>
            <a:r>
              <a:rPr lang="en-US" altLang="en-US" sz="2400" dirty="0" smtClean="0"/>
              <a:t>No authority for standardizing use, so three-letter extensions are often shared by many formats</a:t>
            </a:r>
          </a:p>
          <a:p>
            <a:pPr>
              <a:lnSpc>
                <a:spcPct val="110000"/>
              </a:lnSpc>
            </a:pPr>
            <a:r>
              <a:rPr lang="en-US" altLang="en-US" sz="2400" dirty="0" smtClean="0"/>
              <a:t>Security risks associated with trusting the file extension to be accurate – malicious code masquerading as another type of file (e.g. viruses sent as email attachments) </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122</a:t>
            </a:fld>
            <a:endParaRPr lang="en-US"/>
          </a:p>
        </p:txBody>
      </p:sp>
    </p:spTree>
    <p:extLst>
      <p:ext uri="{BB962C8B-B14F-4D97-AF65-F5344CB8AC3E}">
        <p14:creationId xmlns:p14="http://schemas.microsoft.com/office/powerpoint/2010/main" val="28522398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1" descr="docx-fi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28600"/>
            <a:ext cx="8763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3" name="Picture 2" descr="docx-name-chan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188" y="838200"/>
            <a:ext cx="86852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own Arrow 3"/>
          <p:cNvSpPr/>
          <p:nvPr/>
        </p:nvSpPr>
        <p:spPr>
          <a:xfrm>
            <a:off x="1828800" y="5334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pic>
        <p:nvPicPr>
          <p:cNvPr id="128005" name="Picture 4" descr="docx-changed-to-zip.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4000" y="1447800"/>
            <a:ext cx="8636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own Arrow 5"/>
          <p:cNvSpPr/>
          <p:nvPr/>
        </p:nvSpPr>
        <p:spPr>
          <a:xfrm>
            <a:off x="1828800" y="11430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 name="Down Arrow 7"/>
          <p:cNvSpPr/>
          <p:nvPr/>
        </p:nvSpPr>
        <p:spPr>
          <a:xfrm>
            <a:off x="1828800" y="17526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pic>
        <p:nvPicPr>
          <p:cNvPr id="128008" name="Picture 8" descr="docx-in-winzip.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2095500"/>
            <a:ext cx="4484688"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9" name="Picture 9" descr="doc-xml.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65688" y="1905000"/>
            <a:ext cx="4125912" cy="480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4572000" y="35814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Tree>
    <p:extLst>
      <p:ext uri="{BB962C8B-B14F-4D97-AF65-F5344CB8AC3E}">
        <p14:creationId xmlns:p14="http://schemas.microsoft.com/office/powerpoint/2010/main" val="15391837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xfrm>
            <a:off x="457200" y="248856"/>
            <a:ext cx="8229600" cy="462987"/>
          </a:xfrm>
        </p:spPr>
        <p:txBody>
          <a:bodyPr>
            <a:normAutofit/>
          </a:bodyPr>
          <a:lstStyle/>
          <a:p>
            <a:r>
              <a:rPr lang="en-US" altLang="en-US" sz="1800" dirty="0" smtClean="0"/>
              <a:t>Reproducing In-Application Rendering (Sort of) of Digital Objects</a:t>
            </a:r>
          </a:p>
        </p:txBody>
      </p:sp>
      <p:pic>
        <p:nvPicPr>
          <p:cNvPr id="12902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541" y="722457"/>
            <a:ext cx="65532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TextBox 3"/>
          <p:cNvSpPr txBox="1">
            <a:spLocks noChangeArrowheads="1"/>
          </p:cNvSpPr>
          <p:nvPr/>
        </p:nvSpPr>
        <p:spPr bwMode="auto">
          <a:xfrm>
            <a:off x="7172446" y="3950624"/>
            <a:ext cx="198312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i="1" dirty="0">
                <a:latin typeface="Arial" panose="020B0604020202020204" pitchFamily="34" charset="0"/>
              </a:rPr>
              <a:t>Viewing a WordPerfect document on a computer that doesn’t have WordPerfect installed, using Quick View Plus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124</a:t>
            </a:fld>
            <a:endParaRPr lang="en-US"/>
          </a:p>
        </p:txBody>
      </p:sp>
    </p:spTree>
    <p:extLst>
      <p:ext uri="{BB962C8B-B14F-4D97-AF65-F5344CB8AC3E}">
        <p14:creationId xmlns:p14="http://schemas.microsoft.com/office/powerpoint/2010/main" val="27982748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125</a:t>
            </a:fld>
            <a:endParaRPr lang="en-US"/>
          </a:p>
        </p:txBody>
      </p:sp>
      <p:sp>
        <p:nvSpPr>
          <p:cNvPr id="4" name="TextBox 3"/>
          <p:cNvSpPr txBox="1"/>
          <p:nvPr/>
        </p:nvSpPr>
        <p:spPr>
          <a:xfrm>
            <a:off x="2065867" y="5951245"/>
            <a:ext cx="7763003" cy="338554"/>
          </a:xfrm>
          <a:prstGeom prst="rect">
            <a:avLst/>
          </a:prstGeom>
          <a:noFill/>
        </p:spPr>
        <p:txBody>
          <a:bodyPr wrap="square" rtlCol="0">
            <a:spAutoFit/>
          </a:bodyPr>
          <a:lstStyle/>
          <a:p>
            <a:r>
              <a:rPr lang="en-US" sz="1600" dirty="0" smtClean="0"/>
              <a:t>Source: “Information </a:t>
            </a:r>
            <a:r>
              <a:rPr lang="en-US" sz="1600" dirty="0"/>
              <a:t>Management Approval </a:t>
            </a:r>
            <a:r>
              <a:rPr lang="en-US" sz="1600" dirty="0" smtClean="0"/>
              <a:t>Requirements.” OSC.</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45"/>
            <a:ext cx="9144000" cy="5832000"/>
          </a:xfrm>
          <a:prstGeom prst="rect">
            <a:avLst/>
          </a:prstGeom>
        </p:spPr>
      </p:pic>
      <p:sp>
        <p:nvSpPr>
          <p:cNvPr id="6" name="Rectangle 5"/>
          <p:cNvSpPr/>
          <p:nvPr/>
        </p:nvSpPr>
        <p:spPr>
          <a:xfrm>
            <a:off x="3920067" y="1930407"/>
            <a:ext cx="5122333" cy="1007533"/>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2678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b_fig_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
            <a:ext cx="8915400" cy="546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287338" y="5598369"/>
            <a:ext cx="8228012"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dirty="0">
                <a:latin typeface="Arial" panose="020B0604020202020204" pitchFamily="34" charset="0"/>
              </a:rPr>
              <a:t>Reference Model for an Open Archival Information System, Figure 4-1: OAIS Functional Entities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126</a:t>
            </a:fld>
            <a:endParaRPr lang="en-US"/>
          </a:p>
        </p:txBody>
      </p:sp>
    </p:spTree>
    <p:extLst>
      <p:ext uri="{BB962C8B-B14F-4D97-AF65-F5344CB8AC3E}">
        <p14:creationId xmlns:p14="http://schemas.microsoft.com/office/powerpoint/2010/main" val="310918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67" y="119661"/>
            <a:ext cx="7762965" cy="5766061"/>
          </a:xfrm>
          <a:prstGeom prst="rect">
            <a:avLst/>
          </a:prstGeom>
        </p:spPr>
      </p:pic>
      <p:sp>
        <p:nvSpPr>
          <p:cNvPr id="6" name="TextBox 5"/>
          <p:cNvSpPr txBox="1"/>
          <p:nvPr/>
        </p:nvSpPr>
        <p:spPr>
          <a:xfrm>
            <a:off x="2590800" y="5987019"/>
            <a:ext cx="6493252" cy="369332"/>
          </a:xfrm>
          <a:prstGeom prst="rect">
            <a:avLst/>
          </a:prstGeom>
          <a:noFill/>
        </p:spPr>
        <p:txBody>
          <a:bodyPr wrap="none" rtlCol="0">
            <a:spAutoFit/>
          </a:bodyPr>
          <a:lstStyle/>
          <a:p>
            <a:r>
              <a:rPr lang="en-US" dirty="0"/>
              <a:t>OSE – Mission Related Data </a:t>
            </a:r>
            <a:r>
              <a:rPr lang="en-US" dirty="0" smtClean="0"/>
              <a:t>– DRAFT, August 1, 2016.</a:t>
            </a:r>
            <a:endParaRPr lang="en-US" dirty="0"/>
          </a:p>
        </p:txBody>
      </p:sp>
    </p:spTree>
    <p:extLst>
      <p:ext uri="{BB962C8B-B14F-4D97-AF65-F5344CB8AC3E}">
        <p14:creationId xmlns:p14="http://schemas.microsoft.com/office/powerpoint/2010/main" val="149792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14</a:t>
            </a:fld>
            <a:endParaRPr lang="en-US"/>
          </a:p>
        </p:txBody>
      </p:sp>
      <p:sp>
        <p:nvSpPr>
          <p:cNvPr id="4" name="TextBox 3"/>
          <p:cNvSpPr txBox="1"/>
          <p:nvPr/>
        </p:nvSpPr>
        <p:spPr>
          <a:xfrm>
            <a:off x="2065867" y="5951245"/>
            <a:ext cx="7763003" cy="338554"/>
          </a:xfrm>
          <a:prstGeom prst="rect">
            <a:avLst/>
          </a:prstGeom>
          <a:noFill/>
        </p:spPr>
        <p:txBody>
          <a:bodyPr wrap="square" rtlCol="0">
            <a:spAutoFit/>
          </a:bodyPr>
          <a:lstStyle/>
          <a:p>
            <a:r>
              <a:rPr lang="en-US" sz="1600" dirty="0" smtClean="0"/>
              <a:t>Source: “Information </a:t>
            </a:r>
            <a:r>
              <a:rPr lang="en-US" sz="1600" dirty="0"/>
              <a:t>Management Approval </a:t>
            </a:r>
            <a:r>
              <a:rPr lang="en-US" sz="1600" dirty="0" smtClean="0"/>
              <a:t>Requirements.” OSC.</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45"/>
            <a:ext cx="9144000" cy="5832000"/>
          </a:xfrm>
          <a:prstGeom prst="rect">
            <a:avLst/>
          </a:prstGeom>
        </p:spPr>
      </p:pic>
      <p:sp>
        <p:nvSpPr>
          <p:cNvPr id="6" name="Rectangle 5"/>
          <p:cNvSpPr/>
          <p:nvPr/>
        </p:nvSpPr>
        <p:spPr>
          <a:xfrm>
            <a:off x="3920067" y="2904067"/>
            <a:ext cx="5122333" cy="1007533"/>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66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81000"/>
            <a:ext cx="8229600" cy="1143000"/>
          </a:xfrm>
        </p:spPr>
        <p:txBody>
          <a:bodyPr>
            <a:normAutofit fontScale="90000"/>
          </a:bodyPr>
          <a:lstStyle/>
          <a:p>
            <a:pPr eaLnBrk="1" hangingPunct="1"/>
            <a:r>
              <a:rPr lang="en-US" altLang="en-US" dirty="0" smtClean="0"/>
              <a:t>Holds - Suspension of Disposition Actions</a:t>
            </a:r>
          </a:p>
        </p:txBody>
      </p:sp>
      <p:sp>
        <p:nvSpPr>
          <p:cNvPr id="15363" name="Content Placeholder 2"/>
          <p:cNvSpPr>
            <a:spLocks noGrp="1"/>
          </p:cNvSpPr>
          <p:nvPr>
            <p:ph idx="1"/>
          </p:nvPr>
        </p:nvSpPr>
        <p:spPr>
          <a:xfrm>
            <a:off x="457200" y="1828800"/>
            <a:ext cx="8229600" cy="4525963"/>
          </a:xfrm>
        </p:spPr>
        <p:txBody>
          <a:bodyPr/>
          <a:lstStyle/>
          <a:p>
            <a:pPr eaLnBrk="1" hangingPunct="1"/>
            <a:r>
              <a:rPr lang="en-US" altLang="en-US" smtClean="0"/>
              <a:t>When receiving notice or having reasonable anticipation of litigation, must cease normal disposition actions that would destroy related data, e.g.</a:t>
            </a:r>
          </a:p>
          <a:p>
            <a:pPr lvl="1" eaLnBrk="1" hangingPunct="1"/>
            <a:r>
              <a:rPr lang="en-US" altLang="en-US" smtClean="0"/>
              <a:t>Implementing deletion based on retention schedules</a:t>
            </a:r>
          </a:p>
          <a:p>
            <a:pPr lvl="1" eaLnBrk="1" hangingPunct="1"/>
            <a:r>
              <a:rPr lang="en-US" altLang="en-US" smtClean="0"/>
              <a:t>Recycling of backup tapes</a:t>
            </a:r>
          </a:p>
          <a:p>
            <a:pPr lvl="1" eaLnBrk="1" hangingPunct="1"/>
            <a:r>
              <a:rPr lang="en-US" altLang="en-US" smtClean="0"/>
              <a:t>Perhaps even defragmenting hard drive</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15</a:t>
            </a:fld>
            <a:endParaRPr lang="en-US"/>
          </a:p>
        </p:txBody>
      </p:sp>
    </p:spTree>
    <p:extLst>
      <p:ext uri="{BB962C8B-B14F-4D97-AF65-F5344CB8AC3E}">
        <p14:creationId xmlns:p14="http://schemas.microsoft.com/office/powerpoint/2010/main" val="809142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919" y="-363005"/>
            <a:ext cx="7886700" cy="1325563"/>
          </a:xfrm>
        </p:spPr>
        <p:txBody>
          <a:bodyPr>
            <a:normAutofit/>
          </a:bodyPr>
          <a:lstStyle/>
          <a:p>
            <a:pPr algn="ctr"/>
            <a:r>
              <a:rPr lang="en-US" sz="2000" dirty="0" smtClean="0"/>
              <a:t>IC Hold Types</a:t>
            </a:r>
            <a:endParaRPr lang="en-US" sz="2000" dirty="0"/>
          </a:p>
        </p:txBody>
      </p:sp>
      <p:sp>
        <p:nvSpPr>
          <p:cNvPr id="3" name="Footer Placeholder 2"/>
          <p:cNvSpPr>
            <a:spLocks noGrp="1"/>
          </p:cNvSpPr>
          <p:nvPr>
            <p:ph type="ftr" sz="quarter" idx="11"/>
          </p:nvPr>
        </p:nvSpPr>
        <p:spPr/>
        <p:txBody>
          <a:bodyPr/>
          <a:lstStyle/>
          <a:p>
            <a:r>
              <a:rPr lang="en-US" smtClean="0"/>
              <a:t>Cal Lee - Defining the Problem Space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25636832"/>
              </p:ext>
            </p:extLst>
          </p:nvPr>
        </p:nvGraphicFramePr>
        <p:xfrm>
          <a:off x="101600" y="567758"/>
          <a:ext cx="8940800" cy="5471160"/>
        </p:xfrm>
        <a:graphic>
          <a:graphicData uri="http://schemas.openxmlformats.org/drawingml/2006/table">
            <a:tbl>
              <a:tblPr firstRow="1" bandRow="1">
                <a:tableStyleId>{5C22544A-7EE6-4342-B048-85BDC9FD1C3A}</a:tableStyleId>
              </a:tblPr>
              <a:tblGrid>
                <a:gridCol w="2053023"/>
                <a:gridCol w="6887777"/>
              </a:tblGrid>
              <a:tr h="219646">
                <a:tc>
                  <a:txBody>
                    <a:bodyPr/>
                    <a:lstStyle/>
                    <a:p>
                      <a:r>
                        <a:rPr lang="en-US" sz="1300" dirty="0" smtClean="0"/>
                        <a:t>Hold</a:t>
                      </a:r>
                      <a:r>
                        <a:rPr lang="en-US" sz="1300" baseline="0" dirty="0" smtClean="0"/>
                        <a:t> Type</a:t>
                      </a:r>
                      <a:endParaRPr lang="en-US" sz="1300" dirty="0"/>
                    </a:p>
                  </a:txBody>
                  <a:tcPr/>
                </a:tc>
                <a:tc>
                  <a:txBody>
                    <a:bodyPr/>
                    <a:lstStyle/>
                    <a:p>
                      <a:r>
                        <a:rPr lang="en-US" sz="1300" dirty="0" smtClean="0"/>
                        <a:t>Category of Hold</a:t>
                      </a:r>
                      <a:endParaRPr lang="en-US" sz="1300" dirty="0"/>
                    </a:p>
                  </a:txBody>
                  <a:tcPr/>
                </a:tc>
              </a:tr>
              <a:tr h="370840">
                <a:tc>
                  <a:txBody>
                    <a:bodyPr/>
                    <a:lstStyle/>
                    <a:p>
                      <a:r>
                        <a:rPr lang="en-US" sz="1300" dirty="0" smtClean="0"/>
                        <a:t>Congressional</a:t>
                      </a:r>
                      <a:r>
                        <a:rPr lang="en-US" sz="1300" baseline="0" dirty="0" smtClean="0"/>
                        <a:t> Inquiry</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Records relating to an agency's congressional affairs office ongoing searches and congressional inquiries</a:t>
                      </a:r>
                      <a:endParaRPr lang="en-US" sz="1300" dirty="0"/>
                    </a:p>
                  </a:txBody>
                  <a:tcPr/>
                </a:tc>
              </a:tr>
              <a:tr h="370840">
                <a:tc>
                  <a:txBody>
                    <a:bodyPr/>
                    <a:lstStyle/>
                    <a:p>
                      <a:r>
                        <a:rPr lang="en-US" sz="1300" dirty="0" smtClean="0"/>
                        <a:t>Financial</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1. Records retired before contract close-out, final payment, and/or settlement</a:t>
                      </a:r>
                    </a:p>
                    <a:p>
                      <a:r>
                        <a:rPr lang="en-US" sz="1300" b="0" i="0" u="none" strike="noStrike" kern="1200" baseline="0" dirty="0" smtClean="0">
                          <a:solidFill>
                            <a:schemeClr val="dk1"/>
                          </a:solidFill>
                          <a:latin typeface="+mn-lt"/>
                          <a:ea typeface="+mn-ea"/>
                          <a:cs typeface="+mn-cs"/>
                        </a:rPr>
                        <a:t>2. Records under review for confirmation of payment, undergoing financial audits, and Certifications</a:t>
                      </a:r>
                      <a:endParaRPr lang="en-US" sz="1300" dirty="0"/>
                    </a:p>
                  </a:txBody>
                  <a:tcPr/>
                </a:tc>
              </a:tr>
              <a:tr h="0">
                <a:tc>
                  <a:txBody>
                    <a:bodyPr/>
                    <a:lstStyle/>
                    <a:p>
                      <a:r>
                        <a:rPr lang="en-US" sz="1300" b="0" i="0" u="none" strike="noStrike" kern="1200" baseline="0" dirty="0" smtClean="0">
                          <a:solidFill>
                            <a:schemeClr val="dk1"/>
                          </a:solidFill>
                          <a:latin typeface="+mn-lt"/>
                          <a:ea typeface="+mn-ea"/>
                          <a:cs typeface="+mn-cs"/>
                        </a:rPr>
                        <a:t>FOIA/PA/MDR</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Records associated with open FOIA/PA/MDR requests</a:t>
                      </a:r>
                      <a:endParaRPr lang="en-US" sz="1300" dirty="0"/>
                    </a:p>
                  </a:txBody>
                  <a:tcPr/>
                </a:tc>
              </a:tr>
              <a:tr h="155299">
                <a:tc>
                  <a:txBody>
                    <a:bodyPr/>
                    <a:lstStyle/>
                    <a:p>
                      <a:r>
                        <a:rPr lang="en-US" sz="1300" dirty="0" smtClean="0"/>
                        <a:t>Historical Review</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Records determined by the History Staff to be of historical significance</a:t>
                      </a:r>
                      <a:endParaRPr lang="en-US" sz="1300" dirty="0"/>
                    </a:p>
                  </a:txBody>
                  <a:tcPr/>
                </a:tc>
              </a:tr>
              <a:tr h="370840">
                <a:tc>
                  <a:txBody>
                    <a:bodyPr/>
                    <a:lstStyle/>
                    <a:p>
                      <a:r>
                        <a:rPr lang="en-US" sz="1300" dirty="0" smtClean="0"/>
                        <a:t>Investigations</a:t>
                      </a:r>
                      <a:r>
                        <a:rPr lang="en-US" sz="1300" baseline="0" dirty="0" smtClean="0"/>
                        <a:t>, Audits and Inspections</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Records relating to pending Inspector General's office and other offices' investigations, inspections and audits</a:t>
                      </a:r>
                      <a:endParaRPr lang="en-US" sz="1300" dirty="0"/>
                    </a:p>
                  </a:txBody>
                  <a:tcPr/>
                </a:tc>
              </a:tr>
              <a:tr h="0">
                <a:tc>
                  <a:txBody>
                    <a:bodyPr/>
                    <a:lstStyle/>
                    <a:p>
                      <a:r>
                        <a:rPr lang="en-US" sz="1300" dirty="0" smtClean="0"/>
                        <a:t>Litigation</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Records relating to the General Counsel's Office and other offices' ongoing legal actions</a:t>
                      </a:r>
                      <a:endParaRPr lang="en-US" sz="1300" dirty="0"/>
                    </a:p>
                  </a:txBody>
                  <a:tcPr/>
                </a:tc>
              </a:tr>
              <a:tr h="370840">
                <a:tc>
                  <a:txBody>
                    <a:bodyPr/>
                    <a:lstStyle/>
                    <a:p>
                      <a:r>
                        <a:rPr lang="en-US" sz="1300" dirty="0" smtClean="0"/>
                        <a:t>Markings Hold</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Record has classification or dissemination control marking(s) that prevent the record from being transferred to NARA. For example: LIMDIS, RD (Restricted Data) and Declassification Review Pending"</a:t>
                      </a:r>
                      <a:endParaRPr lang="en-US" sz="1300" dirty="0"/>
                    </a:p>
                  </a:txBody>
                  <a:tcPr/>
                </a:tc>
              </a:tr>
              <a:tr h="0">
                <a:tc>
                  <a:txBody>
                    <a:bodyPr/>
                    <a:lstStyle/>
                    <a:p>
                      <a:r>
                        <a:rPr lang="en-US" sz="1300" dirty="0" smtClean="0"/>
                        <a:t>Mission Critical</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Records associated with ongoing operations, projects and/or programs</a:t>
                      </a:r>
                      <a:endParaRPr lang="en-US" sz="1300" dirty="0"/>
                    </a:p>
                  </a:txBody>
                  <a:tcPr/>
                </a:tc>
              </a:tr>
              <a:tr h="370840">
                <a:tc>
                  <a:txBody>
                    <a:bodyPr/>
                    <a:lstStyle/>
                    <a:p>
                      <a:r>
                        <a:rPr lang="en-US" sz="1300" dirty="0" smtClean="0"/>
                        <a:t>Records Manager Hold</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1. Records requiring Records Manager/Custodian review</a:t>
                      </a:r>
                    </a:p>
                    <a:p>
                      <a:r>
                        <a:rPr lang="en-US" sz="1300" b="0" i="0" u="none" strike="noStrike" kern="1200" baseline="0" dirty="0" smtClean="0">
                          <a:solidFill>
                            <a:schemeClr val="dk1"/>
                          </a:solidFill>
                          <a:latin typeface="+mn-lt"/>
                          <a:ea typeface="+mn-ea"/>
                          <a:cs typeface="+mn-cs"/>
                        </a:rPr>
                        <a:t>2. Waiting for NARA approval of proposed new disposition</a:t>
                      </a:r>
                    </a:p>
                    <a:p>
                      <a:r>
                        <a:rPr lang="en-US" sz="1300" b="0" i="0" u="none" strike="noStrike" kern="1200" baseline="0" dirty="0" smtClean="0">
                          <a:solidFill>
                            <a:schemeClr val="dk1"/>
                          </a:solidFill>
                          <a:latin typeface="+mn-lt"/>
                          <a:ea typeface="+mn-ea"/>
                          <a:cs typeface="+mn-cs"/>
                        </a:rPr>
                        <a:t>3. Records relating to/from office reorganization</a:t>
                      </a:r>
                    </a:p>
                    <a:p>
                      <a:r>
                        <a:rPr lang="en-US" sz="1300" b="0" i="0" u="none" strike="noStrike" kern="1200" baseline="0" dirty="0" smtClean="0">
                          <a:solidFill>
                            <a:schemeClr val="dk1"/>
                          </a:solidFill>
                          <a:latin typeface="+mn-lt"/>
                          <a:ea typeface="+mn-ea"/>
                          <a:cs typeface="+mn-cs"/>
                        </a:rPr>
                        <a:t>4. Records retired under wrong Record Control Schedule (RCS) and/or incorrect RCS Item Number</a:t>
                      </a:r>
                    </a:p>
                    <a:p>
                      <a:r>
                        <a:rPr lang="en-US" sz="1300" b="0" i="0" u="none" strike="noStrike" kern="1200" baseline="0" dirty="0" smtClean="0">
                          <a:solidFill>
                            <a:schemeClr val="dk1"/>
                          </a:solidFill>
                          <a:latin typeface="+mn-lt"/>
                          <a:ea typeface="+mn-ea"/>
                          <a:cs typeface="+mn-cs"/>
                        </a:rPr>
                        <a:t>5. Inactive records retired prior to cutoff</a:t>
                      </a:r>
                    </a:p>
                    <a:p>
                      <a:r>
                        <a:rPr lang="en-US" sz="1300" b="0" i="0" u="none" strike="noStrike" kern="1200" baseline="0" dirty="0" smtClean="0">
                          <a:solidFill>
                            <a:schemeClr val="dk1"/>
                          </a:solidFill>
                          <a:latin typeface="+mn-lt"/>
                          <a:ea typeface="+mn-ea"/>
                          <a:cs typeface="+mn-cs"/>
                        </a:rPr>
                        <a:t>6. Disposition time miscalculated</a:t>
                      </a:r>
                      <a:endParaRPr lang="en-US" sz="1300" dirty="0"/>
                    </a:p>
                  </a:txBody>
                  <a:tcPr/>
                </a:tc>
              </a:tr>
            </a:tbl>
          </a:graphicData>
        </a:graphic>
      </p:graphicFrame>
      <p:sp>
        <p:nvSpPr>
          <p:cNvPr id="8" name="TextBox 7"/>
          <p:cNvSpPr txBox="1"/>
          <p:nvPr/>
        </p:nvSpPr>
        <p:spPr>
          <a:xfrm>
            <a:off x="2785533" y="6045151"/>
            <a:ext cx="6483349" cy="461665"/>
          </a:xfrm>
          <a:prstGeom prst="rect">
            <a:avLst/>
          </a:prstGeom>
          <a:noFill/>
        </p:spPr>
        <p:txBody>
          <a:bodyPr wrap="square" rtlCol="0">
            <a:spAutoFit/>
          </a:bodyPr>
          <a:lstStyle/>
          <a:p>
            <a:r>
              <a:rPr lang="en-US" sz="1200" dirty="0"/>
              <a:t>Abstract Data Definition for </a:t>
            </a:r>
            <a:r>
              <a:rPr lang="en-US" sz="1200" dirty="0" smtClean="0"/>
              <a:t>Electronic Records Management, Version 2014-DEC, </a:t>
            </a:r>
            <a:r>
              <a:rPr lang="en-US" sz="1200" dirty="0"/>
              <a:t>Intelligence Community </a:t>
            </a:r>
            <a:r>
              <a:rPr lang="en-US" sz="1200" dirty="0" smtClean="0"/>
              <a:t>Technical Specification, December </a:t>
            </a:r>
            <a:r>
              <a:rPr lang="en-US" sz="1200" dirty="0"/>
              <a:t>22, </a:t>
            </a:r>
            <a:r>
              <a:rPr lang="en-US" sz="1200" dirty="0" smtClean="0"/>
              <a:t>2014.</a:t>
            </a:r>
            <a:endParaRPr lang="en-US" sz="1200" dirty="0"/>
          </a:p>
        </p:txBody>
      </p:sp>
    </p:spTree>
    <p:extLst>
      <p:ext uri="{BB962C8B-B14F-4D97-AF65-F5344CB8AC3E}">
        <p14:creationId xmlns:p14="http://schemas.microsoft.com/office/powerpoint/2010/main" val="30969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17</a:t>
            </a:fld>
            <a:endParaRPr lang="en-US"/>
          </a:p>
        </p:txBody>
      </p:sp>
      <p:sp>
        <p:nvSpPr>
          <p:cNvPr id="4" name="TextBox 3"/>
          <p:cNvSpPr txBox="1"/>
          <p:nvPr/>
        </p:nvSpPr>
        <p:spPr>
          <a:xfrm>
            <a:off x="2065867" y="5951245"/>
            <a:ext cx="7763003" cy="338554"/>
          </a:xfrm>
          <a:prstGeom prst="rect">
            <a:avLst/>
          </a:prstGeom>
          <a:noFill/>
        </p:spPr>
        <p:txBody>
          <a:bodyPr wrap="square" rtlCol="0">
            <a:spAutoFit/>
          </a:bodyPr>
          <a:lstStyle/>
          <a:p>
            <a:r>
              <a:rPr lang="en-US" sz="1600" dirty="0" smtClean="0"/>
              <a:t>Source: “Information </a:t>
            </a:r>
            <a:r>
              <a:rPr lang="en-US" sz="1600" dirty="0"/>
              <a:t>Management Approval </a:t>
            </a:r>
            <a:r>
              <a:rPr lang="en-US" sz="1600" dirty="0" smtClean="0"/>
              <a:t>Requirements.” OSC.</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45"/>
            <a:ext cx="9144000" cy="5832000"/>
          </a:xfrm>
          <a:prstGeom prst="rect">
            <a:avLst/>
          </a:prstGeom>
        </p:spPr>
      </p:pic>
      <p:sp>
        <p:nvSpPr>
          <p:cNvPr id="6" name="Rectangle 5"/>
          <p:cNvSpPr/>
          <p:nvPr/>
        </p:nvSpPr>
        <p:spPr>
          <a:xfrm>
            <a:off x="3920067" y="982125"/>
            <a:ext cx="5122333" cy="1007533"/>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35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4800" smtClean="0"/>
              <a:t>Reliability*</a:t>
            </a:r>
          </a:p>
        </p:txBody>
      </p:sp>
      <p:sp>
        <p:nvSpPr>
          <p:cNvPr id="17411" name="Rectangle 3"/>
          <p:cNvSpPr>
            <a:spLocks noGrp="1" noChangeArrowheads="1"/>
          </p:cNvSpPr>
          <p:nvPr>
            <p:ph type="body" idx="1"/>
          </p:nvPr>
        </p:nvSpPr>
        <p:spPr>
          <a:xfrm>
            <a:off x="235352" y="1475772"/>
            <a:ext cx="8382000" cy="4456515"/>
          </a:xfrm>
        </p:spPr>
        <p:txBody>
          <a:bodyPr/>
          <a:lstStyle/>
          <a:p>
            <a:pPr lvl="1" eaLnBrk="1" hangingPunct="1">
              <a:lnSpc>
                <a:spcPct val="90000"/>
              </a:lnSpc>
            </a:pPr>
            <a:r>
              <a:rPr lang="en-US" altLang="en-US" dirty="0" smtClean="0"/>
              <a:t>Authority &amp; trustworthiness of a record as evidence</a:t>
            </a:r>
          </a:p>
          <a:p>
            <a:pPr lvl="1" eaLnBrk="1" hangingPunct="1">
              <a:lnSpc>
                <a:spcPct val="90000"/>
              </a:lnSpc>
            </a:pPr>
            <a:r>
              <a:rPr lang="en-US" altLang="en-US" dirty="0" smtClean="0"/>
              <a:t>Records ability to stand for the facts / entity of which it is evidence &amp; treated as that fact in itself (e.g., passport = citizenship)</a:t>
            </a:r>
          </a:p>
          <a:p>
            <a:pPr lvl="1" eaLnBrk="1" hangingPunct="1">
              <a:lnSpc>
                <a:spcPct val="90000"/>
              </a:lnSpc>
            </a:pPr>
            <a:r>
              <a:rPr lang="en-US" altLang="en-US" dirty="0" smtClean="0"/>
              <a:t>Provided by a record’s</a:t>
            </a:r>
          </a:p>
          <a:p>
            <a:pPr lvl="2" eaLnBrk="1" hangingPunct="1">
              <a:lnSpc>
                <a:spcPct val="90000"/>
              </a:lnSpc>
            </a:pPr>
            <a:r>
              <a:rPr lang="en-US" altLang="en-US" sz="2800" i="1" dirty="0" smtClean="0"/>
              <a:t>form  </a:t>
            </a:r>
            <a:r>
              <a:rPr lang="en-US" altLang="en-US" sz="2800" dirty="0" smtClean="0"/>
              <a:t>(e.g., date, signature) </a:t>
            </a:r>
          </a:p>
          <a:p>
            <a:pPr lvl="2" eaLnBrk="1" hangingPunct="1">
              <a:lnSpc>
                <a:spcPct val="90000"/>
              </a:lnSpc>
            </a:pPr>
            <a:r>
              <a:rPr lang="en-US" altLang="en-US" sz="2800" i="1" dirty="0" smtClean="0"/>
              <a:t>procedure of creation</a:t>
            </a:r>
            <a:r>
              <a:rPr lang="en-US" altLang="en-US" sz="2800" dirty="0" smtClean="0"/>
              <a:t> (signing authority, routing, handling during compilation &amp; completion, filing, etc.)</a:t>
            </a:r>
            <a:endParaRPr lang="en-US" altLang="en-US" dirty="0" smtClean="0"/>
          </a:p>
        </p:txBody>
      </p:sp>
      <p:sp>
        <p:nvSpPr>
          <p:cNvPr id="17412" name="TextBox 5"/>
          <p:cNvSpPr txBox="1">
            <a:spLocks noChangeArrowheads="1"/>
          </p:cNvSpPr>
          <p:nvPr/>
        </p:nvSpPr>
        <p:spPr bwMode="auto">
          <a:xfrm>
            <a:off x="235352" y="5373868"/>
            <a:ext cx="876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a:t>
            </a:r>
            <a:r>
              <a:rPr lang="en-US" altLang="en-US" sz="1800" dirty="0" err="1" smtClean="0">
                <a:latin typeface="Arial" panose="020B0604020202020204" pitchFamily="34" charset="0"/>
              </a:rPr>
              <a:t>Duranti</a:t>
            </a:r>
            <a:r>
              <a:rPr lang="en-US" altLang="en-US" sz="1800" dirty="0">
                <a:latin typeface="Arial" panose="020B0604020202020204" pitchFamily="34" charset="0"/>
              </a:rPr>
              <a:t>, Luciana. "Reliability and Authenticity: The Concepts and Their Implications." </a:t>
            </a:r>
            <a:r>
              <a:rPr lang="en-US" altLang="en-US" sz="1800" i="1" dirty="0" err="1">
                <a:latin typeface="Arial" panose="020B0604020202020204" pitchFamily="34" charset="0"/>
              </a:rPr>
              <a:t>Archivaria</a:t>
            </a:r>
            <a:r>
              <a:rPr lang="en-US" altLang="en-US" sz="1800" i="1" dirty="0">
                <a:latin typeface="Arial" panose="020B0604020202020204" pitchFamily="34" charset="0"/>
              </a:rPr>
              <a:t> </a:t>
            </a:r>
            <a:r>
              <a:rPr lang="en-US" altLang="en-US" sz="1800" dirty="0">
                <a:latin typeface="Arial" panose="020B0604020202020204" pitchFamily="34" charset="0"/>
              </a:rPr>
              <a:t>39 (1995): 5-10.</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18</a:t>
            </a:fld>
            <a:endParaRPr lang="en-US"/>
          </a:p>
        </p:txBody>
      </p:sp>
    </p:spTree>
    <p:extLst>
      <p:ext uri="{BB962C8B-B14F-4D97-AF65-F5344CB8AC3E}">
        <p14:creationId xmlns:p14="http://schemas.microsoft.com/office/powerpoint/2010/main" val="362508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Authenticity</a:t>
            </a:r>
          </a:p>
        </p:txBody>
      </p:sp>
      <p:sp>
        <p:nvSpPr>
          <p:cNvPr id="18435" name="Rectangle 3"/>
          <p:cNvSpPr>
            <a:spLocks noGrp="1" noChangeArrowheads="1"/>
          </p:cNvSpPr>
          <p:nvPr>
            <p:ph type="body" idx="1"/>
          </p:nvPr>
        </p:nvSpPr>
        <p:spPr/>
        <p:txBody>
          <a:bodyPr/>
          <a:lstStyle/>
          <a:p>
            <a:pPr eaLnBrk="1" hangingPunct="1"/>
            <a:r>
              <a:rPr lang="en-US" altLang="en-US" smtClean="0"/>
              <a:t>Hasn’t been subject to undocumented manipulation</a:t>
            </a:r>
          </a:p>
          <a:p>
            <a:pPr eaLnBrk="1" hangingPunct="1"/>
            <a:r>
              <a:rPr lang="en-US" altLang="en-US" smtClean="0"/>
              <a:t>Essential characteristics of the record can still be reproduced on current technology</a:t>
            </a:r>
          </a:p>
          <a:p>
            <a:pPr eaLnBrk="1" hangingPunct="1"/>
            <a:r>
              <a:rPr lang="en-US" altLang="en-US" smtClean="0"/>
              <a:t>Technological (e.g. checksums, digital signatures) and procedural (e.g. security, monitoring of changes to technology or users’ knowledge base) elements</a:t>
            </a:r>
            <a:endParaRPr lang="en-US" altLang="en-US" sz="2800" smtClean="0"/>
          </a:p>
          <a:p>
            <a:pPr eaLnBrk="1" hangingPunct="1">
              <a:buFontTx/>
              <a:buNone/>
            </a:pPr>
            <a:endParaRPr lang="en-US" altLang="en-US" smtClean="0"/>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19</a:t>
            </a:fld>
            <a:endParaRPr lang="en-US"/>
          </a:p>
        </p:txBody>
      </p:sp>
    </p:spTree>
    <p:extLst>
      <p:ext uri="{BB962C8B-B14F-4D97-AF65-F5344CB8AC3E}">
        <p14:creationId xmlns:p14="http://schemas.microsoft.com/office/powerpoint/2010/main" val="168204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89517" y="-92068"/>
            <a:ext cx="7886700" cy="1325563"/>
          </a:xfrm>
        </p:spPr>
        <p:txBody>
          <a:bodyPr>
            <a:normAutofit/>
          </a:bodyPr>
          <a:lstStyle/>
          <a:p>
            <a:pPr algn="ctr" eaLnBrk="1" hangingPunct="1"/>
            <a:r>
              <a:rPr lang="en-US" altLang="en-US" sz="4000" dirty="0" smtClean="0"/>
              <a:t>What are Records?*</a:t>
            </a:r>
          </a:p>
        </p:txBody>
      </p:sp>
      <p:sp>
        <p:nvSpPr>
          <p:cNvPr id="16387" name="Rectangle 3"/>
          <p:cNvSpPr>
            <a:spLocks noGrp="1" noChangeArrowheads="1"/>
          </p:cNvSpPr>
          <p:nvPr>
            <p:ph type="body" idx="1"/>
          </p:nvPr>
        </p:nvSpPr>
        <p:spPr>
          <a:xfrm>
            <a:off x="230717" y="1146863"/>
            <a:ext cx="8616949" cy="3281209"/>
          </a:xfrm>
        </p:spPr>
        <p:txBody>
          <a:bodyPr>
            <a:noAutofit/>
          </a:bodyPr>
          <a:lstStyle/>
          <a:p>
            <a:r>
              <a:rPr lang="en-US" sz="1800" dirty="0" smtClean="0"/>
              <a:t>“(</a:t>
            </a:r>
            <a:r>
              <a:rPr lang="en-US" sz="1800" dirty="0"/>
              <a:t>A) includes all recorded information, regardless of form or characteristics, made or received by a Federal agency under Federal law or in connection with the transaction of public business and preserved or appropriate for preservation by that agency or its legitimate successor as </a:t>
            </a:r>
            <a:r>
              <a:rPr lang="en-US" sz="1800" b="1" dirty="0"/>
              <a:t>evidence of the organization, functions, policies, decisions, procedures, operations, or other activities</a:t>
            </a:r>
            <a:r>
              <a:rPr lang="en-US" sz="1800" dirty="0"/>
              <a:t> of the United States Government or because of the </a:t>
            </a:r>
            <a:r>
              <a:rPr lang="en-US" sz="1800" b="1" dirty="0"/>
              <a:t>informational value </a:t>
            </a:r>
            <a:r>
              <a:rPr lang="en-US" sz="1800" dirty="0"/>
              <a:t>of data in them; and</a:t>
            </a:r>
          </a:p>
          <a:p>
            <a:r>
              <a:rPr lang="en-US" sz="1800" dirty="0"/>
              <a:t>(B) does not include</a:t>
            </a:r>
            <a:r>
              <a:rPr lang="en-US" sz="1800" dirty="0" smtClean="0"/>
              <a:t>—</a:t>
            </a:r>
          </a:p>
          <a:p>
            <a:pPr lvl="1"/>
            <a:r>
              <a:rPr lang="en-US" sz="1800" dirty="0" smtClean="0"/>
              <a:t>(</a:t>
            </a:r>
            <a:r>
              <a:rPr lang="en-US" sz="1800" dirty="0" err="1"/>
              <a:t>i</a:t>
            </a:r>
            <a:r>
              <a:rPr lang="en-US" sz="1800" dirty="0"/>
              <a:t>) library and museum material made or acquired and preserved solely for reference or exhibition purposes; </a:t>
            </a:r>
            <a:r>
              <a:rPr lang="en-US" sz="1800" dirty="0" smtClean="0"/>
              <a:t>or</a:t>
            </a:r>
          </a:p>
          <a:p>
            <a:pPr lvl="1"/>
            <a:r>
              <a:rPr lang="en-US" sz="1800" dirty="0" smtClean="0"/>
              <a:t>(ii</a:t>
            </a:r>
            <a:r>
              <a:rPr lang="en-US" sz="1800" dirty="0"/>
              <a:t>) duplicate copies of records preserved only for convenience</a:t>
            </a:r>
            <a:r>
              <a:rPr lang="en-US" sz="1800" dirty="0" smtClean="0"/>
              <a:t>.”</a:t>
            </a:r>
            <a:endParaRPr lang="en-US" sz="1800" dirty="0"/>
          </a:p>
          <a:p>
            <a:r>
              <a:rPr lang="en-US" sz="1800" dirty="0" smtClean="0"/>
              <a:t>“’recorded information’ </a:t>
            </a:r>
            <a:r>
              <a:rPr lang="en-US" sz="1800" dirty="0"/>
              <a:t>includes all traditional forms of records, </a:t>
            </a:r>
            <a:r>
              <a:rPr lang="en-US" sz="1800" b="1" dirty="0"/>
              <a:t>regardless of physical form or characteristics</a:t>
            </a:r>
            <a:r>
              <a:rPr lang="en-US" sz="1800" dirty="0"/>
              <a:t>, including information created, manipulated, communicated, or stored in digital or electronic form</a:t>
            </a:r>
            <a:r>
              <a:rPr lang="en-US" sz="1800" dirty="0" smtClean="0"/>
              <a:t>.”</a:t>
            </a:r>
            <a:endParaRPr lang="en-US" sz="1800" dirty="0"/>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a:t>
            </a:fld>
            <a:endParaRPr lang="en-US"/>
          </a:p>
        </p:txBody>
      </p:sp>
      <p:sp>
        <p:nvSpPr>
          <p:cNvPr id="4" name="TextBox 3"/>
          <p:cNvSpPr txBox="1"/>
          <p:nvPr/>
        </p:nvSpPr>
        <p:spPr>
          <a:xfrm>
            <a:off x="3189817" y="5718487"/>
            <a:ext cx="5954183" cy="646331"/>
          </a:xfrm>
          <a:prstGeom prst="rect">
            <a:avLst/>
          </a:prstGeom>
          <a:noFill/>
        </p:spPr>
        <p:txBody>
          <a:bodyPr wrap="square" rtlCol="0">
            <a:spAutoFit/>
          </a:bodyPr>
          <a:lstStyle/>
          <a:p>
            <a:r>
              <a:rPr lang="en-US" b="1" dirty="0" smtClean="0"/>
              <a:t>*44 </a:t>
            </a:r>
            <a:r>
              <a:rPr lang="en-US" b="1" dirty="0"/>
              <a:t>U.S. Code § 3301 - Definition of </a:t>
            </a:r>
            <a:r>
              <a:rPr lang="en-US" b="1" dirty="0" smtClean="0"/>
              <a:t>records </a:t>
            </a:r>
            <a:r>
              <a:rPr lang="en-US" dirty="0" smtClean="0"/>
              <a:t>(emphasis mine)</a:t>
            </a:r>
            <a:endParaRPr lang="en-US" dirty="0"/>
          </a:p>
        </p:txBody>
      </p:sp>
    </p:spTree>
    <p:extLst>
      <p:ext uri="{BB962C8B-B14F-4D97-AF65-F5344CB8AC3E}">
        <p14:creationId xmlns:p14="http://schemas.microsoft.com/office/powerpoint/2010/main" val="4072060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190" y="1690689"/>
            <a:ext cx="8593137"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altLang="en-US" sz="4000" smtClean="0"/>
              <a:t>Essential Characteristics of Records</a:t>
            </a:r>
          </a:p>
        </p:txBody>
      </p:sp>
      <p:sp>
        <p:nvSpPr>
          <p:cNvPr id="19460" name="Rectangle 3"/>
          <p:cNvSpPr>
            <a:spLocks noGrp="1" noChangeArrowheads="1"/>
          </p:cNvSpPr>
          <p:nvPr>
            <p:ph type="body" idx="1"/>
          </p:nvPr>
        </p:nvSpPr>
        <p:spPr>
          <a:xfrm>
            <a:off x="4724400" y="3657600"/>
            <a:ext cx="3657600" cy="1524000"/>
          </a:xfrm>
          <a:solidFill>
            <a:schemeClr val="bg1"/>
          </a:solidFill>
          <a:ln>
            <a:solidFill>
              <a:srgbClr val="C00000"/>
            </a:solidFill>
            <a:miter lim="800000"/>
            <a:headEnd/>
            <a:tailEnd/>
          </a:ln>
        </p:spPr>
        <p:txBody>
          <a:bodyPr>
            <a:normAutofit fontScale="92500"/>
          </a:bodyPr>
          <a:lstStyle/>
          <a:p>
            <a:pPr marL="0" indent="0" eaLnBrk="1" hangingPunct="1">
              <a:buFontTx/>
              <a:buNone/>
            </a:pPr>
            <a:r>
              <a:rPr lang="en-US" altLang="en-US" sz="7200" smtClean="0">
                <a:solidFill>
                  <a:srgbClr val="C00000"/>
                </a:solidFill>
              </a:rPr>
              <a:t>Content</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20</a:t>
            </a:fld>
            <a:endParaRPr lang="en-US"/>
          </a:p>
        </p:txBody>
      </p:sp>
    </p:spTree>
    <p:extLst>
      <p:ext uri="{BB962C8B-B14F-4D97-AF65-F5344CB8AC3E}">
        <p14:creationId xmlns:p14="http://schemas.microsoft.com/office/powerpoint/2010/main" val="1844459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4000" smtClean="0"/>
              <a:t>Essential Characteristics of Records</a:t>
            </a:r>
          </a:p>
        </p:txBody>
      </p:sp>
      <p:pic>
        <p:nvPicPr>
          <p:cNvPr id="2048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040" y="1690689"/>
            <a:ext cx="8593137"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6753827" y="5296322"/>
            <a:ext cx="1873170" cy="533400"/>
          </a:xfrm>
          <a:prstGeom prst="rect">
            <a:avLst/>
          </a:prstGeom>
          <a:solidFill>
            <a:schemeClr val="bg1"/>
          </a:solidFill>
          <a:ln>
            <a:solidFill>
              <a:srgbClr val="C00000"/>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defRPr/>
            </a:pPr>
            <a:r>
              <a:rPr lang="en-US" altLang="en-US" sz="2800" kern="0" dirty="0" smtClean="0">
                <a:solidFill>
                  <a:srgbClr val="C00000"/>
                </a:solidFill>
              </a:rPr>
              <a:t>Context</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21</a:t>
            </a:fld>
            <a:endParaRPr lang="en-US"/>
          </a:p>
        </p:txBody>
      </p:sp>
    </p:spTree>
    <p:extLst>
      <p:ext uri="{BB962C8B-B14F-4D97-AF65-F5344CB8AC3E}">
        <p14:creationId xmlns:p14="http://schemas.microsoft.com/office/powerpoint/2010/main" val="63022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smtClean="0"/>
              <a:t>Essential Characteristics of Records</a:t>
            </a:r>
          </a:p>
        </p:txBody>
      </p:sp>
      <p:pic>
        <p:nvPicPr>
          <p:cNvPr id="215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977" y="1620034"/>
            <a:ext cx="8593137"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5205714" y="1620034"/>
            <a:ext cx="1981200" cy="533400"/>
          </a:xfrm>
          <a:prstGeom prst="rect">
            <a:avLst/>
          </a:prstGeom>
          <a:solidFill>
            <a:schemeClr val="bg1"/>
          </a:solidFill>
          <a:ln>
            <a:solidFill>
              <a:srgbClr val="C00000"/>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defRPr/>
            </a:pPr>
            <a:r>
              <a:rPr lang="en-US" altLang="en-US" sz="2800" kern="0" dirty="0" smtClean="0">
                <a:solidFill>
                  <a:srgbClr val="C00000"/>
                </a:solidFill>
              </a:rPr>
              <a:t>Structure</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22</a:t>
            </a:fld>
            <a:endParaRPr lang="en-US"/>
          </a:p>
        </p:txBody>
      </p:sp>
    </p:spTree>
    <p:extLst>
      <p:ext uri="{BB962C8B-B14F-4D97-AF65-F5344CB8AC3E}">
        <p14:creationId xmlns:p14="http://schemas.microsoft.com/office/powerpoint/2010/main" val="582253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2514600"/>
            <a:ext cx="8229600" cy="1143000"/>
          </a:xfrm>
        </p:spPr>
        <p:txBody>
          <a:bodyPr>
            <a:normAutofit fontScale="90000"/>
          </a:bodyPr>
          <a:lstStyle/>
          <a:p>
            <a:pPr eaLnBrk="1" hangingPunct="1"/>
            <a:r>
              <a:rPr lang="en-US" altLang="en-US" sz="4000" smtClean="0"/>
              <a:t>Focus on recordkeeping systems, rather than individual records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23</a:t>
            </a:fld>
            <a:endParaRPr lang="en-US"/>
          </a:p>
        </p:txBody>
      </p:sp>
    </p:spTree>
    <p:extLst>
      <p:ext uri="{BB962C8B-B14F-4D97-AF65-F5344CB8AC3E}">
        <p14:creationId xmlns:p14="http://schemas.microsoft.com/office/powerpoint/2010/main" val="1980077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as Records</a:t>
            </a:r>
            <a:endParaRPr lang="en-US" dirty="0"/>
          </a:p>
        </p:txBody>
      </p:sp>
      <p:sp>
        <p:nvSpPr>
          <p:cNvPr id="3" name="Content Placeholder 2"/>
          <p:cNvSpPr>
            <a:spLocks noGrp="1"/>
          </p:cNvSpPr>
          <p:nvPr>
            <p:ph idx="1"/>
          </p:nvPr>
        </p:nvSpPr>
        <p:spPr>
          <a:xfrm>
            <a:off x="628650" y="1740957"/>
            <a:ext cx="7886700" cy="4351338"/>
          </a:xfrm>
        </p:spPr>
        <p:txBody>
          <a:bodyPr/>
          <a:lstStyle/>
          <a:p>
            <a:pPr marL="0" indent="0">
              <a:buNone/>
            </a:pPr>
            <a:r>
              <a:rPr lang="en-US" dirty="0" smtClean="0"/>
              <a:t>“</a:t>
            </a:r>
            <a:r>
              <a:rPr lang="en-US" dirty="0"/>
              <a:t>The producer must generate and retain a fully-sourced version of every </a:t>
            </a:r>
            <a:r>
              <a:rPr lang="en-US" dirty="0" smtClean="0"/>
              <a:t>disseminated analytic </a:t>
            </a:r>
            <a:r>
              <a:rPr lang="en-US" dirty="0"/>
              <a:t>product-- including downgraded, sanitized, or tear-line products-- as a document </a:t>
            </a:r>
            <a:r>
              <a:rPr lang="en-US" dirty="0" smtClean="0"/>
              <a:t>of record </a:t>
            </a:r>
            <a:r>
              <a:rPr lang="en-US" dirty="0"/>
              <a:t>and deposit it in an </a:t>
            </a:r>
            <a:r>
              <a:rPr lang="en-US" b="1" dirty="0"/>
              <a:t>official record keeping system</a:t>
            </a:r>
            <a:r>
              <a:rPr lang="en-US" dirty="0"/>
              <a:t> unless </a:t>
            </a:r>
            <a:r>
              <a:rPr lang="en-US" dirty="0" smtClean="0"/>
              <a:t>exempted…”</a:t>
            </a:r>
            <a:endParaRPr lang="en-US" dirty="0"/>
          </a:p>
        </p:txBody>
      </p:sp>
      <p:sp>
        <p:nvSpPr>
          <p:cNvPr id="4" name="Footer Placeholder 3"/>
          <p:cNvSpPr>
            <a:spLocks noGrp="1"/>
          </p:cNvSpPr>
          <p:nvPr>
            <p:ph type="ftr" sz="quarter" idx="11"/>
          </p:nvPr>
        </p:nvSpPr>
        <p:spPr/>
        <p:txBody>
          <a:bodyPr/>
          <a:lstStyle/>
          <a:p>
            <a:r>
              <a:rPr lang="en-US" smtClean="0"/>
              <a:t>Cal Lee - Defining the Problem Space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24</a:t>
            </a:fld>
            <a:endParaRPr lang="en-US"/>
          </a:p>
        </p:txBody>
      </p:sp>
      <p:sp>
        <p:nvSpPr>
          <p:cNvPr id="6" name="TextBox 5"/>
          <p:cNvSpPr txBox="1"/>
          <p:nvPr/>
        </p:nvSpPr>
        <p:spPr>
          <a:xfrm>
            <a:off x="2269068" y="5435600"/>
            <a:ext cx="7188194" cy="830997"/>
          </a:xfrm>
          <a:prstGeom prst="rect">
            <a:avLst/>
          </a:prstGeom>
          <a:noFill/>
        </p:spPr>
        <p:txBody>
          <a:bodyPr wrap="square" rtlCol="0">
            <a:spAutoFit/>
          </a:bodyPr>
          <a:lstStyle/>
          <a:p>
            <a:r>
              <a:rPr lang="en-US" sz="1600" dirty="0" smtClean="0"/>
              <a:t>Intelligence Community Directive Number 206. “Sourcing Requirements For Disseminated Analytic Products.” Effective: October 17, 2007. (Emphasis Added)</a:t>
            </a:r>
            <a:endParaRPr lang="en-US" sz="1600" dirty="0"/>
          </a:p>
        </p:txBody>
      </p:sp>
    </p:spTree>
    <p:extLst>
      <p:ext uri="{BB962C8B-B14F-4D97-AF65-F5344CB8AC3E}">
        <p14:creationId xmlns:p14="http://schemas.microsoft.com/office/powerpoint/2010/main" val="300906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eaLnBrk="1" hangingPunct="1"/>
            <a:r>
              <a:rPr lang="en-US" altLang="en-US" sz="3600" dirty="0" smtClean="0"/>
              <a:t>Document Management System vs. Records Management System</a:t>
            </a:r>
          </a:p>
        </p:txBody>
      </p:sp>
      <p:sp>
        <p:nvSpPr>
          <p:cNvPr id="23555" name="Content Placeholder 2"/>
          <p:cNvSpPr>
            <a:spLocks noGrp="1"/>
          </p:cNvSpPr>
          <p:nvPr>
            <p:ph idx="1"/>
          </p:nvPr>
        </p:nvSpPr>
        <p:spPr/>
        <p:txBody>
          <a:bodyPr/>
          <a:lstStyle/>
          <a:p>
            <a:r>
              <a:rPr lang="en-US" altLang="en-US" dirty="0" smtClean="0"/>
              <a:t>What are the main features of a </a:t>
            </a:r>
            <a:r>
              <a:rPr lang="en-US" altLang="en-US" b="1" u="sng" dirty="0" smtClean="0"/>
              <a:t>document management</a:t>
            </a:r>
            <a:r>
              <a:rPr lang="en-US" altLang="en-US" dirty="0" smtClean="0"/>
              <a:t> system?</a:t>
            </a:r>
          </a:p>
          <a:p>
            <a:r>
              <a:rPr lang="en-US" altLang="en-US" dirty="0" smtClean="0"/>
              <a:t>What does an electronic </a:t>
            </a:r>
            <a:r>
              <a:rPr lang="en-US" altLang="en-US" b="1" u="sng" dirty="0" smtClean="0"/>
              <a:t>records management</a:t>
            </a:r>
            <a:r>
              <a:rPr lang="en-US" altLang="en-US" b="1" dirty="0" smtClean="0"/>
              <a:t> </a:t>
            </a:r>
            <a:r>
              <a:rPr lang="en-US" altLang="en-US" dirty="0" smtClean="0"/>
              <a:t>system add to this?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25</a:t>
            </a:fld>
            <a:endParaRPr lang="en-US"/>
          </a:p>
        </p:txBody>
      </p:sp>
    </p:spTree>
    <p:extLst>
      <p:ext uri="{BB962C8B-B14F-4D97-AF65-F5344CB8AC3E}">
        <p14:creationId xmlns:p14="http://schemas.microsoft.com/office/powerpoint/2010/main" val="32034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r>
              <a:rPr lang="en-US" altLang="en-US" dirty="0" smtClean="0"/>
              <a:t>Warrant</a:t>
            </a:r>
          </a:p>
        </p:txBody>
      </p:sp>
      <p:sp>
        <p:nvSpPr>
          <p:cNvPr id="24579" name="Rectangle 3"/>
          <p:cNvSpPr>
            <a:spLocks noGrp="1" noChangeArrowheads="1"/>
          </p:cNvSpPr>
          <p:nvPr>
            <p:ph type="body" idx="1"/>
          </p:nvPr>
        </p:nvSpPr>
        <p:spPr>
          <a:xfrm>
            <a:off x="457200" y="1964269"/>
            <a:ext cx="8153400" cy="4267200"/>
          </a:xfrm>
        </p:spPr>
        <p:txBody>
          <a:bodyPr>
            <a:normAutofit/>
          </a:bodyPr>
          <a:lstStyle/>
          <a:p>
            <a:pPr eaLnBrk="1" hangingPunct="1">
              <a:lnSpc>
                <a:spcPct val="90000"/>
              </a:lnSpc>
            </a:pPr>
            <a:r>
              <a:rPr lang="en-US" altLang="en-US" sz="3200" dirty="0" smtClean="0"/>
              <a:t>Derived from laws, regulations, case law, IT standards, auditing standards, best practices that suggest or mandate particular recordkeeping behavior*</a:t>
            </a:r>
          </a:p>
        </p:txBody>
      </p:sp>
      <p:sp>
        <p:nvSpPr>
          <p:cNvPr id="24580" name="TextBox 3"/>
          <p:cNvSpPr txBox="1">
            <a:spLocks noChangeArrowheads="1"/>
          </p:cNvSpPr>
          <p:nvPr/>
        </p:nvSpPr>
        <p:spPr bwMode="auto">
          <a:xfrm>
            <a:off x="722842" y="5525559"/>
            <a:ext cx="718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Arial" panose="020B0604020202020204" pitchFamily="34" charset="0"/>
              </a:rPr>
              <a:t>*Duff, Wendy. "Harnessing the Power of Warrant." </a:t>
            </a:r>
            <a:r>
              <a:rPr lang="en-US" altLang="en-US" sz="1400" i="1" dirty="0">
                <a:latin typeface="Arial" panose="020B0604020202020204" pitchFamily="34" charset="0"/>
              </a:rPr>
              <a:t>American Archivist </a:t>
            </a:r>
            <a:r>
              <a:rPr lang="en-US" altLang="en-US" sz="1400" dirty="0">
                <a:latin typeface="Arial" panose="020B0604020202020204" pitchFamily="34" charset="0"/>
              </a:rPr>
              <a:t>61 (1998): 88-105.</a:t>
            </a:r>
            <a:endParaRPr lang="en-US" altLang="en-US" sz="1800" dirty="0">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26</a:t>
            </a:fld>
            <a:endParaRPr lang="en-US"/>
          </a:p>
        </p:txBody>
      </p:sp>
    </p:spTree>
    <p:extLst>
      <p:ext uri="{BB962C8B-B14F-4D97-AF65-F5344CB8AC3E}">
        <p14:creationId xmlns:p14="http://schemas.microsoft.com/office/powerpoint/2010/main" val="3211878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smtClean="0"/>
              <a:t>Importance of Warrant for Electronic Recordkeeping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88601473"/>
              </p:ext>
            </p:extLst>
          </p:nvPr>
        </p:nvGraphicFramePr>
        <p:xfrm>
          <a:off x="457200" y="1828800"/>
          <a:ext cx="8229600" cy="4161098"/>
        </p:xfrm>
        <a:graphic>
          <a:graphicData uri="http://schemas.openxmlformats.org/drawingml/2006/table">
            <a:tbl>
              <a:tblPr firstRow="1" bandRow="1">
                <a:tableStyleId>{5C22544A-7EE6-4342-B048-85BDC9FD1C3A}</a:tableStyleId>
              </a:tblPr>
              <a:tblGrid>
                <a:gridCol w="2895600"/>
                <a:gridCol w="5334000"/>
              </a:tblGrid>
              <a:tr h="351073">
                <a:tc>
                  <a:txBody>
                    <a:bodyPr/>
                    <a:lstStyle/>
                    <a:p>
                      <a:r>
                        <a:rPr lang="en-US" sz="1600" dirty="0" smtClean="0"/>
                        <a:t>Activity</a:t>
                      </a:r>
                      <a:endParaRPr lang="en-US" sz="1600" dirty="0"/>
                    </a:p>
                  </a:txBody>
                  <a:tcPr marT="45704" marB="45704"/>
                </a:tc>
                <a:tc>
                  <a:txBody>
                    <a:bodyPr/>
                    <a:lstStyle/>
                    <a:p>
                      <a:r>
                        <a:rPr lang="en-US" sz="1600" dirty="0" smtClean="0"/>
                        <a:t>Relevance of </a:t>
                      </a:r>
                      <a:r>
                        <a:rPr lang="en-US" sz="1600" baseline="0" dirty="0" smtClean="0"/>
                        <a:t>Warrant</a:t>
                      </a:r>
                      <a:endParaRPr lang="en-US" sz="1600" dirty="0"/>
                    </a:p>
                  </a:txBody>
                  <a:tcPr marT="45704" marB="45704"/>
                </a:tc>
              </a:tr>
              <a:tr h="606134">
                <a:tc>
                  <a:txBody>
                    <a:bodyPr/>
                    <a:lstStyle/>
                    <a:p>
                      <a:r>
                        <a:rPr lang="en-US" sz="1600" dirty="0" smtClean="0"/>
                        <a:t>Advocacy and</a:t>
                      </a:r>
                      <a:r>
                        <a:rPr lang="en-US" sz="1600" baseline="0" dirty="0" smtClean="0"/>
                        <a:t> outreach</a:t>
                      </a:r>
                      <a:endParaRPr lang="en-US" sz="1600" dirty="0"/>
                    </a:p>
                  </a:txBody>
                  <a:tcPr marT="45704" marB="45704"/>
                </a:tc>
                <a:tc>
                  <a:txBody>
                    <a:bodyPr/>
                    <a:lstStyle/>
                    <a:p>
                      <a:r>
                        <a:rPr lang="en-US" sz="1600" dirty="0" smtClean="0"/>
                        <a:t>Making</a:t>
                      </a:r>
                      <a:r>
                        <a:rPr lang="en-US" sz="1600" baseline="0" dirty="0" smtClean="0"/>
                        <a:t> the best case to the producer for how and why digital curation is important</a:t>
                      </a:r>
                      <a:endParaRPr lang="en-US" sz="1600" dirty="0"/>
                    </a:p>
                  </a:txBody>
                  <a:tcPr marT="45704" marB="45704"/>
                </a:tc>
              </a:tr>
              <a:tr h="606134">
                <a:tc>
                  <a:txBody>
                    <a:bodyPr/>
                    <a:lstStyle/>
                    <a:p>
                      <a:r>
                        <a:rPr lang="en-US" sz="1600" dirty="0" smtClean="0"/>
                        <a:t>Acquisition planning</a:t>
                      </a:r>
                      <a:endParaRPr lang="en-US" sz="1600" dirty="0"/>
                    </a:p>
                  </a:txBody>
                  <a:tcPr marT="45704" marB="45704"/>
                </a:tc>
                <a:tc>
                  <a:txBody>
                    <a:bodyPr/>
                    <a:lstStyle/>
                    <a:p>
                      <a:r>
                        <a:rPr lang="en-US" sz="1600" dirty="0" smtClean="0"/>
                        <a:t>Predictor</a:t>
                      </a:r>
                      <a:r>
                        <a:rPr lang="en-US" sz="1600" baseline="0" dirty="0" smtClean="0"/>
                        <a:t> of what is likely to be produced and retained over time</a:t>
                      </a:r>
                      <a:endParaRPr lang="en-US" sz="1600" dirty="0"/>
                    </a:p>
                  </a:txBody>
                  <a:tcPr marT="45704" marB="45704"/>
                </a:tc>
              </a:tr>
              <a:tr h="606134">
                <a:tc>
                  <a:txBody>
                    <a:bodyPr/>
                    <a:lstStyle/>
                    <a:p>
                      <a:r>
                        <a:rPr lang="en-US" sz="1600" dirty="0" smtClean="0"/>
                        <a:t>Description</a:t>
                      </a:r>
                      <a:endParaRPr lang="en-US" sz="1600" dirty="0"/>
                    </a:p>
                  </a:txBody>
                  <a:tcPr marT="45704" marB="45704"/>
                </a:tc>
                <a:tc>
                  <a:txBody>
                    <a:bodyPr/>
                    <a:lstStyle/>
                    <a:p>
                      <a:r>
                        <a:rPr lang="en-US" sz="1600" dirty="0" smtClean="0"/>
                        <a:t>Providing</a:t>
                      </a:r>
                      <a:r>
                        <a:rPr lang="en-US" sz="1600" baseline="0" dirty="0" smtClean="0"/>
                        <a:t> documentation of why materials were created and retained</a:t>
                      </a:r>
                      <a:endParaRPr lang="en-US" sz="1600" dirty="0"/>
                    </a:p>
                  </a:txBody>
                  <a:tcPr marT="45704" marB="45704"/>
                </a:tc>
              </a:tr>
              <a:tr h="865919">
                <a:tc>
                  <a:txBody>
                    <a:bodyPr/>
                    <a:lstStyle/>
                    <a:p>
                      <a:r>
                        <a:rPr lang="en-US" sz="1600" dirty="0" smtClean="0"/>
                        <a:t>Preservation planning</a:t>
                      </a:r>
                      <a:endParaRPr lang="en-US" sz="1600" dirty="0"/>
                    </a:p>
                  </a:txBody>
                  <a:tcPr marT="45704" marB="45704"/>
                </a:tc>
                <a:tc>
                  <a:txBody>
                    <a:bodyPr/>
                    <a:lstStyle/>
                    <a:p>
                      <a:r>
                        <a:rPr lang="en-US" sz="1600" dirty="0" smtClean="0"/>
                        <a:t>Understanding why materials were created and retained</a:t>
                      </a:r>
                      <a:r>
                        <a:rPr lang="en-US" sz="1600" baseline="0" dirty="0" smtClean="0"/>
                        <a:t> is fundamental to identifying significant properties</a:t>
                      </a:r>
                      <a:endParaRPr lang="en-US" sz="1600" dirty="0"/>
                    </a:p>
                  </a:txBody>
                  <a:tcPr marT="45704" marB="45704"/>
                </a:tc>
              </a:tr>
              <a:tr h="1125704">
                <a:tc>
                  <a:txBody>
                    <a:bodyPr/>
                    <a:lstStyle/>
                    <a:p>
                      <a:r>
                        <a:rPr lang="en-US" sz="1600" dirty="0" smtClean="0"/>
                        <a:t>Ensuring sustainability</a:t>
                      </a:r>
                      <a:endParaRPr lang="en-US" sz="1600" dirty="0"/>
                    </a:p>
                  </a:txBody>
                  <a:tcPr marT="45704" marB="45704"/>
                </a:tc>
                <a:tc>
                  <a:txBody>
                    <a:bodyPr/>
                    <a:lstStyle/>
                    <a:p>
                      <a:r>
                        <a:rPr lang="en-US" sz="1600" dirty="0" smtClean="0"/>
                        <a:t>Service offerings that can</a:t>
                      </a:r>
                      <a:r>
                        <a:rPr lang="en-US" sz="1600" baseline="0" dirty="0" smtClean="0"/>
                        <a:t> be directly mapped to producer’s requirements/incentives can be much more likely to receive funding over time</a:t>
                      </a:r>
                      <a:endParaRPr lang="en-US" sz="1600" dirty="0"/>
                    </a:p>
                  </a:txBody>
                  <a:tcPr marT="45704" marB="45704"/>
                </a:tc>
              </a:tr>
            </a:tbl>
          </a:graphicData>
        </a:graphic>
      </p:graphicFrame>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27</a:t>
            </a:fld>
            <a:endParaRPr lang="en-US"/>
          </a:p>
        </p:txBody>
      </p:sp>
    </p:spTree>
    <p:extLst>
      <p:ext uri="{BB962C8B-B14F-4D97-AF65-F5344CB8AC3E}">
        <p14:creationId xmlns:p14="http://schemas.microsoft.com/office/powerpoint/2010/main" val="2804546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590800"/>
            <a:ext cx="8229600" cy="1143000"/>
          </a:xfrm>
        </p:spPr>
        <p:txBody>
          <a:bodyPr>
            <a:normAutofit fontScale="90000"/>
          </a:bodyPr>
          <a:lstStyle/>
          <a:p>
            <a:pPr eaLnBrk="1" hangingPunct="1"/>
            <a:r>
              <a:rPr lang="en-US" altLang="en-US" smtClean="0"/>
              <a:t>Character and structure of artifacts are often very closely tied to character and structure of organizations/systems that created and originally stored them.</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28</a:t>
            </a:fld>
            <a:endParaRPr lang="en-US"/>
          </a:p>
        </p:txBody>
      </p:sp>
    </p:spTree>
    <p:extLst>
      <p:ext uri="{BB962C8B-B14F-4D97-AF65-F5344CB8AC3E}">
        <p14:creationId xmlns:p14="http://schemas.microsoft.com/office/powerpoint/2010/main" val="1219356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1143000"/>
          </a:xfrm>
        </p:spPr>
        <p:txBody>
          <a:bodyPr/>
          <a:lstStyle/>
          <a:p>
            <a:pPr eaLnBrk="1" hangingPunct="1"/>
            <a:r>
              <a:rPr lang="en-US" altLang="en-US" sz="4000" smtClean="0"/>
              <a:t>Conway’s Law*</a:t>
            </a:r>
          </a:p>
        </p:txBody>
      </p:sp>
      <p:sp>
        <p:nvSpPr>
          <p:cNvPr id="27651" name="TextBox 3"/>
          <p:cNvSpPr txBox="1">
            <a:spLocks noChangeArrowheads="1"/>
          </p:cNvSpPr>
          <p:nvPr/>
        </p:nvSpPr>
        <p:spPr bwMode="auto">
          <a:xfrm>
            <a:off x="1952826" y="5699568"/>
            <a:ext cx="6676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Arial" panose="020B0604020202020204" pitchFamily="34" charset="0"/>
              </a:rPr>
              <a:t>*Conway, Melvin E. "How Do Committees Invent?" </a:t>
            </a:r>
            <a:r>
              <a:rPr lang="en-US" altLang="en-US" sz="1400" i="1" dirty="0" err="1">
                <a:latin typeface="Arial" panose="020B0604020202020204" pitchFamily="34" charset="0"/>
              </a:rPr>
              <a:t>Datamation</a:t>
            </a:r>
            <a:r>
              <a:rPr lang="en-US" altLang="en-US" sz="1400" dirty="0">
                <a:latin typeface="Arial" panose="020B0604020202020204" pitchFamily="34" charset="0"/>
              </a:rPr>
              <a:t> 14, no. 4 (1968): 28-31. [emphasis added]</a:t>
            </a:r>
          </a:p>
        </p:txBody>
      </p:sp>
      <p:sp>
        <p:nvSpPr>
          <p:cNvPr id="27652" name="TextBox 4"/>
          <p:cNvSpPr txBox="1">
            <a:spLocks noChangeArrowheads="1"/>
          </p:cNvSpPr>
          <p:nvPr/>
        </p:nvSpPr>
        <p:spPr bwMode="auto">
          <a:xfrm>
            <a:off x="228600" y="850197"/>
            <a:ext cx="86868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Arial" panose="020B0604020202020204" pitchFamily="34" charset="0"/>
              </a:rPr>
              <a:t>“...the very act of organizing a design team means that certain design decisions have already been made, explicitly or otherwise. Given any design team organization, there is a class of design alternatives which cannot be effectively pursued by such an organization because the </a:t>
            </a:r>
            <a:r>
              <a:rPr lang="en-US" altLang="en-US" sz="2400" b="1" dirty="0">
                <a:latin typeface="Arial" panose="020B0604020202020204" pitchFamily="34" charset="0"/>
              </a:rPr>
              <a:t>necessary communication paths </a:t>
            </a:r>
            <a:r>
              <a:rPr lang="en-US" altLang="en-US" sz="2400" dirty="0">
                <a:latin typeface="Arial" panose="020B0604020202020204" pitchFamily="34" charset="0"/>
              </a:rPr>
              <a:t>do not exist. Therefore, there is no such thing as a design group which is both organized and unbiased."</a:t>
            </a:r>
          </a:p>
          <a:p>
            <a:pPr eaLnBrk="1" hangingPunct="1">
              <a:spcBef>
                <a:spcPct val="0"/>
              </a:spcBef>
              <a:buFontTx/>
              <a:buNone/>
            </a:pPr>
            <a:endParaRPr lang="en-US" altLang="en-US" sz="2400" dirty="0">
              <a:latin typeface="Arial" panose="020B0604020202020204" pitchFamily="34" charset="0"/>
            </a:endParaRPr>
          </a:p>
          <a:p>
            <a:pPr eaLnBrk="1" hangingPunct="1">
              <a:spcBef>
                <a:spcPct val="0"/>
              </a:spcBef>
              <a:buFontTx/>
              <a:buNone/>
            </a:pPr>
            <a:r>
              <a:rPr lang="en-US" altLang="en-US" sz="2400" dirty="0">
                <a:latin typeface="Arial" panose="020B0604020202020204" pitchFamily="34" charset="0"/>
              </a:rPr>
              <a:t>“...organizations which design systems (in the broad sense used here) are constrained to </a:t>
            </a:r>
            <a:r>
              <a:rPr lang="en-US" altLang="en-US" sz="2400" b="1" dirty="0">
                <a:latin typeface="Arial" panose="020B0604020202020204" pitchFamily="34" charset="0"/>
              </a:rPr>
              <a:t>produce designs which are copies of the communication structures </a:t>
            </a:r>
            <a:r>
              <a:rPr lang="en-US" altLang="en-US" sz="2400" dirty="0">
                <a:latin typeface="Arial" panose="020B0604020202020204" pitchFamily="34" charset="0"/>
              </a:rPr>
              <a:t>of these organizations.”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29</a:t>
            </a:fld>
            <a:endParaRPr lang="en-US"/>
          </a:p>
        </p:txBody>
      </p:sp>
    </p:spTree>
    <p:extLst>
      <p:ext uri="{BB962C8B-B14F-4D97-AF65-F5344CB8AC3E}">
        <p14:creationId xmlns:p14="http://schemas.microsoft.com/office/powerpoint/2010/main" val="13536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051" y="1787526"/>
            <a:ext cx="8075083" cy="1325563"/>
          </a:xfrm>
        </p:spPr>
        <p:txBody>
          <a:bodyPr>
            <a:normAutofit fontScale="90000"/>
          </a:bodyPr>
          <a:lstStyle/>
          <a:p>
            <a:r>
              <a:rPr lang="en-US" dirty="0"/>
              <a:t>“Official records document the organization, functions, policies, decisions, procedures, operations, and other activities related to conducting business</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Cal Lee - Defining the Problem Space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3</a:t>
            </a:fld>
            <a:endParaRPr lang="en-US"/>
          </a:p>
        </p:txBody>
      </p:sp>
      <p:sp>
        <p:nvSpPr>
          <p:cNvPr id="5" name="TextBox 4"/>
          <p:cNvSpPr txBox="1"/>
          <p:nvPr/>
        </p:nvSpPr>
        <p:spPr>
          <a:xfrm>
            <a:off x="256906" y="4932919"/>
            <a:ext cx="8847908" cy="923330"/>
          </a:xfrm>
          <a:prstGeom prst="rect">
            <a:avLst/>
          </a:prstGeom>
          <a:noFill/>
        </p:spPr>
        <p:txBody>
          <a:bodyPr wrap="square" rtlCol="0">
            <a:spAutoFit/>
          </a:bodyPr>
          <a:lstStyle/>
          <a:p>
            <a:r>
              <a:rPr lang="en-US" dirty="0" smtClean="0"/>
              <a:t>“</a:t>
            </a:r>
            <a:r>
              <a:rPr lang="en-US" dirty="0"/>
              <a:t>Abstract Data Definition for </a:t>
            </a:r>
            <a:r>
              <a:rPr lang="en-US" dirty="0" smtClean="0"/>
              <a:t>Electronic Records </a:t>
            </a:r>
            <a:r>
              <a:rPr lang="en-US" dirty="0"/>
              <a:t>Management,” Version 2014-DEC, Intelligence Community </a:t>
            </a:r>
            <a:r>
              <a:rPr lang="en-US" dirty="0" smtClean="0"/>
              <a:t>Technical Specification, Office of the Director of National Intelligence, December 22, 2014.</a:t>
            </a:r>
            <a:endParaRPr lang="en-US" dirty="0"/>
          </a:p>
        </p:txBody>
      </p:sp>
    </p:spTree>
    <p:extLst>
      <p:ext uri="{BB962C8B-B14F-4D97-AF65-F5344CB8AC3E}">
        <p14:creationId xmlns:p14="http://schemas.microsoft.com/office/powerpoint/2010/main" val="2033956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3200"/>
            <a:ext cx="8229600" cy="1143000"/>
          </a:xfrm>
        </p:spPr>
        <p:txBody>
          <a:bodyPr>
            <a:normAutofit fontScale="90000"/>
          </a:bodyPr>
          <a:lstStyle/>
          <a:p>
            <a:pPr eaLnBrk="1" hangingPunct="1"/>
            <a:r>
              <a:rPr lang="en-US" altLang="en-US" smtClean="0"/>
              <a:t>Likewise, recordkeeping systems reflect organizational structures and behaviors</a:t>
            </a:r>
          </a:p>
        </p:txBody>
      </p:sp>
      <p:sp>
        <p:nvSpPr>
          <p:cNvPr id="28675" name="TextBox 3"/>
          <p:cNvSpPr txBox="1">
            <a:spLocks noChangeArrowheads="1"/>
          </p:cNvSpPr>
          <p:nvPr/>
        </p:nvSpPr>
        <p:spPr bwMode="auto">
          <a:xfrm>
            <a:off x="190500" y="5110223"/>
            <a:ext cx="876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See e.g.: Yates, JoAnne. </a:t>
            </a:r>
            <a:r>
              <a:rPr lang="en-US" altLang="en-US" sz="1800" i="1" dirty="0">
                <a:latin typeface="Arial" panose="020B0604020202020204" pitchFamily="34" charset="0"/>
              </a:rPr>
              <a:t>Control through Communication</a:t>
            </a:r>
            <a:r>
              <a:rPr lang="en-US" altLang="en-US" sz="1800" dirty="0">
                <a:latin typeface="Arial" panose="020B0604020202020204" pitchFamily="34" charset="0"/>
              </a:rPr>
              <a:t>. Baltimore: Johns Hopkins University Press, 1989.</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30</a:t>
            </a:fld>
            <a:endParaRPr lang="en-US"/>
          </a:p>
        </p:txBody>
      </p:sp>
    </p:spTree>
    <p:extLst>
      <p:ext uri="{BB962C8B-B14F-4D97-AF65-F5344CB8AC3E}">
        <p14:creationId xmlns:p14="http://schemas.microsoft.com/office/powerpoint/2010/main" val="590405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3200"/>
            <a:ext cx="8229600" cy="1143000"/>
          </a:xfrm>
        </p:spPr>
        <p:txBody>
          <a:bodyPr>
            <a:normAutofit fontScale="90000"/>
          </a:bodyPr>
          <a:lstStyle/>
          <a:p>
            <a:pPr eaLnBrk="1" hangingPunct="1"/>
            <a:r>
              <a:rPr lang="en-US" altLang="en-US" smtClean="0"/>
              <a:t>Steps in a systematic characterization, analysis and evaluation of a recordkeeping environment</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31</a:t>
            </a:fld>
            <a:endParaRPr lang="en-US"/>
          </a:p>
        </p:txBody>
      </p:sp>
    </p:spTree>
    <p:extLst>
      <p:ext uri="{BB962C8B-B14F-4D97-AF65-F5344CB8AC3E}">
        <p14:creationId xmlns:p14="http://schemas.microsoft.com/office/powerpoint/2010/main" val="747480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iso_15489-2_fig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926" y="60466"/>
            <a:ext cx="7702550" cy="57847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3" name="TextBox 4"/>
          <p:cNvSpPr txBox="1">
            <a:spLocks noChangeArrowheads="1"/>
          </p:cNvSpPr>
          <p:nvPr/>
        </p:nvSpPr>
        <p:spPr bwMode="auto">
          <a:xfrm>
            <a:off x="2143247" y="5845823"/>
            <a:ext cx="65807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Arial" panose="020B0604020202020204" pitchFamily="34" charset="0"/>
              </a:rPr>
              <a:t>"Information and Documentation - Records Management - Part 2: Guidelines.“ ISO 15489-2:2001.</a:t>
            </a:r>
          </a:p>
        </p:txBody>
      </p:sp>
      <p:sp>
        <p:nvSpPr>
          <p:cNvPr id="2" name="Footer Placeholder 1"/>
          <p:cNvSpPr>
            <a:spLocks noGrp="1"/>
          </p:cNvSpPr>
          <p:nvPr>
            <p:ph type="ftr" sz="quarter" idx="11"/>
          </p:nvPr>
        </p:nvSpPr>
        <p:spPr/>
        <p:txBody>
          <a:bodyPr/>
          <a:lstStyle/>
          <a:p>
            <a:r>
              <a:rPr lang="en-US" dirty="0" smtClean="0"/>
              <a:t>Cal Lee - Defining the Problem Space</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32</a:t>
            </a:fld>
            <a:endParaRPr lang="en-US"/>
          </a:p>
        </p:txBody>
      </p:sp>
    </p:spTree>
    <p:extLst>
      <p:ext uri="{BB962C8B-B14F-4D97-AF65-F5344CB8AC3E}">
        <p14:creationId xmlns:p14="http://schemas.microsoft.com/office/powerpoint/2010/main" val="2571576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685800"/>
            <a:ext cx="8229600" cy="1143000"/>
          </a:xfrm>
        </p:spPr>
        <p:txBody>
          <a:bodyPr>
            <a:normAutofit fontScale="90000"/>
          </a:bodyPr>
          <a:lstStyle/>
          <a:p>
            <a:pPr eaLnBrk="1" hangingPunct="1"/>
            <a:r>
              <a:rPr lang="en-US" altLang="en-US" sz="3600" dirty="0" smtClean="0"/>
              <a:t>Designing and Implementing Record Keeping Systems (DIRKS)</a:t>
            </a:r>
            <a:r>
              <a:rPr lang="en-US" altLang="en-US" dirty="0" smtClean="0"/>
              <a:t/>
            </a:r>
            <a:br>
              <a:rPr lang="en-US" altLang="en-US" dirty="0" smtClean="0"/>
            </a:br>
            <a:endParaRPr lang="en-US" altLang="en-US" dirty="0" smtClean="0"/>
          </a:p>
        </p:txBody>
      </p:sp>
      <p:sp>
        <p:nvSpPr>
          <p:cNvPr id="31747" name="Content Placeholder 2"/>
          <p:cNvSpPr>
            <a:spLocks noGrp="1"/>
          </p:cNvSpPr>
          <p:nvPr>
            <p:ph idx="1"/>
          </p:nvPr>
        </p:nvSpPr>
        <p:spPr>
          <a:xfrm>
            <a:off x="457200" y="1874838"/>
            <a:ext cx="8229600" cy="4525962"/>
          </a:xfrm>
        </p:spPr>
        <p:txBody>
          <a:bodyPr/>
          <a:lstStyle/>
          <a:p>
            <a:pPr eaLnBrk="1" hangingPunct="1"/>
            <a:r>
              <a:rPr lang="en-US" altLang="en-US" smtClean="0"/>
              <a:t>“DIRKS: A Strategic Approach to Managing Business Information," National Archives of Australia, 2001 (Updated in 2003)</a:t>
            </a:r>
          </a:p>
          <a:p>
            <a:pPr eaLnBrk="1" hangingPunct="1"/>
            <a:r>
              <a:rPr lang="en-US" altLang="en-US" smtClean="0"/>
              <a:t>Basis for ISO 15489 figure on previous slide</a:t>
            </a:r>
          </a:p>
          <a:p>
            <a:pPr eaLnBrk="1" hangingPunct="1"/>
            <a:r>
              <a:rPr lang="en-US" altLang="en-US" smtClean="0"/>
              <a:t>Elaborates each step in more detail</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33</a:t>
            </a:fld>
            <a:endParaRPr lang="en-US"/>
          </a:p>
        </p:txBody>
      </p:sp>
    </p:spTree>
    <p:extLst>
      <p:ext uri="{BB962C8B-B14F-4D97-AF65-F5344CB8AC3E}">
        <p14:creationId xmlns:p14="http://schemas.microsoft.com/office/powerpoint/2010/main" val="942520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80080"/>
            <a:ext cx="8678334" cy="5601406"/>
          </a:xfrm>
          <a:prstGeom prst="rect">
            <a:avLst/>
          </a:prstGeom>
        </p:spPr>
      </p:pic>
      <p:sp>
        <p:nvSpPr>
          <p:cNvPr id="5" name="TextBox 4"/>
          <p:cNvSpPr txBox="1"/>
          <p:nvPr/>
        </p:nvSpPr>
        <p:spPr>
          <a:xfrm>
            <a:off x="2048933" y="5849641"/>
            <a:ext cx="7763003" cy="338554"/>
          </a:xfrm>
          <a:prstGeom prst="rect">
            <a:avLst/>
          </a:prstGeom>
          <a:noFill/>
        </p:spPr>
        <p:txBody>
          <a:bodyPr wrap="square" rtlCol="0">
            <a:spAutoFit/>
          </a:bodyPr>
          <a:lstStyle/>
          <a:p>
            <a:r>
              <a:rPr lang="en-US" sz="1600" dirty="0" smtClean="0"/>
              <a:t>Source: “Information </a:t>
            </a:r>
            <a:r>
              <a:rPr lang="en-US" sz="1600" dirty="0"/>
              <a:t>Management Approval </a:t>
            </a:r>
            <a:r>
              <a:rPr lang="en-US" sz="1600" dirty="0" smtClean="0"/>
              <a:t>Requirements.” OSC.</a:t>
            </a:r>
            <a:endParaRPr lang="en-US" sz="1600" dirty="0"/>
          </a:p>
        </p:txBody>
      </p:sp>
    </p:spTree>
    <p:extLst>
      <p:ext uri="{BB962C8B-B14F-4D97-AF65-F5344CB8AC3E}">
        <p14:creationId xmlns:p14="http://schemas.microsoft.com/office/powerpoint/2010/main" val="741155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81000" y="2667000"/>
            <a:ext cx="8229600" cy="1143000"/>
          </a:xfrm>
        </p:spPr>
        <p:txBody>
          <a:bodyPr>
            <a:normAutofit fontScale="90000"/>
          </a:bodyPr>
          <a:lstStyle/>
          <a:p>
            <a:r>
              <a:rPr lang="en-US" altLang="en-US" smtClean="0"/>
              <a:t>Doing Good Electronic Recordkeeping</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35</a:t>
            </a:fld>
            <a:endParaRPr lang="en-US"/>
          </a:p>
        </p:txBody>
      </p:sp>
    </p:spTree>
    <p:extLst>
      <p:ext uri="{BB962C8B-B14F-4D97-AF65-F5344CB8AC3E}">
        <p14:creationId xmlns:p14="http://schemas.microsoft.com/office/powerpoint/2010/main" val="3710797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fontScale="90000"/>
          </a:bodyPr>
          <a:lstStyle/>
          <a:p>
            <a:pPr eaLnBrk="1" hangingPunct="1">
              <a:defRPr/>
            </a:pPr>
            <a:r>
              <a:rPr lang="en-US" sz="4000" smtClean="0">
                <a:cs typeface="Arial" charset="0"/>
              </a:rPr>
              <a:t>Reflecting </a:t>
            </a:r>
            <a:r>
              <a:rPr lang="en-US" sz="4000" b="1" smtClean="0">
                <a:cs typeface="Arial" charset="0"/>
              </a:rPr>
              <a:t>purposes</a:t>
            </a:r>
            <a:r>
              <a:rPr lang="en-US" sz="4000" smtClean="0">
                <a:cs typeface="Arial" charset="0"/>
              </a:rPr>
              <a:t> – understanding and attending to intentions of creators and “primary users” </a:t>
            </a:r>
          </a:p>
        </p:txBody>
      </p:sp>
      <p:sp>
        <p:nvSpPr>
          <p:cNvPr id="3" name="Footer Placeholder 2"/>
          <p:cNvSpPr>
            <a:spLocks noGrp="1"/>
          </p:cNvSpPr>
          <p:nvPr>
            <p:ph type="ftr" sz="quarter" idx="11"/>
          </p:nvPr>
        </p:nvSpPr>
        <p:spPr/>
        <p:txBody>
          <a:bodyPr/>
          <a:lstStyle/>
          <a:p>
            <a:r>
              <a:rPr lang="en-US" smtClean="0"/>
              <a:t>Cal Lee - Defining the Problem Space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36</a:t>
            </a:fld>
            <a:endParaRPr lang="en-US"/>
          </a:p>
        </p:txBody>
      </p:sp>
    </p:spTree>
    <p:extLst>
      <p:ext uri="{BB962C8B-B14F-4D97-AF65-F5344CB8AC3E}">
        <p14:creationId xmlns:p14="http://schemas.microsoft.com/office/powerpoint/2010/main" val="3127538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altLang="en-US" sz="3600" smtClean="0">
                <a:cs typeface="Arial" panose="020B0604020202020204" pitchFamily="34" charset="0"/>
              </a:rPr>
              <a:t>Capturing the state of information from dynamic environments</a:t>
            </a:r>
          </a:p>
        </p:txBody>
      </p:sp>
      <p:sp>
        <p:nvSpPr>
          <p:cNvPr id="34819" name="Content Placeholder 2"/>
          <p:cNvSpPr>
            <a:spLocks noGrp="1"/>
          </p:cNvSpPr>
          <p:nvPr>
            <p:ph idx="1"/>
          </p:nvPr>
        </p:nvSpPr>
        <p:spPr>
          <a:xfrm>
            <a:off x="457200" y="2057400"/>
            <a:ext cx="7772400" cy="4114800"/>
          </a:xfrm>
        </p:spPr>
        <p:txBody>
          <a:bodyPr/>
          <a:lstStyle/>
          <a:p>
            <a:pPr eaLnBrk="1" hangingPunct="1"/>
            <a:r>
              <a:rPr lang="en-US" altLang="en-US" smtClean="0">
                <a:cs typeface="Arial" panose="020B0604020202020204" pitchFamily="34" charset="0"/>
              </a:rPr>
              <a:t>Two fundamental options</a:t>
            </a:r>
          </a:p>
          <a:p>
            <a:pPr lvl="1" eaLnBrk="1" hangingPunct="1"/>
            <a:r>
              <a:rPr lang="en-US" altLang="en-US" b="1" u="sng" smtClean="0">
                <a:cs typeface="Arial" panose="020B0604020202020204" pitchFamily="34" charset="0"/>
              </a:rPr>
              <a:t>Snapshot</a:t>
            </a:r>
            <a:r>
              <a:rPr lang="en-US" altLang="en-US" smtClean="0">
                <a:cs typeface="Arial" panose="020B0604020202020204" pitchFamily="34" charset="0"/>
              </a:rPr>
              <a:t> of entire state at point in time</a:t>
            </a:r>
          </a:p>
          <a:p>
            <a:pPr lvl="1" eaLnBrk="1" hangingPunct="1"/>
            <a:r>
              <a:rPr lang="en-US" altLang="en-US" b="1" u="sng" smtClean="0">
                <a:cs typeface="Arial" panose="020B0604020202020204" pitchFamily="34" charset="0"/>
              </a:rPr>
              <a:t>Accounting for changes</a:t>
            </a:r>
            <a:r>
              <a:rPr lang="en-US" altLang="en-US" smtClean="0">
                <a:cs typeface="Arial" panose="020B0604020202020204" pitchFamily="34" charset="0"/>
              </a:rPr>
              <a:t> to information over time (e.g. change logs and audit trails)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37</a:t>
            </a:fld>
            <a:endParaRPr lang="en-US"/>
          </a:p>
        </p:txBody>
      </p:sp>
    </p:spTree>
    <p:extLst>
      <p:ext uri="{BB962C8B-B14F-4D97-AF65-F5344CB8AC3E}">
        <p14:creationId xmlns:p14="http://schemas.microsoft.com/office/powerpoint/2010/main" val="588583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pPr eaLnBrk="1" hangingPunct="1"/>
            <a:r>
              <a:rPr lang="en-US" altLang="en-US" sz="3800" b="1" dirty="0" smtClean="0">
                <a:cs typeface="Arial" panose="020B0604020202020204" pitchFamily="34" charset="0"/>
              </a:rPr>
              <a:t>Avoiding</a:t>
            </a:r>
            <a:r>
              <a:rPr lang="en-US" altLang="en-US" sz="3800" dirty="0" smtClean="0">
                <a:cs typeface="Arial" panose="020B0604020202020204" pitchFamily="34" charset="0"/>
              </a:rPr>
              <a:t> Unnecessary Lock-In</a:t>
            </a:r>
          </a:p>
        </p:txBody>
      </p:sp>
      <p:sp>
        <p:nvSpPr>
          <p:cNvPr id="35843" name="Content Placeholder 2"/>
          <p:cNvSpPr>
            <a:spLocks noGrp="1"/>
          </p:cNvSpPr>
          <p:nvPr>
            <p:ph idx="1"/>
          </p:nvPr>
        </p:nvSpPr>
        <p:spPr>
          <a:xfrm>
            <a:off x="457200" y="1981200"/>
            <a:ext cx="8229600" cy="4525963"/>
          </a:xfrm>
        </p:spPr>
        <p:txBody>
          <a:bodyPr>
            <a:normAutofit/>
          </a:bodyPr>
          <a:lstStyle/>
          <a:p>
            <a:pPr eaLnBrk="1" hangingPunct="1">
              <a:lnSpc>
                <a:spcPct val="100000"/>
              </a:lnSpc>
            </a:pPr>
            <a:r>
              <a:rPr lang="en-US" altLang="en-US" dirty="0" smtClean="0">
                <a:cs typeface="Arial" panose="020B0604020202020204" pitchFamily="34" charset="0"/>
              </a:rPr>
              <a:t>“How do I get this stuff out when I stop using this particular system?”</a:t>
            </a:r>
          </a:p>
          <a:p>
            <a:pPr eaLnBrk="1" hangingPunct="1">
              <a:lnSpc>
                <a:spcPct val="100000"/>
              </a:lnSpc>
            </a:pPr>
            <a:endParaRPr lang="en-US" altLang="en-US" dirty="0" smtClean="0">
              <a:cs typeface="Arial" panose="020B0604020202020204" pitchFamily="34" charset="0"/>
            </a:endParaRPr>
          </a:p>
          <a:p>
            <a:pPr eaLnBrk="1" hangingPunct="1">
              <a:lnSpc>
                <a:spcPct val="100000"/>
              </a:lnSpc>
            </a:pPr>
            <a:r>
              <a:rPr lang="en-US" altLang="en-US" dirty="0" smtClean="0">
                <a:cs typeface="Arial" panose="020B0604020202020204" pitchFamily="34" charset="0"/>
              </a:rPr>
              <a:t>Hint: “No worries.  You’ll always be using this system.” is </a:t>
            </a:r>
            <a:r>
              <a:rPr lang="en-US" altLang="en-US" b="1" dirty="0" smtClean="0">
                <a:cs typeface="Arial" panose="020B0604020202020204" pitchFamily="34" charset="0"/>
              </a:rPr>
              <a:t>not</a:t>
            </a:r>
            <a:r>
              <a:rPr lang="en-US" altLang="en-US" dirty="0" smtClean="0">
                <a:cs typeface="Arial" panose="020B0604020202020204" pitchFamily="34" charset="0"/>
              </a:rPr>
              <a:t> the right answer</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38</a:t>
            </a:fld>
            <a:endParaRPr lang="en-US"/>
          </a:p>
        </p:txBody>
      </p:sp>
    </p:spTree>
    <p:extLst>
      <p:ext uri="{BB962C8B-B14F-4D97-AF65-F5344CB8AC3E}">
        <p14:creationId xmlns:p14="http://schemas.microsoft.com/office/powerpoint/2010/main" val="4201872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33400" y="304800"/>
            <a:ext cx="8229600" cy="1143000"/>
          </a:xfrm>
        </p:spPr>
        <p:txBody>
          <a:bodyPr/>
          <a:lstStyle/>
          <a:p>
            <a:pPr eaLnBrk="1" hangingPunct="1"/>
            <a:r>
              <a:rPr lang="en-US" altLang="en-US" b="1" smtClean="0">
                <a:cs typeface="Arial" panose="020B0604020202020204" pitchFamily="34" charset="0"/>
              </a:rPr>
              <a:t>Unlocking</a:t>
            </a:r>
            <a:r>
              <a:rPr lang="en-US" altLang="en-US" smtClean="0">
                <a:cs typeface="Arial" panose="020B0604020202020204" pitchFamily="34" charset="0"/>
              </a:rPr>
              <a:t> from Lock-in</a:t>
            </a:r>
          </a:p>
        </p:txBody>
      </p:sp>
      <p:sp>
        <p:nvSpPr>
          <p:cNvPr id="36867" name="Content Placeholder 3"/>
          <p:cNvSpPr>
            <a:spLocks noGrp="1"/>
          </p:cNvSpPr>
          <p:nvPr>
            <p:ph idx="1"/>
          </p:nvPr>
        </p:nvSpPr>
        <p:spPr>
          <a:xfrm>
            <a:off x="533400" y="2209800"/>
            <a:ext cx="8229600" cy="4525963"/>
          </a:xfrm>
        </p:spPr>
        <p:txBody>
          <a:bodyPr/>
          <a:lstStyle/>
          <a:p>
            <a:pPr eaLnBrk="1" hangingPunct="1"/>
            <a:r>
              <a:rPr lang="en-US" altLang="en-US" sz="3600" dirty="0" smtClean="0">
                <a:cs typeface="Arial" panose="020B0604020202020204" pitchFamily="34" charset="0"/>
              </a:rPr>
              <a:t>Getting files off removable media without doing irreversible harm</a:t>
            </a:r>
          </a:p>
          <a:p>
            <a:pPr eaLnBrk="1" hangingPunct="1"/>
            <a:endParaRPr lang="en-US" altLang="en-US" sz="3600" dirty="0" smtClean="0">
              <a:cs typeface="Arial" panose="020B0604020202020204" pitchFamily="34" charset="0"/>
            </a:endParaRPr>
          </a:p>
          <a:p>
            <a:pPr eaLnBrk="1" hangingPunct="1"/>
            <a:r>
              <a:rPr lang="en-US" altLang="en-US" sz="3600" dirty="0" smtClean="0">
                <a:cs typeface="Arial" panose="020B0604020202020204" pitchFamily="34" charset="0"/>
              </a:rPr>
              <a:t>Dealing with obsolete formats and platforms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39</a:t>
            </a:fld>
            <a:endParaRPr lang="en-US"/>
          </a:p>
        </p:txBody>
      </p:sp>
    </p:spTree>
    <p:extLst>
      <p:ext uri="{BB962C8B-B14F-4D97-AF65-F5344CB8AC3E}">
        <p14:creationId xmlns:p14="http://schemas.microsoft.com/office/powerpoint/2010/main" val="91010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a:t>
            </a:fld>
            <a:endParaRPr lang="en-US"/>
          </a:p>
        </p:txBody>
      </p:sp>
      <p:sp>
        <p:nvSpPr>
          <p:cNvPr id="4" name="TextBox 3"/>
          <p:cNvSpPr txBox="1"/>
          <p:nvPr/>
        </p:nvSpPr>
        <p:spPr>
          <a:xfrm>
            <a:off x="2065867" y="5951245"/>
            <a:ext cx="7763003" cy="338554"/>
          </a:xfrm>
          <a:prstGeom prst="rect">
            <a:avLst/>
          </a:prstGeom>
          <a:noFill/>
        </p:spPr>
        <p:txBody>
          <a:bodyPr wrap="square" rtlCol="0">
            <a:spAutoFit/>
          </a:bodyPr>
          <a:lstStyle/>
          <a:p>
            <a:r>
              <a:rPr lang="en-US" sz="1600" dirty="0" smtClean="0"/>
              <a:t>Source: “Information </a:t>
            </a:r>
            <a:r>
              <a:rPr lang="en-US" sz="1600" dirty="0"/>
              <a:t>Management Approval </a:t>
            </a:r>
            <a:r>
              <a:rPr lang="en-US" sz="1600" dirty="0" smtClean="0"/>
              <a:t>Requirements.” OSC.</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45"/>
            <a:ext cx="9144000" cy="5832000"/>
          </a:xfrm>
          <a:prstGeom prst="rect">
            <a:avLst/>
          </a:prstGeom>
        </p:spPr>
      </p:pic>
    </p:spTree>
    <p:extLst>
      <p:ext uri="{BB962C8B-B14F-4D97-AF65-F5344CB8AC3E}">
        <p14:creationId xmlns:p14="http://schemas.microsoft.com/office/powerpoint/2010/main" val="4181079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rtlCol="0">
            <a:normAutofit fontScale="90000"/>
          </a:bodyPr>
          <a:lstStyle/>
          <a:p>
            <a:pPr eaLnBrk="1" fontAlgn="auto" hangingPunct="1">
              <a:spcAft>
                <a:spcPts val="0"/>
              </a:spcAft>
              <a:defRPr/>
            </a:pPr>
            <a:r>
              <a:rPr lang="en-US" dirty="0" smtClean="0">
                <a:cs typeface="Arial" pitchFamily="34" charset="0"/>
              </a:rPr>
              <a:t>Promoting </a:t>
            </a:r>
            <a:r>
              <a:rPr lang="en-US" b="1" dirty="0" smtClean="0">
                <a:cs typeface="Arial" pitchFamily="34" charset="0"/>
              </a:rPr>
              <a:t>Discovery</a:t>
            </a:r>
            <a:r>
              <a:rPr lang="en-US" dirty="0" smtClean="0">
                <a:cs typeface="Arial" pitchFamily="34" charset="0"/>
              </a:rPr>
              <a:t> through Intellectual Control</a:t>
            </a:r>
          </a:p>
        </p:txBody>
      </p:sp>
      <p:sp>
        <p:nvSpPr>
          <p:cNvPr id="37891" name="Content Placeholder 2"/>
          <p:cNvSpPr>
            <a:spLocks noGrp="1"/>
          </p:cNvSpPr>
          <p:nvPr>
            <p:ph idx="1"/>
          </p:nvPr>
        </p:nvSpPr>
        <p:spPr>
          <a:xfrm>
            <a:off x="457200" y="2027238"/>
            <a:ext cx="8229600" cy="4525962"/>
          </a:xfrm>
        </p:spPr>
        <p:txBody>
          <a:bodyPr/>
          <a:lstStyle/>
          <a:p>
            <a:pPr eaLnBrk="1" hangingPunct="1"/>
            <a:r>
              <a:rPr lang="en-US" altLang="en-US" sz="3600" smtClean="0">
                <a:cs typeface="Arial" panose="020B0604020202020204" pitchFamily="34" charset="0"/>
              </a:rPr>
              <a:t>Description</a:t>
            </a:r>
          </a:p>
          <a:p>
            <a:pPr eaLnBrk="1" hangingPunct="1"/>
            <a:r>
              <a:rPr lang="en-US" altLang="en-US" sz="3600" smtClean="0">
                <a:cs typeface="Arial" panose="020B0604020202020204" pitchFamily="34" charset="0"/>
              </a:rPr>
              <a:t>Naming conventions</a:t>
            </a:r>
          </a:p>
          <a:p>
            <a:pPr eaLnBrk="1" hangingPunct="1"/>
            <a:r>
              <a:rPr lang="en-US" altLang="en-US" sz="3600" smtClean="0">
                <a:cs typeface="Arial" panose="020B0604020202020204" pitchFamily="34" charset="0"/>
              </a:rPr>
              <a:t>Mappings across inconsistent terminologies</a:t>
            </a:r>
          </a:p>
        </p:txBody>
      </p:sp>
      <p:sp>
        <p:nvSpPr>
          <p:cNvPr id="3" name="Footer Placeholder 2"/>
          <p:cNvSpPr>
            <a:spLocks noGrp="1"/>
          </p:cNvSpPr>
          <p:nvPr>
            <p:ph type="ftr" sz="quarter" idx="11"/>
          </p:nvPr>
        </p:nvSpPr>
        <p:spPr/>
        <p:txBody>
          <a:bodyPr/>
          <a:lstStyle/>
          <a:p>
            <a:r>
              <a:rPr lang="en-US" smtClean="0"/>
              <a:t>Cal Lee - Defining the Problem Space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40</a:t>
            </a:fld>
            <a:endParaRPr lang="en-US"/>
          </a:p>
        </p:txBody>
      </p:sp>
    </p:spTree>
    <p:extLst>
      <p:ext uri="{BB962C8B-B14F-4D97-AF65-F5344CB8AC3E}">
        <p14:creationId xmlns:p14="http://schemas.microsoft.com/office/powerpoint/2010/main" val="2192851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mtClean="0">
                <a:cs typeface="Arial" panose="020B0604020202020204" pitchFamily="34" charset="0"/>
              </a:rPr>
              <a:t>Promoting </a:t>
            </a:r>
            <a:r>
              <a:rPr lang="en-US" altLang="en-US" b="1" smtClean="0">
                <a:cs typeface="Arial" panose="020B0604020202020204" pitchFamily="34" charset="0"/>
              </a:rPr>
              <a:t>Sensemaking</a:t>
            </a:r>
          </a:p>
        </p:txBody>
      </p:sp>
      <p:sp>
        <p:nvSpPr>
          <p:cNvPr id="38915" name="Content Placeholder 2"/>
          <p:cNvSpPr>
            <a:spLocks noGrp="1"/>
          </p:cNvSpPr>
          <p:nvPr>
            <p:ph idx="1"/>
          </p:nvPr>
        </p:nvSpPr>
        <p:spPr/>
        <p:txBody>
          <a:bodyPr>
            <a:normAutofit/>
          </a:bodyPr>
          <a:lstStyle/>
          <a:p>
            <a:pPr eaLnBrk="1" hangingPunct="1"/>
            <a:r>
              <a:rPr lang="en-US" altLang="en-US" sz="3600" dirty="0" smtClean="0">
                <a:cs typeface="Arial" panose="020B0604020202020204" pitchFamily="34" charset="0"/>
              </a:rPr>
              <a:t>“Now I have it, but what am I looking at?”</a:t>
            </a:r>
          </a:p>
          <a:p>
            <a:pPr eaLnBrk="1" hangingPunct="1"/>
            <a:endParaRPr lang="en-US" altLang="en-US" sz="3600" dirty="0" smtClean="0">
              <a:cs typeface="Arial" panose="020B0604020202020204" pitchFamily="34" charset="0"/>
            </a:endParaRPr>
          </a:p>
          <a:p>
            <a:pPr eaLnBrk="1" hangingPunct="1"/>
            <a:r>
              <a:rPr lang="en-US" altLang="en-US" sz="3600" dirty="0" smtClean="0">
                <a:cs typeface="Arial" panose="020B0604020202020204" pitchFamily="34" charset="0"/>
              </a:rPr>
              <a:t>Creating, capturing, or extracting information for making sense of things being used</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41</a:t>
            </a:fld>
            <a:endParaRPr lang="en-US"/>
          </a:p>
        </p:txBody>
      </p:sp>
    </p:spTree>
    <p:extLst>
      <p:ext uri="{BB962C8B-B14F-4D97-AF65-F5344CB8AC3E}">
        <p14:creationId xmlns:p14="http://schemas.microsoft.com/office/powerpoint/2010/main" val="3454217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457200"/>
            <a:ext cx="8229600" cy="1143000"/>
          </a:xfrm>
        </p:spPr>
        <p:txBody>
          <a:bodyPr>
            <a:normAutofit fontScale="90000"/>
          </a:bodyPr>
          <a:lstStyle/>
          <a:p>
            <a:pPr eaLnBrk="1" hangingPunct="1"/>
            <a:r>
              <a:rPr lang="en-US" altLang="en-US" smtClean="0">
                <a:cs typeface="Arial" panose="020B0604020202020204" pitchFamily="34" charset="0"/>
              </a:rPr>
              <a:t>Acting Locally, but Thinking Globally</a:t>
            </a:r>
          </a:p>
        </p:txBody>
      </p:sp>
      <p:sp>
        <p:nvSpPr>
          <p:cNvPr id="39939" name="Content Placeholder 2"/>
          <p:cNvSpPr>
            <a:spLocks noGrp="1"/>
          </p:cNvSpPr>
          <p:nvPr>
            <p:ph idx="1"/>
          </p:nvPr>
        </p:nvSpPr>
        <p:spPr>
          <a:xfrm>
            <a:off x="457200" y="2103438"/>
            <a:ext cx="8229600" cy="4525962"/>
          </a:xfrm>
        </p:spPr>
        <p:txBody>
          <a:bodyPr/>
          <a:lstStyle/>
          <a:p>
            <a:pPr eaLnBrk="1" hangingPunct="1"/>
            <a:r>
              <a:rPr lang="en-US" altLang="en-US" dirty="0" smtClean="0">
                <a:cs typeface="Arial" panose="020B0604020202020204" pitchFamily="34" charset="0"/>
              </a:rPr>
              <a:t>Who might I hand these things off to in the future?</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How would that work?</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What are the likely motivations and needs of the recipient?</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42</a:t>
            </a:fld>
            <a:endParaRPr lang="en-US"/>
          </a:p>
        </p:txBody>
      </p:sp>
    </p:spTree>
    <p:extLst>
      <p:ext uri="{BB962C8B-B14F-4D97-AF65-F5344CB8AC3E}">
        <p14:creationId xmlns:p14="http://schemas.microsoft.com/office/powerpoint/2010/main" val="855186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76200"/>
            <a:ext cx="7772400" cy="1143000"/>
          </a:xfrm>
        </p:spPr>
        <p:txBody>
          <a:bodyPr/>
          <a:lstStyle/>
          <a:p>
            <a:pPr eaLnBrk="1" hangingPunct="1"/>
            <a:r>
              <a:rPr lang="en-US" altLang="en-US" dirty="0" smtClean="0"/>
              <a:t>Explore Multiple Modalities</a:t>
            </a:r>
          </a:p>
        </p:txBody>
      </p:sp>
      <p:sp>
        <p:nvSpPr>
          <p:cNvPr id="40963" name="Rectangle 3"/>
          <p:cNvSpPr>
            <a:spLocks noGrp="1" noChangeArrowheads="1"/>
          </p:cNvSpPr>
          <p:nvPr>
            <p:ph type="body" idx="1"/>
          </p:nvPr>
        </p:nvSpPr>
        <p:spPr>
          <a:xfrm>
            <a:off x="4495800" y="1219200"/>
            <a:ext cx="4343400" cy="2756704"/>
          </a:xfrm>
        </p:spPr>
        <p:txBody>
          <a:bodyPr>
            <a:normAutofit fontScale="70000" lnSpcReduction="20000"/>
          </a:bodyPr>
          <a:lstStyle/>
          <a:p>
            <a:pPr eaLnBrk="1" hangingPunct="1">
              <a:lnSpc>
                <a:spcPct val="120000"/>
              </a:lnSpc>
            </a:pPr>
            <a:r>
              <a:rPr lang="en-US" altLang="en-US" sz="2800" dirty="0" smtClean="0"/>
              <a:t>Identify the values to advance, then address the modalities that pose the greatest threat or opportunity</a:t>
            </a:r>
          </a:p>
          <a:p>
            <a:pPr eaLnBrk="1" hangingPunct="1">
              <a:lnSpc>
                <a:spcPct val="120000"/>
              </a:lnSpc>
            </a:pPr>
            <a:r>
              <a:rPr lang="en-US" altLang="en-US" sz="2800" dirty="0" err="1" smtClean="0"/>
              <a:t>Lessig’s</a:t>
            </a:r>
            <a:r>
              <a:rPr lang="en-US" altLang="en-US" sz="2800" dirty="0" smtClean="0"/>
              <a:t> biggest lesson: the future nature of cyberspace is not predetermined; it’s up to us</a:t>
            </a:r>
          </a:p>
        </p:txBody>
      </p:sp>
      <p:pic>
        <p:nvPicPr>
          <p:cNvPr id="40964" name="Picture 3" descr="lessig-lonely-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6025"/>
            <a:ext cx="3900488" cy="373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0965" name="TextBox 4"/>
          <p:cNvSpPr txBox="1">
            <a:spLocks noChangeArrowheads="1"/>
          </p:cNvSpPr>
          <p:nvPr/>
        </p:nvSpPr>
        <p:spPr bwMode="auto">
          <a:xfrm>
            <a:off x="228600" y="5029200"/>
            <a:ext cx="4267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Arial" panose="020B0604020202020204" pitchFamily="34" charset="0"/>
              </a:rPr>
              <a:t>Lessig, Lawrence. Code: Version 2.0. New York, NY: Basic Books, 2006.</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43</a:t>
            </a:fld>
            <a:endParaRPr lang="en-US"/>
          </a:p>
        </p:txBody>
      </p:sp>
    </p:spTree>
    <p:extLst>
      <p:ext uri="{BB962C8B-B14F-4D97-AF65-F5344CB8AC3E}">
        <p14:creationId xmlns:p14="http://schemas.microsoft.com/office/powerpoint/2010/main" val="2212876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3"/>
          <p:cNvSpPr txBox="1">
            <a:spLocks noChangeArrowheads="1"/>
          </p:cNvSpPr>
          <p:nvPr/>
        </p:nvSpPr>
        <p:spPr bwMode="auto">
          <a:xfrm>
            <a:off x="3028950" y="5894686"/>
            <a:ext cx="55973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mj-lt"/>
              </a:rPr>
              <a:t>http://www.jiscinfonet.ac.uk/records-management/measuring-impact/impact-calculator/index_html</a:t>
            </a:r>
          </a:p>
        </p:txBody>
      </p:sp>
      <p:pic>
        <p:nvPicPr>
          <p:cNvPr id="43011" name="Picture 6" descr="jisc-impact-calculato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0438" y="87313"/>
            <a:ext cx="7040562" cy="5833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dirty="0" smtClean="0"/>
              <a:t>Cal Lee - Defining the Problem Space</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44</a:t>
            </a:fld>
            <a:endParaRPr lang="en-US"/>
          </a:p>
        </p:txBody>
      </p:sp>
    </p:spTree>
    <p:extLst>
      <p:ext uri="{BB962C8B-B14F-4D97-AF65-F5344CB8AC3E}">
        <p14:creationId xmlns:p14="http://schemas.microsoft.com/office/powerpoint/2010/main" val="524347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0"/>
            <a:ext cx="8229600" cy="1143000"/>
          </a:xfrm>
        </p:spPr>
        <p:txBody>
          <a:bodyPr/>
          <a:lstStyle/>
          <a:p>
            <a:r>
              <a:rPr lang="en-US" altLang="en-US" sz="3200" smtClean="0"/>
              <a:t>The Other Side: Risk Management</a:t>
            </a:r>
          </a:p>
        </p:txBody>
      </p:sp>
      <p:pic>
        <p:nvPicPr>
          <p:cNvPr id="44035" name="Picture 3" descr="risk-mgm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914400"/>
            <a:ext cx="4724400" cy="536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Box 4"/>
          <p:cNvSpPr txBox="1">
            <a:spLocks noChangeArrowheads="1"/>
          </p:cNvSpPr>
          <p:nvPr/>
        </p:nvSpPr>
        <p:spPr bwMode="auto">
          <a:xfrm>
            <a:off x="6705357" y="4571247"/>
            <a:ext cx="215289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mj-lt"/>
              </a:rPr>
              <a:t>Source: Mat-Isa, Azman. "Risk Management and Managing Records." </a:t>
            </a:r>
            <a:r>
              <a:rPr lang="en-US" altLang="en-US" sz="1000" i="1">
                <a:latin typeface="+mj-lt"/>
              </a:rPr>
              <a:t>In Record Keeping in a Hybrid Environment: Managing the Creation, Use, Preservation and Disposal of Unique Information Objects in Context</a:t>
            </a:r>
            <a:r>
              <a:rPr lang="en-US" altLang="en-US" sz="1000">
                <a:latin typeface="+mj-lt"/>
              </a:rPr>
              <a:t>, edited by Alistair G. Tough and Michael Moss, 69-83. Oxford: Chandos, 2006.</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45</a:t>
            </a:fld>
            <a:endParaRPr lang="en-US"/>
          </a:p>
        </p:txBody>
      </p:sp>
    </p:spTree>
    <p:extLst>
      <p:ext uri="{BB962C8B-B14F-4D97-AF65-F5344CB8AC3E}">
        <p14:creationId xmlns:p14="http://schemas.microsoft.com/office/powerpoint/2010/main" val="56759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46</a:t>
            </a:fld>
            <a:endParaRPr lang="en-US"/>
          </a:p>
        </p:txBody>
      </p:sp>
      <p:sp>
        <p:nvSpPr>
          <p:cNvPr id="4" name="TextBox 3"/>
          <p:cNvSpPr txBox="1"/>
          <p:nvPr/>
        </p:nvSpPr>
        <p:spPr>
          <a:xfrm>
            <a:off x="2074334" y="6010514"/>
            <a:ext cx="7763003" cy="338554"/>
          </a:xfrm>
          <a:prstGeom prst="rect">
            <a:avLst/>
          </a:prstGeom>
          <a:noFill/>
        </p:spPr>
        <p:txBody>
          <a:bodyPr wrap="square" rtlCol="0">
            <a:spAutoFit/>
          </a:bodyPr>
          <a:lstStyle/>
          <a:p>
            <a:r>
              <a:rPr lang="en-US" sz="1600" dirty="0" smtClean="0"/>
              <a:t>Source: “Information </a:t>
            </a:r>
            <a:r>
              <a:rPr lang="en-US" sz="1600" dirty="0"/>
              <a:t>Management Approval </a:t>
            </a:r>
            <a:r>
              <a:rPr lang="en-US" sz="1600" dirty="0" smtClean="0"/>
              <a:t>Requirements.” OSC.</a:t>
            </a: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36" y="92676"/>
            <a:ext cx="8102600" cy="5912708"/>
          </a:xfrm>
          <a:prstGeom prst="rect">
            <a:avLst/>
          </a:prstGeom>
        </p:spPr>
      </p:pic>
    </p:spTree>
    <p:extLst>
      <p:ext uri="{BB962C8B-B14F-4D97-AF65-F5344CB8AC3E}">
        <p14:creationId xmlns:p14="http://schemas.microsoft.com/office/powerpoint/2010/main" val="1659020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133600"/>
            <a:ext cx="8229600" cy="1143000"/>
          </a:xfrm>
        </p:spPr>
        <p:txBody>
          <a:bodyPr>
            <a:normAutofit fontScale="90000"/>
          </a:bodyPr>
          <a:lstStyle/>
          <a:p>
            <a:r>
              <a:rPr lang="en-US" altLang="en-US" dirty="0" smtClean="0"/>
              <a:t>A Core Set of Requirements for Digital Curation: Characterization</a:t>
            </a:r>
          </a:p>
        </p:txBody>
      </p:sp>
      <p:sp>
        <p:nvSpPr>
          <p:cNvPr id="4608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898989"/>
                </a:solidFill>
                <a:latin typeface="Calibri" panose="020F0502020204030204" pitchFamily="34" charset="0"/>
              </a:rPr>
              <a:t>Cal Lee - Defining the Problem Space</a:t>
            </a:r>
          </a:p>
        </p:txBody>
      </p:sp>
      <p:sp>
        <p:nvSpPr>
          <p:cNvPr id="2" name="Slide Number Placeholder 1"/>
          <p:cNvSpPr>
            <a:spLocks noGrp="1"/>
          </p:cNvSpPr>
          <p:nvPr>
            <p:ph type="sldNum" sz="quarter" idx="12"/>
          </p:nvPr>
        </p:nvSpPr>
        <p:spPr/>
        <p:txBody>
          <a:bodyPr/>
          <a:lstStyle/>
          <a:p>
            <a:fld id="{91D11958-1960-4AC3-B3FE-C8FF6A01984A}" type="slidenum">
              <a:rPr lang="en-US" smtClean="0"/>
              <a:t>47</a:t>
            </a:fld>
            <a:endParaRPr lang="en-US"/>
          </a:p>
        </p:txBody>
      </p:sp>
    </p:spTree>
    <p:extLst>
      <p:ext uri="{BB962C8B-B14F-4D97-AF65-F5344CB8AC3E}">
        <p14:creationId xmlns:p14="http://schemas.microsoft.com/office/powerpoint/2010/main" val="3620275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28600" y="233977"/>
            <a:ext cx="7237071" cy="1143000"/>
          </a:xfrm>
        </p:spPr>
        <p:txBody>
          <a:bodyPr/>
          <a:lstStyle/>
          <a:p>
            <a:r>
              <a:rPr lang="en-US" altLang="en-US" sz="3600" dirty="0" smtClean="0"/>
              <a:t>The “Lifting Problem” in Digital Curation</a:t>
            </a:r>
          </a:p>
        </p:txBody>
      </p:sp>
      <p:sp>
        <p:nvSpPr>
          <p:cNvPr id="48131" name="Content Placeholder 2"/>
          <p:cNvSpPr>
            <a:spLocks noGrp="1"/>
          </p:cNvSpPr>
          <p:nvPr>
            <p:ph idx="1"/>
          </p:nvPr>
        </p:nvSpPr>
        <p:spPr>
          <a:xfrm>
            <a:off x="228600" y="1493838"/>
            <a:ext cx="8229600" cy="2794582"/>
          </a:xfrm>
        </p:spPr>
        <p:txBody>
          <a:bodyPr>
            <a:normAutofit/>
          </a:bodyPr>
          <a:lstStyle/>
          <a:p>
            <a:r>
              <a:rPr lang="en-US" altLang="en-US" sz="2000" dirty="0" smtClean="0"/>
              <a:t>Reuse of digital object requires “lifting”</a:t>
            </a:r>
            <a:r>
              <a:rPr lang="en-US" altLang="en-US" sz="2000" baseline="30000" dirty="0" smtClean="0"/>
              <a:t>1 </a:t>
            </a:r>
            <a:r>
              <a:rPr lang="en-US" altLang="en-US" sz="2000" dirty="0" smtClean="0"/>
              <a:t>it out of its original context, then making sense and use of it in new context</a:t>
            </a:r>
          </a:p>
          <a:p>
            <a:r>
              <a:rPr lang="en-US" altLang="en-US" sz="2000" dirty="0" smtClean="0"/>
              <a:t>Support for lifting requires proper balance between:</a:t>
            </a:r>
          </a:p>
          <a:p>
            <a:pPr lvl="1"/>
            <a:r>
              <a:rPr lang="en-US" altLang="en-US" sz="2000" dirty="0" smtClean="0"/>
              <a:t>Providing too little contextual information, so that the user does not understand what she is interacting with, and</a:t>
            </a:r>
          </a:p>
          <a:p>
            <a:pPr lvl="1"/>
            <a:r>
              <a:rPr lang="en-US" altLang="en-US" sz="2000" dirty="0" smtClean="0"/>
              <a:t>too much contextual information, so that she “will drown in unnecessary, unhelpful, or conflicting data”</a:t>
            </a:r>
            <a:r>
              <a:rPr lang="en-US" altLang="en-US" sz="2000" baseline="30000" dirty="0" smtClean="0"/>
              <a:t>2</a:t>
            </a:r>
          </a:p>
        </p:txBody>
      </p:sp>
      <p:sp>
        <p:nvSpPr>
          <p:cNvPr id="48132" name="TextBox 4"/>
          <p:cNvSpPr txBox="1">
            <a:spLocks noChangeArrowheads="1"/>
          </p:cNvSpPr>
          <p:nvPr/>
        </p:nvSpPr>
        <p:spPr bwMode="auto">
          <a:xfrm>
            <a:off x="190500" y="4176290"/>
            <a:ext cx="8763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arabicPeriod"/>
            </a:pPr>
            <a:r>
              <a:rPr lang="en-US" altLang="en-US" sz="1200" dirty="0">
                <a:latin typeface="+mj-lt"/>
              </a:rPr>
              <a:t>Guha, R., and John McCarthy. "Varieties of Contexts." In </a:t>
            </a:r>
            <a:r>
              <a:rPr lang="en-US" altLang="en-US" sz="1200" i="1" dirty="0">
                <a:latin typeface="+mj-lt"/>
              </a:rPr>
              <a:t>Modeling and Using Context: 4th International and Interdisciplinary Conference Context 2003 Stanford, CA, USA, June 23-25, 2003 Proceedings</a:t>
            </a:r>
            <a:r>
              <a:rPr lang="en-US" altLang="en-US" sz="1200" dirty="0">
                <a:latin typeface="+mj-lt"/>
              </a:rPr>
              <a:t>, edited by Patrick Blackburn, Chiara </a:t>
            </a:r>
            <a:r>
              <a:rPr lang="en-US" altLang="en-US" sz="1200" dirty="0" err="1">
                <a:latin typeface="+mj-lt"/>
              </a:rPr>
              <a:t>Ghidini</a:t>
            </a:r>
            <a:r>
              <a:rPr lang="en-US" altLang="en-US" sz="1200" dirty="0">
                <a:latin typeface="+mj-lt"/>
              </a:rPr>
              <a:t>, Roy M. Turner and Fausto </a:t>
            </a:r>
            <a:r>
              <a:rPr lang="en-US" altLang="en-US" sz="1200" dirty="0" err="1">
                <a:latin typeface="+mj-lt"/>
              </a:rPr>
              <a:t>Giunchiglia</a:t>
            </a:r>
            <a:r>
              <a:rPr lang="en-US" altLang="en-US" sz="1200" dirty="0">
                <a:latin typeface="+mj-lt"/>
              </a:rPr>
              <a:t>, 164-77. Berlin: Springer, 2003.</a:t>
            </a:r>
          </a:p>
          <a:p>
            <a:pPr eaLnBrk="1" hangingPunct="1">
              <a:spcBef>
                <a:spcPct val="0"/>
              </a:spcBef>
              <a:buFontTx/>
              <a:buAutoNum type="arabicPeriod"/>
            </a:pPr>
            <a:r>
              <a:rPr lang="en-US" altLang="en-US" sz="1200" dirty="0">
                <a:latin typeface="+mj-lt"/>
              </a:rPr>
              <a:t>Ackerman, Mark S., and Christine Halverson. "Considering an Organization's Memory." In </a:t>
            </a:r>
            <a:r>
              <a:rPr lang="en-US" altLang="en-US" sz="1200" i="1" dirty="0">
                <a:latin typeface="+mj-lt"/>
              </a:rPr>
              <a:t>CSCW '98: Proceedings: ACM 1998 Conference on Computer Supported Cooperative Work, Seattle, Washington, November 14-18</a:t>
            </a:r>
            <a:r>
              <a:rPr lang="en-US" altLang="en-US" sz="1200" dirty="0">
                <a:latin typeface="+mj-lt"/>
              </a:rPr>
              <a:t>, 39-48. New York, NY: Association for Computing Machinery, 1998.</a:t>
            </a:r>
          </a:p>
        </p:txBody>
      </p:sp>
      <p:pic>
        <p:nvPicPr>
          <p:cNvPr id="48133" name="Picture 6" descr="http://coachrobbrogers.com/wp-content/uploads/2012/08/weight_lifting1-300x2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11125"/>
            <a:ext cx="17907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1"/>
          <p:cNvSpPr txBox="1">
            <a:spLocks noChangeArrowheads="1"/>
          </p:cNvSpPr>
          <p:nvPr/>
        </p:nvSpPr>
        <p:spPr bwMode="auto">
          <a:xfrm>
            <a:off x="190500" y="5667737"/>
            <a:ext cx="6256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Arial" panose="020B0604020202020204" pitchFamily="34" charset="0"/>
              </a:rPr>
              <a:t>Image source: http://coachrobbrogers.com/wp-content/uploads/2012/08/weight_lifting1.gif</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48</a:t>
            </a:fld>
            <a:endParaRPr lang="en-US"/>
          </a:p>
        </p:txBody>
      </p:sp>
    </p:spTree>
    <p:extLst>
      <p:ext uri="{BB962C8B-B14F-4D97-AF65-F5344CB8AC3E}">
        <p14:creationId xmlns:p14="http://schemas.microsoft.com/office/powerpoint/2010/main" val="1947881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3200"/>
            <a:ext cx="8229600" cy="1143000"/>
          </a:xfrm>
        </p:spPr>
        <p:txBody>
          <a:bodyPr>
            <a:normAutofit fontScale="90000"/>
          </a:bodyPr>
          <a:lstStyle/>
          <a:p>
            <a:r>
              <a:rPr lang="en-US" altLang="en-US" sz="3200" smtClean="0"/>
              <a:t>Interpretation and use of a digital object often depends heavily on representations that object carries within itself, i.e. part of the bitstream</a:t>
            </a:r>
            <a:br>
              <a:rPr lang="en-US" altLang="en-US" sz="3200" smtClean="0"/>
            </a:br>
            <a:r>
              <a:rPr lang="en-US" altLang="en-US" sz="3200" smtClean="0"/>
              <a:t/>
            </a:r>
            <a:br>
              <a:rPr lang="en-US" altLang="en-US" sz="3200" smtClean="0"/>
            </a:br>
            <a:r>
              <a:rPr lang="en-US" altLang="en-US" sz="3200" smtClean="0"/>
              <a:t>But this is often insufficient, on its own, for digital curation.</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49</a:t>
            </a:fld>
            <a:endParaRPr lang="en-US"/>
          </a:p>
        </p:txBody>
      </p:sp>
    </p:spTree>
    <p:extLst>
      <p:ext uri="{BB962C8B-B14F-4D97-AF65-F5344CB8AC3E}">
        <p14:creationId xmlns:p14="http://schemas.microsoft.com/office/powerpoint/2010/main" val="263784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a:t>
            </a:fld>
            <a:endParaRPr lang="en-US"/>
          </a:p>
        </p:txBody>
      </p:sp>
      <p:sp>
        <p:nvSpPr>
          <p:cNvPr id="4" name="TextBox 3"/>
          <p:cNvSpPr txBox="1"/>
          <p:nvPr/>
        </p:nvSpPr>
        <p:spPr>
          <a:xfrm>
            <a:off x="2065867" y="5951245"/>
            <a:ext cx="7763003" cy="338554"/>
          </a:xfrm>
          <a:prstGeom prst="rect">
            <a:avLst/>
          </a:prstGeom>
          <a:noFill/>
        </p:spPr>
        <p:txBody>
          <a:bodyPr wrap="square" rtlCol="0">
            <a:spAutoFit/>
          </a:bodyPr>
          <a:lstStyle/>
          <a:p>
            <a:r>
              <a:rPr lang="en-US" sz="1600" dirty="0" smtClean="0"/>
              <a:t>Source: “Information </a:t>
            </a:r>
            <a:r>
              <a:rPr lang="en-US" sz="1600" dirty="0"/>
              <a:t>Management Approval </a:t>
            </a:r>
            <a:r>
              <a:rPr lang="en-US" sz="1600" dirty="0" smtClean="0"/>
              <a:t>Requirements.” OSC.</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45"/>
            <a:ext cx="9144000" cy="5832000"/>
          </a:xfrm>
          <a:prstGeom prst="rect">
            <a:avLst/>
          </a:prstGeom>
        </p:spPr>
      </p:pic>
      <p:sp>
        <p:nvSpPr>
          <p:cNvPr id="6" name="Rectangle 5"/>
          <p:cNvSpPr/>
          <p:nvPr/>
        </p:nvSpPr>
        <p:spPr>
          <a:xfrm>
            <a:off x="3920067" y="0"/>
            <a:ext cx="5122333" cy="1007533"/>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886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28600"/>
            <a:ext cx="8229600" cy="1143000"/>
          </a:xfrm>
        </p:spPr>
        <p:txBody>
          <a:bodyPr/>
          <a:lstStyle/>
          <a:p>
            <a:r>
              <a:rPr lang="en-US" altLang="en-US" smtClean="0"/>
              <a:t>Inherent Limits of Lifting</a:t>
            </a:r>
          </a:p>
        </p:txBody>
      </p:sp>
      <p:sp>
        <p:nvSpPr>
          <p:cNvPr id="50179" name="Content Placeholder 2"/>
          <p:cNvSpPr>
            <a:spLocks noGrp="1"/>
          </p:cNvSpPr>
          <p:nvPr>
            <p:ph idx="1"/>
          </p:nvPr>
        </p:nvSpPr>
        <p:spPr>
          <a:xfrm>
            <a:off x="381000" y="2819400"/>
            <a:ext cx="8229600" cy="3611563"/>
          </a:xfrm>
        </p:spPr>
        <p:txBody>
          <a:bodyPr/>
          <a:lstStyle/>
          <a:p>
            <a:r>
              <a:rPr lang="en-US" altLang="en-US" smtClean="0"/>
              <a:t>No digital object can carry all of its context along with itself</a:t>
            </a:r>
          </a:p>
          <a:p>
            <a:r>
              <a:rPr lang="en-US" altLang="en-US" smtClean="0"/>
              <a:t>There is no such thing as a digital monad (Leibniz), i.e. fully self-contained, self-describing digital object that represents the entire universe (full elaboration of all types of context) that surrounds itself</a:t>
            </a:r>
          </a:p>
        </p:txBody>
      </p:sp>
      <p:sp>
        <p:nvSpPr>
          <p:cNvPr id="50180" name="TextBox 4"/>
          <p:cNvSpPr txBox="1">
            <a:spLocks noChangeArrowheads="1"/>
          </p:cNvSpPr>
          <p:nvPr/>
        </p:nvSpPr>
        <p:spPr bwMode="auto">
          <a:xfrm>
            <a:off x="533400" y="14478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i="1">
                <a:latin typeface="Arial" panose="020B0604020202020204" pitchFamily="34" charset="0"/>
              </a:rPr>
              <a:t>You could not step twice into the same river; for other waters are ever flowing on to you.</a:t>
            </a:r>
          </a:p>
          <a:p>
            <a:pPr eaLnBrk="1" hangingPunct="1">
              <a:spcBef>
                <a:spcPct val="0"/>
              </a:spcBef>
              <a:buFontTx/>
              <a:buNone/>
            </a:pPr>
            <a:r>
              <a:rPr lang="en-US" altLang="en-US" sz="2400" i="1">
                <a:latin typeface="Arial" panose="020B0604020202020204" pitchFamily="34" charset="0"/>
              </a:rPr>
              <a:t>                                                               - Heraclitus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50</a:t>
            </a:fld>
            <a:endParaRPr lang="en-US"/>
          </a:p>
        </p:txBody>
      </p:sp>
    </p:spTree>
    <p:extLst>
      <p:ext uri="{BB962C8B-B14F-4D97-AF65-F5344CB8AC3E}">
        <p14:creationId xmlns:p14="http://schemas.microsoft.com/office/powerpoint/2010/main" val="869335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76200"/>
            <a:ext cx="8229600" cy="1143000"/>
          </a:xfrm>
        </p:spPr>
        <p:txBody>
          <a:bodyPr/>
          <a:lstStyle/>
          <a:p>
            <a:r>
              <a:rPr lang="en-US" altLang="en-US" sz="3600" dirty="0" smtClean="0"/>
              <a:t>Dangers of Omission and Commission</a:t>
            </a:r>
            <a:r>
              <a:rPr lang="en-US" altLang="en-US" sz="3600" baseline="30000" dirty="0" smtClean="0"/>
              <a:t>1</a:t>
            </a:r>
          </a:p>
        </p:txBody>
      </p:sp>
      <p:sp>
        <p:nvSpPr>
          <p:cNvPr id="51203" name="TextBox 4"/>
          <p:cNvSpPr txBox="1">
            <a:spLocks noChangeArrowheads="1"/>
          </p:cNvSpPr>
          <p:nvPr/>
        </p:nvSpPr>
        <p:spPr bwMode="auto">
          <a:xfrm>
            <a:off x="457200" y="4799656"/>
            <a:ext cx="85073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mj-lt"/>
              </a:rPr>
              <a:t>1. Lee, Christopher A. “Taking Context Seriously: A Framework for Contextual Information in Digital Collections.” UNC SILS TR-2007-04. October 18, 2007.</a:t>
            </a:r>
          </a:p>
          <a:p>
            <a:pPr eaLnBrk="1" hangingPunct="1">
              <a:spcBef>
                <a:spcPct val="0"/>
              </a:spcBef>
              <a:buFontTx/>
              <a:buNone/>
            </a:pPr>
            <a:r>
              <a:rPr lang="en-US" altLang="en-US" sz="1200" dirty="0">
                <a:latin typeface="+mj-lt"/>
              </a:rPr>
              <a:t>2. </a:t>
            </a:r>
            <a:r>
              <a:rPr lang="en-US" altLang="en-US" sz="1200" dirty="0" err="1">
                <a:latin typeface="+mj-lt"/>
              </a:rPr>
              <a:t>Weick</a:t>
            </a:r>
            <a:r>
              <a:rPr lang="en-US" altLang="en-US" sz="1200" dirty="0">
                <a:latin typeface="+mj-lt"/>
              </a:rPr>
              <a:t>, Karl E. </a:t>
            </a:r>
            <a:r>
              <a:rPr lang="en-US" altLang="en-US" sz="1200" i="1" dirty="0" err="1">
                <a:latin typeface="+mj-lt"/>
              </a:rPr>
              <a:t>Sensemaking</a:t>
            </a:r>
            <a:r>
              <a:rPr lang="en-US" altLang="en-US" sz="1200" i="1" dirty="0">
                <a:latin typeface="+mj-lt"/>
              </a:rPr>
              <a:t> in Organizations</a:t>
            </a:r>
            <a:r>
              <a:rPr lang="en-US" altLang="en-US" sz="1200" dirty="0">
                <a:latin typeface="+mj-lt"/>
              </a:rPr>
              <a:t>. Thousand Oaks, CA: SAGE Publications, 1995. </a:t>
            </a:r>
          </a:p>
          <a:p>
            <a:pPr eaLnBrk="1" hangingPunct="1">
              <a:spcBef>
                <a:spcPct val="0"/>
              </a:spcBef>
              <a:buFontTx/>
              <a:buNone/>
            </a:pPr>
            <a:r>
              <a:rPr lang="en-US" altLang="en-US" sz="1200" dirty="0">
                <a:latin typeface="+mj-lt"/>
              </a:rPr>
              <a:t>3. Dewey, John. "Context and Thought." </a:t>
            </a:r>
            <a:r>
              <a:rPr lang="en-US" altLang="en-US" sz="1200" i="1" dirty="0">
                <a:latin typeface="+mj-lt"/>
              </a:rPr>
              <a:t>University of California Publications in Philosophy </a:t>
            </a:r>
            <a:r>
              <a:rPr lang="en-US" altLang="en-US" sz="1200" dirty="0">
                <a:latin typeface="+mj-lt"/>
              </a:rPr>
              <a:t>12, no. 3 (1931): 203-24.</a:t>
            </a:r>
          </a:p>
        </p:txBody>
      </p:sp>
      <p:sp>
        <p:nvSpPr>
          <p:cNvPr id="51204" name="TextBox 5"/>
          <p:cNvSpPr txBox="1">
            <a:spLocks noChangeArrowheads="1"/>
          </p:cNvSpPr>
          <p:nvPr/>
        </p:nvSpPr>
        <p:spPr bwMode="auto">
          <a:xfrm>
            <a:off x="457200" y="3346310"/>
            <a:ext cx="8458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mj-lt"/>
              </a:rPr>
              <a:t>“The greater the degree of remoteness, the greater is the danger that a temporary and legitimate failure to express reference to context will be converted into a virtual denial of its place and import.”</a:t>
            </a:r>
            <a:r>
              <a:rPr lang="en-US" altLang="en-US" sz="2000" baseline="30000" dirty="0">
                <a:latin typeface="+mj-lt"/>
              </a:rPr>
              <a:t>3</a:t>
            </a:r>
          </a:p>
        </p:txBody>
      </p:sp>
      <p:sp>
        <p:nvSpPr>
          <p:cNvPr id="51205" name="TextBox 6"/>
          <p:cNvSpPr txBox="1">
            <a:spLocks noChangeArrowheads="1"/>
          </p:cNvSpPr>
          <p:nvPr/>
        </p:nvSpPr>
        <p:spPr bwMode="auto">
          <a:xfrm>
            <a:off x="457200" y="1219200"/>
            <a:ext cx="8153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mj-lt"/>
              </a:rPr>
              <a:t>Without access to sufficient contextual information, a user agent (person, application) can:</a:t>
            </a:r>
          </a:p>
          <a:p>
            <a:pPr eaLnBrk="1" hangingPunct="1">
              <a:spcBef>
                <a:spcPct val="0"/>
              </a:spcBef>
              <a:buFontTx/>
              <a:buAutoNum type="arabicParenBoth"/>
            </a:pPr>
            <a:r>
              <a:rPr lang="en-US" altLang="en-US" sz="2000" dirty="0">
                <a:latin typeface="+mj-lt"/>
              </a:rPr>
              <a:t>suffer from gaps in understanding, but also</a:t>
            </a:r>
          </a:p>
          <a:p>
            <a:pPr eaLnBrk="1" hangingPunct="1">
              <a:spcBef>
                <a:spcPct val="0"/>
              </a:spcBef>
              <a:buFontTx/>
              <a:buAutoNum type="arabicParenBoth"/>
            </a:pPr>
            <a:r>
              <a:rPr lang="en-US" altLang="en-US" sz="2000" dirty="0">
                <a:latin typeface="+mj-lt"/>
              </a:rPr>
              <a:t>based on the propensity to make sense and reduce cognitive dissonance</a:t>
            </a:r>
            <a:r>
              <a:rPr lang="en-US" altLang="en-US" sz="2000" baseline="30000" dirty="0">
                <a:latin typeface="+mj-lt"/>
              </a:rPr>
              <a:t>2</a:t>
            </a:r>
            <a:r>
              <a:rPr lang="en-US" altLang="en-US" sz="2000" dirty="0">
                <a:latin typeface="+mj-lt"/>
              </a:rPr>
              <a:t>, incorrectly “fill in the gaps” based on characteristics of current context.</a:t>
            </a:r>
          </a:p>
          <a:p>
            <a:pPr eaLnBrk="1" hangingPunct="1">
              <a:spcBef>
                <a:spcPct val="0"/>
              </a:spcBef>
              <a:buFontTx/>
              <a:buNone/>
            </a:pPr>
            <a:endParaRPr lang="en-US" altLang="en-US" sz="2000" dirty="0">
              <a:latin typeface="+mj-lt"/>
            </a:endParaRP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51</a:t>
            </a:fld>
            <a:endParaRPr lang="en-US"/>
          </a:p>
        </p:txBody>
      </p:sp>
    </p:spTree>
    <p:extLst>
      <p:ext uri="{BB962C8B-B14F-4D97-AF65-F5344CB8AC3E}">
        <p14:creationId xmlns:p14="http://schemas.microsoft.com/office/powerpoint/2010/main" val="2580583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153860"/>
            <a:ext cx="8229600" cy="1143000"/>
          </a:xfrm>
        </p:spPr>
        <p:txBody>
          <a:bodyPr>
            <a:normAutofit fontScale="90000"/>
          </a:bodyPr>
          <a:lstStyle/>
          <a:p>
            <a:pPr algn="l"/>
            <a:r>
              <a:rPr lang="en-US" altLang="en-US" sz="3200" dirty="0" smtClean="0"/>
              <a:t>One “cannot, in general, directly observe digital data and instead they can only observe the data displayed on a monitor or other output device, which is driven by various types of hardware and software.  Because the </a:t>
            </a:r>
            <a:r>
              <a:rPr lang="en-US" altLang="en-US" sz="3200" b="1" dirty="0" smtClean="0"/>
              <a:t>observation of the data is indirect</a:t>
            </a:r>
            <a:r>
              <a:rPr lang="en-US" altLang="en-US" sz="3200" dirty="0" smtClean="0"/>
              <a:t>, a hypothesis must be formulated that the actual data is equal to the observed data.”</a:t>
            </a:r>
          </a:p>
        </p:txBody>
      </p:sp>
      <p:sp>
        <p:nvSpPr>
          <p:cNvPr id="52227" name="TextBox 2"/>
          <p:cNvSpPr txBox="1">
            <a:spLocks noChangeArrowheads="1"/>
          </p:cNvSpPr>
          <p:nvPr/>
        </p:nvSpPr>
        <p:spPr bwMode="auto">
          <a:xfrm>
            <a:off x="457200" y="5018595"/>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Carrier, Brian D. "A Hypothesis-Based Approach to Digital Forensic Investigations." Doctoral Dissertation, Purdue University, 2006. p.11, emphasis added</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52</a:t>
            </a:fld>
            <a:endParaRPr lang="en-US"/>
          </a:p>
        </p:txBody>
      </p:sp>
    </p:spTree>
    <p:extLst>
      <p:ext uri="{BB962C8B-B14F-4D97-AF65-F5344CB8AC3E}">
        <p14:creationId xmlns:p14="http://schemas.microsoft.com/office/powerpoint/2010/main" val="4095318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667000"/>
            <a:ext cx="8229600" cy="1143000"/>
          </a:xfrm>
        </p:spPr>
        <p:txBody>
          <a:bodyPr>
            <a:normAutofit fontScale="90000"/>
          </a:bodyPr>
          <a:lstStyle/>
          <a:p>
            <a:r>
              <a:rPr lang="en-US" altLang="en-US" sz="8000" smtClean="0"/>
              <a:t>Characterize</a:t>
            </a:r>
            <a:r>
              <a:rPr lang="en-US" altLang="en-US" smtClean="0"/>
              <a:t/>
            </a:r>
            <a:br>
              <a:rPr lang="en-US" altLang="en-US" smtClean="0"/>
            </a:br>
            <a:r>
              <a:rPr lang="en-US" altLang="en-US" smtClean="0"/>
              <a:t/>
            </a:r>
            <a:br>
              <a:rPr lang="en-US" altLang="en-US" smtClean="0"/>
            </a:br>
            <a:r>
              <a:rPr lang="en-US" altLang="en-US" smtClean="0"/>
              <a:t>“To describe or delineate the character or peculiar qualities of (a person or thing)”</a:t>
            </a:r>
            <a:br>
              <a:rPr lang="en-US" altLang="en-US" smtClean="0"/>
            </a:br>
            <a:r>
              <a:rPr lang="en-US" altLang="en-US" sz="2800" smtClean="0"/>
              <a:t>(Oxford English Dictionary, Second Edition, 1989)</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53</a:t>
            </a:fld>
            <a:endParaRPr lang="en-US"/>
          </a:p>
        </p:txBody>
      </p:sp>
    </p:spTree>
    <p:extLst>
      <p:ext uri="{BB962C8B-B14F-4D97-AF65-F5344CB8AC3E}">
        <p14:creationId xmlns:p14="http://schemas.microsoft.com/office/powerpoint/2010/main" val="1340912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Characterizations = Surrogate Representations</a:t>
            </a:r>
          </a:p>
        </p:txBody>
      </p:sp>
      <p:sp>
        <p:nvSpPr>
          <p:cNvPr id="54275" name="Content Placeholder 2"/>
          <p:cNvSpPr>
            <a:spLocks noGrp="1"/>
          </p:cNvSpPr>
          <p:nvPr>
            <p:ph idx="1"/>
          </p:nvPr>
        </p:nvSpPr>
        <p:spPr>
          <a:xfrm>
            <a:off x="304800" y="1874838"/>
            <a:ext cx="8229600" cy="4525962"/>
          </a:xfrm>
        </p:spPr>
        <p:txBody>
          <a:bodyPr/>
          <a:lstStyle/>
          <a:p>
            <a:r>
              <a:rPr lang="en-US" altLang="en-US" sz="2400" smtClean="0"/>
              <a:t>Assertions about specific aspects of the content or character of a digital object</a:t>
            </a:r>
          </a:p>
          <a:p>
            <a:r>
              <a:rPr lang="en-US" altLang="en-US" sz="2400" smtClean="0"/>
              <a:t>Can be:</a:t>
            </a:r>
          </a:p>
          <a:p>
            <a:pPr lvl="1"/>
            <a:r>
              <a:rPr lang="en-US" altLang="en-US" sz="2400" smtClean="0"/>
              <a:t>Very specific and machine-readable (e.g. file = 25 bytes; character-encoding = UTF-8, image is 48 pixels wide)</a:t>
            </a:r>
          </a:p>
          <a:p>
            <a:pPr lvl="1"/>
            <a:r>
              <a:rPr lang="en-US" altLang="en-US" sz="2400" smtClean="0"/>
              <a:t>Relatively vague and human-readable (e.g. “This is a video from YouTube”; “I was able to view this on a Macintosh”)</a:t>
            </a:r>
          </a:p>
          <a:p>
            <a:pPr lvl="1"/>
            <a:r>
              <a:rPr lang="en-US" altLang="en-US" sz="2400" smtClean="0"/>
              <a:t>Or somewhere in between</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54</a:t>
            </a:fld>
            <a:endParaRPr lang="en-US"/>
          </a:p>
        </p:txBody>
      </p:sp>
    </p:spTree>
    <p:extLst>
      <p:ext uri="{BB962C8B-B14F-4D97-AF65-F5344CB8AC3E}">
        <p14:creationId xmlns:p14="http://schemas.microsoft.com/office/powerpoint/2010/main" val="507725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304800"/>
            <a:ext cx="8229600" cy="1143000"/>
          </a:xfrm>
        </p:spPr>
        <p:txBody>
          <a:bodyPr>
            <a:normAutofit fontScale="90000"/>
          </a:bodyPr>
          <a:lstStyle/>
          <a:p>
            <a:r>
              <a:rPr lang="en-US" altLang="en-US" sz="3600" smtClean="0"/>
              <a:t>Reasons to Create Characterizations to Store Separate from the Bitstream</a:t>
            </a:r>
          </a:p>
        </p:txBody>
      </p:sp>
      <p:sp>
        <p:nvSpPr>
          <p:cNvPr id="55299" name="Content Placeholder 2"/>
          <p:cNvSpPr>
            <a:spLocks noGrp="1"/>
          </p:cNvSpPr>
          <p:nvPr>
            <p:ph idx="1"/>
          </p:nvPr>
        </p:nvSpPr>
        <p:spPr>
          <a:xfrm>
            <a:off x="457200" y="1578719"/>
            <a:ext cx="8229600" cy="4525962"/>
          </a:xfrm>
        </p:spPr>
        <p:txBody>
          <a:bodyPr>
            <a:normAutofit fontScale="92500" lnSpcReduction="10000"/>
          </a:bodyPr>
          <a:lstStyle/>
          <a:p>
            <a:r>
              <a:rPr lang="en-US" altLang="en-US" sz="2400" dirty="0" smtClean="0"/>
              <a:t>Less dependence on application-specific formats/encodings</a:t>
            </a:r>
          </a:p>
          <a:p>
            <a:r>
              <a:rPr lang="en-US" altLang="en-US" sz="2400" dirty="0" smtClean="0"/>
              <a:t>Efficiency of processing (e.g. searching index vs. raw text)</a:t>
            </a:r>
          </a:p>
          <a:p>
            <a:r>
              <a:rPr lang="en-US" altLang="en-US" sz="2400" dirty="0" smtClean="0"/>
              <a:t>Efficiency of transfer (e.g. cache copy of data closer to where it’s needed, only transfer metadata rather than whole </a:t>
            </a:r>
            <a:r>
              <a:rPr lang="en-US" altLang="en-US" sz="2400" dirty="0" err="1" smtClean="0"/>
              <a:t>bitstream</a:t>
            </a:r>
            <a:r>
              <a:rPr lang="en-US" altLang="en-US" sz="2400" dirty="0" smtClean="0"/>
              <a:t>)</a:t>
            </a:r>
          </a:p>
          <a:p>
            <a:r>
              <a:rPr lang="en-US" altLang="en-US" sz="2400" dirty="0" smtClean="0"/>
              <a:t>Can use external characterizations to “bootstrap” effective use of </a:t>
            </a:r>
            <a:r>
              <a:rPr lang="en-US" altLang="en-US" sz="2400" dirty="0" err="1" smtClean="0"/>
              <a:t>bitstream</a:t>
            </a:r>
            <a:r>
              <a:rPr lang="en-US" altLang="en-US" sz="2400" dirty="0" smtClean="0"/>
              <a:t> content</a:t>
            </a:r>
          </a:p>
          <a:p>
            <a:r>
              <a:rPr lang="en-US" altLang="en-US" sz="2400" dirty="0" smtClean="0"/>
              <a:t>Redundancy eliminates single point of failure (e.g. corruption of header making file unreadable)</a:t>
            </a:r>
          </a:p>
          <a:p>
            <a:r>
              <a:rPr lang="en-US" altLang="en-US" sz="2400" dirty="0" smtClean="0"/>
              <a:t>Change of characterization metadata doesn’t require change to the </a:t>
            </a:r>
            <a:r>
              <a:rPr lang="en-US" altLang="en-US" sz="2400" dirty="0" err="1" smtClean="0"/>
              <a:t>bitstream</a:t>
            </a:r>
            <a:endParaRPr lang="en-US" altLang="en-US" sz="2400" dirty="0" smtClean="0"/>
          </a:p>
          <a:p>
            <a:pPr lvl="1"/>
            <a:endParaRPr lang="en-US" altLang="en-US" sz="2400" dirty="0" smtClean="0"/>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55</a:t>
            </a:fld>
            <a:endParaRPr lang="en-US"/>
          </a:p>
        </p:txBody>
      </p:sp>
    </p:spTree>
    <p:extLst>
      <p:ext uri="{BB962C8B-B14F-4D97-AF65-F5344CB8AC3E}">
        <p14:creationId xmlns:p14="http://schemas.microsoft.com/office/powerpoint/2010/main" val="149583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28600"/>
            <a:ext cx="8229600" cy="1143000"/>
          </a:xfrm>
        </p:spPr>
        <p:txBody>
          <a:bodyPr/>
          <a:lstStyle/>
          <a:p>
            <a:r>
              <a:rPr lang="en-US" altLang="en-US" smtClean="0"/>
              <a:t>Another Reason:</a:t>
            </a:r>
          </a:p>
        </p:txBody>
      </p:sp>
      <p:sp>
        <p:nvSpPr>
          <p:cNvPr id="56323" name="TextBox 4"/>
          <p:cNvSpPr txBox="1">
            <a:spLocks noChangeArrowheads="1"/>
          </p:cNvSpPr>
          <p:nvPr/>
        </p:nvSpPr>
        <p:spPr bwMode="auto">
          <a:xfrm>
            <a:off x="533400" y="1792288"/>
            <a:ext cx="8229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“to verify that the transformed objects are still authentically representing the same intellectual content”</a:t>
            </a:r>
          </a:p>
        </p:txBody>
      </p:sp>
      <p:sp>
        <p:nvSpPr>
          <p:cNvPr id="56324" name="TextBox 5"/>
          <p:cNvSpPr txBox="1">
            <a:spLocks noChangeArrowheads="1"/>
          </p:cNvSpPr>
          <p:nvPr/>
        </p:nvSpPr>
        <p:spPr bwMode="auto">
          <a:xfrm>
            <a:off x="533400" y="4791919"/>
            <a:ext cx="8229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latin typeface="Arial" panose="020B0604020202020204" pitchFamily="34" charset="0"/>
              </a:rPr>
              <a:t>*Becker, Christoph, Andreas </a:t>
            </a:r>
            <a:r>
              <a:rPr lang="en-US" altLang="en-US" sz="1600" dirty="0" err="1">
                <a:latin typeface="Arial" panose="020B0604020202020204" pitchFamily="34" charset="0"/>
              </a:rPr>
              <a:t>Rauber</a:t>
            </a:r>
            <a:r>
              <a:rPr lang="en-US" altLang="en-US" sz="1600" dirty="0">
                <a:latin typeface="Arial" panose="020B0604020202020204" pitchFamily="34" charset="0"/>
              </a:rPr>
              <a:t>, Volker </a:t>
            </a:r>
            <a:r>
              <a:rPr lang="en-US" altLang="en-US" sz="1600" dirty="0" err="1">
                <a:latin typeface="Arial" panose="020B0604020202020204" pitchFamily="34" charset="0"/>
              </a:rPr>
              <a:t>Heydegger</a:t>
            </a:r>
            <a:r>
              <a:rPr lang="en-US" altLang="en-US" sz="1600" dirty="0">
                <a:latin typeface="Arial" panose="020B0604020202020204" pitchFamily="34" charset="0"/>
              </a:rPr>
              <a:t>, Jan </a:t>
            </a:r>
            <a:r>
              <a:rPr lang="en-US" altLang="en-US" sz="1600" dirty="0" err="1">
                <a:latin typeface="Arial" panose="020B0604020202020204" pitchFamily="34" charset="0"/>
              </a:rPr>
              <a:t>Schnasse</a:t>
            </a:r>
            <a:r>
              <a:rPr lang="en-US" altLang="en-US" sz="1600" dirty="0">
                <a:latin typeface="Arial" panose="020B0604020202020204" pitchFamily="34" charset="0"/>
              </a:rPr>
              <a:t>, and Manfred </a:t>
            </a:r>
            <a:r>
              <a:rPr lang="en-US" altLang="en-US" sz="1600" dirty="0" err="1">
                <a:latin typeface="Arial" panose="020B0604020202020204" pitchFamily="34" charset="0"/>
              </a:rPr>
              <a:t>Thaller</a:t>
            </a:r>
            <a:r>
              <a:rPr lang="en-US" altLang="en-US" sz="1600" dirty="0">
                <a:latin typeface="Arial" panose="020B0604020202020204" pitchFamily="34" charset="0"/>
              </a:rPr>
              <a:t>. "Systematic </a:t>
            </a:r>
            <a:r>
              <a:rPr lang="en-US" altLang="en-US" sz="1600" dirty="0" err="1">
                <a:latin typeface="Arial" panose="020B0604020202020204" pitchFamily="34" charset="0"/>
              </a:rPr>
              <a:t>Characterisation</a:t>
            </a:r>
            <a:r>
              <a:rPr lang="en-US" altLang="en-US" sz="1600" dirty="0">
                <a:latin typeface="Arial" panose="020B0604020202020204" pitchFamily="34" charset="0"/>
              </a:rPr>
              <a:t> of Objects in Digital Preservation: The Extensible </a:t>
            </a:r>
            <a:r>
              <a:rPr lang="en-US" altLang="en-US" sz="1600" dirty="0" err="1">
                <a:latin typeface="Arial" panose="020B0604020202020204" pitchFamily="34" charset="0"/>
              </a:rPr>
              <a:t>Characterisation</a:t>
            </a:r>
            <a:r>
              <a:rPr lang="en-US" altLang="en-US" sz="1600" dirty="0">
                <a:latin typeface="Arial" panose="020B0604020202020204" pitchFamily="34" charset="0"/>
              </a:rPr>
              <a:t> Languages." </a:t>
            </a:r>
            <a:r>
              <a:rPr lang="en-US" altLang="en-US" sz="1600" i="1" dirty="0">
                <a:latin typeface="Arial" panose="020B0604020202020204" pitchFamily="34" charset="0"/>
              </a:rPr>
              <a:t>Journal of Universal Computer Science </a:t>
            </a:r>
            <a:r>
              <a:rPr lang="en-US" altLang="en-US" sz="1600" dirty="0">
                <a:latin typeface="Arial" panose="020B0604020202020204" pitchFamily="34" charset="0"/>
              </a:rPr>
              <a:t>14, no. 18 (2008): 2936-52. </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56</a:t>
            </a:fld>
            <a:endParaRPr lang="en-US"/>
          </a:p>
        </p:txBody>
      </p:sp>
    </p:spTree>
    <p:extLst>
      <p:ext uri="{BB962C8B-B14F-4D97-AF65-F5344CB8AC3E}">
        <p14:creationId xmlns:p14="http://schemas.microsoft.com/office/powerpoint/2010/main" val="2038547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2667000"/>
            <a:ext cx="8229600" cy="1143000"/>
          </a:xfrm>
        </p:spPr>
        <p:txBody>
          <a:bodyPr>
            <a:normAutofit fontScale="90000"/>
          </a:bodyPr>
          <a:lstStyle/>
          <a:p>
            <a:r>
              <a:rPr lang="en-US" altLang="en-US" smtClean="0"/>
              <a:t>Important Decision: What to Characterize</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57</a:t>
            </a:fld>
            <a:endParaRPr lang="en-US"/>
          </a:p>
        </p:txBody>
      </p:sp>
    </p:spTree>
    <p:extLst>
      <p:ext uri="{BB962C8B-B14F-4D97-AF65-F5344CB8AC3E}">
        <p14:creationId xmlns:p14="http://schemas.microsoft.com/office/powerpoint/2010/main" val="513608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52400"/>
            <a:ext cx="8229600" cy="1143000"/>
          </a:xfrm>
        </p:spPr>
        <p:txBody>
          <a:bodyPr>
            <a:normAutofit fontScale="90000"/>
          </a:bodyPr>
          <a:lstStyle/>
          <a:p>
            <a:r>
              <a:rPr lang="en-US" altLang="en-US" smtClean="0"/>
              <a:t>Underlying Abstract Form (UAF)*</a:t>
            </a:r>
          </a:p>
        </p:txBody>
      </p:sp>
      <p:sp>
        <p:nvSpPr>
          <p:cNvPr id="58371" name="Content Placeholder 2"/>
          <p:cNvSpPr>
            <a:spLocks noGrp="1"/>
          </p:cNvSpPr>
          <p:nvPr>
            <p:ph idx="1"/>
          </p:nvPr>
        </p:nvSpPr>
        <p:spPr>
          <a:xfrm>
            <a:off x="457200" y="1341438"/>
            <a:ext cx="8229600" cy="4525962"/>
          </a:xfrm>
        </p:spPr>
        <p:txBody>
          <a:bodyPr/>
          <a:lstStyle/>
          <a:p>
            <a:r>
              <a:rPr lang="en-US" altLang="en-US" smtClean="0"/>
              <a:t>“Contains all the significant properties of the data, and is independent of the medium upon which the data is written”</a:t>
            </a:r>
          </a:p>
          <a:p>
            <a:r>
              <a:rPr lang="en-US" altLang="en-US" smtClean="0"/>
              <a:t>“Any given digital object is likely to have a number of possible UAFs.”</a:t>
            </a:r>
          </a:p>
          <a:p>
            <a:r>
              <a:rPr lang="en-US" altLang="en-US" smtClean="0"/>
              <a:t>“Choice of the UAF for preservation is part of the ingest process”</a:t>
            </a:r>
          </a:p>
        </p:txBody>
      </p:sp>
      <p:sp>
        <p:nvSpPr>
          <p:cNvPr id="58372" name="TextBox 4"/>
          <p:cNvSpPr txBox="1">
            <a:spLocks noChangeArrowheads="1"/>
          </p:cNvSpPr>
          <p:nvPr/>
        </p:nvSpPr>
        <p:spPr bwMode="auto">
          <a:xfrm>
            <a:off x="457200" y="4878388"/>
            <a:ext cx="8839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a:t>
            </a:r>
            <a:r>
              <a:rPr lang="en-US" altLang="en-US" sz="1800" dirty="0" err="1">
                <a:latin typeface="Arial" panose="020B0604020202020204" pitchFamily="34" charset="0"/>
              </a:rPr>
              <a:t>Holdsworth</a:t>
            </a:r>
            <a:r>
              <a:rPr lang="en-US" altLang="en-US" sz="1800" dirty="0">
                <a:latin typeface="Arial" panose="020B0604020202020204" pitchFamily="34" charset="0"/>
              </a:rPr>
              <a:t>, David, and Derek M. Sergeant. "A Blueprint for Representation Information in the OAIS Model." Paper presented at the IEEE Symposium on Mass Storage Systems, College Park, Maryland, USA, March 27-30, 2000.</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endParaRPr lang="en-US" altLang="en-US" sz="1800" dirty="0">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58</a:t>
            </a:fld>
            <a:endParaRPr lang="en-US"/>
          </a:p>
        </p:txBody>
      </p:sp>
    </p:spTree>
    <p:extLst>
      <p:ext uri="{BB962C8B-B14F-4D97-AF65-F5344CB8AC3E}">
        <p14:creationId xmlns:p14="http://schemas.microsoft.com/office/powerpoint/2010/main" val="3851378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590800"/>
            <a:ext cx="8229600" cy="1143000"/>
          </a:xfrm>
        </p:spPr>
        <p:txBody>
          <a:bodyPr>
            <a:normAutofit fontScale="90000"/>
          </a:bodyPr>
          <a:lstStyle/>
          <a:p>
            <a:r>
              <a:rPr lang="en-US" altLang="en-US" smtClean="0"/>
              <a:t>Two Major Factors for Determining What to Characterize:</a:t>
            </a:r>
            <a:br>
              <a:rPr lang="en-US" altLang="en-US" smtClean="0"/>
            </a:br>
            <a:r>
              <a:rPr lang="en-US" altLang="en-US" smtClean="0"/>
              <a:t/>
            </a:r>
            <a:br>
              <a:rPr lang="en-US" altLang="en-US" smtClean="0"/>
            </a:br>
            <a:r>
              <a:rPr lang="en-US" altLang="en-US" smtClean="0"/>
              <a:t>Genres and Affordances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59</a:t>
            </a:fld>
            <a:endParaRPr lang="en-US"/>
          </a:p>
        </p:txBody>
      </p:sp>
    </p:spTree>
    <p:extLst>
      <p:ext uri="{BB962C8B-B14F-4D97-AF65-F5344CB8AC3E}">
        <p14:creationId xmlns:p14="http://schemas.microsoft.com/office/powerpoint/2010/main" val="2502277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514600"/>
            <a:ext cx="8229600" cy="1143000"/>
          </a:xfrm>
        </p:spPr>
        <p:txBody>
          <a:bodyPr>
            <a:normAutofit fontScale="90000"/>
          </a:bodyPr>
          <a:lstStyle/>
          <a:p>
            <a:pPr eaLnBrk="1" hangingPunct="1"/>
            <a:r>
              <a:rPr lang="en-US" altLang="en-US" smtClean="0"/>
              <a:t>“You can’t have everything.  Where would you put it?”</a:t>
            </a:r>
            <a:br>
              <a:rPr lang="en-US" altLang="en-US" smtClean="0"/>
            </a:br>
            <a:r>
              <a:rPr lang="en-US" altLang="en-US" smtClean="0"/>
              <a:t/>
            </a:r>
            <a:br>
              <a:rPr lang="en-US" altLang="en-US" smtClean="0"/>
            </a:br>
            <a:r>
              <a:rPr lang="en-US" altLang="en-US" smtClean="0"/>
              <a:t>- Stephen Wright</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a:t>
            </a:fld>
            <a:endParaRPr lang="en-US"/>
          </a:p>
        </p:txBody>
      </p:sp>
    </p:spTree>
    <p:extLst>
      <p:ext uri="{BB962C8B-B14F-4D97-AF65-F5344CB8AC3E}">
        <p14:creationId xmlns:p14="http://schemas.microsoft.com/office/powerpoint/2010/main" val="2493988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28600"/>
            <a:ext cx="8229600" cy="1143000"/>
          </a:xfrm>
        </p:spPr>
        <p:txBody>
          <a:bodyPr/>
          <a:lstStyle/>
          <a:p>
            <a:pPr eaLnBrk="1" hangingPunct="1"/>
            <a:r>
              <a:rPr lang="en-US" altLang="en-US" smtClean="0"/>
              <a:t>Genres</a:t>
            </a:r>
          </a:p>
        </p:txBody>
      </p:sp>
      <p:sp>
        <p:nvSpPr>
          <p:cNvPr id="60419" name="Rectangle 3"/>
          <p:cNvSpPr>
            <a:spLocks noGrp="1" noChangeArrowheads="1"/>
          </p:cNvSpPr>
          <p:nvPr>
            <p:ph type="body" idx="1"/>
          </p:nvPr>
        </p:nvSpPr>
        <p:spPr>
          <a:xfrm>
            <a:off x="304800" y="1417638"/>
            <a:ext cx="8382000" cy="4525962"/>
          </a:xfrm>
        </p:spPr>
        <p:txBody>
          <a:bodyPr>
            <a:normAutofit/>
          </a:bodyPr>
          <a:lstStyle/>
          <a:p>
            <a:pPr eaLnBrk="1" hangingPunct="1">
              <a:lnSpc>
                <a:spcPct val="90000"/>
              </a:lnSpc>
            </a:pPr>
            <a:r>
              <a:rPr lang="en-US" altLang="en-US" sz="2400" dirty="0" smtClean="0"/>
              <a:t>“Socially recognized types of communicative actions…that are habitually enacted by members of a community to realize particular social purposes”*</a:t>
            </a:r>
          </a:p>
          <a:p>
            <a:pPr eaLnBrk="1" hangingPunct="1">
              <a:lnSpc>
                <a:spcPct val="90000"/>
              </a:lnSpc>
            </a:pPr>
            <a:endParaRPr lang="en-US" altLang="en-US" sz="2400" dirty="0" smtClean="0"/>
          </a:p>
          <a:p>
            <a:pPr eaLnBrk="1" hangingPunct="1">
              <a:lnSpc>
                <a:spcPct val="90000"/>
              </a:lnSpc>
            </a:pPr>
            <a:r>
              <a:rPr lang="en-US" altLang="en-US" sz="2400" dirty="0" smtClean="0"/>
              <a:t>Defining features:</a:t>
            </a:r>
          </a:p>
          <a:p>
            <a:pPr lvl="1" eaLnBrk="1" hangingPunct="1">
              <a:lnSpc>
                <a:spcPct val="90000"/>
              </a:lnSpc>
            </a:pPr>
            <a:r>
              <a:rPr lang="en-US" altLang="en-US" dirty="0" smtClean="0"/>
              <a:t>Purpose</a:t>
            </a:r>
          </a:p>
          <a:p>
            <a:pPr lvl="1" eaLnBrk="1" hangingPunct="1">
              <a:lnSpc>
                <a:spcPct val="90000"/>
              </a:lnSpc>
            </a:pPr>
            <a:r>
              <a:rPr lang="en-US" altLang="en-US" dirty="0" smtClean="0"/>
              <a:t>Content</a:t>
            </a:r>
          </a:p>
          <a:p>
            <a:pPr lvl="1" eaLnBrk="1" hangingPunct="1">
              <a:lnSpc>
                <a:spcPct val="90000"/>
              </a:lnSpc>
            </a:pPr>
            <a:r>
              <a:rPr lang="en-US" altLang="en-US" dirty="0" smtClean="0"/>
              <a:t>Form</a:t>
            </a:r>
          </a:p>
        </p:txBody>
      </p:sp>
      <p:sp>
        <p:nvSpPr>
          <p:cNvPr id="60420" name="TextBox 3"/>
          <p:cNvSpPr txBox="1">
            <a:spLocks noChangeArrowheads="1"/>
          </p:cNvSpPr>
          <p:nvPr/>
        </p:nvSpPr>
        <p:spPr bwMode="auto">
          <a:xfrm>
            <a:off x="304800" y="4825678"/>
            <a:ext cx="868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latin typeface="+mj-lt"/>
              </a:rPr>
              <a:t>*Yates, JoAnne, and Wanda </a:t>
            </a:r>
            <a:r>
              <a:rPr lang="en-US" altLang="en-US" sz="1600" dirty="0" err="1">
                <a:latin typeface="+mj-lt"/>
              </a:rPr>
              <a:t>Orlikowski</a:t>
            </a:r>
            <a:r>
              <a:rPr lang="en-US" altLang="en-US" sz="1600" dirty="0">
                <a:latin typeface="+mj-lt"/>
              </a:rPr>
              <a:t>. "Genres of Organizational Communication: A </a:t>
            </a:r>
            <a:r>
              <a:rPr lang="en-US" altLang="en-US" sz="1600" dirty="0" err="1">
                <a:latin typeface="+mj-lt"/>
              </a:rPr>
              <a:t>Structurational</a:t>
            </a:r>
            <a:r>
              <a:rPr lang="en-US" altLang="en-US" sz="1600" dirty="0">
                <a:latin typeface="+mj-lt"/>
              </a:rPr>
              <a:t> Approach to Studying Communication and Media</a:t>
            </a:r>
            <a:r>
              <a:rPr lang="en-US" altLang="en-US" sz="1600" i="1" dirty="0">
                <a:latin typeface="+mj-lt"/>
              </a:rPr>
              <a:t>." Academy of Management Review</a:t>
            </a:r>
            <a:r>
              <a:rPr lang="en-US" altLang="en-US" sz="1600" dirty="0">
                <a:latin typeface="+mj-lt"/>
              </a:rPr>
              <a:t> 17, no. 2 (1992): 299-326.</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60</a:t>
            </a:fld>
            <a:endParaRPr lang="en-US"/>
          </a:p>
        </p:txBody>
      </p:sp>
    </p:spTree>
    <p:extLst>
      <p:ext uri="{BB962C8B-B14F-4D97-AF65-F5344CB8AC3E}">
        <p14:creationId xmlns:p14="http://schemas.microsoft.com/office/powerpoint/2010/main" val="2075695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76200"/>
            <a:ext cx="8229600" cy="1143000"/>
          </a:xfrm>
        </p:spPr>
        <p:txBody>
          <a:bodyPr/>
          <a:lstStyle/>
          <a:p>
            <a:pPr eaLnBrk="1" hangingPunct="1"/>
            <a:r>
              <a:rPr lang="en-US" altLang="en-US" smtClean="0"/>
              <a:t>Affordances</a:t>
            </a:r>
          </a:p>
        </p:txBody>
      </p:sp>
      <p:sp>
        <p:nvSpPr>
          <p:cNvPr id="62467" name="Rectangle 3"/>
          <p:cNvSpPr>
            <a:spLocks noGrp="1" noChangeArrowheads="1"/>
          </p:cNvSpPr>
          <p:nvPr>
            <p:ph type="body" idx="1"/>
          </p:nvPr>
        </p:nvSpPr>
        <p:spPr>
          <a:xfrm>
            <a:off x="228600" y="1295400"/>
            <a:ext cx="8686800" cy="3886200"/>
          </a:xfrm>
        </p:spPr>
        <p:txBody>
          <a:bodyPr>
            <a:normAutofit/>
          </a:bodyPr>
          <a:lstStyle/>
          <a:p>
            <a:pPr eaLnBrk="1" hangingPunct="1">
              <a:lnSpc>
                <a:spcPct val="90000"/>
              </a:lnSpc>
            </a:pPr>
            <a:r>
              <a:rPr lang="en-US" altLang="en-US" dirty="0" smtClean="0"/>
              <a:t>J.J. Gibson - "Why has man changed the shapes and substances of his environment?  To change what it affords him.“</a:t>
            </a:r>
          </a:p>
          <a:p>
            <a:pPr eaLnBrk="1" hangingPunct="1">
              <a:lnSpc>
                <a:spcPct val="90000"/>
              </a:lnSpc>
            </a:pPr>
            <a:endParaRPr lang="en-US" altLang="en-US" dirty="0" smtClean="0"/>
          </a:p>
          <a:p>
            <a:pPr eaLnBrk="1" hangingPunct="1">
              <a:lnSpc>
                <a:spcPct val="90000"/>
              </a:lnSpc>
            </a:pPr>
            <a:r>
              <a:rPr lang="en-US" altLang="en-US" dirty="0" smtClean="0"/>
              <a:t>Don Norman - design attentive to inherent links between behavior and perception – e.g. doorknobs, telephones, computer interfaces</a:t>
            </a:r>
          </a:p>
        </p:txBody>
      </p:sp>
      <p:sp>
        <p:nvSpPr>
          <p:cNvPr id="62468" name="TextBox 3"/>
          <p:cNvSpPr txBox="1">
            <a:spLocks noChangeArrowheads="1"/>
          </p:cNvSpPr>
          <p:nvPr/>
        </p:nvSpPr>
        <p:spPr bwMode="auto">
          <a:xfrm>
            <a:off x="457200" y="5068746"/>
            <a:ext cx="861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mj-lt"/>
              </a:rPr>
              <a:t>*Gibson, James Jerome. </a:t>
            </a:r>
            <a:r>
              <a:rPr lang="en-US" altLang="en-US" sz="1800" i="1" dirty="0">
                <a:latin typeface="+mj-lt"/>
              </a:rPr>
              <a:t>The Ecological Approach to Visual Perception</a:t>
            </a:r>
            <a:r>
              <a:rPr lang="en-US" altLang="en-US" sz="1800" dirty="0">
                <a:latin typeface="+mj-lt"/>
              </a:rPr>
              <a:t>. Boston, MA: Houghton Mifflin, 1979. p.130</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61</a:t>
            </a:fld>
            <a:endParaRPr lang="en-US"/>
          </a:p>
        </p:txBody>
      </p:sp>
    </p:spTree>
    <p:extLst>
      <p:ext uri="{BB962C8B-B14F-4D97-AF65-F5344CB8AC3E}">
        <p14:creationId xmlns:p14="http://schemas.microsoft.com/office/powerpoint/2010/main" val="359218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z="4000" smtClean="0"/>
              <a:t>Genres as Clusters of Affordances</a:t>
            </a:r>
          </a:p>
        </p:txBody>
      </p:sp>
      <p:sp>
        <p:nvSpPr>
          <p:cNvPr id="63491" name="Rectangle 3"/>
          <p:cNvSpPr>
            <a:spLocks noGrp="1" noChangeArrowheads="1"/>
          </p:cNvSpPr>
          <p:nvPr>
            <p:ph type="body" idx="1"/>
          </p:nvPr>
        </p:nvSpPr>
        <p:spPr/>
        <p:txBody>
          <a:bodyPr/>
          <a:lstStyle/>
          <a:p>
            <a:pPr eaLnBrk="1" hangingPunct="1"/>
            <a:r>
              <a:rPr lang="en-US" altLang="en-US" smtClean="0"/>
              <a:t>Habituated responses</a:t>
            </a:r>
          </a:p>
          <a:p>
            <a:pPr eaLnBrk="1" hangingPunct="1"/>
            <a:r>
              <a:rPr lang="en-US" altLang="en-US" smtClean="0"/>
              <a:t>Embedded in specific sets of practices</a:t>
            </a:r>
          </a:p>
          <a:p>
            <a:pPr eaLnBrk="1" hangingPunct="1"/>
            <a:r>
              <a:rPr lang="en-US" altLang="en-US" smtClean="0"/>
              <a:t>Fixity and fluidity are at play*</a:t>
            </a:r>
          </a:p>
        </p:txBody>
      </p:sp>
      <p:sp>
        <p:nvSpPr>
          <p:cNvPr id="63492" name="TextBox 1"/>
          <p:cNvSpPr txBox="1">
            <a:spLocks noChangeArrowheads="1"/>
          </p:cNvSpPr>
          <p:nvPr/>
        </p:nvSpPr>
        <p:spPr bwMode="auto">
          <a:xfrm>
            <a:off x="628650" y="5024377"/>
            <a:ext cx="7886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mj-lt"/>
              </a:rPr>
              <a:t>*Levy, David M. </a:t>
            </a:r>
            <a:r>
              <a:rPr lang="en-US" altLang="en-US" sz="1800" i="1" dirty="0">
                <a:latin typeface="+mj-lt"/>
              </a:rPr>
              <a:t>Scrolling Forward: Making Sense of Documents in the Digital Age. New York: Arcade, 2001.</a:t>
            </a:r>
          </a:p>
          <a:p>
            <a:pPr eaLnBrk="1" hangingPunct="1">
              <a:spcBef>
                <a:spcPct val="0"/>
              </a:spcBef>
              <a:buFontTx/>
              <a:buNone/>
            </a:pPr>
            <a:endParaRPr lang="en-US" altLang="en-US" sz="1800" dirty="0">
              <a:latin typeface="+mj-lt"/>
            </a:endParaRP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62</a:t>
            </a:fld>
            <a:endParaRPr lang="en-US"/>
          </a:p>
        </p:txBody>
      </p:sp>
    </p:spTree>
    <p:extLst>
      <p:ext uri="{BB962C8B-B14F-4D97-AF65-F5344CB8AC3E}">
        <p14:creationId xmlns:p14="http://schemas.microsoft.com/office/powerpoint/2010/main" val="3970691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z="4000" smtClean="0"/>
              <a:t>Genres and Affordances in Digital Curation</a:t>
            </a:r>
          </a:p>
        </p:txBody>
      </p:sp>
      <p:sp>
        <p:nvSpPr>
          <p:cNvPr id="64515" name="Rectangle 3"/>
          <p:cNvSpPr>
            <a:spLocks noGrp="1" noChangeArrowheads="1"/>
          </p:cNvSpPr>
          <p:nvPr>
            <p:ph type="body" idx="1"/>
          </p:nvPr>
        </p:nvSpPr>
        <p:spPr>
          <a:xfrm>
            <a:off x="399326" y="1820117"/>
            <a:ext cx="8439873" cy="4360762"/>
          </a:xfrm>
        </p:spPr>
        <p:txBody>
          <a:bodyPr>
            <a:noAutofit/>
          </a:bodyPr>
          <a:lstStyle/>
          <a:p>
            <a:pPr eaLnBrk="1" hangingPunct="1">
              <a:lnSpc>
                <a:spcPct val="100000"/>
              </a:lnSpc>
            </a:pPr>
            <a:r>
              <a:rPr lang="en-US" altLang="en-US" sz="1800" dirty="0" smtClean="0"/>
              <a:t>What characteristics to select for collections and preserve over time?</a:t>
            </a:r>
          </a:p>
          <a:p>
            <a:pPr eaLnBrk="1" hangingPunct="1">
              <a:lnSpc>
                <a:spcPct val="100000"/>
              </a:lnSpc>
            </a:pPr>
            <a:r>
              <a:rPr lang="en-US" altLang="en-US" sz="1800" dirty="0" smtClean="0"/>
              <a:t>“…</a:t>
            </a:r>
            <a:r>
              <a:rPr lang="en-US" altLang="en-US" sz="1800" b="1" dirty="0" smtClean="0"/>
              <a:t>what we perceive </a:t>
            </a:r>
            <a:r>
              <a:rPr lang="en-US" altLang="en-US" sz="1800" dirty="0" smtClean="0"/>
              <a:t>when we look at objects are their affordances, not their qualities.  We can discriminate the dimensions of difference if required to do so in an experiment, but what the object affords us is what we normally pay attention to.” (Gibson, p.134, emphasis added)</a:t>
            </a:r>
          </a:p>
          <a:p>
            <a:pPr eaLnBrk="1" hangingPunct="1">
              <a:lnSpc>
                <a:spcPct val="100000"/>
              </a:lnSpc>
            </a:pPr>
            <a:r>
              <a:rPr lang="en-US" altLang="en-US" sz="1800" dirty="0" smtClean="0"/>
              <a:t>"It is never necessary to distinguish all the features of an object and, in fact, it would be impossible to do so.  Perception is economical.  'Those features of a thing are </a:t>
            </a:r>
            <a:r>
              <a:rPr lang="en-US" altLang="en-US" sz="1800" b="1" dirty="0" smtClean="0"/>
              <a:t>noticed</a:t>
            </a:r>
            <a:r>
              <a:rPr lang="en-US" altLang="en-US" sz="1800" dirty="0" smtClean="0"/>
              <a:t> which distinguish it from other things that it is not--but not all the features that distinguish it from everything that it is not.‘” (p.135, emphasis added)</a:t>
            </a:r>
          </a:p>
          <a:p>
            <a:pPr eaLnBrk="1" hangingPunct="1">
              <a:lnSpc>
                <a:spcPct val="100000"/>
              </a:lnSpc>
            </a:pPr>
            <a:r>
              <a:rPr lang="en-US" altLang="en-US" sz="1800" dirty="0" smtClean="0"/>
              <a:t>Question: Aim for usability in “vernacular” (Rothenberg) use environment or authenticity through replication of old affordances?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63</a:t>
            </a:fld>
            <a:endParaRPr lang="en-US"/>
          </a:p>
        </p:txBody>
      </p:sp>
    </p:spTree>
    <p:extLst>
      <p:ext uri="{BB962C8B-B14F-4D97-AF65-F5344CB8AC3E}">
        <p14:creationId xmlns:p14="http://schemas.microsoft.com/office/powerpoint/2010/main" val="113168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64</a:t>
            </a:fld>
            <a:endParaRPr lang="en-US"/>
          </a:p>
        </p:txBody>
      </p:sp>
      <p:sp>
        <p:nvSpPr>
          <p:cNvPr id="5" name="TextBox 4"/>
          <p:cNvSpPr txBox="1"/>
          <p:nvPr/>
        </p:nvSpPr>
        <p:spPr>
          <a:xfrm>
            <a:off x="2158093" y="5833131"/>
            <a:ext cx="6881404" cy="523220"/>
          </a:xfrm>
          <a:prstGeom prst="rect">
            <a:avLst/>
          </a:prstGeom>
          <a:noFill/>
        </p:spPr>
        <p:txBody>
          <a:bodyPr wrap="square" rtlCol="0">
            <a:spAutoFit/>
          </a:bodyPr>
          <a:lstStyle/>
          <a:p>
            <a:r>
              <a:rPr lang="en-US" sz="1400" dirty="0" smtClean="0"/>
              <a:t>Source: Kathy Sobolewski, “Information Management Services: Machine Learning Briefing to UNC Chapel Hill,” 2016.</a:t>
            </a:r>
            <a:endParaRPr lang="en-US" sz="1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06" y="101423"/>
            <a:ext cx="7875210" cy="5731708"/>
          </a:xfrm>
          <a:prstGeom prst="rect">
            <a:avLst/>
          </a:prstGeom>
        </p:spPr>
      </p:pic>
    </p:spTree>
    <p:extLst>
      <p:ext uri="{BB962C8B-B14F-4D97-AF65-F5344CB8AC3E}">
        <p14:creationId xmlns:p14="http://schemas.microsoft.com/office/powerpoint/2010/main" val="22701966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52400"/>
            <a:ext cx="8229600" cy="1143000"/>
          </a:xfrm>
        </p:spPr>
        <p:txBody>
          <a:bodyPr/>
          <a:lstStyle/>
          <a:p>
            <a:pPr eaLnBrk="1" hangingPunct="1"/>
            <a:r>
              <a:rPr lang="en-US" altLang="en-US" smtClean="0"/>
              <a:t>Significant Properties</a:t>
            </a:r>
          </a:p>
        </p:txBody>
      </p:sp>
      <p:sp>
        <p:nvSpPr>
          <p:cNvPr id="65539" name="Rectangle 3"/>
          <p:cNvSpPr>
            <a:spLocks noGrp="1" noChangeArrowheads="1"/>
          </p:cNvSpPr>
          <p:nvPr>
            <p:ph type="body" idx="1"/>
          </p:nvPr>
        </p:nvSpPr>
        <p:spPr>
          <a:xfrm>
            <a:off x="228600" y="1493838"/>
            <a:ext cx="8382000" cy="4525962"/>
          </a:xfrm>
        </p:spPr>
        <p:txBody>
          <a:bodyPr/>
          <a:lstStyle/>
          <a:p>
            <a:pPr eaLnBrk="1" hangingPunct="1"/>
            <a:r>
              <a:rPr lang="en-US" altLang="en-US" smtClean="0"/>
              <a:t>“Properties of digital objects that affect their quality, usability, rendering, and behaviour”*</a:t>
            </a:r>
          </a:p>
          <a:p>
            <a:pPr eaLnBrk="1" hangingPunct="1"/>
            <a:r>
              <a:rPr lang="en-US" altLang="en-US" smtClean="0"/>
              <a:t>Often a range of possible values, rather than discrete values, e.g. appearance of email text will vary, but limits to how different content can be and still be "same" message</a:t>
            </a:r>
          </a:p>
        </p:txBody>
      </p:sp>
      <p:sp>
        <p:nvSpPr>
          <p:cNvPr id="65540" name="TextBox 6"/>
          <p:cNvSpPr txBox="1">
            <a:spLocks noChangeArrowheads="1"/>
          </p:cNvSpPr>
          <p:nvPr/>
        </p:nvSpPr>
        <p:spPr bwMode="auto">
          <a:xfrm>
            <a:off x="228600" y="5009909"/>
            <a:ext cx="862603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mj-lt"/>
              </a:rPr>
              <a:t>*</a:t>
            </a:r>
            <a:r>
              <a:rPr lang="en-US" altLang="en-US" sz="1400" dirty="0" err="1">
                <a:latin typeface="+mj-lt"/>
              </a:rPr>
              <a:t>Hedstrom</a:t>
            </a:r>
            <a:r>
              <a:rPr lang="en-US" altLang="en-US" sz="1400" dirty="0">
                <a:latin typeface="+mj-lt"/>
              </a:rPr>
              <a:t>, Margaret, and Christopher A. Lee. "Significant Properties of Digital Objects: Definitions, Applications, Implications." In </a:t>
            </a:r>
            <a:r>
              <a:rPr lang="en-US" altLang="en-US" sz="1400" i="1" dirty="0">
                <a:latin typeface="+mj-lt"/>
              </a:rPr>
              <a:t>Proceedings of the DLM-Forum 2002, Barcelona, 6-8 May 2002: @</a:t>
            </a:r>
            <a:r>
              <a:rPr lang="en-US" altLang="en-US" sz="1400" i="1" dirty="0" err="1">
                <a:latin typeface="+mj-lt"/>
              </a:rPr>
              <a:t>ccess</a:t>
            </a:r>
            <a:r>
              <a:rPr lang="en-US" altLang="en-US" sz="1400" i="1" dirty="0">
                <a:latin typeface="+mj-lt"/>
              </a:rPr>
              <a:t> and Preservation of Electronic Information: Best Practices and Solutions, 218-27. Luxembourg: Office for Official Publications of the European Communities, 2002.</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65</a:t>
            </a:fld>
            <a:endParaRPr lang="en-US"/>
          </a:p>
        </p:txBody>
      </p:sp>
    </p:spTree>
    <p:extLst>
      <p:ext uri="{BB962C8B-B14F-4D97-AF65-F5344CB8AC3E}">
        <p14:creationId xmlns:p14="http://schemas.microsoft.com/office/powerpoint/2010/main" val="19807264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76200"/>
            <a:ext cx="8229600" cy="1143000"/>
          </a:xfrm>
        </p:spPr>
        <p:txBody>
          <a:bodyPr/>
          <a:lstStyle/>
          <a:p>
            <a:r>
              <a:rPr lang="en-US" altLang="en-US" smtClean="0"/>
              <a:t>Types of Properties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8257693"/>
              </p:ext>
            </p:extLst>
          </p:nvPr>
        </p:nvGraphicFramePr>
        <p:xfrm>
          <a:off x="304800" y="1105382"/>
          <a:ext cx="8534400" cy="4845960"/>
        </p:xfrm>
        <a:graphic>
          <a:graphicData uri="http://schemas.openxmlformats.org/drawingml/2006/table">
            <a:tbl>
              <a:tblPr firstRow="1" bandRow="1">
                <a:tableStyleId>{5C22544A-7EE6-4342-B048-85BDC9FD1C3A}</a:tableStyleId>
              </a:tblPr>
              <a:tblGrid>
                <a:gridCol w="1454552"/>
                <a:gridCol w="3602870"/>
                <a:gridCol w="3476978"/>
              </a:tblGrid>
              <a:tr h="327867">
                <a:tc>
                  <a:txBody>
                    <a:bodyPr/>
                    <a:lstStyle/>
                    <a:p>
                      <a:r>
                        <a:rPr lang="en-US" sz="1600" dirty="0" smtClean="0"/>
                        <a:t>Type</a:t>
                      </a:r>
                      <a:endParaRPr lang="en-US" sz="1600" dirty="0"/>
                    </a:p>
                  </a:txBody>
                  <a:tcPr marT="45684" marB="45684"/>
                </a:tc>
                <a:tc>
                  <a:txBody>
                    <a:bodyPr/>
                    <a:lstStyle/>
                    <a:p>
                      <a:r>
                        <a:rPr lang="en-US" sz="1600" dirty="0" smtClean="0"/>
                        <a:t>Description</a:t>
                      </a:r>
                      <a:endParaRPr lang="en-US" sz="1600" dirty="0"/>
                    </a:p>
                  </a:txBody>
                  <a:tcPr marT="45684" marB="45684"/>
                </a:tc>
                <a:tc>
                  <a:txBody>
                    <a:bodyPr/>
                    <a:lstStyle/>
                    <a:p>
                      <a:r>
                        <a:rPr lang="en-US" sz="1600" dirty="0" smtClean="0"/>
                        <a:t>Sources of Evidence</a:t>
                      </a:r>
                      <a:endParaRPr lang="en-US" sz="1600" dirty="0"/>
                    </a:p>
                  </a:txBody>
                  <a:tcPr marT="45684" marB="45684"/>
                </a:tc>
              </a:tr>
              <a:tr h="1043367">
                <a:tc>
                  <a:txBody>
                    <a:bodyPr/>
                    <a:lstStyle/>
                    <a:p>
                      <a:r>
                        <a:rPr lang="en-US" sz="1600" b="1" dirty="0" smtClean="0"/>
                        <a:t>Supported</a:t>
                      </a:r>
                      <a:endParaRPr lang="en-US" sz="1600" b="1" dirty="0"/>
                    </a:p>
                  </a:txBody>
                  <a:tcPr marT="45684" marB="45684"/>
                </a:tc>
                <a:tc>
                  <a:txBody>
                    <a:bodyPr/>
                    <a:lstStyle/>
                    <a:p>
                      <a:r>
                        <a:rPr lang="en-US" sz="1600" dirty="0" smtClean="0"/>
                        <a:t>By the file format in general</a:t>
                      </a:r>
                      <a:endParaRPr lang="en-US" sz="1600" dirty="0"/>
                    </a:p>
                  </a:txBody>
                  <a:tcPr marT="45684" marB="45684"/>
                </a:tc>
                <a:tc>
                  <a:txBody>
                    <a:bodyPr/>
                    <a:lstStyle/>
                    <a:p>
                      <a:r>
                        <a:rPr lang="en-US" sz="1600" dirty="0" smtClean="0"/>
                        <a:t>Help files, online documentation, specifications, options in application interface, source code</a:t>
                      </a:r>
                      <a:endParaRPr lang="en-US" sz="1600" dirty="0"/>
                    </a:p>
                  </a:txBody>
                  <a:tcPr marT="45684" marB="45684"/>
                </a:tc>
              </a:tr>
              <a:tr h="1281866">
                <a:tc>
                  <a:txBody>
                    <a:bodyPr/>
                    <a:lstStyle/>
                    <a:p>
                      <a:r>
                        <a:rPr lang="en-US" sz="1600" b="1" dirty="0" smtClean="0"/>
                        <a:t>Observed</a:t>
                      </a:r>
                      <a:endParaRPr lang="en-US" sz="1600" b="1" dirty="0"/>
                    </a:p>
                  </a:txBody>
                  <a:tcPr marT="45684" marB="45684"/>
                </a:tc>
                <a:tc>
                  <a:txBody>
                    <a:bodyPr/>
                    <a:lstStyle/>
                    <a:p>
                      <a:r>
                        <a:rPr lang="en-US" sz="1600" dirty="0" smtClean="0"/>
                        <a:t>Properties of files in given collection - generally addressing higher-level considerations such as types of components, layout &amp; formatting</a:t>
                      </a:r>
                      <a:endParaRPr lang="en-US" sz="1600" dirty="0"/>
                    </a:p>
                  </a:txBody>
                  <a:tcPr marT="45684" marB="45684"/>
                </a:tc>
                <a:tc>
                  <a:txBody>
                    <a:bodyPr/>
                    <a:lstStyle/>
                    <a:p>
                      <a:r>
                        <a:rPr lang="en-US" sz="1600" dirty="0" smtClean="0"/>
                        <a:t>Inspection of files directly </a:t>
                      </a:r>
                      <a:endParaRPr lang="en-US" sz="1600" dirty="0"/>
                    </a:p>
                  </a:txBody>
                  <a:tcPr marT="45684" marB="45684"/>
                </a:tc>
              </a:tr>
              <a:tr h="1043367">
                <a:tc>
                  <a:txBody>
                    <a:bodyPr/>
                    <a:lstStyle/>
                    <a:p>
                      <a:r>
                        <a:rPr lang="en-US" sz="1600" b="1" dirty="0" smtClean="0"/>
                        <a:t>Measured</a:t>
                      </a:r>
                      <a:endParaRPr lang="en-US" sz="1600" b="1" dirty="0"/>
                    </a:p>
                  </a:txBody>
                  <a:tcPr marT="45684" marB="45684"/>
                </a:tc>
                <a:tc>
                  <a:txBody>
                    <a:bodyPr/>
                    <a:lstStyle/>
                    <a:p>
                      <a:r>
                        <a:rPr lang="en-US" sz="1600" dirty="0" smtClean="0"/>
                        <a:t>Properties of files in given collection that computer can identify directly, without need for human observation</a:t>
                      </a:r>
                      <a:endParaRPr lang="en-US" sz="1600" dirty="0"/>
                    </a:p>
                  </a:txBody>
                  <a:tcPr marT="45684" marB="45684"/>
                </a:tc>
                <a:tc>
                  <a:txBody>
                    <a:bodyPr/>
                    <a:lstStyle/>
                    <a:p>
                      <a:r>
                        <a:rPr lang="en-US" sz="1600" dirty="0" smtClean="0"/>
                        <a:t>Programs that detect &amp; identify existence of properties</a:t>
                      </a:r>
                      <a:endParaRPr lang="en-US" sz="1600" dirty="0"/>
                    </a:p>
                  </a:txBody>
                  <a:tcPr marT="45684" marB="45684"/>
                </a:tc>
              </a:tr>
              <a:tr h="1043367">
                <a:tc>
                  <a:txBody>
                    <a:bodyPr/>
                    <a:lstStyle/>
                    <a:p>
                      <a:r>
                        <a:rPr lang="en-US" sz="1600" b="1" dirty="0" smtClean="0"/>
                        <a:t>Intended</a:t>
                      </a:r>
                      <a:endParaRPr lang="en-US" sz="1600" b="1" dirty="0"/>
                    </a:p>
                  </a:txBody>
                  <a:tcPr marT="45684" marB="45684"/>
                </a:tc>
                <a:tc>
                  <a:txBody>
                    <a:bodyPr/>
                    <a:lstStyle/>
                    <a:p>
                      <a:r>
                        <a:rPr lang="en-US" sz="1600" dirty="0" smtClean="0"/>
                        <a:t>What creating organization or individual intended to convey </a:t>
                      </a:r>
                      <a:endParaRPr lang="en-US" sz="1600" dirty="0"/>
                    </a:p>
                  </a:txBody>
                  <a:tcPr marT="45684" marB="45684"/>
                </a:tc>
                <a:tc>
                  <a:txBody>
                    <a:bodyPr/>
                    <a:lstStyle/>
                    <a:p>
                      <a:r>
                        <a:rPr lang="en-US" sz="1600" baseline="0" dirty="0" smtClean="0"/>
                        <a:t>Statements from </a:t>
                      </a:r>
                      <a:r>
                        <a:rPr lang="en-US" sz="1600" dirty="0" smtClean="0"/>
                        <a:t>creators, legal/organizational conventions, patterns of behavior</a:t>
                      </a:r>
                      <a:endParaRPr lang="en-US" sz="1600" dirty="0"/>
                    </a:p>
                  </a:txBody>
                  <a:tcPr marT="45684" marB="45684"/>
                </a:tc>
              </a:tr>
            </a:tbl>
          </a:graphicData>
        </a:graphic>
      </p:graphicFrame>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66</a:t>
            </a:fld>
            <a:endParaRPr lang="en-US"/>
          </a:p>
        </p:txBody>
      </p:sp>
    </p:spTree>
    <p:extLst>
      <p:ext uri="{BB962C8B-B14F-4D97-AF65-F5344CB8AC3E}">
        <p14:creationId xmlns:p14="http://schemas.microsoft.com/office/powerpoint/2010/main" val="24745300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152400"/>
            <a:ext cx="8229600" cy="1143000"/>
          </a:xfrm>
        </p:spPr>
        <p:txBody>
          <a:bodyPr/>
          <a:lstStyle/>
          <a:p>
            <a:r>
              <a:rPr lang="en-US" altLang="en-US" smtClean="0"/>
              <a:t>Representation Information</a:t>
            </a:r>
          </a:p>
        </p:txBody>
      </p:sp>
      <p:sp>
        <p:nvSpPr>
          <p:cNvPr id="69635" name="Content Placeholder 2"/>
          <p:cNvSpPr>
            <a:spLocks noGrp="1"/>
          </p:cNvSpPr>
          <p:nvPr>
            <p:ph idx="1"/>
          </p:nvPr>
        </p:nvSpPr>
        <p:spPr>
          <a:xfrm>
            <a:off x="381000" y="1447800"/>
            <a:ext cx="8229600" cy="2667000"/>
          </a:xfrm>
        </p:spPr>
        <p:txBody>
          <a:bodyPr>
            <a:normAutofit fontScale="92500" lnSpcReduction="10000"/>
          </a:bodyPr>
          <a:lstStyle/>
          <a:p>
            <a:pPr eaLnBrk="1" hangingPunct="1"/>
            <a:r>
              <a:rPr lang="en-US" altLang="en-US" smtClean="0"/>
              <a:t>Definition reminder: “Information that maps a Data Object into more meaningful concepts” (OAIS)</a:t>
            </a:r>
            <a:r>
              <a:rPr lang="en-US" altLang="en-US" baseline="30000" smtClean="0"/>
              <a:t>1</a:t>
            </a:r>
          </a:p>
          <a:p>
            <a:pPr eaLnBrk="1" hangingPunct="1"/>
            <a:r>
              <a:rPr lang="en-US" altLang="en-US" smtClean="0"/>
              <a:t>Allows significant properties to be enacted (reproduced) in given technical environment or set of environments</a:t>
            </a:r>
          </a:p>
          <a:p>
            <a:pPr eaLnBrk="1" hangingPunct="1"/>
            <a:r>
              <a:rPr lang="en-US" altLang="en-US" smtClean="0"/>
              <a:t>“No computation without representation”</a:t>
            </a:r>
            <a:r>
              <a:rPr lang="en-US" altLang="en-US" baseline="30000" smtClean="0"/>
              <a:t>2</a:t>
            </a:r>
          </a:p>
        </p:txBody>
      </p:sp>
      <p:sp>
        <p:nvSpPr>
          <p:cNvPr id="69636" name="TextBox 2"/>
          <p:cNvSpPr txBox="1">
            <a:spLocks noChangeArrowheads="1"/>
          </p:cNvSpPr>
          <p:nvPr/>
        </p:nvSpPr>
        <p:spPr bwMode="auto">
          <a:xfrm>
            <a:off x="342900" y="4543078"/>
            <a:ext cx="8305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arabicPeriod"/>
            </a:pPr>
            <a:r>
              <a:rPr lang="en-US" altLang="en-US" sz="1400" i="1" dirty="0">
                <a:latin typeface="+mj-lt"/>
              </a:rPr>
              <a:t>Reference Model for an Open Archival Information System (OAIS)</a:t>
            </a:r>
            <a:r>
              <a:rPr lang="en-US" altLang="en-US" sz="1400" dirty="0">
                <a:latin typeface="+mj-lt"/>
              </a:rPr>
              <a:t>. CCSDS 650.0-M-2 (Magenta Book). Consultative Committee for Space Data Systems, 2012. [ISO 14721:2012]. Page 1-14.</a:t>
            </a:r>
          </a:p>
          <a:p>
            <a:pPr eaLnBrk="1" hangingPunct="1">
              <a:spcBef>
                <a:spcPct val="0"/>
              </a:spcBef>
              <a:buFontTx/>
              <a:buAutoNum type="arabicPeriod"/>
            </a:pPr>
            <a:r>
              <a:rPr lang="en-US" altLang="en-US" sz="1400" dirty="0">
                <a:latin typeface="+mj-lt"/>
              </a:rPr>
              <a:t>Smith, Brian Cantwell. "Limits of Correctness in Computers." In </a:t>
            </a:r>
            <a:r>
              <a:rPr lang="en-US" altLang="en-US" sz="1400" i="1" dirty="0">
                <a:latin typeface="+mj-lt"/>
              </a:rPr>
              <a:t>Computerization and Controversy: Value Conflicts and Social Choices</a:t>
            </a:r>
            <a:r>
              <a:rPr lang="en-US" altLang="en-US" sz="1400" dirty="0">
                <a:latin typeface="+mj-lt"/>
              </a:rPr>
              <a:t>, edited by Rob Kling, 810-25. San Diego, CA: Academic Press, 1996. 815.</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67</a:t>
            </a:fld>
            <a:endParaRPr lang="en-US"/>
          </a:p>
        </p:txBody>
      </p:sp>
    </p:spTree>
    <p:extLst>
      <p:ext uri="{BB962C8B-B14F-4D97-AF65-F5344CB8AC3E}">
        <p14:creationId xmlns:p14="http://schemas.microsoft.com/office/powerpoint/2010/main" val="12839276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normAutofit fontScale="90000"/>
          </a:bodyPr>
          <a:lstStyle/>
          <a:p>
            <a:r>
              <a:rPr lang="en-US" altLang="en-US" smtClean="0"/>
              <a:t>Representation Information can Reside in Many Places</a:t>
            </a:r>
          </a:p>
        </p:txBody>
      </p:sp>
      <p:sp>
        <p:nvSpPr>
          <p:cNvPr id="70659" name="Content Placeholder 2"/>
          <p:cNvSpPr>
            <a:spLocks noGrp="1"/>
          </p:cNvSpPr>
          <p:nvPr>
            <p:ph idx="1"/>
          </p:nvPr>
        </p:nvSpPr>
        <p:spPr>
          <a:xfrm>
            <a:off x="628650" y="1830389"/>
            <a:ext cx="8229600" cy="4525962"/>
          </a:xfrm>
        </p:spPr>
        <p:txBody>
          <a:bodyPr/>
          <a:lstStyle/>
          <a:p>
            <a:r>
              <a:rPr lang="en-US" altLang="en-US" dirty="0" smtClean="0"/>
              <a:t>Within digital object itself</a:t>
            </a:r>
          </a:p>
          <a:p>
            <a:endParaRPr lang="en-US" altLang="en-US" dirty="0" smtClean="0"/>
          </a:p>
          <a:p>
            <a:r>
              <a:rPr lang="en-US" altLang="en-US" dirty="0" smtClean="0"/>
              <a:t>Stored separately as metadata</a:t>
            </a:r>
          </a:p>
          <a:p>
            <a:endParaRPr lang="en-US" altLang="en-US" dirty="0" smtClean="0"/>
          </a:p>
          <a:p>
            <a:r>
              <a:rPr lang="en-US" altLang="en-US" dirty="0" smtClean="0"/>
              <a:t>Encoded within software required to read and parse the digital object (later discussion of MS Word)</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68</a:t>
            </a:fld>
            <a:endParaRPr lang="en-US"/>
          </a:p>
        </p:txBody>
      </p:sp>
    </p:spTree>
    <p:extLst>
      <p:ext uri="{BB962C8B-B14F-4D97-AF65-F5344CB8AC3E}">
        <p14:creationId xmlns:p14="http://schemas.microsoft.com/office/powerpoint/2010/main" val="17438960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Finding Representation Information </a:t>
            </a:r>
            <a:r>
              <a:rPr lang="en-US" altLang="en-US" b="1" u="sng" smtClean="0"/>
              <a:t>Within</a:t>
            </a:r>
            <a:r>
              <a:rPr lang="en-US" altLang="en-US" smtClean="0"/>
              <a:t> a File</a:t>
            </a:r>
          </a:p>
        </p:txBody>
      </p:sp>
      <p:sp>
        <p:nvSpPr>
          <p:cNvPr id="71683" name="Content Placeholder 2"/>
          <p:cNvSpPr>
            <a:spLocks noGrp="1"/>
          </p:cNvSpPr>
          <p:nvPr>
            <p:ph idx="1"/>
          </p:nvPr>
        </p:nvSpPr>
        <p:spPr>
          <a:xfrm>
            <a:off x="628650" y="1912456"/>
            <a:ext cx="8229600" cy="4525962"/>
          </a:xfrm>
        </p:spPr>
        <p:txBody>
          <a:bodyPr/>
          <a:lstStyle/>
          <a:p>
            <a:r>
              <a:rPr lang="en-US" altLang="en-US" dirty="0" smtClean="0"/>
              <a:t>Keys fields</a:t>
            </a:r>
          </a:p>
          <a:p>
            <a:endParaRPr lang="en-US" altLang="en-US" dirty="0" smtClean="0"/>
          </a:p>
          <a:p>
            <a:r>
              <a:rPr lang="en-US" altLang="en-US" dirty="0" smtClean="0"/>
              <a:t>Headers</a:t>
            </a:r>
          </a:p>
          <a:p>
            <a:endParaRPr lang="en-US" altLang="en-US" dirty="0" smtClean="0"/>
          </a:p>
          <a:p>
            <a:r>
              <a:rPr lang="en-US" altLang="en-US" dirty="0" smtClean="0"/>
              <a:t>Manifests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69</a:t>
            </a:fld>
            <a:endParaRPr lang="en-US"/>
          </a:p>
        </p:txBody>
      </p:sp>
    </p:spTree>
    <p:extLst>
      <p:ext uri="{BB962C8B-B14F-4D97-AF65-F5344CB8AC3E}">
        <p14:creationId xmlns:p14="http://schemas.microsoft.com/office/powerpoint/2010/main" val="3464963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686800" cy="1143000"/>
          </a:xfrm>
        </p:spPr>
        <p:txBody>
          <a:bodyPr/>
          <a:lstStyle/>
          <a:p>
            <a:pPr eaLnBrk="1" hangingPunct="1"/>
            <a:r>
              <a:rPr lang="en-US" altLang="en-US" dirty="0" smtClean="0"/>
              <a:t>Appraisal</a:t>
            </a:r>
          </a:p>
        </p:txBody>
      </p:sp>
      <p:sp>
        <p:nvSpPr>
          <p:cNvPr id="11267" name="Rectangle 3"/>
          <p:cNvSpPr>
            <a:spLocks noGrp="1" noChangeArrowheads="1"/>
          </p:cNvSpPr>
          <p:nvPr>
            <p:ph type="body" idx="1"/>
          </p:nvPr>
        </p:nvSpPr>
        <p:spPr>
          <a:xfrm>
            <a:off x="381000" y="1676400"/>
            <a:ext cx="8610600" cy="4114800"/>
          </a:xfrm>
        </p:spPr>
        <p:txBody>
          <a:bodyPr/>
          <a:lstStyle/>
          <a:p>
            <a:pPr eaLnBrk="1" hangingPunct="1"/>
            <a:r>
              <a:rPr lang="en-US" altLang="en-US" sz="2800" dirty="0" smtClean="0"/>
              <a:t>Frequently identified as most important ARM function</a:t>
            </a:r>
          </a:p>
          <a:p>
            <a:pPr eaLnBrk="1" hangingPunct="1"/>
            <a:r>
              <a:rPr lang="en-US" altLang="en-US" sz="2800" dirty="0" smtClean="0"/>
              <a:t>Identification of the few (1-5%) records worth preserving, I.e. those with continuing value</a:t>
            </a:r>
          </a:p>
          <a:p>
            <a:pPr eaLnBrk="1" hangingPunct="1"/>
            <a:r>
              <a:rPr lang="en-US" altLang="en-US" sz="2800" dirty="0" smtClean="0"/>
              <a:t>Largely a result of records volume explosion in mid-20th century</a:t>
            </a:r>
          </a:p>
          <a:p>
            <a:pPr eaLnBrk="1" hangingPunct="1"/>
            <a:r>
              <a:rPr lang="en-US" altLang="en-US" sz="2800" dirty="0" smtClean="0"/>
              <a:t>Shift from collector to selector role (reduction of bulk)</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a:t>
            </a:fld>
            <a:endParaRPr lang="en-US"/>
          </a:p>
        </p:txBody>
      </p:sp>
    </p:spTree>
    <p:extLst>
      <p:ext uri="{BB962C8B-B14F-4D97-AF65-F5344CB8AC3E}">
        <p14:creationId xmlns:p14="http://schemas.microsoft.com/office/powerpoint/2010/main" val="42650969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 descr="rothenberg-fig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8" y="304801"/>
            <a:ext cx="8885237" cy="5621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2707" name="TextBox 2"/>
          <p:cNvSpPr txBox="1">
            <a:spLocks noChangeArrowheads="1"/>
          </p:cNvSpPr>
          <p:nvPr/>
        </p:nvSpPr>
        <p:spPr bwMode="auto">
          <a:xfrm>
            <a:off x="7486650" y="5945451"/>
            <a:ext cx="161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Arial" panose="020B0604020202020204" pitchFamily="34" charset="0"/>
              </a:rPr>
              <a:t>Rothenberg, 1999</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70</a:t>
            </a:fld>
            <a:endParaRPr lang="en-US"/>
          </a:p>
        </p:txBody>
      </p:sp>
    </p:spTree>
    <p:extLst>
      <p:ext uri="{BB962C8B-B14F-4D97-AF65-F5344CB8AC3E}">
        <p14:creationId xmlns:p14="http://schemas.microsoft.com/office/powerpoint/2010/main" val="39767044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53975" y="14650"/>
            <a:ext cx="8229600" cy="458788"/>
          </a:xfrm>
        </p:spPr>
        <p:txBody>
          <a:bodyPr/>
          <a:lstStyle/>
          <a:p>
            <a:r>
              <a:rPr lang="en-US" altLang="en-US" sz="1400" b="1" dirty="0" smtClean="0"/>
              <a:t>Example of EXIF Metadata from a JPEG File (Generated Using </a:t>
            </a:r>
            <a:r>
              <a:rPr lang="en-US" altLang="en-US" sz="1400" b="1" dirty="0" err="1" smtClean="0"/>
              <a:t>exiftool</a:t>
            </a:r>
            <a:r>
              <a:rPr lang="en-US" altLang="en-US" sz="1400" b="1" dirty="0" smtClean="0"/>
              <a:t>*)</a:t>
            </a:r>
          </a:p>
        </p:txBody>
      </p:sp>
      <p:sp>
        <p:nvSpPr>
          <p:cNvPr id="73732" name="TextBox 3"/>
          <p:cNvSpPr txBox="1">
            <a:spLocks noChangeArrowheads="1"/>
          </p:cNvSpPr>
          <p:nvPr/>
        </p:nvSpPr>
        <p:spPr bwMode="auto">
          <a:xfrm>
            <a:off x="4336629" y="457200"/>
            <a:ext cx="4583548" cy="611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dirty="0">
                <a:latin typeface="+mj-lt"/>
              </a:rPr>
              <a:t>Scene Type                      : Directly photographed</a:t>
            </a:r>
          </a:p>
          <a:p>
            <a:pPr>
              <a:spcBef>
                <a:spcPct val="0"/>
              </a:spcBef>
              <a:buFontTx/>
              <a:buNone/>
            </a:pPr>
            <a:r>
              <a:rPr lang="en-US" altLang="en-US" sz="800" dirty="0">
                <a:latin typeface="+mj-lt"/>
              </a:rPr>
              <a:t>Exposure Index                  : </a:t>
            </a:r>
            <a:r>
              <a:rPr lang="en-US" altLang="en-US" sz="800" dirty="0" err="1">
                <a:latin typeface="+mj-lt"/>
              </a:rPr>
              <a:t>undef</a:t>
            </a:r>
            <a:endParaRPr lang="en-US" altLang="en-US" sz="800" dirty="0">
              <a:latin typeface="+mj-lt"/>
            </a:endParaRPr>
          </a:p>
          <a:p>
            <a:pPr>
              <a:spcBef>
                <a:spcPct val="0"/>
              </a:spcBef>
              <a:buFontTx/>
              <a:buNone/>
            </a:pPr>
            <a:r>
              <a:rPr lang="en-US" altLang="en-US" sz="800" dirty="0">
                <a:latin typeface="+mj-lt"/>
              </a:rPr>
              <a:t>Components Configuration        : Y, </a:t>
            </a:r>
            <a:r>
              <a:rPr lang="en-US" altLang="en-US" sz="800" dirty="0" err="1">
                <a:latin typeface="+mj-lt"/>
              </a:rPr>
              <a:t>Cb</a:t>
            </a:r>
            <a:r>
              <a:rPr lang="en-US" altLang="en-US" sz="800" dirty="0">
                <a:latin typeface="+mj-lt"/>
              </a:rPr>
              <a:t>, Cr, -</a:t>
            </a:r>
          </a:p>
          <a:p>
            <a:pPr>
              <a:spcBef>
                <a:spcPct val="0"/>
              </a:spcBef>
              <a:buFontTx/>
              <a:buNone/>
            </a:pPr>
            <a:r>
              <a:rPr lang="en-US" altLang="en-US" sz="800" dirty="0">
                <a:latin typeface="+mj-lt"/>
              </a:rPr>
              <a:t>F Number                        : 2.8</a:t>
            </a:r>
          </a:p>
          <a:p>
            <a:pPr>
              <a:spcBef>
                <a:spcPct val="0"/>
              </a:spcBef>
              <a:buFontTx/>
              <a:buNone/>
            </a:pPr>
            <a:r>
              <a:rPr lang="en-US" altLang="en-US" sz="800" dirty="0">
                <a:latin typeface="+mj-lt"/>
              </a:rPr>
              <a:t>Compressed Bits Per Pixel       : 0</a:t>
            </a:r>
          </a:p>
          <a:p>
            <a:pPr>
              <a:spcBef>
                <a:spcPct val="0"/>
              </a:spcBef>
              <a:buFontTx/>
              <a:buNone/>
            </a:pPr>
            <a:r>
              <a:rPr lang="en-US" altLang="en-US" sz="800" dirty="0">
                <a:latin typeface="+mj-lt"/>
              </a:rPr>
              <a:t>Sensing Method                  : One-chip color area</a:t>
            </a:r>
          </a:p>
          <a:p>
            <a:pPr>
              <a:spcBef>
                <a:spcPct val="0"/>
              </a:spcBef>
              <a:buFontTx/>
              <a:buNone/>
            </a:pPr>
            <a:r>
              <a:rPr lang="en-US" altLang="en-US" sz="800" dirty="0">
                <a:latin typeface="+mj-lt"/>
              </a:rPr>
              <a:t>Exposure Program                : Aperture-priority AE</a:t>
            </a:r>
          </a:p>
          <a:p>
            <a:pPr>
              <a:spcBef>
                <a:spcPct val="0"/>
              </a:spcBef>
              <a:buFontTx/>
              <a:buNone/>
            </a:pPr>
            <a:r>
              <a:rPr lang="en-US" altLang="en-US" sz="800" dirty="0">
                <a:latin typeface="+mj-lt"/>
              </a:rPr>
              <a:t>Aperture Value                  : 2.6</a:t>
            </a:r>
          </a:p>
          <a:p>
            <a:pPr>
              <a:spcBef>
                <a:spcPct val="0"/>
              </a:spcBef>
              <a:buFontTx/>
              <a:buNone/>
            </a:pPr>
            <a:r>
              <a:rPr lang="en-US" altLang="en-US" sz="800" dirty="0">
                <a:latin typeface="+mj-lt"/>
              </a:rPr>
              <a:t>Brightness Value                : 0</a:t>
            </a:r>
          </a:p>
          <a:p>
            <a:pPr>
              <a:spcBef>
                <a:spcPct val="0"/>
              </a:spcBef>
              <a:buFontTx/>
              <a:buNone/>
            </a:pPr>
            <a:r>
              <a:rPr lang="en-US" altLang="en-US" sz="800" dirty="0">
                <a:latin typeface="+mj-lt"/>
              </a:rPr>
              <a:t>Subject Distance Range          : Unknown</a:t>
            </a:r>
          </a:p>
          <a:p>
            <a:pPr>
              <a:spcBef>
                <a:spcPct val="0"/>
              </a:spcBef>
              <a:buFontTx/>
              <a:buNone/>
            </a:pPr>
            <a:r>
              <a:rPr lang="en-US" altLang="en-US" sz="800" dirty="0">
                <a:latin typeface="+mj-lt"/>
              </a:rPr>
              <a:t>Shutter Speed Value             : 1/15</a:t>
            </a:r>
          </a:p>
          <a:p>
            <a:pPr>
              <a:spcBef>
                <a:spcPct val="0"/>
              </a:spcBef>
              <a:buFontTx/>
              <a:buNone/>
            </a:pPr>
            <a:r>
              <a:rPr lang="en-US" altLang="en-US" sz="800" dirty="0">
                <a:latin typeface="+mj-lt"/>
              </a:rPr>
              <a:t>Subject Distance                : 0 m</a:t>
            </a:r>
          </a:p>
          <a:p>
            <a:pPr>
              <a:spcBef>
                <a:spcPct val="0"/>
              </a:spcBef>
              <a:buFontTx/>
              <a:buNone/>
            </a:pPr>
            <a:r>
              <a:rPr lang="en-US" altLang="en-US" sz="800" dirty="0">
                <a:latin typeface="+mj-lt"/>
              </a:rPr>
              <a:t>Saturation                      : Normal</a:t>
            </a:r>
          </a:p>
          <a:p>
            <a:pPr>
              <a:spcBef>
                <a:spcPct val="0"/>
              </a:spcBef>
              <a:buFontTx/>
              <a:buNone/>
            </a:pPr>
            <a:r>
              <a:rPr lang="en-US" altLang="en-US" sz="800" dirty="0">
                <a:latin typeface="+mj-lt"/>
              </a:rPr>
              <a:t>Color Space                     : </a:t>
            </a:r>
            <a:r>
              <a:rPr lang="en-US" altLang="en-US" sz="800" dirty="0" err="1">
                <a:latin typeface="+mj-lt"/>
              </a:rPr>
              <a:t>sRGB</a:t>
            </a:r>
            <a:endParaRPr lang="en-US" altLang="en-US" sz="800" dirty="0">
              <a:latin typeface="+mj-lt"/>
            </a:endParaRPr>
          </a:p>
          <a:p>
            <a:pPr>
              <a:spcBef>
                <a:spcPct val="0"/>
              </a:spcBef>
              <a:buFontTx/>
              <a:buNone/>
            </a:pPr>
            <a:r>
              <a:rPr lang="en-US" altLang="en-US" sz="800" dirty="0">
                <a:latin typeface="+mj-lt"/>
              </a:rPr>
              <a:t>Contrast                        : Normal</a:t>
            </a:r>
          </a:p>
          <a:p>
            <a:pPr>
              <a:spcBef>
                <a:spcPct val="0"/>
              </a:spcBef>
              <a:buFontTx/>
              <a:buNone/>
            </a:pPr>
            <a:r>
              <a:rPr lang="en-US" altLang="en-US" sz="800" dirty="0">
                <a:latin typeface="+mj-lt"/>
              </a:rPr>
              <a:t>Metering Mode                   : Multi-spot</a:t>
            </a:r>
          </a:p>
          <a:p>
            <a:pPr>
              <a:spcBef>
                <a:spcPct val="0"/>
              </a:spcBef>
              <a:buFontTx/>
              <a:buNone/>
            </a:pPr>
            <a:r>
              <a:rPr lang="en-US" altLang="en-US" sz="800" dirty="0" err="1">
                <a:latin typeface="+mj-lt"/>
              </a:rPr>
              <a:t>Flashpix</a:t>
            </a:r>
            <a:r>
              <a:rPr lang="en-US" altLang="en-US" sz="800" dirty="0">
                <a:latin typeface="+mj-lt"/>
              </a:rPr>
              <a:t> Version                : </a:t>
            </a:r>
          </a:p>
          <a:p>
            <a:pPr>
              <a:spcBef>
                <a:spcPct val="0"/>
              </a:spcBef>
              <a:buFontTx/>
              <a:buNone/>
            </a:pPr>
            <a:r>
              <a:rPr lang="en-US" altLang="en-US" sz="800" dirty="0">
                <a:latin typeface="+mj-lt"/>
              </a:rPr>
              <a:t>Exposure Compensation           : 0</a:t>
            </a:r>
          </a:p>
          <a:p>
            <a:pPr>
              <a:spcBef>
                <a:spcPct val="0"/>
              </a:spcBef>
              <a:buFontTx/>
              <a:buNone/>
            </a:pPr>
            <a:r>
              <a:rPr lang="en-US" altLang="en-US" sz="800" dirty="0" err="1">
                <a:latin typeface="+mj-lt"/>
              </a:rPr>
              <a:t>Exif</a:t>
            </a:r>
            <a:r>
              <a:rPr lang="en-US" altLang="en-US" sz="800" dirty="0">
                <a:latin typeface="+mj-lt"/>
              </a:rPr>
              <a:t> Image Height               : 1944</a:t>
            </a:r>
          </a:p>
          <a:p>
            <a:pPr>
              <a:spcBef>
                <a:spcPct val="0"/>
              </a:spcBef>
              <a:buFontTx/>
              <a:buNone/>
            </a:pPr>
            <a:r>
              <a:rPr lang="en-US" altLang="en-US" sz="800" dirty="0">
                <a:latin typeface="+mj-lt"/>
              </a:rPr>
              <a:t>Max Aperture Value              : 2.6</a:t>
            </a:r>
          </a:p>
          <a:p>
            <a:pPr>
              <a:spcBef>
                <a:spcPct val="0"/>
              </a:spcBef>
              <a:buFontTx/>
              <a:buNone/>
            </a:pPr>
            <a:r>
              <a:rPr lang="en-US" altLang="en-US" sz="800" dirty="0">
                <a:latin typeface="+mj-lt"/>
              </a:rPr>
              <a:t>Sharpness                       : Normal</a:t>
            </a:r>
          </a:p>
          <a:p>
            <a:pPr>
              <a:spcBef>
                <a:spcPct val="0"/>
              </a:spcBef>
              <a:buFontTx/>
              <a:buNone/>
            </a:pPr>
            <a:r>
              <a:rPr lang="en-US" altLang="en-US" sz="800" dirty="0" err="1">
                <a:latin typeface="+mj-lt"/>
              </a:rPr>
              <a:t>Exif</a:t>
            </a:r>
            <a:r>
              <a:rPr lang="en-US" altLang="en-US" sz="800" dirty="0">
                <a:latin typeface="+mj-lt"/>
              </a:rPr>
              <a:t> Image Width                : 2592</a:t>
            </a:r>
          </a:p>
          <a:p>
            <a:pPr>
              <a:spcBef>
                <a:spcPct val="0"/>
              </a:spcBef>
              <a:buFontTx/>
              <a:buNone/>
            </a:pPr>
            <a:r>
              <a:rPr lang="en-US" altLang="en-US" sz="800" dirty="0">
                <a:latin typeface="+mj-lt"/>
              </a:rPr>
              <a:t>Focal Length                    : 3.4 mm</a:t>
            </a:r>
          </a:p>
          <a:p>
            <a:pPr>
              <a:spcBef>
                <a:spcPct val="0"/>
              </a:spcBef>
              <a:buFontTx/>
              <a:buNone/>
            </a:pPr>
            <a:r>
              <a:rPr lang="en-US" altLang="en-US" sz="800" dirty="0">
                <a:latin typeface="+mj-lt"/>
              </a:rPr>
              <a:t>Digital Zoom Ratio              : 1</a:t>
            </a:r>
          </a:p>
          <a:p>
            <a:pPr>
              <a:spcBef>
                <a:spcPct val="0"/>
              </a:spcBef>
              <a:buFontTx/>
              <a:buNone/>
            </a:pPr>
            <a:r>
              <a:rPr lang="en-US" altLang="en-US" sz="800" dirty="0">
                <a:latin typeface="+mj-lt"/>
              </a:rPr>
              <a:t>Light Source                    : Fluorescent</a:t>
            </a:r>
          </a:p>
          <a:p>
            <a:pPr>
              <a:spcBef>
                <a:spcPct val="0"/>
              </a:spcBef>
              <a:buFontTx/>
              <a:buNone/>
            </a:pPr>
            <a:r>
              <a:rPr lang="en-US" altLang="en-US" sz="800" dirty="0">
                <a:latin typeface="+mj-lt"/>
              </a:rPr>
              <a:t>Scene Capture Type              : Standard</a:t>
            </a:r>
          </a:p>
          <a:p>
            <a:pPr>
              <a:spcBef>
                <a:spcPct val="0"/>
              </a:spcBef>
              <a:buFontTx/>
              <a:buNone/>
            </a:pPr>
            <a:r>
              <a:rPr lang="en-US" altLang="en-US" sz="800" dirty="0">
                <a:latin typeface="+mj-lt"/>
              </a:rPr>
              <a:t>Flash                           : Off, Did not fire</a:t>
            </a:r>
          </a:p>
          <a:p>
            <a:pPr>
              <a:spcBef>
                <a:spcPct val="0"/>
              </a:spcBef>
              <a:buFontTx/>
              <a:buNone/>
            </a:pPr>
            <a:r>
              <a:rPr lang="en-US" altLang="en-US" sz="800" dirty="0">
                <a:latin typeface="+mj-lt"/>
              </a:rPr>
              <a:t>Custom Rendered                 : Custom</a:t>
            </a:r>
          </a:p>
          <a:p>
            <a:pPr>
              <a:spcBef>
                <a:spcPct val="0"/>
              </a:spcBef>
              <a:buFontTx/>
              <a:buNone/>
            </a:pPr>
            <a:r>
              <a:rPr lang="en-US" altLang="en-US" sz="800" dirty="0">
                <a:latin typeface="+mj-lt"/>
              </a:rPr>
              <a:t>White Balance                   : Auto</a:t>
            </a:r>
          </a:p>
          <a:p>
            <a:pPr>
              <a:spcBef>
                <a:spcPct val="0"/>
              </a:spcBef>
              <a:buFontTx/>
              <a:buNone/>
            </a:pPr>
            <a:r>
              <a:rPr lang="en-US" altLang="en-US" sz="800" dirty="0">
                <a:latin typeface="+mj-lt"/>
              </a:rPr>
              <a:t>Exposure Mode                   : Auto</a:t>
            </a:r>
          </a:p>
          <a:p>
            <a:pPr>
              <a:spcBef>
                <a:spcPct val="0"/>
              </a:spcBef>
              <a:buFontTx/>
              <a:buNone/>
            </a:pPr>
            <a:r>
              <a:rPr lang="en-US" altLang="en-US" sz="800" dirty="0">
                <a:latin typeface="+mj-lt"/>
              </a:rPr>
              <a:t>---- IFD1 ----</a:t>
            </a:r>
          </a:p>
          <a:p>
            <a:pPr>
              <a:spcBef>
                <a:spcPct val="0"/>
              </a:spcBef>
              <a:buFontTx/>
              <a:buNone/>
            </a:pPr>
            <a:r>
              <a:rPr lang="en-US" altLang="en-US" sz="800" dirty="0">
                <a:latin typeface="+mj-lt"/>
              </a:rPr>
              <a:t>Compression                     : JPEG (old-style)</a:t>
            </a:r>
          </a:p>
          <a:p>
            <a:pPr>
              <a:spcBef>
                <a:spcPct val="0"/>
              </a:spcBef>
              <a:buFontTx/>
              <a:buNone/>
            </a:pPr>
            <a:r>
              <a:rPr lang="en-US" altLang="en-US" sz="800" dirty="0">
                <a:latin typeface="+mj-lt"/>
              </a:rPr>
              <a:t>Image Width                     : 160</a:t>
            </a:r>
          </a:p>
          <a:p>
            <a:pPr>
              <a:spcBef>
                <a:spcPct val="0"/>
              </a:spcBef>
              <a:buFontTx/>
              <a:buNone/>
            </a:pPr>
            <a:r>
              <a:rPr lang="en-US" altLang="en-US" sz="800" dirty="0">
                <a:latin typeface="+mj-lt"/>
              </a:rPr>
              <a:t>Image Height                    : 120</a:t>
            </a:r>
          </a:p>
          <a:p>
            <a:pPr>
              <a:spcBef>
                <a:spcPct val="0"/>
              </a:spcBef>
              <a:buFontTx/>
              <a:buNone/>
            </a:pPr>
            <a:r>
              <a:rPr lang="en-US" altLang="en-US" sz="800" dirty="0">
                <a:latin typeface="+mj-lt"/>
              </a:rPr>
              <a:t>Thumbnail Offset                : 1239</a:t>
            </a:r>
          </a:p>
          <a:p>
            <a:pPr>
              <a:spcBef>
                <a:spcPct val="0"/>
              </a:spcBef>
              <a:buFontTx/>
              <a:buNone/>
            </a:pPr>
            <a:r>
              <a:rPr lang="en-US" altLang="en-US" sz="800" dirty="0">
                <a:latin typeface="+mj-lt"/>
              </a:rPr>
              <a:t>Thumbnail Length                : 7164</a:t>
            </a:r>
          </a:p>
          <a:p>
            <a:pPr>
              <a:spcBef>
                <a:spcPct val="0"/>
              </a:spcBef>
              <a:buFontTx/>
              <a:buNone/>
            </a:pPr>
            <a:r>
              <a:rPr lang="en-US" altLang="en-US" sz="800" dirty="0">
                <a:latin typeface="+mj-lt"/>
              </a:rPr>
              <a:t>---- Composite ----</a:t>
            </a:r>
          </a:p>
          <a:p>
            <a:pPr>
              <a:spcBef>
                <a:spcPct val="0"/>
              </a:spcBef>
              <a:buFontTx/>
              <a:buNone/>
            </a:pPr>
            <a:r>
              <a:rPr lang="en-US" altLang="en-US" sz="800" dirty="0">
                <a:latin typeface="+mj-lt"/>
              </a:rPr>
              <a:t>Aperture                        : 2.8</a:t>
            </a:r>
          </a:p>
          <a:p>
            <a:pPr>
              <a:spcBef>
                <a:spcPct val="0"/>
              </a:spcBef>
              <a:buFontTx/>
              <a:buNone/>
            </a:pPr>
            <a:r>
              <a:rPr lang="en-US" altLang="en-US" sz="800" dirty="0">
                <a:latin typeface="+mj-lt"/>
              </a:rPr>
              <a:t>GPS Altitude                    : 0 m Above Sea Level</a:t>
            </a:r>
          </a:p>
          <a:p>
            <a:pPr>
              <a:spcBef>
                <a:spcPct val="0"/>
              </a:spcBef>
              <a:buFontTx/>
              <a:buNone/>
            </a:pPr>
            <a:r>
              <a:rPr lang="en-US" altLang="en-US" sz="800" dirty="0">
                <a:latin typeface="+mj-lt"/>
              </a:rPr>
              <a:t>GPS Date/Time                   : 2013:08:23 19:18:06Z</a:t>
            </a:r>
          </a:p>
          <a:p>
            <a:pPr>
              <a:spcBef>
                <a:spcPct val="0"/>
              </a:spcBef>
              <a:buFontTx/>
              <a:buNone/>
            </a:pPr>
            <a:r>
              <a:rPr lang="en-US" altLang="en-US" sz="800" dirty="0">
                <a:latin typeface="+mj-lt"/>
              </a:rPr>
              <a:t>GPS Latitude                    : 35 </a:t>
            </a:r>
            <a:r>
              <a:rPr lang="en-US" altLang="en-US" sz="800" dirty="0" err="1">
                <a:latin typeface="+mj-lt"/>
              </a:rPr>
              <a:t>deg</a:t>
            </a:r>
            <a:r>
              <a:rPr lang="en-US" altLang="en-US" sz="800" dirty="0">
                <a:latin typeface="+mj-lt"/>
              </a:rPr>
              <a:t> 55' 2.24" N</a:t>
            </a:r>
          </a:p>
          <a:p>
            <a:pPr>
              <a:spcBef>
                <a:spcPct val="0"/>
              </a:spcBef>
              <a:buFontTx/>
              <a:buNone/>
            </a:pPr>
            <a:r>
              <a:rPr lang="en-US" altLang="en-US" sz="800" dirty="0">
                <a:latin typeface="+mj-lt"/>
              </a:rPr>
              <a:t>GPS Longitude                   : 79 </a:t>
            </a:r>
            <a:r>
              <a:rPr lang="en-US" altLang="en-US" sz="800" dirty="0" err="1">
                <a:latin typeface="+mj-lt"/>
              </a:rPr>
              <a:t>deg</a:t>
            </a:r>
            <a:r>
              <a:rPr lang="en-US" altLang="en-US" sz="800" dirty="0">
                <a:latin typeface="+mj-lt"/>
              </a:rPr>
              <a:t> 2' 57.55" W</a:t>
            </a:r>
          </a:p>
          <a:p>
            <a:pPr>
              <a:spcBef>
                <a:spcPct val="0"/>
              </a:spcBef>
              <a:buFontTx/>
              <a:buNone/>
            </a:pPr>
            <a:r>
              <a:rPr lang="en-US" altLang="en-US" sz="800" dirty="0">
                <a:latin typeface="+mj-lt"/>
              </a:rPr>
              <a:t>GPS Position                    : 35 </a:t>
            </a:r>
            <a:r>
              <a:rPr lang="en-US" altLang="en-US" sz="800" dirty="0" err="1">
                <a:latin typeface="+mj-lt"/>
              </a:rPr>
              <a:t>deg</a:t>
            </a:r>
            <a:r>
              <a:rPr lang="en-US" altLang="en-US" sz="800" dirty="0">
                <a:latin typeface="+mj-lt"/>
              </a:rPr>
              <a:t> 55' 2.24" N, 79 </a:t>
            </a:r>
            <a:r>
              <a:rPr lang="en-US" altLang="en-US" sz="800" dirty="0" err="1">
                <a:latin typeface="+mj-lt"/>
              </a:rPr>
              <a:t>deg</a:t>
            </a:r>
            <a:r>
              <a:rPr lang="en-US" altLang="en-US" sz="800" dirty="0">
                <a:latin typeface="+mj-lt"/>
              </a:rPr>
              <a:t> 2' 57.55" W</a:t>
            </a:r>
          </a:p>
          <a:p>
            <a:pPr>
              <a:spcBef>
                <a:spcPct val="0"/>
              </a:spcBef>
              <a:buFontTx/>
              <a:buNone/>
            </a:pPr>
            <a:r>
              <a:rPr lang="en-US" altLang="en-US" sz="800" dirty="0">
                <a:latin typeface="+mj-lt"/>
              </a:rPr>
              <a:t>Image Size                      : 2592x1944</a:t>
            </a:r>
          </a:p>
          <a:p>
            <a:pPr>
              <a:spcBef>
                <a:spcPct val="0"/>
              </a:spcBef>
              <a:buFontTx/>
              <a:buNone/>
            </a:pPr>
            <a:r>
              <a:rPr lang="en-US" altLang="en-US" sz="800" dirty="0">
                <a:latin typeface="+mj-lt"/>
              </a:rPr>
              <a:t>Shutter Speed                   : 1/17</a:t>
            </a:r>
          </a:p>
          <a:p>
            <a:pPr>
              <a:spcBef>
                <a:spcPct val="0"/>
              </a:spcBef>
              <a:buFontTx/>
              <a:buNone/>
            </a:pPr>
            <a:r>
              <a:rPr lang="en-US" altLang="en-US" sz="800" dirty="0">
                <a:latin typeface="+mj-lt"/>
              </a:rPr>
              <a:t>Thumbnail Image                 : (Binary data 7164 bytes, use -b option to extract)</a:t>
            </a:r>
          </a:p>
          <a:p>
            <a:pPr>
              <a:spcBef>
                <a:spcPct val="0"/>
              </a:spcBef>
              <a:buFontTx/>
              <a:buNone/>
            </a:pPr>
            <a:r>
              <a:rPr lang="en-US" altLang="en-US" sz="800" dirty="0">
                <a:latin typeface="+mj-lt"/>
              </a:rPr>
              <a:t>Focal Length                    : 3.4 mm</a:t>
            </a:r>
          </a:p>
          <a:p>
            <a:pPr>
              <a:spcBef>
                <a:spcPct val="0"/>
              </a:spcBef>
              <a:buFontTx/>
              <a:buNone/>
            </a:pPr>
            <a:r>
              <a:rPr lang="en-US" altLang="en-US" sz="800" dirty="0">
                <a:latin typeface="+mj-lt"/>
              </a:rPr>
              <a:t>Light Value                     : 6.7</a:t>
            </a:r>
          </a:p>
        </p:txBody>
      </p:sp>
      <p:sp>
        <p:nvSpPr>
          <p:cNvPr id="4" name="Rectangle 3"/>
          <p:cNvSpPr/>
          <p:nvPr/>
        </p:nvSpPr>
        <p:spPr>
          <a:xfrm>
            <a:off x="107971" y="5949387"/>
            <a:ext cx="2872510" cy="772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33" name="TextBox 4"/>
          <p:cNvSpPr txBox="1">
            <a:spLocks noChangeArrowheads="1"/>
          </p:cNvSpPr>
          <p:nvPr/>
        </p:nvSpPr>
        <p:spPr bwMode="auto">
          <a:xfrm>
            <a:off x="978061" y="6574420"/>
            <a:ext cx="81659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dirty="0">
                <a:latin typeface="+mj-lt"/>
              </a:rPr>
              <a:t>*http://www.sno.phy.queensu.ca/~phil/exiftool/ (Also available through the </a:t>
            </a:r>
            <a:r>
              <a:rPr lang="en-US" altLang="en-US" sz="1200" dirty="0" err="1">
                <a:latin typeface="+mj-lt"/>
              </a:rPr>
              <a:t>BitCurator</a:t>
            </a:r>
            <a:r>
              <a:rPr lang="en-US" altLang="en-US" sz="1200" dirty="0">
                <a:latin typeface="+mj-lt"/>
              </a:rPr>
              <a:t> environment)</a:t>
            </a:r>
          </a:p>
        </p:txBody>
      </p:sp>
      <p:sp>
        <p:nvSpPr>
          <p:cNvPr id="73731" name="TextBox 2"/>
          <p:cNvSpPr txBox="1">
            <a:spLocks noChangeArrowheads="1"/>
          </p:cNvSpPr>
          <p:nvPr/>
        </p:nvSpPr>
        <p:spPr bwMode="auto">
          <a:xfrm>
            <a:off x="107971" y="379948"/>
            <a:ext cx="4174662"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dirty="0">
                <a:latin typeface="+mj-lt"/>
              </a:rPr>
              <a:t>---- </a:t>
            </a:r>
            <a:r>
              <a:rPr lang="en-US" altLang="en-US" sz="800" dirty="0" err="1">
                <a:latin typeface="+mj-lt"/>
              </a:rPr>
              <a:t>ExifTool</a:t>
            </a:r>
            <a:r>
              <a:rPr lang="en-US" altLang="en-US" sz="800" dirty="0">
                <a:latin typeface="+mj-lt"/>
              </a:rPr>
              <a:t> ----</a:t>
            </a:r>
          </a:p>
          <a:p>
            <a:pPr>
              <a:spcBef>
                <a:spcPct val="0"/>
              </a:spcBef>
              <a:buFontTx/>
              <a:buNone/>
            </a:pPr>
            <a:r>
              <a:rPr lang="en-US" altLang="en-US" sz="800" dirty="0" err="1">
                <a:latin typeface="+mj-lt"/>
              </a:rPr>
              <a:t>ExifTool</a:t>
            </a:r>
            <a:r>
              <a:rPr lang="en-US" altLang="en-US" sz="800" dirty="0">
                <a:latin typeface="+mj-lt"/>
              </a:rPr>
              <a:t> Version Number         : 9.38</a:t>
            </a:r>
          </a:p>
          <a:p>
            <a:pPr>
              <a:spcBef>
                <a:spcPct val="0"/>
              </a:spcBef>
              <a:buFontTx/>
              <a:buNone/>
            </a:pPr>
            <a:r>
              <a:rPr lang="en-US" altLang="en-US" sz="800" dirty="0">
                <a:latin typeface="+mj-lt"/>
              </a:rPr>
              <a:t>---- System ----</a:t>
            </a:r>
          </a:p>
          <a:p>
            <a:pPr>
              <a:spcBef>
                <a:spcPct val="0"/>
              </a:spcBef>
              <a:buFontTx/>
              <a:buNone/>
            </a:pPr>
            <a:r>
              <a:rPr lang="en-US" altLang="en-US" sz="800" dirty="0">
                <a:latin typeface="+mj-lt"/>
              </a:rPr>
              <a:t>File Name                       : IMG_20130823_151811.jpg</a:t>
            </a:r>
          </a:p>
          <a:p>
            <a:pPr>
              <a:spcBef>
                <a:spcPct val="0"/>
              </a:spcBef>
              <a:buFontTx/>
              <a:buNone/>
            </a:pPr>
            <a:r>
              <a:rPr lang="en-US" altLang="en-US" sz="800" dirty="0">
                <a:latin typeface="+mj-lt"/>
              </a:rPr>
              <a:t>Directory                       : C:/Users/callee/Documents/images/digital-forensics-lab</a:t>
            </a:r>
          </a:p>
          <a:p>
            <a:pPr>
              <a:spcBef>
                <a:spcPct val="0"/>
              </a:spcBef>
              <a:buFontTx/>
              <a:buNone/>
            </a:pPr>
            <a:r>
              <a:rPr lang="en-US" altLang="en-US" sz="800" dirty="0">
                <a:latin typeface="+mj-lt"/>
              </a:rPr>
              <a:t>File Size                       : 1785 kB</a:t>
            </a:r>
          </a:p>
          <a:p>
            <a:pPr>
              <a:spcBef>
                <a:spcPct val="0"/>
              </a:spcBef>
              <a:buFontTx/>
              <a:buNone/>
            </a:pPr>
            <a:r>
              <a:rPr lang="en-US" altLang="en-US" sz="800" dirty="0">
                <a:latin typeface="+mj-lt"/>
              </a:rPr>
              <a:t>File Modification Date/Time     : 2013:08:23 16:36:44-04:00</a:t>
            </a:r>
          </a:p>
          <a:p>
            <a:pPr>
              <a:spcBef>
                <a:spcPct val="0"/>
              </a:spcBef>
              <a:buFontTx/>
              <a:buNone/>
            </a:pPr>
            <a:r>
              <a:rPr lang="en-US" altLang="en-US" sz="800" dirty="0">
                <a:latin typeface="+mj-lt"/>
              </a:rPr>
              <a:t>File Access Date/Time           : 2013:10:14 17:13:02-04:00</a:t>
            </a:r>
          </a:p>
          <a:p>
            <a:pPr>
              <a:spcBef>
                <a:spcPct val="0"/>
              </a:spcBef>
              <a:buFontTx/>
              <a:buNone/>
            </a:pPr>
            <a:r>
              <a:rPr lang="en-US" altLang="en-US" sz="800" dirty="0">
                <a:latin typeface="+mj-lt"/>
              </a:rPr>
              <a:t>File Creation Date/Time         : 2013:08:23 16:36:44-04:00</a:t>
            </a:r>
          </a:p>
          <a:p>
            <a:pPr>
              <a:spcBef>
                <a:spcPct val="0"/>
              </a:spcBef>
              <a:buFontTx/>
              <a:buNone/>
            </a:pPr>
            <a:r>
              <a:rPr lang="en-US" altLang="en-US" sz="800" dirty="0">
                <a:latin typeface="+mj-lt"/>
              </a:rPr>
              <a:t>File Permissions                : </a:t>
            </a:r>
            <a:r>
              <a:rPr lang="en-US" altLang="en-US" sz="800" dirty="0" err="1">
                <a:latin typeface="+mj-lt"/>
              </a:rPr>
              <a:t>rw-rw-rw</a:t>
            </a:r>
            <a:r>
              <a:rPr lang="en-US" altLang="en-US" sz="800" dirty="0">
                <a:latin typeface="+mj-lt"/>
              </a:rPr>
              <a:t>-</a:t>
            </a:r>
          </a:p>
          <a:p>
            <a:pPr>
              <a:spcBef>
                <a:spcPct val="0"/>
              </a:spcBef>
              <a:buFontTx/>
              <a:buNone/>
            </a:pPr>
            <a:r>
              <a:rPr lang="en-US" altLang="en-US" sz="800" dirty="0">
                <a:latin typeface="+mj-lt"/>
              </a:rPr>
              <a:t>---- File ----</a:t>
            </a:r>
          </a:p>
          <a:p>
            <a:pPr>
              <a:spcBef>
                <a:spcPct val="0"/>
              </a:spcBef>
              <a:buFontTx/>
              <a:buNone/>
            </a:pPr>
            <a:r>
              <a:rPr lang="en-US" altLang="en-US" sz="800" dirty="0">
                <a:latin typeface="+mj-lt"/>
              </a:rPr>
              <a:t>File Type                       : JPEG</a:t>
            </a:r>
          </a:p>
          <a:p>
            <a:pPr>
              <a:spcBef>
                <a:spcPct val="0"/>
              </a:spcBef>
              <a:buFontTx/>
              <a:buNone/>
            </a:pPr>
            <a:r>
              <a:rPr lang="en-US" altLang="en-US" sz="800" dirty="0">
                <a:latin typeface="+mj-lt"/>
              </a:rPr>
              <a:t>MIME Type                       : image/jpeg</a:t>
            </a:r>
          </a:p>
          <a:p>
            <a:pPr>
              <a:spcBef>
                <a:spcPct val="0"/>
              </a:spcBef>
              <a:buFontTx/>
              <a:buNone/>
            </a:pPr>
            <a:r>
              <a:rPr lang="en-US" altLang="en-US" sz="800" dirty="0" err="1">
                <a:latin typeface="+mj-lt"/>
              </a:rPr>
              <a:t>Exif</a:t>
            </a:r>
            <a:r>
              <a:rPr lang="en-US" altLang="en-US" sz="800" dirty="0">
                <a:latin typeface="+mj-lt"/>
              </a:rPr>
              <a:t> Byte Order                 : Big-endian (Motorola, MM)</a:t>
            </a:r>
          </a:p>
          <a:p>
            <a:pPr>
              <a:spcBef>
                <a:spcPct val="0"/>
              </a:spcBef>
              <a:buFontTx/>
              <a:buNone/>
            </a:pPr>
            <a:r>
              <a:rPr lang="en-US" altLang="en-US" sz="800" dirty="0">
                <a:latin typeface="+mj-lt"/>
              </a:rPr>
              <a:t>Image Width                     : 2592</a:t>
            </a:r>
          </a:p>
          <a:p>
            <a:pPr>
              <a:spcBef>
                <a:spcPct val="0"/>
              </a:spcBef>
              <a:buFontTx/>
              <a:buNone/>
            </a:pPr>
            <a:r>
              <a:rPr lang="en-US" altLang="en-US" sz="800" dirty="0">
                <a:latin typeface="+mj-lt"/>
              </a:rPr>
              <a:t>Image Height                    : 1944</a:t>
            </a:r>
          </a:p>
          <a:p>
            <a:pPr>
              <a:spcBef>
                <a:spcPct val="0"/>
              </a:spcBef>
              <a:buFontTx/>
              <a:buNone/>
            </a:pPr>
            <a:r>
              <a:rPr lang="en-US" altLang="en-US" sz="800" dirty="0">
                <a:latin typeface="+mj-lt"/>
              </a:rPr>
              <a:t>Encoding Process                : Baseline DCT, Huffman coding</a:t>
            </a:r>
          </a:p>
          <a:p>
            <a:pPr>
              <a:spcBef>
                <a:spcPct val="0"/>
              </a:spcBef>
              <a:buFontTx/>
              <a:buNone/>
            </a:pPr>
            <a:r>
              <a:rPr lang="en-US" altLang="en-US" sz="800" dirty="0">
                <a:latin typeface="+mj-lt"/>
              </a:rPr>
              <a:t>Bits Per Sample                 : 8</a:t>
            </a:r>
          </a:p>
          <a:p>
            <a:pPr>
              <a:spcBef>
                <a:spcPct val="0"/>
              </a:spcBef>
              <a:buFontTx/>
              <a:buNone/>
            </a:pPr>
            <a:r>
              <a:rPr lang="en-US" altLang="en-US" sz="800" dirty="0">
                <a:latin typeface="+mj-lt"/>
              </a:rPr>
              <a:t>Color Components                : 3</a:t>
            </a:r>
          </a:p>
          <a:p>
            <a:pPr>
              <a:spcBef>
                <a:spcPct val="0"/>
              </a:spcBef>
              <a:buFontTx/>
              <a:buNone/>
            </a:pPr>
            <a:r>
              <a:rPr lang="en-US" altLang="en-US" sz="800" dirty="0">
                <a:latin typeface="+mj-lt"/>
              </a:rPr>
              <a:t>Y </a:t>
            </a:r>
            <a:r>
              <a:rPr lang="en-US" altLang="en-US" sz="800" dirty="0" err="1">
                <a:latin typeface="+mj-lt"/>
              </a:rPr>
              <a:t>Cb</a:t>
            </a:r>
            <a:r>
              <a:rPr lang="en-US" altLang="en-US" sz="800" dirty="0">
                <a:latin typeface="+mj-lt"/>
              </a:rPr>
              <a:t> Cr Sub Sampling            : YCbCr4:2:0 (2 2)</a:t>
            </a:r>
          </a:p>
          <a:p>
            <a:pPr>
              <a:spcBef>
                <a:spcPct val="0"/>
              </a:spcBef>
              <a:buFontTx/>
              <a:buNone/>
            </a:pPr>
            <a:r>
              <a:rPr lang="en-US" altLang="en-US" sz="800" dirty="0">
                <a:latin typeface="+mj-lt"/>
              </a:rPr>
              <a:t>---- GPS ----</a:t>
            </a:r>
          </a:p>
          <a:p>
            <a:pPr>
              <a:spcBef>
                <a:spcPct val="0"/>
              </a:spcBef>
              <a:buFontTx/>
              <a:buNone/>
            </a:pPr>
            <a:r>
              <a:rPr lang="en-US" altLang="en-US" sz="800" dirty="0">
                <a:latin typeface="+mj-lt"/>
              </a:rPr>
              <a:t>GPS </a:t>
            </a:r>
            <a:r>
              <a:rPr lang="en-US" altLang="en-US" sz="800" dirty="0" err="1">
                <a:latin typeface="+mj-lt"/>
              </a:rPr>
              <a:t>Img</a:t>
            </a:r>
            <a:r>
              <a:rPr lang="en-US" altLang="en-US" sz="800" dirty="0">
                <a:latin typeface="+mj-lt"/>
              </a:rPr>
              <a:t> Direction               : 83</a:t>
            </a:r>
          </a:p>
          <a:p>
            <a:pPr>
              <a:spcBef>
                <a:spcPct val="0"/>
              </a:spcBef>
              <a:buFontTx/>
              <a:buNone/>
            </a:pPr>
            <a:r>
              <a:rPr lang="en-US" altLang="en-US" sz="800" dirty="0">
                <a:latin typeface="+mj-lt"/>
              </a:rPr>
              <a:t>GPS </a:t>
            </a:r>
            <a:r>
              <a:rPr lang="en-US" altLang="en-US" sz="800" dirty="0" err="1">
                <a:latin typeface="+mj-lt"/>
              </a:rPr>
              <a:t>Img</a:t>
            </a:r>
            <a:r>
              <a:rPr lang="en-US" altLang="en-US" sz="800" dirty="0">
                <a:latin typeface="+mj-lt"/>
              </a:rPr>
              <a:t> Direction Ref           : Magnetic North</a:t>
            </a:r>
          </a:p>
          <a:p>
            <a:pPr>
              <a:spcBef>
                <a:spcPct val="0"/>
              </a:spcBef>
              <a:buFontTx/>
              <a:buNone/>
            </a:pPr>
            <a:r>
              <a:rPr lang="en-US" altLang="en-US" sz="800" dirty="0">
                <a:latin typeface="+mj-lt"/>
              </a:rPr>
              <a:t>GPS Latitude Ref                : North</a:t>
            </a:r>
          </a:p>
          <a:p>
            <a:pPr>
              <a:spcBef>
                <a:spcPct val="0"/>
              </a:spcBef>
              <a:buFontTx/>
              <a:buNone/>
            </a:pPr>
            <a:r>
              <a:rPr lang="en-US" altLang="en-US" sz="800" dirty="0">
                <a:latin typeface="+mj-lt"/>
              </a:rPr>
              <a:t>GPS Latitude                    : 35 </a:t>
            </a:r>
            <a:r>
              <a:rPr lang="en-US" altLang="en-US" sz="800" dirty="0" err="1">
                <a:latin typeface="+mj-lt"/>
              </a:rPr>
              <a:t>deg</a:t>
            </a:r>
            <a:r>
              <a:rPr lang="en-US" altLang="en-US" sz="800" dirty="0">
                <a:latin typeface="+mj-lt"/>
              </a:rPr>
              <a:t> 55' 2.24"</a:t>
            </a:r>
          </a:p>
          <a:p>
            <a:pPr>
              <a:spcBef>
                <a:spcPct val="0"/>
              </a:spcBef>
              <a:buFontTx/>
              <a:buNone/>
            </a:pPr>
            <a:r>
              <a:rPr lang="en-US" altLang="en-US" sz="800" dirty="0">
                <a:latin typeface="+mj-lt"/>
              </a:rPr>
              <a:t>GPS Longitude Ref               : West</a:t>
            </a:r>
          </a:p>
          <a:p>
            <a:pPr>
              <a:spcBef>
                <a:spcPct val="0"/>
              </a:spcBef>
              <a:buFontTx/>
              <a:buNone/>
            </a:pPr>
            <a:r>
              <a:rPr lang="en-US" altLang="en-US" sz="800" dirty="0">
                <a:latin typeface="+mj-lt"/>
              </a:rPr>
              <a:t>GPS Longitude                   : 79 </a:t>
            </a:r>
            <a:r>
              <a:rPr lang="en-US" altLang="en-US" sz="800" dirty="0" err="1">
                <a:latin typeface="+mj-lt"/>
              </a:rPr>
              <a:t>deg</a:t>
            </a:r>
            <a:r>
              <a:rPr lang="en-US" altLang="en-US" sz="800" dirty="0">
                <a:latin typeface="+mj-lt"/>
              </a:rPr>
              <a:t> 2' 57.55"</a:t>
            </a:r>
          </a:p>
          <a:p>
            <a:pPr>
              <a:spcBef>
                <a:spcPct val="0"/>
              </a:spcBef>
              <a:buFontTx/>
              <a:buNone/>
            </a:pPr>
            <a:r>
              <a:rPr lang="en-US" altLang="en-US" sz="800" dirty="0">
                <a:latin typeface="+mj-lt"/>
              </a:rPr>
              <a:t>GPS Altitude Ref                : Above Sea Level</a:t>
            </a:r>
          </a:p>
          <a:p>
            <a:pPr>
              <a:spcBef>
                <a:spcPct val="0"/>
              </a:spcBef>
              <a:buFontTx/>
              <a:buNone/>
            </a:pPr>
            <a:r>
              <a:rPr lang="en-US" altLang="en-US" sz="800" dirty="0">
                <a:latin typeface="+mj-lt"/>
              </a:rPr>
              <a:t>GPS Altitude                    : 0 m</a:t>
            </a:r>
          </a:p>
          <a:p>
            <a:pPr>
              <a:spcBef>
                <a:spcPct val="0"/>
              </a:spcBef>
              <a:buFontTx/>
              <a:buNone/>
            </a:pPr>
            <a:r>
              <a:rPr lang="en-US" altLang="en-US" sz="800" dirty="0">
                <a:latin typeface="+mj-lt"/>
              </a:rPr>
              <a:t>GPS Time Stamp                  : 19:18:06</a:t>
            </a:r>
          </a:p>
          <a:p>
            <a:pPr>
              <a:spcBef>
                <a:spcPct val="0"/>
              </a:spcBef>
              <a:buFontTx/>
              <a:buNone/>
            </a:pPr>
            <a:r>
              <a:rPr lang="en-US" altLang="en-US" sz="800" dirty="0">
                <a:latin typeface="+mj-lt"/>
              </a:rPr>
              <a:t>GPS Processing Method           : NETWORK</a:t>
            </a:r>
          </a:p>
          <a:p>
            <a:pPr>
              <a:spcBef>
                <a:spcPct val="0"/>
              </a:spcBef>
              <a:buFontTx/>
              <a:buNone/>
            </a:pPr>
            <a:r>
              <a:rPr lang="en-US" altLang="en-US" sz="800" dirty="0">
                <a:latin typeface="+mj-lt"/>
              </a:rPr>
              <a:t>GPS Date Stamp                  : 2013:08:23</a:t>
            </a:r>
          </a:p>
          <a:p>
            <a:pPr>
              <a:spcBef>
                <a:spcPct val="0"/>
              </a:spcBef>
              <a:buFontTx/>
              <a:buNone/>
            </a:pPr>
            <a:r>
              <a:rPr lang="en-US" altLang="en-US" sz="800" dirty="0">
                <a:latin typeface="+mj-lt"/>
              </a:rPr>
              <a:t>---- IFD0 ----</a:t>
            </a:r>
          </a:p>
          <a:p>
            <a:pPr>
              <a:spcBef>
                <a:spcPct val="0"/>
              </a:spcBef>
              <a:buFontTx/>
              <a:buNone/>
            </a:pPr>
            <a:r>
              <a:rPr lang="en-US" altLang="en-US" sz="800" dirty="0">
                <a:latin typeface="+mj-lt"/>
              </a:rPr>
              <a:t>Orientation                     : Unknown (0)</a:t>
            </a:r>
          </a:p>
          <a:p>
            <a:pPr>
              <a:spcBef>
                <a:spcPct val="0"/>
              </a:spcBef>
              <a:buFontTx/>
              <a:buNone/>
            </a:pPr>
            <a:r>
              <a:rPr lang="en-US" altLang="en-US" sz="800" dirty="0">
                <a:latin typeface="+mj-lt"/>
              </a:rPr>
              <a:t>Camera Model Name               : Galaxy Nexus</a:t>
            </a:r>
          </a:p>
          <a:p>
            <a:pPr>
              <a:spcBef>
                <a:spcPct val="0"/>
              </a:spcBef>
              <a:buFontTx/>
              <a:buNone/>
            </a:pPr>
            <a:r>
              <a:rPr lang="en-US" altLang="en-US" sz="800" dirty="0">
                <a:latin typeface="+mj-lt"/>
              </a:rPr>
              <a:t>Modify Date                     : 2013:08:23 15:18:11</a:t>
            </a:r>
          </a:p>
          <a:p>
            <a:pPr>
              <a:spcBef>
                <a:spcPct val="0"/>
              </a:spcBef>
              <a:buFontTx/>
              <a:buNone/>
            </a:pPr>
            <a:r>
              <a:rPr lang="en-US" altLang="en-US" sz="800" dirty="0">
                <a:latin typeface="+mj-lt"/>
              </a:rPr>
              <a:t>Y </a:t>
            </a:r>
            <a:r>
              <a:rPr lang="en-US" altLang="en-US" sz="800" dirty="0" err="1">
                <a:latin typeface="+mj-lt"/>
              </a:rPr>
              <a:t>Cb</a:t>
            </a:r>
            <a:r>
              <a:rPr lang="en-US" altLang="en-US" sz="800" dirty="0">
                <a:latin typeface="+mj-lt"/>
              </a:rPr>
              <a:t> Cr Positioning             : Centered</a:t>
            </a:r>
          </a:p>
          <a:p>
            <a:pPr>
              <a:spcBef>
                <a:spcPct val="0"/>
              </a:spcBef>
              <a:buFontTx/>
              <a:buNone/>
            </a:pPr>
            <a:r>
              <a:rPr lang="en-US" altLang="en-US" sz="800" dirty="0">
                <a:latin typeface="+mj-lt"/>
              </a:rPr>
              <a:t>Y Resolution                    : 72</a:t>
            </a:r>
          </a:p>
          <a:p>
            <a:pPr>
              <a:spcBef>
                <a:spcPct val="0"/>
              </a:spcBef>
              <a:buFontTx/>
              <a:buNone/>
            </a:pPr>
            <a:r>
              <a:rPr lang="en-US" altLang="en-US" sz="800" dirty="0">
                <a:latin typeface="+mj-lt"/>
              </a:rPr>
              <a:t>Resolution Unit                 : inches</a:t>
            </a:r>
          </a:p>
          <a:p>
            <a:pPr>
              <a:spcBef>
                <a:spcPct val="0"/>
              </a:spcBef>
              <a:buFontTx/>
              <a:buNone/>
            </a:pPr>
            <a:r>
              <a:rPr lang="en-US" altLang="en-US" sz="800" dirty="0">
                <a:latin typeface="+mj-lt"/>
              </a:rPr>
              <a:t>X Resolution                    : 72</a:t>
            </a:r>
          </a:p>
          <a:p>
            <a:pPr>
              <a:spcBef>
                <a:spcPct val="0"/>
              </a:spcBef>
              <a:buFontTx/>
              <a:buNone/>
            </a:pPr>
            <a:r>
              <a:rPr lang="en-US" altLang="en-US" sz="800" dirty="0">
                <a:latin typeface="+mj-lt"/>
              </a:rPr>
              <a:t>Make                            : Samsung</a:t>
            </a:r>
          </a:p>
          <a:p>
            <a:pPr>
              <a:spcBef>
                <a:spcPct val="0"/>
              </a:spcBef>
              <a:buFontTx/>
              <a:buNone/>
            </a:pPr>
            <a:r>
              <a:rPr lang="en-US" altLang="en-US" sz="800" dirty="0">
                <a:latin typeface="+mj-lt"/>
              </a:rPr>
              <a:t>---- </a:t>
            </a:r>
            <a:r>
              <a:rPr lang="en-US" altLang="en-US" sz="800" dirty="0" err="1">
                <a:latin typeface="+mj-lt"/>
              </a:rPr>
              <a:t>ExifIFD</a:t>
            </a:r>
            <a:r>
              <a:rPr lang="en-US" altLang="en-US" sz="800" dirty="0">
                <a:latin typeface="+mj-lt"/>
              </a:rPr>
              <a:t> ----</a:t>
            </a:r>
          </a:p>
          <a:p>
            <a:pPr>
              <a:spcBef>
                <a:spcPct val="0"/>
              </a:spcBef>
              <a:buFontTx/>
              <a:buNone/>
            </a:pPr>
            <a:r>
              <a:rPr lang="en-US" altLang="en-US" sz="800" dirty="0">
                <a:latin typeface="+mj-lt"/>
              </a:rPr>
              <a:t>Create Date                     : 2013:08:23 15:18:11</a:t>
            </a:r>
          </a:p>
          <a:p>
            <a:pPr>
              <a:spcBef>
                <a:spcPct val="0"/>
              </a:spcBef>
              <a:buFontTx/>
              <a:buNone/>
            </a:pPr>
            <a:r>
              <a:rPr lang="en-US" altLang="en-US" sz="800" dirty="0">
                <a:latin typeface="+mj-lt"/>
              </a:rPr>
              <a:t>Date/Time Original              : 2013:08:23 15:18:11</a:t>
            </a:r>
          </a:p>
          <a:p>
            <a:pPr>
              <a:spcBef>
                <a:spcPct val="0"/>
              </a:spcBef>
              <a:buFontTx/>
              <a:buNone/>
            </a:pPr>
            <a:r>
              <a:rPr lang="en-US" altLang="en-US" sz="800" dirty="0" err="1">
                <a:latin typeface="+mj-lt"/>
              </a:rPr>
              <a:t>Exif</a:t>
            </a:r>
            <a:r>
              <a:rPr lang="en-US" altLang="en-US" sz="800" dirty="0">
                <a:latin typeface="+mj-lt"/>
              </a:rPr>
              <a:t> Version                    : 0220</a:t>
            </a:r>
          </a:p>
          <a:p>
            <a:pPr>
              <a:spcBef>
                <a:spcPct val="0"/>
              </a:spcBef>
              <a:buFontTx/>
              <a:buNone/>
            </a:pPr>
            <a:r>
              <a:rPr lang="en-US" altLang="en-US" sz="800" dirty="0">
                <a:latin typeface="+mj-lt"/>
              </a:rPr>
              <a:t>Flash Energy                    : 0</a:t>
            </a:r>
          </a:p>
          <a:p>
            <a:pPr>
              <a:spcBef>
                <a:spcPct val="0"/>
              </a:spcBef>
              <a:buFontTx/>
              <a:buNone/>
            </a:pPr>
            <a:r>
              <a:rPr lang="en-US" altLang="en-US" sz="800" dirty="0">
                <a:latin typeface="+mj-lt"/>
              </a:rPr>
              <a:t>Image Unique ID                 : OAEL01</a:t>
            </a:r>
          </a:p>
          <a:p>
            <a:pPr>
              <a:spcBef>
                <a:spcPct val="0"/>
              </a:spcBef>
              <a:buFontTx/>
              <a:buNone/>
            </a:pPr>
            <a:r>
              <a:rPr lang="en-US" altLang="en-US" sz="800" dirty="0">
                <a:latin typeface="+mj-lt"/>
              </a:rPr>
              <a:t>Exposure Time                   : 1/17</a:t>
            </a:r>
          </a:p>
          <a:p>
            <a:pPr>
              <a:spcBef>
                <a:spcPct val="0"/>
              </a:spcBef>
              <a:buFontTx/>
              <a:buNone/>
            </a:pPr>
            <a:r>
              <a:rPr lang="en-US" altLang="en-US" sz="800" dirty="0">
                <a:latin typeface="+mj-lt"/>
              </a:rPr>
              <a:t>ISO                             : 125, 0, 0</a:t>
            </a:r>
          </a:p>
        </p:txBody>
      </p:sp>
    </p:spTree>
    <p:extLst>
      <p:ext uri="{BB962C8B-B14F-4D97-AF65-F5344CB8AC3E}">
        <p14:creationId xmlns:p14="http://schemas.microsoft.com/office/powerpoint/2010/main" val="33471511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87474" y="-39246"/>
            <a:ext cx="8229600" cy="531109"/>
          </a:xfrm>
        </p:spPr>
        <p:txBody>
          <a:bodyPr/>
          <a:lstStyle/>
          <a:p>
            <a:r>
              <a:rPr lang="en-US" altLang="en-US" sz="1400" b="1" dirty="0" smtClean="0"/>
              <a:t>Example of EXIF Metadata from a JPEG File (Generated Using </a:t>
            </a:r>
            <a:r>
              <a:rPr lang="en-US" altLang="en-US" sz="1400" b="1" dirty="0" err="1" smtClean="0"/>
              <a:t>exiftool</a:t>
            </a:r>
            <a:r>
              <a:rPr lang="en-US" altLang="en-US" sz="1400" b="1" dirty="0" smtClean="0"/>
              <a:t>*)</a:t>
            </a:r>
          </a:p>
        </p:txBody>
      </p:sp>
      <p:sp>
        <p:nvSpPr>
          <p:cNvPr id="74756" name="TextBox 3"/>
          <p:cNvSpPr txBox="1">
            <a:spLocks noChangeArrowheads="1"/>
          </p:cNvSpPr>
          <p:nvPr/>
        </p:nvSpPr>
        <p:spPr bwMode="auto">
          <a:xfrm>
            <a:off x="4519613" y="457200"/>
            <a:ext cx="3763962"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dirty="0">
                <a:latin typeface="Arial" panose="020B0604020202020204" pitchFamily="34" charset="0"/>
              </a:rPr>
              <a:t>Scene Type                      : Directly photographed</a:t>
            </a:r>
          </a:p>
          <a:p>
            <a:pPr>
              <a:spcBef>
                <a:spcPct val="0"/>
              </a:spcBef>
              <a:buFontTx/>
              <a:buNone/>
            </a:pPr>
            <a:r>
              <a:rPr lang="en-US" altLang="en-US" sz="800" dirty="0">
                <a:latin typeface="Arial" panose="020B0604020202020204" pitchFamily="34" charset="0"/>
              </a:rPr>
              <a:t>Exposure Index                  : </a:t>
            </a:r>
            <a:r>
              <a:rPr lang="en-US" altLang="en-US" sz="800" dirty="0" err="1">
                <a:latin typeface="Arial" panose="020B0604020202020204" pitchFamily="34" charset="0"/>
              </a:rPr>
              <a:t>undef</a:t>
            </a:r>
            <a:endParaRPr lang="en-US" altLang="en-US" sz="800" dirty="0">
              <a:latin typeface="Arial" panose="020B0604020202020204" pitchFamily="34" charset="0"/>
            </a:endParaRPr>
          </a:p>
          <a:p>
            <a:pPr>
              <a:spcBef>
                <a:spcPct val="0"/>
              </a:spcBef>
              <a:buFontTx/>
              <a:buNone/>
            </a:pPr>
            <a:r>
              <a:rPr lang="en-US" altLang="en-US" sz="800" dirty="0">
                <a:latin typeface="Arial" panose="020B0604020202020204" pitchFamily="34" charset="0"/>
              </a:rPr>
              <a:t>Components Configuration        : Y, </a:t>
            </a:r>
            <a:r>
              <a:rPr lang="en-US" altLang="en-US" sz="800" dirty="0" err="1">
                <a:latin typeface="Arial" panose="020B0604020202020204" pitchFamily="34" charset="0"/>
              </a:rPr>
              <a:t>Cb</a:t>
            </a:r>
            <a:r>
              <a:rPr lang="en-US" altLang="en-US" sz="800" dirty="0">
                <a:latin typeface="Arial" panose="020B0604020202020204" pitchFamily="34" charset="0"/>
              </a:rPr>
              <a:t>, Cr, -</a:t>
            </a:r>
          </a:p>
          <a:p>
            <a:pPr>
              <a:spcBef>
                <a:spcPct val="0"/>
              </a:spcBef>
              <a:buFontTx/>
              <a:buNone/>
            </a:pPr>
            <a:r>
              <a:rPr lang="en-US" altLang="en-US" sz="800" dirty="0">
                <a:latin typeface="Arial" panose="020B0604020202020204" pitchFamily="34" charset="0"/>
              </a:rPr>
              <a:t>F Number                        : 2.8</a:t>
            </a:r>
          </a:p>
          <a:p>
            <a:pPr>
              <a:spcBef>
                <a:spcPct val="0"/>
              </a:spcBef>
              <a:buFontTx/>
              <a:buNone/>
            </a:pPr>
            <a:r>
              <a:rPr lang="en-US" altLang="en-US" sz="800" dirty="0">
                <a:latin typeface="Arial" panose="020B0604020202020204" pitchFamily="34" charset="0"/>
              </a:rPr>
              <a:t>Compressed Bits Per Pixel       : 0</a:t>
            </a:r>
          </a:p>
          <a:p>
            <a:pPr>
              <a:spcBef>
                <a:spcPct val="0"/>
              </a:spcBef>
              <a:buFontTx/>
              <a:buNone/>
            </a:pPr>
            <a:r>
              <a:rPr lang="en-US" altLang="en-US" sz="800" dirty="0">
                <a:latin typeface="Arial" panose="020B0604020202020204" pitchFamily="34" charset="0"/>
              </a:rPr>
              <a:t>Sensing Method                  : One-chip color area</a:t>
            </a:r>
          </a:p>
          <a:p>
            <a:pPr>
              <a:spcBef>
                <a:spcPct val="0"/>
              </a:spcBef>
              <a:buFontTx/>
              <a:buNone/>
            </a:pPr>
            <a:r>
              <a:rPr lang="en-US" altLang="en-US" sz="800" dirty="0">
                <a:latin typeface="Arial" panose="020B0604020202020204" pitchFamily="34" charset="0"/>
              </a:rPr>
              <a:t>Exposure Program                : Aperture-priority AE</a:t>
            </a:r>
          </a:p>
          <a:p>
            <a:pPr>
              <a:spcBef>
                <a:spcPct val="0"/>
              </a:spcBef>
              <a:buFontTx/>
              <a:buNone/>
            </a:pPr>
            <a:r>
              <a:rPr lang="en-US" altLang="en-US" sz="800" dirty="0">
                <a:latin typeface="Arial" panose="020B0604020202020204" pitchFamily="34" charset="0"/>
              </a:rPr>
              <a:t>Aperture Value                  : 2.6</a:t>
            </a:r>
          </a:p>
          <a:p>
            <a:pPr>
              <a:spcBef>
                <a:spcPct val="0"/>
              </a:spcBef>
              <a:buFontTx/>
              <a:buNone/>
            </a:pPr>
            <a:r>
              <a:rPr lang="en-US" altLang="en-US" sz="800" dirty="0">
                <a:latin typeface="Arial" panose="020B0604020202020204" pitchFamily="34" charset="0"/>
              </a:rPr>
              <a:t>Brightness Value                : 0</a:t>
            </a:r>
          </a:p>
          <a:p>
            <a:pPr>
              <a:spcBef>
                <a:spcPct val="0"/>
              </a:spcBef>
              <a:buFontTx/>
              <a:buNone/>
            </a:pPr>
            <a:r>
              <a:rPr lang="en-US" altLang="en-US" sz="800" dirty="0">
                <a:latin typeface="Arial" panose="020B0604020202020204" pitchFamily="34" charset="0"/>
              </a:rPr>
              <a:t>Subject Distance Range          : Unknown</a:t>
            </a:r>
          </a:p>
          <a:p>
            <a:pPr>
              <a:spcBef>
                <a:spcPct val="0"/>
              </a:spcBef>
              <a:buFontTx/>
              <a:buNone/>
            </a:pPr>
            <a:r>
              <a:rPr lang="en-US" altLang="en-US" sz="800" dirty="0">
                <a:latin typeface="Arial" panose="020B0604020202020204" pitchFamily="34" charset="0"/>
              </a:rPr>
              <a:t>Shutter Speed Value             : 1/15</a:t>
            </a:r>
          </a:p>
          <a:p>
            <a:pPr>
              <a:spcBef>
                <a:spcPct val="0"/>
              </a:spcBef>
              <a:buFontTx/>
              <a:buNone/>
            </a:pPr>
            <a:r>
              <a:rPr lang="en-US" altLang="en-US" sz="800" dirty="0">
                <a:latin typeface="Arial" panose="020B0604020202020204" pitchFamily="34" charset="0"/>
              </a:rPr>
              <a:t>Subject Distance                : 0 m</a:t>
            </a:r>
          </a:p>
          <a:p>
            <a:pPr>
              <a:spcBef>
                <a:spcPct val="0"/>
              </a:spcBef>
              <a:buFontTx/>
              <a:buNone/>
            </a:pPr>
            <a:r>
              <a:rPr lang="en-US" altLang="en-US" sz="800" dirty="0">
                <a:latin typeface="Arial" panose="020B0604020202020204" pitchFamily="34" charset="0"/>
              </a:rPr>
              <a:t>Saturation                      : Normal</a:t>
            </a:r>
          </a:p>
          <a:p>
            <a:pPr>
              <a:spcBef>
                <a:spcPct val="0"/>
              </a:spcBef>
              <a:buFontTx/>
              <a:buNone/>
            </a:pPr>
            <a:r>
              <a:rPr lang="en-US" altLang="en-US" sz="800" dirty="0">
                <a:latin typeface="Arial" panose="020B0604020202020204" pitchFamily="34" charset="0"/>
              </a:rPr>
              <a:t>Color Space                     : </a:t>
            </a:r>
            <a:r>
              <a:rPr lang="en-US" altLang="en-US" sz="800" dirty="0" err="1">
                <a:latin typeface="Arial" panose="020B0604020202020204" pitchFamily="34" charset="0"/>
              </a:rPr>
              <a:t>sRGB</a:t>
            </a:r>
            <a:endParaRPr lang="en-US" altLang="en-US" sz="800" dirty="0">
              <a:latin typeface="Arial" panose="020B0604020202020204" pitchFamily="34" charset="0"/>
            </a:endParaRPr>
          </a:p>
          <a:p>
            <a:pPr>
              <a:spcBef>
                <a:spcPct val="0"/>
              </a:spcBef>
              <a:buFontTx/>
              <a:buNone/>
            </a:pPr>
            <a:r>
              <a:rPr lang="en-US" altLang="en-US" sz="800" dirty="0">
                <a:latin typeface="Arial" panose="020B0604020202020204" pitchFamily="34" charset="0"/>
              </a:rPr>
              <a:t>Contrast                        : Normal</a:t>
            </a:r>
          </a:p>
          <a:p>
            <a:pPr>
              <a:spcBef>
                <a:spcPct val="0"/>
              </a:spcBef>
              <a:buFontTx/>
              <a:buNone/>
            </a:pPr>
            <a:r>
              <a:rPr lang="en-US" altLang="en-US" sz="800" dirty="0">
                <a:latin typeface="Arial" panose="020B0604020202020204" pitchFamily="34" charset="0"/>
              </a:rPr>
              <a:t>Metering Mode                   : Multi-spot</a:t>
            </a:r>
          </a:p>
          <a:p>
            <a:pPr>
              <a:spcBef>
                <a:spcPct val="0"/>
              </a:spcBef>
              <a:buFontTx/>
              <a:buNone/>
            </a:pPr>
            <a:r>
              <a:rPr lang="en-US" altLang="en-US" sz="800" dirty="0" err="1">
                <a:latin typeface="Arial" panose="020B0604020202020204" pitchFamily="34" charset="0"/>
              </a:rPr>
              <a:t>Flashpix</a:t>
            </a:r>
            <a:r>
              <a:rPr lang="en-US" altLang="en-US" sz="800" dirty="0">
                <a:latin typeface="Arial" panose="020B0604020202020204" pitchFamily="34" charset="0"/>
              </a:rPr>
              <a:t> Version                : </a:t>
            </a:r>
          </a:p>
          <a:p>
            <a:pPr>
              <a:spcBef>
                <a:spcPct val="0"/>
              </a:spcBef>
              <a:buFontTx/>
              <a:buNone/>
            </a:pPr>
            <a:r>
              <a:rPr lang="en-US" altLang="en-US" sz="800" dirty="0">
                <a:latin typeface="Arial" panose="020B0604020202020204" pitchFamily="34" charset="0"/>
              </a:rPr>
              <a:t>Exposure Compensation           : 0</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Image Height               : 1944</a:t>
            </a:r>
          </a:p>
          <a:p>
            <a:pPr>
              <a:spcBef>
                <a:spcPct val="0"/>
              </a:spcBef>
              <a:buFontTx/>
              <a:buNone/>
            </a:pPr>
            <a:r>
              <a:rPr lang="en-US" altLang="en-US" sz="800" dirty="0">
                <a:latin typeface="Arial" panose="020B0604020202020204" pitchFamily="34" charset="0"/>
              </a:rPr>
              <a:t>Max Aperture Value              : 2.6</a:t>
            </a:r>
          </a:p>
          <a:p>
            <a:pPr>
              <a:spcBef>
                <a:spcPct val="0"/>
              </a:spcBef>
              <a:buFontTx/>
              <a:buNone/>
            </a:pPr>
            <a:r>
              <a:rPr lang="en-US" altLang="en-US" sz="800" dirty="0">
                <a:latin typeface="Arial" panose="020B0604020202020204" pitchFamily="34" charset="0"/>
              </a:rPr>
              <a:t>Sharpness                       : Normal</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Image Width                : 2592</a:t>
            </a:r>
          </a:p>
          <a:p>
            <a:pPr>
              <a:spcBef>
                <a:spcPct val="0"/>
              </a:spcBef>
              <a:buFontTx/>
              <a:buNone/>
            </a:pPr>
            <a:r>
              <a:rPr lang="en-US" altLang="en-US" sz="800" dirty="0">
                <a:latin typeface="Arial" panose="020B0604020202020204" pitchFamily="34" charset="0"/>
              </a:rPr>
              <a:t>Focal Length                    : 3.4 mm</a:t>
            </a:r>
          </a:p>
          <a:p>
            <a:pPr>
              <a:spcBef>
                <a:spcPct val="0"/>
              </a:spcBef>
              <a:buFontTx/>
              <a:buNone/>
            </a:pPr>
            <a:r>
              <a:rPr lang="en-US" altLang="en-US" sz="800" dirty="0">
                <a:latin typeface="Arial" panose="020B0604020202020204" pitchFamily="34" charset="0"/>
              </a:rPr>
              <a:t>Digital Zoom Ratio              : 1</a:t>
            </a:r>
          </a:p>
          <a:p>
            <a:pPr>
              <a:spcBef>
                <a:spcPct val="0"/>
              </a:spcBef>
              <a:buFontTx/>
              <a:buNone/>
            </a:pPr>
            <a:r>
              <a:rPr lang="en-US" altLang="en-US" sz="800" dirty="0">
                <a:latin typeface="Arial" panose="020B0604020202020204" pitchFamily="34" charset="0"/>
              </a:rPr>
              <a:t>Light Source                    : Fluorescent</a:t>
            </a:r>
          </a:p>
          <a:p>
            <a:pPr>
              <a:spcBef>
                <a:spcPct val="0"/>
              </a:spcBef>
              <a:buFontTx/>
              <a:buNone/>
            </a:pPr>
            <a:r>
              <a:rPr lang="en-US" altLang="en-US" sz="800" dirty="0">
                <a:latin typeface="Arial" panose="020B0604020202020204" pitchFamily="34" charset="0"/>
              </a:rPr>
              <a:t>Scene Capture Type              : Standard</a:t>
            </a:r>
          </a:p>
          <a:p>
            <a:pPr>
              <a:spcBef>
                <a:spcPct val="0"/>
              </a:spcBef>
              <a:buFontTx/>
              <a:buNone/>
            </a:pPr>
            <a:r>
              <a:rPr lang="en-US" altLang="en-US" sz="800" dirty="0">
                <a:latin typeface="Arial" panose="020B0604020202020204" pitchFamily="34" charset="0"/>
              </a:rPr>
              <a:t>Flash                           : Off, Did not fire</a:t>
            </a:r>
          </a:p>
          <a:p>
            <a:pPr>
              <a:spcBef>
                <a:spcPct val="0"/>
              </a:spcBef>
              <a:buFontTx/>
              <a:buNone/>
            </a:pPr>
            <a:r>
              <a:rPr lang="en-US" altLang="en-US" sz="800" dirty="0">
                <a:latin typeface="Arial" panose="020B0604020202020204" pitchFamily="34" charset="0"/>
              </a:rPr>
              <a:t>Custom Rendered                 : Custom</a:t>
            </a:r>
          </a:p>
          <a:p>
            <a:pPr>
              <a:spcBef>
                <a:spcPct val="0"/>
              </a:spcBef>
              <a:buFontTx/>
              <a:buNone/>
            </a:pPr>
            <a:r>
              <a:rPr lang="en-US" altLang="en-US" sz="800" dirty="0">
                <a:latin typeface="Arial" panose="020B0604020202020204" pitchFamily="34" charset="0"/>
              </a:rPr>
              <a:t>White Balance                   : Auto</a:t>
            </a:r>
          </a:p>
          <a:p>
            <a:pPr>
              <a:spcBef>
                <a:spcPct val="0"/>
              </a:spcBef>
              <a:buFontTx/>
              <a:buNone/>
            </a:pPr>
            <a:r>
              <a:rPr lang="en-US" altLang="en-US" sz="800" dirty="0">
                <a:latin typeface="Arial" panose="020B0604020202020204" pitchFamily="34" charset="0"/>
              </a:rPr>
              <a:t>Exposure Mode                   : Auto</a:t>
            </a:r>
          </a:p>
          <a:p>
            <a:pPr>
              <a:spcBef>
                <a:spcPct val="0"/>
              </a:spcBef>
              <a:buFontTx/>
              <a:buNone/>
            </a:pPr>
            <a:r>
              <a:rPr lang="en-US" altLang="en-US" sz="800" dirty="0">
                <a:latin typeface="Arial" panose="020B0604020202020204" pitchFamily="34" charset="0"/>
              </a:rPr>
              <a:t>---- IFD1 ----</a:t>
            </a:r>
          </a:p>
          <a:p>
            <a:pPr>
              <a:spcBef>
                <a:spcPct val="0"/>
              </a:spcBef>
              <a:buFontTx/>
              <a:buNone/>
            </a:pPr>
            <a:r>
              <a:rPr lang="en-US" altLang="en-US" sz="800" dirty="0">
                <a:latin typeface="Arial" panose="020B0604020202020204" pitchFamily="34" charset="0"/>
              </a:rPr>
              <a:t>Compression                     : JPEG (old-style)</a:t>
            </a:r>
          </a:p>
          <a:p>
            <a:pPr>
              <a:spcBef>
                <a:spcPct val="0"/>
              </a:spcBef>
              <a:buFontTx/>
              <a:buNone/>
            </a:pPr>
            <a:r>
              <a:rPr lang="en-US" altLang="en-US" sz="800" dirty="0">
                <a:latin typeface="Arial" panose="020B0604020202020204" pitchFamily="34" charset="0"/>
              </a:rPr>
              <a:t>Image Width                     : 160</a:t>
            </a:r>
          </a:p>
          <a:p>
            <a:pPr>
              <a:spcBef>
                <a:spcPct val="0"/>
              </a:spcBef>
              <a:buFontTx/>
              <a:buNone/>
            </a:pPr>
            <a:r>
              <a:rPr lang="en-US" altLang="en-US" sz="800" dirty="0">
                <a:latin typeface="Arial" panose="020B0604020202020204" pitchFamily="34" charset="0"/>
              </a:rPr>
              <a:t>Image Height                    : 120</a:t>
            </a:r>
          </a:p>
          <a:p>
            <a:pPr>
              <a:spcBef>
                <a:spcPct val="0"/>
              </a:spcBef>
              <a:buFontTx/>
              <a:buNone/>
            </a:pPr>
            <a:r>
              <a:rPr lang="en-US" altLang="en-US" sz="800" dirty="0">
                <a:latin typeface="Arial" panose="020B0604020202020204" pitchFamily="34" charset="0"/>
              </a:rPr>
              <a:t>Thumbnail Offset                : 1239</a:t>
            </a:r>
          </a:p>
          <a:p>
            <a:pPr>
              <a:spcBef>
                <a:spcPct val="0"/>
              </a:spcBef>
              <a:buFontTx/>
              <a:buNone/>
            </a:pPr>
            <a:r>
              <a:rPr lang="en-US" altLang="en-US" sz="800" dirty="0">
                <a:latin typeface="Arial" panose="020B0604020202020204" pitchFamily="34" charset="0"/>
              </a:rPr>
              <a:t>Thumbnail Length                : 7164</a:t>
            </a:r>
          </a:p>
          <a:p>
            <a:pPr>
              <a:spcBef>
                <a:spcPct val="0"/>
              </a:spcBef>
              <a:buFontTx/>
              <a:buNone/>
            </a:pPr>
            <a:r>
              <a:rPr lang="en-US" altLang="en-US" sz="800" dirty="0">
                <a:latin typeface="Arial" panose="020B0604020202020204" pitchFamily="34" charset="0"/>
              </a:rPr>
              <a:t>---- Composite ----</a:t>
            </a:r>
          </a:p>
          <a:p>
            <a:pPr>
              <a:spcBef>
                <a:spcPct val="0"/>
              </a:spcBef>
              <a:buFontTx/>
              <a:buNone/>
            </a:pPr>
            <a:r>
              <a:rPr lang="en-US" altLang="en-US" sz="800" dirty="0">
                <a:latin typeface="Arial" panose="020B0604020202020204" pitchFamily="34" charset="0"/>
              </a:rPr>
              <a:t>Aperture                        : 2.8</a:t>
            </a:r>
          </a:p>
          <a:p>
            <a:pPr>
              <a:spcBef>
                <a:spcPct val="0"/>
              </a:spcBef>
              <a:buFontTx/>
              <a:buNone/>
            </a:pPr>
            <a:r>
              <a:rPr lang="en-US" altLang="en-US" sz="800" dirty="0">
                <a:latin typeface="Arial" panose="020B0604020202020204" pitchFamily="34" charset="0"/>
              </a:rPr>
              <a:t>GPS Altitude                    : 0 m Above Sea Level</a:t>
            </a:r>
          </a:p>
          <a:p>
            <a:pPr>
              <a:spcBef>
                <a:spcPct val="0"/>
              </a:spcBef>
              <a:buFontTx/>
              <a:buNone/>
            </a:pPr>
            <a:r>
              <a:rPr lang="en-US" altLang="en-US" sz="800" dirty="0">
                <a:latin typeface="Arial" panose="020B0604020202020204" pitchFamily="34" charset="0"/>
              </a:rPr>
              <a:t>GPS Date/Time                   : 2013:08:23 19:18:06Z</a:t>
            </a:r>
          </a:p>
          <a:p>
            <a:pPr>
              <a:spcBef>
                <a:spcPct val="0"/>
              </a:spcBef>
              <a:buFontTx/>
              <a:buNone/>
            </a:pPr>
            <a:r>
              <a:rPr lang="en-US" altLang="en-US" sz="800" dirty="0">
                <a:latin typeface="Arial" panose="020B0604020202020204" pitchFamily="34" charset="0"/>
              </a:rPr>
              <a:t>GPS Latitude                    : 35 </a:t>
            </a:r>
            <a:r>
              <a:rPr lang="en-US" altLang="en-US" sz="800" dirty="0" err="1">
                <a:latin typeface="Arial" panose="020B0604020202020204" pitchFamily="34" charset="0"/>
              </a:rPr>
              <a:t>deg</a:t>
            </a:r>
            <a:r>
              <a:rPr lang="en-US" altLang="en-US" sz="800" dirty="0">
                <a:latin typeface="Arial" panose="020B0604020202020204" pitchFamily="34" charset="0"/>
              </a:rPr>
              <a:t> 55' 2.24" N</a:t>
            </a:r>
          </a:p>
          <a:p>
            <a:pPr>
              <a:spcBef>
                <a:spcPct val="0"/>
              </a:spcBef>
              <a:buFontTx/>
              <a:buNone/>
            </a:pPr>
            <a:r>
              <a:rPr lang="en-US" altLang="en-US" sz="800" dirty="0">
                <a:latin typeface="Arial" panose="020B0604020202020204" pitchFamily="34" charset="0"/>
              </a:rPr>
              <a:t>GPS Longitude                   : 79 </a:t>
            </a:r>
            <a:r>
              <a:rPr lang="en-US" altLang="en-US" sz="800" dirty="0" err="1">
                <a:latin typeface="Arial" panose="020B0604020202020204" pitchFamily="34" charset="0"/>
              </a:rPr>
              <a:t>deg</a:t>
            </a:r>
            <a:r>
              <a:rPr lang="en-US" altLang="en-US" sz="800" dirty="0">
                <a:latin typeface="Arial" panose="020B0604020202020204" pitchFamily="34" charset="0"/>
              </a:rPr>
              <a:t> 2' 57.55" W</a:t>
            </a:r>
          </a:p>
          <a:p>
            <a:pPr>
              <a:spcBef>
                <a:spcPct val="0"/>
              </a:spcBef>
              <a:buFontTx/>
              <a:buNone/>
            </a:pPr>
            <a:r>
              <a:rPr lang="en-US" altLang="en-US" sz="800" dirty="0">
                <a:latin typeface="Arial" panose="020B0604020202020204" pitchFamily="34" charset="0"/>
              </a:rPr>
              <a:t>GPS Position                    : 35 </a:t>
            </a:r>
            <a:r>
              <a:rPr lang="en-US" altLang="en-US" sz="800" dirty="0" err="1">
                <a:latin typeface="Arial" panose="020B0604020202020204" pitchFamily="34" charset="0"/>
              </a:rPr>
              <a:t>deg</a:t>
            </a:r>
            <a:r>
              <a:rPr lang="en-US" altLang="en-US" sz="800" dirty="0">
                <a:latin typeface="Arial" panose="020B0604020202020204" pitchFamily="34" charset="0"/>
              </a:rPr>
              <a:t> 55' 2.24" N, 79 </a:t>
            </a:r>
            <a:r>
              <a:rPr lang="en-US" altLang="en-US" sz="800" dirty="0" err="1">
                <a:latin typeface="Arial" panose="020B0604020202020204" pitchFamily="34" charset="0"/>
              </a:rPr>
              <a:t>deg</a:t>
            </a:r>
            <a:r>
              <a:rPr lang="en-US" altLang="en-US" sz="800" dirty="0">
                <a:latin typeface="Arial" panose="020B0604020202020204" pitchFamily="34" charset="0"/>
              </a:rPr>
              <a:t> 2' 57.55" W</a:t>
            </a:r>
          </a:p>
          <a:p>
            <a:pPr>
              <a:spcBef>
                <a:spcPct val="0"/>
              </a:spcBef>
              <a:buFontTx/>
              <a:buNone/>
            </a:pPr>
            <a:r>
              <a:rPr lang="en-US" altLang="en-US" sz="800" dirty="0">
                <a:latin typeface="Arial" panose="020B0604020202020204" pitchFamily="34" charset="0"/>
              </a:rPr>
              <a:t>Image Size                      : 2592x1944</a:t>
            </a:r>
          </a:p>
          <a:p>
            <a:pPr>
              <a:spcBef>
                <a:spcPct val="0"/>
              </a:spcBef>
              <a:buFontTx/>
              <a:buNone/>
            </a:pPr>
            <a:r>
              <a:rPr lang="en-US" altLang="en-US" sz="800" dirty="0">
                <a:latin typeface="Arial" panose="020B0604020202020204" pitchFamily="34" charset="0"/>
              </a:rPr>
              <a:t>Shutter Speed                   : 1/17</a:t>
            </a:r>
          </a:p>
          <a:p>
            <a:pPr>
              <a:spcBef>
                <a:spcPct val="0"/>
              </a:spcBef>
              <a:buFontTx/>
              <a:buNone/>
            </a:pPr>
            <a:r>
              <a:rPr lang="en-US" altLang="en-US" sz="800" dirty="0">
                <a:latin typeface="Arial" panose="020B0604020202020204" pitchFamily="34" charset="0"/>
              </a:rPr>
              <a:t>Thumbnail Image                 : (Binary data 7164 bytes, use -b option to extract)</a:t>
            </a:r>
          </a:p>
          <a:p>
            <a:pPr>
              <a:spcBef>
                <a:spcPct val="0"/>
              </a:spcBef>
              <a:buFontTx/>
              <a:buNone/>
            </a:pPr>
            <a:r>
              <a:rPr lang="en-US" altLang="en-US" sz="800" dirty="0">
                <a:latin typeface="Arial" panose="020B0604020202020204" pitchFamily="34" charset="0"/>
              </a:rPr>
              <a:t>Focal Length                    : 3.4 mm</a:t>
            </a:r>
          </a:p>
          <a:p>
            <a:pPr>
              <a:spcBef>
                <a:spcPct val="0"/>
              </a:spcBef>
              <a:buFontTx/>
              <a:buNone/>
            </a:pPr>
            <a:r>
              <a:rPr lang="en-US" altLang="en-US" sz="800" dirty="0">
                <a:latin typeface="Arial" panose="020B0604020202020204" pitchFamily="34" charset="0"/>
              </a:rPr>
              <a:t>Light Value                     : 6.7</a:t>
            </a:r>
          </a:p>
        </p:txBody>
      </p:sp>
      <p:sp>
        <p:nvSpPr>
          <p:cNvPr id="6" name="Rounded Rectangle 5"/>
          <p:cNvSpPr/>
          <p:nvPr/>
        </p:nvSpPr>
        <p:spPr>
          <a:xfrm>
            <a:off x="76200" y="762000"/>
            <a:ext cx="3810000" cy="914400"/>
          </a:xfrm>
          <a:prstGeom prst="roundRect">
            <a:avLst/>
          </a:prstGeom>
          <a:noFill/>
          <a:ln w="889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76200" y="5995686"/>
            <a:ext cx="2840620" cy="7407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55" name="TextBox 2"/>
          <p:cNvSpPr txBox="1">
            <a:spLocks noChangeArrowheads="1"/>
          </p:cNvSpPr>
          <p:nvPr/>
        </p:nvSpPr>
        <p:spPr bwMode="auto">
          <a:xfrm>
            <a:off x="76200" y="381000"/>
            <a:ext cx="41148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dirty="0">
                <a:latin typeface="Arial" panose="020B0604020202020204" pitchFamily="34" charset="0"/>
              </a:rPr>
              <a:t>---- </a:t>
            </a:r>
            <a:r>
              <a:rPr lang="en-US" altLang="en-US" sz="800" dirty="0" err="1">
                <a:latin typeface="Arial" panose="020B0604020202020204" pitchFamily="34" charset="0"/>
              </a:rPr>
              <a:t>ExifTool</a:t>
            </a:r>
            <a:r>
              <a:rPr lang="en-US" altLang="en-US" sz="800" dirty="0">
                <a:latin typeface="Arial" panose="020B0604020202020204" pitchFamily="34" charset="0"/>
              </a:rPr>
              <a:t> ----</a:t>
            </a:r>
          </a:p>
          <a:p>
            <a:pPr>
              <a:spcBef>
                <a:spcPct val="0"/>
              </a:spcBef>
              <a:buFontTx/>
              <a:buNone/>
            </a:pPr>
            <a:r>
              <a:rPr lang="en-US" altLang="en-US" sz="800" dirty="0" err="1">
                <a:latin typeface="Arial" panose="020B0604020202020204" pitchFamily="34" charset="0"/>
              </a:rPr>
              <a:t>ExifTool</a:t>
            </a:r>
            <a:r>
              <a:rPr lang="en-US" altLang="en-US" sz="800" dirty="0">
                <a:latin typeface="Arial" panose="020B0604020202020204" pitchFamily="34" charset="0"/>
              </a:rPr>
              <a:t> Version Number         : 9.38</a:t>
            </a:r>
          </a:p>
          <a:p>
            <a:pPr>
              <a:spcBef>
                <a:spcPct val="0"/>
              </a:spcBef>
              <a:buFontTx/>
              <a:buNone/>
            </a:pPr>
            <a:r>
              <a:rPr lang="en-US" altLang="en-US" sz="800" dirty="0">
                <a:latin typeface="Arial" panose="020B0604020202020204" pitchFamily="34" charset="0"/>
              </a:rPr>
              <a:t>---- System ----</a:t>
            </a:r>
          </a:p>
          <a:p>
            <a:pPr>
              <a:spcBef>
                <a:spcPct val="0"/>
              </a:spcBef>
              <a:buFontTx/>
              <a:buNone/>
            </a:pPr>
            <a:r>
              <a:rPr lang="en-US" altLang="en-US" sz="800" dirty="0">
                <a:latin typeface="Arial" panose="020B0604020202020204" pitchFamily="34" charset="0"/>
              </a:rPr>
              <a:t>File Name                       : IMG_20130823_151811.jpg</a:t>
            </a:r>
          </a:p>
          <a:p>
            <a:pPr>
              <a:spcBef>
                <a:spcPct val="0"/>
              </a:spcBef>
              <a:buFontTx/>
              <a:buNone/>
            </a:pPr>
            <a:r>
              <a:rPr lang="en-US" altLang="en-US" sz="800" dirty="0">
                <a:latin typeface="Arial" panose="020B0604020202020204" pitchFamily="34" charset="0"/>
              </a:rPr>
              <a:t>Directory                       : C:/Users/callee/Documents/images/digital-forensics-lab</a:t>
            </a:r>
          </a:p>
          <a:p>
            <a:pPr>
              <a:spcBef>
                <a:spcPct val="0"/>
              </a:spcBef>
              <a:buFontTx/>
              <a:buNone/>
            </a:pPr>
            <a:r>
              <a:rPr lang="en-US" altLang="en-US" sz="800" dirty="0">
                <a:latin typeface="Arial" panose="020B0604020202020204" pitchFamily="34" charset="0"/>
              </a:rPr>
              <a:t>File Size                       : 1785 kB</a:t>
            </a:r>
          </a:p>
          <a:p>
            <a:pPr>
              <a:spcBef>
                <a:spcPct val="0"/>
              </a:spcBef>
              <a:buFontTx/>
              <a:buNone/>
            </a:pPr>
            <a:r>
              <a:rPr lang="en-US" altLang="en-US" sz="800" dirty="0">
                <a:latin typeface="Arial" panose="020B0604020202020204" pitchFamily="34" charset="0"/>
              </a:rPr>
              <a:t>File Modification Date/Time     : 2013:08:23 16:36:44-04:00</a:t>
            </a:r>
          </a:p>
          <a:p>
            <a:pPr>
              <a:spcBef>
                <a:spcPct val="0"/>
              </a:spcBef>
              <a:buFontTx/>
              <a:buNone/>
            </a:pPr>
            <a:r>
              <a:rPr lang="en-US" altLang="en-US" sz="800" dirty="0">
                <a:latin typeface="Arial" panose="020B0604020202020204" pitchFamily="34" charset="0"/>
              </a:rPr>
              <a:t>File Access Date/Time           : 2013:10:14 17:13:02-04:00</a:t>
            </a:r>
          </a:p>
          <a:p>
            <a:pPr>
              <a:spcBef>
                <a:spcPct val="0"/>
              </a:spcBef>
              <a:buFontTx/>
              <a:buNone/>
            </a:pPr>
            <a:r>
              <a:rPr lang="en-US" altLang="en-US" sz="800" dirty="0">
                <a:latin typeface="Arial" panose="020B0604020202020204" pitchFamily="34" charset="0"/>
              </a:rPr>
              <a:t>File Creation Date/Time         : 2013:08:23 16:36:44-04:00</a:t>
            </a:r>
          </a:p>
          <a:p>
            <a:pPr>
              <a:spcBef>
                <a:spcPct val="0"/>
              </a:spcBef>
              <a:buFontTx/>
              <a:buNone/>
            </a:pPr>
            <a:r>
              <a:rPr lang="en-US" altLang="en-US" sz="800" dirty="0">
                <a:latin typeface="Arial" panose="020B0604020202020204" pitchFamily="34" charset="0"/>
              </a:rPr>
              <a:t>File Permissions                : </a:t>
            </a:r>
            <a:r>
              <a:rPr lang="en-US" altLang="en-US" sz="800" dirty="0" err="1">
                <a:latin typeface="Arial" panose="020B0604020202020204" pitchFamily="34" charset="0"/>
              </a:rPr>
              <a:t>rw-rw-rw</a:t>
            </a:r>
            <a:r>
              <a:rPr lang="en-US" altLang="en-US" sz="800" dirty="0">
                <a:latin typeface="Arial" panose="020B0604020202020204" pitchFamily="34" charset="0"/>
              </a:rPr>
              <a:t>-</a:t>
            </a:r>
          </a:p>
          <a:p>
            <a:pPr>
              <a:spcBef>
                <a:spcPct val="0"/>
              </a:spcBef>
              <a:buFontTx/>
              <a:buNone/>
            </a:pPr>
            <a:r>
              <a:rPr lang="en-US" altLang="en-US" sz="800" dirty="0">
                <a:latin typeface="Arial" panose="020B0604020202020204" pitchFamily="34" charset="0"/>
              </a:rPr>
              <a:t>---- File ----</a:t>
            </a:r>
          </a:p>
          <a:p>
            <a:pPr>
              <a:spcBef>
                <a:spcPct val="0"/>
              </a:spcBef>
              <a:buFontTx/>
              <a:buNone/>
            </a:pPr>
            <a:r>
              <a:rPr lang="en-US" altLang="en-US" sz="800" dirty="0">
                <a:latin typeface="Arial" panose="020B0604020202020204" pitchFamily="34" charset="0"/>
              </a:rPr>
              <a:t>File Type                       : JPEG</a:t>
            </a:r>
          </a:p>
          <a:p>
            <a:pPr>
              <a:spcBef>
                <a:spcPct val="0"/>
              </a:spcBef>
              <a:buFontTx/>
              <a:buNone/>
            </a:pPr>
            <a:r>
              <a:rPr lang="en-US" altLang="en-US" sz="800" dirty="0">
                <a:latin typeface="Arial" panose="020B0604020202020204" pitchFamily="34" charset="0"/>
              </a:rPr>
              <a:t>MIME Type                       : image/jpeg</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Byte Order                 : Big-endian (Motorola, MM)</a:t>
            </a:r>
          </a:p>
          <a:p>
            <a:pPr>
              <a:spcBef>
                <a:spcPct val="0"/>
              </a:spcBef>
              <a:buFontTx/>
              <a:buNone/>
            </a:pPr>
            <a:r>
              <a:rPr lang="en-US" altLang="en-US" sz="800" dirty="0">
                <a:latin typeface="Arial" panose="020B0604020202020204" pitchFamily="34" charset="0"/>
              </a:rPr>
              <a:t>Image Width                     : 2592</a:t>
            </a:r>
          </a:p>
          <a:p>
            <a:pPr>
              <a:spcBef>
                <a:spcPct val="0"/>
              </a:spcBef>
              <a:buFontTx/>
              <a:buNone/>
            </a:pPr>
            <a:r>
              <a:rPr lang="en-US" altLang="en-US" sz="800" dirty="0">
                <a:latin typeface="Arial" panose="020B0604020202020204" pitchFamily="34" charset="0"/>
              </a:rPr>
              <a:t>Image Height                    : 1944</a:t>
            </a:r>
          </a:p>
          <a:p>
            <a:pPr>
              <a:spcBef>
                <a:spcPct val="0"/>
              </a:spcBef>
              <a:buFontTx/>
              <a:buNone/>
            </a:pPr>
            <a:r>
              <a:rPr lang="en-US" altLang="en-US" sz="800" dirty="0">
                <a:latin typeface="Arial" panose="020B0604020202020204" pitchFamily="34" charset="0"/>
              </a:rPr>
              <a:t>Encoding Process                : Baseline DCT, Huffman coding</a:t>
            </a:r>
          </a:p>
          <a:p>
            <a:pPr>
              <a:spcBef>
                <a:spcPct val="0"/>
              </a:spcBef>
              <a:buFontTx/>
              <a:buNone/>
            </a:pPr>
            <a:r>
              <a:rPr lang="en-US" altLang="en-US" sz="800" dirty="0">
                <a:latin typeface="Arial" panose="020B0604020202020204" pitchFamily="34" charset="0"/>
              </a:rPr>
              <a:t>Bits Per Sample                 : 8</a:t>
            </a:r>
          </a:p>
          <a:p>
            <a:pPr>
              <a:spcBef>
                <a:spcPct val="0"/>
              </a:spcBef>
              <a:buFontTx/>
              <a:buNone/>
            </a:pPr>
            <a:r>
              <a:rPr lang="en-US" altLang="en-US" sz="800" dirty="0">
                <a:latin typeface="Arial" panose="020B0604020202020204" pitchFamily="34" charset="0"/>
              </a:rPr>
              <a:t>Color Components                : 3</a:t>
            </a:r>
          </a:p>
          <a:p>
            <a:pPr>
              <a:spcBef>
                <a:spcPct val="0"/>
              </a:spcBef>
              <a:buFontTx/>
              <a:buNone/>
            </a:pPr>
            <a:r>
              <a:rPr lang="en-US" altLang="en-US" sz="800" dirty="0">
                <a:latin typeface="Arial" panose="020B0604020202020204" pitchFamily="34" charset="0"/>
              </a:rPr>
              <a:t>Y </a:t>
            </a:r>
            <a:r>
              <a:rPr lang="en-US" altLang="en-US" sz="800" dirty="0" err="1">
                <a:latin typeface="Arial" panose="020B0604020202020204" pitchFamily="34" charset="0"/>
              </a:rPr>
              <a:t>Cb</a:t>
            </a:r>
            <a:r>
              <a:rPr lang="en-US" altLang="en-US" sz="800" dirty="0">
                <a:latin typeface="Arial" panose="020B0604020202020204" pitchFamily="34" charset="0"/>
              </a:rPr>
              <a:t> Cr Sub Sampling            : YCbCr4:2:0 (2 2)</a:t>
            </a:r>
          </a:p>
          <a:p>
            <a:pPr>
              <a:spcBef>
                <a:spcPct val="0"/>
              </a:spcBef>
              <a:buFontTx/>
              <a:buNone/>
            </a:pPr>
            <a:r>
              <a:rPr lang="en-US" altLang="en-US" sz="800" dirty="0">
                <a:latin typeface="Arial" panose="020B0604020202020204" pitchFamily="34" charset="0"/>
              </a:rPr>
              <a:t>---- GPS ----</a:t>
            </a:r>
          </a:p>
          <a:p>
            <a:pPr>
              <a:spcBef>
                <a:spcPct val="0"/>
              </a:spcBef>
              <a:buFontTx/>
              <a:buNone/>
            </a:pPr>
            <a:r>
              <a:rPr lang="en-US" altLang="en-US" sz="800" dirty="0">
                <a:latin typeface="Arial" panose="020B0604020202020204" pitchFamily="34" charset="0"/>
              </a:rPr>
              <a:t>GPS </a:t>
            </a:r>
            <a:r>
              <a:rPr lang="en-US" altLang="en-US" sz="800" dirty="0" err="1">
                <a:latin typeface="Arial" panose="020B0604020202020204" pitchFamily="34" charset="0"/>
              </a:rPr>
              <a:t>Img</a:t>
            </a:r>
            <a:r>
              <a:rPr lang="en-US" altLang="en-US" sz="800" dirty="0">
                <a:latin typeface="Arial" panose="020B0604020202020204" pitchFamily="34" charset="0"/>
              </a:rPr>
              <a:t> Direction               : 83</a:t>
            </a:r>
          </a:p>
          <a:p>
            <a:pPr>
              <a:spcBef>
                <a:spcPct val="0"/>
              </a:spcBef>
              <a:buFontTx/>
              <a:buNone/>
            </a:pPr>
            <a:r>
              <a:rPr lang="en-US" altLang="en-US" sz="800" dirty="0">
                <a:latin typeface="Arial" panose="020B0604020202020204" pitchFamily="34" charset="0"/>
              </a:rPr>
              <a:t>GPS </a:t>
            </a:r>
            <a:r>
              <a:rPr lang="en-US" altLang="en-US" sz="800" dirty="0" err="1">
                <a:latin typeface="Arial" panose="020B0604020202020204" pitchFamily="34" charset="0"/>
              </a:rPr>
              <a:t>Img</a:t>
            </a:r>
            <a:r>
              <a:rPr lang="en-US" altLang="en-US" sz="800" dirty="0">
                <a:latin typeface="Arial" panose="020B0604020202020204" pitchFamily="34" charset="0"/>
              </a:rPr>
              <a:t> Direction Ref           : Magnetic North</a:t>
            </a:r>
          </a:p>
          <a:p>
            <a:pPr>
              <a:spcBef>
                <a:spcPct val="0"/>
              </a:spcBef>
              <a:buFontTx/>
              <a:buNone/>
            </a:pPr>
            <a:r>
              <a:rPr lang="en-US" altLang="en-US" sz="800" dirty="0">
                <a:latin typeface="Arial" panose="020B0604020202020204" pitchFamily="34" charset="0"/>
              </a:rPr>
              <a:t>GPS Latitude Ref                : North</a:t>
            </a:r>
          </a:p>
          <a:p>
            <a:pPr>
              <a:spcBef>
                <a:spcPct val="0"/>
              </a:spcBef>
              <a:buFontTx/>
              <a:buNone/>
            </a:pPr>
            <a:r>
              <a:rPr lang="en-US" altLang="en-US" sz="800" dirty="0">
                <a:latin typeface="Arial" panose="020B0604020202020204" pitchFamily="34" charset="0"/>
              </a:rPr>
              <a:t>GPS Latitude                    : 35 </a:t>
            </a:r>
            <a:r>
              <a:rPr lang="en-US" altLang="en-US" sz="800" dirty="0" err="1">
                <a:latin typeface="Arial" panose="020B0604020202020204" pitchFamily="34" charset="0"/>
              </a:rPr>
              <a:t>deg</a:t>
            </a:r>
            <a:r>
              <a:rPr lang="en-US" altLang="en-US" sz="800" dirty="0">
                <a:latin typeface="Arial" panose="020B0604020202020204" pitchFamily="34" charset="0"/>
              </a:rPr>
              <a:t> 55' 2.24"</a:t>
            </a:r>
          </a:p>
          <a:p>
            <a:pPr>
              <a:spcBef>
                <a:spcPct val="0"/>
              </a:spcBef>
              <a:buFontTx/>
              <a:buNone/>
            </a:pPr>
            <a:r>
              <a:rPr lang="en-US" altLang="en-US" sz="800" dirty="0">
                <a:latin typeface="Arial" panose="020B0604020202020204" pitchFamily="34" charset="0"/>
              </a:rPr>
              <a:t>GPS Longitude Ref               : West</a:t>
            </a:r>
          </a:p>
          <a:p>
            <a:pPr>
              <a:spcBef>
                <a:spcPct val="0"/>
              </a:spcBef>
              <a:buFontTx/>
              <a:buNone/>
            </a:pPr>
            <a:r>
              <a:rPr lang="en-US" altLang="en-US" sz="800" dirty="0">
                <a:latin typeface="Arial" panose="020B0604020202020204" pitchFamily="34" charset="0"/>
              </a:rPr>
              <a:t>GPS Longitude                   : 79 </a:t>
            </a:r>
            <a:r>
              <a:rPr lang="en-US" altLang="en-US" sz="800" dirty="0" err="1">
                <a:latin typeface="Arial" panose="020B0604020202020204" pitchFamily="34" charset="0"/>
              </a:rPr>
              <a:t>deg</a:t>
            </a:r>
            <a:r>
              <a:rPr lang="en-US" altLang="en-US" sz="800" dirty="0">
                <a:latin typeface="Arial" panose="020B0604020202020204" pitchFamily="34" charset="0"/>
              </a:rPr>
              <a:t> 2' 57.55"</a:t>
            </a:r>
          </a:p>
          <a:p>
            <a:pPr>
              <a:spcBef>
                <a:spcPct val="0"/>
              </a:spcBef>
              <a:buFontTx/>
              <a:buNone/>
            </a:pPr>
            <a:r>
              <a:rPr lang="en-US" altLang="en-US" sz="800" dirty="0">
                <a:latin typeface="Arial" panose="020B0604020202020204" pitchFamily="34" charset="0"/>
              </a:rPr>
              <a:t>GPS Altitude Ref                : Above Sea Level</a:t>
            </a:r>
          </a:p>
          <a:p>
            <a:pPr>
              <a:spcBef>
                <a:spcPct val="0"/>
              </a:spcBef>
              <a:buFontTx/>
              <a:buNone/>
            </a:pPr>
            <a:r>
              <a:rPr lang="en-US" altLang="en-US" sz="800" dirty="0">
                <a:latin typeface="Arial" panose="020B0604020202020204" pitchFamily="34" charset="0"/>
              </a:rPr>
              <a:t>GPS Altitude                    : 0 m</a:t>
            </a:r>
          </a:p>
          <a:p>
            <a:pPr>
              <a:spcBef>
                <a:spcPct val="0"/>
              </a:spcBef>
              <a:buFontTx/>
              <a:buNone/>
            </a:pPr>
            <a:r>
              <a:rPr lang="en-US" altLang="en-US" sz="800" dirty="0">
                <a:latin typeface="Arial" panose="020B0604020202020204" pitchFamily="34" charset="0"/>
              </a:rPr>
              <a:t>GPS Time Stamp                  : 19:18:06</a:t>
            </a:r>
          </a:p>
          <a:p>
            <a:pPr>
              <a:spcBef>
                <a:spcPct val="0"/>
              </a:spcBef>
              <a:buFontTx/>
              <a:buNone/>
            </a:pPr>
            <a:r>
              <a:rPr lang="en-US" altLang="en-US" sz="800" dirty="0">
                <a:latin typeface="Arial" panose="020B0604020202020204" pitchFamily="34" charset="0"/>
              </a:rPr>
              <a:t>GPS Processing Method           : NETWORK</a:t>
            </a:r>
          </a:p>
          <a:p>
            <a:pPr>
              <a:spcBef>
                <a:spcPct val="0"/>
              </a:spcBef>
              <a:buFontTx/>
              <a:buNone/>
            </a:pPr>
            <a:r>
              <a:rPr lang="en-US" altLang="en-US" sz="800" dirty="0">
                <a:latin typeface="Arial" panose="020B0604020202020204" pitchFamily="34" charset="0"/>
              </a:rPr>
              <a:t>GPS Date Stamp                  : 2013:08:23</a:t>
            </a:r>
          </a:p>
          <a:p>
            <a:pPr>
              <a:spcBef>
                <a:spcPct val="0"/>
              </a:spcBef>
              <a:buFontTx/>
              <a:buNone/>
            </a:pPr>
            <a:r>
              <a:rPr lang="en-US" altLang="en-US" sz="800" dirty="0">
                <a:latin typeface="Arial" panose="020B0604020202020204" pitchFamily="34" charset="0"/>
              </a:rPr>
              <a:t>---- IFD0 ----</a:t>
            </a:r>
          </a:p>
          <a:p>
            <a:pPr>
              <a:spcBef>
                <a:spcPct val="0"/>
              </a:spcBef>
              <a:buFontTx/>
              <a:buNone/>
            </a:pPr>
            <a:r>
              <a:rPr lang="en-US" altLang="en-US" sz="800" dirty="0">
                <a:latin typeface="Arial" panose="020B0604020202020204" pitchFamily="34" charset="0"/>
              </a:rPr>
              <a:t>Orientation                     : Unknown (0)</a:t>
            </a:r>
          </a:p>
          <a:p>
            <a:pPr>
              <a:spcBef>
                <a:spcPct val="0"/>
              </a:spcBef>
              <a:buFontTx/>
              <a:buNone/>
            </a:pPr>
            <a:r>
              <a:rPr lang="en-US" altLang="en-US" sz="800" dirty="0">
                <a:latin typeface="Arial" panose="020B0604020202020204" pitchFamily="34" charset="0"/>
              </a:rPr>
              <a:t>Camera Model Name               : Galaxy Nexus</a:t>
            </a:r>
          </a:p>
          <a:p>
            <a:pPr>
              <a:spcBef>
                <a:spcPct val="0"/>
              </a:spcBef>
              <a:buFontTx/>
              <a:buNone/>
            </a:pPr>
            <a:r>
              <a:rPr lang="en-US" altLang="en-US" sz="800" dirty="0">
                <a:latin typeface="Arial" panose="020B0604020202020204" pitchFamily="34" charset="0"/>
              </a:rPr>
              <a:t>Modify Date                     : 2013:08:23 15:18:11</a:t>
            </a:r>
          </a:p>
          <a:p>
            <a:pPr>
              <a:spcBef>
                <a:spcPct val="0"/>
              </a:spcBef>
              <a:buFontTx/>
              <a:buNone/>
            </a:pPr>
            <a:r>
              <a:rPr lang="en-US" altLang="en-US" sz="800" dirty="0">
                <a:latin typeface="Arial" panose="020B0604020202020204" pitchFamily="34" charset="0"/>
              </a:rPr>
              <a:t>Y </a:t>
            </a:r>
            <a:r>
              <a:rPr lang="en-US" altLang="en-US" sz="800" dirty="0" err="1">
                <a:latin typeface="Arial" panose="020B0604020202020204" pitchFamily="34" charset="0"/>
              </a:rPr>
              <a:t>Cb</a:t>
            </a:r>
            <a:r>
              <a:rPr lang="en-US" altLang="en-US" sz="800" dirty="0">
                <a:latin typeface="Arial" panose="020B0604020202020204" pitchFamily="34" charset="0"/>
              </a:rPr>
              <a:t> Cr Positioning             : Centered</a:t>
            </a:r>
          </a:p>
          <a:p>
            <a:pPr>
              <a:spcBef>
                <a:spcPct val="0"/>
              </a:spcBef>
              <a:buFontTx/>
              <a:buNone/>
            </a:pPr>
            <a:r>
              <a:rPr lang="en-US" altLang="en-US" sz="800" dirty="0">
                <a:latin typeface="Arial" panose="020B0604020202020204" pitchFamily="34" charset="0"/>
              </a:rPr>
              <a:t>Y Resolution                    : 72</a:t>
            </a:r>
          </a:p>
          <a:p>
            <a:pPr>
              <a:spcBef>
                <a:spcPct val="0"/>
              </a:spcBef>
              <a:buFontTx/>
              <a:buNone/>
            </a:pPr>
            <a:r>
              <a:rPr lang="en-US" altLang="en-US" sz="800" dirty="0">
                <a:latin typeface="Arial" panose="020B0604020202020204" pitchFamily="34" charset="0"/>
              </a:rPr>
              <a:t>Resolution Unit                 : inches</a:t>
            </a:r>
          </a:p>
          <a:p>
            <a:pPr>
              <a:spcBef>
                <a:spcPct val="0"/>
              </a:spcBef>
              <a:buFontTx/>
              <a:buNone/>
            </a:pPr>
            <a:r>
              <a:rPr lang="en-US" altLang="en-US" sz="800" dirty="0">
                <a:latin typeface="Arial" panose="020B0604020202020204" pitchFamily="34" charset="0"/>
              </a:rPr>
              <a:t>X Resolution                    : 72</a:t>
            </a:r>
          </a:p>
          <a:p>
            <a:pPr>
              <a:spcBef>
                <a:spcPct val="0"/>
              </a:spcBef>
              <a:buFontTx/>
              <a:buNone/>
            </a:pPr>
            <a:r>
              <a:rPr lang="en-US" altLang="en-US" sz="800" dirty="0">
                <a:latin typeface="Arial" panose="020B0604020202020204" pitchFamily="34" charset="0"/>
              </a:rPr>
              <a:t>Make                            : Samsung</a:t>
            </a:r>
          </a:p>
          <a:p>
            <a:pPr>
              <a:spcBef>
                <a:spcPct val="0"/>
              </a:spcBef>
              <a:buFontTx/>
              <a:buNone/>
            </a:pPr>
            <a:r>
              <a:rPr lang="en-US" altLang="en-US" sz="800" dirty="0">
                <a:latin typeface="Arial" panose="020B0604020202020204" pitchFamily="34" charset="0"/>
              </a:rPr>
              <a:t>---- </a:t>
            </a:r>
            <a:r>
              <a:rPr lang="en-US" altLang="en-US" sz="800" dirty="0" err="1">
                <a:latin typeface="Arial" panose="020B0604020202020204" pitchFamily="34" charset="0"/>
              </a:rPr>
              <a:t>ExifIFD</a:t>
            </a:r>
            <a:r>
              <a:rPr lang="en-US" altLang="en-US" sz="800" dirty="0">
                <a:latin typeface="Arial" panose="020B0604020202020204" pitchFamily="34" charset="0"/>
              </a:rPr>
              <a:t> ----</a:t>
            </a:r>
          </a:p>
          <a:p>
            <a:pPr>
              <a:spcBef>
                <a:spcPct val="0"/>
              </a:spcBef>
              <a:buFontTx/>
              <a:buNone/>
            </a:pPr>
            <a:r>
              <a:rPr lang="en-US" altLang="en-US" sz="800" dirty="0">
                <a:latin typeface="Arial" panose="020B0604020202020204" pitchFamily="34" charset="0"/>
              </a:rPr>
              <a:t>Create Date                     : 2013:08:23 15:18:11</a:t>
            </a:r>
          </a:p>
          <a:p>
            <a:pPr>
              <a:spcBef>
                <a:spcPct val="0"/>
              </a:spcBef>
              <a:buFontTx/>
              <a:buNone/>
            </a:pPr>
            <a:r>
              <a:rPr lang="en-US" altLang="en-US" sz="800" dirty="0">
                <a:latin typeface="Arial" panose="020B0604020202020204" pitchFamily="34" charset="0"/>
              </a:rPr>
              <a:t>Date/Time Original              : 2013:08:23 15:18:11</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Version                    : 0220</a:t>
            </a:r>
          </a:p>
          <a:p>
            <a:pPr>
              <a:spcBef>
                <a:spcPct val="0"/>
              </a:spcBef>
              <a:buFontTx/>
              <a:buNone/>
            </a:pPr>
            <a:r>
              <a:rPr lang="en-US" altLang="en-US" sz="800" dirty="0">
                <a:latin typeface="Arial" panose="020B0604020202020204" pitchFamily="34" charset="0"/>
              </a:rPr>
              <a:t>Flash Energy                    : 0</a:t>
            </a:r>
          </a:p>
          <a:p>
            <a:pPr>
              <a:spcBef>
                <a:spcPct val="0"/>
              </a:spcBef>
              <a:buFontTx/>
              <a:buNone/>
            </a:pPr>
            <a:r>
              <a:rPr lang="en-US" altLang="en-US" sz="800" dirty="0">
                <a:latin typeface="Arial" panose="020B0604020202020204" pitchFamily="34" charset="0"/>
              </a:rPr>
              <a:t>Image Unique ID                 : OAEL01</a:t>
            </a:r>
          </a:p>
          <a:p>
            <a:pPr>
              <a:spcBef>
                <a:spcPct val="0"/>
              </a:spcBef>
              <a:buFontTx/>
              <a:buNone/>
            </a:pPr>
            <a:r>
              <a:rPr lang="en-US" altLang="en-US" sz="800" dirty="0">
                <a:latin typeface="Arial" panose="020B0604020202020204" pitchFamily="34" charset="0"/>
              </a:rPr>
              <a:t>Exposure Time                   : 1/17</a:t>
            </a:r>
          </a:p>
          <a:p>
            <a:pPr>
              <a:spcBef>
                <a:spcPct val="0"/>
              </a:spcBef>
              <a:buFontTx/>
              <a:buNone/>
            </a:pPr>
            <a:r>
              <a:rPr lang="en-US" altLang="en-US" sz="800" dirty="0">
                <a:latin typeface="Arial" panose="020B0604020202020204" pitchFamily="34" charset="0"/>
              </a:rPr>
              <a:t>ISO                             : 125, 0, 0</a:t>
            </a:r>
          </a:p>
        </p:txBody>
      </p:sp>
      <p:sp>
        <p:nvSpPr>
          <p:cNvPr id="74757" name="TextBox 4"/>
          <p:cNvSpPr txBox="1">
            <a:spLocks noChangeArrowheads="1"/>
          </p:cNvSpPr>
          <p:nvPr/>
        </p:nvSpPr>
        <p:spPr bwMode="auto">
          <a:xfrm>
            <a:off x="76200" y="6473825"/>
            <a:ext cx="899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dirty="0">
                <a:latin typeface="Arial" panose="020B0604020202020204" pitchFamily="34" charset="0"/>
              </a:rPr>
              <a:t>*http://www.sno.phy.queensu.ca/~phil/exiftool/ (Also available through the </a:t>
            </a:r>
            <a:r>
              <a:rPr lang="en-US" altLang="en-US" sz="1400" dirty="0" err="1">
                <a:latin typeface="Arial" panose="020B0604020202020204" pitchFamily="34" charset="0"/>
              </a:rPr>
              <a:t>BitCurator</a:t>
            </a:r>
            <a:r>
              <a:rPr lang="en-US" altLang="en-US" sz="1400" dirty="0">
                <a:latin typeface="Arial" panose="020B0604020202020204" pitchFamily="34" charset="0"/>
              </a:rPr>
              <a:t> environment)</a:t>
            </a:r>
          </a:p>
        </p:txBody>
      </p:sp>
    </p:spTree>
    <p:extLst>
      <p:ext uri="{BB962C8B-B14F-4D97-AF65-F5344CB8AC3E}">
        <p14:creationId xmlns:p14="http://schemas.microsoft.com/office/powerpoint/2010/main" val="1348394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76200" y="0"/>
            <a:ext cx="8229600" cy="538223"/>
          </a:xfrm>
        </p:spPr>
        <p:txBody>
          <a:bodyPr/>
          <a:lstStyle/>
          <a:p>
            <a:r>
              <a:rPr lang="en-US" altLang="en-US" sz="1400" b="1" dirty="0" smtClean="0"/>
              <a:t>Example of EXIF Metadata from a JPEG File (Generated Using </a:t>
            </a:r>
            <a:r>
              <a:rPr lang="en-US" altLang="en-US" sz="1400" b="1" dirty="0" err="1" smtClean="0"/>
              <a:t>exiftool</a:t>
            </a:r>
            <a:r>
              <a:rPr lang="en-US" altLang="en-US" sz="1400" b="1" dirty="0" smtClean="0"/>
              <a:t>*)</a:t>
            </a:r>
          </a:p>
        </p:txBody>
      </p:sp>
      <p:sp>
        <p:nvSpPr>
          <p:cNvPr id="75780" name="TextBox 3"/>
          <p:cNvSpPr txBox="1">
            <a:spLocks noChangeArrowheads="1"/>
          </p:cNvSpPr>
          <p:nvPr/>
        </p:nvSpPr>
        <p:spPr bwMode="auto">
          <a:xfrm>
            <a:off x="4519613" y="457200"/>
            <a:ext cx="3763962"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dirty="0">
                <a:latin typeface="Arial" panose="020B0604020202020204" pitchFamily="34" charset="0"/>
              </a:rPr>
              <a:t>Scene Type                      : Directly photographed</a:t>
            </a:r>
          </a:p>
          <a:p>
            <a:pPr>
              <a:spcBef>
                <a:spcPct val="0"/>
              </a:spcBef>
              <a:buFontTx/>
              <a:buNone/>
            </a:pPr>
            <a:r>
              <a:rPr lang="en-US" altLang="en-US" sz="800" dirty="0">
                <a:latin typeface="Arial" panose="020B0604020202020204" pitchFamily="34" charset="0"/>
              </a:rPr>
              <a:t>Exposure Index                  : </a:t>
            </a:r>
            <a:r>
              <a:rPr lang="en-US" altLang="en-US" sz="800" dirty="0" err="1">
                <a:latin typeface="Arial" panose="020B0604020202020204" pitchFamily="34" charset="0"/>
              </a:rPr>
              <a:t>undef</a:t>
            </a:r>
            <a:endParaRPr lang="en-US" altLang="en-US" sz="800" dirty="0">
              <a:latin typeface="Arial" panose="020B0604020202020204" pitchFamily="34" charset="0"/>
            </a:endParaRPr>
          </a:p>
          <a:p>
            <a:pPr>
              <a:spcBef>
                <a:spcPct val="0"/>
              </a:spcBef>
              <a:buFontTx/>
              <a:buNone/>
            </a:pPr>
            <a:r>
              <a:rPr lang="en-US" altLang="en-US" sz="800" dirty="0">
                <a:latin typeface="Arial" panose="020B0604020202020204" pitchFamily="34" charset="0"/>
              </a:rPr>
              <a:t>Components Configuration        : Y, </a:t>
            </a:r>
            <a:r>
              <a:rPr lang="en-US" altLang="en-US" sz="800" dirty="0" err="1">
                <a:latin typeface="Arial" panose="020B0604020202020204" pitchFamily="34" charset="0"/>
              </a:rPr>
              <a:t>Cb</a:t>
            </a:r>
            <a:r>
              <a:rPr lang="en-US" altLang="en-US" sz="800" dirty="0">
                <a:latin typeface="Arial" panose="020B0604020202020204" pitchFamily="34" charset="0"/>
              </a:rPr>
              <a:t>, Cr, -</a:t>
            </a:r>
          </a:p>
          <a:p>
            <a:pPr>
              <a:spcBef>
                <a:spcPct val="0"/>
              </a:spcBef>
              <a:buFontTx/>
              <a:buNone/>
            </a:pPr>
            <a:r>
              <a:rPr lang="en-US" altLang="en-US" sz="800" dirty="0">
                <a:latin typeface="Arial" panose="020B0604020202020204" pitchFamily="34" charset="0"/>
              </a:rPr>
              <a:t>F Number                        : 2.8</a:t>
            </a:r>
          </a:p>
          <a:p>
            <a:pPr>
              <a:spcBef>
                <a:spcPct val="0"/>
              </a:spcBef>
              <a:buFontTx/>
              <a:buNone/>
            </a:pPr>
            <a:r>
              <a:rPr lang="en-US" altLang="en-US" sz="800" dirty="0">
                <a:latin typeface="Arial" panose="020B0604020202020204" pitchFamily="34" charset="0"/>
              </a:rPr>
              <a:t>Compressed Bits Per Pixel       : 0</a:t>
            </a:r>
          </a:p>
          <a:p>
            <a:pPr>
              <a:spcBef>
                <a:spcPct val="0"/>
              </a:spcBef>
              <a:buFontTx/>
              <a:buNone/>
            </a:pPr>
            <a:r>
              <a:rPr lang="en-US" altLang="en-US" sz="800" dirty="0">
                <a:latin typeface="Arial" panose="020B0604020202020204" pitchFamily="34" charset="0"/>
              </a:rPr>
              <a:t>Sensing Method                  : One-chip color area</a:t>
            </a:r>
          </a:p>
          <a:p>
            <a:pPr>
              <a:spcBef>
                <a:spcPct val="0"/>
              </a:spcBef>
              <a:buFontTx/>
              <a:buNone/>
            </a:pPr>
            <a:r>
              <a:rPr lang="en-US" altLang="en-US" sz="800" dirty="0">
                <a:latin typeface="Arial" panose="020B0604020202020204" pitchFamily="34" charset="0"/>
              </a:rPr>
              <a:t>Exposure Program                : Aperture-priority AE</a:t>
            </a:r>
          </a:p>
          <a:p>
            <a:pPr>
              <a:spcBef>
                <a:spcPct val="0"/>
              </a:spcBef>
              <a:buFontTx/>
              <a:buNone/>
            </a:pPr>
            <a:r>
              <a:rPr lang="en-US" altLang="en-US" sz="800" dirty="0">
                <a:latin typeface="Arial" panose="020B0604020202020204" pitchFamily="34" charset="0"/>
              </a:rPr>
              <a:t>Aperture Value                  : 2.6</a:t>
            </a:r>
          </a:p>
          <a:p>
            <a:pPr>
              <a:spcBef>
                <a:spcPct val="0"/>
              </a:spcBef>
              <a:buFontTx/>
              <a:buNone/>
            </a:pPr>
            <a:r>
              <a:rPr lang="en-US" altLang="en-US" sz="800" dirty="0">
                <a:latin typeface="Arial" panose="020B0604020202020204" pitchFamily="34" charset="0"/>
              </a:rPr>
              <a:t>Brightness Value                : 0</a:t>
            </a:r>
          </a:p>
          <a:p>
            <a:pPr>
              <a:spcBef>
                <a:spcPct val="0"/>
              </a:spcBef>
              <a:buFontTx/>
              <a:buNone/>
            </a:pPr>
            <a:r>
              <a:rPr lang="en-US" altLang="en-US" sz="800" dirty="0">
                <a:latin typeface="Arial" panose="020B0604020202020204" pitchFamily="34" charset="0"/>
              </a:rPr>
              <a:t>Subject Distance Range          : Unknown</a:t>
            </a:r>
          </a:p>
          <a:p>
            <a:pPr>
              <a:spcBef>
                <a:spcPct val="0"/>
              </a:spcBef>
              <a:buFontTx/>
              <a:buNone/>
            </a:pPr>
            <a:r>
              <a:rPr lang="en-US" altLang="en-US" sz="800" dirty="0">
                <a:latin typeface="Arial" panose="020B0604020202020204" pitchFamily="34" charset="0"/>
              </a:rPr>
              <a:t>Shutter Speed Value             : 1/15</a:t>
            </a:r>
          </a:p>
          <a:p>
            <a:pPr>
              <a:spcBef>
                <a:spcPct val="0"/>
              </a:spcBef>
              <a:buFontTx/>
              <a:buNone/>
            </a:pPr>
            <a:r>
              <a:rPr lang="en-US" altLang="en-US" sz="800" dirty="0">
                <a:latin typeface="Arial" panose="020B0604020202020204" pitchFamily="34" charset="0"/>
              </a:rPr>
              <a:t>Subject Distance                : 0 m</a:t>
            </a:r>
          </a:p>
          <a:p>
            <a:pPr>
              <a:spcBef>
                <a:spcPct val="0"/>
              </a:spcBef>
              <a:buFontTx/>
              <a:buNone/>
            </a:pPr>
            <a:r>
              <a:rPr lang="en-US" altLang="en-US" sz="800" dirty="0">
                <a:latin typeface="Arial" panose="020B0604020202020204" pitchFamily="34" charset="0"/>
              </a:rPr>
              <a:t>Saturation                      : Normal</a:t>
            </a:r>
          </a:p>
          <a:p>
            <a:pPr>
              <a:spcBef>
                <a:spcPct val="0"/>
              </a:spcBef>
              <a:buFontTx/>
              <a:buNone/>
            </a:pPr>
            <a:r>
              <a:rPr lang="en-US" altLang="en-US" sz="800" dirty="0">
                <a:latin typeface="Arial" panose="020B0604020202020204" pitchFamily="34" charset="0"/>
              </a:rPr>
              <a:t>Color Space                     : </a:t>
            </a:r>
            <a:r>
              <a:rPr lang="en-US" altLang="en-US" sz="800" dirty="0" err="1">
                <a:latin typeface="Arial" panose="020B0604020202020204" pitchFamily="34" charset="0"/>
              </a:rPr>
              <a:t>sRGB</a:t>
            </a:r>
            <a:endParaRPr lang="en-US" altLang="en-US" sz="800" dirty="0">
              <a:latin typeface="Arial" panose="020B0604020202020204" pitchFamily="34" charset="0"/>
            </a:endParaRPr>
          </a:p>
          <a:p>
            <a:pPr>
              <a:spcBef>
                <a:spcPct val="0"/>
              </a:spcBef>
              <a:buFontTx/>
              <a:buNone/>
            </a:pPr>
            <a:r>
              <a:rPr lang="en-US" altLang="en-US" sz="800" dirty="0">
                <a:latin typeface="Arial" panose="020B0604020202020204" pitchFamily="34" charset="0"/>
              </a:rPr>
              <a:t>Contrast                        : Normal</a:t>
            </a:r>
          </a:p>
          <a:p>
            <a:pPr>
              <a:spcBef>
                <a:spcPct val="0"/>
              </a:spcBef>
              <a:buFontTx/>
              <a:buNone/>
            </a:pPr>
            <a:r>
              <a:rPr lang="en-US" altLang="en-US" sz="800" dirty="0">
                <a:latin typeface="Arial" panose="020B0604020202020204" pitchFamily="34" charset="0"/>
              </a:rPr>
              <a:t>Metering Mode                   : Multi-spot</a:t>
            </a:r>
          </a:p>
          <a:p>
            <a:pPr>
              <a:spcBef>
                <a:spcPct val="0"/>
              </a:spcBef>
              <a:buFontTx/>
              <a:buNone/>
            </a:pPr>
            <a:r>
              <a:rPr lang="en-US" altLang="en-US" sz="800" dirty="0" err="1">
                <a:latin typeface="Arial" panose="020B0604020202020204" pitchFamily="34" charset="0"/>
              </a:rPr>
              <a:t>Flashpix</a:t>
            </a:r>
            <a:r>
              <a:rPr lang="en-US" altLang="en-US" sz="800" dirty="0">
                <a:latin typeface="Arial" panose="020B0604020202020204" pitchFamily="34" charset="0"/>
              </a:rPr>
              <a:t> Version                : </a:t>
            </a:r>
          </a:p>
          <a:p>
            <a:pPr>
              <a:spcBef>
                <a:spcPct val="0"/>
              </a:spcBef>
              <a:buFontTx/>
              <a:buNone/>
            </a:pPr>
            <a:r>
              <a:rPr lang="en-US" altLang="en-US" sz="800" dirty="0">
                <a:latin typeface="Arial" panose="020B0604020202020204" pitchFamily="34" charset="0"/>
              </a:rPr>
              <a:t>Exposure Compensation           : 0</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Image Height               : 1944</a:t>
            </a:r>
          </a:p>
          <a:p>
            <a:pPr>
              <a:spcBef>
                <a:spcPct val="0"/>
              </a:spcBef>
              <a:buFontTx/>
              <a:buNone/>
            </a:pPr>
            <a:r>
              <a:rPr lang="en-US" altLang="en-US" sz="800" dirty="0">
                <a:latin typeface="Arial" panose="020B0604020202020204" pitchFamily="34" charset="0"/>
              </a:rPr>
              <a:t>Max Aperture Value              : 2.6</a:t>
            </a:r>
          </a:p>
          <a:p>
            <a:pPr>
              <a:spcBef>
                <a:spcPct val="0"/>
              </a:spcBef>
              <a:buFontTx/>
              <a:buNone/>
            </a:pPr>
            <a:r>
              <a:rPr lang="en-US" altLang="en-US" sz="800" dirty="0">
                <a:latin typeface="Arial" panose="020B0604020202020204" pitchFamily="34" charset="0"/>
              </a:rPr>
              <a:t>Sharpness                       : Normal</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Image Width                : 2592</a:t>
            </a:r>
          </a:p>
          <a:p>
            <a:pPr>
              <a:spcBef>
                <a:spcPct val="0"/>
              </a:spcBef>
              <a:buFontTx/>
              <a:buNone/>
            </a:pPr>
            <a:r>
              <a:rPr lang="en-US" altLang="en-US" sz="800" dirty="0">
                <a:latin typeface="Arial" panose="020B0604020202020204" pitchFamily="34" charset="0"/>
              </a:rPr>
              <a:t>Focal Length                    : 3.4 mm</a:t>
            </a:r>
          </a:p>
          <a:p>
            <a:pPr>
              <a:spcBef>
                <a:spcPct val="0"/>
              </a:spcBef>
              <a:buFontTx/>
              <a:buNone/>
            </a:pPr>
            <a:r>
              <a:rPr lang="en-US" altLang="en-US" sz="800" dirty="0">
                <a:latin typeface="Arial" panose="020B0604020202020204" pitchFamily="34" charset="0"/>
              </a:rPr>
              <a:t>Digital Zoom Ratio              : 1</a:t>
            </a:r>
          </a:p>
          <a:p>
            <a:pPr>
              <a:spcBef>
                <a:spcPct val="0"/>
              </a:spcBef>
              <a:buFontTx/>
              <a:buNone/>
            </a:pPr>
            <a:r>
              <a:rPr lang="en-US" altLang="en-US" sz="800" dirty="0">
                <a:latin typeface="Arial" panose="020B0604020202020204" pitchFamily="34" charset="0"/>
              </a:rPr>
              <a:t>Light Source                    : Fluorescent</a:t>
            </a:r>
          </a:p>
          <a:p>
            <a:pPr>
              <a:spcBef>
                <a:spcPct val="0"/>
              </a:spcBef>
              <a:buFontTx/>
              <a:buNone/>
            </a:pPr>
            <a:r>
              <a:rPr lang="en-US" altLang="en-US" sz="800" dirty="0">
                <a:latin typeface="Arial" panose="020B0604020202020204" pitchFamily="34" charset="0"/>
              </a:rPr>
              <a:t>Scene Capture Type              : Standard</a:t>
            </a:r>
          </a:p>
          <a:p>
            <a:pPr>
              <a:spcBef>
                <a:spcPct val="0"/>
              </a:spcBef>
              <a:buFontTx/>
              <a:buNone/>
            </a:pPr>
            <a:r>
              <a:rPr lang="en-US" altLang="en-US" sz="800" dirty="0">
                <a:latin typeface="Arial" panose="020B0604020202020204" pitchFamily="34" charset="0"/>
              </a:rPr>
              <a:t>Flash                           : Off, Did not fire</a:t>
            </a:r>
          </a:p>
          <a:p>
            <a:pPr>
              <a:spcBef>
                <a:spcPct val="0"/>
              </a:spcBef>
              <a:buFontTx/>
              <a:buNone/>
            </a:pPr>
            <a:r>
              <a:rPr lang="en-US" altLang="en-US" sz="800" dirty="0">
                <a:latin typeface="Arial" panose="020B0604020202020204" pitchFamily="34" charset="0"/>
              </a:rPr>
              <a:t>Custom Rendered                 : Custom</a:t>
            </a:r>
          </a:p>
          <a:p>
            <a:pPr>
              <a:spcBef>
                <a:spcPct val="0"/>
              </a:spcBef>
              <a:buFontTx/>
              <a:buNone/>
            </a:pPr>
            <a:r>
              <a:rPr lang="en-US" altLang="en-US" sz="800" dirty="0">
                <a:latin typeface="Arial" panose="020B0604020202020204" pitchFamily="34" charset="0"/>
              </a:rPr>
              <a:t>White Balance                   : Auto</a:t>
            </a:r>
          </a:p>
          <a:p>
            <a:pPr>
              <a:spcBef>
                <a:spcPct val="0"/>
              </a:spcBef>
              <a:buFontTx/>
              <a:buNone/>
            </a:pPr>
            <a:r>
              <a:rPr lang="en-US" altLang="en-US" sz="800" dirty="0">
                <a:latin typeface="Arial" panose="020B0604020202020204" pitchFamily="34" charset="0"/>
              </a:rPr>
              <a:t>Exposure Mode                   : Auto</a:t>
            </a:r>
          </a:p>
          <a:p>
            <a:pPr>
              <a:spcBef>
                <a:spcPct val="0"/>
              </a:spcBef>
              <a:buFontTx/>
              <a:buNone/>
            </a:pPr>
            <a:r>
              <a:rPr lang="en-US" altLang="en-US" sz="800" dirty="0">
                <a:latin typeface="Arial" panose="020B0604020202020204" pitchFamily="34" charset="0"/>
              </a:rPr>
              <a:t>---- IFD1 ----</a:t>
            </a:r>
          </a:p>
          <a:p>
            <a:pPr>
              <a:spcBef>
                <a:spcPct val="0"/>
              </a:spcBef>
              <a:buFontTx/>
              <a:buNone/>
            </a:pPr>
            <a:r>
              <a:rPr lang="en-US" altLang="en-US" sz="800" dirty="0">
                <a:latin typeface="Arial" panose="020B0604020202020204" pitchFamily="34" charset="0"/>
              </a:rPr>
              <a:t>Compression                     : JPEG (old-style)</a:t>
            </a:r>
          </a:p>
          <a:p>
            <a:pPr>
              <a:spcBef>
                <a:spcPct val="0"/>
              </a:spcBef>
              <a:buFontTx/>
              <a:buNone/>
            </a:pPr>
            <a:r>
              <a:rPr lang="en-US" altLang="en-US" sz="800" dirty="0">
                <a:latin typeface="Arial" panose="020B0604020202020204" pitchFamily="34" charset="0"/>
              </a:rPr>
              <a:t>Image Width                     : 160</a:t>
            </a:r>
          </a:p>
          <a:p>
            <a:pPr>
              <a:spcBef>
                <a:spcPct val="0"/>
              </a:spcBef>
              <a:buFontTx/>
              <a:buNone/>
            </a:pPr>
            <a:r>
              <a:rPr lang="en-US" altLang="en-US" sz="800" dirty="0">
                <a:latin typeface="Arial" panose="020B0604020202020204" pitchFamily="34" charset="0"/>
              </a:rPr>
              <a:t>Image Height                    : 120</a:t>
            </a:r>
          </a:p>
          <a:p>
            <a:pPr>
              <a:spcBef>
                <a:spcPct val="0"/>
              </a:spcBef>
              <a:buFontTx/>
              <a:buNone/>
            </a:pPr>
            <a:r>
              <a:rPr lang="en-US" altLang="en-US" sz="800" dirty="0">
                <a:latin typeface="Arial" panose="020B0604020202020204" pitchFamily="34" charset="0"/>
              </a:rPr>
              <a:t>Thumbnail Offset                : 1239</a:t>
            </a:r>
          </a:p>
          <a:p>
            <a:pPr>
              <a:spcBef>
                <a:spcPct val="0"/>
              </a:spcBef>
              <a:buFontTx/>
              <a:buNone/>
            </a:pPr>
            <a:r>
              <a:rPr lang="en-US" altLang="en-US" sz="800" dirty="0">
                <a:latin typeface="Arial" panose="020B0604020202020204" pitchFamily="34" charset="0"/>
              </a:rPr>
              <a:t>Thumbnail Length                : 7164</a:t>
            </a:r>
          </a:p>
          <a:p>
            <a:pPr>
              <a:spcBef>
                <a:spcPct val="0"/>
              </a:spcBef>
              <a:buFontTx/>
              <a:buNone/>
            </a:pPr>
            <a:r>
              <a:rPr lang="en-US" altLang="en-US" sz="800" dirty="0">
                <a:latin typeface="Arial" panose="020B0604020202020204" pitchFamily="34" charset="0"/>
              </a:rPr>
              <a:t>---- Composite ----</a:t>
            </a:r>
          </a:p>
          <a:p>
            <a:pPr>
              <a:spcBef>
                <a:spcPct val="0"/>
              </a:spcBef>
              <a:buFontTx/>
              <a:buNone/>
            </a:pPr>
            <a:r>
              <a:rPr lang="en-US" altLang="en-US" sz="800" dirty="0">
                <a:latin typeface="Arial" panose="020B0604020202020204" pitchFamily="34" charset="0"/>
              </a:rPr>
              <a:t>Aperture                        : 2.8</a:t>
            </a:r>
          </a:p>
          <a:p>
            <a:pPr>
              <a:spcBef>
                <a:spcPct val="0"/>
              </a:spcBef>
              <a:buFontTx/>
              <a:buNone/>
            </a:pPr>
            <a:r>
              <a:rPr lang="en-US" altLang="en-US" sz="800" dirty="0">
                <a:latin typeface="Arial" panose="020B0604020202020204" pitchFamily="34" charset="0"/>
              </a:rPr>
              <a:t>GPS Altitude                    : 0 m Above Sea Level</a:t>
            </a:r>
          </a:p>
          <a:p>
            <a:pPr>
              <a:spcBef>
                <a:spcPct val="0"/>
              </a:spcBef>
              <a:buFontTx/>
              <a:buNone/>
            </a:pPr>
            <a:r>
              <a:rPr lang="en-US" altLang="en-US" sz="800" dirty="0">
                <a:latin typeface="Arial" panose="020B0604020202020204" pitchFamily="34" charset="0"/>
              </a:rPr>
              <a:t>GPS Date/Time                   : 2013:08:23 19:18:06Z</a:t>
            </a:r>
          </a:p>
          <a:p>
            <a:pPr>
              <a:spcBef>
                <a:spcPct val="0"/>
              </a:spcBef>
              <a:buFontTx/>
              <a:buNone/>
            </a:pPr>
            <a:r>
              <a:rPr lang="en-US" altLang="en-US" sz="800" dirty="0">
                <a:latin typeface="Arial" panose="020B0604020202020204" pitchFamily="34" charset="0"/>
              </a:rPr>
              <a:t>GPS Latitude                    : 35 </a:t>
            </a:r>
            <a:r>
              <a:rPr lang="en-US" altLang="en-US" sz="800" dirty="0" err="1">
                <a:latin typeface="Arial" panose="020B0604020202020204" pitchFamily="34" charset="0"/>
              </a:rPr>
              <a:t>deg</a:t>
            </a:r>
            <a:r>
              <a:rPr lang="en-US" altLang="en-US" sz="800" dirty="0">
                <a:latin typeface="Arial" panose="020B0604020202020204" pitchFamily="34" charset="0"/>
              </a:rPr>
              <a:t> 55' 2.24" N</a:t>
            </a:r>
          </a:p>
          <a:p>
            <a:pPr>
              <a:spcBef>
                <a:spcPct val="0"/>
              </a:spcBef>
              <a:buFontTx/>
              <a:buNone/>
            </a:pPr>
            <a:r>
              <a:rPr lang="en-US" altLang="en-US" sz="800" dirty="0">
                <a:latin typeface="Arial" panose="020B0604020202020204" pitchFamily="34" charset="0"/>
              </a:rPr>
              <a:t>GPS Longitude                   : 79 </a:t>
            </a:r>
            <a:r>
              <a:rPr lang="en-US" altLang="en-US" sz="800" dirty="0" err="1">
                <a:latin typeface="Arial" panose="020B0604020202020204" pitchFamily="34" charset="0"/>
              </a:rPr>
              <a:t>deg</a:t>
            </a:r>
            <a:r>
              <a:rPr lang="en-US" altLang="en-US" sz="800" dirty="0">
                <a:latin typeface="Arial" panose="020B0604020202020204" pitchFamily="34" charset="0"/>
              </a:rPr>
              <a:t> 2' 57.55" W</a:t>
            </a:r>
          </a:p>
          <a:p>
            <a:pPr>
              <a:spcBef>
                <a:spcPct val="0"/>
              </a:spcBef>
              <a:buFontTx/>
              <a:buNone/>
            </a:pPr>
            <a:r>
              <a:rPr lang="en-US" altLang="en-US" sz="800" dirty="0">
                <a:latin typeface="Arial" panose="020B0604020202020204" pitchFamily="34" charset="0"/>
              </a:rPr>
              <a:t>GPS Position                    : 35 </a:t>
            </a:r>
            <a:r>
              <a:rPr lang="en-US" altLang="en-US" sz="800" dirty="0" err="1">
                <a:latin typeface="Arial" panose="020B0604020202020204" pitchFamily="34" charset="0"/>
              </a:rPr>
              <a:t>deg</a:t>
            </a:r>
            <a:r>
              <a:rPr lang="en-US" altLang="en-US" sz="800" dirty="0">
                <a:latin typeface="Arial" panose="020B0604020202020204" pitchFamily="34" charset="0"/>
              </a:rPr>
              <a:t> 55' 2.24" N, 79 </a:t>
            </a:r>
            <a:r>
              <a:rPr lang="en-US" altLang="en-US" sz="800" dirty="0" err="1">
                <a:latin typeface="Arial" panose="020B0604020202020204" pitchFamily="34" charset="0"/>
              </a:rPr>
              <a:t>deg</a:t>
            </a:r>
            <a:r>
              <a:rPr lang="en-US" altLang="en-US" sz="800" dirty="0">
                <a:latin typeface="Arial" panose="020B0604020202020204" pitchFamily="34" charset="0"/>
              </a:rPr>
              <a:t> 2' 57.55" W</a:t>
            </a:r>
          </a:p>
          <a:p>
            <a:pPr>
              <a:spcBef>
                <a:spcPct val="0"/>
              </a:spcBef>
              <a:buFontTx/>
              <a:buNone/>
            </a:pPr>
            <a:r>
              <a:rPr lang="en-US" altLang="en-US" sz="800" dirty="0">
                <a:latin typeface="Arial" panose="020B0604020202020204" pitchFamily="34" charset="0"/>
              </a:rPr>
              <a:t>Image Size                      : 2592x1944</a:t>
            </a:r>
          </a:p>
          <a:p>
            <a:pPr>
              <a:spcBef>
                <a:spcPct val="0"/>
              </a:spcBef>
              <a:buFontTx/>
              <a:buNone/>
            </a:pPr>
            <a:r>
              <a:rPr lang="en-US" altLang="en-US" sz="800" dirty="0">
                <a:latin typeface="Arial" panose="020B0604020202020204" pitchFamily="34" charset="0"/>
              </a:rPr>
              <a:t>Shutter Speed                   : 1/17</a:t>
            </a:r>
          </a:p>
          <a:p>
            <a:pPr>
              <a:spcBef>
                <a:spcPct val="0"/>
              </a:spcBef>
              <a:buFontTx/>
              <a:buNone/>
            </a:pPr>
            <a:r>
              <a:rPr lang="en-US" altLang="en-US" sz="800" dirty="0">
                <a:latin typeface="Arial" panose="020B0604020202020204" pitchFamily="34" charset="0"/>
              </a:rPr>
              <a:t>Thumbnail Image                 : (Binary data 7164 bytes, use -b option to extract)</a:t>
            </a:r>
          </a:p>
          <a:p>
            <a:pPr>
              <a:spcBef>
                <a:spcPct val="0"/>
              </a:spcBef>
              <a:buFontTx/>
              <a:buNone/>
            </a:pPr>
            <a:r>
              <a:rPr lang="en-US" altLang="en-US" sz="800" dirty="0">
                <a:latin typeface="Arial" panose="020B0604020202020204" pitchFamily="34" charset="0"/>
              </a:rPr>
              <a:t>Focal Length                    : 3.4 mm</a:t>
            </a:r>
          </a:p>
          <a:p>
            <a:pPr>
              <a:spcBef>
                <a:spcPct val="0"/>
              </a:spcBef>
              <a:buFontTx/>
              <a:buNone/>
            </a:pPr>
            <a:r>
              <a:rPr lang="en-US" altLang="en-US" sz="800" dirty="0">
                <a:latin typeface="Arial" panose="020B0604020202020204" pitchFamily="34" charset="0"/>
              </a:rPr>
              <a:t>Light Value                     : 6.7</a:t>
            </a:r>
          </a:p>
        </p:txBody>
      </p:sp>
      <p:sp>
        <p:nvSpPr>
          <p:cNvPr id="6" name="Rounded Rectangle 5"/>
          <p:cNvSpPr/>
          <p:nvPr/>
        </p:nvSpPr>
        <p:spPr>
          <a:xfrm>
            <a:off x="76200" y="2057400"/>
            <a:ext cx="2895600" cy="381000"/>
          </a:xfrm>
          <a:prstGeom prst="roundRect">
            <a:avLst/>
          </a:prstGeom>
          <a:noFill/>
          <a:ln w="889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0" y="6018835"/>
            <a:ext cx="2971800" cy="7026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79" name="TextBox 2"/>
          <p:cNvSpPr txBox="1">
            <a:spLocks noChangeArrowheads="1"/>
          </p:cNvSpPr>
          <p:nvPr/>
        </p:nvSpPr>
        <p:spPr bwMode="auto">
          <a:xfrm>
            <a:off x="76200" y="381000"/>
            <a:ext cx="41148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dirty="0">
                <a:latin typeface="Arial" panose="020B0604020202020204" pitchFamily="34" charset="0"/>
              </a:rPr>
              <a:t>---- </a:t>
            </a:r>
            <a:r>
              <a:rPr lang="en-US" altLang="en-US" sz="800" dirty="0" err="1">
                <a:latin typeface="Arial" panose="020B0604020202020204" pitchFamily="34" charset="0"/>
              </a:rPr>
              <a:t>ExifTool</a:t>
            </a:r>
            <a:r>
              <a:rPr lang="en-US" altLang="en-US" sz="800" dirty="0">
                <a:latin typeface="Arial" panose="020B0604020202020204" pitchFamily="34" charset="0"/>
              </a:rPr>
              <a:t> ----</a:t>
            </a:r>
          </a:p>
          <a:p>
            <a:pPr>
              <a:spcBef>
                <a:spcPct val="0"/>
              </a:spcBef>
              <a:buFontTx/>
              <a:buNone/>
            </a:pPr>
            <a:r>
              <a:rPr lang="en-US" altLang="en-US" sz="800" dirty="0" err="1">
                <a:latin typeface="Arial" panose="020B0604020202020204" pitchFamily="34" charset="0"/>
              </a:rPr>
              <a:t>ExifTool</a:t>
            </a:r>
            <a:r>
              <a:rPr lang="en-US" altLang="en-US" sz="800" dirty="0">
                <a:latin typeface="Arial" panose="020B0604020202020204" pitchFamily="34" charset="0"/>
              </a:rPr>
              <a:t> Version Number         : 9.38</a:t>
            </a:r>
          </a:p>
          <a:p>
            <a:pPr>
              <a:spcBef>
                <a:spcPct val="0"/>
              </a:spcBef>
              <a:buFontTx/>
              <a:buNone/>
            </a:pPr>
            <a:r>
              <a:rPr lang="en-US" altLang="en-US" sz="800" dirty="0">
                <a:latin typeface="Arial" panose="020B0604020202020204" pitchFamily="34" charset="0"/>
              </a:rPr>
              <a:t>---- System ----</a:t>
            </a:r>
          </a:p>
          <a:p>
            <a:pPr>
              <a:spcBef>
                <a:spcPct val="0"/>
              </a:spcBef>
              <a:buFontTx/>
              <a:buNone/>
            </a:pPr>
            <a:r>
              <a:rPr lang="en-US" altLang="en-US" sz="800" dirty="0">
                <a:latin typeface="Arial" panose="020B0604020202020204" pitchFamily="34" charset="0"/>
              </a:rPr>
              <a:t>File Name                       : IMG_20130823_151811.jpg</a:t>
            </a:r>
          </a:p>
          <a:p>
            <a:pPr>
              <a:spcBef>
                <a:spcPct val="0"/>
              </a:spcBef>
              <a:buFontTx/>
              <a:buNone/>
            </a:pPr>
            <a:r>
              <a:rPr lang="en-US" altLang="en-US" sz="800" dirty="0">
                <a:latin typeface="Arial" panose="020B0604020202020204" pitchFamily="34" charset="0"/>
              </a:rPr>
              <a:t>Directory                       : C:/Users/callee/Documents/images/digital-forensics-lab</a:t>
            </a:r>
          </a:p>
          <a:p>
            <a:pPr>
              <a:spcBef>
                <a:spcPct val="0"/>
              </a:spcBef>
              <a:buFontTx/>
              <a:buNone/>
            </a:pPr>
            <a:r>
              <a:rPr lang="en-US" altLang="en-US" sz="800" dirty="0">
                <a:latin typeface="Arial" panose="020B0604020202020204" pitchFamily="34" charset="0"/>
              </a:rPr>
              <a:t>File Size                       : 1785 kB</a:t>
            </a:r>
          </a:p>
          <a:p>
            <a:pPr>
              <a:spcBef>
                <a:spcPct val="0"/>
              </a:spcBef>
              <a:buFontTx/>
              <a:buNone/>
            </a:pPr>
            <a:r>
              <a:rPr lang="en-US" altLang="en-US" sz="800" dirty="0">
                <a:latin typeface="Arial" panose="020B0604020202020204" pitchFamily="34" charset="0"/>
              </a:rPr>
              <a:t>File Modification Date/Time     : 2013:08:23 16:36:44-04:00</a:t>
            </a:r>
          </a:p>
          <a:p>
            <a:pPr>
              <a:spcBef>
                <a:spcPct val="0"/>
              </a:spcBef>
              <a:buFontTx/>
              <a:buNone/>
            </a:pPr>
            <a:r>
              <a:rPr lang="en-US" altLang="en-US" sz="800" dirty="0">
                <a:latin typeface="Arial" panose="020B0604020202020204" pitchFamily="34" charset="0"/>
              </a:rPr>
              <a:t>File Access Date/Time           : 2013:10:14 17:13:02-04:00</a:t>
            </a:r>
          </a:p>
          <a:p>
            <a:pPr>
              <a:spcBef>
                <a:spcPct val="0"/>
              </a:spcBef>
              <a:buFontTx/>
              <a:buNone/>
            </a:pPr>
            <a:r>
              <a:rPr lang="en-US" altLang="en-US" sz="800" dirty="0">
                <a:latin typeface="Arial" panose="020B0604020202020204" pitchFamily="34" charset="0"/>
              </a:rPr>
              <a:t>File Creation Date/Time         : 2013:08:23 16:36:44-04:00</a:t>
            </a:r>
          </a:p>
          <a:p>
            <a:pPr>
              <a:spcBef>
                <a:spcPct val="0"/>
              </a:spcBef>
              <a:buFontTx/>
              <a:buNone/>
            </a:pPr>
            <a:r>
              <a:rPr lang="en-US" altLang="en-US" sz="800" dirty="0">
                <a:latin typeface="Arial" panose="020B0604020202020204" pitchFamily="34" charset="0"/>
              </a:rPr>
              <a:t>File Permissions                : </a:t>
            </a:r>
            <a:r>
              <a:rPr lang="en-US" altLang="en-US" sz="800" dirty="0" err="1">
                <a:latin typeface="Arial" panose="020B0604020202020204" pitchFamily="34" charset="0"/>
              </a:rPr>
              <a:t>rw-rw-rw</a:t>
            </a:r>
            <a:r>
              <a:rPr lang="en-US" altLang="en-US" sz="800" dirty="0">
                <a:latin typeface="Arial" panose="020B0604020202020204" pitchFamily="34" charset="0"/>
              </a:rPr>
              <a:t>-</a:t>
            </a:r>
          </a:p>
          <a:p>
            <a:pPr>
              <a:spcBef>
                <a:spcPct val="0"/>
              </a:spcBef>
              <a:buFontTx/>
              <a:buNone/>
            </a:pPr>
            <a:r>
              <a:rPr lang="en-US" altLang="en-US" sz="800" dirty="0">
                <a:latin typeface="Arial" panose="020B0604020202020204" pitchFamily="34" charset="0"/>
              </a:rPr>
              <a:t>---- File ----</a:t>
            </a:r>
          </a:p>
          <a:p>
            <a:pPr>
              <a:spcBef>
                <a:spcPct val="0"/>
              </a:spcBef>
              <a:buFontTx/>
              <a:buNone/>
            </a:pPr>
            <a:r>
              <a:rPr lang="en-US" altLang="en-US" sz="800" dirty="0">
                <a:latin typeface="Arial" panose="020B0604020202020204" pitchFamily="34" charset="0"/>
              </a:rPr>
              <a:t>File Type                       : JPEG</a:t>
            </a:r>
          </a:p>
          <a:p>
            <a:pPr>
              <a:spcBef>
                <a:spcPct val="0"/>
              </a:spcBef>
              <a:buFontTx/>
              <a:buNone/>
            </a:pPr>
            <a:r>
              <a:rPr lang="en-US" altLang="en-US" sz="800" dirty="0">
                <a:latin typeface="Arial" panose="020B0604020202020204" pitchFamily="34" charset="0"/>
              </a:rPr>
              <a:t>MIME Type                       : image/jpeg</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Byte Order                 : Big-endian (Motorola, MM)</a:t>
            </a:r>
          </a:p>
          <a:p>
            <a:pPr>
              <a:spcBef>
                <a:spcPct val="0"/>
              </a:spcBef>
              <a:buFontTx/>
              <a:buNone/>
            </a:pPr>
            <a:r>
              <a:rPr lang="en-US" altLang="en-US" sz="800" dirty="0">
                <a:latin typeface="Arial" panose="020B0604020202020204" pitchFamily="34" charset="0"/>
              </a:rPr>
              <a:t>Image Width                     : 2592</a:t>
            </a:r>
          </a:p>
          <a:p>
            <a:pPr>
              <a:spcBef>
                <a:spcPct val="0"/>
              </a:spcBef>
              <a:buFontTx/>
              <a:buNone/>
            </a:pPr>
            <a:r>
              <a:rPr lang="en-US" altLang="en-US" sz="800" dirty="0">
                <a:latin typeface="Arial" panose="020B0604020202020204" pitchFamily="34" charset="0"/>
              </a:rPr>
              <a:t>Image Height                    : 1944</a:t>
            </a:r>
          </a:p>
          <a:p>
            <a:pPr>
              <a:spcBef>
                <a:spcPct val="0"/>
              </a:spcBef>
              <a:buFontTx/>
              <a:buNone/>
            </a:pPr>
            <a:r>
              <a:rPr lang="en-US" altLang="en-US" sz="800" dirty="0">
                <a:latin typeface="Arial" panose="020B0604020202020204" pitchFamily="34" charset="0"/>
              </a:rPr>
              <a:t>Encoding Process                : Baseline DCT, Huffman coding</a:t>
            </a:r>
          </a:p>
          <a:p>
            <a:pPr>
              <a:spcBef>
                <a:spcPct val="0"/>
              </a:spcBef>
              <a:buFontTx/>
              <a:buNone/>
            </a:pPr>
            <a:r>
              <a:rPr lang="en-US" altLang="en-US" sz="800" dirty="0">
                <a:latin typeface="Arial" panose="020B0604020202020204" pitchFamily="34" charset="0"/>
              </a:rPr>
              <a:t>Bits Per Sample                 : 8</a:t>
            </a:r>
          </a:p>
          <a:p>
            <a:pPr>
              <a:spcBef>
                <a:spcPct val="0"/>
              </a:spcBef>
              <a:buFontTx/>
              <a:buNone/>
            </a:pPr>
            <a:r>
              <a:rPr lang="en-US" altLang="en-US" sz="800" dirty="0">
                <a:latin typeface="Arial" panose="020B0604020202020204" pitchFamily="34" charset="0"/>
              </a:rPr>
              <a:t>Color Components                : 3</a:t>
            </a:r>
          </a:p>
          <a:p>
            <a:pPr>
              <a:spcBef>
                <a:spcPct val="0"/>
              </a:spcBef>
              <a:buFontTx/>
              <a:buNone/>
            </a:pPr>
            <a:r>
              <a:rPr lang="en-US" altLang="en-US" sz="800" dirty="0">
                <a:latin typeface="Arial" panose="020B0604020202020204" pitchFamily="34" charset="0"/>
              </a:rPr>
              <a:t>Y </a:t>
            </a:r>
            <a:r>
              <a:rPr lang="en-US" altLang="en-US" sz="800" dirty="0" err="1">
                <a:latin typeface="Arial" panose="020B0604020202020204" pitchFamily="34" charset="0"/>
              </a:rPr>
              <a:t>Cb</a:t>
            </a:r>
            <a:r>
              <a:rPr lang="en-US" altLang="en-US" sz="800" dirty="0">
                <a:latin typeface="Arial" panose="020B0604020202020204" pitchFamily="34" charset="0"/>
              </a:rPr>
              <a:t> Cr Sub Sampling            : YCbCr4:2:0 (2 2)</a:t>
            </a:r>
          </a:p>
          <a:p>
            <a:pPr>
              <a:spcBef>
                <a:spcPct val="0"/>
              </a:spcBef>
              <a:buFontTx/>
              <a:buNone/>
            </a:pPr>
            <a:r>
              <a:rPr lang="en-US" altLang="en-US" sz="800" dirty="0">
                <a:latin typeface="Arial" panose="020B0604020202020204" pitchFamily="34" charset="0"/>
              </a:rPr>
              <a:t>---- GPS ----</a:t>
            </a:r>
          </a:p>
          <a:p>
            <a:pPr>
              <a:spcBef>
                <a:spcPct val="0"/>
              </a:spcBef>
              <a:buFontTx/>
              <a:buNone/>
            </a:pPr>
            <a:r>
              <a:rPr lang="en-US" altLang="en-US" sz="800" dirty="0">
                <a:latin typeface="Arial" panose="020B0604020202020204" pitchFamily="34" charset="0"/>
              </a:rPr>
              <a:t>GPS </a:t>
            </a:r>
            <a:r>
              <a:rPr lang="en-US" altLang="en-US" sz="800" dirty="0" err="1">
                <a:latin typeface="Arial" panose="020B0604020202020204" pitchFamily="34" charset="0"/>
              </a:rPr>
              <a:t>Img</a:t>
            </a:r>
            <a:r>
              <a:rPr lang="en-US" altLang="en-US" sz="800" dirty="0">
                <a:latin typeface="Arial" panose="020B0604020202020204" pitchFamily="34" charset="0"/>
              </a:rPr>
              <a:t> Direction               : 83</a:t>
            </a:r>
          </a:p>
          <a:p>
            <a:pPr>
              <a:spcBef>
                <a:spcPct val="0"/>
              </a:spcBef>
              <a:buFontTx/>
              <a:buNone/>
            </a:pPr>
            <a:r>
              <a:rPr lang="en-US" altLang="en-US" sz="800" dirty="0">
                <a:latin typeface="Arial" panose="020B0604020202020204" pitchFamily="34" charset="0"/>
              </a:rPr>
              <a:t>GPS </a:t>
            </a:r>
            <a:r>
              <a:rPr lang="en-US" altLang="en-US" sz="800" dirty="0" err="1">
                <a:latin typeface="Arial" panose="020B0604020202020204" pitchFamily="34" charset="0"/>
              </a:rPr>
              <a:t>Img</a:t>
            </a:r>
            <a:r>
              <a:rPr lang="en-US" altLang="en-US" sz="800" dirty="0">
                <a:latin typeface="Arial" panose="020B0604020202020204" pitchFamily="34" charset="0"/>
              </a:rPr>
              <a:t> Direction Ref           : Magnetic North</a:t>
            </a:r>
          </a:p>
          <a:p>
            <a:pPr>
              <a:spcBef>
                <a:spcPct val="0"/>
              </a:spcBef>
              <a:buFontTx/>
              <a:buNone/>
            </a:pPr>
            <a:r>
              <a:rPr lang="en-US" altLang="en-US" sz="800" dirty="0">
                <a:latin typeface="Arial" panose="020B0604020202020204" pitchFamily="34" charset="0"/>
              </a:rPr>
              <a:t>GPS Latitude Ref                : North</a:t>
            </a:r>
          </a:p>
          <a:p>
            <a:pPr>
              <a:spcBef>
                <a:spcPct val="0"/>
              </a:spcBef>
              <a:buFontTx/>
              <a:buNone/>
            </a:pPr>
            <a:r>
              <a:rPr lang="en-US" altLang="en-US" sz="800" dirty="0">
                <a:latin typeface="Arial" panose="020B0604020202020204" pitchFamily="34" charset="0"/>
              </a:rPr>
              <a:t>GPS Latitude                    : 35 </a:t>
            </a:r>
            <a:r>
              <a:rPr lang="en-US" altLang="en-US" sz="800" dirty="0" err="1">
                <a:latin typeface="Arial" panose="020B0604020202020204" pitchFamily="34" charset="0"/>
              </a:rPr>
              <a:t>deg</a:t>
            </a:r>
            <a:r>
              <a:rPr lang="en-US" altLang="en-US" sz="800" dirty="0">
                <a:latin typeface="Arial" panose="020B0604020202020204" pitchFamily="34" charset="0"/>
              </a:rPr>
              <a:t> 55' 2.24"</a:t>
            </a:r>
          </a:p>
          <a:p>
            <a:pPr>
              <a:spcBef>
                <a:spcPct val="0"/>
              </a:spcBef>
              <a:buFontTx/>
              <a:buNone/>
            </a:pPr>
            <a:r>
              <a:rPr lang="en-US" altLang="en-US" sz="800" dirty="0">
                <a:latin typeface="Arial" panose="020B0604020202020204" pitchFamily="34" charset="0"/>
              </a:rPr>
              <a:t>GPS Longitude Ref               : West</a:t>
            </a:r>
          </a:p>
          <a:p>
            <a:pPr>
              <a:spcBef>
                <a:spcPct val="0"/>
              </a:spcBef>
              <a:buFontTx/>
              <a:buNone/>
            </a:pPr>
            <a:r>
              <a:rPr lang="en-US" altLang="en-US" sz="800" dirty="0">
                <a:latin typeface="Arial" panose="020B0604020202020204" pitchFamily="34" charset="0"/>
              </a:rPr>
              <a:t>GPS Longitude                   : 79 </a:t>
            </a:r>
            <a:r>
              <a:rPr lang="en-US" altLang="en-US" sz="800" dirty="0" err="1">
                <a:latin typeface="Arial" panose="020B0604020202020204" pitchFamily="34" charset="0"/>
              </a:rPr>
              <a:t>deg</a:t>
            </a:r>
            <a:r>
              <a:rPr lang="en-US" altLang="en-US" sz="800" dirty="0">
                <a:latin typeface="Arial" panose="020B0604020202020204" pitchFamily="34" charset="0"/>
              </a:rPr>
              <a:t> 2' 57.55"</a:t>
            </a:r>
          </a:p>
          <a:p>
            <a:pPr>
              <a:spcBef>
                <a:spcPct val="0"/>
              </a:spcBef>
              <a:buFontTx/>
              <a:buNone/>
            </a:pPr>
            <a:r>
              <a:rPr lang="en-US" altLang="en-US" sz="800" dirty="0">
                <a:latin typeface="Arial" panose="020B0604020202020204" pitchFamily="34" charset="0"/>
              </a:rPr>
              <a:t>GPS Altitude Ref                : Above Sea Level</a:t>
            </a:r>
          </a:p>
          <a:p>
            <a:pPr>
              <a:spcBef>
                <a:spcPct val="0"/>
              </a:spcBef>
              <a:buFontTx/>
              <a:buNone/>
            </a:pPr>
            <a:r>
              <a:rPr lang="en-US" altLang="en-US" sz="800" dirty="0">
                <a:latin typeface="Arial" panose="020B0604020202020204" pitchFamily="34" charset="0"/>
              </a:rPr>
              <a:t>GPS Altitude                    : 0 m</a:t>
            </a:r>
          </a:p>
          <a:p>
            <a:pPr>
              <a:spcBef>
                <a:spcPct val="0"/>
              </a:spcBef>
              <a:buFontTx/>
              <a:buNone/>
            </a:pPr>
            <a:r>
              <a:rPr lang="en-US" altLang="en-US" sz="800" dirty="0">
                <a:latin typeface="Arial" panose="020B0604020202020204" pitchFamily="34" charset="0"/>
              </a:rPr>
              <a:t>GPS Time Stamp                  : 19:18:06</a:t>
            </a:r>
          </a:p>
          <a:p>
            <a:pPr>
              <a:spcBef>
                <a:spcPct val="0"/>
              </a:spcBef>
              <a:buFontTx/>
              <a:buNone/>
            </a:pPr>
            <a:r>
              <a:rPr lang="en-US" altLang="en-US" sz="800" dirty="0">
                <a:latin typeface="Arial" panose="020B0604020202020204" pitchFamily="34" charset="0"/>
              </a:rPr>
              <a:t>GPS Processing Method           : NETWORK</a:t>
            </a:r>
          </a:p>
          <a:p>
            <a:pPr>
              <a:spcBef>
                <a:spcPct val="0"/>
              </a:spcBef>
              <a:buFontTx/>
              <a:buNone/>
            </a:pPr>
            <a:r>
              <a:rPr lang="en-US" altLang="en-US" sz="800" dirty="0">
                <a:latin typeface="Arial" panose="020B0604020202020204" pitchFamily="34" charset="0"/>
              </a:rPr>
              <a:t>GPS Date Stamp                  : 2013:08:23</a:t>
            </a:r>
          </a:p>
          <a:p>
            <a:pPr>
              <a:spcBef>
                <a:spcPct val="0"/>
              </a:spcBef>
              <a:buFontTx/>
              <a:buNone/>
            </a:pPr>
            <a:r>
              <a:rPr lang="en-US" altLang="en-US" sz="800" dirty="0">
                <a:latin typeface="Arial" panose="020B0604020202020204" pitchFamily="34" charset="0"/>
              </a:rPr>
              <a:t>---- IFD0 ----</a:t>
            </a:r>
          </a:p>
          <a:p>
            <a:pPr>
              <a:spcBef>
                <a:spcPct val="0"/>
              </a:spcBef>
              <a:buFontTx/>
              <a:buNone/>
            </a:pPr>
            <a:r>
              <a:rPr lang="en-US" altLang="en-US" sz="800" dirty="0">
                <a:latin typeface="Arial" panose="020B0604020202020204" pitchFamily="34" charset="0"/>
              </a:rPr>
              <a:t>Orientation                     : Unknown (0)</a:t>
            </a:r>
          </a:p>
          <a:p>
            <a:pPr>
              <a:spcBef>
                <a:spcPct val="0"/>
              </a:spcBef>
              <a:buFontTx/>
              <a:buNone/>
            </a:pPr>
            <a:r>
              <a:rPr lang="en-US" altLang="en-US" sz="800" dirty="0">
                <a:latin typeface="Arial" panose="020B0604020202020204" pitchFamily="34" charset="0"/>
              </a:rPr>
              <a:t>Camera Model Name               : Galaxy Nexus</a:t>
            </a:r>
          </a:p>
          <a:p>
            <a:pPr>
              <a:spcBef>
                <a:spcPct val="0"/>
              </a:spcBef>
              <a:buFontTx/>
              <a:buNone/>
            </a:pPr>
            <a:r>
              <a:rPr lang="en-US" altLang="en-US" sz="800" dirty="0">
                <a:latin typeface="Arial" panose="020B0604020202020204" pitchFamily="34" charset="0"/>
              </a:rPr>
              <a:t>Modify Date                     : 2013:08:23 15:18:11</a:t>
            </a:r>
          </a:p>
          <a:p>
            <a:pPr>
              <a:spcBef>
                <a:spcPct val="0"/>
              </a:spcBef>
              <a:buFontTx/>
              <a:buNone/>
            </a:pPr>
            <a:r>
              <a:rPr lang="en-US" altLang="en-US" sz="800" dirty="0">
                <a:latin typeface="Arial" panose="020B0604020202020204" pitchFamily="34" charset="0"/>
              </a:rPr>
              <a:t>Y </a:t>
            </a:r>
            <a:r>
              <a:rPr lang="en-US" altLang="en-US" sz="800" dirty="0" err="1">
                <a:latin typeface="Arial" panose="020B0604020202020204" pitchFamily="34" charset="0"/>
              </a:rPr>
              <a:t>Cb</a:t>
            </a:r>
            <a:r>
              <a:rPr lang="en-US" altLang="en-US" sz="800" dirty="0">
                <a:latin typeface="Arial" panose="020B0604020202020204" pitchFamily="34" charset="0"/>
              </a:rPr>
              <a:t> Cr Positioning             : Centered</a:t>
            </a:r>
          </a:p>
          <a:p>
            <a:pPr>
              <a:spcBef>
                <a:spcPct val="0"/>
              </a:spcBef>
              <a:buFontTx/>
              <a:buNone/>
            </a:pPr>
            <a:r>
              <a:rPr lang="en-US" altLang="en-US" sz="800" dirty="0">
                <a:latin typeface="Arial" panose="020B0604020202020204" pitchFamily="34" charset="0"/>
              </a:rPr>
              <a:t>Y Resolution                    : 72</a:t>
            </a:r>
          </a:p>
          <a:p>
            <a:pPr>
              <a:spcBef>
                <a:spcPct val="0"/>
              </a:spcBef>
              <a:buFontTx/>
              <a:buNone/>
            </a:pPr>
            <a:r>
              <a:rPr lang="en-US" altLang="en-US" sz="800" dirty="0">
                <a:latin typeface="Arial" panose="020B0604020202020204" pitchFamily="34" charset="0"/>
              </a:rPr>
              <a:t>Resolution Unit                 : inches</a:t>
            </a:r>
          </a:p>
          <a:p>
            <a:pPr>
              <a:spcBef>
                <a:spcPct val="0"/>
              </a:spcBef>
              <a:buFontTx/>
              <a:buNone/>
            </a:pPr>
            <a:r>
              <a:rPr lang="en-US" altLang="en-US" sz="800" dirty="0">
                <a:latin typeface="Arial" panose="020B0604020202020204" pitchFamily="34" charset="0"/>
              </a:rPr>
              <a:t>X Resolution                    : 72</a:t>
            </a:r>
          </a:p>
          <a:p>
            <a:pPr>
              <a:spcBef>
                <a:spcPct val="0"/>
              </a:spcBef>
              <a:buFontTx/>
              <a:buNone/>
            </a:pPr>
            <a:r>
              <a:rPr lang="en-US" altLang="en-US" sz="800" dirty="0">
                <a:latin typeface="Arial" panose="020B0604020202020204" pitchFamily="34" charset="0"/>
              </a:rPr>
              <a:t>Make                            : Samsung</a:t>
            </a:r>
          </a:p>
          <a:p>
            <a:pPr>
              <a:spcBef>
                <a:spcPct val="0"/>
              </a:spcBef>
              <a:buFontTx/>
              <a:buNone/>
            </a:pPr>
            <a:r>
              <a:rPr lang="en-US" altLang="en-US" sz="800" dirty="0">
                <a:latin typeface="Arial" panose="020B0604020202020204" pitchFamily="34" charset="0"/>
              </a:rPr>
              <a:t>---- </a:t>
            </a:r>
            <a:r>
              <a:rPr lang="en-US" altLang="en-US" sz="800" dirty="0" err="1">
                <a:latin typeface="Arial" panose="020B0604020202020204" pitchFamily="34" charset="0"/>
              </a:rPr>
              <a:t>ExifIFD</a:t>
            </a:r>
            <a:r>
              <a:rPr lang="en-US" altLang="en-US" sz="800" dirty="0">
                <a:latin typeface="Arial" panose="020B0604020202020204" pitchFamily="34" charset="0"/>
              </a:rPr>
              <a:t> ----</a:t>
            </a:r>
          </a:p>
          <a:p>
            <a:pPr>
              <a:spcBef>
                <a:spcPct val="0"/>
              </a:spcBef>
              <a:buFontTx/>
              <a:buNone/>
            </a:pPr>
            <a:r>
              <a:rPr lang="en-US" altLang="en-US" sz="800" dirty="0">
                <a:latin typeface="Arial" panose="020B0604020202020204" pitchFamily="34" charset="0"/>
              </a:rPr>
              <a:t>Create Date                     : 2013:08:23 15:18:11</a:t>
            </a:r>
          </a:p>
          <a:p>
            <a:pPr>
              <a:spcBef>
                <a:spcPct val="0"/>
              </a:spcBef>
              <a:buFontTx/>
              <a:buNone/>
            </a:pPr>
            <a:r>
              <a:rPr lang="en-US" altLang="en-US" sz="800" dirty="0">
                <a:latin typeface="Arial" panose="020B0604020202020204" pitchFamily="34" charset="0"/>
              </a:rPr>
              <a:t>Date/Time Original              : 2013:08:23 15:18:11</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Version                    : 0220</a:t>
            </a:r>
          </a:p>
          <a:p>
            <a:pPr>
              <a:spcBef>
                <a:spcPct val="0"/>
              </a:spcBef>
              <a:buFontTx/>
              <a:buNone/>
            </a:pPr>
            <a:r>
              <a:rPr lang="en-US" altLang="en-US" sz="800" dirty="0">
                <a:latin typeface="Arial" panose="020B0604020202020204" pitchFamily="34" charset="0"/>
              </a:rPr>
              <a:t>Flash Energy                    : 0</a:t>
            </a:r>
          </a:p>
          <a:p>
            <a:pPr>
              <a:spcBef>
                <a:spcPct val="0"/>
              </a:spcBef>
              <a:buFontTx/>
              <a:buNone/>
            </a:pPr>
            <a:r>
              <a:rPr lang="en-US" altLang="en-US" sz="800" dirty="0">
                <a:latin typeface="Arial" panose="020B0604020202020204" pitchFamily="34" charset="0"/>
              </a:rPr>
              <a:t>Image Unique ID                 : OAEL01</a:t>
            </a:r>
          </a:p>
          <a:p>
            <a:pPr>
              <a:spcBef>
                <a:spcPct val="0"/>
              </a:spcBef>
              <a:buFontTx/>
              <a:buNone/>
            </a:pPr>
            <a:r>
              <a:rPr lang="en-US" altLang="en-US" sz="800" dirty="0">
                <a:latin typeface="Arial" panose="020B0604020202020204" pitchFamily="34" charset="0"/>
              </a:rPr>
              <a:t>Exposure Time                   : 1/17</a:t>
            </a:r>
          </a:p>
          <a:p>
            <a:pPr>
              <a:spcBef>
                <a:spcPct val="0"/>
              </a:spcBef>
              <a:buFontTx/>
              <a:buNone/>
            </a:pPr>
            <a:r>
              <a:rPr lang="en-US" altLang="en-US" sz="800" dirty="0">
                <a:latin typeface="Arial" panose="020B0604020202020204" pitchFamily="34" charset="0"/>
              </a:rPr>
              <a:t>ISO                             : 125, 0, 0</a:t>
            </a:r>
          </a:p>
        </p:txBody>
      </p:sp>
      <p:sp>
        <p:nvSpPr>
          <p:cNvPr id="75781" name="TextBox 4"/>
          <p:cNvSpPr txBox="1">
            <a:spLocks noChangeArrowheads="1"/>
          </p:cNvSpPr>
          <p:nvPr/>
        </p:nvSpPr>
        <p:spPr bwMode="auto">
          <a:xfrm>
            <a:off x="76200" y="6448698"/>
            <a:ext cx="899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Arial" panose="020B0604020202020204" pitchFamily="34" charset="0"/>
              </a:rPr>
              <a:t>*http://www.sno.phy.queensu.ca/~phil/exiftool/ (Also available through the BitCurator environment)</a:t>
            </a:r>
          </a:p>
        </p:txBody>
      </p:sp>
    </p:spTree>
    <p:extLst>
      <p:ext uri="{BB962C8B-B14F-4D97-AF65-F5344CB8AC3E}">
        <p14:creationId xmlns:p14="http://schemas.microsoft.com/office/powerpoint/2010/main" val="33008567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76200" y="28939"/>
            <a:ext cx="8229600" cy="457200"/>
          </a:xfrm>
        </p:spPr>
        <p:txBody>
          <a:bodyPr/>
          <a:lstStyle/>
          <a:p>
            <a:r>
              <a:rPr lang="en-US" altLang="en-US" sz="1400" b="1" dirty="0" smtClean="0"/>
              <a:t>Example of EXIF Metadata from a JPEG File (Generated Using </a:t>
            </a:r>
            <a:r>
              <a:rPr lang="en-US" altLang="en-US" sz="1400" b="1" dirty="0" err="1" smtClean="0"/>
              <a:t>exiftool</a:t>
            </a:r>
            <a:r>
              <a:rPr lang="en-US" altLang="en-US" sz="1400" b="1" dirty="0" smtClean="0"/>
              <a:t>*)</a:t>
            </a:r>
          </a:p>
        </p:txBody>
      </p:sp>
      <p:sp>
        <p:nvSpPr>
          <p:cNvPr id="76804" name="TextBox 3"/>
          <p:cNvSpPr txBox="1">
            <a:spLocks noChangeArrowheads="1"/>
          </p:cNvSpPr>
          <p:nvPr/>
        </p:nvSpPr>
        <p:spPr bwMode="auto">
          <a:xfrm>
            <a:off x="4519613" y="457200"/>
            <a:ext cx="3763962"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a:latin typeface="Arial" panose="020B0604020202020204" pitchFamily="34" charset="0"/>
              </a:rPr>
              <a:t>Scene Type                      : Directly photographed</a:t>
            </a:r>
          </a:p>
          <a:p>
            <a:pPr>
              <a:spcBef>
                <a:spcPct val="0"/>
              </a:spcBef>
              <a:buFontTx/>
              <a:buNone/>
            </a:pPr>
            <a:r>
              <a:rPr lang="en-US" altLang="en-US" sz="800">
                <a:latin typeface="Arial" panose="020B0604020202020204" pitchFamily="34" charset="0"/>
              </a:rPr>
              <a:t>Exposure Index                  : undef</a:t>
            </a:r>
          </a:p>
          <a:p>
            <a:pPr>
              <a:spcBef>
                <a:spcPct val="0"/>
              </a:spcBef>
              <a:buFontTx/>
              <a:buNone/>
            </a:pPr>
            <a:r>
              <a:rPr lang="en-US" altLang="en-US" sz="800">
                <a:latin typeface="Arial" panose="020B0604020202020204" pitchFamily="34" charset="0"/>
              </a:rPr>
              <a:t>Components Configuration        : Y, Cb, Cr, -</a:t>
            </a:r>
          </a:p>
          <a:p>
            <a:pPr>
              <a:spcBef>
                <a:spcPct val="0"/>
              </a:spcBef>
              <a:buFontTx/>
              <a:buNone/>
            </a:pPr>
            <a:r>
              <a:rPr lang="en-US" altLang="en-US" sz="800">
                <a:latin typeface="Arial" panose="020B0604020202020204" pitchFamily="34" charset="0"/>
              </a:rPr>
              <a:t>F Number                        : 2.8</a:t>
            </a:r>
          </a:p>
          <a:p>
            <a:pPr>
              <a:spcBef>
                <a:spcPct val="0"/>
              </a:spcBef>
              <a:buFontTx/>
              <a:buNone/>
            </a:pPr>
            <a:r>
              <a:rPr lang="en-US" altLang="en-US" sz="800">
                <a:latin typeface="Arial" panose="020B0604020202020204" pitchFamily="34" charset="0"/>
              </a:rPr>
              <a:t>Compressed Bits Per Pixel       : 0</a:t>
            </a:r>
          </a:p>
          <a:p>
            <a:pPr>
              <a:spcBef>
                <a:spcPct val="0"/>
              </a:spcBef>
              <a:buFontTx/>
              <a:buNone/>
            </a:pPr>
            <a:r>
              <a:rPr lang="en-US" altLang="en-US" sz="800">
                <a:latin typeface="Arial" panose="020B0604020202020204" pitchFamily="34" charset="0"/>
              </a:rPr>
              <a:t>Sensing Method                  : One-chip color area</a:t>
            </a:r>
          </a:p>
          <a:p>
            <a:pPr>
              <a:spcBef>
                <a:spcPct val="0"/>
              </a:spcBef>
              <a:buFontTx/>
              <a:buNone/>
            </a:pPr>
            <a:r>
              <a:rPr lang="en-US" altLang="en-US" sz="800">
                <a:latin typeface="Arial" panose="020B0604020202020204" pitchFamily="34" charset="0"/>
              </a:rPr>
              <a:t>Exposure Program                : Aperture-priority AE</a:t>
            </a:r>
          </a:p>
          <a:p>
            <a:pPr>
              <a:spcBef>
                <a:spcPct val="0"/>
              </a:spcBef>
              <a:buFontTx/>
              <a:buNone/>
            </a:pPr>
            <a:r>
              <a:rPr lang="en-US" altLang="en-US" sz="800">
                <a:latin typeface="Arial" panose="020B0604020202020204" pitchFamily="34" charset="0"/>
              </a:rPr>
              <a:t>Aperture Value                  : 2.6</a:t>
            </a:r>
          </a:p>
          <a:p>
            <a:pPr>
              <a:spcBef>
                <a:spcPct val="0"/>
              </a:spcBef>
              <a:buFontTx/>
              <a:buNone/>
            </a:pPr>
            <a:r>
              <a:rPr lang="en-US" altLang="en-US" sz="800">
                <a:latin typeface="Arial" panose="020B0604020202020204" pitchFamily="34" charset="0"/>
              </a:rPr>
              <a:t>Brightness Value                : 0</a:t>
            </a:r>
          </a:p>
          <a:p>
            <a:pPr>
              <a:spcBef>
                <a:spcPct val="0"/>
              </a:spcBef>
              <a:buFontTx/>
              <a:buNone/>
            </a:pPr>
            <a:r>
              <a:rPr lang="en-US" altLang="en-US" sz="800">
                <a:latin typeface="Arial" panose="020B0604020202020204" pitchFamily="34" charset="0"/>
              </a:rPr>
              <a:t>Subject Distance Range          : Unknown</a:t>
            </a:r>
          </a:p>
          <a:p>
            <a:pPr>
              <a:spcBef>
                <a:spcPct val="0"/>
              </a:spcBef>
              <a:buFontTx/>
              <a:buNone/>
            </a:pPr>
            <a:r>
              <a:rPr lang="en-US" altLang="en-US" sz="800">
                <a:latin typeface="Arial" panose="020B0604020202020204" pitchFamily="34" charset="0"/>
              </a:rPr>
              <a:t>Shutter Speed Value             : 1/15</a:t>
            </a:r>
          </a:p>
          <a:p>
            <a:pPr>
              <a:spcBef>
                <a:spcPct val="0"/>
              </a:spcBef>
              <a:buFontTx/>
              <a:buNone/>
            </a:pPr>
            <a:r>
              <a:rPr lang="en-US" altLang="en-US" sz="800">
                <a:latin typeface="Arial" panose="020B0604020202020204" pitchFamily="34" charset="0"/>
              </a:rPr>
              <a:t>Subject Distance                : 0 m</a:t>
            </a:r>
          </a:p>
          <a:p>
            <a:pPr>
              <a:spcBef>
                <a:spcPct val="0"/>
              </a:spcBef>
              <a:buFontTx/>
              <a:buNone/>
            </a:pPr>
            <a:r>
              <a:rPr lang="en-US" altLang="en-US" sz="800">
                <a:latin typeface="Arial" panose="020B0604020202020204" pitchFamily="34" charset="0"/>
              </a:rPr>
              <a:t>Saturation                      : Normal</a:t>
            </a:r>
          </a:p>
          <a:p>
            <a:pPr>
              <a:spcBef>
                <a:spcPct val="0"/>
              </a:spcBef>
              <a:buFontTx/>
              <a:buNone/>
            </a:pPr>
            <a:r>
              <a:rPr lang="en-US" altLang="en-US" sz="800">
                <a:latin typeface="Arial" panose="020B0604020202020204" pitchFamily="34" charset="0"/>
              </a:rPr>
              <a:t>Color Space                     : sRGB</a:t>
            </a:r>
          </a:p>
          <a:p>
            <a:pPr>
              <a:spcBef>
                <a:spcPct val="0"/>
              </a:spcBef>
              <a:buFontTx/>
              <a:buNone/>
            </a:pPr>
            <a:r>
              <a:rPr lang="en-US" altLang="en-US" sz="800">
                <a:latin typeface="Arial" panose="020B0604020202020204" pitchFamily="34" charset="0"/>
              </a:rPr>
              <a:t>Contrast                        : Normal</a:t>
            </a:r>
          </a:p>
          <a:p>
            <a:pPr>
              <a:spcBef>
                <a:spcPct val="0"/>
              </a:spcBef>
              <a:buFontTx/>
              <a:buNone/>
            </a:pPr>
            <a:r>
              <a:rPr lang="en-US" altLang="en-US" sz="800">
                <a:latin typeface="Arial" panose="020B0604020202020204" pitchFamily="34" charset="0"/>
              </a:rPr>
              <a:t>Metering Mode                   : Multi-spot</a:t>
            </a:r>
          </a:p>
          <a:p>
            <a:pPr>
              <a:spcBef>
                <a:spcPct val="0"/>
              </a:spcBef>
              <a:buFontTx/>
              <a:buNone/>
            </a:pPr>
            <a:r>
              <a:rPr lang="en-US" altLang="en-US" sz="800">
                <a:latin typeface="Arial" panose="020B0604020202020204" pitchFamily="34" charset="0"/>
              </a:rPr>
              <a:t>Flashpix Version                : </a:t>
            </a:r>
          </a:p>
          <a:p>
            <a:pPr>
              <a:spcBef>
                <a:spcPct val="0"/>
              </a:spcBef>
              <a:buFontTx/>
              <a:buNone/>
            </a:pPr>
            <a:r>
              <a:rPr lang="en-US" altLang="en-US" sz="800">
                <a:latin typeface="Arial" panose="020B0604020202020204" pitchFamily="34" charset="0"/>
              </a:rPr>
              <a:t>Exposure Compensation           : 0</a:t>
            </a:r>
          </a:p>
          <a:p>
            <a:pPr>
              <a:spcBef>
                <a:spcPct val="0"/>
              </a:spcBef>
              <a:buFontTx/>
              <a:buNone/>
            </a:pPr>
            <a:r>
              <a:rPr lang="en-US" altLang="en-US" sz="800">
                <a:latin typeface="Arial" panose="020B0604020202020204" pitchFamily="34" charset="0"/>
              </a:rPr>
              <a:t>Exif Image Height               : 1944</a:t>
            </a:r>
          </a:p>
          <a:p>
            <a:pPr>
              <a:spcBef>
                <a:spcPct val="0"/>
              </a:spcBef>
              <a:buFontTx/>
              <a:buNone/>
            </a:pPr>
            <a:r>
              <a:rPr lang="en-US" altLang="en-US" sz="800">
                <a:latin typeface="Arial" panose="020B0604020202020204" pitchFamily="34" charset="0"/>
              </a:rPr>
              <a:t>Max Aperture Value              : 2.6</a:t>
            </a:r>
          </a:p>
          <a:p>
            <a:pPr>
              <a:spcBef>
                <a:spcPct val="0"/>
              </a:spcBef>
              <a:buFontTx/>
              <a:buNone/>
            </a:pPr>
            <a:r>
              <a:rPr lang="en-US" altLang="en-US" sz="800">
                <a:latin typeface="Arial" panose="020B0604020202020204" pitchFamily="34" charset="0"/>
              </a:rPr>
              <a:t>Sharpness                       : Normal</a:t>
            </a:r>
          </a:p>
          <a:p>
            <a:pPr>
              <a:spcBef>
                <a:spcPct val="0"/>
              </a:spcBef>
              <a:buFontTx/>
              <a:buNone/>
            </a:pPr>
            <a:r>
              <a:rPr lang="en-US" altLang="en-US" sz="800">
                <a:latin typeface="Arial" panose="020B0604020202020204" pitchFamily="34" charset="0"/>
              </a:rPr>
              <a:t>Exif Image Width                : 2592</a:t>
            </a:r>
          </a:p>
          <a:p>
            <a:pPr>
              <a:spcBef>
                <a:spcPct val="0"/>
              </a:spcBef>
              <a:buFontTx/>
              <a:buNone/>
            </a:pPr>
            <a:r>
              <a:rPr lang="en-US" altLang="en-US" sz="800">
                <a:latin typeface="Arial" panose="020B0604020202020204" pitchFamily="34" charset="0"/>
              </a:rPr>
              <a:t>Focal Length                    : 3.4 mm</a:t>
            </a:r>
          </a:p>
          <a:p>
            <a:pPr>
              <a:spcBef>
                <a:spcPct val="0"/>
              </a:spcBef>
              <a:buFontTx/>
              <a:buNone/>
            </a:pPr>
            <a:r>
              <a:rPr lang="en-US" altLang="en-US" sz="800">
                <a:latin typeface="Arial" panose="020B0604020202020204" pitchFamily="34" charset="0"/>
              </a:rPr>
              <a:t>Digital Zoom Ratio              : 1</a:t>
            </a:r>
          </a:p>
          <a:p>
            <a:pPr>
              <a:spcBef>
                <a:spcPct val="0"/>
              </a:spcBef>
              <a:buFontTx/>
              <a:buNone/>
            </a:pPr>
            <a:r>
              <a:rPr lang="en-US" altLang="en-US" sz="800">
                <a:latin typeface="Arial" panose="020B0604020202020204" pitchFamily="34" charset="0"/>
              </a:rPr>
              <a:t>Light Source                    : Fluorescent</a:t>
            </a:r>
          </a:p>
          <a:p>
            <a:pPr>
              <a:spcBef>
                <a:spcPct val="0"/>
              </a:spcBef>
              <a:buFontTx/>
              <a:buNone/>
            </a:pPr>
            <a:r>
              <a:rPr lang="en-US" altLang="en-US" sz="800">
                <a:latin typeface="Arial" panose="020B0604020202020204" pitchFamily="34" charset="0"/>
              </a:rPr>
              <a:t>Scene Capture Type              : Standard</a:t>
            </a:r>
          </a:p>
          <a:p>
            <a:pPr>
              <a:spcBef>
                <a:spcPct val="0"/>
              </a:spcBef>
              <a:buFontTx/>
              <a:buNone/>
            </a:pPr>
            <a:r>
              <a:rPr lang="en-US" altLang="en-US" sz="800">
                <a:latin typeface="Arial" panose="020B0604020202020204" pitchFamily="34" charset="0"/>
              </a:rPr>
              <a:t>Flash                           : Off, Did not fire</a:t>
            </a:r>
          </a:p>
          <a:p>
            <a:pPr>
              <a:spcBef>
                <a:spcPct val="0"/>
              </a:spcBef>
              <a:buFontTx/>
              <a:buNone/>
            </a:pPr>
            <a:r>
              <a:rPr lang="en-US" altLang="en-US" sz="800">
                <a:latin typeface="Arial" panose="020B0604020202020204" pitchFamily="34" charset="0"/>
              </a:rPr>
              <a:t>Custom Rendered                 : Custom</a:t>
            </a:r>
          </a:p>
          <a:p>
            <a:pPr>
              <a:spcBef>
                <a:spcPct val="0"/>
              </a:spcBef>
              <a:buFontTx/>
              <a:buNone/>
            </a:pPr>
            <a:r>
              <a:rPr lang="en-US" altLang="en-US" sz="800">
                <a:latin typeface="Arial" panose="020B0604020202020204" pitchFamily="34" charset="0"/>
              </a:rPr>
              <a:t>White Balance                   : Auto</a:t>
            </a:r>
          </a:p>
          <a:p>
            <a:pPr>
              <a:spcBef>
                <a:spcPct val="0"/>
              </a:spcBef>
              <a:buFontTx/>
              <a:buNone/>
            </a:pPr>
            <a:r>
              <a:rPr lang="en-US" altLang="en-US" sz="800">
                <a:latin typeface="Arial" panose="020B0604020202020204" pitchFamily="34" charset="0"/>
              </a:rPr>
              <a:t>Exposure Mode                   : Auto</a:t>
            </a:r>
          </a:p>
          <a:p>
            <a:pPr>
              <a:spcBef>
                <a:spcPct val="0"/>
              </a:spcBef>
              <a:buFontTx/>
              <a:buNone/>
            </a:pPr>
            <a:r>
              <a:rPr lang="en-US" altLang="en-US" sz="800">
                <a:latin typeface="Arial" panose="020B0604020202020204" pitchFamily="34" charset="0"/>
              </a:rPr>
              <a:t>---- IFD1 ----</a:t>
            </a:r>
          </a:p>
          <a:p>
            <a:pPr>
              <a:spcBef>
                <a:spcPct val="0"/>
              </a:spcBef>
              <a:buFontTx/>
              <a:buNone/>
            </a:pPr>
            <a:r>
              <a:rPr lang="en-US" altLang="en-US" sz="800">
                <a:latin typeface="Arial" panose="020B0604020202020204" pitchFamily="34" charset="0"/>
              </a:rPr>
              <a:t>Compression                     : JPEG (old-style)</a:t>
            </a:r>
          </a:p>
          <a:p>
            <a:pPr>
              <a:spcBef>
                <a:spcPct val="0"/>
              </a:spcBef>
              <a:buFontTx/>
              <a:buNone/>
            </a:pPr>
            <a:r>
              <a:rPr lang="en-US" altLang="en-US" sz="800">
                <a:latin typeface="Arial" panose="020B0604020202020204" pitchFamily="34" charset="0"/>
              </a:rPr>
              <a:t>Image Width                     : 160</a:t>
            </a:r>
          </a:p>
          <a:p>
            <a:pPr>
              <a:spcBef>
                <a:spcPct val="0"/>
              </a:spcBef>
              <a:buFontTx/>
              <a:buNone/>
            </a:pPr>
            <a:r>
              <a:rPr lang="en-US" altLang="en-US" sz="800">
                <a:latin typeface="Arial" panose="020B0604020202020204" pitchFamily="34" charset="0"/>
              </a:rPr>
              <a:t>Image Height                    : 120</a:t>
            </a:r>
          </a:p>
          <a:p>
            <a:pPr>
              <a:spcBef>
                <a:spcPct val="0"/>
              </a:spcBef>
              <a:buFontTx/>
              <a:buNone/>
            </a:pPr>
            <a:r>
              <a:rPr lang="en-US" altLang="en-US" sz="800">
                <a:latin typeface="Arial" panose="020B0604020202020204" pitchFamily="34" charset="0"/>
              </a:rPr>
              <a:t>Thumbnail Offset                : 1239</a:t>
            </a:r>
          </a:p>
          <a:p>
            <a:pPr>
              <a:spcBef>
                <a:spcPct val="0"/>
              </a:spcBef>
              <a:buFontTx/>
              <a:buNone/>
            </a:pPr>
            <a:r>
              <a:rPr lang="en-US" altLang="en-US" sz="800">
                <a:latin typeface="Arial" panose="020B0604020202020204" pitchFamily="34" charset="0"/>
              </a:rPr>
              <a:t>Thumbnail Length                : 7164</a:t>
            </a:r>
          </a:p>
          <a:p>
            <a:pPr>
              <a:spcBef>
                <a:spcPct val="0"/>
              </a:spcBef>
              <a:buFontTx/>
              <a:buNone/>
            </a:pPr>
            <a:r>
              <a:rPr lang="en-US" altLang="en-US" sz="800">
                <a:latin typeface="Arial" panose="020B0604020202020204" pitchFamily="34" charset="0"/>
              </a:rPr>
              <a:t>---- Composite ----</a:t>
            </a:r>
          </a:p>
          <a:p>
            <a:pPr>
              <a:spcBef>
                <a:spcPct val="0"/>
              </a:spcBef>
              <a:buFontTx/>
              <a:buNone/>
            </a:pPr>
            <a:r>
              <a:rPr lang="en-US" altLang="en-US" sz="800">
                <a:latin typeface="Arial" panose="020B0604020202020204" pitchFamily="34" charset="0"/>
              </a:rPr>
              <a:t>Aperture                        : 2.8</a:t>
            </a:r>
          </a:p>
          <a:p>
            <a:pPr>
              <a:spcBef>
                <a:spcPct val="0"/>
              </a:spcBef>
              <a:buFontTx/>
              <a:buNone/>
            </a:pPr>
            <a:r>
              <a:rPr lang="en-US" altLang="en-US" sz="800">
                <a:latin typeface="Arial" panose="020B0604020202020204" pitchFamily="34" charset="0"/>
              </a:rPr>
              <a:t>GPS Altitude                    : 0 m Above Sea Level</a:t>
            </a:r>
          </a:p>
          <a:p>
            <a:pPr>
              <a:spcBef>
                <a:spcPct val="0"/>
              </a:spcBef>
              <a:buFontTx/>
              <a:buNone/>
            </a:pPr>
            <a:r>
              <a:rPr lang="en-US" altLang="en-US" sz="800">
                <a:latin typeface="Arial" panose="020B0604020202020204" pitchFamily="34" charset="0"/>
              </a:rPr>
              <a:t>GPS Date/Time                   : 2013:08:23 19:18:06Z</a:t>
            </a:r>
          </a:p>
          <a:p>
            <a:pPr>
              <a:spcBef>
                <a:spcPct val="0"/>
              </a:spcBef>
              <a:buFontTx/>
              <a:buNone/>
            </a:pPr>
            <a:r>
              <a:rPr lang="en-US" altLang="en-US" sz="800">
                <a:latin typeface="Arial" panose="020B0604020202020204" pitchFamily="34" charset="0"/>
              </a:rPr>
              <a:t>GPS Latitude                    : 35 deg 55' 2.24" N</a:t>
            </a:r>
          </a:p>
          <a:p>
            <a:pPr>
              <a:spcBef>
                <a:spcPct val="0"/>
              </a:spcBef>
              <a:buFontTx/>
              <a:buNone/>
            </a:pPr>
            <a:r>
              <a:rPr lang="en-US" altLang="en-US" sz="800">
                <a:latin typeface="Arial" panose="020B0604020202020204" pitchFamily="34" charset="0"/>
              </a:rPr>
              <a:t>GPS Longitude                   : 79 deg 2' 57.55" W</a:t>
            </a:r>
          </a:p>
          <a:p>
            <a:pPr>
              <a:spcBef>
                <a:spcPct val="0"/>
              </a:spcBef>
              <a:buFontTx/>
              <a:buNone/>
            </a:pPr>
            <a:r>
              <a:rPr lang="en-US" altLang="en-US" sz="800">
                <a:latin typeface="Arial" panose="020B0604020202020204" pitchFamily="34" charset="0"/>
              </a:rPr>
              <a:t>GPS Position                    : 35 deg 55' 2.24" N, 79 deg 2' 57.55" W</a:t>
            </a:r>
          </a:p>
          <a:p>
            <a:pPr>
              <a:spcBef>
                <a:spcPct val="0"/>
              </a:spcBef>
              <a:buFontTx/>
              <a:buNone/>
            </a:pPr>
            <a:r>
              <a:rPr lang="en-US" altLang="en-US" sz="800">
                <a:latin typeface="Arial" panose="020B0604020202020204" pitchFamily="34" charset="0"/>
              </a:rPr>
              <a:t>Image Size                      : 2592x1944</a:t>
            </a:r>
          </a:p>
          <a:p>
            <a:pPr>
              <a:spcBef>
                <a:spcPct val="0"/>
              </a:spcBef>
              <a:buFontTx/>
              <a:buNone/>
            </a:pPr>
            <a:r>
              <a:rPr lang="en-US" altLang="en-US" sz="800">
                <a:latin typeface="Arial" panose="020B0604020202020204" pitchFamily="34" charset="0"/>
              </a:rPr>
              <a:t>Shutter Speed                   : 1/17</a:t>
            </a:r>
          </a:p>
          <a:p>
            <a:pPr>
              <a:spcBef>
                <a:spcPct val="0"/>
              </a:spcBef>
              <a:buFontTx/>
              <a:buNone/>
            </a:pPr>
            <a:r>
              <a:rPr lang="en-US" altLang="en-US" sz="800">
                <a:latin typeface="Arial" panose="020B0604020202020204" pitchFamily="34" charset="0"/>
              </a:rPr>
              <a:t>Thumbnail Image                 : (Binary data 7164 bytes, use -b option to extract)</a:t>
            </a:r>
          </a:p>
          <a:p>
            <a:pPr>
              <a:spcBef>
                <a:spcPct val="0"/>
              </a:spcBef>
              <a:buFontTx/>
              <a:buNone/>
            </a:pPr>
            <a:r>
              <a:rPr lang="en-US" altLang="en-US" sz="800">
                <a:latin typeface="Arial" panose="020B0604020202020204" pitchFamily="34" charset="0"/>
              </a:rPr>
              <a:t>Focal Length                    : 3.4 mm</a:t>
            </a:r>
          </a:p>
          <a:p>
            <a:pPr>
              <a:spcBef>
                <a:spcPct val="0"/>
              </a:spcBef>
              <a:buFontTx/>
              <a:buNone/>
            </a:pPr>
            <a:r>
              <a:rPr lang="en-US" altLang="en-US" sz="800">
                <a:latin typeface="Arial" panose="020B0604020202020204" pitchFamily="34" charset="0"/>
              </a:rPr>
              <a:t>Light Value                     : 6.7</a:t>
            </a:r>
          </a:p>
        </p:txBody>
      </p:sp>
      <p:sp>
        <p:nvSpPr>
          <p:cNvPr id="6" name="Rounded Rectangle 5"/>
          <p:cNvSpPr/>
          <p:nvPr/>
        </p:nvSpPr>
        <p:spPr>
          <a:xfrm>
            <a:off x="76200" y="2895600"/>
            <a:ext cx="2362200" cy="1524000"/>
          </a:xfrm>
          <a:prstGeom prst="roundRect">
            <a:avLst/>
          </a:prstGeom>
          <a:noFill/>
          <a:ln w="889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76200" y="5984111"/>
            <a:ext cx="2800109" cy="7373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03" name="TextBox 2"/>
          <p:cNvSpPr txBox="1">
            <a:spLocks noChangeArrowheads="1"/>
          </p:cNvSpPr>
          <p:nvPr/>
        </p:nvSpPr>
        <p:spPr bwMode="auto">
          <a:xfrm>
            <a:off x="76200" y="381000"/>
            <a:ext cx="41148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dirty="0">
                <a:latin typeface="Arial" panose="020B0604020202020204" pitchFamily="34" charset="0"/>
              </a:rPr>
              <a:t>---- </a:t>
            </a:r>
            <a:r>
              <a:rPr lang="en-US" altLang="en-US" sz="800" dirty="0" err="1">
                <a:latin typeface="Arial" panose="020B0604020202020204" pitchFamily="34" charset="0"/>
              </a:rPr>
              <a:t>ExifTool</a:t>
            </a:r>
            <a:r>
              <a:rPr lang="en-US" altLang="en-US" sz="800" dirty="0">
                <a:latin typeface="Arial" panose="020B0604020202020204" pitchFamily="34" charset="0"/>
              </a:rPr>
              <a:t> ----</a:t>
            </a:r>
          </a:p>
          <a:p>
            <a:pPr>
              <a:spcBef>
                <a:spcPct val="0"/>
              </a:spcBef>
              <a:buFontTx/>
              <a:buNone/>
            </a:pPr>
            <a:r>
              <a:rPr lang="en-US" altLang="en-US" sz="800" dirty="0" err="1">
                <a:latin typeface="Arial" panose="020B0604020202020204" pitchFamily="34" charset="0"/>
              </a:rPr>
              <a:t>ExifTool</a:t>
            </a:r>
            <a:r>
              <a:rPr lang="en-US" altLang="en-US" sz="800" dirty="0">
                <a:latin typeface="Arial" panose="020B0604020202020204" pitchFamily="34" charset="0"/>
              </a:rPr>
              <a:t> Version Number         : 9.38</a:t>
            </a:r>
          </a:p>
          <a:p>
            <a:pPr>
              <a:spcBef>
                <a:spcPct val="0"/>
              </a:spcBef>
              <a:buFontTx/>
              <a:buNone/>
            </a:pPr>
            <a:r>
              <a:rPr lang="en-US" altLang="en-US" sz="800" dirty="0">
                <a:latin typeface="Arial" panose="020B0604020202020204" pitchFamily="34" charset="0"/>
              </a:rPr>
              <a:t>---- System ----</a:t>
            </a:r>
          </a:p>
          <a:p>
            <a:pPr>
              <a:spcBef>
                <a:spcPct val="0"/>
              </a:spcBef>
              <a:buFontTx/>
              <a:buNone/>
            </a:pPr>
            <a:r>
              <a:rPr lang="en-US" altLang="en-US" sz="800" dirty="0">
                <a:latin typeface="Arial" panose="020B0604020202020204" pitchFamily="34" charset="0"/>
              </a:rPr>
              <a:t>File Name                       : IMG_20130823_151811.jpg</a:t>
            </a:r>
          </a:p>
          <a:p>
            <a:pPr>
              <a:spcBef>
                <a:spcPct val="0"/>
              </a:spcBef>
              <a:buFontTx/>
              <a:buNone/>
            </a:pPr>
            <a:r>
              <a:rPr lang="en-US" altLang="en-US" sz="800" dirty="0">
                <a:latin typeface="Arial" panose="020B0604020202020204" pitchFamily="34" charset="0"/>
              </a:rPr>
              <a:t>Directory                       : C:/Users/callee/Documents/images/digital-forensics-lab</a:t>
            </a:r>
          </a:p>
          <a:p>
            <a:pPr>
              <a:spcBef>
                <a:spcPct val="0"/>
              </a:spcBef>
              <a:buFontTx/>
              <a:buNone/>
            </a:pPr>
            <a:r>
              <a:rPr lang="en-US" altLang="en-US" sz="800" dirty="0">
                <a:latin typeface="Arial" panose="020B0604020202020204" pitchFamily="34" charset="0"/>
              </a:rPr>
              <a:t>File Size                       : 1785 kB</a:t>
            </a:r>
          </a:p>
          <a:p>
            <a:pPr>
              <a:spcBef>
                <a:spcPct val="0"/>
              </a:spcBef>
              <a:buFontTx/>
              <a:buNone/>
            </a:pPr>
            <a:r>
              <a:rPr lang="en-US" altLang="en-US" sz="800" dirty="0">
                <a:latin typeface="Arial" panose="020B0604020202020204" pitchFamily="34" charset="0"/>
              </a:rPr>
              <a:t>File Modification Date/Time     : 2013:08:23 16:36:44-04:00</a:t>
            </a:r>
          </a:p>
          <a:p>
            <a:pPr>
              <a:spcBef>
                <a:spcPct val="0"/>
              </a:spcBef>
              <a:buFontTx/>
              <a:buNone/>
            </a:pPr>
            <a:r>
              <a:rPr lang="en-US" altLang="en-US" sz="800" dirty="0">
                <a:latin typeface="Arial" panose="020B0604020202020204" pitchFamily="34" charset="0"/>
              </a:rPr>
              <a:t>File Access Date/Time           : 2013:10:14 17:13:02-04:00</a:t>
            </a:r>
          </a:p>
          <a:p>
            <a:pPr>
              <a:spcBef>
                <a:spcPct val="0"/>
              </a:spcBef>
              <a:buFontTx/>
              <a:buNone/>
            </a:pPr>
            <a:r>
              <a:rPr lang="en-US" altLang="en-US" sz="800" dirty="0">
                <a:latin typeface="Arial" panose="020B0604020202020204" pitchFamily="34" charset="0"/>
              </a:rPr>
              <a:t>File Creation Date/Time         : 2013:08:23 16:36:44-04:00</a:t>
            </a:r>
          </a:p>
          <a:p>
            <a:pPr>
              <a:spcBef>
                <a:spcPct val="0"/>
              </a:spcBef>
              <a:buFontTx/>
              <a:buNone/>
            </a:pPr>
            <a:r>
              <a:rPr lang="en-US" altLang="en-US" sz="800" dirty="0">
                <a:latin typeface="Arial" panose="020B0604020202020204" pitchFamily="34" charset="0"/>
              </a:rPr>
              <a:t>File Permissions                : </a:t>
            </a:r>
            <a:r>
              <a:rPr lang="en-US" altLang="en-US" sz="800" dirty="0" err="1">
                <a:latin typeface="Arial" panose="020B0604020202020204" pitchFamily="34" charset="0"/>
              </a:rPr>
              <a:t>rw-rw-rw</a:t>
            </a:r>
            <a:r>
              <a:rPr lang="en-US" altLang="en-US" sz="800" dirty="0">
                <a:latin typeface="Arial" panose="020B0604020202020204" pitchFamily="34" charset="0"/>
              </a:rPr>
              <a:t>-</a:t>
            </a:r>
          </a:p>
          <a:p>
            <a:pPr>
              <a:spcBef>
                <a:spcPct val="0"/>
              </a:spcBef>
              <a:buFontTx/>
              <a:buNone/>
            </a:pPr>
            <a:r>
              <a:rPr lang="en-US" altLang="en-US" sz="800" dirty="0">
                <a:latin typeface="Arial" panose="020B0604020202020204" pitchFamily="34" charset="0"/>
              </a:rPr>
              <a:t>---- File ----</a:t>
            </a:r>
          </a:p>
          <a:p>
            <a:pPr>
              <a:spcBef>
                <a:spcPct val="0"/>
              </a:spcBef>
              <a:buFontTx/>
              <a:buNone/>
            </a:pPr>
            <a:r>
              <a:rPr lang="en-US" altLang="en-US" sz="800" dirty="0">
                <a:latin typeface="Arial" panose="020B0604020202020204" pitchFamily="34" charset="0"/>
              </a:rPr>
              <a:t>File Type                       : JPEG</a:t>
            </a:r>
          </a:p>
          <a:p>
            <a:pPr>
              <a:spcBef>
                <a:spcPct val="0"/>
              </a:spcBef>
              <a:buFontTx/>
              <a:buNone/>
            </a:pPr>
            <a:r>
              <a:rPr lang="en-US" altLang="en-US" sz="800" dirty="0">
                <a:latin typeface="Arial" panose="020B0604020202020204" pitchFamily="34" charset="0"/>
              </a:rPr>
              <a:t>MIME Type                       : image/jpeg</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Byte Order                 : Big-endian (Motorola, MM)</a:t>
            </a:r>
          </a:p>
          <a:p>
            <a:pPr>
              <a:spcBef>
                <a:spcPct val="0"/>
              </a:spcBef>
              <a:buFontTx/>
              <a:buNone/>
            </a:pPr>
            <a:r>
              <a:rPr lang="en-US" altLang="en-US" sz="800" dirty="0">
                <a:latin typeface="Arial" panose="020B0604020202020204" pitchFamily="34" charset="0"/>
              </a:rPr>
              <a:t>Image Width                     : 2592</a:t>
            </a:r>
          </a:p>
          <a:p>
            <a:pPr>
              <a:spcBef>
                <a:spcPct val="0"/>
              </a:spcBef>
              <a:buFontTx/>
              <a:buNone/>
            </a:pPr>
            <a:r>
              <a:rPr lang="en-US" altLang="en-US" sz="800" dirty="0">
                <a:latin typeface="Arial" panose="020B0604020202020204" pitchFamily="34" charset="0"/>
              </a:rPr>
              <a:t>Image Height                    : 1944</a:t>
            </a:r>
          </a:p>
          <a:p>
            <a:pPr>
              <a:spcBef>
                <a:spcPct val="0"/>
              </a:spcBef>
              <a:buFontTx/>
              <a:buNone/>
            </a:pPr>
            <a:r>
              <a:rPr lang="en-US" altLang="en-US" sz="800" dirty="0">
                <a:latin typeface="Arial" panose="020B0604020202020204" pitchFamily="34" charset="0"/>
              </a:rPr>
              <a:t>Encoding Process                : Baseline DCT, Huffman coding</a:t>
            </a:r>
          </a:p>
          <a:p>
            <a:pPr>
              <a:spcBef>
                <a:spcPct val="0"/>
              </a:spcBef>
              <a:buFontTx/>
              <a:buNone/>
            </a:pPr>
            <a:r>
              <a:rPr lang="en-US" altLang="en-US" sz="800" dirty="0">
                <a:latin typeface="Arial" panose="020B0604020202020204" pitchFamily="34" charset="0"/>
              </a:rPr>
              <a:t>Bits Per Sample                 : 8</a:t>
            </a:r>
          </a:p>
          <a:p>
            <a:pPr>
              <a:spcBef>
                <a:spcPct val="0"/>
              </a:spcBef>
              <a:buFontTx/>
              <a:buNone/>
            </a:pPr>
            <a:r>
              <a:rPr lang="en-US" altLang="en-US" sz="800" dirty="0">
                <a:latin typeface="Arial" panose="020B0604020202020204" pitchFamily="34" charset="0"/>
              </a:rPr>
              <a:t>Color Components                : 3</a:t>
            </a:r>
          </a:p>
          <a:p>
            <a:pPr>
              <a:spcBef>
                <a:spcPct val="0"/>
              </a:spcBef>
              <a:buFontTx/>
              <a:buNone/>
            </a:pPr>
            <a:r>
              <a:rPr lang="en-US" altLang="en-US" sz="800" dirty="0">
                <a:latin typeface="Arial" panose="020B0604020202020204" pitchFamily="34" charset="0"/>
              </a:rPr>
              <a:t>Y </a:t>
            </a:r>
            <a:r>
              <a:rPr lang="en-US" altLang="en-US" sz="800" dirty="0" err="1">
                <a:latin typeface="Arial" panose="020B0604020202020204" pitchFamily="34" charset="0"/>
              </a:rPr>
              <a:t>Cb</a:t>
            </a:r>
            <a:r>
              <a:rPr lang="en-US" altLang="en-US" sz="800" dirty="0">
                <a:latin typeface="Arial" panose="020B0604020202020204" pitchFamily="34" charset="0"/>
              </a:rPr>
              <a:t> Cr Sub Sampling            : YCbCr4:2:0 (2 2)</a:t>
            </a:r>
          </a:p>
          <a:p>
            <a:pPr>
              <a:spcBef>
                <a:spcPct val="0"/>
              </a:spcBef>
              <a:buFontTx/>
              <a:buNone/>
            </a:pPr>
            <a:r>
              <a:rPr lang="en-US" altLang="en-US" sz="800" dirty="0">
                <a:latin typeface="Arial" panose="020B0604020202020204" pitchFamily="34" charset="0"/>
              </a:rPr>
              <a:t>---- GPS ----</a:t>
            </a:r>
          </a:p>
          <a:p>
            <a:pPr>
              <a:spcBef>
                <a:spcPct val="0"/>
              </a:spcBef>
              <a:buFontTx/>
              <a:buNone/>
            </a:pPr>
            <a:r>
              <a:rPr lang="en-US" altLang="en-US" sz="800" dirty="0">
                <a:latin typeface="Arial" panose="020B0604020202020204" pitchFamily="34" charset="0"/>
              </a:rPr>
              <a:t>GPS </a:t>
            </a:r>
            <a:r>
              <a:rPr lang="en-US" altLang="en-US" sz="800" dirty="0" err="1">
                <a:latin typeface="Arial" panose="020B0604020202020204" pitchFamily="34" charset="0"/>
              </a:rPr>
              <a:t>Img</a:t>
            </a:r>
            <a:r>
              <a:rPr lang="en-US" altLang="en-US" sz="800" dirty="0">
                <a:latin typeface="Arial" panose="020B0604020202020204" pitchFamily="34" charset="0"/>
              </a:rPr>
              <a:t> Direction               : 83</a:t>
            </a:r>
          </a:p>
          <a:p>
            <a:pPr>
              <a:spcBef>
                <a:spcPct val="0"/>
              </a:spcBef>
              <a:buFontTx/>
              <a:buNone/>
            </a:pPr>
            <a:r>
              <a:rPr lang="en-US" altLang="en-US" sz="800" dirty="0">
                <a:latin typeface="Arial" panose="020B0604020202020204" pitchFamily="34" charset="0"/>
              </a:rPr>
              <a:t>GPS </a:t>
            </a:r>
            <a:r>
              <a:rPr lang="en-US" altLang="en-US" sz="800" dirty="0" err="1">
                <a:latin typeface="Arial" panose="020B0604020202020204" pitchFamily="34" charset="0"/>
              </a:rPr>
              <a:t>Img</a:t>
            </a:r>
            <a:r>
              <a:rPr lang="en-US" altLang="en-US" sz="800" dirty="0">
                <a:latin typeface="Arial" panose="020B0604020202020204" pitchFamily="34" charset="0"/>
              </a:rPr>
              <a:t> Direction Ref           : Magnetic North</a:t>
            </a:r>
          </a:p>
          <a:p>
            <a:pPr>
              <a:spcBef>
                <a:spcPct val="0"/>
              </a:spcBef>
              <a:buFontTx/>
              <a:buNone/>
            </a:pPr>
            <a:r>
              <a:rPr lang="en-US" altLang="en-US" sz="800" dirty="0">
                <a:latin typeface="Arial" panose="020B0604020202020204" pitchFamily="34" charset="0"/>
              </a:rPr>
              <a:t>GPS Latitude Ref                : North</a:t>
            </a:r>
          </a:p>
          <a:p>
            <a:pPr>
              <a:spcBef>
                <a:spcPct val="0"/>
              </a:spcBef>
              <a:buFontTx/>
              <a:buNone/>
            </a:pPr>
            <a:r>
              <a:rPr lang="en-US" altLang="en-US" sz="800" dirty="0">
                <a:latin typeface="Arial" panose="020B0604020202020204" pitchFamily="34" charset="0"/>
              </a:rPr>
              <a:t>GPS Latitude                    : 35 </a:t>
            </a:r>
            <a:r>
              <a:rPr lang="en-US" altLang="en-US" sz="800" dirty="0" err="1">
                <a:latin typeface="Arial" panose="020B0604020202020204" pitchFamily="34" charset="0"/>
              </a:rPr>
              <a:t>deg</a:t>
            </a:r>
            <a:r>
              <a:rPr lang="en-US" altLang="en-US" sz="800" dirty="0">
                <a:latin typeface="Arial" panose="020B0604020202020204" pitchFamily="34" charset="0"/>
              </a:rPr>
              <a:t> 55' 2.24"</a:t>
            </a:r>
          </a:p>
          <a:p>
            <a:pPr>
              <a:spcBef>
                <a:spcPct val="0"/>
              </a:spcBef>
              <a:buFontTx/>
              <a:buNone/>
            </a:pPr>
            <a:r>
              <a:rPr lang="en-US" altLang="en-US" sz="800" dirty="0">
                <a:latin typeface="Arial" panose="020B0604020202020204" pitchFamily="34" charset="0"/>
              </a:rPr>
              <a:t>GPS Longitude Ref               : West</a:t>
            </a:r>
          </a:p>
          <a:p>
            <a:pPr>
              <a:spcBef>
                <a:spcPct val="0"/>
              </a:spcBef>
              <a:buFontTx/>
              <a:buNone/>
            </a:pPr>
            <a:r>
              <a:rPr lang="en-US" altLang="en-US" sz="800" dirty="0">
                <a:latin typeface="Arial" panose="020B0604020202020204" pitchFamily="34" charset="0"/>
              </a:rPr>
              <a:t>GPS Longitude                   : 79 </a:t>
            </a:r>
            <a:r>
              <a:rPr lang="en-US" altLang="en-US" sz="800" dirty="0" err="1">
                <a:latin typeface="Arial" panose="020B0604020202020204" pitchFamily="34" charset="0"/>
              </a:rPr>
              <a:t>deg</a:t>
            </a:r>
            <a:r>
              <a:rPr lang="en-US" altLang="en-US" sz="800" dirty="0">
                <a:latin typeface="Arial" panose="020B0604020202020204" pitchFamily="34" charset="0"/>
              </a:rPr>
              <a:t> 2' 57.55"</a:t>
            </a:r>
          </a:p>
          <a:p>
            <a:pPr>
              <a:spcBef>
                <a:spcPct val="0"/>
              </a:spcBef>
              <a:buFontTx/>
              <a:buNone/>
            </a:pPr>
            <a:r>
              <a:rPr lang="en-US" altLang="en-US" sz="800" dirty="0">
                <a:latin typeface="Arial" panose="020B0604020202020204" pitchFamily="34" charset="0"/>
              </a:rPr>
              <a:t>GPS Altitude Ref                : Above Sea Level</a:t>
            </a:r>
          </a:p>
          <a:p>
            <a:pPr>
              <a:spcBef>
                <a:spcPct val="0"/>
              </a:spcBef>
              <a:buFontTx/>
              <a:buNone/>
            </a:pPr>
            <a:r>
              <a:rPr lang="en-US" altLang="en-US" sz="800" dirty="0">
                <a:latin typeface="Arial" panose="020B0604020202020204" pitchFamily="34" charset="0"/>
              </a:rPr>
              <a:t>GPS Altitude                    : 0 m</a:t>
            </a:r>
          </a:p>
          <a:p>
            <a:pPr>
              <a:spcBef>
                <a:spcPct val="0"/>
              </a:spcBef>
              <a:buFontTx/>
              <a:buNone/>
            </a:pPr>
            <a:r>
              <a:rPr lang="en-US" altLang="en-US" sz="800" dirty="0">
                <a:latin typeface="Arial" panose="020B0604020202020204" pitchFamily="34" charset="0"/>
              </a:rPr>
              <a:t>GPS Time Stamp                  : 19:18:06</a:t>
            </a:r>
          </a:p>
          <a:p>
            <a:pPr>
              <a:spcBef>
                <a:spcPct val="0"/>
              </a:spcBef>
              <a:buFontTx/>
              <a:buNone/>
            </a:pPr>
            <a:r>
              <a:rPr lang="en-US" altLang="en-US" sz="800" dirty="0">
                <a:latin typeface="Arial" panose="020B0604020202020204" pitchFamily="34" charset="0"/>
              </a:rPr>
              <a:t>GPS Processing Method           : NETWORK</a:t>
            </a:r>
          </a:p>
          <a:p>
            <a:pPr>
              <a:spcBef>
                <a:spcPct val="0"/>
              </a:spcBef>
              <a:buFontTx/>
              <a:buNone/>
            </a:pPr>
            <a:r>
              <a:rPr lang="en-US" altLang="en-US" sz="800" dirty="0">
                <a:latin typeface="Arial" panose="020B0604020202020204" pitchFamily="34" charset="0"/>
              </a:rPr>
              <a:t>GPS Date Stamp                  : 2013:08:23</a:t>
            </a:r>
          </a:p>
          <a:p>
            <a:pPr>
              <a:spcBef>
                <a:spcPct val="0"/>
              </a:spcBef>
              <a:buFontTx/>
              <a:buNone/>
            </a:pPr>
            <a:r>
              <a:rPr lang="en-US" altLang="en-US" sz="800" dirty="0">
                <a:latin typeface="Arial" panose="020B0604020202020204" pitchFamily="34" charset="0"/>
              </a:rPr>
              <a:t>---- IFD0 ----</a:t>
            </a:r>
          </a:p>
          <a:p>
            <a:pPr>
              <a:spcBef>
                <a:spcPct val="0"/>
              </a:spcBef>
              <a:buFontTx/>
              <a:buNone/>
            </a:pPr>
            <a:r>
              <a:rPr lang="en-US" altLang="en-US" sz="800" dirty="0">
                <a:latin typeface="Arial" panose="020B0604020202020204" pitchFamily="34" charset="0"/>
              </a:rPr>
              <a:t>Orientation                     : Unknown (0)</a:t>
            </a:r>
          </a:p>
          <a:p>
            <a:pPr>
              <a:spcBef>
                <a:spcPct val="0"/>
              </a:spcBef>
              <a:buFontTx/>
              <a:buNone/>
            </a:pPr>
            <a:r>
              <a:rPr lang="en-US" altLang="en-US" sz="800" dirty="0">
                <a:latin typeface="Arial" panose="020B0604020202020204" pitchFamily="34" charset="0"/>
              </a:rPr>
              <a:t>Camera Model Name               : Galaxy Nexus</a:t>
            </a:r>
          </a:p>
          <a:p>
            <a:pPr>
              <a:spcBef>
                <a:spcPct val="0"/>
              </a:spcBef>
              <a:buFontTx/>
              <a:buNone/>
            </a:pPr>
            <a:r>
              <a:rPr lang="en-US" altLang="en-US" sz="800" dirty="0">
                <a:latin typeface="Arial" panose="020B0604020202020204" pitchFamily="34" charset="0"/>
              </a:rPr>
              <a:t>Modify Date                     : 2013:08:23 15:18:11</a:t>
            </a:r>
          </a:p>
          <a:p>
            <a:pPr>
              <a:spcBef>
                <a:spcPct val="0"/>
              </a:spcBef>
              <a:buFontTx/>
              <a:buNone/>
            </a:pPr>
            <a:r>
              <a:rPr lang="en-US" altLang="en-US" sz="800" dirty="0">
                <a:latin typeface="Arial" panose="020B0604020202020204" pitchFamily="34" charset="0"/>
              </a:rPr>
              <a:t>Y </a:t>
            </a:r>
            <a:r>
              <a:rPr lang="en-US" altLang="en-US" sz="800" dirty="0" err="1">
                <a:latin typeface="Arial" panose="020B0604020202020204" pitchFamily="34" charset="0"/>
              </a:rPr>
              <a:t>Cb</a:t>
            </a:r>
            <a:r>
              <a:rPr lang="en-US" altLang="en-US" sz="800" dirty="0">
                <a:latin typeface="Arial" panose="020B0604020202020204" pitchFamily="34" charset="0"/>
              </a:rPr>
              <a:t> Cr Positioning             : Centered</a:t>
            </a:r>
          </a:p>
          <a:p>
            <a:pPr>
              <a:spcBef>
                <a:spcPct val="0"/>
              </a:spcBef>
              <a:buFontTx/>
              <a:buNone/>
            </a:pPr>
            <a:r>
              <a:rPr lang="en-US" altLang="en-US" sz="800" dirty="0">
                <a:latin typeface="Arial" panose="020B0604020202020204" pitchFamily="34" charset="0"/>
              </a:rPr>
              <a:t>Y Resolution                    : 72</a:t>
            </a:r>
          </a:p>
          <a:p>
            <a:pPr>
              <a:spcBef>
                <a:spcPct val="0"/>
              </a:spcBef>
              <a:buFontTx/>
              <a:buNone/>
            </a:pPr>
            <a:r>
              <a:rPr lang="en-US" altLang="en-US" sz="800" dirty="0">
                <a:latin typeface="Arial" panose="020B0604020202020204" pitchFamily="34" charset="0"/>
              </a:rPr>
              <a:t>Resolution Unit                 : inches</a:t>
            </a:r>
          </a:p>
          <a:p>
            <a:pPr>
              <a:spcBef>
                <a:spcPct val="0"/>
              </a:spcBef>
              <a:buFontTx/>
              <a:buNone/>
            </a:pPr>
            <a:r>
              <a:rPr lang="en-US" altLang="en-US" sz="800" dirty="0">
                <a:latin typeface="Arial" panose="020B0604020202020204" pitchFamily="34" charset="0"/>
              </a:rPr>
              <a:t>X Resolution                    : 72</a:t>
            </a:r>
          </a:p>
          <a:p>
            <a:pPr>
              <a:spcBef>
                <a:spcPct val="0"/>
              </a:spcBef>
              <a:buFontTx/>
              <a:buNone/>
            </a:pPr>
            <a:r>
              <a:rPr lang="en-US" altLang="en-US" sz="800" dirty="0">
                <a:latin typeface="Arial" panose="020B0604020202020204" pitchFamily="34" charset="0"/>
              </a:rPr>
              <a:t>Make                            : Samsung</a:t>
            </a:r>
          </a:p>
          <a:p>
            <a:pPr>
              <a:spcBef>
                <a:spcPct val="0"/>
              </a:spcBef>
              <a:buFontTx/>
              <a:buNone/>
            </a:pPr>
            <a:r>
              <a:rPr lang="en-US" altLang="en-US" sz="800" dirty="0">
                <a:latin typeface="Arial" panose="020B0604020202020204" pitchFamily="34" charset="0"/>
              </a:rPr>
              <a:t>---- </a:t>
            </a:r>
            <a:r>
              <a:rPr lang="en-US" altLang="en-US" sz="800" dirty="0" err="1">
                <a:latin typeface="Arial" panose="020B0604020202020204" pitchFamily="34" charset="0"/>
              </a:rPr>
              <a:t>ExifIFD</a:t>
            </a:r>
            <a:r>
              <a:rPr lang="en-US" altLang="en-US" sz="800" dirty="0">
                <a:latin typeface="Arial" panose="020B0604020202020204" pitchFamily="34" charset="0"/>
              </a:rPr>
              <a:t> ----</a:t>
            </a:r>
          </a:p>
          <a:p>
            <a:pPr>
              <a:spcBef>
                <a:spcPct val="0"/>
              </a:spcBef>
              <a:buFontTx/>
              <a:buNone/>
            </a:pPr>
            <a:r>
              <a:rPr lang="en-US" altLang="en-US" sz="800" dirty="0">
                <a:latin typeface="Arial" panose="020B0604020202020204" pitchFamily="34" charset="0"/>
              </a:rPr>
              <a:t>Create Date                     : 2013:08:23 15:18:11</a:t>
            </a:r>
          </a:p>
          <a:p>
            <a:pPr>
              <a:spcBef>
                <a:spcPct val="0"/>
              </a:spcBef>
              <a:buFontTx/>
              <a:buNone/>
            </a:pPr>
            <a:r>
              <a:rPr lang="en-US" altLang="en-US" sz="800" dirty="0">
                <a:latin typeface="Arial" panose="020B0604020202020204" pitchFamily="34" charset="0"/>
              </a:rPr>
              <a:t>Date/Time Original              : 2013:08:23 15:18:11</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Version                    : 0220</a:t>
            </a:r>
          </a:p>
          <a:p>
            <a:pPr>
              <a:spcBef>
                <a:spcPct val="0"/>
              </a:spcBef>
              <a:buFontTx/>
              <a:buNone/>
            </a:pPr>
            <a:r>
              <a:rPr lang="en-US" altLang="en-US" sz="800" dirty="0">
                <a:latin typeface="Arial" panose="020B0604020202020204" pitchFamily="34" charset="0"/>
              </a:rPr>
              <a:t>Flash Energy                    : 0</a:t>
            </a:r>
          </a:p>
          <a:p>
            <a:pPr>
              <a:spcBef>
                <a:spcPct val="0"/>
              </a:spcBef>
              <a:buFontTx/>
              <a:buNone/>
            </a:pPr>
            <a:r>
              <a:rPr lang="en-US" altLang="en-US" sz="800" dirty="0">
                <a:latin typeface="Arial" panose="020B0604020202020204" pitchFamily="34" charset="0"/>
              </a:rPr>
              <a:t>Image Unique ID                 : OAEL01</a:t>
            </a:r>
          </a:p>
          <a:p>
            <a:pPr>
              <a:spcBef>
                <a:spcPct val="0"/>
              </a:spcBef>
              <a:buFontTx/>
              <a:buNone/>
            </a:pPr>
            <a:r>
              <a:rPr lang="en-US" altLang="en-US" sz="800" dirty="0">
                <a:latin typeface="Arial" panose="020B0604020202020204" pitchFamily="34" charset="0"/>
              </a:rPr>
              <a:t>Exposure Time                   : 1/17</a:t>
            </a:r>
          </a:p>
          <a:p>
            <a:pPr>
              <a:spcBef>
                <a:spcPct val="0"/>
              </a:spcBef>
              <a:buFontTx/>
              <a:buNone/>
            </a:pPr>
            <a:r>
              <a:rPr lang="en-US" altLang="en-US" sz="800" dirty="0">
                <a:latin typeface="Arial" panose="020B0604020202020204" pitchFamily="34" charset="0"/>
              </a:rPr>
              <a:t>ISO                             : 125, 0, 0</a:t>
            </a:r>
          </a:p>
        </p:txBody>
      </p:sp>
      <p:sp>
        <p:nvSpPr>
          <p:cNvPr id="76805" name="TextBox 4"/>
          <p:cNvSpPr txBox="1">
            <a:spLocks noChangeArrowheads="1"/>
          </p:cNvSpPr>
          <p:nvPr/>
        </p:nvSpPr>
        <p:spPr bwMode="auto">
          <a:xfrm>
            <a:off x="76200" y="6473825"/>
            <a:ext cx="899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dirty="0">
                <a:latin typeface="Arial" panose="020B0604020202020204" pitchFamily="34" charset="0"/>
              </a:rPr>
              <a:t>*http://www.sno.phy.queensu.ca/~phil/exiftool/ (Also available through the </a:t>
            </a:r>
            <a:r>
              <a:rPr lang="en-US" altLang="en-US" sz="1400" dirty="0" err="1">
                <a:latin typeface="Arial" panose="020B0604020202020204" pitchFamily="34" charset="0"/>
              </a:rPr>
              <a:t>BitCurator</a:t>
            </a:r>
            <a:r>
              <a:rPr lang="en-US" altLang="en-US" sz="1400" dirty="0">
                <a:latin typeface="Arial" panose="020B0604020202020204" pitchFamily="34" charset="0"/>
              </a:rPr>
              <a:t> environment)</a:t>
            </a:r>
          </a:p>
        </p:txBody>
      </p:sp>
    </p:spTree>
    <p:extLst>
      <p:ext uri="{BB962C8B-B14F-4D97-AF65-F5344CB8AC3E}">
        <p14:creationId xmlns:p14="http://schemas.microsoft.com/office/powerpoint/2010/main" val="1092413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76200" y="83735"/>
            <a:ext cx="8229600" cy="387752"/>
          </a:xfrm>
        </p:spPr>
        <p:txBody>
          <a:bodyPr/>
          <a:lstStyle/>
          <a:p>
            <a:r>
              <a:rPr lang="en-US" altLang="en-US" sz="1400" b="1" dirty="0" smtClean="0"/>
              <a:t>Example of EXIF Metadata from a JPEG File (Generated Using </a:t>
            </a:r>
            <a:r>
              <a:rPr lang="en-US" altLang="en-US" sz="1400" b="1" dirty="0" err="1" smtClean="0"/>
              <a:t>exiftool</a:t>
            </a:r>
            <a:r>
              <a:rPr lang="en-US" altLang="en-US" sz="1400" b="1" dirty="0" smtClean="0"/>
              <a:t>*)</a:t>
            </a:r>
          </a:p>
        </p:txBody>
      </p:sp>
      <p:sp>
        <p:nvSpPr>
          <p:cNvPr id="77828" name="TextBox 3"/>
          <p:cNvSpPr txBox="1">
            <a:spLocks noChangeArrowheads="1"/>
          </p:cNvSpPr>
          <p:nvPr/>
        </p:nvSpPr>
        <p:spPr bwMode="auto">
          <a:xfrm>
            <a:off x="4548550" y="471487"/>
            <a:ext cx="3763962"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a:latin typeface="Arial" panose="020B0604020202020204" pitchFamily="34" charset="0"/>
              </a:rPr>
              <a:t>Scene Type                      : Directly photographed</a:t>
            </a:r>
          </a:p>
          <a:p>
            <a:pPr>
              <a:spcBef>
                <a:spcPct val="0"/>
              </a:spcBef>
              <a:buFontTx/>
              <a:buNone/>
            </a:pPr>
            <a:r>
              <a:rPr lang="en-US" altLang="en-US" sz="800">
                <a:latin typeface="Arial" panose="020B0604020202020204" pitchFamily="34" charset="0"/>
              </a:rPr>
              <a:t>Exposure Index                  : undef</a:t>
            </a:r>
          </a:p>
          <a:p>
            <a:pPr>
              <a:spcBef>
                <a:spcPct val="0"/>
              </a:spcBef>
              <a:buFontTx/>
              <a:buNone/>
            </a:pPr>
            <a:r>
              <a:rPr lang="en-US" altLang="en-US" sz="800">
                <a:latin typeface="Arial" panose="020B0604020202020204" pitchFamily="34" charset="0"/>
              </a:rPr>
              <a:t>Components Configuration        : Y, Cb, Cr, -</a:t>
            </a:r>
          </a:p>
          <a:p>
            <a:pPr>
              <a:spcBef>
                <a:spcPct val="0"/>
              </a:spcBef>
              <a:buFontTx/>
              <a:buNone/>
            </a:pPr>
            <a:r>
              <a:rPr lang="en-US" altLang="en-US" sz="800">
                <a:latin typeface="Arial" panose="020B0604020202020204" pitchFamily="34" charset="0"/>
              </a:rPr>
              <a:t>F Number                        : 2.8</a:t>
            </a:r>
          </a:p>
          <a:p>
            <a:pPr>
              <a:spcBef>
                <a:spcPct val="0"/>
              </a:spcBef>
              <a:buFontTx/>
              <a:buNone/>
            </a:pPr>
            <a:r>
              <a:rPr lang="en-US" altLang="en-US" sz="800">
                <a:latin typeface="Arial" panose="020B0604020202020204" pitchFamily="34" charset="0"/>
              </a:rPr>
              <a:t>Compressed Bits Per Pixel       : 0</a:t>
            </a:r>
          </a:p>
          <a:p>
            <a:pPr>
              <a:spcBef>
                <a:spcPct val="0"/>
              </a:spcBef>
              <a:buFontTx/>
              <a:buNone/>
            </a:pPr>
            <a:r>
              <a:rPr lang="en-US" altLang="en-US" sz="800">
                <a:latin typeface="Arial" panose="020B0604020202020204" pitchFamily="34" charset="0"/>
              </a:rPr>
              <a:t>Sensing Method                  : One-chip color area</a:t>
            </a:r>
          </a:p>
          <a:p>
            <a:pPr>
              <a:spcBef>
                <a:spcPct val="0"/>
              </a:spcBef>
              <a:buFontTx/>
              <a:buNone/>
            </a:pPr>
            <a:r>
              <a:rPr lang="en-US" altLang="en-US" sz="800">
                <a:latin typeface="Arial" panose="020B0604020202020204" pitchFamily="34" charset="0"/>
              </a:rPr>
              <a:t>Exposure Program                : Aperture-priority AE</a:t>
            </a:r>
          </a:p>
          <a:p>
            <a:pPr>
              <a:spcBef>
                <a:spcPct val="0"/>
              </a:spcBef>
              <a:buFontTx/>
              <a:buNone/>
            </a:pPr>
            <a:r>
              <a:rPr lang="en-US" altLang="en-US" sz="800">
                <a:latin typeface="Arial" panose="020B0604020202020204" pitchFamily="34" charset="0"/>
              </a:rPr>
              <a:t>Aperture Value                  : 2.6</a:t>
            </a:r>
          </a:p>
          <a:p>
            <a:pPr>
              <a:spcBef>
                <a:spcPct val="0"/>
              </a:spcBef>
              <a:buFontTx/>
              <a:buNone/>
            </a:pPr>
            <a:r>
              <a:rPr lang="en-US" altLang="en-US" sz="800">
                <a:latin typeface="Arial" panose="020B0604020202020204" pitchFamily="34" charset="0"/>
              </a:rPr>
              <a:t>Brightness Value                : 0</a:t>
            </a:r>
          </a:p>
          <a:p>
            <a:pPr>
              <a:spcBef>
                <a:spcPct val="0"/>
              </a:spcBef>
              <a:buFontTx/>
              <a:buNone/>
            </a:pPr>
            <a:r>
              <a:rPr lang="en-US" altLang="en-US" sz="800">
                <a:latin typeface="Arial" panose="020B0604020202020204" pitchFamily="34" charset="0"/>
              </a:rPr>
              <a:t>Subject Distance Range          : Unknown</a:t>
            </a:r>
          </a:p>
          <a:p>
            <a:pPr>
              <a:spcBef>
                <a:spcPct val="0"/>
              </a:spcBef>
              <a:buFontTx/>
              <a:buNone/>
            </a:pPr>
            <a:r>
              <a:rPr lang="en-US" altLang="en-US" sz="800">
                <a:latin typeface="Arial" panose="020B0604020202020204" pitchFamily="34" charset="0"/>
              </a:rPr>
              <a:t>Shutter Speed Value             : 1/15</a:t>
            </a:r>
          </a:p>
          <a:p>
            <a:pPr>
              <a:spcBef>
                <a:spcPct val="0"/>
              </a:spcBef>
              <a:buFontTx/>
              <a:buNone/>
            </a:pPr>
            <a:r>
              <a:rPr lang="en-US" altLang="en-US" sz="800">
                <a:latin typeface="Arial" panose="020B0604020202020204" pitchFamily="34" charset="0"/>
              </a:rPr>
              <a:t>Subject Distance                : 0 m</a:t>
            </a:r>
          </a:p>
          <a:p>
            <a:pPr>
              <a:spcBef>
                <a:spcPct val="0"/>
              </a:spcBef>
              <a:buFontTx/>
              <a:buNone/>
            </a:pPr>
            <a:r>
              <a:rPr lang="en-US" altLang="en-US" sz="800">
                <a:latin typeface="Arial" panose="020B0604020202020204" pitchFamily="34" charset="0"/>
              </a:rPr>
              <a:t>Saturation                      : Normal</a:t>
            </a:r>
          </a:p>
          <a:p>
            <a:pPr>
              <a:spcBef>
                <a:spcPct val="0"/>
              </a:spcBef>
              <a:buFontTx/>
              <a:buNone/>
            </a:pPr>
            <a:r>
              <a:rPr lang="en-US" altLang="en-US" sz="800">
                <a:latin typeface="Arial" panose="020B0604020202020204" pitchFamily="34" charset="0"/>
              </a:rPr>
              <a:t>Color Space                     : sRGB</a:t>
            </a:r>
          </a:p>
          <a:p>
            <a:pPr>
              <a:spcBef>
                <a:spcPct val="0"/>
              </a:spcBef>
              <a:buFontTx/>
              <a:buNone/>
            </a:pPr>
            <a:r>
              <a:rPr lang="en-US" altLang="en-US" sz="800">
                <a:latin typeface="Arial" panose="020B0604020202020204" pitchFamily="34" charset="0"/>
              </a:rPr>
              <a:t>Contrast                        : Normal</a:t>
            </a:r>
          </a:p>
          <a:p>
            <a:pPr>
              <a:spcBef>
                <a:spcPct val="0"/>
              </a:spcBef>
              <a:buFontTx/>
              <a:buNone/>
            </a:pPr>
            <a:r>
              <a:rPr lang="en-US" altLang="en-US" sz="800">
                <a:latin typeface="Arial" panose="020B0604020202020204" pitchFamily="34" charset="0"/>
              </a:rPr>
              <a:t>Metering Mode                   : Multi-spot</a:t>
            </a:r>
          </a:p>
          <a:p>
            <a:pPr>
              <a:spcBef>
                <a:spcPct val="0"/>
              </a:spcBef>
              <a:buFontTx/>
              <a:buNone/>
            </a:pPr>
            <a:r>
              <a:rPr lang="en-US" altLang="en-US" sz="800">
                <a:latin typeface="Arial" panose="020B0604020202020204" pitchFamily="34" charset="0"/>
              </a:rPr>
              <a:t>Flashpix Version                : </a:t>
            </a:r>
          </a:p>
          <a:p>
            <a:pPr>
              <a:spcBef>
                <a:spcPct val="0"/>
              </a:spcBef>
              <a:buFontTx/>
              <a:buNone/>
            </a:pPr>
            <a:r>
              <a:rPr lang="en-US" altLang="en-US" sz="800">
                <a:latin typeface="Arial" panose="020B0604020202020204" pitchFamily="34" charset="0"/>
              </a:rPr>
              <a:t>Exposure Compensation           : 0</a:t>
            </a:r>
          </a:p>
          <a:p>
            <a:pPr>
              <a:spcBef>
                <a:spcPct val="0"/>
              </a:spcBef>
              <a:buFontTx/>
              <a:buNone/>
            </a:pPr>
            <a:r>
              <a:rPr lang="en-US" altLang="en-US" sz="800">
                <a:latin typeface="Arial" panose="020B0604020202020204" pitchFamily="34" charset="0"/>
              </a:rPr>
              <a:t>Exif Image Height               : 1944</a:t>
            </a:r>
          </a:p>
          <a:p>
            <a:pPr>
              <a:spcBef>
                <a:spcPct val="0"/>
              </a:spcBef>
              <a:buFontTx/>
              <a:buNone/>
            </a:pPr>
            <a:r>
              <a:rPr lang="en-US" altLang="en-US" sz="800">
                <a:latin typeface="Arial" panose="020B0604020202020204" pitchFamily="34" charset="0"/>
              </a:rPr>
              <a:t>Max Aperture Value              : 2.6</a:t>
            </a:r>
          </a:p>
          <a:p>
            <a:pPr>
              <a:spcBef>
                <a:spcPct val="0"/>
              </a:spcBef>
              <a:buFontTx/>
              <a:buNone/>
            </a:pPr>
            <a:r>
              <a:rPr lang="en-US" altLang="en-US" sz="800">
                <a:latin typeface="Arial" panose="020B0604020202020204" pitchFamily="34" charset="0"/>
              </a:rPr>
              <a:t>Sharpness                       : Normal</a:t>
            </a:r>
          </a:p>
          <a:p>
            <a:pPr>
              <a:spcBef>
                <a:spcPct val="0"/>
              </a:spcBef>
              <a:buFontTx/>
              <a:buNone/>
            </a:pPr>
            <a:r>
              <a:rPr lang="en-US" altLang="en-US" sz="800">
                <a:latin typeface="Arial" panose="020B0604020202020204" pitchFamily="34" charset="0"/>
              </a:rPr>
              <a:t>Exif Image Width                : 2592</a:t>
            </a:r>
          </a:p>
          <a:p>
            <a:pPr>
              <a:spcBef>
                <a:spcPct val="0"/>
              </a:spcBef>
              <a:buFontTx/>
              <a:buNone/>
            </a:pPr>
            <a:r>
              <a:rPr lang="en-US" altLang="en-US" sz="800">
                <a:latin typeface="Arial" panose="020B0604020202020204" pitchFamily="34" charset="0"/>
              </a:rPr>
              <a:t>Focal Length                    : 3.4 mm</a:t>
            </a:r>
          </a:p>
          <a:p>
            <a:pPr>
              <a:spcBef>
                <a:spcPct val="0"/>
              </a:spcBef>
              <a:buFontTx/>
              <a:buNone/>
            </a:pPr>
            <a:r>
              <a:rPr lang="en-US" altLang="en-US" sz="800">
                <a:latin typeface="Arial" panose="020B0604020202020204" pitchFamily="34" charset="0"/>
              </a:rPr>
              <a:t>Digital Zoom Ratio              : 1</a:t>
            </a:r>
          </a:p>
          <a:p>
            <a:pPr>
              <a:spcBef>
                <a:spcPct val="0"/>
              </a:spcBef>
              <a:buFontTx/>
              <a:buNone/>
            </a:pPr>
            <a:r>
              <a:rPr lang="en-US" altLang="en-US" sz="800">
                <a:latin typeface="Arial" panose="020B0604020202020204" pitchFamily="34" charset="0"/>
              </a:rPr>
              <a:t>Light Source                    : Fluorescent</a:t>
            </a:r>
          </a:p>
          <a:p>
            <a:pPr>
              <a:spcBef>
                <a:spcPct val="0"/>
              </a:spcBef>
              <a:buFontTx/>
              <a:buNone/>
            </a:pPr>
            <a:r>
              <a:rPr lang="en-US" altLang="en-US" sz="800">
                <a:latin typeface="Arial" panose="020B0604020202020204" pitchFamily="34" charset="0"/>
              </a:rPr>
              <a:t>Scene Capture Type              : Standard</a:t>
            </a:r>
          </a:p>
          <a:p>
            <a:pPr>
              <a:spcBef>
                <a:spcPct val="0"/>
              </a:spcBef>
              <a:buFontTx/>
              <a:buNone/>
            </a:pPr>
            <a:r>
              <a:rPr lang="en-US" altLang="en-US" sz="800">
                <a:latin typeface="Arial" panose="020B0604020202020204" pitchFamily="34" charset="0"/>
              </a:rPr>
              <a:t>Flash                           : Off, Did not fire</a:t>
            </a:r>
          </a:p>
          <a:p>
            <a:pPr>
              <a:spcBef>
                <a:spcPct val="0"/>
              </a:spcBef>
              <a:buFontTx/>
              <a:buNone/>
            </a:pPr>
            <a:r>
              <a:rPr lang="en-US" altLang="en-US" sz="800">
                <a:latin typeface="Arial" panose="020B0604020202020204" pitchFamily="34" charset="0"/>
              </a:rPr>
              <a:t>Custom Rendered                 : Custom</a:t>
            </a:r>
          </a:p>
          <a:p>
            <a:pPr>
              <a:spcBef>
                <a:spcPct val="0"/>
              </a:spcBef>
              <a:buFontTx/>
              <a:buNone/>
            </a:pPr>
            <a:r>
              <a:rPr lang="en-US" altLang="en-US" sz="800">
                <a:latin typeface="Arial" panose="020B0604020202020204" pitchFamily="34" charset="0"/>
              </a:rPr>
              <a:t>White Balance                   : Auto</a:t>
            </a:r>
          </a:p>
          <a:p>
            <a:pPr>
              <a:spcBef>
                <a:spcPct val="0"/>
              </a:spcBef>
              <a:buFontTx/>
              <a:buNone/>
            </a:pPr>
            <a:r>
              <a:rPr lang="en-US" altLang="en-US" sz="800">
                <a:latin typeface="Arial" panose="020B0604020202020204" pitchFamily="34" charset="0"/>
              </a:rPr>
              <a:t>Exposure Mode                   : Auto</a:t>
            </a:r>
          </a:p>
          <a:p>
            <a:pPr>
              <a:spcBef>
                <a:spcPct val="0"/>
              </a:spcBef>
              <a:buFontTx/>
              <a:buNone/>
            </a:pPr>
            <a:r>
              <a:rPr lang="en-US" altLang="en-US" sz="800">
                <a:latin typeface="Arial" panose="020B0604020202020204" pitchFamily="34" charset="0"/>
              </a:rPr>
              <a:t>---- IFD1 ----</a:t>
            </a:r>
          </a:p>
          <a:p>
            <a:pPr>
              <a:spcBef>
                <a:spcPct val="0"/>
              </a:spcBef>
              <a:buFontTx/>
              <a:buNone/>
            </a:pPr>
            <a:r>
              <a:rPr lang="en-US" altLang="en-US" sz="800">
                <a:latin typeface="Arial" panose="020B0604020202020204" pitchFamily="34" charset="0"/>
              </a:rPr>
              <a:t>Compression                     : JPEG (old-style)</a:t>
            </a:r>
          </a:p>
          <a:p>
            <a:pPr>
              <a:spcBef>
                <a:spcPct val="0"/>
              </a:spcBef>
              <a:buFontTx/>
              <a:buNone/>
            </a:pPr>
            <a:r>
              <a:rPr lang="en-US" altLang="en-US" sz="800">
                <a:latin typeface="Arial" panose="020B0604020202020204" pitchFamily="34" charset="0"/>
              </a:rPr>
              <a:t>Image Width                     : 160</a:t>
            </a:r>
          </a:p>
          <a:p>
            <a:pPr>
              <a:spcBef>
                <a:spcPct val="0"/>
              </a:spcBef>
              <a:buFontTx/>
              <a:buNone/>
            </a:pPr>
            <a:r>
              <a:rPr lang="en-US" altLang="en-US" sz="800">
                <a:latin typeface="Arial" panose="020B0604020202020204" pitchFamily="34" charset="0"/>
              </a:rPr>
              <a:t>Image Height                    : 120</a:t>
            </a:r>
          </a:p>
          <a:p>
            <a:pPr>
              <a:spcBef>
                <a:spcPct val="0"/>
              </a:spcBef>
              <a:buFontTx/>
              <a:buNone/>
            </a:pPr>
            <a:r>
              <a:rPr lang="en-US" altLang="en-US" sz="800">
                <a:latin typeface="Arial" panose="020B0604020202020204" pitchFamily="34" charset="0"/>
              </a:rPr>
              <a:t>Thumbnail Offset                : 1239</a:t>
            </a:r>
          </a:p>
          <a:p>
            <a:pPr>
              <a:spcBef>
                <a:spcPct val="0"/>
              </a:spcBef>
              <a:buFontTx/>
              <a:buNone/>
            </a:pPr>
            <a:r>
              <a:rPr lang="en-US" altLang="en-US" sz="800">
                <a:latin typeface="Arial" panose="020B0604020202020204" pitchFamily="34" charset="0"/>
              </a:rPr>
              <a:t>Thumbnail Length                : 7164</a:t>
            </a:r>
          </a:p>
          <a:p>
            <a:pPr>
              <a:spcBef>
                <a:spcPct val="0"/>
              </a:spcBef>
              <a:buFontTx/>
              <a:buNone/>
            </a:pPr>
            <a:r>
              <a:rPr lang="en-US" altLang="en-US" sz="800">
                <a:latin typeface="Arial" panose="020B0604020202020204" pitchFamily="34" charset="0"/>
              </a:rPr>
              <a:t>---- Composite ----</a:t>
            </a:r>
          </a:p>
          <a:p>
            <a:pPr>
              <a:spcBef>
                <a:spcPct val="0"/>
              </a:spcBef>
              <a:buFontTx/>
              <a:buNone/>
            </a:pPr>
            <a:r>
              <a:rPr lang="en-US" altLang="en-US" sz="800">
                <a:latin typeface="Arial" panose="020B0604020202020204" pitchFamily="34" charset="0"/>
              </a:rPr>
              <a:t>Aperture                        : 2.8</a:t>
            </a:r>
          </a:p>
          <a:p>
            <a:pPr>
              <a:spcBef>
                <a:spcPct val="0"/>
              </a:spcBef>
              <a:buFontTx/>
              <a:buNone/>
            </a:pPr>
            <a:r>
              <a:rPr lang="en-US" altLang="en-US" sz="800">
                <a:latin typeface="Arial" panose="020B0604020202020204" pitchFamily="34" charset="0"/>
              </a:rPr>
              <a:t>GPS Altitude                    : 0 m Above Sea Level</a:t>
            </a:r>
          </a:p>
          <a:p>
            <a:pPr>
              <a:spcBef>
                <a:spcPct val="0"/>
              </a:spcBef>
              <a:buFontTx/>
              <a:buNone/>
            </a:pPr>
            <a:r>
              <a:rPr lang="en-US" altLang="en-US" sz="800">
                <a:latin typeface="Arial" panose="020B0604020202020204" pitchFamily="34" charset="0"/>
              </a:rPr>
              <a:t>GPS Date/Time                   : 2013:08:23 19:18:06Z</a:t>
            </a:r>
          </a:p>
          <a:p>
            <a:pPr>
              <a:spcBef>
                <a:spcPct val="0"/>
              </a:spcBef>
              <a:buFontTx/>
              <a:buNone/>
            </a:pPr>
            <a:r>
              <a:rPr lang="en-US" altLang="en-US" sz="800">
                <a:latin typeface="Arial" panose="020B0604020202020204" pitchFamily="34" charset="0"/>
              </a:rPr>
              <a:t>GPS Latitude                    : 35 deg 55' 2.24" N</a:t>
            </a:r>
          </a:p>
          <a:p>
            <a:pPr>
              <a:spcBef>
                <a:spcPct val="0"/>
              </a:spcBef>
              <a:buFontTx/>
              <a:buNone/>
            </a:pPr>
            <a:r>
              <a:rPr lang="en-US" altLang="en-US" sz="800">
                <a:latin typeface="Arial" panose="020B0604020202020204" pitchFamily="34" charset="0"/>
              </a:rPr>
              <a:t>GPS Longitude                   : 79 deg 2' 57.55" W</a:t>
            </a:r>
          </a:p>
          <a:p>
            <a:pPr>
              <a:spcBef>
                <a:spcPct val="0"/>
              </a:spcBef>
              <a:buFontTx/>
              <a:buNone/>
            </a:pPr>
            <a:r>
              <a:rPr lang="en-US" altLang="en-US" sz="800">
                <a:latin typeface="Arial" panose="020B0604020202020204" pitchFamily="34" charset="0"/>
              </a:rPr>
              <a:t>GPS Position                    : 35 deg 55' 2.24" N, 79 deg 2' 57.55" W</a:t>
            </a:r>
          </a:p>
          <a:p>
            <a:pPr>
              <a:spcBef>
                <a:spcPct val="0"/>
              </a:spcBef>
              <a:buFontTx/>
              <a:buNone/>
            </a:pPr>
            <a:r>
              <a:rPr lang="en-US" altLang="en-US" sz="800">
                <a:latin typeface="Arial" panose="020B0604020202020204" pitchFamily="34" charset="0"/>
              </a:rPr>
              <a:t>Image Size                      : 2592x1944</a:t>
            </a:r>
          </a:p>
          <a:p>
            <a:pPr>
              <a:spcBef>
                <a:spcPct val="0"/>
              </a:spcBef>
              <a:buFontTx/>
              <a:buNone/>
            </a:pPr>
            <a:r>
              <a:rPr lang="en-US" altLang="en-US" sz="800">
                <a:latin typeface="Arial" panose="020B0604020202020204" pitchFamily="34" charset="0"/>
              </a:rPr>
              <a:t>Shutter Speed                   : 1/17</a:t>
            </a:r>
          </a:p>
          <a:p>
            <a:pPr>
              <a:spcBef>
                <a:spcPct val="0"/>
              </a:spcBef>
              <a:buFontTx/>
              <a:buNone/>
            </a:pPr>
            <a:r>
              <a:rPr lang="en-US" altLang="en-US" sz="800">
                <a:latin typeface="Arial" panose="020B0604020202020204" pitchFamily="34" charset="0"/>
              </a:rPr>
              <a:t>Thumbnail Image                 : (Binary data 7164 bytes, use -b option to extract)</a:t>
            </a:r>
          </a:p>
          <a:p>
            <a:pPr>
              <a:spcBef>
                <a:spcPct val="0"/>
              </a:spcBef>
              <a:buFontTx/>
              <a:buNone/>
            </a:pPr>
            <a:r>
              <a:rPr lang="en-US" altLang="en-US" sz="800">
                <a:latin typeface="Arial" panose="020B0604020202020204" pitchFamily="34" charset="0"/>
              </a:rPr>
              <a:t>Focal Length                    : 3.4 mm</a:t>
            </a:r>
          </a:p>
          <a:p>
            <a:pPr>
              <a:spcBef>
                <a:spcPct val="0"/>
              </a:spcBef>
              <a:buFontTx/>
              <a:buNone/>
            </a:pPr>
            <a:r>
              <a:rPr lang="en-US" altLang="en-US" sz="800">
                <a:latin typeface="Arial" panose="020B0604020202020204" pitchFamily="34" charset="0"/>
              </a:rPr>
              <a:t>Light Value                     : 6.7</a:t>
            </a:r>
          </a:p>
        </p:txBody>
      </p:sp>
      <p:sp>
        <p:nvSpPr>
          <p:cNvPr id="6" name="Rounded Rectangle 5"/>
          <p:cNvSpPr/>
          <p:nvPr/>
        </p:nvSpPr>
        <p:spPr>
          <a:xfrm>
            <a:off x="76200" y="4495800"/>
            <a:ext cx="2362200" cy="228600"/>
          </a:xfrm>
          <a:prstGeom prst="roundRect">
            <a:avLst/>
          </a:prstGeom>
          <a:noFill/>
          <a:ln w="889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76200" y="6013048"/>
            <a:ext cx="2952750" cy="7084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27" name="TextBox 2"/>
          <p:cNvSpPr txBox="1">
            <a:spLocks noChangeArrowheads="1"/>
          </p:cNvSpPr>
          <p:nvPr/>
        </p:nvSpPr>
        <p:spPr bwMode="auto">
          <a:xfrm>
            <a:off x="76200" y="381000"/>
            <a:ext cx="41148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800" dirty="0">
                <a:latin typeface="Arial" panose="020B0604020202020204" pitchFamily="34" charset="0"/>
              </a:rPr>
              <a:t>---- </a:t>
            </a:r>
            <a:r>
              <a:rPr lang="en-US" altLang="en-US" sz="800" dirty="0" err="1">
                <a:latin typeface="Arial" panose="020B0604020202020204" pitchFamily="34" charset="0"/>
              </a:rPr>
              <a:t>ExifTool</a:t>
            </a:r>
            <a:r>
              <a:rPr lang="en-US" altLang="en-US" sz="800" dirty="0">
                <a:latin typeface="Arial" panose="020B0604020202020204" pitchFamily="34" charset="0"/>
              </a:rPr>
              <a:t> ----</a:t>
            </a:r>
          </a:p>
          <a:p>
            <a:pPr>
              <a:spcBef>
                <a:spcPct val="0"/>
              </a:spcBef>
              <a:buFontTx/>
              <a:buNone/>
            </a:pPr>
            <a:r>
              <a:rPr lang="en-US" altLang="en-US" sz="800" dirty="0" err="1">
                <a:latin typeface="Arial" panose="020B0604020202020204" pitchFamily="34" charset="0"/>
              </a:rPr>
              <a:t>ExifTool</a:t>
            </a:r>
            <a:r>
              <a:rPr lang="en-US" altLang="en-US" sz="800" dirty="0">
                <a:latin typeface="Arial" panose="020B0604020202020204" pitchFamily="34" charset="0"/>
              </a:rPr>
              <a:t> Version Number         : 9.38</a:t>
            </a:r>
          </a:p>
          <a:p>
            <a:pPr>
              <a:spcBef>
                <a:spcPct val="0"/>
              </a:spcBef>
              <a:buFontTx/>
              <a:buNone/>
            </a:pPr>
            <a:r>
              <a:rPr lang="en-US" altLang="en-US" sz="800" dirty="0">
                <a:latin typeface="Arial" panose="020B0604020202020204" pitchFamily="34" charset="0"/>
              </a:rPr>
              <a:t>---- System ----</a:t>
            </a:r>
          </a:p>
          <a:p>
            <a:pPr>
              <a:spcBef>
                <a:spcPct val="0"/>
              </a:spcBef>
              <a:buFontTx/>
              <a:buNone/>
            </a:pPr>
            <a:r>
              <a:rPr lang="en-US" altLang="en-US" sz="800" dirty="0">
                <a:latin typeface="Arial" panose="020B0604020202020204" pitchFamily="34" charset="0"/>
              </a:rPr>
              <a:t>File Name                       : IMG_20130823_151811.jpg</a:t>
            </a:r>
          </a:p>
          <a:p>
            <a:pPr>
              <a:spcBef>
                <a:spcPct val="0"/>
              </a:spcBef>
              <a:buFontTx/>
              <a:buNone/>
            </a:pPr>
            <a:r>
              <a:rPr lang="en-US" altLang="en-US" sz="800" dirty="0">
                <a:latin typeface="Arial" panose="020B0604020202020204" pitchFamily="34" charset="0"/>
              </a:rPr>
              <a:t>Directory                       : C:/Users/callee/Documents/images/digital-forensics-lab</a:t>
            </a:r>
          </a:p>
          <a:p>
            <a:pPr>
              <a:spcBef>
                <a:spcPct val="0"/>
              </a:spcBef>
              <a:buFontTx/>
              <a:buNone/>
            </a:pPr>
            <a:r>
              <a:rPr lang="en-US" altLang="en-US" sz="800" dirty="0">
                <a:latin typeface="Arial" panose="020B0604020202020204" pitchFamily="34" charset="0"/>
              </a:rPr>
              <a:t>File Size                       : 1785 kB</a:t>
            </a:r>
          </a:p>
          <a:p>
            <a:pPr>
              <a:spcBef>
                <a:spcPct val="0"/>
              </a:spcBef>
              <a:buFontTx/>
              <a:buNone/>
            </a:pPr>
            <a:r>
              <a:rPr lang="en-US" altLang="en-US" sz="800" dirty="0">
                <a:latin typeface="Arial" panose="020B0604020202020204" pitchFamily="34" charset="0"/>
              </a:rPr>
              <a:t>File Modification Date/Time     : 2013:08:23 16:36:44-04:00</a:t>
            </a:r>
          </a:p>
          <a:p>
            <a:pPr>
              <a:spcBef>
                <a:spcPct val="0"/>
              </a:spcBef>
              <a:buFontTx/>
              <a:buNone/>
            </a:pPr>
            <a:r>
              <a:rPr lang="en-US" altLang="en-US" sz="800" dirty="0">
                <a:latin typeface="Arial" panose="020B0604020202020204" pitchFamily="34" charset="0"/>
              </a:rPr>
              <a:t>File Access Date/Time           : 2013:10:14 17:13:02-04:00</a:t>
            </a:r>
          </a:p>
          <a:p>
            <a:pPr>
              <a:spcBef>
                <a:spcPct val="0"/>
              </a:spcBef>
              <a:buFontTx/>
              <a:buNone/>
            </a:pPr>
            <a:r>
              <a:rPr lang="en-US" altLang="en-US" sz="800" dirty="0">
                <a:latin typeface="Arial" panose="020B0604020202020204" pitchFamily="34" charset="0"/>
              </a:rPr>
              <a:t>File Creation Date/Time         : 2013:08:23 16:36:44-04:00</a:t>
            </a:r>
          </a:p>
          <a:p>
            <a:pPr>
              <a:spcBef>
                <a:spcPct val="0"/>
              </a:spcBef>
              <a:buFontTx/>
              <a:buNone/>
            </a:pPr>
            <a:r>
              <a:rPr lang="en-US" altLang="en-US" sz="800" dirty="0">
                <a:latin typeface="Arial" panose="020B0604020202020204" pitchFamily="34" charset="0"/>
              </a:rPr>
              <a:t>File Permissions                : </a:t>
            </a:r>
            <a:r>
              <a:rPr lang="en-US" altLang="en-US" sz="800" dirty="0" err="1">
                <a:latin typeface="Arial" panose="020B0604020202020204" pitchFamily="34" charset="0"/>
              </a:rPr>
              <a:t>rw-rw-rw</a:t>
            </a:r>
            <a:r>
              <a:rPr lang="en-US" altLang="en-US" sz="800" dirty="0">
                <a:latin typeface="Arial" panose="020B0604020202020204" pitchFamily="34" charset="0"/>
              </a:rPr>
              <a:t>-</a:t>
            </a:r>
          </a:p>
          <a:p>
            <a:pPr>
              <a:spcBef>
                <a:spcPct val="0"/>
              </a:spcBef>
              <a:buFontTx/>
              <a:buNone/>
            </a:pPr>
            <a:r>
              <a:rPr lang="en-US" altLang="en-US" sz="800" dirty="0">
                <a:latin typeface="Arial" panose="020B0604020202020204" pitchFamily="34" charset="0"/>
              </a:rPr>
              <a:t>---- File ----</a:t>
            </a:r>
          </a:p>
          <a:p>
            <a:pPr>
              <a:spcBef>
                <a:spcPct val="0"/>
              </a:spcBef>
              <a:buFontTx/>
              <a:buNone/>
            </a:pPr>
            <a:r>
              <a:rPr lang="en-US" altLang="en-US" sz="800" dirty="0">
                <a:latin typeface="Arial" panose="020B0604020202020204" pitchFamily="34" charset="0"/>
              </a:rPr>
              <a:t>File Type                       : JPEG</a:t>
            </a:r>
          </a:p>
          <a:p>
            <a:pPr>
              <a:spcBef>
                <a:spcPct val="0"/>
              </a:spcBef>
              <a:buFontTx/>
              <a:buNone/>
            </a:pPr>
            <a:r>
              <a:rPr lang="en-US" altLang="en-US" sz="800" dirty="0">
                <a:latin typeface="Arial" panose="020B0604020202020204" pitchFamily="34" charset="0"/>
              </a:rPr>
              <a:t>MIME Type                       : image/jpeg</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Byte Order                 : Big-endian (Motorola, MM)</a:t>
            </a:r>
          </a:p>
          <a:p>
            <a:pPr>
              <a:spcBef>
                <a:spcPct val="0"/>
              </a:spcBef>
              <a:buFontTx/>
              <a:buNone/>
            </a:pPr>
            <a:r>
              <a:rPr lang="en-US" altLang="en-US" sz="800" dirty="0">
                <a:latin typeface="Arial" panose="020B0604020202020204" pitchFamily="34" charset="0"/>
              </a:rPr>
              <a:t>Image Width                     : 2592</a:t>
            </a:r>
          </a:p>
          <a:p>
            <a:pPr>
              <a:spcBef>
                <a:spcPct val="0"/>
              </a:spcBef>
              <a:buFontTx/>
              <a:buNone/>
            </a:pPr>
            <a:r>
              <a:rPr lang="en-US" altLang="en-US" sz="800" dirty="0">
                <a:latin typeface="Arial" panose="020B0604020202020204" pitchFamily="34" charset="0"/>
              </a:rPr>
              <a:t>Image Height                    : 1944</a:t>
            </a:r>
          </a:p>
          <a:p>
            <a:pPr>
              <a:spcBef>
                <a:spcPct val="0"/>
              </a:spcBef>
              <a:buFontTx/>
              <a:buNone/>
            </a:pPr>
            <a:r>
              <a:rPr lang="en-US" altLang="en-US" sz="800" dirty="0">
                <a:latin typeface="Arial" panose="020B0604020202020204" pitchFamily="34" charset="0"/>
              </a:rPr>
              <a:t>Encoding Process                : Baseline DCT, Huffman coding</a:t>
            </a:r>
          </a:p>
          <a:p>
            <a:pPr>
              <a:spcBef>
                <a:spcPct val="0"/>
              </a:spcBef>
              <a:buFontTx/>
              <a:buNone/>
            </a:pPr>
            <a:r>
              <a:rPr lang="en-US" altLang="en-US" sz="800" dirty="0">
                <a:latin typeface="Arial" panose="020B0604020202020204" pitchFamily="34" charset="0"/>
              </a:rPr>
              <a:t>Bits Per Sample                 : 8</a:t>
            </a:r>
          </a:p>
          <a:p>
            <a:pPr>
              <a:spcBef>
                <a:spcPct val="0"/>
              </a:spcBef>
              <a:buFontTx/>
              <a:buNone/>
            </a:pPr>
            <a:r>
              <a:rPr lang="en-US" altLang="en-US" sz="800" dirty="0">
                <a:latin typeface="Arial" panose="020B0604020202020204" pitchFamily="34" charset="0"/>
              </a:rPr>
              <a:t>Color Components                : 3</a:t>
            </a:r>
          </a:p>
          <a:p>
            <a:pPr>
              <a:spcBef>
                <a:spcPct val="0"/>
              </a:spcBef>
              <a:buFontTx/>
              <a:buNone/>
            </a:pPr>
            <a:r>
              <a:rPr lang="en-US" altLang="en-US" sz="800" dirty="0">
                <a:latin typeface="Arial" panose="020B0604020202020204" pitchFamily="34" charset="0"/>
              </a:rPr>
              <a:t>Y </a:t>
            </a:r>
            <a:r>
              <a:rPr lang="en-US" altLang="en-US" sz="800" dirty="0" err="1">
                <a:latin typeface="Arial" panose="020B0604020202020204" pitchFamily="34" charset="0"/>
              </a:rPr>
              <a:t>Cb</a:t>
            </a:r>
            <a:r>
              <a:rPr lang="en-US" altLang="en-US" sz="800" dirty="0">
                <a:latin typeface="Arial" panose="020B0604020202020204" pitchFamily="34" charset="0"/>
              </a:rPr>
              <a:t> Cr Sub Sampling            : YCbCr4:2:0 (2 2)</a:t>
            </a:r>
          </a:p>
          <a:p>
            <a:pPr>
              <a:spcBef>
                <a:spcPct val="0"/>
              </a:spcBef>
              <a:buFontTx/>
              <a:buNone/>
            </a:pPr>
            <a:r>
              <a:rPr lang="en-US" altLang="en-US" sz="800" dirty="0">
                <a:latin typeface="Arial" panose="020B0604020202020204" pitchFamily="34" charset="0"/>
              </a:rPr>
              <a:t>---- GPS ----</a:t>
            </a:r>
          </a:p>
          <a:p>
            <a:pPr>
              <a:spcBef>
                <a:spcPct val="0"/>
              </a:spcBef>
              <a:buFontTx/>
              <a:buNone/>
            </a:pPr>
            <a:r>
              <a:rPr lang="en-US" altLang="en-US" sz="800" dirty="0">
                <a:latin typeface="Arial" panose="020B0604020202020204" pitchFamily="34" charset="0"/>
              </a:rPr>
              <a:t>GPS </a:t>
            </a:r>
            <a:r>
              <a:rPr lang="en-US" altLang="en-US" sz="800" dirty="0" err="1">
                <a:latin typeface="Arial" panose="020B0604020202020204" pitchFamily="34" charset="0"/>
              </a:rPr>
              <a:t>Img</a:t>
            </a:r>
            <a:r>
              <a:rPr lang="en-US" altLang="en-US" sz="800" dirty="0">
                <a:latin typeface="Arial" panose="020B0604020202020204" pitchFamily="34" charset="0"/>
              </a:rPr>
              <a:t> Direction               : 83</a:t>
            </a:r>
          </a:p>
          <a:p>
            <a:pPr>
              <a:spcBef>
                <a:spcPct val="0"/>
              </a:spcBef>
              <a:buFontTx/>
              <a:buNone/>
            </a:pPr>
            <a:r>
              <a:rPr lang="en-US" altLang="en-US" sz="800" dirty="0">
                <a:latin typeface="Arial" panose="020B0604020202020204" pitchFamily="34" charset="0"/>
              </a:rPr>
              <a:t>GPS </a:t>
            </a:r>
            <a:r>
              <a:rPr lang="en-US" altLang="en-US" sz="800" dirty="0" err="1">
                <a:latin typeface="Arial" panose="020B0604020202020204" pitchFamily="34" charset="0"/>
              </a:rPr>
              <a:t>Img</a:t>
            </a:r>
            <a:r>
              <a:rPr lang="en-US" altLang="en-US" sz="800" dirty="0">
                <a:latin typeface="Arial" panose="020B0604020202020204" pitchFamily="34" charset="0"/>
              </a:rPr>
              <a:t> Direction Ref           : Magnetic North</a:t>
            </a:r>
          </a:p>
          <a:p>
            <a:pPr>
              <a:spcBef>
                <a:spcPct val="0"/>
              </a:spcBef>
              <a:buFontTx/>
              <a:buNone/>
            </a:pPr>
            <a:r>
              <a:rPr lang="en-US" altLang="en-US" sz="800" dirty="0">
                <a:latin typeface="Arial" panose="020B0604020202020204" pitchFamily="34" charset="0"/>
              </a:rPr>
              <a:t>GPS Latitude Ref                : North</a:t>
            </a:r>
          </a:p>
          <a:p>
            <a:pPr>
              <a:spcBef>
                <a:spcPct val="0"/>
              </a:spcBef>
              <a:buFontTx/>
              <a:buNone/>
            </a:pPr>
            <a:r>
              <a:rPr lang="en-US" altLang="en-US" sz="800" dirty="0">
                <a:latin typeface="Arial" panose="020B0604020202020204" pitchFamily="34" charset="0"/>
              </a:rPr>
              <a:t>GPS Latitude                    : 35 </a:t>
            </a:r>
            <a:r>
              <a:rPr lang="en-US" altLang="en-US" sz="800" dirty="0" err="1">
                <a:latin typeface="Arial" panose="020B0604020202020204" pitchFamily="34" charset="0"/>
              </a:rPr>
              <a:t>deg</a:t>
            </a:r>
            <a:r>
              <a:rPr lang="en-US" altLang="en-US" sz="800" dirty="0">
                <a:latin typeface="Arial" panose="020B0604020202020204" pitchFamily="34" charset="0"/>
              </a:rPr>
              <a:t> 55' 2.24"</a:t>
            </a:r>
          </a:p>
          <a:p>
            <a:pPr>
              <a:spcBef>
                <a:spcPct val="0"/>
              </a:spcBef>
              <a:buFontTx/>
              <a:buNone/>
            </a:pPr>
            <a:r>
              <a:rPr lang="en-US" altLang="en-US" sz="800" dirty="0">
                <a:latin typeface="Arial" panose="020B0604020202020204" pitchFamily="34" charset="0"/>
              </a:rPr>
              <a:t>GPS Longitude Ref               : West</a:t>
            </a:r>
          </a:p>
          <a:p>
            <a:pPr>
              <a:spcBef>
                <a:spcPct val="0"/>
              </a:spcBef>
              <a:buFontTx/>
              <a:buNone/>
            </a:pPr>
            <a:r>
              <a:rPr lang="en-US" altLang="en-US" sz="800" dirty="0">
                <a:latin typeface="Arial" panose="020B0604020202020204" pitchFamily="34" charset="0"/>
              </a:rPr>
              <a:t>GPS Longitude                   : 79 </a:t>
            </a:r>
            <a:r>
              <a:rPr lang="en-US" altLang="en-US" sz="800" dirty="0" err="1">
                <a:latin typeface="Arial" panose="020B0604020202020204" pitchFamily="34" charset="0"/>
              </a:rPr>
              <a:t>deg</a:t>
            </a:r>
            <a:r>
              <a:rPr lang="en-US" altLang="en-US" sz="800" dirty="0">
                <a:latin typeface="Arial" panose="020B0604020202020204" pitchFamily="34" charset="0"/>
              </a:rPr>
              <a:t> 2' 57.55"</a:t>
            </a:r>
          </a:p>
          <a:p>
            <a:pPr>
              <a:spcBef>
                <a:spcPct val="0"/>
              </a:spcBef>
              <a:buFontTx/>
              <a:buNone/>
            </a:pPr>
            <a:r>
              <a:rPr lang="en-US" altLang="en-US" sz="800" dirty="0">
                <a:latin typeface="Arial" panose="020B0604020202020204" pitchFamily="34" charset="0"/>
              </a:rPr>
              <a:t>GPS Altitude Ref                : Above Sea Level</a:t>
            </a:r>
          </a:p>
          <a:p>
            <a:pPr>
              <a:spcBef>
                <a:spcPct val="0"/>
              </a:spcBef>
              <a:buFontTx/>
              <a:buNone/>
            </a:pPr>
            <a:r>
              <a:rPr lang="en-US" altLang="en-US" sz="800" dirty="0">
                <a:latin typeface="Arial" panose="020B0604020202020204" pitchFamily="34" charset="0"/>
              </a:rPr>
              <a:t>GPS Altitude                    : 0 m</a:t>
            </a:r>
          </a:p>
          <a:p>
            <a:pPr>
              <a:spcBef>
                <a:spcPct val="0"/>
              </a:spcBef>
              <a:buFontTx/>
              <a:buNone/>
            </a:pPr>
            <a:r>
              <a:rPr lang="en-US" altLang="en-US" sz="800" dirty="0">
                <a:latin typeface="Arial" panose="020B0604020202020204" pitchFamily="34" charset="0"/>
              </a:rPr>
              <a:t>GPS Time Stamp                  : 19:18:06</a:t>
            </a:r>
          </a:p>
          <a:p>
            <a:pPr>
              <a:spcBef>
                <a:spcPct val="0"/>
              </a:spcBef>
              <a:buFontTx/>
              <a:buNone/>
            </a:pPr>
            <a:r>
              <a:rPr lang="en-US" altLang="en-US" sz="800" dirty="0">
                <a:latin typeface="Arial" panose="020B0604020202020204" pitchFamily="34" charset="0"/>
              </a:rPr>
              <a:t>GPS Processing Method           : NETWORK</a:t>
            </a:r>
          </a:p>
          <a:p>
            <a:pPr>
              <a:spcBef>
                <a:spcPct val="0"/>
              </a:spcBef>
              <a:buFontTx/>
              <a:buNone/>
            </a:pPr>
            <a:r>
              <a:rPr lang="en-US" altLang="en-US" sz="800" dirty="0">
                <a:latin typeface="Arial" panose="020B0604020202020204" pitchFamily="34" charset="0"/>
              </a:rPr>
              <a:t>GPS Date Stamp                  : 2013:08:23</a:t>
            </a:r>
          </a:p>
          <a:p>
            <a:pPr>
              <a:spcBef>
                <a:spcPct val="0"/>
              </a:spcBef>
              <a:buFontTx/>
              <a:buNone/>
            </a:pPr>
            <a:r>
              <a:rPr lang="en-US" altLang="en-US" sz="800" dirty="0">
                <a:latin typeface="Arial" panose="020B0604020202020204" pitchFamily="34" charset="0"/>
              </a:rPr>
              <a:t>---- IFD0 ----</a:t>
            </a:r>
          </a:p>
          <a:p>
            <a:pPr>
              <a:spcBef>
                <a:spcPct val="0"/>
              </a:spcBef>
              <a:buFontTx/>
              <a:buNone/>
            </a:pPr>
            <a:r>
              <a:rPr lang="en-US" altLang="en-US" sz="800" dirty="0">
                <a:latin typeface="Arial" panose="020B0604020202020204" pitchFamily="34" charset="0"/>
              </a:rPr>
              <a:t>Orientation                     : Unknown (0)</a:t>
            </a:r>
          </a:p>
          <a:p>
            <a:pPr>
              <a:spcBef>
                <a:spcPct val="0"/>
              </a:spcBef>
              <a:buFontTx/>
              <a:buNone/>
            </a:pPr>
            <a:r>
              <a:rPr lang="en-US" altLang="en-US" sz="800" dirty="0">
                <a:latin typeface="Arial" panose="020B0604020202020204" pitchFamily="34" charset="0"/>
              </a:rPr>
              <a:t>Camera Model Name               : Galaxy Nexus</a:t>
            </a:r>
          </a:p>
          <a:p>
            <a:pPr>
              <a:spcBef>
                <a:spcPct val="0"/>
              </a:spcBef>
              <a:buFontTx/>
              <a:buNone/>
            </a:pPr>
            <a:r>
              <a:rPr lang="en-US" altLang="en-US" sz="800" dirty="0">
                <a:latin typeface="Arial" panose="020B0604020202020204" pitchFamily="34" charset="0"/>
              </a:rPr>
              <a:t>Modify Date                     : 2013:08:23 15:18:11</a:t>
            </a:r>
          </a:p>
          <a:p>
            <a:pPr>
              <a:spcBef>
                <a:spcPct val="0"/>
              </a:spcBef>
              <a:buFontTx/>
              <a:buNone/>
            </a:pPr>
            <a:r>
              <a:rPr lang="en-US" altLang="en-US" sz="800" dirty="0">
                <a:latin typeface="Arial" panose="020B0604020202020204" pitchFamily="34" charset="0"/>
              </a:rPr>
              <a:t>Y </a:t>
            </a:r>
            <a:r>
              <a:rPr lang="en-US" altLang="en-US" sz="800" dirty="0" err="1">
                <a:latin typeface="Arial" panose="020B0604020202020204" pitchFamily="34" charset="0"/>
              </a:rPr>
              <a:t>Cb</a:t>
            </a:r>
            <a:r>
              <a:rPr lang="en-US" altLang="en-US" sz="800" dirty="0">
                <a:latin typeface="Arial" panose="020B0604020202020204" pitchFamily="34" charset="0"/>
              </a:rPr>
              <a:t> Cr Positioning             : Centered</a:t>
            </a:r>
          </a:p>
          <a:p>
            <a:pPr>
              <a:spcBef>
                <a:spcPct val="0"/>
              </a:spcBef>
              <a:buFontTx/>
              <a:buNone/>
            </a:pPr>
            <a:r>
              <a:rPr lang="en-US" altLang="en-US" sz="800" dirty="0">
                <a:latin typeface="Arial" panose="020B0604020202020204" pitchFamily="34" charset="0"/>
              </a:rPr>
              <a:t>Y Resolution                    : 72</a:t>
            </a:r>
          </a:p>
          <a:p>
            <a:pPr>
              <a:spcBef>
                <a:spcPct val="0"/>
              </a:spcBef>
              <a:buFontTx/>
              <a:buNone/>
            </a:pPr>
            <a:r>
              <a:rPr lang="en-US" altLang="en-US" sz="800" dirty="0">
                <a:latin typeface="Arial" panose="020B0604020202020204" pitchFamily="34" charset="0"/>
              </a:rPr>
              <a:t>Resolution Unit                 : inches</a:t>
            </a:r>
          </a:p>
          <a:p>
            <a:pPr>
              <a:spcBef>
                <a:spcPct val="0"/>
              </a:spcBef>
              <a:buFontTx/>
              <a:buNone/>
            </a:pPr>
            <a:r>
              <a:rPr lang="en-US" altLang="en-US" sz="800" dirty="0">
                <a:latin typeface="Arial" panose="020B0604020202020204" pitchFamily="34" charset="0"/>
              </a:rPr>
              <a:t>X Resolution                    : 72</a:t>
            </a:r>
          </a:p>
          <a:p>
            <a:pPr>
              <a:spcBef>
                <a:spcPct val="0"/>
              </a:spcBef>
              <a:buFontTx/>
              <a:buNone/>
            </a:pPr>
            <a:r>
              <a:rPr lang="en-US" altLang="en-US" sz="800" dirty="0">
                <a:latin typeface="Arial" panose="020B0604020202020204" pitchFamily="34" charset="0"/>
              </a:rPr>
              <a:t>Make                            : Samsung</a:t>
            </a:r>
          </a:p>
          <a:p>
            <a:pPr>
              <a:spcBef>
                <a:spcPct val="0"/>
              </a:spcBef>
              <a:buFontTx/>
              <a:buNone/>
            </a:pPr>
            <a:r>
              <a:rPr lang="en-US" altLang="en-US" sz="800" dirty="0">
                <a:latin typeface="Arial" panose="020B0604020202020204" pitchFamily="34" charset="0"/>
              </a:rPr>
              <a:t>---- </a:t>
            </a:r>
            <a:r>
              <a:rPr lang="en-US" altLang="en-US" sz="800" dirty="0" err="1">
                <a:latin typeface="Arial" panose="020B0604020202020204" pitchFamily="34" charset="0"/>
              </a:rPr>
              <a:t>ExifIFD</a:t>
            </a:r>
            <a:r>
              <a:rPr lang="en-US" altLang="en-US" sz="800" dirty="0">
                <a:latin typeface="Arial" panose="020B0604020202020204" pitchFamily="34" charset="0"/>
              </a:rPr>
              <a:t> ----</a:t>
            </a:r>
          </a:p>
          <a:p>
            <a:pPr>
              <a:spcBef>
                <a:spcPct val="0"/>
              </a:spcBef>
              <a:buFontTx/>
              <a:buNone/>
            </a:pPr>
            <a:r>
              <a:rPr lang="en-US" altLang="en-US" sz="800" dirty="0">
                <a:latin typeface="Arial" panose="020B0604020202020204" pitchFamily="34" charset="0"/>
              </a:rPr>
              <a:t>Create Date                     : 2013:08:23 15:18:11</a:t>
            </a:r>
          </a:p>
          <a:p>
            <a:pPr>
              <a:spcBef>
                <a:spcPct val="0"/>
              </a:spcBef>
              <a:buFontTx/>
              <a:buNone/>
            </a:pPr>
            <a:r>
              <a:rPr lang="en-US" altLang="en-US" sz="800" dirty="0">
                <a:latin typeface="Arial" panose="020B0604020202020204" pitchFamily="34" charset="0"/>
              </a:rPr>
              <a:t>Date/Time Original              : 2013:08:23 15:18:11</a:t>
            </a:r>
          </a:p>
          <a:p>
            <a:pPr>
              <a:spcBef>
                <a:spcPct val="0"/>
              </a:spcBef>
              <a:buFontTx/>
              <a:buNone/>
            </a:pPr>
            <a:r>
              <a:rPr lang="en-US" altLang="en-US" sz="800" dirty="0" err="1">
                <a:latin typeface="Arial" panose="020B0604020202020204" pitchFamily="34" charset="0"/>
              </a:rPr>
              <a:t>Exif</a:t>
            </a:r>
            <a:r>
              <a:rPr lang="en-US" altLang="en-US" sz="800" dirty="0">
                <a:latin typeface="Arial" panose="020B0604020202020204" pitchFamily="34" charset="0"/>
              </a:rPr>
              <a:t> Version                    : 0220</a:t>
            </a:r>
          </a:p>
          <a:p>
            <a:pPr>
              <a:spcBef>
                <a:spcPct val="0"/>
              </a:spcBef>
              <a:buFontTx/>
              <a:buNone/>
            </a:pPr>
            <a:r>
              <a:rPr lang="en-US" altLang="en-US" sz="800" dirty="0">
                <a:latin typeface="Arial" panose="020B0604020202020204" pitchFamily="34" charset="0"/>
              </a:rPr>
              <a:t>Flash Energy                    : 0</a:t>
            </a:r>
          </a:p>
          <a:p>
            <a:pPr>
              <a:spcBef>
                <a:spcPct val="0"/>
              </a:spcBef>
              <a:buFontTx/>
              <a:buNone/>
            </a:pPr>
            <a:r>
              <a:rPr lang="en-US" altLang="en-US" sz="800" dirty="0">
                <a:latin typeface="Arial" panose="020B0604020202020204" pitchFamily="34" charset="0"/>
              </a:rPr>
              <a:t>Image Unique ID                 : OAEL01</a:t>
            </a:r>
          </a:p>
          <a:p>
            <a:pPr>
              <a:spcBef>
                <a:spcPct val="0"/>
              </a:spcBef>
              <a:buFontTx/>
              <a:buNone/>
            </a:pPr>
            <a:r>
              <a:rPr lang="en-US" altLang="en-US" sz="800" dirty="0">
                <a:latin typeface="Arial" panose="020B0604020202020204" pitchFamily="34" charset="0"/>
              </a:rPr>
              <a:t>Exposure Time                   : 1/17</a:t>
            </a:r>
          </a:p>
          <a:p>
            <a:pPr>
              <a:spcBef>
                <a:spcPct val="0"/>
              </a:spcBef>
              <a:buFontTx/>
              <a:buNone/>
            </a:pPr>
            <a:r>
              <a:rPr lang="en-US" altLang="en-US" sz="800" dirty="0">
                <a:latin typeface="Arial" panose="020B0604020202020204" pitchFamily="34" charset="0"/>
              </a:rPr>
              <a:t>ISO                             : 125, 0, 0</a:t>
            </a:r>
          </a:p>
        </p:txBody>
      </p:sp>
      <p:sp>
        <p:nvSpPr>
          <p:cNvPr id="77829" name="TextBox 4"/>
          <p:cNvSpPr txBox="1">
            <a:spLocks noChangeArrowheads="1"/>
          </p:cNvSpPr>
          <p:nvPr/>
        </p:nvSpPr>
        <p:spPr bwMode="auto">
          <a:xfrm>
            <a:off x="76200" y="6473825"/>
            <a:ext cx="899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dirty="0">
                <a:latin typeface="Arial" panose="020B0604020202020204" pitchFamily="34" charset="0"/>
              </a:rPr>
              <a:t>*http://www.sno.phy.queensu.ca/~phil/exiftool/ (Also available through the </a:t>
            </a:r>
            <a:r>
              <a:rPr lang="en-US" altLang="en-US" sz="1400" dirty="0" err="1">
                <a:latin typeface="Arial" panose="020B0604020202020204" pitchFamily="34" charset="0"/>
              </a:rPr>
              <a:t>BitCurator</a:t>
            </a:r>
            <a:r>
              <a:rPr lang="en-US" altLang="en-US" sz="1400" dirty="0">
                <a:latin typeface="Arial" panose="020B0604020202020204" pitchFamily="34" charset="0"/>
              </a:rPr>
              <a:t> environment)</a:t>
            </a:r>
          </a:p>
        </p:txBody>
      </p:sp>
    </p:spTree>
    <p:extLst>
      <p:ext uri="{BB962C8B-B14F-4D97-AF65-F5344CB8AC3E}">
        <p14:creationId xmlns:p14="http://schemas.microsoft.com/office/powerpoint/2010/main" val="3573639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304800" y="-57871"/>
            <a:ext cx="8458200" cy="798653"/>
          </a:xfrm>
        </p:spPr>
        <p:txBody>
          <a:bodyPr>
            <a:normAutofit fontScale="90000"/>
          </a:bodyPr>
          <a:lstStyle/>
          <a:p>
            <a:r>
              <a:rPr lang="en-US" altLang="en-US" sz="3200" dirty="0" smtClean="0"/>
              <a:t>EXIF Metadata From Header of  a TIFF File*</a:t>
            </a:r>
          </a:p>
        </p:txBody>
      </p:sp>
      <p:pic>
        <p:nvPicPr>
          <p:cNvPr id="78851" name="Picture 2" descr="bc-pyexifgui.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7486891" cy="533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Box 1"/>
          <p:cNvSpPr txBox="1">
            <a:spLocks noChangeArrowheads="1"/>
          </p:cNvSpPr>
          <p:nvPr/>
        </p:nvSpPr>
        <p:spPr bwMode="auto">
          <a:xfrm>
            <a:off x="2721980" y="6018765"/>
            <a:ext cx="5555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mj-lt"/>
              </a:rPr>
              <a:t>*Using pyExifToolGUI in the BitCurator environment</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76</a:t>
            </a:fld>
            <a:endParaRPr lang="en-US"/>
          </a:p>
        </p:txBody>
      </p:sp>
    </p:spTree>
    <p:extLst>
      <p:ext uri="{BB962C8B-B14F-4D97-AF65-F5344CB8AC3E}">
        <p14:creationId xmlns:p14="http://schemas.microsoft.com/office/powerpoint/2010/main" val="19669527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smtClean="0"/>
              <a:t>Not Just a Series of Bytes – Pointers and Offsets</a:t>
            </a:r>
          </a:p>
        </p:txBody>
      </p:sp>
      <p:sp>
        <p:nvSpPr>
          <p:cNvPr id="79875" name="Content Placeholder 2"/>
          <p:cNvSpPr>
            <a:spLocks noGrp="1"/>
          </p:cNvSpPr>
          <p:nvPr>
            <p:ph idx="1"/>
          </p:nvPr>
        </p:nvSpPr>
        <p:spPr/>
        <p:txBody>
          <a:bodyPr>
            <a:normAutofit fontScale="92500" lnSpcReduction="10000"/>
          </a:bodyPr>
          <a:lstStyle/>
          <a:p>
            <a:r>
              <a:rPr lang="en-US" altLang="en-US" sz="2400" smtClean="0"/>
              <a:t>Pointer – reference within a file or programming code that leads from one place to another</a:t>
            </a:r>
          </a:p>
          <a:p>
            <a:pPr lvl="1"/>
            <a:r>
              <a:rPr lang="en-US" altLang="en-US" sz="2400" smtClean="0"/>
              <a:t>Causes the data to be read out of serial order (i.e. a jump from one place to another place that does not immediately follow it within the data stream)</a:t>
            </a:r>
          </a:p>
          <a:p>
            <a:pPr lvl="1"/>
            <a:r>
              <a:rPr lang="en-US" altLang="en-US" sz="2400" smtClean="0"/>
              <a:t>Ability to resolve the pointer is essential</a:t>
            </a:r>
          </a:p>
          <a:p>
            <a:r>
              <a:rPr lang="en-US" altLang="en-US" sz="2400" smtClean="0"/>
              <a:t>Offset – location that’s some given distance from a starting point</a:t>
            </a:r>
          </a:p>
          <a:p>
            <a:pPr lvl="1"/>
            <a:r>
              <a:rPr lang="en-US" altLang="en-US" sz="2400" smtClean="0"/>
              <a:t>Location calculated by adding offset to a base address (location)</a:t>
            </a:r>
          </a:p>
          <a:p>
            <a:pPr lvl="1"/>
            <a:r>
              <a:rPr lang="en-US" altLang="en-US" sz="2400" smtClean="0"/>
              <a:t>Again, ability to resolve the offset to the precise location within a bitstream is essential</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77</a:t>
            </a:fld>
            <a:endParaRPr lang="en-US"/>
          </a:p>
        </p:txBody>
      </p:sp>
    </p:spTree>
    <p:extLst>
      <p:ext uri="{BB962C8B-B14F-4D97-AF65-F5344CB8AC3E}">
        <p14:creationId xmlns:p14="http://schemas.microsoft.com/office/powerpoint/2010/main" val="37892787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457200" y="228600"/>
            <a:ext cx="8229600" cy="1143000"/>
          </a:xfrm>
        </p:spPr>
        <p:txBody>
          <a:bodyPr>
            <a:normAutofit fontScale="90000"/>
          </a:bodyPr>
          <a:lstStyle/>
          <a:p>
            <a:pPr eaLnBrk="1" hangingPunct="1"/>
            <a:r>
              <a:rPr lang="en-US" altLang="en-US" smtClean="0"/>
              <a:t>Finding Representation Information </a:t>
            </a:r>
            <a:r>
              <a:rPr lang="en-US" altLang="en-US" b="1" u="sng" smtClean="0"/>
              <a:t>Outside</a:t>
            </a:r>
            <a:r>
              <a:rPr lang="en-US" altLang="en-US" smtClean="0"/>
              <a:t> the File</a:t>
            </a:r>
          </a:p>
        </p:txBody>
      </p:sp>
      <p:sp>
        <p:nvSpPr>
          <p:cNvPr id="80899" name="Content Placeholder 2"/>
          <p:cNvSpPr>
            <a:spLocks noGrp="1"/>
          </p:cNvSpPr>
          <p:nvPr>
            <p:ph idx="1"/>
          </p:nvPr>
        </p:nvSpPr>
        <p:spPr>
          <a:xfrm>
            <a:off x="457200" y="1417899"/>
            <a:ext cx="8382000" cy="4653023"/>
          </a:xfrm>
        </p:spPr>
        <p:txBody>
          <a:bodyPr>
            <a:normAutofit/>
          </a:bodyPr>
          <a:lstStyle/>
          <a:p>
            <a:pPr eaLnBrk="1" hangingPunct="1">
              <a:lnSpc>
                <a:spcPct val="120000"/>
              </a:lnSpc>
            </a:pPr>
            <a:r>
              <a:rPr lang="en-US" altLang="en-US" sz="2600" dirty="0" smtClean="0"/>
              <a:t>Registries of representation information types (file formats):</a:t>
            </a:r>
          </a:p>
          <a:p>
            <a:pPr lvl="1" eaLnBrk="1" hangingPunct="1">
              <a:lnSpc>
                <a:spcPct val="120000"/>
              </a:lnSpc>
            </a:pPr>
            <a:r>
              <a:rPr lang="en-US" altLang="en-US" sz="2100" dirty="0" smtClean="0"/>
              <a:t>Digital Formats Site - Library of Congress</a:t>
            </a:r>
          </a:p>
          <a:p>
            <a:pPr lvl="1" eaLnBrk="1" hangingPunct="1">
              <a:lnSpc>
                <a:spcPct val="120000"/>
              </a:lnSpc>
            </a:pPr>
            <a:r>
              <a:rPr lang="en-US" altLang="en-US" sz="2100" dirty="0" smtClean="0"/>
              <a:t>Global Digital Format Registry (GDFR) - Harvard, with Mellon funding</a:t>
            </a:r>
          </a:p>
          <a:p>
            <a:pPr lvl="1" eaLnBrk="1" hangingPunct="1">
              <a:lnSpc>
                <a:spcPct val="120000"/>
              </a:lnSpc>
            </a:pPr>
            <a:r>
              <a:rPr lang="en-US" altLang="en-US" sz="2100" dirty="0" smtClean="0"/>
              <a:t>PRONOM – the National Archives (UK)</a:t>
            </a:r>
          </a:p>
          <a:p>
            <a:pPr lvl="1" eaLnBrk="1" hangingPunct="1">
              <a:lnSpc>
                <a:spcPct val="120000"/>
              </a:lnSpc>
            </a:pPr>
            <a:r>
              <a:rPr lang="en-US" altLang="en-US" sz="2100" dirty="0" smtClean="0"/>
              <a:t>Representation Information Registry – Digital Curation Centre (UK)</a:t>
            </a:r>
          </a:p>
          <a:p>
            <a:pPr lvl="1" eaLnBrk="1" hangingPunct="1">
              <a:lnSpc>
                <a:spcPct val="120000"/>
              </a:lnSpc>
            </a:pPr>
            <a:r>
              <a:rPr lang="en-US" altLang="en-US" sz="2100" dirty="0" smtClean="0"/>
              <a:t>Unified Digital Format Registry (UDFR)  - aimed to unify GDFR and PRONOM</a:t>
            </a:r>
          </a:p>
        </p:txBody>
      </p:sp>
      <p:sp>
        <p:nvSpPr>
          <p:cNvPr id="2" name="Footer Placeholder 1"/>
          <p:cNvSpPr>
            <a:spLocks noGrp="1"/>
          </p:cNvSpPr>
          <p:nvPr>
            <p:ph type="ftr" sz="quarter" idx="11"/>
          </p:nvPr>
        </p:nvSpPr>
        <p:spPr/>
        <p:txBody>
          <a:bodyPr/>
          <a:lstStyle/>
          <a:p>
            <a:r>
              <a:rPr lang="en-US" dirty="0" smtClean="0"/>
              <a:t>Cal Lee - Defining the Problem Space</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78</a:t>
            </a:fld>
            <a:endParaRPr lang="en-US"/>
          </a:p>
        </p:txBody>
      </p:sp>
    </p:spTree>
    <p:extLst>
      <p:ext uri="{BB962C8B-B14F-4D97-AF65-F5344CB8AC3E}">
        <p14:creationId xmlns:p14="http://schemas.microsoft.com/office/powerpoint/2010/main" val="41836322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1447800" y="152400"/>
            <a:ext cx="7010400" cy="1143000"/>
          </a:xfrm>
        </p:spPr>
        <p:txBody>
          <a:bodyPr>
            <a:normAutofit fontScale="90000"/>
          </a:bodyPr>
          <a:lstStyle/>
          <a:p>
            <a:r>
              <a:rPr lang="en-US" altLang="en-US" sz="3600" smtClean="0"/>
              <a:t>File Information Tool Set (FITS)</a:t>
            </a:r>
            <a:br>
              <a:rPr lang="en-US" altLang="en-US" sz="3600" smtClean="0"/>
            </a:br>
            <a:r>
              <a:rPr lang="en-US" altLang="en-US" sz="3600" smtClean="0"/>
              <a:t>https://code.google.com/p/fits/</a:t>
            </a:r>
          </a:p>
        </p:txBody>
      </p:sp>
      <p:sp>
        <p:nvSpPr>
          <p:cNvPr id="81923" name="Content Placeholder 2"/>
          <p:cNvSpPr>
            <a:spLocks noGrp="1"/>
          </p:cNvSpPr>
          <p:nvPr>
            <p:ph idx="1"/>
          </p:nvPr>
        </p:nvSpPr>
        <p:spPr/>
        <p:txBody>
          <a:bodyPr/>
          <a:lstStyle/>
          <a:p>
            <a:r>
              <a:rPr lang="en-US" altLang="en-US" sz="2000" smtClean="0"/>
              <a:t>FITS “identifies, validates, and extracts technical metadata for various file formats. It wraps several third-party open source tools, normalizes and consolidates their output, and reports any errors. FITS was created by the Harvard University Library Office for Information Systems for use in its Digital Repository Service (DRS).”</a:t>
            </a:r>
          </a:p>
          <a:p>
            <a:r>
              <a:rPr lang="en-US" altLang="en-US" sz="2000" smtClean="0"/>
              <a:t>Tools currently bundled into it:</a:t>
            </a:r>
          </a:p>
          <a:p>
            <a:pPr lvl="1"/>
            <a:r>
              <a:rPr lang="en-US" altLang="en-US" sz="2000" smtClean="0"/>
              <a:t>Jhove</a:t>
            </a:r>
          </a:p>
          <a:p>
            <a:pPr lvl="1"/>
            <a:r>
              <a:rPr lang="en-US" altLang="en-US" sz="2000" smtClean="0"/>
              <a:t>Exiftool </a:t>
            </a:r>
          </a:p>
          <a:p>
            <a:pPr lvl="1"/>
            <a:r>
              <a:rPr lang="en-US" altLang="en-US" sz="2000" smtClean="0"/>
              <a:t>National Library of New Zealand Metadata Extractor </a:t>
            </a:r>
          </a:p>
          <a:p>
            <a:pPr lvl="1"/>
            <a:r>
              <a:rPr lang="en-US" altLang="en-US" sz="2000" smtClean="0"/>
              <a:t>DROID</a:t>
            </a:r>
          </a:p>
          <a:p>
            <a:pPr lvl="1"/>
            <a:r>
              <a:rPr lang="en-US" altLang="en-US" sz="2000" smtClean="0"/>
              <a:t>FFIdent</a:t>
            </a:r>
          </a:p>
          <a:p>
            <a:pPr lvl="1"/>
            <a:r>
              <a:rPr lang="en-US" altLang="en-US" sz="2000" smtClean="0"/>
              <a:t>File Utility (windows)  </a:t>
            </a:r>
          </a:p>
        </p:txBody>
      </p:sp>
      <p:pic>
        <p:nvPicPr>
          <p:cNvPr id="819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295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79</a:t>
            </a:fld>
            <a:endParaRPr lang="en-US"/>
          </a:p>
        </p:txBody>
      </p:sp>
    </p:spTree>
    <p:extLst>
      <p:ext uri="{BB962C8B-B14F-4D97-AF65-F5344CB8AC3E}">
        <p14:creationId xmlns:p14="http://schemas.microsoft.com/office/powerpoint/2010/main" val="256992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Retention Scheduling</a:t>
            </a:r>
          </a:p>
        </p:txBody>
      </p:sp>
      <p:sp>
        <p:nvSpPr>
          <p:cNvPr id="12291" name="Rectangle 3"/>
          <p:cNvSpPr>
            <a:spLocks noGrp="1" noChangeArrowheads="1"/>
          </p:cNvSpPr>
          <p:nvPr>
            <p:ph type="body" idx="1"/>
          </p:nvPr>
        </p:nvSpPr>
        <p:spPr/>
        <p:txBody>
          <a:bodyPr/>
          <a:lstStyle/>
          <a:p>
            <a:pPr eaLnBrk="1" hangingPunct="1"/>
            <a:r>
              <a:rPr lang="en-US" altLang="en-US" dirty="0" smtClean="0"/>
              <a:t>For active/semi-active records</a:t>
            </a:r>
          </a:p>
          <a:p>
            <a:pPr eaLnBrk="1" hangingPunct="1"/>
            <a:r>
              <a:rPr lang="en-US" altLang="en-US" dirty="0" smtClean="0"/>
              <a:t>Retention schedule elements</a:t>
            </a:r>
          </a:p>
          <a:p>
            <a:pPr lvl="1" eaLnBrk="1" hangingPunct="1"/>
            <a:r>
              <a:rPr lang="en-US" altLang="en-US" sz="3200" dirty="0" smtClean="0"/>
              <a:t>Series label</a:t>
            </a:r>
          </a:p>
          <a:p>
            <a:pPr lvl="1" eaLnBrk="1" hangingPunct="1"/>
            <a:r>
              <a:rPr lang="en-US" altLang="en-US" sz="3200" dirty="0" smtClean="0"/>
              <a:t>Description</a:t>
            </a:r>
          </a:p>
          <a:p>
            <a:pPr lvl="1" eaLnBrk="1" hangingPunct="1"/>
            <a:r>
              <a:rPr lang="en-US" altLang="en-US" sz="3200" dirty="0" smtClean="0"/>
              <a:t>Retention Period</a:t>
            </a:r>
          </a:p>
          <a:p>
            <a:pPr lvl="1" eaLnBrk="1" hangingPunct="1"/>
            <a:r>
              <a:rPr lang="en-US" altLang="en-US" sz="3200" dirty="0" smtClean="0"/>
              <a:t>Disposition Action</a:t>
            </a:r>
          </a:p>
          <a:p>
            <a:pPr lvl="1" eaLnBrk="1" hangingPunct="1"/>
            <a:r>
              <a:rPr lang="en-US" altLang="en-US" sz="3200" dirty="0" smtClean="0"/>
              <a:t>Legal or other authority</a:t>
            </a:r>
            <a:endParaRPr lang="en-US" altLang="en-US" dirty="0" smtClean="0"/>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a:t>
            </a:fld>
            <a:endParaRPr lang="en-US"/>
          </a:p>
        </p:txBody>
      </p:sp>
    </p:spTree>
    <p:extLst>
      <p:ext uri="{BB962C8B-B14F-4D97-AF65-F5344CB8AC3E}">
        <p14:creationId xmlns:p14="http://schemas.microsoft.com/office/powerpoint/2010/main" val="42127177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457200" y="304800"/>
            <a:ext cx="8229600" cy="1143000"/>
          </a:xfrm>
        </p:spPr>
        <p:txBody>
          <a:bodyPr>
            <a:normAutofit fontScale="90000"/>
          </a:bodyPr>
          <a:lstStyle/>
          <a:p>
            <a:r>
              <a:rPr lang="en-US" altLang="en-US" smtClean="0"/>
              <a:t>Checksums – Compact Representations of Bitstreams</a:t>
            </a:r>
          </a:p>
        </p:txBody>
      </p:sp>
      <p:sp>
        <p:nvSpPr>
          <p:cNvPr id="82947" name="Content Placeholder 2"/>
          <p:cNvSpPr>
            <a:spLocks noGrp="1"/>
          </p:cNvSpPr>
          <p:nvPr>
            <p:ph idx="1"/>
          </p:nvPr>
        </p:nvSpPr>
        <p:spPr>
          <a:xfrm>
            <a:off x="457200" y="1579944"/>
            <a:ext cx="8229600" cy="4548851"/>
          </a:xfrm>
        </p:spPr>
        <p:txBody>
          <a:bodyPr>
            <a:normAutofit fontScale="92500" lnSpcReduction="20000"/>
          </a:bodyPr>
          <a:lstStyle/>
          <a:p>
            <a:pPr>
              <a:lnSpc>
                <a:spcPct val="110000"/>
              </a:lnSpc>
            </a:pPr>
            <a:r>
              <a:rPr lang="en-US" altLang="en-US" sz="2000" dirty="0" smtClean="0"/>
              <a:t>A given </a:t>
            </a:r>
            <a:r>
              <a:rPr lang="en-US" altLang="en-US" sz="2000" dirty="0" err="1" smtClean="0"/>
              <a:t>bitstream</a:t>
            </a:r>
            <a:r>
              <a:rPr lang="en-US" altLang="en-US" sz="2000" dirty="0" smtClean="0"/>
              <a:t>, fed into an algorithm, will generate a short string of characters that is </a:t>
            </a:r>
            <a:r>
              <a:rPr lang="en-US" altLang="en-US" sz="2000" b="1" u="sng" dirty="0" smtClean="0"/>
              <a:t>extremely</a:t>
            </a:r>
            <a:r>
              <a:rPr lang="en-US" altLang="en-US" sz="2000" dirty="0" smtClean="0"/>
              <a:t> unlikely to be generated by a different </a:t>
            </a:r>
            <a:r>
              <a:rPr lang="en-US" altLang="en-US" sz="2000" dirty="0" err="1" smtClean="0"/>
              <a:t>bistream</a:t>
            </a:r>
            <a:r>
              <a:rPr lang="en-US" altLang="en-US" sz="2000" dirty="0" smtClean="0"/>
              <a:t> fed into that same algorithm</a:t>
            </a:r>
          </a:p>
          <a:p>
            <a:pPr>
              <a:lnSpc>
                <a:spcPct val="110000"/>
              </a:lnSpc>
            </a:pPr>
            <a:r>
              <a:rPr lang="en-US" altLang="en-US" sz="2000" dirty="0" smtClean="0"/>
              <a:t>Most common = MD5, SHA-1</a:t>
            </a:r>
          </a:p>
          <a:p>
            <a:pPr>
              <a:lnSpc>
                <a:spcPct val="110000"/>
              </a:lnSpc>
            </a:pPr>
            <a:r>
              <a:rPr lang="en-US" altLang="en-US" sz="2000" dirty="0" smtClean="0"/>
              <a:t>Can determine:</a:t>
            </a:r>
          </a:p>
          <a:p>
            <a:pPr lvl="1">
              <a:lnSpc>
                <a:spcPct val="110000"/>
              </a:lnSpc>
            </a:pPr>
            <a:r>
              <a:rPr lang="en-US" altLang="en-US" sz="2000" dirty="0" smtClean="0"/>
              <a:t>If bits have changed after a transfer</a:t>
            </a:r>
          </a:p>
          <a:p>
            <a:pPr lvl="1">
              <a:lnSpc>
                <a:spcPct val="110000"/>
              </a:lnSpc>
            </a:pPr>
            <a:r>
              <a:rPr lang="en-US" altLang="en-US" sz="2000" dirty="0" smtClean="0"/>
              <a:t>If bits have flipped within a storage environment</a:t>
            </a:r>
          </a:p>
          <a:p>
            <a:pPr lvl="1">
              <a:lnSpc>
                <a:spcPct val="110000"/>
              </a:lnSpc>
            </a:pPr>
            <a:r>
              <a:rPr lang="en-US" altLang="en-US" sz="2000" dirty="0" smtClean="0"/>
              <a:t>Whether two different files are identical </a:t>
            </a:r>
            <a:r>
              <a:rPr lang="en-US" altLang="en-US" sz="2000" dirty="0" err="1" smtClean="0"/>
              <a:t>bitstreams</a:t>
            </a:r>
            <a:endParaRPr lang="en-US" altLang="en-US" sz="2000" dirty="0" smtClean="0"/>
          </a:p>
          <a:p>
            <a:pPr>
              <a:lnSpc>
                <a:spcPct val="110000"/>
              </a:lnSpc>
            </a:pPr>
            <a:r>
              <a:rPr lang="en-US" altLang="en-US" sz="2000" dirty="0" smtClean="0"/>
              <a:t>A library of has values can identify “known and notable” (</a:t>
            </a:r>
            <a:r>
              <a:rPr lang="en-US" altLang="en-US" sz="2000" dirty="0" err="1" smtClean="0"/>
              <a:t>EnCase</a:t>
            </a:r>
            <a:r>
              <a:rPr lang="en-US" altLang="en-US" sz="2000" dirty="0" smtClean="0"/>
              <a:t> terminology) files</a:t>
            </a:r>
          </a:p>
          <a:p>
            <a:pPr lvl="1">
              <a:lnSpc>
                <a:spcPct val="110000"/>
              </a:lnSpc>
            </a:pPr>
            <a:r>
              <a:rPr lang="en-US" altLang="en-US" sz="2000" dirty="0" smtClean="0"/>
              <a:t>Known – files that can be ignored (e.g. software listed in National Software Reference Library)</a:t>
            </a:r>
          </a:p>
          <a:p>
            <a:pPr lvl="1">
              <a:lnSpc>
                <a:spcPct val="110000"/>
              </a:lnSpc>
            </a:pPr>
            <a:r>
              <a:rPr lang="en-US" altLang="en-US" sz="2000" dirty="0" smtClean="0"/>
              <a:t>Notable – specific </a:t>
            </a:r>
            <a:r>
              <a:rPr lang="en-US" altLang="en-US" sz="2000" dirty="0" err="1" smtClean="0"/>
              <a:t>bitstreams</a:t>
            </a:r>
            <a:r>
              <a:rPr lang="en-US" altLang="en-US" sz="2000" dirty="0" smtClean="0"/>
              <a:t> that you’re trying to find</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80</a:t>
            </a:fld>
            <a:endParaRPr lang="en-US"/>
          </a:p>
        </p:txBody>
      </p:sp>
    </p:spTree>
    <p:extLst>
      <p:ext uri="{BB962C8B-B14F-4D97-AF65-F5344CB8AC3E}">
        <p14:creationId xmlns:p14="http://schemas.microsoft.com/office/powerpoint/2010/main" val="23003423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81050"/>
            <a:ext cx="6985322" cy="52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TextBox 2"/>
          <p:cNvSpPr txBox="1">
            <a:spLocks noChangeArrowheads="1"/>
          </p:cNvSpPr>
          <p:nvPr/>
        </p:nvSpPr>
        <p:spPr bwMode="auto">
          <a:xfrm>
            <a:off x="312134" y="134719"/>
            <a:ext cx="8519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mj-lt"/>
              </a:rPr>
              <a:t>In </a:t>
            </a:r>
            <a:r>
              <a:rPr lang="en-US" altLang="en-US" sz="1800" dirty="0" err="1">
                <a:latin typeface="+mj-lt"/>
              </a:rPr>
              <a:t>BitCurator</a:t>
            </a:r>
            <a:r>
              <a:rPr lang="en-US" altLang="en-US" sz="1800" dirty="0">
                <a:latin typeface="+mj-lt"/>
              </a:rPr>
              <a:t> environment: Right Click on File or Directory and Calculate MD5</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81</a:t>
            </a:fld>
            <a:endParaRPr lang="en-US"/>
          </a:p>
        </p:txBody>
      </p:sp>
    </p:spTree>
    <p:extLst>
      <p:ext uri="{BB962C8B-B14F-4D97-AF65-F5344CB8AC3E}">
        <p14:creationId xmlns:p14="http://schemas.microsoft.com/office/powerpoint/2010/main" val="11681032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82</a:t>
            </a:fld>
            <a:endParaRPr lang="en-US"/>
          </a:p>
        </p:txBody>
      </p:sp>
    </p:spTree>
    <p:extLst>
      <p:ext uri="{BB962C8B-B14F-4D97-AF65-F5344CB8AC3E}">
        <p14:creationId xmlns:p14="http://schemas.microsoft.com/office/powerpoint/2010/main" val="34560672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83</a:t>
            </a:fld>
            <a:endParaRPr lang="en-US"/>
          </a:p>
        </p:txBody>
      </p:sp>
    </p:spTree>
    <p:extLst>
      <p:ext uri="{BB962C8B-B14F-4D97-AF65-F5344CB8AC3E}">
        <p14:creationId xmlns:p14="http://schemas.microsoft.com/office/powerpoint/2010/main" val="34987631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Box 1"/>
          <p:cNvSpPr txBox="1">
            <a:spLocks noChangeArrowheads="1"/>
          </p:cNvSpPr>
          <p:nvPr/>
        </p:nvSpPr>
        <p:spPr bwMode="auto">
          <a:xfrm>
            <a:off x="154571" y="207961"/>
            <a:ext cx="612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Arial" panose="020B0604020202020204" pitchFamily="34" charset="0"/>
              </a:rPr>
              <a:t>MD5 Hashes of an Entire Directory of Files</a:t>
            </a:r>
          </a:p>
        </p:txBody>
      </p:sp>
      <p:sp>
        <p:nvSpPr>
          <p:cNvPr id="2" name="Footer Placeholder 1"/>
          <p:cNvSpPr>
            <a:spLocks noGrp="1"/>
          </p:cNvSpPr>
          <p:nvPr>
            <p:ph type="ftr" sz="quarter" idx="11"/>
          </p:nvPr>
        </p:nvSpPr>
        <p:spPr/>
        <p:txBody>
          <a:bodyPr/>
          <a:lstStyle/>
          <a:p>
            <a:r>
              <a:rPr lang="en-US" dirty="0" smtClean="0"/>
              <a:t>Cal Lee - Defining the Problem Space</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84</a:t>
            </a:fld>
            <a:endParaRPr lang="en-US"/>
          </a:p>
        </p:txBody>
      </p:sp>
      <p:pic>
        <p:nvPicPr>
          <p:cNvPr id="87042" name="Picture 2" descr="C:\Users\callee\Documents\teaching\forensics-screenshots\bc-scripts-md5sum-txt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3277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57200" y="2819400"/>
            <a:ext cx="8229600" cy="1143000"/>
          </a:xfrm>
        </p:spPr>
        <p:txBody>
          <a:bodyPr>
            <a:normAutofit fontScale="90000"/>
          </a:bodyPr>
          <a:lstStyle/>
          <a:p>
            <a:r>
              <a:rPr lang="en-US" altLang="en-US" smtClean="0"/>
              <a:t>Bit-Level Representation of Individual Files</a:t>
            </a:r>
            <a:br>
              <a:rPr lang="en-US" altLang="en-US" smtClean="0"/>
            </a:br>
            <a:r>
              <a:rPr lang="en-US" altLang="en-US" smtClean="0"/>
              <a:t/>
            </a:r>
            <a:br>
              <a:rPr lang="en-US" altLang="en-US" smtClean="0"/>
            </a:br>
            <a:r>
              <a:rPr lang="en-US" altLang="en-US" smtClean="0"/>
              <a:t>Hex Dumps as Part of the Characterization Process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85</a:t>
            </a:fld>
            <a:endParaRPr lang="en-US"/>
          </a:p>
        </p:txBody>
      </p:sp>
    </p:spTree>
    <p:extLst>
      <p:ext uri="{BB962C8B-B14F-4D97-AF65-F5344CB8AC3E}">
        <p14:creationId xmlns:p14="http://schemas.microsoft.com/office/powerpoint/2010/main" val="26153839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57200" y="152400"/>
            <a:ext cx="8229600" cy="1143000"/>
          </a:xfrm>
        </p:spPr>
        <p:txBody>
          <a:bodyPr/>
          <a:lstStyle/>
          <a:p>
            <a:pPr eaLnBrk="1" hangingPunct="1"/>
            <a:r>
              <a:rPr lang="en-US" altLang="en-US" smtClean="0">
                <a:latin typeface="Arial" panose="020B0604020202020204" pitchFamily="34" charset="0"/>
                <a:cs typeface="Arial" panose="020B0604020202020204" pitchFamily="34" charset="0"/>
              </a:rPr>
              <a:t>Hex Dump</a:t>
            </a:r>
          </a:p>
        </p:txBody>
      </p:sp>
      <p:sp>
        <p:nvSpPr>
          <p:cNvPr id="3" name="Content Placeholder 2"/>
          <p:cNvSpPr>
            <a:spLocks noGrp="1"/>
          </p:cNvSpPr>
          <p:nvPr>
            <p:ph idx="1"/>
          </p:nvPr>
        </p:nvSpPr>
        <p:spPr>
          <a:xfrm>
            <a:off x="457200" y="1295400"/>
            <a:ext cx="8229600" cy="5181600"/>
          </a:xfrm>
        </p:spPr>
        <p:txBody>
          <a:bodyPr rtlCol="0">
            <a:normAutofit/>
          </a:bodyPr>
          <a:lstStyle/>
          <a:p>
            <a:pPr eaLnBrk="1" fontAlgn="auto" hangingPunct="1">
              <a:spcAft>
                <a:spcPts val="0"/>
              </a:spcAft>
              <a:defRPr/>
            </a:pPr>
            <a:r>
              <a:rPr lang="en-US" dirty="0" smtClean="0">
                <a:latin typeface="Arial" pitchFamily="34" charset="0"/>
                <a:cs typeface="Arial" pitchFamily="34" charset="0"/>
              </a:rPr>
              <a:t>A more compact and more humanly readable way of conveying a stream of bits</a:t>
            </a:r>
          </a:p>
          <a:p>
            <a:pPr eaLnBrk="1" fontAlgn="auto" hangingPunct="1">
              <a:spcAft>
                <a:spcPts val="0"/>
              </a:spcAft>
              <a:defRPr/>
            </a:pPr>
            <a:r>
              <a:rPr lang="en-US" dirty="0" smtClean="0">
                <a:latin typeface="Arial" pitchFamily="34" charset="0"/>
                <a:cs typeface="Arial" pitchFamily="34" charset="0"/>
              </a:rPr>
              <a:t>Uses hexadecimal notation</a:t>
            </a:r>
          </a:p>
          <a:p>
            <a:pPr lvl="1" eaLnBrk="1" fontAlgn="auto" hangingPunct="1">
              <a:spcAft>
                <a:spcPts val="0"/>
              </a:spcAft>
              <a:defRPr/>
            </a:pPr>
            <a:r>
              <a:rPr lang="en-US" dirty="0" smtClean="0">
                <a:latin typeface="Arial" pitchFamily="34" charset="0"/>
                <a:cs typeface="Arial" pitchFamily="34" charset="0"/>
              </a:rPr>
              <a:t>Each character represents one of 16 possible values (0,1,2,3,4,5,6,7,8,9,A,B,C,D,E,F)</a:t>
            </a:r>
          </a:p>
          <a:p>
            <a:pPr lvl="1" eaLnBrk="1" fontAlgn="auto" hangingPunct="1">
              <a:spcAft>
                <a:spcPts val="0"/>
              </a:spcAft>
              <a:defRPr/>
            </a:pPr>
            <a:r>
              <a:rPr lang="en-US" dirty="0" smtClean="0">
                <a:latin typeface="Arial" pitchFamily="34" charset="0"/>
                <a:cs typeface="Arial" pitchFamily="34" charset="0"/>
              </a:rPr>
              <a:t>Conveniently, a series of two characters represented in hexadecimal can represent exactly one byte (2</a:t>
            </a:r>
            <a:r>
              <a:rPr lang="en-US" baseline="30000" dirty="0" smtClean="0">
                <a:latin typeface="Arial" pitchFamily="34" charset="0"/>
                <a:cs typeface="Arial" pitchFamily="34" charset="0"/>
              </a:rPr>
              <a:t>8</a:t>
            </a:r>
            <a:r>
              <a:rPr lang="en-US" dirty="0" smtClean="0">
                <a:latin typeface="Arial" pitchFamily="34" charset="0"/>
                <a:cs typeface="Arial" pitchFamily="34" charset="0"/>
              </a:rPr>
              <a:t> = 256 possible values) of data, because 16</a:t>
            </a:r>
            <a:r>
              <a:rPr lang="en-US" baseline="30000" dirty="0" smtClean="0">
                <a:latin typeface="Arial" pitchFamily="34" charset="0"/>
                <a:cs typeface="Arial" pitchFamily="34" charset="0"/>
              </a:rPr>
              <a:t>2 </a:t>
            </a:r>
            <a:r>
              <a:rPr lang="en-US" dirty="0" smtClean="0">
                <a:latin typeface="Arial" pitchFamily="34" charset="0"/>
                <a:cs typeface="Arial" pitchFamily="34" charset="0"/>
              </a:rPr>
              <a:t>= 256</a:t>
            </a:r>
          </a:p>
          <a:p>
            <a:pPr eaLnBrk="1" fontAlgn="auto" hangingPunct="1">
              <a:spcAft>
                <a:spcPts val="0"/>
              </a:spcAft>
              <a:defRPr/>
            </a:pPr>
            <a:r>
              <a:rPr lang="en-US" dirty="0" smtClean="0">
                <a:latin typeface="Arial" pitchFamily="34" charset="0"/>
                <a:cs typeface="Arial" pitchFamily="34" charset="0"/>
              </a:rPr>
              <a:t>Hex dumps from computer’s memory often used for debugging or reverse engineering software &amp; for data recovery</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86</a:t>
            </a:fld>
            <a:endParaRPr lang="en-US"/>
          </a:p>
        </p:txBody>
      </p:sp>
    </p:spTree>
    <p:extLst>
      <p:ext uri="{BB962C8B-B14F-4D97-AF65-F5344CB8AC3E}">
        <p14:creationId xmlns:p14="http://schemas.microsoft.com/office/powerpoint/2010/main" val="10211322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2"/>
          <p:cNvSpPr>
            <a:spLocks noGrp="1"/>
          </p:cNvSpPr>
          <p:nvPr>
            <p:ph idx="1"/>
          </p:nvPr>
        </p:nvSpPr>
        <p:spPr>
          <a:xfrm>
            <a:off x="304800" y="1143000"/>
            <a:ext cx="8534400" cy="4449763"/>
          </a:xfrm>
        </p:spPr>
        <p:txBody>
          <a:bodyPr>
            <a:normAutofit lnSpcReduction="10000"/>
          </a:bodyPr>
          <a:lstStyle/>
          <a:p>
            <a:pPr eaLnBrk="1" hangingPunct="1"/>
            <a:r>
              <a:rPr lang="en-US" altLang="en-US" sz="2400" dirty="0" smtClean="0">
                <a:latin typeface="Arial" panose="020B0604020202020204" pitchFamily="34" charset="0"/>
                <a:ea typeface="ＭＳ Ｐゴシック" pitchFamily="34" charset="-128"/>
                <a:cs typeface="Arial" panose="020B0604020202020204" pitchFamily="34" charset="0"/>
              </a:rPr>
              <a:t>Many free or inexpensive tools available for download, e.g.  Cygnus Hex Editor, Hex Workshop, </a:t>
            </a:r>
            <a:r>
              <a:rPr lang="en-US" altLang="en-US" sz="2400" dirty="0" err="1" smtClean="0">
                <a:latin typeface="Arial" panose="020B0604020202020204" pitchFamily="34" charset="0"/>
                <a:ea typeface="ＭＳ Ｐゴシック" pitchFamily="34" charset="-128"/>
                <a:cs typeface="Arial" panose="020B0604020202020204" pitchFamily="34" charset="0"/>
              </a:rPr>
              <a:t>HexAssistant</a:t>
            </a:r>
            <a:r>
              <a:rPr lang="en-US" altLang="en-US" sz="2400" dirty="0" smtClean="0">
                <a:latin typeface="Arial" panose="020B0604020202020204" pitchFamily="34" charset="0"/>
                <a:ea typeface="ＭＳ Ｐゴシック" pitchFamily="34" charset="-128"/>
                <a:cs typeface="Arial" panose="020B0604020202020204" pitchFamily="34" charset="0"/>
              </a:rPr>
              <a:t>, </a:t>
            </a:r>
            <a:r>
              <a:rPr lang="en-US" altLang="en-US" sz="2400" dirty="0" err="1" smtClean="0">
                <a:latin typeface="Arial" panose="020B0604020202020204" pitchFamily="34" charset="0"/>
                <a:ea typeface="ＭＳ Ｐゴシック" pitchFamily="34" charset="-128"/>
                <a:cs typeface="Arial" panose="020B0604020202020204" pitchFamily="34" charset="0"/>
              </a:rPr>
              <a:t>HxD</a:t>
            </a:r>
            <a:r>
              <a:rPr lang="en-US" altLang="en-US" sz="2400" dirty="0" smtClean="0">
                <a:latin typeface="Arial" panose="020B0604020202020204" pitchFamily="34" charset="0"/>
                <a:ea typeface="ＭＳ Ｐゴシック" pitchFamily="34" charset="-128"/>
                <a:cs typeface="Arial" panose="020B0604020202020204" pitchFamily="34" charset="0"/>
              </a:rPr>
              <a:t>, Hex Fiend (Mac), </a:t>
            </a:r>
            <a:r>
              <a:rPr lang="en-US" altLang="en-US" sz="2400" dirty="0" err="1" smtClean="0">
                <a:latin typeface="Arial" panose="020B0604020202020204" pitchFamily="34" charset="0"/>
                <a:ea typeface="ＭＳ Ｐゴシック" pitchFamily="34" charset="-128"/>
                <a:cs typeface="Arial" panose="020B0604020202020204" pitchFamily="34" charset="0"/>
              </a:rPr>
              <a:t>GHex</a:t>
            </a:r>
            <a:r>
              <a:rPr lang="en-US" altLang="en-US" sz="2400" dirty="0" smtClean="0">
                <a:latin typeface="Arial" panose="020B0604020202020204" pitchFamily="34" charset="0"/>
                <a:ea typeface="ＭＳ Ｐゴシック" pitchFamily="34" charset="-128"/>
                <a:cs typeface="Arial" panose="020B0604020202020204" pitchFamily="34" charset="0"/>
              </a:rPr>
              <a:t> (Linux), </a:t>
            </a:r>
            <a:r>
              <a:rPr lang="en-US" altLang="en-US" sz="2400" dirty="0" err="1" smtClean="0">
                <a:latin typeface="Arial" panose="020B0604020202020204" pitchFamily="34" charset="0"/>
                <a:ea typeface="ＭＳ Ｐゴシック" pitchFamily="34" charset="-128"/>
                <a:cs typeface="Arial" panose="020B0604020202020204" pitchFamily="34" charset="0"/>
              </a:rPr>
              <a:t>MiniDumper</a:t>
            </a:r>
            <a:r>
              <a:rPr lang="en-US" altLang="en-US" sz="2400" dirty="0" smtClean="0">
                <a:latin typeface="Arial" panose="020B0604020202020204" pitchFamily="34" charset="0"/>
                <a:ea typeface="ＭＳ Ｐゴシック" pitchFamily="34" charset="-128"/>
                <a:cs typeface="Arial" panose="020B0604020202020204" pitchFamily="34" charset="0"/>
              </a:rPr>
              <a:t>*</a:t>
            </a:r>
          </a:p>
          <a:p>
            <a:pPr eaLnBrk="1" hangingPunct="1"/>
            <a:r>
              <a:rPr lang="en-US" altLang="en-US" sz="2400" dirty="0" smtClean="0">
                <a:latin typeface="Arial" panose="020B0604020202020204" pitchFamily="34" charset="0"/>
                <a:ea typeface="ＭＳ Ｐゴシック" pitchFamily="34" charset="-128"/>
                <a:cs typeface="Arial" panose="020B0604020202020204" pitchFamily="34" charset="0"/>
              </a:rPr>
              <a:t>Some online tools, e.g.: http://www.fileformat.info/tool/hexdump.htm</a:t>
            </a:r>
          </a:p>
          <a:p>
            <a:pPr eaLnBrk="1" hangingPunct="1"/>
            <a:r>
              <a:rPr lang="en-US" altLang="en-US" sz="2400" dirty="0" smtClean="0">
                <a:latin typeface="Arial" panose="020B0604020202020204" pitchFamily="34" charset="0"/>
                <a:ea typeface="ＭＳ Ｐゴシック" pitchFamily="34" charset="-128"/>
                <a:cs typeface="Arial" panose="020B0604020202020204" pitchFamily="34" charset="0"/>
              </a:rPr>
              <a:t>Hex viewing will usually include a separate view to the right that presents the ASCII equivalent of all bytes, which can help the human eye to detect patterns</a:t>
            </a:r>
          </a:p>
          <a:p>
            <a:pPr eaLnBrk="1" hangingPunct="1"/>
            <a:r>
              <a:rPr lang="en-US" altLang="en-US" sz="2400" dirty="0" smtClean="0">
                <a:latin typeface="Arial" panose="020B0604020202020204" pitchFamily="34" charset="0"/>
                <a:ea typeface="ＭＳ Ｐゴシック" pitchFamily="34" charset="-128"/>
                <a:cs typeface="Arial" panose="020B0604020202020204" pitchFamily="34" charset="0"/>
              </a:rPr>
              <a:t>Hex viewing only necessary when a file includes either non-ASCII strings of bits or corrupted file elements</a:t>
            </a:r>
          </a:p>
          <a:p>
            <a:pPr eaLnBrk="1" hangingPunct="1"/>
            <a:r>
              <a:rPr lang="en-US" altLang="en-US" sz="2400" dirty="0" smtClean="0">
                <a:latin typeface="Arial" panose="020B0604020202020204" pitchFamily="34" charset="0"/>
                <a:ea typeface="ＭＳ Ｐゴシック" pitchFamily="34" charset="-128"/>
                <a:cs typeface="Arial" panose="020B0604020202020204" pitchFamily="34" charset="0"/>
              </a:rPr>
              <a:t>If file is composed completely of ASCII-encoded data, using a text editor (e.g. Notepad) is simpler way to view file contents </a:t>
            </a:r>
          </a:p>
        </p:txBody>
      </p:sp>
      <p:sp>
        <p:nvSpPr>
          <p:cNvPr id="90115" name="Title 1"/>
          <p:cNvSpPr>
            <a:spLocks noGrp="1"/>
          </p:cNvSpPr>
          <p:nvPr>
            <p:ph type="title"/>
          </p:nvPr>
        </p:nvSpPr>
        <p:spPr>
          <a:xfrm>
            <a:off x="457200" y="381000"/>
            <a:ext cx="8229600" cy="609600"/>
          </a:xfrm>
        </p:spPr>
        <p:txBody>
          <a:bodyPr/>
          <a:lstStyle/>
          <a:p>
            <a:pPr eaLnBrk="1" hangingPunct="1"/>
            <a:r>
              <a:rPr lang="en-US" altLang="en-US" sz="3200" b="1" smtClean="0">
                <a:latin typeface="Arial" panose="020B0604020202020204" pitchFamily="34" charset="0"/>
                <a:ea typeface="ＭＳ Ｐゴシック" pitchFamily="34" charset="-128"/>
                <a:cs typeface="Arial" panose="020B0604020202020204" pitchFamily="34" charset="0"/>
              </a:rPr>
              <a:t>How to Generate a Hex Dump</a:t>
            </a:r>
          </a:p>
        </p:txBody>
      </p:sp>
      <p:sp>
        <p:nvSpPr>
          <p:cNvPr id="90116" name="TextBox 1"/>
          <p:cNvSpPr txBox="1">
            <a:spLocks noChangeArrowheads="1"/>
          </p:cNvSpPr>
          <p:nvPr/>
        </p:nvSpPr>
        <p:spPr bwMode="auto">
          <a:xfrm>
            <a:off x="2230437" y="5604669"/>
            <a:ext cx="6456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ea typeface="ＭＳ Ｐゴシック" pitchFamily="34" charset="-128"/>
              </a:rPr>
              <a:t>* See http://en.wikipedia.org/wiki/Comparison_of_hex_editors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87</a:t>
            </a:fld>
            <a:endParaRPr lang="en-US"/>
          </a:p>
        </p:txBody>
      </p:sp>
    </p:spTree>
    <p:extLst>
      <p:ext uri="{BB962C8B-B14F-4D97-AF65-F5344CB8AC3E}">
        <p14:creationId xmlns:p14="http://schemas.microsoft.com/office/powerpoint/2010/main" val="125400583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Box 3"/>
          <p:cNvSpPr txBox="1">
            <a:spLocks noChangeArrowheads="1"/>
          </p:cNvSpPr>
          <p:nvPr/>
        </p:nvSpPr>
        <p:spPr bwMode="auto">
          <a:xfrm>
            <a:off x="241300" y="146613"/>
            <a:ext cx="1617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dirty="0">
                <a:latin typeface="Arial" panose="020B0604020202020204" pitchFamily="34" charset="0"/>
              </a:rPr>
              <a:t>Web Page</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88</a:t>
            </a:fld>
            <a:endParaRPr lang="en-US"/>
          </a:p>
        </p:txBody>
      </p:sp>
      <p:pic>
        <p:nvPicPr>
          <p:cNvPr id="92162" name="Picture 2" descr="hex-dump-syllabu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851" y="701676"/>
            <a:ext cx="6985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0221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Box 3"/>
          <p:cNvSpPr txBox="1">
            <a:spLocks noChangeArrowheads="1"/>
          </p:cNvSpPr>
          <p:nvPr/>
        </p:nvSpPr>
        <p:spPr bwMode="auto">
          <a:xfrm>
            <a:off x="181337" y="65087"/>
            <a:ext cx="1617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Arial" panose="020B0604020202020204" pitchFamily="34" charset="0"/>
              </a:rPr>
              <a:t>Web Page</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89</a:t>
            </a:fld>
            <a:endParaRPr lang="en-US"/>
          </a:p>
        </p:txBody>
      </p:sp>
      <p:pic>
        <p:nvPicPr>
          <p:cNvPr id="93186" name="Picture 2" descr="hex-dump-syllabu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337" y="614363"/>
            <a:ext cx="6985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TextBox 2"/>
          <p:cNvSpPr txBox="1">
            <a:spLocks noChangeArrowheads="1"/>
          </p:cNvSpPr>
          <p:nvPr/>
        </p:nvSpPr>
        <p:spPr bwMode="auto">
          <a:xfrm>
            <a:off x="4753337" y="2711451"/>
            <a:ext cx="2667000" cy="646112"/>
          </a:xfrm>
          <a:prstGeom prst="rect">
            <a:avLst/>
          </a:prstGeom>
          <a:solidFill>
            <a:schemeClr val="bg1"/>
          </a:solidFill>
          <a:ln w="63500">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Beginning of file tells us what kind of file it is</a:t>
            </a:r>
          </a:p>
        </p:txBody>
      </p:sp>
      <p:sp>
        <p:nvSpPr>
          <p:cNvPr id="5" name="Oval 4"/>
          <p:cNvSpPr/>
          <p:nvPr/>
        </p:nvSpPr>
        <p:spPr>
          <a:xfrm>
            <a:off x="4735975" y="3357563"/>
            <a:ext cx="2743200" cy="18288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Tree>
    <p:extLst>
      <p:ext uri="{BB962C8B-B14F-4D97-AF65-F5344CB8AC3E}">
        <p14:creationId xmlns:p14="http://schemas.microsoft.com/office/powerpoint/2010/main" val="280656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Retention Scheduling</a:t>
            </a:r>
          </a:p>
        </p:txBody>
      </p:sp>
      <p:sp>
        <p:nvSpPr>
          <p:cNvPr id="13315" name="Content Placeholder 2"/>
          <p:cNvSpPr>
            <a:spLocks noGrp="1"/>
          </p:cNvSpPr>
          <p:nvPr>
            <p:ph idx="1"/>
          </p:nvPr>
        </p:nvSpPr>
        <p:spPr>
          <a:xfrm>
            <a:off x="628650" y="1830389"/>
            <a:ext cx="8229600" cy="4525962"/>
          </a:xfrm>
        </p:spPr>
        <p:txBody>
          <a:bodyPr/>
          <a:lstStyle/>
          <a:p>
            <a:pPr eaLnBrk="1" hangingPunct="1"/>
            <a:r>
              <a:rPr lang="en-US" altLang="en-US" dirty="0" smtClean="0"/>
              <a:t>Two main types of schedules: general &amp; specific</a:t>
            </a:r>
          </a:p>
          <a:p>
            <a:pPr marL="0" indent="0" eaLnBrk="1" hangingPunct="1">
              <a:buNone/>
            </a:pPr>
            <a:endParaRPr lang="en-US" altLang="en-US" dirty="0" smtClean="0"/>
          </a:p>
          <a:p>
            <a:pPr eaLnBrk="1" hangingPunct="1"/>
            <a:r>
              <a:rPr lang="en-US" altLang="en-US" dirty="0" smtClean="0"/>
              <a:t>Traditionally based on series, but often now based instead on systems or functions</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a:t>
            </a:fld>
            <a:endParaRPr lang="en-US"/>
          </a:p>
        </p:txBody>
      </p:sp>
    </p:spTree>
    <p:extLst>
      <p:ext uri="{BB962C8B-B14F-4D97-AF65-F5344CB8AC3E}">
        <p14:creationId xmlns:p14="http://schemas.microsoft.com/office/powerpoint/2010/main" val="2636111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 descr="hex-dump-week1-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152" y="633414"/>
            <a:ext cx="6900863" cy="608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1" name="TextBox 2"/>
          <p:cNvSpPr txBox="1">
            <a:spLocks noChangeArrowheads="1"/>
          </p:cNvSpPr>
          <p:nvPr/>
        </p:nvSpPr>
        <p:spPr bwMode="auto">
          <a:xfrm>
            <a:off x="144462" y="88739"/>
            <a:ext cx="4427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Arial" panose="020B0604020202020204" pitchFamily="34" charset="0"/>
              </a:rPr>
              <a:t>Slides from a class (PDF/A file)</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90</a:t>
            </a:fld>
            <a:endParaRPr lang="en-US"/>
          </a:p>
        </p:txBody>
      </p:sp>
    </p:spTree>
    <p:extLst>
      <p:ext uri="{BB962C8B-B14F-4D97-AF65-F5344CB8AC3E}">
        <p14:creationId xmlns:p14="http://schemas.microsoft.com/office/powerpoint/2010/main" val="3158209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 descr="hex-dump-week1-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726" y="614363"/>
            <a:ext cx="6900863" cy="608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TextBox 2"/>
          <p:cNvSpPr txBox="1">
            <a:spLocks noChangeArrowheads="1"/>
          </p:cNvSpPr>
          <p:nvPr/>
        </p:nvSpPr>
        <p:spPr bwMode="auto">
          <a:xfrm>
            <a:off x="75235" y="82952"/>
            <a:ext cx="4427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Arial" panose="020B0604020202020204" pitchFamily="34" charset="0"/>
              </a:rPr>
              <a:t>Slides from a class (PDF/A file)</a:t>
            </a:r>
          </a:p>
        </p:txBody>
      </p:sp>
      <p:sp>
        <p:nvSpPr>
          <p:cNvPr id="95236" name="TextBox 2"/>
          <p:cNvSpPr txBox="1">
            <a:spLocks noChangeArrowheads="1"/>
          </p:cNvSpPr>
          <p:nvPr/>
        </p:nvSpPr>
        <p:spPr bwMode="auto">
          <a:xfrm>
            <a:off x="3218726" y="2327275"/>
            <a:ext cx="4648200" cy="1200150"/>
          </a:xfrm>
          <a:prstGeom prst="rect">
            <a:avLst/>
          </a:prstGeom>
          <a:solidFill>
            <a:schemeClr val="bg1"/>
          </a:solidFill>
          <a:ln w="63500">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Contents of this PDF file are not as easy to read within ASCII view as the contents of the HTML file were, but note that, again, beginning of file tells us what kind of file it is</a:t>
            </a:r>
          </a:p>
        </p:txBody>
      </p:sp>
      <p:sp>
        <p:nvSpPr>
          <p:cNvPr id="5" name="Oval 4"/>
          <p:cNvSpPr/>
          <p:nvPr/>
        </p:nvSpPr>
        <p:spPr>
          <a:xfrm>
            <a:off x="5352326" y="3527425"/>
            <a:ext cx="1219200" cy="3810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91</a:t>
            </a:fld>
            <a:endParaRPr lang="en-US"/>
          </a:p>
        </p:txBody>
      </p:sp>
    </p:spTree>
    <p:extLst>
      <p:ext uri="{BB962C8B-B14F-4D97-AF65-F5344CB8AC3E}">
        <p14:creationId xmlns:p14="http://schemas.microsoft.com/office/powerpoint/2010/main" val="38997207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1"/>
          <p:cNvSpPr txBox="1">
            <a:spLocks noChangeArrowheads="1"/>
          </p:cNvSpPr>
          <p:nvPr/>
        </p:nvSpPr>
        <p:spPr bwMode="auto">
          <a:xfrm>
            <a:off x="166868" y="93562"/>
            <a:ext cx="3390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a:latin typeface="Arial" panose="020B0604020202020204" pitchFamily="34" charset="0"/>
              </a:rPr>
              <a:t>In the </a:t>
            </a:r>
            <a:r>
              <a:rPr lang="en-US" altLang="en-US" sz="1800" dirty="0" err="1">
                <a:latin typeface="Arial" panose="020B0604020202020204" pitchFamily="34" charset="0"/>
              </a:rPr>
              <a:t>BitCurator</a:t>
            </a:r>
            <a:r>
              <a:rPr lang="en-US" altLang="en-US" sz="1800" dirty="0">
                <a:latin typeface="Arial" panose="020B0604020202020204" pitchFamily="34" charset="0"/>
              </a:rPr>
              <a:t> environment:</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pic>
        <p:nvPicPr>
          <p:cNvPr id="9625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868" y="517003"/>
            <a:ext cx="8143875" cy="610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02064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900" y="762000"/>
            <a:ext cx="86995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93</a:t>
            </a:fld>
            <a:endParaRPr lang="en-US"/>
          </a:p>
        </p:txBody>
      </p:sp>
    </p:spTree>
    <p:extLst>
      <p:ext uri="{BB962C8B-B14F-4D97-AF65-F5344CB8AC3E}">
        <p14:creationId xmlns:p14="http://schemas.microsoft.com/office/powerpoint/2010/main" val="8632494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2667000"/>
            <a:ext cx="8229600" cy="1143000"/>
          </a:xfrm>
        </p:spPr>
        <p:txBody>
          <a:bodyPr/>
          <a:lstStyle/>
          <a:p>
            <a:r>
              <a:rPr lang="en-US" altLang="en-US" smtClean="0"/>
              <a:t>Let’s corrupt a bitstream.</a:t>
            </a:r>
          </a:p>
        </p:txBody>
      </p:sp>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94</a:t>
            </a:fld>
            <a:endParaRPr lang="en-US"/>
          </a:p>
        </p:txBody>
      </p:sp>
    </p:spTree>
    <p:extLst>
      <p:ext uri="{BB962C8B-B14F-4D97-AF65-F5344CB8AC3E}">
        <p14:creationId xmlns:p14="http://schemas.microsoft.com/office/powerpoint/2010/main" val="17567268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md5summer-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3764" y="318305"/>
            <a:ext cx="5940425"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95</a:t>
            </a:fld>
            <a:endParaRPr lang="en-US"/>
          </a:p>
        </p:txBody>
      </p:sp>
    </p:spTree>
    <p:extLst>
      <p:ext uri="{BB962C8B-B14F-4D97-AF65-F5344CB8AC3E}">
        <p14:creationId xmlns:p14="http://schemas.microsoft.com/office/powerpoint/2010/main" val="40014402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md5summer-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8423" y="422476"/>
            <a:ext cx="5875338" cy="571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96</a:t>
            </a:fld>
            <a:endParaRPr lang="en-US"/>
          </a:p>
        </p:txBody>
      </p:sp>
    </p:spTree>
    <p:extLst>
      <p:ext uri="{BB962C8B-B14F-4D97-AF65-F5344CB8AC3E}">
        <p14:creationId xmlns:p14="http://schemas.microsoft.com/office/powerpoint/2010/main" val="18310260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md5summer-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6848" y="425852"/>
            <a:ext cx="579913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97</a:t>
            </a:fld>
            <a:endParaRPr lang="en-US"/>
          </a:p>
        </p:txBody>
      </p:sp>
    </p:spTree>
    <p:extLst>
      <p:ext uri="{BB962C8B-B14F-4D97-AF65-F5344CB8AC3E}">
        <p14:creationId xmlns:p14="http://schemas.microsoft.com/office/powerpoint/2010/main" val="24046005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descr="md5summer-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325" y="381000"/>
            <a:ext cx="79660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98</a:t>
            </a:fld>
            <a:endParaRPr lang="en-US"/>
          </a:p>
        </p:txBody>
      </p:sp>
    </p:spTree>
    <p:extLst>
      <p:ext uri="{BB962C8B-B14F-4D97-AF65-F5344CB8AC3E}">
        <p14:creationId xmlns:p14="http://schemas.microsoft.com/office/powerpoint/2010/main" val="27530020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md5summer-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6375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Defining the Problem Space</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99</a:t>
            </a:fld>
            <a:endParaRPr lang="en-US"/>
          </a:p>
        </p:txBody>
      </p:sp>
    </p:spTree>
    <p:extLst>
      <p:ext uri="{BB962C8B-B14F-4D97-AF65-F5344CB8AC3E}">
        <p14:creationId xmlns:p14="http://schemas.microsoft.com/office/powerpoint/2010/main" val="4293779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test" id="{2E2EBB98-8BCE-4BDA-AA24-57DF054960CD}" vid="{CAB5D3C3-F29B-48B6-BEC3-C1F98CF52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test</Template>
  <TotalTime>2394</TotalTime>
  <Words>8387</Words>
  <Application>Microsoft Office PowerPoint</Application>
  <PresentationFormat>On-screen Show (4:3)</PresentationFormat>
  <Paragraphs>1174</Paragraphs>
  <Slides>126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126</vt:i4>
      </vt:variant>
    </vt:vector>
  </HeadingPairs>
  <TitlesOfParts>
    <vt:vector size="131" baseType="lpstr">
      <vt:lpstr>ＭＳ Ｐゴシック</vt:lpstr>
      <vt:lpstr>Arial</vt:lpstr>
      <vt:lpstr>Calibri</vt:lpstr>
      <vt:lpstr>Verdana</vt:lpstr>
      <vt:lpstr>Office Theme</vt:lpstr>
      <vt:lpstr>5.2 Defining the Problem Space - Identifying Requirements and Responsibilities</vt:lpstr>
      <vt:lpstr>What are Records?*</vt:lpstr>
      <vt:lpstr>“Official records document the organization, functions, policies, decisions, procedures, operations, and other activities related to conducting business.”</vt:lpstr>
      <vt:lpstr>PowerPoint Presentation</vt:lpstr>
      <vt:lpstr>PowerPoint Presentation</vt:lpstr>
      <vt:lpstr>“You can’t have everything.  Where would you put it?”  - Stephen Wright</vt:lpstr>
      <vt:lpstr>Appraisal</vt:lpstr>
      <vt:lpstr>Retention Scheduling</vt:lpstr>
      <vt:lpstr>Retention Scheduling</vt:lpstr>
      <vt:lpstr>Format and Content of Retention Schedules</vt:lpstr>
      <vt:lpstr>General Records Schedule (GRS) Example</vt:lpstr>
      <vt:lpstr>Agency-Specific Retention Schedule Example - NTSB</vt:lpstr>
      <vt:lpstr>PowerPoint Presentation</vt:lpstr>
      <vt:lpstr>PowerPoint Presentation</vt:lpstr>
      <vt:lpstr>Holds - Suspension of Disposition Actions</vt:lpstr>
      <vt:lpstr>IC Hold Types</vt:lpstr>
      <vt:lpstr>PowerPoint Presentation</vt:lpstr>
      <vt:lpstr>Reliability*</vt:lpstr>
      <vt:lpstr>Authenticity</vt:lpstr>
      <vt:lpstr>Essential Characteristics of Records</vt:lpstr>
      <vt:lpstr>Essential Characteristics of Records</vt:lpstr>
      <vt:lpstr>Essential Characteristics of Records</vt:lpstr>
      <vt:lpstr>Focus on recordkeeping systems, rather than individual records</vt:lpstr>
      <vt:lpstr>Data Sources as Records</vt:lpstr>
      <vt:lpstr>Document Management System vs. Records Management System</vt:lpstr>
      <vt:lpstr>Warrant</vt:lpstr>
      <vt:lpstr>Importance of Warrant for Electronic Recordkeeping</vt:lpstr>
      <vt:lpstr>Character and structure of artifacts are often very closely tied to character and structure of organizations/systems that created and originally stored them.</vt:lpstr>
      <vt:lpstr>Conway’s Law*</vt:lpstr>
      <vt:lpstr>Likewise, recordkeeping systems reflect organizational structures and behaviors</vt:lpstr>
      <vt:lpstr>Steps in a systematic characterization, analysis and evaluation of a recordkeeping environment</vt:lpstr>
      <vt:lpstr>PowerPoint Presentation</vt:lpstr>
      <vt:lpstr>Designing and Implementing Record Keeping Systems (DIRKS) </vt:lpstr>
      <vt:lpstr>PowerPoint Presentation</vt:lpstr>
      <vt:lpstr>Doing Good Electronic Recordkeeping</vt:lpstr>
      <vt:lpstr>Reflecting purposes – understanding and attending to intentions of creators and “primary users” </vt:lpstr>
      <vt:lpstr>Capturing the state of information from dynamic environments</vt:lpstr>
      <vt:lpstr>Avoiding Unnecessary Lock-In</vt:lpstr>
      <vt:lpstr>Unlocking from Lock-in</vt:lpstr>
      <vt:lpstr>Promoting Discovery through Intellectual Control</vt:lpstr>
      <vt:lpstr>Promoting Sensemaking</vt:lpstr>
      <vt:lpstr>Acting Locally, but Thinking Globally</vt:lpstr>
      <vt:lpstr>Explore Multiple Modalities</vt:lpstr>
      <vt:lpstr>PowerPoint Presentation</vt:lpstr>
      <vt:lpstr>The Other Side: Risk Management</vt:lpstr>
      <vt:lpstr>PowerPoint Presentation</vt:lpstr>
      <vt:lpstr>A Core Set of Requirements for Digital Curation: Characterization</vt:lpstr>
      <vt:lpstr>The “Lifting Problem” in Digital Curation</vt:lpstr>
      <vt:lpstr>Interpretation and use of a digital object often depends heavily on representations that object carries within itself, i.e. part of the bitstream  But this is often insufficient, on its own, for digital curation.</vt:lpstr>
      <vt:lpstr>Inherent Limits of Lifting</vt:lpstr>
      <vt:lpstr>Dangers of Omission and Commission1</vt:lpstr>
      <vt:lpstr>One “cannot, in general, directly observe digital data and instead they can only observe the data displayed on a monitor or other output device, which is driven by various types of hardware and software.  Because the observation of the data is indirect, a hypothesis must be formulated that the actual data is equal to the observed data.”</vt:lpstr>
      <vt:lpstr>Characterize  “To describe or delineate the character or peculiar qualities of (a person or thing)” (Oxford English Dictionary, Second Edition, 1989)</vt:lpstr>
      <vt:lpstr>Characterizations = Surrogate Representations</vt:lpstr>
      <vt:lpstr>Reasons to Create Characterizations to Store Separate from the Bitstream</vt:lpstr>
      <vt:lpstr>Another Reason:</vt:lpstr>
      <vt:lpstr>Important Decision: What to Characterize</vt:lpstr>
      <vt:lpstr>Underlying Abstract Form (UAF)*</vt:lpstr>
      <vt:lpstr>Two Major Factors for Determining What to Characterize:  Genres and Affordances</vt:lpstr>
      <vt:lpstr>Genres</vt:lpstr>
      <vt:lpstr>Affordances</vt:lpstr>
      <vt:lpstr>Genres as Clusters of Affordances</vt:lpstr>
      <vt:lpstr>Genres and Affordances in Digital Curation</vt:lpstr>
      <vt:lpstr>PowerPoint Presentation</vt:lpstr>
      <vt:lpstr>Significant Properties</vt:lpstr>
      <vt:lpstr>Types of Properties</vt:lpstr>
      <vt:lpstr>Representation Information</vt:lpstr>
      <vt:lpstr>Representation Information can Reside in Many Places</vt:lpstr>
      <vt:lpstr>Finding Representation Information Within a File</vt:lpstr>
      <vt:lpstr>PowerPoint Presentation</vt:lpstr>
      <vt:lpstr>Example of EXIF Metadata from a JPEG File (Generated Using exiftool*)</vt:lpstr>
      <vt:lpstr>Example of EXIF Metadata from a JPEG File (Generated Using exiftool*)</vt:lpstr>
      <vt:lpstr>Example of EXIF Metadata from a JPEG File (Generated Using exiftool*)</vt:lpstr>
      <vt:lpstr>Example of EXIF Metadata from a JPEG File (Generated Using exiftool*)</vt:lpstr>
      <vt:lpstr>Example of EXIF Metadata from a JPEG File (Generated Using exiftool*)</vt:lpstr>
      <vt:lpstr>EXIF Metadata From Header of  a TIFF File*</vt:lpstr>
      <vt:lpstr>Not Just a Series of Bytes – Pointers and Offsets</vt:lpstr>
      <vt:lpstr>Finding Representation Information Outside the File</vt:lpstr>
      <vt:lpstr>File Information Tool Set (FITS) https://code.google.com/p/fits/</vt:lpstr>
      <vt:lpstr>Checksums – Compact Representations of Bitstreams</vt:lpstr>
      <vt:lpstr>PowerPoint Presentation</vt:lpstr>
      <vt:lpstr>PowerPoint Presentation</vt:lpstr>
      <vt:lpstr>PowerPoint Presentation</vt:lpstr>
      <vt:lpstr>PowerPoint Presentation</vt:lpstr>
      <vt:lpstr>Bit-Level Representation of Individual Files  Hex Dumps as Part of the Characterization Process</vt:lpstr>
      <vt:lpstr>Hex Dump</vt:lpstr>
      <vt:lpstr>How to Generate a Hex Dump</vt:lpstr>
      <vt:lpstr>PowerPoint Presentation</vt:lpstr>
      <vt:lpstr>PowerPoint Presentation</vt:lpstr>
      <vt:lpstr>PowerPoint Presentation</vt:lpstr>
      <vt:lpstr>PowerPoint Presentation</vt:lpstr>
      <vt:lpstr>PowerPoint Presentation</vt:lpstr>
      <vt:lpstr>PowerPoint Presentation</vt:lpstr>
      <vt:lpstr>Let’s corrupt a bitstream.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Before and After</vt:lpstr>
      <vt:lpstr>Before and After</vt:lpstr>
      <vt:lpstr>Manually checking probably doesn’t scale so well.   Let’s use software to verify the MD5 hash...</vt:lpstr>
      <vt:lpstr>PowerPoint Presentation</vt:lpstr>
      <vt:lpstr>PowerPoint Presentation</vt:lpstr>
      <vt:lpstr>PowerPoint Presentation</vt:lpstr>
      <vt:lpstr>PowerPoint Presentation</vt:lpstr>
      <vt:lpstr>Characterization a level above the bitstream: identifying file types</vt:lpstr>
      <vt:lpstr>Identifying File Types</vt:lpstr>
      <vt:lpstr>Magic Numbers and File Signatures</vt:lpstr>
      <vt:lpstr>File Extensions</vt:lpstr>
      <vt:lpstr>PowerPoint Presentation</vt:lpstr>
      <vt:lpstr>Reproducing In-Application Rendering (Sort of) of Digital Objects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Data Management and Information Science</dc:title>
  <dc:creator>Amanda Drewry</dc:creator>
  <cp:lastModifiedBy>Cal Lee</cp:lastModifiedBy>
  <cp:revision>54</cp:revision>
  <dcterms:created xsi:type="dcterms:W3CDTF">2016-01-09T21:52:11Z</dcterms:created>
  <dcterms:modified xsi:type="dcterms:W3CDTF">2016-08-01T20:48:04Z</dcterms:modified>
</cp:coreProperties>
</file>