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91"/>
  </p:notesMasterIdLst>
  <p:sldIdLst>
    <p:sldId id="257" r:id="rId2"/>
    <p:sldId id="363" r:id="rId3"/>
    <p:sldId id="365" r:id="rId4"/>
    <p:sldId id="366" r:id="rId5"/>
    <p:sldId id="373" r:id="rId6"/>
    <p:sldId id="372" r:id="rId7"/>
    <p:sldId id="371" r:id="rId8"/>
    <p:sldId id="374" r:id="rId9"/>
    <p:sldId id="368" r:id="rId10"/>
    <p:sldId id="369" r:id="rId11"/>
    <p:sldId id="37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362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375" r:id="rId33"/>
    <p:sldId id="266" r:id="rId34"/>
    <p:sldId id="267" r:id="rId35"/>
    <p:sldId id="268" r:id="rId36"/>
    <p:sldId id="269" r:id="rId37"/>
    <p:sldId id="281" r:id="rId38"/>
    <p:sldId id="376" r:id="rId39"/>
    <p:sldId id="377" r:id="rId40"/>
    <p:sldId id="378" r:id="rId41"/>
    <p:sldId id="390" r:id="rId42"/>
    <p:sldId id="379" r:id="rId43"/>
    <p:sldId id="343" r:id="rId44"/>
    <p:sldId id="381" r:id="rId45"/>
    <p:sldId id="382" r:id="rId46"/>
    <p:sldId id="380" r:id="rId47"/>
    <p:sldId id="383" r:id="rId48"/>
    <p:sldId id="385" r:id="rId49"/>
    <p:sldId id="387" r:id="rId50"/>
    <p:sldId id="386" r:id="rId51"/>
    <p:sldId id="388" r:id="rId52"/>
    <p:sldId id="324" r:id="rId53"/>
    <p:sldId id="392" r:id="rId54"/>
    <p:sldId id="393" r:id="rId55"/>
    <p:sldId id="394" r:id="rId56"/>
    <p:sldId id="395" r:id="rId57"/>
    <p:sldId id="396" r:id="rId58"/>
    <p:sldId id="397" r:id="rId59"/>
    <p:sldId id="391" r:id="rId60"/>
    <p:sldId id="399" r:id="rId61"/>
    <p:sldId id="400" r:id="rId62"/>
    <p:sldId id="398" r:id="rId63"/>
    <p:sldId id="402" r:id="rId64"/>
    <p:sldId id="403" r:id="rId65"/>
    <p:sldId id="404" r:id="rId66"/>
    <p:sldId id="401" r:id="rId67"/>
    <p:sldId id="325" r:id="rId68"/>
    <p:sldId id="326" r:id="rId69"/>
    <p:sldId id="327" r:id="rId70"/>
    <p:sldId id="328" r:id="rId71"/>
    <p:sldId id="339" r:id="rId72"/>
    <p:sldId id="340" r:id="rId73"/>
    <p:sldId id="341" r:id="rId74"/>
    <p:sldId id="342" r:id="rId75"/>
    <p:sldId id="350" r:id="rId76"/>
    <p:sldId id="405" r:id="rId77"/>
    <p:sldId id="351" r:id="rId78"/>
    <p:sldId id="352" r:id="rId79"/>
    <p:sldId id="353" r:id="rId80"/>
    <p:sldId id="354" r:id="rId81"/>
    <p:sldId id="355" r:id="rId82"/>
    <p:sldId id="356" r:id="rId83"/>
    <p:sldId id="282" r:id="rId84"/>
    <p:sldId id="283" r:id="rId85"/>
    <p:sldId id="284" r:id="rId86"/>
    <p:sldId id="285" r:id="rId87"/>
    <p:sldId id="357" r:id="rId88"/>
    <p:sldId id="406" r:id="rId89"/>
    <p:sldId id="364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3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8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6CA6E-CC3B-234F-B9AE-1C02879E2FCA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FD0E8-BEF7-5040-AA06-A51BF9D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09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0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78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78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7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31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31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31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31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90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8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FD0E8-BEF7-5040-AA06-A51BF9D20E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4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17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defTabSz="9144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32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6"/>
            <a:ext cx="5030456" cy="411385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4" tIns="45712" rIns="91424" bIns="45712"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33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1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4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4626" y="6067718"/>
            <a:ext cx="4118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Source Center</a:t>
            </a:r>
          </a:p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Reston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VA, USA</a:t>
            </a:r>
          </a:p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June 13-22,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67302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73200" y="1955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26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3408-1FF5-8B4D-BD8D-6BAA8E5A5C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0" y="6173069"/>
            <a:ext cx="2438404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rods.org" TargetMode="External"/><Relationship Id="rId3" Type="http://schemas.openxmlformats.org/officeDocument/2006/relationships/hyperlink" Target="http://renci.org/research/ncd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fcweb.datafed.org/idrop-web2/home/link?irodsURI=irods://iren2.renci.org:1237/dfcmain/home/DFC-public%C2%A0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.2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Policy-Based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Management</a:t>
            </a:r>
            <a:r>
              <a:rPr lang="en-US" sz="2800" dirty="0">
                <a:solidFill>
                  <a:srgbClr val="000000"/>
                </a:solidFill>
                <a:latin typeface="Helvetica" charset="0"/>
                <a:cs typeface="+mj-cs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Helvetica" charset="0"/>
                <a:cs typeface="+mj-cs"/>
              </a:rPr>
            </a:br>
            <a:r>
              <a:rPr lang="en-US" sz="2800" dirty="0">
                <a:solidFill>
                  <a:srgbClr val="000000"/>
                </a:solidFill>
                <a:latin typeface="Helvetica" charset="0"/>
                <a:cs typeface="+mj-cs"/>
              </a:rPr>
              <a:t> </a:t>
            </a:r>
            <a:endParaRPr lang="en-US" dirty="0">
              <a:solidFill>
                <a:srgbClr val="000000"/>
              </a:solidFill>
              <a:latin typeface="Helvetica" charset="0"/>
              <a:cs typeface="+mj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777402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Reagan </a:t>
            </a:r>
            <a:r>
              <a:rPr lang="en-US" dirty="0" smtClean="0"/>
              <a:t>W. Moore</a:t>
            </a:r>
            <a:endParaRPr lang="en-US" dirty="0"/>
          </a:p>
          <a:p>
            <a:r>
              <a:rPr lang="en-US" dirty="0" smtClean="0"/>
              <a:t>rwmoore@email.unc.edu</a:t>
            </a:r>
          </a:p>
          <a:p>
            <a:endParaRPr lang="en-US" dirty="0"/>
          </a:p>
          <a:p>
            <a:r>
              <a:rPr lang="en-US" dirty="0" smtClean="0"/>
              <a:t>June 21, 2016</a:t>
            </a:r>
            <a:endParaRPr lang="en-US" dirty="0"/>
          </a:p>
        </p:txBody>
      </p:sp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04274"/>
          </a:xfrm>
        </p:spPr>
        <p:txBody>
          <a:bodyPr/>
          <a:lstStyle/>
          <a:p>
            <a:r>
              <a:rPr lang="en-US" dirty="0" err="1" smtClean="0"/>
              <a:t>Incident_tracker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484"/>
            <a:ext cx="78867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S</a:t>
            </a:r>
            <a:r>
              <a:rPr lang="en-US" sz="1600" dirty="0" smtClean="0"/>
              <a:t>et </a:t>
            </a:r>
            <a:r>
              <a:rPr lang="en-US" sz="1600" dirty="0"/>
              <a:t>project information: Project name, topic, county, </a:t>
            </a:r>
            <a:r>
              <a:rPr lang="en-US" sz="1600" dirty="0" smtClean="0"/>
              <a:t>international organization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</a:t>
            </a:r>
            <a:r>
              <a:rPr lang="en-US" sz="1600" dirty="0" smtClean="0"/>
              <a:t>efine </a:t>
            </a:r>
            <a:r>
              <a:rPr lang="en-US" sz="1600" dirty="0"/>
              <a:t>a collection to hold </a:t>
            </a:r>
            <a:r>
              <a:rPr lang="en-US" sz="1600" dirty="0" smtClean="0"/>
              <a:t>content</a:t>
            </a:r>
            <a:r>
              <a:rPr lang="en-US" sz="1600" dirty="0"/>
              <a:t>	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</a:t>
            </a:r>
            <a:r>
              <a:rPr lang="en-US" sz="1600" dirty="0" smtClean="0"/>
              <a:t>efine </a:t>
            </a:r>
            <a:r>
              <a:rPr lang="en-US" sz="1600" dirty="0"/>
              <a:t>related (existing) </a:t>
            </a:r>
            <a:r>
              <a:rPr lang="en-US" sz="1600" dirty="0" smtClean="0"/>
              <a:t>collection</a:t>
            </a:r>
            <a:r>
              <a:rPr lang="en-US" sz="1600" dirty="0"/>
              <a:t>	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</a:t>
            </a:r>
            <a:r>
              <a:rPr lang="en-US" sz="1600" dirty="0" smtClean="0"/>
              <a:t>efine </a:t>
            </a:r>
            <a:r>
              <a:rPr lang="en-US" sz="1600" dirty="0"/>
              <a:t>access to related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</a:t>
            </a:r>
            <a:r>
              <a:rPr lang="en-US" sz="1600" dirty="0" smtClean="0"/>
              <a:t>efine </a:t>
            </a:r>
            <a:r>
              <a:rPr lang="en-US" sz="1600" dirty="0"/>
              <a:t>types of reports: Brief, Structured Data Asset,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Specify </a:t>
            </a:r>
            <a:r>
              <a:rPr lang="en-US" sz="1600" dirty="0"/>
              <a:t>storage location (automated in data grid)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Assign </a:t>
            </a:r>
            <a:r>
              <a:rPr lang="en-US" sz="1600" dirty="0"/>
              <a:t>classification to each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</a:t>
            </a:r>
            <a:r>
              <a:rPr lang="en-US" sz="1600" dirty="0" smtClean="0"/>
              <a:t>efine </a:t>
            </a:r>
            <a:r>
              <a:rPr lang="en-US" sz="1600" dirty="0"/>
              <a:t>processing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</a:t>
            </a:r>
            <a:r>
              <a:rPr lang="en-US" sz="1600" dirty="0" smtClean="0"/>
              <a:t>efine </a:t>
            </a:r>
            <a:r>
              <a:rPr lang="en-US" sz="1600" dirty="0"/>
              <a:t>metadata:  Title, report date, incident date, location</a:t>
            </a:r>
            <a:r>
              <a:rPr lang="en-US" sz="1600" dirty="0" smtClean="0"/>
              <a:t>, description</a:t>
            </a:r>
            <a:r>
              <a:rPr lang="en-US" sz="1600" dirty="0"/>
              <a:t>, number participants, cause, source, police presence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Set data </a:t>
            </a:r>
            <a:r>
              <a:rPr lang="en-US" sz="1600" dirty="0"/>
              <a:t>sharing access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Specify collection </a:t>
            </a:r>
            <a:r>
              <a:rPr lang="en-US" sz="1600" dirty="0"/>
              <a:t>maintenance administrator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Manage collection </a:t>
            </a:r>
            <a:r>
              <a:rPr lang="en-US" sz="1600" dirty="0"/>
              <a:t>storage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36"/>
            <a:ext cx="7886700" cy="1088835"/>
          </a:xfrm>
        </p:spPr>
        <p:txBody>
          <a:bodyPr/>
          <a:lstStyle/>
          <a:p>
            <a:r>
              <a:rPr lang="en-US" dirty="0" smtClean="0"/>
              <a:t>Evolution of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6992"/>
            <a:ext cx="7886700" cy="4351338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Need </a:t>
            </a:r>
            <a:r>
              <a:rPr lang="en-US" sz="1200" dirty="0">
                <a:solidFill>
                  <a:srgbClr val="FF0000"/>
                </a:solidFill>
              </a:rPr>
              <a:t>timeline: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date when event happened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date when publication was written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date when publication was ingested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date when publication was processed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date when assessment was reviewed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date when information was used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person who did the processing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person who did the assessment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person who </a:t>
            </a:r>
            <a:r>
              <a:rPr lang="en-US" sz="1000" dirty="0" smtClean="0">
                <a:solidFill>
                  <a:srgbClr val="000000"/>
                </a:solidFill>
              </a:rPr>
              <a:t>used </a:t>
            </a:r>
            <a:r>
              <a:rPr lang="en-US" sz="1000" dirty="0">
                <a:solidFill>
                  <a:srgbClr val="000000"/>
                </a:solidFill>
              </a:rPr>
              <a:t>the </a:t>
            </a:r>
            <a:r>
              <a:rPr lang="en-US" sz="1000" dirty="0" smtClean="0">
                <a:solidFill>
                  <a:srgbClr val="000000"/>
                </a:solidFill>
              </a:rPr>
              <a:t>information</a:t>
            </a:r>
            <a:endParaRPr lang="en-US" sz="10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Need assessment: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process flags for each rule that was applied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audit trail recording ingestion and analyses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consistency assessment (were all documents processed by same rules)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integrity assessment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source </a:t>
            </a:r>
            <a:r>
              <a:rPr lang="en-US" sz="1000" dirty="0" smtClean="0">
                <a:solidFill>
                  <a:srgbClr val="000000"/>
                </a:solidFill>
              </a:rPr>
              <a:t>assessment</a:t>
            </a:r>
            <a:endParaRPr lang="en-US" sz="10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Need correlations: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do multiple sources report same information</a:t>
            </a:r>
          </a:p>
          <a:p>
            <a:r>
              <a:rPr lang="en-US" sz="1000" dirty="0">
                <a:solidFill>
                  <a:srgbClr val="000000"/>
                </a:solidFill>
              </a:rPr>
              <a:t>- is every set of information corroborated by multiple 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3: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Virtualization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7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586373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persistent collection can be viewed as an active process that manages the flow of technology through the collection	.</a:t>
            </a:r>
          </a:p>
          <a:p>
            <a:pPr lvl="1"/>
            <a:r>
              <a:rPr lang="en-US" dirty="0" smtClean="0"/>
              <a:t>This is possible if all interactions with technology are managed through virtualization layers</a:t>
            </a:r>
          </a:p>
          <a:p>
            <a:r>
              <a:rPr lang="en-US" dirty="0" smtClean="0"/>
              <a:t>Virtualization is the management of collection properties independently of the choice of technology.</a:t>
            </a:r>
          </a:p>
          <a:p>
            <a:pPr lvl="1"/>
            <a:r>
              <a:rPr lang="en-US" dirty="0" smtClean="0"/>
              <a:t>What are the properties that should be managed?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1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39"/>
            <a:ext cx="7886700" cy="693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667"/>
            <a:ext cx="8229600" cy="4859490"/>
          </a:xfrm>
        </p:spPr>
        <p:txBody>
          <a:bodyPr>
            <a:noAutofit/>
          </a:bodyPr>
          <a:lstStyle/>
          <a:p>
            <a:r>
              <a:rPr lang="en-US" sz="1600" dirty="0" smtClean="0"/>
              <a:t>Naming</a:t>
            </a:r>
          </a:p>
          <a:p>
            <a:pPr lvl="1"/>
            <a:r>
              <a:rPr lang="en-US" sz="1400" dirty="0" smtClean="0"/>
              <a:t>Assign a logical file name and manage the mapping to the name used in the storage system</a:t>
            </a:r>
          </a:p>
          <a:p>
            <a:r>
              <a:rPr lang="en-US" sz="1600" dirty="0" smtClean="0"/>
              <a:t>Arrangement</a:t>
            </a:r>
          </a:p>
          <a:p>
            <a:pPr lvl="1"/>
            <a:r>
              <a:rPr lang="en-US" sz="1400" dirty="0" smtClean="0"/>
              <a:t>Organize logical names into logical collections.  Files from multiple storage locations can appear in the same logical collection</a:t>
            </a:r>
          </a:p>
          <a:p>
            <a:r>
              <a:rPr lang="en-US" sz="1600" dirty="0" smtClean="0"/>
              <a:t>Identity</a:t>
            </a:r>
          </a:p>
          <a:p>
            <a:pPr lvl="1"/>
            <a:r>
              <a:rPr lang="en-US" sz="1400" dirty="0" smtClean="0"/>
              <a:t>Manage an account name for each person.  Access controls are relationships between the account name and the collection/file name</a:t>
            </a:r>
          </a:p>
          <a:p>
            <a:r>
              <a:rPr lang="en-US" sz="1600" dirty="0" smtClean="0"/>
              <a:t>Authorization</a:t>
            </a:r>
          </a:p>
          <a:p>
            <a:pPr lvl="1"/>
            <a:r>
              <a:rPr lang="en-US" sz="1400" dirty="0" smtClean="0"/>
              <a:t>Verify permission for every operation.  Privacy controls require authenticating every access and authorizing every operation.</a:t>
            </a:r>
          </a:p>
          <a:p>
            <a:r>
              <a:rPr lang="en-US" sz="1600" dirty="0" smtClean="0"/>
              <a:t>Context</a:t>
            </a:r>
          </a:p>
          <a:p>
            <a:pPr lvl="1"/>
            <a:r>
              <a:rPr lang="en-US" sz="1400" dirty="0" smtClean="0"/>
              <a:t>Provide provenance and descriptive metadata for each file and collection</a:t>
            </a:r>
          </a:p>
          <a:p>
            <a:r>
              <a:rPr lang="en-US" sz="1600" dirty="0" smtClean="0"/>
              <a:t>Queries</a:t>
            </a:r>
          </a:p>
          <a:p>
            <a:pPr lvl="1"/>
            <a:r>
              <a:rPr lang="en-US" sz="1400" dirty="0" smtClean="0"/>
              <a:t>Use schema indirection to save triplets: attribute name, value, comment</a:t>
            </a:r>
          </a:p>
          <a:p>
            <a:pPr lvl="1"/>
            <a:r>
              <a:rPr lang="en-US" sz="1400" dirty="0" smtClean="0"/>
              <a:t>Use a catalog interface to interact with databases.  Translate from a standard query to the syntax required by the database.</a:t>
            </a:r>
          </a:p>
          <a:p>
            <a:r>
              <a:rPr lang="en-US" sz="1600" dirty="0" smtClean="0"/>
              <a:t>Data access</a:t>
            </a:r>
          </a:p>
          <a:p>
            <a:pPr lvl="1"/>
            <a:r>
              <a:rPr lang="en-US" sz="1400" dirty="0" smtClean="0"/>
              <a:t>Translate from the desired action to the protocol required by the storage resource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0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658" y="56874"/>
            <a:ext cx="7886700" cy="81529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4000" dirty="0"/>
              <a:t>Data </a:t>
            </a:r>
            <a:r>
              <a:rPr lang="en-US" sz="4000" dirty="0" smtClean="0"/>
              <a:t>Grid Middleware</a:t>
            </a:r>
            <a:endParaRPr lang="en-US" sz="3600" dirty="0"/>
          </a:p>
        </p:txBody>
      </p:sp>
      <p:sp>
        <p:nvSpPr>
          <p:cNvPr id="961539" name="Rectangle 3"/>
          <p:cNvSpPr>
            <a:spLocks noChangeArrowheads="1"/>
          </p:cNvSpPr>
          <p:nvPr/>
        </p:nvSpPr>
        <p:spPr bwMode="auto">
          <a:xfrm>
            <a:off x="571500" y="5144187"/>
            <a:ext cx="5156200" cy="884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4400" b="1" baseline="400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Storage System</a:t>
            </a:r>
            <a:endParaRPr lang="en-US" sz="4400" b="1" baseline="4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1540" name="Rectangle 4"/>
          <p:cNvSpPr>
            <a:spLocks noChangeArrowheads="1"/>
          </p:cNvSpPr>
          <p:nvPr/>
        </p:nvSpPr>
        <p:spPr bwMode="auto">
          <a:xfrm>
            <a:off x="571500" y="4613950"/>
            <a:ext cx="5156200" cy="550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4000" b="1" baseline="400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Storage Protocol</a:t>
            </a:r>
            <a:endParaRPr lang="en-US" sz="4000" b="1" baseline="4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914400" eaLnBrk="0" hangingPunct="0">
              <a:defRPr/>
            </a:pPr>
            <a:endParaRPr lang="en-US" sz="700" b="1" baseline="4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58800" y="1030898"/>
            <a:ext cx="5156200" cy="666727"/>
          </a:xfrm>
          <a:prstGeom prst="rect">
            <a:avLst/>
          </a:prstGeom>
          <a:solidFill>
            <a:srgbClr val="FFD02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4000" b="1" baseline="4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Interface</a:t>
            </a:r>
            <a:endParaRPr lang="en-US" sz="4000" b="1" baseline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914400" eaLnBrk="0" hangingPunct="0">
              <a:defRPr/>
            </a:pPr>
            <a:endParaRPr lang="en-US" sz="800" b="1" baseline="4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1542" name="Rectangle 6"/>
          <p:cNvSpPr>
            <a:spLocks noChangeArrowheads="1"/>
          </p:cNvSpPr>
          <p:nvPr/>
        </p:nvSpPr>
        <p:spPr bwMode="auto">
          <a:xfrm>
            <a:off x="558800" y="1961727"/>
            <a:ext cx="5156200" cy="739198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4000" b="1" baseline="400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Policy Enforcement Points</a:t>
            </a:r>
            <a:endParaRPr lang="en-US" sz="4000" b="1" baseline="4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914400" eaLnBrk="0" hangingPunct="0">
              <a:defRPr/>
            </a:pPr>
            <a:endParaRPr lang="en-US" sz="800" b="1" baseline="4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1543" name="Rectangle 7"/>
          <p:cNvSpPr>
            <a:spLocks noChangeArrowheads="1"/>
          </p:cNvSpPr>
          <p:nvPr/>
        </p:nvSpPr>
        <p:spPr bwMode="auto">
          <a:xfrm>
            <a:off x="546100" y="2674863"/>
            <a:ext cx="5181600" cy="826162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4000" b="1" baseline="400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Micro-services</a:t>
            </a:r>
            <a:endParaRPr lang="en-US" sz="4000" b="1" baseline="4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914400" eaLnBrk="0" hangingPunct="0">
              <a:defRPr/>
            </a:pPr>
            <a:endParaRPr lang="en-US" sz="800" b="1" baseline="4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1544" name="Text Box 8"/>
          <p:cNvSpPr txBox="1">
            <a:spLocks noChangeArrowheads="1"/>
          </p:cNvSpPr>
          <p:nvPr/>
        </p:nvSpPr>
        <p:spPr bwMode="auto">
          <a:xfrm>
            <a:off x="5927725" y="732425"/>
            <a:ext cx="3051175" cy="5632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>
              <a:lnSpc>
                <a:spcPts val="2400"/>
              </a:lnSpc>
              <a:defRPr/>
            </a:pPr>
            <a:r>
              <a:rPr lang="en-US" sz="3000" baseline="4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from the actions requested by</a:t>
            </a:r>
            <a:r>
              <a:rPr lang="en-US" sz="3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000" baseline="4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client to multiple policy enforcement points.  </a:t>
            </a:r>
          </a:p>
          <a:p>
            <a:pPr defTabSz="914400">
              <a:lnSpc>
                <a:spcPts val="2400"/>
              </a:lnSpc>
              <a:defRPr/>
            </a:pPr>
            <a:endParaRPr lang="en-US" sz="3000" baseline="4000" dirty="0" smtClean="0">
              <a:solidFill>
                <a:schemeClr val="hlin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>
              <a:lnSpc>
                <a:spcPts val="2400"/>
              </a:lnSpc>
              <a:defRPr/>
            </a:pPr>
            <a:r>
              <a:rPr lang="en-US" sz="3000" baseline="4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from policy to standard micro-services.</a:t>
            </a:r>
          </a:p>
          <a:p>
            <a:pPr defTabSz="914400">
              <a:lnSpc>
                <a:spcPts val="2400"/>
              </a:lnSpc>
              <a:defRPr/>
            </a:pPr>
            <a:endParaRPr lang="en-US" sz="3000" baseline="4000" dirty="0" smtClean="0">
              <a:solidFill>
                <a:schemeClr val="hlin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>
              <a:lnSpc>
                <a:spcPts val="2400"/>
              </a:lnSpc>
              <a:defRPr/>
            </a:pPr>
            <a:r>
              <a:rPr lang="en-US" sz="3000" baseline="4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from micro-services to standard </a:t>
            </a:r>
            <a:r>
              <a:rPr lang="en-US" sz="3000" baseline="4000" dirty="0" err="1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Posix</a:t>
            </a:r>
            <a:r>
              <a:rPr lang="en-US" sz="3000" baseline="4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I/O operations. </a:t>
            </a:r>
          </a:p>
          <a:p>
            <a:pPr defTabSz="914400">
              <a:defRPr/>
            </a:pPr>
            <a:endParaRPr lang="en-US" sz="3000" baseline="4000" dirty="0" smtClean="0">
              <a:solidFill>
                <a:schemeClr val="hlin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>
              <a:lnSpc>
                <a:spcPts val="2400"/>
              </a:lnSpc>
              <a:defRPr/>
            </a:pPr>
            <a:r>
              <a:rPr lang="en-US" sz="3000" baseline="4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standard I/O operations to the protocol supported by</a:t>
            </a:r>
            <a:r>
              <a:rPr lang="en-US" sz="3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000" baseline="4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storage system</a:t>
            </a:r>
            <a:endParaRPr lang="en-US" sz="3000" b="1" baseline="4000" dirty="0" smtClean="0">
              <a:solidFill>
                <a:schemeClr val="hlin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1545" name="Rectangle 9"/>
          <p:cNvSpPr>
            <a:spLocks noChangeArrowheads="1"/>
          </p:cNvSpPr>
          <p:nvPr/>
        </p:nvSpPr>
        <p:spPr bwMode="auto">
          <a:xfrm>
            <a:off x="571500" y="3527557"/>
            <a:ext cx="5156200" cy="811668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4000" b="1" baseline="400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I/O Operations</a:t>
            </a:r>
            <a:endParaRPr lang="en-US" sz="4000" b="1" baseline="4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914400" eaLnBrk="0" hangingPunct="0">
              <a:defRPr/>
            </a:pPr>
            <a:endParaRPr lang="en-US" sz="700" b="1" baseline="4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215900" y="1888125"/>
            <a:ext cx="5511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215900" y="4466225"/>
            <a:ext cx="5511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 rot="16095110">
            <a:off x="-598135" y="2785044"/>
            <a:ext cx="1799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Grid</a:t>
            </a: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305004"/>
              </p:ext>
            </p:extLst>
          </p:nvPr>
        </p:nvGraphicFramePr>
        <p:xfrm>
          <a:off x="685800" y="1189974"/>
          <a:ext cx="8001000" cy="477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Document" r:id="rId5" imgW="4721352" imgH="2816352" progId="Word.Document.8">
                  <p:embed/>
                </p:oleObj>
              </mc:Choice>
              <mc:Fallback>
                <p:oleObj name="Document" r:id="rId5" imgW="4721352" imgH="2816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89974"/>
                        <a:ext cx="8001000" cy="477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3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27251" cy="824848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ea typeface="ＭＳ Ｐゴシック" pitchFamily="34" charset="-128"/>
              </a:rPr>
              <a:t>iRODS</a:t>
            </a:r>
            <a:r>
              <a:rPr lang="en-US" sz="3000" dirty="0" smtClean="0">
                <a:ea typeface="ＭＳ Ｐゴシック" pitchFamily="34" charset="-128"/>
              </a:rPr>
              <a:t>:  Policy-driven Data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4: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Discipline Survey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5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Grid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8618" y="1600200"/>
            <a:ext cx="8605381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Data grids are used to support all types of data management applications: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2200" dirty="0" smtClean="0"/>
              <a:t>Type			Support		# files</a:t>
            </a:r>
          </a:p>
          <a:p>
            <a:pPr marL="457200" lvl="1" indent="0">
              <a:buNone/>
            </a:pPr>
            <a:r>
              <a:rPr lang="en-US" sz="1800" dirty="0" smtClean="0"/>
              <a:t>Personal collection		Your laptop		10,000</a:t>
            </a:r>
          </a:p>
          <a:p>
            <a:pPr marL="457200" lvl="1" indent="0">
              <a:buNone/>
            </a:pPr>
            <a:r>
              <a:rPr lang="en-US" sz="1800" dirty="0" smtClean="0"/>
              <a:t>Project collection		Project server		1 million </a:t>
            </a:r>
          </a:p>
          <a:p>
            <a:pPr marL="457200" lvl="1" indent="0">
              <a:buNone/>
            </a:pPr>
            <a:r>
              <a:rPr lang="en-US" sz="1800" dirty="0" smtClean="0"/>
              <a:t>Shared collection		Project servers		10 million</a:t>
            </a:r>
          </a:p>
          <a:p>
            <a:pPr marL="457200" lvl="1" indent="0">
              <a:buNone/>
            </a:pPr>
            <a:r>
              <a:rPr lang="en-US" sz="1800" dirty="0" smtClean="0"/>
              <a:t>Digital Library		Institutional servers	50 million</a:t>
            </a:r>
          </a:p>
          <a:p>
            <a:pPr marL="457200" lvl="1" indent="0">
              <a:buNone/>
            </a:pPr>
            <a:r>
              <a:rPr lang="en-US" sz="1800" dirty="0" smtClean="0"/>
              <a:t>Archive			Institutional servers	100 million</a:t>
            </a:r>
          </a:p>
          <a:p>
            <a:pPr marL="457200" lvl="1" indent="0">
              <a:buNone/>
            </a:pPr>
            <a:r>
              <a:rPr lang="en-US" sz="1800" dirty="0" smtClean="0"/>
              <a:t>International		Institutional servers	200 million	 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91200"/>
            <a:ext cx="8686800" cy="544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12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smtClean="0"/>
              <a:t>Astrophysics</a:t>
            </a:r>
            <a:r>
              <a:rPr lang="en-US" sz="1200" dirty="0"/>
              <a:t>		</a:t>
            </a:r>
            <a:r>
              <a:rPr lang="en-US" sz="1200" dirty="0" smtClean="0"/>
              <a:t>	Auger </a:t>
            </a:r>
            <a:r>
              <a:rPr lang="en-US" sz="1200" dirty="0"/>
              <a:t>supernova </a:t>
            </a:r>
            <a:r>
              <a:rPr lang="en-US" sz="1200" dirty="0" smtClean="0"/>
              <a:t>search						</a:t>
            </a:r>
            <a:r>
              <a:rPr lang="en-US" sz="1200" dirty="0" smtClean="0">
                <a:solidFill>
                  <a:srgbClr val="0000FF"/>
                </a:solidFill>
              </a:rPr>
              <a:t>Shared collection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Atmospheric science		</a:t>
            </a:r>
            <a:r>
              <a:rPr lang="en-US" sz="1200" dirty="0" smtClean="0"/>
              <a:t>NASA </a:t>
            </a:r>
            <a:r>
              <a:rPr lang="en-US" sz="1200" dirty="0"/>
              <a:t>Langley Atmospheric Sciences </a:t>
            </a:r>
            <a:r>
              <a:rPr lang="en-US" sz="1200" dirty="0" smtClean="0"/>
              <a:t>Center				</a:t>
            </a:r>
            <a:r>
              <a:rPr lang="en-US" sz="1200" dirty="0" smtClean="0">
                <a:solidFill>
                  <a:srgbClr val="0000FF"/>
                </a:solidFill>
              </a:rPr>
              <a:t>Shared collection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Biology			</a:t>
            </a:r>
            <a:r>
              <a:rPr lang="en-US" sz="1200" dirty="0" smtClean="0"/>
              <a:t>	Phylogenetics </a:t>
            </a:r>
            <a:r>
              <a:rPr lang="en-US" sz="1200" dirty="0"/>
              <a:t>at CC </a:t>
            </a:r>
            <a:r>
              <a:rPr lang="en-US" sz="1200" dirty="0" smtClean="0"/>
              <a:t>IN2P3						</a:t>
            </a:r>
            <a:r>
              <a:rPr lang="en-US" sz="1200" dirty="0" smtClean="0">
                <a:solidFill>
                  <a:srgbClr val="0000FF"/>
                </a:solidFill>
              </a:rPr>
              <a:t>Shared collection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Climate			</a:t>
            </a:r>
            <a:r>
              <a:rPr lang="en-US" sz="1200" dirty="0" smtClean="0"/>
              <a:t>	NOAA </a:t>
            </a:r>
            <a:r>
              <a:rPr lang="en-US" sz="1200" dirty="0"/>
              <a:t>National Climatic Data </a:t>
            </a:r>
            <a:r>
              <a:rPr lang="en-US" sz="1200" dirty="0" smtClean="0"/>
              <a:t>Center					</a:t>
            </a:r>
            <a:r>
              <a:rPr lang="en-US" sz="1200" dirty="0" smtClean="0">
                <a:solidFill>
                  <a:srgbClr val="0000FF"/>
                </a:solidFill>
              </a:rPr>
              <a:t>Ingestion cache for archive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Cognitive Science		</a:t>
            </a:r>
            <a:r>
              <a:rPr lang="en-US" sz="1200" dirty="0" smtClean="0"/>
              <a:t>Temporal </a:t>
            </a:r>
            <a:r>
              <a:rPr lang="en-US" sz="1200" dirty="0"/>
              <a:t>Dynamics of Learning </a:t>
            </a:r>
            <a:r>
              <a:rPr lang="en-US" sz="1200" dirty="0" smtClean="0"/>
              <a:t>Center				</a:t>
            </a:r>
            <a:r>
              <a:rPr lang="en-US" sz="1200" dirty="0" smtClean="0">
                <a:solidFill>
                  <a:srgbClr val="0000FF"/>
                </a:solidFill>
              </a:rPr>
              <a:t>Shared collection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Computer Science		</a:t>
            </a:r>
            <a:r>
              <a:rPr lang="en-US" sz="1200" dirty="0" smtClean="0">
                <a:solidFill>
                  <a:srgbClr val="FF0000"/>
                </a:solidFill>
              </a:rPr>
              <a:t>GENI </a:t>
            </a:r>
            <a:r>
              <a:rPr lang="en-US" sz="1200" dirty="0">
                <a:solidFill>
                  <a:srgbClr val="FF0000"/>
                </a:solidFill>
              </a:rPr>
              <a:t>experimental </a:t>
            </a:r>
            <a:r>
              <a:rPr lang="en-US" sz="1200" dirty="0" smtClean="0">
                <a:solidFill>
                  <a:srgbClr val="FF0000"/>
                </a:solidFill>
              </a:rPr>
              <a:t>network</a:t>
            </a:r>
            <a:r>
              <a:rPr lang="en-US" sz="1200" dirty="0" smtClean="0"/>
              <a:t>						</a:t>
            </a:r>
            <a:r>
              <a:rPr lang="en-US" sz="1200" dirty="0" smtClean="0">
                <a:solidFill>
                  <a:srgbClr val="0000FF"/>
                </a:solidFill>
              </a:rPr>
              <a:t>Archive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Cosmic Ray		</a:t>
            </a:r>
            <a:r>
              <a:rPr lang="en-US" sz="1200" dirty="0" smtClean="0"/>
              <a:t>	AMS </a:t>
            </a:r>
            <a:r>
              <a:rPr lang="en-US" sz="1200" dirty="0"/>
              <a:t>experiment on the International Space </a:t>
            </a:r>
            <a:r>
              <a:rPr lang="en-US" sz="1200" dirty="0" smtClean="0"/>
              <a:t>Station			</a:t>
            </a:r>
            <a:r>
              <a:rPr lang="en-US" sz="1200" dirty="0" smtClean="0">
                <a:solidFill>
                  <a:srgbClr val="0000FF"/>
                </a:solidFill>
              </a:rPr>
              <a:t>Shared collection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Dark Matter Physics		</a:t>
            </a:r>
            <a:r>
              <a:rPr lang="en-US" sz="1200" dirty="0" smtClean="0"/>
              <a:t>Edelweiss II								</a:t>
            </a:r>
            <a:r>
              <a:rPr lang="en-US" sz="1200" dirty="0" smtClean="0">
                <a:solidFill>
                  <a:srgbClr val="0000FF"/>
                </a:solidFill>
              </a:rPr>
              <a:t>Shared collection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Earth Science		</a:t>
            </a:r>
            <a:r>
              <a:rPr lang="en-US" sz="1200" dirty="0" smtClean="0"/>
              <a:t>	NASA </a:t>
            </a:r>
            <a:r>
              <a:rPr lang="en-US" sz="1200" dirty="0"/>
              <a:t>Center for </a:t>
            </a:r>
            <a:r>
              <a:rPr lang="en-US" sz="1200" dirty="0" smtClean="0"/>
              <a:t>Climate Simulations					</a:t>
            </a:r>
            <a:r>
              <a:rPr lang="en-US" sz="1200" dirty="0" smtClean="0">
                <a:solidFill>
                  <a:srgbClr val="0000FF"/>
                </a:solidFill>
              </a:rPr>
              <a:t>Digital library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Ecology			</a:t>
            </a:r>
            <a:r>
              <a:rPr lang="en-US" sz="1200" dirty="0" smtClean="0"/>
              <a:t>	CEED Caveat Emptor Ecological Data					</a:t>
            </a:r>
            <a:r>
              <a:rPr lang="en-US" sz="1200" dirty="0" smtClean="0">
                <a:solidFill>
                  <a:srgbClr val="0000FF"/>
                </a:solidFill>
              </a:rPr>
              <a:t>Digital Library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smtClean="0"/>
              <a:t>Education			</a:t>
            </a:r>
            <a:r>
              <a:rPr lang="en-US" sz="1200" dirty="0" smtClean="0">
                <a:solidFill>
                  <a:srgbClr val="FF0000"/>
                </a:solidFill>
              </a:rPr>
              <a:t>SILS LifeTime Library</a:t>
            </a:r>
            <a:r>
              <a:rPr lang="en-US" sz="1200" dirty="0" smtClean="0"/>
              <a:t>							</a:t>
            </a:r>
            <a:r>
              <a:rPr lang="en-US" sz="1200" dirty="0" smtClean="0">
                <a:solidFill>
                  <a:srgbClr val="0000FF"/>
                </a:solidFill>
              </a:rPr>
              <a:t>Digital Library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smtClean="0"/>
              <a:t>Engineering			CIBER-U								</a:t>
            </a:r>
            <a:r>
              <a:rPr lang="en-US" sz="1200" dirty="0" smtClean="0">
                <a:solidFill>
                  <a:srgbClr val="0000FF"/>
                </a:solidFill>
              </a:rPr>
              <a:t>Digital Library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smtClean="0"/>
              <a:t>High </a:t>
            </a:r>
            <a:r>
              <a:rPr lang="en-US" sz="1200" dirty="0"/>
              <a:t>Energy Physics		</a:t>
            </a:r>
            <a:r>
              <a:rPr lang="en-US" sz="1200" dirty="0" smtClean="0"/>
              <a:t>BaBar / Stanford Linear Accelerator					</a:t>
            </a:r>
            <a:r>
              <a:rPr lang="en-US" sz="1200" dirty="0" smtClean="0">
                <a:solidFill>
                  <a:srgbClr val="0000FF"/>
                </a:solidFill>
              </a:rPr>
              <a:t>Shared collection / Archive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Hydrology			</a:t>
            </a:r>
            <a:r>
              <a:rPr lang="en-US" sz="1200" dirty="0" smtClean="0">
                <a:solidFill>
                  <a:srgbClr val="FF0000"/>
                </a:solidFill>
              </a:rPr>
              <a:t>Institute </a:t>
            </a:r>
            <a:r>
              <a:rPr lang="en-US" sz="1200" dirty="0">
                <a:solidFill>
                  <a:srgbClr val="FF0000"/>
                </a:solidFill>
              </a:rPr>
              <a:t>for the Environment</a:t>
            </a:r>
            <a:r>
              <a:rPr lang="en-US" sz="1200" dirty="0" smtClean="0">
                <a:solidFill>
                  <a:srgbClr val="FF0000"/>
                </a:solidFill>
              </a:rPr>
              <a:t>, Hydroshare, ADCIRC	</a:t>
            </a:r>
            <a:r>
              <a:rPr lang="en-US" sz="1200" dirty="0" smtClean="0"/>
              <a:t>		</a:t>
            </a:r>
            <a:r>
              <a:rPr lang="en-US" sz="1200" dirty="0" smtClean="0">
                <a:solidFill>
                  <a:srgbClr val="0000FF"/>
                </a:solidFill>
              </a:rPr>
              <a:t>Digital Library / portal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smtClean="0"/>
              <a:t>Institutional archive		</a:t>
            </a:r>
            <a:r>
              <a:rPr lang="en-US" sz="1200" dirty="0" smtClean="0">
                <a:solidFill>
                  <a:srgbClr val="FF0000"/>
                </a:solidFill>
              </a:rPr>
              <a:t>Carolina Digital Repository	</a:t>
            </a:r>
            <a:r>
              <a:rPr lang="en-US" sz="1200" dirty="0" smtClean="0"/>
              <a:t>				</a:t>
            </a:r>
            <a:r>
              <a:rPr lang="en-US" sz="1200" dirty="0" smtClean="0">
                <a:solidFill>
                  <a:srgbClr val="0000FF"/>
                </a:solidFill>
              </a:rPr>
              <a:t>	Archive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Genomics			</a:t>
            </a:r>
            <a:r>
              <a:rPr lang="en-US" sz="1200" dirty="0" smtClean="0">
                <a:solidFill>
                  <a:srgbClr val="FF0000"/>
                </a:solidFill>
              </a:rPr>
              <a:t>UNC</a:t>
            </a:r>
            <a:r>
              <a:rPr lang="en-US" sz="1200" dirty="0" smtClean="0"/>
              <a:t>, Wellcome </a:t>
            </a:r>
            <a:r>
              <a:rPr lang="en-US" sz="1200" dirty="0"/>
              <a:t>Trust Sanger </a:t>
            </a:r>
            <a:r>
              <a:rPr lang="en-US" sz="1200" dirty="0" smtClean="0"/>
              <a:t>Institute, NGS				</a:t>
            </a:r>
            <a:r>
              <a:rPr lang="en-US" sz="1200" dirty="0" smtClean="0">
                <a:solidFill>
                  <a:srgbClr val="0000FF"/>
                </a:solidFill>
              </a:rPr>
              <a:t>Digital library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Medicine			</a:t>
            </a:r>
            <a:r>
              <a:rPr lang="en-US" sz="1200" dirty="0" smtClean="0">
                <a:solidFill>
                  <a:srgbClr val="FF0000"/>
                </a:solidFill>
              </a:rPr>
              <a:t>Lineberger Cancer Institute</a:t>
            </a:r>
            <a:r>
              <a:rPr lang="en-US" sz="1200" dirty="0" smtClean="0"/>
              <a:t>						</a:t>
            </a:r>
            <a:r>
              <a:rPr lang="en-US" sz="1200" dirty="0" smtClean="0">
                <a:solidFill>
                  <a:srgbClr val="0000FF"/>
                </a:solidFill>
              </a:rPr>
              <a:t>Patient data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Neuroscience		</a:t>
            </a:r>
            <a:r>
              <a:rPr lang="en-US" sz="1200" dirty="0" smtClean="0"/>
              <a:t>	International </a:t>
            </a:r>
            <a:r>
              <a:rPr lang="en-US" sz="1200" dirty="0"/>
              <a:t>Neuroinformatics Coordinating </a:t>
            </a:r>
            <a:r>
              <a:rPr lang="en-US" sz="1200" dirty="0" smtClean="0"/>
              <a:t>Facility		</a:t>
            </a:r>
            <a:r>
              <a:rPr lang="en-US" sz="1200" dirty="0" smtClean="0">
                <a:solidFill>
                  <a:srgbClr val="0000FF"/>
                </a:solidFill>
              </a:rPr>
              <a:t>Shared collection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Neutrino Physics		</a:t>
            </a:r>
            <a:r>
              <a:rPr lang="en-US" sz="1200" dirty="0" smtClean="0"/>
              <a:t>T2K </a:t>
            </a:r>
            <a:r>
              <a:rPr lang="en-US" sz="1200" dirty="0"/>
              <a:t>and dChooz neutrino </a:t>
            </a:r>
            <a:r>
              <a:rPr lang="en-US" sz="1200" dirty="0" smtClean="0"/>
              <a:t>experiments				</a:t>
            </a:r>
            <a:r>
              <a:rPr lang="en-US" sz="1200" dirty="0" smtClean="0">
                <a:solidFill>
                  <a:srgbClr val="0000FF"/>
                </a:solidFill>
              </a:rPr>
              <a:t>Project collections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smtClean="0"/>
              <a:t>NSF Infrastructure		DataNet Federation Consortium					</a:t>
            </a:r>
            <a:r>
              <a:rPr lang="en-US" sz="1200" dirty="0" smtClean="0">
                <a:solidFill>
                  <a:srgbClr val="0000FF"/>
                </a:solidFill>
              </a:rPr>
              <a:t>Shared collections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Oceanography		</a:t>
            </a:r>
            <a:r>
              <a:rPr lang="en-US" sz="1200" dirty="0" smtClean="0"/>
              <a:t>	Ocean </a:t>
            </a:r>
            <a:r>
              <a:rPr lang="en-US" sz="1200" dirty="0"/>
              <a:t>Observatories </a:t>
            </a:r>
            <a:r>
              <a:rPr lang="en-US" sz="1200" dirty="0" smtClean="0"/>
              <a:t>Initiative					</a:t>
            </a:r>
            <a:r>
              <a:rPr lang="en-US" sz="1200" dirty="0" smtClean="0">
                <a:solidFill>
                  <a:srgbClr val="0000FF"/>
                </a:solidFill>
              </a:rPr>
              <a:t>Archive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Optical Astronomy		</a:t>
            </a:r>
            <a:r>
              <a:rPr lang="en-US" sz="1200" dirty="0" smtClean="0"/>
              <a:t>National </a:t>
            </a:r>
            <a:r>
              <a:rPr lang="en-US" sz="1200" dirty="0"/>
              <a:t>Optical Astronomy </a:t>
            </a:r>
            <a:r>
              <a:rPr lang="en-US" sz="1200" dirty="0" smtClean="0"/>
              <a:t>Observatory				</a:t>
            </a:r>
            <a:r>
              <a:rPr lang="en-US" sz="1200" dirty="0" smtClean="0">
                <a:solidFill>
                  <a:srgbClr val="0000FF"/>
                </a:solidFill>
              </a:rPr>
              <a:t>Archive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Particle Physics		</a:t>
            </a:r>
            <a:r>
              <a:rPr lang="en-US" sz="1200" dirty="0" smtClean="0"/>
              <a:t>	Indra multi-detector collaboration at IN2P3				</a:t>
            </a:r>
            <a:r>
              <a:rPr lang="en-US" sz="1200" dirty="0" smtClean="0">
                <a:solidFill>
                  <a:srgbClr val="0000FF"/>
                </a:solidFill>
              </a:rPr>
              <a:t>Project collection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Plant genetics		</a:t>
            </a:r>
            <a:r>
              <a:rPr lang="en-US" sz="1200" dirty="0" smtClean="0"/>
              <a:t>	the </a:t>
            </a:r>
            <a:r>
              <a:rPr lang="en-US" sz="1200" dirty="0"/>
              <a:t>iPlant </a:t>
            </a:r>
            <a:r>
              <a:rPr lang="en-US" sz="1200" dirty="0" smtClean="0"/>
              <a:t>Collaborative						</a:t>
            </a:r>
            <a:r>
              <a:rPr lang="en-US" sz="1200" dirty="0" smtClean="0">
                <a:solidFill>
                  <a:srgbClr val="0000FF"/>
                </a:solidFill>
              </a:rPr>
              <a:t>Collaboration environment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Quantum </a:t>
            </a:r>
            <a:r>
              <a:rPr lang="en-US" sz="1200" dirty="0" smtClean="0"/>
              <a:t>Chromodynamics	IN2P3									</a:t>
            </a:r>
            <a:r>
              <a:rPr lang="en-US" sz="1200" dirty="0" smtClean="0">
                <a:solidFill>
                  <a:srgbClr val="0000FF"/>
                </a:solidFill>
              </a:rPr>
              <a:t>Project collection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Radio Astronomy		</a:t>
            </a:r>
            <a:r>
              <a:rPr lang="en-US" sz="1200" dirty="0" smtClean="0"/>
              <a:t>Cyber </a:t>
            </a:r>
            <a:r>
              <a:rPr lang="en-US" sz="1200" dirty="0"/>
              <a:t>Square Kilometer Array, TREND, </a:t>
            </a:r>
            <a:r>
              <a:rPr lang="en-US" sz="1200" dirty="0" smtClean="0"/>
              <a:t>BAOradio			</a:t>
            </a:r>
            <a:r>
              <a:rPr lang="en-US" sz="1200" dirty="0" smtClean="0">
                <a:solidFill>
                  <a:srgbClr val="0000FF"/>
                </a:solidFill>
              </a:rPr>
              <a:t>Digital library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Seismology		</a:t>
            </a:r>
            <a:r>
              <a:rPr lang="en-US" sz="1200" dirty="0" smtClean="0"/>
              <a:t>	Southern </a:t>
            </a:r>
            <a:r>
              <a:rPr lang="en-US" sz="1200" dirty="0"/>
              <a:t>California Earthquake </a:t>
            </a:r>
            <a:r>
              <a:rPr lang="en-US" sz="1200" dirty="0" smtClean="0"/>
              <a:t>Center				</a:t>
            </a:r>
            <a:r>
              <a:rPr lang="en-US" sz="1200" dirty="0" smtClean="0">
                <a:solidFill>
                  <a:srgbClr val="0000FF"/>
                </a:solidFill>
              </a:rPr>
              <a:t>Digital library</a:t>
            </a:r>
            <a:endParaRPr lang="en-US" sz="1200" dirty="0">
              <a:solidFill>
                <a:srgbClr val="0000FF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/>
              <a:t>Social Science		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Odum</a:t>
            </a:r>
            <a:r>
              <a:rPr lang="en-US" sz="1200" dirty="0">
                <a:solidFill>
                  <a:srgbClr val="FF0000"/>
                </a:solidFill>
              </a:rPr>
              <a:t>,</a:t>
            </a:r>
            <a:r>
              <a:rPr lang="en-US" sz="1200" dirty="0"/>
              <a:t> </a:t>
            </a:r>
            <a:r>
              <a:rPr lang="en-US" sz="1200" dirty="0" smtClean="0"/>
              <a:t>TerraPop</a:t>
            </a:r>
            <a:r>
              <a:rPr lang="en-US" sz="1200" dirty="0" smtClean="0">
                <a:solidFill>
                  <a:srgbClr val="FF0000"/>
                </a:solidFill>
              </a:rPr>
              <a:t>, VISR</a:t>
            </a:r>
            <a:r>
              <a:rPr lang="en-US" sz="1200" dirty="0" smtClean="0"/>
              <a:t>						</a:t>
            </a:r>
            <a:r>
              <a:rPr lang="en-US" sz="1200" dirty="0" smtClean="0">
                <a:solidFill>
                  <a:srgbClr val="0000FF"/>
                </a:solidFill>
              </a:rPr>
              <a:t>Digital library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782" y="2822"/>
            <a:ext cx="7450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Projects using the iRODS data grid</a:t>
            </a: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(integrated Rule Oriented Data System)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73" y="1770997"/>
            <a:ext cx="8947727" cy="3678445"/>
          </a:xfrm>
        </p:spPr>
        <p:txBody>
          <a:bodyPr numCol="2" spcCol="365760"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Introduction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Data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Virtualization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Discipline </a:t>
            </a:r>
            <a:r>
              <a:rPr lang="en-US" sz="2400" dirty="0" smtClean="0"/>
              <a:t>survey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Policy </a:t>
            </a:r>
            <a:r>
              <a:rPr lang="en-US" sz="2400" dirty="0"/>
              <a:t>concept graph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Types of </a:t>
            </a:r>
            <a:r>
              <a:rPr lang="en-US" sz="2400" dirty="0"/>
              <a:t>policies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Policy components</a:t>
            </a:r>
            <a:r>
              <a:rPr lang="en-US" sz="2400" dirty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Manifest files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Metadata analysis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 Access controls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 Public Data tasks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Incident Tracker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Policy Evolution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Preservation concepts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 Proving correctness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Summary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724403"/>
            <a:ext cx="7886700" cy="4351338"/>
          </a:xfrm>
        </p:spPr>
        <p:txBody>
          <a:bodyPr/>
          <a:lstStyle/>
          <a:p>
            <a:r>
              <a:rPr lang="en-US" dirty="0" smtClean="0"/>
              <a:t>Groups using data grids manage:</a:t>
            </a:r>
          </a:p>
          <a:p>
            <a:pPr lvl="1"/>
            <a:r>
              <a:rPr lang="en-US" dirty="0" smtClean="0"/>
              <a:t>Distributed storage resources</a:t>
            </a:r>
          </a:p>
          <a:p>
            <a:pPr lvl="2"/>
            <a:r>
              <a:rPr lang="en-US" dirty="0" smtClean="0"/>
              <a:t>Need a unifying name space for files and users</a:t>
            </a:r>
          </a:p>
          <a:p>
            <a:pPr lvl="1"/>
            <a:r>
              <a:rPr lang="en-US" dirty="0" smtClean="0"/>
              <a:t>Enforcement of policies</a:t>
            </a:r>
          </a:p>
          <a:p>
            <a:pPr lvl="2"/>
            <a:r>
              <a:rPr lang="en-US" dirty="0" smtClean="0"/>
              <a:t>Need to enforce access controls, retention, integrity</a:t>
            </a:r>
          </a:p>
          <a:p>
            <a:pPr lvl="1"/>
            <a:r>
              <a:rPr lang="en-US" dirty="0" smtClean="0"/>
              <a:t>Access to legacy storage systems</a:t>
            </a:r>
          </a:p>
          <a:p>
            <a:pPr lvl="2"/>
            <a:r>
              <a:rPr lang="en-US" dirty="0" smtClean="0"/>
              <a:t>Need to have modern clients access legacy systems</a:t>
            </a:r>
          </a:p>
          <a:p>
            <a:pPr lvl="1"/>
            <a:r>
              <a:rPr lang="en-US" dirty="0" smtClean="0"/>
              <a:t>Federation</a:t>
            </a:r>
          </a:p>
          <a:p>
            <a:pPr lvl="2"/>
            <a:r>
              <a:rPr lang="en-US" dirty="0" smtClean="0"/>
              <a:t>Need to integrate multiple disparate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Consortia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2" y="1540363"/>
            <a:ext cx="86965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Long-term support for data grids is provided by:</a:t>
            </a:r>
          </a:p>
          <a:p>
            <a:pPr lvl="1"/>
            <a:r>
              <a:rPr lang="en-US" dirty="0"/>
              <a:t>iRODS Consortium			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irods.org</a:t>
            </a:r>
            <a:endParaRPr lang="en-US" dirty="0" smtClean="0"/>
          </a:p>
          <a:p>
            <a:r>
              <a:rPr lang="en-US" dirty="0" smtClean="0"/>
              <a:t>Applications driven by:</a:t>
            </a:r>
          </a:p>
          <a:p>
            <a:pPr lvl="1"/>
            <a:r>
              <a:rPr lang="en-US" dirty="0" smtClean="0"/>
              <a:t>National Consortium for Data Science</a:t>
            </a:r>
          </a:p>
          <a:p>
            <a:pPr lvl="2"/>
            <a:r>
              <a:rPr lang="en-US" dirty="0">
                <a:hlinkClick r:id="rId3"/>
              </a:rPr>
              <a:t>http://renci.org/research/ncds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NSF Big Data Hub.</a:t>
            </a:r>
          </a:p>
          <a:p>
            <a:pPr lvl="1"/>
            <a:r>
              <a:rPr lang="en-US" dirty="0" smtClean="0"/>
              <a:t>Vendors</a:t>
            </a:r>
          </a:p>
          <a:p>
            <a:pPr lvl="2"/>
            <a:r>
              <a:rPr lang="en-US" dirty="0" smtClean="0"/>
              <a:t>Migration of data management into storage controllers</a:t>
            </a:r>
          </a:p>
          <a:p>
            <a:pPr lvl="1"/>
            <a:r>
              <a:rPr lang="en-US" dirty="0" smtClean="0"/>
              <a:t>Internet2 - Syndicate</a:t>
            </a:r>
          </a:p>
          <a:p>
            <a:pPr lvl="2"/>
            <a:r>
              <a:rPr lang="en-US" dirty="0" smtClean="0"/>
              <a:t>Migration of data services into the network</a:t>
            </a:r>
          </a:p>
          <a:p>
            <a:pPr lvl="2"/>
            <a:r>
              <a:rPr lang="en-US" dirty="0"/>
              <a:t>https://www.internet2.edu/presentations/fall11/20111003-nelson-peterson-syndicate.pdf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</a:t>
            </a:r>
          </a:p>
          <a:p>
            <a:pPr lvl="1"/>
            <a:r>
              <a:rPr lang="en-US" dirty="0" smtClean="0"/>
              <a:t>Every storage system comes with data management enabled</a:t>
            </a:r>
          </a:p>
          <a:p>
            <a:pPr lvl="2"/>
            <a:r>
              <a:rPr lang="en-US" dirty="0" smtClean="0"/>
              <a:t>Will be able to integrate any storage system into any data grid in the world</a:t>
            </a:r>
          </a:p>
          <a:p>
            <a:pPr lvl="1"/>
            <a:r>
              <a:rPr lang="en-US" dirty="0" smtClean="0"/>
              <a:t>The network incorporates data management services including naming and access controls</a:t>
            </a:r>
          </a:p>
          <a:p>
            <a:pPr lvl="2"/>
            <a:r>
              <a:rPr lang="en-US" dirty="0" smtClean="0"/>
              <a:t>Will be able to form collaborations with any person in the world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2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5: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Graph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3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Basic Policy Concepts</a:t>
            </a:r>
            <a:endParaRPr lang="en-US" dirty="0">
              <a:latin typeface="Verdan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250"/>
            <a:ext cx="8686800" cy="4519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formation of a data collection addresses a driving </a:t>
            </a:r>
            <a:r>
              <a:rPr lang="en-US" sz="2000" dirty="0" smtClean="0">
                <a:solidFill>
                  <a:srgbClr val="FF0000"/>
                </a:solidFill>
              </a:rPr>
              <a:t>purpose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For each </a:t>
            </a:r>
            <a:r>
              <a:rPr lang="en-US" sz="2000" dirty="0" smtClean="0">
                <a:solidFill>
                  <a:srgbClr val="0000FF"/>
                </a:solidFill>
              </a:rPr>
              <a:t>purpose</a:t>
            </a:r>
            <a:r>
              <a:rPr lang="en-US" sz="2000" dirty="0" smtClean="0"/>
              <a:t>, there is a desired set of </a:t>
            </a:r>
            <a:r>
              <a:rPr lang="en-US" sz="2000" dirty="0" smtClean="0">
                <a:solidFill>
                  <a:srgbClr val="FF0000"/>
                </a:solidFill>
              </a:rPr>
              <a:t>properties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Each </a:t>
            </a:r>
            <a:r>
              <a:rPr lang="en-US" sz="2000" dirty="0" smtClean="0">
                <a:solidFill>
                  <a:srgbClr val="0000FF"/>
                </a:solidFill>
              </a:rPr>
              <a:t>property </a:t>
            </a:r>
            <a:r>
              <a:rPr lang="en-US" sz="2000" dirty="0" smtClean="0">
                <a:solidFill>
                  <a:srgbClr val="000000"/>
                </a:solidFill>
              </a:rPr>
              <a:t>is enforced by a set of </a:t>
            </a:r>
            <a:r>
              <a:rPr lang="en-US" sz="2000" dirty="0" smtClean="0">
                <a:solidFill>
                  <a:srgbClr val="FF0000"/>
                </a:solidFill>
              </a:rPr>
              <a:t>policies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Each </a:t>
            </a:r>
            <a:r>
              <a:rPr lang="en-US" sz="2000" dirty="0" smtClean="0">
                <a:solidFill>
                  <a:srgbClr val="0000FF"/>
                </a:solidFill>
              </a:rPr>
              <a:t>policy</a:t>
            </a:r>
            <a:r>
              <a:rPr lang="en-US" sz="2000" dirty="0" smtClean="0"/>
              <a:t> controls the execution of a </a:t>
            </a:r>
            <a:r>
              <a:rPr lang="en-US" sz="2000" dirty="0" smtClean="0">
                <a:solidFill>
                  <a:srgbClr val="FF0000"/>
                </a:solidFill>
              </a:rPr>
              <a:t>procedure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Each </a:t>
            </a:r>
            <a:r>
              <a:rPr lang="en-US" sz="2000" dirty="0" smtClean="0">
                <a:solidFill>
                  <a:srgbClr val="0000FF"/>
                </a:solidFill>
              </a:rPr>
              <a:t>procedure</a:t>
            </a:r>
            <a:r>
              <a:rPr lang="en-US" sz="2000" dirty="0" smtClean="0">
                <a:solidFill>
                  <a:srgbClr val="000000"/>
                </a:solidFill>
              </a:rPr>
              <a:t> generates </a:t>
            </a:r>
            <a:r>
              <a:rPr lang="en-US" sz="2000" dirty="0" smtClean="0">
                <a:solidFill>
                  <a:srgbClr val="FF0000"/>
                </a:solidFill>
              </a:rPr>
              <a:t>persistent state information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Persistent state information </a:t>
            </a:r>
            <a:r>
              <a:rPr lang="en-US" sz="2000" dirty="0" smtClean="0">
                <a:solidFill>
                  <a:srgbClr val="000000"/>
                </a:solidFill>
              </a:rPr>
              <a:t>is saved as </a:t>
            </a:r>
            <a:r>
              <a:rPr lang="en-US" sz="2000" dirty="0" smtClean="0">
                <a:solidFill>
                  <a:srgbClr val="FF0000"/>
                </a:solidFill>
              </a:rPr>
              <a:t>attributes </a:t>
            </a:r>
            <a:r>
              <a:rPr lang="en-US" sz="2000" dirty="0" smtClean="0">
                <a:solidFill>
                  <a:srgbClr val="000000"/>
                </a:solidFill>
              </a:rPr>
              <a:t>on entities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 smtClean="0">
                <a:solidFill>
                  <a:srgbClr val="0000FF"/>
                </a:solidFill>
              </a:rPr>
              <a:t>attributes </a:t>
            </a:r>
            <a:r>
              <a:rPr lang="en-US" sz="2000" dirty="0" smtClean="0">
                <a:solidFill>
                  <a:srgbClr val="000000"/>
                </a:solidFill>
              </a:rPr>
              <a:t>can be queried to verify compliance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60"/>
          <p:cNvCxnSpPr>
            <a:stCxn id="25" idx="3"/>
          </p:cNvCxnSpPr>
          <p:nvPr/>
        </p:nvCxnSpPr>
        <p:spPr>
          <a:xfrm>
            <a:off x="4956305" y="3708355"/>
            <a:ext cx="975797" cy="326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4" name="Straight Arrow Connector 60"/>
          <p:cNvCxnSpPr>
            <a:endCxn id="25" idx="1"/>
          </p:cNvCxnSpPr>
          <p:nvPr/>
        </p:nvCxnSpPr>
        <p:spPr>
          <a:xfrm flipV="1">
            <a:off x="2616725" y="3708355"/>
            <a:ext cx="1235195" cy="867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981075"/>
          </a:xfrm>
        </p:spPr>
        <p:txBody>
          <a:bodyPr>
            <a:normAutofit fontScale="90000"/>
          </a:bodyPr>
          <a:lstStyle/>
          <a:p>
            <a:r>
              <a:rPr lang="de-DE" sz="2800" dirty="0" smtClean="0"/>
              <a:t>Policy Components - </a:t>
            </a:r>
            <a:r>
              <a:rPr lang="de-DE" sz="2800" dirty="0"/>
              <a:t>Conceptual </a:t>
            </a:r>
            <a:r>
              <a:rPr lang="de-DE" sz="2800" dirty="0" smtClean="0"/>
              <a:t>Fundamentals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/>
              <a:t>Policy-based Data Management Concept </a:t>
            </a:r>
            <a:r>
              <a:rPr lang="de-DE" sz="2000" dirty="0" smtClean="0"/>
              <a:t>Graph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25</a:t>
            </a:fld>
            <a:endParaRPr lang="en-US"/>
          </a:p>
        </p:txBody>
      </p:sp>
      <p:cxnSp>
        <p:nvCxnSpPr>
          <p:cNvPr id="4" name="Straight Arrow Connector 13"/>
          <p:cNvCxnSpPr>
            <a:stCxn id="54" idx="0"/>
          </p:cNvCxnSpPr>
          <p:nvPr/>
        </p:nvCxnSpPr>
        <p:spPr>
          <a:xfrm flipV="1">
            <a:off x="8482687" y="2706174"/>
            <a:ext cx="0" cy="72103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Rounded Rectangle 1"/>
          <p:cNvSpPr/>
          <p:nvPr/>
        </p:nvSpPr>
        <p:spPr>
          <a:xfrm>
            <a:off x="3886439" y="1279365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Collection</a:t>
            </a:r>
          </a:p>
        </p:txBody>
      </p:sp>
      <p:sp>
        <p:nvSpPr>
          <p:cNvPr id="7" name="Rounded Rectangle 2"/>
          <p:cNvSpPr/>
          <p:nvPr/>
        </p:nvSpPr>
        <p:spPr>
          <a:xfrm>
            <a:off x="521297" y="1196752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Purpose</a:t>
            </a:r>
          </a:p>
        </p:txBody>
      </p:sp>
      <p:cxnSp>
        <p:nvCxnSpPr>
          <p:cNvPr id="11" name="Straight Arrow Connector 14"/>
          <p:cNvCxnSpPr>
            <a:stCxn id="7" idx="3"/>
            <a:endCxn id="6" idx="1"/>
          </p:cNvCxnSpPr>
          <p:nvPr/>
        </p:nvCxnSpPr>
        <p:spPr>
          <a:xfrm>
            <a:off x="2005080" y="1372361"/>
            <a:ext cx="1881359" cy="8261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TextBox 9"/>
          <p:cNvSpPr txBox="1"/>
          <p:nvPr/>
        </p:nvSpPr>
        <p:spPr>
          <a:xfrm>
            <a:off x="2589818" y="1326936"/>
            <a:ext cx="6102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16" name="Rounded Rectangle 33"/>
          <p:cNvSpPr/>
          <p:nvPr/>
        </p:nvSpPr>
        <p:spPr>
          <a:xfrm>
            <a:off x="7283168" y="2354956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Attribute</a:t>
            </a:r>
          </a:p>
        </p:txBody>
      </p:sp>
      <p:cxnSp>
        <p:nvCxnSpPr>
          <p:cNvPr id="17" name="Straight Arrow Connector 35"/>
          <p:cNvCxnSpPr>
            <a:stCxn id="6" idx="3"/>
          </p:cNvCxnSpPr>
          <p:nvPr/>
        </p:nvCxnSpPr>
        <p:spPr>
          <a:xfrm>
            <a:off x="5370222" y="1454974"/>
            <a:ext cx="1922877" cy="91961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Arrow Connector 42"/>
          <p:cNvCxnSpPr>
            <a:stCxn id="7" idx="2"/>
            <a:endCxn id="28" idx="0"/>
          </p:cNvCxnSpPr>
          <p:nvPr/>
        </p:nvCxnSpPr>
        <p:spPr>
          <a:xfrm>
            <a:off x="1263189" y="1547970"/>
            <a:ext cx="898796" cy="198477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43"/>
          <p:cNvSpPr txBox="1"/>
          <p:nvPr/>
        </p:nvSpPr>
        <p:spPr>
          <a:xfrm>
            <a:off x="1483894" y="2834763"/>
            <a:ext cx="78385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25" name="Rounded Rectangle 44"/>
          <p:cNvSpPr/>
          <p:nvPr/>
        </p:nvSpPr>
        <p:spPr>
          <a:xfrm>
            <a:off x="3851920" y="3532746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Policy</a:t>
            </a:r>
          </a:p>
        </p:txBody>
      </p:sp>
      <p:cxnSp>
        <p:nvCxnSpPr>
          <p:cNvPr id="26" name="Straight Arrow Connector 46"/>
          <p:cNvCxnSpPr>
            <a:stCxn id="6" idx="2"/>
          </p:cNvCxnSpPr>
          <p:nvPr/>
        </p:nvCxnSpPr>
        <p:spPr>
          <a:xfrm>
            <a:off x="4628331" y="1630583"/>
            <a:ext cx="35287" cy="19021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47"/>
          <p:cNvSpPr txBox="1"/>
          <p:nvPr/>
        </p:nvSpPr>
        <p:spPr>
          <a:xfrm>
            <a:off x="4443062" y="2613088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28" name="Rounded Rectangle 3"/>
          <p:cNvSpPr/>
          <p:nvPr/>
        </p:nvSpPr>
        <p:spPr>
          <a:xfrm>
            <a:off x="1619672" y="3532746"/>
            <a:ext cx="1084626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</a:t>
            </a:r>
          </a:p>
        </p:txBody>
      </p:sp>
      <p:sp>
        <p:nvSpPr>
          <p:cNvPr id="30" name="TextBox 54"/>
          <p:cNvSpPr txBox="1"/>
          <p:nvPr/>
        </p:nvSpPr>
        <p:spPr>
          <a:xfrm>
            <a:off x="3026619" y="3582372"/>
            <a:ext cx="706792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31" name="Rounded Rectangle 55"/>
          <p:cNvSpPr/>
          <p:nvPr/>
        </p:nvSpPr>
        <p:spPr>
          <a:xfrm>
            <a:off x="5971959" y="3532746"/>
            <a:ext cx="1022321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Procedure</a:t>
            </a:r>
          </a:p>
        </p:txBody>
      </p:sp>
      <p:sp>
        <p:nvSpPr>
          <p:cNvPr id="33" name="TextBox 58"/>
          <p:cNvSpPr txBox="1"/>
          <p:nvPr/>
        </p:nvSpPr>
        <p:spPr>
          <a:xfrm>
            <a:off x="5146255" y="3590445"/>
            <a:ext cx="674661" cy="2273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Controls</a:t>
            </a:r>
          </a:p>
        </p:txBody>
      </p:sp>
      <p:cxnSp>
        <p:nvCxnSpPr>
          <p:cNvPr id="34" name="Straight Arrow Connector 60"/>
          <p:cNvCxnSpPr>
            <a:stCxn id="31" idx="3"/>
            <a:endCxn id="54" idx="1"/>
          </p:cNvCxnSpPr>
          <p:nvPr/>
        </p:nvCxnSpPr>
        <p:spPr>
          <a:xfrm>
            <a:off x="6994281" y="3708355"/>
            <a:ext cx="856046" cy="2401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TextBox 61"/>
          <p:cNvSpPr txBox="1"/>
          <p:nvPr/>
        </p:nvSpPr>
        <p:spPr>
          <a:xfrm>
            <a:off x="7104783" y="3587008"/>
            <a:ext cx="614524" cy="22042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54" name="Rounded Rectangle 104"/>
          <p:cNvSpPr/>
          <p:nvPr/>
        </p:nvSpPr>
        <p:spPr>
          <a:xfrm>
            <a:off x="7850326" y="3427206"/>
            <a:ext cx="1264720" cy="610321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Persistent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 Information</a:t>
            </a:r>
          </a:p>
        </p:txBody>
      </p:sp>
      <p:sp>
        <p:nvSpPr>
          <p:cNvPr id="55" name="TextBox 107"/>
          <p:cNvSpPr txBox="1"/>
          <p:nvPr/>
        </p:nvSpPr>
        <p:spPr>
          <a:xfrm>
            <a:off x="8329776" y="2934912"/>
            <a:ext cx="360959" cy="24797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56" name="Rounded Rectangle 108"/>
          <p:cNvSpPr/>
          <p:nvPr/>
        </p:nvSpPr>
        <p:spPr>
          <a:xfrm>
            <a:off x="5183637" y="2338567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Digital Object</a:t>
            </a:r>
          </a:p>
        </p:txBody>
      </p:sp>
      <p:cxnSp>
        <p:nvCxnSpPr>
          <p:cNvPr id="57" name="Straight Arrow Connector 110"/>
          <p:cNvCxnSpPr/>
          <p:nvPr/>
        </p:nvCxnSpPr>
        <p:spPr>
          <a:xfrm>
            <a:off x="4929134" y="1630583"/>
            <a:ext cx="574724" cy="70798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Straight Arrow Connector 112"/>
          <p:cNvCxnSpPr>
            <a:stCxn id="31" idx="0"/>
            <a:endCxn id="56" idx="2"/>
          </p:cNvCxnSpPr>
          <p:nvPr/>
        </p:nvCxnSpPr>
        <p:spPr>
          <a:xfrm flipH="1" flipV="1">
            <a:off x="5735830" y="2689785"/>
            <a:ext cx="747291" cy="8429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TextBox 113"/>
          <p:cNvSpPr txBox="1"/>
          <p:nvPr/>
        </p:nvSpPr>
        <p:spPr>
          <a:xfrm>
            <a:off x="5705953" y="2979876"/>
            <a:ext cx="65767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60" name="TextBox 114"/>
          <p:cNvSpPr txBox="1"/>
          <p:nvPr/>
        </p:nvSpPr>
        <p:spPr>
          <a:xfrm>
            <a:off x="5010437" y="1820436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61" name="Straight Arrow Connector 116"/>
          <p:cNvCxnSpPr>
            <a:stCxn id="56" idx="3"/>
            <a:endCxn id="16" idx="1"/>
          </p:cNvCxnSpPr>
          <p:nvPr/>
        </p:nvCxnSpPr>
        <p:spPr>
          <a:xfrm>
            <a:off x="6288022" y="2514176"/>
            <a:ext cx="995146" cy="1638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TextBox 117"/>
          <p:cNvSpPr txBox="1"/>
          <p:nvPr/>
        </p:nvSpPr>
        <p:spPr>
          <a:xfrm>
            <a:off x="6632504" y="2374593"/>
            <a:ext cx="44764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110" name="Rounded Rectangle 66"/>
          <p:cNvSpPr/>
          <p:nvPr/>
        </p:nvSpPr>
        <p:spPr>
          <a:xfrm>
            <a:off x="107504" y="2042483"/>
            <a:ext cx="1296144" cy="81045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Publication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Preservation</a:t>
            </a:r>
          </a:p>
        </p:txBody>
      </p:sp>
      <p:cxnSp>
        <p:nvCxnSpPr>
          <p:cNvPr id="111" name="Straight Arrow Connector 79"/>
          <p:cNvCxnSpPr>
            <a:endCxn id="110" idx="0"/>
          </p:cNvCxnSpPr>
          <p:nvPr/>
        </p:nvCxnSpPr>
        <p:spPr>
          <a:xfrm flipH="1">
            <a:off x="755576" y="1556792"/>
            <a:ext cx="288032" cy="4856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6" name="TextBox 80"/>
          <p:cNvSpPr txBox="1"/>
          <p:nvPr/>
        </p:nvSpPr>
        <p:spPr>
          <a:xfrm>
            <a:off x="591036" y="1682635"/>
            <a:ext cx="668596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SubType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8" name="TextBox 40"/>
          <p:cNvSpPr txBox="1"/>
          <p:nvPr/>
        </p:nvSpPr>
        <p:spPr>
          <a:xfrm>
            <a:off x="6157116" y="1807858"/>
            <a:ext cx="39177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15816" y="1052736"/>
            <a:ext cx="72008" cy="5256584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467544" y="443711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Community Consensus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4581128"/>
            <a:ext cx="38022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Computer Actionable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</a:rPr>
              <a:t>Implementation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9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32321" y="6100175"/>
            <a:ext cx="2306287" cy="62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981075"/>
          </a:xfrm>
        </p:spPr>
        <p:txBody>
          <a:bodyPr>
            <a:normAutofit fontScale="90000"/>
          </a:bodyPr>
          <a:lstStyle/>
          <a:p>
            <a:r>
              <a:rPr lang="de-DE" sz="2800" dirty="0" smtClean="0"/>
              <a:t>Policy Components - </a:t>
            </a:r>
            <a:r>
              <a:rPr lang="de-DE" sz="2800" dirty="0"/>
              <a:t>Conceptual </a:t>
            </a:r>
            <a:r>
              <a:rPr lang="de-DE" sz="2800" dirty="0" smtClean="0"/>
              <a:t>Fundamentals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/>
              <a:t>Policy-based Data Management Concept </a:t>
            </a:r>
            <a:r>
              <a:rPr lang="de-DE" sz="2000" dirty="0" smtClean="0"/>
              <a:t>Graph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26</a:t>
            </a:fld>
            <a:endParaRPr lang="en-US"/>
          </a:p>
        </p:txBody>
      </p:sp>
      <p:cxnSp>
        <p:nvCxnSpPr>
          <p:cNvPr id="4" name="Straight Arrow Connector 13"/>
          <p:cNvCxnSpPr>
            <a:stCxn id="54" idx="0"/>
          </p:cNvCxnSpPr>
          <p:nvPr/>
        </p:nvCxnSpPr>
        <p:spPr>
          <a:xfrm flipV="1">
            <a:off x="8482687" y="2706174"/>
            <a:ext cx="0" cy="72103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" name="Straight Arrow Connector 16"/>
          <p:cNvCxnSpPr/>
          <p:nvPr/>
        </p:nvCxnSpPr>
        <p:spPr>
          <a:xfrm flipV="1">
            <a:off x="819809" y="3861048"/>
            <a:ext cx="943879" cy="25644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Rounded Rectangle 1"/>
          <p:cNvSpPr/>
          <p:nvPr/>
        </p:nvSpPr>
        <p:spPr>
          <a:xfrm>
            <a:off x="3886439" y="1279365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Collection</a:t>
            </a:r>
          </a:p>
        </p:txBody>
      </p:sp>
      <p:sp>
        <p:nvSpPr>
          <p:cNvPr id="7" name="Rounded Rectangle 2"/>
          <p:cNvSpPr/>
          <p:nvPr/>
        </p:nvSpPr>
        <p:spPr>
          <a:xfrm>
            <a:off x="521297" y="1196752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Purpose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232321" y="4758252"/>
            <a:ext cx="1619049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Completeness</a:t>
            </a:r>
          </a:p>
        </p:txBody>
      </p:sp>
      <p:sp>
        <p:nvSpPr>
          <p:cNvPr id="9" name="Rounded Rectangle 5"/>
          <p:cNvSpPr/>
          <p:nvPr/>
        </p:nvSpPr>
        <p:spPr>
          <a:xfrm>
            <a:off x="733736" y="5319842"/>
            <a:ext cx="1483783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Correctness</a:t>
            </a:r>
          </a:p>
        </p:txBody>
      </p:sp>
      <p:sp>
        <p:nvSpPr>
          <p:cNvPr id="10" name="Rounded Rectangle 6"/>
          <p:cNvSpPr/>
          <p:nvPr/>
        </p:nvSpPr>
        <p:spPr>
          <a:xfrm>
            <a:off x="1124827" y="5881430"/>
            <a:ext cx="164793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Consensus</a:t>
            </a:r>
          </a:p>
        </p:txBody>
      </p:sp>
      <p:cxnSp>
        <p:nvCxnSpPr>
          <p:cNvPr id="11" name="Straight Arrow Connector 14"/>
          <p:cNvCxnSpPr>
            <a:stCxn id="7" idx="3"/>
            <a:endCxn id="6" idx="1"/>
          </p:cNvCxnSpPr>
          <p:nvPr/>
        </p:nvCxnSpPr>
        <p:spPr>
          <a:xfrm>
            <a:off x="2005080" y="1372361"/>
            <a:ext cx="1881359" cy="8261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TextBox 9"/>
          <p:cNvSpPr txBox="1"/>
          <p:nvPr/>
        </p:nvSpPr>
        <p:spPr>
          <a:xfrm>
            <a:off x="2589818" y="1326936"/>
            <a:ext cx="6102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13" name="Rounded Rectangle 24"/>
          <p:cNvSpPr/>
          <p:nvPr/>
        </p:nvSpPr>
        <p:spPr>
          <a:xfrm>
            <a:off x="1562103" y="6421475"/>
            <a:ext cx="1483783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Consistency</a:t>
            </a:r>
          </a:p>
        </p:txBody>
      </p:sp>
      <p:cxnSp>
        <p:nvCxnSpPr>
          <p:cNvPr id="14" name="Straight Arrow Connector 26"/>
          <p:cNvCxnSpPr>
            <a:endCxn id="8" idx="0"/>
          </p:cNvCxnSpPr>
          <p:nvPr/>
        </p:nvCxnSpPr>
        <p:spPr>
          <a:xfrm flipH="1">
            <a:off x="1041845" y="3855472"/>
            <a:ext cx="935409" cy="9027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30"/>
          <p:cNvCxnSpPr/>
          <p:nvPr/>
        </p:nvCxnSpPr>
        <p:spPr>
          <a:xfrm flipH="1">
            <a:off x="2422446" y="3883964"/>
            <a:ext cx="116162" cy="199746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ounded Rectangle 33"/>
          <p:cNvSpPr/>
          <p:nvPr/>
        </p:nvSpPr>
        <p:spPr>
          <a:xfrm>
            <a:off x="7283168" y="2354956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Attribute</a:t>
            </a:r>
          </a:p>
        </p:txBody>
      </p:sp>
      <p:cxnSp>
        <p:nvCxnSpPr>
          <p:cNvPr id="17" name="Straight Arrow Connector 35"/>
          <p:cNvCxnSpPr>
            <a:stCxn id="6" idx="3"/>
          </p:cNvCxnSpPr>
          <p:nvPr/>
        </p:nvCxnSpPr>
        <p:spPr>
          <a:xfrm>
            <a:off x="5370222" y="1454974"/>
            <a:ext cx="1922877" cy="91961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36"/>
          <p:cNvSpPr txBox="1"/>
          <p:nvPr/>
        </p:nvSpPr>
        <p:spPr>
          <a:xfrm>
            <a:off x="1029249" y="423345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1977254" y="497170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20" name="Straight Arrow Connector 32"/>
          <p:cNvCxnSpPr/>
          <p:nvPr/>
        </p:nvCxnSpPr>
        <p:spPr>
          <a:xfrm>
            <a:off x="2800054" y="3883964"/>
            <a:ext cx="179353" cy="256310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39"/>
          <p:cNvSpPr txBox="1"/>
          <p:nvPr/>
        </p:nvSpPr>
        <p:spPr>
          <a:xfrm>
            <a:off x="2604268" y="553329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TextBox 40"/>
          <p:cNvSpPr txBox="1"/>
          <p:nvPr/>
        </p:nvSpPr>
        <p:spPr>
          <a:xfrm>
            <a:off x="6157116" y="1807858"/>
            <a:ext cx="39177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23" name="Straight Arrow Connector 42"/>
          <p:cNvCxnSpPr>
            <a:stCxn id="7" idx="2"/>
          </p:cNvCxnSpPr>
          <p:nvPr/>
        </p:nvCxnSpPr>
        <p:spPr>
          <a:xfrm>
            <a:off x="1263188" y="1547970"/>
            <a:ext cx="867571" cy="190367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43"/>
          <p:cNvSpPr txBox="1"/>
          <p:nvPr/>
        </p:nvSpPr>
        <p:spPr>
          <a:xfrm>
            <a:off x="1483894" y="2834763"/>
            <a:ext cx="78385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25" name="Rounded Rectangle 44"/>
          <p:cNvSpPr/>
          <p:nvPr/>
        </p:nvSpPr>
        <p:spPr>
          <a:xfrm>
            <a:off x="3934987" y="3532746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Policy</a:t>
            </a:r>
          </a:p>
        </p:txBody>
      </p:sp>
      <p:cxnSp>
        <p:nvCxnSpPr>
          <p:cNvPr id="26" name="Straight Arrow Connector 46"/>
          <p:cNvCxnSpPr>
            <a:stCxn id="6" idx="2"/>
          </p:cNvCxnSpPr>
          <p:nvPr/>
        </p:nvCxnSpPr>
        <p:spPr>
          <a:xfrm>
            <a:off x="4628331" y="1630583"/>
            <a:ext cx="35287" cy="19021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47"/>
          <p:cNvSpPr txBox="1"/>
          <p:nvPr/>
        </p:nvSpPr>
        <p:spPr>
          <a:xfrm>
            <a:off x="4443062" y="2613088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28" name="Rounded Rectangle 3"/>
          <p:cNvSpPr/>
          <p:nvPr/>
        </p:nvSpPr>
        <p:spPr>
          <a:xfrm>
            <a:off x="1790950" y="3532746"/>
            <a:ext cx="1084626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</a:t>
            </a:r>
          </a:p>
        </p:txBody>
      </p:sp>
      <p:cxnSp>
        <p:nvCxnSpPr>
          <p:cNvPr id="29" name="Straight Arrow Connector 53"/>
          <p:cNvCxnSpPr>
            <a:stCxn id="28" idx="3"/>
            <a:endCxn id="25" idx="1"/>
          </p:cNvCxnSpPr>
          <p:nvPr/>
        </p:nvCxnSpPr>
        <p:spPr>
          <a:xfrm>
            <a:off x="2875576" y="3708355"/>
            <a:ext cx="1059411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54"/>
          <p:cNvSpPr txBox="1"/>
          <p:nvPr/>
        </p:nvSpPr>
        <p:spPr>
          <a:xfrm>
            <a:off x="3026619" y="3582372"/>
            <a:ext cx="706792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31" name="Rounded Rectangle 55"/>
          <p:cNvSpPr/>
          <p:nvPr/>
        </p:nvSpPr>
        <p:spPr>
          <a:xfrm>
            <a:off x="5971959" y="3532746"/>
            <a:ext cx="1022321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Procedure</a:t>
            </a:r>
          </a:p>
        </p:txBody>
      </p:sp>
      <p:cxnSp>
        <p:nvCxnSpPr>
          <p:cNvPr id="32" name="Straight Arrow Connector 57"/>
          <p:cNvCxnSpPr>
            <a:stCxn id="25" idx="3"/>
            <a:endCxn id="31" idx="1"/>
          </p:cNvCxnSpPr>
          <p:nvPr/>
        </p:nvCxnSpPr>
        <p:spPr>
          <a:xfrm>
            <a:off x="5039372" y="3708355"/>
            <a:ext cx="93258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58"/>
          <p:cNvSpPr txBox="1"/>
          <p:nvPr/>
        </p:nvSpPr>
        <p:spPr>
          <a:xfrm>
            <a:off x="5146255" y="3590445"/>
            <a:ext cx="674661" cy="2273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Controls</a:t>
            </a:r>
          </a:p>
        </p:txBody>
      </p:sp>
      <p:cxnSp>
        <p:nvCxnSpPr>
          <p:cNvPr id="34" name="Straight Arrow Connector 60"/>
          <p:cNvCxnSpPr>
            <a:stCxn id="31" idx="3"/>
            <a:endCxn id="54" idx="1"/>
          </p:cNvCxnSpPr>
          <p:nvPr/>
        </p:nvCxnSpPr>
        <p:spPr>
          <a:xfrm>
            <a:off x="6994281" y="3708355"/>
            <a:ext cx="856046" cy="2401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TextBox 61"/>
          <p:cNvSpPr txBox="1"/>
          <p:nvPr/>
        </p:nvSpPr>
        <p:spPr>
          <a:xfrm>
            <a:off x="7104783" y="3587008"/>
            <a:ext cx="614524" cy="22042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54" name="Rounded Rectangle 104"/>
          <p:cNvSpPr/>
          <p:nvPr/>
        </p:nvSpPr>
        <p:spPr>
          <a:xfrm>
            <a:off x="7850326" y="3427206"/>
            <a:ext cx="1264720" cy="610321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Persistent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 Information</a:t>
            </a:r>
          </a:p>
        </p:txBody>
      </p:sp>
      <p:sp>
        <p:nvSpPr>
          <p:cNvPr id="55" name="TextBox 107"/>
          <p:cNvSpPr txBox="1"/>
          <p:nvPr/>
        </p:nvSpPr>
        <p:spPr>
          <a:xfrm>
            <a:off x="8329776" y="2934912"/>
            <a:ext cx="360959" cy="24797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56" name="Rounded Rectangle 108"/>
          <p:cNvSpPr/>
          <p:nvPr/>
        </p:nvSpPr>
        <p:spPr>
          <a:xfrm>
            <a:off x="5183637" y="2338567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Digital Object</a:t>
            </a:r>
          </a:p>
        </p:txBody>
      </p:sp>
      <p:cxnSp>
        <p:nvCxnSpPr>
          <p:cNvPr id="57" name="Straight Arrow Connector 110"/>
          <p:cNvCxnSpPr/>
          <p:nvPr/>
        </p:nvCxnSpPr>
        <p:spPr>
          <a:xfrm>
            <a:off x="4929134" y="1630583"/>
            <a:ext cx="574724" cy="70798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Straight Arrow Connector 112"/>
          <p:cNvCxnSpPr>
            <a:stCxn id="31" idx="0"/>
            <a:endCxn id="56" idx="2"/>
          </p:cNvCxnSpPr>
          <p:nvPr/>
        </p:nvCxnSpPr>
        <p:spPr>
          <a:xfrm flipH="1" flipV="1">
            <a:off x="5735830" y="2689785"/>
            <a:ext cx="747291" cy="8429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TextBox 113"/>
          <p:cNvSpPr txBox="1"/>
          <p:nvPr/>
        </p:nvSpPr>
        <p:spPr>
          <a:xfrm>
            <a:off x="5705953" y="2979876"/>
            <a:ext cx="65767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60" name="TextBox 114"/>
          <p:cNvSpPr txBox="1"/>
          <p:nvPr/>
        </p:nvSpPr>
        <p:spPr>
          <a:xfrm>
            <a:off x="5010437" y="1820436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61" name="Straight Arrow Connector 116"/>
          <p:cNvCxnSpPr>
            <a:stCxn id="56" idx="3"/>
            <a:endCxn id="16" idx="1"/>
          </p:cNvCxnSpPr>
          <p:nvPr/>
        </p:nvCxnSpPr>
        <p:spPr>
          <a:xfrm>
            <a:off x="6288022" y="2514176"/>
            <a:ext cx="995146" cy="1638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TextBox 117"/>
          <p:cNvSpPr txBox="1"/>
          <p:nvPr/>
        </p:nvSpPr>
        <p:spPr>
          <a:xfrm>
            <a:off x="6632504" y="2374593"/>
            <a:ext cx="44764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73" name="Rounded Rectangle 85"/>
          <p:cNvSpPr/>
          <p:nvPr/>
        </p:nvSpPr>
        <p:spPr>
          <a:xfrm>
            <a:off x="311197" y="2962010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Integrity</a:t>
            </a:r>
          </a:p>
        </p:txBody>
      </p:sp>
      <p:cxnSp>
        <p:nvCxnSpPr>
          <p:cNvPr id="74" name="Straight Arrow Connector 8"/>
          <p:cNvCxnSpPr>
            <a:stCxn id="73" idx="3"/>
          </p:cNvCxnSpPr>
          <p:nvPr/>
        </p:nvCxnSpPr>
        <p:spPr>
          <a:xfrm>
            <a:off x="1186440" y="3137619"/>
            <a:ext cx="604509" cy="50933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5" name="TextBox 86"/>
          <p:cNvSpPr txBox="1"/>
          <p:nvPr/>
        </p:nvSpPr>
        <p:spPr>
          <a:xfrm>
            <a:off x="1329704" y="3257829"/>
            <a:ext cx="404048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6" name="Rounded Rectangle 93"/>
          <p:cNvSpPr/>
          <p:nvPr/>
        </p:nvSpPr>
        <p:spPr>
          <a:xfrm>
            <a:off x="173372" y="3445416"/>
            <a:ext cx="920971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Authenticity</a:t>
            </a:r>
          </a:p>
        </p:txBody>
      </p:sp>
      <p:cxnSp>
        <p:nvCxnSpPr>
          <p:cNvPr id="77" name="Straight Arrow Connector 11"/>
          <p:cNvCxnSpPr>
            <a:stCxn id="76" idx="3"/>
            <a:endCxn id="28" idx="1"/>
          </p:cNvCxnSpPr>
          <p:nvPr/>
        </p:nvCxnSpPr>
        <p:spPr>
          <a:xfrm>
            <a:off x="1094343" y="3621025"/>
            <a:ext cx="696607" cy="8733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8" name="TextBox 94"/>
          <p:cNvSpPr txBox="1"/>
          <p:nvPr/>
        </p:nvSpPr>
        <p:spPr>
          <a:xfrm>
            <a:off x="1196865" y="3573016"/>
            <a:ext cx="41043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9" name="Rounded Rectangle 96"/>
          <p:cNvSpPr/>
          <p:nvPr/>
        </p:nvSpPr>
        <p:spPr>
          <a:xfrm>
            <a:off x="107504" y="3941878"/>
            <a:ext cx="805919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 control</a:t>
            </a:r>
          </a:p>
        </p:txBody>
      </p:sp>
      <p:sp>
        <p:nvSpPr>
          <p:cNvPr id="80" name="TextBox 97"/>
          <p:cNvSpPr txBox="1"/>
          <p:nvPr/>
        </p:nvSpPr>
        <p:spPr>
          <a:xfrm>
            <a:off x="1089173" y="3969684"/>
            <a:ext cx="41043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cxnSp>
        <p:nvCxnSpPr>
          <p:cNvPr id="107" name="Straight Arrow Connector 28"/>
          <p:cNvCxnSpPr/>
          <p:nvPr/>
        </p:nvCxnSpPr>
        <p:spPr>
          <a:xfrm flipH="1">
            <a:off x="1893795" y="3883964"/>
            <a:ext cx="212400" cy="143587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8" name="TextBox 37"/>
          <p:cNvSpPr txBox="1"/>
          <p:nvPr/>
        </p:nvSpPr>
        <p:spPr>
          <a:xfrm>
            <a:off x="1558519" y="4482818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0" name="Rounded Rectangle 66"/>
          <p:cNvSpPr/>
          <p:nvPr/>
        </p:nvSpPr>
        <p:spPr>
          <a:xfrm>
            <a:off x="107504" y="2042483"/>
            <a:ext cx="1296144" cy="81045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Publication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Preservation</a:t>
            </a:r>
          </a:p>
        </p:txBody>
      </p:sp>
      <p:cxnSp>
        <p:nvCxnSpPr>
          <p:cNvPr id="111" name="Straight Arrow Connector 79"/>
          <p:cNvCxnSpPr>
            <a:endCxn id="110" idx="0"/>
          </p:cNvCxnSpPr>
          <p:nvPr/>
        </p:nvCxnSpPr>
        <p:spPr>
          <a:xfrm flipH="1">
            <a:off x="755576" y="1556792"/>
            <a:ext cx="288032" cy="4856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6" name="TextBox 80"/>
          <p:cNvSpPr txBox="1"/>
          <p:nvPr/>
        </p:nvSpPr>
        <p:spPr>
          <a:xfrm>
            <a:off x="591036" y="1682635"/>
            <a:ext cx="668596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SubType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79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232321" y="6137753"/>
            <a:ext cx="2306287" cy="62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981075"/>
          </a:xfrm>
        </p:spPr>
        <p:txBody>
          <a:bodyPr>
            <a:normAutofit fontScale="90000"/>
          </a:bodyPr>
          <a:lstStyle/>
          <a:p>
            <a:r>
              <a:rPr lang="de-DE" sz="2800" dirty="0" smtClean="0"/>
              <a:t>Policy Components - </a:t>
            </a:r>
            <a:r>
              <a:rPr lang="de-DE" sz="2800" dirty="0"/>
              <a:t>Conceptual </a:t>
            </a:r>
            <a:r>
              <a:rPr lang="de-DE" sz="2800" dirty="0" smtClean="0"/>
              <a:t>Fundamentals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/>
              <a:t>Policy-based Data Management Concept </a:t>
            </a:r>
            <a:r>
              <a:rPr lang="de-DE" sz="2000" dirty="0" smtClean="0"/>
              <a:t>Graph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27</a:t>
            </a:fld>
            <a:endParaRPr lang="en-US"/>
          </a:p>
        </p:txBody>
      </p:sp>
      <p:cxnSp>
        <p:nvCxnSpPr>
          <p:cNvPr id="4" name="Straight Arrow Connector 13"/>
          <p:cNvCxnSpPr>
            <a:stCxn id="54" idx="0"/>
          </p:cNvCxnSpPr>
          <p:nvPr/>
        </p:nvCxnSpPr>
        <p:spPr>
          <a:xfrm flipV="1">
            <a:off x="8482687" y="2706174"/>
            <a:ext cx="0" cy="72103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" name="Straight Arrow Connector 16"/>
          <p:cNvCxnSpPr/>
          <p:nvPr/>
        </p:nvCxnSpPr>
        <p:spPr>
          <a:xfrm flipV="1">
            <a:off x="819809" y="3861048"/>
            <a:ext cx="943879" cy="25644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Rounded Rectangle 1"/>
          <p:cNvSpPr/>
          <p:nvPr/>
        </p:nvSpPr>
        <p:spPr>
          <a:xfrm>
            <a:off x="3886439" y="1279365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Collection</a:t>
            </a:r>
          </a:p>
        </p:txBody>
      </p:sp>
      <p:sp>
        <p:nvSpPr>
          <p:cNvPr id="7" name="Rounded Rectangle 2"/>
          <p:cNvSpPr/>
          <p:nvPr/>
        </p:nvSpPr>
        <p:spPr>
          <a:xfrm>
            <a:off x="521297" y="1196752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Purpose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232321" y="4758252"/>
            <a:ext cx="1619049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Completeness</a:t>
            </a:r>
          </a:p>
        </p:txBody>
      </p:sp>
      <p:sp>
        <p:nvSpPr>
          <p:cNvPr id="9" name="Rounded Rectangle 5"/>
          <p:cNvSpPr/>
          <p:nvPr/>
        </p:nvSpPr>
        <p:spPr>
          <a:xfrm>
            <a:off x="733736" y="5319842"/>
            <a:ext cx="1483783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Correctness</a:t>
            </a:r>
          </a:p>
        </p:txBody>
      </p:sp>
      <p:sp>
        <p:nvSpPr>
          <p:cNvPr id="10" name="Rounded Rectangle 6"/>
          <p:cNvSpPr/>
          <p:nvPr/>
        </p:nvSpPr>
        <p:spPr>
          <a:xfrm>
            <a:off x="1124827" y="5881430"/>
            <a:ext cx="164793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Consensus</a:t>
            </a:r>
          </a:p>
        </p:txBody>
      </p:sp>
      <p:cxnSp>
        <p:nvCxnSpPr>
          <p:cNvPr id="11" name="Straight Arrow Connector 14"/>
          <p:cNvCxnSpPr>
            <a:stCxn id="7" idx="3"/>
            <a:endCxn id="6" idx="1"/>
          </p:cNvCxnSpPr>
          <p:nvPr/>
        </p:nvCxnSpPr>
        <p:spPr>
          <a:xfrm>
            <a:off x="2005080" y="1372361"/>
            <a:ext cx="1881359" cy="8261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TextBox 9"/>
          <p:cNvSpPr txBox="1"/>
          <p:nvPr/>
        </p:nvSpPr>
        <p:spPr>
          <a:xfrm>
            <a:off x="2589818" y="1326936"/>
            <a:ext cx="6102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13" name="Rounded Rectangle 24"/>
          <p:cNvSpPr/>
          <p:nvPr/>
        </p:nvSpPr>
        <p:spPr>
          <a:xfrm>
            <a:off x="1562103" y="6421475"/>
            <a:ext cx="1483783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Consistency</a:t>
            </a:r>
          </a:p>
        </p:txBody>
      </p:sp>
      <p:cxnSp>
        <p:nvCxnSpPr>
          <p:cNvPr id="14" name="Straight Arrow Connector 26"/>
          <p:cNvCxnSpPr>
            <a:endCxn id="8" idx="0"/>
          </p:cNvCxnSpPr>
          <p:nvPr/>
        </p:nvCxnSpPr>
        <p:spPr>
          <a:xfrm flipH="1">
            <a:off x="1041845" y="3855472"/>
            <a:ext cx="935409" cy="9027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30"/>
          <p:cNvCxnSpPr/>
          <p:nvPr/>
        </p:nvCxnSpPr>
        <p:spPr>
          <a:xfrm flipH="1">
            <a:off x="2422446" y="3883964"/>
            <a:ext cx="116162" cy="199746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ounded Rectangle 33"/>
          <p:cNvSpPr/>
          <p:nvPr/>
        </p:nvSpPr>
        <p:spPr>
          <a:xfrm>
            <a:off x="7283168" y="2354956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Attribute</a:t>
            </a:r>
          </a:p>
        </p:txBody>
      </p:sp>
      <p:cxnSp>
        <p:nvCxnSpPr>
          <p:cNvPr id="17" name="Straight Arrow Connector 35"/>
          <p:cNvCxnSpPr>
            <a:stCxn id="6" idx="3"/>
          </p:cNvCxnSpPr>
          <p:nvPr/>
        </p:nvCxnSpPr>
        <p:spPr>
          <a:xfrm>
            <a:off x="5370222" y="1454974"/>
            <a:ext cx="1922877" cy="91961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36"/>
          <p:cNvSpPr txBox="1"/>
          <p:nvPr/>
        </p:nvSpPr>
        <p:spPr>
          <a:xfrm>
            <a:off x="1029249" y="423345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1977254" y="497170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20" name="Straight Arrow Connector 32"/>
          <p:cNvCxnSpPr/>
          <p:nvPr/>
        </p:nvCxnSpPr>
        <p:spPr>
          <a:xfrm>
            <a:off x="2800054" y="3883964"/>
            <a:ext cx="179353" cy="256310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39"/>
          <p:cNvSpPr txBox="1"/>
          <p:nvPr/>
        </p:nvSpPr>
        <p:spPr>
          <a:xfrm>
            <a:off x="2604268" y="553329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TextBox 40"/>
          <p:cNvSpPr txBox="1"/>
          <p:nvPr/>
        </p:nvSpPr>
        <p:spPr>
          <a:xfrm>
            <a:off x="6157116" y="1807858"/>
            <a:ext cx="39177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23" name="Straight Arrow Connector 42"/>
          <p:cNvCxnSpPr>
            <a:stCxn id="7" idx="2"/>
          </p:cNvCxnSpPr>
          <p:nvPr/>
        </p:nvCxnSpPr>
        <p:spPr>
          <a:xfrm>
            <a:off x="1263188" y="1547970"/>
            <a:ext cx="867571" cy="190367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43"/>
          <p:cNvSpPr txBox="1"/>
          <p:nvPr/>
        </p:nvSpPr>
        <p:spPr>
          <a:xfrm>
            <a:off x="1483894" y="2834763"/>
            <a:ext cx="78385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25" name="Rounded Rectangle 44"/>
          <p:cNvSpPr/>
          <p:nvPr/>
        </p:nvSpPr>
        <p:spPr>
          <a:xfrm>
            <a:off x="3934987" y="3532746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Policy</a:t>
            </a:r>
          </a:p>
        </p:txBody>
      </p:sp>
      <p:cxnSp>
        <p:nvCxnSpPr>
          <p:cNvPr id="26" name="Straight Arrow Connector 46"/>
          <p:cNvCxnSpPr>
            <a:stCxn id="6" idx="2"/>
          </p:cNvCxnSpPr>
          <p:nvPr/>
        </p:nvCxnSpPr>
        <p:spPr>
          <a:xfrm>
            <a:off x="4628331" y="1630583"/>
            <a:ext cx="35287" cy="19021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47"/>
          <p:cNvSpPr txBox="1"/>
          <p:nvPr/>
        </p:nvSpPr>
        <p:spPr>
          <a:xfrm>
            <a:off x="4443062" y="2613088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28" name="Rounded Rectangle 3"/>
          <p:cNvSpPr/>
          <p:nvPr/>
        </p:nvSpPr>
        <p:spPr>
          <a:xfrm>
            <a:off x="1790950" y="3532746"/>
            <a:ext cx="1084626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</a:t>
            </a:r>
          </a:p>
        </p:txBody>
      </p:sp>
      <p:cxnSp>
        <p:nvCxnSpPr>
          <p:cNvPr id="29" name="Straight Arrow Connector 53"/>
          <p:cNvCxnSpPr>
            <a:stCxn id="28" idx="3"/>
            <a:endCxn id="25" idx="1"/>
          </p:cNvCxnSpPr>
          <p:nvPr/>
        </p:nvCxnSpPr>
        <p:spPr>
          <a:xfrm>
            <a:off x="2875576" y="3708355"/>
            <a:ext cx="1059411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54"/>
          <p:cNvSpPr txBox="1"/>
          <p:nvPr/>
        </p:nvSpPr>
        <p:spPr>
          <a:xfrm>
            <a:off x="3026619" y="3582372"/>
            <a:ext cx="706792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31" name="Rounded Rectangle 55"/>
          <p:cNvSpPr/>
          <p:nvPr/>
        </p:nvSpPr>
        <p:spPr>
          <a:xfrm>
            <a:off x="5971959" y="3532746"/>
            <a:ext cx="1022321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Procedure</a:t>
            </a:r>
          </a:p>
        </p:txBody>
      </p:sp>
      <p:cxnSp>
        <p:nvCxnSpPr>
          <p:cNvPr id="32" name="Straight Arrow Connector 57"/>
          <p:cNvCxnSpPr>
            <a:stCxn id="25" idx="3"/>
            <a:endCxn id="31" idx="1"/>
          </p:cNvCxnSpPr>
          <p:nvPr/>
        </p:nvCxnSpPr>
        <p:spPr>
          <a:xfrm>
            <a:off x="5039372" y="3708355"/>
            <a:ext cx="93258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58"/>
          <p:cNvSpPr txBox="1"/>
          <p:nvPr/>
        </p:nvSpPr>
        <p:spPr>
          <a:xfrm>
            <a:off x="5146255" y="3590445"/>
            <a:ext cx="674661" cy="2273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Controls</a:t>
            </a:r>
          </a:p>
        </p:txBody>
      </p:sp>
      <p:cxnSp>
        <p:nvCxnSpPr>
          <p:cNvPr id="34" name="Straight Arrow Connector 60"/>
          <p:cNvCxnSpPr>
            <a:stCxn id="31" idx="3"/>
            <a:endCxn id="54" idx="1"/>
          </p:cNvCxnSpPr>
          <p:nvPr/>
        </p:nvCxnSpPr>
        <p:spPr>
          <a:xfrm>
            <a:off x="6994281" y="3708355"/>
            <a:ext cx="856046" cy="2401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TextBox 61"/>
          <p:cNvSpPr txBox="1"/>
          <p:nvPr/>
        </p:nvSpPr>
        <p:spPr>
          <a:xfrm>
            <a:off x="7104783" y="3587008"/>
            <a:ext cx="614524" cy="22042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54" name="Rounded Rectangle 104"/>
          <p:cNvSpPr/>
          <p:nvPr/>
        </p:nvSpPr>
        <p:spPr>
          <a:xfrm>
            <a:off x="7850326" y="3427206"/>
            <a:ext cx="1264720" cy="610321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Persistent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 Information</a:t>
            </a:r>
          </a:p>
        </p:txBody>
      </p:sp>
      <p:sp>
        <p:nvSpPr>
          <p:cNvPr id="55" name="TextBox 107"/>
          <p:cNvSpPr txBox="1"/>
          <p:nvPr/>
        </p:nvSpPr>
        <p:spPr>
          <a:xfrm>
            <a:off x="8329776" y="2934912"/>
            <a:ext cx="360959" cy="24797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56" name="Rounded Rectangle 108"/>
          <p:cNvSpPr/>
          <p:nvPr/>
        </p:nvSpPr>
        <p:spPr>
          <a:xfrm>
            <a:off x="5183637" y="2338567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Digital Object</a:t>
            </a:r>
          </a:p>
        </p:txBody>
      </p:sp>
      <p:cxnSp>
        <p:nvCxnSpPr>
          <p:cNvPr id="57" name="Straight Arrow Connector 110"/>
          <p:cNvCxnSpPr/>
          <p:nvPr/>
        </p:nvCxnSpPr>
        <p:spPr>
          <a:xfrm>
            <a:off x="4929134" y="1630583"/>
            <a:ext cx="574724" cy="70798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Straight Arrow Connector 112"/>
          <p:cNvCxnSpPr>
            <a:stCxn id="31" idx="0"/>
            <a:endCxn id="56" idx="2"/>
          </p:cNvCxnSpPr>
          <p:nvPr/>
        </p:nvCxnSpPr>
        <p:spPr>
          <a:xfrm flipH="1" flipV="1">
            <a:off x="5735830" y="2689785"/>
            <a:ext cx="747291" cy="8429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TextBox 113"/>
          <p:cNvSpPr txBox="1"/>
          <p:nvPr/>
        </p:nvSpPr>
        <p:spPr>
          <a:xfrm>
            <a:off x="5705953" y="2979876"/>
            <a:ext cx="65767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60" name="TextBox 114"/>
          <p:cNvSpPr txBox="1"/>
          <p:nvPr/>
        </p:nvSpPr>
        <p:spPr>
          <a:xfrm>
            <a:off x="5010437" y="1820436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61" name="Straight Arrow Connector 116"/>
          <p:cNvCxnSpPr>
            <a:stCxn id="56" idx="3"/>
            <a:endCxn id="16" idx="1"/>
          </p:cNvCxnSpPr>
          <p:nvPr/>
        </p:nvCxnSpPr>
        <p:spPr>
          <a:xfrm>
            <a:off x="6288022" y="2514176"/>
            <a:ext cx="995146" cy="1638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TextBox 117"/>
          <p:cNvSpPr txBox="1"/>
          <p:nvPr/>
        </p:nvSpPr>
        <p:spPr>
          <a:xfrm>
            <a:off x="6632504" y="2374593"/>
            <a:ext cx="44764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63" name="Rounded Rectangle 68"/>
          <p:cNvSpPr/>
          <p:nvPr/>
        </p:nvSpPr>
        <p:spPr>
          <a:xfrm>
            <a:off x="2343160" y="1705883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Replication Policy</a:t>
            </a:r>
          </a:p>
        </p:txBody>
      </p:sp>
      <p:sp>
        <p:nvSpPr>
          <p:cNvPr id="64" name="Rounded Rectangle 70"/>
          <p:cNvSpPr/>
          <p:nvPr/>
        </p:nvSpPr>
        <p:spPr>
          <a:xfrm>
            <a:off x="2320241" y="2082611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Checksum Policy</a:t>
            </a:r>
          </a:p>
        </p:txBody>
      </p:sp>
      <p:sp>
        <p:nvSpPr>
          <p:cNvPr id="65" name="Rounded Rectangle 71"/>
          <p:cNvSpPr/>
          <p:nvPr/>
        </p:nvSpPr>
        <p:spPr>
          <a:xfrm>
            <a:off x="2268370" y="2465451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Quota Policy</a:t>
            </a:r>
          </a:p>
        </p:txBody>
      </p:sp>
      <p:sp>
        <p:nvSpPr>
          <p:cNvPr id="66" name="Rounded Rectangle 78"/>
          <p:cNvSpPr/>
          <p:nvPr/>
        </p:nvSpPr>
        <p:spPr>
          <a:xfrm>
            <a:off x="2200107" y="2869659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Policy</a:t>
            </a:r>
          </a:p>
        </p:txBody>
      </p:sp>
      <p:cxnSp>
        <p:nvCxnSpPr>
          <p:cNvPr id="67" name="Straight Arrow Connector 15"/>
          <p:cNvCxnSpPr/>
          <p:nvPr/>
        </p:nvCxnSpPr>
        <p:spPr>
          <a:xfrm>
            <a:off x="3238542" y="1881492"/>
            <a:ext cx="1228499" cy="165125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21"/>
          <p:cNvCxnSpPr>
            <a:stCxn id="65" idx="3"/>
          </p:cNvCxnSpPr>
          <p:nvPr/>
        </p:nvCxnSpPr>
        <p:spPr>
          <a:xfrm>
            <a:off x="3143613" y="2641060"/>
            <a:ext cx="953427" cy="89168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TextBox 84"/>
          <p:cNvSpPr txBox="1"/>
          <p:nvPr/>
        </p:nvSpPr>
        <p:spPr>
          <a:xfrm>
            <a:off x="3258963" y="2763870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cxnSp>
        <p:nvCxnSpPr>
          <p:cNvPr id="70" name="Straight Arrow Connector 18"/>
          <p:cNvCxnSpPr>
            <a:stCxn id="64" idx="3"/>
          </p:cNvCxnSpPr>
          <p:nvPr/>
        </p:nvCxnSpPr>
        <p:spPr>
          <a:xfrm>
            <a:off x="3195484" y="2258220"/>
            <a:ext cx="1111179" cy="12745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Straight Arrow Connector 23"/>
          <p:cNvCxnSpPr>
            <a:stCxn id="66" idx="3"/>
          </p:cNvCxnSpPr>
          <p:nvPr/>
        </p:nvCxnSpPr>
        <p:spPr>
          <a:xfrm>
            <a:off x="3075350" y="3045268"/>
            <a:ext cx="859638" cy="53710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" name="TextBox 90"/>
          <p:cNvSpPr txBox="1"/>
          <p:nvPr/>
        </p:nvSpPr>
        <p:spPr>
          <a:xfrm>
            <a:off x="3230513" y="3100281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3" name="Rounded Rectangle 85"/>
          <p:cNvSpPr/>
          <p:nvPr/>
        </p:nvSpPr>
        <p:spPr>
          <a:xfrm>
            <a:off x="311197" y="2962010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Integrity</a:t>
            </a:r>
          </a:p>
        </p:txBody>
      </p:sp>
      <p:cxnSp>
        <p:nvCxnSpPr>
          <p:cNvPr id="74" name="Straight Arrow Connector 8"/>
          <p:cNvCxnSpPr>
            <a:stCxn id="73" idx="3"/>
          </p:cNvCxnSpPr>
          <p:nvPr/>
        </p:nvCxnSpPr>
        <p:spPr>
          <a:xfrm>
            <a:off x="1186440" y="3137619"/>
            <a:ext cx="604509" cy="50933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5" name="TextBox 86"/>
          <p:cNvSpPr txBox="1"/>
          <p:nvPr/>
        </p:nvSpPr>
        <p:spPr>
          <a:xfrm>
            <a:off x="1329704" y="3257829"/>
            <a:ext cx="404048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6" name="Rounded Rectangle 93"/>
          <p:cNvSpPr/>
          <p:nvPr/>
        </p:nvSpPr>
        <p:spPr>
          <a:xfrm>
            <a:off x="173372" y="3445416"/>
            <a:ext cx="920971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Authenticity</a:t>
            </a:r>
          </a:p>
        </p:txBody>
      </p:sp>
      <p:cxnSp>
        <p:nvCxnSpPr>
          <p:cNvPr id="77" name="Straight Arrow Connector 11"/>
          <p:cNvCxnSpPr>
            <a:stCxn id="76" idx="3"/>
            <a:endCxn id="28" idx="1"/>
          </p:cNvCxnSpPr>
          <p:nvPr/>
        </p:nvCxnSpPr>
        <p:spPr>
          <a:xfrm>
            <a:off x="1094343" y="3621025"/>
            <a:ext cx="696607" cy="8733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8" name="TextBox 94"/>
          <p:cNvSpPr txBox="1"/>
          <p:nvPr/>
        </p:nvSpPr>
        <p:spPr>
          <a:xfrm>
            <a:off x="1196865" y="3573016"/>
            <a:ext cx="41043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9" name="Rounded Rectangle 96"/>
          <p:cNvSpPr/>
          <p:nvPr/>
        </p:nvSpPr>
        <p:spPr>
          <a:xfrm>
            <a:off x="107504" y="3941878"/>
            <a:ext cx="805919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 control</a:t>
            </a:r>
          </a:p>
        </p:txBody>
      </p:sp>
      <p:sp>
        <p:nvSpPr>
          <p:cNvPr id="80" name="TextBox 97"/>
          <p:cNvSpPr txBox="1"/>
          <p:nvPr/>
        </p:nvSpPr>
        <p:spPr>
          <a:xfrm>
            <a:off x="1089173" y="3969684"/>
            <a:ext cx="41043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5" name="TextBox 82"/>
          <p:cNvSpPr txBox="1"/>
          <p:nvPr/>
        </p:nvSpPr>
        <p:spPr>
          <a:xfrm>
            <a:off x="3302144" y="2004101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6" name="TextBox 83"/>
          <p:cNvSpPr txBox="1"/>
          <p:nvPr/>
        </p:nvSpPr>
        <p:spPr>
          <a:xfrm>
            <a:off x="3272340" y="2421849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cxnSp>
        <p:nvCxnSpPr>
          <p:cNvPr id="107" name="Straight Arrow Connector 28"/>
          <p:cNvCxnSpPr/>
          <p:nvPr/>
        </p:nvCxnSpPr>
        <p:spPr>
          <a:xfrm flipH="1">
            <a:off x="1893795" y="3883964"/>
            <a:ext cx="212400" cy="143587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8" name="TextBox 37"/>
          <p:cNvSpPr txBox="1"/>
          <p:nvPr/>
        </p:nvSpPr>
        <p:spPr>
          <a:xfrm>
            <a:off x="1558519" y="4482818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0" name="Rounded Rectangle 66"/>
          <p:cNvSpPr/>
          <p:nvPr/>
        </p:nvSpPr>
        <p:spPr>
          <a:xfrm>
            <a:off x="107504" y="2042483"/>
            <a:ext cx="1296144" cy="81045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Publication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Preservation</a:t>
            </a:r>
          </a:p>
        </p:txBody>
      </p:sp>
      <p:cxnSp>
        <p:nvCxnSpPr>
          <p:cNvPr id="111" name="Straight Arrow Connector 79"/>
          <p:cNvCxnSpPr>
            <a:endCxn id="110" idx="0"/>
          </p:cNvCxnSpPr>
          <p:nvPr/>
        </p:nvCxnSpPr>
        <p:spPr>
          <a:xfrm flipH="1">
            <a:off x="755576" y="1556792"/>
            <a:ext cx="288032" cy="4856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6" name="TextBox 80"/>
          <p:cNvSpPr txBox="1"/>
          <p:nvPr/>
        </p:nvSpPr>
        <p:spPr>
          <a:xfrm>
            <a:off x="591036" y="1682635"/>
            <a:ext cx="668596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SubType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44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232321" y="6100175"/>
            <a:ext cx="2306287" cy="62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981075"/>
          </a:xfrm>
        </p:spPr>
        <p:txBody>
          <a:bodyPr>
            <a:normAutofit fontScale="90000"/>
          </a:bodyPr>
          <a:lstStyle/>
          <a:p>
            <a:r>
              <a:rPr lang="de-DE" sz="2800" dirty="0" smtClean="0"/>
              <a:t>Policy Components - </a:t>
            </a:r>
            <a:r>
              <a:rPr lang="de-DE" sz="2800" dirty="0"/>
              <a:t>Conceptual </a:t>
            </a:r>
            <a:r>
              <a:rPr lang="de-DE" sz="2800" dirty="0" smtClean="0"/>
              <a:t>Fundamentals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/>
              <a:t>Policy-based Data Management Concept </a:t>
            </a:r>
            <a:r>
              <a:rPr lang="de-DE" sz="2000" dirty="0" smtClean="0"/>
              <a:t>Graph</a:t>
            </a:r>
            <a:endParaRPr lang="de-DE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28</a:t>
            </a:fld>
            <a:endParaRPr lang="en-US"/>
          </a:p>
        </p:txBody>
      </p:sp>
      <p:cxnSp>
        <p:nvCxnSpPr>
          <p:cNvPr id="4" name="Straight Arrow Connector 13"/>
          <p:cNvCxnSpPr>
            <a:stCxn id="54" idx="0"/>
          </p:cNvCxnSpPr>
          <p:nvPr/>
        </p:nvCxnSpPr>
        <p:spPr>
          <a:xfrm flipV="1">
            <a:off x="8482687" y="2706174"/>
            <a:ext cx="0" cy="72103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" name="Straight Arrow Connector 16"/>
          <p:cNvCxnSpPr/>
          <p:nvPr/>
        </p:nvCxnSpPr>
        <p:spPr>
          <a:xfrm flipV="1">
            <a:off x="819809" y="3861048"/>
            <a:ext cx="943879" cy="25644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Rounded Rectangle 1"/>
          <p:cNvSpPr/>
          <p:nvPr/>
        </p:nvSpPr>
        <p:spPr>
          <a:xfrm>
            <a:off x="3886439" y="1279365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Collection</a:t>
            </a:r>
          </a:p>
        </p:txBody>
      </p:sp>
      <p:sp>
        <p:nvSpPr>
          <p:cNvPr id="7" name="Rounded Rectangle 2"/>
          <p:cNvSpPr/>
          <p:nvPr/>
        </p:nvSpPr>
        <p:spPr>
          <a:xfrm>
            <a:off x="521297" y="1196752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Purpose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232321" y="4758252"/>
            <a:ext cx="1619049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Completeness</a:t>
            </a:r>
          </a:p>
        </p:txBody>
      </p:sp>
      <p:sp>
        <p:nvSpPr>
          <p:cNvPr id="9" name="Rounded Rectangle 5"/>
          <p:cNvSpPr/>
          <p:nvPr/>
        </p:nvSpPr>
        <p:spPr>
          <a:xfrm>
            <a:off x="733736" y="5319842"/>
            <a:ext cx="1483783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Correctness</a:t>
            </a:r>
          </a:p>
        </p:txBody>
      </p:sp>
      <p:sp>
        <p:nvSpPr>
          <p:cNvPr id="10" name="Rounded Rectangle 6"/>
          <p:cNvSpPr/>
          <p:nvPr/>
        </p:nvSpPr>
        <p:spPr>
          <a:xfrm>
            <a:off x="1124827" y="5881430"/>
            <a:ext cx="164793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Consensus</a:t>
            </a:r>
          </a:p>
        </p:txBody>
      </p:sp>
      <p:cxnSp>
        <p:nvCxnSpPr>
          <p:cNvPr id="11" name="Straight Arrow Connector 14"/>
          <p:cNvCxnSpPr>
            <a:stCxn id="7" idx="3"/>
            <a:endCxn id="6" idx="1"/>
          </p:cNvCxnSpPr>
          <p:nvPr/>
        </p:nvCxnSpPr>
        <p:spPr>
          <a:xfrm>
            <a:off x="2005080" y="1372361"/>
            <a:ext cx="1881359" cy="8261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TextBox 9"/>
          <p:cNvSpPr txBox="1"/>
          <p:nvPr/>
        </p:nvSpPr>
        <p:spPr>
          <a:xfrm>
            <a:off x="2589818" y="1326936"/>
            <a:ext cx="6102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13" name="Rounded Rectangle 24"/>
          <p:cNvSpPr/>
          <p:nvPr/>
        </p:nvSpPr>
        <p:spPr>
          <a:xfrm>
            <a:off x="1562103" y="6421475"/>
            <a:ext cx="1483783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Consistency</a:t>
            </a:r>
          </a:p>
        </p:txBody>
      </p:sp>
      <p:cxnSp>
        <p:nvCxnSpPr>
          <p:cNvPr id="14" name="Straight Arrow Connector 26"/>
          <p:cNvCxnSpPr>
            <a:endCxn id="8" idx="0"/>
          </p:cNvCxnSpPr>
          <p:nvPr/>
        </p:nvCxnSpPr>
        <p:spPr>
          <a:xfrm flipH="1">
            <a:off x="1041845" y="3855472"/>
            <a:ext cx="935409" cy="9027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30"/>
          <p:cNvCxnSpPr/>
          <p:nvPr/>
        </p:nvCxnSpPr>
        <p:spPr>
          <a:xfrm flipH="1">
            <a:off x="2422446" y="3883964"/>
            <a:ext cx="116162" cy="199746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ounded Rectangle 33"/>
          <p:cNvSpPr/>
          <p:nvPr/>
        </p:nvSpPr>
        <p:spPr>
          <a:xfrm>
            <a:off x="7283168" y="2354956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Attribute</a:t>
            </a:r>
          </a:p>
        </p:txBody>
      </p:sp>
      <p:cxnSp>
        <p:nvCxnSpPr>
          <p:cNvPr id="17" name="Straight Arrow Connector 35"/>
          <p:cNvCxnSpPr>
            <a:stCxn id="6" idx="3"/>
          </p:cNvCxnSpPr>
          <p:nvPr/>
        </p:nvCxnSpPr>
        <p:spPr>
          <a:xfrm>
            <a:off x="5370222" y="1454974"/>
            <a:ext cx="1922877" cy="91961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36"/>
          <p:cNvSpPr txBox="1"/>
          <p:nvPr/>
        </p:nvSpPr>
        <p:spPr>
          <a:xfrm>
            <a:off x="1029249" y="423345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1977254" y="497170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20" name="Straight Arrow Connector 32"/>
          <p:cNvCxnSpPr/>
          <p:nvPr/>
        </p:nvCxnSpPr>
        <p:spPr>
          <a:xfrm>
            <a:off x="2800054" y="3883964"/>
            <a:ext cx="179353" cy="256310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39"/>
          <p:cNvSpPr txBox="1"/>
          <p:nvPr/>
        </p:nvSpPr>
        <p:spPr>
          <a:xfrm>
            <a:off x="2604268" y="553329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TextBox 40"/>
          <p:cNvSpPr txBox="1"/>
          <p:nvPr/>
        </p:nvSpPr>
        <p:spPr>
          <a:xfrm>
            <a:off x="6157116" y="1807858"/>
            <a:ext cx="39177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23" name="Straight Arrow Connector 42"/>
          <p:cNvCxnSpPr>
            <a:stCxn id="7" idx="2"/>
          </p:cNvCxnSpPr>
          <p:nvPr/>
        </p:nvCxnSpPr>
        <p:spPr>
          <a:xfrm>
            <a:off x="1263188" y="1547970"/>
            <a:ext cx="867571" cy="190367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43"/>
          <p:cNvSpPr txBox="1"/>
          <p:nvPr/>
        </p:nvSpPr>
        <p:spPr>
          <a:xfrm>
            <a:off x="1483894" y="2834763"/>
            <a:ext cx="78385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25" name="Rounded Rectangle 44"/>
          <p:cNvSpPr/>
          <p:nvPr/>
        </p:nvSpPr>
        <p:spPr>
          <a:xfrm>
            <a:off x="3934987" y="3532746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Policy</a:t>
            </a:r>
          </a:p>
        </p:txBody>
      </p:sp>
      <p:cxnSp>
        <p:nvCxnSpPr>
          <p:cNvPr id="26" name="Straight Arrow Connector 46"/>
          <p:cNvCxnSpPr>
            <a:stCxn id="6" idx="2"/>
          </p:cNvCxnSpPr>
          <p:nvPr/>
        </p:nvCxnSpPr>
        <p:spPr>
          <a:xfrm>
            <a:off x="4628331" y="1630583"/>
            <a:ext cx="35287" cy="19021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47"/>
          <p:cNvSpPr txBox="1"/>
          <p:nvPr/>
        </p:nvSpPr>
        <p:spPr>
          <a:xfrm>
            <a:off x="4443062" y="2613088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28" name="Rounded Rectangle 3"/>
          <p:cNvSpPr/>
          <p:nvPr/>
        </p:nvSpPr>
        <p:spPr>
          <a:xfrm>
            <a:off x="1790950" y="3532746"/>
            <a:ext cx="1084626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</a:t>
            </a:r>
          </a:p>
        </p:txBody>
      </p:sp>
      <p:cxnSp>
        <p:nvCxnSpPr>
          <p:cNvPr id="29" name="Straight Arrow Connector 53"/>
          <p:cNvCxnSpPr>
            <a:stCxn id="28" idx="3"/>
            <a:endCxn id="25" idx="1"/>
          </p:cNvCxnSpPr>
          <p:nvPr/>
        </p:nvCxnSpPr>
        <p:spPr>
          <a:xfrm>
            <a:off x="2875576" y="3708355"/>
            <a:ext cx="1059411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54"/>
          <p:cNvSpPr txBox="1"/>
          <p:nvPr/>
        </p:nvSpPr>
        <p:spPr>
          <a:xfrm>
            <a:off x="3026619" y="3582372"/>
            <a:ext cx="706792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31" name="Rounded Rectangle 55"/>
          <p:cNvSpPr/>
          <p:nvPr/>
        </p:nvSpPr>
        <p:spPr>
          <a:xfrm>
            <a:off x="5971959" y="3532746"/>
            <a:ext cx="1022321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Procedure</a:t>
            </a:r>
          </a:p>
        </p:txBody>
      </p:sp>
      <p:cxnSp>
        <p:nvCxnSpPr>
          <p:cNvPr id="32" name="Straight Arrow Connector 57"/>
          <p:cNvCxnSpPr>
            <a:stCxn id="25" idx="3"/>
            <a:endCxn id="31" idx="1"/>
          </p:cNvCxnSpPr>
          <p:nvPr/>
        </p:nvCxnSpPr>
        <p:spPr>
          <a:xfrm>
            <a:off x="5039372" y="3708355"/>
            <a:ext cx="93258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58"/>
          <p:cNvSpPr txBox="1"/>
          <p:nvPr/>
        </p:nvSpPr>
        <p:spPr>
          <a:xfrm>
            <a:off x="5146255" y="3590445"/>
            <a:ext cx="674661" cy="2273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Controls</a:t>
            </a:r>
          </a:p>
        </p:txBody>
      </p:sp>
      <p:cxnSp>
        <p:nvCxnSpPr>
          <p:cNvPr id="34" name="Straight Arrow Connector 60"/>
          <p:cNvCxnSpPr>
            <a:stCxn id="31" idx="3"/>
            <a:endCxn id="54" idx="1"/>
          </p:cNvCxnSpPr>
          <p:nvPr/>
        </p:nvCxnSpPr>
        <p:spPr>
          <a:xfrm>
            <a:off x="6994281" y="3708355"/>
            <a:ext cx="856046" cy="2401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TextBox 61"/>
          <p:cNvSpPr txBox="1"/>
          <p:nvPr/>
        </p:nvSpPr>
        <p:spPr>
          <a:xfrm>
            <a:off x="7104783" y="3587008"/>
            <a:ext cx="614524" cy="22042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40" name="Rounded Rectangle 73"/>
          <p:cNvSpPr/>
          <p:nvPr/>
        </p:nvSpPr>
        <p:spPr>
          <a:xfrm>
            <a:off x="6015391" y="4541406"/>
            <a:ext cx="1013870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Workflow</a:t>
            </a:r>
          </a:p>
        </p:txBody>
      </p:sp>
      <p:cxnSp>
        <p:nvCxnSpPr>
          <p:cNvPr id="46" name="Straight Arrow Connector 87"/>
          <p:cNvCxnSpPr>
            <a:stCxn id="31" idx="2"/>
            <a:endCxn id="40" idx="0"/>
          </p:cNvCxnSpPr>
          <p:nvPr/>
        </p:nvCxnSpPr>
        <p:spPr>
          <a:xfrm>
            <a:off x="6483121" y="3883964"/>
            <a:ext cx="39206" cy="657442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TextBox 88"/>
          <p:cNvSpPr txBox="1"/>
          <p:nvPr/>
        </p:nvSpPr>
        <p:spPr>
          <a:xfrm>
            <a:off x="6396087" y="4011609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48" name="Rounded Rectangle 89"/>
          <p:cNvSpPr/>
          <p:nvPr/>
        </p:nvSpPr>
        <p:spPr>
          <a:xfrm>
            <a:off x="5452702" y="5447076"/>
            <a:ext cx="1542324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cxnSp>
        <p:nvCxnSpPr>
          <p:cNvPr id="49" name="Straight Arrow Connector 91"/>
          <p:cNvCxnSpPr>
            <a:stCxn id="40" idx="2"/>
            <a:endCxn id="48" idx="0"/>
          </p:cNvCxnSpPr>
          <p:nvPr/>
        </p:nvCxnSpPr>
        <p:spPr>
          <a:xfrm flipH="1">
            <a:off x="6223865" y="4892624"/>
            <a:ext cx="298462" cy="554452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0" name="TextBox 92"/>
          <p:cNvSpPr txBox="1"/>
          <p:nvPr/>
        </p:nvSpPr>
        <p:spPr>
          <a:xfrm>
            <a:off x="6176130" y="5012671"/>
            <a:ext cx="62391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Chains</a:t>
            </a:r>
          </a:p>
        </p:txBody>
      </p:sp>
      <p:cxnSp>
        <p:nvCxnSpPr>
          <p:cNvPr id="51" name="Straight Arrow Connector 101"/>
          <p:cNvCxnSpPr>
            <a:stCxn id="48" idx="2"/>
            <a:endCxn id="52" idx="0"/>
          </p:cNvCxnSpPr>
          <p:nvPr/>
        </p:nvCxnSpPr>
        <p:spPr>
          <a:xfrm>
            <a:off x="6223865" y="5798294"/>
            <a:ext cx="489" cy="54872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Rounded Rectangle 102"/>
          <p:cNvSpPr/>
          <p:nvPr/>
        </p:nvSpPr>
        <p:spPr>
          <a:xfrm>
            <a:off x="5453191" y="6347022"/>
            <a:ext cx="1542324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Operation</a:t>
            </a:r>
          </a:p>
        </p:txBody>
      </p:sp>
      <p:sp>
        <p:nvSpPr>
          <p:cNvPr id="53" name="TextBox 103"/>
          <p:cNvSpPr txBox="1"/>
          <p:nvPr/>
        </p:nvSpPr>
        <p:spPr>
          <a:xfrm>
            <a:off x="6051157" y="5923358"/>
            <a:ext cx="360959" cy="24797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54" name="Rounded Rectangle 104"/>
          <p:cNvSpPr/>
          <p:nvPr/>
        </p:nvSpPr>
        <p:spPr>
          <a:xfrm>
            <a:off x="7850326" y="3427206"/>
            <a:ext cx="1264720" cy="610321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Persistent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 Information</a:t>
            </a:r>
          </a:p>
        </p:txBody>
      </p:sp>
      <p:sp>
        <p:nvSpPr>
          <p:cNvPr id="55" name="TextBox 107"/>
          <p:cNvSpPr txBox="1"/>
          <p:nvPr/>
        </p:nvSpPr>
        <p:spPr>
          <a:xfrm>
            <a:off x="8329776" y="2934912"/>
            <a:ext cx="360959" cy="24797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56" name="Rounded Rectangle 108"/>
          <p:cNvSpPr/>
          <p:nvPr/>
        </p:nvSpPr>
        <p:spPr>
          <a:xfrm>
            <a:off x="5183637" y="2338567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Digital Object</a:t>
            </a:r>
          </a:p>
        </p:txBody>
      </p:sp>
      <p:cxnSp>
        <p:nvCxnSpPr>
          <p:cNvPr id="57" name="Straight Arrow Connector 110"/>
          <p:cNvCxnSpPr/>
          <p:nvPr/>
        </p:nvCxnSpPr>
        <p:spPr>
          <a:xfrm>
            <a:off x="4929134" y="1630583"/>
            <a:ext cx="574724" cy="70798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Straight Arrow Connector 112"/>
          <p:cNvCxnSpPr>
            <a:stCxn id="31" idx="0"/>
            <a:endCxn id="56" idx="2"/>
          </p:cNvCxnSpPr>
          <p:nvPr/>
        </p:nvCxnSpPr>
        <p:spPr>
          <a:xfrm flipH="1" flipV="1">
            <a:off x="5735830" y="2689785"/>
            <a:ext cx="747291" cy="8429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TextBox 113"/>
          <p:cNvSpPr txBox="1"/>
          <p:nvPr/>
        </p:nvSpPr>
        <p:spPr>
          <a:xfrm>
            <a:off x="5705953" y="2979876"/>
            <a:ext cx="65767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60" name="TextBox 114"/>
          <p:cNvSpPr txBox="1"/>
          <p:nvPr/>
        </p:nvSpPr>
        <p:spPr>
          <a:xfrm>
            <a:off x="5010437" y="1820436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61" name="Straight Arrow Connector 116"/>
          <p:cNvCxnSpPr>
            <a:stCxn id="56" idx="3"/>
            <a:endCxn id="16" idx="1"/>
          </p:cNvCxnSpPr>
          <p:nvPr/>
        </p:nvCxnSpPr>
        <p:spPr>
          <a:xfrm>
            <a:off x="6288022" y="2514176"/>
            <a:ext cx="995146" cy="1638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TextBox 117"/>
          <p:cNvSpPr txBox="1"/>
          <p:nvPr/>
        </p:nvSpPr>
        <p:spPr>
          <a:xfrm>
            <a:off x="6632504" y="2374593"/>
            <a:ext cx="44764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63" name="Rounded Rectangle 68"/>
          <p:cNvSpPr/>
          <p:nvPr/>
        </p:nvSpPr>
        <p:spPr>
          <a:xfrm>
            <a:off x="2343160" y="1705883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Replication Policy</a:t>
            </a:r>
          </a:p>
        </p:txBody>
      </p:sp>
      <p:sp>
        <p:nvSpPr>
          <p:cNvPr id="64" name="Rounded Rectangle 70"/>
          <p:cNvSpPr/>
          <p:nvPr/>
        </p:nvSpPr>
        <p:spPr>
          <a:xfrm>
            <a:off x="2320241" y="2082611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Checksum Policy</a:t>
            </a:r>
          </a:p>
        </p:txBody>
      </p:sp>
      <p:sp>
        <p:nvSpPr>
          <p:cNvPr id="65" name="Rounded Rectangle 71"/>
          <p:cNvSpPr/>
          <p:nvPr/>
        </p:nvSpPr>
        <p:spPr>
          <a:xfrm>
            <a:off x="2268370" y="2465451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Quota Policy</a:t>
            </a:r>
          </a:p>
        </p:txBody>
      </p:sp>
      <p:sp>
        <p:nvSpPr>
          <p:cNvPr id="66" name="Rounded Rectangle 78"/>
          <p:cNvSpPr/>
          <p:nvPr/>
        </p:nvSpPr>
        <p:spPr>
          <a:xfrm>
            <a:off x="2200107" y="2869659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Policy</a:t>
            </a:r>
          </a:p>
        </p:txBody>
      </p:sp>
      <p:cxnSp>
        <p:nvCxnSpPr>
          <p:cNvPr id="67" name="Straight Arrow Connector 15"/>
          <p:cNvCxnSpPr/>
          <p:nvPr/>
        </p:nvCxnSpPr>
        <p:spPr>
          <a:xfrm>
            <a:off x="3238542" y="1881492"/>
            <a:ext cx="1228499" cy="165125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21"/>
          <p:cNvCxnSpPr>
            <a:stCxn id="65" idx="3"/>
          </p:cNvCxnSpPr>
          <p:nvPr/>
        </p:nvCxnSpPr>
        <p:spPr>
          <a:xfrm>
            <a:off x="3143613" y="2641060"/>
            <a:ext cx="953427" cy="89168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TextBox 84"/>
          <p:cNvSpPr txBox="1"/>
          <p:nvPr/>
        </p:nvSpPr>
        <p:spPr>
          <a:xfrm>
            <a:off x="3258963" y="2763870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cxnSp>
        <p:nvCxnSpPr>
          <p:cNvPr id="70" name="Straight Arrow Connector 18"/>
          <p:cNvCxnSpPr>
            <a:stCxn id="64" idx="3"/>
          </p:cNvCxnSpPr>
          <p:nvPr/>
        </p:nvCxnSpPr>
        <p:spPr>
          <a:xfrm>
            <a:off x="3195484" y="2258220"/>
            <a:ext cx="1111179" cy="12745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Straight Arrow Connector 23"/>
          <p:cNvCxnSpPr>
            <a:stCxn id="66" idx="3"/>
          </p:cNvCxnSpPr>
          <p:nvPr/>
        </p:nvCxnSpPr>
        <p:spPr>
          <a:xfrm>
            <a:off x="3075350" y="3045268"/>
            <a:ext cx="859638" cy="53710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" name="TextBox 90"/>
          <p:cNvSpPr txBox="1"/>
          <p:nvPr/>
        </p:nvSpPr>
        <p:spPr>
          <a:xfrm>
            <a:off x="3230513" y="3100281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3" name="Rounded Rectangle 85"/>
          <p:cNvSpPr/>
          <p:nvPr/>
        </p:nvSpPr>
        <p:spPr>
          <a:xfrm>
            <a:off x="311197" y="2962010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Integrity</a:t>
            </a:r>
          </a:p>
        </p:txBody>
      </p:sp>
      <p:cxnSp>
        <p:nvCxnSpPr>
          <p:cNvPr id="74" name="Straight Arrow Connector 8"/>
          <p:cNvCxnSpPr>
            <a:stCxn id="73" idx="3"/>
          </p:cNvCxnSpPr>
          <p:nvPr/>
        </p:nvCxnSpPr>
        <p:spPr>
          <a:xfrm>
            <a:off x="1186440" y="3137619"/>
            <a:ext cx="604509" cy="50933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5" name="TextBox 86"/>
          <p:cNvSpPr txBox="1"/>
          <p:nvPr/>
        </p:nvSpPr>
        <p:spPr>
          <a:xfrm>
            <a:off x="1329704" y="3257829"/>
            <a:ext cx="404048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6" name="Rounded Rectangle 93"/>
          <p:cNvSpPr/>
          <p:nvPr/>
        </p:nvSpPr>
        <p:spPr>
          <a:xfrm>
            <a:off x="173372" y="3445416"/>
            <a:ext cx="920971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Authenticity</a:t>
            </a:r>
          </a:p>
        </p:txBody>
      </p:sp>
      <p:cxnSp>
        <p:nvCxnSpPr>
          <p:cNvPr id="77" name="Straight Arrow Connector 11"/>
          <p:cNvCxnSpPr>
            <a:stCxn id="76" idx="3"/>
            <a:endCxn id="28" idx="1"/>
          </p:cNvCxnSpPr>
          <p:nvPr/>
        </p:nvCxnSpPr>
        <p:spPr>
          <a:xfrm>
            <a:off x="1094343" y="3621025"/>
            <a:ext cx="696607" cy="8733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8" name="TextBox 94"/>
          <p:cNvSpPr txBox="1"/>
          <p:nvPr/>
        </p:nvSpPr>
        <p:spPr>
          <a:xfrm>
            <a:off x="1196865" y="3573016"/>
            <a:ext cx="41043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9" name="Rounded Rectangle 96"/>
          <p:cNvSpPr/>
          <p:nvPr/>
        </p:nvSpPr>
        <p:spPr>
          <a:xfrm>
            <a:off x="107504" y="3941878"/>
            <a:ext cx="805919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 control</a:t>
            </a:r>
          </a:p>
        </p:txBody>
      </p:sp>
      <p:sp>
        <p:nvSpPr>
          <p:cNvPr id="80" name="TextBox 97"/>
          <p:cNvSpPr txBox="1"/>
          <p:nvPr/>
        </p:nvSpPr>
        <p:spPr>
          <a:xfrm>
            <a:off x="1089173" y="3969684"/>
            <a:ext cx="41043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81" name="Rounded Rectangle 98"/>
          <p:cNvSpPr/>
          <p:nvPr/>
        </p:nvSpPr>
        <p:spPr>
          <a:xfrm>
            <a:off x="7737018" y="4254881"/>
            <a:ext cx="1386044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GetUserACL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99"/>
          <p:cNvSpPr/>
          <p:nvPr/>
        </p:nvSpPr>
        <p:spPr>
          <a:xfrm>
            <a:off x="7737018" y="4738853"/>
            <a:ext cx="1377481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SetDataType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ounded Rectangle 100"/>
          <p:cNvSpPr/>
          <p:nvPr/>
        </p:nvSpPr>
        <p:spPr>
          <a:xfrm>
            <a:off x="7809831" y="5274102"/>
            <a:ext cx="131901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SetQuota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ounded Rectangle 105"/>
          <p:cNvSpPr/>
          <p:nvPr/>
        </p:nvSpPr>
        <p:spPr>
          <a:xfrm>
            <a:off x="7809831" y="5801148"/>
            <a:ext cx="131401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DataObjRepl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ounded Rectangle 109"/>
          <p:cNvSpPr/>
          <p:nvPr/>
        </p:nvSpPr>
        <p:spPr>
          <a:xfrm>
            <a:off x="7510430" y="6300371"/>
            <a:ext cx="161413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SysChksumDataObj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Straight Arrow Connector 41"/>
          <p:cNvCxnSpPr>
            <a:stCxn id="81" idx="1"/>
          </p:cNvCxnSpPr>
          <p:nvPr/>
        </p:nvCxnSpPr>
        <p:spPr>
          <a:xfrm flipH="1">
            <a:off x="6800047" y="4430490"/>
            <a:ext cx="936971" cy="101922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Straight Arrow Connector 49"/>
          <p:cNvCxnSpPr/>
          <p:nvPr/>
        </p:nvCxnSpPr>
        <p:spPr>
          <a:xfrm flipH="1">
            <a:off x="6995026" y="4914462"/>
            <a:ext cx="741992" cy="61883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Arrow Connector 56"/>
          <p:cNvCxnSpPr>
            <a:stCxn id="83" idx="1"/>
            <a:endCxn id="48" idx="3"/>
          </p:cNvCxnSpPr>
          <p:nvPr/>
        </p:nvCxnSpPr>
        <p:spPr>
          <a:xfrm flipH="1">
            <a:off x="6995026" y="5449711"/>
            <a:ext cx="814805" cy="17297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9" name="Straight Arrow Connector 62"/>
          <p:cNvCxnSpPr>
            <a:stCxn id="84" idx="1"/>
          </p:cNvCxnSpPr>
          <p:nvPr/>
        </p:nvCxnSpPr>
        <p:spPr>
          <a:xfrm flipH="1" flipV="1">
            <a:off x="6965306" y="5767495"/>
            <a:ext cx="844525" cy="20926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0" name="Straight Arrow Connector 75"/>
          <p:cNvCxnSpPr>
            <a:stCxn id="85" idx="1"/>
          </p:cNvCxnSpPr>
          <p:nvPr/>
        </p:nvCxnSpPr>
        <p:spPr>
          <a:xfrm flipH="1" flipV="1">
            <a:off x="6800047" y="5798295"/>
            <a:ext cx="710382" cy="67768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1" name="TextBox 118"/>
          <p:cNvSpPr txBox="1"/>
          <p:nvPr/>
        </p:nvSpPr>
        <p:spPr>
          <a:xfrm>
            <a:off x="7080144" y="6152366"/>
            <a:ext cx="404048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2" name="TextBox 119"/>
          <p:cNvSpPr txBox="1"/>
          <p:nvPr/>
        </p:nvSpPr>
        <p:spPr>
          <a:xfrm>
            <a:off x="7180304" y="5789078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3" name="TextBox 125"/>
          <p:cNvSpPr txBox="1"/>
          <p:nvPr/>
        </p:nvSpPr>
        <p:spPr>
          <a:xfrm>
            <a:off x="7181166" y="4630468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4" name="TextBox 126"/>
          <p:cNvSpPr txBox="1"/>
          <p:nvPr/>
        </p:nvSpPr>
        <p:spPr>
          <a:xfrm>
            <a:off x="7206529" y="5013636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5" name="TextBox 127"/>
          <p:cNvSpPr txBox="1"/>
          <p:nvPr/>
        </p:nvSpPr>
        <p:spPr>
          <a:xfrm>
            <a:off x="7214238" y="5403841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5" name="TextBox 82"/>
          <p:cNvSpPr txBox="1"/>
          <p:nvPr/>
        </p:nvSpPr>
        <p:spPr>
          <a:xfrm>
            <a:off x="3302144" y="2004101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6" name="TextBox 83"/>
          <p:cNvSpPr txBox="1"/>
          <p:nvPr/>
        </p:nvSpPr>
        <p:spPr>
          <a:xfrm>
            <a:off x="3272340" y="2421849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cxnSp>
        <p:nvCxnSpPr>
          <p:cNvPr id="107" name="Straight Arrow Connector 28"/>
          <p:cNvCxnSpPr/>
          <p:nvPr/>
        </p:nvCxnSpPr>
        <p:spPr>
          <a:xfrm flipH="1">
            <a:off x="1893795" y="3883964"/>
            <a:ext cx="212400" cy="143587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8" name="TextBox 37"/>
          <p:cNvSpPr txBox="1"/>
          <p:nvPr/>
        </p:nvSpPr>
        <p:spPr>
          <a:xfrm>
            <a:off x="1558519" y="4482818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0" name="Rounded Rectangle 66"/>
          <p:cNvSpPr/>
          <p:nvPr/>
        </p:nvSpPr>
        <p:spPr>
          <a:xfrm>
            <a:off x="107504" y="2042483"/>
            <a:ext cx="1296144" cy="81045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Publication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Preservation</a:t>
            </a:r>
          </a:p>
        </p:txBody>
      </p:sp>
      <p:cxnSp>
        <p:nvCxnSpPr>
          <p:cNvPr id="111" name="Straight Arrow Connector 79"/>
          <p:cNvCxnSpPr>
            <a:endCxn id="110" idx="0"/>
          </p:cNvCxnSpPr>
          <p:nvPr/>
        </p:nvCxnSpPr>
        <p:spPr>
          <a:xfrm flipH="1">
            <a:off x="755576" y="1556792"/>
            <a:ext cx="288032" cy="4856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6" name="TextBox 80"/>
          <p:cNvSpPr txBox="1"/>
          <p:nvPr/>
        </p:nvSpPr>
        <p:spPr>
          <a:xfrm>
            <a:off x="591036" y="1682635"/>
            <a:ext cx="668596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SubType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5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232321" y="6131490"/>
            <a:ext cx="2306287" cy="62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981075"/>
          </a:xfrm>
        </p:spPr>
        <p:txBody>
          <a:bodyPr>
            <a:normAutofit fontScale="90000"/>
          </a:bodyPr>
          <a:lstStyle/>
          <a:p>
            <a:r>
              <a:rPr lang="de-DE" sz="2800" dirty="0" smtClean="0"/>
              <a:t>Policy Components - </a:t>
            </a:r>
            <a:r>
              <a:rPr lang="de-DE" sz="2800" dirty="0"/>
              <a:t>Conceptual </a:t>
            </a:r>
            <a:r>
              <a:rPr lang="de-DE" sz="2800" dirty="0" smtClean="0"/>
              <a:t>Fundamentals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/>
              <a:t>Policy-based Data Management Concept </a:t>
            </a:r>
            <a:r>
              <a:rPr lang="de-DE" sz="2000" dirty="0" smtClean="0"/>
              <a:t>Graph</a:t>
            </a:r>
            <a:endParaRPr lang="de-DE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29</a:t>
            </a:fld>
            <a:endParaRPr lang="en-US"/>
          </a:p>
        </p:txBody>
      </p:sp>
      <p:cxnSp>
        <p:nvCxnSpPr>
          <p:cNvPr id="4" name="Straight Arrow Connector 13"/>
          <p:cNvCxnSpPr>
            <a:stCxn id="54" idx="0"/>
          </p:cNvCxnSpPr>
          <p:nvPr/>
        </p:nvCxnSpPr>
        <p:spPr>
          <a:xfrm flipV="1">
            <a:off x="8482687" y="2706174"/>
            <a:ext cx="0" cy="72103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" name="Straight Arrow Connector 16"/>
          <p:cNvCxnSpPr/>
          <p:nvPr/>
        </p:nvCxnSpPr>
        <p:spPr>
          <a:xfrm flipV="1">
            <a:off x="819809" y="3861048"/>
            <a:ext cx="943879" cy="25644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Rounded Rectangle 1"/>
          <p:cNvSpPr/>
          <p:nvPr/>
        </p:nvSpPr>
        <p:spPr>
          <a:xfrm>
            <a:off x="3886439" y="1279365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Collection</a:t>
            </a:r>
          </a:p>
        </p:txBody>
      </p:sp>
      <p:sp>
        <p:nvSpPr>
          <p:cNvPr id="7" name="Rounded Rectangle 2"/>
          <p:cNvSpPr/>
          <p:nvPr/>
        </p:nvSpPr>
        <p:spPr>
          <a:xfrm>
            <a:off x="521297" y="1196752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Purpose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232321" y="4758252"/>
            <a:ext cx="1619049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Completeness</a:t>
            </a:r>
          </a:p>
        </p:txBody>
      </p:sp>
      <p:sp>
        <p:nvSpPr>
          <p:cNvPr id="9" name="Rounded Rectangle 5"/>
          <p:cNvSpPr/>
          <p:nvPr/>
        </p:nvSpPr>
        <p:spPr>
          <a:xfrm>
            <a:off x="733736" y="5319842"/>
            <a:ext cx="1483783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Correctness</a:t>
            </a:r>
          </a:p>
        </p:txBody>
      </p:sp>
      <p:sp>
        <p:nvSpPr>
          <p:cNvPr id="10" name="Rounded Rectangle 6"/>
          <p:cNvSpPr/>
          <p:nvPr/>
        </p:nvSpPr>
        <p:spPr>
          <a:xfrm>
            <a:off x="1124827" y="5881430"/>
            <a:ext cx="164793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Consensus</a:t>
            </a:r>
          </a:p>
        </p:txBody>
      </p:sp>
      <p:cxnSp>
        <p:nvCxnSpPr>
          <p:cNvPr id="11" name="Straight Arrow Connector 14"/>
          <p:cNvCxnSpPr>
            <a:stCxn id="7" idx="3"/>
            <a:endCxn id="6" idx="1"/>
          </p:cNvCxnSpPr>
          <p:nvPr/>
        </p:nvCxnSpPr>
        <p:spPr>
          <a:xfrm>
            <a:off x="2005080" y="1372361"/>
            <a:ext cx="1881359" cy="8261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TextBox 9"/>
          <p:cNvSpPr txBox="1"/>
          <p:nvPr/>
        </p:nvSpPr>
        <p:spPr>
          <a:xfrm>
            <a:off x="2589818" y="1326936"/>
            <a:ext cx="6102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13" name="Rounded Rectangle 24"/>
          <p:cNvSpPr/>
          <p:nvPr/>
        </p:nvSpPr>
        <p:spPr>
          <a:xfrm>
            <a:off x="1562103" y="6421475"/>
            <a:ext cx="1483783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Consistency</a:t>
            </a:r>
          </a:p>
        </p:txBody>
      </p:sp>
      <p:cxnSp>
        <p:nvCxnSpPr>
          <p:cNvPr id="14" name="Straight Arrow Connector 26"/>
          <p:cNvCxnSpPr>
            <a:endCxn id="8" idx="0"/>
          </p:cNvCxnSpPr>
          <p:nvPr/>
        </p:nvCxnSpPr>
        <p:spPr>
          <a:xfrm flipH="1">
            <a:off x="1041845" y="3855472"/>
            <a:ext cx="935409" cy="9027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30"/>
          <p:cNvCxnSpPr/>
          <p:nvPr/>
        </p:nvCxnSpPr>
        <p:spPr>
          <a:xfrm flipH="1">
            <a:off x="2422446" y="3883964"/>
            <a:ext cx="116162" cy="199746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ounded Rectangle 33"/>
          <p:cNvSpPr/>
          <p:nvPr/>
        </p:nvSpPr>
        <p:spPr>
          <a:xfrm>
            <a:off x="7283168" y="2354956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Attribute</a:t>
            </a:r>
          </a:p>
        </p:txBody>
      </p:sp>
      <p:cxnSp>
        <p:nvCxnSpPr>
          <p:cNvPr id="17" name="Straight Arrow Connector 35"/>
          <p:cNvCxnSpPr>
            <a:stCxn id="6" idx="3"/>
          </p:cNvCxnSpPr>
          <p:nvPr/>
        </p:nvCxnSpPr>
        <p:spPr>
          <a:xfrm>
            <a:off x="5370222" y="1454974"/>
            <a:ext cx="1922877" cy="91961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36"/>
          <p:cNvSpPr txBox="1"/>
          <p:nvPr/>
        </p:nvSpPr>
        <p:spPr>
          <a:xfrm>
            <a:off x="1029249" y="423345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1977254" y="497170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20" name="Straight Arrow Connector 32"/>
          <p:cNvCxnSpPr/>
          <p:nvPr/>
        </p:nvCxnSpPr>
        <p:spPr>
          <a:xfrm>
            <a:off x="2800054" y="3883964"/>
            <a:ext cx="179353" cy="256310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39"/>
          <p:cNvSpPr txBox="1"/>
          <p:nvPr/>
        </p:nvSpPr>
        <p:spPr>
          <a:xfrm>
            <a:off x="2604268" y="553329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TextBox 40"/>
          <p:cNvSpPr txBox="1"/>
          <p:nvPr/>
        </p:nvSpPr>
        <p:spPr>
          <a:xfrm>
            <a:off x="6157116" y="1807858"/>
            <a:ext cx="39177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23" name="Straight Arrow Connector 42"/>
          <p:cNvCxnSpPr>
            <a:stCxn id="7" idx="2"/>
          </p:cNvCxnSpPr>
          <p:nvPr/>
        </p:nvCxnSpPr>
        <p:spPr>
          <a:xfrm>
            <a:off x="1263188" y="1547970"/>
            <a:ext cx="867571" cy="190367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43"/>
          <p:cNvSpPr txBox="1"/>
          <p:nvPr/>
        </p:nvSpPr>
        <p:spPr>
          <a:xfrm>
            <a:off x="1483894" y="2834763"/>
            <a:ext cx="78385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25" name="Rounded Rectangle 44"/>
          <p:cNvSpPr/>
          <p:nvPr/>
        </p:nvSpPr>
        <p:spPr>
          <a:xfrm>
            <a:off x="3934987" y="3532746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Policy</a:t>
            </a:r>
          </a:p>
        </p:txBody>
      </p:sp>
      <p:cxnSp>
        <p:nvCxnSpPr>
          <p:cNvPr id="26" name="Straight Arrow Connector 46"/>
          <p:cNvCxnSpPr>
            <a:stCxn id="6" idx="2"/>
          </p:cNvCxnSpPr>
          <p:nvPr/>
        </p:nvCxnSpPr>
        <p:spPr>
          <a:xfrm>
            <a:off x="4628331" y="1630583"/>
            <a:ext cx="35287" cy="19021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47"/>
          <p:cNvSpPr txBox="1"/>
          <p:nvPr/>
        </p:nvSpPr>
        <p:spPr>
          <a:xfrm>
            <a:off x="4443062" y="2613088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28" name="Rounded Rectangle 3"/>
          <p:cNvSpPr/>
          <p:nvPr/>
        </p:nvSpPr>
        <p:spPr>
          <a:xfrm>
            <a:off x="1790950" y="3532746"/>
            <a:ext cx="1084626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</a:t>
            </a:r>
          </a:p>
        </p:txBody>
      </p:sp>
      <p:cxnSp>
        <p:nvCxnSpPr>
          <p:cNvPr id="29" name="Straight Arrow Connector 53"/>
          <p:cNvCxnSpPr>
            <a:stCxn id="28" idx="3"/>
            <a:endCxn id="25" idx="1"/>
          </p:cNvCxnSpPr>
          <p:nvPr/>
        </p:nvCxnSpPr>
        <p:spPr>
          <a:xfrm>
            <a:off x="2875576" y="3708355"/>
            <a:ext cx="1059411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54"/>
          <p:cNvSpPr txBox="1"/>
          <p:nvPr/>
        </p:nvSpPr>
        <p:spPr>
          <a:xfrm>
            <a:off x="3026619" y="3582372"/>
            <a:ext cx="706792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31" name="Rounded Rectangle 55"/>
          <p:cNvSpPr/>
          <p:nvPr/>
        </p:nvSpPr>
        <p:spPr>
          <a:xfrm>
            <a:off x="5971959" y="3532746"/>
            <a:ext cx="1022321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Procedure</a:t>
            </a:r>
          </a:p>
        </p:txBody>
      </p:sp>
      <p:cxnSp>
        <p:nvCxnSpPr>
          <p:cNvPr id="32" name="Straight Arrow Connector 57"/>
          <p:cNvCxnSpPr>
            <a:stCxn id="25" idx="3"/>
            <a:endCxn id="31" idx="1"/>
          </p:cNvCxnSpPr>
          <p:nvPr/>
        </p:nvCxnSpPr>
        <p:spPr>
          <a:xfrm>
            <a:off x="5039372" y="3708355"/>
            <a:ext cx="93258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58"/>
          <p:cNvSpPr txBox="1"/>
          <p:nvPr/>
        </p:nvSpPr>
        <p:spPr>
          <a:xfrm>
            <a:off x="5146255" y="3590445"/>
            <a:ext cx="674661" cy="2273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Controls</a:t>
            </a:r>
          </a:p>
        </p:txBody>
      </p:sp>
      <p:cxnSp>
        <p:nvCxnSpPr>
          <p:cNvPr id="34" name="Straight Arrow Connector 60"/>
          <p:cNvCxnSpPr>
            <a:stCxn id="31" idx="3"/>
            <a:endCxn id="54" idx="1"/>
          </p:cNvCxnSpPr>
          <p:nvPr/>
        </p:nvCxnSpPr>
        <p:spPr>
          <a:xfrm>
            <a:off x="6994281" y="3708355"/>
            <a:ext cx="856046" cy="2401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TextBox 61"/>
          <p:cNvSpPr txBox="1"/>
          <p:nvPr/>
        </p:nvSpPr>
        <p:spPr>
          <a:xfrm>
            <a:off x="7104783" y="3587008"/>
            <a:ext cx="614524" cy="22042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40" name="Rounded Rectangle 73"/>
          <p:cNvSpPr/>
          <p:nvPr/>
        </p:nvSpPr>
        <p:spPr>
          <a:xfrm>
            <a:off x="6015391" y="4541406"/>
            <a:ext cx="1013870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Workflow</a:t>
            </a:r>
          </a:p>
        </p:txBody>
      </p:sp>
      <p:cxnSp>
        <p:nvCxnSpPr>
          <p:cNvPr id="46" name="Straight Arrow Connector 87"/>
          <p:cNvCxnSpPr>
            <a:stCxn id="31" idx="2"/>
            <a:endCxn id="40" idx="0"/>
          </p:cNvCxnSpPr>
          <p:nvPr/>
        </p:nvCxnSpPr>
        <p:spPr>
          <a:xfrm>
            <a:off x="6483121" y="3883964"/>
            <a:ext cx="39206" cy="657442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TextBox 88"/>
          <p:cNvSpPr txBox="1"/>
          <p:nvPr/>
        </p:nvSpPr>
        <p:spPr>
          <a:xfrm>
            <a:off x="6396087" y="4011609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48" name="Rounded Rectangle 89"/>
          <p:cNvSpPr/>
          <p:nvPr/>
        </p:nvSpPr>
        <p:spPr>
          <a:xfrm>
            <a:off x="5452702" y="5447076"/>
            <a:ext cx="1542324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cxnSp>
        <p:nvCxnSpPr>
          <p:cNvPr id="49" name="Straight Arrow Connector 91"/>
          <p:cNvCxnSpPr>
            <a:stCxn id="40" idx="2"/>
            <a:endCxn id="48" idx="0"/>
          </p:cNvCxnSpPr>
          <p:nvPr/>
        </p:nvCxnSpPr>
        <p:spPr>
          <a:xfrm flipH="1">
            <a:off x="6223865" y="4892624"/>
            <a:ext cx="298462" cy="554452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0" name="TextBox 92"/>
          <p:cNvSpPr txBox="1"/>
          <p:nvPr/>
        </p:nvSpPr>
        <p:spPr>
          <a:xfrm>
            <a:off x="6176130" y="5012671"/>
            <a:ext cx="62391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Chains</a:t>
            </a:r>
          </a:p>
        </p:txBody>
      </p:sp>
      <p:cxnSp>
        <p:nvCxnSpPr>
          <p:cNvPr id="51" name="Straight Arrow Connector 101"/>
          <p:cNvCxnSpPr>
            <a:stCxn id="48" idx="2"/>
            <a:endCxn id="52" idx="0"/>
          </p:cNvCxnSpPr>
          <p:nvPr/>
        </p:nvCxnSpPr>
        <p:spPr>
          <a:xfrm>
            <a:off x="6223865" y="5798294"/>
            <a:ext cx="489" cy="54872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Rounded Rectangle 102"/>
          <p:cNvSpPr/>
          <p:nvPr/>
        </p:nvSpPr>
        <p:spPr>
          <a:xfrm>
            <a:off x="5453191" y="6347022"/>
            <a:ext cx="1542324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Operation</a:t>
            </a:r>
          </a:p>
        </p:txBody>
      </p:sp>
      <p:sp>
        <p:nvSpPr>
          <p:cNvPr id="53" name="TextBox 103"/>
          <p:cNvSpPr txBox="1"/>
          <p:nvPr/>
        </p:nvSpPr>
        <p:spPr>
          <a:xfrm>
            <a:off x="6051157" y="5923358"/>
            <a:ext cx="360959" cy="24797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54" name="Rounded Rectangle 104"/>
          <p:cNvSpPr/>
          <p:nvPr/>
        </p:nvSpPr>
        <p:spPr>
          <a:xfrm>
            <a:off x="7850326" y="3427206"/>
            <a:ext cx="1264720" cy="610321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Persistent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 Information</a:t>
            </a:r>
          </a:p>
        </p:txBody>
      </p:sp>
      <p:sp>
        <p:nvSpPr>
          <p:cNvPr id="55" name="TextBox 107"/>
          <p:cNvSpPr txBox="1"/>
          <p:nvPr/>
        </p:nvSpPr>
        <p:spPr>
          <a:xfrm>
            <a:off x="8329776" y="2934912"/>
            <a:ext cx="360959" cy="24797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56" name="Rounded Rectangle 108"/>
          <p:cNvSpPr/>
          <p:nvPr/>
        </p:nvSpPr>
        <p:spPr>
          <a:xfrm>
            <a:off x="5183637" y="2338567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Digital Object</a:t>
            </a:r>
          </a:p>
        </p:txBody>
      </p:sp>
      <p:cxnSp>
        <p:nvCxnSpPr>
          <p:cNvPr id="57" name="Straight Arrow Connector 110"/>
          <p:cNvCxnSpPr/>
          <p:nvPr/>
        </p:nvCxnSpPr>
        <p:spPr>
          <a:xfrm>
            <a:off x="4929134" y="1630583"/>
            <a:ext cx="574724" cy="70798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Straight Arrow Connector 112"/>
          <p:cNvCxnSpPr>
            <a:stCxn id="31" idx="0"/>
            <a:endCxn id="56" idx="2"/>
          </p:cNvCxnSpPr>
          <p:nvPr/>
        </p:nvCxnSpPr>
        <p:spPr>
          <a:xfrm flipH="1" flipV="1">
            <a:off x="5735830" y="2689785"/>
            <a:ext cx="747291" cy="8429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TextBox 113"/>
          <p:cNvSpPr txBox="1"/>
          <p:nvPr/>
        </p:nvSpPr>
        <p:spPr>
          <a:xfrm>
            <a:off x="5705953" y="2979876"/>
            <a:ext cx="65767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60" name="TextBox 114"/>
          <p:cNvSpPr txBox="1"/>
          <p:nvPr/>
        </p:nvSpPr>
        <p:spPr>
          <a:xfrm>
            <a:off x="5010437" y="1820436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61" name="Straight Arrow Connector 116"/>
          <p:cNvCxnSpPr>
            <a:stCxn id="56" idx="3"/>
            <a:endCxn id="16" idx="1"/>
          </p:cNvCxnSpPr>
          <p:nvPr/>
        </p:nvCxnSpPr>
        <p:spPr>
          <a:xfrm>
            <a:off x="6288022" y="2514176"/>
            <a:ext cx="995146" cy="1638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TextBox 117"/>
          <p:cNvSpPr txBox="1"/>
          <p:nvPr/>
        </p:nvSpPr>
        <p:spPr>
          <a:xfrm>
            <a:off x="6632504" y="2374593"/>
            <a:ext cx="44764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63" name="Rounded Rectangle 68"/>
          <p:cNvSpPr/>
          <p:nvPr/>
        </p:nvSpPr>
        <p:spPr>
          <a:xfrm>
            <a:off x="2343160" y="1705883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Replication Policy</a:t>
            </a:r>
          </a:p>
        </p:txBody>
      </p:sp>
      <p:sp>
        <p:nvSpPr>
          <p:cNvPr id="64" name="Rounded Rectangle 70"/>
          <p:cNvSpPr/>
          <p:nvPr/>
        </p:nvSpPr>
        <p:spPr>
          <a:xfrm>
            <a:off x="2320241" y="2082611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Checksum Policy</a:t>
            </a:r>
          </a:p>
        </p:txBody>
      </p:sp>
      <p:sp>
        <p:nvSpPr>
          <p:cNvPr id="65" name="Rounded Rectangle 71"/>
          <p:cNvSpPr/>
          <p:nvPr/>
        </p:nvSpPr>
        <p:spPr>
          <a:xfrm>
            <a:off x="2268370" y="2465451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Quota Policy</a:t>
            </a:r>
          </a:p>
        </p:txBody>
      </p:sp>
      <p:sp>
        <p:nvSpPr>
          <p:cNvPr id="66" name="Rounded Rectangle 78"/>
          <p:cNvSpPr/>
          <p:nvPr/>
        </p:nvSpPr>
        <p:spPr>
          <a:xfrm>
            <a:off x="2200107" y="2869659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Policy</a:t>
            </a:r>
          </a:p>
        </p:txBody>
      </p:sp>
      <p:cxnSp>
        <p:nvCxnSpPr>
          <p:cNvPr id="67" name="Straight Arrow Connector 15"/>
          <p:cNvCxnSpPr/>
          <p:nvPr/>
        </p:nvCxnSpPr>
        <p:spPr>
          <a:xfrm>
            <a:off x="3238542" y="1881492"/>
            <a:ext cx="1228499" cy="165125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21"/>
          <p:cNvCxnSpPr>
            <a:stCxn id="65" idx="3"/>
          </p:cNvCxnSpPr>
          <p:nvPr/>
        </p:nvCxnSpPr>
        <p:spPr>
          <a:xfrm>
            <a:off x="3143613" y="2641060"/>
            <a:ext cx="953427" cy="89168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TextBox 84"/>
          <p:cNvSpPr txBox="1"/>
          <p:nvPr/>
        </p:nvSpPr>
        <p:spPr>
          <a:xfrm>
            <a:off x="3258963" y="2763870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cxnSp>
        <p:nvCxnSpPr>
          <p:cNvPr id="70" name="Straight Arrow Connector 18"/>
          <p:cNvCxnSpPr>
            <a:stCxn id="64" idx="3"/>
          </p:cNvCxnSpPr>
          <p:nvPr/>
        </p:nvCxnSpPr>
        <p:spPr>
          <a:xfrm>
            <a:off x="3195484" y="2258220"/>
            <a:ext cx="1111179" cy="12745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Straight Arrow Connector 23"/>
          <p:cNvCxnSpPr>
            <a:stCxn id="66" idx="3"/>
          </p:cNvCxnSpPr>
          <p:nvPr/>
        </p:nvCxnSpPr>
        <p:spPr>
          <a:xfrm>
            <a:off x="3075350" y="3045268"/>
            <a:ext cx="859638" cy="53710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" name="TextBox 90"/>
          <p:cNvSpPr txBox="1"/>
          <p:nvPr/>
        </p:nvSpPr>
        <p:spPr>
          <a:xfrm>
            <a:off x="3230513" y="3100281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3" name="Rounded Rectangle 85"/>
          <p:cNvSpPr/>
          <p:nvPr/>
        </p:nvSpPr>
        <p:spPr>
          <a:xfrm>
            <a:off x="311197" y="2962010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Integrity</a:t>
            </a:r>
          </a:p>
        </p:txBody>
      </p:sp>
      <p:cxnSp>
        <p:nvCxnSpPr>
          <p:cNvPr id="74" name="Straight Arrow Connector 8"/>
          <p:cNvCxnSpPr>
            <a:stCxn id="73" idx="3"/>
          </p:cNvCxnSpPr>
          <p:nvPr/>
        </p:nvCxnSpPr>
        <p:spPr>
          <a:xfrm>
            <a:off x="1186440" y="3137619"/>
            <a:ext cx="604509" cy="50933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5" name="TextBox 86"/>
          <p:cNvSpPr txBox="1"/>
          <p:nvPr/>
        </p:nvSpPr>
        <p:spPr>
          <a:xfrm>
            <a:off x="1329704" y="3257829"/>
            <a:ext cx="404048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6" name="Rounded Rectangle 93"/>
          <p:cNvSpPr/>
          <p:nvPr/>
        </p:nvSpPr>
        <p:spPr>
          <a:xfrm>
            <a:off x="173372" y="3445416"/>
            <a:ext cx="920971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Authenticity</a:t>
            </a:r>
          </a:p>
        </p:txBody>
      </p:sp>
      <p:cxnSp>
        <p:nvCxnSpPr>
          <p:cNvPr id="77" name="Straight Arrow Connector 11"/>
          <p:cNvCxnSpPr>
            <a:stCxn id="76" idx="3"/>
            <a:endCxn id="28" idx="1"/>
          </p:cNvCxnSpPr>
          <p:nvPr/>
        </p:nvCxnSpPr>
        <p:spPr>
          <a:xfrm>
            <a:off x="1094343" y="3621025"/>
            <a:ext cx="696607" cy="8733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8" name="TextBox 94"/>
          <p:cNvSpPr txBox="1"/>
          <p:nvPr/>
        </p:nvSpPr>
        <p:spPr>
          <a:xfrm>
            <a:off x="1196865" y="3573016"/>
            <a:ext cx="41043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9" name="Rounded Rectangle 96"/>
          <p:cNvSpPr/>
          <p:nvPr/>
        </p:nvSpPr>
        <p:spPr>
          <a:xfrm>
            <a:off x="107504" y="3941878"/>
            <a:ext cx="805919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 control</a:t>
            </a:r>
          </a:p>
        </p:txBody>
      </p:sp>
      <p:sp>
        <p:nvSpPr>
          <p:cNvPr id="80" name="TextBox 97"/>
          <p:cNvSpPr txBox="1"/>
          <p:nvPr/>
        </p:nvSpPr>
        <p:spPr>
          <a:xfrm>
            <a:off x="1089173" y="3969684"/>
            <a:ext cx="41043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81" name="Rounded Rectangle 98"/>
          <p:cNvSpPr/>
          <p:nvPr/>
        </p:nvSpPr>
        <p:spPr>
          <a:xfrm>
            <a:off x="7737018" y="4254881"/>
            <a:ext cx="1386044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GetUserACL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99"/>
          <p:cNvSpPr/>
          <p:nvPr/>
        </p:nvSpPr>
        <p:spPr>
          <a:xfrm>
            <a:off x="7737018" y="4738853"/>
            <a:ext cx="1377481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SetDataType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ounded Rectangle 100"/>
          <p:cNvSpPr/>
          <p:nvPr/>
        </p:nvSpPr>
        <p:spPr>
          <a:xfrm>
            <a:off x="7809831" y="5274102"/>
            <a:ext cx="131901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SetQuota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ounded Rectangle 105"/>
          <p:cNvSpPr/>
          <p:nvPr/>
        </p:nvSpPr>
        <p:spPr>
          <a:xfrm>
            <a:off x="7809831" y="5801148"/>
            <a:ext cx="131401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DataObjRepl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ounded Rectangle 109"/>
          <p:cNvSpPr/>
          <p:nvPr/>
        </p:nvSpPr>
        <p:spPr>
          <a:xfrm>
            <a:off x="7510430" y="6300371"/>
            <a:ext cx="161413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SysChksumDataObj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Straight Arrow Connector 41"/>
          <p:cNvCxnSpPr>
            <a:stCxn id="81" idx="1"/>
          </p:cNvCxnSpPr>
          <p:nvPr/>
        </p:nvCxnSpPr>
        <p:spPr>
          <a:xfrm flipH="1">
            <a:off x="6800047" y="4430490"/>
            <a:ext cx="936971" cy="101922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Straight Arrow Connector 49"/>
          <p:cNvCxnSpPr/>
          <p:nvPr/>
        </p:nvCxnSpPr>
        <p:spPr>
          <a:xfrm flipH="1">
            <a:off x="6995026" y="4914462"/>
            <a:ext cx="741992" cy="61883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Arrow Connector 56"/>
          <p:cNvCxnSpPr>
            <a:stCxn id="83" idx="1"/>
            <a:endCxn id="48" idx="3"/>
          </p:cNvCxnSpPr>
          <p:nvPr/>
        </p:nvCxnSpPr>
        <p:spPr>
          <a:xfrm flipH="1">
            <a:off x="6995026" y="5449711"/>
            <a:ext cx="814805" cy="17297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9" name="Straight Arrow Connector 62"/>
          <p:cNvCxnSpPr>
            <a:stCxn id="84" idx="1"/>
          </p:cNvCxnSpPr>
          <p:nvPr/>
        </p:nvCxnSpPr>
        <p:spPr>
          <a:xfrm flipH="1" flipV="1">
            <a:off x="6965306" y="5767495"/>
            <a:ext cx="844525" cy="20926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0" name="Straight Arrow Connector 75"/>
          <p:cNvCxnSpPr>
            <a:stCxn id="85" idx="1"/>
          </p:cNvCxnSpPr>
          <p:nvPr/>
        </p:nvCxnSpPr>
        <p:spPr>
          <a:xfrm flipH="1" flipV="1">
            <a:off x="6800047" y="5798295"/>
            <a:ext cx="710382" cy="67768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1" name="TextBox 118"/>
          <p:cNvSpPr txBox="1"/>
          <p:nvPr/>
        </p:nvSpPr>
        <p:spPr>
          <a:xfrm>
            <a:off x="7080144" y="6152366"/>
            <a:ext cx="404048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2" name="TextBox 119"/>
          <p:cNvSpPr txBox="1"/>
          <p:nvPr/>
        </p:nvSpPr>
        <p:spPr>
          <a:xfrm>
            <a:off x="7180304" y="5789078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3" name="TextBox 125"/>
          <p:cNvSpPr txBox="1"/>
          <p:nvPr/>
        </p:nvSpPr>
        <p:spPr>
          <a:xfrm>
            <a:off x="7181166" y="4630468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4" name="TextBox 126"/>
          <p:cNvSpPr txBox="1"/>
          <p:nvPr/>
        </p:nvSpPr>
        <p:spPr>
          <a:xfrm>
            <a:off x="7206529" y="5013636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5" name="TextBox 127"/>
          <p:cNvSpPr txBox="1"/>
          <p:nvPr/>
        </p:nvSpPr>
        <p:spPr>
          <a:xfrm>
            <a:off x="7214238" y="5403841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6" name="Rounded Rectangle 151"/>
          <p:cNvSpPr/>
          <p:nvPr/>
        </p:nvSpPr>
        <p:spPr>
          <a:xfrm>
            <a:off x="5820916" y="1272275"/>
            <a:ext cx="732735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DATA_ID</a:t>
            </a:r>
          </a:p>
        </p:txBody>
      </p:sp>
      <p:sp>
        <p:nvSpPr>
          <p:cNvPr id="97" name="Rounded Rectangle 152"/>
          <p:cNvSpPr/>
          <p:nvPr/>
        </p:nvSpPr>
        <p:spPr>
          <a:xfrm>
            <a:off x="6576132" y="1272275"/>
            <a:ext cx="1219675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DATA_REPL_NUM</a:t>
            </a:r>
          </a:p>
        </p:txBody>
      </p:sp>
      <p:sp>
        <p:nvSpPr>
          <p:cNvPr id="98" name="Rounded Rectangle 153"/>
          <p:cNvSpPr/>
          <p:nvPr/>
        </p:nvSpPr>
        <p:spPr>
          <a:xfrm>
            <a:off x="7850326" y="1278191"/>
            <a:ext cx="127852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DATA_CHECKSUM</a:t>
            </a:r>
          </a:p>
        </p:txBody>
      </p:sp>
      <p:cxnSp>
        <p:nvCxnSpPr>
          <p:cNvPr id="99" name="Straight Arrow Connector 155"/>
          <p:cNvCxnSpPr>
            <a:stCxn id="96" idx="2"/>
          </p:cNvCxnSpPr>
          <p:nvPr/>
        </p:nvCxnSpPr>
        <p:spPr>
          <a:xfrm>
            <a:off x="6187284" y="1623493"/>
            <a:ext cx="1342875" cy="71507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Straight Arrow Connector 158"/>
          <p:cNvCxnSpPr>
            <a:stCxn id="97" idx="2"/>
            <a:endCxn id="16" idx="0"/>
          </p:cNvCxnSpPr>
          <p:nvPr/>
        </p:nvCxnSpPr>
        <p:spPr>
          <a:xfrm>
            <a:off x="7185970" y="1623493"/>
            <a:ext cx="839090" cy="73146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1" name="Straight Arrow Connector 160"/>
          <p:cNvCxnSpPr>
            <a:stCxn id="98" idx="2"/>
          </p:cNvCxnSpPr>
          <p:nvPr/>
        </p:nvCxnSpPr>
        <p:spPr>
          <a:xfrm flipH="1">
            <a:off x="8367241" y="1629409"/>
            <a:ext cx="122347" cy="72554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2" name="TextBox 161"/>
          <p:cNvSpPr txBox="1"/>
          <p:nvPr/>
        </p:nvSpPr>
        <p:spPr>
          <a:xfrm>
            <a:off x="6746802" y="1818966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3" name="TextBox 162"/>
          <p:cNvSpPr txBox="1"/>
          <p:nvPr/>
        </p:nvSpPr>
        <p:spPr>
          <a:xfrm>
            <a:off x="7510430" y="1816429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4" name="TextBox 163"/>
          <p:cNvSpPr txBox="1"/>
          <p:nvPr/>
        </p:nvSpPr>
        <p:spPr>
          <a:xfrm>
            <a:off x="8328232" y="1818966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5" name="TextBox 82"/>
          <p:cNvSpPr txBox="1"/>
          <p:nvPr/>
        </p:nvSpPr>
        <p:spPr>
          <a:xfrm>
            <a:off x="3302144" y="2004101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6" name="TextBox 83"/>
          <p:cNvSpPr txBox="1"/>
          <p:nvPr/>
        </p:nvSpPr>
        <p:spPr>
          <a:xfrm>
            <a:off x="3272340" y="2421849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cxnSp>
        <p:nvCxnSpPr>
          <p:cNvPr id="107" name="Straight Arrow Connector 28"/>
          <p:cNvCxnSpPr/>
          <p:nvPr/>
        </p:nvCxnSpPr>
        <p:spPr>
          <a:xfrm flipH="1">
            <a:off x="1893795" y="3883964"/>
            <a:ext cx="212400" cy="143587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8" name="TextBox 37"/>
          <p:cNvSpPr txBox="1"/>
          <p:nvPr/>
        </p:nvSpPr>
        <p:spPr>
          <a:xfrm>
            <a:off x="1558519" y="4482818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0" name="Rounded Rectangle 66"/>
          <p:cNvSpPr/>
          <p:nvPr/>
        </p:nvSpPr>
        <p:spPr>
          <a:xfrm>
            <a:off x="107504" y="2042483"/>
            <a:ext cx="1296144" cy="81045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Publication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Preservation</a:t>
            </a:r>
          </a:p>
        </p:txBody>
      </p:sp>
      <p:cxnSp>
        <p:nvCxnSpPr>
          <p:cNvPr id="111" name="Straight Arrow Connector 79"/>
          <p:cNvCxnSpPr>
            <a:endCxn id="110" idx="0"/>
          </p:cNvCxnSpPr>
          <p:nvPr/>
        </p:nvCxnSpPr>
        <p:spPr>
          <a:xfrm flipH="1">
            <a:off x="755576" y="1556792"/>
            <a:ext cx="288032" cy="4856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6" name="TextBox 80"/>
          <p:cNvSpPr txBox="1"/>
          <p:nvPr/>
        </p:nvSpPr>
        <p:spPr>
          <a:xfrm>
            <a:off x="591036" y="1682635"/>
            <a:ext cx="668596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SubType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12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3910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On-line course material is provided at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https://dfcweb.datafed.org/idrop-web2/home/link?irodsURI=irods%3A%2F%2Firen2.renci.org%3A1237%2Fdfcmain%2Fhome%2FDFC-public </a:t>
            </a:r>
            <a:endParaRPr lang="en-US" dirty="0" smtClean="0"/>
          </a:p>
          <a:p>
            <a:r>
              <a:rPr lang="en-US" dirty="0" smtClean="0"/>
              <a:t>Click on the arrow by </a:t>
            </a:r>
            <a:r>
              <a:rPr lang="en-US" dirty="0" smtClean="0">
                <a:solidFill>
                  <a:srgbClr val="FF0000"/>
                </a:solidFill>
              </a:rPr>
              <a:t>Policy-course</a:t>
            </a:r>
          </a:p>
          <a:p>
            <a:r>
              <a:rPr lang="en-US" dirty="0" smtClean="0"/>
              <a:t>You will see </a:t>
            </a:r>
          </a:p>
          <a:p>
            <a:pPr lvl="1"/>
            <a:r>
              <a:rPr lang="en-US" dirty="0" smtClean="0"/>
              <a:t>Policy-course-</a:t>
            </a:r>
            <a:r>
              <a:rPr lang="en-US" dirty="0" err="1" smtClean="0"/>
              <a:t>workbook.docx</a:t>
            </a:r>
            <a:endParaRPr lang="en-US" dirty="0" smtClean="0"/>
          </a:p>
          <a:p>
            <a:pPr lvl="1"/>
            <a:r>
              <a:rPr lang="en-US" dirty="0" smtClean="0"/>
              <a:t>Syllabus-INLS624.docx</a:t>
            </a:r>
          </a:p>
          <a:p>
            <a:pPr lvl="1"/>
            <a:r>
              <a:rPr lang="en-US" dirty="0" smtClean="0"/>
              <a:t>Folders for Papers, Rules, Slides, and Videos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3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232321" y="6131490"/>
            <a:ext cx="2306287" cy="621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981075"/>
          </a:xfrm>
        </p:spPr>
        <p:txBody>
          <a:bodyPr>
            <a:normAutofit fontScale="90000"/>
          </a:bodyPr>
          <a:lstStyle/>
          <a:p>
            <a:r>
              <a:rPr lang="de-DE" sz="2800" dirty="0" smtClean="0"/>
              <a:t>Policy Components - </a:t>
            </a:r>
            <a:r>
              <a:rPr lang="de-DE" sz="2800" dirty="0"/>
              <a:t>Conceptual </a:t>
            </a:r>
            <a:r>
              <a:rPr lang="de-DE" sz="2800" dirty="0" smtClean="0"/>
              <a:t>Fundamentals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/>
              <a:t>Policy-based Data Management Concept </a:t>
            </a:r>
            <a:r>
              <a:rPr lang="de-DE" sz="2000" dirty="0" smtClean="0"/>
              <a:t>Graph</a:t>
            </a:r>
            <a:endParaRPr lang="de-DE" dirty="0"/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30</a:t>
            </a:fld>
            <a:endParaRPr lang="en-US"/>
          </a:p>
        </p:txBody>
      </p:sp>
      <p:cxnSp>
        <p:nvCxnSpPr>
          <p:cNvPr id="4" name="Straight Arrow Connector 13"/>
          <p:cNvCxnSpPr>
            <a:stCxn id="54" idx="0"/>
          </p:cNvCxnSpPr>
          <p:nvPr/>
        </p:nvCxnSpPr>
        <p:spPr>
          <a:xfrm flipV="1">
            <a:off x="8482687" y="2706174"/>
            <a:ext cx="0" cy="72103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" name="Straight Arrow Connector 16"/>
          <p:cNvCxnSpPr/>
          <p:nvPr/>
        </p:nvCxnSpPr>
        <p:spPr>
          <a:xfrm flipV="1">
            <a:off x="819809" y="3861048"/>
            <a:ext cx="943879" cy="25644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Rounded Rectangle 1"/>
          <p:cNvSpPr/>
          <p:nvPr/>
        </p:nvSpPr>
        <p:spPr>
          <a:xfrm>
            <a:off x="3886439" y="1279365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Collection</a:t>
            </a:r>
          </a:p>
        </p:txBody>
      </p:sp>
      <p:sp>
        <p:nvSpPr>
          <p:cNvPr id="7" name="Rounded Rectangle 2"/>
          <p:cNvSpPr/>
          <p:nvPr/>
        </p:nvSpPr>
        <p:spPr>
          <a:xfrm>
            <a:off x="521297" y="1196752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Purpose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232321" y="4758252"/>
            <a:ext cx="1619049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Completeness</a:t>
            </a:r>
          </a:p>
        </p:txBody>
      </p:sp>
      <p:sp>
        <p:nvSpPr>
          <p:cNvPr id="9" name="Rounded Rectangle 5"/>
          <p:cNvSpPr/>
          <p:nvPr/>
        </p:nvSpPr>
        <p:spPr>
          <a:xfrm>
            <a:off x="733736" y="5319842"/>
            <a:ext cx="1483783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Correctness</a:t>
            </a:r>
          </a:p>
        </p:txBody>
      </p:sp>
      <p:sp>
        <p:nvSpPr>
          <p:cNvPr id="10" name="Rounded Rectangle 6"/>
          <p:cNvSpPr/>
          <p:nvPr/>
        </p:nvSpPr>
        <p:spPr>
          <a:xfrm>
            <a:off x="1124827" y="5881430"/>
            <a:ext cx="164793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Consensus</a:t>
            </a:r>
          </a:p>
        </p:txBody>
      </p:sp>
      <p:cxnSp>
        <p:nvCxnSpPr>
          <p:cNvPr id="11" name="Straight Arrow Connector 14"/>
          <p:cNvCxnSpPr>
            <a:stCxn id="7" idx="3"/>
            <a:endCxn id="6" idx="1"/>
          </p:cNvCxnSpPr>
          <p:nvPr/>
        </p:nvCxnSpPr>
        <p:spPr>
          <a:xfrm>
            <a:off x="2005080" y="1372361"/>
            <a:ext cx="1881359" cy="8261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TextBox 9"/>
          <p:cNvSpPr txBox="1"/>
          <p:nvPr/>
        </p:nvSpPr>
        <p:spPr>
          <a:xfrm>
            <a:off x="2589818" y="1326936"/>
            <a:ext cx="6102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13" name="Rounded Rectangle 24"/>
          <p:cNvSpPr/>
          <p:nvPr/>
        </p:nvSpPr>
        <p:spPr>
          <a:xfrm>
            <a:off x="1562103" y="6421475"/>
            <a:ext cx="1483783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Consistency</a:t>
            </a:r>
          </a:p>
        </p:txBody>
      </p:sp>
      <p:cxnSp>
        <p:nvCxnSpPr>
          <p:cNvPr id="14" name="Straight Arrow Connector 26"/>
          <p:cNvCxnSpPr>
            <a:endCxn id="8" idx="0"/>
          </p:cNvCxnSpPr>
          <p:nvPr/>
        </p:nvCxnSpPr>
        <p:spPr>
          <a:xfrm flipH="1">
            <a:off x="1041845" y="3855472"/>
            <a:ext cx="935409" cy="9027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30"/>
          <p:cNvCxnSpPr/>
          <p:nvPr/>
        </p:nvCxnSpPr>
        <p:spPr>
          <a:xfrm flipH="1">
            <a:off x="2422446" y="3883964"/>
            <a:ext cx="116162" cy="199746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ounded Rectangle 33"/>
          <p:cNvSpPr/>
          <p:nvPr/>
        </p:nvSpPr>
        <p:spPr>
          <a:xfrm>
            <a:off x="7283168" y="2354956"/>
            <a:ext cx="1483783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Attribute</a:t>
            </a:r>
          </a:p>
        </p:txBody>
      </p:sp>
      <p:cxnSp>
        <p:nvCxnSpPr>
          <p:cNvPr id="17" name="Straight Arrow Connector 35"/>
          <p:cNvCxnSpPr>
            <a:stCxn id="6" idx="3"/>
          </p:cNvCxnSpPr>
          <p:nvPr/>
        </p:nvCxnSpPr>
        <p:spPr>
          <a:xfrm>
            <a:off x="5370222" y="1454974"/>
            <a:ext cx="1922877" cy="91961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36"/>
          <p:cNvSpPr txBox="1"/>
          <p:nvPr/>
        </p:nvSpPr>
        <p:spPr>
          <a:xfrm>
            <a:off x="1029249" y="423345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1977254" y="497170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20" name="Straight Arrow Connector 32"/>
          <p:cNvCxnSpPr/>
          <p:nvPr/>
        </p:nvCxnSpPr>
        <p:spPr>
          <a:xfrm>
            <a:off x="2800054" y="3883964"/>
            <a:ext cx="179353" cy="256310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39"/>
          <p:cNvSpPr txBox="1"/>
          <p:nvPr/>
        </p:nvSpPr>
        <p:spPr>
          <a:xfrm>
            <a:off x="2604268" y="5533296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TextBox 40"/>
          <p:cNvSpPr txBox="1"/>
          <p:nvPr/>
        </p:nvSpPr>
        <p:spPr>
          <a:xfrm>
            <a:off x="6157116" y="1807858"/>
            <a:ext cx="39177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23" name="Straight Arrow Connector 42"/>
          <p:cNvCxnSpPr>
            <a:stCxn id="7" idx="2"/>
          </p:cNvCxnSpPr>
          <p:nvPr/>
        </p:nvCxnSpPr>
        <p:spPr>
          <a:xfrm>
            <a:off x="1263188" y="1547970"/>
            <a:ext cx="867571" cy="190367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43"/>
          <p:cNvSpPr txBox="1"/>
          <p:nvPr/>
        </p:nvSpPr>
        <p:spPr>
          <a:xfrm>
            <a:off x="1483894" y="2834763"/>
            <a:ext cx="78385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25" name="Rounded Rectangle 44"/>
          <p:cNvSpPr/>
          <p:nvPr/>
        </p:nvSpPr>
        <p:spPr>
          <a:xfrm>
            <a:off x="3934987" y="3532746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Policy</a:t>
            </a:r>
          </a:p>
        </p:txBody>
      </p:sp>
      <p:cxnSp>
        <p:nvCxnSpPr>
          <p:cNvPr id="26" name="Straight Arrow Connector 46"/>
          <p:cNvCxnSpPr>
            <a:stCxn id="6" idx="2"/>
          </p:cNvCxnSpPr>
          <p:nvPr/>
        </p:nvCxnSpPr>
        <p:spPr>
          <a:xfrm>
            <a:off x="4628331" y="1630583"/>
            <a:ext cx="35287" cy="19021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47"/>
          <p:cNvSpPr txBox="1"/>
          <p:nvPr/>
        </p:nvSpPr>
        <p:spPr>
          <a:xfrm>
            <a:off x="4443062" y="2613088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28" name="Rounded Rectangle 3"/>
          <p:cNvSpPr/>
          <p:nvPr/>
        </p:nvSpPr>
        <p:spPr>
          <a:xfrm>
            <a:off x="1790950" y="3532746"/>
            <a:ext cx="1084626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</a:t>
            </a:r>
          </a:p>
        </p:txBody>
      </p:sp>
      <p:cxnSp>
        <p:nvCxnSpPr>
          <p:cNvPr id="29" name="Straight Arrow Connector 53"/>
          <p:cNvCxnSpPr>
            <a:stCxn id="28" idx="3"/>
            <a:endCxn id="25" idx="1"/>
          </p:cNvCxnSpPr>
          <p:nvPr/>
        </p:nvCxnSpPr>
        <p:spPr>
          <a:xfrm>
            <a:off x="2875576" y="3708355"/>
            <a:ext cx="1059411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54"/>
          <p:cNvSpPr txBox="1"/>
          <p:nvPr/>
        </p:nvSpPr>
        <p:spPr>
          <a:xfrm>
            <a:off x="3026619" y="3582372"/>
            <a:ext cx="706792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Defines</a:t>
            </a:r>
          </a:p>
        </p:txBody>
      </p:sp>
      <p:sp>
        <p:nvSpPr>
          <p:cNvPr id="31" name="Rounded Rectangle 55"/>
          <p:cNvSpPr/>
          <p:nvPr/>
        </p:nvSpPr>
        <p:spPr>
          <a:xfrm>
            <a:off x="5971959" y="3532746"/>
            <a:ext cx="1022321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Procedure</a:t>
            </a:r>
          </a:p>
        </p:txBody>
      </p:sp>
      <p:cxnSp>
        <p:nvCxnSpPr>
          <p:cNvPr id="32" name="Straight Arrow Connector 57"/>
          <p:cNvCxnSpPr>
            <a:stCxn id="25" idx="3"/>
            <a:endCxn id="31" idx="1"/>
          </p:cNvCxnSpPr>
          <p:nvPr/>
        </p:nvCxnSpPr>
        <p:spPr>
          <a:xfrm>
            <a:off x="5039372" y="3708355"/>
            <a:ext cx="93258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58"/>
          <p:cNvSpPr txBox="1"/>
          <p:nvPr/>
        </p:nvSpPr>
        <p:spPr>
          <a:xfrm>
            <a:off x="5146255" y="3590445"/>
            <a:ext cx="674661" cy="2273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Controls</a:t>
            </a:r>
          </a:p>
        </p:txBody>
      </p:sp>
      <p:cxnSp>
        <p:nvCxnSpPr>
          <p:cNvPr id="34" name="Straight Arrow Connector 60"/>
          <p:cNvCxnSpPr>
            <a:stCxn id="31" idx="3"/>
            <a:endCxn id="54" idx="1"/>
          </p:cNvCxnSpPr>
          <p:nvPr/>
        </p:nvCxnSpPr>
        <p:spPr>
          <a:xfrm>
            <a:off x="6994281" y="3708355"/>
            <a:ext cx="856046" cy="2401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TextBox 61"/>
          <p:cNvSpPr txBox="1"/>
          <p:nvPr/>
        </p:nvSpPr>
        <p:spPr>
          <a:xfrm>
            <a:off x="7104783" y="3587008"/>
            <a:ext cx="614524" cy="22042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36" name="Rounded Rectangle 65"/>
          <p:cNvSpPr/>
          <p:nvPr/>
        </p:nvSpPr>
        <p:spPr>
          <a:xfrm>
            <a:off x="3345034" y="6454269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Action</a:t>
            </a:r>
          </a:p>
        </p:txBody>
      </p:sp>
      <p:sp>
        <p:nvSpPr>
          <p:cNvPr id="37" name="Rounded Rectangle 66"/>
          <p:cNvSpPr/>
          <p:nvPr/>
        </p:nvSpPr>
        <p:spPr>
          <a:xfrm>
            <a:off x="4677685" y="4477744"/>
            <a:ext cx="1143231" cy="81045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Periodic Assessment Criteria Policy</a:t>
            </a:r>
          </a:p>
        </p:txBody>
      </p:sp>
      <p:sp>
        <p:nvSpPr>
          <p:cNvPr id="38" name="Rounded Rectangle 67"/>
          <p:cNvSpPr/>
          <p:nvPr/>
        </p:nvSpPr>
        <p:spPr>
          <a:xfrm>
            <a:off x="3253183" y="4729183"/>
            <a:ext cx="1289186" cy="576585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Policy Enforcement Point</a:t>
            </a:r>
          </a:p>
        </p:txBody>
      </p:sp>
      <p:cxnSp>
        <p:nvCxnSpPr>
          <p:cNvPr id="39" name="Straight Arrow Connector 72"/>
          <p:cNvCxnSpPr>
            <a:stCxn id="36" idx="0"/>
            <a:endCxn id="38" idx="2"/>
          </p:cNvCxnSpPr>
          <p:nvPr/>
        </p:nvCxnSpPr>
        <p:spPr>
          <a:xfrm flipV="1">
            <a:off x="3897227" y="5305768"/>
            <a:ext cx="550" cy="1148501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Rounded Rectangle 73"/>
          <p:cNvSpPr/>
          <p:nvPr/>
        </p:nvSpPr>
        <p:spPr>
          <a:xfrm>
            <a:off x="6015391" y="4541406"/>
            <a:ext cx="1013870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Workflow</a:t>
            </a:r>
          </a:p>
        </p:txBody>
      </p:sp>
      <p:sp>
        <p:nvSpPr>
          <p:cNvPr id="41" name="TextBox 74"/>
          <p:cNvSpPr txBox="1"/>
          <p:nvPr/>
        </p:nvSpPr>
        <p:spPr>
          <a:xfrm>
            <a:off x="3606466" y="5789078"/>
            <a:ext cx="616373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Invokes</a:t>
            </a:r>
          </a:p>
        </p:txBody>
      </p:sp>
      <p:cxnSp>
        <p:nvCxnSpPr>
          <p:cNvPr id="42" name="Straight Arrow Connector 76"/>
          <p:cNvCxnSpPr>
            <a:stCxn id="38" idx="0"/>
          </p:cNvCxnSpPr>
          <p:nvPr/>
        </p:nvCxnSpPr>
        <p:spPr>
          <a:xfrm flipV="1">
            <a:off x="3897777" y="3883964"/>
            <a:ext cx="457487" cy="845218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TextBox 77"/>
          <p:cNvSpPr txBox="1"/>
          <p:nvPr/>
        </p:nvSpPr>
        <p:spPr>
          <a:xfrm>
            <a:off x="3965124" y="4133793"/>
            <a:ext cx="39177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44" name="Straight Arrow Connector 79"/>
          <p:cNvCxnSpPr>
            <a:endCxn id="37" idx="0"/>
          </p:cNvCxnSpPr>
          <p:nvPr/>
        </p:nvCxnSpPr>
        <p:spPr>
          <a:xfrm>
            <a:off x="4677685" y="3883964"/>
            <a:ext cx="571616" cy="59378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extBox 80"/>
          <p:cNvSpPr txBox="1"/>
          <p:nvPr/>
        </p:nvSpPr>
        <p:spPr>
          <a:xfrm>
            <a:off x="4623670" y="4030780"/>
            <a:ext cx="668596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SubType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46" name="Straight Arrow Connector 87"/>
          <p:cNvCxnSpPr>
            <a:stCxn id="31" idx="2"/>
            <a:endCxn id="40" idx="0"/>
          </p:cNvCxnSpPr>
          <p:nvPr/>
        </p:nvCxnSpPr>
        <p:spPr>
          <a:xfrm>
            <a:off x="6483121" y="3883964"/>
            <a:ext cx="39206" cy="657442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TextBox 88"/>
          <p:cNvSpPr txBox="1"/>
          <p:nvPr/>
        </p:nvSpPr>
        <p:spPr>
          <a:xfrm>
            <a:off x="6396087" y="4011609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48" name="Rounded Rectangle 89"/>
          <p:cNvSpPr/>
          <p:nvPr/>
        </p:nvSpPr>
        <p:spPr>
          <a:xfrm>
            <a:off x="5452702" y="5447076"/>
            <a:ext cx="1542324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cxnSp>
        <p:nvCxnSpPr>
          <p:cNvPr id="49" name="Straight Arrow Connector 91"/>
          <p:cNvCxnSpPr>
            <a:stCxn id="40" idx="2"/>
            <a:endCxn id="48" idx="0"/>
          </p:cNvCxnSpPr>
          <p:nvPr/>
        </p:nvCxnSpPr>
        <p:spPr>
          <a:xfrm flipH="1">
            <a:off x="6223865" y="4892624"/>
            <a:ext cx="298462" cy="554452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0" name="TextBox 92"/>
          <p:cNvSpPr txBox="1"/>
          <p:nvPr/>
        </p:nvSpPr>
        <p:spPr>
          <a:xfrm>
            <a:off x="6176130" y="5012671"/>
            <a:ext cx="62391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Chains</a:t>
            </a:r>
          </a:p>
        </p:txBody>
      </p:sp>
      <p:cxnSp>
        <p:nvCxnSpPr>
          <p:cNvPr id="51" name="Straight Arrow Connector 101"/>
          <p:cNvCxnSpPr>
            <a:stCxn id="48" idx="2"/>
            <a:endCxn id="52" idx="0"/>
          </p:cNvCxnSpPr>
          <p:nvPr/>
        </p:nvCxnSpPr>
        <p:spPr>
          <a:xfrm>
            <a:off x="6223865" y="5798294"/>
            <a:ext cx="489" cy="54872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Rounded Rectangle 102"/>
          <p:cNvSpPr/>
          <p:nvPr/>
        </p:nvSpPr>
        <p:spPr>
          <a:xfrm>
            <a:off x="5453191" y="6347022"/>
            <a:ext cx="1542324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Operation</a:t>
            </a:r>
          </a:p>
        </p:txBody>
      </p:sp>
      <p:sp>
        <p:nvSpPr>
          <p:cNvPr id="53" name="TextBox 103"/>
          <p:cNvSpPr txBox="1"/>
          <p:nvPr/>
        </p:nvSpPr>
        <p:spPr>
          <a:xfrm>
            <a:off x="6051157" y="5923358"/>
            <a:ext cx="360959" cy="24797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54" name="Rounded Rectangle 104"/>
          <p:cNvSpPr/>
          <p:nvPr/>
        </p:nvSpPr>
        <p:spPr>
          <a:xfrm>
            <a:off x="7850326" y="3427206"/>
            <a:ext cx="1264720" cy="610321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Persistent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 Information</a:t>
            </a:r>
          </a:p>
        </p:txBody>
      </p:sp>
      <p:sp>
        <p:nvSpPr>
          <p:cNvPr id="55" name="TextBox 107"/>
          <p:cNvSpPr txBox="1"/>
          <p:nvPr/>
        </p:nvSpPr>
        <p:spPr>
          <a:xfrm>
            <a:off x="8329776" y="2934912"/>
            <a:ext cx="360959" cy="24797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56" name="Rounded Rectangle 108"/>
          <p:cNvSpPr/>
          <p:nvPr/>
        </p:nvSpPr>
        <p:spPr>
          <a:xfrm>
            <a:off x="5183637" y="2338567"/>
            <a:ext cx="1104385" cy="35121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Digital Object</a:t>
            </a:r>
          </a:p>
        </p:txBody>
      </p:sp>
      <p:cxnSp>
        <p:nvCxnSpPr>
          <p:cNvPr id="57" name="Straight Arrow Connector 110"/>
          <p:cNvCxnSpPr/>
          <p:nvPr/>
        </p:nvCxnSpPr>
        <p:spPr>
          <a:xfrm>
            <a:off x="4929134" y="1630583"/>
            <a:ext cx="574724" cy="70798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Straight Arrow Connector 112"/>
          <p:cNvCxnSpPr>
            <a:stCxn id="31" idx="0"/>
            <a:endCxn id="56" idx="2"/>
          </p:cNvCxnSpPr>
          <p:nvPr/>
        </p:nvCxnSpPr>
        <p:spPr>
          <a:xfrm flipH="1" flipV="1">
            <a:off x="5735830" y="2689785"/>
            <a:ext cx="747291" cy="8429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TextBox 113"/>
          <p:cNvSpPr txBox="1"/>
          <p:nvPr/>
        </p:nvSpPr>
        <p:spPr>
          <a:xfrm>
            <a:off x="5705953" y="2979876"/>
            <a:ext cx="65767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Updates</a:t>
            </a:r>
          </a:p>
        </p:txBody>
      </p:sp>
      <p:sp>
        <p:nvSpPr>
          <p:cNvPr id="60" name="TextBox 114"/>
          <p:cNvSpPr txBox="1"/>
          <p:nvPr/>
        </p:nvSpPr>
        <p:spPr>
          <a:xfrm>
            <a:off x="5010437" y="1820436"/>
            <a:ext cx="486071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cxnSp>
        <p:nvCxnSpPr>
          <p:cNvPr id="61" name="Straight Arrow Connector 116"/>
          <p:cNvCxnSpPr>
            <a:stCxn id="56" idx="3"/>
            <a:endCxn id="16" idx="1"/>
          </p:cNvCxnSpPr>
          <p:nvPr/>
        </p:nvCxnSpPr>
        <p:spPr>
          <a:xfrm>
            <a:off x="6288022" y="2514176"/>
            <a:ext cx="995146" cy="1638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TextBox 117"/>
          <p:cNvSpPr txBox="1"/>
          <p:nvPr/>
        </p:nvSpPr>
        <p:spPr>
          <a:xfrm>
            <a:off x="6632504" y="2374593"/>
            <a:ext cx="447640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63" name="Rounded Rectangle 68"/>
          <p:cNvSpPr/>
          <p:nvPr/>
        </p:nvSpPr>
        <p:spPr>
          <a:xfrm>
            <a:off x="2343160" y="1705883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Replication Policy</a:t>
            </a:r>
          </a:p>
        </p:txBody>
      </p:sp>
      <p:sp>
        <p:nvSpPr>
          <p:cNvPr id="64" name="Rounded Rectangle 70"/>
          <p:cNvSpPr/>
          <p:nvPr/>
        </p:nvSpPr>
        <p:spPr>
          <a:xfrm>
            <a:off x="2320241" y="2082611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Checksum Policy</a:t>
            </a:r>
          </a:p>
        </p:txBody>
      </p:sp>
      <p:sp>
        <p:nvSpPr>
          <p:cNvPr id="65" name="Rounded Rectangle 71"/>
          <p:cNvSpPr/>
          <p:nvPr/>
        </p:nvSpPr>
        <p:spPr>
          <a:xfrm>
            <a:off x="2268370" y="2465451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Quota Policy</a:t>
            </a:r>
          </a:p>
        </p:txBody>
      </p:sp>
      <p:sp>
        <p:nvSpPr>
          <p:cNvPr id="66" name="Rounded Rectangle 78"/>
          <p:cNvSpPr/>
          <p:nvPr/>
        </p:nvSpPr>
        <p:spPr>
          <a:xfrm>
            <a:off x="2200107" y="2869659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Policy</a:t>
            </a:r>
          </a:p>
        </p:txBody>
      </p:sp>
      <p:cxnSp>
        <p:nvCxnSpPr>
          <p:cNvPr id="67" name="Straight Arrow Connector 15"/>
          <p:cNvCxnSpPr/>
          <p:nvPr/>
        </p:nvCxnSpPr>
        <p:spPr>
          <a:xfrm>
            <a:off x="3238542" y="1881492"/>
            <a:ext cx="1228499" cy="165125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21"/>
          <p:cNvCxnSpPr>
            <a:stCxn id="65" idx="3"/>
          </p:cNvCxnSpPr>
          <p:nvPr/>
        </p:nvCxnSpPr>
        <p:spPr>
          <a:xfrm>
            <a:off x="3143613" y="2641060"/>
            <a:ext cx="953427" cy="89168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TextBox 84"/>
          <p:cNvSpPr txBox="1"/>
          <p:nvPr/>
        </p:nvSpPr>
        <p:spPr>
          <a:xfrm>
            <a:off x="3258963" y="2763870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cxnSp>
        <p:nvCxnSpPr>
          <p:cNvPr id="70" name="Straight Arrow Connector 18"/>
          <p:cNvCxnSpPr>
            <a:stCxn id="64" idx="3"/>
          </p:cNvCxnSpPr>
          <p:nvPr/>
        </p:nvCxnSpPr>
        <p:spPr>
          <a:xfrm>
            <a:off x="3195484" y="2258220"/>
            <a:ext cx="1111179" cy="12745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Straight Arrow Connector 23"/>
          <p:cNvCxnSpPr>
            <a:stCxn id="66" idx="3"/>
          </p:cNvCxnSpPr>
          <p:nvPr/>
        </p:nvCxnSpPr>
        <p:spPr>
          <a:xfrm>
            <a:off x="3075350" y="3045268"/>
            <a:ext cx="859638" cy="53710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" name="TextBox 90"/>
          <p:cNvSpPr txBox="1"/>
          <p:nvPr/>
        </p:nvSpPr>
        <p:spPr>
          <a:xfrm>
            <a:off x="3230513" y="3100281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3" name="Rounded Rectangle 85"/>
          <p:cNvSpPr/>
          <p:nvPr/>
        </p:nvSpPr>
        <p:spPr>
          <a:xfrm>
            <a:off x="311197" y="2962010"/>
            <a:ext cx="87524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Integrity</a:t>
            </a:r>
          </a:p>
        </p:txBody>
      </p:sp>
      <p:cxnSp>
        <p:nvCxnSpPr>
          <p:cNvPr id="74" name="Straight Arrow Connector 8"/>
          <p:cNvCxnSpPr>
            <a:stCxn id="73" idx="3"/>
          </p:cNvCxnSpPr>
          <p:nvPr/>
        </p:nvCxnSpPr>
        <p:spPr>
          <a:xfrm>
            <a:off x="1186440" y="3137619"/>
            <a:ext cx="604509" cy="50933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5" name="TextBox 86"/>
          <p:cNvSpPr txBox="1"/>
          <p:nvPr/>
        </p:nvSpPr>
        <p:spPr>
          <a:xfrm>
            <a:off x="1329704" y="3257829"/>
            <a:ext cx="404048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6" name="Rounded Rectangle 93"/>
          <p:cNvSpPr/>
          <p:nvPr/>
        </p:nvSpPr>
        <p:spPr>
          <a:xfrm>
            <a:off x="173372" y="3445416"/>
            <a:ext cx="920971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Authenticity</a:t>
            </a:r>
          </a:p>
        </p:txBody>
      </p:sp>
      <p:cxnSp>
        <p:nvCxnSpPr>
          <p:cNvPr id="77" name="Straight Arrow Connector 11"/>
          <p:cNvCxnSpPr>
            <a:stCxn id="76" idx="3"/>
            <a:endCxn id="28" idx="1"/>
          </p:cNvCxnSpPr>
          <p:nvPr/>
        </p:nvCxnSpPr>
        <p:spPr>
          <a:xfrm>
            <a:off x="1094343" y="3621025"/>
            <a:ext cx="696607" cy="8733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8" name="TextBox 94"/>
          <p:cNvSpPr txBox="1"/>
          <p:nvPr/>
        </p:nvSpPr>
        <p:spPr>
          <a:xfrm>
            <a:off x="1196865" y="3573016"/>
            <a:ext cx="41043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79" name="Rounded Rectangle 96"/>
          <p:cNvSpPr/>
          <p:nvPr/>
        </p:nvSpPr>
        <p:spPr>
          <a:xfrm>
            <a:off x="107504" y="3941878"/>
            <a:ext cx="805919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 control</a:t>
            </a:r>
          </a:p>
        </p:txBody>
      </p:sp>
      <p:sp>
        <p:nvSpPr>
          <p:cNvPr id="80" name="TextBox 97"/>
          <p:cNvSpPr txBox="1"/>
          <p:nvPr/>
        </p:nvSpPr>
        <p:spPr>
          <a:xfrm>
            <a:off x="1089173" y="3969684"/>
            <a:ext cx="410439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81" name="Rounded Rectangle 98"/>
          <p:cNvSpPr/>
          <p:nvPr/>
        </p:nvSpPr>
        <p:spPr>
          <a:xfrm>
            <a:off x="7737018" y="4254881"/>
            <a:ext cx="1386044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GetUserACL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99"/>
          <p:cNvSpPr/>
          <p:nvPr/>
        </p:nvSpPr>
        <p:spPr>
          <a:xfrm>
            <a:off x="7737018" y="4738853"/>
            <a:ext cx="1377481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SetDataType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ounded Rectangle 100"/>
          <p:cNvSpPr/>
          <p:nvPr/>
        </p:nvSpPr>
        <p:spPr>
          <a:xfrm>
            <a:off x="7809831" y="5274102"/>
            <a:ext cx="131901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SetQuota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ounded Rectangle 105"/>
          <p:cNvSpPr/>
          <p:nvPr/>
        </p:nvSpPr>
        <p:spPr>
          <a:xfrm>
            <a:off x="7809831" y="5801148"/>
            <a:ext cx="131401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DataObjRepl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ounded Rectangle 109"/>
          <p:cNvSpPr/>
          <p:nvPr/>
        </p:nvSpPr>
        <p:spPr>
          <a:xfrm>
            <a:off x="7510430" y="6300371"/>
            <a:ext cx="1614137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SysChksumDataObj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Straight Arrow Connector 41"/>
          <p:cNvCxnSpPr>
            <a:stCxn id="81" idx="1"/>
          </p:cNvCxnSpPr>
          <p:nvPr/>
        </p:nvCxnSpPr>
        <p:spPr>
          <a:xfrm flipH="1">
            <a:off x="6800047" y="4430490"/>
            <a:ext cx="936971" cy="101922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Straight Arrow Connector 49"/>
          <p:cNvCxnSpPr/>
          <p:nvPr/>
        </p:nvCxnSpPr>
        <p:spPr>
          <a:xfrm flipH="1">
            <a:off x="6995026" y="4914462"/>
            <a:ext cx="741992" cy="61883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Arrow Connector 56"/>
          <p:cNvCxnSpPr>
            <a:stCxn id="83" idx="1"/>
            <a:endCxn id="48" idx="3"/>
          </p:cNvCxnSpPr>
          <p:nvPr/>
        </p:nvCxnSpPr>
        <p:spPr>
          <a:xfrm flipH="1">
            <a:off x="6995026" y="5449711"/>
            <a:ext cx="814805" cy="17297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9" name="Straight Arrow Connector 62"/>
          <p:cNvCxnSpPr>
            <a:stCxn id="84" idx="1"/>
          </p:cNvCxnSpPr>
          <p:nvPr/>
        </p:nvCxnSpPr>
        <p:spPr>
          <a:xfrm flipH="1" flipV="1">
            <a:off x="6965306" y="5767495"/>
            <a:ext cx="844525" cy="20926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0" name="Straight Arrow Connector 75"/>
          <p:cNvCxnSpPr>
            <a:stCxn id="85" idx="1"/>
          </p:cNvCxnSpPr>
          <p:nvPr/>
        </p:nvCxnSpPr>
        <p:spPr>
          <a:xfrm flipH="1" flipV="1">
            <a:off x="6800047" y="5798295"/>
            <a:ext cx="710382" cy="67768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1" name="TextBox 118"/>
          <p:cNvSpPr txBox="1"/>
          <p:nvPr/>
        </p:nvSpPr>
        <p:spPr>
          <a:xfrm>
            <a:off x="7080144" y="6152366"/>
            <a:ext cx="404048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2" name="TextBox 119"/>
          <p:cNvSpPr txBox="1"/>
          <p:nvPr/>
        </p:nvSpPr>
        <p:spPr>
          <a:xfrm>
            <a:off x="7180304" y="5789078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3" name="TextBox 125"/>
          <p:cNvSpPr txBox="1"/>
          <p:nvPr/>
        </p:nvSpPr>
        <p:spPr>
          <a:xfrm>
            <a:off x="7181166" y="4630468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4" name="TextBox 126"/>
          <p:cNvSpPr txBox="1"/>
          <p:nvPr/>
        </p:nvSpPr>
        <p:spPr>
          <a:xfrm>
            <a:off x="7206529" y="5013636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5" name="TextBox 127"/>
          <p:cNvSpPr txBox="1"/>
          <p:nvPr/>
        </p:nvSpPr>
        <p:spPr>
          <a:xfrm>
            <a:off x="7214238" y="5403841"/>
            <a:ext cx="375715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96" name="Rounded Rectangle 151"/>
          <p:cNvSpPr/>
          <p:nvPr/>
        </p:nvSpPr>
        <p:spPr>
          <a:xfrm>
            <a:off x="5820916" y="1272275"/>
            <a:ext cx="732735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DATA_ID</a:t>
            </a:r>
          </a:p>
        </p:txBody>
      </p:sp>
      <p:sp>
        <p:nvSpPr>
          <p:cNvPr id="97" name="Rounded Rectangle 152"/>
          <p:cNvSpPr/>
          <p:nvPr/>
        </p:nvSpPr>
        <p:spPr>
          <a:xfrm>
            <a:off x="6576132" y="1272275"/>
            <a:ext cx="1219675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DATA_REPL_NUM</a:t>
            </a:r>
          </a:p>
        </p:txBody>
      </p:sp>
      <p:sp>
        <p:nvSpPr>
          <p:cNvPr id="98" name="Rounded Rectangle 153"/>
          <p:cNvSpPr/>
          <p:nvPr/>
        </p:nvSpPr>
        <p:spPr>
          <a:xfrm>
            <a:off x="7850326" y="1278191"/>
            <a:ext cx="1278522" cy="35121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DATA_CHECKSUM</a:t>
            </a:r>
          </a:p>
        </p:txBody>
      </p:sp>
      <p:cxnSp>
        <p:nvCxnSpPr>
          <p:cNvPr id="99" name="Straight Arrow Connector 155"/>
          <p:cNvCxnSpPr>
            <a:stCxn id="96" idx="2"/>
          </p:cNvCxnSpPr>
          <p:nvPr/>
        </p:nvCxnSpPr>
        <p:spPr>
          <a:xfrm>
            <a:off x="6187284" y="1623493"/>
            <a:ext cx="1342875" cy="71507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Straight Arrow Connector 158"/>
          <p:cNvCxnSpPr>
            <a:stCxn id="97" idx="2"/>
            <a:endCxn id="16" idx="0"/>
          </p:cNvCxnSpPr>
          <p:nvPr/>
        </p:nvCxnSpPr>
        <p:spPr>
          <a:xfrm>
            <a:off x="7185970" y="1623493"/>
            <a:ext cx="839090" cy="73146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1" name="Straight Arrow Connector 160"/>
          <p:cNvCxnSpPr>
            <a:stCxn id="98" idx="2"/>
          </p:cNvCxnSpPr>
          <p:nvPr/>
        </p:nvCxnSpPr>
        <p:spPr>
          <a:xfrm flipH="1">
            <a:off x="8367241" y="1629409"/>
            <a:ext cx="122347" cy="72554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2" name="TextBox 161"/>
          <p:cNvSpPr txBox="1"/>
          <p:nvPr/>
        </p:nvSpPr>
        <p:spPr>
          <a:xfrm>
            <a:off x="6746802" y="1818966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3" name="TextBox 162"/>
          <p:cNvSpPr txBox="1"/>
          <p:nvPr/>
        </p:nvSpPr>
        <p:spPr>
          <a:xfrm>
            <a:off x="7510430" y="1816429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4" name="TextBox 163"/>
          <p:cNvSpPr txBox="1"/>
          <p:nvPr/>
        </p:nvSpPr>
        <p:spPr>
          <a:xfrm>
            <a:off x="8328232" y="1818966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5" name="TextBox 82"/>
          <p:cNvSpPr txBox="1"/>
          <p:nvPr/>
        </p:nvSpPr>
        <p:spPr>
          <a:xfrm>
            <a:off x="3302144" y="2004101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sp>
        <p:nvSpPr>
          <p:cNvPr id="106" name="TextBox 83"/>
          <p:cNvSpPr txBox="1"/>
          <p:nvPr/>
        </p:nvSpPr>
        <p:spPr>
          <a:xfrm>
            <a:off x="3272340" y="2421849"/>
            <a:ext cx="339897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Isa</a:t>
            </a:r>
          </a:p>
        </p:txBody>
      </p:sp>
      <p:cxnSp>
        <p:nvCxnSpPr>
          <p:cNvPr id="107" name="Straight Arrow Connector 28"/>
          <p:cNvCxnSpPr/>
          <p:nvPr/>
        </p:nvCxnSpPr>
        <p:spPr>
          <a:xfrm flipH="1">
            <a:off x="1893795" y="3883964"/>
            <a:ext cx="212400" cy="143587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8" name="TextBox 37"/>
          <p:cNvSpPr txBox="1"/>
          <p:nvPr/>
        </p:nvSpPr>
        <p:spPr>
          <a:xfrm>
            <a:off x="1558519" y="4482818"/>
            <a:ext cx="831224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HasFeature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0" name="Rounded Rectangle 66"/>
          <p:cNvSpPr/>
          <p:nvPr/>
        </p:nvSpPr>
        <p:spPr>
          <a:xfrm>
            <a:off x="107504" y="2042483"/>
            <a:ext cx="1296144" cy="810453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Publication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Preservation</a:t>
            </a:r>
          </a:p>
        </p:txBody>
      </p:sp>
      <p:cxnSp>
        <p:nvCxnSpPr>
          <p:cNvPr id="111" name="Straight Arrow Connector 79"/>
          <p:cNvCxnSpPr>
            <a:endCxn id="110" idx="0"/>
          </p:cNvCxnSpPr>
          <p:nvPr/>
        </p:nvCxnSpPr>
        <p:spPr>
          <a:xfrm flipH="1">
            <a:off x="755576" y="1556792"/>
            <a:ext cx="288032" cy="4856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6" name="TextBox 80"/>
          <p:cNvSpPr txBox="1"/>
          <p:nvPr/>
        </p:nvSpPr>
        <p:spPr>
          <a:xfrm>
            <a:off x="591036" y="1682635"/>
            <a:ext cx="668596" cy="234197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SubType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8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6: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Policies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interactions with users</a:t>
            </a:r>
          </a:p>
          <a:p>
            <a:pPr lvl="1"/>
            <a:r>
              <a:rPr lang="en-US" dirty="0" smtClean="0"/>
              <a:t>Control each user action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Manage interactions with technology</a:t>
            </a:r>
          </a:p>
          <a:p>
            <a:pPr lvl="1"/>
            <a:r>
              <a:rPr lang="en-US" dirty="0" smtClean="0"/>
              <a:t>Control interfaces to versions of technology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Manage properties of the collection</a:t>
            </a:r>
          </a:p>
          <a:p>
            <a:pPr lvl="1"/>
            <a:r>
              <a:rPr lang="en-US" dirty="0" smtClean="0"/>
              <a:t>Enforce management decisions</a:t>
            </a:r>
          </a:p>
          <a:p>
            <a:pPr lvl="1"/>
            <a:r>
              <a:rPr lang="en-US" dirty="0" smtClean="0"/>
              <a:t>Verify collection 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3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Enforcement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Policies can be enforced at:</a:t>
            </a:r>
          </a:p>
          <a:p>
            <a:pPr lvl="1"/>
            <a:r>
              <a:rPr lang="en-US" dirty="0" smtClean="0"/>
              <a:t>Policy Enforcement points</a:t>
            </a:r>
          </a:p>
          <a:p>
            <a:pPr lvl="2"/>
            <a:r>
              <a:rPr lang="en-US" dirty="0" smtClean="0"/>
              <a:t>Typically a management policy</a:t>
            </a:r>
          </a:p>
          <a:p>
            <a:pPr lvl="1"/>
            <a:r>
              <a:rPr lang="en-US" dirty="0" smtClean="0"/>
              <a:t>Periodically </a:t>
            </a:r>
          </a:p>
          <a:p>
            <a:pPr lvl="2"/>
            <a:r>
              <a:rPr lang="en-US" dirty="0" smtClean="0"/>
              <a:t>Typically validation of an assessment criteria</a:t>
            </a:r>
          </a:p>
          <a:p>
            <a:pPr lvl="1"/>
            <a:r>
              <a:rPr lang="en-US" dirty="0" smtClean="0"/>
              <a:t>Interactively</a:t>
            </a:r>
          </a:p>
          <a:p>
            <a:pPr lvl="2"/>
            <a:r>
              <a:rPr lang="en-US" dirty="0" smtClean="0"/>
              <a:t>Typically an administrative function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Different types of enforcement can be used for the same policy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2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Enforcement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1499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iRODS data grid has more than 70 policy enforcement points within the data grid infrastructure</a:t>
            </a:r>
          </a:p>
          <a:p>
            <a:r>
              <a:rPr lang="en-US" sz="1600" dirty="0" smtClean="0"/>
              <a:t>Actions by clients may be trapped at multiple policy enforcement points</a:t>
            </a:r>
          </a:p>
          <a:p>
            <a:r>
              <a:rPr lang="en-US" sz="1600" dirty="0" smtClean="0"/>
              <a:t>The copy of a file within the data grid exercises: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acHostAccessControl		- turn off a site’s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acSetPublicUserPolicy	</a:t>
            </a:r>
            <a:r>
              <a:rPr lang="en-US" sz="1600" dirty="0"/>
              <a:t>	</a:t>
            </a:r>
            <a:r>
              <a:rPr lang="en-US" sz="1600" dirty="0" smtClean="0"/>
              <a:t>- restrict public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acAclPolicy		</a:t>
            </a:r>
            <a:r>
              <a:rPr lang="en-US" sz="1600" dirty="0"/>
              <a:t>	</a:t>
            </a:r>
            <a:r>
              <a:rPr lang="en-US" sz="1600" dirty="0" smtClean="0"/>
              <a:t>- verify access controls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acSetRescSchemeForCreate	- select storage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acRescQuotaPolicy		- check quota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acSetVaultPathPolicy		- define storage path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acPreProcForModifyDataObjMeta	- add file metadata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acPostProcForModifyDataObjMeta	- modify file metadata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acPreprocForDataObjOpen	- modify data location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acPostProcForCreate		- modify data properties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acPostProcForCopy		- create additional files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97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rule can be queued for execution at a later time.</a:t>
            </a:r>
          </a:p>
          <a:p>
            <a:r>
              <a:rPr lang="en-US" dirty="0" smtClean="0"/>
              <a:t>Specify</a:t>
            </a:r>
          </a:p>
          <a:p>
            <a:pPr lvl="1"/>
            <a:r>
              <a:rPr lang="en-US" dirty="0" smtClean="0"/>
              <a:t>When to execute the rule</a:t>
            </a:r>
          </a:p>
          <a:p>
            <a:pPr lvl="1"/>
            <a:r>
              <a:rPr lang="en-US" dirty="0" smtClean="0"/>
              <a:t>How frequently to re-execute</a:t>
            </a:r>
          </a:p>
          <a:p>
            <a:pPr lvl="1"/>
            <a:r>
              <a:rPr lang="en-US" dirty="0" smtClean="0"/>
              <a:t>How many attempts to make</a:t>
            </a:r>
          </a:p>
          <a:p>
            <a:pPr lvl="1"/>
            <a:r>
              <a:rPr lang="en-US" dirty="0" smtClean="0"/>
              <a:t>Where to execute the rule</a:t>
            </a:r>
          </a:p>
          <a:p>
            <a:r>
              <a:rPr lang="en-US" dirty="0" smtClean="0"/>
              <a:t>An example is an integrity check every month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3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can be executed through:</a:t>
            </a:r>
          </a:p>
          <a:p>
            <a:pPr lvl="1"/>
            <a:r>
              <a:rPr lang="en-US" dirty="0" smtClean="0"/>
              <a:t>Cloud-browser</a:t>
            </a:r>
          </a:p>
          <a:p>
            <a:pPr lvl="1"/>
            <a:r>
              <a:rPr lang="en-US" dirty="0" smtClean="0"/>
              <a:t>iDrop-web browser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rule unix shell command</a:t>
            </a:r>
          </a:p>
          <a:p>
            <a:r>
              <a:rPr lang="en-US" dirty="0" smtClean="0"/>
              <a:t>The rule is encapsulated in a file with a “.r” extension and includes</a:t>
            </a:r>
          </a:p>
          <a:p>
            <a:pPr lvl="1"/>
            <a:r>
              <a:rPr lang="en-US" dirty="0" smtClean="0"/>
              <a:t>Workflow written in the iRODS rule language</a:t>
            </a:r>
          </a:p>
          <a:p>
            <a:pPr lvl="1"/>
            <a:r>
              <a:rPr lang="en-US" dirty="0" smtClean="0"/>
              <a:t>Input variables</a:t>
            </a:r>
          </a:p>
          <a:p>
            <a:pPr lvl="1"/>
            <a:r>
              <a:rPr lang="en-US" dirty="0" smtClean="0"/>
              <a:t>Output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5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7: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Policy Components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4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Actionable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standard structure for automating a task</a:t>
            </a:r>
          </a:p>
          <a:p>
            <a:r>
              <a:rPr lang="en-US" dirty="0" smtClean="0"/>
              <a:t>Create procedure that</a:t>
            </a:r>
          </a:p>
          <a:p>
            <a:pPr lvl="1"/>
            <a:r>
              <a:rPr lang="en-US" dirty="0" smtClean="0"/>
              <a:t>Verifies input parameters</a:t>
            </a:r>
          </a:p>
          <a:p>
            <a:pPr lvl="1"/>
            <a:r>
              <a:rPr lang="en-US" dirty="0" smtClean="0"/>
              <a:t>Retrieves information</a:t>
            </a:r>
          </a:p>
          <a:p>
            <a:pPr lvl="1"/>
            <a:r>
              <a:rPr lang="en-US" dirty="0" smtClean="0"/>
              <a:t>Loops over the results</a:t>
            </a:r>
          </a:p>
          <a:p>
            <a:pPr lvl="2"/>
            <a:r>
              <a:rPr lang="en-US" dirty="0" smtClean="0"/>
              <a:t>Tests for a required condition</a:t>
            </a:r>
          </a:p>
          <a:p>
            <a:pPr lvl="2"/>
            <a:r>
              <a:rPr lang="en-US" dirty="0" smtClean="0"/>
              <a:t>Applies processing functions</a:t>
            </a:r>
          </a:p>
          <a:p>
            <a:pPr lvl="2"/>
            <a:r>
              <a:rPr lang="en-US" dirty="0" smtClean="0"/>
              <a:t>Generates a report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18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Basic Rule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877" y="1245899"/>
            <a:ext cx="887712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</a:t>
            </a:r>
            <a:r>
              <a:rPr lang="en-US" dirty="0" smtClean="0"/>
              <a:t>erify input parameters</a:t>
            </a:r>
          </a:p>
          <a:p>
            <a:pPr lvl="1"/>
            <a:r>
              <a:rPr lang="en-US" dirty="0"/>
              <a:t>checkCollInput	</a:t>
            </a:r>
            <a:endParaRPr lang="en-US" dirty="0" smtClean="0"/>
          </a:p>
          <a:p>
            <a:pPr lvl="1"/>
            <a:r>
              <a:rPr lang="en-US" dirty="0" smtClean="0"/>
              <a:t>checkFileInput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checkRescInput</a:t>
            </a:r>
          </a:p>
          <a:p>
            <a:r>
              <a:rPr lang="en-US" dirty="0" smtClean="0"/>
              <a:t>Retrieve information</a:t>
            </a:r>
            <a:endParaRPr lang="en-US" dirty="0"/>
          </a:p>
          <a:p>
            <a:pPr lvl="1"/>
            <a:r>
              <a:rPr lang="en-US" dirty="0" smtClean="0"/>
              <a:t>*Q1 = select DATA_NAME where COLL_NAME =           </a:t>
            </a:r>
            <a:r>
              <a:rPr lang="ru-RU" dirty="0"/>
              <a:t>"</a:t>
            </a:r>
            <a:r>
              <a:rPr lang="en-US" dirty="0" smtClean="0"/>
              <a:t>/lifelibZone/home/rwmoore/foo1</a:t>
            </a:r>
            <a:r>
              <a:rPr lang="ru-RU" dirty="0"/>
              <a:t>"</a:t>
            </a:r>
            <a:endParaRPr lang="en-US" dirty="0" smtClean="0"/>
          </a:p>
          <a:p>
            <a:r>
              <a:rPr lang="en-US" dirty="0" smtClean="0"/>
              <a:t>Loop over results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oreach (*R1 in *Q1) {   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*File = *R1.DATA_NAME;}</a:t>
            </a:r>
          </a:p>
          <a:p>
            <a:r>
              <a:rPr lang="en-US" dirty="0" smtClean="0"/>
              <a:t>Apply conditional test</a:t>
            </a:r>
          </a:p>
          <a:p>
            <a:pPr lvl="1"/>
            <a:r>
              <a:rPr lang="en-US" dirty="0" smtClean="0"/>
              <a:t>If (*File like </a:t>
            </a:r>
            <a:r>
              <a:rPr lang="ru-RU" dirty="0"/>
              <a:t>"</a:t>
            </a:r>
            <a:r>
              <a:rPr lang="en-US" dirty="0" smtClean="0"/>
              <a:t>*.r</a:t>
            </a:r>
            <a:r>
              <a:rPr lang="ru-RU" dirty="0"/>
              <a:t>"</a:t>
            </a:r>
            <a:r>
              <a:rPr lang="en-US" dirty="0" smtClean="0"/>
              <a:t>) {   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9216"/>
            <a:ext cx="7886700" cy="4351338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Policy-course-</a:t>
            </a:r>
            <a:r>
              <a:rPr lang="en-US" dirty="0" err="1"/>
              <a:t>workbook.docx</a:t>
            </a:r>
            <a:endParaRPr lang="en-US" dirty="0"/>
          </a:p>
          <a:p>
            <a:pPr lvl="1"/>
            <a:r>
              <a:rPr lang="en-US" dirty="0" smtClean="0"/>
              <a:t>Contains all of the material for the course.  Each module number corresponds to a chapter</a:t>
            </a:r>
          </a:p>
          <a:p>
            <a:r>
              <a:rPr lang="en-US" sz="2400" dirty="0" smtClean="0"/>
              <a:t>DFC-policy-</a:t>
            </a:r>
            <a:r>
              <a:rPr lang="en-US" sz="2400" dirty="0" err="1" smtClean="0"/>
              <a:t>template.pdf</a:t>
            </a:r>
            <a:endParaRPr lang="en-US" sz="2400" dirty="0" smtClean="0"/>
          </a:p>
          <a:p>
            <a:pPr lvl="1"/>
            <a:r>
              <a:rPr lang="en-US" dirty="0" smtClean="0"/>
              <a:t>Provides requirements for policies for sharing, publication, preservation, protected data, data centers, and management plans</a:t>
            </a:r>
          </a:p>
          <a:p>
            <a:r>
              <a:rPr lang="en-US" sz="2400" dirty="0" smtClean="0"/>
              <a:t>DFC-policy-</a:t>
            </a:r>
            <a:r>
              <a:rPr lang="en-US" sz="2400" dirty="0" err="1" smtClean="0"/>
              <a:t>examples.pdf</a:t>
            </a:r>
            <a:endParaRPr lang="en-US" sz="2400" dirty="0" smtClean="0"/>
          </a:p>
          <a:p>
            <a:pPr lvl="1"/>
            <a:r>
              <a:rPr lang="en-US" dirty="0" smtClean="0"/>
              <a:t>Provides corresponding examples of policies</a:t>
            </a:r>
          </a:p>
          <a:p>
            <a:r>
              <a:rPr lang="en-US" sz="2400" dirty="0" smtClean="0"/>
              <a:t>Microservices4.0Workbook.pdf</a:t>
            </a:r>
          </a:p>
          <a:p>
            <a:pPr lvl="1"/>
            <a:r>
              <a:rPr lang="en-US" dirty="0" smtClean="0"/>
              <a:t>Listing of basic functions (micro-services)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10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1585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Build procedures by concatenating the operations that will be performed.  Example is rule </a:t>
            </a:r>
            <a:r>
              <a:rPr lang="en-US" dirty="0" smtClean="0">
                <a:solidFill>
                  <a:srgbClr val="FF0000"/>
                </a:solidFill>
              </a:rPr>
              <a:t>test-</a:t>
            </a:r>
            <a:r>
              <a:rPr lang="en-US" dirty="0" err="1" smtClean="0">
                <a:solidFill>
                  <a:srgbClr val="FF0000"/>
                </a:solidFill>
              </a:rPr>
              <a:t>userid.r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userIDtest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# find user attributes</a:t>
            </a:r>
          </a:p>
          <a:p>
            <a:pPr marL="457200" lvl="1" indent="0">
              <a:buNone/>
            </a:pPr>
            <a:r>
              <a:rPr lang="en-US" dirty="0"/>
              <a:t>  *User = "$userNameClient";</a:t>
            </a:r>
          </a:p>
          <a:p>
            <a:pPr marL="457200" lvl="1" indent="0">
              <a:buNone/>
            </a:pPr>
            <a:r>
              <a:rPr lang="en-US" dirty="0"/>
              <a:t>  *Q1 = select USER_NAME, USER_ZONE, USER_ID where USER_NAME = '*User';</a:t>
            </a:r>
          </a:p>
          <a:p>
            <a:pPr marL="457200" lvl="1" indent="0">
              <a:buNone/>
            </a:pPr>
            <a:r>
              <a:rPr lang="en-US" dirty="0"/>
              <a:t>  foreach (*R1 in *Q1) {</a:t>
            </a:r>
          </a:p>
          <a:p>
            <a:pPr marL="457200" lvl="1" indent="0">
              <a:buNone/>
            </a:pPr>
            <a:r>
              <a:rPr lang="de-DE" dirty="0"/>
              <a:t>    *</a:t>
            </a:r>
            <a:r>
              <a:rPr lang="de-DE" dirty="0" err="1"/>
              <a:t>Uzone</a:t>
            </a:r>
            <a:r>
              <a:rPr lang="de-DE" dirty="0"/>
              <a:t> = *R1.USER_ZONE;</a:t>
            </a:r>
          </a:p>
          <a:p>
            <a:pPr marL="457200" lvl="1" indent="0">
              <a:buNone/>
            </a:pPr>
            <a:r>
              <a:rPr lang="de-DE" dirty="0"/>
              <a:t>    *Uid = *R1.USER_ID;</a:t>
            </a:r>
          </a:p>
          <a:p>
            <a:pPr marL="457200" lvl="1" indent="0">
              <a:buNone/>
            </a:pPr>
            <a:r>
              <a:rPr lang="de-DE" dirty="0"/>
              <a:t>    </a:t>
            </a:r>
            <a:r>
              <a:rPr lang="de-DE" dirty="0" smtClean="0"/>
              <a:t>writeLine</a:t>
            </a:r>
            <a:r>
              <a:rPr lang="de-DE" dirty="0"/>
              <a:t>("stdout", "*User, *</a:t>
            </a:r>
            <a:r>
              <a:rPr lang="de-DE" dirty="0" err="1"/>
              <a:t>Uzone</a:t>
            </a:r>
            <a:r>
              <a:rPr lang="de-DE" dirty="0"/>
              <a:t>, *Uid");</a:t>
            </a:r>
          </a:p>
          <a:p>
            <a:pPr marL="457200" lvl="1" indent="0">
              <a:buNone/>
            </a:pPr>
            <a:r>
              <a:rPr lang="de-DE" dirty="0"/>
              <a:t>  }</a:t>
            </a:r>
          </a:p>
          <a:p>
            <a:pPr marL="457200" lvl="1" indent="0">
              <a:buNone/>
            </a:pPr>
            <a:r>
              <a:rPr lang="de-DE" dirty="0"/>
              <a:t>}</a:t>
            </a:r>
          </a:p>
          <a:p>
            <a:pPr marL="457200" lvl="1" indent="0">
              <a:buNone/>
            </a:pPr>
            <a:r>
              <a:rPr lang="de-DE" dirty="0"/>
              <a:t>INPUT null</a:t>
            </a:r>
          </a:p>
          <a:p>
            <a:pPr marL="457200" lvl="1" indent="0">
              <a:buNone/>
            </a:pPr>
            <a:r>
              <a:rPr lang="de-DE" dirty="0"/>
              <a:t>OUTPUT ruleExecOut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365125"/>
            <a:ext cx="8520545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LifeTime Library Guest Account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until July 1, 2016</a:t>
            </a:r>
          </a:p>
          <a:p>
            <a:r>
              <a:rPr lang="en-US" dirty="0" smtClean="0"/>
              <a:t>User name				</a:t>
            </a:r>
            <a:r>
              <a:rPr lang="en-US" dirty="0" err="1" smtClean="0"/>
              <a:t>guest</a:t>
            </a:r>
            <a:r>
              <a:rPr lang="en-US" i="1" dirty="0" err="1" smtClean="0"/>
              <a:t>nn</a:t>
            </a:r>
            <a:endParaRPr lang="en-US" i="1" dirty="0" smtClean="0"/>
          </a:p>
          <a:p>
            <a:r>
              <a:rPr lang="en-US" dirty="0" smtClean="0"/>
              <a:t>Password				SIL$621</a:t>
            </a:r>
          </a:p>
          <a:p>
            <a:endParaRPr lang="en-US" dirty="0"/>
          </a:p>
          <a:p>
            <a:r>
              <a:rPr lang="en-US" dirty="0" smtClean="0"/>
              <a:t>URL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http://lifetime-</a:t>
            </a:r>
            <a:r>
              <a:rPr lang="en-US" dirty="0" err="1" smtClean="0"/>
              <a:t>library.ils.unc.edu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46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515350" cy="1325563"/>
          </a:xfrm>
        </p:spPr>
        <p:txBody>
          <a:bodyPr/>
          <a:lstStyle/>
          <a:p>
            <a:r>
              <a:rPr lang="en-US" dirty="0" smtClean="0"/>
              <a:t>Examples of Rule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96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checksum</a:t>
            </a:r>
          </a:p>
          <a:p>
            <a:r>
              <a:rPr lang="en-US" dirty="0" smtClean="0"/>
              <a:t>Replicate a file</a:t>
            </a:r>
          </a:p>
          <a:p>
            <a:r>
              <a:rPr lang="en-US" dirty="0" smtClean="0"/>
              <a:t>Extract metadata</a:t>
            </a:r>
          </a:p>
          <a:p>
            <a:r>
              <a:rPr lang="en-US" dirty="0" smtClean="0"/>
              <a:t>Load metadata</a:t>
            </a:r>
          </a:p>
          <a:p>
            <a:r>
              <a:rPr lang="en-US" dirty="0" smtClean="0"/>
              <a:t>Query metadata</a:t>
            </a:r>
          </a:p>
          <a:p>
            <a:r>
              <a:rPr lang="en-US" dirty="0" smtClean="0"/>
              <a:t>Set access control</a:t>
            </a:r>
          </a:p>
          <a:p>
            <a:r>
              <a:rPr lang="en-US" dirty="0" smtClean="0"/>
              <a:t>Set retention period</a:t>
            </a:r>
          </a:p>
          <a:p>
            <a:r>
              <a:rPr lang="en-US" dirty="0" smtClean="0"/>
              <a:t>Send e-mail</a:t>
            </a:r>
          </a:p>
          <a:p>
            <a:r>
              <a:rPr lang="en-US" dirty="0" smtClean="0"/>
              <a:t>Invoke external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3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</a:t>
            </a: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Manifest Files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1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Manifest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7675" y="1825625"/>
            <a:ext cx="878854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Record status of system in a manifest file</a:t>
            </a:r>
          </a:p>
          <a:p>
            <a:r>
              <a:rPr lang="en-US" dirty="0" smtClean="0"/>
              <a:t>Periodically add status information to the file</a:t>
            </a:r>
          </a:p>
          <a:p>
            <a:r>
              <a:rPr lang="en-US" dirty="0" smtClean="0"/>
              <a:t>Store the manifest in a standard location</a:t>
            </a:r>
          </a:p>
          <a:p>
            <a:endParaRPr lang="en-US" dirty="0"/>
          </a:p>
          <a:p>
            <a:r>
              <a:rPr lang="en-US" dirty="0" smtClean="0"/>
              <a:t>Example rule</a:t>
            </a:r>
          </a:p>
          <a:p>
            <a:pPr lvl="1"/>
            <a:r>
              <a:rPr lang="en-US" dirty="0" smtClean="0"/>
              <a:t>test-manifestSummary.r</a:t>
            </a:r>
          </a:p>
          <a:p>
            <a:pPr lvl="1"/>
            <a:r>
              <a:rPr lang="en-US" dirty="0" smtClean="0"/>
              <a:t>Creates report called Storage in collection called Reports</a:t>
            </a:r>
          </a:p>
          <a:p>
            <a:pPr lvl="1"/>
            <a:r>
              <a:rPr lang="en-US" dirty="0" smtClean="0"/>
              <a:t>Updates the report each time the rule is 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70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39"/>
            <a:ext cx="7886700" cy="51829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Manifest File for Tracking Usage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53" y="500501"/>
            <a:ext cx="8959947" cy="6046135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/>
              <a:t>manifestSummary {</a:t>
            </a:r>
          </a:p>
          <a:p>
            <a:pPr marL="457200" lvl="1" indent="0">
              <a:buNone/>
            </a:pPr>
            <a:r>
              <a:rPr lang="en-US" dirty="0"/>
              <a:t># test-manifestSummary.r</a:t>
            </a:r>
          </a:p>
          <a:p>
            <a:pPr marL="457200" lvl="1" indent="0">
              <a:buNone/>
            </a:pPr>
            <a:r>
              <a:rPr lang="en-US" dirty="0"/>
              <a:t>  *Coll = "/$rodsZoneClient/home/$userNameClient";</a:t>
            </a:r>
          </a:p>
          <a:p>
            <a:pPr marL="457200" lvl="1" indent="0">
              <a:buNone/>
            </a:pPr>
            <a:r>
              <a:rPr lang="en-US" dirty="0"/>
              <a:t>  *LPath = "*Coll/Reports";</a:t>
            </a:r>
          </a:p>
          <a:p>
            <a:pPr marL="457200" lvl="1" indent="0">
              <a:buNone/>
            </a:pPr>
            <a:r>
              <a:rPr lang="en-US" dirty="0"/>
              <a:t>  isColl (*LPath, "stdout", *Status);</a:t>
            </a:r>
          </a:p>
          <a:p>
            <a:pPr marL="457200" lvl="1" indent="0">
              <a:buNone/>
            </a:pPr>
            <a:r>
              <a:rPr lang="en-US" dirty="0"/>
              <a:t>  isData (*LPath, *Manifest, *Status);</a:t>
            </a:r>
          </a:p>
          <a:p>
            <a:pPr marL="457200" lvl="1" indent="0">
              <a:buNone/>
            </a:pPr>
            <a:r>
              <a:rPr lang="en-US" dirty="0"/>
              <a:t>  if (*Status == "0") {</a:t>
            </a:r>
          </a:p>
          <a:p>
            <a:pPr marL="457200" lvl="1" indent="0">
              <a:buNone/>
            </a:pPr>
            <a:r>
              <a:rPr lang="en-US" dirty="0"/>
              <a:t># create manifest file</a:t>
            </a:r>
          </a:p>
          <a:p>
            <a:pPr marL="457200" lvl="1" indent="0">
              <a:buNone/>
            </a:pPr>
            <a:r>
              <a:rPr lang="en-US" dirty="0"/>
              <a:t>    *Lfile = "*LPath/*Manifest";</a:t>
            </a:r>
          </a:p>
          <a:p>
            <a:pPr marL="457200" lvl="1" indent="0">
              <a:buNone/>
            </a:pPr>
            <a:r>
              <a:rPr lang="en-US" dirty="0"/>
              <a:t>    *Dfile = "destRescName=*Res++++forceFlag=";</a:t>
            </a:r>
          </a:p>
          <a:p>
            <a:pPr marL="457200" lvl="1" indent="0">
              <a:buNone/>
            </a:pPr>
            <a:r>
              <a:rPr lang="en-US" dirty="0"/>
              <a:t>    msiDataObjCreate(*Lfile, *Dfile, *L_FD);</a:t>
            </a:r>
          </a:p>
          <a:p>
            <a:pPr marL="457200" lvl="1" indent="0">
              <a:buNone/>
            </a:pPr>
            <a:r>
              <a:rPr lang="en-US" dirty="0"/>
              <a:t>  } else {</a:t>
            </a:r>
          </a:p>
          <a:p>
            <a:pPr marL="457200" lvl="1" indent="0">
              <a:buNone/>
            </a:pPr>
            <a:r>
              <a:rPr lang="en-US" dirty="0"/>
              <a:t>    *Lfile = "*LPath/*Manifest";</a:t>
            </a:r>
          </a:p>
          <a:p>
            <a:pPr marL="457200" lvl="1" indent="0">
              <a:buNone/>
            </a:pPr>
            <a:r>
              <a:rPr lang="en-US" dirty="0"/>
              <a:t>    msiDataObjOpen("objPath=*Lfile", *L_FD);</a:t>
            </a:r>
          </a:p>
          <a:p>
            <a:pPr marL="457200" lvl="1" indent="0">
              <a:buNone/>
            </a:pPr>
            <a:r>
              <a:rPr lang="de-DE" dirty="0"/>
              <a:t>  }</a:t>
            </a:r>
          </a:p>
          <a:p>
            <a:pPr marL="457200" lvl="1" indent="0">
              <a:buNone/>
            </a:pPr>
            <a:r>
              <a:rPr lang="de-DE" dirty="0"/>
              <a:t>  msiDataObjLseek (*L_FD, "0", "SEEK_END", *Status);</a:t>
            </a:r>
          </a:p>
          <a:p>
            <a:pPr marL="457200" lvl="1" indent="0">
              <a:buNone/>
            </a:pPr>
            <a:r>
              <a:rPr lang="de-DE" dirty="0"/>
              <a:t>  msiGetSystemTime (*Tim, "human");</a:t>
            </a:r>
          </a:p>
          <a:p>
            <a:pPr marL="457200" lvl="1" indent="0">
              <a:buNone/>
            </a:pPr>
            <a:r>
              <a:rPr lang="de-DE" dirty="0"/>
              <a:t>  *Q1 = select count(DATA_ID), sum(DATA_SIZE) where COLL_NAME like '*Coll%';</a:t>
            </a:r>
          </a:p>
          <a:p>
            <a:pPr marL="457200" lvl="1" indent="0">
              <a:buNone/>
            </a:pPr>
            <a:r>
              <a:rPr lang="en-US" dirty="0"/>
              <a:t>  foreach(*R1 in *Q1){</a:t>
            </a:r>
          </a:p>
          <a:p>
            <a:pPr marL="457200" lvl="1" indent="0">
              <a:buNone/>
            </a:pPr>
            <a:r>
              <a:rPr lang="pt-BR" dirty="0"/>
              <a:t>    *Num = *R1.DATA_ID;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*</a:t>
            </a:r>
            <a:r>
              <a:rPr lang="en-US" dirty="0"/>
              <a:t>Sum = *R1.DATA_SIZE;</a:t>
            </a:r>
          </a:p>
          <a:p>
            <a:pPr marL="457200" lvl="1" indent="0">
              <a:buNone/>
            </a:pPr>
            <a:r>
              <a:rPr lang="en-US" dirty="0"/>
              <a:t>    *GB = double (*Sum) /1024./1024./1024.;</a:t>
            </a:r>
          </a:p>
          <a:p>
            <a:pPr marL="457200" lvl="1" indent="0">
              <a:buNone/>
            </a:pPr>
            <a:r>
              <a:rPr lang="en-US" dirty="0"/>
              <a:t>    writeLine("*Lfile", "*Tim, For Collection *Coll, Number = *Num, Size = *GB Gigabytes");</a:t>
            </a:r>
          </a:p>
          <a:p>
            <a:pPr marL="457200" lvl="1" indent="0">
              <a:buNone/>
            </a:pPr>
            <a:r>
              <a:rPr lang="de-DE" dirty="0"/>
              <a:t>  }</a:t>
            </a:r>
          </a:p>
          <a:p>
            <a:pPr marL="457200" lvl="1" indent="0">
              <a:buNone/>
            </a:pPr>
            <a:r>
              <a:rPr lang="de-DE" dirty="0"/>
              <a:t>}</a:t>
            </a:r>
          </a:p>
          <a:p>
            <a:pPr marL="457200" lvl="1" indent="0">
              <a:buNone/>
            </a:pPr>
            <a:r>
              <a:rPr lang="de-DE" dirty="0"/>
              <a:t>INPUT *Manifest ="</a:t>
            </a:r>
            <a:r>
              <a:rPr lang="de-DE" smtClean="0"/>
              <a:t>Storage.txt"</a:t>
            </a:r>
            <a:r>
              <a:rPr lang="de-DE" dirty="0"/>
              <a:t>, *Res ="</a:t>
            </a:r>
            <a:r>
              <a:rPr lang="de-DE" dirty="0" err="1"/>
              <a:t>LTLResc</a:t>
            </a:r>
            <a:r>
              <a:rPr lang="de-DE" dirty="0"/>
              <a:t>"</a:t>
            </a:r>
          </a:p>
          <a:p>
            <a:pPr marL="457200" lvl="1" indent="0">
              <a:buNone/>
            </a:pPr>
            <a:r>
              <a:rPr lang="de-DE" dirty="0"/>
              <a:t>OUTPUT ruleExecOut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1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9: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Metadata Analysis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the number of times each metadata attribute occurs in a collection</a:t>
            </a:r>
          </a:p>
          <a:p>
            <a:r>
              <a:rPr lang="en-US" dirty="0" smtClean="0"/>
              <a:t>Compare the count to the number of files in the collection</a:t>
            </a:r>
          </a:p>
          <a:p>
            <a:r>
              <a:rPr lang="en-US" dirty="0" smtClean="0"/>
              <a:t>Write out the information to the 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6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89" y="1503553"/>
            <a:ext cx="884951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metadataCheck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# </a:t>
            </a:r>
            <a:r>
              <a:rPr lang="en-US" sz="1100" dirty="0" smtClean="0"/>
              <a:t>test-</a:t>
            </a:r>
            <a:r>
              <a:rPr lang="en-US" sz="1100" dirty="0" err="1" smtClean="0"/>
              <a:t>metadata.r</a:t>
            </a:r>
            <a:endParaRPr lang="en-US" sz="11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# create a list of all metadata used in a collection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  *Coll = "/$rodsZoneClient/home/$userNameClient%";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  *Metanum.total = str(0);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  *Q = select order(META_DATA_ATTR_NAME) where COLL_NAME like '*Coll';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  foreach (*R in *Q)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    *Metaname = *R.META_DATA_ATTR_NAME;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    *Q1 = select count(META_DATA_ATTR_ID) where COLL_NAME like '*Coll' and META_DATA_ATTR_NAME = '*Metaname';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    foreach (*R1 in *Q1)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      *Num = *R1.META_DATA_ATTR_ID;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      writeLine ("stdout", "Attribute *Metaname appears *Num times");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100" dirty="0"/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100" dirty="0"/>
              <a:t>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100" dirty="0"/>
              <a:t>  *Q1 = select count(DATA_NAME) where COLL_NAME like '*Coll';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100" dirty="0"/>
              <a:t>  foreach (*R1 in *Q1)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1100" dirty="0"/>
              <a:t>    *Num = *R1.DATA_NAME;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100" dirty="0"/>
              <a:t>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100" dirty="0"/>
              <a:t>  writeLine ("stdout", "Number of </a:t>
            </a:r>
            <a:r>
              <a:rPr lang="de-DE" sz="1100" dirty="0" err="1"/>
              <a:t>files</a:t>
            </a:r>
            <a:r>
              <a:rPr lang="de-DE" sz="1100" dirty="0"/>
              <a:t> is *Num");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100" dirty="0"/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100" dirty="0"/>
              <a:t>INPUT null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100" dirty="0"/>
              <a:t>OUTPUT ruleExecOut</a:t>
            </a: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1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10: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Track Access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8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365125"/>
            <a:ext cx="8520545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LifeTime Library Guest Account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until July 1, 2016</a:t>
            </a:r>
          </a:p>
          <a:p>
            <a:r>
              <a:rPr lang="en-US" dirty="0" smtClean="0"/>
              <a:t>User name				</a:t>
            </a:r>
            <a:r>
              <a:rPr lang="en-US" dirty="0" err="1" smtClean="0"/>
              <a:t>guest</a:t>
            </a:r>
            <a:r>
              <a:rPr lang="en-US" i="1" dirty="0" err="1" smtClean="0"/>
              <a:t>nn</a:t>
            </a:r>
            <a:endParaRPr lang="en-US" i="1" dirty="0" smtClean="0"/>
          </a:p>
          <a:p>
            <a:r>
              <a:rPr lang="en-US" dirty="0" smtClean="0"/>
              <a:t>Password				SIL$621</a:t>
            </a:r>
          </a:p>
          <a:p>
            <a:endParaRPr lang="en-US" dirty="0"/>
          </a:p>
          <a:p>
            <a:r>
              <a:rPr lang="en-US" dirty="0" smtClean="0"/>
              <a:t>URL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http://lifetime-</a:t>
            </a:r>
            <a:r>
              <a:rPr lang="en-US" dirty="0" err="1" smtClean="0"/>
              <a:t>library.ils.unc.edu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75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persons who have access to a collection</a:t>
            </a:r>
          </a:p>
          <a:p>
            <a:r>
              <a:rPr lang="en-US" dirty="0" smtClean="0"/>
              <a:t>Count the number of ways they have been granted access</a:t>
            </a:r>
          </a:p>
          <a:p>
            <a:pPr lvl="1"/>
            <a:r>
              <a:rPr lang="en-US" dirty="0" smtClean="0"/>
              <a:t>Direct access </a:t>
            </a:r>
          </a:p>
          <a:p>
            <a:pPr lvl="1"/>
            <a:r>
              <a:rPr lang="en-US" dirty="0" smtClean="0"/>
              <a:t>Group access</a:t>
            </a:r>
          </a:p>
          <a:p>
            <a:r>
              <a:rPr lang="en-US" dirty="0" smtClean="0"/>
              <a:t>Note inheritance was set on the home directory </a:t>
            </a:r>
          </a:p>
          <a:p>
            <a:pPr lvl="1"/>
            <a:r>
              <a:rPr lang="en-US" dirty="0" smtClean="0"/>
              <a:t>System administrator has access to guest accounts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0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6294"/>
            <a:ext cx="7886700" cy="766756"/>
          </a:xfrm>
        </p:spPr>
        <p:txBody>
          <a:bodyPr/>
          <a:lstStyle/>
          <a:p>
            <a:r>
              <a:rPr lang="en-US" dirty="0" smtClean="0"/>
              <a:t>Check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03049"/>
            <a:ext cx="9144000" cy="5116467"/>
          </a:xfrm>
        </p:spPr>
        <p:txBody>
          <a:bodyPr numCol="2" spcCol="274320"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listAccess {</a:t>
            </a:r>
          </a:p>
          <a:p>
            <a:pPr marL="0" indent="0">
              <a:buNone/>
            </a:pPr>
            <a:r>
              <a:rPr lang="en-US" dirty="0"/>
              <a:t># rule is test-listAccess.r</a:t>
            </a:r>
          </a:p>
          <a:p>
            <a:pPr marL="0" indent="0">
              <a:buNone/>
            </a:pPr>
            <a:r>
              <a:rPr lang="en-US" dirty="0"/>
              <a:t># Identify users who have access to a collection</a:t>
            </a:r>
          </a:p>
          <a:p>
            <a:pPr marL="0" indent="0">
              <a:buNone/>
            </a:pPr>
            <a:r>
              <a:rPr lang="en-US" dirty="0"/>
              <a:t>  *Coll = "/$rodsZoneClient/home/$userNameClient/*RelColl";</a:t>
            </a:r>
          </a:p>
          <a:p>
            <a:pPr marL="0" indent="0">
              <a:buNone/>
            </a:pPr>
            <a:r>
              <a:rPr lang="en-US" dirty="0"/>
              <a:t>  writeLine("stdout", "Name            Number of entries");</a:t>
            </a:r>
          </a:p>
          <a:p>
            <a:pPr marL="0" indent="0">
              <a:buNone/>
            </a:pPr>
            <a:r>
              <a:rPr lang="en-US" dirty="0"/>
              <a:t>  *</a:t>
            </a:r>
            <a:r>
              <a:rPr lang="en-US" dirty="0" err="1"/>
              <a:t>lacc.totalPersons</a:t>
            </a:r>
            <a:r>
              <a:rPr lang="en-US" dirty="0"/>
              <a:t> = str(0);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isColl </a:t>
            </a:r>
            <a:r>
              <a:rPr lang="en-US" dirty="0"/>
              <a:t>(*</a:t>
            </a:r>
            <a:r>
              <a:rPr lang="en-US" dirty="0" smtClean="0"/>
              <a:t>Coll</a:t>
            </a:r>
            <a:r>
              <a:rPr lang="en-US"/>
              <a:t>, "</a:t>
            </a:r>
            <a:r>
              <a:rPr lang="en-US" smtClean="0"/>
              <a:t>stdout</a:t>
            </a:r>
            <a:r>
              <a:rPr lang="en-US"/>
              <a:t>", </a:t>
            </a:r>
            <a:r>
              <a:rPr lang="en-US" dirty="0" smtClean="0"/>
              <a:t>*Stat)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*Q1 = select DATA_NAME, DATA_ID where COLL_NAME = '*Coll';</a:t>
            </a:r>
          </a:p>
          <a:p>
            <a:pPr marL="0" indent="0">
              <a:buNone/>
            </a:pPr>
            <a:r>
              <a:rPr lang="en-US" dirty="0"/>
              <a:t>  foreach (*R1 in *Q1) {</a:t>
            </a:r>
          </a:p>
          <a:p>
            <a:pPr marL="0" indent="0">
              <a:buNone/>
            </a:pPr>
            <a:r>
              <a:rPr lang="en-US" dirty="0"/>
              <a:t>    *File = *R1.DATA_NAME;</a:t>
            </a:r>
          </a:p>
          <a:p>
            <a:pPr marL="0" indent="0">
              <a:buNone/>
            </a:pPr>
            <a:r>
              <a:rPr lang="de-DE" dirty="0"/>
              <a:t>    *DataID = *R1.DATA_ID;</a:t>
            </a:r>
          </a:p>
          <a:p>
            <a:pPr marL="0" indent="0">
              <a:buNone/>
            </a:pPr>
            <a:r>
              <a:rPr lang="de-DE" dirty="0"/>
              <a:t>    *Q2 = select DATA_ACCESS_USER_ID, DATA_ACCESS_TYPE where DATA_ACCESS_DATA_ID = '*DataID';</a:t>
            </a:r>
          </a:p>
          <a:p>
            <a:pPr marL="0" indent="0">
              <a:buNone/>
            </a:pPr>
            <a:r>
              <a:rPr lang="en-US" dirty="0"/>
              <a:t>    foreach (*R2 in *Q2) {</a:t>
            </a:r>
          </a:p>
          <a:p>
            <a:pPr marL="0" indent="0">
              <a:buNone/>
            </a:pPr>
            <a:r>
              <a:rPr lang="en-US" dirty="0"/>
              <a:t>      *Userid = *R2.DATA_ACCESS_USER_ID;</a:t>
            </a:r>
          </a:p>
          <a:p>
            <a:pPr marL="0" indent="0">
              <a:buNone/>
            </a:pPr>
            <a:r>
              <a:rPr lang="en-US" dirty="0"/>
              <a:t>      *Type = *R2.DATA_ACCESS_TYPE;</a:t>
            </a:r>
          </a:p>
          <a:p>
            <a:pPr marL="0" indent="0">
              <a:buNone/>
            </a:pPr>
            <a:r>
              <a:rPr lang="en-US" dirty="0"/>
              <a:t>      *Q3 = select USER_NAME where USER_ID = '*Userid';</a:t>
            </a:r>
          </a:p>
          <a:p>
            <a:pPr marL="0" indent="0">
              <a:buNone/>
            </a:pPr>
            <a:r>
              <a:rPr lang="en-US" dirty="0"/>
              <a:t>      foreach (*R3 in *Q3) {*Name = *R3.USER_NAME;}</a:t>
            </a:r>
          </a:p>
          <a:p>
            <a:pPr marL="0" indent="0">
              <a:buNone/>
            </a:pPr>
            <a:r>
              <a:rPr lang="en-US" dirty="0"/>
              <a:t>      if (!contains(*lacc, *Name)) {</a:t>
            </a:r>
          </a:p>
          <a:p>
            <a:pPr marL="0" indent="0">
              <a:buNone/>
            </a:pPr>
            <a:r>
              <a:rPr lang="en-US" dirty="0"/>
              <a:t>        *lacc.*Name = str(1);</a:t>
            </a:r>
          </a:p>
          <a:p>
            <a:pPr marL="0" indent="0">
              <a:buNone/>
            </a:pPr>
            <a:r>
              <a:rPr lang="en-US" dirty="0"/>
              <a:t>        *</a:t>
            </a:r>
            <a:r>
              <a:rPr lang="en-US" dirty="0" err="1"/>
              <a:t>lacc.totalPersons</a:t>
            </a:r>
            <a:r>
              <a:rPr lang="en-US" dirty="0"/>
              <a:t> = str(int(*</a:t>
            </a:r>
            <a:r>
              <a:rPr lang="en-US" dirty="0" err="1"/>
              <a:t>lacc.totalPersons</a:t>
            </a:r>
            <a:r>
              <a:rPr lang="en-US" dirty="0"/>
              <a:t>) + 1);</a:t>
            </a:r>
          </a:p>
          <a:p>
            <a:pPr marL="0" indent="0">
              <a:buNone/>
            </a:pPr>
            <a:r>
              <a:rPr lang="de-DE" dirty="0"/>
              <a:t>      }</a:t>
            </a:r>
          </a:p>
          <a:p>
            <a:pPr marL="0" indent="0">
              <a:buNone/>
            </a:pPr>
            <a:r>
              <a:rPr lang="de-DE" dirty="0"/>
              <a:t>      *Q4 = select count(USER_NAME) where USER_GROUP_ID = '*Userid';</a:t>
            </a:r>
          </a:p>
          <a:p>
            <a:pPr marL="0" indent="0">
              <a:buNone/>
            </a:pPr>
            <a:r>
              <a:rPr lang="en-US" dirty="0"/>
              <a:t>      foreach (*R4 in *Q4) {</a:t>
            </a:r>
          </a:p>
          <a:p>
            <a:pPr marL="0" indent="0">
              <a:buNone/>
            </a:pPr>
            <a:r>
              <a:rPr lang="de-DE" dirty="0"/>
              <a:t>        *Num = *R4.USER_NAME;</a:t>
            </a:r>
          </a:p>
          <a:p>
            <a:pPr marL="0" indent="0">
              <a:buNone/>
            </a:pPr>
            <a:r>
              <a:rPr lang="en-US" dirty="0"/>
              <a:t>        if(int(*Num) &gt; 1) {</a:t>
            </a:r>
          </a:p>
          <a:p>
            <a:pPr marL="0" indent="0">
              <a:buNone/>
            </a:pPr>
            <a:r>
              <a:rPr lang="en-US" dirty="0"/>
              <a:t>          *Q5 = select USER_NAME where USER_GROUP_ID = '*Userid';</a:t>
            </a:r>
          </a:p>
          <a:p>
            <a:pPr marL="0" indent="0">
              <a:buNone/>
            </a:pPr>
            <a:r>
              <a:rPr lang="en-US" dirty="0"/>
              <a:t>          foreach (*R5 in *Q5) {</a:t>
            </a:r>
          </a:p>
          <a:p>
            <a:pPr marL="0" indent="0">
              <a:buNone/>
            </a:pPr>
            <a:r>
              <a:rPr lang="de-DE" dirty="0"/>
              <a:t>            *Usg = *R5.USER_NAME;</a:t>
            </a:r>
          </a:p>
          <a:p>
            <a:pPr marL="0" indent="0">
              <a:buNone/>
            </a:pPr>
            <a:r>
              <a:rPr lang="en-US" dirty="0"/>
              <a:t>            if (*Usg != *Name) {</a:t>
            </a:r>
          </a:p>
          <a:p>
            <a:pPr marL="0" indent="0">
              <a:buNone/>
            </a:pPr>
            <a:r>
              <a:rPr lang="en-US" dirty="0"/>
              <a:t>              if (contains(*lacc, *Usg)) {</a:t>
            </a:r>
          </a:p>
          <a:p>
            <a:pPr marL="0" indent="0">
              <a:buNone/>
            </a:pPr>
            <a:r>
              <a:rPr lang="it-IT" dirty="0"/>
              <a:t>                *lacc.*Usg = str(int(*lacc.*Usg) + 1);</a:t>
            </a:r>
          </a:p>
          <a:p>
            <a:pPr marL="0" indent="0">
              <a:buNone/>
            </a:pPr>
            <a:r>
              <a:rPr lang="en-US" dirty="0"/>
              <a:t>              } else {</a:t>
            </a:r>
          </a:p>
          <a:p>
            <a:pPr marL="0" indent="0">
              <a:buNone/>
            </a:pPr>
            <a:r>
              <a:rPr lang="de-DE" dirty="0"/>
              <a:t>                *lacc.*Usg = str(1);</a:t>
            </a:r>
          </a:p>
          <a:p>
            <a:pPr marL="0" indent="0">
              <a:buNone/>
            </a:pPr>
            <a:r>
              <a:rPr lang="de-DE" dirty="0"/>
              <a:t>                *</a:t>
            </a:r>
            <a:r>
              <a:rPr lang="de-DE" dirty="0" err="1"/>
              <a:t>lacc.totalPersons</a:t>
            </a:r>
            <a:r>
              <a:rPr lang="de-DE" dirty="0"/>
              <a:t> = str(int(*</a:t>
            </a:r>
            <a:r>
              <a:rPr lang="de-DE" dirty="0" err="1"/>
              <a:t>lacc.totalPersons</a:t>
            </a:r>
            <a:r>
              <a:rPr lang="de-DE" dirty="0"/>
              <a:t>) + 1)</a:t>
            </a:r>
            <a:r>
              <a:rPr lang="de-DE" dirty="0" smtClean="0"/>
              <a:t>;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} } } } } } }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foreach </a:t>
            </a:r>
            <a:r>
              <a:rPr lang="de-DE" dirty="0"/>
              <a:t>(*L in *lacc) {</a:t>
            </a:r>
          </a:p>
          <a:p>
            <a:pPr marL="0" indent="0">
              <a:buNone/>
            </a:pPr>
            <a:r>
              <a:rPr lang="en-US" dirty="0"/>
              <a:t>    *C1 = *L;</a:t>
            </a:r>
          </a:p>
          <a:p>
            <a:pPr marL="0" indent="0">
              <a:buNone/>
            </a:pPr>
            <a:r>
              <a:rPr lang="en-US" dirty="0"/>
              <a:t>    *C2 = *lacc.*L;</a:t>
            </a:r>
          </a:p>
          <a:p>
            <a:pPr marL="0" indent="0">
              <a:buNone/>
            </a:pPr>
            <a:r>
              <a:rPr lang="en-US" dirty="0"/>
              <a:t>    if (strlen(*C1) &lt; 8) {*C1 = "*C1\t";}</a:t>
            </a:r>
          </a:p>
          <a:p>
            <a:pPr marL="0" indent="0">
              <a:buNone/>
            </a:pPr>
            <a:r>
              <a:rPr lang="en-US" dirty="0"/>
              <a:t>    if (strlen(*C1) &lt; 16) {*C1 = "*C1\t";}</a:t>
            </a:r>
          </a:p>
          <a:p>
            <a:pPr marL="0" indent="0">
              <a:buNone/>
            </a:pPr>
            <a:r>
              <a:rPr lang="en-US" dirty="0"/>
              <a:t>    writeLine("stdout", "*C1   *C2");</a:t>
            </a:r>
          </a:p>
          <a:p>
            <a:pPr marL="0" indent="0">
              <a:buNone/>
            </a:pPr>
            <a:r>
              <a:rPr lang="de-DE" dirty="0" smtClean="0"/>
              <a:t>}  }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INPUT *RelColl="Reports"</a:t>
            </a:r>
          </a:p>
          <a:p>
            <a:pPr marL="0" indent="0">
              <a:buNone/>
            </a:pPr>
            <a:r>
              <a:rPr lang="de-DE" dirty="0"/>
              <a:t>OUTPUT ruleExecOut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11: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Data Tasks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71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Task Execution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604777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 each task to:</a:t>
            </a:r>
          </a:p>
          <a:p>
            <a:pPr lvl="1"/>
            <a:r>
              <a:rPr lang="en-US" dirty="0" smtClean="0"/>
              <a:t>A set of constraints that defines when the task should be done</a:t>
            </a:r>
          </a:p>
          <a:p>
            <a:pPr lvl="1"/>
            <a:r>
              <a:rPr lang="en-US" dirty="0" smtClean="0"/>
              <a:t>A set of persistent state information attributes needed to evaluate the constraints</a:t>
            </a:r>
          </a:p>
          <a:p>
            <a:r>
              <a:rPr lang="en-US" dirty="0" smtClean="0"/>
              <a:t>Create the procedure that will be executed</a:t>
            </a:r>
          </a:p>
          <a:p>
            <a:pPr lvl="1"/>
            <a:r>
              <a:rPr lang="en-US" dirty="0" smtClean="0"/>
              <a:t>Identify the set of operations that are applied</a:t>
            </a:r>
          </a:p>
          <a:p>
            <a:pPr lvl="1"/>
            <a:r>
              <a:rPr lang="en-US" dirty="0" smtClean="0"/>
              <a:t>Identify the persistent state information attributes needed to execute the operations</a:t>
            </a:r>
          </a:p>
          <a:p>
            <a:pPr lvl="1"/>
            <a:r>
              <a:rPr lang="en-US" dirty="0" smtClean="0"/>
              <a:t>Identify which persistent state information attributes are updated or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81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91" y="1825625"/>
            <a:ext cx="883110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Organize material in collections</a:t>
            </a:r>
          </a:p>
          <a:p>
            <a:pPr lvl="1"/>
            <a:r>
              <a:rPr lang="en-US" dirty="0" smtClean="0"/>
              <a:t>Use collection hierarchy</a:t>
            </a:r>
          </a:p>
          <a:p>
            <a:pPr lvl="1"/>
            <a:r>
              <a:rPr lang="en-US" dirty="0" smtClean="0"/>
              <a:t>Associate metadata with each collection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Decide whether</a:t>
            </a:r>
          </a:p>
          <a:p>
            <a:pPr lvl="1"/>
            <a:r>
              <a:rPr lang="en-US" dirty="0" smtClean="0"/>
              <a:t>Tasks can be enforced by the data grid framework</a:t>
            </a:r>
          </a:p>
          <a:p>
            <a:pPr lvl="1"/>
            <a:r>
              <a:rPr lang="en-US" dirty="0" smtClean="0"/>
              <a:t>Tasks are enforced by explicit policies</a:t>
            </a:r>
          </a:p>
          <a:p>
            <a:pPr lvl="1"/>
            <a:r>
              <a:rPr lang="en-US" dirty="0" smtClean="0"/>
              <a:t>Tasks are executed periodically</a:t>
            </a:r>
          </a:p>
          <a:p>
            <a:pPr lvl="1"/>
            <a:r>
              <a:rPr lang="en-US" dirty="0" smtClean="0"/>
              <a:t>Tasks are executed interactively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71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Specify websites that are </a:t>
            </a:r>
            <a:r>
              <a:rPr lang="en-US" dirty="0" smtClean="0"/>
              <a:t>crawled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Generate report documenting sources of material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a collection name that will hold the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 a sub-collection for each website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related (existing)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collection hierarchy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contents of related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Generate a report that lists files across sub-collections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types of reports:  Brief, Lessons-learned, Methodology paper, Structured Data Asset, </a:t>
            </a:r>
            <a:r>
              <a:rPr lang="en-US" dirty="0" smtClean="0"/>
              <a:t>Briefings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 attribute to each file defining report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54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4748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Specify storage location for each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Part of data grid administrative metadata 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/>
              <a:t>Assign</a:t>
            </a:r>
            <a:r>
              <a:rPr lang="pl-PL" dirty="0"/>
              <a:t> </a:t>
            </a:r>
            <a:r>
              <a:rPr lang="pl-PL" dirty="0" err="1"/>
              <a:t>classification</a:t>
            </a:r>
            <a:r>
              <a:rPr lang="pl-PL" dirty="0"/>
              <a:t> to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smtClean="0"/>
              <a:t>collection</a:t>
            </a:r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Add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classification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attribute</a:t>
            </a:r>
            <a:r>
              <a:rPr lang="pl-PL" dirty="0" smtClean="0">
                <a:solidFill>
                  <a:srgbClr val="FF0000"/>
                </a:solidFill>
              </a:rPr>
              <a:t> to </a:t>
            </a:r>
            <a:r>
              <a:rPr lang="pl-PL" dirty="0" err="1" smtClean="0">
                <a:solidFill>
                  <a:srgbClr val="FF0000"/>
                </a:solidFill>
              </a:rPr>
              <a:t>each</a:t>
            </a:r>
            <a:r>
              <a:rPr lang="pl-PL" dirty="0" smtClean="0">
                <a:solidFill>
                  <a:srgbClr val="FF0000"/>
                </a:solidFill>
              </a:rPr>
              <a:t> collection</a:t>
            </a:r>
            <a:endParaRPr lang="pl-PL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 smtClean="0"/>
              <a:t>steps</a:t>
            </a:r>
            <a:endParaRPr lang="pl-PL" dirty="0" smtClean="0"/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Encapsulate</a:t>
            </a:r>
            <a:r>
              <a:rPr lang="pl-PL" dirty="0" smtClean="0">
                <a:solidFill>
                  <a:srgbClr val="FF0000"/>
                </a:solidFill>
              </a:rPr>
              <a:t> analysis </a:t>
            </a:r>
            <a:r>
              <a:rPr lang="pl-PL" dirty="0" err="1" smtClean="0">
                <a:solidFill>
                  <a:srgbClr val="FF0000"/>
                </a:solidFill>
              </a:rPr>
              <a:t>steps</a:t>
            </a:r>
            <a:r>
              <a:rPr lang="pl-PL" dirty="0" smtClean="0">
                <a:solidFill>
                  <a:srgbClr val="FF0000"/>
                </a:solidFill>
              </a:rPr>
              <a:t> in </a:t>
            </a:r>
            <a:r>
              <a:rPr lang="pl-PL" dirty="0" err="1" smtClean="0">
                <a:solidFill>
                  <a:srgbClr val="FF0000"/>
                </a:solidFill>
              </a:rPr>
              <a:t>listable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rules</a:t>
            </a:r>
            <a:endParaRPr lang="pl-PL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/>
              <a:t>Define</a:t>
            </a:r>
            <a:r>
              <a:rPr lang="pl-PL" dirty="0"/>
              <a:t> metadata </a:t>
            </a:r>
            <a:r>
              <a:rPr lang="pl-PL" dirty="0" err="1"/>
              <a:t>associated</a:t>
            </a:r>
            <a:r>
              <a:rPr lang="pl-PL" dirty="0"/>
              <a:t> with </a:t>
            </a:r>
            <a:r>
              <a:rPr lang="pl-PL" dirty="0" err="1"/>
              <a:t>files</a:t>
            </a:r>
            <a:r>
              <a:rPr lang="pl-PL" dirty="0"/>
              <a:t>:  controlling </a:t>
            </a:r>
            <a:r>
              <a:rPr lang="pl-PL" dirty="0" err="1"/>
              <a:t>faction</a:t>
            </a:r>
            <a:r>
              <a:rPr lang="pl-PL" dirty="0"/>
              <a:t>, platform; </a:t>
            </a:r>
            <a:r>
              <a:rPr lang="pl-PL" dirty="0" err="1"/>
              <a:t>message</a:t>
            </a:r>
            <a:r>
              <a:rPr lang="pl-PL" dirty="0"/>
              <a:t> point; </a:t>
            </a:r>
            <a:r>
              <a:rPr lang="pl-PL" dirty="0" err="1"/>
              <a:t>attribution</a:t>
            </a:r>
            <a:r>
              <a:rPr lang="pl-PL" dirty="0"/>
              <a:t>; body; </a:t>
            </a:r>
            <a:r>
              <a:rPr lang="pl-PL" dirty="0" err="1"/>
              <a:t>audience</a:t>
            </a:r>
            <a:r>
              <a:rPr lang="pl-PL" dirty="0"/>
              <a:t>; </a:t>
            </a:r>
            <a:r>
              <a:rPr lang="pl-PL" dirty="0" smtClean="0"/>
              <a:t>timing</a:t>
            </a:r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Add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attributes</a:t>
            </a:r>
            <a:r>
              <a:rPr lang="pl-PL" dirty="0" smtClean="0">
                <a:solidFill>
                  <a:srgbClr val="FF0000"/>
                </a:solidFill>
              </a:rPr>
              <a:t> to </a:t>
            </a:r>
            <a:r>
              <a:rPr lang="pl-PL" dirty="0" err="1" smtClean="0">
                <a:solidFill>
                  <a:srgbClr val="FF0000"/>
                </a:solidFill>
              </a:rPr>
              <a:t>each</a:t>
            </a:r>
            <a:r>
              <a:rPr lang="pl-PL" dirty="0" smtClean="0">
                <a:solidFill>
                  <a:srgbClr val="FF0000"/>
                </a:solidFill>
              </a:rPr>
              <a:t> file</a:t>
            </a:r>
            <a:endParaRPr lang="pl-PL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/>
              <a:t>Define</a:t>
            </a:r>
            <a:r>
              <a:rPr lang="pl-PL" dirty="0"/>
              <a:t> required metadata, </a:t>
            </a:r>
            <a:r>
              <a:rPr lang="pl-PL" dirty="0" err="1"/>
              <a:t>automatically</a:t>
            </a:r>
            <a:r>
              <a:rPr lang="pl-PL" dirty="0"/>
              <a:t> </a:t>
            </a:r>
            <a:r>
              <a:rPr lang="pl-PL" dirty="0" err="1"/>
              <a:t>extracted</a:t>
            </a:r>
            <a:r>
              <a:rPr lang="pl-PL" dirty="0"/>
              <a:t>: Title, </a:t>
            </a:r>
            <a:r>
              <a:rPr lang="pl-PL" dirty="0" err="1"/>
              <a:t>source</a:t>
            </a:r>
            <a:r>
              <a:rPr lang="pl-PL" dirty="0"/>
              <a:t>, </a:t>
            </a:r>
            <a:r>
              <a:rPr lang="pl-PL" dirty="0" err="1"/>
              <a:t>date</a:t>
            </a:r>
            <a:r>
              <a:rPr lang="pl-PL" dirty="0"/>
              <a:t>, </a:t>
            </a:r>
            <a:r>
              <a:rPr lang="pl-PL" dirty="0" err="1"/>
              <a:t>language</a:t>
            </a:r>
            <a:r>
              <a:rPr lang="pl-PL" dirty="0"/>
              <a:t>, </a:t>
            </a:r>
            <a:r>
              <a:rPr lang="pl-PL" dirty="0" err="1"/>
              <a:t>resource</a:t>
            </a:r>
            <a:r>
              <a:rPr lang="pl-PL" dirty="0" smtClean="0"/>
              <a:t>,</a:t>
            </a:r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Create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rule</a:t>
            </a:r>
            <a:r>
              <a:rPr lang="pl-PL" dirty="0" smtClean="0">
                <a:solidFill>
                  <a:srgbClr val="FF0000"/>
                </a:solidFill>
              </a:rPr>
              <a:t> to </a:t>
            </a:r>
            <a:r>
              <a:rPr lang="pl-PL" dirty="0" err="1" smtClean="0">
                <a:solidFill>
                  <a:srgbClr val="FF0000"/>
                </a:solidFill>
              </a:rPr>
              <a:t>extract</a:t>
            </a:r>
            <a:r>
              <a:rPr lang="pl-PL" dirty="0" smtClean="0">
                <a:solidFill>
                  <a:srgbClr val="FF0000"/>
                </a:solidFill>
              </a:rPr>
              <a:t> and </a:t>
            </a:r>
            <a:r>
              <a:rPr lang="pl-PL" dirty="0" err="1" smtClean="0">
                <a:solidFill>
                  <a:srgbClr val="FF0000"/>
                </a:solidFill>
              </a:rPr>
              <a:t>load</a:t>
            </a:r>
            <a:r>
              <a:rPr lang="pl-PL" dirty="0" smtClean="0">
                <a:solidFill>
                  <a:srgbClr val="FF0000"/>
                </a:solidFill>
              </a:rPr>
              <a:t> metadata on </a:t>
            </a:r>
            <a:r>
              <a:rPr lang="pl-PL" dirty="0" err="1" smtClean="0">
                <a:solidFill>
                  <a:srgbClr val="FF0000"/>
                </a:solidFill>
              </a:rPr>
              <a:t>each</a:t>
            </a:r>
            <a:r>
              <a:rPr lang="pl-PL" dirty="0" smtClean="0">
                <a:solidFill>
                  <a:srgbClr val="FF0000"/>
                </a:solidFill>
              </a:rPr>
              <a:t> file</a:t>
            </a:r>
            <a:endParaRPr lang="pl-PL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3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related</a:t>
            </a:r>
            <a:r>
              <a:rPr lang="pl-PL" dirty="0"/>
              <a:t> metadata, </a:t>
            </a:r>
            <a:r>
              <a:rPr lang="pl-PL" dirty="0" err="1"/>
              <a:t>automatically</a:t>
            </a:r>
            <a:r>
              <a:rPr lang="pl-PL" dirty="0"/>
              <a:t> </a:t>
            </a:r>
            <a:r>
              <a:rPr lang="pl-PL" dirty="0" err="1"/>
              <a:t>extracted</a:t>
            </a:r>
            <a:r>
              <a:rPr lang="pl-PL" dirty="0"/>
              <a:t>: </a:t>
            </a:r>
            <a:r>
              <a:rPr lang="pl-PL" dirty="0" err="1"/>
              <a:t>Faction</a:t>
            </a:r>
            <a:r>
              <a:rPr lang="pl-PL" dirty="0"/>
              <a:t>, </a:t>
            </a:r>
            <a:r>
              <a:rPr lang="pl-PL" dirty="0" err="1"/>
              <a:t>outlet</a:t>
            </a:r>
            <a:r>
              <a:rPr lang="pl-PL" dirty="0"/>
              <a:t>, </a:t>
            </a:r>
            <a:r>
              <a:rPr lang="pl-PL" dirty="0" err="1"/>
              <a:t>themes</a:t>
            </a:r>
            <a:r>
              <a:rPr lang="pl-PL" dirty="0"/>
              <a:t>, </a:t>
            </a:r>
            <a:r>
              <a:rPr lang="pl-PL" dirty="0" err="1" smtClean="0"/>
              <a:t>audience</a:t>
            </a:r>
            <a:endParaRPr lang="pl-PL" dirty="0" smtClean="0"/>
          </a:p>
          <a:p>
            <a:pPr lvl="1"/>
            <a:r>
              <a:rPr lang="pl-PL" dirty="0" err="1">
                <a:solidFill>
                  <a:srgbClr val="FF0000"/>
                </a:solidFill>
              </a:rPr>
              <a:t>Create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rule</a:t>
            </a:r>
            <a:r>
              <a:rPr lang="pl-PL" dirty="0">
                <a:solidFill>
                  <a:srgbClr val="FF0000"/>
                </a:solidFill>
              </a:rPr>
              <a:t> to </a:t>
            </a:r>
            <a:r>
              <a:rPr lang="pl-PL" dirty="0" err="1">
                <a:solidFill>
                  <a:srgbClr val="FF0000"/>
                </a:solidFill>
              </a:rPr>
              <a:t>extract</a:t>
            </a:r>
            <a:r>
              <a:rPr lang="pl-PL" dirty="0">
                <a:solidFill>
                  <a:srgbClr val="FF0000"/>
                </a:solidFill>
              </a:rPr>
              <a:t> and </a:t>
            </a:r>
            <a:r>
              <a:rPr lang="pl-PL" dirty="0" err="1">
                <a:solidFill>
                  <a:srgbClr val="FF0000"/>
                </a:solidFill>
              </a:rPr>
              <a:t>load</a:t>
            </a:r>
            <a:r>
              <a:rPr lang="pl-PL" dirty="0">
                <a:solidFill>
                  <a:srgbClr val="FF0000"/>
                </a:solidFill>
              </a:rPr>
              <a:t> metadata on </a:t>
            </a:r>
            <a:r>
              <a:rPr lang="pl-PL" dirty="0" err="1">
                <a:solidFill>
                  <a:srgbClr val="FF0000"/>
                </a:solidFill>
              </a:rPr>
              <a:t>each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rgbClr val="FF0000"/>
                </a:solidFill>
              </a:rPr>
              <a:t>file</a:t>
            </a:r>
            <a:endParaRPr lang="pl-PL" dirty="0"/>
          </a:p>
          <a:p>
            <a:pPr marL="514350" indent="-514350">
              <a:buFont typeface="+mj-lt"/>
              <a:buAutoNum type="arabicPeriod" startAt="11"/>
            </a:pPr>
            <a:r>
              <a:rPr lang="pl-PL" dirty="0" err="1"/>
              <a:t>Enforce</a:t>
            </a:r>
            <a:r>
              <a:rPr lang="pl-PL" dirty="0"/>
              <a:t> </a:t>
            </a:r>
            <a:r>
              <a:rPr lang="pl-PL" dirty="0" err="1"/>
              <a:t>reserved</a:t>
            </a:r>
            <a:r>
              <a:rPr lang="pl-PL" dirty="0"/>
              <a:t> </a:t>
            </a:r>
            <a:r>
              <a:rPr lang="pl-PL" dirty="0" err="1"/>
              <a:t>vocabulary</a:t>
            </a:r>
            <a:r>
              <a:rPr lang="pl-PL" dirty="0"/>
              <a:t> for </a:t>
            </a:r>
            <a:r>
              <a:rPr lang="pl-PL" dirty="0" err="1"/>
              <a:t>related</a:t>
            </a:r>
            <a:r>
              <a:rPr lang="pl-PL" dirty="0"/>
              <a:t> metadata (</a:t>
            </a:r>
            <a:r>
              <a:rPr lang="pl-PL" dirty="0" err="1"/>
              <a:t>allowed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Compare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each</a:t>
            </a:r>
            <a:r>
              <a:rPr lang="pl-PL" dirty="0" smtClean="0">
                <a:solidFill>
                  <a:srgbClr val="FF0000"/>
                </a:solidFill>
              </a:rPr>
              <a:t> metadata </a:t>
            </a:r>
            <a:r>
              <a:rPr lang="pl-PL" dirty="0" err="1" smtClean="0">
                <a:solidFill>
                  <a:srgbClr val="FF0000"/>
                </a:solidFill>
              </a:rPr>
              <a:t>attribute</a:t>
            </a:r>
            <a:r>
              <a:rPr lang="pl-PL" dirty="0" smtClean="0">
                <a:solidFill>
                  <a:srgbClr val="FF0000"/>
                </a:solidFill>
              </a:rPr>
              <a:t> with HIVE </a:t>
            </a:r>
            <a:r>
              <a:rPr lang="pl-PL" dirty="0" err="1" smtClean="0">
                <a:solidFill>
                  <a:srgbClr val="FF0000"/>
                </a:solidFill>
              </a:rPr>
              <a:t>vocabulary</a:t>
            </a:r>
            <a:endParaRPr lang="pl-PL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pl-PL" dirty="0" err="1"/>
              <a:t>Manage</a:t>
            </a:r>
            <a:r>
              <a:rPr lang="pl-PL" dirty="0"/>
              <a:t> </a:t>
            </a:r>
            <a:r>
              <a:rPr lang="pl-PL" dirty="0" err="1"/>
              <a:t>revisit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for </a:t>
            </a:r>
            <a:r>
              <a:rPr lang="pl-PL" dirty="0" smtClean="0"/>
              <a:t>metadata</a:t>
            </a:r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Define</a:t>
            </a:r>
            <a:r>
              <a:rPr lang="pl-PL" dirty="0" smtClean="0">
                <a:solidFill>
                  <a:srgbClr val="FF0000"/>
                </a:solidFill>
              </a:rPr>
              <a:t> collection </a:t>
            </a:r>
            <a:r>
              <a:rPr lang="pl-PL" dirty="0" err="1" smtClean="0">
                <a:solidFill>
                  <a:srgbClr val="FF0000"/>
                </a:solidFill>
              </a:rPr>
              <a:t>attribute</a:t>
            </a:r>
            <a:r>
              <a:rPr lang="pl-PL" dirty="0" smtClean="0">
                <a:solidFill>
                  <a:srgbClr val="FF0000"/>
                </a:solidFill>
              </a:rPr>
              <a:t> for re-</a:t>
            </a:r>
            <a:r>
              <a:rPr lang="pl-PL" dirty="0" err="1" smtClean="0">
                <a:solidFill>
                  <a:srgbClr val="FF0000"/>
                </a:solidFill>
              </a:rPr>
              <a:t>assessment</a:t>
            </a:r>
            <a:r>
              <a:rPr lang="pl-PL" dirty="0" smtClean="0">
                <a:solidFill>
                  <a:srgbClr val="FF0000"/>
                </a:solidFill>
              </a:rPr>
              <a:t> period, </a:t>
            </a:r>
            <a:r>
              <a:rPr lang="pl-PL" dirty="0" err="1" smtClean="0">
                <a:solidFill>
                  <a:srgbClr val="FF0000"/>
                </a:solidFill>
              </a:rPr>
              <a:t>compare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current</a:t>
            </a:r>
            <a:r>
              <a:rPr lang="pl-PL" dirty="0" smtClean="0">
                <a:solidFill>
                  <a:srgbClr val="FF0000"/>
                </a:solidFill>
              </a:rPr>
              <a:t> time to metadata </a:t>
            </a:r>
            <a:r>
              <a:rPr lang="pl-PL" dirty="0" err="1" smtClean="0">
                <a:solidFill>
                  <a:srgbClr val="FF0000"/>
                </a:solidFill>
              </a:rPr>
              <a:t>creation</a:t>
            </a:r>
            <a:r>
              <a:rPr lang="pl-PL" dirty="0" smtClean="0">
                <a:solidFill>
                  <a:srgbClr val="FF0000"/>
                </a:solidFill>
              </a:rPr>
              <a:t> time</a:t>
            </a:r>
            <a:endParaRPr lang="pl-PL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keywords</a:t>
            </a:r>
            <a:r>
              <a:rPr lang="pl-PL" dirty="0"/>
              <a:t> for </a:t>
            </a:r>
            <a:r>
              <a:rPr lang="pl-PL" dirty="0" err="1"/>
              <a:t>extracting</a:t>
            </a:r>
            <a:r>
              <a:rPr lang="pl-PL" dirty="0"/>
              <a:t> </a:t>
            </a:r>
            <a:r>
              <a:rPr lang="pl-PL" dirty="0" err="1" smtClean="0"/>
              <a:t>themes</a:t>
            </a:r>
            <a:endParaRPr lang="pl-PL" dirty="0" smtClean="0"/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Associate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keyword</a:t>
            </a:r>
            <a:r>
              <a:rPr lang="pl-PL" dirty="0" smtClean="0">
                <a:solidFill>
                  <a:srgbClr val="FF0000"/>
                </a:solidFill>
              </a:rPr>
              <a:t> list as metadata on collection</a:t>
            </a:r>
            <a:endParaRPr lang="pl-PL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pl-PL" dirty="0" err="1"/>
              <a:t>Specify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 for </a:t>
            </a:r>
            <a:r>
              <a:rPr lang="pl-PL" dirty="0" err="1"/>
              <a:t>tagged</a:t>
            </a:r>
            <a:r>
              <a:rPr lang="pl-PL" dirty="0"/>
              <a:t> </a:t>
            </a:r>
            <a:r>
              <a:rPr lang="pl-PL" dirty="0" err="1" smtClean="0"/>
              <a:t>keywords</a:t>
            </a:r>
            <a:endParaRPr lang="pl-PL" dirty="0" smtClean="0"/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Define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parsing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steps</a:t>
            </a:r>
            <a:r>
              <a:rPr lang="pl-PL" dirty="0" smtClean="0">
                <a:solidFill>
                  <a:srgbClr val="FF0000"/>
                </a:solidFill>
              </a:rPr>
              <a:t> for </a:t>
            </a:r>
            <a:r>
              <a:rPr lang="pl-PL" dirty="0" err="1" smtClean="0">
                <a:solidFill>
                  <a:srgbClr val="FF0000"/>
                </a:solidFill>
              </a:rPr>
              <a:t>extracting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keywords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5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controlled</a:t>
            </a:r>
            <a:r>
              <a:rPr lang="pl-PL" dirty="0"/>
              <a:t> </a:t>
            </a:r>
            <a:r>
              <a:rPr lang="pl-PL" dirty="0" err="1"/>
              <a:t>vocabulary</a:t>
            </a:r>
            <a:r>
              <a:rPr lang="pl-PL" dirty="0"/>
              <a:t> for </a:t>
            </a:r>
            <a:r>
              <a:rPr lang="pl-PL" dirty="0" err="1"/>
              <a:t>manual</a:t>
            </a:r>
            <a:r>
              <a:rPr lang="pl-PL" dirty="0"/>
              <a:t> </a:t>
            </a:r>
            <a:r>
              <a:rPr lang="pl-PL" dirty="0" err="1"/>
              <a:t>terms</a:t>
            </a:r>
            <a:r>
              <a:rPr lang="pl-PL" dirty="0"/>
              <a:t>:  New </a:t>
            </a:r>
            <a:r>
              <a:rPr lang="pl-PL" dirty="0" err="1"/>
              <a:t>year</a:t>
            </a:r>
            <a:r>
              <a:rPr lang="pl-PL" dirty="0"/>
              <a:t>, </a:t>
            </a:r>
            <a:r>
              <a:rPr lang="pl-PL" dirty="0" err="1"/>
              <a:t>fiscal</a:t>
            </a:r>
            <a:r>
              <a:rPr lang="pl-PL" dirty="0"/>
              <a:t> </a:t>
            </a:r>
            <a:r>
              <a:rPr lang="pl-PL" dirty="0" err="1"/>
              <a:t>year</a:t>
            </a:r>
            <a:r>
              <a:rPr lang="pl-PL" dirty="0"/>
              <a:t>, </a:t>
            </a:r>
            <a:r>
              <a:rPr lang="pl-PL" dirty="0" err="1" smtClean="0"/>
              <a:t>elections</a:t>
            </a:r>
            <a:endParaRPr lang="pl-PL" dirty="0" smtClean="0"/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Create</a:t>
            </a:r>
            <a:r>
              <a:rPr lang="pl-PL" dirty="0" smtClean="0">
                <a:solidFill>
                  <a:srgbClr val="FF0000"/>
                </a:solidFill>
              </a:rPr>
              <a:t> collection </a:t>
            </a:r>
            <a:r>
              <a:rPr lang="pl-PL" dirty="0" err="1" smtClean="0">
                <a:solidFill>
                  <a:srgbClr val="FF0000"/>
                </a:solidFill>
              </a:rPr>
              <a:t>attribute</a:t>
            </a:r>
            <a:r>
              <a:rPr lang="pl-PL" dirty="0" smtClean="0">
                <a:solidFill>
                  <a:srgbClr val="FF0000"/>
                </a:solidFill>
              </a:rPr>
              <a:t>, </a:t>
            </a:r>
            <a:r>
              <a:rPr lang="pl-PL" dirty="0" err="1" smtClean="0">
                <a:solidFill>
                  <a:srgbClr val="FF0000"/>
                </a:solidFill>
              </a:rPr>
              <a:t>compare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values</a:t>
            </a:r>
            <a:r>
              <a:rPr lang="pl-PL" dirty="0" smtClean="0">
                <a:solidFill>
                  <a:srgbClr val="FF0000"/>
                </a:solidFill>
              </a:rPr>
              <a:t> to HIVE</a:t>
            </a:r>
            <a:endParaRPr lang="pl-PL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pl-PL" dirty="0"/>
              <a:t>Set data </a:t>
            </a:r>
            <a:r>
              <a:rPr lang="pl-PL" dirty="0" err="1"/>
              <a:t>sharing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smtClean="0"/>
              <a:t>controls</a:t>
            </a:r>
          </a:p>
          <a:p>
            <a:pPr lvl="1"/>
            <a:r>
              <a:rPr lang="pl-PL" dirty="0" smtClean="0">
                <a:solidFill>
                  <a:srgbClr val="FF0000"/>
                </a:solidFill>
              </a:rPr>
              <a:t>Use </a:t>
            </a:r>
            <a:r>
              <a:rPr lang="pl-PL" dirty="0" err="1" smtClean="0">
                <a:solidFill>
                  <a:srgbClr val="FF0000"/>
                </a:solidFill>
              </a:rPr>
              <a:t>inheritance</a:t>
            </a:r>
            <a:r>
              <a:rPr lang="pl-PL" dirty="0" smtClean="0">
                <a:solidFill>
                  <a:srgbClr val="FF0000"/>
                </a:solidFill>
              </a:rPr>
              <a:t> on </a:t>
            </a:r>
            <a:r>
              <a:rPr lang="pl-PL" dirty="0" err="1" smtClean="0">
                <a:solidFill>
                  <a:srgbClr val="FF0000"/>
                </a:solidFill>
              </a:rPr>
              <a:t>collections</a:t>
            </a:r>
            <a:r>
              <a:rPr lang="pl-PL" dirty="0" smtClean="0">
                <a:solidFill>
                  <a:srgbClr val="FF0000"/>
                </a:solidFill>
              </a:rPr>
              <a:t> for </a:t>
            </a:r>
            <a:r>
              <a:rPr lang="pl-PL" dirty="0" err="1" smtClean="0">
                <a:solidFill>
                  <a:srgbClr val="FF0000"/>
                </a:solidFill>
              </a:rPr>
              <a:t>ACLs</a:t>
            </a:r>
            <a:endParaRPr lang="pl-PL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pl-PL" dirty="0" err="1"/>
              <a:t>Apply</a:t>
            </a:r>
            <a:r>
              <a:rPr lang="pl-PL" dirty="0"/>
              <a:t> standard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steps</a:t>
            </a:r>
            <a:r>
              <a:rPr lang="pl-PL" dirty="0"/>
              <a:t>: web </a:t>
            </a:r>
            <a:r>
              <a:rPr lang="pl-PL" dirty="0" err="1"/>
              <a:t>feeds</a:t>
            </a:r>
            <a:r>
              <a:rPr lang="pl-PL" dirty="0"/>
              <a:t>, </a:t>
            </a:r>
            <a:r>
              <a:rPr lang="pl-PL" dirty="0" err="1"/>
              <a:t>subscription</a:t>
            </a:r>
            <a:r>
              <a:rPr lang="pl-PL" dirty="0"/>
              <a:t> </a:t>
            </a:r>
            <a:r>
              <a:rPr lang="pl-PL" dirty="0" err="1"/>
              <a:t>updates,processing</a:t>
            </a:r>
            <a:r>
              <a:rPr lang="pl-PL" dirty="0"/>
              <a:t>, metadata </a:t>
            </a:r>
            <a:r>
              <a:rPr lang="pl-PL" dirty="0" err="1"/>
              <a:t>category</a:t>
            </a:r>
            <a:r>
              <a:rPr lang="pl-PL" dirty="0"/>
              <a:t> </a:t>
            </a:r>
            <a:r>
              <a:rPr lang="pl-PL" dirty="0" err="1" smtClean="0"/>
              <a:t>revision</a:t>
            </a:r>
            <a:endParaRPr lang="pl-PL" dirty="0" smtClean="0"/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Create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workflow</a:t>
            </a:r>
            <a:r>
              <a:rPr lang="pl-PL" dirty="0" smtClean="0">
                <a:solidFill>
                  <a:srgbClr val="FF0000"/>
                </a:solidFill>
              </a:rPr>
              <a:t> in Discovery Environment</a:t>
            </a:r>
            <a:endParaRPr lang="pl-PL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pl-PL" dirty="0"/>
              <a:t>Set URL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smtClean="0"/>
              <a:t>collection</a:t>
            </a:r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Provided</a:t>
            </a:r>
            <a:r>
              <a:rPr lang="pl-PL" dirty="0" smtClean="0">
                <a:solidFill>
                  <a:srgbClr val="FF0000"/>
                </a:solidFill>
              </a:rPr>
              <a:t> by data grid </a:t>
            </a:r>
            <a:r>
              <a:rPr lang="pl-PL" dirty="0" err="1" smtClean="0">
                <a:solidFill>
                  <a:srgbClr val="FF0000"/>
                </a:solidFill>
              </a:rPr>
              <a:t>framework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746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12: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Incident Tracker Tasks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2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2: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Challenges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project information: Project name, topic, county, international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Define attributes for project information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 collection to hold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 sub-collection for each project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related (existing) collection	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collection hierarchy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access to related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Support browsing of collection, &amp; queries on metadata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types of reports: Brief, Structured Data Asset, </a:t>
            </a:r>
            <a:r>
              <a:rPr lang="en-US" dirty="0" smtClean="0"/>
              <a:t>Summary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 rules for generating each report type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 storage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Supported by data grid framework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009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Assign classification to each </a:t>
            </a:r>
            <a:r>
              <a:rPr lang="en-US" dirty="0" smtClean="0"/>
              <a:t>collection</a:t>
            </a:r>
          </a:p>
          <a:p>
            <a:pPr lvl="1"/>
            <a:r>
              <a:rPr lang="pl-PL" dirty="0" err="1" smtClean="0">
                <a:solidFill>
                  <a:srgbClr val="FF0000"/>
                </a:solidFill>
              </a:rPr>
              <a:t>Add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classification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attribute</a:t>
            </a:r>
            <a:r>
              <a:rPr lang="pl-PL" dirty="0">
                <a:solidFill>
                  <a:srgbClr val="FF0000"/>
                </a:solidFill>
              </a:rPr>
              <a:t> to </a:t>
            </a:r>
            <a:r>
              <a:rPr lang="pl-PL" dirty="0" err="1">
                <a:solidFill>
                  <a:srgbClr val="FF0000"/>
                </a:solidFill>
              </a:rPr>
              <a:t>each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rgbClr val="FF0000"/>
                </a:solidFill>
              </a:rPr>
              <a:t>collection</a:t>
            </a:r>
            <a:endParaRPr lang="en-U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Define processing </a:t>
            </a:r>
            <a:r>
              <a:rPr lang="en-US" dirty="0" smtClean="0"/>
              <a:t>steps</a:t>
            </a:r>
          </a:p>
          <a:p>
            <a:pPr lvl="1"/>
            <a:r>
              <a:rPr lang="pl-PL" dirty="0" err="1">
                <a:solidFill>
                  <a:srgbClr val="FF0000"/>
                </a:solidFill>
              </a:rPr>
              <a:t>Encapsulate</a:t>
            </a:r>
            <a:r>
              <a:rPr lang="pl-PL" dirty="0">
                <a:solidFill>
                  <a:srgbClr val="FF0000"/>
                </a:solidFill>
              </a:rPr>
              <a:t> analysis </a:t>
            </a:r>
            <a:r>
              <a:rPr lang="pl-PL" dirty="0" err="1">
                <a:solidFill>
                  <a:srgbClr val="FF0000"/>
                </a:solidFill>
              </a:rPr>
              <a:t>steps</a:t>
            </a:r>
            <a:r>
              <a:rPr lang="pl-PL" dirty="0">
                <a:solidFill>
                  <a:srgbClr val="FF0000"/>
                </a:solidFill>
              </a:rPr>
              <a:t> in </a:t>
            </a:r>
            <a:r>
              <a:rPr lang="pl-PL" dirty="0" err="1">
                <a:solidFill>
                  <a:srgbClr val="FF0000"/>
                </a:solidFill>
              </a:rPr>
              <a:t>listable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rules</a:t>
            </a:r>
            <a:endParaRPr lang="en-U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Define metadata:  Title, report date, incident date, location, description, number participants, cause, source, police </a:t>
            </a:r>
            <a:r>
              <a:rPr lang="en-US" dirty="0" smtClean="0"/>
              <a:t>presence</a:t>
            </a:r>
          </a:p>
          <a:p>
            <a:pPr lvl="1"/>
            <a:r>
              <a:rPr lang="pl-PL" dirty="0" err="1">
                <a:solidFill>
                  <a:srgbClr val="FF0000"/>
                </a:solidFill>
              </a:rPr>
              <a:t>Add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attributes</a:t>
            </a:r>
            <a:r>
              <a:rPr lang="pl-PL" dirty="0">
                <a:solidFill>
                  <a:srgbClr val="FF0000"/>
                </a:solidFill>
              </a:rPr>
              <a:t> to </a:t>
            </a:r>
            <a:r>
              <a:rPr lang="pl-PL" dirty="0" err="1">
                <a:solidFill>
                  <a:srgbClr val="FF0000"/>
                </a:solidFill>
              </a:rPr>
              <a:t>each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rgbClr val="FF0000"/>
                </a:solidFill>
              </a:rPr>
              <a:t>file</a:t>
            </a:r>
            <a:endParaRPr lang="en-U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Set data sharing access </a:t>
            </a:r>
            <a:r>
              <a:rPr lang="en-US" dirty="0" smtClean="0"/>
              <a:t>controls</a:t>
            </a:r>
          </a:p>
          <a:p>
            <a:pPr lvl="1"/>
            <a:r>
              <a:rPr lang="pl-PL" dirty="0">
                <a:solidFill>
                  <a:srgbClr val="FF0000"/>
                </a:solidFill>
              </a:rPr>
              <a:t>Use </a:t>
            </a:r>
            <a:r>
              <a:rPr lang="pl-PL" dirty="0" err="1">
                <a:solidFill>
                  <a:srgbClr val="FF0000"/>
                </a:solidFill>
              </a:rPr>
              <a:t>inheritance</a:t>
            </a:r>
            <a:r>
              <a:rPr lang="pl-PL" dirty="0">
                <a:solidFill>
                  <a:srgbClr val="FF0000"/>
                </a:solidFill>
              </a:rPr>
              <a:t> on </a:t>
            </a:r>
            <a:r>
              <a:rPr lang="pl-PL" dirty="0" err="1">
                <a:solidFill>
                  <a:srgbClr val="FF0000"/>
                </a:solidFill>
              </a:rPr>
              <a:t>collections</a:t>
            </a:r>
            <a:r>
              <a:rPr lang="pl-PL" dirty="0">
                <a:solidFill>
                  <a:srgbClr val="FF0000"/>
                </a:solidFill>
              </a:rPr>
              <a:t> for </a:t>
            </a:r>
            <a:r>
              <a:rPr lang="pl-PL" dirty="0" err="1" smtClean="0">
                <a:solidFill>
                  <a:srgbClr val="FF0000"/>
                </a:solidFill>
              </a:rPr>
              <a:t>ACLs</a:t>
            </a:r>
            <a:endParaRPr lang="en-U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Specify collection maintenance </a:t>
            </a:r>
            <a:r>
              <a:rPr lang="en-US" dirty="0" smtClean="0"/>
              <a:t>administrator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 owner of each collection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Manage collection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Provided by data grid framework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3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13: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Policy Evolution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6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899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Add timeline metadata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- date when event </a:t>
            </a:r>
            <a:r>
              <a:rPr lang="en-US" dirty="0" smtClean="0">
                <a:solidFill>
                  <a:srgbClr val="000000"/>
                </a:solidFill>
              </a:rPr>
              <a:t>happened			rule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- date when publication was </a:t>
            </a:r>
            <a:r>
              <a:rPr lang="en-US" dirty="0" smtClean="0">
                <a:solidFill>
                  <a:srgbClr val="000000"/>
                </a:solidFill>
              </a:rPr>
              <a:t>written		rule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dirty="0" smtClean="0">
                <a:solidFill>
                  <a:srgbClr val="000000"/>
                </a:solidFill>
              </a:rPr>
              <a:t>date </a:t>
            </a:r>
            <a:r>
              <a:rPr lang="en-US" dirty="0">
                <a:solidFill>
                  <a:srgbClr val="000000"/>
                </a:solidFill>
              </a:rPr>
              <a:t>when publication was </a:t>
            </a:r>
            <a:r>
              <a:rPr lang="en-US" dirty="0" smtClean="0">
                <a:solidFill>
                  <a:srgbClr val="000000"/>
                </a:solidFill>
              </a:rPr>
              <a:t>ingested	</a:t>
            </a:r>
            <a:r>
              <a:rPr lang="en-US" dirty="0" smtClean="0">
                <a:solidFill>
                  <a:srgbClr val="FF0000"/>
                </a:solidFill>
              </a:rPr>
              <a:t>grid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- date when publication was </a:t>
            </a:r>
            <a:r>
              <a:rPr lang="en-US" dirty="0" smtClean="0">
                <a:solidFill>
                  <a:srgbClr val="000000"/>
                </a:solidFill>
              </a:rPr>
              <a:t>processed	</a:t>
            </a:r>
            <a:r>
              <a:rPr lang="en-US" dirty="0" smtClean="0">
                <a:solidFill>
                  <a:srgbClr val="FF0000"/>
                </a:solidFill>
              </a:rPr>
              <a:t>grid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- date when assessment was </a:t>
            </a:r>
            <a:r>
              <a:rPr lang="en-US" dirty="0" smtClean="0">
                <a:solidFill>
                  <a:srgbClr val="000000"/>
                </a:solidFill>
              </a:rPr>
              <a:t>reviewed	rule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- date when information was </a:t>
            </a:r>
            <a:r>
              <a:rPr lang="en-US" dirty="0" smtClean="0">
                <a:solidFill>
                  <a:srgbClr val="000000"/>
                </a:solidFill>
              </a:rPr>
              <a:t>used		rule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- person who did the </a:t>
            </a:r>
            <a:r>
              <a:rPr lang="en-US" dirty="0" smtClean="0">
                <a:solidFill>
                  <a:srgbClr val="000000"/>
                </a:solidFill>
              </a:rPr>
              <a:t>processing		rule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- person who did the </a:t>
            </a:r>
            <a:r>
              <a:rPr lang="en-US" dirty="0" smtClean="0">
                <a:solidFill>
                  <a:srgbClr val="000000"/>
                </a:solidFill>
              </a:rPr>
              <a:t>assessment		rule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- person who used the </a:t>
            </a:r>
            <a:r>
              <a:rPr lang="en-US" dirty="0" smtClean="0">
                <a:solidFill>
                  <a:srgbClr val="000000"/>
                </a:solidFill>
              </a:rPr>
              <a:t>information		audit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56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99" y="1595568"/>
            <a:ext cx="880350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Need assessment: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process </a:t>
            </a:r>
            <a:r>
              <a:rPr lang="en-US" dirty="0">
                <a:solidFill>
                  <a:srgbClr val="000000"/>
                </a:solidFill>
              </a:rPr>
              <a:t>flags </a:t>
            </a:r>
            <a:r>
              <a:rPr lang="en-US" dirty="0" smtClean="0">
                <a:solidFill>
                  <a:srgbClr val="000000"/>
                </a:solidFill>
              </a:rPr>
              <a:t>identifying </a:t>
            </a:r>
            <a:r>
              <a:rPr lang="en-US" dirty="0">
                <a:solidFill>
                  <a:srgbClr val="000000"/>
                </a:solidFill>
              </a:rPr>
              <a:t>each rule that was </a:t>
            </a:r>
            <a:r>
              <a:rPr lang="en-US" dirty="0" smtClean="0">
                <a:solidFill>
                  <a:srgbClr val="000000"/>
                </a:solidFill>
              </a:rPr>
              <a:t>applied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Add provenance metadata to each file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audit </a:t>
            </a:r>
            <a:r>
              <a:rPr lang="en-US" dirty="0">
                <a:solidFill>
                  <a:srgbClr val="000000"/>
                </a:solidFill>
              </a:rPr>
              <a:t>trail recording ingestion and </a:t>
            </a:r>
            <a:r>
              <a:rPr lang="en-US" dirty="0" smtClean="0">
                <a:solidFill>
                  <a:srgbClr val="000000"/>
                </a:solidFill>
              </a:rPr>
              <a:t>analyses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Maintain external index of all actions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consistency </a:t>
            </a:r>
            <a:r>
              <a:rPr lang="en-US" dirty="0">
                <a:solidFill>
                  <a:srgbClr val="000000"/>
                </a:solidFill>
              </a:rPr>
              <a:t>assessment (were all documents processed by same rules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Implement periodic rule to assess completeness of processing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integrity assessment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Implement periodic rule to verify checksums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source assessment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Generate report summarizing sources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8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89964" cy="4351338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Need correlations: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o </a:t>
            </a:r>
            <a:r>
              <a:rPr lang="en-US" dirty="0">
                <a:solidFill>
                  <a:srgbClr val="000000"/>
                </a:solidFill>
              </a:rPr>
              <a:t>multiple sources report same </a:t>
            </a:r>
            <a:r>
              <a:rPr lang="en-US" dirty="0" smtClean="0">
                <a:solidFill>
                  <a:srgbClr val="000000"/>
                </a:solidFill>
              </a:rPr>
              <a:t>information?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Generate list of information items and number of sources per item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000000"/>
                </a:solidFill>
              </a:rPr>
              <a:t>every set of information corroborated by multiple </a:t>
            </a:r>
            <a:r>
              <a:rPr lang="en-US" dirty="0" smtClean="0">
                <a:solidFill>
                  <a:srgbClr val="000000"/>
                </a:solidFill>
              </a:rPr>
              <a:t>sources?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the source attribute, </a:t>
            </a:r>
            <a:r>
              <a:rPr lang="en-US" dirty="0">
                <a:solidFill>
                  <a:srgbClr val="FF0000"/>
                </a:solidFill>
              </a:rPr>
              <a:t>can store multiple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8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14: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Preservation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3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Preservation 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69679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Maintain link between digital object and its original source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Keep data from becoming corrupted</a:t>
            </a:r>
          </a:p>
          <a:p>
            <a:r>
              <a:rPr lang="en-US" dirty="0" smtClean="0"/>
              <a:t>Chain of Custody</a:t>
            </a:r>
          </a:p>
          <a:p>
            <a:pPr lvl="1"/>
            <a:r>
              <a:rPr lang="en-US" dirty="0" smtClean="0"/>
              <a:t>Monitor storage locations and accesses</a:t>
            </a:r>
          </a:p>
          <a:p>
            <a:r>
              <a:rPr lang="en-US" dirty="0" smtClean="0"/>
              <a:t>Original Arrangement</a:t>
            </a:r>
          </a:p>
          <a:p>
            <a:pPr lvl="1"/>
            <a:r>
              <a:rPr lang="en-US" dirty="0" smtClean="0"/>
              <a:t>Maintain digital objects as elements within a record series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080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Interpretations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3227"/>
            <a:ext cx="7886700" cy="46237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Diplomatics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Records (treaties) are maintained forever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National Archives and Records Administration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Records are organized as elements of a record series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Retention schedule for each series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Submission agreements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Digital libraries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Records re-arranged into Dewey Decimal system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Retention based upon use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Continuum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Records are re-used by other federal agencies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Track transition of records between agencies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Requires ability to integrate processing steps with an archive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102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controls</a:t>
            </a:r>
          </a:p>
          <a:p>
            <a:pPr lvl="1"/>
            <a:r>
              <a:rPr lang="en-US" dirty="0" smtClean="0"/>
              <a:t>All archives assume that deposited records can only be modified by the archivist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All archives require a way to maintain integrity</a:t>
            </a:r>
          </a:p>
          <a:p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All archive require a way to name records</a:t>
            </a:r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All archives require a way to search for records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1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Distributed data collections</a:t>
            </a:r>
          </a:p>
          <a:p>
            <a:pPr lvl="1"/>
            <a:r>
              <a:rPr lang="en-US" dirty="0" smtClean="0"/>
              <a:t>Evolving technology</a:t>
            </a:r>
          </a:p>
          <a:p>
            <a:pPr lvl="1"/>
            <a:r>
              <a:rPr lang="en-US" dirty="0"/>
              <a:t>Massive </a:t>
            </a:r>
            <a:r>
              <a:rPr lang="en-US" dirty="0" smtClean="0"/>
              <a:t>scale – petabytes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Minimize data management labor</a:t>
            </a:r>
          </a:p>
          <a:p>
            <a:pPr lvl="1"/>
            <a:r>
              <a:rPr lang="en-US" dirty="0" smtClean="0"/>
              <a:t>Track collection properties</a:t>
            </a:r>
          </a:p>
          <a:p>
            <a:pPr lvl="1"/>
            <a:r>
              <a:rPr lang="en-US" dirty="0" smtClean="0"/>
              <a:t>Enable reproducible analyses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962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communities are developing trustworthiness assessment criteria</a:t>
            </a:r>
          </a:p>
          <a:p>
            <a:pPr lvl="1"/>
            <a:r>
              <a:rPr lang="en-US" dirty="0" smtClean="0"/>
              <a:t>NARA</a:t>
            </a:r>
          </a:p>
          <a:p>
            <a:pPr lvl="2"/>
            <a:r>
              <a:rPr lang="en-US" dirty="0" smtClean="0"/>
              <a:t>Electronic records archive requirements</a:t>
            </a:r>
          </a:p>
          <a:p>
            <a:pPr lvl="1"/>
            <a:r>
              <a:rPr lang="en-US" dirty="0" smtClean="0"/>
              <a:t>RLG/NARA</a:t>
            </a:r>
          </a:p>
          <a:p>
            <a:pPr lvl="2"/>
            <a:r>
              <a:rPr lang="en-US" dirty="0" smtClean="0"/>
              <a:t>Research Library Group – Trusted Digital Repository</a:t>
            </a:r>
          </a:p>
          <a:p>
            <a:pPr lvl="1"/>
            <a:r>
              <a:rPr lang="en-US" dirty="0" smtClean="0"/>
              <a:t>TRAC</a:t>
            </a:r>
          </a:p>
          <a:p>
            <a:pPr lvl="2"/>
            <a:r>
              <a:rPr lang="en-US" dirty="0" smtClean="0"/>
              <a:t>Trusted Repository Audit Checklist</a:t>
            </a:r>
          </a:p>
          <a:p>
            <a:pPr lvl="1"/>
            <a:r>
              <a:rPr lang="en-US" dirty="0" smtClean="0"/>
              <a:t>ISO 16363</a:t>
            </a:r>
          </a:p>
          <a:p>
            <a:pPr lvl="2"/>
            <a:r>
              <a:rPr lang="en-US" dirty="0" smtClean="0"/>
              <a:t>Based on Mission Operations&amp;  Information Management Repository Audit and Certification </a:t>
            </a:r>
            <a:r>
              <a:rPr lang="en-US" smtClean="0"/>
              <a:t>working group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6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Archives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2005 the National Archive started development of an Electronic Records Archives</a:t>
            </a:r>
          </a:p>
          <a:p>
            <a:pPr lvl="1"/>
            <a:r>
              <a:rPr lang="en-US" dirty="0" smtClean="0"/>
              <a:t>NARA surveyed all of the internal requirements</a:t>
            </a:r>
          </a:p>
          <a:p>
            <a:pPr lvl="1"/>
            <a:r>
              <a:rPr lang="en-US" dirty="0" smtClean="0"/>
              <a:t>Generated a list of 853 requirements</a:t>
            </a:r>
          </a:p>
          <a:p>
            <a:pPr lvl="2"/>
            <a:r>
              <a:rPr lang="en-US" dirty="0" smtClean="0"/>
              <a:t>For each requirement, defined</a:t>
            </a:r>
          </a:p>
          <a:p>
            <a:pPr lvl="3"/>
            <a:r>
              <a:rPr lang="en-US" dirty="0" smtClean="0"/>
              <a:t>Operations, metadata, </a:t>
            </a:r>
          </a:p>
          <a:p>
            <a:pPr lvl="3"/>
            <a:r>
              <a:rPr lang="en-US" dirty="0" smtClean="0"/>
              <a:t>Rule, metadata, meta-rule, user-metadata</a:t>
            </a:r>
          </a:p>
          <a:p>
            <a:pPr lvl="2"/>
            <a:r>
              <a:rPr lang="en-US" dirty="0" smtClean="0"/>
              <a:t>See era-irods-</a:t>
            </a:r>
            <a:r>
              <a:rPr lang="en-US" dirty="0" err="1" smtClean="0"/>
              <a:t>comparison.xls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37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651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ERA Example</a:t>
            </a:r>
            <a:endParaRPr lang="en-US" sz="3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30273"/>
              </p:ext>
            </p:extLst>
          </p:nvPr>
        </p:nvGraphicFramePr>
        <p:xfrm>
          <a:off x="362655" y="726510"/>
          <a:ext cx="8418690" cy="5328867"/>
        </p:xfrm>
        <a:graphic>
          <a:graphicData uri="http://schemas.openxmlformats.org/drawingml/2006/table">
            <a:tbl>
              <a:tblPr/>
              <a:tblGrid>
                <a:gridCol w="848675"/>
                <a:gridCol w="1958462"/>
                <a:gridCol w="537196"/>
                <a:gridCol w="599321"/>
                <a:gridCol w="1369909"/>
                <a:gridCol w="791503"/>
                <a:gridCol w="659586"/>
                <a:gridCol w="994452"/>
                <a:gridCol w="659586"/>
              </a:tblGrid>
              <a:tr h="375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ERA Tag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Requirement text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Unique ID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Metadata needed for operation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Operations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Rules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Rule metadata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Meta-rule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Metadata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ERA8.9.5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The system shall provide the capability for users to associate a preservation and access plan with electronic records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314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O: update lifecycle data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Authenticate user: check ACLs: associate preservation and access plan with record: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 metadata - Link plan to record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I: rule set: record name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Flag for preservation and access plan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ACL for write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ERA8.9.6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The system shall provide the capability for users to associate a preservation and access plans with an item in a disposition agreement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315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O: update lifecycle data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Authenticate user: check ACLs: associate preservation and access plan with item in disposition agreement::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 metadata - Link plan to item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I: rule set: item name: disposition agreement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Flag for preservation and access plan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ACL for write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ERA8.9.7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The system shall provide the capability for the preservation and access plan to define the preservation and access level for the electronic records to which it is associated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316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O: update lifecycle data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Authenticate user: check ACLs: associate preservation and access plan with record: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 metadata - Link plan to item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I: rule set: record name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Flag for preservation and access plan: flag for preservation and access level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ACL for write</a:t>
                      </a:r>
                    </a:p>
                  </a:txBody>
                  <a:tcPr marL="10147" marR="10147" marT="10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2433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RLG-NARA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2005, Research Library Group and NARA published an</a:t>
            </a:r>
          </a:p>
          <a:p>
            <a:pPr lvl="1"/>
            <a:r>
              <a:rPr lang="en-US" dirty="0" smtClean="0"/>
              <a:t>Audit Checklist for Certifying Digital Repositories</a:t>
            </a:r>
          </a:p>
          <a:p>
            <a:pPr lvl="2"/>
            <a:r>
              <a:rPr lang="en-US" dirty="0" smtClean="0"/>
              <a:t>Create Task Force to standardize requirements</a:t>
            </a:r>
          </a:p>
          <a:p>
            <a:pPr lvl="1"/>
            <a:r>
              <a:rPr lang="en-US" dirty="0" smtClean="0"/>
              <a:t>Developed concept of trustworthiness</a:t>
            </a:r>
          </a:p>
          <a:p>
            <a:pPr lvl="2"/>
            <a:r>
              <a:rPr lang="en-US" dirty="0" smtClean="0"/>
              <a:t>The set of actions that need to be performed for a repository to be trusted.</a:t>
            </a:r>
          </a:p>
          <a:p>
            <a:pPr lvl="1"/>
            <a:r>
              <a:rPr lang="en-US" dirty="0" smtClean="0"/>
              <a:t>See paper RLG-NARA-Pledge on:</a:t>
            </a:r>
          </a:p>
          <a:p>
            <a:pPr lvl="2"/>
            <a:r>
              <a:rPr lang="en-US" dirty="0" smtClean="0"/>
              <a:t>Digital Archive Policies and Trusted Digital Repositories</a:t>
            </a:r>
          </a:p>
          <a:p>
            <a:pPr lvl="2"/>
            <a:r>
              <a:rPr lang="en-US" dirty="0" smtClean="0"/>
              <a:t>The paper discussed mapping preservation capabilities to rules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99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950"/>
            <a:ext cx="8229600" cy="871239"/>
          </a:xfrm>
        </p:spPr>
        <p:txBody>
          <a:bodyPr>
            <a:noAutofit/>
          </a:bodyPr>
          <a:lstStyle/>
          <a:p>
            <a:r>
              <a:rPr lang="en-US" sz="3600" dirty="0" smtClean="0"/>
              <a:t>Mapping Preservation to Rules for ISO 16363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391"/>
            <a:ext cx="8229600" cy="4910522"/>
          </a:xfrm>
        </p:spPr>
        <p:txBody>
          <a:bodyPr>
            <a:normAutofit fontScale="40000" lnSpcReduction="20000"/>
          </a:bodyPr>
          <a:lstStyle/>
          <a:p>
            <a:r>
              <a:rPr lang="en-US" sz="3800" dirty="0" smtClean="0"/>
              <a:t>Management </a:t>
            </a:r>
            <a:r>
              <a:rPr lang="en-US" sz="3800" dirty="0"/>
              <a:t>of disposition agreements describing record retention and </a:t>
            </a:r>
            <a:r>
              <a:rPr lang="en-US" sz="3800" dirty="0" smtClean="0"/>
              <a:t>disposition </a:t>
            </a:r>
            <a:r>
              <a:rPr lang="en-US" sz="3800" dirty="0"/>
              <a:t>actions </a:t>
            </a:r>
          </a:p>
          <a:p>
            <a:r>
              <a:rPr lang="en-US" sz="3800" dirty="0" smtClean="0"/>
              <a:t>Accession</a:t>
            </a:r>
            <a:r>
              <a:rPr lang="en-US" sz="3800" dirty="0"/>
              <a:t>, the formal acceptance of records into the data management system </a:t>
            </a:r>
          </a:p>
          <a:p>
            <a:r>
              <a:rPr lang="en-US" sz="3800" dirty="0" smtClean="0"/>
              <a:t>Arrangement</a:t>
            </a:r>
            <a:r>
              <a:rPr lang="en-US" sz="3800" dirty="0"/>
              <a:t>, the organization of the records to preserve a required structure (implemented as a collection/sub-collection hierarchy) </a:t>
            </a:r>
            <a:endParaRPr lang="en-US" sz="3800" dirty="0" smtClean="0"/>
          </a:p>
          <a:p>
            <a:r>
              <a:rPr lang="en-US" sz="3800" dirty="0" smtClean="0"/>
              <a:t>Description</a:t>
            </a:r>
            <a:r>
              <a:rPr lang="en-US" sz="3800" dirty="0"/>
              <a:t>, the management of descriptive metadata as well as text indexing </a:t>
            </a:r>
          </a:p>
          <a:p>
            <a:r>
              <a:rPr lang="en-US" sz="3800" dirty="0" smtClean="0"/>
              <a:t>Preservation</a:t>
            </a:r>
            <a:r>
              <a:rPr lang="en-US" sz="3800" dirty="0"/>
              <a:t>, the generation of Archival Information Packages </a:t>
            </a:r>
            <a:r>
              <a:rPr lang="en-US" sz="3800" dirty="0" smtClean="0"/>
              <a:t> </a:t>
            </a:r>
          </a:p>
          <a:p>
            <a:r>
              <a:rPr lang="en-US" sz="3800" dirty="0" smtClean="0"/>
              <a:t>Access</a:t>
            </a:r>
            <a:r>
              <a:rPr lang="en-US" sz="3800" dirty="0"/>
              <a:t>, the generation of Dissemination Information Packages </a:t>
            </a:r>
          </a:p>
          <a:p>
            <a:r>
              <a:rPr lang="en-US" sz="3800" dirty="0" smtClean="0"/>
              <a:t>Subscription</a:t>
            </a:r>
            <a:r>
              <a:rPr lang="en-US" sz="3800" dirty="0"/>
              <a:t>, the specification of services that a user picks for execution </a:t>
            </a:r>
            <a:endParaRPr lang="en-US" sz="3800" dirty="0" smtClean="0"/>
          </a:p>
          <a:p>
            <a:r>
              <a:rPr lang="en-US" sz="3800" dirty="0" smtClean="0"/>
              <a:t>Notification</a:t>
            </a:r>
            <a:r>
              <a:rPr lang="en-US" sz="3800" dirty="0"/>
              <a:t>, the delivery of notices on service execution results </a:t>
            </a:r>
          </a:p>
          <a:p>
            <a:r>
              <a:rPr lang="en-US" sz="3800" dirty="0" smtClean="0"/>
              <a:t>Queuing </a:t>
            </a:r>
            <a:r>
              <a:rPr lang="en-US" sz="3800" dirty="0"/>
              <a:t>of large scale tasks through interaction with workflow systems </a:t>
            </a:r>
          </a:p>
          <a:p>
            <a:r>
              <a:rPr lang="en-US" sz="3800" dirty="0"/>
              <a:t>System performance and failure reports. Of particular interest is the </a:t>
            </a:r>
            <a:r>
              <a:rPr lang="en-US" sz="3800" dirty="0" smtClean="0"/>
              <a:t>identification </a:t>
            </a:r>
            <a:r>
              <a:rPr lang="en-US" sz="3800" dirty="0"/>
              <a:t>of all failures within the data management system and the recovery </a:t>
            </a:r>
            <a:r>
              <a:rPr lang="en-US" sz="3800" dirty="0" smtClean="0"/>
              <a:t>procedures </a:t>
            </a:r>
            <a:r>
              <a:rPr lang="en-US" sz="3800" dirty="0"/>
              <a:t>that were invoked. </a:t>
            </a:r>
          </a:p>
          <a:p>
            <a:r>
              <a:rPr lang="en-US" sz="3800" dirty="0" smtClean="0"/>
              <a:t>Transformative </a:t>
            </a:r>
            <a:r>
              <a:rPr lang="en-US" sz="3800" dirty="0"/>
              <a:t>migration, the ability to convert specified data formats to new standards. In this case, each new encoding format is managed as a version of the original record. </a:t>
            </a:r>
          </a:p>
          <a:p>
            <a:r>
              <a:rPr lang="en-US" sz="3800" dirty="0" smtClean="0"/>
              <a:t>Display </a:t>
            </a:r>
            <a:r>
              <a:rPr lang="en-US" sz="3800" dirty="0"/>
              <a:t>transformation, the ability to reformat a file for presentation. </a:t>
            </a:r>
          </a:p>
          <a:p>
            <a:r>
              <a:rPr lang="en-US" sz="3800" dirty="0" smtClean="0"/>
              <a:t>Automated </a:t>
            </a:r>
            <a:r>
              <a:rPr lang="en-US" sz="3800" dirty="0"/>
              <a:t>client specification, the ability to pick the appropriate client for each user.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375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15: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Proving Correctness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3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Policy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policy-based data management system requires the ability to prove that:</a:t>
            </a:r>
          </a:p>
          <a:p>
            <a:pPr lvl="1"/>
            <a:r>
              <a:rPr lang="en-US" dirty="0" smtClean="0"/>
              <a:t>Policies are compatible, and do not lead to conflicts</a:t>
            </a:r>
          </a:p>
          <a:p>
            <a:pPr lvl="1"/>
            <a:r>
              <a:rPr lang="en-US" dirty="0" smtClean="0"/>
              <a:t>Policies are complete, and are applied to all files</a:t>
            </a:r>
          </a:p>
          <a:p>
            <a:pPr lvl="1"/>
            <a:r>
              <a:rPr lang="en-US" dirty="0" smtClean="0"/>
              <a:t>Policies are consistent, and correspond to the same version</a:t>
            </a:r>
          </a:p>
          <a:p>
            <a:pPr lvl="1"/>
            <a:r>
              <a:rPr lang="en-US" dirty="0" smtClean="0"/>
              <a:t>Policies are correct, and produce desired persistent state information</a:t>
            </a:r>
          </a:p>
          <a:p>
            <a:r>
              <a:rPr lang="en-US" dirty="0" smtClean="0"/>
              <a:t>Requires computer actionable forms for managing data, information, and knowledge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32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Underlying Procedures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Autofit/>
          </a:bodyPr>
          <a:lstStyle/>
          <a:p>
            <a:r>
              <a:rPr lang="en-US" sz="1600" dirty="0" smtClean="0"/>
              <a:t>To implement a policy-based data management system, computer actionable forms were needed for data, information, and knowledge</a:t>
            </a:r>
          </a:p>
          <a:p>
            <a:r>
              <a:rPr lang="en-US" sz="16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Data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	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objects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			</a:t>
            </a:r>
            <a:r>
              <a:rPr lang="en-US" sz="16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bytes</a:t>
            </a:r>
            <a:r>
              <a:rPr lang="en-US" sz="16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	</a:t>
            </a:r>
          </a:p>
          <a:p>
            <a:r>
              <a:rPr lang="en-US" sz="16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Information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names				</a:t>
            </a:r>
            <a:r>
              <a:rPr lang="en-US" sz="16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metadata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</a:t>
            </a:r>
          </a:p>
          <a:p>
            <a:r>
              <a:rPr lang="en-US" sz="16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Knowledge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relationships between names	</a:t>
            </a:r>
            <a:r>
              <a:rPr lang="en-US" sz="16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procedures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</a:t>
            </a:r>
          </a:p>
          <a:p>
            <a:r>
              <a:rPr lang="en-US" sz="16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Wisdom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relationships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between relationships </a:t>
            </a:r>
            <a:r>
              <a:rPr lang="en-US" sz="16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policy points</a:t>
            </a:r>
            <a:endParaRPr lang="en-US" sz="1600" dirty="0">
              <a:ea typeface="ＭＳ Ｐゴシック" charset="0"/>
              <a:cs typeface="ＭＳ Ｐゴシック" charset="0"/>
            </a:endParaRPr>
          </a:p>
          <a:p>
            <a:endParaRPr lang="en-US" sz="1600" dirty="0">
              <a:ea typeface="ＭＳ Ｐゴシック" charset="0"/>
              <a:cs typeface="ＭＳ Ｐゴシック" charset="0"/>
            </a:endParaRPr>
          </a:p>
          <a:p>
            <a:r>
              <a:rPr lang="en-US" sz="16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Data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	</a:t>
            </a:r>
            <a:r>
              <a:rPr lang="en-US" sz="16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bits</a:t>
            </a:r>
            <a:r>
              <a:rPr lang="en-US" sz="16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		</a:t>
            </a:r>
            <a:r>
              <a:rPr lang="en-US" sz="1600" dirty="0" err="1" smtClean="0">
                <a:ea typeface="ＭＳ Ｐゴシック" charset="0"/>
                <a:cs typeface="ＭＳ Ｐゴシック" charset="0"/>
              </a:rPr>
              <a:t>Posix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I/O</a:t>
            </a:r>
          </a:p>
          <a:p>
            <a:r>
              <a:rPr lang="en-US" sz="16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Information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metadata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		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Relational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database</a:t>
            </a:r>
          </a:p>
          <a:p>
            <a:r>
              <a:rPr lang="en-US" sz="16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Knowledge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procedures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		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Workflows</a:t>
            </a:r>
            <a:endParaRPr lang="en-US" sz="1600" dirty="0">
              <a:ea typeface="ＭＳ Ｐゴシック" charset="0"/>
              <a:cs typeface="ＭＳ Ｐゴシック" charset="0"/>
            </a:endParaRPr>
          </a:p>
          <a:p>
            <a:r>
              <a:rPr lang="en-US" sz="16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Wisdom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policy </a:t>
            </a:r>
            <a:r>
              <a:rPr lang="en-US" sz="16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points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			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Meta-rules</a:t>
            </a:r>
            <a:endParaRPr lang="en-US" sz="1600" dirty="0">
              <a:ea typeface="ＭＳ Ｐゴシック" charset="0"/>
              <a:cs typeface="ＭＳ Ｐゴシック" charset="0"/>
            </a:endParaRPr>
          </a:p>
          <a:p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39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955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Digital objects in the data grid are treated as sets of bytes.</a:t>
            </a:r>
          </a:p>
          <a:p>
            <a:r>
              <a:rPr lang="en-US" dirty="0" smtClean="0"/>
              <a:t>An object could be a: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Rule</a:t>
            </a:r>
          </a:p>
          <a:p>
            <a:pPr lvl="1"/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Sensor data stream</a:t>
            </a:r>
          </a:p>
          <a:p>
            <a:r>
              <a:rPr lang="en-US" dirty="0" smtClean="0"/>
              <a:t>Digital objects are stored in file systems as files, or in databases as objects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70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3181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is generated when an object is named.</a:t>
            </a:r>
          </a:p>
          <a:p>
            <a:r>
              <a:rPr lang="en-US" dirty="0" smtClean="0"/>
              <a:t>The choice of name depends upon the evaluation of relationships between named objects:</a:t>
            </a:r>
          </a:p>
          <a:p>
            <a:r>
              <a:rPr lang="en-US" dirty="0" smtClean="0"/>
              <a:t>Information is static.  Once relationships are evaluated, the name no longer changes</a:t>
            </a:r>
          </a:p>
          <a:p>
            <a:r>
              <a:rPr lang="en-US" dirty="0" smtClean="0"/>
              <a:t>We can store information as metadata attributes in a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9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16342" cy="4351338"/>
          </a:xfrm>
        </p:spPr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  <a:p>
            <a:pPr lvl="1"/>
            <a:r>
              <a:rPr lang="en-US" dirty="0" smtClean="0"/>
              <a:t>Virtualize </a:t>
            </a:r>
            <a:r>
              <a:rPr lang="en-US" dirty="0"/>
              <a:t>collection properties</a:t>
            </a:r>
          </a:p>
          <a:p>
            <a:pPr lvl="2"/>
            <a:r>
              <a:rPr lang="en-US" dirty="0"/>
              <a:t>Manage properties independently of </a:t>
            </a:r>
            <a:r>
              <a:rPr lang="en-US" dirty="0" smtClean="0"/>
              <a:t>storage</a:t>
            </a:r>
          </a:p>
          <a:p>
            <a:pPr lvl="1"/>
            <a:endParaRPr lang="en-US" dirty="0"/>
          </a:p>
          <a:p>
            <a:r>
              <a:rPr lang="en-US" dirty="0" smtClean="0"/>
              <a:t>Requirements </a:t>
            </a:r>
            <a:endParaRPr lang="en-US" dirty="0"/>
          </a:p>
          <a:p>
            <a:pPr lvl="1"/>
            <a:r>
              <a:rPr lang="en-US" dirty="0" smtClean="0"/>
              <a:t>Policy</a:t>
            </a:r>
            <a:r>
              <a:rPr lang="en-US" dirty="0"/>
              <a:t>-based system</a:t>
            </a:r>
          </a:p>
          <a:p>
            <a:pPr lvl="2"/>
            <a:r>
              <a:rPr lang="en-US" dirty="0"/>
              <a:t>Automate management tasks</a:t>
            </a:r>
          </a:p>
          <a:p>
            <a:pPr lvl="2"/>
            <a:r>
              <a:rPr lang="en-US" dirty="0"/>
              <a:t>Enforce collection properties</a:t>
            </a:r>
          </a:p>
          <a:p>
            <a:pPr lvl="2"/>
            <a:r>
              <a:rPr lang="en-US" dirty="0"/>
              <a:t>Validate assessment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409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2121"/>
            <a:ext cx="7886700" cy="45548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Knowledge is the specification or relationships between named objects.</a:t>
            </a:r>
          </a:p>
          <a:p>
            <a:pPr lvl="1"/>
            <a:r>
              <a:rPr lang="en-US" dirty="0"/>
              <a:t>Logical		:	Semantic</a:t>
            </a:r>
          </a:p>
          <a:p>
            <a:pPr lvl="1"/>
            <a:r>
              <a:rPr lang="en-US" dirty="0"/>
              <a:t>Spatial		:	Structural</a:t>
            </a:r>
          </a:p>
          <a:p>
            <a:pPr lvl="1"/>
            <a:r>
              <a:rPr lang="en-US" dirty="0"/>
              <a:t>Temporal	</a:t>
            </a:r>
            <a:r>
              <a:rPr lang="en-US" dirty="0" smtClean="0"/>
              <a:t>	:</a:t>
            </a:r>
            <a:r>
              <a:rPr lang="en-US" dirty="0"/>
              <a:t>	Procedural</a:t>
            </a:r>
          </a:p>
          <a:p>
            <a:pPr lvl="1"/>
            <a:r>
              <a:rPr lang="en-US" dirty="0"/>
              <a:t>Functional	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Algorithmic</a:t>
            </a:r>
          </a:p>
          <a:p>
            <a:pPr lvl="1"/>
            <a:r>
              <a:rPr lang="en-US" dirty="0" smtClean="0"/>
              <a:t>Class		:	Category</a:t>
            </a:r>
            <a:endParaRPr lang="en-US" dirty="0"/>
          </a:p>
          <a:p>
            <a:pPr lvl="1"/>
            <a:r>
              <a:rPr lang="en-US" dirty="0"/>
              <a:t>Systemic		</a:t>
            </a:r>
            <a:r>
              <a:rPr lang="en-US" dirty="0" smtClean="0"/>
              <a:t>:	Epistemological</a:t>
            </a:r>
            <a:endParaRPr lang="en-US" dirty="0"/>
          </a:p>
          <a:p>
            <a:r>
              <a:rPr lang="en-US" dirty="0" smtClean="0"/>
              <a:t>The application of knowledge is an active process.</a:t>
            </a:r>
          </a:p>
          <a:p>
            <a:r>
              <a:rPr lang="en-US" dirty="0" smtClean="0"/>
              <a:t>Knowledge can be encapsulated in procedures</a:t>
            </a:r>
          </a:p>
          <a:p>
            <a:r>
              <a:rPr lang="en-US" dirty="0" smtClean="0"/>
              <a:t>Data grids are applying knowledge when rule procedures are executed</a:t>
            </a:r>
          </a:p>
          <a:p>
            <a:r>
              <a:rPr lang="en-US" dirty="0" smtClean="0"/>
              <a:t>Information is the result of the reification of knowledge relationships / 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248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decision for which knowledge procedure to execute is wisdom.</a:t>
            </a:r>
          </a:p>
          <a:p>
            <a:r>
              <a:rPr lang="en-US" dirty="0" smtClean="0"/>
              <a:t>The policy enforcement points capture the wisdom needed to control the execution of the knowledge procedures.</a:t>
            </a:r>
          </a:p>
          <a:p>
            <a:r>
              <a:rPr lang="en-US" dirty="0" smtClean="0"/>
              <a:t>In the pluggable architecture, new policy enforcement points are automatically created for each plug-in.  </a:t>
            </a:r>
          </a:p>
          <a:p>
            <a:r>
              <a:rPr lang="en-US" dirty="0" smtClean="0"/>
              <a:t>This enables the application of wisdom to control each new technology or micro-service operation.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458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distributed data</a:t>
            </a:r>
          </a:p>
          <a:p>
            <a:r>
              <a:rPr lang="en-US" dirty="0" smtClean="0"/>
              <a:t>Manage information that is generated about the data</a:t>
            </a:r>
          </a:p>
          <a:p>
            <a:r>
              <a:rPr lang="en-US" dirty="0" smtClean="0"/>
              <a:t>Manage knowledge procedures to generate information</a:t>
            </a:r>
          </a:p>
          <a:p>
            <a:r>
              <a:rPr lang="en-US" dirty="0" smtClean="0"/>
              <a:t>Manage wisdom that controls when and where knowledge procedures </a:t>
            </a:r>
            <a:r>
              <a:rPr lang="en-US" smtClean="0"/>
              <a:t>are executed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56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3123"/>
            <a:ext cx="7886700" cy="46738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Proving compliance with policies requires the ability to audit every action performed upon a collection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This includes tracking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</a:t>
            </a:r>
            <a:r>
              <a:rPr lang="en-US" dirty="0" smtClean="0"/>
              <a:t>hanges to the system (new technologies)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Data movement between storage systems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Changes to persistent state information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Changes to access controls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Usage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Compliance of accesses to control policies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Approach is to: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Characterize each action as an event (PREMIS)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Store events in an external indexing system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Query the external index to generate summary statistics</a:t>
            </a:r>
            <a:endParaRPr lang="en-US" dirty="0"/>
          </a:p>
          <a:p>
            <a:pPr lvl="2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794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each event can be tracked:</a:t>
            </a:r>
          </a:p>
          <a:p>
            <a:pPr lvl="1"/>
            <a:r>
              <a:rPr lang="en-US" dirty="0" smtClean="0"/>
              <a:t>Map action to execution of policy enforcement points</a:t>
            </a:r>
          </a:p>
          <a:p>
            <a:pPr lvl="1"/>
            <a:r>
              <a:rPr lang="en-US" dirty="0" smtClean="0"/>
              <a:t>Map policy enforcement point to rules</a:t>
            </a:r>
          </a:p>
          <a:p>
            <a:pPr lvl="1"/>
            <a:r>
              <a:rPr lang="en-US" dirty="0" smtClean="0"/>
              <a:t>Map rules to operations</a:t>
            </a:r>
          </a:p>
          <a:p>
            <a:pPr lvl="1"/>
            <a:r>
              <a:rPr lang="en-US" dirty="0" smtClean="0"/>
              <a:t>Map operations to changes to state information</a:t>
            </a:r>
          </a:p>
          <a:p>
            <a:r>
              <a:rPr lang="en-US" dirty="0" smtClean="0"/>
              <a:t>Can then correlate changes to persistent state information to an explicit action</a:t>
            </a:r>
          </a:p>
          <a:p>
            <a:pPr lvl="1"/>
            <a:r>
              <a:rPr lang="en-US" dirty="0" smtClean="0"/>
              <a:t>Can verify whether rules were uniformly applied</a:t>
            </a:r>
          </a:p>
          <a:p>
            <a:pPr lvl="1"/>
            <a:r>
              <a:rPr lang="en-US" dirty="0" smtClean="0"/>
              <a:t>Can verify whether system behaved as desired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58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1152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Must still confront challenge of:</a:t>
            </a:r>
          </a:p>
          <a:p>
            <a:pPr lvl="1"/>
            <a:r>
              <a:rPr lang="en-US" dirty="0" smtClean="0"/>
              <a:t>Hardware failures</a:t>
            </a:r>
          </a:p>
          <a:p>
            <a:pPr lvl="1"/>
            <a:r>
              <a:rPr lang="en-US" dirty="0" smtClean="0"/>
              <a:t>Software failures</a:t>
            </a:r>
          </a:p>
          <a:p>
            <a:pPr lvl="1"/>
            <a:r>
              <a:rPr lang="en-US" dirty="0" smtClean="0"/>
              <a:t>Operator error</a:t>
            </a:r>
          </a:p>
          <a:p>
            <a:pPr lvl="1"/>
            <a:r>
              <a:rPr lang="en-US" dirty="0" smtClean="0"/>
              <a:t>User error</a:t>
            </a:r>
          </a:p>
          <a:p>
            <a:r>
              <a:rPr lang="en-US" dirty="0" smtClean="0"/>
              <a:t>Verification is done at a point in time</a:t>
            </a:r>
          </a:p>
          <a:p>
            <a:pPr lvl="1"/>
            <a:r>
              <a:rPr lang="en-US" dirty="0" smtClean="0"/>
              <a:t>Requires re-application of processes that confirm</a:t>
            </a:r>
          </a:p>
          <a:p>
            <a:pPr lvl="2"/>
            <a:r>
              <a:rPr lang="en-US" dirty="0" smtClean="0"/>
              <a:t>Number of replicas</a:t>
            </a:r>
          </a:p>
          <a:p>
            <a:pPr lvl="2"/>
            <a:r>
              <a:rPr lang="en-US" dirty="0" smtClean="0"/>
              <a:t>File integrity</a:t>
            </a:r>
          </a:p>
          <a:p>
            <a:pPr lvl="2"/>
            <a:r>
              <a:rPr lang="en-US" dirty="0" smtClean="0"/>
              <a:t>Presence of required metadata</a:t>
            </a:r>
          </a:p>
          <a:p>
            <a:pPr lvl="2"/>
            <a:r>
              <a:rPr lang="en-US" dirty="0" smtClean="0"/>
              <a:t>Access controls</a:t>
            </a:r>
          </a:p>
          <a:p>
            <a:pPr lvl="1"/>
            <a:r>
              <a:rPr lang="en-US" dirty="0" smtClean="0"/>
              <a:t>The frequency needed for verification checks is controlled by the data grid administrator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186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Chapter 6.11 of Policy Examples Workbook</a:t>
            </a:r>
          </a:p>
          <a:p>
            <a:pPr lvl="1"/>
            <a:r>
              <a:rPr lang="en-US" dirty="0" smtClean="0"/>
              <a:t>Defines a set of rules for trapping actions, creating events, and sending the events to an external indexing system</a:t>
            </a:r>
          </a:p>
          <a:p>
            <a:r>
              <a:rPr lang="en-US" dirty="0" smtClean="0"/>
              <a:t>New version of auditing system in version iRODS 4.2</a:t>
            </a:r>
          </a:p>
          <a:p>
            <a:pPr lvl="1"/>
            <a:r>
              <a:rPr lang="en-US" dirty="0" smtClean="0"/>
              <a:t>Uses meta-rule to impose auditing rule at each policy enforcement point</a:t>
            </a:r>
          </a:p>
          <a:p>
            <a:pPr lvl="2"/>
            <a:r>
              <a:rPr lang="en-US" dirty="0" smtClean="0"/>
              <a:t>This eliminates the need to create a separate auditing rule for each policy enforcement 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CD10-400A-1644-9ABB-EDF15C3F9B8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32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-739775" y="301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-765175" y="550863"/>
            <a:ext cx="1841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450" y="417838"/>
            <a:ext cx="809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16:</a:t>
            </a:r>
          </a:p>
          <a:p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research collaborations by integrating</a:t>
            </a:r>
          </a:p>
          <a:p>
            <a:pPr lvl="1"/>
            <a:r>
              <a:rPr lang="en-US" dirty="0" smtClean="0"/>
              <a:t>Data grid for collection management</a:t>
            </a:r>
          </a:p>
          <a:p>
            <a:pPr lvl="1"/>
            <a:r>
              <a:rPr lang="en-US" dirty="0" smtClean="0"/>
              <a:t>Condor workflow system for managing queue and distributing work</a:t>
            </a:r>
          </a:p>
          <a:p>
            <a:pPr lvl="1"/>
            <a:r>
              <a:rPr lang="en-US" dirty="0" smtClean="0"/>
              <a:t>Docker for virtualizing applications</a:t>
            </a:r>
          </a:p>
          <a:p>
            <a:r>
              <a:rPr lang="en-US" dirty="0" smtClean="0"/>
              <a:t>Encapsulate analysis algorithm in Docker image</a:t>
            </a:r>
          </a:p>
          <a:p>
            <a:pPr lvl="1"/>
            <a:r>
              <a:rPr lang="en-US" dirty="0" smtClean="0"/>
              <a:t>System then moves the analysis to the data</a:t>
            </a:r>
          </a:p>
          <a:p>
            <a:pPr lvl="1"/>
            <a:r>
              <a:rPr lang="en-US" dirty="0" smtClean="0"/>
              <a:t>Or moves the data to the analysis</a:t>
            </a:r>
          </a:p>
          <a:p>
            <a:pPr lvl="1"/>
            <a:r>
              <a:rPr lang="en-US" dirty="0" smtClean="0"/>
              <a:t>Or moves data and analysis to compute engine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93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important concepts for data management</a:t>
            </a:r>
          </a:p>
          <a:p>
            <a:pPr lvl="1"/>
            <a:r>
              <a:rPr lang="en-US" dirty="0" smtClean="0"/>
              <a:t>Virtualization</a:t>
            </a:r>
          </a:p>
          <a:p>
            <a:pPr lvl="2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Metadata</a:t>
            </a:r>
          </a:p>
          <a:p>
            <a:pPr lvl="2"/>
            <a:r>
              <a:rPr lang="en-US" dirty="0" smtClean="0"/>
              <a:t>State information </a:t>
            </a:r>
            <a:endParaRPr lang="en-US" dirty="0"/>
          </a:p>
          <a:p>
            <a:pPr lvl="1"/>
            <a:r>
              <a:rPr lang="en-US" dirty="0" smtClean="0"/>
              <a:t>Policies 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Federation</a:t>
            </a:r>
          </a:p>
          <a:p>
            <a:pPr lvl="2"/>
            <a:r>
              <a:rPr lang="en-US" dirty="0" smtClean="0"/>
              <a:t>Interoperability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19003"/>
          </a:xfrm>
        </p:spPr>
        <p:txBody>
          <a:bodyPr/>
          <a:lstStyle/>
          <a:p>
            <a:r>
              <a:rPr lang="en-US" dirty="0" smtClean="0"/>
              <a:t>Public-data Tasks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56" y="933010"/>
            <a:ext cx="8950744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050" dirty="0"/>
              <a:t>S</a:t>
            </a:r>
            <a:r>
              <a:rPr lang="en-US" sz="1050" dirty="0" smtClean="0"/>
              <a:t>pecify </a:t>
            </a:r>
            <a:r>
              <a:rPr lang="en-US" sz="1050" dirty="0"/>
              <a:t>websites that are crawled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50" dirty="0"/>
              <a:t>D</a:t>
            </a:r>
            <a:r>
              <a:rPr lang="en-US" sz="1050" dirty="0" smtClean="0"/>
              <a:t>efine </a:t>
            </a:r>
            <a:r>
              <a:rPr lang="en-US" sz="1050" dirty="0"/>
              <a:t>a collection name that will hold the </a:t>
            </a:r>
            <a:r>
              <a:rPr lang="en-US" sz="1050" dirty="0" smtClean="0"/>
              <a:t>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50" dirty="0" smtClean="0"/>
              <a:t>Define </a:t>
            </a:r>
            <a:r>
              <a:rPr lang="en-US" sz="1050" dirty="0"/>
              <a:t>related (existing)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50" dirty="0"/>
              <a:t>L</a:t>
            </a:r>
            <a:r>
              <a:rPr lang="en-US" sz="1050" dirty="0" smtClean="0"/>
              <a:t>ist </a:t>
            </a:r>
            <a:r>
              <a:rPr lang="en-US" sz="1050" dirty="0"/>
              <a:t>contents of related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50" dirty="0"/>
              <a:t>D</a:t>
            </a:r>
            <a:r>
              <a:rPr lang="en-US" sz="1050" dirty="0" smtClean="0"/>
              <a:t>efine </a:t>
            </a:r>
            <a:r>
              <a:rPr lang="en-US" sz="1050" dirty="0"/>
              <a:t>types of reports:  Brief, Lessons-learned, Methodology paper, Structured Data Asset, </a:t>
            </a:r>
            <a:r>
              <a:rPr lang="en-US" sz="1050" dirty="0" smtClean="0"/>
              <a:t>Briefings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50" dirty="0"/>
              <a:t>S</a:t>
            </a:r>
            <a:r>
              <a:rPr lang="en-US" sz="1050" dirty="0" smtClean="0"/>
              <a:t>pecify </a:t>
            </a:r>
            <a:r>
              <a:rPr lang="en-US" sz="1050" dirty="0"/>
              <a:t>storage location for each collection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050" dirty="0" err="1" smtClean="0"/>
              <a:t>Assign</a:t>
            </a:r>
            <a:r>
              <a:rPr lang="pl-PL" sz="1050" dirty="0" smtClean="0"/>
              <a:t> </a:t>
            </a:r>
            <a:r>
              <a:rPr lang="pl-PL" sz="1050" dirty="0" err="1"/>
              <a:t>classification</a:t>
            </a:r>
            <a:r>
              <a:rPr lang="pl-PL" sz="1050" dirty="0"/>
              <a:t> to </a:t>
            </a:r>
            <a:r>
              <a:rPr lang="pl-PL" sz="1050" dirty="0" err="1"/>
              <a:t>each</a:t>
            </a:r>
            <a:r>
              <a:rPr lang="pl-PL" sz="1050" dirty="0"/>
              <a:t>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050" dirty="0" err="1"/>
              <a:t>D</a:t>
            </a:r>
            <a:r>
              <a:rPr lang="pl-PL" sz="1050" dirty="0" err="1" smtClean="0"/>
              <a:t>efine</a:t>
            </a:r>
            <a:r>
              <a:rPr lang="pl-PL" sz="1050" dirty="0" smtClean="0"/>
              <a:t> </a:t>
            </a:r>
            <a:r>
              <a:rPr lang="pl-PL" sz="1050" dirty="0" err="1"/>
              <a:t>processing</a:t>
            </a:r>
            <a:r>
              <a:rPr lang="pl-PL" sz="1050" dirty="0"/>
              <a:t> </a:t>
            </a:r>
            <a:r>
              <a:rPr lang="pl-PL" sz="1050" dirty="0" err="1"/>
              <a:t>steps</a:t>
            </a:r>
            <a:endParaRPr lang="pl-PL" sz="1050" dirty="0"/>
          </a:p>
          <a:p>
            <a:pPr marL="514350" indent="-514350">
              <a:buFont typeface="+mj-lt"/>
              <a:buAutoNum type="arabicPeriod"/>
            </a:pPr>
            <a:r>
              <a:rPr lang="pl-PL" sz="1050" dirty="0" err="1"/>
              <a:t>D</a:t>
            </a:r>
            <a:r>
              <a:rPr lang="pl-PL" sz="1050" dirty="0" err="1" smtClean="0"/>
              <a:t>efine</a:t>
            </a:r>
            <a:r>
              <a:rPr lang="pl-PL" sz="1050" dirty="0" smtClean="0"/>
              <a:t> </a:t>
            </a:r>
            <a:r>
              <a:rPr lang="pl-PL" sz="1050" dirty="0"/>
              <a:t>metadata </a:t>
            </a:r>
            <a:r>
              <a:rPr lang="pl-PL" sz="1050" dirty="0" err="1"/>
              <a:t>associated</a:t>
            </a:r>
            <a:r>
              <a:rPr lang="pl-PL" sz="1050" dirty="0"/>
              <a:t> with </a:t>
            </a:r>
            <a:r>
              <a:rPr lang="pl-PL" sz="1050" dirty="0" err="1"/>
              <a:t>files</a:t>
            </a:r>
            <a:r>
              <a:rPr lang="pl-PL" sz="1050" dirty="0"/>
              <a:t>:  controlling </a:t>
            </a:r>
            <a:r>
              <a:rPr lang="pl-PL" sz="1050" dirty="0" err="1"/>
              <a:t>faction</a:t>
            </a:r>
            <a:r>
              <a:rPr lang="pl-PL" sz="1050" dirty="0"/>
              <a:t>, platform</a:t>
            </a:r>
            <a:r>
              <a:rPr lang="pl-PL" sz="1050" dirty="0" smtClean="0"/>
              <a:t>; </a:t>
            </a:r>
            <a:r>
              <a:rPr lang="pl-PL" sz="1050" dirty="0" err="1" smtClean="0"/>
              <a:t>message</a:t>
            </a:r>
            <a:r>
              <a:rPr lang="pl-PL" sz="1050" dirty="0" smtClean="0"/>
              <a:t> </a:t>
            </a:r>
            <a:r>
              <a:rPr lang="pl-PL" sz="1050" dirty="0"/>
              <a:t>point; </a:t>
            </a:r>
            <a:r>
              <a:rPr lang="pl-PL" sz="1050" dirty="0" err="1"/>
              <a:t>attribution</a:t>
            </a:r>
            <a:r>
              <a:rPr lang="pl-PL" sz="1050" dirty="0"/>
              <a:t>; body; </a:t>
            </a:r>
            <a:r>
              <a:rPr lang="pl-PL" sz="1050" dirty="0" err="1" smtClean="0"/>
              <a:t>audience</a:t>
            </a:r>
            <a:r>
              <a:rPr lang="pl-PL" sz="1050" dirty="0"/>
              <a:t>; timing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050" dirty="0" err="1" smtClean="0"/>
              <a:t>Define</a:t>
            </a:r>
            <a:r>
              <a:rPr lang="pl-PL" sz="1050" dirty="0" smtClean="0"/>
              <a:t> required </a:t>
            </a:r>
            <a:r>
              <a:rPr lang="pl-PL" sz="1050" dirty="0"/>
              <a:t>metadata, </a:t>
            </a:r>
            <a:r>
              <a:rPr lang="pl-PL" sz="1050" dirty="0" err="1"/>
              <a:t>automatically</a:t>
            </a:r>
            <a:r>
              <a:rPr lang="pl-PL" sz="1050" dirty="0"/>
              <a:t> </a:t>
            </a:r>
            <a:r>
              <a:rPr lang="pl-PL" sz="1050" dirty="0" err="1"/>
              <a:t>extracted</a:t>
            </a:r>
            <a:r>
              <a:rPr lang="pl-PL" sz="1050" dirty="0"/>
              <a:t>: Title, </a:t>
            </a:r>
            <a:r>
              <a:rPr lang="pl-PL" sz="1050" dirty="0" err="1"/>
              <a:t>source</a:t>
            </a:r>
            <a:r>
              <a:rPr lang="pl-PL" sz="1050" dirty="0"/>
              <a:t>, </a:t>
            </a:r>
            <a:r>
              <a:rPr lang="pl-PL" sz="1050" dirty="0" err="1"/>
              <a:t>date</a:t>
            </a:r>
            <a:r>
              <a:rPr lang="pl-PL" sz="1050" dirty="0"/>
              <a:t>, </a:t>
            </a:r>
            <a:r>
              <a:rPr lang="pl-PL" sz="1050" dirty="0" err="1"/>
              <a:t>language</a:t>
            </a:r>
            <a:r>
              <a:rPr lang="pl-PL" sz="1050" dirty="0"/>
              <a:t>, </a:t>
            </a:r>
            <a:r>
              <a:rPr lang="pl-PL" sz="1050" dirty="0" err="1"/>
              <a:t>resource</a:t>
            </a:r>
            <a:r>
              <a:rPr lang="pl-PL" sz="1050" dirty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050" dirty="0" err="1" smtClean="0"/>
              <a:t>Define</a:t>
            </a:r>
            <a:r>
              <a:rPr lang="pl-PL" sz="1050" dirty="0" smtClean="0"/>
              <a:t> </a:t>
            </a:r>
            <a:r>
              <a:rPr lang="pl-PL" sz="1050" dirty="0" err="1" smtClean="0"/>
              <a:t>related</a:t>
            </a:r>
            <a:r>
              <a:rPr lang="pl-PL" sz="1050" dirty="0" smtClean="0"/>
              <a:t> </a:t>
            </a:r>
            <a:r>
              <a:rPr lang="pl-PL" sz="1050" dirty="0"/>
              <a:t>metadata, </a:t>
            </a:r>
            <a:r>
              <a:rPr lang="pl-PL" sz="1050" dirty="0" err="1"/>
              <a:t>automatically</a:t>
            </a:r>
            <a:r>
              <a:rPr lang="pl-PL" sz="1050" dirty="0"/>
              <a:t> </a:t>
            </a:r>
            <a:r>
              <a:rPr lang="pl-PL" sz="1050" dirty="0" err="1"/>
              <a:t>extracted</a:t>
            </a:r>
            <a:r>
              <a:rPr lang="pl-PL" sz="1050" dirty="0"/>
              <a:t>: </a:t>
            </a:r>
            <a:r>
              <a:rPr lang="pl-PL" sz="1050" dirty="0" err="1"/>
              <a:t>Faction</a:t>
            </a:r>
            <a:r>
              <a:rPr lang="pl-PL" sz="1050" dirty="0"/>
              <a:t>, </a:t>
            </a:r>
            <a:r>
              <a:rPr lang="pl-PL" sz="1050" dirty="0" err="1"/>
              <a:t>outlet</a:t>
            </a:r>
            <a:r>
              <a:rPr lang="pl-PL" sz="1050" dirty="0"/>
              <a:t>, </a:t>
            </a:r>
            <a:r>
              <a:rPr lang="pl-PL" sz="1050" dirty="0" err="1"/>
              <a:t>themes</a:t>
            </a:r>
            <a:r>
              <a:rPr lang="pl-PL" sz="1050" dirty="0"/>
              <a:t>, </a:t>
            </a:r>
            <a:r>
              <a:rPr lang="pl-PL" sz="1050" dirty="0" err="1"/>
              <a:t>audience</a:t>
            </a:r>
            <a:endParaRPr lang="pl-PL" sz="1050" dirty="0"/>
          </a:p>
          <a:p>
            <a:pPr marL="514350" indent="-514350">
              <a:buFont typeface="+mj-lt"/>
              <a:buAutoNum type="arabicPeriod"/>
            </a:pPr>
            <a:r>
              <a:rPr lang="pl-PL" sz="1050" dirty="0" err="1" smtClean="0"/>
              <a:t>Enforce</a:t>
            </a:r>
            <a:r>
              <a:rPr lang="pl-PL" sz="1050" dirty="0" smtClean="0"/>
              <a:t> </a:t>
            </a:r>
            <a:r>
              <a:rPr lang="pl-PL" sz="1050" dirty="0" err="1" smtClean="0"/>
              <a:t>reserved</a:t>
            </a:r>
            <a:r>
              <a:rPr lang="pl-PL" sz="1050" dirty="0" smtClean="0"/>
              <a:t> </a:t>
            </a:r>
            <a:r>
              <a:rPr lang="pl-PL" sz="1050" dirty="0" err="1"/>
              <a:t>vocabulary</a:t>
            </a:r>
            <a:r>
              <a:rPr lang="pl-PL" sz="1050" dirty="0"/>
              <a:t> for </a:t>
            </a:r>
            <a:r>
              <a:rPr lang="pl-PL" sz="1050" dirty="0" err="1"/>
              <a:t>related</a:t>
            </a:r>
            <a:r>
              <a:rPr lang="pl-PL" sz="1050" dirty="0"/>
              <a:t> metadata (</a:t>
            </a:r>
            <a:r>
              <a:rPr lang="pl-PL" sz="1050" dirty="0" err="1"/>
              <a:t>allowed</a:t>
            </a:r>
            <a:r>
              <a:rPr lang="pl-PL" sz="1050" dirty="0"/>
              <a:t> </a:t>
            </a:r>
            <a:r>
              <a:rPr lang="pl-PL" sz="1050" dirty="0" err="1"/>
              <a:t>values</a:t>
            </a:r>
            <a:r>
              <a:rPr lang="pl-PL" sz="105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050" dirty="0" err="1" smtClean="0"/>
              <a:t>Manage</a:t>
            </a:r>
            <a:r>
              <a:rPr lang="pl-PL" sz="1050" dirty="0" smtClean="0"/>
              <a:t> </a:t>
            </a:r>
            <a:r>
              <a:rPr lang="pl-PL" sz="1050" dirty="0" err="1" smtClean="0"/>
              <a:t>revisit</a:t>
            </a:r>
            <a:r>
              <a:rPr lang="pl-PL" sz="1050" dirty="0" smtClean="0"/>
              <a:t> </a:t>
            </a:r>
            <a:r>
              <a:rPr lang="pl-PL" sz="1050" dirty="0" err="1"/>
              <a:t>date</a:t>
            </a:r>
            <a:r>
              <a:rPr lang="pl-PL" sz="1050" dirty="0"/>
              <a:t> for metadata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050" dirty="0" err="1" smtClean="0"/>
              <a:t>Define</a:t>
            </a:r>
            <a:r>
              <a:rPr lang="pl-PL" sz="1050" dirty="0" smtClean="0"/>
              <a:t> </a:t>
            </a:r>
            <a:r>
              <a:rPr lang="pl-PL" sz="1050" dirty="0" err="1" smtClean="0"/>
              <a:t>keywords</a:t>
            </a:r>
            <a:r>
              <a:rPr lang="pl-PL" sz="1050" dirty="0" smtClean="0"/>
              <a:t> </a:t>
            </a:r>
            <a:r>
              <a:rPr lang="pl-PL" sz="1050" dirty="0"/>
              <a:t>for </a:t>
            </a:r>
            <a:r>
              <a:rPr lang="pl-PL" sz="1050" dirty="0" err="1"/>
              <a:t>extracting</a:t>
            </a:r>
            <a:r>
              <a:rPr lang="pl-PL" sz="1050" dirty="0"/>
              <a:t> </a:t>
            </a:r>
            <a:r>
              <a:rPr lang="pl-PL" sz="1050" dirty="0" err="1"/>
              <a:t>themes</a:t>
            </a:r>
            <a:endParaRPr lang="pl-PL" sz="1050" dirty="0"/>
          </a:p>
          <a:p>
            <a:pPr marL="514350" indent="-514350">
              <a:buFont typeface="+mj-lt"/>
              <a:buAutoNum type="arabicPeriod"/>
            </a:pPr>
            <a:r>
              <a:rPr lang="pl-PL" sz="1050" dirty="0" err="1" smtClean="0"/>
              <a:t>Specify</a:t>
            </a:r>
            <a:r>
              <a:rPr lang="pl-PL" sz="1050" dirty="0" smtClean="0"/>
              <a:t> </a:t>
            </a:r>
            <a:r>
              <a:rPr lang="pl-PL" sz="1050" dirty="0" err="1" smtClean="0"/>
              <a:t>rules</a:t>
            </a:r>
            <a:r>
              <a:rPr lang="pl-PL" sz="1050" dirty="0" smtClean="0"/>
              <a:t> </a:t>
            </a:r>
            <a:r>
              <a:rPr lang="pl-PL" sz="1050" dirty="0"/>
              <a:t>for </a:t>
            </a:r>
            <a:r>
              <a:rPr lang="pl-PL" sz="1050" dirty="0" err="1"/>
              <a:t>tagged</a:t>
            </a:r>
            <a:r>
              <a:rPr lang="pl-PL" sz="1050" dirty="0"/>
              <a:t> </a:t>
            </a:r>
            <a:r>
              <a:rPr lang="pl-PL" sz="1050" dirty="0" err="1"/>
              <a:t>keywords</a:t>
            </a:r>
            <a:endParaRPr lang="pl-PL" sz="1050" dirty="0"/>
          </a:p>
          <a:p>
            <a:pPr marL="514350" indent="-514350">
              <a:buFont typeface="+mj-lt"/>
              <a:buAutoNum type="arabicPeriod"/>
            </a:pPr>
            <a:r>
              <a:rPr lang="pl-PL" sz="1050" dirty="0" err="1" smtClean="0"/>
              <a:t>Define</a:t>
            </a:r>
            <a:r>
              <a:rPr lang="pl-PL" sz="1050" dirty="0" smtClean="0"/>
              <a:t> </a:t>
            </a:r>
            <a:r>
              <a:rPr lang="pl-PL" sz="1050" dirty="0" err="1" smtClean="0"/>
              <a:t>controlled</a:t>
            </a:r>
            <a:r>
              <a:rPr lang="pl-PL" sz="1050" dirty="0" smtClean="0"/>
              <a:t> </a:t>
            </a:r>
            <a:r>
              <a:rPr lang="pl-PL" sz="1050" dirty="0" err="1"/>
              <a:t>vocabulary</a:t>
            </a:r>
            <a:r>
              <a:rPr lang="pl-PL" sz="1050" dirty="0"/>
              <a:t> for </a:t>
            </a:r>
            <a:r>
              <a:rPr lang="pl-PL" sz="1050" dirty="0" err="1"/>
              <a:t>manual</a:t>
            </a:r>
            <a:r>
              <a:rPr lang="pl-PL" sz="1050" dirty="0"/>
              <a:t> </a:t>
            </a:r>
            <a:r>
              <a:rPr lang="pl-PL" sz="1050" dirty="0" err="1"/>
              <a:t>terms</a:t>
            </a:r>
            <a:r>
              <a:rPr lang="pl-PL" sz="1050" dirty="0"/>
              <a:t>:  New </a:t>
            </a:r>
            <a:r>
              <a:rPr lang="pl-PL" sz="1050" dirty="0" err="1"/>
              <a:t>year</a:t>
            </a:r>
            <a:r>
              <a:rPr lang="pl-PL" sz="1050" dirty="0"/>
              <a:t>, </a:t>
            </a:r>
            <a:r>
              <a:rPr lang="pl-PL" sz="1050" dirty="0" err="1"/>
              <a:t>fiscal</a:t>
            </a:r>
            <a:r>
              <a:rPr lang="pl-PL" sz="1050" dirty="0"/>
              <a:t> </a:t>
            </a:r>
            <a:r>
              <a:rPr lang="pl-PL" sz="1050" dirty="0" err="1"/>
              <a:t>year</a:t>
            </a:r>
            <a:r>
              <a:rPr lang="pl-PL" sz="1050" dirty="0"/>
              <a:t>, </a:t>
            </a:r>
            <a:r>
              <a:rPr lang="pl-PL" sz="1050" dirty="0" err="1"/>
              <a:t>elections</a:t>
            </a:r>
            <a:endParaRPr lang="pl-PL" sz="1050" dirty="0"/>
          </a:p>
          <a:p>
            <a:pPr marL="514350" indent="-514350">
              <a:buFont typeface="+mj-lt"/>
              <a:buAutoNum type="arabicPeriod"/>
            </a:pPr>
            <a:r>
              <a:rPr lang="pl-PL" sz="1050" dirty="0" smtClean="0"/>
              <a:t>Set data </a:t>
            </a:r>
            <a:r>
              <a:rPr lang="pl-PL" sz="1050" dirty="0" err="1"/>
              <a:t>sharing</a:t>
            </a:r>
            <a:r>
              <a:rPr lang="pl-PL" sz="1050" dirty="0"/>
              <a:t> </a:t>
            </a:r>
            <a:r>
              <a:rPr lang="pl-PL" sz="1050" dirty="0" err="1"/>
              <a:t>access</a:t>
            </a:r>
            <a:r>
              <a:rPr lang="pl-PL" sz="1050" dirty="0"/>
              <a:t> controls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050" dirty="0" err="1" smtClean="0"/>
              <a:t>Apply</a:t>
            </a:r>
            <a:r>
              <a:rPr lang="pl-PL" sz="1050" dirty="0" smtClean="0"/>
              <a:t> standard </a:t>
            </a:r>
            <a:r>
              <a:rPr lang="pl-PL" sz="1050" dirty="0" err="1"/>
              <a:t>processing</a:t>
            </a:r>
            <a:r>
              <a:rPr lang="pl-PL" sz="1050" dirty="0"/>
              <a:t> </a:t>
            </a:r>
            <a:r>
              <a:rPr lang="pl-PL" sz="1050" dirty="0" err="1"/>
              <a:t>steps</a:t>
            </a:r>
            <a:r>
              <a:rPr lang="pl-PL" sz="1050" dirty="0"/>
              <a:t>: web </a:t>
            </a:r>
            <a:r>
              <a:rPr lang="pl-PL" sz="1050" dirty="0" err="1"/>
              <a:t>feeds</a:t>
            </a:r>
            <a:r>
              <a:rPr lang="pl-PL" sz="1050" dirty="0"/>
              <a:t>, </a:t>
            </a:r>
            <a:r>
              <a:rPr lang="pl-PL" sz="1050" dirty="0" err="1"/>
              <a:t>subscription</a:t>
            </a:r>
            <a:r>
              <a:rPr lang="pl-PL" sz="1050" dirty="0"/>
              <a:t> </a:t>
            </a:r>
            <a:r>
              <a:rPr lang="pl-PL" sz="1050" dirty="0" err="1"/>
              <a:t>updates,processing</a:t>
            </a:r>
            <a:r>
              <a:rPr lang="pl-PL" sz="1050" dirty="0"/>
              <a:t>, metadata </a:t>
            </a:r>
            <a:r>
              <a:rPr lang="pl-PL" sz="1050" dirty="0" err="1"/>
              <a:t>category</a:t>
            </a:r>
            <a:r>
              <a:rPr lang="pl-PL" sz="1050" dirty="0"/>
              <a:t> </a:t>
            </a:r>
            <a:r>
              <a:rPr lang="pl-PL" sz="1050" dirty="0" err="1"/>
              <a:t>revision</a:t>
            </a:r>
            <a:endParaRPr lang="pl-PL" sz="1050" dirty="0"/>
          </a:p>
          <a:p>
            <a:pPr marL="514350" indent="-514350">
              <a:buFont typeface="+mj-lt"/>
              <a:buAutoNum type="arabicPeriod"/>
            </a:pPr>
            <a:r>
              <a:rPr lang="pl-PL" sz="1050" dirty="0" smtClean="0"/>
              <a:t>Set URL </a:t>
            </a:r>
            <a:r>
              <a:rPr lang="pl-PL" sz="1050" dirty="0"/>
              <a:t>for </a:t>
            </a:r>
            <a:r>
              <a:rPr lang="pl-PL" sz="1050" dirty="0" err="1" smtClean="0"/>
              <a:t>each</a:t>
            </a:r>
            <a:r>
              <a:rPr lang="pl-PL" sz="1050" dirty="0" smtClean="0"/>
              <a:t> </a:t>
            </a:r>
            <a:r>
              <a:rPr lang="pl-PL" sz="1050" dirty="0"/>
              <a:t>collection</a:t>
            </a:r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Reagan Moore - Policy-Based Data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3408-1FF5-8B4D-BD8D-6BAA8E5A5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33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11 Jan</Template>
  <TotalTime>728</TotalTime>
  <Words>5193</Words>
  <Application>Microsoft Macintosh PowerPoint</Application>
  <PresentationFormat>On-screen Show (4:3)</PresentationFormat>
  <Paragraphs>1284</Paragraphs>
  <Slides>89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1" baseType="lpstr">
      <vt:lpstr>Custom Design</vt:lpstr>
      <vt:lpstr>Document</vt:lpstr>
      <vt:lpstr>9.2 Policy-Based Data Management  </vt:lpstr>
      <vt:lpstr>Topics</vt:lpstr>
      <vt:lpstr>Sources</vt:lpstr>
      <vt:lpstr>References</vt:lpstr>
      <vt:lpstr>LifeTime Library Guest Account</vt:lpstr>
      <vt:lpstr>PowerPoint Presentation</vt:lpstr>
      <vt:lpstr>Data Management</vt:lpstr>
      <vt:lpstr>Approach</vt:lpstr>
      <vt:lpstr>Public-data Tasks </vt:lpstr>
      <vt:lpstr>Incident_tracker Tasks</vt:lpstr>
      <vt:lpstr>Evolution of Properties</vt:lpstr>
      <vt:lpstr>PowerPoint Presentation</vt:lpstr>
      <vt:lpstr>Virtualization</vt:lpstr>
      <vt:lpstr>Collection Properties</vt:lpstr>
      <vt:lpstr>Data Grid Middleware</vt:lpstr>
      <vt:lpstr>iRODS:  Policy-driven Data Management</vt:lpstr>
      <vt:lpstr>PowerPoint Presentation</vt:lpstr>
      <vt:lpstr>Data Grid Applications</vt:lpstr>
      <vt:lpstr>PowerPoint Presentation</vt:lpstr>
      <vt:lpstr>Motivation</vt:lpstr>
      <vt:lpstr>Consortia</vt:lpstr>
      <vt:lpstr>Future Technology</vt:lpstr>
      <vt:lpstr>PowerPoint Presentation</vt:lpstr>
      <vt:lpstr>Basic Policy Concepts</vt:lpstr>
      <vt:lpstr>Policy Components - Conceptual Fundamentals Policy-based Data Management Concept Graph</vt:lpstr>
      <vt:lpstr>Policy Components - Conceptual Fundamentals Policy-based Data Management Concept Graph</vt:lpstr>
      <vt:lpstr>Policy Components - Conceptual Fundamentals Policy-based Data Management Concept Graph</vt:lpstr>
      <vt:lpstr>Policy Components - Conceptual Fundamentals Policy-based Data Management Concept Graph</vt:lpstr>
      <vt:lpstr>Policy Components - Conceptual Fundamentals Policy-based Data Management Concept Graph</vt:lpstr>
      <vt:lpstr>Policy Components - Conceptual Fundamentals Policy-based Data Management Concept Graph</vt:lpstr>
      <vt:lpstr>PowerPoint Presentation</vt:lpstr>
      <vt:lpstr>Policy Application</vt:lpstr>
      <vt:lpstr>Policy Enforcement</vt:lpstr>
      <vt:lpstr>Policy Enforcement Points</vt:lpstr>
      <vt:lpstr>Delayed Execution</vt:lpstr>
      <vt:lpstr>Interactive Execution</vt:lpstr>
      <vt:lpstr>PowerPoint Presentation</vt:lpstr>
      <vt:lpstr>Computer Actionable Rules</vt:lpstr>
      <vt:lpstr>Basic Rule Functions</vt:lpstr>
      <vt:lpstr>Procedures</vt:lpstr>
      <vt:lpstr>LifeTime Library Guest Account</vt:lpstr>
      <vt:lpstr>Examples of Rule Functions</vt:lpstr>
      <vt:lpstr>PowerPoint Presentation</vt:lpstr>
      <vt:lpstr>Create a Manifest</vt:lpstr>
      <vt:lpstr>Manifest File for Tracking Usage</vt:lpstr>
      <vt:lpstr>PowerPoint Presentation</vt:lpstr>
      <vt:lpstr>Analyze Metadata</vt:lpstr>
      <vt:lpstr>Analyze Metadata</vt:lpstr>
      <vt:lpstr>PowerPoint Presentation</vt:lpstr>
      <vt:lpstr>Analyze Access Controls</vt:lpstr>
      <vt:lpstr>Check Access Controls</vt:lpstr>
      <vt:lpstr>PowerPoint Presentation</vt:lpstr>
      <vt:lpstr>Automating Task Execution</vt:lpstr>
      <vt:lpstr>Task Automation</vt:lpstr>
      <vt:lpstr>Task List</vt:lpstr>
      <vt:lpstr>Task List</vt:lpstr>
      <vt:lpstr>Task List</vt:lpstr>
      <vt:lpstr>Task List</vt:lpstr>
      <vt:lpstr>PowerPoint Presentation</vt:lpstr>
      <vt:lpstr>Task List</vt:lpstr>
      <vt:lpstr>Task List</vt:lpstr>
      <vt:lpstr>PowerPoint Presentation</vt:lpstr>
      <vt:lpstr>Missing Features</vt:lpstr>
      <vt:lpstr>Missing Features</vt:lpstr>
      <vt:lpstr>Missing Features</vt:lpstr>
      <vt:lpstr>PowerPoint Presentation</vt:lpstr>
      <vt:lpstr>Preservation Goals</vt:lpstr>
      <vt:lpstr>Multiple Interpretations</vt:lpstr>
      <vt:lpstr>Common Requirements</vt:lpstr>
      <vt:lpstr>Standards</vt:lpstr>
      <vt:lpstr>National Archives</vt:lpstr>
      <vt:lpstr>ERA Example</vt:lpstr>
      <vt:lpstr>RLG-NARA</vt:lpstr>
      <vt:lpstr>Mapping Preservation to Rules for ISO 16363</vt:lpstr>
      <vt:lpstr>PowerPoint Presentation</vt:lpstr>
      <vt:lpstr>Validating Policy Sets</vt:lpstr>
      <vt:lpstr>Concepts Underlying Procedures</vt:lpstr>
      <vt:lpstr>Data</vt:lpstr>
      <vt:lpstr>Information</vt:lpstr>
      <vt:lpstr>Knowledge</vt:lpstr>
      <vt:lpstr>Wisdom</vt:lpstr>
      <vt:lpstr>Data Grids</vt:lpstr>
      <vt:lpstr>Auditing</vt:lpstr>
      <vt:lpstr>Provability</vt:lpstr>
      <vt:lpstr>Correctness</vt:lpstr>
      <vt:lpstr>Auditing System</vt:lpstr>
      <vt:lpstr>PowerPoint Presentation</vt:lpstr>
      <vt:lpstr>Discovery Environment</vt:lpstr>
      <vt:lpstr>Summary</vt:lpstr>
    </vt:vector>
  </TitlesOfParts>
  <Company>UNC-CH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Policy-Based Data Management  INLS 624 Module 3 – Concept Graph</dc:title>
  <dc:creator>Reagan Moore</dc:creator>
  <cp:lastModifiedBy>Reagan Moore</cp:lastModifiedBy>
  <cp:revision>56</cp:revision>
  <cp:lastPrinted>2016-04-14T16:05:07Z</cp:lastPrinted>
  <dcterms:created xsi:type="dcterms:W3CDTF">2015-12-10T17:07:07Z</dcterms:created>
  <dcterms:modified xsi:type="dcterms:W3CDTF">2016-04-27T19:07:35Z</dcterms:modified>
</cp:coreProperties>
</file>