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8" r:id="rId2"/>
    <p:sldId id="269" r:id="rId3"/>
    <p:sldId id="270" r:id="rId4"/>
    <p:sldId id="273" r:id="rId5"/>
    <p:sldId id="297" r:id="rId6"/>
    <p:sldId id="274" r:id="rId7"/>
    <p:sldId id="275" r:id="rId8"/>
    <p:sldId id="280" r:id="rId9"/>
    <p:sldId id="287" r:id="rId10"/>
    <p:sldId id="29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E9B"/>
    <a:srgbClr val="FAD623"/>
    <a:srgbClr val="FAD292"/>
    <a:srgbClr val="F9FADD"/>
    <a:srgbClr val="F2FA74"/>
    <a:srgbClr val="273076"/>
    <a:srgbClr val="212861"/>
    <a:srgbClr val="3E16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70" autoAdjust="0"/>
  </p:normalViewPr>
  <p:slideViewPr>
    <p:cSldViewPr snapToGrid="0" snapToObjects="1">
      <p:cViewPr varScale="1">
        <p:scale>
          <a:sx n="44" d="100"/>
          <a:sy n="44" d="100"/>
        </p:scale>
        <p:origin x="-2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B7B310-E720-4446-B560-C152DBEFC98D}" type="datetimeFigureOut">
              <a:rPr lang="en-US" smtClean="0"/>
              <a:t>5/3/16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8D55C5-3124-B042-B6EF-C93950004F8B}" type="slidenum">
              <a:rPr lang="en-US" smtClean="0"/>
              <a:t>‹#›</a:t>
            </a:fld>
            <a:endParaRPr lang="en-US"/>
          </a:p>
        </p:txBody>
      </p:sp>
    </p:spTree>
    <p:extLst>
      <p:ext uri="{BB962C8B-B14F-4D97-AF65-F5344CB8AC3E}">
        <p14:creationId xmlns:p14="http://schemas.microsoft.com/office/powerpoint/2010/main" val="2797173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a:ln/>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charset="0"/>
              <a:ea typeface="ＭＳ Ｐゴシック" charset="0"/>
              <a:cs typeface="ＭＳ Ｐゴシック" charset="0"/>
            </a:endParaRP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EE2AFB48-28E6-2B44-AB3A-AD908A7B4922}" type="slidenum">
              <a:rPr lang="en-US" sz="1200"/>
              <a:pP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8D55C5-3124-B042-B6EF-C93950004F8B}" type="slidenum">
              <a:rPr lang="en-US" smtClean="0"/>
              <a:t>10</a:t>
            </a:fld>
            <a:endParaRPr lang="en-US"/>
          </a:p>
        </p:txBody>
      </p:sp>
    </p:spTree>
    <p:extLst>
      <p:ext uri="{BB962C8B-B14F-4D97-AF65-F5344CB8AC3E}">
        <p14:creationId xmlns:p14="http://schemas.microsoft.com/office/powerpoint/2010/main" val="45517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329552A5-3A01-494F-BED8-0EDC059FCF19}" type="slidenum">
              <a:rPr lang="en-US" sz="1200"/>
              <a:pPr/>
              <a:t>2</a:t>
            </a:fld>
            <a:endParaRPr lang="en-US" sz="12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dirty="0">
              <a:latin typeface="Times"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BE7B8CC-50EA-6C45-ACED-934A0E886E3F}" type="slidenum">
              <a:rPr lang="en-US" sz="1200"/>
              <a:pPr/>
              <a:t>3</a:t>
            </a:fld>
            <a:endParaRPr lang="en-US" sz="12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a:latin typeface="Times"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B098894C-4B98-C542-8069-AA30FE920DE6}" type="slidenum">
              <a:rPr lang="en-US" sz="1200"/>
              <a:pPr/>
              <a:t>4</a:t>
            </a:fld>
            <a:endParaRPr lang="en-US" sz="120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a:latin typeface="Times"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B098894C-4B98-C542-8069-AA30FE920DE6}" type="slidenum">
              <a:rPr lang="en-US" sz="1200"/>
              <a:pPr/>
              <a:t>5</a:t>
            </a:fld>
            <a:endParaRPr lang="en-US" sz="120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a:latin typeface="Times"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charset="0"/>
              <a:ea typeface="ＭＳ Ｐゴシック" charset="0"/>
              <a:cs typeface="ＭＳ Ｐゴシック" charset="0"/>
            </a:endParaRPr>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471B1EDF-5B82-BA41-8A93-36C572664C77}" type="slidenum">
              <a:rPr lang="en-US" sz="1200"/>
              <a:pP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E43B65C7-C7EC-FF49-82C0-54E0CC602868}" type="slidenum">
              <a:rPr lang="en-US" sz="1200"/>
              <a:pPr/>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900" dirty="0">
              <a:latin typeface="Times" charset="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E7635C2B-41E0-6A46-A486-F054F15EB084}" type="slidenum">
              <a:rPr lang="en-US" sz="1200"/>
              <a:pP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000" dirty="0">
              <a:latin typeface="Times" charset="0"/>
              <a:ea typeface="ＭＳ Ｐゴシック" charset="0"/>
              <a:cs typeface="ＭＳ Ｐゴシック" charset="0"/>
            </a:endParaRPr>
          </a:p>
        </p:txBody>
      </p:sp>
      <p:sp>
        <p:nvSpPr>
          <p:cNvPr id="542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80217CA-0AEB-B648-B45E-A9F44E64DBD6}" type="slidenum">
              <a:rPr lang="en-US" sz="1200"/>
              <a:pP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117933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92635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35295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54404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17453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193556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17132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64847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77896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70712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5/3/16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2752158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E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9403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55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bg1">
              <a:lumMod val="85000"/>
            </a:schemeClr>
          </a:solidFill>
          <a:latin typeface="Helvetica Neue Condensed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lumMod val="85000"/>
            </a:schemeClr>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bg1">
              <a:lumMod val="85000"/>
            </a:schemeClr>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bg1">
              <a:lumMod val="85000"/>
            </a:schemeClr>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bg1">
              <a:lumMod val="85000"/>
            </a:schemeClr>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bg1">
              <a:lumMod val="85000"/>
            </a:schemeClr>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p:txBody>
          <a:bodyPr>
            <a:normAutofit/>
          </a:bodyPr>
          <a:lstStyle/>
          <a:p>
            <a:r>
              <a:rPr lang="en-US" dirty="0"/>
              <a:t>Levels of </a:t>
            </a:r>
            <a:r>
              <a:rPr lang="en-US" dirty="0" smtClean="0"/>
              <a:t>agreement</a:t>
            </a:r>
            <a:endParaRPr lang="en-US" dirty="0">
              <a:latin typeface="Helvetica Neue Bold Condensed" charset="0"/>
              <a:ea typeface="ＭＳ Ｐゴシック" charset="0"/>
              <a:cs typeface="Helvetica Neue Bold Condensed" charset="0"/>
            </a:endParaRPr>
          </a:p>
        </p:txBody>
      </p:sp>
      <p:sp>
        <p:nvSpPr>
          <p:cNvPr id="2" name="Subtitle 1"/>
          <p:cNvSpPr>
            <a:spLocks noGrp="1"/>
          </p:cNvSpPr>
          <p:nvPr>
            <p:ph type="subTitle" idx="1"/>
          </p:nvPr>
        </p:nvSpPr>
        <p:spPr/>
        <p:txBody>
          <a:bodyPr/>
          <a:lstStyle/>
          <a:p>
            <a:r>
              <a:rPr lang="en-US" dirty="0" smtClean="0">
                <a:solidFill>
                  <a:schemeClr val="bg1">
                    <a:lumMod val="85000"/>
                  </a:schemeClr>
                </a:solidFill>
              </a:rPr>
              <a:t>Metadata standards and interoperability</a:t>
            </a:r>
            <a:endParaRPr lang="en-US" dirty="0">
              <a:solidFill>
                <a:schemeClr val="bg1">
                  <a:lumMod val="85000"/>
                </a:schemeClr>
              </a:solidFill>
            </a:endParaRPr>
          </a:p>
        </p:txBody>
      </p:sp>
    </p:spTree>
    <p:extLst>
      <p:ext uri="{BB962C8B-B14F-4D97-AF65-F5344CB8AC3E}">
        <p14:creationId xmlns:p14="http://schemas.microsoft.com/office/powerpoint/2010/main" val="355655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Metadata standards specify rules for structure, content, encodings, and exchange. </a:t>
            </a:r>
          </a:p>
          <a:p>
            <a:r>
              <a:rPr lang="en-US" dirty="0" smtClean="0"/>
              <a:t>In practice, standards overlap such categories. </a:t>
            </a:r>
          </a:p>
          <a:p>
            <a:r>
              <a:rPr lang="en-US" dirty="0" smtClean="0"/>
              <a:t>Metadata is </a:t>
            </a:r>
            <a:r>
              <a:rPr lang="en-US" i="1" dirty="0" smtClean="0"/>
              <a:t>interoperable</a:t>
            </a:r>
            <a:r>
              <a:rPr lang="en-US" dirty="0" smtClean="0"/>
              <a:t> if information from one system can be aggregated with information from another system.</a:t>
            </a:r>
          </a:p>
          <a:p>
            <a:r>
              <a:rPr lang="en-US" dirty="0" smtClean="0"/>
              <a:t>There are different levels of interoperability: system, syntax, structure, and semantics. </a:t>
            </a:r>
          </a:p>
        </p:txBody>
      </p:sp>
    </p:spTree>
    <p:extLst>
      <p:ext uri="{BB962C8B-B14F-4D97-AF65-F5344CB8AC3E}">
        <p14:creationId xmlns:p14="http://schemas.microsoft.com/office/powerpoint/2010/main" val="287312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z="3600">
                <a:latin typeface="Helvetica Neue Bold Condensed" charset="0"/>
                <a:ea typeface="ＭＳ Ｐゴシック" charset="0"/>
                <a:cs typeface="Helvetica Neue Bold Condensed" charset="0"/>
              </a:rPr>
              <a:t>The world of standards</a:t>
            </a:r>
            <a:endParaRPr lang="en-US">
              <a:latin typeface="Helvetica Neue Bold Condensed" charset="0"/>
              <a:ea typeface="ＭＳ Ｐゴシック" charset="0"/>
              <a:cs typeface="Helvetica Neue Bold Condensed" charset="0"/>
            </a:endParaRPr>
          </a:p>
        </p:txBody>
      </p:sp>
      <p:sp>
        <p:nvSpPr>
          <p:cNvPr id="16386" name="Rectangle 3"/>
          <p:cNvSpPr>
            <a:spLocks noGrp="1" noChangeArrowheads="1"/>
          </p:cNvSpPr>
          <p:nvPr>
            <p:ph type="body" idx="1"/>
          </p:nvPr>
        </p:nvSpPr>
        <p:spPr/>
        <p:txBody>
          <a:bodyPr/>
          <a:lstStyle/>
          <a:p>
            <a:pPr marL="0" indent="0" eaLnBrk="1" hangingPunct="1">
              <a:lnSpc>
                <a:spcPct val="90000"/>
              </a:lnSpc>
              <a:buFontTx/>
              <a:buNone/>
            </a:pPr>
            <a:r>
              <a:rPr lang="en-US" sz="2800">
                <a:latin typeface="Times" charset="0"/>
                <a:ea typeface="ＭＳ Ｐゴシック" charset="0"/>
                <a:cs typeface="ＭＳ Ｐゴシック" charset="0"/>
              </a:rPr>
              <a:t>A </a:t>
            </a:r>
            <a:r>
              <a:rPr lang="en-US" sz="2800" i="1">
                <a:latin typeface="Times" charset="0"/>
                <a:ea typeface="ＭＳ Ｐゴシック" charset="0"/>
                <a:cs typeface="ＭＳ Ｐゴシック" charset="0"/>
              </a:rPr>
              <a:t>standard </a:t>
            </a:r>
            <a:r>
              <a:rPr lang="en-US" sz="2800">
                <a:latin typeface="Times" charset="0"/>
                <a:ea typeface="ＭＳ Ｐゴシック" charset="0"/>
                <a:cs typeface="ＭＳ Ｐゴシック" charset="0"/>
              </a:rPr>
              <a:t>is any agreed-upon means of doing something. </a:t>
            </a:r>
          </a:p>
          <a:p>
            <a:pPr marL="0" indent="0" eaLnBrk="1" hangingPunct="1">
              <a:lnSpc>
                <a:spcPct val="90000"/>
              </a:lnSpc>
              <a:buFontTx/>
              <a:buNone/>
            </a:pPr>
            <a:endParaRPr lang="en-US" sz="2800">
              <a:latin typeface="Times" charset="0"/>
              <a:ea typeface="ＭＳ Ｐゴシック" charset="0"/>
              <a:cs typeface="ＭＳ Ｐゴシック" charset="0"/>
            </a:endParaRPr>
          </a:p>
          <a:p>
            <a:pPr marL="0" indent="0" eaLnBrk="1" hangingPunct="1">
              <a:lnSpc>
                <a:spcPct val="90000"/>
              </a:lnSpc>
              <a:buFontTx/>
              <a:buNone/>
            </a:pPr>
            <a:r>
              <a:rPr lang="en-US" sz="2800">
                <a:latin typeface="Times" charset="0"/>
                <a:ea typeface="ＭＳ Ｐゴシック" charset="0"/>
                <a:cs typeface="ＭＳ Ｐゴシック" charset="0"/>
              </a:rPr>
              <a:t>Standards can be formally created and adopted or merely customary. </a:t>
            </a:r>
          </a:p>
          <a:p>
            <a:pPr marL="0" indent="0" eaLnBrk="1" hangingPunct="1">
              <a:lnSpc>
                <a:spcPct val="90000"/>
              </a:lnSpc>
              <a:buFontTx/>
              <a:buNone/>
            </a:pPr>
            <a:endParaRPr lang="en-US" sz="2800">
              <a:latin typeface="Times" charset="0"/>
              <a:ea typeface="ＭＳ Ｐゴシック" charset="0"/>
              <a:cs typeface="ＭＳ Ｐゴシック" charset="0"/>
            </a:endParaRPr>
          </a:p>
          <a:p>
            <a:pPr marL="0" indent="0" eaLnBrk="1" hangingPunct="1">
              <a:lnSpc>
                <a:spcPct val="90000"/>
              </a:lnSpc>
              <a:buFontTx/>
              <a:buNone/>
            </a:pPr>
            <a:r>
              <a:rPr lang="en-US" sz="2800">
                <a:latin typeface="Times" charset="0"/>
                <a:ea typeface="ＭＳ Ｐゴシック" charset="0"/>
                <a:cs typeface="ＭＳ Ｐゴシック" charset="0"/>
              </a:rPr>
              <a:t>With standards, products and processes have a certain level of consistency and predictability that can make production and use more efficient. </a:t>
            </a:r>
            <a:endParaRPr lang="en-US" sz="2400">
              <a:latin typeface="Times" charset="0"/>
              <a:ea typeface="ＭＳ Ｐゴシック" charset="0"/>
              <a:cs typeface="ＭＳ Ｐゴシック" charset="0"/>
            </a:endParaRPr>
          </a:p>
        </p:txBody>
      </p:sp>
    </p:spTree>
    <p:extLst>
      <p:ext uri="{BB962C8B-B14F-4D97-AF65-F5344CB8AC3E}">
        <p14:creationId xmlns:p14="http://schemas.microsoft.com/office/powerpoint/2010/main" val="334581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atin typeface="Helvetica Neue Bold Condensed" charset="0"/>
                <a:ea typeface="ＭＳ Ｐゴシック" charset="0"/>
                <a:cs typeface="Helvetica Neue Bold Condensed" charset="0"/>
              </a:rPr>
              <a:t>Goals of metadata standards</a:t>
            </a:r>
          </a:p>
        </p:txBody>
      </p:sp>
      <p:sp>
        <p:nvSpPr>
          <p:cNvPr id="18434" name="Rectangle 3"/>
          <p:cNvSpPr>
            <a:spLocks noGrp="1" noChangeArrowheads="1"/>
          </p:cNvSpPr>
          <p:nvPr>
            <p:ph type="body" idx="1"/>
          </p:nvPr>
        </p:nvSpPr>
        <p:spPr>
          <a:xfrm>
            <a:off x="228600" y="1828800"/>
            <a:ext cx="8763000" cy="4114800"/>
          </a:xfrm>
        </p:spPr>
        <p:txBody>
          <a:bodyPr/>
          <a:lstStyle/>
          <a:p>
            <a:pPr marL="0" indent="0" eaLnBrk="1" hangingPunct="1">
              <a:lnSpc>
                <a:spcPct val="90000"/>
              </a:lnSpc>
              <a:buFontTx/>
              <a:buNone/>
            </a:pPr>
            <a:r>
              <a:rPr lang="en-US" sz="2800">
                <a:latin typeface="Times" charset="0"/>
                <a:ea typeface="ＭＳ Ｐゴシック" charset="0"/>
                <a:cs typeface="ＭＳ Ｐゴシック" charset="0"/>
              </a:rPr>
              <a:t>Metadata standards enable more reliable and consistent description. For example, by agreeing to use separate fields to indicate first names and last names of resource creators, displays of search results by author can be properly alphabetized and more easily read, no matter if first name or last name comes first in the display.  </a:t>
            </a:r>
          </a:p>
          <a:p>
            <a:pPr marL="0" indent="0" eaLnBrk="1" hangingPunct="1">
              <a:lnSpc>
                <a:spcPct val="90000"/>
              </a:lnSpc>
              <a:buFontTx/>
              <a:buNone/>
            </a:pPr>
            <a:endParaRPr lang="en-US" sz="2800">
              <a:latin typeface="Times" charset="0"/>
              <a:ea typeface="ＭＳ Ｐゴシック" charset="0"/>
              <a:cs typeface="ＭＳ Ｐゴシック" charset="0"/>
            </a:endParaRPr>
          </a:p>
          <a:p>
            <a:pPr marL="0" indent="0" eaLnBrk="1" hangingPunct="1">
              <a:lnSpc>
                <a:spcPct val="90000"/>
              </a:lnSpc>
              <a:buFontTx/>
              <a:buNone/>
            </a:pPr>
            <a:r>
              <a:rPr lang="en-US" sz="2800">
                <a:latin typeface="Times" charset="0"/>
                <a:ea typeface="ＭＳ Ｐゴシック" charset="0"/>
                <a:cs typeface="ＭＳ Ｐゴシック" charset="0"/>
              </a:rPr>
              <a:t>Reliable description facilitates the sharing of data across different systems—interoperability. </a:t>
            </a:r>
          </a:p>
        </p:txBody>
      </p:sp>
    </p:spTree>
    <p:extLst>
      <p:ext uri="{BB962C8B-B14F-4D97-AF65-F5344CB8AC3E}">
        <p14:creationId xmlns:p14="http://schemas.microsoft.com/office/powerpoint/2010/main" val="418730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atin typeface="Helvetica Neue Bold Condensed" charset="0"/>
                <a:ea typeface="ＭＳ Ｐゴシック" charset="0"/>
                <a:cs typeface="Helvetica Neue Bold Condensed" charset="0"/>
              </a:rPr>
              <a:t>Types of standards</a:t>
            </a:r>
          </a:p>
        </p:txBody>
      </p:sp>
      <p:sp>
        <p:nvSpPr>
          <p:cNvPr id="24578" name="Rectangle 3"/>
          <p:cNvSpPr>
            <a:spLocks noGrp="1" noChangeArrowheads="1"/>
          </p:cNvSpPr>
          <p:nvPr>
            <p:ph type="body" idx="1"/>
          </p:nvPr>
        </p:nvSpPr>
        <p:spPr>
          <a:xfrm>
            <a:off x="152400" y="1676400"/>
            <a:ext cx="8610600" cy="4343400"/>
          </a:xfrm>
        </p:spPr>
        <p:txBody>
          <a:bodyPr>
            <a:normAutofit fontScale="92500"/>
          </a:bodyPr>
          <a:lstStyle/>
          <a:p>
            <a:pPr marL="0" indent="0" eaLnBrk="1" hangingPunct="1">
              <a:lnSpc>
                <a:spcPct val="90000"/>
              </a:lnSpc>
              <a:buFontTx/>
              <a:buNone/>
            </a:pPr>
            <a:r>
              <a:rPr lang="en-US" sz="3600" dirty="0" err="1">
                <a:latin typeface="Times" charset="0"/>
                <a:ea typeface="ＭＳ Ｐゴシック" charset="0"/>
                <a:cs typeface="ＭＳ Ｐゴシック" charset="0"/>
              </a:rPr>
              <a:t>Elings</a:t>
            </a:r>
            <a:r>
              <a:rPr lang="en-US" sz="3600" dirty="0">
                <a:latin typeface="Times" charset="0"/>
                <a:ea typeface="ＭＳ Ｐゴシック" charset="0"/>
                <a:cs typeface="ＭＳ Ｐゴシック" charset="0"/>
              </a:rPr>
              <a:t> and </a:t>
            </a:r>
            <a:r>
              <a:rPr lang="en-US" sz="3600" dirty="0" err="1">
                <a:latin typeface="Times" charset="0"/>
                <a:ea typeface="ＭＳ Ｐゴシック" charset="0"/>
                <a:cs typeface="ＭＳ Ｐゴシック" charset="0"/>
              </a:rPr>
              <a:t>Waibel</a:t>
            </a:r>
            <a:r>
              <a:rPr lang="en-US" sz="3600" dirty="0">
                <a:latin typeface="Times" charset="0"/>
                <a:ea typeface="ＭＳ Ｐゴシック" charset="0"/>
                <a:cs typeface="ＭＳ Ｐゴシック" charset="0"/>
              </a:rPr>
              <a:t> describe four types of metadata standards: </a:t>
            </a:r>
          </a:p>
          <a:p>
            <a:pPr marL="0" indent="0" eaLnBrk="1" hangingPunct="1">
              <a:lnSpc>
                <a:spcPct val="90000"/>
              </a:lnSpc>
              <a:buFontTx/>
              <a:buNone/>
            </a:pPr>
            <a:endParaRPr lang="en-US" sz="3600" dirty="0">
              <a:latin typeface="Times" charset="0"/>
              <a:ea typeface="ＭＳ Ｐゴシック" charset="0"/>
              <a:cs typeface="ＭＳ Ｐゴシック" charset="0"/>
            </a:endParaRPr>
          </a:p>
          <a:p>
            <a:pPr marL="0" indent="0" eaLnBrk="1" hangingPunct="1">
              <a:lnSpc>
                <a:spcPct val="90000"/>
              </a:lnSpc>
            </a:pPr>
            <a:r>
              <a:rPr lang="en-US" sz="3600" dirty="0">
                <a:latin typeface="Times" charset="0"/>
                <a:ea typeface="ＭＳ Ｐゴシック" charset="0"/>
                <a:cs typeface="ＭＳ Ｐゴシック" charset="0"/>
              </a:rPr>
              <a:t> </a:t>
            </a:r>
            <a:r>
              <a:rPr lang="en-US" sz="3600" i="1" dirty="0">
                <a:latin typeface="Times" charset="0"/>
                <a:ea typeface="ＭＳ Ｐゴシック" charset="0"/>
                <a:cs typeface="ＭＳ Ｐゴシック" charset="0"/>
              </a:rPr>
              <a:t>Data structure </a:t>
            </a:r>
            <a:r>
              <a:rPr lang="en-US" sz="3600" dirty="0">
                <a:latin typeface="Times" charset="0"/>
                <a:ea typeface="ＭＳ Ｐゴシック" charset="0"/>
                <a:cs typeface="ＭＳ Ｐゴシック" charset="0"/>
              </a:rPr>
              <a:t>(attributes, elements, or fields</a:t>
            </a:r>
            <a:r>
              <a:rPr lang="en-US" sz="3600" dirty="0" smtClean="0">
                <a:latin typeface="Times" charset="0"/>
                <a:ea typeface="ＭＳ Ｐゴシック" charset="0"/>
                <a:cs typeface="ＭＳ Ｐゴシック" charset="0"/>
              </a:rPr>
              <a:t>).</a:t>
            </a:r>
            <a:endParaRPr lang="en-US" sz="3600" dirty="0">
              <a:latin typeface="Times" charset="0"/>
              <a:ea typeface="ＭＳ Ｐゴシック" charset="0"/>
              <a:cs typeface="ＭＳ Ｐゴシック" charset="0"/>
            </a:endParaRPr>
          </a:p>
          <a:p>
            <a:pPr marL="0" indent="0" eaLnBrk="1" hangingPunct="1">
              <a:lnSpc>
                <a:spcPct val="90000"/>
              </a:lnSpc>
            </a:pPr>
            <a:r>
              <a:rPr lang="en-US" sz="3600" dirty="0">
                <a:latin typeface="Times" charset="0"/>
                <a:ea typeface="ＭＳ Ｐゴシック" charset="0"/>
                <a:cs typeface="ＭＳ Ｐゴシック" charset="0"/>
              </a:rPr>
              <a:t> </a:t>
            </a:r>
            <a:r>
              <a:rPr lang="en-US" sz="3600" i="1" dirty="0">
                <a:latin typeface="Times" charset="0"/>
                <a:ea typeface="ＭＳ Ｐゴシック" charset="0"/>
                <a:cs typeface="ＭＳ Ｐゴシック" charset="0"/>
              </a:rPr>
              <a:t>Data content </a:t>
            </a:r>
            <a:r>
              <a:rPr lang="en-US" sz="3600" dirty="0">
                <a:latin typeface="Times" charset="0"/>
                <a:ea typeface="ＭＳ Ｐゴシック" charset="0"/>
                <a:cs typeface="ＭＳ Ｐゴシック" charset="0"/>
              </a:rPr>
              <a:t>(</a:t>
            </a:r>
            <a:r>
              <a:rPr lang="en-US" sz="3600" dirty="0" smtClean="0">
                <a:latin typeface="Times" charset="0"/>
                <a:ea typeface="ＭＳ Ｐゴシック" charset="0"/>
                <a:cs typeface="ＭＳ Ｐゴシック" charset="0"/>
              </a:rPr>
              <a:t>values).</a:t>
            </a:r>
            <a:endParaRPr lang="en-US" sz="3600" dirty="0">
              <a:latin typeface="Times" charset="0"/>
              <a:ea typeface="ＭＳ Ｐゴシック" charset="0"/>
              <a:cs typeface="ＭＳ Ｐゴシック" charset="0"/>
            </a:endParaRPr>
          </a:p>
          <a:p>
            <a:pPr marL="0" indent="0" eaLnBrk="1" hangingPunct="1">
              <a:lnSpc>
                <a:spcPct val="90000"/>
              </a:lnSpc>
            </a:pPr>
            <a:r>
              <a:rPr lang="en-US" sz="3600" dirty="0">
                <a:latin typeface="Times" charset="0"/>
                <a:ea typeface="ＭＳ Ｐゴシック" charset="0"/>
                <a:cs typeface="ＭＳ Ｐゴシック" charset="0"/>
              </a:rPr>
              <a:t> </a:t>
            </a:r>
            <a:r>
              <a:rPr lang="en-US" sz="3600" i="1" dirty="0">
                <a:latin typeface="Times" charset="0"/>
                <a:ea typeface="ＭＳ Ｐゴシック" charset="0"/>
                <a:cs typeface="ＭＳ Ｐゴシック" charset="0"/>
              </a:rPr>
              <a:t>Data </a:t>
            </a:r>
            <a:r>
              <a:rPr lang="en-US" sz="3600" i="1" dirty="0" smtClean="0">
                <a:latin typeface="Times" charset="0"/>
                <a:ea typeface="ＭＳ Ｐゴシック" charset="0"/>
                <a:cs typeface="ＭＳ Ｐゴシック" charset="0"/>
              </a:rPr>
              <a:t>format </a:t>
            </a:r>
            <a:r>
              <a:rPr lang="en-US" sz="3600" dirty="0" smtClean="0">
                <a:latin typeface="Times" charset="0"/>
                <a:ea typeface="ＭＳ Ｐゴシック" charset="0"/>
                <a:cs typeface="ＭＳ Ｐゴシック" charset="0"/>
              </a:rPr>
              <a:t>(encoding syntax, such as XML).</a:t>
            </a:r>
          </a:p>
          <a:p>
            <a:pPr marL="0" indent="0" eaLnBrk="1" hangingPunct="1">
              <a:lnSpc>
                <a:spcPct val="90000"/>
              </a:lnSpc>
            </a:pPr>
            <a:r>
              <a:rPr lang="en-US" sz="3600" i="1" dirty="0" smtClean="0">
                <a:latin typeface="Times" charset="0"/>
                <a:ea typeface="ＭＳ Ｐゴシック" charset="0"/>
                <a:cs typeface="ＭＳ Ｐゴシック" charset="0"/>
              </a:rPr>
              <a:t> Data exchange </a:t>
            </a:r>
            <a:r>
              <a:rPr lang="en-US" sz="3600" dirty="0" smtClean="0">
                <a:latin typeface="Times" charset="0"/>
                <a:ea typeface="ＭＳ Ｐゴシック" charset="0"/>
                <a:cs typeface="ＭＳ Ｐゴシック" charset="0"/>
              </a:rPr>
              <a:t>(exchange protocols, such as Z39.50).</a:t>
            </a:r>
            <a:endParaRPr lang="en-US" sz="3600" dirty="0">
              <a:latin typeface="Times" charset="0"/>
              <a:ea typeface="ＭＳ Ｐゴシック" charset="0"/>
              <a:cs typeface="ＭＳ Ｐゴシック" charset="0"/>
            </a:endParaRPr>
          </a:p>
          <a:p>
            <a:pPr marL="0" indent="0" eaLnBrk="1" hangingPunct="1">
              <a:lnSpc>
                <a:spcPct val="90000"/>
              </a:lnSpc>
            </a:pPr>
            <a:endParaRPr lang="en-US" sz="2400" dirty="0">
              <a:latin typeface="Times" charset="0"/>
              <a:ea typeface="ＭＳ Ｐゴシック" charset="0"/>
              <a:cs typeface="ＭＳ Ｐゴシック" charset="0"/>
            </a:endParaRPr>
          </a:p>
        </p:txBody>
      </p:sp>
    </p:spTree>
    <p:extLst>
      <p:ext uri="{BB962C8B-B14F-4D97-AF65-F5344CB8AC3E}">
        <p14:creationId xmlns:p14="http://schemas.microsoft.com/office/powerpoint/2010/main" val="85354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dirty="0" smtClean="0">
                <a:latin typeface="Helvetica Neue Bold Condensed" charset="0"/>
                <a:ea typeface="ＭＳ Ｐゴシック" charset="0"/>
                <a:cs typeface="Helvetica Neue Bold Condensed" charset="0"/>
              </a:rPr>
              <a:t>OSC standards</a:t>
            </a:r>
            <a:endParaRPr lang="en-US" dirty="0">
              <a:latin typeface="Helvetica Neue Bold Condensed" charset="0"/>
              <a:ea typeface="ＭＳ Ｐゴシック" charset="0"/>
              <a:cs typeface="Helvetica Neue Bold Condensed" charset="0"/>
            </a:endParaRPr>
          </a:p>
        </p:txBody>
      </p:sp>
      <p:sp>
        <p:nvSpPr>
          <p:cNvPr id="24578" name="Rectangle 3"/>
          <p:cNvSpPr>
            <a:spLocks noGrp="1" noChangeArrowheads="1"/>
          </p:cNvSpPr>
          <p:nvPr>
            <p:ph type="body" idx="1"/>
          </p:nvPr>
        </p:nvSpPr>
        <p:spPr>
          <a:xfrm>
            <a:off x="457200" y="1676400"/>
            <a:ext cx="8036847" cy="4343400"/>
          </a:xfrm>
        </p:spPr>
        <p:txBody>
          <a:bodyPr>
            <a:normAutofit fontScale="92500"/>
          </a:bodyPr>
          <a:lstStyle/>
          <a:p>
            <a:pPr marL="0" indent="0" eaLnBrk="1" hangingPunct="1">
              <a:lnSpc>
                <a:spcPct val="90000"/>
              </a:lnSpc>
              <a:buNone/>
            </a:pPr>
            <a:r>
              <a:rPr lang="en-US" sz="2800" dirty="0" smtClean="0">
                <a:ea typeface="ＭＳ Ｐゴシック" charset="0"/>
                <a:cs typeface="Times New Roman"/>
              </a:rPr>
              <a:t> The </a:t>
            </a:r>
            <a:r>
              <a:rPr lang="en-US" sz="2800" dirty="0" smtClean="0">
                <a:ea typeface="ＭＳ Ｐゴシック" charset="0"/>
                <a:cs typeface="Times New Roman"/>
              </a:rPr>
              <a:t>OSC has </a:t>
            </a:r>
            <a:r>
              <a:rPr lang="en-US" sz="2800" dirty="0" smtClean="0">
                <a:ea typeface="ＭＳ Ｐゴシック" charset="0"/>
                <a:cs typeface="Times New Roman"/>
              </a:rPr>
              <a:t>been creating a variety of standards.</a:t>
            </a:r>
          </a:p>
          <a:p>
            <a:pPr marL="0" indent="0" eaLnBrk="1" hangingPunct="1">
              <a:lnSpc>
                <a:spcPct val="90000"/>
              </a:lnSpc>
              <a:buNone/>
            </a:pPr>
            <a:endParaRPr lang="en-US" sz="2800" dirty="0">
              <a:ea typeface="ＭＳ Ｐゴシック" charset="0"/>
              <a:cs typeface="Times New Roman"/>
            </a:endParaRPr>
          </a:p>
          <a:p>
            <a:pPr marL="0" indent="0" eaLnBrk="1" hangingPunct="1">
              <a:lnSpc>
                <a:spcPct val="90000"/>
              </a:lnSpc>
              <a:buNone/>
            </a:pPr>
            <a:r>
              <a:rPr lang="en-US" sz="2800" dirty="0" smtClean="0">
                <a:ea typeface="ＭＳ Ｐゴシック" charset="0"/>
                <a:cs typeface="Times New Roman"/>
              </a:rPr>
              <a:t>The OSC Core Metadata Standard is a structure standard: it defines a set of elements to use.</a:t>
            </a:r>
          </a:p>
          <a:p>
            <a:pPr marL="0" indent="0" eaLnBrk="1" hangingPunct="1">
              <a:lnSpc>
                <a:spcPct val="90000"/>
              </a:lnSpc>
              <a:buNone/>
            </a:pPr>
            <a:endParaRPr lang="en-US" sz="2800" dirty="0">
              <a:ea typeface="ＭＳ Ｐゴシック" charset="0"/>
              <a:cs typeface="Times New Roman"/>
            </a:endParaRPr>
          </a:p>
          <a:p>
            <a:pPr marL="0" indent="0" eaLnBrk="1" hangingPunct="1">
              <a:lnSpc>
                <a:spcPct val="90000"/>
              </a:lnSpc>
              <a:buNone/>
            </a:pPr>
            <a:r>
              <a:rPr lang="en-US" sz="2800" dirty="0" smtClean="0">
                <a:ea typeface="ＭＳ Ｐゴシック" charset="0"/>
                <a:cs typeface="Times New Roman"/>
              </a:rPr>
              <a:t>The OSC Core Metadata Standard indicates that certain elements (such as Source Medium) must use controlled values—indicating a value standard. </a:t>
            </a:r>
            <a:endParaRPr lang="en-US" sz="2800" dirty="0">
              <a:ea typeface="ＭＳ Ｐゴシック" charset="0"/>
              <a:cs typeface="Times New Roman"/>
            </a:endParaRPr>
          </a:p>
        </p:txBody>
      </p:sp>
    </p:spTree>
    <p:extLst>
      <p:ext uri="{BB962C8B-B14F-4D97-AF65-F5344CB8AC3E}">
        <p14:creationId xmlns:p14="http://schemas.microsoft.com/office/powerpoint/2010/main" val="324903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Helvetica Neue Bold Condensed" charset="0"/>
                <a:ea typeface="ＭＳ Ｐゴシック" charset="0"/>
                <a:cs typeface="Helvetica Neue Bold Condensed" charset="0"/>
              </a:rPr>
              <a:t>Multiple standards at work</a:t>
            </a:r>
          </a:p>
        </p:txBody>
      </p:sp>
      <p:sp>
        <p:nvSpPr>
          <p:cNvPr id="26626" name="Content Placeholder 2"/>
          <p:cNvSpPr>
            <a:spLocks noGrp="1"/>
          </p:cNvSpPr>
          <p:nvPr>
            <p:ph idx="1"/>
          </p:nvPr>
        </p:nvSpPr>
        <p:spPr/>
        <p:txBody>
          <a:bodyPr/>
          <a:lstStyle/>
          <a:p>
            <a:pPr marL="0" indent="0">
              <a:buFontTx/>
              <a:buNone/>
            </a:pPr>
            <a:r>
              <a:rPr lang="en-US" sz="2800" dirty="0">
                <a:latin typeface="Times" charset="0"/>
                <a:ea typeface="ＭＳ Ｐゴシック" charset="0"/>
                <a:cs typeface="ＭＳ Ｐゴシック" charset="0"/>
              </a:rPr>
              <a:t>A </a:t>
            </a:r>
            <a:r>
              <a:rPr lang="en-US" sz="2800" dirty="0" smtClean="0">
                <a:latin typeface="Times" charset="0"/>
                <a:ea typeface="ＭＳ Ｐゴシック" charset="0"/>
                <a:cs typeface="ＭＳ Ｐゴシック" charset="0"/>
              </a:rPr>
              <a:t>library cataloger </a:t>
            </a:r>
            <a:r>
              <a:rPr lang="en-US" sz="2800" dirty="0">
                <a:latin typeface="Times" charset="0"/>
                <a:ea typeface="ＭＳ Ｐゴシック" charset="0"/>
                <a:cs typeface="ＭＳ Ｐゴシック" charset="0"/>
              </a:rPr>
              <a:t>uses </a:t>
            </a:r>
            <a:r>
              <a:rPr lang="en-US" sz="2800" dirty="0" smtClean="0">
                <a:latin typeface="Times" charset="0"/>
                <a:ea typeface="ＭＳ Ｐゴシック" charset="0"/>
                <a:cs typeface="ＭＳ Ｐゴシック" charset="0"/>
              </a:rPr>
              <a:t>a content standard (Resource Description and Access, or </a:t>
            </a:r>
            <a:r>
              <a:rPr lang="en-US" sz="2800" i="1" dirty="0" smtClean="0">
                <a:latin typeface="Times" charset="0"/>
                <a:ea typeface="ＭＳ Ｐゴシック" charset="0"/>
                <a:cs typeface="ＭＳ Ｐゴシック" charset="0"/>
              </a:rPr>
              <a:t>RDA) </a:t>
            </a:r>
            <a:r>
              <a:rPr lang="en-US" sz="2800" dirty="0">
                <a:latin typeface="Times" charset="0"/>
                <a:ea typeface="ＭＳ Ｐゴシック" charset="0"/>
                <a:cs typeface="ＭＳ Ｐゴシック" charset="0"/>
              </a:rPr>
              <a:t>to determine:</a:t>
            </a:r>
          </a:p>
          <a:p>
            <a:pPr marL="0" indent="0"/>
            <a:r>
              <a:rPr lang="en-US" sz="2800" dirty="0">
                <a:latin typeface="Times" charset="0"/>
                <a:ea typeface="ＭＳ Ｐゴシック" charset="0"/>
                <a:cs typeface="ＭＳ Ｐゴシック" charset="0"/>
              </a:rPr>
              <a:t> That a book</a:t>
            </a:r>
            <a:r>
              <a:rPr lang="en-US" altLang="ja-JP" sz="2800" dirty="0">
                <a:latin typeface="Times" charset="0"/>
                <a:ea typeface="ＭＳ Ｐゴシック" charset="0"/>
                <a:cs typeface="ＭＳ Ｐゴシック" charset="0"/>
              </a:rPr>
              <a:t>’s title should be part of its description. </a:t>
            </a:r>
          </a:p>
          <a:p>
            <a:pPr marL="0" indent="0"/>
            <a:r>
              <a:rPr lang="en-US" sz="2800" dirty="0">
                <a:latin typeface="Times" charset="0"/>
                <a:ea typeface="ＭＳ Ｐゴシック" charset="0"/>
                <a:cs typeface="ＭＳ Ｐゴシック" charset="0"/>
              </a:rPr>
              <a:t> The wording, spelling, capitalization, and punctuation of the title. </a:t>
            </a:r>
          </a:p>
          <a:p>
            <a:pPr marL="0" indent="0">
              <a:buFontTx/>
              <a:buNone/>
            </a:pPr>
            <a:endParaRPr lang="en-US" sz="2800" dirty="0">
              <a:latin typeface="Times" charset="0"/>
              <a:ea typeface="ＭＳ Ｐゴシック" charset="0"/>
              <a:cs typeface="ＭＳ Ｐゴシック" charset="0"/>
            </a:endParaRPr>
          </a:p>
          <a:p>
            <a:pPr marL="0" indent="0">
              <a:buFontTx/>
              <a:buNone/>
            </a:pPr>
            <a:r>
              <a:rPr lang="en-US" sz="2800" dirty="0">
                <a:latin typeface="Times" charset="0"/>
                <a:ea typeface="ＭＳ Ｐゴシック" charset="0"/>
                <a:cs typeface="ＭＳ Ｐゴシック" charset="0"/>
              </a:rPr>
              <a:t>The cataloger uses </a:t>
            </a:r>
            <a:r>
              <a:rPr lang="en-US" sz="2800" dirty="0" smtClean="0">
                <a:latin typeface="Times" charset="0"/>
                <a:ea typeface="ＭＳ Ｐゴシック" charset="0"/>
                <a:cs typeface="ＭＳ Ｐゴシック" charset="0"/>
              </a:rPr>
              <a:t>a data format/structure standard (</a:t>
            </a:r>
            <a:r>
              <a:rPr lang="en-US" sz="2800" dirty="0" err="1" smtClean="0">
                <a:latin typeface="Times" charset="0"/>
                <a:ea typeface="ＭＳ Ｐゴシック" charset="0"/>
                <a:cs typeface="ＭＳ Ｐゴシック" charset="0"/>
              </a:rPr>
              <a:t>MAchine</a:t>
            </a:r>
            <a:r>
              <a:rPr lang="en-US" sz="2800" dirty="0" smtClean="0">
                <a:latin typeface="Times" charset="0"/>
                <a:ea typeface="ＭＳ Ｐゴシック" charset="0"/>
                <a:cs typeface="ＭＳ Ｐゴシック" charset="0"/>
              </a:rPr>
              <a:t> Readable Cataloging, or </a:t>
            </a:r>
            <a:r>
              <a:rPr lang="en-US" sz="2800" i="1" dirty="0" smtClean="0">
                <a:latin typeface="Times" charset="0"/>
                <a:ea typeface="ＭＳ Ｐゴシック" charset="0"/>
                <a:cs typeface="ＭＳ Ｐゴシック" charset="0"/>
              </a:rPr>
              <a:t>MARC) </a:t>
            </a:r>
            <a:r>
              <a:rPr lang="en-US" sz="2800" dirty="0" smtClean="0">
                <a:latin typeface="Times" charset="0"/>
                <a:ea typeface="ＭＳ Ｐゴシック" charset="0"/>
                <a:cs typeface="ＭＳ Ｐゴシック" charset="0"/>
              </a:rPr>
              <a:t>to </a:t>
            </a:r>
            <a:r>
              <a:rPr lang="en-US" sz="2800" dirty="0">
                <a:latin typeface="Times" charset="0"/>
                <a:ea typeface="ＭＳ Ｐゴシック" charset="0"/>
                <a:cs typeface="ＭＳ Ｐゴシック" charset="0"/>
              </a:rPr>
              <a:t>record the title information in a consistent form that computers can process. </a:t>
            </a:r>
          </a:p>
        </p:txBody>
      </p:sp>
    </p:spTree>
    <p:extLst>
      <p:ext uri="{BB962C8B-B14F-4D97-AF65-F5344CB8AC3E}">
        <p14:creationId xmlns:p14="http://schemas.microsoft.com/office/powerpoint/2010/main" val="147298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atin typeface="Helvetica Neue Bold Condensed" charset="0"/>
                <a:ea typeface="ＭＳ Ｐゴシック" charset="0"/>
                <a:cs typeface="Helvetica Neue Bold Condensed" charset="0"/>
              </a:rPr>
              <a:t>Multiple standards at work</a:t>
            </a:r>
          </a:p>
        </p:txBody>
      </p:sp>
      <p:sp>
        <p:nvSpPr>
          <p:cNvPr id="28674" name="Content Placeholder 2"/>
          <p:cNvSpPr>
            <a:spLocks noGrp="1"/>
          </p:cNvSpPr>
          <p:nvPr>
            <p:ph idx="1"/>
          </p:nvPr>
        </p:nvSpPr>
        <p:spPr/>
        <p:txBody>
          <a:bodyPr/>
          <a:lstStyle/>
          <a:p>
            <a:pPr marL="0" indent="0">
              <a:buFontTx/>
              <a:buNone/>
            </a:pPr>
            <a:r>
              <a:rPr lang="en-US" sz="2800" dirty="0">
                <a:latin typeface="Times" charset="0"/>
                <a:ea typeface="ＭＳ Ｐゴシック" charset="0"/>
                <a:cs typeface="ＭＳ Ｐゴシック" charset="0"/>
              </a:rPr>
              <a:t>Two computer networks can use</a:t>
            </a:r>
            <a:r>
              <a:rPr lang="en-US" sz="2800" i="1" dirty="0">
                <a:latin typeface="Times" charset="0"/>
                <a:ea typeface="ＭＳ Ｐゴシック" charset="0"/>
                <a:cs typeface="ＭＳ Ｐゴシック" charset="0"/>
              </a:rPr>
              <a:t> </a:t>
            </a:r>
            <a:r>
              <a:rPr lang="en-US" sz="2800" dirty="0" smtClean="0">
                <a:latin typeface="Times" charset="0"/>
                <a:ea typeface="ＭＳ Ｐゴシック" charset="0"/>
                <a:cs typeface="ＭＳ Ｐゴシック" charset="0"/>
              </a:rPr>
              <a:t>a data exchange standard (</a:t>
            </a:r>
            <a:r>
              <a:rPr lang="en-US" sz="2800" i="1" dirty="0" smtClean="0">
                <a:latin typeface="Times" charset="0"/>
                <a:ea typeface="ＭＳ Ｐゴシック" charset="0"/>
                <a:cs typeface="ＭＳ Ｐゴシック" charset="0"/>
              </a:rPr>
              <a:t>Z39.50)</a:t>
            </a:r>
            <a:r>
              <a:rPr lang="en-US" sz="2800" dirty="0" smtClean="0">
                <a:latin typeface="Times" charset="0"/>
                <a:ea typeface="ＭＳ Ｐゴシック" charset="0"/>
                <a:cs typeface="ＭＳ Ｐゴシック" charset="0"/>
              </a:rPr>
              <a:t> to </a:t>
            </a:r>
            <a:r>
              <a:rPr lang="en-US" sz="2800" dirty="0">
                <a:latin typeface="Times" charset="0"/>
                <a:ea typeface="ＭＳ Ｐゴシック" charset="0"/>
                <a:cs typeface="ＭＳ Ｐゴシック" charset="0"/>
              </a:rPr>
              <a:t>determine how to exchange their MARC catalog records. </a:t>
            </a:r>
          </a:p>
          <a:p>
            <a:pPr marL="0" indent="0">
              <a:buFontTx/>
              <a:buNone/>
            </a:pPr>
            <a:endParaRPr lang="en-US" sz="2800" dirty="0">
              <a:latin typeface="Times" charset="0"/>
              <a:ea typeface="ＭＳ Ｐゴシック" charset="0"/>
              <a:cs typeface="ＭＳ Ｐゴシック" charset="0"/>
            </a:endParaRPr>
          </a:p>
          <a:p>
            <a:pPr marL="0" indent="0">
              <a:buFontTx/>
              <a:buNone/>
            </a:pPr>
            <a:r>
              <a:rPr lang="en-US" sz="2800" dirty="0">
                <a:latin typeface="Times" charset="0"/>
                <a:ea typeface="ＭＳ Ｐゴシック" charset="0"/>
                <a:cs typeface="ＭＳ Ｐゴシック" charset="0"/>
              </a:rPr>
              <a:t>The result? A user at Library A can search Library B</a:t>
            </a:r>
            <a:r>
              <a:rPr lang="en-US" altLang="ja-JP" sz="2800" dirty="0">
                <a:latin typeface="Times" charset="0"/>
                <a:ea typeface="ＭＳ Ｐゴシック" charset="0"/>
                <a:cs typeface="ＭＳ Ｐゴシック" charset="0"/>
              </a:rPr>
              <a:t>’s catalog and not discern a difference in the way that information is structured and presented. It just works. </a:t>
            </a:r>
            <a:endParaRPr lang="en-US" sz="2800" dirty="0">
              <a:latin typeface="Times" charset="0"/>
              <a:ea typeface="ＭＳ Ｐゴシック" charset="0"/>
              <a:cs typeface="ＭＳ Ｐゴシック" charset="0"/>
            </a:endParaRPr>
          </a:p>
        </p:txBody>
      </p:sp>
    </p:spTree>
    <p:extLst>
      <p:ext uri="{BB962C8B-B14F-4D97-AF65-F5344CB8AC3E}">
        <p14:creationId xmlns:p14="http://schemas.microsoft.com/office/powerpoint/2010/main" val="19892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026"/>
          <p:cNvSpPr>
            <a:spLocks noGrp="1" noChangeArrowheads="1"/>
          </p:cNvSpPr>
          <p:nvPr>
            <p:ph type="title"/>
          </p:nvPr>
        </p:nvSpPr>
        <p:spPr/>
        <p:txBody>
          <a:bodyPr/>
          <a:lstStyle/>
          <a:p>
            <a:r>
              <a:rPr lang="en-US">
                <a:latin typeface="Helvetica Neue Bold Condensed" charset="0"/>
                <a:ea typeface="ＭＳ Ｐゴシック" charset="0"/>
                <a:cs typeface="Helvetica Neue Bold Condensed" charset="0"/>
              </a:rPr>
              <a:t>Developing and adopting standards</a:t>
            </a:r>
          </a:p>
        </p:txBody>
      </p:sp>
      <p:sp>
        <p:nvSpPr>
          <p:cNvPr id="38914" name="Rectangle 1027"/>
          <p:cNvSpPr>
            <a:spLocks noGrp="1" noChangeArrowheads="1"/>
          </p:cNvSpPr>
          <p:nvPr>
            <p:ph type="body" idx="1"/>
          </p:nvPr>
        </p:nvSpPr>
        <p:spPr>
          <a:xfrm>
            <a:off x="152400" y="1752600"/>
            <a:ext cx="8763000" cy="4343400"/>
          </a:xfrm>
        </p:spPr>
        <p:txBody>
          <a:bodyPr>
            <a:normAutofit/>
          </a:bodyPr>
          <a:lstStyle/>
          <a:p>
            <a:pPr marL="0" indent="0">
              <a:buFontTx/>
              <a:buNone/>
            </a:pPr>
            <a:r>
              <a:rPr lang="en-US" sz="2800" dirty="0">
                <a:latin typeface="Times" charset="0"/>
                <a:ea typeface="ＭＳ Ｐゴシック" charset="0"/>
                <a:cs typeface="ＭＳ Ｐゴシック" charset="0"/>
              </a:rPr>
              <a:t>Organizations agree to adopt standards because the benefits of creating products or services that work together can be great. </a:t>
            </a:r>
          </a:p>
          <a:p>
            <a:pPr marL="0" indent="0">
              <a:buFontTx/>
              <a:buNone/>
            </a:pPr>
            <a:endParaRPr lang="en-US" sz="2000" dirty="0">
              <a:latin typeface="Times" charset="0"/>
              <a:ea typeface="ＭＳ Ｐゴシック" charset="0"/>
              <a:cs typeface="ＭＳ Ｐゴシック" charset="0"/>
            </a:endParaRPr>
          </a:p>
          <a:p>
            <a:pPr marL="0" indent="0">
              <a:buFontTx/>
              <a:buNone/>
            </a:pPr>
            <a:r>
              <a:rPr lang="en-US" sz="2800" dirty="0">
                <a:latin typeface="Times" charset="0"/>
                <a:ea typeface="ＭＳ Ｐゴシック" charset="0"/>
                <a:cs typeface="ＭＳ Ｐゴシック" charset="0"/>
              </a:rPr>
              <a:t>However, developing standards and forging that agreement can be a difficult process. </a:t>
            </a:r>
          </a:p>
          <a:p>
            <a:pPr marL="0" indent="0">
              <a:buFontTx/>
              <a:buNone/>
            </a:pPr>
            <a:endParaRPr lang="en-US" sz="2000" dirty="0">
              <a:latin typeface="Times" charset="0"/>
              <a:ea typeface="ＭＳ Ｐゴシック" charset="0"/>
              <a:cs typeface="ＭＳ Ｐゴシック" charset="0"/>
            </a:endParaRPr>
          </a:p>
        </p:txBody>
      </p:sp>
    </p:spTree>
    <p:extLst>
      <p:ext uri="{BB962C8B-B14F-4D97-AF65-F5344CB8AC3E}">
        <p14:creationId xmlns:p14="http://schemas.microsoft.com/office/powerpoint/2010/main" val="220095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atin typeface="Helvetica Neue Bold Condensed" charset="0"/>
                <a:ea typeface="ＭＳ Ｐゴシック" charset="0"/>
                <a:cs typeface="Helvetica Neue Bold Condensed" charset="0"/>
              </a:rPr>
              <a:t>Levels of interoperability</a:t>
            </a:r>
          </a:p>
        </p:txBody>
      </p:sp>
      <p:sp>
        <p:nvSpPr>
          <p:cNvPr id="40962" name="Content Placeholder 2"/>
          <p:cNvSpPr>
            <a:spLocks noGrp="1"/>
          </p:cNvSpPr>
          <p:nvPr>
            <p:ph idx="1"/>
          </p:nvPr>
        </p:nvSpPr>
        <p:spPr/>
        <p:txBody>
          <a:bodyPr/>
          <a:lstStyle/>
          <a:p>
            <a:pPr marL="0" indent="0">
              <a:buFontTx/>
              <a:buNone/>
              <a:defRPr/>
            </a:pPr>
            <a:r>
              <a:rPr lang="en-US" sz="2400" dirty="0" smtClean="0">
                <a:latin typeface="Times" charset="0"/>
                <a:ea typeface="ＭＳ Ｐゴシック" charset="0"/>
                <a:cs typeface="ＭＳ Ｐゴシック" charset="0"/>
              </a:rPr>
              <a:t>Different kinds of standards enable different kinds of interoperability. Let’s say someone gives you a metadata record to incorporate in your database of records from your schema. What can you do with it? </a:t>
            </a:r>
          </a:p>
          <a:p>
            <a:pPr>
              <a:defRPr/>
            </a:pPr>
            <a:r>
              <a:rPr lang="en-US" sz="2400" dirty="0" smtClean="0">
                <a:latin typeface="Times" charset="0"/>
                <a:ea typeface="ＭＳ Ｐゴシック" charset="0"/>
                <a:cs typeface="ＭＳ Ｐゴシック" charset="0"/>
              </a:rPr>
              <a:t>Your computer can read the file—</a:t>
            </a:r>
            <a:r>
              <a:rPr lang="en-US" sz="2400" i="1" dirty="0" smtClean="0">
                <a:latin typeface="Times" charset="0"/>
                <a:ea typeface="ＭＳ Ｐゴシック" charset="0"/>
                <a:cs typeface="ＭＳ Ｐゴシック" charset="0"/>
              </a:rPr>
              <a:t>system interoperability. </a:t>
            </a:r>
          </a:p>
          <a:p>
            <a:pPr>
              <a:defRPr/>
            </a:pPr>
            <a:r>
              <a:rPr lang="en-US" sz="2400" dirty="0" smtClean="0">
                <a:latin typeface="Times" charset="0"/>
                <a:ea typeface="ＭＳ Ｐゴシック" charset="0"/>
                <a:cs typeface="ＭＳ Ｐゴシック" charset="0"/>
              </a:rPr>
              <a:t>Your database understands the file format—</a:t>
            </a:r>
            <a:r>
              <a:rPr lang="en-US" sz="2400" i="1" dirty="0" smtClean="0">
                <a:latin typeface="Times" charset="0"/>
                <a:ea typeface="ＭＳ Ｐゴシック" charset="0"/>
                <a:cs typeface="ＭＳ Ｐゴシック" charset="0"/>
              </a:rPr>
              <a:t>syntax interoperability. </a:t>
            </a:r>
          </a:p>
          <a:p>
            <a:pPr>
              <a:defRPr/>
            </a:pPr>
            <a:r>
              <a:rPr lang="en-US" sz="2400" dirty="0" smtClean="0">
                <a:latin typeface="Times" charset="0"/>
                <a:ea typeface="ＭＳ Ｐゴシック" charset="0"/>
                <a:cs typeface="ＭＳ Ｐゴシック" charset="0"/>
              </a:rPr>
              <a:t>The attributes match other records in the database—</a:t>
            </a:r>
            <a:r>
              <a:rPr lang="en-US" sz="2400" i="1" dirty="0" smtClean="0">
                <a:latin typeface="Times" charset="0"/>
                <a:ea typeface="ＭＳ Ｐゴシック" charset="0"/>
                <a:cs typeface="ＭＳ Ｐゴシック" charset="0"/>
              </a:rPr>
              <a:t>structural interoperability.</a:t>
            </a:r>
          </a:p>
          <a:p>
            <a:pPr>
              <a:defRPr/>
            </a:pPr>
            <a:r>
              <a:rPr lang="en-US" sz="2400" dirty="0" smtClean="0">
                <a:latin typeface="Times" charset="0"/>
                <a:ea typeface="ＭＳ Ｐゴシック" charset="0"/>
                <a:cs typeface="ＭＳ Ｐゴシック" charset="0"/>
              </a:rPr>
              <a:t>The values in the fields are consistent with other records in the database—</a:t>
            </a:r>
            <a:r>
              <a:rPr lang="en-US" sz="2400" i="1" dirty="0" smtClean="0">
                <a:latin typeface="Times" charset="0"/>
                <a:ea typeface="ＭＳ Ｐゴシック" charset="0"/>
                <a:cs typeface="ＭＳ Ｐゴシック" charset="0"/>
              </a:rPr>
              <a:t>semantic interoperability. </a:t>
            </a:r>
            <a:endParaRPr lang="en-US" sz="2400" i="1" dirty="0">
              <a:latin typeface="Times" charset="0"/>
              <a:ea typeface="ＭＳ Ｐゴシック" charset="0"/>
              <a:cs typeface="ＭＳ Ｐゴシック" charset="0"/>
            </a:endParaRPr>
          </a:p>
        </p:txBody>
      </p:sp>
    </p:spTree>
    <p:extLst>
      <p:ext uri="{BB962C8B-B14F-4D97-AF65-F5344CB8AC3E}">
        <p14:creationId xmlns:p14="http://schemas.microsoft.com/office/powerpoint/2010/main" val="1276090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5641</TotalTime>
  <Words>575</Words>
  <Application>Microsoft Macintosh PowerPoint</Application>
  <PresentationFormat>On-screen Show (4:3)</PresentationFormat>
  <Paragraphs>60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Levels of agreement</vt:lpstr>
      <vt:lpstr>The world of standards</vt:lpstr>
      <vt:lpstr>Goals of metadata standards</vt:lpstr>
      <vt:lpstr>Types of standards</vt:lpstr>
      <vt:lpstr>OSC standards</vt:lpstr>
      <vt:lpstr>Multiple standards at work</vt:lpstr>
      <vt:lpstr>Multiple standards at work</vt:lpstr>
      <vt:lpstr>Developing and adopting standards</vt:lpstr>
      <vt:lpstr>Levels of interoperability</vt:lpstr>
      <vt:lpstr>Summary</vt:lpstr>
    </vt:vector>
  </TitlesOfParts>
  <Company>School of Information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Feinberg</dc:creator>
  <cp:lastModifiedBy>Melanie Feinberg</cp:lastModifiedBy>
  <cp:revision>261</cp:revision>
  <cp:lastPrinted>2016-01-25T19:58:12Z</cp:lastPrinted>
  <dcterms:created xsi:type="dcterms:W3CDTF">2015-08-05T02:04:25Z</dcterms:created>
  <dcterms:modified xsi:type="dcterms:W3CDTF">2016-05-04T03:01:01Z</dcterms:modified>
</cp:coreProperties>
</file>