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8" r:id="rId2"/>
    <p:sldId id="298" r:id="rId3"/>
    <p:sldId id="299" r:id="rId4"/>
    <p:sldId id="296" r:id="rId5"/>
    <p:sldId id="288" r:id="rId6"/>
    <p:sldId id="289" r:id="rId7"/>
    <p:sldId id="290" r:id="rId8"/>
    <p:sldId id="291" r:id="rId9"/>
    <p:sldId id="292" r:id="rId10"/>
    <p:sldId id="293" r:id="rId11"/>
    <p:sldId id="295" r:id="rId12"/>
    <p:sldId id="294" r:id="rId13"/>
    <p:sldId id="29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E9B"/>
    <a:srgbClr val="FAD623"/>
    <a:srgbClr val="FAD292"/>
    <a:srgbClr val="F9FADD"/>
    <a:srgbClr val="F2FA74"/>
    <a:srgbClr val="273076"/>
    <a:srgbClr val="212861"/>
    <a:srgbClr val="3E16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70" autoAdjust="0"/>
  </p:normalViewPr>
  <p:slideViewPr>
    <p:cSldViewPr snapToGrid="0" snapToObjects="1">
      <p:cViewPr varScale="1">
        <p:scale>
          <a:sx n="37" d="100"/>
          <a:sy n="37" d="100"/>
        </p:scale>
        <p:origin x="-277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B7B310-E720-4446-B560-C152DBEFC98D}" type="datetimeFigureOut">
              <a:rPr lang="en-US" smtClean="0"/>
              <a:t>5/3/16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8D55C5-3124-B042-B6EF-C93950004F8B}" type="slidenum">
              <a:rPr lang="en-US" smtClean="0"/>
              <a:t>‹#›</a:t>
            </a:fld>
            <a:endParaRPr lang="en-US"/>
          </a:p>
        </p:txBody>
      </p:sp>
    </p:spTree>
    <p:extLst>
      <p:ext uri="{BB962C8B-B14F-4D97-AF65-F5344CB8AC3E}">
        <p14:creationId xmlns:p14="http://schemas.microsoft.com/office/powerpoint/2010/main" val="2797173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a:ln/>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a:ea typeface="ＭＳ Ｐゴシック" charset="0"/>
              <a:cs typeface="ＭＳ Ｐゴシック" charset="0"/>
            </a:endParaRP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EE2AFB48-28E6-2B44-AB3A-AD908A7B4922}" type="slidenum">
              <a:rPr lang="en-US" sz="1200">
                <a:latin typeface="Times New Roman"/>
              </a:rPr>
              <a:pPr/>
              <a:t>1</a:t>
            </a:fld>
            <a:endParaRPr lang="en-US" sz="1200" dirty="0">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000" dirty="0">
              <a:latin typeface="Times New Roman"/>
              <a:ea typeface="ＭＳ Ｐゴシック" charset="0"/>
              <a:cs typeface="ＭＳ Ｐゴシック" charset="0"/>
            </a:endParaRP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A13C047-5C08-AE48-8194-E869600B28AF}" type="slidenum">
              <a:rPr lang="en-US" sz="1200">
                <a:latin typeface="Times New Roman"/>
              </a:rPr>
              <a:pPr/>
              <a:t>10</a:t>
            </a:fld>
            <a:endParaRPr lang="en-US" sz="1200"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z="1000" baseline="0" dirty="0" smtClean="0">
                <a:latin typeface="Times New Roman"/>
                <a:ea typeface="ＭＳ Ｐゴシック" charset="0"/>
                <a:cs typeface="ＭＳ Ｐゴシック" charset="0"/>
              </a:rPr>
              <a:t>. </a:t>
            </a:r>
            <a:endParaRPr lang="en-US" sz="1000" dirty="0">
              <a:latin typeface="Times New Roman"/>
              <a:ea typeface="ＭＳ Ｐゴシック" charset="0"/>
              <a:cs typeface="ＭＳ Ｐゴシック" charset="0"/>
            </a:endParaRPr>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03CD13FB-28FF-7B4D-932B-A45D3419E14C}" type="slidenum">
              <a:rPr lang="en-US" sz="1200">
                <a:latin typeface="Times New Roman"/>
              </a:rPr>
              <a:pPr/>
              <a:t>12</a:t>
            </a:fld>
            <a:endParaRPr lang="en-US" sz="1200" dirty="0">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2</a:t>
            </a:fld>
            <a:endParaRPr lang="en-US"/>
          </a:p>
        </p:txBody>
      </p:sp>
    </p:spTree>
    <p:extLst>
      <p:ext uri="{BB962C8B-B14F-4D97-AF65-F5344CB8AC3E}">
        <p14:creationId xmlns:p14="http://schemas.microsoft.com/office/powerpoint/2010/main" val="1770643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18D55C5-3124-B042-B6EF-C93950004F8B}" type="slidenum">
              <a:rPr lang="en-US" smtClean="0"/>
              <a:t>3</a:t>
            </a:fld>
            <a:endParaRPr lang="en-US"/>
          </a:p>
        </p:txBody>
      </p:sp>
    </p:spTree>
    <p:extLst>
      <p:ext uri="{BB962C8B-B14F-4D97-AF65-F5344CB8AC3E}">
        <p14:creationId xmlns:p14="http://schemas.microsoft.com/office/powerpoint/2010/main" val="335928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4</a:t>
            </a:fld>
            <a:endParaRPr lang="en-US"/>
          </a:p>
        </p:txBody>
      </p:sp>
    </p:spTree>
    <p:extLst>
      <p:ext uri="{BB962C8B-B14F-4D97-AF65-F5344CB8AC3E}">
        <p14:creationId xmlns:p14="http://schemas.microsoft.com/office/powerpoint/2010/main" val="267518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000" dirty="0">
              <a:latin typeface="Times New Roman"/>
              <a:ea typeface="ＭＳ Ｐゴシック" charset="0"/>
              <a:cs typeface="ＭＳ Ｐゴシック" charset="0"/>
            </a:endParaRPr>
          </a:p>
        </p:txBody>
      </p:sp>
      <p:sp>
        <p:nvSpPr>
          <p:cNvPr id="563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4FE8C78-1E44-3440-BD99-07B2FFFCAC4E}" type="slidenum">
              <a:rPr lang="en-US" sz="1200">
                <a:latin typeface="Times New Roman"/>
              </a:rPr>
              <a:pPr/>
              <a:t>5</a:t>
            </a:fld>
            <a:endParaRPr lang="en-US" sz="1200" dirty="0">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000" dirty="0">
              <a:latin typeface="Times New Roman"/>
              <a:ea typeface="ＭＳ Ｐゴシック" charset="0"/>
              <a:cs typeface="ＭＳ Ｐゴシック" charset="0"/>
            </a:endParaRP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3115A541-8450-484A-A30E-C51B13408850}" type="slidenum">
              <a:rPr lang="en-US" sz="1200">
                <a:latin typeface="Times New Roman"/>
              </a:rPr>
              <a:pPr/>
              <a:t>6</a:t>
            </a:fld>
            <a:endParaRPr lang="en-US" sz="1200" dirty="0">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000" dirty="0">
              <a:latin typeface="Times New Roman"/>
              <a:ea typeface="ＭＳ Ｐゴシック" charset="0"/>
              <a:cs typeface="ＭＳ Ｐゴシック" charset="0"/>
            </a:endParaRPr>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B725472-019B-1F4D-8726-861906F3160D}" type="slidenum">
              <a:rPr lang="en-US" sz="1200">
                <a:latin typeface="Times New Roman"/>
              </a:rPr>
              <a:pPr/>
              <a:t>7</a:t>
            </a:fld>
            <a:endParaRPr lang="en-US" sz="1200" dirty="0">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000" dirty="0">
              <a:latin typeface="Times New Roman"/>
              <a:ea typeface="ＭＳ Ｐゴシック" charset="0"/>
              <a:cs typeface="ＭＳ Ｐゴシック" charset="0"/>
            </a:endParaRP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2640CAA-95CC-7540-9D02-97495CEB5A15}" type="slidenum">
              <a:rPr lang="en-US" sz="1200">
                <a:latin typeface="Times New Roman"/>
              </a:rPr>
              <a:pPr/>
              <a:t>8</a:t>
            </a:fld>
            <a:endParaRPr lang="en-US" sz="1200" dirty="0">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000" dirty="0">
              <a:latin typeface="Times New Roman"/>
              <a:ea typeface="ＭＳ Ｐゴシック" charset="0"/>
              <a:cs typeface="ＭＳ Ｐゴシック" charset="0"/>
            </a:endParaRPr>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EB244473-7939-7743-8EEC-30D07D550F05}" type="slidenum">
              <a:rPr lang="en-US" sz="1200">
                <a:latin typeface="Times New Roman"/>
              </a:rPr>
              <a:pPr/>
              <a:t>9</a:t>
            </a:fld>
            <a:endParaRPr lang="en-US" sz="1200"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117933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92635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35295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54404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17453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193556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17132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64847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77896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70712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2752158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E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9403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55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bg1">
              <a:lumMod val="85000"/>
            </a:schemeClr>
          </a:solidFill>
          <a:latin typeface="Helvetica Neue Condensed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lumMod val="85000"/>
            </a:schemeClr>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bg1">
              <a:lumMod val="85000"/>
            </a:schemeClr>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bg1">
              <a:lumMod val="85000"/>
            </a:schemeClr>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bg1">
              <a:lumMod val="85000"/>
            </a:schemeClr>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bg1">
              <a:lumMod val="85000"/>
            </a:schemeClr>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uropeana.eu/" TargetMode="External"/><Relationship Id="rId4" Type="http://schemas.openxmlformats.org/officeDocument/2006/relationships/hyperlink" Target="http://dp.la/"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p:txBody>
          <a:bodyPr>
            <a:normAutofit/>
          </a:bodyPr>
          <a:lstStyle/>
          <a:p>
            <a:r>
              <a:rPr lang="en-US" dirty="0" smtClean="0"/>
              <a:t>The lowest common denominator</a:t>
            </a:r>
            <a:endParaRPr lang="en-US" dirty="0">
              <a:latin typeface="Helvetica Neue Bold Condensed" charset="0"/>
              <a:ea typeface="ＭＳ Ｐゴシック" charset="0"/>
              <a:cs typeface="Helvetica Neue Bold Condensed" charset="0"/>
            </a:endParaRPr>
          </a:p>
        </p:txBody>
      </p:sp>
      <p:sp>
        <p:nvSpPr>
          <p:cNvPr id="2" name="Subtitle 1"/>
          <p:cNvSpPr>
            <a:spLocks noGrp="1"/>
          </p:cNvSpPr>
          <p:nvPr>
            <p:ph type="subTitle" idx="1"/>
          </p:nvPr>
        </p:nvSpPr>
        <p:spPr/>
        <p:txBody>
          <a:bodyPr/>
          <a:lstStyle/>
          <a:p>
            <a:r>
              <a:rPr lang="en-US" dirty="0">
                <a:solidFill>
                  <a:schemeClr val="bg1">
                    <a:lumMod val="85000"/>
                  </a:schemeClr>
                </a:solidFill>
              </a:rPr>
              <a:t>Strategies for mapping across metadata systems </a:t>
            </a:r>
          </a:p>
        </p:txBody>
      </p:sp>
    </p:spTree>
    <p:extLst>
      <p:ext uri="{BB962C8B-B14F-4D97-AF65-F5344CB8AC3E}">
        <p14:creationId xmlns:p14="http://schemas.microsoft.com/office/powerpoint/2010/main" val="355655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atin typeface="Helvetica Neue Bold Condensed" charset="0"/>
                <a:ea typeface="ＭＳ Ｐゴシック" charset="0"/>
                <a:cs typeface="Helvetica Neue Bold Condensed" charset="0"/>
              </a:rPr>
              <a:t>Registries</a:t>
            </a:r>
          </a:p>
        </p:txBody>
      </p:sp>
      <p:sp>
        <p:nvSpPr>
          <p:cNvPr id="40962" name="Content Placeholder 2"/>
          <p:cNvSpPr>
            <a:spLocks noGrp="1"/>
          </p:cNvSpPr>
          <p:nvPr>
            <p:ph idx="1"/>
          </p:nvPr>
        </p:nvSpPr>
        <p:spPr/>
        <p:txBody>
          <a:bodyPr/>
          <a:lstStyle/>
          <a:p>
            <a:pPr marL="0" indent="0">
              <a:buFontTx/>
              <a:buNone/>
              <a:defRPr/>
            </a:pPr>
            <a:r>
              <a:rPr lang="en-US" sz="2400" i="1" dirty="0" smtClean="0">
                <a:ea typeface="ＭＳ Ｐゴシック" charset="0"/>
                <a:cs typeface="ＭＳ Ｐゴシック" charset="0"/>
              </a:rPr>
              <a:t>Registries</a:t>
            </a:r>
            <a:r>
              <a:rPr lang="en-US" sz="2400" dirty="0" smtClean="0">
                <a:ea typeface="ＭＳ Ｐゴシック" charset="0"/>
                <a:cs typeface="ＭＳ Ｐゴシック" charset="0"/>
              </a:rPr>
              <a:t> publish information about metadata schemas. </a:t>
            </a:r>
          </a:p>
          <a:p>
            <a:pPr marL="0" indent="0">
              <a:buFontTx/>
              <a:buNone/>
              <a:defRPr/>
            </a:pPr>
            <a:endParaRPr lang="en-US" sz="2400" dirty="0">
              <a:ea typeface="ＭＳ Ｐゴシック" charset="0"/>
              <a:cs typeface="ＭＳ Ｐゴシック" charset="0"/>
            </a:endParaRPr>
          </a:p>
          <a:p>
            <a:pPr marL="0" indent="0">
              <a:buFontTx/>
              <a:buNone/>
              <a:defRPr/>
            </a:pPr>
            <a:r>
              <a:rPr lang="en-US" sz="2400" dirty="0" smtClean="0">
                <a:ea typeface="ＭＳ Ｐゴシック" charset="0"/>
                <a:cs typeface="ＭＳ Ｐゴシック" charset="0"/>
              </a:rPr>
              <a:t>Registries constitute reference information that facilitate the development of new application profiles, crosswalks, and so on. </a:t>
            </a:r>
          </a:p>
          <a:p>
            <a:pPr marL="0" indent="0">
              <a:buFontTx/>
              <a:buNone/>
              <a:defRPr/>
            </a:pPr>
            <a:endParaRPr lang="en-US" sz="2400" dirty="0">
              <a:ea typeface="ＭＳ Ｐゴシック" charset="0"/>
              <a:cs typeface="ＭＳ Ｐゴシック" charset="0"/>
            </a:endParaRPr>
          </a:p>
          <a:p>
            <a:pPr>
              <a:defRPr/>
            </a:pP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273091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negotiations of meaning</a:t>
            </a:r>
            <a:endParaRPr lang="en-US" dirty="0"/>
          </a:p>
        </p:txBody>
      </p:sp>
      <p:sp>
        <p:nvSpPr>
          <p:cNvPr id="3" name="Content Placeholder 2"/>
          <p:cNvSpPr>
            <a:spLocks noGrp="1"/>
          </p:cNvSpPr>
          <p:nvPr>
            <p:ph idx="1"/>
          </p:nvPr>
        </p:nvSpPr>
        <p:spPr/>
        <p:txBody>
          <a:bodyPr/>
          <a:lstStyle/>
          <a:p>
            <a:pPr marL="0" indent="0">
              <a:buNone/>
            </a:pPr>
            <a:r>
              <a:rPr lang="en-US" dirty="0" smtClean="0"/>
              <a:t>There are complex, continuing social challenges involved in pursuing such interoperability strategies. </a:t>
            </a:r>
          </a:p>
          <a:p>
            <a:pPr marL="0" indent="0">
              <a:buNone/>
            </a:pPr>
            <a:endParaRPr lang="en-US" dirty="0"/>
          </a:p>
          <a:p>
            <a:pPr marL="0" indent="0">
              <a:buNone/>
            </a:pPr>
            <a:r>
              <a:rPr lang="en-US" dirty="0" smtClean="0"/>
              <a:t>Examples from struggles to create interoperable systems for scientific data, where conversion appears simple, make this abundantly clear. </a:t>
            </a:r>
            <a:endParaRPr lang="en-US" dirty="0"/>
          </a:p>
        </p:txBody>
      </p:sp>
    </p:spTree>
    <p:extLst>
      <p:ext uri="{BB962C8B-B14F-4D97-AF65-F5344CB8AC3E}">
        <p14:creationId xmlns:p14="http://schemas.microsoft.com/office/powerpoint/2010/main" val="134041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atin typeface="Helvetica Neue Bold Condensed" charset="0"/>
                <a:ea typeface="ＭＳ Ｐゴシック" charset="0"/>
                <a:cs typeface="Helvetica Neue Bold Condensed" charset="0"/>
              </a:rPr>
              <a:t>Aggregated infrastructures</a:t>
            </a:r>
          </a:p>
        </p:txBody>
      </p:sp>
      <p:sp>
        <p:nvSpPr>
          <p:cNvPr id="40962" name="Content Placeholder 2"/>
          <p:cNvSpPr>
            <a:spLocks noGrp="1"/>
          </p:cNvSpPr>
          <p:nvPr>
            <p:ph idx="1"/>
          </p:nvPr>
        </p:nvSpPr>
        <p:spPr/>
        <p:txBody>
          <a:bodyPr/>
          <a:lstStyle/>
          <a:p>
            <a:pPr marL="0" indent="0">
              <a:buFontTx/>
              <a:buNone/>
              <a:defRPr/>
            </a:pPr>
            <a:r>
              <a:rPr lang="en-US" sz="2400" dirty="0" smtClean="0">
                <a:ea typeface="ＭＳ Ｐゴシック" charset="0"/>
                <a:cs typeface="ＭＳ Ｐゴシック" charset="0"/>
              </a:rPr>
              <a:t>Some examples of systems that are enabled via interoperability efforts within the cultural heritage </a:t>
            </a:r>
            <a:r>
              <a:rPr lang="en-US" sz="2400" smtClean="0">
                <a:ea typeface="ＭＳ Ｐゴシック" charset="0"/>
                <a:cs typeface="ＭＳ Ｐゴシック" charset="0"/>
              </a:rPr>
              <a:t>domain include:</a:t>
            </a:r>
            <a:endParaRPr lang="en-US" sz="2400" dirty="0" smtClean="0">
              <a:ea typeface="ＭＳ Ｐゴシック" charset="0"/>
              <a:cs typeface="ＭＳ Ｐゴシック" charset="0"/>
            </a:endParaRPr>
          </a:p>
          <a:p>
            <a:pPr>
              <a:defRPr/>
            </a:pPr>
            <a:r>
              <a:rPr lang="en-US" sz="2400" dirty="0">
                <a:ea typeface="ＭＳ Ｐゴシック" charset="0"/>
                <a:cs typeface="ＭＳ Ｐゴシック" charset="0"/>
                <a:hlinkClick r:id="rId3"/>
              </a:rPr>
              <a:t>Europeana,</a:t>
            </a:r>
            <a:r>
              <a:rPr lang="en-US" sz="2400" dirty="0">
                <a:ea typeface="ＭＳ Ｐゴシック" charset="0"/>
                <a:cs typeface="ＭＳ Ｐゴシック" charset="0"/>
              </a:rPr>
              <a:t> </a:t>
            </a:r>
            <a:r>
              <a:rPr lang="en-US" sz="2400" dirty="0" smtClean="0">
                <a:ea typeface="ＭＳ Ｐゴシック" charset="0"/>
                <a:cs typeface="ＭＳ Ｐゴシック" charset="0"/>
              </a:rPr>
              <a:t>for European </a:t>
            </a:r>
            <a:r>
              <a:rPr lang="en-US" sz="2400" dirty="0">
                <a:ea typeface="ＭＳ Ｐゴシック" charset="0"/>
                <a:cs typeface="ＭＳ Ｐゴシック" charset="0"/>
              </a:rPr>
              <a:t>cultural heritage </a:t>
            </a:r>
            <a:r>
              <a:rPr lang="en-US" sz="2400" dirty="0" smtClean="0">
                <a:ea typeface="ＭＳ Ｐゴシック" charset="0"/>
                <a:cs typeface="ＭＳ Ｐゴシック" charset="0"/>
              </a:rPr>
              <a:t>data.</a:t>
            </a:r>
            <a:endParaRPr lang="en-US" sz="2400" dirty="0">
              <a:ea typeface="ＭＳ Ｐゴシック" charset="0"/>
              <a:cs typeface="ＭＳ Ｐゴシック" charset="0"/>
            </a:endParaRPr>
          </a:p>
          <a:p>
            <a:pPr>
              <a:defRPr/>
            </a:pPr>
            <a:r>
              <a:rPr lang="en-US" sz="2400" dirty="0" smtClean="0">
                <a:ea typeface="ＭＳ Ｐゴシック" charset="0"/>
                <a:cs typeface="ＭＳ Ｐゴシック" charset="0"/>
                <a:hlinkClick r:id="rId4"/>
              </a:rPr>
              <a:t>Digital Public Library of America</a:t>
            </a:r>
            <a:r>
              <a:rPr lang="en-US" sz="2400" dirty="0" smtClean="0">
                <a:ea typeface="ＭＳ Ｐゴシック" charset="0"/>
                <a:cs typeface="ＭＳ Ｐゴシック" charset="0"/>
              </a:rPr>
              <a:t> (DPLA), for cultural heritage data in the United States. </a:t>
            </a:r>
          </a:p>
          <a:p>
            <a:pPr>
              <a:defRPr/>
            </a:pPr>
            <a:endParaRPr lang="en-US" sz="2400" dirty="0">
              <a:ea typeface="ＭＳ Ｐゴシック" charset="0"/>
              <a:cs typeface="ＭＳ Ｐゴシック" charset="0"/>
            </a:endParaRPr>
          </a:p>
          <a:p>
            <a:pPr marL="0" indent="0">
              <a:buFontTx/>
              <a:buNone/>
              <a:defRPr/>
            </a:pPr>
            <a:r>
              <a:rPr lang="en-US" sz="2400" dirty="0" smtClean="0">
                <a:ea typeface="ＭＳ Ｐゴシック" charset="0"/>
                <a:cs typeface="ＭＳ Ｐゴシック" charset="0"/>
              </a:rPr>
              <a:t>Europeana and the DPLA describe themselves primarily as platforms: they aggregate and publish data so that others can “create value” from it. </a:t>
            </a:r>
          </a:p>
          <a:p>
            <a:pPr>
              <a:defRPr/>
            </a:pP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1418877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Derivation, application profiles, crosswalks, switching languages, frameworks, and registries are mechanisms for facilitating metadata interoperability. </a:t>
            </a:r>
          </a:p>
          <a:p>
            <a:r>
              <a:rPr lang="en-US" dirty="0" smtClean="0"/>
              <a:t>Data aggregators collect and publish metadata to facilitate </a:t>
            </a:r>
            <a:r>
              <a:rPr lang="en-US" smtClean="0"/>
              <a:t>creative reuse. </a:t>
            </a:r>
            <a:endParaRPr lang="en-US" dirty="0"/>
          </a:p>
        </p:txBody>
      </p:sp>
    </p:spTree>
    <p:extLst>
      <p:ext uri="{BB962C8B-B14F-4D97-AF65-F5344CB8AC3E}">
        <p14:creationId xmlns:p14="http://schemas.microsoft.com/office/powerpoint/2010/main" val="58495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example domain</a:t>
            </a:r>
            <a:endParaRPr lang="en-US" dirty="0"/>
          </a:p>
        </p:txBody>
      </p:sp>
      <p:sp>
        <p:nvSpPr>
          <p:cNvPr id="3" name="Content Placeholder 2"/>
          <p:cNvSpPr>
            <a:spLocks noGrp="1"/>
          </p:cNvSpPr>
          <p:nvPr>
            <p:ph idx="1"/>
          </p:nvPr>
        </p:nvSpPr>
        <p:spPr/>
        <p:txBody>
          <a:bodyPr/>
          <a:lstStyle/>
          <a:p>
            <a:pPr marL="0" indent="0">
              <a:buNone/>
            </a:pPr>
            <a:r>
              <a:rPr lang="en-US" dirty="0" smtClean="0"/>
              <a:t>Cultural heritage institutions (libraries, archives, and museums) have pursued interoperability via metadata standards and processes for a long time.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4162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from cultural heritage</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i="1" dirty="0" smtClean="0"/>
              <a:t>Dublin Core </a:t>
            </a:r>
            <a:r>
              <a:rPr lang="en-US" dirty="0" smtClean="0"/>
              <a:t>is a simple metadata schema intended to describe all information resources in a basic way. </a:t>
            </a:r>
          </a:p>
          <a:p>
            <a:pPr marL="0" indent="0">
              <a:buNone/>
            </a:pPr>
            <a:endParaRPr lang="en-US" dirty="0"/>
          </a:p>
          <a:p>
            <a:pPr marL="0" indent="0">
              <a:buNone/>
            </a:pPr>
            <a:r>
              <a:rPr lang="en-US" dirty="0" smtClean="0"/>
              <a:t>Several large projects, including </a:t>
            </a:r>
            <a:r>
              <a:rPr lang="en-US" dirty="0" err="1" smtClean="0"/>
              <a:t>Europeana</a:t>
            </a:r>
            <a:r>
              <a:rPr lang="en-US" dirty="0" smtClean="0"/>
              <a:t> and the Digital Public Library of America (DPLA) have begun to aggregate metadata from many cultural heritage institutions. These projects use data models that extend the Dublin Core. </a:t>
            </a:r>
            <a:endParaRPr lang="en-US" dirty="0"/>
          </a:p>
        </p:txBody>
      </p:sp>
    </p:spTree>
    <p:extLst>
      <p:ext uri="{BB962C8B-B14F-4D97-AF65-F5344CB8AC3E}">
        <p14:creationId xmlns:p14="http://schemas.microsoft.com/office/powerpoint/2010/main" val="332585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mechanisms</a:t>
            </a:r>
            <a:endParaRPr lang="en-US" dirty="0"/>
          </a:p>
        </p:txBody>
      </p:sp>
      <p:sp>
        <p:nvSpPr>
          <p:cNvPr id="3" name="Content Placeholder 2"/>
          <p:cNvSpPr>
            <a:spLocks noGrp="1"/>
          </p:cNvSpPr>
          <p:nvPr>
            <p:ph idx="1"/>
          </p:nvPr>
        </p:nvSpPr>
        <p:spPr/>
        <p:txBody>
          <a:bodyPr/>
          <a:lstStyle/>
          <a:p>
            <a:pPr marL="0" indent="0">
              <a:buNone/>
            </a:pPr>
            <a:r>
              <a:rPr lang="en-US" dirty="0" smtClean="0"/>
              <a:t>These six mechanisms can facilitate interoperability:</a:t>
            </a:r>
          </a:p>
          <a:p>
            <a:r>
              <a:rPr lang="en-US" dirty="0" smtClean="0"/>
              <a:t>Derivation.</a:t>
            </a:r>
          </a:p>
          <a:p>
            <a:r>
              <a:rPr lang="en-US" dirty="0" smtClean="0"/>
              <a:t>Application profiles.</a:t>
            </a:r>
          </a:p>
          <a:p>
            <a:r>
              <a:rPr lang="en-US" dirty="0" smtClean="0"/>
              <a:t>Crosswalks.</a:t>
            </a:r>
          </a:p>
          <a:p>
            <a:r>
              <a:rPr lang="en-US" dirty="0" smtClean="0"/>
              <a:t>Switching languages.</a:t>
            </a:r>
          </a:p>
          <a:p>
            <a:r>
              <a:rPr lang="en-US" dirty="0" smtClean="0"/>
              <a:t>Frameworks.</a:t>
            </a:r>
          </a:p>
          <a:p>
            <a:r>
              <a:rPr lang="en-US" dirty="0" smtClean="0"/>
              <a:t>Registries. </a:t>
            </a:r>
            <a:endParaRPr lang="en-US" dirty="0"/>
          </a:p>
        </p:txBody>
      </p:sp>
    </p:spTree>
    <p:extLst>
      <p:ext uri="{BB962C8B-B14F-4D97-AF65-F5344CB8AC3E}">
        <p14:creationId xmlns:p14="http://schemas.microsoft.com/office/powerpoint/2010/main" val="159319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atin typeface="Helvetica Neue Bold Condensed" charset="0"/>
                <a:ea typeface="ＭＳ Ｐゴシック" charset="0"/>
                <a:cs typeface="Helvetica Neue Bold Condensed" charset="0"/>
              </a:rPr>
              <a:t>Derivation</a:t>
            </a:r>
          </a:p>
        </p:txBody>
      </p:sp>
      <p:sp>
        <p:nvSpPr>
          <p:cNvPr id="40962" name="Content Placeholder 2"/>
          <p:cNvSpPr>
            <a:spLocks noGrp="1"/>
          </p:cNvSpPr>
          <p:nvPr>
            <p:ph idx="1"/>
          </p:nvPr>
        </p:nvSpPr>
        <p:spPr/>
        <p:txBody>
          <a:bodyPr/>
          <a:lstStyle/>
          <a:p>
            <a:pPr marL="0" indent="0">
              <a:buFontTx/>
              <a:buNone/>
              <a:defRPr/>
            </a:pPr>
            <a:r>
              <a:rPr lang="en-US" sz="2800" i="1" dirty="0" smtClean="0">
                <a:ea typeface="ＭＳ Ｐゴシック" charset="0"/>
                <a:cs typeface="Times New Roman"/>
              </a:rPr>
              <a:t>Derivation</a:t>
            </a:r>
            <a:r>
              <a:rPr lang="en-US" sz="2800" dirty="0" smtClean="0">
                <a:ea typeface="ＭＳ Ｐゴシック" charset="0"/>
                <a:cs typeface="Times New Roman"/>
              </a:rPr>
              <a:t> involves creating new schemas that are subsets, supersets, or direct translations of existing schemas:</a:t>
            </a:r>
          </a:p>
          <a:p>
            <a:pPr>
              <a:defRPr/>
            </a:pPr>
            <a:r>
              <a:rPr lang="en-US" sz="2800" dirty="0" smtClean="0">
                <a:ea typeface="ＭＳ Ｐゴシック" charset="0"/>
                <a:cs typeface="Times New Roman"/>
              </a:rPr>
              <a:t>French Dublin Core is a translated version of Dublin Core (same attributes, different labels). </a:t>
            </a:r>
          </a:p>
          <a:p>
            <a:pPr>
              <a:defRPr/>
            </a:pPr>
            <a:r>
              <a:rPr lang="en-US" sz="2800" dirty="0" smtClean="0">
                <a:ea typeface="ＭＳ Ｐゴシック" charset="0"/>
                <a:cs typeface="Times New Roman"/>
              </a:rPr>
              <a:t>Gateway to Educational Materials (GEM) adds elements to Dublin Core. </a:t>
            </a:r>
          </a:p>
          <a:p>
            <a:pPr>
              <a:defRPr/>
            </a:pP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259514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atin typeface="Helvetica Neue Bold Condensed" charset="0"/>
                <a:ea typeface="ＭＳ Ｐゴシック" charset="0"/>
                <a:cs typeface="Helvetica Neue Bold Condensed" charset="0"/>
              </a:rPr>
              <a:t>Application profiles</a:t>
            </a:r>
          </a:p>
        </p:txBody>
      </p:sp>
      <p:sp>
        <p:nvSpPr>
          <p:cNvPr id="40962" name="Content Placeholder 2"/>
          <p:cNvSpPr>
            <a:spLocks noGrp="1"/>
          </p:cNvSpPr>
          <p:nvPr>
            <p:ph idx="1"/>
          </p:nvPr>
        </p:nvSpPr>
        <p:spPr/>
        <p:txBody>
          <a:bodyPr/>
          <a:lstStyle/>
          <a:p>
            <a:pPr marL="0" indent="0">
              <a:buFontTx/>
              <a:buNone/>
              <a:defRPr/>
            </a:pPr>
            <a:r>
              <a:rPr lang="en-US" sz="2400" i="1" dirty="0" smtClean="0">
                <a:ea typeface="ＭＳ Ｐゴシック" charset="0"/>
                <a:cs typeface="ＭＳ Ｐゴシック" charset="0"/>
              </a:rPr>
              <a:t>Application profiles </a:t>
            </a:r>
            <a:r>
              <a:rPr lang="en-US" sz="2400" dirty="0" smtClean="0">
                <a:ea typeface="ＭＳ Ｐゴシック" charset="0"/>
                <a:cs typeface="ＭＳ Ｐゴシック" charset="0"/>
              </a:rPr>
              <a:t>mix attributes from different existing schemas or mix usage rules for attributes from different existing schemas. </a:t>
            </a:r>
            <a:endParaRPr lang="en-US" sz="2400" dirty="0">
              <a:ea typeface="ＭＳ Ｐゴシック" charset="0"/>
              <a:cs typeface="ＭＳ Ｐゴシック" charset="0"/>
            </a:endParaRPr>
          </a:p>
          <a:p>
            <a:pPr marL="0" indent="0">
              <a:buFontTx/>
              <a:buNone/>
              <a:defRPr/>
            </a:pPr>
            <a:r>
              <a:rPr lang="en-US" sz="2400" dirty="0" smtClean="0">
                <a:ea typeface="ＭＳ Ｐゴシック" charset="0"/>
                <a:cs typeface="ＭＳ Ｐゴシック" charset="0"/>
              </a:rPr>
              <a:t>The application profile for the Digital Public Library of America (DPLA) uses elements from:</a:t>
            </a:r>
          </a:p>
          <a:p>
            <a:pPr>
              <a:defRPr/>
            </a:pPr>
            <a:r>
              <a:rPr lang="en-US" sz="2400" dirty="0" smtClean="0">
                <a:ea typeface="ＭＳ Ｐゴシック" charset="0"/>
                <a:cs typeface="ＭＳ Ｐゴシック" charset="0"/>
              </a:rPr>
              <a:t>Dublin Core.</a:t>
            </a:r>
          </a:p>
          <a:p>
            <a:pPr>
              <a:defRPr/>
            </a:pPr>
            <a:r>
              <a:rPr lang="en-US" sz="2400" dirty="0" smtClean="0">
                <a:ea typeface="ＭＳ Ｐゴシック" charset="0"/>
                <a:cs typeface="ＭＳ Ｐゴシック" charset="0"/>
              </a:rPr>
              <a:t>The Europeana data model (EDM).</a:t>
            </a:r>
          </a:p>
          <a:p>
            <a:pPr>
              <a:defRPr/>
            </a:pPr>
            <a:r>
              <a:rPr lang="en-US" sz="2400" dirty="0" smtClean="0">
                <a:ea typeface="ＭＳ Ｐゴシック" charset="0"/>
                <a:cs typeface="ＭＳ Ｐゴシック" charset="0"/>
              </a:rPr>
              <a:t>A “Basic Geo” schema created by the W3C (wgs84) for simple geographic information.  </a:t>
            </a:r>
          </a:p>
          <a:p>
            <a:pPr>
              <a:defRPr/>
            </a:pPr>
            <a:r>
              <a:rPr lang="en-US" sz="2400" dirty="0" smtClean="0">
                <a:ea typeface="ＭＳ Ｐゴシック" charset="0"/>
                <a:cs typeface="ＭＳ Ｐゴシック" charset="0"/>
              </a:rPr>
              <a:t>The DPLA itself (published separately from the profile).  </a:t>
            </a:r>
          </a:p>
          <a:p>
            <a:pPr>
              <a:defRPr/>
            </a:pP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205184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dirty="0">
                <a:latin typeface="Helvetica Neue Bold Condensed" charset="0"/>
                <a:ea typeface="ＭＳ Ｐゴシック" charset="0"/>
                <a:cs typeface="Helvetica Neue Bold Condensed" charset="0"/>
              </a:rPr>
              <a:t>Crosswalks</a:t>
            </a:r>
          </a:p>
        </p:txBody>
      </p:sp>
      <p:sp>
        <p:nvSpPr>
          <p:cNvPr id="40962" name="Content Placeholder 2"/>
          <p:cNvSpPr>
            <a:spLocks noGrp="1"/>
          </p:cNvSpPr>
          <p:nvPr>
            <p:ph idx="1"/>
          </p:nvPr>
        </p:nvSpPr>
        <p:spPr/>
        <p:txBody>
          <a:bodyPr>
            <a:normAutofit/>
          </a:bodyPr>
          <a:lstStyle/>
          <a:p>
            <a:pPr marL="0" indent="0">
              <a:buFontTx/>
              <a:buNone/>
              <a:defRPr/>
            </a:pPr>
            <a:r>
              <a:rPr lang="en-US" sz="2800" i="1" dirty="0" smtClean="0">
                <a:ea typeface="ＭＳ Ｐゴシック" charset="0"/>
                <a:cs typeface="ＭＳ Ｐゴシック" charset="0"/>
              </a:rPr>
              <a:t>Crosswalks</a:t>
            </a:r>
            <a:r>
              <a:rPr lang="en-US" sz="2800" dirty="0" smtClean="0">
                <a:ea typeface="ＭＳ Ｐゴシック" charset="0"/>
                <a:cs typeface="ＭＳ Ｐゴシック" charset="0"/>
              </a:rPr>
              <a:t> map between one schema to another. </a:t>
            </a:r>
          </a:p>
          <a:p>
            <a:pPr marL="0" indent="0">
              <a:buFontTx/>
              <a:buNone/>
              <a:defRPr/>
            </a:pPr>
            <a:endParaRPr lang="en-US" sz="2800" dirty="0">
              <a:ea typeface="ＭＳ Ｐゴシック" charset="0"/>
              <a:cs typeface="ＭＳ Ｐゴシック" charset="0"/>
            </a:endParaRPr>
          </a:p>
          <a:p>
            <a:pPr marL="0" indent="0">
              <a:buFontTx/>
              <a:buNone/>
              <a:defRPr/>
            </a:pPr>
            <a:r>
              <a:rPr lang="en-US" sz="2800" dirty="0" smtClean="0">
                <a:ea typeface="ＭＳ Ｐゴシック" charset="0"/>
                <a:cs typeface="ＭＳ Ｐゴシック" charset="0"/>
              </a:rPr>
              <a:t>For example, a crosswalk might specify that the Title element in CDWA (a museum data structure standard) should be mapped to the Title element in Dublin Core.</a:t>
            </a:r>
          </a:p>
          <a:p>
            <a:pPr marL="0" indent="0">
              <a:buFontTx/>
              <a:buNone/>
              <a:defRPr/>
            </a:pPr>
            <a:endParaRPr lang="en-US" sz="2800" dirty="0">
              <a:ea typeface="ＭＳ Ｐゴシック" charset="0"/>
              <a:cs typeface="ＭＳ Ｐゴシック" charset="0"/>
            </a:endParaRPr>
          </a:p>
          <a:p>
            <a:pPr marL="0" indent="0">
              <a:buFontTx/>
              <a:buNone/>
              <a:defRPr/>
            </a:pPr>
            <a:r>
              <a:rPr lang="en-US" sz="2800" dirty="0" smtClean="0">
                <a:ea typeface="ＭＳ Ｐゴシック" charset="0"/>
                <a:cs typeface="ＭＳ Ｐゴシック" charset="0"/>
              </a:rPr>
              <a:t>Crosswalks can map only schema elements that are semantically equivalent, or they can map semantically “close” elements to each other.  </a:t>
            </a:r>
          </a:p>
          <a:p>
            <a:pPr>
              <a:defRPr/>
            </a:pP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246991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atin typeface="Helvetica Neue Bold Condensed" charset="0"/>
                <a:ea typeface="ＭＳ Ｐゴシック" charset="0"/>
                <a:cs typeface="Helvetica Neue Bold Condensed" charset="0"/>
              </a:rPr>
              <a:t>Switching languages</a:t>
            </a:r>
          </a:p>
        </p:txBody>
      </p:sp>
      <p:sp>
        <p:nvSpPr>
          <p:cNvPr id="40962" name="Content Placeholder 2"/>
          <p:cNvSpPr>
            <a:spLocks noGrp="1"/>
          </p:cNvSpPr>
          <p:nvPr>
            <p:ph idx="1"/>
          </p:nvPr>
        </p:nvSpPr>
        <p:spPr/>
        <p:txBody>
          <a:bodyPr>
            <a:normAutofit lnSpcReduction="10000"/>
          </a:bodyPr>
          <a:lstStyle/>
          <a:p>
            <a:pPr marL="0" indent="0">
              <a:buFontTx/>
              <a:buNone/>
              <a:defRPr/>
            </a:pPr>
            <a:r>
              <a:rPr lang="en-US" sz="2800" i="1" dirty="0" smtClean="0">
                <a:ea typeface="ＭＳ Ｐゴシック" charset="0"/>
                <a:cs typeface="ＭＳ Ｐゴシック" charset="0"/>
              </a:rPr>
              <a:t>Switches</a:t>
            </a:r>
            <a:r>
              <a:rPr lang="en-US" sz="2800" dirty="0" smtClean="0">
                <a:ea typeface="ＭＳ Ｐゴシック" charset="0"/>
                <a:cs typeface="ＭＳ Ｐゴシック" charset="0"/>
              </a:rPr>
              <a:t> map multiple schemas to a single switching language.</a:t>
            </a:r>
          </a:p>
          <a:p>
            <a:pPr marL="0" indent="0">
              <a:buFontTx/>
              <a:buNone/>
              <a:defRPr/>
            </a:pPr>
            <a:endParaRPr lang="en-US" sz="2800" dirty="0">
              <a:ea typeface="ＭＳ Ｐゴシック" charset="0"/>
              <a:cs typeface="ＭＳ Ｐゴシック" charset="0"/>
            </a:endParaRPr>
          </a:p>
          <a:p>
            <a:pPr marL="0" indent="0">
              <a:buFontTx/>
              <a:buNone/>
              <a:defRPr/>
            </a:pPr>
            <a:r>
              <a:rPr lang="en-US" sz="2800" dirty="0" smtClean="0">
                <a:ea typeface="ＭＳ Ｐゴシック" charset="0"/>
                <a:cs typeface="ＭＳ Ｐゴシック" charset="0"/>
              </a:rPr>
              <a:t>For example, multiple content schemas could all be mapped to Dublin Core. The Dublin Core content could then in turn be mapped to something else. (This is more efficient than mapping each individual schema to the result.)</a:t>
            </a:r>
          </a:p>
          <a:p>
            <a:pPr marL="0" indent="0">
              <a:buFontTx/>
              <a:buNone/>
              <a:defRPr/>
            </a:pPr>
            <a:endParaRPr lang="en-US" sz="2800" dirty="0">
              <a:ea typeface="ＭＳ Ｐゴシック" charset="0"/>
              <a:cs typeface="ＭＳ Ｐゴシック" charset="0"/>
            </a:endParaRPr>
          </a:p>
          <a:p>
            <a:pPr marL="0" indent="0">
              <a:buFontTx/>
              <a:buNone/>
              <a:defRPr/>
            </a:pPr>
            <a:r>
              <a:rPr lang="en-US" sz="2800" dirty="0">
                <a:ea typeface="ＭＳ Ｐゴシック" charset="0"/>
                <a:cs typeface="ＭＳ Ｐゴシック" charset="0"/>
              </a:rPr>
              <a:t>Imagine a multilingual conversation in which everyone has a different native language but speaks </a:t>
            </a:r>
            <a:r>
              <a:rPr lang="en-US" sz="2800" dirty="0" smtClean="0">
                <a:ea typeface="ＭＳ Ｐゴシック" charset="0"/>
                <a:cs typeface="ＭＳ Ｐゴシック" charset="0"/>
              </a:rPr>
              <a:t>Latin.</a:t>
            </a:r>
            <a:endParaRPr lang="en-US" sz="2800" dirty="0">
              <a:ea typeface="ＭＳ Ｐゴシック" charset="0"/>
              <a:cs typeface="ＭＳ Ｐゴシック" charset="0"/>
            </a:endParaRPr>
          </a:p>
          <a:p>
            <a:pPr marL="0" indent="0">
              <a:buFontTx/>
              <a:buNone/>
              <a:defRPr/>
            </a:pPr>
            <a:endParaRPr lang="en-US" sz="2400" dirty="0" smtClean="0">
              <a:ea typeface="ＭＳ Ｐゴシック" charset="0"/>
              <a:cs typeface="ＭＳ Ｐゴシック" charset="0"/>
            </a:endParaRPr>
          </a:p>
          <a:p>
            <a:pPr>
              <a:defRPr/>
            </a:pP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298315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latin typeface="Helvetica Neue Bold Condensed" charset="0"/>
                <a:ea typeface="ＭＳ Ｐゴシック" charset="0"/>
                <a:cs typeface="Helvetica Neue Bold Condensed" charset="0"/>
              </a:rPr>
              <a:t>Frameworks</a:t>
            </a:r>
          </a:p>
        </p:txBody>
      </p:sp>
      <p:sp>
        <p:nvSpPr>
          <p:cNvPr id="40962" name="Content Placeholder 2"/>
          <p:cNvSpPr>
            <a:spLocks noGrp="1"/>
          </p:cNvSpPr>
          <p:nvPr>
            <p:ph idx="1"/>
          </p:nvPr>
        </p:nvSpPr>
        <p:spPr/>
        <p:txBody>
          <a:bodyPr/>
          <a:lstStyle/>
          <a:p>
            <a:pPr marL="0" indent="0">
              <a:buFontTx/>
              <a:buNone/>
              <a:defRPr/>
            </a:pPr>
            <a:r>
              <a:rPr lang="en-US" sz="2400" i="1" dirty="0" smtClean="0">
                <a:ea typeface="ＭＳ Ｐゴシック" charset="0"/>
                <a:cs typeface="ＭＳ Ｐゴシック" charset="0"/>
              </a:rPr>
              <a:t>Frameworks</a:t>
            </a:r>
            <a:r>
              <a:rPr lang="en-US" sz="2400" dirty="0" smtClean="0">
                <a:ea typeface="ＭＳ Ｐゴシック" charset="0"/>
                <a:cs typeface="ＭＳ Ｐゴシック" charset="0"/>
              </a:rPr>
              <a:t> are a basic set of concepts and specifications that are agreed upon by a particular group. </a:t>
            </a:r>
          </a:p>
          <a:p>
            <a:pPr marL="0" indent="0">
              <a:buFontTx/>
              <a:buNone/>
              <a:defRPr/>
            </a:pPr>
            <a:endParaRPr lang="en-US" sz="2400" dirty="0">
              <a:ea typeface="ＭＳ Ｐゴシック" charset="0"/>
              <a:cs typeface="ＭＳ Ｐゴシック" charset="0"/>
            </a:endParaRPr>
          </a:p>
          <a:p>
            <a:pPr marL="0" indent="0">
              <a:buFontTx/>
              <a:buNone/>
              <a:defRPr/>
            </a:pPr>
            <a:r>
              <a:rPr lang="en-US" sz="2400" dirty="0" smtClean="0">
                <a:ea typeface="ＭＳ Ｐゴシック" charset="0"/>
                <a:cs typeface="ＭＳ Ｐゴシック" charset="0"/>
              </a:rPr>
              <a:t>For example, the Warwick Framework is an early specification that designates the idea of a “container” as an aggregation of metadata sets, or “packages.” </a:t>
            </a:r>
          </a:p>
          <a:p>
            <a:pPr marL="0" indent="0">
              <a:buFontTx/>
              <a:buNone/>
              <a:defRPr/>
            </a:pPr>
            <a:endParaRPr lang="en-US" sz="2400" dirty="0">
              <a:ea typeface="ＭＳ Ｐゴシック" charset="0"/>
              <a:cs typeface="ＭＳ Ｐゴシック" charset="0"/>
            </a:endParaRPr>
          </a:p>
          <a:p>
            <a:pPr marL="0" indent="0">
              <a:buFontTx/>
              <a:buNone/>
              <a:defRPr/>
            </a:pPr>
            <a:r>
              <a:rPr lang="en-US" sz="2400" dirty="0" smtClean="0">
                <a:ea typeface="ＭＳ Ｐゴシック" charset="0"/>
                <a:cs typeface="ＭＳ Ｐゴシック" charset="0"/>
              </a:rPr>
              <a:t>Agreements on ideas like containers and packages facilitate the sharing of different sorts of units. (The DPLA, for example, relies on “service hubs” that aggregate metadata sets from individual contributing institutions.) </a:t>
            </a:r>
          </a:p>
          <a:p>
            <a:pPr marL="0" indent="0">
              <a:buFontTx/>
              <a:buNone/>
              <a:defRPr/>
            </a:pPr>
            <a:endParaRPr lang="en-US" sz="2400" dirty="0">
              <a:ea typeface="ＭＳ Ｐゴシック" charset="0"/>
              <a:cs typeface="ＭＳ Ｐゴシック" charset="0"/>
            </a:endParaRPr>
          </a:p>
          <a:p>
            <a:pPr marL="0" indent="0">
              <a:buFontTx/>
              <a:buNone/>
              <a:defRPr/>
            </a:pPr>
            <a:endParaRPr lang="en-US" sz="2400" dirty="0" smtClean="0">
              <a:ea typeface="ＭＳ Ｐゴシック" charset="0"/>
              <a:cs typeface="ＭＳ Ｐゴシック" charset="0"/>
            </a:endParaRPr>
          </a:p>
          <a:p>
            <a:pPr>
              <a:defRPr/>
            </a:pP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542973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5347</TotalTime>
  <Words>655</Words>
  <Application>Microsoft Macintosh PowerPoint</Application>
  <PresentationFormat>On-screen Show (4:3)</PresentationFormat>
  <Paragraphs>75</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The lowest common denominator</vt:lpstr>
      <vt:lpstr>Interoperability example domain</vt:lpstr>
      <vt:lpstr>References from cultural heritage</vt:lpstr>
      <vt:lpstr>Interoperability mechanisms</vt:lpstr>
      <vt:lpstr>Derivation</vt:lpstr>
      <vt:lpstr>Application profiles</vt:lpstr>
      <vt:lpstr>Crosswalks</vt:lpstr>
      <vt:lpstr>Switching languages</vt:lpstr>
      <vt:lpstr>Frameworks</vt:lpstr>
      <vt:lpstr>Registries</vt:lpstr>
      <vt:lpstr>Continued negotiations of meaning</vt:lpstr>
      <vt:lpstr>Aggregated infrastructures</vt:lpstr>
      <vt:lpstr>Summary</vt:lpstr>
    </vt:vector>
  </TitlesOfParts>
  <Company>School of Information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Feinberg</dc:creator>
  <cp:lastModifiedBy>Melanie Feinberg</cp:lastModifiedBy>
  <cp:revision>246</cp:revision>
  <cp:lastPrinted>2015-09-04T20:39:10Z</cp:lastPrinted>
  <dcterms:created xsi:type="dcterms:W3CDTF">2015-08-05T02:04:25Z</dcterms:created>
  <dcterms:modified xsi:type="dcterms:W3CDTF">2016-05-04T03:02:21Z</dcterms:modified>
</cp:coreProperties>
</file>