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99" r:id="rId9"/>
    <p:sldId id="287" r:id="rId10"/>
    <p:sldId id="300" r:id="rId11"/>
    <p:sldId id="298" r:id="rId12"/>
    <p:sldId id="289" r:id="rId13"/>
    <p:sldId id="297" r:id="rId14"/>
    <p:sldId id="264" r:id="rId15"/>
    <p:sldId id="265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scaleToFitPaper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E9B"/>
    <a:srgbClr val="FAD623"/>
    <a:srgbClr val="FAD292"/>
    <a:srgbClr val="F9FADD"/>
    <a:srgbClr val="F2FA74"/>
    <a:srgbClr val="273076"/>
    <a:srgbClr val="212861"/>
    <a:srgbClr val="3E1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70" autoAdjust="0"/>
  </p:normalViewPr>
  <p:slideViewPr>
    <p:cSldViewPr snapToGrid="0" snapToObjects="1">
      <p:cViewPr varScale="1">
        <p:scale>
          <a:sx n="68" d="100"/>
          <a:sy n="68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7B310-E720-4446-B560-C152DBEFC9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D55C5-3124-B042-B6EF-C9395000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D55C5-3124-B042-B6EF-C93950004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94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D55C5-3124-B042-B6EF-C93950004F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30A52D-5C5E-3248-8F8C-5D34646537D4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sz="11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09B154-F0FB-E042-B096-78E34EA2B193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D55C5-3124-B042-B6EF-C93950004F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E76C91-D906-554D-8822-354AE447BF24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1AD652-B67B-5F40-9C49-BC956D7144D7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9FD522-E797-B745-A226-8AD119264933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9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457694-D5BE-194F-8068-E87CB66A2114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D55C5-3124-B042-B6EF-C93950004F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DF0B18-1F85-4349-B7A1-79FE2947E634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can see how #faith can indicate perseverance</a:t>
            </a:r>
            <a:r>
              <a:rPr lang="en-US" baseline="0" dirty="0" smtClean="0"/>
              <a:t> or belief in oneself, and that hard work will produce desired results: </a:t>
            </a:r>
            <a:r>
              <a:rPr lang="en-US" baseline="0" dirty="0" err="1" smtClean="0"/>
              <a:t>Myka</a:t>
            </a:r>
            <a:r>
              <a:rPr lang="en-US" baseline="0" dirty="0" smtClean="0"/>
              <a:t> A. Curry King of Hip Rock all use #faith like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# faith also indicates a general hope for a good outcome, as Chris Mercado uses it, or </a:t>
            </a:r>
            <a:r>
              <a:rPr lang="en-US" baseline="0" dirty="0" err="1" smtClean="0"/>
              <a:t>ccoMUN</a:t>
            </a:r>
            <a:r>
              <a:rPr lang="en-US" baseline="0" dirty="0" smtClean="0"/>
              <a:t>, hoping for a good outcome at a baseball game.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#faith is also used, of course, to refer to belief in the Christian religion as Terry Squires uses it...but Squires also incorporates a sense of usage #1, perseverance or belief in oneself, as well as Jesus.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D55C5-3124-B042-B6EF-C93950004F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6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Faith</a:t>
            </a:r>
            <a:r>
              <a:rPr lang="en-US" baseline="0" dirty="0" smtClean="0"/>
              <a:t> is also used to specify a fictional character from a TV series.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D55C5-3124-B042-B6EF-C93950004F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63D8D-0D6B-E240-8BFB-135BB32D690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7CCB8-BE8B-1E44-8943-B36AA2E3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3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63D8D-0D6B-E240-8BFB-135BB32D690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7CCB8-BE8B-1E44-8943-B36AA2E3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63D8D-0D6B-E240-8BFB-135BB32D690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7CCB8-BE8B-1E44-8943-B36AA2E3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63D8D-0D6B-E240-8BFB-135BB32D690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7CCB8-BE8B-1E44-8943-B36AA2E3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4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63D8D-0D6B-E240-8BFB-135BB32D690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7CCB8-BE8B-1E44-8943-B36AA2E3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63D8D-0D6B-E240-8BFB-135BB32D690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7CCB8-BE8B-1E44-8943-B36AA2E3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63D8D-0D6B-E240-8BFB-135BB32D690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7CCB8-BE8B-1E44-8943-B36AA2E3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63D8D-0D6B-E240-8BFB-135BB32D690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7CCB8-BE8B-1E44-8943-B36AA2E3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63D8D-0D6B-E240-8BFB-135BB32D690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7CCB8-BE8B-1E44-8943-B36AA2E3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63D8D-0D6B-E240-8BFB-135BB32D690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7CCB8-BE8B-1E44-8943-B36AA2E3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2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63D8D-0D6B-E240-8BFB-135BB32D690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7CCB8-BE8B-1E44-8943-B36AA2E3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40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Helvetica Neue Condensed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>
              <a:lumMod val="85000"/>
            </a:schemeClr>
          </a:solidFill>
          <a:latin typeface="Times New Roman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85000"/>
            </a:schemeClr>
          </a:solidFill>
          <a:latin typeface="Times New Roman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85000"/>
            </a:schemeClr>
          </a:solidFill>
          <a:latin typeface="Times New Roman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>
              <a:lumMod val="85000"/>
            </a:schemeClr>
          </a:solidFill>
          <a:latin typeface="Times New Roman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85000"/>
            </a:schemeClr>
          </a:solidFill>
          <a:latin typeface="Times New Roman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important about it?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Dimensions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description </a:t>
            </a:r>
          </a:p>
        </p:txBody>
      </p:sp>
    </p:spTree>
    <p:extLst>
      <p:ext uri="{BB962C8B-B14F-4D97-AF65-F5344CB8AC3E}">
        <p14:creationId xmlns:p14="http://schemas.microsoft.com/office/powerpoint/2010/main" val="411020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0"/>
            <a:ext cx="6248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8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8100"/>
            <a:ext cx="77343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3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0"/>
            <a:ext cx="6950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1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flexibility and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Structured metadata reduces semantic diversity and helps to enable more precise discovery, facilitate access, and increase the reliability of data in use.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Schemas, </a:t>
            </a:r>
            <a:r>
              <a:rPr lang="en-US" dirty="0" smtClean="0"/>
              <a:t>or defined sets of attributes, are a primary means of structuring metadata.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4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Bold Condensed" charset="0"/>
                <a:ea typeface="ＭＳ Ｐゴシック" charset="0"/>
                <a:cs typeface="Helvetica Neue Bold Condensed" charset="0"/>
              </a:rPr>
              <a:t>Schemas, or attribute sets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800">
                <a:latin typeface="Times New Roman" charset="0"/>
                <a:ea typeface="ＭＳ Ｐゴシック" charset="0"/>
              </a:rPr>
              <a:t>A </a:t>
            </a:r>
            <a:r>
              <a:rPr lang="en-US" sz="2800" i="1">
                <a:latin typeface="Times New Roman" charset="0"/>
                <a:ea typeface="ＭＳ Ｐゴシック" charset="0"/>
              </a:rPr>
              <a:t>schema </a:t>
            </a:r>
            <a:r>
              <a:rPr lang="en-US" sz="2800">
                <a:latin typeface="Times New Roman" charset="0"/>
                <a:ea typeface="ＭＳ Ｐゴシック" charset="0"/>
              </a:rPr>
              <a:t>is a set of attributes and associated value parameters designed to describe a particular type of entity. </a:t>
            </a:r>
          </a:p>
          <a:p>
            <a:pPr marL="0" indent="0" eaLnBrk="1" hangingPunct="1">
              <a:buFont typeface="Arial" charset="0"/>
              <a:buNone/>
            </a:pPr>
            <a:endParaRPr lang="en-US" sz="2800">
              <a:latin typeface="Times New Roman" charset="0"/>
              <a:ea typeface="ＭＳ Ｐゴシック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800">
                <a:latin typeface="Times New Roman" charset="0"/>
                <a:ea typeface="ＭＳ Ｐゴシック" charset="0"/>
              </a:rPr>
              <a:t>Schemas may be encoded in a particular syntax for manipulation by people or computers. </a:t>
            </a:r>
          </a:p>
          <a:p>
            <a:pPr marL="0" indent="0" eaLnBrk="1" hangingPunct="1">
              <a:buFont typeface="Arial" charset="0"/>
              <a:buNone/>
            </a:pPr>
            <a:endParaRPr lang="en-US" sz="2800">
              <a:latin typeface="Times New Roman" charset="0"/>
              <a:ea typeface="ＭＳ Ｐゴシック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800">
                <a:latin typeface="Times New Roman" charset="0"/>
                <a:ea typeface="ＭＳ Ｐゴシック" charset="0"/>
              </a:rPr>
              <a:t>Schemas may also be associated with rules for creating </a:t>
            </a:r>
            <a:r>
              <a:rPr lang="en-US" sz="2800" i="1">
                <a:latin typeface="Times New Roman" charset="0"/>
                <a:ea typeface="ＭＳ Ｐゴシック" charset="0"/>
              </a:rPr>
              <a:t>records </a:t>
            </a:r>
            <a:r>
              <a:rPr lang="en-US" sz="2800">
                <a:latin typeface="Times New Roman" charset="0"/>
                <a:ea typeface="ＭＳ Ｐゴシック" charset="0"/>
              </a:rPr>
              <a:t>(that is, assigning attributes and values to specific resources). </a:t>
            </a:r>
          </a:p>
        </p:txBody>
      </p:sp>
    </p:spTree>
    <p:extLst>
      <p:ext uri="{BB962C8B-B14F-4D97-AF65-F5344CB8AC3E}">
        <p14:creationId xmlns:p14="http://schemas.microsoft.com/office/powerpoint/2010/main" val="179797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 Neue Bold Condensed" charset="0"/>
                <a:ea typeface="ＭＳ Ｐゴシック" charset="0"/>
                <a:cs typeface="Helvetica Neue Bold Condensed" charset="0"/>
              </a:rPr>
              <a:t>Example: ACLED actor attributes</a:t>
            </a:r>
            <a:endParaRPr lang="en-US" dirty="0">
              <a:latin typeface="Helvetica Neue Bold Condensed" charset="0"/>
              <a:ea typeface="ＭＳ Ｐゴシック" charset="0"/>
              <a:cs typeface="Helvetica Neue Bold Condensed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ACLED is a schema for describing events of armed conflict.</a:t>
            </a:r>
          </a:p>
          <a:p>
            <a:pPr marL="0" indent="0" eaLnBrk="1" hangingPunct="1">
              <a:buFont typeface="Arial" charset="0"/>
              <a:buNone/>
            </a:pPr>
            <a:endParaRPr lang="en-US" sz="2800" dirty="0">
              <a:latin typeface="Times New Roman" charset="0"/>
              <a:ea typeface="ＭＳ Ｐゴシック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The ACLED schema includes several elements to describe “actors” in these events:</a:t>
            </a:r>
          </a:p>
          <a:p>
            <a:r>
              <a:rPr lang="en-US" sz="2800" dirty="0" smtClean="0">
                <a:latin typeface="Times New Roman" charset="0"/>
                <a:ea typeface="ＭＳ Ｐゴシック" charset="0"/>
              </a:rPr>
              <a:t>Actor name. </a:t>
            </a:r>
          </a:p>
          <a:p>
            <a:r>
              <a:rPr lang="en-US" sz="2800" dirty="0" smtClean="0">
                <a:latin typeface="Times New Roman" charset="0"/>
                <a:ea typeface="ＭＳ Ｐゴシック" charset="0"/>
              </a:rPr>
              <a:t>Actor type (from a list of controlled values). </a:t>
            </a:r>
          </a:p>
          <a:p>
            <a:endParaRPr lang="en-US" sz="2800" dirty="0">
              <a:latin typeface="Times New Roman" charset="0"/>
              <a:ea typeface="ＭＳ Ｐゴシック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2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way of thinking about metadata is as a system of </a:t>
            </a:r>
            <a:r>
              <a:rPr lang="en-US" i="1" dirty="0" smtClean="0"/>
              <a:t>attributes</a:t>
            </a:r>
            <a:r>
              <a:rPr lang="en-US" dirty="0" smtClean="0"/>
              <a:t> and associated </a:t>
            </a:r>
            <a:r>
              <a:rPr lang="en-US" i="1" dirty="0" smtClean="0"/>
              <a:t>values</a:t>
            </a:r>
            <a:r>
              <a:rPr lang="en-US" dirty="0" smtClean="0"/>
              <a:t> to describe entities. </a:t>
            </a:r>
          </a:p>
          <a:p>
            <a:r>
              <a:rPr lang="en-US" dirty="0" smtClean="0"/>
              <a:t>Values are often restricted according to certain parameters for both syntax and semantics. </a:t>
            </a:r>
          </a:p>
          <a:p>
            <a:r>
              <a:rPr lang="en-US" dirty="0" smtClean="0"/>
              <a:t>Unstructured metadata (tags) involves unrestricted (or less restricted) values associated with entities. </a:t>
            </a:r>
          </a:p>
          <a:p>
            <a:r>
              <a:rPr lang="en-US" dirty="0" smtClean="0"/>
              <a:t>Sets of attributes and allowable elements are called </a:t>
            </a:r>
            <a:r>
              <a:rPr lang="en-US" i="1" dirty="0" smtClean="0"/>
              <a:t>schemas. </a:t>
            </a:r>
          </a:p>
        </p:txBody>
      </p:sp>
    </p:spTree>
    <p:extLst>
      <p:ext uri="{BB962C8B-B14F-4D97-AF65-F5344CB8AC3E}">
        <p14:creationId xmlns:p14="http://schemas.microsoft.com/office/powerpoint/2010/main" val="409071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Helvetica Neue Bold Condensed"/>
                <a:ea typeface="ＭＳ Ｐゴシック" charset="0"/>
                <a:cs typeface="Helvetica Neue Bold Condensed"/>
              </a:rPr>
              <a:t>What is the information here?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charset="0"/>
                <a:ea typeface="ＭＳ Ｐゴシック" charset="0"/>
              </a:rPr>
              <a:t>Say we have part of a data set: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Times New Roman" charset="0"/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charset="0"/>
                <a:ea typeface="ＭＳ Ｐゴシック" charset="0"/>
              </a:rPr>
              <a:t>120	68		60		40		37		38		27		49</a:t>
            </a:r>
          </a:p>
          <a:p>
            <a:pPr marL="0" indent="0">
              <a:buNone/>
              <a:defRPr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Times New Roman" charset="0"/>
              <a:ea typeface="ＭＳ Ｐゴシック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charset="0"/>
                <a:ea typeface="ＭＳ Ｐゴシック" charset="0"/>
              </a:rPr>
              <a:t>What do these numbers signify? 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Times New Roman" charset="0"/>
              <a:ea typeface="ＭＳ Ｐゴシック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charset="0"/>
                <a:ea typeface="ＭＳ Ｐゴシック" charset="0"/>
              </a:rPr>
              <a:t>Without additional information about the information, we have no idea. </a:t>
            </a:r>
          </a:p>
        </p:txBody>
      </p:sp>
    </p:spTree>
    <p:extLst>
      <p:ext uri="{BB962C8B-B14F-4D97-AF65-F5344CB8AC3E}">
        <p14:creationId xmlns:p14="http://schemas.microsoft.com/office/powerpoint/2010/main" val="125385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Helvetica Neue Bold Condensed"/>
                <a:ea typeface="ＭＳ Ｐゴシック" charset="0"/>
                <a:cs typeface="Helvetica Neue Bold Condensed"/>
              </a:rPr>
              <a:t>What is the information here?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>
                <a:latin typeface="Times New Roman" charset="0"/>
                <a:ea typeface="ＭＳ Ｐゴシック" charset="0"/>
              </a:rPr>
              <a:t>Say we have some text:</a:t>
            </a:r>
          </a:p>
          <a:p>
            <a:pPr marL="0" indent="0">
              <a:buFont typeface="Arial" charset="0"/>
              <a:buNone/>
            </a:pPr>
            <a:r>
              <a:rPr lang="en-US" sz="2000" i="1" dirty="0">
                <a:latin typeface="Times New Roman" charset="0"/>
                <a:ea typeface="ＭＳ Ｐゴシック" charset="0"/>
              </a:rPr>
              <a:t>I have something to say to you -- a word in your ear! I greet you -- please pay attention! In my city people are dying, and hearts are full of distress. People are lost -- that fills me </a:t>
            </a:r>
            <a:r>
              <a:rPr lang="en-US" sz="2000" i="1" dirty="0" smtClean="0">
                <a:latin typeface="Times New Roman" charset="0"/>
                <a:ea typeface="ＭＳ Ｐゴシック" charset="0"/>
              </a:rPr>
              <a:t>with </a:t>
            </a:r>
            <a:r>
              <a:rPr lang="en-US" sz="2000" i="1" dirty="0">
                <a:latin typeface="Times New Roman" charset="0"/>
                <a:ea typeface="ＭＳ Ｐゴシック" charset="0"/>
              </a:rPr>
              <a:t>dismay. I craned my neck over the city wall: corpses in the water make the river almost overflow. That is what I see. That will happen to me too -- that is the way things go. No one is tall enough to reach heaven; no one can reach wide enough to stretch over the mountains. Since a man cannot pass beyond the final end of life, I want to set off into the mountains, to establish my renown there. Where renown can be established there, I will establish my renown; and where no renown can be established there, I shall establish the renown of the gods.</a:t>
            </a:r>
          </a:p>
          <a:p>
            <a:pPr marL="0" indent="0">
              <a:buFont typeface="Arial" charset="0"/>
              <a:buNone/>
            </a:pPr>
            <a:endParaRPr lang="en-US" sz="2000" dirty="0">
              <a:latin typeface="Times New Roman" charset="0"/>
              <a:ea typeface="ＭＳ Ｐゴシック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Times New Roman" charset="0"/>
                <a:ea typeface="ＭＳ Ｐゴシック" charset="0"/>
              </a:rPr>
              <a:t>Without additional information about the information, the significance of this text is unclear. </a:t>
            </a:r>
          </a:p>
        </p:txBody>
      </p:sp>
    </p:spTree>
    <p:extLst>
      <p:ext uri="{BB962C8B-B14F-4D97-AF65-F5344CB8AC3E}">
        <p14:creationId xmlns:p14="http://schemas.microsoft.com/office/powerpoint/2010/main" val="227314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Helvetica Neue Bold Condensed"/>
                <a:ea typeface="ＭＳ Ｐゴシック" charset="0"/>
                <a:cs typeface="Helvetica Neue Bold Condensed"/>
              </a:rPr>
              <a:t>Metadata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At the most basic level, metadata is just another term for </a:t>
            </a:r>
            <a:r>
              <a:rPr lang="en-US" i="1">
                <a:latin typeface="Times New Roman" charset="0"/>
                <a:ea typeface="ＭＳ Ｐゴシック" charset="0"/>
              </a:rPr>
              <a:t>description,</a:t>
            </a:r>
            <a:r>
              <a:rPr lang="en-US">
                <a:latin typeface="Times New Roman" charset="0"/>
                <a:ea typeface="ＭＳ Ｐゴシック" charset="0"/>
              </a:rPr>
              <a:t> or information about an entity. </a:t>
            </a:r>
          </a:p>
          <a:p>
            <a:pPr marL="0" indent="0">
              <a:buFont typeface="Arial" charset="0"/>
              <a:buNone/>
            </a:pPr>
            <a:endParaRPr lang="en-US">
              <a:latin typeface="Times New Roman" charset="0"/>
              <a:ea typeface="ＭＳ Ｐゴシック" charset="0"/>
            </a:endParaRPr>
          </a:p>
          <a:p>
            <a:pPr marL="0" indent="0">
              <a:buFont typeface="Arial" charset="0"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For example, I open my dresser drawer and take out a sock: the sock color of the sock is </a:t>
            </a:r>
            <a:r>
              <a:rPr lang="en-US" i="1">
                <a:latin typeface="Times New Roman" charset="0"/>
                <a:ea typeface="ＭＳ Ｐゴシック" charset="0"/>
              </a:rPr>
              <a:t>white,</a:t>
            </a:r>
            <a:r>
              <a:rPr lang="en-US">
                <a:latin typeface="Times New Roman" charset="0"/>
                <a:ea typeface="ＭＳ Ｐゴシック" charset="0"/>
              </a:rPr>
              <a:t> material is </a:t>
            </a:r>
            <a:r>
              <a:rPr lang="en-US" i="1">
                <a:latin typeface="Times New Roman" charset="0"/>
                <a:ea typeface="ＭＳ Ｐゴシック" charset="0"/>
              </a:rPr>
              <a:t>cotton,</a:t>
            </a:r>
            <a:r>
              <a:rPr lang="en-US">
                <a:latin typeface="Times New Roman" charset="0"/>
                <a:ea typeface="ＭＳ Ｐゴシック" charset="0"/>
              </a:rPr>
              <a:t> and the length goes to my </a:t>
            </a:r>
            <a:r>
              <a:rPr lang="en-US" i="1">
                <a:latin typeface="Times New Roman" charset="0"/>
                <a:ea typeface="ＭＳ Ｐゴシック" charset="0"/>
              </a:rPr>
              <a:t>ankle. </a:t>
            </a:r>
          </a:p>
        </p:txBody>
      </p:sp>
    </p:spTree>
    <p:extLst>
      <p:ext uri="{BB962C8B-B14F-4D97-AF65-F5344CB8AC3E}">
        <p14:creationId xmlns:p14="http://schemas.microsoft.com/office/powerpoint/2010/main" val="329846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 Neue Bold Condensed"/>
                <a:ea typeface="ＭＳ Ｐゴシック" charset="0"/>
                <a:cs typeface="Helvetica Neue Bold Condensed"/>
              </a:rPr>
              <a:t>Structured metadata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800" i="1">
                <a:latin typeface="Times New Roman" charset="0"/>
                <a:ea typeface="ＭＳ Ｐゴシック" charset="0"/>
              </a:rPr>
              <a:t>Attributes</a:t>
            </a:r>
            <a:r>
              <a:rPr lang="en-US" sz="2800">
                <a:latin typeface="Times New Roman" charset="0"/>
                <a:ea typeface="ＭＳ Ｐゴシック" charset="0"/>
              </a:rPr>
              <a:t>—also known as characteristics, properties, or elements—are the categories we use to describe a specific kind of entity more precisely. </a:t>
            </a:r>
            <a:r>
              <a:rPr lang="en-US" sz="2800" i="1">
                <a:latin typeface="Times New Roman" charset="0"/>
                <a:ea typeface="ＭＳ Ｐゴシック" charset="0"/>
              </a:rPr>
              <a:t>Color, material,</a:t>
            </a:r>
            <a:r>
              <a:rPr lang="en-US" sz="2800">
                <a:latin typeface="Times New Roman" charset="0"/>
                <a:ea typeface="ＭＳ Ｐゴシック" charset="0"/>
              </a:rPr>
              <a:t> and </a:t>
            </a:r>
            <a:r>
              <a:rPr lang="en-US" sz="2800" i="1">
                <a:latin typeface="Times New Roman" charset="0"/>
                <a:ea typeface="ＭＳ Ｐゴシック" charset="0"/>
              </a:rPr>
              <a:t>length</a:t>
            </a:r>
            <a:r>
              <a:rPr lang="en-US" sz="2800">
                <a:latin typeface="Times New Roman" charset="0"/>
                <a:ea typeface="ＭＳ Ｐゴシック" charset="0"/>
              </a:rPr>
              <a:t> are attributes of socks. </a:t>
            </a:r>
          </a:p>
          <a:p>
            <a:pPr marL="0" indent="0" eaLnBrk="1" hangingPunct="1">
              <a:buFont typeface="Arial" charset="0"/>
              <a:buNone/>
            </a:pPr>
            <a:endParaRPr lang="en-US" sz="2800">
              <a:latin typeface="Times New Roman" charset="0"/>
              <a:ea typeface="ＭＳ Ｐゴシック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800" i="1">
                <a:latin typeface="Times New Roman" charset="0"/>
                <a:ea typeface="ＭＳ Ｐゴシック" charset="0"/>
              </a:rPr>
              <a:t>Values </a:t>
            </a:r>
            <a:r>
              <a:rPr lang="en-US" sz="2800">
                <a:latin typeface="Times New Roman" charset="0"/>
                <a:ea typeface="ＭＳ Ｐゴシック" charset="0"/>
              </a:rPr>
              <a:t>are a way to describe the possible contents of an attribute. </a:t>
            </a:r>
            <a:r>
              <a:rPr lang="en-US" sz="2800" i="1">
                <a:latin typeface="Times New Roman" charset="0"/>
                <a:ea typeface="ＭＳ Ｐゴシック" charset="0"/>
              </a:rPr>
              <a:t>White, cotton,</a:t>
            </a:r>
            <a:r>
              <a:rPr lang="en-US" sz="2800">
                <a:latin typeface="Times New Roman" charset="0"/>
                <a:ea typeface="ＭＳ Ｐゴシック" charset="0"/>
              </a:rPr>
              <a:t> and </a:t>
            </a:r>
            <a:r>
              <a:rPr lang="en-US" sz="2800" i="1">
                <a:latin typeface="Times New Roman" charset="0"/>
                <a:ea typeface="ＭＳ Ｐゴシック" charset="0"/>
              </a:rPr>
              <a:t>ankle</a:t>
            </a:r>
            <a:r>
              <a:rPr lang="en-US" sz="2800">
                <a:latin typeface="Times New Roman" charset="0"/>
                <a:ea typeface="ＭＳ Ｐゴシック" charset="0"/>
              </a:rPr>
              <a:t> are values of the Color, Material, and Length attributes. </a:t>
            </a:r>
          </a:p>
          <a:p>
            <a:pPr marL="0" indent="0" eaLnBrk="1" hangingPunct="1">
              <a:buFont typeface="Arial" charset="0"/>
              <a:buNone/>
            </a:pPr>
            <a:endParaRPr lang="en-US">
              <a:latin typeface="Times New Roman" charset="0"/>
              <a:ea typeface="ＭＳ Ｐゴシック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>
              <a:latin typeface="Times New Roman" charset="0"/>
              <a:ea typeface="ＭＳ Ｐゴシック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Bold Condensed"/>
                <a:ea typeface="ＭＳ Ｐゴシック" charset="0"/>
                <a:cs typeface="Helvetica Neue Bold Condensed"/>
              </a:rPr>
              <a:t>Unstructured metadata</a:t>
            </a:r>
            <a:endParaRPr lang="en-US" dirty="0">
              <a:latin typeface="Helvetica Neue Bold Condensed"/>
              <a:ea typeface="ＭＳ Ｐゴシック" charset="0"/>
              <a:cs typeface="Helvetica Neue Bold Condensed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We can also just apply values (tags) to entities without specifiying attributes. The metadata for a sock might then be:</a:t>
            </a:r>
          </a:p>
          <a:p>
            <a:pPr marL="0" indent="0">
              <a:buFont typeface="Arial" charset="0"/>
              <a:buNone/>
            </a:pPr>
            <a:endParaRPr lang="en-US">
              <a:latin typeface="Times New Roman" charset="0"/>
              <a:ea typeface="ＭＳ Ｐゴシック" charset="0"/>
            </a:endParaRPr>
          </a:p>
          <a:p>
            <a:pPr marL="0" indent="0">
              <a:buFont typeface="Arial" charset="0"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white</a:t>
            </a:r>
          </a:p>
          <a:p>
            <a:pPr marL="0" indent="0">
              <a:buFont typeface="Arial" charset="0"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cotton</a:t>
            </a:r>
          </a:p>
          <a:p>
            <a:pPr marL="0" indent="0">
              <a:buFont typeface="Arial" charset="0"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ankle</a:t>
            </a:r>
          </a:p>
        </p:txBody>
      </p:sp>
    </p:spTree>
    <p:extLst>
      <p:ext uri="{BB962C8B-B14F-4D97-AF65-F5344CB8AC3E}">
        <p14:creationId xmlns:p14="http://schemas.microsoft.com/office/powerpoint/2010/main" val="214192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 Neue Bold Condensed"/>
                <a:ea typeface="ＭＳ Ｐゴシック" charset="0"/>
                <a:cs typeface="Helvetica Neue Bold Condensed"/>
              </a:rPr>
              <a:t>Problems with </a:t>
            </a:r>
            <a:r>
              <a:rPr lang="en-US" dirty="0" smtClean="0">
                <a:latin typeface="Helvetica Neue Bold Condensed"/>
                <a:ea typeface="ＭＳ Ｐゴシック" charset="0"/>
                <a:cs typeface="Helvetica Neue Bold Condensed"/>
              </a:rPr>
              <a:t>unstructured </a:t>
            </a:r>
            <a:r>
              <a:rPr lang="en-US" dirty="0">
                <a:latin typeface="Helvetica Neue Bold Condensed"/>
                <a:ea typeface="ＭＳ Ｐゴシック" charset="0"/>
                <a:cs typeface="Helvetica Neue Bold Condensed"/>
              </a:rPr>
              <a:t>metadata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What if my socks are tagged:</a:t>
            </a:r>
          </a:p>
          <a:p>
            <a:pPr marL="0" indent="0">
              <a:buFont typeface="Arial" charset="0"/>
              <a:buNone/>
            </a:pPr>
            <a:endParaRPr lang="en-US">
              <a:latin typeface="Times New Roman" charset="0"/>
              <a:ea typeface="ＭＳ Ｐゴシック" charset="0"/>
            </a:endParaRPr>
          </a:p>
          <a:p>
            <a:pPr marL="0" indent="0">
              <a:buFont typeface="Arial" charset="0"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Hot</a:t>
            </a:r>
          </a:p>
          <a:p>
            <a:pPr marL="0" indent="0">
              <a:buFont typeface="Arial" charset="0"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Normal</a:t>
            </a:r>
          </a:p>
          <a:p>
            <a:pPr marL="0" indent="0">
              <a:buFont typeface="Arial" charset="0"/>
              <a:buNone/>
            </a:pPr>
            <a:endParaRPr lang="en-US">
              <a:latin typeface="Times New Roman" charset="0"/>
              <a:ea typeface="ＭＳ Ｐゴシック" charset="0"/>
            </a:endParaRPr>
          </a:p>
          <a:p>
            <a:pPr marL="0" indent="0">
              <a:buFont typeface="Arial" charset="0"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Are my socks </a:t>
            </a:r>
            <a:r>
              <a:rPr lang="en-US" i="1">
                <a:latin typeface="Times New Roman" charset="0"/>
                <a:ea typeface="ＭＳ Ｐゴシック" charset="0"/>
              </a:rPr>
              <a:t>reeeaaally</a:t>
            </a:r>
            <a:r>
              <a:rPr lang="en-US">
                <a:latin typeface="Times New Roman" charset="0"/>
                <a:ea typeface="ＭＳ Ｐゴシック" charset="0"/>
              </a:rPr>
              <a:t> stylish and yet also utterly typical? </a:t>
            </a:r>
          </a:p>
        </p:txBody>
      </p:sp>
    </p:spTree>
    <p:extLst>
      <p:ext uri="{BB962C8B-B14F-4D97-AF65-F5344CB8AC3E}">
        <p14:creationId xmlns:p14="http://schemas.microsoft.com/office/powerpoint/2010/main" val="338051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0"/>
            <a:ext cx="7034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6094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3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758</Words>
  <Application>Microsoft Macintosh PowerPoint</Application>
  <PresentationFormat>On-screen Show (4:3)</PresentationFormat>
  <Paragraphs>77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What is important about it?  </vt:lpstr>
      <vt:lpstr>What is the information here?</vt:lpstr>
      <vt:lpstr>What is the information here?</vt:lpstr>
      <vt:lpstr>Metadata</vt:lpstr>
      <vt:lpstr>Structured metadata</vt:lpstr>
      <vt:lpstr>Unstructured metadata</vt:lpstr>
      <vt:lpstr>Problems with unstructured metadata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Balancing flexibility and stability</vt:lpstr>
      <vt:lpstr>Schemas, or attribute sets</vt:lpstr>
      <vt:lpstr>Example: ACLED actor attributes</vt:lpstr>
      <vt:lpstr>Summary</vt:lpstr>
    </vt:vector>
  </TitlesOfParts>
  <Company>School of Information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Feinberg</dc:creator>
  <cp:lastModifiedBy>Melanie Feinberg</cp:lastModifiedBy>
  <cp:revision>201</cp:revision>
  <cp:lastPrinted>2016-01-25T18:26:13Z</cp:lastPrinted>
  <dcterms:created xsi:type="dcterms:W3CDTF">2015-08-05T02:04:25Z</dcterms:created>
  <dcterms:modified xsi:type="dcterms:W3CDTF">2016-08-17T16:11:28Z</dcterms:modified>
</cp:coreProperties>
</file>