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4" r:id="rId7"/>
    <p:sldId id="265" r:id="rId8"/>
    <p:sldId id="270" r:id="rId9"/>
    <p:sldId id="271" r:id="rId10"/>
    <p:sldId id="266" r:id="rId11"/>
    <p:sldId id="272" r:id="rId12"/>
    <p:sldId id="261" r:id="rId13"/>
    <p:sldId id="262" r:id="rId14"/>
    <p:sldId id="267" r:id="rId15"/>
    <p:sldId id="268" r:id="rId16"/>
    <p:sldId id="269" r:id="rId17"/>
    <p:sldId id="26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3E9B"/>
    <a:srgbClr val="FAD623"/>
    <a:srgbClr val="FAD292"/>
    <a:srgbClr val="F9FADD"/>
    <a:srgbClr val="F2FA74"/>
    <a:srgbClr val="273076"/>
    <a:srgbClr val="212861"/>
    <a:srgbClr val="3E166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282" autoAdjust="0"/>
  </p:normalViewPr>
  <p:slideViewPr>
    <p:cSldViewPr snapToGrid="0" snapToObjects="1">
      <p:cViewPr varScale="1">
        <p:scale>
          <a:sx n="67" d="100"/>
          <a:sy n="67" d="100"/>
        </p:scale>
        <p:origin x="-2072"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B7B310-E720-4446-B560-C152DBEFC98D}" type="datetimeFigureOut">
              <a:rPr lang="en-US" smtClean="0"/>
              <a:t>8/17/16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8D55C5-3124-B042-B6EF-C93950004F8B}" type="slidenum">
              <a:rPr lang="en-US" smtClean="0"/>
              <a:t>‹#›</a:t>
            </a:fld>
            <a:endParaRPr lang="en-US"/>
          </a:p>
        </p:txBody>
      </p:sp>
    </p:spTree>
    <p:extLst>
      <p:ext uri="{BB962C8B-B14F-4D97-AF65-F5344CB8AC3E}">
        <p14:creationId xmlns:p14="http://schemas.microsoft.com/office/powerpoint/2010/main" val="27971737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8D55C5-3124-B042-B6EF-C93950004F8B}" type="slidenum">
              <a:rPr lang="en-US" smtClean="0"/>
              <a:t>1</a:t>
            </a:fld>
            <a:endParaRPr lang="en-US"/>
          </a:p>
        </p:txBody>
      </p:sp>
    </p:spTree>
    <p:extLst>
      <p:ext uri="{BB962C8B-B14F-4D97-AF65-F5344CB8AC3E}">
        <p14:creationId xmlns:p14="http://schemas.microsoft.com/office/powerpoint/2010/main" val="331447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918D55C5-3124-B042-B6EF-C93950004F8B}" type="slidenum">
              <a:rPr lang="en-US" smtClean="0"/>
              <a:t>10</a:t>
            </a:fld>
            <a:endParaRPr lang="en-US"/>
          </a:p>
        </p:txBody>
      </p:sp>
    </p:spTree>
    <p:extLst>
      <p:ext uri="{BB962C8B-B14F-4D97-AF65-F5344CB8AC3E}">
        <p14:creationId xmlns:p14="http://schemas.microsoft.com/office/powerpoint/2010/main" val="2856054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8D55C5-3124-B042-B6EF-C93950004F8B}" type="slidenum">
              <a:rPr lang="en-US" smtClean="0"/>
              <a:t>11</a:t>
            </a:fld>
            <a:endParaRPr lang="en-US"/>
          </a:p>
        </p:txBody>
      </p:sp>
    </p:spTree>
    <p:extLst>
      <p:ext uri="{BB962C8B-B14F-4D97-AF65-F5344CB8AC3E}">
        <p14:creationId xmlns:p14="http://schemas.microsoft.com/office/powerpoint/2010/main" val="598258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8D55C5-3124-B042-B6EF-C93950004F8B}" type="slidenum">
              <a:rPr lang="en-US" smtClean="0"/>
              <a:t>12</a:t>
            </a:fld>
            <a:endParaRPr lang="en-US"/>
          </a:p>
        </p:txBody>
      </p:sp>
    </p:spTree>
    <p:extLst>
      <p:ext uri="{BB962C8B-B14F-4D97-AF65-F5344CB8AC3E}">
        <p14:creationId xmlns:p14="http://schemas.microsoft.com/office/powerpoint/2010/main" val="1904174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8D55C5-3124-B042-B6EF-C93950004F8B}" type="slidenum">
              <a:rPr lang="en-US" smtClean="0"/>
              <a:t>13</a:t>
            </a:fld>
            <a:endParaRPr lang="en-US"/>
          </a:p>
        </p:txBody>
      </p:sp>
    </p:spTree>
    <p:extLst>
      <p:ext uri="{BB962C8B-B14F-4D97-AF65-F5344CB8AC3E}">
        <p14:creationId xmlns:p14="http://schemas.microsoft.com/office/powerpoint/2010/main" val="190417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8D55C5-3124-B042-B6EF-C93950004F8B}" type="slidenum">
              <a:rPr lang="en-US" smtClean="0"/>
              <a:t>14</a:t>
            </a:fld>
            <a:endParaRPr lang="en-US"/>
          </a:p>
        </p:txBody>
      </p:sp>
    </p:spTree>
    <p:extLst>
      <p:ext uri="{BB962C8B-B14F-4D97-AF65-F5344CB8AC3E}">
        <p14:creationId xmlns:p14="http://schemas.microsoft.com/office/powerpoint/2010/main" val="4083143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8D55C5-3124-B042-B6EF-C93950004F8B}" type="slidenum">
              <a:rPr lang="en-US" smtClean="0"/>
              <a:t>15</a:t>
            </a:fld>
            <a:endParaRPr lang="en-US"/>
          </a:p>
        </p:txBody>
      </p:sp>
    </p:spTree>
    <p:extLst>
      <p:ext uri="{BB962C8B-B14F-4D97-AF65-F5344CB8AC3E}">
        <p14:creationId xmlns:p14="http://schemas.microsoft.com/office/powerpoint/2010/main" val="1909424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918D55C5-3124-B042-B6EF-C93950004F8B}" type="slidenum">
              <a:rPr lang="en-US" smtClean="0"/>
              <a:t>16</a:t>
            </a:fld>
            <a:endParaRPr lang="en-US"/>
          </a:p>
        </p:txBody>
      </p:sp>
    </p:spTree>
    <p:extLst>
      <p:ext uri="{BB962C8B-B14F-4D97-AF65-F5344CB8AC3E}">
        <p14:creationId xmlns:p14="http://schemas.microsoft.com/office/powerpoint/2010/main" val="256510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8D55C5-3124-B042-B6EF-C93950004F8B}" type="slidenum">
              <a:rPr lang="en-US" smtClean="0"/>
              <a:t>17</a:t>
            </a:fld>
            <a:endParaRPr lang="en-US"/>
          </a:p>
        </p:txBody>
      </p:sp>
    </p:spTree>
    <p:extLst>
      <p:ext uri="{BB962C8B-B14F-4D97-AF65-F5344CB8AC3E}">
        <p14:creationId xmlns:p14="http://schemas.microsoft.com/office/powerpoint/2010/main" val="1904174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not a rhetorical question,</a:t>
            </a:r>
            <a:r>
              <a:rPr lang="en-US" baseline="0" dirty="0" smtClean="0"/>
              <a:t> I’m asking you! What is it? Yell out some answers. Don’t worry, you won’t be wrong! </a:t>
            </a:r>
            <a:endParaRPr lang="en-US" dirty="0" smtClean="0"/>
          </a:p>
          <a:p>
            <a:endParaRPr lang="en-US" dirty="0"/>
          </a:p>
        </p:txBody>
      </p:sp>
      <p:sp>
        <p:nvSpPr>
          <p:cNvPr id="4" name="Slide Number Placeholder 3"/>
          <p:cNvSpPr>
            <a:spLocks noGrp="1"/>
          </p:cNvSpPr>
          <p:nvPr>
            <p:ph type="sldNum" sz="quarter" idx="10"/>
          </p:nvPr>
        </p:nvSpPr>
        <p:spPr/>
        <p:txBody>
          <a:bodyPr/>
          <a:lstStyle/>
          <a:p>
            <a:fld id="{918D55C5-3124-B042-B6EF-C93950004F8B}" type="slidenum">
              <a:rPr lang="en-US" smtClean="0"/>
              <a:t>2</a:t>
            </a:fld>
            <a:endParaRPr lang="en-US"/>
          </a:p>
        </p:txBody>
      </p:sp>
    </p:spTree>
    <p:extLst>
      <p:ext uri="{BB962C8B-B14F-4D97-AF65-F5344CB8AC3E}">
        <p14:creationId xmlns:p14="http://schemas.microsoft.com/office/powerpoint/2010/main" val="2197105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8D55C5-3124-B042-B6EF-C93950004F8B}" type="slidenum">
              <a:rPr lang="en-US" smtClean="0"/>
              <a:t>3</a:t>
            </a:fld>
            <a:endParaRPr lang="en-US"/>
          </a:p>
        </p:txBody>
      </p:sp>
    </p:spTree>
    <p:extLst>
      <p:ext uri="{BB962C8B-B14F-4D97-AF65-F5344CB8AC3E}">
        <p14:creationId xmlns:p14="http://schemas.microsoft.com/office/powerpoint/2010/main" val="797015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Calibri" charset="0"/>
                <a:ea typeface="ＭＳ Ｐゴシック" charset="0"/>
                <a:cs typeface="ＭＳ Ｐゴシック" charset="0"/>
              </a:rPr>
              <a:t>When we think about the array of salient identities that we might assign to any particular “thing,” we can</a:t>
            </a:r>
            <a:r>
              <a:rPr lang="en-US" sz="1200" baseline="0" dirty="0" smtClean="0">
                <a:latin typeface="Calibri" charset="0"/>
                <a:ea typeface="ＭＳ Ｐゴシック" charset="0"/>
                <a:cs typeface="ＭＳ Ｐゴシック" charset="0"/>
              </a:rPr>
              <a:t> establish that some of these identities </a:t>
            </a:r>
            <a:r>
              <a:rPr lang="en-US" sz="1200" dirty="0" smtClean="0">
                <a:latin typeface="Calibri" charset="0"/>
                <a:ea typeface="ＭＳ Ｐゴシック" charset="0"/>
                <a:cs typeface="ＭＳ Ｐゴシック" charset="0"/>
              </a:rPr>
              <a:t>represent different perspectives or dimensions of interest. Being a plant is just a matter of organism, not of anything to do with human activity, such as eating. Weeds have to do with distinctions between gardening intentions and intrusions. Vitamins are to do with nutrition, crops with agriculture and economics, ingredients with cooking, regional specialties with history and culture, dinner with activities and lifestyles (for some people, a vegetable can never be dinner, while for other people, dinner is</a:t>
            </a:r>
            <a:r>
              <a:rPr lang="en-US" sz="1200" baseline="0" dirty="0" smtClean="0">
                <a:latin typeface="Calibri" charset="0"/>
                <a:ea typeface="ＭＳ Ｐゴシック" charset="0"/>
                <a:cs typeface="ＭＳ Ｐゴシック" charset="0"/>
              </a:rPr>
              <a:t> typically focused on vegetables</a:t>
            </a:r>
            <a:r>
              <a:rPr lang="en-US" sz="1200" dirty="0" smtClean="0">
                <a:latin typeface="Calibri" charset="0"/>
                <a:ea typeface="ＭＳ Ｐゴシック" charset="0"/>
                <a:cs typeface="ＭＳ Ｐゴシック" charset="0"/>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latin typeface="Calibri" charset="0"/>
              <a:ea typeface="ＭＳ Ｐゴシック" charset="0"/>
              <a:cs typeface="ＭＳ Ｐゴシック"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Calibri" charset="0"/>
                <a:ea typeface="ＭＳ Ｐゴシック" charset="0"/>
                <a:cs typeface="ＭＳ Ｐゴシック" charset="0"/>
              </a:rPr>
              <a:t>Other of these identities represent different levels of abstraction for a single dimension. Turnip greens are</a:t>
            </a:r>
            <a:r>
              <a:rPr lang="en-US" sz="1200" baseline="0" dirty="0" smtClean="0">
                <a:latin typeface="Calibri" charset="0"/>
                <a:ea typeface="ＭＳ Ｐゴシック" charset="0"/>
                <a:cs typeface="ＭＳ Ｐゴシック" charset="0"/>
              </a:rPr>
              <a:t> a kind of plant; a vegetable is a kind of crop, or a kind of food. One of our tasks in describing something is to determine the level of abstraction of our interest. If you are shopping for a </a:t>
            </a:r>
            <a:r>
              <a:rPr lang="en-US" sz="1200" baseline="0" dirty="0" err="1" smtClean="0">
                <a:latin typeface="Calibri" charset="0"/>
                <a:ea typeface="ＭＳ Ｐゴシック" charset="0"/>
                <a:cs typeface="ＭＳ Ｐゴシック" charset="0"/>
              </a:rPr>
              <a:t>saute</a:t>
            </a:r>
            <a:r>
              <a:rPr lang="en-US" sz="1200" baseline="0" dirty="0" smtClean="0">
                <a:latin typeface="Calibri" charset="0"/>
                <a:ea typeface="ＭＳ Ｐゴシック" charset="0"/>
                <a:cs typeface="ＭＳ Ｐゴシック" charset="0"/>
              </a:rPr>
              <a:t> pan, you want to know the dimensions of a particular model of All Clad pan, not the dimensions of a particular pan at Williams-Sonoma in the Reston Town Center down the road here. However, sometimes you also want to track the location of that particular pan. A single physical thing may be described as multiple entities in a database, with each entity showing that thing in a different role, or expressing a different facet of our interest in that thing. </a:t>
            </a:r>
            <a:endParaRPr lang="en-US" sz="1200" dirty="0" smtClean="0">
              <a:latin typeface="Calibri" charset="0"/>
              <a:ea typeface="ＭＳ Ｐゴシック" charset="0"/>
              <a:cs typeface="ＭＳ Ｐゴシック" charset="0"/>
            </a:endParaRPr>
          </a:p>
          <a:p>
            <a:endParaRPr lang="en-US" dirty="0"/>
          </a:p>
        </p:txBody>
      </p:sp>
      <p:sp>
        <p:nvSpPr>
          <p:cNvPr id="4" name="Slide Number Placeholder 3"/>
          <p:cNvSpPr>
            <a:spLocks noGrp="1"/>
          </p:cNvSpPr>
          <p:nvPr>
            <p:ph type="sldNum" sz="quarter" idx="10"/>
          </p:nvPr>
        </p:nvSpPr>
        <p:spPr/>
        <p:txBody>
          <a:bodyPr/>
          <a:lstStyle/>
          <a:p>
            <a:fld id="{918D55C5-3124-B042-B6EF-C93950004F8B}" type="slidenum">
              <a:rPr lang="en-US" smtClean="0"/>
              <a:t>4</a:t>
            </a:fld>
            <a:endParaRPr lang="en-US"/>
          </a:p>
        </p:txBody>
      </p:sp>
    </p:spTree>
    <p:extLst>
      <p:ext uri="{BB962C8B-B14F-4D97-AF65-F5344CB8AC3E}">
        <p14:creationId xmlns:p14="http://schemas.microsoft.com/office/powerpoint/2010/main" val="413328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8D55C5-3124-B042-B6EF-C93950004F8B}" type="slidenum">
              <a:rPr lang="en-US" smtClean="0"/>
              <a:t>5</a:t>
            </a:fld>
            <a:endParaRPr lang="en-US"/>
          </a:p>
        </p:txBody>
      </p:sp>
    </p:spTree>
    <p:extLst>
      <p:ext uri="{BB962C8B-B14F-4D97-AF65-F5344CB8AC3E}">
        <p14:creationId xmlns:p14="http://schemas.microsoft.com/office/powerpoint/2010/main" val="797015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8D55C5-3124-B042-B6EF-C93950004F8B}" type="slidenum">
              <a:rPr lang="en-US" smtClean="0"/>
              <a:t>6</a:t>
            </a:fld>
            <a:endParaRPr lang="en-US"/>
          </a:p>
        </p:txBody>
      </p:sp>
    </p:spTree>
    <p:extLst>
      <p:ext uri="{BB962C8B-B14F-4D97-AF65-F5344CB8AC3E}">
        <p14:creationId xmlns:p14="http://schemas.microsoft.com/office/powerpoint/2010/main" val="882896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8D55C5-3124-B042-B6EF-C93950004F8B}" type="slidenum">
              <a:rPr lang="en-US" smtClean="0"/>
              <a:t>7</a:t>
            </a:fld>
            <a:endParaRPr lang="en-US"/>
          </a:p>
        </p:txBody>
      </p:sp>
    </p:spTree>
    <p:extLst>
      <p:ext uri="{BB962C8B-B14F-4D97-AF65-F5344CB8AC3E}">
        <p14:creationId xmlns:p14="http://schemas.microsoft.com/office/powerpoint/2010/main" val="8474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the text on the screen</a:t>
            </a:r>
            <a:endParaRPr lang="en-US" dirty="0"/>
          </a:p>
        </p:txBody>
      </p:sp>
      <p:sp>
        <p:nvSpPr>
          <p:cNvPr id="4" name="Slide Number Placeholder 3"/>
          <p:cNvSpPr>
            <a:spLocks noGrp="1"/>
          </p:cNvSpPr>
          <p:nvPr>
            <p:ph type="sldNum" sz="quarter" idx="10"/>
          </p:nvPr>
        </p:nvSpPr>
        <p:spPr/>
        <p:txBody>
          <a:bodyPr/>
          <a:lstStyle/>
          <a:p>
            <a:fld id="{918D55C5-3124-B042-B6EF-C93950004F8B}" type="slidenum">
              <a:rPr lang="en-US" smtClean="0"/>
              <a:t>8</a:t>
            </a:fld>
            <a:endParaRPr lang="en-US"/>
          </a:p>
        </p:txBody>
      </p:sp>
    </p:spTree>
    <p:extLst>
      <p:ext uri="{BB962C8B-B14F-4D97-AF65-F5344CB8AC3E}">
        <p14:creationId xmlns:p14="http://schemas.microsoft.com/office/powerpoint/2010/main" val="3876078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8D55C5-3124-B042-B6EF-C93950004F8B}" type="slidenum">
              <a:rPr lang="en-US" smtClean="0"/>
              <a:t>9</a:t>
            </a:fld>
            <a:endParaRPr lang="en-US"/>
          </a:p>
        </p:txBody>
      </p:sp>
    </p:spTree>
    <p:extLst>
      <p:ext uri="{BB962C8B-B14F-4D97-AF65-F5344CB8AC3E}">
        <p14:creationId xmlns:p14="http://schemas.microsoft.com/office/powerpoint/2010/main" val="3973717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8/17/16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117933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8/17/16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92635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8/17/16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335295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8/17/16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3544040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8/17/16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17453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8/17/16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193556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8/17/16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317132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8/17/16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364847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8/17/16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3778966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8/17/16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370712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2A63D8D-0D6B-E240-8BFB-135BB32D6900}" type="datetimeFigureOut">
              <a:rPr lang="en-US" smtClean="0"/>
              <a:t>8/17/16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D37CCB8-BE8B-1E44-8943-B36AA2E31E93}" type="slidenum">
              <a:rPr lang="en-US" smtClean="0"/>
              <a:t>‹#›</a:t>
            </a:fld>
            <a:endParaRPr lang="en-US"/>
          </a:p>
        </p:txBody>
      </p:sp>
    </p:spTree>
    <p:extLst>
      <p:ext uri="{BB962C8B-B14F-4D97-AF65-F5344CB8AC3E}">
        <p14:creationId xmlns:p14="http://schemas.microsoft.com/office/powerpoint/2010/main" val="32752158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13E9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94033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557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bg1">
              <a:lumMod val="85000"/>
            </a:schemeClr>
          </a:solidFill>
          <a:latin typeface="Helvetica Neue Condensed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bg1">
              <a:lumMod val="85000"/>
            </a:schemeClr>
          </a:solidFill>
          <a:latin typeface="Times New Roman"/>
          <a:ea typeface="+mn-ea"/>
          <a:cs typeface="+mn-cs"/>
        </a:defRPr>
      </a:lvl1pPr>
      <a:lvl2pPr marL="742950" indent="-285750" algn="l" defTabSz="457200" rtl="0" eaLnBrk="1" latinLnBrk="0" hangingPunct="1">
        <a:spcBef>
          <a:spcPct val="20000"/>
        </a:spcBef>
        <a:buFont typeface="Arial"/>
        <a:buChar char="–"/>
        <a:defRPr sz="2800" kern="1200">
          <a:solidFill>
            <a:schemeClr val="bg1">
              <a:lumMod val="85000"/>
            </a:schemeClr>
          </a:solidFill>
          <a:latin typeface="Times New Roman"/>
          <a:ea typeface="+mn-ea"/>
          <a:cs typeface="+mn-cs"/>
        </a:defRPr>
      </a:lvl2pPr>
      <a:lvl3pPr marL="1143000" indent="-228600" algn="l" defTabSz="457200" rtl="0" eaLnBrk="1" latinLnBrk="0" hangingPunct="1">
        <a:spcBef>
          <a:spcPct val="20000"/>
        </a:spcBef>
        <a:buFont typeface="Arial"/>
        <a:buChar char="•"/>
        <a:defRPr sz="2400" kern="1200">
          <a:solidFill>
            <a:schemeClr val="bg1">
              <a:lumMod val="85000"/>
            </a:schemeClr>
          </a:solidFill>
          <a:latin typeface="Times New Roman"/>
          <a:ea typeface="+mn-ea"/>
          <a:cs typeface="+mn-cs"/>
        </a:defRPr>
      </a:lvl3pPr>
      <a:lvl4pPr marL="1600200" indent="-228600" algn="l" defTabSz="457200" rtl="0" eaLnBrk="1" latinLnBrk="0" hangingPunct="1">
        <a:spcBef>
          <a:spcPct val="20000"/>
        </a:spcBef>
        <a:buFont typeface="Arial"/>
        <a:buChar char="–"/>
        <a:defRPr sz="2000" kern="1200">
          <a:solidFill>
            <a:schemeClr val="bg1">
              <a:lumMod val="85000"/>
            </a:schemeClr>
          </a:solidFill>
          <a:latin typeface="Times New Roman"/>
          <a:ea typeface="+mn-ea"/>
          <a:cs typeface="+mn-cs"/>
        </a:defRPr>
      </a:lvl4pPr>
      <a:lvl5pPr marL="2057400" indent="-228600" algn="l" defTabSz="457200" rtl="0" eaLnBrk="1" latinLnBrk="0" hangingPunct="1">
        <a:spcBef>
          <a:spcPct val="20000"/>
        </a:spcBef>
        <a:buFont typeface="Arial"/>
        <a:buChar char="»"/>
        <a:defRPr sz="2000" kern="1200">
          <a:solidFill>
            <a:schemeClr val="bg1">
              <a:lumMod val="85000"/>
            </a:schemeClr>
          </a:solidFill>
          <a:latin typeface="Times New Roman"/>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it?</a:t>
            </a:r>
            <a:endParaRPr lang="en-US" dirty="0"/>
          </a:p>
        </p:txBody>
      </p:sp>
      <p:sp>
        <p:nvSpPr>
          <p:cNvPr id="3" name="Subtitle 2"/>
          <p:cNvSpPr>
            <a:spLocks noGrp="1"/>
          </p:cNvSpPr>
          <p:nvPr>
            <p:ph type="subTitle" idx="1"/>
          </p:nvPr>
        </p:nvSpPr>
        <p:spPr/>
        <p:txBody>
          <a:bodyPr/>
          <a:lstStyle/>
          <a:p>
            <a:r>
              <a:rPr lang="en-US" dirty="0">
                <a:solidFill>
                  <a:schemeClr val="bg1">
                    <a:lumMod val="85000"/>
                  </a:schemeClr>
                </a:solidFill>
              </a:rPr>
              <a:t>Determining the object of description </a:t>
            </a:r>
          </a:p>
        </p:txBody>
      </p:sp>
    </p:spTree>
    <p:extLst>
      <p:ext uri="{BB962C8B-B14F-4D97-AF65-F5344CB8AC3E}">
        <p14:creationId xmlns:p14="http://schemas.microsoft.com/office/powerpoint/2010/main" val="4110203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entities</a:t>
            </a:r>
            <a:endParaRPr lang="en-US" dirty="0"/>
          </a:p>
        </p:txBody>
      </p:sp>
      <p:sp>
        <p:nvSpPr>
          <p:cNvPr id="3" name="Content Placeholder 2"/>
          <p:cNvSpPr>
            <a:spLocks noGrp="1"/>
          </p:cNvSpPr>
          <p:nvPr>
            <p:ph idx="1"/>
          </p:nvPr>
        </p:nvSpPr>
        <p:spPr/>
        <p:txBody>
          <a:bodyPr/>
          <a:lstStyle/>
          <a:p>
            <a:pPr marL="0" indent="0">
              <a:buNone/>
            </a:pPr>
            <a:r>
              <a:rPr lang="en-US" dirty="0" smtClean="0"/>
              <a:t>Information entities are usually (although not always) of interest for their contents (or what they represent) as opposed to their physical characteristics. </a:t>
            </a:r>
          </a:p>
          <a:p>
            <a:pPr marL="0" indent="0">
              <a:buNone/>
            </a:pPr>
            <a:endParaRPr lang="en-US" dirty="0"/>
          </a:p>
          <a:p>
            <a:pPr marL="0" indent="0">
              <a:buNone/>
            </a:pPr>
            <a:r>
              <a:rPr lang="en-US" dirty="0" smtClean="0"/>
              <a:t>When we talk about information entities, we are usually speaking about their </a:t>
            </a:r>
            <a:r>
              <a:rPr lang="en-US" i="1" dirty="0" smtClean="0"/>
              <a:t>contents</a:t>
            </a:r>
            <a:r>
              <a:rPr lang="en-US" dirty="0" smtClean="0"/>
              <a:t> at some level of abstraction. </a:t>
            </a:r>
            <a:endParaRPr lang="en-US" dirty="0"/>
          </a:p>
        </p:txBody>
      </p:sp>
    </p:spTree>
    <p:extLst>
      <p:ext uri="{BB962C8B-B14F-4D97-AF65-F5344CB8AC3E}">
        <p14:creationId xmlns:p14="http://schemas.microsoft.com/office/powerpoint/2010/main" val="79175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terrorism increasing?</a:t>
            </a:r>
            <a:endParaRPr lang="en-US" dirty="0"/>
          </a:p>
        </p:txBody>
      </p:sp>
      <p:pic>
        <p:nvPicPr>
          <p:cNvPr id="4" name="Picture 3"/>
          <p:cNvPicPr>
            <a:picLocks noChangeAspect="1"/>
          </p:cNvPicPr>
          <p:nvPr/>
        </p:nvPicPr>
        <p:blipFill>
          <a:blip r:embed="rId3"/>
          <a:stretch>
            <a:fillRect/>
          </a:stretch>
        </p:blipFill>
        <p:spPr>
          <a:xfrm>
            <a:off x="1" y="1724025"/>
            <a:ext cx="5686425" cy="5133975"/>
          </a:xfrm>
          <a:prstGeom prst="rect">
            <a:avLst/>
          </a:prstGeom>
        </p:spPr>
      </p:pic>
      <p:sp>
        <p:nvSpPr>
          <p:cNvPr id="5" name="TextBox 4"/>
          <p:cNvSpPr txBox="1"/>
          <p:nvPr/>
        </p:nvSpPr>
        <p:spPr>
          <a:xfrm>
            <a:off x="5686427" y="6119336"/>
            <a:ext cx="3457574" cy="738664"/>
          </a:xfrm>
          <a:prstGeom prst="rect">
            <a:avLst/>
          </a:prstGeom>
          <a:noFill/>
        </p:spPr>
        <p:txBody>
          <a:bodyPr wrap="square" rtlCol="0">
            <a:spAutoFit/>
          </a:bodyPr>
          <a:lstStyle/>
          <a:p>
            <a:r>
              <a:rPr lang="en-US" sz="1400" dirty="0" smtClean="0">
                <a:solidFill>
                  <a:schemeClr val="bg2"/>
                </a:solidFill>
                <a:latin typeface="Times New Roman"/>
                <a:cs typeface="Times New Roman"/>
              </a:rPr>
              <a:t>Margot Sanger-Katz, “Is Terrorism Getting Worse? In the West, Yes. In the World, No.” </a:t>
            </a:r>
            <a:br>
              <a:rPr lang="en-US" sz="1400" dirty="0" smtClean="0">
                <a:solidFill>
                  <a:schemeClr val="bg2"/>
                </a:solidFill>
                <a:latin typeface="Times New Roman"/>
                <a:cs typeface="Times New Roman"/>
              </a:rPr>
            </a:br>
            <a:r>
              <a:rPr lang="en-US" sz="1400" i="1" dirty="0" smtClean="0">
                <a:solidFill>
                  <a:schemeClr val="bg2"/>
                </a:solidFill>
                <a:latin typeface="Times New Roman"/>
                <a:cs typeface="Times New Roman"/>
              </a:rPr>
              <a:t>New York Times </a:t>
            </a:r>
            <a:r>
              <a:rPr lang="en-US" sz="1400" dirty="0" smtClean="0">
                <a:solidFill>
                  <a:schemeClr val="bg2"/>
                </a:solidFill>
                <a:latin typeface="Times New Roman"/>
                <a:cs typeface="Times New Roman"/>
              </a:rPr>
              <a:t>August 16, 2016</a:t>
            </a:r>
            <a:endParaRPr lang="en-US" sz="1400" dirty="0">
              <a:solidFill>
                <a:schemeClr val="bg2"/>
              </a:solidFill>
              <a:latin typeface="Times New Roman"/>
              <a:cs typeface="Times New Roman"/>
            </a:endParaRPr>
          </a:p>
        </p:txBody>
      </p:sp>
    </p:spTree>
    <p:extLst>
      <p:ext uri="{BB962C8B-B14F-4D97-AF65-F5344CB8AC3E}">
        <p14:creationId xmlns:p14="http://schemas.microsoft.com/office/powerpoint/2010/main" val="2845109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lstStyle/>
          <a:p>
            <a:pPr marL="0" indent="0">
              <a:buNone/>
            </a:pPr>
            <a:r>
              <a:rPr lang="en-US" dirty="0" smtClean="0"/>
              <a:t>Yes!</a:t>
            </a:r>
          </a:p>
          <a:p>
            <a:pPr marL="0" indent="0">
              <a:buNone/>
            </a:pPr>
            <a:endParaRPr lang="en-US" dirty="0">
              <a:cs typeface="Times New Roman"/>
            </a:endParaRPr>
          </a:p>
          <a:p>
            <a:pPr marL="0" indent="0">
              <a:buNone/>
              <a:defRPr/>
            </a:pPr>
            <a:r>
              <a:rPr lang="en-US" dirty="0">
                <a:cs typeface="Times New Roman"/>
              </a:rPr>
              <a:t>The </a:t>
            </a:r>
            <a:r>
              <a:rPr lang="en-US" i="1" dirty="0">
                <a:cs typeface="Times New Roman"/>
              </a:rPr>
              <a:t>salient</a:t>
            </a:r>
            <a:r>
              <a:rPr lang="en-US" dirty="0">
                <a:cs typeface="Times New Roman"/>
              </a:rPr>
              <a:t> identity </a:t>
            </a:r>
            <a:r>
              <a:rPr lang="en-US" dirty="0" smtClean="0">
                <a:cs typeface="Times New Roman"/>
              </a:rPr>
              <a:t>of any particular “thing” is to some degree arbitrary and therefore uncertain. </a:t>
            </a:r>
          </a:p>
          <a:p>
            <a:pPr marL="0" indent="0">
              <a:buNone/>
              <a:defRPr/>
            </a:pPr>
            <a:endParaRPr lang="en-US" dirty="0">
              <a:cs typeface="Times New Roman"/>
            </a:endParaRPr>
          </a:p>
          <a:p>
            <a:pPr marL="0" indent="0">
              <a:buNone/>
              <a:defRPr/>
            </a:pPr>
            <a:r>
              <a:rPr lang="en-US" dirty="0">
                <a:cs typeface="Times New Roman"/>
              </a:rPr>
              <a:t>The salient identity both determines and is defined by a </a:t>
            </a:r>
            <a:r>
              <a:rPr lang="en-US" dirty="0" smtClean="0">
                <a:cs typeface="Times New Roman"/>
              </a:rPr>
              <a:t>context.</a:t>
            </a:r>
            <a:endParaRPr lang="en-US" dirty="0"/>
          </a:p>
        </p:txBody>
      </p:sp>
    </p:spTree>
    <p:extLst>
      <p:ext uri="{BB962C8B-B14F-4D97-AF65-F5344CB8AC3E}">
        <p14:creationId xmlns:p14="http://schemas.microsoft.com/office/powerpoint/2010/main" val="2243400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No!</a:t>
            </a:r>
          </a:p>
          <a:p>
            <a:pPr marL="0" indent="0">
              <a:buNone/>
            </a:pPr>
            <a:endParaRPr lang="en-US" dirty="0" smtClean="0">
              <a:cs typeface="Times New Roman"/>
            </a:endParaRPr>
          </a:p>
          <a:p>
            <a:pPr marL="0" indent="0">
              <a:buNone/>
            </a:pPr>
            <a:r>
              <a:rPr lang="en-US" dirty="0" smtClean="0">
                <a:cs typeface="Times New Roman"/>
              </a:rPr>
              <a:t>That image is not art! Turnip greens are not dinner! There is no such thing as a “vegetable” in botany! That painting is a forgery! The Tibetan protests were not terrorism! </a:t>
            </a:r>
            <a:endParaRPr lang="en-US" dirty="0">
              <a:cs typeface="Times New Roman"/>
            </a:endParaRPr>
          </a:p>
          <a:p>
            <a:pPr marL="0" indent="0">
              <a:buNone/>
            </a:pPr>
            <a:endParaRPr lang="en-US" dirty="0">
              <a:cs typeface="Times New Roman"/>
            </a:endParaRPr>
          </a:p>
          <a:p>
            <a:pPr marL="0" indent="0">
              <a:buNone/>
            </a:pPr>
            <a:r>
              <a:rPr lang="en-US" i="1" dirty="0" smtClean="0">
                <a:cs typeface="Times New Roman"/>
              </a:rPr>
              <a:t>Ambiguity, instability, and disagreement </a:t>
            </a:r>
            <a:r>
              <a:rPr lang="en-US" dirty="0" smtClean="0">
                <a:cs typeface="Times New Roman"/>
              </a:rPr>
              <a:t>are inherent in any classificatory activity—and inherent in metadata. </a:t>
            </a:r>
            <a:endParaRPr lang="en-US" dirty="0">
              <a:cs typeface="Times New Roman"/>
            </a:endParaRPr>
          </a:p>
        </p:txBody>
      </p:sp>
    </p:spTree>
    <p:extLst>
      <p:ext uri="{BB962C8B-B14F-4D97-AF65-F5344CB8AC3E}">
        <p14:creationId xmlns:p14="http://schemas.microsoft.com/office/powerpoint/2010/main" val="89988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Who cares?! Just describe whatever it is already.</a:t>
            </a:r>
          </a:p>
          <a:p>
            <a:pPr marL="0" indent="0">
              <a:buNone/>
            </a:pPr>
            <a:endParaRPr lang="en-US" dirty="0"/>
          </a:p>
          <a:p>
            <a:pPr marL="0" indent="0">
              <a:buNone/>
            </a:pPr>
            <a:r>
              <a:rPr lang="en-US" dirty="0" smtClean="0"/>
              <a:t>If we are imprecise about what we are describing, we may have problems finding, accessing, and using data. </a:t>
            </a:r>
          </a:p>
          <a:p>
            <a:pPr marL="0" indent="0">
              <a:buNone/>
            </a:pPr>
            <a:endParaRPr lang="en-US" dirty="0"/>
          </a:p>
          <a:p>
            <a:pPr marL="0" indent="0">
              <a:buNone/>
            </a:pPr>
            <a:r>
              <a:rPr lang="en-US" dirty="0" smtClean="0"/>
              <a:t>For example, if we use the same identifier to describe different resources (say, the same metadata record has information about a painting and about a digitized image of the painting), then we we don’t know what metadata applies to what thing. </a:t>
            </a:r>
          </a:p>
          <a:p>
            <a:pPr marL="0" indent="0">
              <a:buNone/>
            </a:pPr>
            <a:endParaRPr lang="en-US" dirty="0"/>
          </a:p>
        </p:txBody>
      </p:sp>
    </p:spTree>
    <p:extLst>
      <p:ext uri="{BB962C8B-B14F-4D97-AF65-F5344CB8AC3E}">
        <p14:creationId xmlns:p14="http://schemas.microsoft.com/office/powerpoint/2010/main" val="2491411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a:xfrm>
            <a:off x="457200" y="1600200"/>
            <a:ext cx="4207164" cy="4518891"/>
          </a:xfrm>
        </p:spPr>
        <p:txBody>
          <a:bodyPr>
            <a:normAutofit/>
          </a:bodyPr>
          <a:lstStyle/>
          <a:p>
            <a:pPr marL="0" indent="0">
              <a:buNone/>
            </a:pPr>
            <a:r>
              <a:rPr lang="en-US" dirty="0" smtClean="0"/>
              <a:t>Can a painting have multiple creation dates? Is this a mistake?</a:t>
            </a:r>
          </a:p>
          <a:p>
            <a:pPr marL="0" indent="0">
              <a:buNone/>
            </a:pPr>
            <a:endParaRPr lang="en-US" dirty="0"/>
          </a:p>
          <a:p>
            <a:pPr marL="0" indent="0">
              <a:buNone/>
            </a:pPr>
            <a:r>
              <a:rPr lang="en-US" dirty="0" smtClean="0"/>
              <a:t>This might happen if the same identifier refers to the painting and its digitized images. </a:t>
            </a:r>
            <a:endParaRPr lang="en-US" dirty="0"/>
          </a:p>
        </p:txBody>
      </p:sp>
      <p:pic>
        <p:nvPicPr>
          <p:cNvPr id="5" name="Picture 4"/>
          <p:cNvPicPr>
            <a:picLocks noChangeAspect="1"/>
          </p:cNvPicPr>
          <p:nvPr/>
        </p:nvPicPr>
        <p:blipFill>
          <a:blip r:embed="rId3"/>
          <a:stretch>
            <a:fillRect/>
          </a:stretch>
        </p:blipFill>
        <p:spPr>
          <a:xfrm>
            <a:off x="5936551" y="2155692"/>
            <a:ext cx="2423160" cy="3175000"/>
          </a:xfrm>
          <a:prstGeom prst="rect">
            <a:avLst/>
          </a:prstGeom>
        </p:spPr>
      </p:pic>
    </p:spTree>
    <p:extLst>
      <p:ext uri="{BB962C8B-B14F-4D97-AF65-F5344CB8AC3E}">
        <p14:creationId xmlns:p14="http://schemas.microsoft.com/office/powerpoint/2010/main" val="3102905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Determining what a thing “is” clarifies our interest in it.</a:t>
            </a:r>
          </a:p>
          <a:p>
            <a:r>
              <a:rPr lang="en-US" dirty="0" smtClean="0"/>
              <a:t>Ambiguity in determining identity leads to ambiguity of description. </a:t>
            </a:r>
          </a:p>
          <a:p>
            <a:r>
              <a:rPr lang="en-US" dirty="0" smtClean="0"/>
              <a:t>Information objects have many versions that can be described at various levels of abstraction. </a:t>
            </a:r>
          </a:p>
          <a:p>
            <a:r>
              <a:rPr lang="en-US" dirty="0" smtClean="0"/>
              <a:t>Semantic diversity and conflict is endemic to the descriptive enterprise. </a:t>
            </a:r>
            <a:endParaRPr lang="en-US" dirty="0"/>
          </a:p>
        </p:txBody>
      </p:sp>
    </p:spTree>
    <p:extLst>
      <p:ext uri="{BB962C8B-B14F-4D97-AF65-F5344CB8AC3E}">
        <p14:creationId xmlns:p14="http://schemas.microsoft.com/office/powerpoint/2010/main" val="1495228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a:xfrm>
            <a:off x="457200" y="1600200"/>
            <a:ext cx="8229600" cy="4940332"/>
          </a:xfrm>
        </p:spPr>
        <p:txBody>
          <a:bodyPr/>
          <a:lstStyle/>
          <a:p>
            <a:pPr marL="0" indent="0">
              <a:buNone/>
            </a:pPr>
            <a:endParaRPr lang="en-US" dirty="0" smtClean="0"/>
          </a:p>
          <a:p>
            <a:pPr marL="0" indent="0">
              <a:buNone/>
            </a:pPr>
            <a:endParaRPr lang="en-US" dirty="0"/>
          </a:p>
          <a:p>
            <a:pPr marL="0" indent="0">
              <a:buNone/>
            </a:pPr>
            <a:r>
              <a:rPr lang="en-US" sz="3600" i="1" dirty="0" smtClean="0"/>
              <a:t>We are not modeling reality, but the way information about reality is processed, by people.</a:t>
            </a:r>
          </a:p>
          <a:p>
            <a:pPr marL="0" indent="0" algn="ctr">
              <a:buNone/>
            </a:pPr>
            <a:r>
              <a:rPr lang="en-US" sz="3600" dirty="0" smtClean="0"/>
              <a:t> —William Kent</a:t>
            </a:r>
            <a:endParaRPr lang="en-US" sz="3600" dirty="0">
              <a:cs typeface="Times New Roman"/>
            </a:endParaRPr>
          </a:p>
        </p:txBody>
      </p:sp>
    </p:spTree>
    <p:extLst>
      <p:ext uri="{BB962C8B-B14F-4D97-AF65-F5344CB8AC3E}">
        <p14:creationId xmlns:p14="http://schemas.microsoft.com/office/powerpoint/2010/main" val="310311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356" y="157657"/>
            <a:ext cx="5056770" cy="1143000"/>
          </a:xfrm>
        </p:spPr>
        <p:txBody>
          <a:bodyPr/>
          <a:lstStyle/>
          <a:p>
            <a:r>
              <a:rPr lang="en-US" dirty="0" smtClean="0"/>
              <a:t>What is it?</a:t>
            </a:r>
            <a:endParaRPr lang="en-US" dirty="0"/>
          </a:p>
        </p:txBody>
      </p:sp>
      <p:pic>
        <p:nvPicPr>
          <p:cNvPr id="3" name="Picture 2"/>
          <p:cNvPicPr>
            <a:picLocks noChangeAspect="1"/>
          </p:cNvPicPr>
          <p:nvPr/>
        </p:nvPicPr>
        <p:blipFill>
          <a:blip r:embed="rId3"/>
          <a:stretch>
            <a:fillRect/>
          </a:stretch>
        </p:blipFill>
        <p:spPr>
          <a:xfrm>
            <a:off x="4110414" y="869000"/>
            <a:ext cx="4240530" cy="5556250"/>
          </a:xfrm>
          <a:prstGeom prst="rect">
            <a:avLst/>
          </a:prstGeom>
        </p:spPr>
      </p:pic>
    </p:spTree>
    <p:extLst>
      <p:ext uri="{BB962C8B-B14F-4D97-AF65-F5344CB8AC3E}">
        <p14:creationId xmlns:p14="http://schemas.microsoft.com/office/powerpoint/2010/main" val="405565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a:xfrm>
            <a:off x="457200" y="1600200"/>
            <a:ext cx="5006643" cy="4940332"/>
          </a:xfrm>
        </p:spPr>
        <p:txBody>
          <a:bodyPr>
            <a:normAutofit fontScale="55000" lnSpcReduction="20000"/>
          </a:bodyPr>
          <a:lstStyle/>
          <a:p>
            <a:pPr marL="0" indent="0">
              <a:buNone/>
              <a:defRPr/>
            </a:pPr>
            <a:r>
              <a:rPr lang="en-US" sz="3600" dirty="0">
                <a:cs typeface="Times New Roman"/>
              </a:rPr>
              <a:t>Is it</a:t>
            </a:r>
          </a:p>
          <a:p>
            <a:pPr marL="285750" indent="-285750">
              <a:defRPr/>
            </a:pPr>
            <a:r>
              <a:rPr lang="en-US" dirty="0">
                <a:cs typeface="Times New Roman"/>
              </a:rPr>
              <a:t>Art?</a:t>
            </a:r>
          </a:p>
          <a:p>
            <a:pPr marL="285750" indent="-285750">
              <a:defRPr/>
            </a:pPr>
            <a:r>
              <a:rPr lang="en-US" dirty="0">
                <a:cs typeface="Times New Roman"/>
              </a:rPr>
              <a:t>A painting?</a:t>
            </a:r>
          </a:p>
          <a:p>
            <a:pPr marL="285750" indent="-285750">
              <a:defRPr/>
            </a:pPr>
            <a:r>
              <a:rPr lang="en-US" dirty="0">
                <a:cs typeface="Times New Roman"/>
              </a:rPr>
              <a:t>An image</a:t>
            </a:r>
            <a:r>
              <a:rPr lang="en-US" dirty="0" smtClean="0">
                <a:cs typeface="Times New Roman"/>
              </a:rPr>
              <a:t>?</a:t>
            </a:r>
          </a:p>
          <a:p>
            <a:pPr marL="285750" indent="-285750">
              <a:defRPr/>
            </a:pPr>
            <a:r>
              <a:rPr lang="en-US" dirty="0" smtClean="0">
                <a:cs typeface="Times New Roman"/>
              </a:rPr>
              <a:t>An information resource?</a:t>
            </a:r>
            <a:endParaRPr lang="en-US" dirty="0">
              <a:cs typeface="Times New Roman"/>
            </a:endParaRPr>
          </a:p>
          <a:p>
            <a:pPr marL="285750" indent="-285750">
              <a:defRPr/>
            </a:pPr>
            <a:r>
              <a:rPr lang="en-US" dirty="0">
                <a:cs typeface="Times New Roman"/>
              </a:rPr>
              <a:t>A JPEG?</a:t>
            </a:r>
          </a:p>
          <a:p>
            <a:pPr marL="285750" indent="-285750">
              <a:defRPr/>
            </a:pPr>
            <a:r>
              <a:rPr lang="en-US" dirty="0">
                <a:cs typeface="Times New Roman"/>
              </a:rPr>
              <a:t>A digital file?</a:t>
            </a:r>
          </a:p>
          <a:p>
            <a:pPr marL="285750" indent="-285750">
              <a:defRPr/>
            </a:pPr>
            <a:r>
              <a:rPr lang="en-US" dirty="0">
                <a:cs typeface="Times New Roman"/>
              </a:rPr>
              <a:t>A still life?</a:t>
            </a:r>
          </a:p>
          <a:p>
            <a:pPr marL="285750" indent="-285750">
              <a:defRPr/>
            </a:pPr>
            <a:r>
              <a:rPr lang="en-US" dirty="0">
                <a:cs typeface="Times New Roman"/>
              </a:rPr>
              <a:t>An </a:t>
            </a:r>
            <a:r>
              <a:rPr lang="en-US" dirty="0" smtClean="0">
                <a:cs typeface="Times New Roman"/>
              </a:rPr>
              <a:t>Dutch painting?</a:t>
            </a:r>
          </a:p>
          <a:p>
            <a:pPr marL="285750" indent="-285750">
              <a:defRPr/>
            </a:pPr>
            <a:r>
              <a:rPr lang="en-US" dirty="0" smtClean="0">
                <a:cs typeface="Times New Roman"/>
              </a:rPr>
              <a:t>“Still life  with oysters and lemon” by Jan </a:t>
            </a:r>
            <a:r>
              <a:rPr lang="en-US" dirty="0" err="1" smtClean="0">
                <a:cs typeface="Times New Roman"/>
              </a:rPr>
              <a:t>Davisdz</a:t>
            </a:r>
            <a:r>
              <a:rPr lang="en-US" dirty="0" smtClean="0">
                <a:cs typeface="Times New Roman"/>
              </a:rPr>
              <a:t> de </a:t>
            </a:r>
            <a:r>
              <a:rPr lang="en-US" dirty="0" err="1" smtClean="0">
                <a:cs typeface="Times New Roman"/>
              </a:rPr>
              <a:t>Heem</a:t>
            </a:r>
            <a:r>
              <a:rPr lang="en-US" dirty="0" smtClean="0">
                <a:cs typeface="Times New Roman"/>
              </a:rPr>
              <a:t>, circa 1640?</a:t>
            </a:r>
          </a:p>
          <a:p>
            <a:pPr marL="285750" indent="-285750">
              <a:defRPr/>
            </a:pPr>
            <a:r>
              <a:rPr lang="en-US" dirty="0" smtClean="0">
                <a:cs typeface="Times New Roman"/>
              </a:rPr>
              <a:t>“Still life with oysters and a glass” by Jan </a:t>
            </a:r>
            <a:r>
              <a:rPr lang="en-US" dirty="0" err="1" smtClean="0">
                <a:cs typeface="Times New Roman"/>
              </a:rPr>
              <a:t>Davidsz</a:t>
            </a:r>
            <a:r>
              <a:rPr lang="en-US" dirty="0" smtClean="0">
                <a:cs typeface="Times New Roman"/>
              </a:rPr>
              <a:t> de </a:t>
            </a:r>
            <a:r>
              <a:rPr lang="en-US" dirty="0" err="1" smtClean="0">
                <a:cs typeface="Times New Roman"/>
              </a:rPr>
              <a:t>Heem</a:t>
            </a:r>
            <a:r>
              <a:rPr lang="en-US" dirty="0" smtClean="0">
                <a:cs typeface="Times New Roman"/>
              </a:rPr>
              <a:t>, circa 1640?</a:t>
            </a:r>
          </a:p>
          <a:p>
            <a:pPr marL="285750" indent="-285750">
              <a:defRPr/>
            </a:pPr>
            <a:r>
              <a:rPr lang="en-US" dirty="0" smtClean="0">
                <a:cs typeface="Times New Roman"/>
              </a:rPr>
              <a:t>A representation of </a:t>
            </a:r>
            <a:r>
              <a:rPr lang="en-US" dirty="0">
                <a:cs typeface="Times New Roman"/>
              </a:rPr>
              <a:t>“Still </a:t>
            </a:r>
            <a:r>
              <a:rPr lang="en-US" dirty="0" smtClean="0">
                <a:cs typeface="Times New Roman"/>
              </a:rPr>
              <a:t>life with oysters and lemon”? </a:t>
            </a:r>
            <a:endParaRPr lang="en-US" dirty="0">
              <a:cs typeface="Times New Roman"/>
            </a:endParaRPr>
          </a:p>
          <a:p>
            <a:pPr marL="285750" indent="-285750">
              <a:defRPr/>
            </a:pPr>
            <a:r>
              <a:rPr lang="en-US" dirty="0" smtClean="0">
                <a:cs typeface="Times New Roman"/>
              </a:rPr>
              <a:t>A </a:t>
            </a:r>
            <a:r>
              <a:rPr lang="en-US" dirty="0">
                <a:cs typeface="Times New Roman"/>
              </a:rPr>
              <a:t>high-quality digitization?</a:t>
            </a:r>
          </a:p>
          <a:p>
            <a:pPr marL="285750" indent="-285750">
              <a:defRPr/>
            </a:pPr>
            <a:r>
              <a:rPr lang="en-US" dirty="0" smtClean="0">
                <a:cs typeface="Times New Roman"/>
              </a:rPr>
              <a:t>Something </a:t>
            </a:r>
            <a:r>
              <a:rPr lang="en-US" dirty="0">
                <a:cs typeface="Times New Roman"/>
              </a:rPr>
              <a:t>that haunts me</a:t>
            </a:r>
            <a:r>
              <a:rPr lang="en-US" dirty="0" smtClean="0">
                <a:cs typeface="Times New Roman"/>
              </a:rPr>
              <a:t>?</a:t>
            </a:r>
            <a:endParaRPr lang="en-US" dirty="0">
              <a:cs typeface="Times New Roman"/>
            </a:endParaRPr>
          </a:p>
        </p:txBody>
      </p:sp>
      <p:pic>
        <p:nvPicPr>
          <p:cNvPr id="4" name="Picture 3"/>
          <p:cNvPicPr>
            <a:picLocks noChangeAspect="1"/>
          </p:cNvPicPr>
          <p:nvPr/>
        </p:nvPicPr>
        <p:blipFill>
          <a:blip r:embed="rId3"/>
          <a:stretch>
            <a:fillRect/>
          </a:stretch>
        </p:blipFill>
        <p:spPr>
          <a:xfrm>
            <a:off x="5936551" y="2155692"/>
            <a:ext cx="2423160" cy="3175000"/>
          </a:xfrm>
          <a:prstGeom prst="rect">
            <a:avLst/>
          </a:prstGeom>
        </p:spPr>
      </p:pic>
    </p:spTree>
    <p:extLst>
      <p:ext uri="{BB962C8B-B14F-4D97-AF65-F5344CB8AC3E}">
        <p14:creationId xmlns:p14="http://schemas.microsoft.com/office/powerpoint/2010/main" val="372072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pic>
        <p:nvPicPr>
          <p:cNvPr id="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5609" y="1417638"/>
            <a:ext cx="6383020" cy="503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0530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a:xfrm>
            <a:off x="457200" y="1600200"/>
            <a:ext cx="3867205" cy="4940332"/>
          </a:xfrm>
        </p:spPr>
        <p:txBody>
          <a:bodyPr>
            <a:normAutofit fontScale="62500" lnSpcReduction="20000"/>
          </a:bodyPr>
          <a:lstStyle/>
          <a:p>
            <a:pPr marL="0" indent="0">
              <a:buNone/>
              <a:defRPr/>
            </a:pPr>
            <a:r>
              <a:rPr lang="en-US" sz="3600" dirty="0">
                <a:cs typeface="Times New Roman"/>
              </a:rPr>
              <a:t>Is it</a:t>
            </a:r>
          </a:p>
          <a:p>
            <a:pPr marL="285750" indent="-285750">
              <a:defRPr/>
            </a:pPr>
            <a:r>
              <a:rPr lang="en-US" dirty="0">
                <a:cs typeface="Times New Roman"/>
              </a:rPr>
              <a:t>A plant?</a:t>
            </a:r>
          </a:p>
          <a:p>
            <a:pPr marL="285750" indent="-285750">
              <a:defRPr/>
            </a:pPr>
            <a:r>
              <a:rPr lang="en-US" dirty="0">
                <a:cs typeface="Times New Roman"/>
              </a:rPr>
              <a:t>A vegetable?</a:t>
            </a:r>
          </a:p>
          <a:p>
            <a:pPr marL="285750" indent="-285750">
              <a:defRPr/>
            </a:pPr>
            <a:r>
              <a:rPr lang="en-US" dirty="0">
                <a:cs typeface="Times New Roman"/>
              </a:rPr>
              <a:t>A weed?</a:t>
            </a:r>
          </a:p>
          <a:p>
            <a:pPr marL="285750" indent="-285750">
              <a:defRPr/>
            </a:pPr>
            <a:r>
              <a:rPr lang="en-US" dirty="0">
                <a:cs typeface="Times New Roman"/>
              </a:rPr>
              <a:t>Turnip greens?</a:t>
            </a:r>
          </a:p>
          <a:p>
            <a:pPr marL="285750" indent="-285750">
              <a:defRPr/>
            </a:pPr>
            <a:r>
              <a:rPr lang="en-US" dirty="0">
                <a:cs typeface="Times New Roman"/>
              </a:rPr>
              <a:t>A good source of Vitamin A?</a:t>
            </a:r>
          </a:p>
          <a:p>
            <a:pPr marL="285750" indent="-285750">
              <a:defRPr/>
            </a:pPr>
            <a:r>
              <a:rPr lang="en-US" dirty="0">
                <a:cs typeface="Times New Roman"/>
              </a:rPr>
              <a:t>A good source of antioxidants? </a:t>
            </a:r>
          </a:p>
          <a:p>
            <a:pPr marL="285750" indent="-285750">
              <a:defRPr/>
            </a:pPr>
            <a:r>
              <a:rPr lang="en-US" dirty="0">
                <a:cs typeface="Times New Roman"/>
              </a:rPr>
              <a:t>Food?</a:t>
            </a:r>
          </a:p>
          <a:p>
            <a:pPr marL="285750" indent="-285750">
              <a:defRPr/>
            </a:pPr>
            <a:r>
              <a:rPr lang="en-US" dirty="0">
                <a:cs typeface="Times New Roman"/>
              </a:rPr>
              <a:t>Dinner? </a:t>
            </a:r>
          </a:p>
          <a:p>
            <a:pPr marL="285750" indent="-285750">
              <a:defRPr/>
            </a:pPr>
            <a:r>
              <a:rPr lang="en-US" dirty="0">
                <a:cs typeface="Times New Roman"/>
              </a:rPr>
              <a:t>An ingredient?</a:t>
            </a:r>
          </a:p>
          <a:p>
            <a:pPr marL="285750" indent="-285750">
              <a:defRPr/>
            </a:pPr>
            <a:r>
              <a:rPr lang="en-US" dirty="0">
                <a:cs typeface="Times New Roman"/>
              </a:rPr>
              <a:t>A crop?</a:t>
            </a:r>
          </a:p>
          <a:p>
            <a:pPr marL="285750" indent="-285750">
              <a:defRPr/>
            </a:pPr>
            <a:r>
              <a:rPr lang="en-US" dirty="0">
                <a:cs typeface="Times New Roman"/>
              </a:rPr>
              <a:t>A regional </a:t>
            </a:r>
            <a:r>
              <a:rPr lang="en-US" dirty="0" smtClean="0">
                <a:cs typeface="Times New Roman"/>
              </a:rPr>
              <a:t>specialty </a:t>
            </a:r>
            <a:r>
              <a:rPr lang="en-US" dirty="0">
                <a:cs typeface="Times New Roman"/>
              </a:rPr>
              <a:t>of the Southern United States? </a:t>
            </a:r>
          </a:p>
          <a:p>
            <a:pPr marL="285750" indent="-285750">
              <a:defRPr/>
            </a:pPr>
            <a:r>
              <a:rPr lang="en-US" dirty="0">
                <a:cs typeface="Times New Roman"/>
              </a:rPr>
              <a:t>A photograph</a:t>
            </a:r>
            <a:r>
              <a:rPr lang="en-US" dirty="0" smtClean="0">
                <a:cs typeface="Times New Roman"/>
              </a:rPr>
              <a:t>?</a:t>
            </a:r>
          </a:p>
          <a:p>
            <a:pPr marL="285750" indent="-285750">
              <a:defRPr/>
            </a:pPr>
            <a:r>
              <a:rPr lang="en-US" dirty="0" smtClean="0">
                <a:cs typeface="Times New Roman"/>
              </a:rPr>
              <a:t>Photograph #ZK32150 in a collection somewhere?</a:t>
            </a:r>
            <a:endParaRPr lang="en-US" dirty="0">
              <a:cs typeface="Times New Roman"/>
            </a:endParaRPr>
          </a:p>
        </p:txBody>
      </p:sp>
      <p:pic>
        <p:nvPicPr>
          <p:cNvPr id="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1766" y="1417638"/>
            <a:ext cx="2735580" cy="215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273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700" y="281891"/>
            <a:ext cx="4498733" cy="1143000"/>
          </a:xfrm>
        </p:spPr>
        <p:txBody>
          <a:bodyPr/>
          <a:lstStyle/>
          <a:p>
            <a:r>
              <a:rPr lang="en-US" dirty="0" smtClean="0"/>
              <a:t>What is it?</a:t>
            </a:r>
            <a:endParaRPr lang="en-US" dirty="0"/>
          </a:p>
        </p:txBody>
      </p:sp>
      <p:pic>
        <p:nvPicPr>
          <p:cNvPr id="5" name="Picture 4"/>
          <p:cNvPicPr>
            <a:picLocks noChangeAspect="1"/>
          </p:cNvPicPr>
          <p:nvPr/>
        </p:nvPicPr>
        <p:blipFill>
          <a:blip r:embed="rId3"/>
          <a:stretch>
            <a:fillRect/>
          </a:stretch>
        </p:blipFill>
        <p:spPr>
          <a:xfrm>
            <a:off x="3839058" y="615483"/>
            <a:ext cx="5101590" cy="6050915"/>
          </a:xfrm>
          <a:prstGeom prst="rect">
            <a:avLst/>
          </a:prstGeom>
        </p:spPr>
      </p:pic>
    </p:spTree>
    <p:extLst>
      <p:ext uri="{BB962C8B-B14F-4D97-AF65-F5344CB8AC3E}">
        <p14:creationId xmlns:p14="http://schemas.microsoft.com/office/powerpoint/2010/main" val="81753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a:xfrm>
            <a:off x="457200" y="1600200"/>
            <a:ext cx="5515318" cy="4940332"/>
          </a:xfrm>
        </p:spPr>
        <p:txBody>
          <a:bodyPr>
            <a:normAutofit fontScale="92500" lnSpcReduction="20000"/>
          </a:bodyPr>
          <a:lstStyle/>
          <a:p>
            <a:pPr marL="0" indent="0">
              <a:buNone/>
            </a:pPr>
            <a:r>
              <a:rPr lang="en-US" dirty="0" smtClean="0"/>
              <a:t>Is it:</a:t>
            </a:r>
          </a:p>
          <a:p>
            <a:r>
              <a:rPr lang="en-US" dirty="0" smtClean="0"/>
              <a:t>An event?</a:t>
            </a:r>
          </a:p>
          <a:p>
            <a:r>
              <a:rPr lang="en-US" dirty="0" smtClean="0"/>
              <a:t>A riot?</a:t>
            </a:r>
          </a:p>
          <a:p>
            <a:r>
              <a:rPr lang="en-US" dirty="0" smtClean="0"/>
              <a:t>A protest?</a:t>
            </a:r>
          </a:p>
          <a:p>
            <a:r>
              <a:rPr lang="en-US" dirty="0" smtClean="0"/>
              <a:t>A terrorist attack?</a:t>
            </a:r>
          </a:p>
          <a:p>
            <a:r>
              <a:rPr lang="en-US" dirty="0" smtClean="0"/>
              <a:t>An armed conflict? </a:t>
            </a:r>
          </a:p>
          <a:p>
            <a:r>
              <a:rPr lang="en-US" dirty="0" smtClean="0"/>
              <a:t>A report </a:t>
            </a:r>
            <a:r>
              <a:rPr lang="en-US" i="1" dirty="0" smtClean="0"/>
              <a:t>about</a:t>
            </a:r>
            <a:r>
              <a:rPr lang="en-US" dirty="0" smtClean="0"/>
              <a:t> a terrorist attack?</a:t>
            </a:r>
          </a:p>
          <a:p>
            <a:r>
              <a:rPr lang="en-US" dirty="0" smtClean="0"/>
              <a:t>An official report from the Chinese news agency Xinhua?</a:t>
            </a:r>
          </a:p>
          <a:p>
            <a:r>
              <a:rPr lang="en-US" dirty="0" smtClean="0"/>
              <a:t>Propaganda? </a:t>
            </a:r>
          </a:p>
          <a:p>
            <a:r>
              <a:rPr lang="en-US" dirty="0" smtClean="0"/>
              <a:t>One version of an event report? </a:t>
            </a:r>
            <a:endParaRPr lang="en-US" dirty="0"/>
          </a:p>
        </p:txBody>
      </p:sp>
      <p:pic>
        <p:nvPicPr>
          <p:cNvPr id="5" name="Picture 4"/>
          <p:cNvPicPr>
            <a:picLocks noChangeAspect="1"/>
          </p:cNvPicPr>
          <p:nvPr/>
        </p:nvPicPr>
        <p:blipFill>
          <a:blip r:embed="rId3"/>
          <a:stretch>
            <a:fillRect/>
          </a:stretch>
        </p:blipFill>
        <p:spPr>
          <a:xfrm>
            <a:off x="5803523" y="1600200"/>
            <a:ext cx="2354580" cy="2792730"/>
          </a:xfrm>
          <a:prstGeom prst="rect">
            <a:avLst/>
          </a:prstGeom>
        </p:spPr>
      </p:pic>
    </p:spTree>
    <p:extLst>
      <p:ext uri="{BB962C8B-B14F-4D97-AF65-F5344CB8AC3E}">
        <p14:creationId xmlns:p14="http://schemas.microsoft.com/office/powerpoint/2010/main" val="881754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527" y="215045"/>
            <a:ext cx="4377758" cy="1143000"/>
          </a:xfrm>
        </p:spPr>
        <p:txBody>
          <a:bodyPr/>
          <a:lstStyle/>
          <a:p>
            <a:r>
              <a:rPr lang="en-US" dirty="0" smtClean="0"/>
              <a:t>What is it?</a:t>
            </a:r>
            <a:endParaRPr lang="en-US" dirty="0"/>
          </a:p>
        </p:txBody>
      </p:sp>
      <p:pic>
        <p:nvPicPr>
          <p:cNvPr id="3" name="Picture 2"/>
          <p:cNvPicPr>
            <a:picLocks noChangeAspect="1"/>
          </p:cNvPicPr>
          <p:nvPr/>
        </p:nvPicPr>
        <p:blipFill>
          <a:blip r:embed="rId3"/>
          <a:stretch>
            <a:fillRect/>
          </a:stretch>
        </p:blipFill>
        <p:spPr>
          <a:xfrm>
            <a:off x="3863231" y="1150253"/>
            <a:ext cx="5074920" cy="5189220"/>
          </a:xfrm>
          <a:prstGeom prst="rect">
            <a:avLst/>
          </a:prstGeom>
        </p:spPr>
      </p:pic>
    </p:spTree>
    <p:extLst>
      <p:ext uri="{BB962C8B-B14F-4D97-AF65-F5344CB8AC3E}">
        <p14:creationId xmlns:p14="http://schemas.microsoft.com/office/powerpoint/2010/main" val="402614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a:xfrm>
            <a:off x="457200" y="1600200"/>
            <a:ext cx="5515318" cy="4940332"/>
          </a:xfrm>
        </p:spPr>
        <p:txBody>
          <a:bodyPr>
            <a:normAutofit fontScale="92500"/>
          </a:bodyPr>
          <a:lstStyle/>
          <a:p>
            <a:pPr marL="0" indent="0">
              <a:buNone/>
            </a:pPr>
            <a:r>
              <a:rPr lang="en-US" dirty="0" smtClean="0"/>
              <a:t>Is it:</a:t>
            </a:r>
          </a:p>
          <a:p>
            <a:r>
              <a:rPr lang="en-US" dirty="0" smtClean="0"/>
              <a:t>A demonstration?</a:t>
            </a:r>
          </a:p>
          <a:p>
            <a:r>
              <a:rPr lang="en-US" dirty="0" smtClean="0"/>
              <a:t>Civil unrest?</a:t>
            </a:r>
          </a:p>
          <a:p>
            <a:r>
              <a:rPr lang="en-US" dirty="0" smtClean="0"/>
              <a:t>Protest followed by riots followed by unrest?  </a:t>
            </a:r>
          </a:p>
          <a:p>
            <a:r>
              <a:rPr lang="en-US" dirty="0" smtClean="0"/>
              <a:t>A report </a:t>
            </a:r>
            <a:r>
              <a:rPr lang="en-US" i="1" dirty="0" smtClean="0"/>
              <a:t>about</a:t>
            </a:r>
            <a:r>
              <a:rPr lang="en-US" dirty="0" smtClean="0"/>
              <a:t> a demonstration?</a:t>
            </a:r>
          </a:p>
          <a:p>
            <a:r>
              <a:rPr lang="en-US" dirty="0" smtClean="0"/>
              <a:t>A report by the </a:t>
            </a:r>
            <a:r>
              <a:rPr lang="en-US" i="1" dirty="0" smtClean="0"/>
              <a:t>Guardian</a:t>
            </a:r>
            <a:r>
              <a:rPr lang="en-US" dirty="0" smtClean="0"/>
              <a:t> about a report from Human Rights Watch?</a:t>
            </a:r>
          </a:p>
        </p:txBody>
      </p:sp>
      <p:pic>
        <p:nvPicPr>
          <p:cNvPr id="4" name="Picture 3"/>
          <p:cNvPicPr>
            <a:picLocks noChangeAspect="1"/>
          </p:cNvPicPr>
          <p:nvPr/>
        </p:nvPicPr>
        <p:blipFill>
          <a:blip r:embed="rId3"/>
          <a:stretch>
            <a:fillRect/>
          </a:stretch>
        </p:blipFill>
        <p:spPr>
          <a:xfrm>
            <a:off x="6399975" y="1600200"/>
            <a:ext cx="2537460" cy="2594610"/>
          </a:xfrm>
          <a:prstGeom prst="rect">
            <a:avLst/>
          </a:prstGeom>
        </p:spPr>
      </p:pic>
    </p:spTree>
    <p:extLst>
      <p:ext uri="{BB962C8B-B14F-4D97-AF65-F5344CB8AC3E}">
        <p14:creationId xmlns:p14="http://schemas.microsoft.com/office/powerpoint/2010/main" val="1687007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9686</TotalTime>
  <Words>962</Words>
  <Application>Microsoft Macintosh PowerPoint</Application>
  <PresentationFormat>On-screen Show (4:3)</PresentationFormat>
  <Paragraphs>114</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What is it?</vt:lpstr>
      <vt:lpstr>What is it?</vt:lpstr>
      <vt:lpstr>What is it?</vt:lpstr>
      <vt:lpstr>What is it?</vt:lpstr>
      <vt:lpstr>What is it?</vt:lpstr>
      <vt:lpstr>What is it?</vt:lpstr>
      <vt:lpstr>What is it?</vt:lpstr>
      <vt:lpstr>What is it?</vt:lpstr>
      <vt:lpstr>What is it?</vt:lpstr>
      <vt:lpstr>Information entities</vt:lpstr>
      <vt:lpstr>Is terrorism increasing?</vt:lpstr>
      <vt:lpstr>What is it?</vt:lpstr>
      <vt:lpstr>What is it?</vt:lpstr>
      <vt:lpstr>What is it?</vt:lpstr>
      <vt:lpstr>What is it?</vt:lpstr>
      <vt:lpstr>Summary</vt:lpstr>
      <vt:lpstr>What is it?</vt:lpstr>
    </vt:vector>
  </TitlesOfParts>
  <Company>School of Information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Melanie Feinberg</dc:creator>
  <cp:lastModifiedBy>Melanie Feinberg</cp:lastModifiedBy>
  <cp:revision>143</cp:revision>
  <cp:lastPrinted>2016-01-25T17:57:48Z</cp:lastPrinted>
  <dcterms:created xsi:type="dcterms:W3CDTF">2015-08-05T02:04:25Z</dcterms:created>
  <dcterms:modified xsi:type="dcterms:W3CDTF">2016-08-17T16:10:20Z</dcterms:modified>
</cp:coreProperties>
</file>