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4"/>
  </p:notesMasterIdLst>
  <p:handoutMasterIdLst>
    <p:handoutMasterId r:id="rId35"/>
  </p:handoutMasterIdLst>
  <p:sldIdLst>
    <p:sldId id="257" r:id="rId5"/>
    <p:sldId id="262" r:id="rId6"/>
    <p:sldId id="263" r:id="rId7"/>
    <p:sldId id="264" r:id="rId8"/>
    <p:sldId id="268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9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58" r:id="rId32"/>
    <p:sldId id="28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D98DBF-832C-4562-A50D-5A5969704F6A}" v="25" dt="2025-10-22T13:02:35.134"/>
  </p1510:revLst>
</p1510:revInfo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1" autoAdjust="0"/>
  </p:normalViewPr>
  <p:slideViewPr>
    <p:cSldViewPr snapToGrid="0">
      <p:cViewPr varScale="1">
        <p:scale>
          <a:sx n="65" d="100"/>
          <a:sy n="65" d="100"/>
        </p:scale>
        <p:origin x="72" y="3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9" d="100"/>
          <a:sy n="79" d="100"/>
        </p:scale>
        <p:origin x="234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C2751-278C-4682-9C3F-0FF7B4FCFAE7}" type="datetimeFigureOut">
              <a:rPr lang="en-US" smtClean="0"/>
              <a:t>10/24/2025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86890-466E-41CD-A28A-B1EBDF22CA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294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F0845-D09E-4AF9-9623-EA7EA0297EF3}" type="datetimeFigureOut">
              <a:rPr lang="en-US" smtClean="0"/>
              <a:t>10/24/2025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CD11A-EED3-40CE-98A3-28FEE84867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76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CD11A-EED3-40CE-98A3-28FEE8486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160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51908C-1657-14A0-FDB5-7CB4BEC84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F103F1-499D-AE9A-4BD6-C773987FF0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D537D1-3E0D-DA03-1CAE-B8A514840A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458E2-036F-14CA-4A0E-EDAEA383AC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CD11A-EED3-40CE-98A3-28FEE84867B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2427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0CBFF1-B19E-68F3-0687-97B981006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728DD2-FD1D-E54D-81CA-9026FDB0F0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BD6D7A-F8DB-1540-D123-E48A3552F2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2ABA0-F216-DB5D-ACA0-C051CB82F4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CD11A-EED3-40CE-98A3-28FEE84867B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877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4C7CBE-B56B-790D-2B2D-7424D9DA6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EFBA6A-10A7-3602-6AE0-1397417497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97684B-F544-EB99-C4C7-6AA5C02508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1DB68-952E-A14C-9D75-3A73B92A40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CD11A-EED3-40CE-98A3-28FEE84867B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7920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8446DB-63A0-968A-8D9B-09B07ED81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B57951-2111-8A6A-8592-D0403F791A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89E94A-20ED-BA32-7418-75D2735891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C681F-8C28-8F0D-7BC7-64CEBF60E3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CD11A-EED3-40CE-98A3-28FEE84867B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8949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391BB8-D48E-73A8-9C7A-69D580DB4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65C0CE-8BCB-E6AA-153B-4AE31D25A4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2A2F45-6DEA-CD33-0A58-9BC4DF1448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65AF53-DBFD-3340-9798-24737EDAC9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CD11A-EED3-40CE-98A3-28FEE84867B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6820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9C89BA-2EC4-2810-2D3D-4DAE5351B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10D49B-4B49-1A98-0956-3B380BF80D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280B6E-DCCC-96DB-6BDA-8C32D6F8BE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6F023-3C92-7232-946F-EF71A7F199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CD11A-EED3-40CE-98A3-28FEE84867B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8640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501614-ED6F-A115-BC0B-02F042849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7DA342-611A-B49F-0078-111FAEA3A0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488387-E7C6-4FF1-6D5A-473821C5B7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04BCE-4A37-E1C7-1BF9-6E55049C7A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CD11A-EED3-40CE-98A3-28FEE84867B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3630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E8809F-DBC6-03B4-A390-6FC4AF712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766C3A-F57F-5BE1-1B42-DE7D65E976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D34A14-8C55-7BF4-6F00-67CE355CA7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C2870-3D20-A0F2-2BE1-6923613204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CD11A-EED3-40CE-98A3-28FEE84867B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1495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7E9897-3A96-F08A-71CC-CCA2C2966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4A5F8C-85C5-693A-D4EF-74BC70BCC4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720758-45C5-1EFA-7170-F557769936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4DF3C-2597-A4F9-1E6E-A7031333B0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CD11A-EED3-40CE-98A3-28FEE84867B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557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477AC-FFBD-739D-8D6A-8127BC288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B20191-360C-7BC6-49F7-2D537133B7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7D728C-3AF1-5BB1-D846-49BF026733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30B37-BCBB-B0C4-4FD5-4889F09D4D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CD11A-EED3-40CE-98A3-28FEE84867B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078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028FBC-C11C-37DD-80E9-657F33ECB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862CA8-C5E7-3E27-E5AA-EB1B5174ED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87137E-BD1A-A7C0-62F2-F7DCF3371D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CBA4A-B042-8525-930F-6C2E5D6144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CD11A-EED3-40CE-98A3-28FEE84867B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3949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E0F745-81D0-F158-AFA7-44C1FD69A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CEA6F5-3E4E-7EB2-24EC-1AF0D8A6B4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B50341-ED2D-2549-9EE8-93D50A98D7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5B287-3D30-9FAA-588E-831E80A655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CD11A-EED3-40CE-98A3-28FEE84867B3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8161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37FAA-4B51-33C3-DC0D-FF6B3267A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6160BF-25FC-DC85-1267-00E909F9C3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49DDF2-5403-96EE-4CB9-318661C706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71928-C087-BBC5-7A14-D460E8DAD4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CD11A-EED3-40CE-98A3-28FEE84867B3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9366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A1EFD-8735-3506-12B9-8EFF7314F2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0839DE-208B-8590-8FC0-717978237C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59788F-3730-E745-02EB-B2A505FA1F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E114B-BC88-D1EF-218B-718E0EB344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CD11A-EED3-40CE-98A3-28FEE84867B3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5755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7943E-001C-1C6C-9EDF-55B6AEECA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DD9B5A-E2E8-6B53-1FF9-8052D4BB00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319210-6A48-AF52-4048-A52CE961DA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27C70-93B2-CFB7-5436-EB7DD676E7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CD11A-EED3-40CE-98A3-28FEE84867B3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3253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9088E-F3EE-F469-7320-AF04878B5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D877EB-5553-B857-1BF7-FBE3457920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FE921C-82FB-0118-A6E5-2AC5AB52B8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F887F-069D-E7E0-F7C7-7E24235614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CD11A-EED3-40CE-98A3-28FEE84867B3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8401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E2578-A45D-5078-2899-D15826F82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E4928B-AA73-9765-BA4A-5F145500BA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1ED097-7681-0EFB-4A68-C8953448FA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C5AD2C-3D27-9333-4B50-90085FF379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CD11A-EED3-40CE-98A3-28FEE84867B3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7478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6165A-0724-3AAC-E75C-223A676EA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415EA7-AB0F-CB59-60DA-A8A7B42383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40A898-E948-71F4-488C-DA70ED0810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635F7-E865-7608-FF5E-C4DAC8AC7A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CD11A-EED3-40CE-98A3-28FEE84867B3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1018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5235B5-39F1-9CA9-2DDC-53CEEEBBD2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A49759-D493-54A3-0CBA-7E14C64E64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3C3DCB-67D7-92FF-ED09-7D7E42559F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B726BA-A7C4-A6BF-42A0-A7C647D129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CD11A-EED3-40CE-98A3-28FEE84867B3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29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5C5BED-2A70-A6AD-C90B-1A7BB1285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6EC533-CCDF-D18C-D1D5-93D06C2F2B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6ED1B1-BD93-49E2-C25A-72058B7F5D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8D89B-B152-8DA6-41F3-E05F70653D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CD11A-EED3-40CE-98A3-28FEE84867B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337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D1753-C71E-ECC3-B58B-5A29ECE0A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C754C6-5326-2986-0B03-8B1CF4B7D7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02CDDC-E803-3EA2-F507-669B085AC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7C7D2-CF53-29A0-C512-DB6AB04C10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CD11A-EED3-40CE-98A3-28FEE84867B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370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7DEC6-FD78-9BAC-61A0-4D61FEA4C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731077-3277-FC5A-2735-EBC3FE7155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3B6409-FDF8-4876-3215-DCDFB647A7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762824-2BAA-46B6-A656-51444E1159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CD11A-EED3-40CE-98A3-28FEE84867B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03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90B829-7FDC-623D-AF14-61579C612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122124-0045-E27D-DB7E-8837857E7C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D48FEF-5BBA-97CA-BC16-C2DE0E3B93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FBB56-015C-D297-E85F-2C36925F2C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CD11A-EED3-40CE-98A3-28FEE84867B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684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0ED23-970C-2ADB-A49F-0959C44D5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627537-2CD9-94B8-7642-7B29198CA0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D23E6E-30EF-2901-551E-5A1DBF0CC8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4FF19-5CB0-6705-4054-EC97D11A81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CD11A-EED3-40CE-98A3-28FEE84867B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117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679C4-70F9-0980-B804-65FF23D63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60D705-70F4-CA2F-E082-F11A45ED57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563A04-DE02-7FD9-C1C6-3905F4AABB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42C05-74AD-F82F-F18E-71ACB89A88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CD11A-EED3-40CE-98A3-28FEE84867B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517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C6B46-F1B1-493E-7B5F-23CB56AEE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53DBC7-E517-02A1-BC2F-E0368626A9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4CBD8B-5C1D-A2C6-439A-730F041DF9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DA73D-7690-8332-00CF-7A68E33233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CD11A-EED3-40CE-98A3-28FEE84867B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322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693A-2307-4FDC-9539-08DC9083DDED}" type="datetime1">
              <a:rPr lang="en-US" smtClean="0"/>
              <a:t>10/24/2025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406860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1EA7-B10E-4739-92FE-8993461CC0B7}" type="datetime1">
              <a:rPr lang="en-US" smtClean="0"/>
              <a:t>10/24/2025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54288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91661"/>
            <a:ext cx="2628900" cy="49090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91661"/>
            <a:ext cx="7734300" cy="49090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C13F-2D2A-49BA-966D-6530A12E7C15}" type="datetime1">
              <a:rPr lang="en-US" smtClean="0"/>
              <a:t>10/24/2025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50080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E1C1-C26F-4479-A8BD-144B4C139DA5}" type="datetime1">
              <a:rPr lang="en-US" smtClean="0"/>
              <a:t>10/24/2025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943258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9738"/>
            <a:ext cx="10515600" cy="2862262"/>
          </a:xfrm>
        </p:spPr>
        <p:txBody>
          <a:bodyPr anchor="b"/>
          <a:lstStyle>
            <a:lvl1pPr>
              <a:lnSpc>
                <a:spcPct val="100000"/>
              </a:lnSpc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515600" cy="1500187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9E61-C2D6-49AB-83F2-8FC9FEFBDAFD}" type="datetime1">
              <a:rPr lang="en-US" smtClean="0"/>
              <a:t>10/24/2025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272797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825625"/>
            <a:ext cx="489204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baseline="0" noProof="0" dirty="0" smtClean="0">
                <a:solidFill>
                  <a:schemeClr val="bg1"/>
                </a:solidFill>
              </a:defRPr>
            </a:lvl1pPr>
            <a:lvl2pPr>
              <a:defRPr lang="en-US" baseline="0" noProof="0" dirty="0" smtClean="0">
                <a:solidFill>
                  <a:schemeClr val="bg1"/>
                </a:solidFill>
              </a:defRPr>
            </a:lvl2pPr>
            <a:lvl3pPr>
              <a:defRPr lang="en-US" baseline="0" noProof="0" dirty="0" smtClean="0">
                <a:solidFill>
                  <a:schemeClr val="bg1"/>
                </a:solidFill>
              </a:defRPr>
            </a:lvl3pPr>
            <a:lvl4pPr>
              <a:defRPr lang="en-US" baseline="0" noProof="0" dirty="0" smtClean="0">
                <a:solidFill>
                  <a:schemeClr val="bg1"/>
                </a:solidFill>
              </a:defRPr>
            </a:lvl4pPr>
            <a:lvl5pPr>
              <a:defRPr lang="en-US" baseline="0" noProof="0" dirty="0" smtClean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650524" y="1825625"/>
            <a:ext cx="489204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BE74F-367A-4D3C-8AA7-FA60CCA05EAE}" type="datetime1">
              <a:rPr lang="en-US" smtClean="0"/>
              <a:t>10/24/2025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930798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9150"/>
            <a:ext cx="10094976" cy="1152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489204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498723"/>
            <a:ext cx="4892040" cy="310197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753" y="1828800"/>
            <a:ext cx="489204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656753" y="2498723"/>
            <a:ext cx="4892040" cy="310197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E3F9C-6465-4987-8E4E-615CFD4753AA}" type="datetime1">
              <a:rPr lang="en-US" smtClean="0"/>
              <a:t>10/24/2025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61075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EFD6-3C20-43C6-9E75-1A9D48D9576F}" type="datetime1">
              <a:rPr lang="en-US" smtClean="0"/>
              <a:t>10/24/2025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858356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3D5A-A484-46EE-9DC8-9A16BFF8327E}" type="datetime1">
              <a:rPr lang="en-US" smtClean="0"/>
              <a:t>10/24/2025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605718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0600" y="987425"/>
            <a:ext cx="5753100" cy="4613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54249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87BC8-78D1-4FEB-9D4F-E22E45CC04F7}" type="datetime1">
              <a:rPr lang="en-US" smtClean="0"/>
              <a:t>10/24/2025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721735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00600" y="987425"/>
            <a:ext cx="5753100" cy="46132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54249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68210-870C-4A62-9D1B-4B25162550AB}" type="datetime1">
              <a:rPr lang="en-US" smtClean="0"/>
              <a:t>10/24/2025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76184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39793"/>
            <a:ext cx="10096500" cy="1150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096500" cy="3778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0CABDA2-EB00-4A4D-86B7-63E286A484E5}" type="datetime1">
              <a:rPr lang="en-US" smtClean="0"/>
              <a:t>10/24/2025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5B29C50-D6F1-4DB6-9B68-F4CD3996E9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48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/>
  </p:transition>
  <p:hf sldNum="0" hdr="0" ftr="0" dt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b="1" kern="1200" cap="none" spc="0">
          <a:ln w="12700" cmpd="sng">
            <a:noFill/>
            <a:prstDash val="solid"/>
          </a:ln>
          <a:solidFill>
            <a:schemeClr val="accent4">
              <a:lumMod val="50000"/>
            </a:schemeClr>
          </a:solidFill>
          <a:effectLst>
            <a:outerShdw blurRad="38100" dist="38100" dir="2700000" algn="tl">
              <a:srgbClr val="000000">
                <a:alpha val="43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288" userDrawn="1">
          <p15:clr>
            <a:srgbClr val="F26B43"/>
          </p15:clr>
        </p15:guide>
        <p15:guide id="3" pos="6648" userDrawn="1">
          <p15:clr>
            <a:srgbClr val="F26B43"/>
          </p15:clr>
        </p15:guide>
        <p15:guide id="4" orient="horz" pos="3528" userDrawn="1">
          <p15:clr>
            <a:srgbClr val="F26B43"/>
          </p15:clr>
        </p15:guide>
        <p15:guide id="5" orient="horz" pos="1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59974"/>
            <a:ext cx="9144000" cy="214343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Bookstore Data Analysis using SQL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58C5F9-3E38-0D52-E539-01628A21FEB8}"/>
              </a:ext>
            </a:extLst>
          </p:cNvPr>
          <p:cNvSpPr/>
          <p:nvPr/>
        </p:nvSpPr>
        <p:spPr>
          <a:xfrm>
            <a:off x="7521678" y="5683045"/>
            <a:ext cx="3913239" cy="6292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PRESENTED BY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SAKA ANGEL SHAINY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0881570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E85C37-338C-1E42-67D2-5ECFD8FD5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425CC5C-54AD-B105-AD97-E49337F6B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SCENARIO’S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E5DBC7-8738-F569-A2F0-BEEE3C3F2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/>
              <a:t>Show books with price greater than 500.</a:t>
            </a:r>
          </a:p>
          <a:p>
            <a:pPr marL="0" indent="0">
              <a:buNone/>
            </a:pPr>
            <a:r>
              <a:rPr lang="en-US" sz="2800" dirty="0"/>
              <a:t> SELECT title, price FROM Books WHERE price &gt; 500;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438EFE-848C-D95D-946A-FB5AEB162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439" y="3172316"/>
            <a:ext cx="5344271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334956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052C0-7341-81BF-5986-B810D48AD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8DFE41C-585E-458E-2E99-47E3EF861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SCENARIO’S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AD901-6D5D-3EE1-22D7-DC384872C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/>
              <a:t>Find how many customers are from each city.</a:t>
            </a:r>
          </a:p>
          <a:p>
            <a:pPr marL="0" indent="0">
              <a:buNone/>
            </a:pPr>
            <a:r>
              <a:rPr lang="en-US" sz="2800" dirty="0"/>
              <a:t>SELECT city, COUNT(*) AS </a:t>
            </a:r>
            <a:r>
              <a:rPr lang="en-US" sz="2800" dirty="0" err="1"/>
              <a:t>total_customers</a:t>
            </a:r>
            <a:r>
              <a:rPr lang="en-US" sz="2800" dirty="0"/>
              <a:t> FROM Customers GROUP     BY city;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04C0C5-B34C-6B77-C9A8-9246E79B2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448" y="3168733"/>
            <a:ext cx="6868484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276631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137ED9-DC81-80E9-5539-DAFAA9703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3563282-D857-1BBB-31A4-3F44A8DE0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SCENARIO’S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7EBC50-63B0-F64B-2115-D1759AC62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total sales revenue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 SUM(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total_amount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total_revenue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Orders;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592ED6-F276-6E6A-A10F-277613A89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332" y="3286631"/>
            <a:ext cx="6049219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91145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AC862A-4E11-45AA-EF42-F14BA8BE57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B7DC0A9-D66B-B49D-1A24-19EB1F833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SCENARIO’S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0074C8-356F-B868-34E7-2AF255BFD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 top 3 most expensive books.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Books ORDER BY price DESC LIMIT 3;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9212AB-1669-B2A3-CBFD-9529BE72D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206" y="3201375"/>
            <a:ext cx="5677692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81254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89EC07-B4EB-E408-D2C8-529759EEC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862363E-C644-561B-7919-B2FFEAF35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SCENARIO’S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64AD94-F8EF-7C32-BB42-A1EBC12CE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Find total number of books sold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SUM(quantity) AS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total_books_sold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Order_Details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82CECC-C401-8329-2945-90A85A9D9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484" y="3110304"/>
            <a:ext cx="3128374" cy="132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220846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614E3C-B887-C668-39C7-45315B38E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4952F73-2440-4BC2-2A2C-0372AD4EA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SCENARIO’S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24F9A4-A5FD-CF98-32CC-C68283AB3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Display the most popular book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b.title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SUM(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od.quantity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sold_count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Order_Details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od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 Books b ON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od.book_id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b.book_id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b.title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sold_count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 1;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24C098-0A1F-1BCB-0291-CDCCAD918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8043" y="2816128"/>
            <a:ext cx="4896533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629833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53EFFB-ADF6-DCDF-1F6A-82B9FB8A9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0E949C1-D78A-3601-37CE-ED21B5947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SCENARIO’S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57EA11-F0DF-C228-663A-8EB27FF6F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Show customer name with total amount they spent.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c.customer_name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SUM(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o.total_amount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total_spent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Customers c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 Orders o ON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c.customer_id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o.customer_id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c.customer_name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34C3E6-E5F7-528C-5F20-8B21E1DB3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8123" y="2707799"/>
            <a:ext cx="4933718" cy="262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39884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205757-4492-A2B3-1705-44ECEF69E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50B2781-F25B-8285-F422-A69E05227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SCENARIO’S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ABF358-0901-59E1-ED4E-14201C671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Find the total number of books bought by each customer.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c.customer_name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SUM(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od.quantity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total_books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Customers c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 Orders o ON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c.customer_id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o.customer_id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Order_Details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od ON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o.order_id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od.order_id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c.customer_name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5B8D8D-AA63-4C46-5D25-BE843B3E5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010" y="2626979"/>
            <a:ext cx="5113200" cy="278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466154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8CF6A7-5B1F-5724-E6C2-AFD98E478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72EE4EF-7591-9D33-9175-277891BAC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SCENARIO’S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CAD092-577F-DD43-949D-D380D2C4D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List books that were never sold.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title FROM Books WHERE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book_id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IN (SELECT DISTINCT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book_id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Order_Details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DE970D-07A1-EA29-44B9-5F5FF444A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665" y="3766403"/>
            <a:ext cx="3705742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679287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E2F2F6-E901-EF2E-4613-52B52BB27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C20E25F-ECA6-5572-7CB4-E88611F38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SCENARIO’S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6EAE2C-C0EF-BA8E-753A-6EA0DF5F5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Display category-wise average price of books.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category, AVG(price)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avg_price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Books GROUP BY category;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033A45-8A2F-4E88-8318-AD2167FD0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794" y="3182147"/>
            <a:ext cx="3477110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9318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CD690-FB69-62A6-7059-D68BC2BBC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C68B7C4-4807-58FA-1BD1-CBC7DE04C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7D8B7-E383-89C5-983A-4D2964864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focuses on creating a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SQL database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an online bookstore and analyzing it through various SQL queries.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joins, aggregate functions, and analytical queries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aim to extract useful insights about customer preferences, best-selling books, and revenue generation</a:t>
            </a:r>
          </a:p>
        </p:txBody>
      </p:sp>
    </p:spTree>
    <p:extLst>
      <p:ext uri="{BB962C8B-B14F-4D97-AF65-F5344CB8AC3E}">
        <p14:creationId xmlns:p14="http://schemas.microsoft.com/office/powerpoint/2010/main" val="623919629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8980D1-4F13-C90A-B347-90B850235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8FC62F8-53B1-B395-02C9-FC06C438B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SCENARIO’S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988F7D-2EF5-8FC7-1B11-356F61885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Find books that have sold more than 1 copy.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b.title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SUM(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od.quantity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sold_qty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Books b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Order_Details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od ON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b.book_id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od.book_id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b.title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sold_qty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1;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13264B-C0CD-CE24-39DE-686393CED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613" y="2791527"/>
            <a:ext cx="4050619" cy="260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69538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64D14D-2C94-53D9-ABB9-30D032FE7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E32F011-0D5C-30DC-5840-BBF2E7AA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SCENARIO’S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2D915D-A052-DC60-E27A-1EC04116E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Show total orders per month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MONTH(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order_date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month, COUNT(*) AS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total_orders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Orders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MONTH(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order_date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7BB1EC-B1D5-F1C5-7A8C-67E7EC8FD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745" y="2837190"/>
            <a:ext cx="6439799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803318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1F667-1507-E7A4-C21C-4E6798740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A93450A-33F1-3BFA-A6D2-8DEE3D0E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SCENARIO’S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36790-ED66-1864-19D2-27283242B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Find the top 2 customers who spent the most money.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c.customer_name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SUM(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o.total_amount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total_spent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Customers c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 Orders o ON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c.customer_id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o.customer_id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c.customer_name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total_spent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 2;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672602-E70B-F729-EB2E-249F3E9ED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1471" y="4127005"/>
            <a:ext cx="2429214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201681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3FC8A4-280B-785C-EA73-65203B936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717281D-E516-626F-3FAB-6BF89E895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SCENARIO’S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4180B8-B5F4-C3AA-81B3-EDCAE2C89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Calculate total revenue generated by each city.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c.city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SUM(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o.total_amount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city_revenue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Customers c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 Orders o ON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c.customer_id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o.customer_id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c.city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city_revenue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DESC;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A30AC2-35D5-D496-7642-2D294E7A8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830" y="3353448"/>
            <a:ext cx="3715268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215168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312B3B-D9E4-50DC-A8F1-A27382615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78A25D2-16B8-788E-67BE-9AAF63EA9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SCENARIO’S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D4FFB1-F625-0A3F-EB72-2F0B33B68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Find books that are low in stock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title, stock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Books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stock &lt; (SELECT AVG(stock) FROM Books);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018B4B-3F0F-EB38-DF4C-2651BE388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464" y="2833388"/>
            <a:ext cx="4201111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516824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F77497-C4E4-9753-FE9B-2303F5327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696EC4B-79B5-ED92-9924-5CAE6E766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SCENARIO’S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DF41B4-5D3B-D4CE-F7C5-EB2B0CF41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List customers who haven’t placed any orders.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customer_name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Customers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customer_id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 IN (SELECT DISTINCT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customer_id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Orders);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FC0E02-7F7F-4C12-6C25-2474A3B2F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421" y="3430096"/>
            <a:ext cx="2876951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333893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B37BD-11B4-71FC-BC93-4C5560492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4387A4B-123C-3496-4DC8-125C338F3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SCENARIO’S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01784-CB3D-BFBC-A32B-12AD3FAAF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Find customers who ordered the book “Atomic Habits.”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DISTINCT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c.customer_name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Customers c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 Orders o ON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c.customer_id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o.customer_id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Order_Details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od ON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o.order_id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od.order_id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 Books b ON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od.book_id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b.book_id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b.title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'Atomic Habits';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5175E3-EBC5-9DEB-34B3-C749BA49F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675" y="2673102"/>
            <a:ext cx="4251590" cy="228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948975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955BA3-CEC6-C63B-757E-2CAA415D3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17D7551-A1D8-D613-7E27-AB1994920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SCENARIO’S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F94EF8-D7E7-841E-E303-6E7D74A15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Calculate total books sold by each author.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b.author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SUM(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od.quantity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books_sold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Books b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Order_Details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od ON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b.book_id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od.book_id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b.author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books_sold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DESC;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6D648E-20C3-F976-1C70-8486AEFDE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799" y="3482184"/>
            <a:ext cx="3315163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784716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36CD1-4A38-4B37-67E6-DA0BE56722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199" y="2223707"/>
            <a:ext cx="7752735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nsuring proper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foreign key relationships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among multiple tables.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NULL values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preventing data redundancy.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Designing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balanced dataset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realistic data (not too large).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Writing queries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multiple joins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Maintaining category consistency while inserting book data.</a:t>
            </a:r>
          </a:p>
        </p:txBody>
      </p:sp>
    </p:spTree>
    <p:extLst>
      <p:ext uri="{BB962C8B-B14F-4D97-AF65-F5344CB8AC3E}">
        <p14:creationId xmlns:p14="http://schemas.microsoft.com/office/powerpoint/2010/main" val="56685722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68426D-6E14-6A66-A3FB-285F00BE5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6E75463-3FC6-C12D-394A-BB9F4075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A1FCF-0939-8985-61A8-FC57871577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5300" y="1932712"/>
            <a:ext cx="9238634" cy="1671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Bookstore SQL Project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successfully demonstrates how SQL can be used to design and analyze an e-commerce system.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queries and data analysis, we extracted valuable insights on sales performance, customer patterns, and product trends.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highlights the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structured databases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analytical SQL queries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supporting business growth and customer satisfaction in online retail environments.</a:t>
            </a:r>
          </a:p>
        </p:txBody>
      </p:sp>
    </p:spTree>
    <p:extLst>
      <p:ext uri="{BB962C8B-B14F-4D97-AF65-F5344CB8AC3E}">
        <p14:creationId xmlns:p14="http://schemas.microsoft.com/office/powerpoint/2010/main" val="382541328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13742-E567-91ED-2636-7350D1113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59F6E7-FDD4-4E09-BCF7-1AC586FEC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F93772-2004-4EA9-6E59-32180BA30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implement an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SQL-based database system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an online bookstore.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and analyze data related to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books, customers, and orders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insights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can help improve decision-making and sales strategies.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top selling books, Customer purchase frequency etc.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52602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FC053-1056-FE80-6798-75E2D1D04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C65369A-879A-2EF6-7C38-B188A3EC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Tables in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F21DCF-436B-57FC-D219-DB2089668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BOOK’S TABLE</a:t>
            </a:r>
          </a:p>
          <a:p>
            <a:pPr marL="0" indent="0">
              <a:buNone/>
            </a:pP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Books (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book_id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 PRIMARY KEY,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title VARCHAR(100),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author VARCHAR(50),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category VARCHAR(30),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price DECIMAL(8,2),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stock INT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82A249-4D52-3824-1F6D-8AB713E1C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0844" y="2633029"/>
            <a:ext cx="5811061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23644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840F3-66FC-F67A-1B7A-E3B83C799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C570AC7-1661-7977-4EA3-1E60A7B9E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Tables in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D6AF1-9946-5653-3218-D3A11A4BE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CUSTOMER’S TABLE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Customers (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customer_id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 PRIMARY KEY,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VARCHAR(50),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city VARCHAR(30),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email VARCHAR(50)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2C27A8-98C7-308C-338A-E3F966189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543" y="2161386"/>
            <a:ext cx="4877481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16158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CC4AF4-658B-4817-39C9-810F46716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CE738E6-C7B8-A88A-AC07-BA5C96C12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Tables in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4C2596-9A31-6A48-FB4D-BBD19062E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ORDER’S TABLE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Orders (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order_id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 PRIMARY KEY,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customer_id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INT,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order_date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DATE,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total_amount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DECIMAL(10,2),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FOREIGN KEY (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customer_id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REFERENCES Customers(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customer_id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55F288-DC2F-10DE-0E8E-C08F220B0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215" y="1792261"/>
            <a:ext cx="4058216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0019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0E0C98-2D32-5415-81EA-9BA20FA8B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B62D574-AF79-0560-64A4-C84574A6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Tables in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7C8A22-7709-B506-8FF5-2F80B8443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ORDER_DETAILS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Order_Details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order_id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INT,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book_id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INT,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quantity INT,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FOREIGN KEY (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order_id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REFERENCES Orders(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order_id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FOREIGN KEY (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book_id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REFERENCES Books(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book_id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EDBAE6-D73F-98C0-46D1-DA8D350DA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6872" y="1518138"/>
            <a:ext cx="2581635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149910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7A39A7-9225-A77C-7397-32BFAD1CB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F2FADD4-B17B-5EEE-FDEC-9E4A14D62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AA6A0-7AA6-8005-8668-6D9AB2A9D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7EA4F4-CD5E-CB4A-BBED-140C0E307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368" y="1868129"/>
            <a:ext cx="5504472" cy="401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86322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D60AE7-B2D6-2811-3A01-1EF115C3C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5B9C858-55A6-95E2-E810-4CC20D91B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SCENARIO’S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D765A9-B497-789C-028E-AC361F4CF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/>
              <a:t>List all customers from Hyderabad.</a:t>
            </a:r>
          </a:p>
          <a:p>
            <a:pPr marL="0" indent="0">
              <a:buNone/>
            </a:pPr>
            <a:r>
              <a:rPr lang="en-US" sz="2800" dirty="0"/>
              <a:t> SELECT </a:t>
            </a:r>
            <a:r>
              <a:rPr lang="en-US" sz="2800" dirty="0" err="1"/>
              <a:t>customer_name</a:t>
            </a:r>
            <a:r>
              <a:rPr lang="en-US" sz="2800" dirty="0"/>
              <a:t> FROM Customers WHERE city='Hyderabad';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7697EE-5532-6106-234F-0C11662C1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912" y="3256960"/>
            <a:ext cx="5820587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7123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Vertical Lexicon design templat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tx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ertical lexicon design slides.potx" id="{49C7086D-B6BF-42C9-B2E9-7A6F5A963EAA}" vid="{839E83B1-FF0C-49E8-8563-59D864F05AE3}"/>
    </a:ext>
  </a:extLst>
</a:theme>
</file>

<file path=ppt/theme/theme2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05EEE0F9-7BC9-4998-8617-7CC115AD97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EBB951-DE64-4CB8-9E1C-184A357AD7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A1BD8E5-A18E-435C-B431-90A6B59F4B6F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Vertical lexicon design slides</Template>
  <TotalTime>175</TotalTime>
  <Words>1231</Words>
  <Application>Microsoft Office PowerPoint</Application>
  <PresentationFormat>Widescreen</PresentationFormat>
  <Paragraphs>214</Paragraphs>
  <Slides>29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Times New Roman</vt:lpstr>
      <vt:lpstr>Vertical Lexicon design template</vt:lpstr>
      <vt:lpstr>Online Bookstore Data Analysis using SQL</vt:lpstr>
      <vt:lpstr>INTRODUCTION</vt:lpstr>
      <vt:lpstr>OBJECTIVES</vt:lpstr>
      <vt:lpstr>Tables in Database</vt:lpstr>
      <vt:lpstr>Tables in Database</vt:lpstr>
      <vt:lpstr>Tables in Database</vt:lpstr>
      <vt:lpstr>Tables in Database</vt:lpstr>
      <vt:lpstr>ER DIAGRAM</vt:lpstr>
      <vt:lpstr>SCENARIO’S</vt:lpstr>
      <vt:lpstr>SCENARIO’S</vt:lpstr>
      <vt:lpstr>SCENARIO’S</vt:lpstr>
      <vt:lpstr>SCENARIO’S</vt:lpstr>
      <vt:lpstr>SCENARIO’S</vt:lpstr>
      <vt:lpstr>SCENARIO’S</vt:lpstr>
      <vt:lpstr>SCENARIO’S</vt:lpstr>
      <vt:lpstr>SCENARIO’S</vt:lpstr>
      <vt:lpstr>SCENARIO’S</vt:lpstr>
      <vt:lpstr>SCENARIO’S</vt:lpstr>
      <vt:lpstr>SCENARIO’S</vt:lpstr>
      <vt:lpstr>SCENARIO’S</vt:lpstr>
      <vt:lpstr>SCENARIO’S</vt:lpstr>
      <vt:lpstr>SCENARIO’S</vt:lpstr>
      <vt:lpstr>SCENARIO’S</vt:lpstr>
      <vt:lpstr>SCENARIO’S</vt:lpstr>
      <vt:lpstr>SCENARIO’S</vt:lpstr>
      <vt:lpstr>SCENARIO’S</vt:lpstr>
      <vt:lpstr>SCENARIO’S</vt:lpstr>
      <vt:lpstr>CHALLENGES FACED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SANGEL SHAINY</dc:creator>
  <cp:lastModifiedBy>SANGEL SHAINY</cp:lastModifiedBy>
  <cp:revision>2</cp:revision>
  <dcterms:created xsi:type="dcterms:W3CDTF">2025-10-21T05:34:52Z</dcterms:created>
  <dcterms:modified xsi:type="dcterms:W3CDTF">2025-10-24T12:02:54Z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