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1444-0B78-4E2A-A68E-6344CE3B9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7EA22-A88B-48FC-BEA4-6B3E7698D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BE805-0511-4DE2-A639-CFE6483A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9976-7C73-402A-A041-62161690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E892B-4C77-4A1A-8CB2-FD943F18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5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B171-B190-43CF-A2E8-4B7DF179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B4402-5D48-4CD4-A703-38143F62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8C64-05F4-45DA-97C7-A18DB82C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EADE-78DA-49CB-AC0D-63F7890C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698FF-DBCF-4815-8A30-84C252EF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BF7E6-DD1F-4A25-B385-5F526639A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019E3-18A6-42DC-AE21-9311F475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3D9B-C603-4AB2-82D7-1DD72401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A2FC-C7A0-4C7C-BC01-7D66EBC1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3754-C54B-4397-8151-8BA07001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6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2DB3-F4B2-4073-B638-368B2EB9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2E0B-4DEB-414B-B0DB-728AB3C4E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0914-FF12-48EE-85BC-E354EABA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C7CF-13A1-411F-BAD0-3F21208B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B463-E4B2-47C1-B756-D2686693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D8F0-1722-4161-9452-CF2140E1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97C3-E0E6-4884-AEB8-5BD57653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198F-92DF-47A8-8558-E859649B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4CDA-406F-4461-BC89-092EE506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EF88-78AE-4B90-B554-268E9E17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95C2-B20A-47AC-BF00-5155F859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D359-119A-46FA-BCE0-30037C749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75BFD-B2FD-4033-8AA2-FDB4C7E20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DA8BF-7C28-4539-A3AD-62DB668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E40F7-0598-4181-B056-1BDF1AE4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1AEB-D099-4B8D-9370-4BF7145C7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2E99-F6FE-4241-8D81-B144B3AD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0F1DE-C56A-4B45-8659-C06B7A5F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A244-0D74-4BE0-A349-049B89463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1C15E-3D11-4A31-B9A9-10BDCDBF0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E647C-DFB3-419C-99DE-B2845EFE7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F13C0-E464-425C-9F57-ED7F1B35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3E907-E394-4EE2-A36A-BB9AD048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9AA8C-D3A1-4AE2-AF0B-8858306F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8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5E6F-6731-4AE9-A549-50F7633B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CAB53-BA2C-4074-9CD4-B171A135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6AFC8-FE6A-4603-B8E9-CBC7DF1C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3BA0F-795E-4DAC-A6E4-07C90A70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8957B-4234-4E9F-8E67-2EFA1458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12BD5-882A-470E-B254-85F94312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BAB6-4940-46A5-963E-DA6E77C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816A-A286-4373-B4BA-21BE64CE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9588-C2BE-48B5-8507-FADFFA4D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8641-C830-4D6C-BD14-BC820DBE1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C5604-1D8A-4C64-8111-F599E159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03E6C-7A61-426B-85EE-1FAFBB2A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ED77-21AF-4A09-90A8-29B2F652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65F4-4A74-49E9-ADA6-8329EE74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2692-CEAD-47B8-ABF6-710E64077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3FBC2-3D70-473D-9E0B-038028C84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712E4-4385-43AC-8D8B-AD2D3B16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2D46C-009B-4376-AF35-531BAC5A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F4D3-544E-4795-BFAD-8EA484B6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2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CB11C-BE36-4EBA-B2B5-0DDA6139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54F29-4C51-4DF5-883B-1BAD9BDF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1D0F-AB8C-48C0-920D-F4750BFFB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B4670-1522-4455-BCA4-F4EC2398951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B72E-90EA-4B7C-BAB5-668668A37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92F-788D-4A66-9158-D26197478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CD2FE-8CB5-4443-AD50-F01ECA381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5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0E08-3AF9-4D1C-9305-67FD034C8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CRC 16 CCITT Software Implementation and Error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C1CD-209B-4CC7-9419-7B31A408B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Angel Solis</a:t>
            </a:r>
          </a:p>
        </p:txBody>
      </p:sp>
    </p:spTree>
    <p:extLst>
      <p:ext uri="{BB962C8B-B14F-4D97-AF65-F5344CB8AC3E}">
        <p14:creationId xmlns:p14="http://schemas.microsoft.com/office/powerpoint/2010/main" val="104580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0C4B-9D12-4639-90EB-F801F678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CRC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8295B9-9E4B-47DF-8E19-0B8D4994A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Convert string to bytes</a:t>
            </a:r>
          </a:p>
          <a:p>
            <a:pPr marL="285750" indent="-285750"/>
            <a:r>
              <a:rPr lang="en-US" dirty="0"/>
              <a:t>Set a poly to 0x1021</a:t>
            </a:r>
          </a:p>
          <a:p>
            <a:pPr marL="285750" indent="-285750"/>
            <a:r>
              <a:rPr lang="en-US" dirty="0"/>
              <a:t>Initialize CRC to zero </a:t>
            </a:r>
          </a:p>
          <a:p>
            <a:pPr marL="285750" indent="-285750"/>
            <a:r>
              <a:rPr lang="en-US" dirty="0"/>
              <a:t>Run though string</a:t>
            </a:r>
          </a:p>
          <a:p>
            <a:pPr marL="742950" lvl="1" indent="-285750"/>
            <a:r>
              <a:rPr lang="en-US" dirty="0"/>
              <a:t>Current byte vs current bit</a:t>
            </a:r>
          </a:p>
          <a:p>
            <a:pPr marL="285750" indent="-285750"/>
            <a:r>
              <a:rPr lang="en-US" dirty="0"/>
              <a:t>XOR =1 if first CRC bit is 1</a:t>
            </a:r>
          </a:p>
          <a:p>
            <a:pPr marL="285750" indent="-285750"/>
            <a:r>
              <a:rPr lang="en-US" dirty="0"/>
              <a:t>Shift CRC</a:t>
            </a:r>
          </a:p>
          <a:p>
            <a:pPr marL="285750" indent="-285750"/>
            <a:r>
              <a:rPr lang="en-US" dirty="0"/>
              <a:t>If Current byte and Current bit</a:t>
            </a:r>
          </a:p>
          <a:p>
            <a:pPr marL="742950" lvl="1" indent="-285750"/>
            <a:r>
              <a:rPr lang="en-US" dirty="0"/>
              <a:t>CRC +1 =&gt; insert next bit</a:t>
            </a:r>
          </a:p>
          <a:p>
            <a:pPr marL="285750" indent="-285750"/>
            <a:r>
              <a:rPr lang="en-US" dirty="0"/>
              <a:t>While loop to append zeros at the end</a:t>
            </a:r>
          </a:p>
          <a:p>
            <a:pPr marL="285750" indent="-285750"/>
            <a:r>
              <a:rPr lang="en-US" dirty="0"/>
              <a:t>Return crc&amp;0xFFFF //Mask to reveal CRC </a:t>
            </a:r>
          </a:p>
        </p:txBody>
      </p:sp>
    </p:spTree>
    <p:extLst>
      <p:ext uri="{BB962C8B-B14F-4D97-AF65-F5344CB8AC3E}">
        <p14:creationId xmlns:p14="http://schemas.microsoft.com/office/powerpoint/2010/main" val="3749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0C4B-9D12-4639-90EB-F801F678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Random Strings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7C8213E-9015-4DBA-B736-0C8BBAE4F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Create a pool of all possible upper and lowercase characters along with all possible digits</a:t>
            </a:r>
          </a:p>
          <a:p>
            <a:pPr marL="285750" indent="-285750"/>
            <a:r>
              <a:rPr lang="en-US" dirty="0"/>
              <a:t>Grab a random element from the pool without repeating characters</a:t>
            </a:r>
          </a:p>
          <a:p>
            <a:pPr marL="285750" indent="-285750"/>
            <a:r>
              <a:rPr lang="en-US" dirty="0"/>
              <a:t>Append the chosen element to a string</a:t>
            </a:r>
          </a:p>
          <a:p>
            <a:pPr marL="285750" indent="-285750"/>
            <a:r>
              <a:rPr lang="en-US" dirty="0"/>
              <a:t>Do this until the desired string length is reached</a:t>
            </a:r>
          </a:p>
          <a:p>
            <a:pPr marL="285750" indent="-285750"/>
            <a:r>
              <a:rPr lang="en-US" dirty="0"/>
              <a:t>Return the string</a:t>
            </a:r>
          </a:p>
        </p:txBody>
      </p:sp>
    </p:spTree>
    <p:extLst>
      <p:ext uri="{BB962C8B-B14F-4D97-AF65-F5344CB8AC3E}">
        <p14:creationId xmlns:p14="http://schemas.microsoft.com/office/powerpoint/2010/main" val="47347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E0A71-40AF-4232-B96E-C331CAC38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" t="48954" r="16128" b="454"/>
          <a:stretch/>
        </p:blipFill>
        <p:spPr>
          <a:xfrm>
            <a:off x="3447701" y="1690688"/>
            <a:ext cx="5296597" cy="507400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2B6004-8BF2-42AC-8837-B6407CD0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Generate All Possible Errors</a:t>
            </a:r>
          </a:p>
        </p:txBody>
      </p:sp>
    </p:spTree>
    <p:extLst>
      <p:ext uri="{BB962C8B-B14F-4D97-AF65-F5344CB8AC3E}">
        <p14:creationId xmlns:p14="http://schemas.microsoft.com/office/powerpoint/2010/main" val="162940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E9E9-8B65-4D8C-9F61-BBBF5D5C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9"/>
            <a:ext cx="12192000" cy="634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 Results (Single Random Message Errors)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A1860D-094C-49E8-8955-924B491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650" y="642227"/>
            <a:ext cx="7475350" cy="18660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Longer strings give for better error detection</a:t>
            </a:r>
          </a:p>
          <a:p>
            <a:r>
              <a:rPr lang="en-US" dirty="0"/>
              <a:t>4 random single bit errors are detected the least</a:t>
            </a:r>
          </a:p>
          <a:p>
            <a:pPr lvl="1"/>
            <a:r>
              <a:rPr lang="en-US" dirty="0"/>
              <a:t>It gives us our experimental Hamming Distance of 4</a:t>
            </a:r>
          </a:p>
          <a:p>
            <a:r>
              <a:rPr lang="en-US" dirty="0"/>
              <a:t>Example 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3812E8-040F-4976-9382-8C0C6CFE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2226"/>
            <a:ext cx="3878450" cy="6206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C9E30E-6028-440A-A2C7-16CCBA2BBE24}"/>
              </a:ext>
            </a:extLst>
          </p:cNvPr>
          <p:cNvSpPr txBox="1"/>
          <p:nvPr/>
        </p:nvSpPr>
        <p:spPr>
          <a:xfrm>
            <a:off x="4716651" y="2508310"/>
            <a:ext cx="7475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errors generated: 10 String lengths: 16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461471: text: BHGIM1XyEy6PKTws  text w/ err: @LEI7XyM{6PKTw3  CRC16: 2ff1 Error on:  </a:t>
            </a:r>
            <a:r>
              <a:rPr lang="en-US" sz="1400" dirty="0">
                <a:highlight>
                  <a:srgbClr val="FFFF00"/>
                </a:highlight>
              </a:rPr>
              <a:t>0000</a:t>
            </a:r>
          </a:p>
          <a:p>
            <a:r>
              <a:rPr lang="en-US" sz="1400" dirty="0"/>
              <a:t>00000200000000000000000000000000</a:t>
            </a:r>
          </a:p>
          <a:p>
            <a:r>
              <a:rPr lang="en-US" sz="1400" dirty="0"/>
              <a:t>00000000000000000800000000000000</a:t>
            </a:r>
          </a:p>
          <a:p>
            <a:r>
              <a:rPr lang="en-US" sz="1400" dirty="0"/>
              <a:t>00040000000000000000000000000000</a:t>
            </a:r>
          </a:p>
          <a:p>
            <a:r>
              <a:rPr lang="en-US" sz="1400" dirty="0"/>
              <a:t>00000000400000000000000000000000</a:t>
            </a:r>
          </a:p>
          <a:p>
            <a:r>
              <a:rPr lang="en-US" sz="1400" dirty="0"/>
              <a:t>00000000000200000000000000000000</a:t>
            </a:r>
          </a:p>
          <a:p>
            <a:r>
              <a:rPr lang="en-US" sz="1400" dirty="0"/>
              <a:t>00000000000400000000000000000000</a:t>
            </a:r>
          </a:p>
          <a:p>
            <a:r>
              <a:rPr lang="en-US" sz="1400" dirty="0"/>
              <a:t>02000000000000000000000000000000</a:t>
            </a:r>
          </a:p>
          <a:p>
            <a:r>
              <a:rPr lang="en-US" sz="1400" dirty="0"/>
              <a:t>00000000000000000002000000000000</a:t>
            </a:r>
          </a:p>
          <a:p>
            <a:r>
              <a:rPr lang="en-US" sz="1400" dirty="0"/>
              <a:t>00000000100000000000000000000000</a:t>
            </a:r>
          </a:p>
          <a:p>
            <a:r>
              <a:rPr lang="en-US" sz="1400" dirty="0"/>
              <a:t>00000000000000000000000000000040 </a:t>
            </a:r>
          </a:p>
          <a:p>
            <a:r>
              <a:rPr lang="en-US" sz="1400" dirty="0"/>
              <a:t>14/500000 errors were not detected</a:t>
            </a:r>
          </a:p>
          <a:p>
            <a:r>
              <a:rPr lang="en-US" sz="1400" dirty="0"/>
              <a:t>Runtime = 0:01:07.333000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467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E9E9-8B65-4D8C-9F61-BBBF5D5C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9"/>
            <a:ext cx="12192000" cy="634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 Results (Random CRC Errors)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A1860D-094C-49E8-8955-924B491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650" y="642226"/>
            <a:ext cx="7475350" cy="18576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CRC errors are always detected</a:t>
            </a:r>
          </a:p>
          <a:p>
            <a:r>
              <a:rPr lang="en-US" dirty="0"/>
              <a:t>If (X != Y) // x = remainder, y is incorrect CRC</a:t>
            </a:r>
          </a:p>
          <a:p>
            <a:pPr lvl="1"/>
            <a:r>
              <a:rPr lang="en-US" dirty="0"/>
              <a:t>=&gt; X - Y != 0 </a:t>
            </a:r>
          </a:p>
          <a:p>
            <a:r>
              <a:rPr lang="en-US" dirty="0"/>
              <a:t>Example Output: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AA5F8-C537-4E8E-A38F-0E61930B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52" y="620119"/>
            <a:ext cx="3778898" cy="6228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A6ACB8-CE08-4441-942A-E59F023C9975}"/>
              </a:ext>
            </a:extLst>
          </p:cNvPr>
          <p:cNvSpPr txBox="1"/>
          <p:nvPr/>
        </p:nvSpPr>
        <p:spPr>
          <a:xfrm>
            <a:off x="4716650" y="2499919"/>
            <a:ext cx="637563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008186: text: 8ZXcfA  CRC16: baf8  CRC16 w/ err: 7b64 Output:  </a:t>
            </a:r>
            <a:r>
              <a:rPr lang="en-US" sz="1600" dirty="0">
                <a:highlight>
                  <a:srgbClr val="FFFF00"/>
                </a:highlight>
              </a:rPr>
              <a:t>c19c</a:t>
            </a:r>
          </a:p>
          <a:p>
            <a:r>
              <a:rPr lang="en-US" sz="1600" dirty="0"/>
              <a:t>0000</a:t>
            </a:r>
          </a:p>
          <a:p>
            <a:r>
              <a:rPr lang="en-US" sz="1600" dirty="0"/>
              <a:t>0010</a:t>
            </a:r>
          </a:p>
          <a:p>
            <a:r>
              <a:rPr lang="en-US" sz="1600" dirty="0"/>
              <a:t>0008</a:t>
            </a:r>
          </a:p>
          <a:p>
            <a:r>
              <a:rPr lang="en-US" sz="1600" dirty="0"/>
              <a:t>0400</a:t>
            </a:r>
          </a:p>
          <a:p>
            <a:r>
              <a:rPr lang="en-US" sz="1600" dirty="0"/>
              <a:t>0001</a:t>
            </a:r>
          </a:p>
          <a:p>
            <a:r>
              <a:rPr lang="en-US" sz="1600" dirty="0"/>
              <a:t>0800</a:t>
            </a:r>
          </a:p>
          <a:p>
            <a:r>
              <a:rPr lang="en-US" sz="1600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216805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E9E9-8B65-4D8C-9F61-BBBF5D5C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19"/>
            <a:ext cx="12192000" cy="634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 Results (Burst Random Message Errors)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A1860D-094C-49E8-8955-924B491E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650" y="642227"/>
            <a:ext cx="7475350" cy="1933194"/>
          </a:xfrm>
        </p:spPr>
        <p:txBody>
          <a:bodyPr/>
          <a:lstStyle/>
          <a:p>
            <a:r>
              <a:rPr lang="en-US" dirty="0"/>
              <a:t>Attempted burst errors were always detected </a:t>
            </a:r>
          </a:p>
          <a:p>
            <a:r>
              <a:rPr lang="en-US" dirty="0"/>
              <a:t>=&gt; This CRC was specifically made to detect 	burst errors  [1]</a:t>
            </a:r>
          </a:p>
          <a:p>
            <a:r>
              <a:rPr lang="en-US" dirty="0"/>
              <a:t>Example output: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862B2-8F7F-4BB6-81D8-F8119452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41" y="642226"/>
            <a:ext cx="3652909" cy="6232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2A8734-D293-42A9-A2EF-518DDA0A4BB7}"/>
              </a:ext>
            </a:extLst>
          </p:cNvPr>
          <p:cNvSpPr txBox="1"/>
          <p:nvPr/>
        </p:nvSpPr>
        <p:spPr>
          <a:xfrm>
            <a:off x="4716650" y="2575421"/>
            <a:ext cx="7197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048627: text: Co7JGD  text w/ err: L∩7JGD  CRC16: e366 Error on:</a:t>
            </a:r>
            <a:r>
              <a:rPr lang="en-US" sz="1600" dirty="0">
                <a:highlight>
                  <a:srgbClr val="FFFF00"/>
                </a:highlight>
              </a:rPr>
              <a:t>e7d3</a:t>
            </a:r>
          </a:p>
          <a:p>
            <a:r>
              <a:rPr lang="en-US" sz="1600" dirty="0"/>
              <a:t>008000000000</a:t>
            </a:r>
          </a:p>
          <a:p>
            <a:r>
              <a:rPr lang="en-US" sz="1600" dirty="0"/>
              <a:t>010000000000</a:t>
            </a:r>
          </a:p>
          <a:p>
            <a:r>
              <a:rPr lang="en-US" sz="1600" dirty="0"/>
              <a:t>020000000000</a:t>
            </a:r>
          </a:p>
          <a:p>
            <a:r>
              <a:rPr lang="en-US" sz="1600" dirty="0"/>
              <a:t>040000000000</a:t>
            </a:r>
          </a:p>
          <a:p>
            <a:r>
              <a:rPr lang="en-US" sz="1600" dirty="0"/>
              <a:t>080000000000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EDC68-BD1B-47F0-8FED-FF0E0648B7E9}"/>
              </a:ext>
            </a:extLst>
          </p:cNvPr>
          <p:cNvSpPr/>
          <p:nvPr/>
        </p:nvSpPr>
        <p:spPr>
          <a:xfrm>
            <a:off x="4914693" y="6479349"/>
            <a:ext cx="5861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http://www2.hawaii.edu/~tmandel/papers/CRCBurst.pdf</a:t>
            </a:r>
          </a:p>
        </p:txBody>
      </p:sp>
    </p:spTree>
    <p:extLst>
      <p:ext uri="{BB962C8B-B14F-4D97-AF65-F5344CB8AC3E}">
        <p14:creationId xmlns:p14="http://schemas.microsoft.com/office/powerpoint/2010/main" val="248488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340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CRC 16 CCITT Software Implementation and Error Detection </vt:lpstr>
      <vt:lpstr>Generate CRC values</vt:lpstr>
      <vt:lpstr>Generate Random Strings</vt:lpstr>
      <vt:lpstr>Generate All Possible Errors</vt:lpstr>
      <vt:lpstr>Test Results (Single Random Message Errors)</vt:lpstr>
      <vt:lpstr>Test Results (Random CRC Errors)</vt:lpstr>
      <vt:lpstr>Test Results (Burst Random Message Errors)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CRC 16 CCITT Software Implementation and Error Detection</dc:title>
  <dc:creator>Angel Solis</dc:creator>
  <cp:lastModifiedBy>Angel Solis</cp:lastModifiedBy>
  <cp:revision>21</cp:revision>
  <dcterms:created xsi:type="dcterms:W3CDTF">2018-04-24T03:04:17Z</dcterms:created>
  <dcterms:modified xsi:type="dcterms:W3CDTF">2018-04-24T04:25:35Z</dcterms:modified>
</cp:coreProperties>
</file>