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4BCF81-5BB4-481C-BEB5-EFB2EE2BD4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F74DEDA-12DF-4406-9DD8-61AD03535A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C4455BA1-20EC-4A2D-B0DF-6326E3629C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2FD8BB-A93E-462C-93BC-30F138ABA5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9EFB7E-0F5B-43D7-9801-BC31ECE403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25EA86D-9243-4B45-8391-9AB2A6BD8B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5724D6D-F634-495D-82DD-175804D8D4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73B077C-3CEC-4DB7-A88B-AA86B6F5D2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9EF590A-3A89-41D9-9D9A-0443DFD156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69FF90A-1A9C-44F0-85AA-5403393E34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448EC16-754C-400D-B585-235FA079F4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CEF9BE3-FBD9-434C-B344-BC6FF303DC7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D06E7C7-59D2-4E8A-A83E-83228C4A3E1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6830A85-3461-4085-9566-44A02BF72D5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C7CAA2C-8894-4AE5-A746-17C17BD370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C7C478D-D84A-4438-A759-935D2D23851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06E84D-EA0C-4A69-829D-729EB603B97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AD361FD-4237-474A-8BCA-E9A44C3EFD6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1A2F171-5014-4DCF-8E8A-61F6703482E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0241F98-8230-47F3-AE8B-C983B54EEFF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05CFC5A-B6BA-428B-B35B-248A92A1016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25E941-F4A0-4017-BCA2-9070DA7F21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154360"/>
                </a:solidFill>
                <a:latin typeface="Calibri"/>
              </a:rPr>
              <a:t>📚 </a:t>
            </a:r>
            <a:r>
              <a:rPr b="1" lang="en-US" sz="4400" spc="-1" strike="noStrike">
                <a:solidFill>
                  <a:srgbClr val="154360"/>
                </a:solidFill>
                <a:latin typeface="Calibri"/>
              </a:rPr>
              <a:t>AngelReads: Plataforma E-commerce de Libros Gratuitos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2980b9"/>
                </a:solidFill>
                <a:latin typeface="Calibri"/>
              </a:rPr>
              <a:t>Democratizando el Acceso al Conocimiento a través de la Innovación Digital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📈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Estrategia de Marketing y Crecimiento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Marketing de Contenido: Blog educativo con consejos de estudio y recomendaciones de libros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Redes Sociales: Presencia activa en Twitter, LinkedIn y grupos educativos de Facebook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Optimización SEO: Dirigir palabras clave de cola larga relacionadas con recursos educativos gratuitos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Construcción de Comunidad: Asociarse con organizaciones estudiantiles y grupos de estudio en línea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Asociaciones con Influencers: Colaborar con educadores e influencers académicos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Email Marketing: Boletín semanal con recomendaciones curadas de libros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"/>
          <p:cNvSpPr/>
          <p:nvPr/>
        </p:nvSpPr>
        <p:spPr>
          <a:xfrm>
            <a:off x="2101320" y="274320"/>
            <a:ext cx="49406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🏆 </a:t>
            </a: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Ventaja Competitiva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2"/>
          <p:cNvSpPr/>
          <p:nvPr/>
        </p:nvSpPr>
        <p:spPr>
          <a:xfrm>
            <a:off x="96840" y="1188720"/>
            <a:ext cx="4561200" cy="22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27ae60"/>
                </a:solidFill>
                <a:latin typeface="Calibri"/>
              </a:rPr>
              <a:t>Nuestras Fortalezas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Contenido curado de calidad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Sistema de reseñas de expertos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Motor de recomendaciones avanzado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Calificaciones impulsadas por la comunidad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Diseño centrado en accesibilidad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Modelo de ingresos éticos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4546080" y="1188720"/>
            <a:ext cx="4440600" cy="22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400" spc="-1" strike="noStrike">
                <a:solidFill>
                  <a:srgbClr val="e67e22"/>
                </a:solidFill>
                <a:latin typeface="Calibri"/>
              </a:rPr>
              <a:t>Diferenciadores de Mercado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Enfoque en contenido educativo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Proceso de curación profesional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Soporte multiidioma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Características de aprendizaje social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Sourcing transparente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Experiencia de lectura sin anuncios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🎯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Misión y Visión del Proyecto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Misión: Hacer que el contenido educativo de alta calidad sea accesible gratuitamente para todos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Visión: Crear la plataforma curada más grande del mundo para libros digitales gratuitos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Objetivo: Estudiantes, investigadores, profesionales y aprendices de por vida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Impacto: Cerrar la brecha digital en recursos educativos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Sostenibilidad: Ingresos a través de publicidad ética y patrocinios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📊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Análisis del Problema de Mercado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Desigualdad educativa: 60% de estudiantes carecen de acceso a libros de texto de calidad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Altos costos: Los precios de libros de texto han aumentado 812% desde 1978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Fragmentación digital: Libros gratuitos dispersos en múltiples plataformas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Preocupaciones de calidad: Falta de curación y sistemas de reseñas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Desafíos de descubrimiento: Los usuarios luchan por encontrar contenido relevante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Barreras idiomáticas: Recursos educativos multilingües limitados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💡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Nuestra Solución Innovadora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Plataforma centralizada que agrega libros gratuitos de fuentes verificadas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Sistema de curación avanzado con reseñas de expertos y calificaciones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Motor de recomendaciones impulsado por IA para descubrimiento personalizado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Aseguramiento de calidad impulsado por la comunidad a través de comentarios de usuarios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Soporte multiidioma con capacidades de traducción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Diseño accesible siguiendo las pautas WCAG 2.1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1"/>
          <p:cNvSpPr/>
          <p:nvPr/>
        </p:nvSpPr>
        <p:spPr>
          <a:xfrm>
            <a:off x="58680" y="274320"/>
            <a:ext cx="902664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000" spc="-1" strike="noStrike">
                <a:solidFill>
                  <a:srgbClr val="154360"/>
                </a:solidFill>
                <a:latin typeface="Calibri"/>
              </a:rPr>
              <a:t>🚀 </a:t>
            </a:r>
            <a:r>
              <a:rPr b="1" lang="en-US" sz="3000" spc="-1" strike="noStrike">
                <a:solidFill>
                  <a:srgbClr val="154360"/>
                </a:solidFill>
                <a:latin typeface="Calibri"/>
              </a:rPr>
              <a:t>Características Principales de la Plataforma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2"/>
          <p:cNvSpPr/>
          <p:nvPr/>
        </p:nvSpPr>
        <p:spPr>
          <a:xfrm>
            <a:off x="1364040" y="1122840"/>
            <a:ext cx="613692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Búsqueda Inteligente y Descubrimiento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3"/>
          <p:cNvSpPr/>
          <p:nvPr/>
        </p:nvSpPr>
        <p:spPr>
          <a:xfrm>
            <a:off x="1309680" y="1547640"/>
            <a:ext cx="65653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Búsqueda avanzada con filtros por materia, nivel, idioma y formato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4"/>
          <p:cNvSpPr/>
          <p:nvPr/>
        </p:nvSpPr>
        <p:spPr>
          <a:xfrm>
            <a:off x="1913760" y="1964520"/>
            <a:ext cx="50364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Sistema de Reseñas de Expertos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5"/>
          <p:cNvSpPr/>
          <p:nvPr/>
        </p:nvSpPr>
        <p:spPr>
          <a:xfrm>
            <a:off x="464760" y="2409840"/>
            <a:ext cx="817164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Bibliotecarios profesionales y educadores proporcionan reseñas detalladas de libros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6"/>
          <p:cNvSpPr/>
          <p:nvPr/>
        </p:nvSpPr>
        <p:spPr>
          <a:xfrm>
            <a:off x="1586520" y="2805840"/>
            <a:ext cx="569196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Sistema de Calificación de 5 Estrellas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7"/>
          <p:cNvSpPr/>
          <p:nvPr/>
        </p:nvSpPr>
        <p:spPr>
          <a:xfrm>
            <a:off x="42840" y="3200400"/>
            <a:ext cx="9101160" cy="3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500" spc="-1" strike="noStrike">
                <a:solidFill>
                  <a:srgbClr val="34495e"/>
                </a:solidFill>
                <a:latin typeface="Calibri"/>
              </a:rPr>
              <a:t>Calificaciones impulsadas por la comunidad ayudan a los usuarios a identificar contenido de calidad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8"/>
          <p:cNvSpPr/>
          <p:nvPr/>
        </p:nvSpPr>
        <p:spPr>
          <a:xfrm>
            <a:off x="1793520" y="3646800"/>
            <a:ext cx="52772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Recomendaciones Personalizadas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9"/>
          <p:cNvSpPr/>
          <p:nvPr/>
        </p:nvSpPr>
        <p:spPr>
          <a:xfrm>
            <a:off x="755280" y="4010040"/>
            <a:ext cx="75909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Algoritmos de IA sugieren libros basados en historial de lectura y preferencias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10"/>
          <p:cNvSpPr/>
          <p:nvPr/>
        </p:nvSpPr>
        <p:spPr>
          <a:xfrm>
            <a:off x="1988280" y="4488120"/>
            <a:ext cx="48888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Listas de Lectura y Colecciones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11"/>
          <p:cNvSpPr/>
          <p:nvPr/>
        </p:nvSpPr>
        <p:spPr>
          <a:xfrm>
            <a:off x="1216080" y="4924440"/>
            <a:ext cx="66690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Los usuarios pueden crear y compartir colecciones curadas de libros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2"/>
          <p:cNvSpPr/>
          <p:nvPr/>
        </p:nvSpPr>
        <p:spPr>
          <a:xfrm>
            <a:off x="2505600" y="5329800"/>
            <a:ext cx="385380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🔹 </a:t>
            </a:r>
            <a:r>
              <a:rPr b="1" lang="en-US" sz="2200" spc="-1" strike="noStrike">
                <a:solidFill>
                  <a:srgbClr val="2980b9"/>
                </a:solidFill>
                <a:latin typeface="Calibri"/>
              </a:rPr>
              <a:t>Características Sociales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13"/>
          <p:cNvSpPr/>
          <p:nvPr/>
        </p:nvSpPr>
        <p:spPr>
          <a:xfrm>
            <a:off x="1721520" y="5715000"/>
            <a:ext cx="56584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Clubes de lectura, foros de discusión y desafíos de lectura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💰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Modelo de Negocio Sostenible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Ingresos Principales: Publicidad contextual relevante al contenido educativo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Contenido Patrocinado: Instituciones educativas y editoriales patrocinan recomendaciones de libros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Características Premium: Analíticas avanzadas y listas de lectura ilimitadas ($5/mes)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Asociaciones Corporativas: Soluciones B2B para escuelas y bibliotecas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Marketing de Afiliados: Asociaciones éticas con servicios educativos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Donaciones: Contribuciones opcionales de usuarios para apoyar el desarrollo de la plataforma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👤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Jornada de Experiencia del Usuario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1. Descubrimiento: Los usuarios llegan a la página de inicio con libros populares y categorías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2. Búsqueda: Búsqueda avanzada con autocompletado inteligente y filtros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3. Evaluación: Ver detalles del libro, reseñas de expertos y calificaciones de la comunidad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4. Acceso: Acceso con un clic a libros gratuitos de fuentes verificadas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5. Participación: Calificar libros, escribir reseñas y unirse a discusiones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6. Personalización: Recibir recomendaciones personalizadas y listas de lectura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✅ </a:t>
            </a:r>
            <a:r>
              <a:rPr b="1" lang="en-US" sz="3600" spc="-1" strike="noStrike">
                <a:solidFill>
                  <a:srgbClr val="154360"/>
                </a:solidFill>
                <a:latin typeface="Calibri"/>
              </a:rPr>
              <a:t>Marco de Aseguramiento de Calidad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Verificación de Fuentes: Solo libros de fuentes legítimas y que cumplen con derechos de autor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Curación de Expertos: Bibliotecarios profesionales revisan todas las adiciones de libros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Moderación Comunitaria: Contenido reportado por usuarios revisado dentro de 24 horas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Escaneo Automatizado: Herramientas de IA detectan contenido potencialmente dañino o inapropiado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Pruebas de Accesibilidad: Todos los libros probados para compatibilidad con lectores de pantalla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spcAft>
                <a:spcPts val="799"/>
              </a:spcAft>
              <a:buClr>
                <a:srgbClr val="34495e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4495e"/>
                </a:solidFill>
                <a:latin typeface="Calibri"/>
              </a:rPr>
              <a:t>Auditorías Regulares: Revisiones mensuales de calidad y detección de enlaces rotos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"/>
          <p:cNvSpPr/>
          <p:nvPr/>
        </p:nvSpPr>
        <p:spPr>
          <a:xfrm>
            <a:off x="993600" y="274320"/>
            <a:ext cx="71564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💼 </a:t>
            </a:r>
            <a:r>
              <a:rPr b="1" lang="en-US" sz="3200" spc="-1" strike="noStrike">
                <a:solidFill>
                  <a:srgbClr val="154360"/>
                </a:solidFill>
                <a:latin typeface="Calibri"/>
              </a:rPr>
              <a:t>Análisis de Fuentes de Ingresos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"/>
          <p:cNvSpPr/>
          <p:nvPr/>
        </p:nvSpPr>
        <p:spPr>
          <a:xfrm>
            <a:off x="-60840" y="1188720"/>
            <a:ext cx="487656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27ae60"/>
                </a:solidFill>
                <a:latin typeface="Calibri"/>
              </a:rPr>
              <a:t>Fuentes de Ingresos Principales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Publicidad en pantalla (70% de ingresos)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Recomendaciones de libros patrocinadas (20%)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Suscripciones premium (8%)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✓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Asociaciones corporativas (2%)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3"/>
          <p:cNvSpPr/>
          <p:nvPr/>
        </p:nvSpPr>
        <p:spPr>
          <a:xfrm>
            <a:off x="4696920" y="1188720"/>
            <a:ext cx="4138920" cy="162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2200" spc="-1" strike="noStrike">
                <a:solidFill>
                  <a:srgbClr val="e67e22"/>
                </a:solidFill>
                <a:latin typeface="Calibri"/>
              </a:rPr>
              <a:t>Estrategias de Crecimiento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Expandir a instituciones académicas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Desarrollar aplicaciones móviles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Agregar soporte para audiolibros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Aft>
                <a:spcPts val="601"/>
              </a:spcAft>
            </a:pP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⚠ </a:t>
            </a:r>
            <a:r>
              <a:rPr b="0" lang="en-US" sz="1600" spc="-1" strike="noStrike">
                <a:solidFill>
                  <a:srgbClr val="34495e"/>
                </a:solidFill>
                <a:latin typeface="Calibri"/>
              </a:rPr>
              <a:t>Expansión a mercados internacionales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2025-07-05T06:48:10Z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