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D86A936-9C1D-477C-9EDE-F5D8A4A386D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8C82949B-0388-4F5A-9AFF-D45022ADE28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BD19D4F7-C5CE-4E5C-81D0-9C4D89C25F1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4307832-7262-4221-BE51-395725F6C92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62047C7-02D5-4477-931C-AABD90BB758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75D3182-87E8-4460-9D7F-5E6B255008B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DE93175-A4F7-4036-BF5A-015A0178A05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C0772315-4AF3-49A1-9B0F-E99125D5478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001944A3-920E-4E59-B804-B023F9F8A6D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87B29D32-2568-4320-A753-2CB2B72ECCC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0CAC3203-F4D3-4193-9F93-4491A86F709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84C7CA23-CD3F-4BA1-BA4F-CD626AD6972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ftr" idx="28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ldNum" idx="29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C351789D-CD7F-4335-BD1A-68DAF7F953D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30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ftr" idx="3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ldNum" idx="3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C566D792-3F81-48D0-85DF-6BEF4C8590A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dt" idx="3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6D2E5DEC-E9AF-46F5-A9BF-7DA66F3B0E9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ftr" idx="7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ldNum" idx="8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E385AD66-79ED-4D31-A250-350B44FEC08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9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ftr" idx="10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7211B1B5-FD29-4B8D-B45F-33A9EDC7072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dt" idx="12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ftr" idx="13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ldNum" idx="14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AF10E450-2A0E-450F-89B4-0E8437DB7DF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5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6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7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7031C542-95B7-4A35-B426-BCA3D2208FD2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6"/>
          <p:cNvSpPr>
            <a:spLocks noGrp="1"/>
          </p:cNvSpPr>
          <p:nvPr>
            <p:ph type="dt" idx="18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ftr" idx="19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sldNum" idx="20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5527D107-804D-40DE-AD5A-4CFED4CDEA6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dt" idx="21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ftr" idx="22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sldNum" idx="23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828A6818-1340-4829-96F8-C6AD6BAF14BC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dt" idx="24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ftr" idx="25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ldNum" idx="26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627691DA-1317-4D13-8EC6-E95C727555F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 idx="27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154360"/>
                </a:solidFill>
                <a:latin typeface="Calibri"/>
              </a:rPr>
              <a:t>📚 </a:t>
            </a:r>
            <a:r>
              <a:rPr b="1" lang="en-US" sz="4400" spc="-1" strike="noStrike">
                <a:solidFill>
                  <a:srgbClr val="154360"/>
                </a:solidFill>
                <a:latin typeface="Calibri"/>
              </a:rPr>
              <a:t>AngelReads: Plataforma E-commerce de Libros Gratuitos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4572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2980b9"/>
                </a:solidFill>
                <a:latin typeface="Calibri"/>
              </a:rPr>
              <a:t>Democratizando el Acceso al Conocimiento a través de la Innovación Digital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154360"/>
                </a:solidFill>
                <a:latin typeface="Calibri"/>
              </a:rPr>
              <a:t>📈 </a:t>
            </a:r>
            <a:r>
              <a:rPr b="1" lang="en-US" sz="3600" spc="-1" strike="noStrike">
                <a:solidFill>
                  <a:srgbClr val="154360"/>
                </a:solidFill>
                <a:latin typeface="Calibri"/>
              </a:rPr>
              <a:t>Estrategia de Marketing y Crecimiento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34495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4495e"/>
                </a:solidFill>
                <a:latin typeface="Calibri"/>
              </a:rPr>
              <a:t>Marketing de Contenido: Blog educativo con consejos de estudio y recomendaciones de libros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34495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4495e"/>
                </a:solidFill>
                <a:latin typeface="Calibri"/>
              </a:rPr>
              <a:t>Redes Sociales: Presencia activa en Twitter, LinkedIn y grupos educativos de Facebook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34495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4495e"/>
                </a:solidFill>
                <a:latin typeface="Calibri"/>
              </a:rPr>
              <a:t>Optimización SEO: Dirigir palabras clave de cola larga relacionadas con recursos educativos gratuitos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34495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4495e"/>
                </a:solidFill>
                <a:latin typeface="Calibri"/>
              </a:rPr>
              <a:t>Construcción de Comunidad: Asociarse con organizaciones estudiantiles y grupos de estudio en línea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34495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4495e"/>
                </a:solidFill>
                <a:latin typeface="Calibri"/>
              </a:rPr>
              <a:t>Asociaciones con Influencers: Colaborar con educadores e influencers académicos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34495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4495e"/>
                </a:solidFill>
                <a:latin typeface="Calibri"/>
              </a:rPr>
              <a:t>Email Marketing: Boletín semanal con recomendaciones curadas de libros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1"/>
          <p:cNvSpPr/>
          <p:nvPr/>
        </p:nvSpPr>
        <p:spPr>
          <a:xfrm>
            <a:off x="2789640" y="274320"/>
            <a:ext cx="356616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1" lang="en-US" sz="3200" spc="-1" strike="noStrike">
                <a:solidFill>
                  <a:srgbClr val="154360"/>
                </a:solidFill>
                <a:latin typeface="Calibri"/>
              </a:rPr>
              <a:t>🏆 </a:t>
            </a:r>
            <a:r>
              <a:rPr b="1" lang="en-US" sz="3200" spc="-1" strike="noStrike">
                <a:solidFill>
                  <a:srgbClr val="154360"/>
                </a:solidFill>
                <a:latin typeface="Calibri"/>
              </a:rPr>
              <a:t>En conclusion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TextBox 2"/>
          <p:cNvSpPr/>
          <p:nvPr/>
        </p:nvSpPr>
        <p:spPr>
          <a:xfrm>
            <a:off x="96840" y="1188720"/>
            <a:ext cx="4561200" cy="22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2400" spc="-1" strike="noStrike">
                <a:solidFill>
                  <a:srgbClr val="27ae60"/>
                </a:solidFill>
                <a:latin typeface="Calibri"/>
              </a:rPr>
              <a:t>Nuestras Fortalezas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34495e"/>
                </a:solidFill>
                <a:latin typeface="Calibri"/>
              </a:rPr>
              <a:t>✓ </a:t>
            </a:r>
            <a:r>
              <a:rPr b="0" lang="en-US" sz="1600" spc="-1" strike="noStrike">
                <a:solidFill>
                  <a:srgbClr val="34495e"/>
                </a:solidFill>
                <a:latin typeface="Calibri"/>
              </a:rPr>
              <a:t>Contenido curado de calidad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34495e"/>
                </a:solidFill>
                <a:latin typeface="Calibri"/>
              </a:rPr>
              <a:t>✓ </a:t>
            </a:r>
            <a:r>
              <a:rPr b="0" lang="en-US" sz="1600" spc="-1" strike="noStrike">
                <a:solidFill>
                  <a:srgbClr val="34495e"/>
                </a:solidFill>
                <a:latin typeface="Calibri"/>
              </a:rPr>
              <a:t>Sistema de reseñas de expertos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34495e"/>
                </a:solidFill>
                <a:latin typeface="Calibri"/>
              </a:rPr>
              <a:t>✓ </a:t>
            </a:r>
            <a:r>
              <a:rPr b="0" lang="en-US" sz="1600" spc="-1" strike="noStrike">
                <a:solidFill>
                  <a:srgbClr val="34495e"/>
                </a:solidFill>
                <a:latin typeface="Calibri"/>
              </a:rPr>
              <a:t>Motor de recomendaciones avanzado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34495e"/>
                </a:solidFill>
                <a:latin typeface="Calibri"/>
              </a:rPr>
              <a:t>✓ </a:t>
            </a:r>
            <a:r>
              <a:rPr b="0" lang="en-US" sz="1600" spc="-1" strike="noStrike">
                <a:solidFill>
                  <a:srgbClr val="34495e"/>
                </a:solidFill>
                <a:latin typeface="Calibri"/>
              </a:rPr>
              <a:t>Calificaciones impulsadas por la comunidad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34495e"/>
                </a:solidFill>
                <a:latin typeface="Calibri"/>
              </a:rPr>
              <a:t>✓ </a:t>
            </a:r>
            <a:r>
              <a:rPr b="0" lang="en-US" sz="1600" spc="-1" strike="noStrike">
                <a:solidFill>
                  <a:srgbClr val="34495e"/>
                </a:solidFill>
                <a:latin typeface="Calibri"/>
              </a:rPr>
              <a:t>Diseño centrado en accesibilidad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34495e"/>
                </a:solidFill>
                <a:latin typeface="Calibri"/>
              </a:rPr>
              <a:t>✓ </a:t>
            </a:r>
            <a:r>
              <a:rPr b="0" lang="en-US" sz="1600" spc="-1" strike="noStrike">
                <a:solidFill>
                  <a:srgbClr val="34495e"/>
                </a:solidFill>
                <a:latin typeface="Calibri"/>
              </a:rPr>
              <a:t>Modelo de ingresos éticos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Box 3"/>
          <p:cNvSpPr/>
          <p:nvPr/>
        </p:nvSpPr>
        <p:spPr>
          <a:xfrm>
            <a:off x="4546080" y="1188720"/>
            <a:ext cx="4440600" cy="22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2400" spc="-1" strike="noStrike">
                <a:solidFill>
                  <a:srgbClr val="e67e22"/>
                </a:solidFill>
                <a:latin typeface="Calibri"/>
              </a:rPr>
              <a:t>Diferenciadores de Mercado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34495e"/>
                </a:solidFill>
                <a:latin typeface="Calibri"/>
              </a:rPr>
              <a:t>⚠ </a:t>
            </a:r>
            <a:r>
              <a:rPr b="0" lang="en-US" sz="1600" spc="-1" strike="noStrike">
                <a:solidFill>
                  <a:srgbClr val="34495e"/>
                </a:solidFill>
                <a:latin typeface="Calibri"/>
              </a:rPr>
              <a:t>Enfoque en contenido educativo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34495e"/>
                </a:solidFill>
                <a:latin typeface="Calibri"/>
              </a:rPr>
              <a:t>⚠ </a:t>
            </a:r>
            <a:r>
              <a:rPr b="0" lang="en-US" sz="1600" spc="-1" strike="noStrike">
                <a:solidFill>
                  <a:srgbClr val="34495e"/>
                </a:solidFill>
                <a:latin typeface="Calibri"/>
              </a:rPr>
              <a:t>Proceso de curación profesional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34495e"/>
                </a:solidFill>
                <a:latin typeface="Calibri"/>
              </a:rPr>
              <a:t>⚠ </a:t>
            </a:r>
            <a:r>
              <a:rPr b="0" lang="en-US" sz="1600" spc="-1" strike="noStrike">
                <a:solidFill>
                  <a:srgbClr val="34495e"/>
                </a:solidFill>
                <a:latin typeface="Calibri"/>
              </a:rPr>
              <a:t>Soporte multiidioma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34495e"/>
                </a:solidFill>
                <a:latin typeface="Calibri"/>
              </a:rPr>
              <a:t>⚠ </a:t>
            </a:r>
            <a:r>
              <a:rPr b="0" lang="en-US" sz="1600" spc="-1" strike="noStrike">
                <a:solidFill>
                  <a:srgbClr val="34495e"/>
                </a:solidFill>
                <a:latin typeface="Calibri"/>
              </a:rPr>
              <a:t>Características de aprendizaje social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34495e"/>
                </a:solidFill>
                <a:latin typeface="Calibri"/>
              </a:rPr>
              <a:t>⚠ </a:t>
            </a:r>
            <a:r>
              <a:rPr b="0" lang="en-US" sz="1600" spc="-1" strike="noStrike">
                <a:solidFill>
                  <a:srgbClr val="34495e"/>
                </a:solidFill>
                <a:latin typeface="Calibri"/>
              </a:rPr>
              <a:t>Sourcing transparente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34495e"/>
                </a:solidFill>
                <a:latin typeface="Calibri"/>
              </a:rPr>
              <a:t>⚠ </a:t>
            </a:r>
            <a:r>
              <a:rPr b="0" lang="en-US" sz="1600" spc="-1" strike="noStrike">
                <a:solidFill>
                  <a:srgbClr val="34495e"/>
                </a:solidFill>
                <a:latin typeface="Calibri"/>
              </a:rPr>
              <a:t>Experiencia de lectura sin anuncios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154360"/>
                </a:solidFill>
                <a:latin typeface="Calibri"/>
              </a:rPr>
              <a:t>🎯 </a:t>
            </a:r>
            <a:r>
              <a:rPr b="1" lang="en-US" sz="3600" spc="-1" strike="noStrike">
                <a:solidFill>
                  <a:srgbClr val="154360"/>
                </a:solidFill>
                <a:latin typeface="Calibri"/>
              </a:rPr>
              <a:t>Introduccion y objetivos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34495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4495e"/>
                </a:solidFill>
                <a:latin typeface="Calibri"/>
              </a:rPr>
              <a:t>Misión: Hacer que el contenido educativo de alta calidad sea accesible gratuitamente para todos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34495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4495e"/>
                </a:solidFill>
                <a:latin typeface="Calibri"/>
              </a:rPr>
              <a:t>Visión: Crear la plataforma curada más grande del mundo para libros digitales gratuitos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34495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4495e"/>
                </a:solidFill>
                <a:latin typeface="Calibri"/>
              </a:rPr>
              <a:t>Objetivo: Estudiantes, investigadores, profesionales y aprendices de por vida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34495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4495e"/>
                </a:solidFill>
                <a:latin typeface="Calibri"/>
              </a:rPr>
              <a:t>Impacto: Cerrar la brecha digital en recursos educativos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34495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4495e"/>
                </a:solidFill>
                <a:latin typeface="Calibri"/>
              </a:rPr>
              <a:t>Sostenibilidad: Ingresos a través de publicidad ética y patrocinios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154360"/>
                </a:solidFill>
                <a:latin typeface="Calibri"/>
              </a:rPr>
              <a:t>📊 </a:t>
            </a:r>
            <a:r>
              <a:rPr b="1" lang="en-US" sz="3600" spc="-1" strike="noStrike">
                <a:solidFill>
                  <a:srgbClr val="154360"/>
                </a:solidFill>
                <a:latin typeface="Calibri"/>
              </a:rPr>
              <a:t>Análisis del Problema de Mercado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34495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4495e"/>
                </a:solidFill>
                <a:latin typeface="Calibri"/>
              </a:rPr>
              <a:t>Desigualdad educativa: 60% de estudiantes carecen de acceso a libros de texto de calidad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34495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4495e"/>
                </a:solidFill>
                <a:latin typeface="Calibri"/>
              </a:rPr>
              <a:t>Altos costos: Los precios de libros de texto han aumentado 812% desde 1978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34495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4495e"/>
                </a:solidFill>
                <a:latin typeface="Calibri"/>
              </a:rPr>
              <a:t>Fragmentación digital: Libros gratuitos dispersos en múltiples plataformas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34495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4495e"/>
                </a:solidFill>
                <a:latin typeface="Calibri"/>
              </a:rPr>
              <a:t>Preocupaciones de calidad: Falta de curación y sistemas de reseñas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34495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4495e"/>
                </a:solidFill>
                <a:latin typeface="Calibri"/>
              </a:rPr>
              <a:t>Desafíos de descubrimiento: Los usuarios luchan por encontrar contenido relevante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34495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4495e"/>
                </a:solidFill>
                <a:latin typeface="Calibri"/>
              </a:rPr>
              <a:t>Barreras idiomáticas: Recursos educativos multilingües limitados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154360"/>
                </a:solidFill>
                <a:latin typeface="Calibri"/>
              </a:rPr>
              <a:t>💡 </a:t>
            </a:r>
            <a:r>
              <a:rPr b="1" lang="en-US" sz="3600" spc="-1" strike="noStrike">
                <a:solidFill>
                  <a:srgbClr val="154360"/>
                </a:solidFill>
                <a:latin typeface="Calibri"/>
              </a:rPr>
              <a:t>Nuestra Solución Innovadora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34495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4495e"/>
                </a:solidFill>
                <a:latin typeface="Calibri"/>
              </a:rPr>
              <a:t>Plataforma centralizada que agrega libros gratuitos de fuentes verificadas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34495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4495e"/>
                </a:solidFill>
                <a:latin typeface="Calibri"/>
              </a:rPr>
              <a:t>Sistema de curación avanzado con reseñas de expertos y calificaciones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34495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4495e"/>
                </a:solidFill>
                <a:latin typeface="Calibri"/>
              </a:rPr>
              <a:t>Motor de recomendaciones impulsado por IA para descubrimiento personalizado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34495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4495e"/>
                </a:solidFill>
                <a:latin typeface="Calibri"/>
              </a:rPr>
              <a:t>Aseguramiento de calidad impulsado por la comunidad a través de comentarios de usuarios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34495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4495e"/>
                </a:solidFill>
                <a:latin typeface="Calibri"/>
              </a:rPr>
              <a:t>Soporte multiidioma con capacidades de traducción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34495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4495e"/>
                </a:solidFill>
                <a:latin typeface="Calibri"/>
              </a:rPr>
              <a:t>Diseño accesible siguiendo las pautas WCAG 2.1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1"/>
          <p:cNvSpPr/>
          <p:nvPr/>
        </p:nvSpPr>
        <p:spPr>
          <a:xfrm>
            <a:off x="58680" y="274320"/>
            <a:ext cx="9026280" cy="5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1" lang="en-US" sz="3000" spc="-1" strike="noStrike">
                <a:solidFill>
                  <a:srgbClr val="154360"/>
                </a:solidFill>
                <a:latin typeface="Calibri"/>
              </a:rPr>
              <a:t>🚀 </a:t>
            </a:r>
            <a:r>
              <a:rPr b="1" lang="en-US" sz="3000" spc="-1" strike="noStrike">
                <a:solidFill>
                  <a:srgbClr val="154360"/>
                </a:solidFill>
                <a:latin typeface="Calibri"/>
              </a:rPr>
              <a:t>Características Principales de la Plataforma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TextBox 2"/>
          <p:cNvSpPr/>
          <p:nvPr/>
        </p:nvSpPr>
        <p:spPr>
          <a:xfrm>
            <a:off x="1364040" y="1122840"/>
            <a:ext cx="613692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2200" spc="-1" strike="noStrike">
                <a:solidFill>
                  <a:srgbClr val="2980b9"/>
                </a:solidFill>
                <a:latin typeface="Calibri"/>
              </a:rPr>
              <a:t>🔹 </a:t>
            </a:r>
            <a:r>
              <a:rPr b="1" lang="en-US" sz="2200" spc="-1" strike="noStrike">
                <a:solidFill>
                  <a:srgbClr val="2980b9"/>
                </a:solidFill>
                <a:latin typeface="Calibri"/>
              </a:rPr>
              <a:t>Búsqueda Inteligente y Descubrimiento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TextBox 3"/>
          <p:cNvSpPr/>
          <p:nvPr/>
        </p:nvSpPr>
        <p:spPr>
          <a:xfrm>
            <a:off x="1309680" y="1547640"/>
            <a:ext cx="656532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rgbClr val="34495e"/>
                </a:solidFill>
                <a:latin typeface="Calibri"/>
              </a:rPr>
              <a:t>Búsqueda avanzada con filtros por materia, nivel, idioma y formato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TextBox 4"/>
          <p:cNvSpPr/>
          <p:nvPr/>
        </p:nvSpPr>
        <p:spPr>
          <a:xfrm>
            <a:off x="1913760" y="1964520"/>
            <a:ext cx="503640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2200" spc="-1" strike="noStrike">
                <a:solidFill>
                  <a:srgbClr val="2980b9"/>
                </a:solidFill>
                <a:latin typeface="Calibri"/>
              </a:rPr>
              <a:t>🔹 </a:t>
            </a:r>
            <a:r>
              <a:rPr b="1" lang="en-US" sz="2200" spc="-1" strike="noStrike">
                <a:solidFill>
                  <a:srgbClr val="2980b9"/>
                </a:solidFill>
                <a:latin typeface="Calibri"/>
              </a:rPr>
              <a:t>Sistema de Reseñas de Expertos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TextBox 5"/>
          <p:cNvSpPr/>
          <p:nvPr/>
        </p:nvSpPr>
        <p:spPr>
          <a:xfrm>
            <a:off x="464760" y="2409840"/>
            <a:ext cx="817164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rgbClr val="34495e"/>
                </a:solidFill>
                <a:latin typeface="Calibri"/>
              </a:rPr>
              <a:t>Bibliotecarios profesionales y educadores proporcionan reseñas detalladas de libros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TextBox 6"/>
          <p:cNvSpPr/>
          <p:nvPr/>
        </p:nvSpPr>
        <p:spPr>
          <a:xfrm>
            <a:off x="1586520" y="2805840"/>
            <a:ext cx="569196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2200" spc="-1" strike="noStrike">
                <a:solidFill>
                  <a:srgbClr val="2980b9"/>
                </a:solidFill>
                <a:latin typeface="Calibri"/>
              </a:rPr>
              <a:t>🔹 </a:t>
            </a:r>
            <a:r>
              <a:rPr b="1" lang="en-US" sz="2200" spc="-1" strike="noStrike">
                <a:solidFill>
                  <a:srgbClr val="2980b9"/>
                </a:solidFill>
                <a:latin typeface="Calibri"/>
              </a:rPr>
              <a:t>Sistema de Calificación de 5 Estrellas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TextBox 7"/>
          <p:cNvSpPr/>
          <p:nvPr/>
        </p:nvSpPr>
        <p:spPr>
          <a:xfrm>
            <a:off x="42840" y="3200400"/>
            <a:ext cx="9100800" cy="31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500" spc="-1" strike="noStrike">
                <a:solidFill>
                  <a:srgbClr val="34495e"/>
                </a:solidFill>
                <a:latin typeface="Calibri"/>
              </a:rPr>
              <a:t>Calificaciones impulsadas por la comunidad ayudan a los usuarios a identificar contenido de calidad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TextBox 8"/>
          <p:cNvSpPr/>
          <p:nvPr/>
        </p:nvSpPr>
        <p:spPr>
          <a:xfrm>
            <a:off x="1793520" y="3646800"/>
            <a:ext cx="527724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2200" spc="-1" strike="noStrike">
                <a:solidFill>
                  <a:srgbClr val="2980b9"/>
                </a:solidFill>
                <a:latin typeface="Calibri"/>
              </a:rPr>
              <a:t>🔹 </a:t>
            </a:r>
            <a:r>
              <a:rPr b="1" lang="en-US" sz="2200" spc="-1" strike="noStrike">
                <a:solidFill>
                  <a:srgbClr val="2980b9"/>
                </a:solidFill>
                <a:latin typeface="Calibri"/>
              </a:rPr>
              <a:t>Recomendaciones Personalizadas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TextBox 9"/>
          <p:cNvSpPr/>
          <p:nvPr/>
        </p:nvSpPr>
        <p:spPr>
          <a:xfrm>
            <a:off x="755280" y="4010040"/>
            <a:ext cx="759096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rgbClr val="34495e"/>
                </a:solidFill>
                <a:latin typeface="Calibri"/>
              </a:rPr>
              <a:t>Algoritmos de IA sugieren libros basados en historial de lectura y preferencias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1988280" y="4488120"/>
            <a:ext cx="488880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2200" spc="-1" strike="noStrike">
                <a:solidFill>
                  <a:srgbClr val="2980b9"/>
                </a:solidFill>
                <a:latin typeface="Calibri"/>
              </a:rPr>
              <a:t>🔹 </a:t>
            </a:r>
            <a:r>
              <a:rPr b="1" lang="en-US" sz="2200" spc="-1" strike="noStrike">
                <a:solidFill>
                  <a:srgbClr val="2980b9"/>
                </a:solidFill>
                <a:latin typeface="Calibri"/>
              </a:rPr>
              <a:t>Listas de Lectura y Colecciones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TextBox 11"/>
          <p:cNvSpPr/>
          <p:nvPr/>
        </p:nvSpPr>
        <p:spPr>
          <a:xfrm>
            <a:off x="1216080" y="4924440"/>
            <a:ext cx="666900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rgbClr val="34495e"/>
                </a:solidFill>
                <a:latin typeface="Calibri"/>
              </a:rPr>
              <a:t>Los usuarios pueden crear y compartir colecciones curadas de libros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TextBox 12"/>
          <p:cNvSpPr/>
          <p:nvPr/>
        </p:nvSpPr>
        <p:spPr>
          <a:xfrm>
            <a:off x="2505600" y="5329800"/>
            <a:ext cx="385380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2200" spc="-1" strike="noStrike">
                <a:solidFill>
                  <a:srgbClr val="2980b9"/>
                </a:solidFill>
                <a:latin typeface="Calibri"/>
              </a:rPr>
              <a:t>🔹 </a:t>
            </a:r>
            <a:r>
              <a:rPr b="1" lang="en-US" sz="2200" spc="-1" strike="noStrike">
                <a:solidFill>
                  <a:srgbClr val="2980b9"/>
                </a:solidFill>
                <a:latin typeface="Calibri"/>
              </a:rPr>
              <a:t>Características Sociales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TextBox 13"/>
          <p:cNvSpPr/>
          <p:nvPr/>
        </p:nvSpPr>
        <p:spPr>
          <a:xfrm>
            <a:off x="1721520" y="5715000"/>
            <a:ext cx="565848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rgbClr val="34495e"/>
                </a:solidFill>
                <a:latin typeface="Calibri"/>
              </a:rPr>
              <a:t>Clubes de lectura, foros de discusión y desafíos de lectura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154360"/>
                </a:solidFill>
                <a:latin typeface="Calibri"/>
              </a:rPr>
              <a:t>💰 </a:t>
            </a:r>
            <a:r>
              <a:rPr b="1" lang="en-US" sz="3600" spc="-1" strike="noStrike">
                <a:solidFill>
                  <a:srgbClr val="154360"/>
                </a:solidFill>
                <a:latin typeface="Calibri"/>
              </a:rPr>
              <a:t>Modelo de Negocio Sostenible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34495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4495e"/>
                </a:solidFill>
                <a:latin typeface="Calibri"/>
              </a:rPr>
              <a:t>Ingresos Principales: Publicidad contextual relevante al contenido educativo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34495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4495e"/>
                </a:solidFill>
                <a:latin typeface="Calibri"/>
              </a:rPr>
              <a:t>Contenido Patrocinado: Instituciones educativas y editoriales patrocinan recomendaciones de libros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34495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4495e"/>
                </a:solidFill>
                <a:latin typeface="Calibri"/>
              </a:rPr>
              <a:t>Características Premium: Analíticas avanzadas y listas de lectura ilimitadas ($5/mes)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34495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4495e"/>
                </a:solidFill>
                <a:latin typeface="Calibri"/>
              </a:rPr>
              <a:t>Asociaciones Corporativas: Soluciones B2B para escuelas y bibliotecas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34495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4495e"/>
                </a:solidFill>
                <a:latin typeface="Calibri"/>
              </a:rPr>
              <a:t>Marketing de Afiliados: Asociaciones éticas con servicios educativos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34495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4495e"/>
                </a:solidFill>
                <a:latin typeface="Calibri"/>
              </a:rPr>
              <a:t>Donaciones: Contribuciones opcionales de usuarios para apoyar el desarrollo de la plataforma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154360"/>
                </a:solidFill>
                <a:latin typeface="Calibri"/>
              </a:rPr>
              <a:t>👤 </a:t>
            </a:r>
            <a:r>
              <a:rPr b="1" lang="en-US" sz="3600" spc="-1" strike="noStrike">
                <a:solidFill>
                  <a:srgbClr val="154360"/>
                </a:solidFill>
                <a:latin typeface="Calibri"/>
              </a:rPr>
              <a:t>Jornada de Experiencia del Usuario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34495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4495e"/>
                </a:solidFill>
                <a:latin typeface="Calibri"/>
              </a:rPr>
              <a:t>1. Descubrimiento: Los usuarios llegan a la página de inicio con libros populares y categorías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34495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4495e"/>
                </a:solidFill>
                <a:latin typeface="Calibri"/>
              </a:rPr>
              <a:t>2. Búsqueda: Búsqueda avanzada con autocompletado inteligente y filtros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34495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4495e"/>
                </a:solidFill>
                <a:latin typeface="Calibri"/>
              </a:rPr>
              <a:t>3. Evaluación: Ver detalles del libro, reseñas de expertos y calificaciones de la comunidad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34495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4495e"/>
                </a:solidFill>
                <a:latin typeface="Calibri"/>
              </a:rPr>
              <a:t>4. Acceso: Acceso con un clic a libros gratuitos de fuentes verificadas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34495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4495e"/>
                </a:solidFill>
                <a:latin typeface="Calibri"/>
              </a:rPr>
              <a:t>5. Participación: Calificar libros, escribir reseñas y unirse a discusiones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34495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4495e"/>
                </a:solidFill>
                <a:latin typeface="Calibri"/>
              </a:rPr>
              <a:t>6. Personalización: Recibir recomendaciones personalizadas y listas de lectura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154360"/>
                </a:solidFill>
                <a:latin typeface="Calibri"/>
              </a:rPr>
              <a:t>✅ </a:t>
            </a:r>
            <a:r>
              <a:rPr b="1" lang="en-US" sz="3600" spc="-1" strike="noStrike">
                <a:solidFill>
                  <a:srgbClr val="154360"/>
                </a:solidFill>
                <a:latin typeface="Calibri"/>
              </a:rPr>
              <a:t>Marco de Aseguramiento de Calidad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34495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4495e"/>
                </a:solidFill>
                <a:latin typeface="Calibri"/>
              </a:rPr>
              <a:t>Verificación de Fuentes: Solo libros de fuentes legítimas y que cumplen con derechos de autor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34495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4495e"/>
                </a:solidFill>
                <a:latin typeface="Calibri"/>
              </a:rPr>
              <a:t>Curación de Expertos: Bibliotecarios profesionales revisan todas las adiciones de libros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34495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4495e"/>
                </a:solidFill>
                <a:latin typeface="Calibri"/>
              </a:rPr>
              <a:t>Moderación Comunitaria: Contenido reportado por usuarios revisado dentro de 24 horas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34495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4495e"/>
                </a:solidFill>
                <a:latin typeface="Calibri"/>
              </a:rPr>
              <a:t>Escaneo Automatizado: Herramientas de IA detectan contenido potencialmente dañino o inapropiado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34495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4495e"/>
                </a:solidFill>
                <a:latin typeface="Calibri"/>
              </a:rPr>
              <a:t>Pruebas de Accesibilidad: Todos los libros probados para compatibilidad con lectores de pantalla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34495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4495e"/>
                </a:solidFill>
                <a:latin typeface="Calibri"/>
              </a:rPr>
              <a:t>Auditorías Regulares: Revisiones mensuales de calidad y detección de enlaces rotos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1"/>
          <p:cNvSpPr/>
          <p:nvPr/>
        </p:nvSpPr>
        <p:spPr>
          <a:xfrm>
            <a:off x="993600" y="274320"/>
            <a:ext cx="715608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1" lang="en-US" sz="3200" spc="-1" strike="noStrike">
                <a:solidFill>
                  <a:srgbClr val="154360"/>
                </a:solidFill>
                <a:latin typeface="Calibri"/>
              </a:rPr>
              <a:t>💼 </a:t>
            </a:r>
            <a:r>
              <a:rPr b="1" lang="en-US" sz="3200" spc="-1" strike="noStrike">
                <a:solidFill>
                  <a:srgbClr val="154360"/>
                </a:solidFill>
                <a:latin typeface="Calibri"/>
              </a:rPr>
              <a:t>Análisis de Fuentes de Ingresos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Box 2"/>
          <p:cNvSpPr/>
          <p:nvPr/>
        </p:nvSpPr>
        <p:spPr>
          <a:xfrm>
            <a:off x="-60840" y="1188720"/>
            <a:ext cx="4876200" cy="162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2200" spc="-1" strike="noStrike">
                <a:solidFill>
                  <a:srgbClr val="27ae60"/>
                </a:solidFill>
                <a:latin typeface="Calibri"/>
              </a:rPr>
              <a:t>Fuentes de Ingresos Principales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34495e"/>
                </a:solidFill>
                <a:latin typeface="Calibri"/>
              </a:rPr>
              <a:t>✓ </a:t>
            </a:r>
            <a:r>
              <a:rPr b="0" lang="en-US" sz="1600" spc="-1" strike="noStrike">
                <a:solidFill>
                  <a:srgbClr val="34495e"/>
                </a:solidFill>
                <a:latin typeface="Calibri"/>
              </a:rPr>
              <a:t>Publicidad en pantalla (70% de ingresos)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34495e"/>
                </a:solidFill>
                <a:latin typeface="Calibri"/>
              </a:rPr>
              <a:t>✓ </a:t>
            </a:r>
            <a:r>
              <a:rPr b="0" lang="en-US" sz="1600" spc="-1" strike="noStrike">
                <a:solidFill>
                  <a:srgbClr val="34495e"/>
                </a:solidFill>
                <a:latin typeface="Calibri"/>
              </a:rPr>
              <a:t>Recomendaciones de libros patrocinadas (20%)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34495e"/>
                </a:solidFill>
                <a:latin typeface="Calibri"/>
              </a:rPr>
              <a:t>✓ </a:t>
            </a:r>
            <a:r>
              <a:rPr b="0" lang="en-US" sz="1600" spc="-1" strike="noStrike">
                <a:solidFill>
                  <a:srgbClr val="34495e"/>
                </a:solidFill>
                <a:latin typeface="Calibri"/>
              </a:rPr>
              <a:t>Suscripciones premium (8%)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34495e"/>
                </a:solidFill>
                <a:latin typeface="Calibri"/>
              </a:rPr>
              <a:t>✓ </a:t>
            </a:r>
            <a:r>
              <a:rPr b="0" lang="en-US" sz="1600" spc="-1" strike="noStrike">
                <a:solidFill>
                  <a:srgbClr val="34495e"/>
                </a:solidFill>
                <a:latin typeface="Calibri"/>
              </a:rPr>
              <a:t>Asociaciones corporativas (2%)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TextBox 3"/>
          <p:cNvSpPr/>
          <p:nvPr/>
        </p:nvSpPr>
        <p:spPr>
          <a:xfrm>
            <a:off x="4696920" y="1188720"/>
            <a:ext cx="4138560" cy="162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2200" spc="-1" strike="noStrike">
                <a:solidFill>
                  <a:srgbClr val="e67e22"/>
                </a:solidFill>
                <a:latin typeface="Calibri"/>
              </a:rPr>
              <a:t>Estrategias de Crecimiento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34495e"/>
                </a:solidFill>
                <a:latin typeface="Calibri"/>
              </a:rPr>
              <a:t>⚠ </a:t>
            </a:r>
            <a:r>
              <a:rPr b="0" lang="en-US" sz="1600" spc="-1" strike="noStrike">
                <a:solidFill>
                  <a:srgbClr val="34495e"/>
                </a:solidFill>
                <a:latin typeface="Calibri"/>
              </a:rPr>
              <a:t>Expandir a instituciones académicas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34495e"/>
                </a:solidFill>
                <a:latin typeface="Calibri"/>
              </a:rPr>
              <a:t>⚠ </a:t>
            </a:r>
            <a:r>
              <a:rPr b="0" lang="en-US" sz="1600" spc="-1" strike="noStrike">
                <a:solidFill>
                  <a:srgbClr val="34495e"/>
                </a:solidFill>
                <a:latin typeface="Calibri"/>
              </a:rPr>
              <a:t>Desarrollar aplicaciones móviles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34495e"/>
                </a:solidFill>
                <a:latin typeface="Calibri"/>
              </a:rPr>
              <a:t>⚠ </a:t>
            </a:r>
            <a:r>
              <a:rPr b="0" lang="en-US" sz="1600" spc="-1" strike="noStrike">
                <a:solidFill>
                  <a:srgbClr val="34495e"/>
                </a:solidFill>
                <a:latin typeface="Calibri"/>
              </a:rPr>
              <a:t>Agregar soporte para audiolibros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34495e"/>
                </a:solidFill>
                <a:latin typeface="Calibri"/>
              </a:rPr>
              <a:t>⚠ </a:t>
            </a:r>
            <a:r>
              <a:rPr b="0" lang="en-US" sz="1600" spc="-1" strike="noStrike">
                <a:solidFill>
                  <a:srgbClr val="34495e"/>
                </a:solidFill>
                <a:latin typeface="Calibri"/>
              </a:rPr>
              <a:t>Expansión a mercados internacionales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Application>LibreOffice/24.2.7.2$Linux_X86_64 LibreOffice_project/420$Build-2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2025-07-05T06:50:22Z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