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54360"/>
                </a:solidFill>
              </a:defRPr>
            </a:pPr>
            <a:r>
              <a:t>📚 LibraryLink: Plataforma E-commerce de Libros Gratuitos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2980B9"/>
                </a:solidFill>
              </a:defRPr>
            </a:pPr>
            <a:r>
              <a:t>Democratizando el Acceso al Conocimiento a través de la Innovación Digital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54360"/>
                </a:solidFill>
              </a:defRPr>
            </a:pPr>
            <a:r>
              <a:t>📈 Estrategia de Marketing y Crecimiento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Marketing de Contenido: Blog educativo con consejos de estudio y recomendaciones de libros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Redes Sociales: Presencia activa en Twitter, LinkedIn y grupos educativos de Facebook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Optimización SEO: Dirigir palabras clave de cola larga relacionadas con recursos educativos gratuitos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Construcción de Comunidad: Asociarse con organizaciones estudiantiles y grupos de estudio en línea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Asociaciones con Influencers: Colaborar con educadores e influencers académicos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Email Marketing: Boletín semanal con recomendaciones curadas de libros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54360"/>
                </a:solidFill>
              </a:defRPr>
            </a:pPr>
            <a:r>
              <a:t>🏆 Ventaja Competitiva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384048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27AE60"/>
                </a:solidFill>
              </a:defRPr>
            </a:pPr>
            <a:r>
              <a:t>Nuestras Fortalezas</a:t>
            </a:r>
          </a:p>
          <a:p>
            <a:pPr>
              <a:spcAft>
                <a:spcPts val="600"/>
              </a:spcAft>
              <a:defRPr sz="1600">
                <a:solidFill>
                  <a:srgbClr val="34495E"/>
                </a:solidFill>
              </a:defRPr>
            </a:pPr>
            <a:r>
              <a:t>✓ Contenido curado de calidad</a:t>
            </a:r>
          </a:p>
          <a:p>
            <a:pPr>
              <a:spcAft>
                <a:spcPts val="600"/>
              </a:spcAft>
              <a:defRPr sz="1600">
                <a:solidFill>
                  <a:srgbClr val="34495E"/>
                </a:solidFill>
              </a:defRPr>
            </a:pPr>
            <a:r>
              <a:t>✓ Sistema de reseñas de expertos</a:t>
            </a:r>
          </a:p>
          <a:p>
            <a:pPr>
              <a:spcAft>
                <a:spcPts val="600"/>
              </a:spcAft>
              <a:defRPr sz="1600">
                <a:solidFill>
                  <a:srgbClr val="34495E"/>
                </a:solidFill>
              </a:defRPr>
            </a:pPr>
            <a:r>
              <a:t>✓ Motor de recomendaciones avanzado</a:t>
            </a:r>
          </a:p>
          <a:p>
            <a:pPr>
              <a:spcAft>
                <a:spcPts val="600"/>
              </a:spcAft>
              <a:defRPr sz="1600">
                <a:solidFill>
                  <a:srgbClr val="34495E"/>
                </a:solidFill>
              </a:defRPr>
            </a:pPr>
            <a:r>
              <a:t>✓ Calificaciones impulsadas por la comunidad</a:t>
            </a:r>
          </a:p>
          <a:p>
            <a:pPr>
              <a:spcAft>
                <a:spcPts val="600"/>
              </a:spcAft>
              <a:defRPr sz="1600">
                <a:solidFill>
                  <a:srgbClr val="34495E"/>
                </a:solidFill>
              </a:defRPr>
            </a:pPr>
            <a:r>
              <a:t>✓ Diseño centrado en accesibilidad</a:t>
            </a:r>
          </a:p>
          <a:p>
            <a:pPr>
              <a:spcAft>
                <a:spcPts val="600"/>
              </a:spcAft>
              <a:defRPr sz="1600">
                <a:solidFill>
                  <a:srgbClr val="34495E"/>
                </a:solidFill>
              </a:defRPr>
            </a:pPr>
            <a:r>
              <a:t>✓ Modelo de ingresos éticos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46320" y="1188720"/>
            <a:ext cx="384048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67E22"/>
                </a:solidFill>
              </a:defRPr>
            </a:pPr>
            <a:r>
              <a:t>Diferenciadores de Mercado</a:t>
            </a:r>
          </a:p>
          <a:p>
            <a:pPr>
              <a:spcAft>
                <a:spcPts val="600"/>
              </a:spcAft>
              <a:defRPr sz="1600">
                <a:solidFill>
                  <a:srgbClr val="34495E"/>
                </a:solidFill>
              </a:defRPr>
            </a:pPr>
            <a:r>
              <a:t>⚠ Enfoque en contenido educativo</a:t>
            </a:r>
          </a:p>
          <a:p>
            <a:pPr>
              <a:spcAft>
                <a:spcPts val="600"/>
              </a:spcAft>
              <a:defRPr sz="1600">
                <a:solidFill>
                  <a:srgbClr val="34495E"/>
                </a:solidFill>
              </a:defRPr>
            </a:pPr>
            <a:r>
              <a:t>⚠ Proceso de curación profesional</a:t>
            </a:r>
          </a:p>
          <a:p>
            <a:pPr>
              <a:spcAft>
                <a:spcPts val="600"/>
              </a:spcAft>
              <a:defRPr sz="1600">
                <a:solidFill>
                  <a:srgbClr val="34495E"/>
                </a:solidFill>
              </a:defRPr>
            </a:pPr>
            <a:r>
              <a:t>⚠ Soporte multiidioma</a:t>
            </a:r>
          </a:p>
          <a:p>
            <a:pPr>
              <a:spcAft>
                <a:spcPts val="600"/>
              </a:spcAft>
              <a:defRPr sz="1600">
                <a:solidFill>
                  <a:srgbClr val="34495E"/>
                </a:solidFill>
              </a:defRPr>
            </a:pPr>
            <a:r>
              <a:t>⚠ Características de aprendizaje social</a:t>
            </a:r>
          </a:p>
          <a:p>
            <a:pPr>
              <a:spcAft>
                <a:spcPts val="600"/>
              </a:spcAft>
              <a:defRPr sz="1600">
                <a:solidFill>
                  <a:srgbClr val="34495E"/>
                </a:solidFill>
              </a:defRPr>
            </a:pPr>
            <a:r>
              <a:t>⚠ Sourcing transparente</a:t>
            </a:r>
          </a:p>
          <a:p>
            <a:pPr>
              <a:spcAft>
                <a:spcPts val="600"/>
              </a:spcAft>
              <a:defRPr sz="1600">
                <a:solidFill>
                  <a:srgbClr val="34495E"/>
                </a:solidFill>
              </a:defRPr>
            </a:pPr>
            <a:r>
              <a:t>⚠ Experiencia de lectura sin anuncios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54360"/>
                </a:solidFill>
              </a:defRPr>
            </a:pPr>
            <a:r>
              <a:t>🎯 Misión y Visión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Misión: Hacer que el contenido educativo de alta calidad sea accesible gratuitamente para todos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Visión: Crear la plataforma curada más grande del mundo para libros digitales gratuitos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Objetivo: Estudiantes, investigadores, profesionales y aprendices de por vida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Impacto: Cerrar la brecha digital en recursos educativos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Sostenibilidad: Ingresos a través de publicidad ética y patrocinios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54360"/>
                </a:solidFill>
              </a:defRPr>
            </a:pPr>
            <a:r>
              <a:t>📊 Análisis del Problema de Mercado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Desigualdad educativa: 60% de estudiantes carecen de acceso a libros de texto de calidad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Altos costos: Los precios de libros de texto han aumentado 812% desde 1978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Fragmentación digital: Libros gratuitos dispersos en múltiples plataformas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Preocupaciones de calidad: Falta de curación y sistemas de reseñas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Desafíos de descubrimiento: Los usuarios luchan por encontrar contenido relevante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Barreras idiomáticas: Recursos educativos multilingües limitados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54360"/>
                </a:solidFill>
              </a:defRPr>
            </a:pPr>
            <a:r>
              <a:t>💡 Nuestra Solución Innovadora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Plataforma centralizada que agrega libros gratuitos de fuentes verificadas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Sistema de curación avanzado con reseñas de expertos y calificaciones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Motor de recomendaciones impulsado por IA para descubrimiento personalizado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Aseguramiento de calidad impulsado por la comunidad a través de comentarios de usuarios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Soporte multiidioma con capacidades de traducción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Diseño accesible siguiendo las pautas WCAG 2.1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154360"/>
                </a:solidFill>
              </a:defRPr>
            </a:pPr>
            <a:r>
              <a:t>🚀 Características Principales de la Plataforma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2980B9"/>
                </a:solidFill>
              </a:defRPr>
            </a:pPr>
            <a:r>
              <a:t>🔹 Búsqueda Inteligente y Descubrimiento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17373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34495E"/>
                </a:solidFill>
              </a:defRPr>
            </a:pPr>
            <a:r>
              <a:t>Búsqueda avanzada con filtros por materia, nivel, idioma y formato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468880"/>
            <a:ext cx="76809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2980B9"/>
                </a:solidFill>
              </a:defRPr>
            </a:pPr>
            <a:r>
              <a:t>🔹 Sistema de Reseñas de Expertos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283464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34495E"/>
                </a:solidFill>
              </a:defRPr>
            </a:pPr>
            <a:r>
              <a:t>Bibliotecarios profesionales y educadores proporcionan reseñas detalladas de libros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3566160"/>
            <a:ext cx="76809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2980B9"/>
                </a:solidFill>
              </a:defRPr>
            </a:pPr>
            <a:r>
              <a:t>🔹 Sistema de Calificación de 5 Estrellas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393192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34495E"/>
                </a:solidFill>
              </a:defRPr>
            </a:pPr>
            <a:r>
              <a:t>Calificaciones impulsadas por la comunidad ayudan a los usuarios a identificar contenido de calidad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4663440"/>
            <a:ext cx="76809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2980B9"/>
                </a:solidFill>
              </a:defRPr>
            </a:pPr>
            <a:r>
              <a:t>🔹 Recomendaciones Personalizadas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80" y="502920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34495E"/>
                </a:solidFill>
              </a:defRPr>
            </a:pPr>
            <a:r>
              <a:t>Algoritmos de IA sugieren libros basados en historial de lectura y preferencias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" y="5760720"/>
            <a:ext cx="76809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2980B9"/>
                </a:solidFill>
              </a:defRPr>
            </a:pPr>
            <a:r>
              <a:t>🔹 Listas de Lectura y Colecciones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612648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34495E"/>
                </a:solidFill>
              </a:defRPr>
            </a:pPr>
            <a:r>
              <a:t>Los usuarios pueden crear y compartir colecciones curadas de libros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" y="6858000"/>
            <a:ext cx="76809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2980B9"/>
                </a:solidFill>
              </a:defRPr>
            </a:pPr>
            <a:r>
              <a:t>🔹 Características Sociales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7280" y="72237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34495E"/>
                </a:solidFill>
              </a:defRPr>
            </a:pPr>
            <a:r>
              <a:t>Clubes de lectura, foros de discusión y desafíos de lectura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54360"/>
                </a:solidFill>
              </a:defRPr>
            </a:pPr>
            <a:r>
              <a:t>💰 Modelo de Negocio Sostenible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Ingresos Principales: Publicidad contextual relevante al contenido educativo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Contenido Patrocinado: Instituciones educativas y editoriales patrocinan recomendaciones de libros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Características Premium: Analíticas avanzadas y listas de lectura ilimitadas ($5/mes)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Asociaciones Corporativas: Soluciones B2B para escuelas y bibliotecas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Marketing de Afiliados: Asociaciones éticas con servicios educativos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Donaciones: Contribuciones opcionales de usuarios para apoyar el desarrollo de la plataforma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54360"/>
                </a:solidFill>
              </a:defRPr>
            </a:pPr>
            <a:r>
              <a:t>👤 Jornada de Experiencia del Usuario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1. Descubrimiento: Los usuarios llegan a la página de inicio con libros populares y categorías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2. Búsqueda: Búsqueda avanzada con autocompletado inteligente y filtros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3. Evaluación: Ver detalles del libro, reseñas de expertos y calificaciones de la comunidad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4. Acceso: Acceso con un clic a libros gratuitos de fuentes verificadas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5. Participación: Calificar libros, escribir reseñas y unirse a discusiones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6. Personalización: Recibir recomendaciones personalizadas y listas de lectura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54360"/>
                </a:solidFill>
              </a:defRPr>
            </a:pPr>
            <a:r>
              <a:t>✅ Marco de Aseguramiento de Calidad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Verificación de Fuentes: Solo libros de fuentes legítimas y que cumplen con derechos de autor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Curación de Expertos: Bibliotecarios profesionales revisan todas las adiciones de libros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Moderación Comunitaria: Contenido reportado por usuarios revisado dentro de 24 horas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Escaneo Automatizado: Herramientas de IA detectan contenido potencialmente dañino o inapropiado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Pruebas de Accesibilidad: Todos los libros probados para compatibilidad con lectores de pantalla</a:t>
            </a:r>
          </a:p>
          <a:p>
            <a:pPr>
              <a:spcAft>
                <a:spcPts val="800"/>
              </a:spcAft>
              <a:defRPr sz="2000">
                <a:solidFill>
                  <a:srgbClr val="34495E"/>
                </a:solidFill>
              </a:defRPr>
            </a:pPr>
            <a:r>
              <a:t>Auditorías Regulares: Revisiones mensuales de calidad y detección de enlaces rotos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54360"/>
                </a:solidFill>
              </a:defRPr>
            </a:pPr>
            <a:r>
              <a:t>💼 Análisis de Fuentes de Ingresos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384048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27AE60"/>
                </a:solidFill>
              </a:defRPr>
            </a:pPr>
            <a:r>
              <a:t>Fuentes de Ingresos Principales</a:t>
            </a:r>
          </a:p>
          <a:p>
            <a:pPr>
              <a:spcAft>
                <a:spcPts val="600"/>
              </a:spcAft>
              <a:defRPr sz="1600">
                <a:solidFill>
                  <a:srgbClr val="34495E"/>
                </a:solidFill>
              </a:defRPr>
            </a:pPr>
            <a:r>
              <a:t>✓ Publicidad de display (70% de ingresos)</a:t>
            </a:r>
          </a:p>
          <a:p>
            <a:pPr>
              <a:spcAft>
                <a:spcPts val="600"/>
              </a:spcAft>
              <a:defRPr sz="1600">
                <a:solidFill>
                  <a:srgbClr val="34495E"/>
                </a:solidFill>
              </a:defRPr>
            </a:pPr>
            <a:r>
              <a:t>✓ Recomendaciones de libros patrocinadas (20%)</a:t>
            </a:r>
          </a:p>
          <a:p>
            <a:pPr>
              <a:spcAft>
                <a:spcPts val="600"/>
              </a:spcAft>
              <a:defRPr sz="1600">
                <a:solidFill>
                  <a:srgbClr val="34495E"/>
                </a:solidFill>
              </a:defRPr>
            </a:pPr>
            <a:r>
              <a:t>✓ Suscripciones premium (8%)</a:t>
            </a:r>
          </a:p>
          <a:p>
            <a:pPr>
              <a:spcAft>
                <a:spcPts val="600"/>
              </a:spcAft>
              <a:defRPr sz="1600">
                <a:solidFill>
                  <a:srgbClr val="34495E"/>
                </a:solidFill>
              </a:defRPr>
            </a:pPr>
            <a:r>
              <a:t>✓ Asociaciones corporativas (2%)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46320" y="1188720"/>
            <a:ext cx="384048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67E22"/>
                </a:solidFill>
              </a:defRPr>
            </a:pPr>
            <a:r>
              <a:t>Estrategias de Crecimiento</a:t>
            </a:r>
          </a:p>
          <a:p>
            <a:pPr>
              <a:spcAft>
                <a:spcPts val="600"/>
              </a:spcAft>
              <a:defRPr sz="1600">
                <a:solidFill>
                  <a:srgbClr val="34495E"/>
                </a:solidFill>
              </a:defRPr>
            </a:pPr>
            <a:r>
              <a:t>⚠ Expandir a instituciones académicas</a:t>
            </a:r>
          </a:p>
          <a:p>
            <a:pPr>
              <a:spcAft>
                <a:spcPts val="600"/>
              </a:spcAft>
              <a:defRPr sz="1600">
                <a:solidFill>
                  <a:srgbClr val="34495E"/>
                </a:solidFill>
              </a:defRPr>
            </a:pPr>
            <a:r>
              <a:t>⚠ Desarrollar aplicaciones móviles</a:t>
            </a:r>
          </a:p>
          <a:p>
            <a:pPr>
              <a:spcAft>
                <a:spcPts val="600"/>
              </a:spcAft>
              <a:defRPr sz="1600">
                <a:solidFill>
                  <a:srgbClr val="34495E"/>
                </a:solidFill>
              </a:defRPr>
            </a:pPr>
            <a:r>
              <a:t>⚠ Agregar soporte para audiolibros</a:t>
            </a:r>
          </a:p>
          <a:p>
            <a:pPr>
              <a:spcAft>
                <a:spcPts val="600"/>
              </a:spcAft>
              <a:defRPr sz="1600">
                <a:solidFill>
                  <a:srgbClr val="34495E"/>
                </a:solidFill>
              </a:defRPr>
            </a:pPr>
            <a:r>
              <a:t>⚠ Expansión a mercados internacionales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