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51"/>
  </p:handoutMasterIdLst>
  <p:sldIdLst>
    <p:sldId id="304" r:id="rId2"/>
    <p:sldId id="30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Lst>
  <p:sldSz cx="9144000" cy="6858000" type="screen4x3"/>
  <p:notesSz cx="9296400" cy="6881813"/>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4028440" cy="344091"/>
          </a:xfrm>
          <a:prstGeom prst="rect">
            <a:avLst/>
          </a:prstGeom>
        </p:spPr>
        <p:txBody>
          <a:bodyPr vert="horz" lIns="93177" tIns="46589" rIns="93177" bIns="46589" rtlCol="0"/>
          <a:lstStyle>
            <a:lvl1pPr algn="l">
              <a:defRPr sz="1200"/>
            </a:lvl1pPr>
          </a:lstStyle>
          <a:p>
            <a:endParaRPr lang="es-EC"/>
          </a:p>
        </p:txBody>
      </p:sp>
      <p:sp>
        <p:nvSpPr>
          <p:cNvPr id="3" name="2 Marcador de fecha"/>
          <p:cNvSpPr>
            <a:spLocks noGrp="1"/>
          </p:cNvSpPr>
          <p:nvPr>
            <p:ph type="dt" sz="quarter" idx="1"/>
          </p:nvPr>
        </p:nvSpPr>
        <p:spPr>
          <a:xfrm>
            <a:off x="5265809" y="0"/>
            <a:ext cx="4028440" cy="344091"/>
          </a:xfrm>
          <a:prstGeom prst="rect">
            <a:avLst/>
          </a:prstGeom>
        </p:spPr>
        <p:txBody>
          <a:bodyPr vert="horz" lIns="93177" tIns="46589" rIns="93177" bIns="46589" rtlCol="0"/>
          <a:lstStyle>
            <a:lvl1pPr algn="r">
              <a:defRPr sz="1200"/>
            </a:lvl1pPr>
          </a:lstStyle>
          <a:p>
            <a:fld id="{996ECA9C-4EB2-4B54-82AC-9E80DB5FB861}" type="datetimeFigureOut">
              <a:rPr lang="es-EC" smtClean="0"/>
              <a:t>03/03/2015</a:t>
            </a:fld>
            <a:endParaRPr lang="es-EC"/>
          </a:p>
        </p:txBody>
      </p:sp>
      <p:sp>
        <p:nvSpPr>
          <p:cNvPr id="4" name="3 Marcador de pie de página"/>
          <p:cNvSpPr>
            <a:spLocks noGrp="1"/>
          </p:cNvSpPr>
          <p:nvPr>
            <p:ph type="ftr" sz="quarter" idx="2"/>
          </p:nvPr>
        </p:nvSpPr>
        <p:spPr>
          <a:xfrm>
            <a:off x="0" y="6536528"/>
            <a:ext cx="4028440" cy="344091"/>
          </a:xfrm>
          <a:prstGeom prst="rect">
            <a:avLst/>
          </a:prstGeom>
        </p:spPr>
        <p:txBody>
          <a:bodyPr vert="horz" lIns="93177" tIns="46589" rIns="93177" bIns="46589" rtlCol="0" anchor="b"/>
          <a:lstStyle>
            <a:lvl1pPr algn="l">
              <a:defRPr sz="1200"/>
            </a:lvl1pPr>
          </a:lstStyle>
          <a:p>
            <a:endParaRPr lang="es-EC"/>
          </a:p>
        </p:txBody>
      </p:sp>
      <p:sp>
        <p:nvSpPr>
          <p:cNvPr id="5" name="4 Marcador de número de diapositiva"/>
          <p:cNvSpPr>
            <a:spLocks noGrp="1"/>
          </p:cNvSpPr>
          <p:nvPr>
            <p:ph type="sldNum" sz="quarter" idx="3"/>
          </p:nvPr>
        </p:nvSpPr>
        <p:spPr>
          <a:xfrm>
            <a:off x="5265809" y="6536528"/>
            <a:ext cx="4028440" cy="344091"/>
          </a:xfrm>
          <a:prstGeom prst="rect">
            <a:avLst/>
          </a:prstGeom>
        </p:spPr>
        <p:txBody>
          <a:bodyPr vert="horz" lIns="93177" tIns="46589" rIns="93177" bIns="46589" rtlCol="0" anchor="b"/>
          <a:lstStyle>
            <a:lvl1pPr algn="r">
              <a:defRPr sz="1200"/>
            </a:lvl1pPr>
          </a:lstStyle>
          <a:p>
            <a:fld id="{333B64C6-DC57-4F39-97A7-ED00FCF031FE}" type="slidenum">
              <a:rPr lang="es-EC" smtClean="0"/>
              <a:t>‹Nº›</a:t>
            </a:fld>
            <a:endParaRPr lang="es-EC"/>
          </a:p>
        </p:txBody>
      </p:sp>
    </p:spTree>
    <p:extLst>
      <p:ext uri="{BB962C8B-B14F-4D97-AF65-F5344CB8AC3E}">
        <p14:creationId xmlns:p14="http://schemas.microsoft.com/office/powerpoint/2010/main" val="50225504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C"/>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C"/>
          </a:p>
        </p:txBody>
      </p:sp>
      <p:sp>
        <p:nvSpPr>
          <p:cNvPr id="4" name="3 Marcador de fecha"/>
          <p:cNvSpPr>
            <a:spLocks noGrp="1"/>
          </p:cNvSpPr>
          <p:nvPr>
            <p:ph type="dt" sz="half" idx="10"/>
          </p:nvPr>
        </p:nvSpPr>
        <p:spPr/>
        <p:txBody>
          <a:bodyPr/>
          <a:lstStyle/>
          <a:p>
            <a:fld id="{06270981-3290-4E77-A50B-F0BE3EAFB633}" type="datetimeFigureOut">
              <a:rPr lang="es-EC" smtClean="0"/>
              <a:t>03/03/2015</a:t>
            </a:fld>
            <a:endParaRPr lang="es-EC"/>
          </a:p>
        </p:txBody>
      </p:sp>
      <p:sp>
        <p:nvSpPr>
          <p:cNvPr id="5" name="4 Marcador de pie de página"/>
          <p:cNvSpPr>
            <a:spLocks noGrp="1"/>
          </p:cNvSpPr>
          <p:nvPr>
            <p:ph type="ftr" sz="quarter" idx="11"/>
          </p:nvPr>
        </p:nvSpPr>
        <p:spPr/>
        <p:txBody>
          <a:bodyPr/>
          <a:lstStyle/>
          <a:p>
            <a:endParaRPr lang="es-EC"/>
          </a:p>
        </p:txBody>
      </p:sp>
      <p:sp>
        <p:nvSpPr>
          <p:cNvPr id="6" name="5 Marcador de número de diapositiva"/>
          <p:cNvSpPr>
            <a:spLocks noGrp="1"/>
          </p:cNvSpPr>
          <p:nvPr>
            <p:ph type="sldNum" sz="quarter" idx="12"/>
          </p:nvPr>
        </p:nvSpPr>
        <p:spPr/>
        <p:txBody>
          <a:bodyPr/>
          <a:lstStyle/>
          <a:p>
            <a:fld id="{A979886B-4460-472F-B1A5-9680C49F71C0}" type="slidenum">
              <a:rPr lang="es-EC" smtClean="0"/>
              <a:t>‹Nº›</a:t>
            </a:fld>
            <a:endParaRPr lang="es-EC"/>
          </a:p>
        </p:txBody>
      </p:sp>
    </p:spTree>
    <p:extLst>
      <p:ext uri="{BB962C8B-B14F-4D97-AF65-F5344CB8AC3E}">
        <p14:creationId xmlns:p14="http://schemas.microsoft.com/office/powerpoint/2010/main" val="3440973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C"/>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fecha"/>
          <p:cNvSpPr>
            <a:spLocks noGrp="1"/>
          </p:cNvSpPr>
          <p:nvPr>
            <p:ph type="dt" sz="half" idx="10"/>
          </p:nvPr>
        </p:nvSpPr>
        <p:spPr/>
        <p:txBody>
          <a:bodyPr/>
          <a:lstStyle/>
          <a:p>
            <a:fld id="{06270981-3290-4E77-A50B-F0BE3EAFB633}" type="datetimeFigureOut">
              <a:rPr lang="es-EC" smtClean="0"/>
              <a:t>03/03/2015</a:t>
            </a:fld>
            <a:endParaRPr lang="es-EC"/>
          </a:p>
        </p:txBody>
      </p:sp>
      <p:sp>
        <p:nvSpPr>
          <p:cNvPr id="5" name="4 Marcador de pie de página"/>
          <p:cNvSpPr>
            <a:spLocks noGrp="1"/>
          </p:cNvSpPr>
          <p:nvPr>
            <p:ph type="ftr" sz="quarter" idx="11"/>
          </p:nvPr>
        </p:nvSpPr>
        <p:spPr/>
        <p:txBody>
          <a:bodyPr/>
          <a:lstStyle/>
          <a:p>
            <a:endParaRPr lang="es-EC"/>
          </a:p>
        </p:txBody>
      </p:sp>
      <p:sp>
        <p:nvSpPr>
          <p:cNvPr id="6" name="5 Marcador de número de diapositiva"/>
          <p:cNvSpPr>
            <a:spLocks noGrp="1"/>
          </p:cNvSpPr>
          <p:nvPr>
            <p:ph type="sldNum" sz="quarter" idx="12"/>
          </p:nvPr>
        </p:nvSpPr>
        <p:spPr/>
        <p:txBody>
          <a:bodyPr/>
          <a:lstStyle/>
          <a:p>
            <a:fld id="{A979886B-4460-472F-B1A5-9680C49F71C0}" type="slidenum">
              <a:rPr lang="es-EC" smtClean="0"/>
              <a:t>‹Nº›</a:t>
            </a:fld>
            <a:endParaRPr lang="es-EC"/>
          </a:p>
        </p:txBody>
      </p:sp>
    </p:spTree>
    <p:extLst>
      <p:ext uri="{BB962C8B-B14F-4D97-AF65-F5344CB8AC3E}">
        <p14:creationId xmlns:p14="http://schemas.microsoft.com/office/powerpoint/2010/main" val="3315494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C"/>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fecha"/>
          <p:cNvSpPr>
            <a:spLocks noGrp="1"/>
          </p:cNvSpPr>
          <p:nvPr>
            <p:ph type="dt" sz="half" idx="10"/>
          </p:nvPr>
        </p:nvSpPr>
        <p:spPr/>
        <p:txBody>
          <a:bodyPr/>
          <a:lstStyle/>
          <a:p>
            <a:fld id="{06270981-3290-4E77-A50B-F0BE3EAFB633}" type="datetimeFigureOut">
              <a:rPr lang="es-EC" smtClean="0"/>
              <a:t>03/03/2015</a:t>
            </a:fld>
            <a:endParaRPr lang="es-EC"/>
          </a:p>
        </p:txBody>
      </p:sp>
      <p:sp>
        <p:nvSpPr>
          <p:cNvPr id="5" name="4 Marcador de pie de página"/>
          <p:cNvSpPr>
            <a:spLocks noGrp="1"/>
          </p:cNvSpPr>
          <p:nvPr>
            <p:ph type="ftr" sz="quarter" idx="11"/>
          </p:nvPr>
        </p:nvSpPr>
        <p:spPr/>
        <p:txBody>
          <a:bodyPr/>
          <a:lstStyle/>
          <a:p>
            <a:endParaRPr lang="es-EC"/>
          </a:p>
        </p:txBody>
      </p:sp>
      <p:sp>
        <p:nvSpPr>
          <p:cNvPr id="6" name="5 Marcador de número de diapositiva"/>
          <p:cNvSpPr>
            <a:spLocks noGrp="1"/>
          </p:cNvSpPr>
          <p:nvPr>
            <p:ph type="sldNum" sz="quarter" idx="12"/>
          </p:nvPr>
        </p:nvSpPr>
        <p:spPr/>
        <p:txBody>
          <a:bodyPr/>
          <a:lstStyle/>
          <a:p>
            <a:fld id="{A979886B-4460-472F-B1A5-9680C49F71C0}" type="slidenum">
              <a:rPr lang="es-EC" smtClean="0"/>
              <a:t>‹Nº›</a:t>
            </a:fld>
            <a:endParaRPr lang="es-EC"/>
          </a:p>
        </p:txBody>
      </p:sp>
    </p:spTree>
    <p:extLst>
      <p:ext uri="{BB962C8B-B14F-4D97-AF65-F5344CB8AC3E}">
        <p14:creationId xmlns:p14="http://schemas.microsoft.com/office/powerpoint/2010/main" val="36650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C"/>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fecha"/>
          <p:cNvSpPr>
            <a:spLocks noGrp="1"/>
          </p:cNvSpPr>
          <p:nvPr>
            <p:ph type="dt" sz="half" idx="10"/>
          </p:nvPr>
        </p:nvSpPr>
        <p:spPr/>
        <p:txBody>
          <a:bodyPr/>
          <a:lstStyle/>
          <a:p>
            <a:fld id="{06270981-3290-4E77-A50B-F0BE3EAFB633}" type="datetimeFigureOut">
              <a:rPr lang="es-EC" smtClean="0"/>
              <a:t>03/03/2015</a:t>
            </a:fld>
            <a:endParaRPr lang="es-EC"/>
          </a:p>
        </p:txBody>
      </p:sp>
      <p:sp>
        <p:nvSpPr>
          <p:cNvPr id="5" name="4 Marcador de pie de página"/>
          <p:cNvSpPr>
            <a:spLocks noGrp="1"/>
          </p:cNvSpPr>
          <p:nvPr>
            <p:ph type="ftr" sz="quarter" idx="11"/>
          </p:nvPr>
        </p:nvSpPr>
        <p:spPr/>
        <p:txBody>
          <a:bodyPr/>
          <a:lstStyle/>
          <a:p>
            <a:endParaRPr lang="es-EC"/>
          </a:p>
        </p:txBody>
      </p:sp>
      <p:sp>
        <p:nvSpPr>
          <p:cNvPr id="6" name="5 Marcador de número de diapositiva"/>
          <p:cNvSpPr>
            <a:spLocks noGrp="1"/>
          </p:cNvSpPr>
          <p:nvPr>
            <p:ph type="sldNum" sz="quarter" idx="12"/>
          </p:nvPr>
        </p:nvSpPr>
        <p:spPr/>
        <p:txBody>
          <a:bodyPr/>
          <a:lstStyle/>
          <a:p>
            <a:fld id="{A979886B-4460-472F-B1A5-9680C49F71C0}" type="slidenum">
              <a:rPr lang="es-EC" smtClean="0"/>
              <a:t>‹Nº›</a:t>
            </a:fld>
            <a:endParaRPr lang="es-EC"/>
          </a:p>
        </p:txBody>
      </p:sp>
    </p:spTree>
    <p:extLst>
      <p:ext uri="{BB962C8B-B14F-4D97-AF65-F5344CB8AC3E}">
        <p14:creationId xmlns:p14="http://schemas.microsoft.com/office/powerpoint/2010/main" val="207412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C"/>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6270981-3290-4E77-A50B-F0BE3EAFB633}" type="datetimeFigureOut">
              <a:rPr lang="es-EC" smtClean="0"/>
              <a:t>03/03/2015</a:t>
            </a:fld>
            <a:endParaRPr lang="es-EC"/>
          </a:p>
        </p:txBody>
      </p:sp>
      <p:sp>
        <p:nvSpPr>
          <p:cNvPr id="5" name="4 Marcador de pie de página"/>
          <p:cNvSpPr>
            <a:spLocks noGrp="1"/>
          </p:cNvSpPr>
          <p:nvPr>
            <p:ph type="ftr" sz="quarter" idx="11"/>
          </p:nvPr>
        </p:nvSpPr>
        <p:spPr/>
        <p:txBody>
          <a:bodyPr/>
          <a:lstStyle/>
          <a:p>
            <a:endParaRPr lang="es-EC"/>
          </a:p>
        </p:txBody>
      </p:sp>
      <p:sp>
        <p:nvSpPr>
          <p:cNvPr id="6" name="5 Marcador de número de diapositiva"/>
          <p:cNvSpPr>
            <a:spLocks noGrp="1"/>
          </p:cNvSpPr>
          <p:nvPr>
            <p:ph type="sldNum" sz="quarter" idx="12"/>
          </p:nvPr>
        </p:nvSpPr>
        <p:spPr/>
        <p:txBody>
          <a:bodyPr/>
          <a:lstStyle/>
          <a:p>
            <a:fld id="{A979886B-4460-472F-B1A5-9680C49F71C0}" type="slidenum">
              <a:rPr lang="es-EC" smtClean="0"/>
              <a:t>‹Nº›</a:t>
            </a:fld>
            <a:endParaRPr lang="es-EC"/>
          </a:p>
        </p:txBody>
      </p:sp>
    </p:spTree>
    <p:extLst>
      <p:ext uri="{BB962C8B-B14F-4D97-AF65-F5344CB8AC3E}">
        <p14:creationId xmlns:p14="http://schemas.microsoft.com/office/powerpoint/2010/main" val="3247792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C"/>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4 Marcador de fecha"/>
          <p:cNvSpPr>
            <a:spLocks noGrp="1"/>
          </p:cNvSpPr>
          <p:nvPr>
            <p:ph type="dt" sz="half" idx="10"/>
          </p:nvPr>
        </p:nvSpPr>
        <p:spPr/>
        <p:txBody>
          <a:bodyPr/>
          <a:lstStyle/>
          <a:p>
            <a:fld id="{06270981-3290-4E77-A50B-F0BE3EAFB633}" type="datetimeFigureOut">
              <a:rPr lang="es-EC" smtClean="0"/>
              <a:t>03/03/2015</a:t>
            </a:fld>
            <a:endParaRPr lang="es-EC"/>
          </a:p>
        </p:txBody>
      </p:sp>
      <p:sp>
        <p:nvSpPr>
          <p:cNvPr id="6" name="5 Marcador de pie de página"/>
          <p:cNvSpPr>
            <a:spLocks noGrp="1"/>
          </p:cNvSpPr>
          <p:nvPr>
            <p:ph type="ftr" sz="quarter" idx="11"/>
          </p:nvPr>
        </p:nvSpPr>
        <p:spPr/>
        <p:txBody>
          <a:bodyPr/>
          <a:lstStyle/>
          <a:p>
            <a:endParaRPr lang="es-EC"/>
          </a:p>
        </p:txBody>
      </p:sp>
      <p:sp>
        <p:nvSpPr>
          <p:cNvPr id="7" name="6 Marcador de número de diapositiva"/>
          <p:cNvSpPr>
            <a:spLocks noGrp="1"/>
          </p:cNvSpPr>
          <p:nvPr>
            <p:ph type="sldNum" sz="quarter" idx="12"/>
          </p:nvPr>
        </p:nvSpPr>
        <p:spPr/>
        <p:txBody>
          <a:bodyPr/>
          <a:lstStyle/>
          <a:p>
            <a:fld id="{A979886B-4460-472F-B1A5-9680C49F71C0}" type="slidenum">
              <a:rPr lang="es-EC" smtClean="0"/>
              <a:t>‹Nº›</a:t>
            </a:fld>
            <a:endParaRPr lang="es-EC"/>
          </a:p>
        </p:txBody>
      </p:sp>
    </p:spTree>
    <p:extLst>
      <p:ext uri="{BB962C8B-B14F-4D97-AF65-F5344CB8AC3E}">
        <p14:creationId xmlns:p14="http://schemas.microsoft.com/office/powerpoint/2010/main" val="900169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C"/>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7" name="6 Marcador de fecha"/>
          <p:cNvSpPr>
            <a:spLocks noGrp="1"/>
          </p:cNvSpPr>
          <p:nvPr>
            <p:ph type="dt" sz="half" idx="10"/>
          </p:nvPr>
        </p:nvSpPr>
        <p:spPr/>
        <p:txBody>
          <a:bodyPr/>
          <a:lstStyle/>
          <a:p>
            <a:fld id="{06270981-3290-4E77-A50B-F0BE3EAFB633}" type="datetimeFigureOut">
              <a:rPr lang="es-EC" smtClean="0"/>
              <a:t>03/03/2015</a:t>
            </a:fld>
            <a:endParaRPr lang="es-EC"/>
          </a:p>
        </p:txBody>
      </p:sp>
      <p:sp>
        <p:nvSpPr>
          <p:cNvPr id="8" name="7 Marcador de pie de página"/>
          <p:cNvSpPr>
            <a:spLocks noGrp="1"/>
          </p:cNvSpPr>
          <p:nvPr>
            <p:ph type="ftr" sz="quarter" idx="11"/>
          </p:nvPr>
        </p:nvSpPr>
        <p:spPr/>
        <p:txBody>
          <a:bodyPr/>
          <a:lstStyle/>
          <a:p>
            <a:endParaRPr lang="es-EC"/>
          </a:p>
        </p:txBody>
      </p:sp>
      <p:sp>
        <p:nvSpPr>
          <p:cNvPr id="9" name="8 Marcador de número de diapositiva"/>
          <p:cNvSpPr>
            <a:spLocks noGrp="1"/>
          </p:cNvSpPr>
          <p:nvPr>
            <p:ph type="sldNum" sz="quarter" idx="12"/>
          </p:nvPr>
        </p:nvSpPr>
        <p:spPr/>
        <p:txBody>
          <a:bodyPr/>
          <a:lstStyle/>
          <a:p>
            <a:fld id="{A979886B-4460-472F-B1A5-9680C49F71C0}" type="slidenum">
              <a:rPr lang="es-EC" smtClean="0"/>
              <a:t>‹Nº›</a:t>
            </a:fld>
            <a:endParaRPr lang="es-EC"/>
          </a:p>
        </p:txBody>
      </p:sp>
    </p:spTree>
    <p:extLst>
      <p:ext uri="{BB962C8B-B14F-4D97-AF65-F5344CB8AC3E}">
        <p14:creationId xmlns:p14="http://schemas.microsoft.com/office/powerpoint/2010/main" val="2652406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C"/>
          </a:p>
        </p:txBody>
      </p:sp>
      <p:sp>
        <p:nvSpPr>
          <p:cNvPr id="3" name="2 Marcador de fecha"/>
          <p:cNvSpPr>
            <a:spLocks noGrp="1"/>
          </p:cNvSpPr>
          <p:nvPr>
            <p:ph type="dt" sz="half" idx="10"/>
          </p:nvPr>
        </p:nvSpPr>
        <p:spPr/>
        <p:txBody>
          <a:bodyPr/>
          <a:lstStyle/>
          <a:p>
            <a:fld id="{06270981-3290-4E77-A50B-F0BE3EAFB633}" type="datetimeFigureOut">
              <a:rPr lang="es-EC" smtClean="0"/>
              <a:t>03/03/2015</a:t>
            </a:fld>
            <a:endParaRPr lang="es-EC"/>
          </a:p>
        </p:txBody>
      </p:sp>
      <p:sp>
        <p:nvSpPr>
          <p:cNvPr id="4" name="3 Marcador de pie de página"/>
          <p:cNvSpPr>
            <a:spLocks noGrp="1"/>
          </p:cNvSpPr>
          <p:nvPr>
            <p:ph type="ftr" sz="quarter" idx="11"/>
          </p:nvPr>
        </p:nvSpPr>
        <p:spPr/>
        <p:txBody>
          <a:bodyPr/>
          <a:lstStyle/>
          <a:p>
            <a:endParaRPr lang="es-EC"/>
          </a:p>
        </p:txBody>
      </p:sp>
      <p:sp>
        <p:nvSpPr>
          <p:cNvPr id="5" name="4 Marcador de número de diapositiva"/>
          <p:cNvSpPr>
            <a:spLocks noGrp="1"/>
          </p:cNvSpPr>
          <p:nvPr>
            <p:ph type="sldNum" sz="quarter" idx="12"/>
          </p:nvPr>
        </p:nvSpPr>
        <p:spPr/>
        <p:txBody>
          <a:bodyPr/>
          <a:lstStyle/>
          <a:p>
            <a:fld id="{A979886B-4460-472F-B1A5-9680C49F71C0}" type="slidenum">
              <a:rPr lang="es-EC" smtClean="0"/>
              <a:t>‹Nº›</a:t>
            </a:fld>
            <a:endParaRPr lang="es-EC"/>
          </a:p>
        </p:txBody>
      </p:sp>
    </p:spTree>
    <p:extLst>
      <p:ext uri="{BB962C8B-B14F-4D97-AF65-F5344CB8AC3E}">
        <p14:creationId xmlns:p14="http://schemas.microsoft.com/office/powerpoint/2010/main" val="2365056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6270981-3290-4E77-A50B-F0BE3EAFB633}" type="datetimeFigureOut">
              <a:rPr lang="es-EC" smtClean="0"/>
              <a:t>03/03/2015</a:t>
            </a:fld>
            <a:endParaRPr lang="es-EC"/>
          </a:p>
        </p:txBody>
      </p:sp>
      <p:sp>
        <p:nvSpPr>
          <p:cNvPr id="3" name="2 Marcador de pie de página"/>
          <p:cNvSpPr>
            <a:spLocks noGrp="1"/>
          </p:cNvSpPr>
          <p:nvPr>
            <p:ph type="ftr" sz="quarter" idx="11"/>
          </p:nvPr>
        </p:nvSpPr>
        <p:spPr/>
        <p:txBody>
          <a:bodyPr/>
          <a:lstStyle/>
          <a:p>
            <a:endParaRPr lang="es-EC"/>
          </a:p>
        </p:txBody>
      </p:sp>
      <p:sp>
        <p:nvSpPr>
          <p:cNvPr id="4" name="3 Marcador de número de diapositiva"/>
          <p:cNvSpPr>
            <a:spLocks noGrp="1"/>
          </p:cNvSpPr>
          <p:nvPr>
            <p:ph type="sldNum" sz="quarter" idx="12"/>
          </p:nvPr>
        </p:nvSpPr>
        <p:spPr/>
        <p:txBody>
          <a:bodyPr/>
          <a:lstStyle/>
          <a:p>
            <a:fld id="{A979886B-4460-472F-B1A5-9680C49F71C0}" type="slidenum">
              <a:rPr lang="es-EC" smtClean="0"/>
              <a:t>‹Nº›</a:t>
            </a:fld>
            <a:endParaRPr lang="es-EC"/>
          </a:p>
        </p:txBody>
      </p:sp>
    </p:spTree>
    <p:extLst>
      <p:ext uri="{BB962C8B-B14F-4D97-AF65-F5344CB8AC3E}">
        <p14:creationId xmlns:p14="http://schemas.microsoft.com/office/powerpoint/2010/main" val="1287314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C"/>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6270981-3290-4E77-A50B-F0BE3EAFB633}" type="datetimeFigureOut">
              <a:rPr lang="es-EC" smtClean="0"/>
              <a:t>03/03/2015</a:t>
            </a:fld>
            <a:endParaRPr lang="es-EC"/>
          </a:p>
        </p:txBody>
      </p:sp>
      <p:sp>
        <p:nvSpPr>
          <p:cNvPr id="6" name="5 Marcador de pie de página"/>
          <p:cNvSpPr>
            <a:spLocks noGrp="1"/>
          </p:cNvSpPr>
          <p:nvPr>
            <p:ph type="ftr" sz="quarter" idx="11"/>
          </p:nvPr>
        </p:nvSpPr>
        <p:spPr/>
        <p:txBody>
          <a:bodyPr/>
          <a:lstStyle/>
          <a:p>
            <a:endParaRPr lang="es-EC"/>
          </a:p>
        </p:txBody>
      </p:sp>
      <p:sp>
        <p:nvSpPr>
          <p:cNvPr id="7" name="6 Marcador de número de diapositiva"/>
          <p:cNvSpPr>
            <a:spLocks noGrp="1"/>
          </p:cNvSpPr>
          <p:nvPr>
            <p:ph type="sldNum" sz="quarter" idx="12"/>
          </p:nvPr>
        </p:nvSpPr>
        <p:spPr/>
        <p:txBody>
          <a:bodyPr/>
          <a:lstStyle/>
          <a:p>
            <a:fld id="{A979886B-4460-472F-B1A5-9680C49F71C0}" type="slidenum">
              <a:rPr lang="es-EC" smtClean="0"/>
              <a:t>‹Nº›</a:t>
            </a:fld>
            <a:endParaRPr lang="es-EC"/>
          </a:p>
        </p:txBody>
      </p:sp>
    </p:spTree>
    <p:extLst>
      <p:ext uri="{BB962C8B-B14F-4D97-AF65-F5344CB8AC3E}">
        <p14:creationId xmlns:p14="http://schemas.microsoft.com/office/powerpoint/2010/main" val="111103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C"/>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6270981-3290-4E77-A50B-F0BE3EAFB633}" type="datetimeFigureOut">
              <a:rPr lang="es-EC" smtClean="0"/>
              <a:t>03/03/2015</a:t>
            </a:fld>
            <a:endParaRPr lang="es-EC"/>
          </a:p>
        </p:txBody>
      </p:sp>
      <p:sp>
        <p:nvSpPr>
          <p:cNvPr id="6" name="5 Marcador de pie de página"/>
          <p:cNvSpPr>
            <a:spLocks noGrp="1"/>
          </p:cNvSpPr>
          <p:nvPr>
            <p:ph type="ftr" sz="quarter" idx="11"/>
          </p:nvPr>
        </p:nvSpPr>
        <p:spPr/>
        <p:txBody>
          <a:bodyPr/>
          <a:lstStyle/>
          <a:p>
            <a:endParaRPr lang="es-EC"/>
          </a:p>
        </p:txBody>
      </p:sp>
      <p:sp>
        <p:nvSpPr>
          <p:cNvPr id="7" name="6 Marcador de número de diapositiva"/>
          <p:cNvSpPr>
            <a:spLocks noGrp="1"/>
          </p:cNvSpPr>
          <p:nvPr>
            <p:ph type="sldNum" sz="quarter" idx="12"/>
          </p:nvPr>
        </p:nvSpPr>
        <p:spPr/>
        <p:txBody>
          <a:bodyPr/>
          <a:lstStyle/>
          <a:p>
            <a:fld id="{A979886B-4460-472F-B1A5-9680C49F71C0}" type="slidenum">
              <a:rPr lang="es-EC" smtClean="0"/>
              <a:t>‹Nº›</a:t>
            </a:fld>
            <a:endParaRPr lang="es-EC"/>
          </a:p>
        </p:txBody>
      </p:sp>
    </p:spTree>
    <p:extLst>
      <p:ext uri="{BB962C8B-B14F-4D97-AF65-F5344CB8AC3E}">
        <p14:creationId xmlns:p14="http://schemas.microsoft.com/office/powerpoint/2010/main" val="44565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C"/>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70981-3290-4E77-A50B-F0BE3EAFB633}" type="datetimeFigureOut">
              <a:rPr lang="es-EC" smtClean="0"/>
              <a:t>03/03/2015</a:t>
            </a:fld>
            <a:endParaRPr lang="es-EC"/>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9886B-4460-472F-B1A5-9680C49F71C0}" type="slidenum">
              <a:rPr lang="es-EC" smtClean="0"/>
              <a:t>‹Nº›</a:t>
            </a:fld>
            <a:endParaRPr lang="es-EC"/>
          </a:p>
        </p:txBody>
      </p:sp>
    </p:spTree>
    <p:extLst>
      <p:ext uri="{BB962C8B-B14F-4D97-AF65-F5344CB8AC3E}">
        <p14:creationId xmlns:p14="http://schemas.microsoft.com/office/powerpoint/2010/main" val="2135500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764704"/>
            <a:ext cx="8229600" cy="5361459"/>
          </a:xfrm>
        </p:spPr>
        <p:txBody>
          <a:bodyPr>
            <a:normAutofit fontScale="92500" lnSpcReduction="20000"/>
          </a:bodyPr>
          <a:lstStyle/>
          <a:p>
            <a:r>
              <a:rPr lang="es-EC" dirty="0" err="1" smtClean="0"/>
              <a:t>Audience</a:t>
            </a:r>
            <a:endParaRPr lang="es-EC" dirty="0" smtClean="0"/>
          </a:p>
          <a:p>
            <a:pPr lvl="1"/>
            <a:r>
              <a:rPr lang="en-US" dirty="0"/>
              <a:t>The primary audience for this course is individuals who administer and maintain SQL Server databases. This course can also be helpful for individuals who develop applications that deliver content from SQL Server databases.</a:t>
            </a:r>
            <a:endParaRPr lang="es-EC" dirty="0" smtClean="0"/>
          </a:p>
          <a:p>
            <a:r>
              <a:rPr lang="es-EC" dirty="0" err="1" smtClean="0"/>
              <a:t>Prerequisites</a:t>
            </a:r>
            <a:endParaRPr lang="es-EC" dirty="0" smtClean="0"/>
          </a:p>
          <a:p>
            <a:pPr lvl="1" fontAlgn="base"/>
            <a:r>
              <a:rPr lang="en-US" dirty="0"/>
              <a:t>Basic knowledge of the Microsoft Windows operating system and its core functionality.</a:t>
            </a:r>
          </a:p>
          <a:p>
            <a:pPr lvl="1" fontAlgn="base"/>
            <a:r>
              <a:rPr lang="en-US" dirty="0"/>
              <a:t>Working knowledge of Transact-SQL.</a:t>
            </a:r>
          </a:p>
          <a:p>
            <a:pPr lvl="1" fontAlgn="base"/>
            <a:r>
              <a:rPr lang="en-US" dirty="0"/>
              <a:t>Working knowledge of relational databases.</a:t>
            </a:r>
          </a:p>
          <a:p>
            <a:pPr lvl="1" fontAlgn="base"/>
            <a:r>
              <a:rPr lang="en-US" dirty="0"/>
              <a:t>Some experience with database design.</a:t>
            </a:r>
          </a:p>
          <a:p>
            <a:pPr lvl="1" fontAlgn="base"/>
            <a:r>
              <a:rPr lang="en-US" dirty="0"/>
              <a:t>Completed Course 2778: Writing Queries Using Microsoft SQL Server 2008 </a:t>
            </a:r>
            <a:r>
              <a:rPr lang="en-US" dirty="0" smtClean="0"/>
              <a:t>Transact-SQL</a:t>
            </a:r>
            <a:endParaRPr lang="en-US" dirty="0"/>
          </a:p>
        </p:txBody>
      </p:sp>
    </p:spTree>
    <p:extLst>
      <p:ext uri="{BB962C8B-B14F-4D97-AF65-F5344CB8AC3E}">
        <p14:creationId xmlns:p14="http://schemas.microsoft.com/office/powerpoint/2010/main" val="1094841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C" dirty="0" err="1" smtClean="0"/>
              <a:t>Connecting</a:t>
            </a:r>
            <a:r>
              <a:rPr lang="es-EC" dirty="0" smtClean="0"/>
              <a:t> </a:t>
            </a:r>
            <a:r>
              <a:rPr lang="es-EC" dirty="0" err="1" smtClean="0"/>
              <a:t>from</a:t>
            </a:r>
            <a:r>
              <a:rPr lang="es-EC" dirty="0" smtClean="0"/>
              <a:t> </a:t>
            </a:r>
            <a:r>
              <a:rPr lang="es-EC" dirty="0" err="1" smtClean="0"/>
              <a:t>Clients</a:t>
            </a:r>
            <a:r>
              <a:rPr lang="es-EC" dirty="0" smtClean="0"/>
              <a:t> </a:t>
            </a:r>
            <a:r>
              <a:rPr lang="es-EC" dirty="0" err="1" smtClean="0"/>
              <a:t>Applications</a:t>
            </a:r>
            <a:endParaRPr lang="es-EC" dirty="0"/>
          </a:p>
        </p:txBody>
      </p:sp>
      <p:sp>
        <p:nvSpPr>
          <p:cNvPr id="3" name="2 Marcador de contenido"/>
          <p:cNvSpPr>
            <a:spLocks noGrp="1"/>
          </p:cNvSpPr>
          <p:nvPr>
            <p:ph idx="1"/>
          </p:nvPr>
        </p:nvSpPr>
        <p:spPr/>
        <p:txBody>
          <a:bodyPr>
            <a:normAutofit fontScale="55000" lnSpcReduction="20000"/>
          </a:bodyPr>
          <a:lstStyle/>
          <a:p>
            <a:r>
              <a:rPr lang="en-AU" dirty="0" smtClean="0"/>
              <a:t>Discuss</a:t>
            </a:r>
            <a:r>
              <a:rPr lang="en-AU" baseline="0" dirty="0" smtClean="0"/>
              <a:t> that client applications use a software layer (typically SNAC) to communicate with SQL Server using the TDS protocol. The TDS protocol is carried over either the TCP/IP or Named Pipes protocols for local and remote users or over a Shared Memory protocol (only for users on the same system as the server instance being connected to). There are default configurations for these layers of software when SQL Server is first installed but we will look at how to change these configurations in the next lesson.</a:t>
            </a:r>
          </a:p>
          <a:p>
            <a:endParaRPr lang="en-AU" baseline="0" dirty="0" smtClean="0"/>
          </a:p>
          <a:p>
            <a:r>
              <a:rPr lang="en-AU" baseline="0" dirty="0" smtClean="0"/>
              <a:t>Briefly mention that there are two ways that users can be authenticated. SQL Server can use their Windows credentials (either individual or as a member of a group) or the user can supply a username and password that is stored in SQL Server. (This is called a SQL Server login).</a:t>
            </a:r>
          </a:p>
          <a:p>
            <a:endParaRPr lang="en-AU" baseline="0" dirty="0" smtClean="0"/>
          </a:p>
          <a:p>
            <a:r>
              <a:rPr lang="en-AU" baseline="0" dirty="0" smtClean="0"/>
              <a:t>As well as specifying the server to connect to, users typically specify the database that they initially wish to connect to. A default database can be specified for each login though.</a:t>
            </a:r>
          </a:p>
          <a:p>
            <a:endParaRPr lang="en-AU" baseline="0" dirty="0" smtClean="0"/>
          </a:p>
          <a:p>
            <a:r>
              <a:rPr lang="en-AU" baseline="0" dirty="0" smtClean="0"/>
              <a:t>Mention that Via is also a currently supported protocol but has been deprecated.</a:t>
            </a:r>
          </a:p>
        </p:txBody>
      </p:sp>
    </p:spTree>
    <p:extLst>
      <p:ext uri="{BB962C8B-B14F-4D97-AF65-F5344CB8AC3E}">
        <p14:creationId xmlns:p14="http://schemas.microsoft.com/office/powerpoint/2010/main" val="3480078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Software </a:t>
            </a:r>
            <a:r>
              <a:rPr lang="es-EC" dirty="0" err="1" smtClean="0"/>
              <a:t>Layers</a:t>
            </a:r>
            <a:r>
              <a:rPr lang="es-EC" dirty="0" smtClean="0"/>
              <a:t> </a:t>
            </a:r>
            <a:r>
              <a:rPr lang="es-EC" dirty="0" err="1" smtClean="0"/>
              <a:t>for</a:t>
            </a:r>
            <a:r>
              <a:rPr lang="es-EC" dirty="0" smtClean="0"/>
              <a:t> </a:t>
            </a:r>
            <a:r>
              <a:rPr lang="es-EC" dirty="0" err="1" smtClean="0"/>
              <a:t>Connections</a:t>
            </a:r>
            <a:endParaRPr lang="es-EC" dirty="0"/>
          </a:p>
        </p:txBody>
      </p:sp>
      <p:sp>
        <p:nvSpPr>
          <p:cNvPr id="3" name="2 Marcador de contenido"/>
          <p:cNvSpPr>
            <a:spLocks noGrp="1"/>
          </p:cNvSpPr>
          <p:nvPr>
            <p:ph idx="1"/>
          </p:nvPr>
        </p:nvSpPr>
        <p:spPr/>
        <p:txBody>
          <a:bodyPr>
            <a:normAutofit fontScale="55000" lnSpcReduction="20000"/>
          </a:bodyPr>
          <a:lstStyle/>
          <a:p>
            <a:r>
              <a:rPr lang="en-AU" dirty="0" smtClean="0"/>
              <a:t>For</a:t>
            </a:r>
            <a:r>
              <a:rPr lang="en-AU" baseline="0" dirty="0" smtClean="0"/>
              <a:t> this slide, walk through the layers of code involved.</a:t>
            </a:r>
          </a:p>
          <a:p>
            <a:endParaRPr lang="en-AU" baseline="0" dirty="0" smtClean="0"/>
          </a:p>
          <a:p>
            <a:r>
              <a:rPr lang="en-AU" baseline="0" dirty="0" smtClean="0"/>
              <a:t>In a client application, a library such as OLEDB (acronym not longer meaningful) or Open Database Connectivity (ODBC) will be used to start data access.</a:t>
            </a:r>
          </a:p>
          <a:p>
            <a:endParaRPr lang="en-AU" baseline="0" dirty="0" smtClean="0"/>
          </a:p>
          <a:p>
            <a:r>
              <a:rPr lang="en-AU" baseline="0" dirty="0" smtClean="0"/>
              <a:t>The SQL Native Access Layer (SNAC) translates queries into the Tabular Data Stream (TDS) protocol layered above a network library. (Several network libraries are supported).</a:t>
            </a:r>
          </a:p>
          <a:p>
            <a:endParaRPr lang="en-AU" baseline="0" dirty="0" smtClean="0"/>
          </a:p>
          <a:p>
            <a:r>
              <a:rPr lang="en-AU" baseline="0" dirty="0" smtClean="0"/>
              <a:t>At the server, an endpoint is exposed for connections and is used to pass commands and data to/from the database engine.</a:t>
            </a:r>
          </a:p>
          <a:p>
            <a:endParaRPr lang="en-AU" baseline="0" dirty="0" smtClean="0"/>
          </a:p>
          <a:p>
            <a:r>
              <a:rPr lang="en-AU" baseline="0" dirty="0" smtClean="0"/>
              <a:t>The database engine has three core parts: the relational engine that executes queries, the storage engine that deals with how the data is stored, and the SQL OS (operating system) that abstracts much of the underlying hardware and operating system.</a:t>
            </a:r>
            <a:endParaRPr lang="en-AU" dirty="0" smtClean="0"/>
          </a:p>
        </p:txBody>
      </p:sp>
    </p:spTree>
    <p:extLst>
      <p:ext uri="{BB962C8B-B14F-4D97-AF65-F5344CB8AC3E}">
        <p14:creationId xmlns:p14="http://schemas.microsoft.com/office/powerpoint/2010/main" val="37942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err="1" smtClean="0"/>
              <a:t>Demostracion</a:t>
            </a:r>
            <a:r>
              <a:rPr lang="es-EC" dirty="0" smtClean="0"/>
              <a:t> 2A</a:t>
            </a:r>
            <a:endParaRPr lang="es-EC" dirty="0"/>
          </a:p>
        </p:txBody>
      </p:sp>
      <p:sp>
        <p:nvSpPr>
          <p:cNvPr id="3" name="2 Marcador de contenido"/>
          <p:cNvSpPr>
            <a:spLocks noGrp="1"/>
          </p:cNvSpPr>
          <p:nvPr>
            <p:ph idx="1"/>
          </p:nvPr>
        </p:nvSpPr>
        <p:spPr/>
        <p:txBody>
          <a:bodyPr>
            <a:normAutofit fontScale="32500" lnSpcReduction="20000"/>
          </a:bodyPr>
          <a:lstStyle/>
          <a:p>
            <a:pPr marL="0" lvl="0" indent="0">
              <a:buNone/>
            </a:pPr>
            <a:r>
              <a:rPr lang="en-AU" b="1" dirty="0">
                <a:latin typeface="Arial" charset="0"/>
              </a:rPr>
              <a:t>High-level Steps</a:t>
            </a:r>
          </a:p>
          <a:p>
            <a:pPr marL="0" lvl="0" indent="0">
              <a:buNone/>
            </a:pPr>
            <a:endParaRPr lang="en-AU" b="1" dirty="0">
              <a:latin typeface="Arial" charset="0"/>
            </a:endParaRPr>
          </a:p>
          <a:p>
            <a:pPr marL="0" lvl="0" indent="0">
              <a:buNone/>
            </a:pPr>
            <a:r>
              <a:rPr lang="en-AU" dirty="0">
                <a:latin typeface="Arial" charset="0"/>
              </a:rPr>
              <a:t>Preparation: Revert the virtual machines as per the instructions in D:\6231B_Labs\Revert.txt.</a:t>
            </a:r>
          </a:p>
          <a:p>
            <a:pPr marL="0" lvl="0" indent="0">
              <a:buNone/>
            </a:pPr>
            <a:endParaRPr lang="en-AU" dirty="0">
              <a:latin typeface="Arial" charset="0"/>
            </a:endParaRPr>
          </a:p>
          <a:p>
            <a:pPr marL="228600" lvl="0" indent="-228600">
              <a:buFont typeface="+mj-lt"/>
              <a:buAutoNum type="arabicPeriod"/>
            </a:pPr>
            <a:r>
              <a:rPr lang="en-US" dirty="0">
                <a:latin typeface="Arial" charset="0"/>
              </a:rPr>
              <a:t>In the </a:t>
            </a:r>
            <a:r>
              <a:rPr lang="en-US" b="1" dirty="0">
                <a:latin typeface="Arial" charset="0"/>
              </a:rPr>
              <a:t>Virtual Machine</a:t>
            </a:r>
            <a:r>
              <a:rPr lang="en-US" dirty="0">
                <a:latin typeface="Arial" charset="0"/>
              </a:rPr>
              <a:t>, Click </a:t>
            </a:r>
            <a:r>
              <a:rPr lang="en-US" b="1" dirty="0">
                <a:latin typeface="Arial" charset="0"/>
              </a:rPr>
              <a:t>Start</a:t>
            </a:r>
            <a:r>
              <a:rPr lang="en-US" dirty="0">
                <a:latin typeface="Arial" charset="0"/>
              </a:rPr>
              <a:t>, click </a:t>
            </a:r>
            <a:r>
              <a:rPr lang="en-US" b="1" dirty="0">
                <a:latin typeface="Arial" charset="0"/>
              </a:rPr>
              <a:t>All Programs</a:t>
            </a:r>
            <a:r>
              <a:rPr lang="en-US" dirty="0">
                <a:latin typeface="Arial" charset="0"/>
              </a:rPr>
              <a:t>, click </a:t>
            </a:r>
            <a:r>
              <a:rPr lang="en-US" b="1" dirty="0">
                <a:latin typeface="Arial" charset="0"/>
              </a:rPr>
              <a:t>Microsoft SQL Server 2008 R2</a:t>
            </a:r>
            <a:r>
              <a:rPr lang="en-US" dirty="0">
                <a:latin typeface="Arial" charset="0"/>
              </a:rPr>
              <a:t>, and click </a:t>
            </a:r>
            <a:r>
              <a:rPr lang="en-US" b="1" dirty="0">
                <a:latin typeface="Arial" charset="0"/>
              </a:rPr>
              <a:t>SQL Server Management Studio</a:t>
            </a:r>
            <a:r>
              <a:rPr lang="en-US" dirty="0">
                <a:latin typeface="Arial" charset="0"/>
              </a:rPr>
              <a:t>.  </a:t>
            </a:r>
          </a:p>
          <a:p>
            <a:pPr marL="228600" lvl="0" indent="-228600">
              <a:buFont typeface="+mj-lt"/>
              <a:buAutoNum type="arabicPeriod"/>
            </a:pPr>
            <a:r>
              <a:rPr lang="en-US" dirty="0">
                <a:latin typeface="Arial" charset="0"/>
              </a:rPr>
              <a:t>In the </a:t>
            </a:r>
            <a:r>
              <a:rPr lang="en-US" b="1" dirty="0">
                <a:latin typeface="Arial" charset="0"/>
              </a:rPr>
              <a:t>Connect to Server</a:t>
            </a:r>
            <a:r>
              <a:rPr lang="en-US" dirty="0">
                <a:latin typeface="Arial" charset="0"/>
              </a:rPr>
              <a:t> window, ensure that </a:t>
            </a:r>
            <a:r>
              <a:rPr lang="en-US" b="1" dirty="0">
                <a:latin typeface="Arial" charset="0"/>
              </a:rPr>
              <a:t>Server Type </a:t>
            </a:r>
            <a:r>
              <a:rPr lang="en-US" dirty="0">
                <a:latin typeface="Arial" charset="0"/>
              </a:rPr>
              <a:t>is set to </a:t>
            </a:r>
            <a:r>
              <a:rPr lang="en-US" b="1" dirty="0">
                <a:latin typeface="Arial" charset="0"/>
              </a:rPr>
              <a:t>Database Engine.</a:t>
            </a:r>
            <a:endParaRPr lang="en-US" dirty="0">
              <a:latin typeface="Arial" charset="0"/>
            </a:endParaRPr>
          </a:p>
          <a:p>
            <a:pPr marL="228600" lvl="0" indent="-228600">
              <a:buFont typeface="+mj-lt"/>
              <a:buAutoNum type="arabicPeriod"/>
            </a:pPr>
            <a:r>
              <a:rPr lang="en-US" dirty="0">
                <a:latin typeface="Arial" charset="0"/>
              </a:rPr>
              <a:t>In the </a:t>
            </a:r>
            <a:r>
              <a:rPr lang="en-US" b="1" dirty="0">
                <a:latin typeface="Arial" charset="0"/>
              </a:rPr>
              <a:t>Server name</a:t>
            </a:r>
            <a:r>
              <a:rPr lang="en-US" dirty="0">
                <a:latin typeface="Arial" charset="0"/>
              </a:rPr>
              <a:t> text box, type </a:t>
            </a:r>
            <a:r>
              <a:rPr lang="en-US" b="1" dirty="0">
                <a:latin typeface="Arial" charset="0"/>
              </a:rPr>
              <a:t>(local)</a:t>
            </a:r>
            <a:endParaRPr lang="en-US" dirty="0">
              <a:latin typeface="Arial" charset="0"/>
            </a:endParaRPr>
          </a:p>
          <a:p>
            <a:pPr marL="228600" lvl="0" indent="-228600">
              <a:buFont typeface="+mj-lt"/>
              <a:buAutoNum type="arabicPeriod"/>
            </a:pPr>
            <a:r>
              <a:rPr lang="en-US" dirty="0">
                <a:latin typeface="Arial" charset="0"/>
              </a:rPr>
              <a:t>In the </a:t>
            </a:r>
            <a:r>
              <a:rPr lang="en-US" b="1" dirty="0">
                <a:latin typeface="Arial" charset="0"/>
              </a:rPr>
              <a:t>Authentication</a:t>
            </a:r>
            <a:r>
              <a:rPr lang="en-US" dirty="0">
                <a:latin typeface="Arial" charset="0"/>
              </a:rPr>
              <a:t> drop-down list, select </a:t>
            </a:r>
            <a:r>
              <a:rPr lang="en-US" b="1" dirty="0">
                <a:latin typeface="Arial" charset="0"/>
              </a:rPr>
              <a:t>Windows Authentication,</a:t>
            </a:r>
            <a:r>
              <a:rPr lang="en-US" dirty="0">
                <a:latin typeface="Arial" charset="0"/>
              </a:rPr>
              <a:t> and click </a:t>
            </a:r>
            <a:r>
              <a:rPr lang="en-US" b="1" dirty="0">
                <a:latin typeface="Arial" charset="0"/>
              </a:rPr>
              <a:t>Connect.</a:t>
            </a:r>
            <a:endParaRPr lang="en-US" dirty="0">
              <a:latin typeface="Arial" charset="0"/>
            </a:endParaRPr>
          </a:p>
          <a:p>
            <a:pPr marL="228600" lvl="0" indent="-228600">
              <a:buFont typeface="+mj-lt"/>
              <a:buAutoNum type="arabicPeriod"/>
            </a:pPr>
            <a:r>
              <a:rPr lang="en-US" dirty="0">
                <a:latin typeface="Arial" charset="0"/>
              </a:rPr>
              <a:t>From the </a:t>
            </a:r>
            <a:r>
              <a:rPr lang="en-US" b="1" dirty="0">
                <a:latin typeface="Arial" charset="0"/>
              </a:rPr>
              <a:t>View</a:t>
            </a:r>
            <a:r>
              <a:rPr lang="en-US" dirty="0">
                <a:latin typeface="Arial" charset="0"/>
              </a:rPr>
              <a:t> menu, click </a:t>
            </a:r>
            <a:r>
              <a:rPr lang="en-US" b="1" dirty="0">
                <a:latin typeface="Arial" charset="0"/>
              </a:rPr>
              <a:t>Object Explorer</a:t>
            </a:r>
            <a:r>
              <a:rPr lang="en-US" dirty="0">
                <a:latin typeface="Arial" charset="0"/>
              </a:rPr>
              <a:t>.</a:t>
            </a:r>
          </a:p>
          <a:p>
            <a:pPr marL="228600" lvl="0" indent="-228600">
              <a:buFont typeface="+mj-lt"/>
              <a:buAutoNum type="arabicPeriod"/>
            </a:pPr>
            <a:r>
              <a:rPr lang="en-US" dirty="0">
                <a:latin typeface="Arial" charset="0"/>
              </a:rPr>
              <a:t>In </a:t>
            </a:r>
            <a:r>
              <a:rPr lang="en-US" b="1" dirty="0">
                <a:latin typeface="Arial" charset="0"/>
              </a:rPr>
              <a:t>Object Explorer</a:t>
            </a:r>
            <a:r>
              <a:rPr lang="en-US" dirty="0">
                <a:latin typeface="Arial" charset="0"/>
              </a:rPr>
              <a:t>, expand </a:t>
            </a:r>
            <a:r>
              <a:rPr lang="en-US" b="1" dirty="0">
                <a:latin typeface="Arial" charset="0"/>
              </a:rPr>
              <a:t>Databases</a:t>
            </a:r>
            <a:r>
              <a:rPr lang="en-US" dirty="0">
                <a:latin typeface="Arial" charset="0"/>
              </a:rPr>
              <a:t>, expand </a:t>
            </a:r>
            <a:r>
              <a:rPr lang="en-US" b="1" dirty="0">
                <a:latin typeface="Arial" charset="0"/>
              </a:rPr>
              <a:t>AdventureWorks2008R2</a:t>
            </a:r>
            <a:r>
              <a:rPr lang="en-US" dirty="0">
                <a:latin typeface="Arial" charset="0"/>
              </a:rPr>
              <a:t>, and </a:t>
            </a:r>
            <a:r>
              <a:rPr lang="en-US" b="1" dirty="0">
                <a:latin typeface="Arial" charset="0"/>
              </a:rPr>
              <a:t>Tables</a:t>
            </a:r>
            <a:r>
              <a:rPr lang="en-US" dirty="0">
                <a:latin typeface="Arial" charset="0"/>
              </a:rPr>
              <a:t>. Review the database objects.</a:t>
            </a:r>
          </a:p>
          <a:p>
            <a:pPr marL="228600" lvl="0" indent="-228600">
              <a:buFont typeface="+mj-lt"/>
              <a:buAutoNum type="arabicPeriod"/>
            </a:pPr>
            <a:r>
              <a:rPr lang="en-US" dirty="0">
                <a:latin typeface="Arial" charset="0"/>
              </a:rPr>
              <a:t>Right-click the </a:t>
            </a:r>
            <a:r>
              <a:rPr lang="en-US" b="1" dirty="0">
                <a:latin typeface="Arial" charset="0"/>
              </a:rPr>
              <a:t>AdventureWorks2008R2</a:t>
            </a:r>
            <a:r>
              <a:rPr lang="en-US" dirty="0">
                <a:latin typeface="Arial" charset="0"/>
              </a:rPr>
              <a:t> database and choose </a:t>
            </a:r>
            <a:r>
              <a:rPr lang="en-US" b="1" dirty="0">
                <a:latin typeface="Arial" charset="0"/>
              </a:rPr>
              <a:t>New Query</a:t>
            </a:r>
            <a:r>
              <a:rPr lang="en-US" dirty="0">
                <a:latin typeface="Arial" charset="0"/>
              </a:rPr>
              <a:t>.</a:t>
            </a:r>
          </a:p>
          <a:p>
            <a:pPr marL="228600" lvl="0" indent="-228600">
              <a:buFont typeface="+mj-lt"/>
              <a:buAutoNum type="arabicPeriod"/>
            </a:pPr>
            <a:r>
              <a:rPr lang="en-US" dirty="0">
                <a:latin typeface="Arial" charset="0"/>
              </a:rPr>
              <a:t>Type the query shown in the snippet below.</a:t>
            </a:r>
          </a:p>
          <a:p>
            <a:pPr marL="0" indent="0">
              <a:buFont typeface="+mj-lt"/>
              <a:buNone/>
            </a:pPr>
            <a:r>
              <a:rPr lang="en-US" dirty="0">
                <a:latin typeface="Arial" charset="0"/>
              </a:rPr>
              <a:t>SELECT * FROM </a:t>
            </a:r>
            <a:r>
              <a:rPr lang="en-US" dirty="0" err="1">
                <a:latin typeface="Arial" charset="0"/>
              </a:rPr>
              <a:t>Production.Product</a:t>
            </a:r>
            <a:r>
              <a:rPr lang="en-US" dirty="0">
                <a:latin typeface="Arial" charset="0"/>
              </a:rPr>
              <a:t> ORDER BY </a:t>
            </a:r>
            <a:r>
              <a:rPr lang="en-US" dirty="0" err="1">
                <a:latin typeface="Arial" charset="0"/>
              </a:rPr>
              <a:t>ProductID</a:t>
            </a:r>
            <a:r>
              <a:rPr lang="en-US" dirty="0">
                <a:latin typeface="Arial" charset="0"/>
              </a:rPr>
              <a:t>;</a:t>
            </a:r>
          </a:p>
          <a:p>
            <a:pPr marL="0" lvl="0" indent="0">
              <a:buFont typeface="+mj-lt"/>
              <a:buNone/>
            </a:pPr>
            <a:r>
              <a:rPr lang="en-US" dirty="0">
                <a:latin typeface="Arial" charset="0"/>
              </a:rPr>
              <a:t>9. Note the use of </a:t>
            </a:r>
            <a:r>
              <a:rPr lang="en-US" dirty="0" err="1">
                <a:latin typeface="Arial" charset="0"/>
              </a:rPr>
              <a:t>Intellisense</a:t>
            </a:r>
            <a:r>
              <a:rPr lang="en-US" dirty="0">
                <a:latin typeface="Arial" charset="0"/>
              </a:rPr>
              <a:t> while entering it, and then click </a:t>
            </a:r>
            <a:r>
              <a:rPr lang="en-US" b="1" dirty="0">
                <a:latin typeface="Arial" charset="0"/>
              </a:rPr>
              <a:t>Execute</a:t>
            </a:r>
            <a:r>
              <a:rPr lang="en-US" dirty="0">
                <a:latin typeface="Arial" charset="0"/>
              </a:rPr>
              <a:t> on the toolbar. Note how the results can be returned.</a:t>
            </a:r>
          </a:p>
          <a:p>
            <a:pPr marL="0" lvl="0" indent="0">
              <a:buFont typeface="+mj-lt"/>
              <a:buNone/>
            </a:pPr>
            <a:r>
              <a:rPr lang="en-US" dirty="0">
                <a:latin typeface="Arial" charset="0"/>
              </a:rPr>
              <a:t>10. From the </a:t>
            </a:r>
            <a:r>
              <a:rPr lang="en-US" b="1" dirty="0">
                <a:latin typeface="Arial" charset="0"/>
              </a:rPr>
              <a:t>File</a:t>
            </a:r>
            <a:r>
              <a:rPr lang="en-US" dirty="0">
                <a:latin typeface="Arial" charset="0"/>
              </a:rPr>
              <a:t> menu click </a:t>
            </a:r>
            <a:r>
              <a:rPr lang="en-US" b="1" dirty="0">
                <a:latin typeface="Arial" charset="0"/>
              </a:rPr>
              <a:t>Save SQLQuery1.sql</a:t>
            </a:r>
            <a:r>
              <a:rPr lang="en-US" dirty="0">
                <a:latin typeface="Arial" charset="0"/>
              </a:rPr>
              <a:t>. Note this saves the query to a file. In the </a:t>
            </a:r>
            <a:r>
              <a:rPr lang="en-US" b="1" dirty="0">
                <a:latin typeface="Arial" charset="0"/>
              </a:rPr>
              <a:t>Save file as</a:t>
            </a:r>
            <a:r>
              <a:rPr lang="en-US" dirty="0">
                <a:latin typeface="Arial" charset="0"/>
              </a:rPr>
              <a:t> window, click </a:t>
            </a:r>
            <a:r>
              <a:rPr lang="en-US" b="1" dirty="0">
                <a:latin typeface="Arial" charset="0"/>
              </a:rPr>
              <a:t>Cancel</a:t>
            </a:r>
            <a:r>
              <a:rPr lang="en-US" dirty="0">
                <a:latin typeface="Arial" charset="0"/>
              </a:rPr>
              <a:t>.</a:t>
            </a:r>
          </a:p>
          <a:p>
            <a:pPr marL="0" lvl="0" indent="0">
              <a:buFont typeface="+mj-lt"/>
              <a:buNone/>
            </a:pPr>
            <a:r>
              <a:rPr lang="en-US" dirty="0">
                <a:latin typeface="Arial" charset="0"/>
              </a:rPr>
              <a:t>11. In the </a:t>
            </a:r>
            <a:r>
              <a:rPr lang="en-US" b="1" dirty="0">
                <a:latin typeface="Arial" charset="0"/>
              </a:rPr>
              <a:t>Results</a:t>
            </a:r>
            <a:r>
              <a:rPr lang="en-US" dirty="0">
                <a:latin typeface="Arial" charset="0"/>
              </a:rPr>
              <a:t> tab, right-click on the cell for </a:t>
            </a:r>
            <a:r>
              <a:rPr lang="en-US" dirty="0" err="1">
                <a:latin typeface="Arial" charset="0"/>
              </a:rPr>
              <a:t>ProductID</a:t>
            </a:r>
            <a:r>
              <a:rPr lang="en-US" dirty="0">
                <a:latin typeface="Arial" charset="0"/>
              </a:rPr>
              <a:t> 1 (first row and first cell) and click </a:t>
            </a:r>
            <a:r>
              <a:rPr lang="en-US" b="1" dirty="0">
                <a:latin typeface="Arial" charset="0"/>
              </a:rPr>
              <a:t>Save Results As…</a:t>
            </a:r>
            <a:r>
              <a:rPr lang="en-US" dirty="0">
                <a:latin typeface="Arial" charset="0"/>
              </a:rPr>
              <a:t>. In the </a:t>
            </a:r>
            <a:r>
              <a:rPr lang="en-US" dirty="0" err="1">
                <a:latin typeface="Arial" charset="0"/>
              </a:rPr>
              <a:t>FileName</a:t>
            </a:r>
            <a:r>
              <a:rPr lang="en-US" dirty="0">
                <a:latin typeface="Arial" charset="0"/>
              </a:rPr>
              <a:t> textbox, type </a:t>
            </a:r>
            <a:r>
              <a:rPr lang="en-US" b="1" dirty="0">
                <a:latin typeface="Arial" charset="0"/>
              </a:rPr>
              <a:t>Demonstration2AResults</a:t>
            </a:r>
            <a:r>
              <a:rPr lang="en-US" dirty="0">
                <a:latin typeface="Arial" charset="0"/>
              </a:rPr>
              <a:t> and click Save. Note this saves the query results to a file.</a:t>
            </a:r>
          </a:p>
          <a:p>
            <a:pPr marL="0" lvl="0" indent="0">
              <a:buFont typeface="+mj-lt"/>
              <a:buNone/>
            </a:pPr>
            <a:r>
              <a:rPr lang="en-US" dirty="0">
                <a:latin typeface="Arial" charset="0"/>
              </a:rPr>
              <a:t>12. From the </a:t>
            </a:r>
            <a:r>
              <a:rPr lang="en-US" b="1" dirty="0">
                <a:latin typeface="Arial" charset="0"/>
              </a:rPr>
              <a:t>Query</a:t>
            </a:r>
            <a:r>
              <a:rPr lang="en-US" dirty="0">
                <a:latin typeface="Arial" charset="0"/>
              </a:rPr>
              <a:t> menu, click </a:t>
            </a:r>
            <a:r>
              <a:rPr lang="en-US" b="1" dirty="0">
                <a:latin typeface="Arial" charset="0"/>
              </a:rPr>
              <a:t>Display Estimated Execution Plan</a:t>
            </a:r>
            <a:r>
              <a:rPr lang="en-US" dirty="0">
                <a:latin typeface="Arial" charset="0"/>
              </a:rPr>
              <a:t>. Note that SSMS is capable of more than simply executing queries.</a:t>
            </a:r>
          </a:p>
          <a:p>
            <a:pPr marL="0" lvl="0" indent="0">
              <a:buFont typeface="+mj-lt"/>
              <a:buNone/>
            </a:pPr>
            <a:r>
              <a:rPr lang="en-US" dirty="0">
                <a:latin typeface="Arial" charset="0"/>
              </a:rPr>
              <a:t>13. From the </a:t>
            </a:r>
            <a:r>
              <a:rPr lang="en-US" b="1" dirty="0">
                <a:latin typeface="Arial" charset="0"/>
              </a:rPr>
              <a:t>Tools</a:t>
            </a:r>
            <a:r>
              <a:rPr lang="en-US" dirty="0">
                <a:latin typeface="Arial" charset="0"/>
              </a:rPr>
              <a:t> menu, and click </a:t>
            </a:r>
            <a:r>
              <a:rPr lang="en-US" b="1" dirty="0">
                <a:latin typeface="Arial" charset="0"/>
              </a:rPr>
              <a:t>Options.</a:t>
            </a:r>
            <a:endParaRPr lang="en-US" dirty="0">
              <a:latin typeface="Arial" charset="0"/>
            </a:endParaRPr>
          </a:p>
          <a:p>
            <a:pPr marL="0" lvl="0" indent="0">
              <a:buFont typeface="+mj-lt"/>
              <a:buNone/>
            </a:pPr>
            <a:r>
              <a:rPr lang="en-US" dirty="0">
                <a:latin typeface="Arial" charset="0"/>
              </a:rPr>
              <a:t>14. In the </a:t>
            </a:r>
            <a:r>
              <a:rPr lang="en-US" b="1" dirty="0">
                <a:latin typeface="Arial" charset="0"/>
              </a:rPr>
              <a:t>Options</a:t>
            </a:r>
            <a:r>
              <a:rPr lang="en-US" dirty="0">
                <a:latin typeface="Arial" charset="0"/>
              </a:rPr>
              <a:t> pane, expand </a:t>
            </a:r>
            <a:r>
              <a:rPr lang="en-US" b="1" dirty="0">
                <a:latin typeface="Arial" charset="0"/>
              </a:rPr>
              <a:t>Query Results</a:t>
            </a:r>
            <a:r>
              <a:rPr lang="en-US" dirty="0">
                <a:latin typeface="Arial" charset="0"/>
              </a:rPr>
              <a:t>, expand </a:t>
            </a:r>
            <a:r>
              <a:rPr lang="en-US" b="1" dirty="0">
                <a:latin typeface="Arial" charset="0"/>
              </a:rPr>
              <a:t>SQL Server</a:t>
            </a:r>
            <a:r>
              <a:rPr lang="en-US" dirty="0">
                <a:latin typeface="Arial" charset="0"/>
              </a:rPr>
              <a:t>, and expand </a:t>
            </a:r>
            <a:r>
              <a:rPr lang="en-US" b="1" dirty="0">
                <a:latin typeface="Arial" charset="0"/>
              </a:rPr>
              <a:t>General</a:t>
            </a:r>
            <a:r>
              <a:rPr lang="en-US" dirty="0">
                <a:latin typeface="Arial" charset="0"/>
              </a:rPr>
              <a:t>. Review the available configuration options and click </a:t>
            </a:r>
            <a:r>
              <a:rPr lang="en-US" b="1" dirty="0">
                <a:latin typeface="Arial" charset="0"/>
              </a:rPr>
              <a:t>Cancel</a:t>
            </a:r>
            <a:r>
              <a:rPr lang="en-US" dirty="0">
                <a:latin typeface="Arial" charset="0"/>
              </a:rPr>
              <a:t>.</a:t>
            </a:r>
          </a:p>
          <a:p>
            <a:pPr marL="0" lvl="0" indent="0">
              <a:buFont typeface="+mj-lt"/>
              <a:buNone/>
            </a:pPr>
            <a:r>
              <a:rPr lang="en-US" dirty="0">
                <a:latin typeface="Arial" charset="0"/>
              </a:rPr>
              <a:t>15. From the </a:t>
            </a:r>
            <a:r>
              <a:rPr lang="en-US" b="1" dirty="0">
                <a:latin typeface="Arial" charset="0"/>
              </a:rPr>
              <a:t>File</a:t>
            </a:r>
            <a:r>
              <a:rPr lang="en-US" dirty="0">
                <a:latin typeface="Arial" charset="0"/>
              </a:rPr>
              <a:t> menu, click </a:t>
            </a:r>
            <a:r>
              <a:rPr lang="en-US" b="1" dirty="0">
                <a:latin typeface="Arial" charset="0"/>
              </a:rPr>
              <a:t>Close</a:t>
            </a:r>
            <a:r>
              <a:rPr lang="en-US" dirty="0">
                <a:latin typeface="Arial" charset="0"/>
              </a:rPr>
              <a:t>. In the </a:t>
            </a:r>
            <a:r>
              <a:rPr lang="en-US" b="1" dirty="0">
                <a:latin typeface="Arial" charset="0"/>
              </a:rPr>
              <a:t>Microsoft SQL Server Management Studio</a:t>
            </a:r>
            <a:r>
              <a:rPr lang="en-US" dirty="0">
                <a:latin typeface="Arial" charset="0"/>
              </a:rPr>
              <a:t> window, click </a:t>
            </a:r>
            <a:r>
              <a:rPr lang="en-US" b="1" dirty="0">
                <a:latin typeface="Arial" charset="0"/>
              </a:rPr>
              <a:t>No</a:t>
            </a:r>
            <a:r>
              <a:rPr lang="en-US" dirty="0">
                <a:latin typeface="Arial" charset="0"/>
              </a:rPr>
              <a:t>.</a:t>
            </a:r>
          </a:p>
          <a:p>
            <a:endParaRPr lang="es-EC" dirty="0"/>
          </a:p>
        </p:txBody>
      </p:sp>
    </p:spTree>
    <p:extLst>
      <p:ext uri="{BB962C8B-B14F-4D97-AF65-F5344CB8AC3E}">
        <p14:creationId xmlns:p14="http://schemas.microsoft.com/office/powerpoint/2010/main" val="121573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err="1" smtClean="0"/>
              <a:t>Demostracion</a:t>
            </a:r>
            <a:r>
              <a:rPr lang="es-EC" dirty="0" smtClean="0"/>
              <a:t> 2A </a:t>
            </a:r>
            <a:r>
              <a:rPr lang="es-EC" dirty="0" err="1" smtClean="0"/>
              <a:t>Contin</a:t>
            </a:r>
            <a:r>
              <a:rPr lang="es-EC" dirty="0" smtClean="0"/>
              <a:t> </a:t>
            </a:r>
            <a:endParaRPr lang="es-EC" dirty="0"/>
          </a:p>
        </p:txBody>
      </p:sp>
      <p:sp>
        <p:nvSpPr>
          <p:cNvPr id="3" name="2 Marcador de contenido"/>
          <p:cNvSpPr>
            <a:spLocks noGrp="1"/>
          </p:cNvSpPr>
          <p:nvPr>
            <p:ph idx="1"/>
          </p:nvPr>
        </p:nvSpPr>
        <p:spPr/>
        <p:txBody>
          <a:bodyPr/>
          <a:lstStyle/>
          <a:p>
            <a:pPr marL="0" lvl="0" indent="0">
              <a:buFont typeface="+mj-lt"/>
              <a:buNone/>
            </a:pPr>
            <a:r>
              <a:rPr lang="en-US" sz="1000" dirty="0">
                <a:latin typeface="Arial" charset="0"/>
              </a:rPr>
              <a:t>16. In the </a:t>
            </a:r>
            <a:r>
              <a:rPr lang="en-US" sz="1000" b="1" dirty="0">
                <a:latin typeface="Arial" charset="0"/>
              </a:rPr>
              <a:t>File</a:t>
            </a:r>
            <a:r>
              <a:rPr lang="en-US" sz="1000" dirty="0">
                <a:latin typeface="Arial" charset="0"/>
              </a:rPr>
              <a:t> menu, click </a:t>
            </a:r>
            <a:r>
              <a:rPr lang="en-US" sz="1000" b="1" dirty="0">
                <a:latin typeface="Arial" charset="0"/>
              </a:rPr>
              <a:t>Open</a:t>
            </a:r>
            <a:r>
              <a:rPr lang="en-US" sz="1000" dirty="0">
                <a:latin typeface="Arial" charset="0"/>
              </a:rPr>
              <a:t>.</a:t>
            </a:r>
          </a:p>
          <a:p>
            <a:pPr marL="0" lvl="0" indent="0">
              <a:buFont typeface="+mj-lt"/>
              <a:buNone/>
            </a:pPr>
            <a:r>
              <a:rPr lang="en-US" sz="1000" dirty="0">
                <a:latin typeface="Arial" charset="0"/>
              </a:rPr>
              <a:t>17. Click </a:t>
            </a:r>
            <a:r>
              <a:rPr lang="en-US" sz="1000" b="1" dirty="0">
                <a:latin typeface="Arial" charset="0"/>
              </a:rPr>
              <a:t>Project/Solution.</a:t>
            </a:r>
            <a:endParaRPr lang="en-US" sz="1000" dirty="0">
              <a:latin typeface="Arial" charset="0"/>
            </a:endParaRPr>
          </a:p>
          <a:p>
            <a:pPr marL="0" lvl="0" indent="0">
              <a:buFont typeface="+mj-lt"/>
              <a:buNone/>
            </a:pPr>
            <a:r>
              <a:rPr lang="en-US" sz="1000" dirty="0">
                <a:latin typeface="Arial" charset="0"/>
              </a:rPr>
              <a:t>18. In the </a:t>
            </a:r>
            <a:r>
              <a:rPr lang="en-US" sz="1000" b="1" dirty="0">
                <a:latin typeface="Arial" charset="0"/>
              </a:rPr>
              <a:t>Open Project</a:t>
            </a:r>
            <a:r>
              <a:rPr lang="en-US" sz="1000" dirty="0">
                <a:latin typeface="Arial" charset="0"/>
              </a:rPr>
              <a:t> window, open the project </a:t>
            </a:r>
            <a:r>
              <a:rPr lang="en-US" sz="1000" b="1" dirty="0">
                <a:latin typeface="Arial" charset="0"/>
              </a:rPr>
              <a:t>D:\6231B_Labs\6231B_02_PRJ\6231B_02_PRJ.ssmssln</a:t>
            </a:r>
            <a:r>
              <a:rPr lang="en-US" sz="1000" dirty="0">
                <a:latin typeface="Arial" charset="0"/>
              </a:rPr>
              <a:t>.</a:t>
            </a:r>
          </a:p>
          <a:p>
            <a:pPr marL="0" lvl="0" indent="0">
              <a:buFont typeface="+mj-lt"/>
              <a:buNone/>
            </a:pPr>
            <a:r>
              <a:rPr lang="en-US" sz="1000" dirty="0">
                <a:latin typeface="Arial" charset="0"/>
              </a:rPr>
              <a:t>19. From the </a:t>
            </a:r>
            <a:r>
              <a:rPr lang="en-US" sz="1000" b="1" dirty="0">
                <a:latin typeface="Arial" charset="0"/>
              </a:rPr>
              <a:t>View</a:t>
            </a:r>
            <a:r>
              <a:rPr lang="en-US" sz="1000" dirty="0">
                <a:latin typeface="Arial" charset="0"/>
              </a:rPr>
              <a:t> menu, click </a:t>
            </a:r>
            <a:r>
              <a:rPr lang="en-US" sz="1000" b="1" dirty="0">
                <a:latin typeface="Arial" charset="0"/>
              </a:rPr>
              <a:t>Solution Explorer</a:t>
            </a:r>
            <a:r>
              <a:rPr lang="en-US" sz="1000" dirty="0">
                <a:latin typeface="Arial" charset="0"/>
              </a:rPr>
              <a:t>. Note the contents of </a:t>
            </a:r>
            <a:r>
              <a:rPr lang="en-US" sz="1000" b="1" dirty="0">
                <a:latin typeface="Arial" charset="0"/>
              </a:rPr>
              <a:t>Solution Explorer</a:t>
            </a:r>
            <a:r>
              <a:rPr lang="en-US" sz="1000" dirty="0">
                <a:latin typeface="Arial" charset="0"/>
              </a:rPr>
              <a:t>. SQL Server projects have been supplied for each module of the course and contain demonstration steps and suggested lab solutions, along with any required setup/shutdown code for the module.</a:t>
            </a:r>
          </a:p>
          <a:p>
            <a:pPr marL="0" lvl="0" indent="0">
              <a:buFont typeface="+mj-lt"/>
              <a:buNone/>
            </a:pPr>
            <a:r>
              <a:rPr lang="en-US" sz="1000" dirty="0">
                <a:latin typeface="Arial" charset="0"/>
              </a:rPr>
              <a:t>20. In the </a:t>
            </a:r>
            <a:r>
              <a:rPr lang="en-US" sz="1000" b="1" dirty="0">
                <a:latin typeface="Arial" charset="0"/>
              </a:rPr>
              <a:t>Solution Explorer</a:t>
            </a:r>
            <a:r>
              <a:rPr lang="en-US" sz="1000" dirty="0">
                <a:latin typeface="Arial" charset="0"/>
              </a:rPr>
              <a:t>, click the </a:t>
            </a:r>
            <a:r>
              <a:rPr lang="en-US" sz="1000" b="1" dirty="0">
                <a:latin typeface="Arial" charset="0"/>
              </a:rPr>
              <a:t>X</a:t>
            </a:r>
            <a:r>
              <a:rPr lang="en-US" sz="1000" dirty="0">
                <a:latin typeface="Arial" charset="0"/>
              </a:rPr>
              <a:t> to close it.</a:t>
            </a:r>
          </a:p>
          <a:p>
            <a:pPr marL="0" lvl="0" indent="0">
              <a:buFont typeface="+mj-lt"/>
              <a:buNone/>
            </a:pPr>
            <a:r>
              <a:rPr lang="en-US" sz="1000" dirty="0">
                <a:latin typeface="Arial" charset="0"/>
              </a:rPr>
              <a:t>21. In </a:t>
            </a:r>
            <a:r>
              <a:rPr lang="en-US" sz="1000" b="1" dirty="0">
                <a:latin typeface="Arial" charset="0"/>
              </a:rPr>
              <a:t>Object Explorer</a:t>
            </a:r>
            <a:r>
              <a:rPr lang="en-US" sz="1000" dirty="0">
                <a:latin typeface="Arial" charset="0"/>
              </a:rPr>
              <a:t>, from the </a:t>
            </a:r>
            <a:r>
              <a:rPr lang="en-US" sz="1000" b="1" dirty="0">
                <a:latin typeface="Arial" charset="0"/>
              </a:rPr>
              <a:t>Connect</a:t>
            </a:r>
            <a:r>
              <a:rPr lang="en-US" sz="1000" dirty="0">
                <a:latin typeface="Arial" charset="0"/>
              </a:rPr>
              <a:t> toolbar icon, note the other SQL Server components that connections can be made to:</a:t>
            </a:r>
          </a:p>
          <a:p>
            <a:pPr marL="342900" lvl="1" indent="-114300"/>
            <a:r>
              <a:rPr lang="en-US" sz="1000" dirty="0">
                <a:latin typeface="Arial" charset="0"/>
              </a:rPr>
              <a:t>Database Engine</a:t>
            </a:r>
          </a:p>
          <a:p>
            <a:pPr marL="342900" lvl="1" indent="-114300"/>
            <a:r>
              <a:rPr lang="en-US" sz="1000" dirty="0">
                <a:latin typeface="Arial" charset="0"/>
              </a:rPr>
              <a:t>Analysis Services</a:t>
            </a:r>
          </a:p>
          <a:p>
            <a:pPr marL="342900" lvl="1" indent="-114300"/>
            <a:r>
              <a:rPr lang="en-US" sz="1000" dirty="0">
                <a:latin typeface="Arial" charset="0"/>
              </a:rPr>
              <a:t>Integration Services</a:t>
            </a:r>
          </a:p>
          <a:p>
            <a:pPr marL="342900" lvl="1" indent="-114300"/>
            <a:r>
              <a:rPr lang="en-US" sz="1000" dirty="0">
                <a:latin typeface="Arial" charset="0"/>
              </a:rPr>
              <a:t>Reporting Services</a:t>
            </a:r>
          </a:p>
          <a:p>
            <a:pPr marL="342900" lvl="1" indent="-114300"/>
            <a:r>
              <a:rPr lang="en-US" sz="1000" dirty="0">
                <a:latin typeface="Arial" charset="0"/>
              </a:rPr>
              <a:t>SQL Server Compact </a:t>
            </a:r>
          </a:p>
          <a:p>
            <a:pPr marL="0" lvl="0" indent="0">
              <a:buFont typeface="+mj-lt"/>
              <a:buNone/>
            </a:pPr>
            <a:r>
              <a:rPr lang="en-US" sz="1000" dirty="0">
                <a:latin typeface="Arial" charset="0"/>
              </a:rPr>
              <a:t>22. From the </a:t>
            </a:r>
            <a:r>
              <a:rPr lang="en-US" sz="1000" b="1" dirty="0">
                <a:latin typeface="Arial" charset="0"/>
              </a:rPr>
              <a:t>File</a:t>
            </a:r>
            <a:r>
              <a:rPr lang="en-US" sz="1000" dirty="0">
                <a:latin typeface="Arial" charset="0"/>
              </a:rPr>
              <a:t> menu, click </a:t>
            </a:r>
            <a:r>
              <a:rPr lang="en-US" sz="1000" b="1" dirty="0">
                <a:latin typeface="Arial" charset="0"/>
              </a:rPr>
              <a:t>New</a:t>
            </a:r>
            <a:r>
              <a:rPr lang="en-US" sz="1000" dirty="0">
                <a:latin typeface="Arial" charset="0"/>
              </a:rPr>
              <a:t>, and click </a:t>
            </a:r>
            <a:r>
              <a:rPr lang="en-US" sz="1000" b="1" dirty="0">
                <a:latin typeface="Arial" charset="0"/>
              </a:rPr>
              <a:t>Database Engine Query</a:t>
            </a:r>
            <a:r>
              <a:rPr lang="en-US" sz="1000" dirty="0">
                <a:latin typeface="Arial" charset="0"/>
              </a:rPr>
              <a:t> to open a new connection. </a:t>
            </a:r>
          </a:p>
          <a:p>
            <a:pPr marL="0" lvl="0" indent="0">
              <a:buFont typeface="+mj-lt"/>
              <a:buNone/>
            </a:pPr>
            <a:r>
              <a:rPr lang="en-US" sz="1000" dirty="0">
                <a:latin typeface="Arial" charset="0"/>
              </a:rPr>
              <a:t>23. In the </a:t>
            </a:r>
            <a:r>
              <a:rPr lang="en-US" sz="1000" b="1" dirty="0">
                <a:latin typeface="Arial" charset="0"/>
              </a:rPr>
              <a:t>Connect to Database Engine</a:t>
            </a:r>
            <a:r>
              <a:rPr lang="en-US" sz="1000" dirty="0">
                <a:latin typeface="Arial" charset="0"/>
              </a:rPr>
              <a:t> window, type </a:t>
            </a:r>
            <a:r>
              <a:rPr lang="en-US" sz="1000" b="1" dirty="0">
                <a:latin typeface="Arial" charset="0"/>
              </a:rPr>
              <a:t>(local)</a:t>
            </a:r>
            <a:r>
              <a:rPr lang="en-US" sz="1000" dirty="0">
                <a:latin typeface="Arial" charset="0"/>
              </a:rPr>
              <a:t> in the </a:t>
            </a:r>
            <a:r>
              <a:rPr lang="en-US" sz="1000" b="1" dirty="0">
                <a:latin typeface="Arial" charset="0"/>
              </a:rPr>
              <a:t>Server name</a:t>
            </a:r>
            <a:r>
              <a:rPr lang="en-US" sz="1000" dirty="0">
                <a:latin typeface="Arial" charset="0"/>
              </a:rPr>
              <a:t> text box.</a:t>
            </a:r>
          </a:p>
          <a:p>
            <a:pPr marL="0" lvl="0" indent="0">
              <a:buFont typeface="+mj-lt"/>
              <a:buNone/>
            </a:pPr>
            <a:r>
              <a:rPr lang="en-US" sz="1000" dirty="0">
                <a:latin typeface="Arial" charset="0"/>
              </a:rPr>
              <a:t>24. In the </a:t>
            </a:r>
            <a:r>
              <a:rPr lang="en-US" sz="1000" b="1" dirty="0">
                <a:latin typeface="Arial" charset="0"/>
              </a:rPr>
              <a:t>Authentication</a:t>
            </a:r>
            <a:r>
              <a:rPr lang="en-US" sz="1000" dirty="0">
                <a:latin typeface="Arial" charset="0"/>
              </a:rPr>
              <a:t> drop-down list, select </a:t>
            </a:r>
            <a:r>
              <a:rPr lang="en-US" sz="1000" b="1" dirty="0">
                <a:latin typeface="Arial" charset="0"/>
              </a:rPr>
              <a:t>Windows Authentication,</a:t>
            </a:r>
            <a:r>
              <a:rPr lang="en-US" sz="1000" dirty="0">
                <a:latin typeface="Arial" charset="0"/>
              </a:rPr>
              <a:t> and click </a:t>
            </a:r>
            <a:r>
              <a:rPr lang="en-US" sz="1000" b="1" dirty="0">
                <a:latin typeface="Arial" charset="0"/>
              </a:rPr>
              <a:t>Connect.</a:t>
            </a:r>
            <a:endParaRPr lang="en-US" sz="1000" dirty="0">
              <a:latin typeface="Arial" charset="0"/>
            </a:endParaRPr>
          </a:p>
          <a:p>
            <a:pPr marL="0" lvl="0" indent="0">
              <a:buFont typeface="+mj-lt"/>
              <a:buNone/>
            </a:pPr>
            <a:r>
              <a:rPr lang="en-US" sz="1000" dirty="0">
                <a:latin typeface="Arial" charset="0"/>
              </a:rPr>
              <a:t>25. In the </a:t>
            </a:r>
            <a:r>
              <a:rPr lang="en-US" sz="1000" b="1" dirty="0">
                <a:latin typeface="Arial" charset="0"/>
              </a:rPr>
              <a:t>Available Databases</a:t>
            </a:r>
            <a:r>
              <a:rPr lang="en-US" sz="1000" dirty="0">
                <a:latin typeface="Arial" charset="0"/>
              </a:rPr>
              <a:t> drop-down list, click </a:t>
            </a:r>
            <a:r>
              <a:rPr lang="en-US" sz="1000" b="1" dirty="0" err="1">
                <a:latin typeface="Arial" charset="0"/>
              </a:rPr>
              <a:t>tempdb</a:t>
            </a:r>
            <a:r>
              <a:rPr lang="en-US" sz="1000" dirty="0">
                <a:latin typeface="Arial" charset="0"/>
              </a:rPr>
              <a:t> database. Note this will change the database that the query is executed against.</a:t>
            </a:r>
          </a:p>
          <a:p>
            <a:pPr marL="0" lvl="0" indent="0">
              <a:buFont typeface="+mj-lt"/>
              <a:buNone/>
            </a:pPr>
            <a:r>
              <a:rPr lang="en-US" sz="1000" dirty="0">
                <a:latin typeface="Arial" charset="0"/>
              </a:rPr>
              <a:t>26. Right-click in the query window and click </a:t>
            </a:r>
            <a:r>
              <a:rPr lang="en-US" sz="1000" b="1" dirty="0">
                <a:latin typeface="Arial" charset="0"/>
              </a:rPr>
              <a:t>Connection</a:t>
            </a:r>
            <a:r>
              <a:rPr lang="en-US" sz="1000" dirty="0">
                <a:latin typeface="Arial" charset="0"/>
              </a:rPr>
              <a:t>, and click </a:t>
            </a:r>
            <a:r>
              <a:rPr lang="en-US" sz="1000" b="1" dirty="0">
                <a:latin typeface="Arial" charset="0"/>
              </a:rPr>
              <a:t>Change Connection… </a:t>
            </a:r>
            <a:r>
              <a:rPr lang="en-US" sz="1000" dirty="0">
                <a:latin typeface="Arial" charset="0"/>
              </a:rPr>
              <a:t>Note: this will reconnect the query to another instance of SQL Server. In the </a:t>
            </a:r>
            <a:r>
              <a:rPr lang="en-US" sz="1000" b="1" dirty="0">
                <a:latin typeface="Arial" charset="0"/>
              </a:rPr>
              <a:t>Connect to Server</a:t>
            </a:r>
            <a:r>
              <a:rPr lang="en-US" sz="1000" dirty="0">
                <a:latin typeface="Arial" charset="0"/>
              </a:rPr>
              <a:t> window, click </a:t>
            </a:r>
            <a:r>
              <a:rPr lang="en-US" sz="1000" b="1" dirty="0">
                <a:latin typeface="Arial" charset="0"/>
              </a:rPr>
              <a:t>Cancel</a:t>
            </a:r>
            <a:r>
              <a:rPr lang="en-US" sz="1000" dirty="0">
                <a:latin typeface="Arial" charset="0"/>
              </a:rPr>
              <a:t>.</a:t>
            </a:r>
          </a:p>
          <a:p>
            <a:pPr marL="0" lvl="0" indent="0">
              <a:buFont typeface="+mj-lt"/>
              <a:buNone/>
            </a:pPr>
            <a:r>
              <a:rPr lang="en-US" sz="1000" dirty="0">
                <a:latin typeface="Arial" charset="0"/>
              </a:rPr>
              <a:t>27. From the </a:t>
            </a:r>
            <a:r>
              <a:rPr lang="en-US" sz="1000" b="1" dirty="0">
                <a:latin typeface="Arial" charset="0"/>
              </a:rPr>
              <a:t>View</a:t>
            </a:r>
            <a:r>
              <a:rPr lang="en-US" sz="1000" dirty="0">
                <a:latin typeface="Arial" charset="0"/>
              </a:rPr>
              <a:t> menu, click </a:t>
            </a:r>
            <a:r>
              <a:rPr lang="en-US" sz="1000" b="1" dirty="0">
                <a:latin typeface="Arial" charset="0"/>
              </a:rPr>
              <a:t>Registered </a:t>
            </a:r>
            <a:r>
              <a:rPr lang="en-US" sz="1000" dirty="0">
                <a:latin typeface="Arial" charset="0"/>
              </a:rPr>
              <a:t>Servers. </a:t>
            </a:r>
          </a:p>
          <a:p>
            <a:pPr marL="0" lvl="0" indent="0">
              <a:buFont typeface="+mj-lt"/>
              <a:buNone/>
            </a:pPr>
            <a:r>
              <a:rPr lang="en-US" sz="1000" dirty="0">
                <a:latin typeface="Arial" charset="0"/>
              </a:rPr>
              <a:t>28. In the </a:t>
            </a:r>
            <a:r>
              <a:rPr lang="en-US" sz="1000" b="1" dirty="0">
                <a:latin typeface="Arial" charset="0"/>
              </a:rPr>
              <a:t>Registered Servers</a:t>
            </a:r>
            <a:r>
              <a:rPr lang="en-US" sz="1000" dirty="0">
                <a:latin typeface="Arial" charset="0"/>
              </a:rPr>
              <a:t> window, expand </a:t>
            </a:r>
            <a:r>
              <a:rPr lang="en-US" sz="1000" b="1" dirty="0">
                <a:latin typeface="Arial" charset="0"/>
              </a:rPr>
              <a:t>Database Engine</a:t>
            </a:r>
            <a:r>
              <a:rPr lang="en-US" sz="1000" dirty="0">
                <a:latin typeface="Arial" charset="0"/>
              </a:rPr>
              <a:t>, right-click </a:t>
            </a:r>
            <a:r>
              <a:rPr lang="en-US" sz="1000" b="1" dirty="0">
                <a:latin typeface="Arial" charset="0"/>
              </a:rPr>
              <a:t>Local Server Groups</a:t>
            </a:r>
            <a:r>
              <a:rPr lang="en-US" sz="1000" dirty="0">
                <a:latin typeface="Arial" charset="0"/>
              </a:rPr>
              <a:t>, and click </a:t>
            </a:r>
            <a:r>
              <a:rPr lang="en-US" sz="1000" b="1" dirty="0">
                <a:latin typeface="Arial" charset="0"/>
              </a:rPr>
              <a:t>New Server Group…</a:t>
            </a:r>
            <a:endParaRPr lang="en-US" sz="1000" dirty="0">
              <a:latin typeface="Arial" charset="0"/>
            </a:endParaRPr>
          </a:p>
          <a:p>
            <a:pPr marL="0" lvl="0" indent="0">
              <a:buFont typeface="+mj-lt"/>
              <a:buNone/>
            </a:pPr>
            <a:r>
              <a:rPr lang="en-US" sz="1000" dirty="0">
                <a:latin typeface="Arial" charset="0"/>
              </a:rPr>
              <a:t>29. In the </a:t>
            </a:r>
            <a:r>
              <a:rPr lang="en-US" sz="1000" b="1" dirty="0">
                <a:latin typeface="Arial" charset="0"/>
              </a:rPr>
              <a:t>New Server Group Properties</a:t>
            </a:r>
            <a:r>
              <a:rPr lang="en-US" sz="1000" dirty="0">
                <a:latin typeface="Arial" charset="0"/>
              </a:rPr>
              <a:t> window type </a:t>
            </a:r>
            <a:r>
              <a:rPr lang="en-US" sz="1000" b="1" dirty="0" err="1">
                <a:latin typeface="Arial" charset="0"/>
              </a:rPr>
              <a:t>Dev</a:t>
            </a:r>
            <a:r>
              <a:rPr lang="en-US" sz="1000" b="1" dirty="0">
                <a:latin typeface="Arial" charset="0"/>
              </a:rPr>
              <a:t> Servers</a:t>
            </a:r>
            <a:r>
              <a:rPr lang="en-US" sz="1000" dirty="0">
                <a:latin typeface="Arial" charset="0"/>
              </a:rPr>
              <a:t> in the </a:t>
            </a:r>
            <a:r>
              <a:rPr lang="en-US" sz="1000" b="1" dirty="0">
                <a:latin typeface="Arial" charset="0"/>
              </a:rPr>
              <a:t>Group name</a:t>
            </a:r>
            <a:r>
              <a:rPr lang="en-US" sz="1000" dirty="0">
                <a:latin typeface="Arial" charset="0"/>
              </a:rPr>
              <a:t> textbox and click </a:t>
            </a:r>
            <a:r>
              <a:rPr lang="en-US" sz="1000" b="1" dirty="0">
                <a:latin typeface="Arial" charset="0"/>
              </a:rPr>
              <a:t>OK</a:t>
            </a:r>
            <a:r>
              <a:rPr lang="en-US" sz="1000" dirty="0">
                <a:latin typeface="Arial" charset="0"/>
              </a:rPr>
              <a:t>. </a:t>
            </a:r>
          </a:p>
          <a:p>
            <a:pPr marL="0" lvl="0" indent="0">
              <a:buFont typeface="+mj-lt"/>
              <a:buNone/>
            </a:pPr>
            <a:r>
              <a:rPr lang="en-US" sz="1000" dirty="0">
                <a:latin typeface="Arial" charset="0"/>
              </a:rPr>
              <a:t>30. Right-click </a:t>
            </a:r>
            <a:r>
              <a:rPr lang="en-US" sz="1000" b="1" dirty="0" err="1">
                <a:latin typeface="Arial" charset="0"/>
              </a:rPr>
              <a:t>Dev</a:t>
            </a:r>
            <a:r>
              <a:rPr lang="en-US" sz="1000" b="1" dirty="0">
                <a:latin typeface="Arial" charset="0"/>
              </a:rPr>
              <a:t> Servers </a:t>
            </a:r>
            <a:r>
              <a:rPr lang="en-US" sz="1000" dirty="0">
                <a:latin typeface="Arial" charset="0"/>
              </a:rPr>
              <a:t>and click </a:t>
            </a:r>
            <a:r>
              <a:rPr lang="en-US" sz="1000" b="1" dirty="0">
                <a:latin typeface="Arial" charset="0"/>
              </a:rPr>
              <a:t>New Server Registration… </a:t>
            </a:r>
            <a:endParaRPr lang="en-US" sz="1000" dirty="0">
              <a:latin typeface="Arial" charset="0"/>
            </a:endParaRPr>
          </a:p>
        </p:txBody>
      </p:sp>
    </p:spTree>
    <p:extLst>
      <p:ext uri="{BB962C8B-B14F-4D97-AF65-F5344CB8AC3E}">
        <p14:creationId xmlns:p14="http://schemas.microsoft.com/office/powerpoint/2010/main" val="2358438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err="1" smtClean="0"/>
              <a:t>Demostracion</a:t>
            </a:r>
            <a:r>
              <a:rPr lang="es-EC" dirty="0" smtClean="0"/>
              <a:t> 2A </a:t>
            </a:r>
            <a:r>
              <a:rPr lang="es-EC" dirty="0" err="1" smtClean="0"/>
              <a:t>Contin</a:t>
            </a:r>
            <a:r>
              <a:rPr lang="es-EC" dirty="0" smtClean="0"/>
              <a:t> 2</a:t>
            </a:r>
            <a:endParaRPr lang="es-EC" dirty="0"/>
          </a:p>
        </p:txBody>
      </p:sp>
      <p:sp>
        <p:nvSpPr>
          <p:cNvPr id="3" name="2 Marcador de contenido"/>
          <p:cNvSpPr>
            <a:spLocks noGrp="1"/>
          </p:cNvSpPr>
          <p:nvPr>
            <p:ph idx="1"/>
          </p:nvPr>
        </p:nvSpPr>
        <p:spPr/>
        <p:txBody>
          <a:bodyPr>
            <a:normAutofit/>
          </a:bodyPr>
          <a:lstStyle/>
          <a:p>
            <a:pPr marL="0" lvl="0" indent="0">
              <a:buFont typeface="+mj-lt"/>
              <a:buNone/>
            </a:pPr>
            <a:r>
              <a:rPr lang="en-US" sz="1400" dirty="0">
                <a:latin typeface="Arial" charset="0"/>
              </a:rPr>
              <a:t>31. In the </a:t>
            </a:r>
            <a:r>
              <a:rPr lang="en-US" sz="1400" b="1" dirty="0">
                <a:latin typeface="Arial" charset="0"/>
              </a:rPr>
              <a:t>New Server Registration </a:t>
            </a:r>
            <a:r>
              <a:rPr lang="en-US" sz="1400" dirty="0">
                <a:latin typeface="Arial" charset="0"/>
              </a:rPr>
              <a:t>window, click </a:t>
            </a:r>
            <a:r>
              <a:rPr lang="en-US" sz="1400" b="1" dirty="0">
                <a:latin typeface="Arial" charset="0"/>
              </a:rPr>
              <a:t>Server name</a:t>
            </a:r>
            <a:r>
              <a:rPr lang="en-US" sz="1400" dirty="0">
                <a:latin typeface="Arial" charset="0"/>
              </a:rPr>
              <a:t> drop-down list, type </a:t>
            </a:r>
            <a:r>
              <a:rPr lang="en-US" sz="1400" b="1" dirty="0">
                <a:latin typeface="Arial" charset="0"/>
              </a:rPr>
              <a:t>(local) </a:t>
            </a:r>
            <a:r>
              <a:rPr lang="en-US" sz="1400" dirty="0">
                <a:latin typeface="Arial" charset="0"/>
              </a:rPr>
              <a:t>and click </a:t>
            </a:r>
            <a:r>
              <a:rPr lang="en-US" sz="1400" b="1" dirty="0">
                <a:latin typeface="Arial" charset="0"/>
              </a:rPr>
              <a:t>Save.</a:t>
            </a:r>
            <a:endParaRPr lang="en-US" sz="1400" dirty="0">
              <a:latin typeface="Arial" charset="0"/>
            </a:endParaRPr>
          </a:p>
          <a:p>
            <a:pPr marL="0" lvl="0" indent="0">
              <a:buFont typeface="+mj-lt"/>
              <a:buNone/>
            </a:pPr>
            <a:r>
              <a:rPr lang="en-US" sz="1400" dirty="0">
                <a:latin typeface="Arial" charset="0"/>
              </a:rPr>
              <a:t>32. Right-click </a:t>
            </a:r>
            <a:r>
              <a:rPr lang="en-US" sz="1400" b="1" dirty="0" err="1">
                <a:latin typeface="Arial" charset="0"/>
              </a:rPr>
              <a:t>Dev</a:t>
            </a:r>
            <a:r>
              <a:rPr lang="en-US" sz="1400" b="1" dirty="0">
                <a:latin typeface="Arial" charset="0"/>
              </a:rPr>
              <a:t> Servers </a:t>
            </a:r>
            <a:r>
              <a:rPr lang="en-US" sz="1400" dirty="0">
                <a:latin typeface="Arial" charset="0"/>
              </a:rPr>
              <a:t>and click </a:t>
            </a:r>
            <a:r>
              <a:rPr lang="en-US" sz="1400" b="1" dirty="0">
                <a:latin typeface="Arial" charset="0"/>
              </a:rPr>
              <a:t>New Server Registration… </a:t>
            </a:r>
            <a:endParaRPr lang="en-US" sz="1400" dirty="0">
              <a:latin typeface="Arial" charset="0"/>
            </a:endParaRPr>
          </a:p>
          <a:p>
            <a:pPr marL="0" lvl="0" indent="0">
              <a:buFont typeface="+mj-lt"/>
              <a:buNone/>
            </a:pPr>
            <a:r>
              <a:rPr lang="en-US" sz="1400" dirty="0">
                <a:latin typeface="Arial" charset="0"/>
              </a:rPr>
              <a:t>33. In the </a:t>
            </a:r>
            <a:r>
              <a:rPr lang="en-US" sz="1400" b="1" dirty="0">
                <a:latin typeface="Arial" charset="0"/>
              </a:rPr>
              <a:t>New Server Registration </a:t>
            </a:r>
            <a:r>
              <a:rPr lang="en-US" sz="1400" dirty="0">
                <a:latin typeface="Arial" charset="0"/>
              </a:rPr>
              <a:t>window, click </a:t>
            </a:r>
            <a:r>
              <a:rPr lang="en-US" sz="1400" b="1" dirty="0">
                <a:latin typeface="Arial" charset="0"/>
              </a:rPr>
              <a:t>Server name </a:t>
            </a:r>
            <a:r>
              <a:rPr lang="en-US" sz="1400" dirty="0">
                <a:latin typeface="Arial" charset="0"/>
              </a:rPr>
              <a:t>drop-down list, select </a:t>
            </a:r>
            <a:r>
              <a:rPr lang="en-US" sz="1400" b="1" dirty="0">
                <a:latin typeface="Arial" charset="0"/>
              </a:rPr>
              <a:t>.\MKTG </a:t>
            </a:r>
            <a:r>
              <a:rPr lang="en-US" sz="1400" dirty="0">
                <a:latin typeface="Arial" charset="0"/>
              </a:rPr>
              <a:t>and click </a:t>
            </a:r>
            <a:r>
              <a:rPr lang="en-US" sz="1400" b="1" dirty="0">
                <a:latin typeface="Arial" charset="0"/>
              </a:rPr>
              <a:t>Save.</a:t>
            </a:r>
            <a:endParaRPr lang="en-US" sz="1400" dirty="0">
              <a:latin typeface="Arial" charset="0"/>
            </a:endParaRPr>
          </a:p>
          <a:p>
            <a:pPr marL="0" lvl="0" indent="0">
              <a:buFont typeface="+mj-lt"/>
              <a:buNone/>
            </a:pPr>
            <a:r>
              <a:rPr lang="en-US" sz="1400" dirty="0">
                <a:latin typeface="Arial" charset="0"/>
              </a:rPr>
              <a:t>34. In the </a:t>
            </a:r>
            <a:r>
              <a:rPr lang="en-US" sz="1400" b="1" dirty="0">
                <a:latin typeface="Arial" charset="0"/>
              </a:rPr>
              <a:t>Registered Servers </a:t>
            </a:r>
            <a:r>
              <a:rPr lang="en-US" sz="1400" dirty="0">
                <a:latin typeface="Arial" charset="0"/>
              </a:rPr>
              <a:t>window, right-click the </a:t>
            </a:r>
            <a:r>
              <a:rPr lang="en-US" sz="1400" b="1" dirty="0" err="1">
                <a:latin typeface="Arial" charset="0"/>
              </a:rPr>
              <a:t>Dev</a:t>
            </a:r>
            <a:r>
              <a:rPr lang="en-US" sz="1400" b="1" dirty="0">
                <a:latin typeface="Arial" charset="0"/>
              </a:rPr>
              <a:t> Servers</a:t>
            </a:r>
            <a:r>
              <a:rPr lang="en-US" sz="1400" dirty="0">
                <a:latin typeface="Arial" charset="0"/>
              </a:rPr>
              <a:t> group and choose </a:t>
            </a:r>
            <a:r>
              <a:rPr lang="en-US" sz="1400" b="1" dirty="0">
                <a:latin typeface="Arial" charset="0"/>
              </a:rPr>
              <a:t>New Query</a:t>
            </a:r>
            <a:r>
              <a:rPr lang="en-US" sz="1400" dirty="0">
                <a:latin typeface="Arial" charset="0"/>
              </a:rPr>
              <a:t>.</a:t>
            </a:r>
          </a:p>
          <a:p>
            <a:pPr marL="0" lvl="0" indent="0">
              <a:buFont typeface="+mj-lt"/>
              <a:buNone/>
            </a:pPr>
            <a:r>
              <a:rPr lang="en-US" sz="1400" dirty="0">
                <a:latin typeface="Arial" charset="0"/>
              </a:rPr>
              <a:t>35. Type the query as shown in the snippet below and click </a:t>
            </a:r>
            <a:r>
              <a:rPr lang="en-US" sz="1400" b="1" dirty="0">
                <a:latin typeface="Arial" charset="0"/>
              </a:rPr>
              <a:t>Execute</a:t>
            </a:r>
            <a:r>
              <a:rPr lang="en-US" sz="1400" dirty="0">
                <a:latin typeface="Arial" charset="0"/>
              </a:rPr>
              <a:t> toolbar icon.</a:t>
            </a:r>
          </a:p>
          <a:p>
            <a:r>
              <a:rPr lang="en-US" sz="1400" dirty="0">
                <a:latin typeface="Arial" charset="0"/>
              </a:rPr>
              <a:t>SELECT @@version;</a:t>
            </a:r>
          </a:p>
          <a:p>
            <a:r>
              <a:rPr lang="en-US" sz="1400" dirty="0">
                <a:latin typeface="Arial" charset="0"/>
              </a:rPr>
              <a:t>36. Close </a:t>
            </a:r>
            <a:r>
              <a:rPr lang="en-US" sz="1400" b="1" dirty="0">
                <a:latin typeface="Arial" charset="0"/>
              </a:rPr>
              <a:t>SQL Server Management Studio</a:t>
            </a:r>
            <a:r>
              <a:rPr lang="en-US" sz="1400" dirty="0">
                <a:latin typeface="Arial" charset="0"/>
              </a:rPr>
              <a:t>.</a:t>
            </a:r>
          </a:p>
          <a:p>
            <a:endParaRPr lang="en-US" sz="1400" dirty="0">
              <a:latin typeface="Arial" charset="0"/>
            </a:endParaRPr>
          </a:p>
          <a:p>
            <a:r>
              <a:rPr lang="en-AU" sz="1400" b="1" dirty="0">
                <a:latin typeface="Arial" charset="0"/>
              </a:rPr>
              <a:t>Question: </a:t>
            </a:r>
            <a:r>
              <a:rPr lang="en-AU" sz="1400" dirty="0">
                <a:latin typeface="Arial" charset="0"/>
              </a:rPr>
              <a:t>When would displaying an estimated execution plan be helpful?</a:t>
            </a:r>
            <a:endParaRPr lang="en-US" sz="1400" dirty="0">
              <a:latin typeface="Arial" charset="0"/>
            </a:endParaRPr>
          </a:p>
          <a:p>
            <a:r>
              <a:rPr lang="en-AU" sz="1400" b="1" dirty="0">
                <a:latin typeface="Arial" charset="0"/>
              </a:rPr>
              <a:t>Answer: </a:t>
            </a:r>
            <a:r>
              <a:rPr lang="en-AU" sz="1400" dirty="0">
                <a:latin typeface="Arial" charset="0"/>
              </a:rPr>
              <a:t>When troubleshooting query performance or when designing indexing strategies for a database.</a:t>
            </a:r>
            <a:endParaRPr lang="en-US" sz="1400" dirty="0">
              <a:latin typeface="Arial" charset="0"/>
            </a:endParaRPr>
          </a:p>
          <a:p>
            <a:pPr marL="0" lvl="0" indent="0">
              <a:buFont typeface="+mj-lt"/>
              <a:buNone/>
            </a:pPr>
            <a:endParaRPr lang="en-US" sz="1400" dirty="0">
              <a:latin typeface="Arial" charset="0"/>
            </a:endParaRPr>
          </a:p>
        </p:txBody>
      </p:sp>
    </p:spTree>
    <p:extLst>
      <p:ext uri="{BB962C8B-B14F-4D97-AF65-F5344CB8AC3E}">
        <p14:creationId xmlns:p14="http://schemas.microsoft.com/office/powerpoint/2010/main" val="1605216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BI </a:t>
            </a:r>
            <a:r>
              <a:rPr lang="es-EC" dirty="0" err="1" smtClean="0"/>
              <a:t>Development</a:t>
            </a:r>
            <a:r>
              <a:rPr lang="es-EC" dirty="0" smtClean="0"/>
              <a:t> Studio</a:t>
            </a:r>
            <a:endParaRPr lang="es-EC" dirty="0"/>
          </a:p>
        </p:txBody>
      </p:sp>
      <p:sp>
        <p:nvSpPr>
          <p:cNvPr id="3" name="2 Marcador de contenido"/>
          <p:cNvSpPr>
            <a:spLocks noGrp="1"/>
          </p:cNvSpPr>
          <p:nvPr>
            <p:ph idx="1"/>
          </p:nvPr>
        </p:nvSpPr>
        <p:spPr/>
        <p:txBody>
          <a:bodyPr>
            <a:normAutofit fontScale="70000" lnSpcReduction="20000"/>
          </a:bodyPr>
          <a:lstStyle/>
          <a:p>
            <a:r>
              <a:rPr lang="en-AU" dirty="0" smtClean="0"/>
              <a:t>Do not dwell</a:t>
            </a:r>
            <a:r>
              <a:rPr lang="en-AU" baseline="0" dirty="0" smtClean="0"/>
              <a:t> on BIDS at this point, however stress that the full power of Visual Studio is available for creating BI projects and that BIDS has been created by adding project templates to Visual Studio.</a:t>
            </a:r>
          </a:p>
          <a:p>
            <a:endParaRPr lang="en-AU" baseline="0" dirty="0" smtClean="0"/>
          </a:p>
          <a:p>
            <a:r>
              <a:rPr lang="en-AU" baseline="0" dirty="0" smtClean="0"/>
              <a:t>Mention that Visual Studio does not need to be installed before SQL Server. If an existing installation of VS is present, SQL Server installation will add project templates to it. If no existing VS installation is present, SQL Server installation will first install the "partner" edition of VS (which is basically just the almost empty shell of VS) and then add the required project templates.</a:t>
            </a:r>
          </a:p>
          <a:p>
            <a:endParaRPr lang="en-AU" baseline="0" dirty="0" smtClean="0"/>
          </a:p>
          <a:p>
            <a:r>
              <a:rPr lang="en-AU" baseline="0" dirty="0" smtClean="0"/>
              <a:t>Note that SQL Server 2008 R2 uses VS 2008 not VS 2010. If VS 2010 is already installed rather than VS 2008, then the partner edition of VS 2008 will be installed side-by-side with VS 2010.</a:t>
            </a:r>
          </a:p>
        </p:txBody>
      </p:sp>
    </p:spTree>
    <p:extLst>
      <p:ext uri="{BB962C8B-B14F-4D97-AF65-F5344CB8AC3E}">
        <p14:creationId xmlns:p14="http://schemas.microsoft.com/office/powerpoint/2010/main" val="85588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err="1" smtClean="0"/>
              <a:t>Demonstracion</a:t>
            </a:r>
            <a:r>
              <a:rPr lang="es-EC" dirty="0" smtClean="0"/>
              <a:t> 2B BI </a:t>
            </a:r>
            <a:r>
              <a:rPr lang="es-EC" dirty="0" err="1" smtClean="0"/>
              <a:t>Dev</a:t>
            </a:r>
            <a:r>
              <a:rPr lang="es-EC" dirty="0" smtClean="0"/>
              <a:t> Studio</a:t>
            </a:r>
            <a:endParaRPr lang="es-EC" dirty="0"/>
          </a:p>
        </p:txBody>
      </p:sp>
      <p:sp>
        <p:nvSpPr>
          <p:cNvPr id="3" name="2 Marcador de contenido"/>
          <p:cNvSpPr>
            <a:spLocks noGrp="1"/>
          </p:cNvSpPr>
          <p:nvPr>
            <p:ph idx="1"/>
          </p:nvPr>
        </p:nvSpPr>
        <p:spPr/>
        <p:txBody>
          <a:bodyPr>
            <a:normAutofit fontScale="32500" lnSpcReduction="20000"/>
          </a:bodyPr>
          <a:lstStyle/>
          <a:p>
            <a:pPr marL="0" lvl="0" indent="0">
              <a:buNone/>
            </a:pPr>
            <a:r>
              <a:rPr lang="en-AU" b="1" dirty="0">
                <a:latin typeface="Arial" charset="0"/>
              </a:rPr>
              <a:t>High-level Steps</a:t>
            </a:r>
          </a:p>
          <a:p>
            <a:pPr marL="0" lvl="0" indent="0">
              <a:buNone/>
            </a:pPr>
            <a:endParaRPr lang="en-AU" b="1" dirty="0">
              <a:latin typeface="Arial" charset="0"/>
            </a:endParaRPr>
          </a:p>
          <a:p>
            <a:pPr marL="0" lvl="0" indent="0" eaLnBrk="0" fontAlgn="base" hangingPunct="0">
              <a:spcBef>
                <a:spcPct val="0"/>
              </a:spcBef>
              <a:spcAft>
                <a:spcPct val="60000"/>
              </a:spcAft>
              <a:buNone/>
              <a:defRPr/>
            </a:pPr>
            <a:r>
              <a:rPr lang="en-AU" dirty="0">
                <a:latin typeface="Arial" charset="0"/>
              </a:rPr>
              <a:t>Preparation: If Demonstration 2A was not performed, revert the virtual machines as per the instructions in D:\6231B_Labs\Revert.txt.</a:t>
            </a:r>
          </a:p>
          <a:p>
            <a:pPr marL="0" lvl="0" indent="0">
              <a:buNone/>
            </a:pPr>
            <a:endParaRPr lang="en-AU" dirty="0">
              <a:latin typeface="Arial" charset="0"/>
            </a:endParaRPr>
          </a:p>
          <a:p>
            <a:pPr marL="228600" lvl="0" indent="-228600">
              <a:buFont typeface="+mj-lt"/>
              <a:buAutoNum type="arabicPeriod"/>
            </a:pPr>
            <a:r>
              <a:rPr lang="en-US" dirty="0">
                <a:latin typeface="Arial" charset="0"/>
              </a:rPr>
              <a:t>In the </a:t>
            </a:r>
            <a:r>
              <a:rPr lang="en-US" b="1" dirty="0">
                <a:latin typeface="Arial" charset="0"/>
              </a:rPr>
              <a:t>Virtual Machine</a:t>
            </a:r>
            <a:r>
              <a:rPr lang="en-US" dirty="0">
                <a:latin typeface="Arial" charset="0"/>
              </a:rPr>
              <a:t>, Click </a:t>
            </a:r>
            <a:r>
              <a:rPr lang="en-US" b="1" dirty="0">
                <a:latin typeface="Arial" charset="0"/>
              </a:rPr>
              <a:t>Start</a:t>
            </a:r>
            <a:r>
              <a:rPr lang="en-US" dirty="0">
                <a:latin typeface="Arial" charset="0"/>
              </a:rPr>
              <a:t>, click </a:t>
            </a:r>
            <a:r>
              <a:rPr lang="en-US" b="1" dirty="0">
                <a:latin typeface="Arial" charset="0"/>
              </a:rPr>
              <a:t>All Programs</a:t>
            </a:r>
            <a:r>
              <a:rPr lang="en-US" dirty="0">
                <a:latin typeface="Arial" charset="0"/>
              </a:rPr>
              <a:t>, click </a:t>
            </a:r>
            <a:r>
              <a:rPr lang="en-US" b="1" dirty="0">
                <a:latin typeface="Arial" charset="0"/>
              </a:rPr>
              <a:t>Microsoft SQL Server 2008 R2</a:t>
            </a:r>
            <a:r>
              <a:rPr lang="en-US" dirty="0">
                <a:latin typeface="Arial" charset="0"/>
              </a:rPr>
              <a:t>, and click </a:t>
            </a:r>
            <a:r>
              <a:rPr lang="en-US" b="1" dirty="0">
                <a:latin typeface="Arial" charset="0"/>
              </a:rPr>
              <a:t>SQL Server Business Intelligence Development Studio </a:t>
            </a:r>
            <a:r>
              <a:rPr lang="en-US" dirty="0">
                <a:latin typeface="Arial" charset="0"/>
              </a:rPr>
              <a:t>(BIDS).  From the </a:t>
            </a:r>
            <a:r>
              <a:rPr lang="en-US" b="1" dirty="0">
                <a:latin typeface="Arial" charset="0"/>
              </a:rPr>
              <a:t>File </a:t>
            </a:r>
            <a:r>
              <a:rPr lang="en-US" dirty="0">
                <a:latin typeface="Arial" charset="0"/>
              </a:rPr>
              <a:t>menu, expand </a:t>
            </a:r>
            <a:r>
              <a:rPr lang="en-US" b="1" dirty="0">
                <a:latin typeface="Arial" charset="0"/>
              </a:rPr>
              <a:t>New</a:t>
            </a:r>
            <a:r>
              <a:rPr lang="en-US" dirty="0">
                <a:latin typeface="Arial" charset="0"/>
              </a:rPr>
              <a:t>, and click </a:t>
            </a:r>
            <a:r>
              <a:rPr lang="en-US" b="1" dirty="0">
                <a:latin typeface="Arial" charset="0"/>
              </a:rPr>
              <a:t>Project</a:t>
            </a:r>
            <a:r>
              <a:rPr lang="en-US" dirty="0">
                <a:latin typeface="Arial" charset="0"/>
              </a:rPr>
              <a:t>.</a:t>
            </a:r>
            <a:r>
              <a:rPr lang="en-US" b="1" dirty="0">
                <a:latin typeface="Arial" charset="0"/>
              </a:rPr>
              <a:t> </a:t>
            </a:r>
            <a:r>
              <a:rPr lang="en-US" dirty="0">
                <a:latin typeface="Arial" charset="0"/>
              </a:rPr>
              <a:t>Note the available project templates(If other languages are installed, note how they are still present as well).</a:t>
            </a:r>
          </a:p>
          <a:p>
            <a:pPr marL="228600" lvl="0" indent="-228600">
              <a:buFont typeface="+mj-lt"/>
              <a:buAutoNum type="arabicPeriod"/>
            </a:pPr>
            <a:r>
              <a:rPr lang="en-US" dirty="0">
                <a:latin typeface="Arial" charset="0"/>
              </a:rPr>
              <a:t>In the </a:t>
            </a:r>
            <a:r>
              <a:rPr lang="en-US" b="1" dirty="0">
                <a:latin typeface="Arial" charset="0"/>
              </a:rPr>
              <a:t>Templates</a:t>
            </a:r>
            <a:r>
              <a:rPr lang="en-US" dirty="0">
                <a:latin typeface="Arial" charset="0"/>
              </a:rPr>
              <a:t> pane, click </a:t>
            </a:r>
            <a:r>
              <a:rPr lang="en-US" b="1" dirty="0">
                <a:latin typeface="Arial" charset="0"/>
              </a:rPr>
              <a:t>Report Server</a:t>
            </a:r>
            <a:r>
              <a:rPr lang="en-US" dirty="0">
                <a:latin typeface="Arial" charset="0"/>
              </a:rPr>
              <a:t> </a:t>
            </a:r>
            <a:r>
              <a:rPr lang="en-US" b="1" dirty="0">
                <a:latin typeface="Arial" charset="0"/>
              </a:rPr>
              <a:t>Project</a:t>
            </a:r>
            <a:r>
              <a:rPr lang="en-US" dirty="0">
                <a:latin typeface="Arial" charset="0"/>
              </a:rPr>
              <a:t>, and click </a:t>
            </a:r>
            <a:r>
              <a:rPr lang="en-US" b="1" dirty="0">
                <a:latin typeface="Arial" charset="0"/>
              </a:rPr>
              <a:t>OK</a:t>
            </a:r>
            <a:r>
              <a:rPr lang="en-US" dirty="0">
                <a:latin typeface="Arial" charset="0"/>
              </a:rPr>
              <a:t>.</a:t>
            </a:r>
          </a:p>
          <a:p>
            <a:pPr marL="228600" lvl="0" indent="-228600">
              <a:buFont typeface="+mj-lt"/>
              <a:buAutoNum type="arabicPeriod"/>
            </a:pPr>
            <a:r>
              <a:rPr lang="en-US" dirty="0">
                <a:latin typeface="Arial" charset="0"/>
              </a:rPr>
              <a:t>In </a:t>
            </a:r>
            <a:r>
              <a:rPr lang="en-US" b="1" dirty="0">
                <a:latin typeface="Arial" charset="0"/>
              </a:rPr>
              <a:t>Solution Explorer</a:t>
            </a:r>
            <a:r>
              <a:rPr lang="en-US" dirty="0">
                <a:latin typeface="Arial" charset="0"/>
              </a:rPr>
              <a:t>, right-click </a:t>
            </a:r>
            <a:r>
              <a:rPr lang="en-US" b="1" dirty="0">
                <a:latin typeface="Arial" charset="0"/>
              </a:rPr>
              <a:t>Reports</a:t>
            </a:r>
            <a:r>
              <a:rPr lang="en-US" dirty="0">
                <a:latin typeface="Arial" charset="0"/>
              </a:rPr>
              <a:t> and click </a:t>
            </a:r>
            <a:r>
              <a:rPr lang="en-US" b="1" dirty="0">
                <a:latin typeface="Arial" charset="0"/>
              </a:rPr>
              <a:t>Add New Report</a:t>
            </a:r>
            <a:r>
              <a:rPr lang="en-US" dirty="0">
                <a:latin typeface="Arial" charset="0"/>
              </a:rPr>
              <a:t>.</a:t>
            </a:r>
          </a:p>
          <a:p>
            <a:pPr marL="228600" lvl="0" indent="-228600">
              <a:buFont typeface="+mj-lt"/>
              <a:buAutoNum type="arabicPeriod"/>
            </a:pPr>
            <a:r>
              <a:rPr lang="en-US" dirty="0">
                <a:latin typeface="Arial" charset="0"/>
              </a:rPr>
              <a:t>In the </a:t>
            </a:r>
            <a:r>
              <a:rPr lang="en-US" b="1" dirty="0">
                <a:latin typeface="Arial" charset="0"/>
              </a:rPr>
              <a:t>Report Wizard </a:t>
            </a:r>
            <a:r>
              <a:rPr lang="en-US" dirty="0">
                <a:latin typeface="Arial" charset="0"/>
              </a:rPr>
              <a:t>window, click </a:t>
            </a:r>
            <a:r>
              <a:rPr lang="en-US" b="1" dirty="0">
                <a:latin typeface="Arial" charset="0"/>
              </a:rPr>
              <a:t>Next</a:t>
            </a:r>
            <a:r>
              <a:rPr lang="en-US" dirty="0">
                <a:latin typeface="Arial" charset="0"/>
              </a:rPr>
              <a:t>.</a:t>
            </a:r>
          </a:p>
          <a:p>
            <a:pPr marL="228600" lvl="0" indent="-228600">
              <a:buFont typeface="+mj-lt"/>
              <a:buAutoNum type="arabicPeriod"/>
            </a:pPr>
            <a:r>
              <a:rPr lang="en-US" dirty="0">
                <a:latin typeface="Arial" charset="0"/>
              </a:rPr>
              <a:t>In the </a:t>
            </a:r>
            <a:r>
              <a:rPr lang="en-US" b="1" dirty="0">
                <a:latin typeface="Arial" charset="0"/>
              </a:rPr>
              <a:t>Select the Data Source </a:t>
            </a:r>
            <a:r>
              <a:rPr lang="en-US" dirty="0">
                <a:latin typeface="Arial" charset="0"/>
              </a:rPr>
              <a:t>window, click </a:t>
            </a:r>
            <a:r>
              <a:rPr lang="en-US" b="1" dirty="0">
                <a:latin typeface="Arial" charset="0"/>
              </a:rPr>
              <a:t>Edit</a:t>
            </a:r>
            <a:r>
              <a:rPr lang="en-US" dirty="0">
                <a:latin typeface="Arial" charset="0"/>
              </a:rPr>
              <a:t>.</a:t>
            </a:r>
          </a:p>
          <a:p>
            <a:pPr marL="228600" lvl="0" indent="-228600">
              <a:buFont typeface="+mj-lt"/>
              <a:buAutoNum type="arabicPeriod"/>
            </a:pPr>
            <a:r>
              <a:rPr lang="en-US" dirty="0">
                <a:latin typeface="Arial" charset="0"/>
              </a:rPr>
              <a:t>In the </a:t>
            </a:r>
            <a:r>
              <a:rPr lang="en-US" b="1" dirty="0">
                <a:latin typeface="Arial" charset="0"/>
              </a:rPr>
              <a:t>Connection Properties </a:t>
            </a:r>
            <a:r>
              <a:rPr lang="en-US" dirty="0">
                <a:latin typeface="Arial" charset="0"/>
              </a:rPr>
              <a:t>window, type </a:t>
            </a:r>
            <a:r>
              <a:rPr lang="en-US" b="1" dirty="0">
                <a:latin typeface="Arial" charset="0"/>
              </a:rPr>
              <a:t>(local) </a:t>
            </a:r>
            <a:r>
              <a:rPr lang="en-US" dirty="0">
                <a:latin typeface="Arial" charset="0"/>
              </a:rPr>
              <a:t>for the </a:t>
            </a:r>
            <a:r>
              <a:rPr lang="en-US" b="1" dirty="0">
                <a:latin typeface="Arial" charset="0"/>
              </a:rPr>
              <a:t>Server name</a:t>
            </a:r>
            <a:r>
              <a:rPr lang="en-US" dirty="0">
                <a:latin typeface="Arial" charset="0"/>
              </a:rPr>
              <a:t> and in the </a:t>
            </a:r>
            <a:r>
              <a:rPr lang="en-US" b="1" dirty="0">
                <a:latin typeface="Arial" charset="0"/>
              </a:rPr>
              <a:t>Connect to a database </a:t>
            </a:r>
            <a:r>
              <a:rPr lang="en-US" dirty="0">
                <a:latin typeface="Arial" charset="0"/>
              </a:rPr>
              <a:t>drop-</a:t>
            </a:r>
            <a:r>
              <a:rPr lang="en-US" dirty="0" err="1">
                <a:latin typeface="Arial" charset="0"/>
              </a:rPr>
              <a:t>downlist</a:t>
            </a:r>
            <a:r>
              <a:rPr lang="en-US" dirty="0">
                <a:latin typeface="Arial" charset="0"/>
              </a:rPr>
              <a:t>, select </a:t>
            </a:r>
            <a:r>
              <a:rPr lang="en-US" b="1" dirty="0">
                <a:latin typeface="Arial" charset="0"/>
              </a:rPr>
              <a:t>AdventureWorks2008R2</a:t>
            </a:r>
            <a:r>
              <a:rPr lang="en-US" dirty="0">
                <a:latin typeface="Arial" charset="0"/>
              </a:rPr>
              <a:t>, and click </a:t>
            </a:r>
            <a:r>
              <a:rPr lang="en-US" b="1" dirty="0">
                <a:latin typeface="Arial" charset="0"/>
              </a:rPr>
              <a:t>OK</a:t>
            </a:r>
            <a:r>
              <a:rPr lang="en-US" dirty="0">
                <a:latin typeface="Arial" charset="0"/>
              </a:rPr>
              <a:t>.</a:t>
            </a:r>
          </a:p>
          <a:p>
            <a:pPr marL="228600" lvl="0" indent="-228600">
              <a:buFont typeface="+mj-lt"/>
              <a:buAutoNum type="arabicPeriod"/>
            </a:pPr>
            <a:r>
              <a:rPr lang="en-US" dirty="0">
                <a:latin typeface="Arial" charset="0"/>
              </a:rPr>
              <a:t>In the </a:t>
            </a:r>
            <a:r>
              <a:rPr lang="en-US" b="1" dirty="0">
                <a:latin typeface="Arial" charset="0"/>
              </a:rPr>
              <a:t>Select the Data Source </a:t>
            </a:r>
            <a:r>
              <a:rPr lang="en-US" dirty="0">
                <a:latin typeface="Arial" charset="0"/>
              </a:rPr>
              <a:t>window, click </a:t>
            </a:r>
            <a:r>
              <a:rPr lang="en-US" b="1" dirty="0">
                <a:latin typeface="Arial" charset="0"/>
              </a:rPr>
              <a:t>Next</a:t>
            </a:r>
            <a:r>
              <a:rPr lang="en-US" dirty="0">
                <a:latin typeface="Arial" charset="0"/>
              </a:rPr>
              <a:t>.</a:t>
            </a:r>
          </a:p>
          <a:p>
            <a:pPr marL="228600" lvl="0" indent="-228600">
              <a:buFont typeface="+mj-lt"/>
              <a:buAutoNum type="arabicPeriod"/>
            </a:pPr>
            <a:r>
              <a:rPr lang="en-US" dirty="0">
                <a:latin typeface="Arial" charset="0"/>
              </a:rPr>
              <a:t>In the </a:t>
            </a:r>
            <a:r>
              <a:rPr lang="en-US" b="1" dirty="0">
                <a:latin typeface="Arial" charset="0"/>
              </a:rPr>
              <a:t>Design the Query </a:t>
            </a:r>
            <a:r>
              <a:rPr lang="en-US" dirty="0">
                <a:latin typeface="Arial" charset="0"/>
              </a:rPr>
              <a:t>window, for the </a:t>
            </a:r>
            <a:r>
              <a:rPr lang="en-US" b="1" dirty="0">
                <a:latin typeface="Arial" charset="0"/>
              </a:rPr>
              <a:t>Query string </a:t>
            </a:r>
            <a:r>
              <a:rPr lang="en-US" dirty="0">
                <a:latin typeface="Arial" charset="0"/>
              </a:rPr>
              <a:t>textbox, type the following query as shown in snippet below and click </a:t>
            </a:r>
            <a:r>
              <a:rPr lang="en-US" b="1" dirty="0">
                <a:latin typeface="Arial" charset="0"/>
              </a:rPr>
              <a:t>Next</a:t>
            </a:r>
            <a:r>
              <a:rPr lang="en-US" dirty="0">
                <a:latin typeface="Arial" charset="0"/>
              </a:rPr>
              <a:t>.</a:t>
            </a:r>
          </a:p>
          <a:p>
            <a:pPr marL="0" indent="0">
              <a:buFont typeface="+mj-lt"/>
              <a:buNone/>
            </a:pPr>
            <a:r>
              <a:rPr lang="en-US" dirty="0">
                <a:latin typeface="Arial" charset="0"/>
              </a:rPr>
              <a:t>SELECT </a:t>
            </a:r>
            <a:r>
              <a:rPr lang="en-US" dirty="0" err="1">
                <a:latin typeface="Arial" charset="0"/>
              </a:rPr>
              <a:t>ProductID</a:t>
            </a:r>
            <a:r>
              <a:rPr lang="en-US" dirty="0">
                <a:latin typeface="Arial" charset="0"/>
              </a:rPr>
              <a:t>, Name, Color, Size FROM </a:t>
            </a:r>
            <a:r>
              <a:rPr lang="en-US" dirty="0" err="1">
                <a:latin typeface="Arial" charset="0"/>
              </a:rPr>
              <a:t>Production.Product</a:t>
            </a:r>
            <a:r>
              <a:rPr lang="en-US" dirty="0">
                <a:latin typeface="Arial" charset="0"/>
              </a:rPr>
              <a:t> ORDER BY </a:t>
            </a:r>
            <a:r>
              <a:rPr lang="en-US" dirty="0" err="1">
                <a:latin typeface="Arial" charset="0"/>
              </a:rPr>
              <a:t>ProductID</a:t>
            </a:r>
            <a:r>
              <a:rPr lang="en-US" dirty="0">
                <a:latin typeface="Arial" charset="0"/>
              </a:rPr>
              <a:t>;</a:t>
            </a:r>
          </a:p>
          <a:p>
            <a:pPr marL="0" lvl="0" indent="0">
              <a:buFont typeface="+mj-lt"/>
              <a:buNone/>
            </a:pPr>
            <a:r>
              <a:rPr lang="en-US" dirty="0">
                <a:latin typeface="Arial" charset="0"/>
              </a:rPr>
              <a:t>9. In the </a:t>
            </a:r>
            <a:r>
              <a:rPr lang="en-US" b="1" dirty="0">
                <a:latin typeface="Arial" charset="0"/>
              </a:rPr>
              <a:t>Select the Report Type </a:t>
            </a:r>
            <a:r>
              <a:rPr lang="en-US" dirty="0">
                <a:latin typeface="Arial" charset="0"/>
              </a:rPr>
              <a:t>window, click </a:t>
            </a:r>
            <a:r>
              <a:rPr lang="en-US" b="1" dirty="0">
                <a:latin typeface="Arial" charset="0"/>
              </a:rPr>
              <a:t>Next</a:t>
            </a:r>
            <a:r>
              <a:rPr lang="en-US" dirty="0">
                <a:latin typeface="Arial" charset="0"/>
              </a:rPr>
              <a:t>.</a:t>
            </a:r>
          </a:p>
          <a:p>
            <a:pPr marL="0" lvl="0" indent="0">
              <a:buFont typeface="+mj-lt"/>
              <a:buNone/>
            </a:pPr>
            <a:r>
              <a:rPr lang="en-US" dirty="0">
                <a:latin typeface="Arial" charset="0"/>
              </a:rPr>
              <a:t>10. In the </a:t>
            </a:r>
            <a:r>
              <a:rPr lang="en-US" b="1" dirty="0">
                <a:latin typeface="Arial" charset="0"/>
              </a:rPr>
              <a:t>Design the Table </a:t>
            </a:r>
            <a:r>
              <a:rPr lang="en-US" dirty="0">
                <a:latin typeface="Arial" charset="0"/>
              </a:rPr>
              <a:t>window, click </a:t>
            </a:r>
            <a:r>
              <a:rPr lang="en-US" b="1" dirty="0">
                <a:latin typeface="Arial" charset="0"/>
              </a:rPr>
              <a:t>Details </a:t>
            </a:r>
            <a:r>
              <a:rPr lang="en-US" dirty="0">
                <a:latin typeface="Arial" charset="0"/>
              </a:rPr>
              <a:t>four times, and click </a:t>
            </a:r>
            <a:r>
              <a:rPr lang="en-US" b="1" dirty="0">
                <a:latin typeface="Arial" charset="0"/>
              </a:rPr>
              <a:t>Finish&gt;&gt;|</a:t>
            </a:r>
            <a:r>
              <a:rPr lang="en-US" dirty="0">
                <a:latin typeface="Arial" charset="0"/>
              </a:rPr>
              <a:t>.</a:t>
            </a:r>
          </a:p>
          <a:p>
            <a:pPr marL="0" lvl="0" indent="0">
              <a:buFont typeface="+mj-lt"/>
              <a:buNone/>
            </a:pPr>
            <a:r>
              <a:rPr lang="en-US" dirty="0">
                <a:latin typeface="Arial" charset="0"/>
              </a:rPr>
              <a:t>11. In the </a:t>
            </a:r>
            <a:r>
              <a:rPr lang="en-US" b="1" dirty="0">
                <a:latin typeface="Arial" charset="0"/>
              </a:rPr>
              <a:t>Completing the Wizard</a:t>
            </a:r>
            <a:r>
              <a:rPr lang="en-US" dirty="0">
                <a:latin typeface="Arial" charset="0"/>
              </a:rPr>
              <a:t> window, click </a:t>
            </a:r>
            <a:r>
              <a:rPr lang="en-US" b="1" dirty="0">
                <a:latin typeface="Arial" charset="0"/>
              </a:rPr>
              <a:t>Finish</a:t>
            </a:r>
            <a:r>
              <a:rPr lang="en-US" dirty="0">
                <a:latin typeface="Arial" charset="0"/>
              </a:rPr>
              <a:t>.</a:t>
            </a:r>
          </a:p>
          <a:p>
            <a:pPr marL="0" lvl="0" indent="0">
              <a:buFont typeface="+mj-lt"/>
              <a:buNone/>
            </a:pPr>
            <a:r>
              <a:rPr lang="en-US" dirty="0">
                <a:latin typeface="Arial" charset="0"/>
              </a:rPr>
              <a:t>12. In the </a:t>
            </a:r>
            <a:r>
              <a:rPr lang="en-US" b="1" dirty="0">
                <a:latin typeface="Arial" charset="0"/>
              </a:rPr>
              <a:t>Report1.rdl [Design]</a:t>
            </a:r>
            <a:r>
              <a:rPr lang="en-US" dirty="0">
                <a:latin typeface="Arial" charset="0"/>
              </a:rPr>
              <a:t> tab, click </a:t>
            </a:r>
            <a:r>
              <a:rPr lang="en-US" b="1" dirty="0">
                <a:latin typeface="Arial" charset="0"/>
              </a:rPr>
              <a:t>Preview</a:t>
            </a:r>
            <a:r>
              <a:rPr lang="en-US" dirty="0">
                <a:latin typeface="Arial" charset="0"/>
              </a:rPr>
              <a:t> and note the report that is rendered. </a:t>
            </a:r>
          </a:p>
          <a:p>
            <a:pPr marL="0" indent="0">
              <a:buFont typeface="+mj-lt"/>
              <a:buNone/>
            </a:pPr>
            <a:r>
              <a:rPr lang="en-US" dirty="0">
                <a:latin typeface="Arial" charset="0"/>
              </a:rPr>
              <a:t>13. Click on the </a:t>
            </a:r>
            <a:r>
              <a:rPr lang="en-US" b="1" dirty="0">
                <a:latin typeface="Arial" charset="0"/>
              </a:rPr>
              <a:t>Design</a:t>
            </a:r>
            <a:r>
              <a:rPr lang="en-US" dirty="0">
                <a:latin typeface="Arial" charset="0"/>
              </a:rPr>
              <a:t> tab, from the </a:t>
            </a:r>
            <a:r>
              <a:rPr lang="en-US" b="1" dirty="0">
                <a:latin typeface="Arial" charset="0"/>
              </a:rPr>
              <a:t>File</a:t>
            </a:r>
            <a:r>
              <a:rPr lang="en-US" dirty="0">
                <a:latin typeface="Arial" charset="0"/>
              </a:rPr>
              <a:t> menu click </a:t>
            </a:r>
            <a:r>
              <a:rPr lang="en-US" b="1" dirty="0">
                <a:latin typeface="Arial" charset="0"/>
              </a:rPr>
              <a:t>Exit</a:t>
            </a:r>
            <a:r>
              <a:rPr lang="en-US" dirty="0">
                <a:latin typeface="Arial" charset="0"/>
              </a:rPr>
              <a:t>. Note do not save the changes.</a:t>
            </a:r>
          </a:p>
          <a:p>
            <a:endParaRPr lang="en-AU" dirty="0" smtClean="0"/>
          </a:p>
          <a:p>
            <a:r>
              <a:rPr lang="en-AU" b="1" dirty="0" smtClean="0"/>
              <a:t>Question:</a:t>
            </a:r>
            <a:r>
              <a:rPr lang="en-AU" dirty="0" smtClean="0"/>
              <a:t> Can you suggest a situation where the ability to schedule the execution of a report would be useful?</a:t>
            </a:r>
          </a:p>
          <a:p>
            <a:r>
              <a:rPr lang="en-US" b="1" dirty="0" smtClean="0"/>
              <a:t>Answer:</a:t>
            </a:r>
            <a:r>
              <a:rPr lang="en-US" dirty="0" smtClean="0"/>
              <a:t> Monthly or</a:t>
            </a:r>
            <a:r>
              <a:rPr lang="en-US" baseline="0" dirty="0" smtClean="0"/>
              <a:t> weekly sales reports.</a:t>
            </a:r>
            <a:endParaRPr lang="en-US" dirty="0" smtClean="0"/>
          </a:p>
          <a:p>
            <a:endParaRPr lang="es-EC" dirty="0"/>
          </a:p>
        </p:txBody>
      </p:sp>
    </p:spTree>
    <p:extLst>
      <p:ext uri="{BB962C8B-B14F-4D97-AF65-F5344CB8AC3E}">
        <p14:creationId xmlns:p14="http://schemas.microsoft.com/office/powerpoint/2010/main" val="3999739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err="1" smtClean="0"/>
              <a:t>Books</a:t>
            </a:r>
            <a:r>
              <a:rPr lang="es-EC" dirty="0" smtClean="0"/>
              <a:t> Online</a:t>
            </a:r>
            <a:endParaRPr lang="es-EC" dirty="0"/>
          </a:p>
        </p:txBody>
      </p:sp>
      <p:sp>
        <p:nvSpPr>
          <p:cNvPr id="3" name="2 Marcador de contenido"/>
          <p:cNvSpPr>
            <a:spLocks noGrp="1"/>
          </p:cNvSpPr>
          <p:nvPr>
            <p:ph idx="1"/>
          </p:nvPr>
        </p:nvSpPr>
        <p:spPr/>
        <p:txBody>
          <a:bodyPr>
            <a:normAutofit fontScale="55000" lnSpcReduction="20000"/>
          </a:bodyPr>
          <a:lstStyle/>
          <a:p>
            <a:r>
              <a:rPr lang="en-AU" dirty="0" smtClean="0"/>
              <a:t>Books Online</a:t>
            </a:r>
            <a:r>
              <a:rPr lang="en-AU" baseline="0" dirty="0" smtClean="0"/>
              <a:t> should be regarded as the primary technical reference for SQL Server.</a:t>
            </a:r>
          </a:p>
          <a:p>
            <a:endParaRPr lang="en-AU" baseline="0" dirty="0" smtClean="0"/>
          </a:p>
          <a:p>
            <a:r>
              <a:rPr lang="en-AU" baseline="0" dirty="0" smtClean="0"/>
              <a:t>Note that for versions up to SQL Server 2008 R2, it can be installed both online and offline. Stress that if it is installed offline, it needs to be updated regularly as it is constantly updated. A common mistake is to install it with the product and then never update it. Updates do not occur when service packs or cumulative updates are applied.</a:t>
            </a:r>
          </a:p>
          <a:p>
            <a:endParaRPr lang="en-AU" baseline="0" dirty="0" smtClean="0"/>
          </a:p>
          <a:p>
            <a:r>
              <a:rPr lang="en-AU" baseline="0" dirty="0" smtClean="0"/>
              <a:t>Mention that for most T-SQL commands, the examples will often be more useful than the syntax. When you look at the reference page for a statement, however, the syntax is shown at the top and the examples are usually at the bottom.</a:t>
            </a:r>
          </a:p>
          <a:p>
            <a:endParaRPr lang="en-AU" baseline="0" dirty="0" smtClean="0"/>
          </a:p>
          <a:p>
            <a:r>
              <a:rPr lang="en-AU" baseline="0" dirty="0" smtClean="0"/>
              <a:t>Stress that it is important to refer to the page for the appropriate version of SQL Server. At the top of most pages, it will show the version that it applies to and provide a link to any other versions of the page that are available.</a:t>
            </a:r>
          </a:p>
        </p:txBody>
      </p:sp>
    </p:spTree>
    <p:extLst>
      <p:ext uri="{BB962C8B-B14F-4D97-AF65-F5344CB8AC3E}">
        <p14:creationId xmlns:p14="http://schemas.microsoft.com/office/powerpoint/2010/main" val="2101020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err="1" smtClean="0"/>
              <a:t>Demonstration</a:t>
            </a:r>
            <a:r>
              <a:rPr lang="es-EC" dirty="0" smtClean="0"/>
              <a:t> 2C </a:t>
            </a:r>
            <a:r>
              <a:rPr lang="es-EC" dirty="0" err="1" smtClean="0"/>
              <a:t>Books</a:t>
            </a:r>
            <a:r>
              <a:rPr lang="es-EC" dirty="0" smtClean="0"/>
              <a:t> Online</a:t>
            </a:r>
            <a:endParaRPr lang="es-EC" dirty="0"/>
          </a:p>
        </p:txBody>
      </p:sp>
      <p:sp>
        <p:nvSpPr>
          <p:cNvPr id="3" name="2 Marcador de contenido"/>
          <p:cNvSpPr>
            <a:spLocks noGrp="1"/>
          </p:cNvSpPr>
          <p:nvPr>
            <p:ph idx="1"/>
          </p:nvPr>
        </p:nvSpPr>
        <p:spPr/>
        <p:txBody>
          <a:bodyPr>
            <a:normAutofit/>
          </a:bodyPr>
          <a:lstStyle/>
          <a:p>
            <a:pPr marL="0" lvl="0" indent="0">
              <a:buNone/>
            </a:pPr>
            <a:r>
              <a:rPr lang="en-AU" sz="1100" b="1" dirty="0">
                <a:latin typeface="Arial" charset="0"/>
              </a:rPr>
              <a:t>High-level Steps</a:t>
            </a:r>
          </a:p>
          <a:p>
            <a:pPr marL="0" lvl="0" indent="0">
              <a:buNone/>
            </a:pPr>
            <a:endParaRPr lang="en-AU" sz="1100" b="1" dirty="0">
              <a:latin typeface="Arial" charset="0"/>
            </a:endParaRPr>
          </a:p>
          <a:p>
            <a:pPr marL="0" lvl="0" indent="0" eaLnBrk="0" fontAlgn="base" hangingPunct="0">
              <a:spcBef>
                <a:spcPct val="0"/>
              </a:spcBef>
              <a:spcAft>
                <a:spcPct val="60000"/>
              </a:spcAft>
              <a:buNone/>
              <a:defRPr/>
            </a:pPr>
            <a:r>
              <a:rPr lang="en-AU" sz="1100" dirty="0">
                <a:latin typeface="Arial" charset="0"/>
              </a:rPr>
              <a:t>Preparation: If Demonstration 2A was not performed, revert the virtual machines as per the instructions in D:\6231B_Labs\Revert.txt.</a:t>
            </a:r>
          </a:p>
          <a:p>
            <a:endParaRPr lang="en-US" sz="1100" dirty="0" smtClean="0"/>
          </a:p>
          <a:p>
            <a:pPr marL="228600" lvl="0" indent="-228600">
              <a:buFont typeface="+mj-lt"/>
              <a:buAutoNum type="arabicPeriod"/>
            </a:pPr>
            <a:r>
              <a:rPr lang="en-US" sz="1100" dirty="0">
                <a:latin typeface="Arial" charset="0"/>
              </a:rPr>
              <a:t>In the </a:t>
            </a:r>
            <a:r>
              <a:rPr lang="en-US" sz="1100" b="1" dirty="0">
                <a:latin typeface="Arial" charset="0"/>
              </a:rPr>
              <a:t>Virtual Machine</a:t>
            </a:r>
            <a:r>
              <a:rPr lang="en-US" sz="1100" dirty="0">
                <a:latin typeface="Arial" charset="0"/>
              </a:rPr>
              <a:t>, Click </a:t>
            </a:r>
            <a:r>
              <a:rPr lang="en-US" sz="1100" b="1" dirty="0">
                <a:latin typeface="Arial" charset="0"/>
              </a:rPr>
              <a:t>Start</a:t>
            </a:r>
            <a:r>
              <a:rPr lang="en-US" sz="1100" dirty="0">
                <a:latin typeface="Arial" charset="0"/>
              </a:rPr>
              <a:t>, click </a:t>
            </a:r>
            <a:r>
              <a:rPr lang="en-US" sz="1100" b="1" dirty="0">
                <a:latin typeface="Arial" charset="0"/>
              </a:rPr>
              <a:t>All Programs</a:t>
            </a:r>
            <a:r>
              <a:rPr lang="en-US" sz="1100" dirty="0">
                <a:latin typeface="Arial" charset="0"/>
              </a:rPr>
              <a:t>, click </a:t>
            </a:r>
            <a:r>
              <a:rPr lang="en-US" sz="1100" b="1" dirty="0">
                <a:latin typeface="Arial" charset="0"/>
              </a:rPr>
              <a:t>Microsoft SQL Server 2008 R2</a:t>
            </a:r>
            <a:r>
              <a:rPr lang="en-US" sz="1100" dirty="0">
                <a:latin typeface="Arial" charset="0"/>
              </a:rPr>
              <a:t>, click </a:t>
            </a:r>
            <a:r>
              <a:rPr lang="en-US" sz="1100" b="1" dirty="0">
                <a:latin typeface="Arial" charset="0"/>
              </a:rPr>
              <a:t>Documentation and Tutorials</a:t>
            </a:r>
            <a:r>
              <a:rPr lang="en-US" sz="1100" dirty="0">
                <a:latin typeface="Arial" charset="0"/>
              </a:rPr>
              <a:t>, and click </a:t>
            </a:r>
            <a:r>
              <a:rPr lang="en-US" sz="1100" b="1" dirty="0">
                <a:latin typeface="Arial" charset="0"/>
              </a:rPr>
              <a:t>SQL Server Books Online</a:t>
            </a:r>
            <a:r>
              <a:rPr lang="en-US" sz="1100" dirty="0">
                <a:latin typeface="Arial" charset="0"/>
              </a:rPr>
              <a:t>. </a:t>
            </a:r>
          </a:p>
          <a:p>
            <a:pPr marL="228600" lvl="0" indent="-228600">
              <a:buFont typeface="+mj-lt"/>
              <a:buAutoNum type="arabicPeriod"/>
            </a:pPr>
            <a:r>
              <a:rPr lang="en-US" sz="1100" dirty="0">
                <a:latin typeface="Arial" charset="0"/>
              </a:rPr>
              <a:t>In the </a:t>
            </a:r>
            <a:r>
              <a:rPr lang="en-US" sz="1100" b="1" dirty="0">
                <a:latin typeface="Arial" charset="0"/>
              </a:rPr>
              <a:t>Contents</a:t>
            </a:r>
            <a:r>
              <a:rPr lang="en-US" sz="1100" dirty="0">
                <a:latin typeface="Arial" charset="0"/>
              </a:rPr>
              <a:t> window, click </a:t>
            </a:r>
            <a:r>
              <a:rPr lang="en-US" sz="1100" b="1" dirty="0">
                <a:latin typeface="Arial" charset="0"/>
              </a:rPr>
              <a:t>SQL Server 2008 R2 Books Online. </a:t>
            </a:r>
            <a:r>
              <a:rPr lang="en-US" sz="1100" dirty="0">
                <a:latin typeface="Arial" charset="0"/>
              </a:rPr>
              <a:t>Note the basic navigation options available within BOL.</a:t>
            </a:r>
          </a:p>
          <a:p>
            <a:pPr marL="228600" lvl="0" indent="-228600">
              <a:buFont typeface="+mj-lt"/>
              <a:buAutoNum type="arabicPeriod"/>
            </a:pPr>
            <a:r>
              <a:rPr lang="en-US" sz="1100" dirty="0">
                <a:latin typeface="Arial" charset="0"/>
              </a:rPr>
              <a:t>In the </a:t>
            </a:r>
            <a:r>
              <a:rPr lang="en-US" sz="1100" b="1" dirty="0">
                <a:latin typeface="Arial" charset="0"/>
              </a:rPr>
              <a:t>Virtual Machine</a:t>
            </a:r>
            <a:r>
              <a:rPr lang="en-US" sz="1100" dirty="0">
                <a:latin typeface="Arial" charset="0"/>
              </a:rPr>
              <a:t>, Click </a:t>
            </a:r>
            <a:r>
              <a:rPr lang="en-US" sz="1100" b="1" dirty="0">
                <a:latin typeface="Arial" charset="0"/>
              </a:rPr>
              <a:t>Start</a:t>
            </a:r>
            <a:r>
              <a:rPr lang="en-US" sz="1100" dirty="0">
                <a:latin typeface="Arial" charset="0"/>
              </a:rPr>
              <a:t>, click </a:t>
            </a:r>
            <a:r>
              <a:rPr lang="en-US" sz="1100" b="1" dirty="0">
                <a:latin typeface="Arial" charset="0"/>
              </a:rPr>
              <a:t>All Programs</a:t>
            </a:r>
            <a:r>
              <a:rPr lang="en-US" sz="1100" dirty="0">
                <a:latin typeface="Arial" charset="0"/>
              </a:rPr>
              <a:t>, click </a:t>
            </a:r>
            <a:r>
              <a:rPr lang="en-US" sz="1100" b="1" dirty="0">
                <a:latin typeface="Arial" charset="0"/>
              </a:rPr>
              <a:t>Microsoft SQL Server 2008 R2</a:t>
            </a:r>
            <a:r>
              <a:rPr lang="en-US" sz="1100" dirty="0">
                <a:latin typeface="Arial" charset="0"/>
              </a:rPr>
              <a:t>, and click </a:t>
            </a:r>
            <a:r>
              <a:rPr lang="en-US" sz="1100" b="1" dirty="0">
                <a:latin typeface="Arial" charset="0"/>
              </a:rPr>
              <a:t>SQL Server Management Studio</a:t>
            </a:r>
            <a:r>
              <a:rPr lang="en-US" sz="1100" dirty="0">
                <a:latin typeface="Arial" charset="0"/>
              </a:rPr>
              <a:t>. </a:t>
            </a:r>
          </a:p>
          <a:p>
            <a:pPr marL="228600" lvl="0" indent="-228600">
              <a:buFont typeface="+mj-lt"/>
              <a:buAutoNum type="arabicPeriod"/>
            </a:pPr>
            <a:r>
              <a:rPr lang="en-US" sz="1100" dirty="0">
                <a:latin typeface="Arial" charset="0"/>
              </a:rPr>
              <a:t>In the </a:t>
            </a:r>
            <a:r>
              <a:rPr lang="en-US" sz="1100" b="1" dirty="0">
                <a:latin typeface="Arial" charset="0"/>
              </a:rPr>
              <a:t>Connect to Server</a:t>
            </a:r>
            <a:r>
              <a:rPr lang="en-US" sz="1100" dirty="0">
                <a:latin typeface="Arial" charset="0"/>
              </a:rPr>
              <a:t> window, ensure that </a:t>
            </a:r>
            <a:r>
              <a:rPr lang="en-US" sz="1100" b="1" dirty="0">
                <a:latin typeface="Arial" charset="0"/>
              </a:rPr>
              <a:t>Server Type </a:t>
            </a:r>
            <a:r>
              <a:rPr lang="en-US" sz="1100" dirty="0">
                <a:latin typeface="Arial" charset="0"/>
              </a:rPr>
              <a:t>is set to </a:t>
            </a:r>
            <a:r>
              <a:rPr lang="en-US" sz="1100" b="1" dirty="0">
                <a:latin typeface="Arial" charset="0"/>
              </a:rPr>
              <a:t>Database Engine.</a:t>
            </a:r>
            <a:endParaRPr lang="en-US" sz="1100" dirty="0">
              <a:latin typeface="Arial" charset="0"/>
            </a:endParaRPr>
          </a:p>
          <a:p>
            <a:pPr marL="228600" lvl="0" indent="-228600">
              <a:buFont typeface="+mj-lt"/>
              <a:buAutoNum type="arabicPeriod"/>
            </a:pPr>
            <a:r>
              <a:rPr lang="en-US" sz="1100" dirty="0">
                <a:latin typeface="Arial" charset="0"/>
              </a:rPr>
              <a:t>In the </a:t>
            </a:r>
            <a:r>
              <a:rPr lang="en-US" sz="1100" b="1" dirty="0">
                <a:latin typeface="Arial" charset="0"/>
              </a:rPr>
              <a:t>Server name</a:t>
            </a:r>
            <a:r>
              <a:rPr lang="en-US" sz="1100" dirty="0">
                <a:latin typeface="Arial" charset="0"/>
              </a:rPr>
              <a:t> text box, type </a:t>
            </a:r>
            <a:r>
              <a:rPr lang="en-US" sz="1100" b="1" dirty="0">
                <a:latin typeface="Arial" charset="0"/>
              </a:rPr>
              <a:t>(local)</a:t>
            </a:r>
            <a:endParaRPr lang="en-US" sz="1100" dirty="0">
              <a:latin typeface="Arial" charset="0"/>
            </a:endParaRPr>
          </a:p>
          <a:p>
            <a:pPr marL="228600" lvl="0" indent="-228600">
              <a:buFont typeface="+mj-lt"/>
              <a:buAutoNum type="arabicPeriod"/>
            </a:pPr>
            <a:r>
              <a:rPr lang="en-US" sz="1100" dirty="0">
                <a:latin typeface="Arial" charset="0"/>
              </a:rPr>
              <a:t>In the </a:t>
            </a:r>
            <a:r>
              <a:rPr lang="en-US" sz="1100" b="1" dirty="0">
                <a:latin typeface="Arial" charset="0"/>
              </a:rPr>
              <a:t>Authentication</a:t>
            </a:r>
            <a:r>
              <a:rPr lang="en-US" sz="1100" dirty="0">
                <a:latin typeface="Arial" charset="0"/>
              </a:rPr>
              <a:t> drop-down list, select </a:t>
            </a:r>
            <a:r>
              <a:rPr lang="en-US" sz="1100" b="1" dirty="0">
                <a:latin typeface="Arial" charset="0"/>
              </a:rPr>
              <a:t>Windows Authentication,</a:t>
            </a:r>
            <a:r>
              <a:rPr lang="en-US" sz="1100" dirty="0">
                <a:latin typeface="Arial" charset="0"/>
              </a:rPr>
              <a:t> and click </a:t>
            </a:r>
            <a:r>
              <a:rPr lang="en-US" sz="1100" b="1" dirty="0">
                <a:latin typeface="Arial" charset="0"/>
              </a:rPr>
              <a:t>Connect.</a:t>
            </a:r>
            <a:endParaRPr lang="en-US" sz="1100" dirty="0">
              <a:latin typeface="Arial" charset="0"/>
            </a:endParaRPr>
          </a:p>
          <a:p>
            <a:pPr marL="228600" lvl="0" indent="-228600">
              <a:buFont typeface="+mj-lt"/>
              <a:buAutoNum type="arabicPeriod"/>
            </a:pPr>
            <a:r>
              <a:rPr lang="en-US" sz="1100" dirty="0">
                <a:latin typeface="Arial" charset="0"/>
              </a:rPr>
              <a:t>From the </a:t>
            </a:r>
            <a:r>
              <a:rPr lang="en-US" sz="1100" b="1" dirty="0">
                <a:latin typeface="Arial" charset="0"/>
              </a:rPr>
              <a:t>File</a:t>
            </a:r>
            <a:r>
              <a:rPr lang="en-US" sz="1100" dirty="0">
                <a:latin typeface="Arial" charset="0"/>
              </a:rPr>
              <a:t> menu, click </a:t>
            </a:r>
            <a:r>
              <a:rPr lang="en-US" sz="1100" b="1" dirty="0">
                <a:latin typeface="Arial" charset="0"/>
              </a:rPr>
              <a:t>New</a:t>
            </a:r>
            <a:r>
              <a:rPr lang="en-US" sz="1100" dirty="0">
                <a:latin typeface="Arial" charset="0"/>
              </a:rPr>
              <a:t>, and click </a:t>
            </a:r>
            <a:r>
              <a:rPr lang="en-US" sz="1100" b="1" dirty="0">
                <a:latin typeface="Arial" charset="0"/>
              </a:rPr>
              <a:t>Query with Current Connection</a:t>
            </a:r>
            <a:r>
              <a:rPr lang="en-US" sz="1100" dirty="0">
                <a:latin typeface="Arial" charset="0"/>
              </a:rPr>
              <a:t>.</a:t>
            </a:r>
          </a:p>
          <a:p>
            <a:pPr marL="228600" lvl="0" indent="-228600">
              <a:buFont typeface="+mj-lt"/>
              <a:buAutoNum type="arabicPeriod"/>
            </a:pPr>
            <a:r>
              <a:rPr lang="en-US" sz="1100" dirty="0">
                <a:latin typeface="Arial" charset="0"/>
              </a:rPr>
              <a:t>In the </a:t>
            </a:r>
            <a:r>
              <a:rPr lang="en-US" sz="1100" b="1" dirty="0">
                <a:latin typeface="Arial" charset="0"/>
              </a:rPr>
              <a:t>SQLQuery1.sql</a:t>
            </a:r>
            <a:r>
              <a:rPr lang="en-US" sz="1100" dirty="0">
                <a:latin typeface="Arial" charset="0"/>
              </a:rPr>
              <a:t> tab, type the query as shown in the snippet below and click </a:t>
            </a:r>
            <a:r>
              <a:rPr lang="en-US" sz="1100" b="1" dirty="0">
                <a:latin typeface="Arial" charset="0"/>
              </a:rPr>
              <a:t>Execute</a:t>
            </a:r>
            <a:r>
              <a:rPr lang="en-US" sz="1100" dirty="0">
                <a:latin typeface="Arial" charset="0"/>
              </a:rPr>
              <a:t> toolbar icon. </a:t>
            </a:r>
          </a:p>
          <a:p>
            <a:pPr marL="0" indent="0">
              <a:buFont typeface="+mj-lt"/>
              <a:buNone/>
            </a:pPr>
            <a:r>
              <a:rPr lang="en-US" sz="1100" dirty="0">
                <a:latin typeface="Arial" charset="0"/>
              </a:rPr>
              <a:t>SELECT SUBSTRING('test string',2,3);</a:t>
            </a:r>
          </a:p>
          <a:p>
            <a:pPr marL="0" lvl="0" indent="0">
              <a:buFont typeface="+mj-lt"/>
              <a:buNone/>
            </a:pPr>
            <a:r>
              <a:rPr lang="en-US" sz="1100" dirty="0">
                <a:latin typeface="Arial" charset="0"/>
              </a:rPr>
              <a:t>9. Highlight (by double-clicking) the function </a:t>
            </a:r>
            <a:r>
              <a:rPr lang="en-US" sz="1100" b="1" dirty="0">
                <a:latin typeface="Arial" charset="0"/>
              </a:rPr>
              <a:t>SUBSTRING</a:t>
            </a:r>
            <a:r>
              <a:rPr lang="en-US" sz="1100" dirty="0">
                <a:latin typeface="Arial" charset="0"/>
              </a:rPr>
              <a:t>, then hit the </a:t>
            </a:r>
            <a:r>
              <a:rPr lang="en-US" sz="1100" b="1" dirty="0">
                <a:latin typeface="Arial" charset="0"/>
              </a:rPr>
              <a:t>F1</a:t>
            </a:r>
            <a:r>
              <a:rPr lang="en-US" sz="1100" dirty="0">
                <a:latin typeface="Arial" charset="0"/>
              </a:rPr>
              <a:t> key to open the BOL topic for SUBSTRING.</a:t>
            </a:r>
          </a:p>
          <a:p>
            <a:pPr marL="0" lvl="0" indent="0">
              <a:buFont typeface="+mj-lt"/>
              <a:buNone/>
            </a:pPr>
            <a:r>
              <a:rPr lang="en-US" sz="1100" dirty="0">
                <a:latin typeface="Arial" charset="0"/>
              </a:rPr>
              <a:t>10. In the </a:t>
            </a:r>
            <a:r>
              <a:rPr lang="en-US" sz="1100" b="1" dirty="0">
                <a:latin typeface="Arial" charset="0"/>
              </a:rPr>
              <a:t>Online Help Settings </a:t>
            </a:r>
            <a:r>
              <a:rPr lang="en-US" sz="1100" dirty="0">
                <a:latin typeface="Arial" charset="0"/>
              </a:rPr>
              <a:t>window, ensure that the </a:t>
            </a:r>
            <a:r>
              <a:rPr lang="en-US" sz="1100" b="1" dirty="0">
                <a:latin typeface="Arial" charset="0"/>
              </a:rPr>
              <a:t>Use local Help as primary source </a:t>
            </a:r>
            <a:r>
              <a:rPr lang="en-US" sz="1100" dirty="0">
                <a:latin typeface="Arial" charset="0"/>
              </a:rPr>
              <a:t>option button is selected, and click </a:t>
            </a:r>
            <a:r>
              <a:rPr lang="en-US" sz="1100" b="1" dirty="0">
                <a:latin typeface="Arial" charset="0"/>
              </a:rPr>
              <a:t>OK</a:t>
            </a:r>
            <a:r>
              <a:rPr lang="en-US" sz="1100" dirty="0">
                <a:latin typeface="Arial" charset="0"/>
              </a:rPr>
              <a:t>. Note the content of the page and scroll to the bottom to see the examples.</a:t>
            </a:r>
          </a:p>
          <a:p>
            <a:pPr marL="0" lvl="0" indent="0">
              <a:buFont typeface="+mj-lt"/>
              <a:buNone/>
            </a:pPr>
            <a:r>
              <a:rPr lang="en-US" sz="1100" dirty="0">
                <a:latin typeface="Arial" charset="0"/>
              </a:rPr>
              <a:t>11. From the </a:t>
            </a:r>
            <a:r>
              <a:rPr lang="en-US" sz="1100" b="1" dirty="0">
                <a:latin typeface="Arial" charset="0"/>
              </a:rPr>
              <a:t>File </a:t>
            </a:r>
            <a:r>
              <a:rPr lang="en-US" sz="1100" dirty="0">
                <a:latin typeface="Arial" charset="0"/>
              </a:rPr>
              <a:t>menu, click </a:t>
            </a:r>
            <a:r>
              <a:rPr lang="en-US" sz="1100" b="1" dirty="0">
                <a:latin typeface="Arial" charset="0"/>
              </a:rPr>
              <a:t>Exit</a:t>
            </a:r>
            <a:r>
              <a:rPr lang="en-US" sz="1100" dirty="0">
                <a:latin typeface="Arial" charset="0"/>
              </a:rPr>
              <a:t>.</a:t>
            </a:r>
          </a:p>
          <a:p>
            <a:pPr marL="0" indent="0">
              <a:buFont typeface="+mj-lt"/>
              <a:buNone/>
            </a:pPr>
            <a:r>
              <a:rPr lang="en-US" sz="1100" dirty="0">
                <a:latin typeface="Arial" charset="0"/>
              </a:rPr>
              <a:t>12. In the host system, open Internet Explorer and browse to the SQL Server Books Online page: </a:t>
            </a:r>
            <a:r>
              <a:rPr lang="en-US" sz="1100" b="1" dirty="0">
                <a:latin typeface="Arial" charset="0"/>
              </a:rPr>
              <a:t>http://go.microsoft.com/fwlink/?LinkID=209242</a:t>
            </a:r>
            <a:r>
              <a:rPr lang="en-US" sz="1100" dirty="0">
                <a:latin typeface="Arial" charset="0"/>
              </a:rPr>
              <a:t> and note the available online options.</a:t>
            </a:r>
          </a:p>
          <a:p>
            <a:endParaRPr lang="es-EC" sz="1100" dirty="0"/>
          </a:p>
        </p:txBody>
      </p:sp>
    </p:spTree>
    <p:extLst>
      <p:ext uri="{BB962C8B-B14F-4D97-AF65-F5344CB8AC3E}">
        <p14:creationId xmlns:p14="http://schemas.microsoft.com/office/powerpoint/2010/main" val="201933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708920"/>
            <a:ext cx="8229600" cy="1143000"/>
          </a:xfrm>
        </p:spPr>
        <p:txBody>
          <a:bodyPr/>
          <a:lstStyle/>
          <a:p>
            <a:r>
              <a:rPr lang="es-EC" dirty="0" smtClean="0"/>
              <a:t>LESSON III</a:t>
            </a:r>
            <a:endParaRPr lang="es-EC" dirty="0"/>
          </a:p>
        </p:txBody>
      </p:sp>
    </p:spTree>
    <p:extLst>
      <p:ext uri="{BB962C8B-B14F-4D97-AF65-F5344CB8AC3E}">
        <p14:creationId xmlns:p14="http://schemas.microsoft.com/office/powerpoint/2010/main" val="415505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Objetivos</a:t>
            </a:r>
            <a:endParaRPr lang="es-EC" dirty="0"/>
          </a:p>
        </p:txBody>
      </p:sp>
      <p:sp>
        <p:nvSpPr>
          <p:cNvPr id="3" name="2 Marcador de contenido"/>
          <p:cNvSpPr>
            <a:spLocks noGrp="1"/>
          </p:cNvSpPr>
          <p:nvPr>
            <p:ph idx="1"/>
          </p:nvPr>
        </p:nvSpPr>
        <p:spPr/>
        <p:txBody>
          <a:bodyPr>
            <a:normAutofit fontScale="47500" lnSpcReduction="20000"/>
          </a:bodyPr>
          <a:lstStyle/>
          <a:p>
            <a:pPr fontAlgn="base"/>
            <a:r>
              <a:rPr lang="en-US" dirty="0" smtClean="0"/>
              <a:t>Explain </a:t>
            </a:r>
            <a:r>
              <a:rPr lang="en-US" dirty="0"/>
              <a:t>SQL Server 2008 R2 architecture, resources requirements and perform pre-checks of I/O subsystems</a:t>
            </a:r>
          </a:p>
          <a:p>
            <a:pPr fontAlgn="base"/>
            <a:r>
              <a:rPr lang="en-US" dirty="0"/>
              <a:t>Plan, install and configure SQL Server 2008 R2</a:t>
            </a:r>
          </a:p>
          <a:p>
            <a:pPr fontAlgn="base"/>
            <a:r>
              <a:rPr lang="en-US" dirty="0"/>
              <a:t>Backup and restore databases</a:t>
            </a:r>
          </a:p>
          <a:p>
            <a:pPr fontAlgn="base"/>
            <a:r>
              <a:rPr lang="en-US" dirty="0"/>
              <a:t>Import and export wizards and explain how they relate to SSIS</a:t>
            </a:r>
          </a:p>
          <a:p>
            <a:pPr fontAlgn="base"/>
            <a:r>
              <a:rPr lang="en-US" dirty="0"/>
              <a:t>Use BCP and BULK INSERT to import data</a:t>
            </a:r>
          </a:p>
          <a:p>
            <a:pPr fontAlgn="base"/>
            <a:r>
              <a:rPr lang="en-US" dirty="0"/>
              <a:t>Manage security</a:t>
            </a:r>
          </a:p>
          <a:p>
            <a:pPr fontAlgn="base"/>
            <a:r>
              <a:rPr lang="en-US" dirty="0"/>
              <a:t>Assign, configure fixed database roles and create and assign user defined database roles</a:t>
            </a:r>
          </a:p>
          <a:p>
            <a:pPr fontAlgn="base"/>
            <a:r>
              <a:rPr lang="en-US" dirty="0"/>
              <a:t>Configure and assign permissions</a:t>
            </a:r>
          </a:p>
          <a:p>
            <a:pPr fontAlgn="base"/>
            <a:r>
              <a:rPr lang="en-US" dirty="0"/>
              <a:t>Implement SQL Server 2008 R2 Audits</a:t>
            </a:r>
          </a:p>
          <a:p>
            <a:pPr fontAlgn="base"/>
            <a:r>
              <a:rPr lang="en-US" dirty="0"/>
              <a:t>Manage SQL Server 2008 R2 Agent and Jobs</a:t>
            </a:r>
          </a:p>
          <a:p>
            <a:pPr fontAlgn="base"/>
            <a:r>
              <a:rPr lang="en-US" dirty="0"/>
              <a:t>Configure database mails, alerts and notifications</a:t>
            </a:r>
          </a:p>
          <a:p>
            <a:pPr fontAlgn="base"/>
            <a:r>
              <a:rPr lang="en-US" dirty="0"/>
              <a:t>Maintain databases</a:t>
            </a:r>
          </a:p>
          <a:p>
            <a:pPr fontAlgn="base"/>
            <a:r>
              <a:rPr lang="en-US" dirty="0"/>
              <a:t>Configure SQL Profiler Traces and Use the Database Tuning Advisor</a:t>
            </a:r>
          </a:p>
          <a:p>
            <a:pPr fontAlgn="base"/>
            <a:r>
              <a:rPr lang="en-US" dirty="0"/>
              <a:t>Monitor data by using Dynamic Management Views</a:t>
            </a:r>
          </a:p>
          <a:p>
            <a:pPr fontAlgn="base"/>
            <a:r>
              <a:rPr lang="en-US" dirty="0"/>
              <a:t>Execute multi-server queries and configure a central management server</a:t>
            </a:r>
          </a:p>
          <a:p>
            <a:pPr fontAlgn="base"/>
            <a:r>
              <a:rPr lang="en-US" dirty="0"/>
              <a:t>Deploy a data-tier-application</a:t>
            </a:r>
          </a:p>
          <a:p>
            <a:pPr fontAlgn="base"/>
            <a:r>
              <a:rPr lang="en-US" dirty="0"/>
              <a:t>Troubleshoot common issues</a:t>
            </a:r>
          </a:p>
        </p:txBody>
      </p:sp>
    </p:spTree>
    <p:extLst>
      <p:ext uri="{BB962C8B-B14F-4D97-AF65-F5344CB8AC3E}">
        <p14:creationId xmlns:p14="http://schemas.microsoft.com/office/powerpoint/2010/main" val="2100088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SQL Server Conf. Manager</a:t>
            </a:r>
            <a:endParaRPr lang="es-EC" dirty="0"/>
          </a:p>
        </p:txBody>
      </p:sp>
      <p:sp>
        <p:nvSpPr>
          <p:cNvPr id="3" name="2 Marcador de contenido"/>
          <p:cNvSpPr>
            <a:spLocks noGrp="1"/>
          </p:cNvSpPr>
          <p:nvPr>
            <p:ph idx="1"/>
          </p:nvPr>
        </p:nvSpPr>
        <p:spPr/>
        <p:txBody>
          <a:bodyPr>
            <a:noAutofit/>
          </a:bodyPr>
          <a:lstStyle/>
          <a:p>
            <a:r>
              <a:rPr lang="en-AU" sz="1400" dirty="0" smtClean="0"/>
              <a:t>SQL Server configuration manager has three key</a:t>
            </a:r>
            <a:r>
              <a:rPr lang="en-AU" sz="1400" baseline="0" dirty="0" smtClean="0"/>
              <a:t> roles</a:t>
            </a:r>
          </a:p>
          <a:p>
            <a:pPr marL="171450" indent="-171450">
              <a:buFontTx/>
              <a:buChar char="-"/>
            </a:pPr>
            <a:r>
              <a:rPr lang="en-AU" sz="1400" baseline="0" dirty="0" smtClean="0"/>
              <a:t>managing services – this includes identity and manual or auto start</a:t>
            </a:r>
          </a:p>
          <a:p>
            <a:pPr marL="171450" indent="-171450">
              <a:buFontTx/>
              <a:buChar char="-"/>
            </a:pPr>
            <a:r>
              <a:rPr lang="en-AU" sz="1400" baseline="0" dirty="0" smtClean="0"/>
              <a:t>managing the server's protocols – this relates to the protocols and ports exposed by the instance of SQL Server (stress that by default, no external ports are exposed and only shared memory is configured)</a:t>
            </a:r>
          </a:p>
          <a:p>
            <a:pPr marL="171450" indent="-171450">
              <a:buFontTx/>
              <a:buChar char="-"/>
            </a:pPr>
            <a:r>
              <a:rPr lang="en-AU" sz="1400" baseline="0" dirty="0" smtClean="0"/>
              <a:t>managing the client protocols – this is an area that might confuse students. This area is used for configuring how the server connects when it acts as a client. That can mean when connecting to its own server or when connecting to other server instances.</a:t>
            </a:r>
          </a:p>
          <a:p>
            <a:pPr marL="171450" indent="-171450">
              <a:buFontTx/>
              <a:buChar char="-"/>
            </a:pPr>
            <a:endParaRPr lang="en-AU" sz="1400" baseline="0" dirty="0" smtClean="0"/>
          </a:p>
          <a:p>
            <a:pPr marL="0" indent="0">
              <a:buFontTx/>
              <a:buNone/>
            </a:pPr>
            <a:r>
              <a:rPr lang="en-AU" sz="1400" baseline="0" dirty="0" smtClean="0"/>
              <a:t>Show how both 32-bit and 64-bit options are available for both the network and client configurations.</a:t>
            </a:r>
          </a:p>
          <a:p>
            <a:pPr marL="0" indent="0">
              <a:buFontTx/>
              <a:buNone/>
            </a:pPr>
            <a:endParaRPr lang="en-AU" sz="1400" baseline="0" dirty="0" smtClean="0"/>
          </a:p>
          <a:p>
            <a:pPr marL="0" indent="0">
              <a:buFontTx/>
              <a:buNone/>
            </a:pPr>
            <a:r>
              <a:rPr lang="en-AU" sz="1400" b="1" baseline="0" dirty="0" smtClean="0"/>
              <a:t>Question: Why would a server system need to have a client configuration node?</a:t>
            </a:r>
          </a:p>
          <a:p>
            <a:pPr marL="0" indent="0">
              <a:buFontTx/>
              <a:buNone/>
            </a:pPr>
            <a:r>
              <a:rPr lang="en-AU" sz="1400" b="1" baseline="0" dirty="0" smtClean="0"/>
              <a:t>Answer: Because client applications (including tools and utilities) need to connect to the server and to other servers.</a:t>
            </a:r>
          </a:p>
          <a:p>
            <a:pPr marL="0" indent="0">
              <a:buFontTx/>
              <a:buNone/>
            </a:pPr>
            <a:endParaRPr lang="en-AU" sz="1400" baseline="0" dirty="0" smtClean="0"/>
          </a:p>
          <a:p>
            <a:pPr marL="0" indent="0" eaLnBrk="0" fontAlgn="base" hangingPunct="0">
              <a:spcBef>
                <a:spcPct val="0"/>
              </a:spcBef>
              <a:spcAft>
                <a:spcPct val="60000"/>
              </a:spcAft>
              <a:buNone/>
              <a:defRPr/>
            </a:pPr>
            <a:r>
              <a:rPr lang="en-AU" sz="1400" dirty="0"/>
              <a:t>Stress that the client configuration only defines the client configuration on that machine and not the clients connecting to it. Many students will be confused by that</a:t>
            </a:r>
            <a:r>
              <a:rPr lang="en-AU" sz="1400" dirty="0" smtClean="0"/>
              <a:t>.</a:t>
            </a:r>
            <a:endParaRPr lang="en-AU" sz="1400" dirty="0"/>
          </a:p>
        </p:txBody>
      </p:sp>
    </p:spTree>
    <p:extLst>
      <p:ext uri="{BB962C8B-B14F-4D97-AF65-F5344CB8AC3E}">
        <p14:creationId xmlns:p14="http://schemas.microsoft.com/office/powerpoint/2010/main" val="3331699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SQL Server </a:t>
            </a:r>
            <a:r>
              <a:rPr lang="es-EC" dirty="0" err="1" smtClean="0"/>
              <a:t>Services</a:t>
            </a:r>
            <a:endParaRPr lang="es-EC" dirty="0"/>
          </a:p>
        </p:txBody>
      </p:sp>
      <p:sp>
        <p:nvSpPr>
          <p:cNvPr id="3" name="2 Marcador de contenido"/>
          <p:cNvSpPr>
            <a:spLocks noGrp="1"/>
          </p:cNvSpPr>
          <p:nvPr>
            <p:ph idx="1"/>
          </p:nvPr>
        </p:nvSpPr>
        <p:spPr/>
        <p:txBody>
          <a:bodyPr>
            <a:normAutofit fontScale="62500" lnSpcReduction="20000"/>
          </a:bodyPr>
          <a:lstStyle/>
          <a:p>
            <a:r>
              <a:rPr lang="en-US" dirty="0" smtClean="0"/>
              <a:t>SQL Server Configuration Manager shows the status of each service installed</a:t>
            </a:r>
            <a:r>
              <a:rPr lang="en-US" baseline="0" dirty="0" smtClean="0"/>
              <a:t> as part of SQL Server.</a:t>
            </a:r>
          </a:p>
          <a:p>
            <a:endParaRPr lang="en-US" baseline="0" dirty="0" smtClean="0"/>
          </a:p>
          <a:p>
            <a:r>
              <a:rPr lang="en-US" baseline="0" dirty="0" smtClean="0"/>
              <a:t>Mention that many components are instance aware and provide a service per instance.</a:t>
            </a:r>
          </a:p>
          <a:p>
            <a:endParaRPr lang="en-US" baseline="0" dirty="0" smtClean="0"/>
          </a:p>
          <a:p>
            <a:r>
              <a:rPr lang="en-US" baseline="0" dirty="0" smtClean="0"/>
              <a:t>Stress that the choice of identity for a SQL Server service is very important. To minimize the permissions available to the service, note the BOL reference below. Also note that many services may require domain accounts rather than local accounts.</a:t>
            </a:r>
          </a:p>
          <a:p>
            <a:endParaRPr lang="en-US" baseline="0" dirty="0" smtClean="0"/>
          </a:p>
          <a:p>
            <a:r>
              <a:rPr lang="en-US" baseline="0" dirty="0" smtClean="0"/>
              <a:t>Stress also that if the identity of a service needs to be changed, it must be done through SQL Server Configuration Manager rather than via the Services applet in Administrative Tools (at the operating system), as SSCM also configures appropriate registry entries and ACLs. The Services applet only configures the identity.</a:t>
            </a:r>
          </a:p>
          <a:p>
            <a:endParaRPr lang="es-EC" dirty="0"/>
          </a:p>
        </p:txBody>
      </p:sp>
    </p:spTree>
    <p:extLst>
      <p:ext uri="{BB962C8B-B14F-4D97-AF65-F5344CB8AC3E}">
        <p14:creationId xmlns:p14="http://schemas.microsoft.com/office/powerpoint/2010/main" val="1360820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Network </a:t>
            </a:r>
            <a:r>
              <a:rPr lang="es-EC" dirty="0" err="1" smtClean="0"/>
              <a:t>Ports</a:t>
            </a:r>
            <a:r>
              <a:rPr lang="es-EC" dirty="0" smtClean="0"/>
              <a:t> and </a:t>
            </a:r>
            <a:r>
              <a:rPr lang="es-EC" dirty="0" err="1" smtClean="0"/>
              <a:t>Listeners</a:t>
            </a:r>
            <a:endParaRPr lang="es-EC" dirty="0"/>
          </a:p>
        </p:txBody>
      </p:sp>
      <p:sp>
        <p:nvSpPr>
          <p:cNvPr id="3" name="2 Marcador de contenido"/>
          <p:cNvSpPr>
            <a:spLocks noGrp="1"/>
          </p:cNvSpPr>
          <p:nvPr>
            <p:ph idx="1"/>
          </p:nvPr>
        </p:nvSpPr>
        <p:spPr/>
        <p:txBody>
          <a:bodyPr>
            <a:normAutofit fontScale="92500" lnSpcReduction="20000"/>
          </a:bodyPr>
          <a:lstStyle/>
          <a:p>
            <a:r>
              <a:rPr lang="en-AU" dirty="0" smtClean="0"/>
              <a:t>SQL Server Configuration Manager has configurations for the protocols that are exposed by the server and those that are used for making</a:t>
            </a:r>
            <a:r>
              <a:rPr lang="en-AU" baseline="0" dirty="0" smtClean="0"/>
              <a:t> connections.</a:t>
            </a:r>
          </a:p>
          <a:p>
            <a:endParaRPr lang="en-AU" baseline="0" dirty="0" smtClean="0"/>
          </a:p>
          <a:p>
            <a:r>
              <a:rPr lang="en-AU" baseline="0" dirty="0" smtClean="0"/>
              <a:t>Stress that both 32-bit and 64-bit configurations are available on 64-bit systems and both typically need to be configured.</a:t>
            </a:r>
          </a:p>
          <a:p>
            <a:endParaRPr lang="en-AU" baseline="0" dirty="0" smtClean="0"/>
          </a:p>
          <a:p>
            <a:r>
              <a:rPr lang="en-AU" baseline="0" dirty="0" smtClean="0"/>
              <a:t>For TCP/IP, each IP address is separately configurable.</a:t>
            </a:r>
          </a:p>
          <a:p>
            <a:endParaRPr lang="es-EC" dirty="0"/>
          </a:p>
        </p:txBody>
      </p:sp>
    </p:spTree>
    <p:extLst>
      <p:ext uri="{BB962C8B-B14F-4D97-AF65-F5344CB8AC3E}">
        <p14:creationId xmlns:p14="http://schemas.microsoft.com/office/powerpoint/2010/main" val="1174760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err="1" smtClean="0"/>
              <a:t>Creating</a:t>
            </a:r>
            <a:r>
              <a:rPr lang="es-EC" dirty="0" smtClean="0"/>
              <a:t> Server aliases</a:t>
            </a:r>
            <a:endParaRPr lang="es-EC" dirty="0"/>
          </a:p>
        </p:txBody>
      </p:sp>
      <p:sp>
        <p:nvSpPr>
          <p:cNvPr id="3" name="2 Marcador de contenido"/>
          <p:cNvSpPr>
            <a:spLocks noGrp="1"/>
          </p:cNvSpPr>
          <p:nvPr>
            <p:ph idx="1"/>
          </p:nvPr>
        </p:nvSpPr>
        <p:spPr/>
        <p:txBody>
          <a:bodyPr>
            <a:normAutofit fontScale="62500" lnSpcReduction="20000"/>
          </a:bodyPr>
          <a:lstStyle/>
          <a:p>
            <a:r>
              <a:rPr lang="en-AU" dirty="0" smtClean="0"/>
              <a:t>Describe how aliases</a:t>
            </a:r>
            <a:r>
              <a:rPr lang="en-AU" baseline="0" dirty="0" smtClean="0"/>
              <a:t> can be used to provide an easy form of connection for clients.</a:t>
            </a:r>
          </a:p>
          <a:p>
            <a:endParaRPr lang="en-AU" baseline="0" dirty="0" smtClean="0"/>
          </a:p>
          <a:p>
            <a:r>
              <a:rPr lang="en-AU" baseline="0" dirty="0" smtClean="0"/>
              <a:t>In the example shown on the slide, the alias "Marketing" has been set up for the local server ".", named pipes protocol "</a:t>
            </a:r>
            <a:r>
              <a:rPr lang="en-AU" baseline="0" dirty="0" err="1" smtClean="0"/>
              <a:t>np</a:t>
            </a:r>
            <a:r>
              <a:rPr lang="en-AU" baseline="0" dirty="0" smtClean="0"/>
              <a:t>“, and named pipe address "\\.\pipe\MSSQL$PARTNER\sql\query". All the client then needs to know is the name of the alias.</a:t>
            </a:r>
          </a:p>
          <a:p>
            <a:endParaRPr lang="en-AU" baseline="0" dirty="0" smtClean="0"/>
          </a:p>
          <a:p>
            <a:r>
              <a:rPr lang="en-AU" baseline="0" dirty="0" smtClean="0"/>
              <a:t>Note again that both 32-bit and 64-bit configurations for aliases exist. An alias is basically a registry entry and can be pushed out to client systems (like other registry entries) via group policy in Windows.</a:t>
            </a:r>
          </a:p>
          <a:p>
            <a:endParaRPr lang="en-AU" baseline="0" dirty="0" smtClean="0"/>
          </a:p>
          <a:p>
            <a:pPr marL="0" indent="0" eaLnBrk="0" fontAlgn="base" hangingPunct="0">
              <a:spcBef>
                <a:spcPct val="0"/>
              </a:spcBef>
              <a:spcAft>
                <a:spcPct val="60000"/>
              </a:spcAft>
              <a:buNone/>
              <a:defRPr/>
            </a:pPr>
            <a:r>
              <a:rPr lang="en-AU" dirty="0"/>
              <a:t>Note that you can use </a:t>
            </a:r>
            <a:r>
              <a:rPr lang="en-AU" dirty="0" err="1"/>
              <a:t>SqlServerAlias</a:t>
            </a:r>
            <a:r>
              <a:rPr lang="en-AU" dirty="0"/>
              <a:t>  class in root\Microsoft\</a:t>
            </a:r>
            <a:r>
              <a:rPr lang="en-AU" dirty="0" err="1"/>
              <a:t>SqlServer</a:t>
            </a:r>
            <a:r>
              <a:rPr lang="en-AU" dirty="0"/>
              <a:t>\</a:t>
            </a:r>
            <a:r>
              <a:rPr lang="en-AU" dirty="0" err="1"/>
              <a:t>ComputerManagement</a:t>
            </a:r>
            <a:r>
              <a:rPr lang="en-AU" dirty="0"/>
              <a:t>  and PowerShell to manage aliases. </a:t>
            </a:r>
          </a:p>
        </p:txBody>
      </p:sp>
    </p:spTree>
    <p:extLst>
      <p:ext uri="{BB962C8B-B14F-4D97-AF65-F5344CB8AC3E}">
        <p14:creationId xmlns:p14="http://schemas.microsoft.com/office/powerpoint/2010/main" val="1550565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err="1" smtClean="0"/>
              <a:t>Other</a:t>
            </a:r>
            <a:r>
              <a:rPr lang="es-EC" dirty="0" smtClean="0"/>
              <a:t> SQL Server Tools</a:t>
            </a:r>
            <a:endParaRPr lang="es-EC" dirty="0"/>
          </a:p>
        </p:txBody>
      </p:sp>
      <p:sp>
        <p:nvSpPr>
          <p:cNvPr id="3" name="2 Marcador de contenido"/>
          <p:cNvSpPr>
            <a:spLocks noGrp="1"/>
          </p:cNvSpPr>
          <p:nvPr>
            <p:ph idx="1"/>
          </p:nvPr>
        </p:nvSpPr>
        <p:spPr/>
        <p:txBody>
          <a:bodyPr>
            <a:normAutofit fontScale="92500" lnSpcReduction="20000"/>
          </a:bodyPr>
          <a:lstStyle/>
          <a:p>
            <a:r>
              <a:rPr lang="en-AU" dirty="0" smtClean="0"/>
              <a:t>Briefly describe the purpose of each of these tools.</a:t>
            </a:r>
          </a:p>
          <a:p>
            <a:endParaRPr lang="en-AU" dirty="0" smtClean="0"/>
          </a:p>
          <a:p>
            <a:r>
              <a:rPr lang="en-AU" dirty="0" smtClean="0"/>
              <a:t>Do not dwell</a:t>
            </a:r>
            <a:r>
              <a:rPr lang="en-AU" baseline="0" dirty="0" smtClean="0"/>
              <a:t> on any of them for too long at this point.</a:t>
            </a:r>
          </a:p>
          <a:p>
            <a:endParaRPr lang="en-AU" baseline="0" dirty="0" smtClean="0"/>
          </a:p>
          <a:p>
            <a:r>
              <a:rPr lang="en-AU" baseline="0" dirty="0" smtClean="0"/>
              <a:t>Mention that Reporting Services Configuration Manager will be used in the lab and that SQL Server Profiler will be shown in the next demonstration.</a:t>
            </a:r>
          </a:p>
          <a:p>
            <a:endParaRPr lang="es-EC" dirty="0"/>
          </a:p>
        </p:txBody>
      </p:sp>
    </p:spTree>
    <p:extLst>
      <p:ext uri="{BB962C8B-B14F-4D97-AF65-F5344CB8AC3E}">
        <p14:creationId xmlns:p14="http://schemas.microsoft.com/office/powerpoint/2010/main" val="2110047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err="1" smtClean="0"/>
              <a:t>Demonstration</a:t>
            </a:r>
            <a:r>
              <a:rPr lang="es-EC" dirty="0" smtClean="0"/>
              <a:t> 3A</a:t>
            </a:r>
            <a:endParaRPr lang="es-EC" dirty="0"/>
          </a:p>
        </p:txBody>
      </p:sp>
      <p:sp>
        <p:nvSpPr>
          <p:cNvPr id="3" name="2 Marcador de contenido"/>
          <p:cNvSpPr>
            <a:spLocks noGrp="1"/>
          </p:cNvSpPr>
          <p:nvPr>
            <p:ph idx="1"/>
          </p:nvPr>
        </p:nvSpPr>
        <p:spPr/>
        <p:txBody>
          <a:bodyPr>
            <a:noAutofit/>
          </a:bodyPr>
          <a:lstStyle/>
          <a:p>
            <a:pPr marL="0" lvl="0" indent="0">
              <a:buNone/>
            </a:pPr>
            <a:r>
              <a:rPr lang="en-AU" sz="1000" b="1" dirty="0">
                <a:latin typeface="Arial" charset="0"/>
              </a:rPr>
              <a:t>High-level Steps</a:t>
            </a:r>
          </a:p>
          <a:p>
            <a:pPr marL="0" lvl="0" indent="0">
              <a:buNone/>
            </a:pPr>
            <a:endParaRPr lang="en-AU" sz="1000" b="1" dirty="0">
              <a:latin typeface="Arial" charset="0"/>
            </a:endParaRPr>
          </a:p>
          <a:p>
            <a:pPr marL="0" lvl="0" indent="0" eaLnBrk="0" fontAlgn="base" hangingPunct="0">
              <a:spcBef>
                <a:spcPct val="0"/>
              </a:spcBef>
              <a:spcAft>
                <a:spcPct val="60000"/>
              </a:spcAft>
              <a:buNone/>
              <a:defRPr/>
            </a:pPr>
            <a:r>
              <a:rPr lang="en-AU" sz="1000" dirty="0">
                <a:latin typeface="Arial" charset="0"/>
              </a:rPr>
              <a:t>Preparation: If Demonstration 2A was not performed, revert the virtual machines as per the instructions in D:\6231B_Labs\Revert.txt.</a:t>
            </a:r>
          </a:p>
          <a:p>
            <a:endParaRPr lang="en-US" sz="1000" dirty="0" smtClean="0"/>
          </a:p>
          <a:p>
            <a:pPr marL="228600" lvl="0" indent="-228600">
              <a:buFont typeface="+mj-lt"/>
              <a:buAutoNum type="arabicPeriod"/>
            </a:pPr>
            <a:r>
              <a:rPr lang="en-US" sz="1000" dirty="0">
                <a:latin typeface="Arial" charset="0"/>
              </a:rPr>
              <a:t>In the </a:t>
            </a:r>
            <a:r>
              <a:rPr lang="en-US" sz="1000" b="1" dirty="0">
                <a:latin typeface="Arial" charset="0"/>
              </a:rPr>
              <a:t>Virtual Machine</a:t>
            </a:r>
            <a:r>
              <a:rPr lang="en-US" sz="1000" dirty="0">
                <a:latin typeface="Arial" charset="0"/>
              </a:rPr>
              <a:t>, Click </a:t>
            </a:r>
            <a:r>
              <a:rPr lang="en-US" sz="1000" b="1" dirty="0">
                <a:latin typeface="Arial" charset="0"/>
              </a:rPr>
              <a:t>Start</a:t>
            </a:r>
            <a:r>
              <a:rPr lang="en-US" sz="1000" dirty="0">
                <a:latin typeface="Arial" charset="0"/>
              </a:rPr>
              <a:t>, click </a:t>
            </a:r>
            <a:r>
              <a:rPr lang="en-US" sz="1000" b="1" dirty="0">
                <a:latin typeface="Arial" charset="0"/>
              </a:rPr>
              <a:t>All Programs</a:t>
            </a:r>
            <a:r>
              <a:rPr lang="en-US" sz="1000" dirty="0">
                <a:latin typeface="Arial" charset="0"/>
              </a:rPr>
              <a:t>, click </a:t>
            </a:r>
            <a:r>
              <a:rPr lang="en-US" sz="1000" b="1" dirty="0">
                <a:latin typeface="Arial" charset="0"/>
              </a:rPr>
              <a:t>Microsoft SQL Server 2008 R2</a:t>
            </a:r>
            <a:r>
              <a:rPr lang="en-US" sz="1000" dirty="0">
                <a:latin typeface="Arial" charset="0"/>
              </a:rPr>
              <a:t>, and click </a:t>
            </a:r>
            <a:r>
              <a:rPr lang="en-US" sz="1000" b="1" dirty="0">
                <a:latin typeface="Arial" charset="0"/>
              </a:rPr>
              <a:t>SQL Server Management Studio</a:t>
            </a:r>
            <a:r>
              <a:rPr lang="en-US" sz="1000" dirty="0">
                <a:latin typeface="Arial" charset="0"/>
              </a:rPr>
              <a:t>. </a:t>
            </a:r>
          </a:p>
          <a:p>
            <a:pPr marL="228600" lvl="0" indent="-228600">
              <a:buFont typeface="+mj-lt"/>
              <a:buAutoNum type="arabicPeriod"/>
            </a:pPr>
            <a:r>
              <a:rPr lang="en-US" sz="1000" dirty="0">
                <a:latin typeface="Arial" charset="0"/>
              </a:rPr>
              <a:t>In the </a:t>
            </a:r>
            <a:r>
              <a:rPr lang="en-US" sz="1000" b="1" dirty="0">
                <a:latin typeface="Arial" charset="0"/>
              </a:rPr>
              <a:t>Connect to Server</a:t>
            </a:r>
            <a:r>
              <a:rPr lang="en-US" sz="1000" dirty="0">
                <a:latin typeface="Arial" charset="0"/>
              </a:rPr>
              <a:t> window, ensure that </a:t>
            </a:r>
            <a:r>
              <a:rPr lang="en-US" sz="1000" b="1" dirty="0">
                <a:latin typeface="Arial" charset="0"/>
              </a:rPr>
              <a:t>Server Type </a:t>
            </a:r>
            <a:r>
              <a:rPr lang="en-US" sz="1000" dirty="0">
                <a:latin typeface="Arial" charset="0"/>
              </a:rPr>
              <a:t>is set to </a:t>
            </a:r>
            <a:r>
              <a:rPr lang="en-US" sz="1000" b="1" dirty="0">
                <a:latin typeface="Arial" charset="0"/>
              </a:rPr>
              <a:t>Database Engine.</a:t>
            </a:r>
            <a:endParaRPr lang="en-US" sz="1000" dirty="0">
              <a:latin typeface="Arial" charset="0"/>
            </a:endParaRPr>
          </a:p>
          <a:p>
            <a:pPr marL="228600" lvl="0" indent="-228600">
              <a:buFont typeface="+mj-lt"/>
              <a:buAutoNum type="arabicPeriod"/>
            </a:pPr>
            <a:r>
              <a:rPr lang="en-US" sz="1000" dirty="0">
                <a:latin typeface="Arial" charset="0"/>
              </a:rPr>
              <a:t>In the </a:t>
            </a:r>
            <a:r>
              <a:rPr lang="en-US" sz="1000" b="1" dirty="0">
                <a:latin typeface="Arial" charset="0"/>
              </a:rPr>
              <a:t>Server name</a:t>
            </a:r>
            <a:r>
              <a:rPr lang="en-US" sz="1000" dirty="0">
                <a:latin typeface="Arial" charset="0"/>
              </a:rPr>
              <a:t> text box, type </a:t>
            </a:r>
            <a:r>
              <a:rPr lang="en-US" sz="1000" b="1" dirty="0">
                <a:latin typeface="Arial" charset="0"/>
              </a:rPr>
              <a:t>(local)</a:t>
            </a:r>
            <a:r>
              <a:rPr lang="en-US" sz="1000" dirty="0">
                <a:latin typeface="Arial" charset="0"/>
              </a:rPr>
              <a:t>.</a:t>
            </a:r>
          </a:p>
          <a:p>
            <a:pPr marL="228600" lvl="0" indent="-228600">
              <a:buFont typeface="+mj-lt"/>
              <a:buAutoNum type="arabicPeriod"/>
            </a:pPr>
            <a:r>
              <a:rPr lang="en-US" sz="1000" dirty="0">
                <a:latin typeface="Arial" charset="0"/>
              </a:rPr>
              <a:t>In the </a:t>
            </a:r>
            <a:r>
              <a:rPr lang="en-US" sz="1000" b="1" dirty="0">
                <a:latin typeface="Arial" charset="0"/>
              </a:rPr>
              <a:t>Authentication</a:t>
            </a:r>
            <a:r>
              <a:rPr lang="en-US" sz="1000" dirty="0">
                <a:latin typeface="Arial" charset="0"/>
              </a:rPr>
              <a:t> drop-down list, select </a:t>
            </a:r>
            <a:r>
              <a:rPr lang="en-US" sz="1000" b="1" dirty="0">
                <a:latin typeface="Arial" charset="0"/>
              </a:rPr>
              <a:t>Windows Authentication,</a:t>
            </a:r>
            <a:r>
              <a:rPr lang="en-US" sz="1000" dirty="0">
                <a:latin typeface="Arial" charset="0"/>
              </a:rPr>
              <a:t> and click </a:t>
            </a:r>
            <a:r>
              <a:rPr lang="en-US" sz="1000" b="1" dirty="0">
                <a:latin typeface="Arial" charset="0"/>
              </a:rPr>
              <a:t>Connect.</a:t>
            </a:r>
            <a:endParaRPr lang="en-US" sz="1000" dirty="0">
              <a:latin typeface="Arial" charset="0"/>
            </a:endParaRPr>
          </a:p>
          <a:p>
            <a:pPr marL="228600" lvl="0" indent="-228600">
              <a:buFont typeface="+mj-lt"/>
              <a:buAutoNum type="arabicPeriod"/>
            </a:pPr>
            <a:r>
              <a:rPr lang="en-US" sz="1000" dirty="0">
                <a:latin typeface="Arial" charset="0"/>
              </a:rPr>
              <a:t>From the </a:t>
            </a:r>
            <a:r>
              <a:rPr lang="en-US" sz="1000" b="1" dirty="0">
                <a:latin typeface="Arial" charset="0"/>
              </a:rPr>
              <a:t>Tools </a:t>
            </a:r>
            <a:r>
              <a:rPr lang="en-US" sz="1000" dirty="0">
                <a:latin typeface="Arial" charset="0"/>
              </a:rPr>
              <a:t>menu, click </a:t>
            </a:r>
            <a:r>
              <a:rPr lang="en-US" sz="1000" b="1" dirty="0">
                <a:latin typeface="Arial" charset="0"/>
              </a:rPr>
              <a:t>SQL Server Profiler</a:t>
            </a:r>
            <a:r>
              <a:rPr lang="en-US" sz="1000" dirty="0">
                <a:latin typeface="Arial" charset="0"/>
              </a:rPr>
              <a:t>.</a:t>
            </a:r>
          </a:p>
          <a:p>
            <a:pPr marL="228600" lvl="0" indent="-228600">
              <a:buFont typeface="+mj-lt"/>
              <a:buAutoNum type="arabicPeriod"/>
            </a:pPr>
            <a:r>
              <a:rPr lang="en-US" sz="1000" dirty="0">
                <a:latin typeface="Arial" charset="0"/>
              </a:rPr>
              <a:t>In the </a:t>
            </a:r>
            <a:r>
              <a:rPr lang="en-US" sz="1000" b="1" dirty="0">
                <a:latin typeface="Arial" charset="0"/>
              </a:rPr>
              <a:t>Connect to Server</a:t>
            </a:r>
            <a:r>
              <a:rPr lang="en-US" sz="1000" dirty="0">
                <a:latin typeface="Arial" charset="0"/>
              </a:rPr>
              <a:t> window, ensure that </a:t>
            </a:r>
            <a:r>
              <a:rPr lang="en-US" sz="1000" b="1" dirty="0">
                <a:latin typeface="Arial" charset="0"/>
              </a:rPr>
              <a:t>Server Type </a:t>
            </a:r>
            <a:r>
              <a:rPr lang="en-US" sz="1000" dirty="0">
                <a:latin typeface="Arial" charset="0"/>
              </a:rPr>
              <a:t>is set to </a:t>
            </a:r>
            <a:r>
              <a:rPr lang="en-US" sz="1000" b="1" dirty="0">
                <a:latin typeface="Arial" charset="0"/>
              </a:rPr>
              <a:t>Database Engine.</a:t>
            </a:r>
            <a:endParaRPr lang="en-US" sz="1000" dirty="0">
              <a:latin typeface="Arial" charset="0"/>
            </a:endParaRPr>
          </a:p>
          <a:p>
            <a:pPr marL="228600" lvl="0" indent="-228600">
              <a:buFont typeface="+mj-lt"/>
              <a:buAutoNum type="arabicPeriod"/>
            </a:pPr>
            <a:r>
              <a:rPr lang="en-US" sz="1000" dirty="0">
                <a:latin typeface="Arial" charset="0"/>
              </a:rPr>
              <a:t>In the </a:t>
            </a:r>
            <a:r>
              <a:rPr lang="en-US" sz="1000" b="1" dirty="0">
                <a:latin typeface="Arial" charset="0"/>
              </a:rPr>
              <a:t>Server name</a:t>
            </a:r>
            <a:r>
              <a:rPr lang="en-US" sz="1000" dirty="0">
                <a:latin typeface="Arial" charset="0"/>
              </a:rPr>
              <a:t> text box, type </a:t>
            </a:r>
            <a:r>
              <a:rPr lang="en-US" sz="1000" b="1" dirty="0">
                <a:latin typeface="Arial" charset="0"/>
              </a:rPr>
              <a:t>(local)</a:t>
            </a:r>
            <a:r>
              <a:rPr lang="en-US" sz="1000" dirty="0">
                <a:latin typeface="Arial" charset="0"/>
              </a:rPr>
              <a:t>.</a:t>
            </a:r>
          </a:p>
          <a:p>
            <a:pPr marL="228600" lvl="0" indent="-228600">
              <a:buFont typeface="+mj-lt"/>
              <a:buAutoNum type="arabicPeriod"/>
            </a:pPr>
            <a:r>
              <a:rPr lang="en-US" sz="1000" dirty="0">
                <a:latin typeface="Arial" charset="0"/>
              </a:rPr>
              <a:t>In the </a:t>
            </a:r>
            <a:r>
              <a:rPr lang="en-US" sz="1000" b="1" dirty="0">
                <a:latin typeface="Arial" charset="0"/>
              </a:rPr>
              <a:t>Authentication</a:t>
            </a:r>
            <a:r>
              <a:rPr lang="en-US" sz="1000" dirty="0">
                <a:latin typeface="Arial" charset="0"/>
              </a:rPr>
              <a:t> drop-down list, select </a:t>
            </a:r>
            <a:r>
              <a:rPr lang="en-US" sz="1000" b="1" dirty="0">
                <a:latin typeface="Arial" charset="0"/>
              </a:rPr>
              <a:t>Windows Authentication,</a:t>
            </a:r>
            <a:r>
              <a:rPr lang="en-US" sz="1000" dirty="0">
                <a:latin typeface="Arial" charset="0"/>
              </a:rPr>
              <a:t> and click </a:t>
            </a:r>
            <a:r>
              <a:rPr lang="en-US" sz="1000" b="1" dirty="0">
                <a:latin typeface="Arial" charset="0"/>
              </a:rPr>
              <a:t>Connect.</a:t>
            </a:r>
            <a:endParaRPr lang="en-US" sz="1000" dirty="0">
              <a:latin typeface="Arial" charset="0"/>
            </a:endParaRPr>
          </a:p>
          <a:p>
            <a:pPr marL="228600" lvl="0" indent="-228600">
              <a:buFont typeface="+mj-lt"/>
              <a:buAutoNum type="arabicPeriod"/>
            </a:pPr>
            <a:r>
              <a:rPr lang="en-US" sz="1000" dirty="0">
                <a:latin typeface="Arial" charset="0"/>
              </a:rPr>
              <a:t>In the </a:t>
            </a:r>
            <a:r>
              <a:rPr lang="en-US" sz="1000" b="1" dirty="0">
                <a:latin typeface="Arial" charset="0"/>
              </a:rPr>
              <a:t>Trace Properties </a:t>
            </a:r>
            <a:r>
              <a:rPr lang="en-US" sz="1000" dirty="0">
                <a:latin typeface="Arial" charset="0"/>
              </a:rPr>
              <a:t>window, click </a:t>
            </a:r>
            <a:r>
              <a:rPr lang="en-US" sz="1000" b="1" dirty="0">
                <a:latin typeface="Arial" charset="0"/>
              </a:rPr>
              <a:t>Run. </a:t>
            </a:r>
            <a:r>
              <a:rPr lang="en-US" sz="1000" dirty="0">
                <a:latin typeface="Arial" charset="0"/>
              </a:rPr>
              <a:t>Note this will start a new trace with the default options.</a:t>
            </a:r>
          </a:p>
          <a:p>
            <a:pPr marL="228600" lvl="0" indent="-228600">
              <a:buFont typeface="+mj-lt"/>
              <a:buAutoNum type="arabicPeriod"/>
            </a:pPr>
            <a:r>
              <a:rPr lang="en-US" sz="1000" dirty="0">
                <a:latin typeface="Arial" charset="0"/>
              </a:rPr>
              <a:t>Switch to </a:t>
            </a:r>
            <a:r>
              <a:rPr lang="en-US" sz="1000" b="1" dirty="0">
                <a:latin typeface="Arial" charset="0"/>
              </a:rPr>
              <a:t>SSMS</a:t>
            </a:r>
            <a:r>
              <a:rPr lang="en-US" sz="1000" dirty="0">
                <a:latin typeface="Arial" charset="0"/>
              </a:rPr>
              <a:t>, click </a:t>
            </a:r>
            <a:r>
              <a:rPr lang="en-US" sz="1000" b="1" dirty="0">
                <a:latin typeface="Arial" charset="0"/>
              </a:rPr>
              <a:t>New Query</a:t>
            </a:r>
            <a:r>
              <a:rPr lang="en-US" sz="1000" dirty="0">
                <a:latin typeface="Arial" charset="0"/>
              </a:rPr>
              <a:t> toolbar icon.</a:t>
            </a:r>
          </a:p>
          <a:p>
            <a:pPr marL="228600" lvl="0" indent="-228600">
              <a:buFont typeface="+mj-lt"/>
              <a:buAutoNum type="arabicPeriod"/>
            </a:pPr>
            <a:r>
              <a:rPr lang="en-US" sz="1000" dirty="0">
                <a:latin typeface="Arial" charset="0"/>
              </a:rPr>
              <a:t>In the Query window, type the query as shown in the snippet below, and click </a:t>
            </a:r>
            <a:r>
              <a:rPr lang="en-US" sz="1000" b="1" dirty="0">
                <a:latin typeface="Arial" charset="0"/>
              </a:rPr>
              <a:t>Execute</a:t>
            </a:r>
            <a:r>
              <a:rPr lang="en-US" sz="1000" dirty="0">
                <a:latin typeface="Arial" charset="0"/>
              </a:rPr>
              <a:t> toolbar icon.</a:t>
            </a:r>
          </a:p>
          <a:p>
            <a:pPr marL="0" indent="0">
              <a:buFont typeface="+mj-lt"/>
              <a:buNone/>
            </a:pPr>
            <a:r>
              <a:rPr lang="en-US" sz="1000" dirty="0">
                <a:latin typeface="Arial" charset="0"/>
              </a:rPr>
              <a:t>USE AdventureWorks2008R2</a:t>
            </a:r>
          </a:p>
          <a:p>
            <a:pPr marL="0" indent="0">
              <a:buFont typeface="+mj-lt"/>
              <a:buNone/>
            </a:pPr>
            <a:r>
              <a:rPr lang="en-US" sz="1000" dirty="0">
                <a:latin typeface="Arial" charset="0"/>
              </a:rPr>
              <a:t>GO</a:t>
            </a:r>
          </a:p>
          <a:p>
            <a:pPr marL="0" indent="0">
              <a:buFont typeface="+mj-lt"/>
              <a:buNone/>
            </a:pPr>
            <a:r>
              <a:rPr lang="en-US" sz="1000" dirty="0">
                <a:latin typeface="Arial" charset="0"/>
              </a:rPr>
              <a:t>SELECT * FROM </a:t>
            </a:r>
            <a:r>
              <a:rPr lang="en-US" sz="1000" dirty="0" err="1">
                <a:latin typeface="Arial" charset="0"/>
              </a:rPr>
              <a:t>Person.Person</a:t>
            </a:r>
            <a:r>
              <a:rPr lang="en-US" sz="1000" dirty="0">
                <a:latin typeface="Arial" charset="0"/>
              </a:rPr>
              <a:t> ORDER BY </a:t>
            </a:r>
            <a:r>
              <a:rPr lang="en-US" sz="1000" dirty="0" err="1">
                <a:latin typeface="Arial" charset="0"/>
              </a:rPr>
              <a:t>FirstName</a:t>
            </a:r>
            <a:r>
              <a:rPr lang="en-US" sz="1000" dirty="0">
                <a:latin typeface="Arial" charset="0"/>
              </a:rPr>
              <a:t>;</a:t>
            </a:r>
          </a:p>
          <a:p>
            <a:pPr marL="0" indent="0">
              <a:buFont typeface="+mj-lt"/>
              <a:buNone/>
            </a:pPr>
            <a:r>
              <a:rPr lang="en-US" sz="1000" dirty="0">
                <a:latin typeface="Arial" charset="0"/>
              </a:rPr>
              <a:t>GO</a:t>
            </a:r>
          </a:p>
          <a:p>
            <a:pPr marL="0" indent="0">
              <a:buFont typeface="+mj-lt"/>
              <a:buNone/>
            </a:pPr>
            <a:r>
              <a:rPr lang="en-AU" sz="1000" dirty="0">
                <a:latin typeface="Arial" charset="0"/>
              </a:rPr>
              <a:t>12. </a:t>
            </a:r>
            <a:r>
              <a:rPr lang="en-AU" sz="1000" dirty="0" err="1">
                <a:latin typeface="Arial" charset="0"/>
              </a:rPr>
              <a:t>Sw</a:t>
            </a:r>
            <a:r>
              <a:rPr lang="en-US" sz="1000" dirty="0">
                <a:latin typeface="Arial" charset="0"/>
              </a:rPr>
              <a:t>itch to SQL Server Profiler. Note the statement trace occurring in SQL Server Profiler.</a:t>
            </a:r>
          </a:p>
          <a:p>
            <a:pPr marL="0" indent="0">
              <a:buFont typeface="+mj-lt"/>
              <a:buNone/>
            </a:pPr>
            <a:r>
              <a:rPr lang="en-AU" sz="1000" dirty="0">
                <a:latin typeface="Arial" charset="0"/>
              </a:rPr>
              <a:t>13. From </a:t>
            </a:r>
            <a:r>
              <a:rPr lang="en-US" sz="1000" dirty="0">
                <a:latin typeface="Arial" charset="0"/>
              </a:rPr>
              <a:t>the </a:t>
            </a:r>
            <a:r>
              <a:rPr lang="en-US" sz="1000" b="1" dirty="0">
                <a:latin typeface="Arial" charset="0"/>
              </a:rPr>
              <a:t>File</a:t>
            </a:r>
            <a:r>
              <a:rPr lang="en-US" sz="1000" dirty="0">
                <a:latin typeface="Arial" charset="0"/>
              </a:rPr>
              <a:t> menu and click </a:t>
            </a:r>
            <a:r>
              <a:rPr lang="en-US" sz="1000" b="1" dirty="0">
                <a:latin typeface="Arial" charset="0"/>
              </a:rPr>
              <a:t>Stop Trace</a:t>
            </a:r>
            <a:r>
              <a:rPr lang="en-US" sz="1000" dirty="0">
                <a:latin typeface="Arial" charset="0"/>
              </a:rPr>
              <a:t>. </a:t>
            </a:r>
          </a:p>
          <a:p>
            <a:pPr marL="0" indent="0">
              <a:buFont typeface="+mj-lt"/>
              <a:buNone/>
            </a:pPr>
            <a:r>
              <a:rPr lang="en-AU" sz="1000" dirty="0">
                <a:latin typeface="Arial" charset="0"/>
              </a:rPr>
              <a:t>14.</a:t>
            </a:r>
            <a:r>
              <a:rPr lang="en-US" sz="1000" dirty="0">
                <a:latin typeface="Arial" charset="0"/>
              </a:rPr>
              <a:t> In the Results grid, click individual statements to see the detail shown in the lower pane.</a:t>
            </a:r>
          </a:p>
          <a:p>
            <a:endParaRPr lang="en-US" sz="1000" baseline="0" dirty="0" smtClean="0"/>
          </a:p>
          <a:p>
            <a:r>
              <a:rPr lang="en-US" sz="1000" b="1" baseline="0" dirty="0" smtClean="0"/>
              <a:t>Question: </a:t>
            </a:r>
            <a:r>
              <a:rPr lang="en-US" sz="1000" b="0" baseline="0" dirty="0" smtClean="0"/>
              <a:t>What could you use captured trace files for?</a:t>
            </a:r>
          </a:p>
          <a:p>
            <a:r>
              <a:rPr lang="en-US" sz="1000" b="1" baseline="0" dirty="0" smtClean="0"/>
              <a:t>Answer: </a:t>
            </a:r>
            <a:r>
              <a:rPr lang="en-US" sz="1000" b="0" baseline="0" dirty="0" smtClean="0"/>
              <a:t>Performance tuning, workload testing, upgrade testing.</a:t>
            </a:r>
            <a:endParaRPr lang="es-EC" sz="1000" dirty="0"/>
          </a:p>
        </p:txBody>
      </p:sp>
    </p:spTree>
    <p:extLst>
      <p:ext uri="{BB962C8B-B14F-4D97-AF65-F5344CB8AC3E}">
        <p14:creationId xmlns:p14="http://schemas.microsoft.com/office/powerpoint/2010/main" val="4144397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err="1" smtClean="0"/>
              <a:t>Lab</a:t>
            </a:r>
            <a:r>
              <a:rPr lang="es-EC" dirty="0" smtClean="0"/>
              <a:t> </a:t>
            </a:r>
            <a:r>
              <a:rPr lang="es-EC" dirty="0" err="1" smtClean="0"/>
              <a:t>Review</a:t>
            </a:r>
            <a:endParaRPr lang="es-EC" dirty="0"/>
          </a:p>
        </p:txBody>
      </p:sp>
      <p:sp>
        <p:nvSpPr>
          <p:cNvPr id="3" name="2 Marcador de contenido"/>
          <p:cNvSpPr>
            <a:spLocks noGrp="1"/>
          </p:cNvSpPr>
          <p:nvPr>
            <p:ph idx="1"/>
          </p:nvPr>
        </p:nvSpPr>
        <p:spPr/>
        <p:txBody>
          <a:bodyPr>
            <a:normAutofit fontScale="85000" lnSpcReduction="20000"/>
          </a:bodyPr>
          <a:lstStyle/>
          <a:p>
            <a:r>
              <a:rPr lang="en-US" b="1" dirty="0" smtClean="0"/>
              <a:t>Question:</a:t>
            </a:r>
            <a:r>
              <a:rPr lang="en-US" dirty="0" smtClean="0"/>
              <a:t> Why does the Reporting Services encryption key need to be backed up?</a:t>
            </a:r>
          </a:p>
          <a:p>
            <a:r>
              <a:rPr lang="en-US" b="1" dirty="0" smtClean="0"/>
              <a:t>Answer:</a:t>
            </a:r>
            <a:r>
              <a:rPr lang="en-US" baseline="0" dirty="0" smtClean="0"/>
              <a:t> Reporting Services encrypts sensitive information such as connection details and this key is needed if the RS databases ever need to be restored on another server.</a:t>
            </a:r>
          </a:p>
          <a:p>
            <a:endParaRPr lang="en-US" dirty="0" smtClean="0"/>
          </a:p>
          <a:p>
            <a:r>
              <a:rPr lang="en-US" b="1" dirty="0" smtClean="0"/>
              <a:t>Question:</a:t>
            </a:r>
            <a:r>
              <a:rPr lang="en-US" dirty="0" smtClean="0"/>
              <a:t> How can SQL Server be configured to use a different IP port?</a:t>
            </a:r>
          </a:p>
          <a:p>
            <a:r>
              <a:rPr lang="en-US" b="1" dirty="0" smtClean="0"/>
              <a:t>Answer:</a:t>
            </a:r>
            <a:r>
              <a:rPr lang="en-US" baseline="0" dirty="0" smtClean="0"/>
              <a:t> SQL Server Configuration Manager network configuration provides the ability to configure ports for protocols.</a:t>
            </a:r>
            <a:endParaRPr lang="en-US" dirty="0" smtClean="0"/>
          </a:p>
          <a:p>
            <a:endParaRPr lang="es-EC" dirty="0"/>
          </a:p>
        </p:txBody>
      </p:sp>
    </p:spTree>
    <p:extLst>
      <p:ext uri="{BB962C8B-B14F-4D97-AF65-F5344CB8AC3E}">
        <p14:creationId xmlns:p14="http://schemas.microsoft.com/office/powerpoint/2010/main" val="2928510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err="1" smtClean="0"/>
              <a:t>Reviews</a:t>
            </a:r>
            <a:endParaRPr lang="es-EC" dirty="0"/>
          </a:p>
        </p:txBody>
      </p:sp>
      <p:sp>
        <p:nvSpPr>
          <p:cNvPr id="3" name="2 Marcador de contenido"/>
          <p:cNvSpPr>
            <a:spLocks noGrp="1"/>
          </p:cNvSpPr>
          <p:nvPr>
            <p:ph idx="1"/>
          </p:nvPr>
        </p:nvSpPr>
        <p:spPr/>
        <p:txBody>
          <a:bodyPr>
            <a:normAutofit fontScale="47500" lnSpcReduction="20000"/>
          </a:bodyPr>
          <a:lstStyle/>
          <a:p>
            <a:r>
              <a:rPr lang="en-US" altLang="ko-KR" b="1" dirty="0" smtClean="0">
                <a:ea typeface="굴림" pitchFamily="34" charset="-127"/>
              </a:rPr>
              <a:t>Review Questions</a:t>
            </a:r>
          </a:p>
          <a:p>
            <a:endParaRPr lang="en-US" altLang="ko-KR" dirty="0" smtClean="0">
              <a:ea typeface="굴림" pitchFamily="34" charset="-127"/>
            </a:endParaRPr>
          </a:p>
          <a:p>
            <a:r>
              <a:rPr lang="en-US" altLang="ko-KR" b="1" dirty="0" smtClean="0">
                <a:ea typeface="굴림" pitchFamily="34" charset="-127"/>
              </a:rPr>
              <a:t>Question:</a:t>
            </a:r>
            <a:r>
              <a:rPr lang="en-US" altLang="ko-KR" dirty="0" smtClean="0">
                <a:ea typeface="굴림" pitchFamily="34" charset="-127"/>
              </a:rPr>
              <a:t> What is the difference between a SQL Server version and an edition?</a:t>
            </a:r>
          </a:p>
          <a:p>
            <a:r>
              <a:rPr lang="en-US" altLang="ko-KR" b="1" dirty="0" smtClean="0">
                <a:ea typeface="굴림" pitchFamily="34" charset="-127"/>
              </a:rPr>
              <a:t>Answer:</a:t>
            </a:r>
            <a:r>
              <a:rPr lang="en-US" altLang="ko-KR" dirty="0" smtClean="0">
                <a:ea typeface="굴림" pitchFamily="34" charset="-127"/>
              </a:rPr>
              <a:t> Versions are releases</a:t>
            </a:r>
            <a:r>
              <a:rPr lang="en-US" altLang="ko-KR" baseline="0" dirty="0" smtClean="0">
                <a:ea typeface="굴림" pitchFamily="34" charset="-127"/>
              </a:rPr>
              <a:t> of the product. Editions are levels of the product with differing capabilities.</a:t>
            </a:r>
            <a:endParaRPr lang="en-US" altLang="ko-KR" dirty="0" smtClean="0">
              <a:ea typeface="굴림" pitchFamily="34" charset="-127"/>
            </a:endParaRPr>
          </a:p>
          <a:p>
            <a:endParaRPr lang="en-US" altLang="ko-KR" dirty="0" smtClean="0">
              <a:ea typeface="굴림" pitchFamily="34" charset="-127"/>
            </a:endParaRPr>
          </a:p>
          <a:p>
            <a:r>
              <a:rPr lang="en-US" altLang="ko-KR" b="1" dirty="0" smtClean="0">
                <a:ea typeface="굴림" pitchFamily="34" charset="-127"/>
              </a:rPr>
              <a:t>Question:</a:t>
            </a:r>
            <a:r>
              <a:rPr lang="en-US" altLang="ko-KR" dirty="0" smtClean="0">
                <a:ea typeface="굴림" pitchFamily="34" charset="-127"/>
              </a:rPr>
              <a:t> What is the purpose of the Business</a:t>
            </a:r>
            <a:r>
              <a:rPr lang="en-US" altLang="ko-KR" baseline="0" dirty="0" smtClean="0">
                <a:ea typeface="굴림" pitchFamily="34" charset="-127"/>
              </a:rPr>
              <a:t> Intelligence Development Studio?</a:t>
            </a:r>
          </a:p>
          <a:p>
            <a:r>
              <a:rPr lang="en-US" altLang="ko-KR" b="1" baseline="0" dirty="0" smtClean="0">
                <a:ea typeface="굴림" pitchFamily="34" charset="-127"/>
              </a:rPr>
              <a:t>Answer:</a:t>
            </a:r>
            <a:r>
              <a:rPr lang="en-US" altLang="ko-KR" baseline="0" dirty="0" smtClean="0">
                <a:ea typeface="굴림" pitchFamily="34" charset="-127"/>
              </a:rPr>
              <a:t> It adds templates to Visual Studio for constructing and testing business intelligence projects.</a:t>
            </a:r>
          </a:p>
          <a:p>
            <a:endParaRPr lang="en-US" altLang="ko-KR" baseline="0" dirty="0" smtClean="0">
              <a:ea typeface="굴림" pitchFamily="34" charset="-127"/>
            </a:endParaRPr>
          </a:p>
          <a:p>
            <a:r>
              <a:rPr lang="en-US" altLang="ko-KR" b="1" baseline="0" dirty="0" smtClean="0">
                <a:ea typeface="굴림" pitchFamily="34" charset="-127"/>
              </a:rPr>
              <a:t>Question:</a:t>
            </a:r>
            <a:r>
              <a:rPr lang="en-US" altLang="ko-KR" baseline="0" dirty="0" smtClean="0">
                <a:ea typeface="굴림" pitchFamily="34" charset="-127"/>
              </a:rPr>
              <a:t> Does Visual Studio need to be installed before BIDS?</a:t>
            </a:r>
          </a:p>
          <a:p>
            <a:r>
              <a:rPr lang="en-US" altLang="ko-KR" b="1" baseline="0" dirty="0" smtClean="0">
                <a:ea typeface="굴림" pitchFamily="34" charset="-127"/>
              </a:rPr>
              <a:t>Answer: </a:t>
            </a:r>
            <a:r>
              <a:rPr lang="en-US" altLang="ko-KR" baseline="0" dirty="0" smtClean="0">
                <a:ea typeface="굴림" pitchFamily="34" charset="-127"/>
              </a:rPr>
              <a:t>No, SQL Server installation will install the partner edition of Visual Studio if Visual Studio is not already present.</a:t>
            </a:r>
          </a:p>
          <a:p>
            <a:endParaRPr lang="en-US" altLang="ko-KR" dirty="0" smtClean="0">
              <a:ea typeface="굴림" pitchFamily="34" charset="-127"/>
            </a:endParaRPr>
          </a:p>
          <a:p>
            <a:r>
              <a:rPr lang="en-US" altLang="ko-KR" b="1" dirty="0" smtClean="0">
                <a:ea typeface="굴림" pitchFamily="34" charset="-127"/>
              </a:rPr>
              <a:t>Best Practices</a:t>
            </a:r>
          </a:p>
          <a:p>
            <a:endParaRPr lang="en-US" altLang="ko-KR" dirty="0" smtClean="0">
              <a:ea typeface="굴림" pitchFamily="34" charset="-127"/>
            </a:endParaRPr>
          </a:p>
          <a:p>
            <a:pPr marL="171450" indent="-171450">
              <a:buFont typeface="Arial" charset="0"/>
              <a:buChar char="•"/>
            </a:pPr>
            <a:r>
              <a:rPr lang="en-US" altLang="ko-KR" dirty="0" smtClean="0">
                <a:ea typeface="굴림" pitchFamily="34" charset="-127"/>
              </a:rPr>
              <a:t>Ensure that</a:t>
            </a:r>
            <a:r>
              <a:rPr lang="en-US" altLang="ko-KR" baseline="0" dirty="0" smtClean="0">
                <a:ea typeface="굴림" pitchFamily="34" charset="-127"/>
              </a:rPr>
              <a:t> developer edition licenses are not used in production environments.</a:t>
            </a:r>
          </a:p>
          <a:p>
            <a:pPr marL="171450" indent="-171450">
              <a:buFont typeface="Arial" charset="0"/>
              <a:buChar char="•"/>
            </a:pPr>
            <a:r>
              <a:rPr lang="en-US" altLang="ko-KR" baseline="0" dirty="0" smtClean="0">
                <a:ea typeface="굴림" pitchFamily="34" charset="-127"/>
              </a:rPr>
              <a:t>Develop using the least privileges possible, to avoid accidentally building applications that will not run for standard users.</a:t>
            </a:r>
          </a:p>
          <a:p>
            <a:pPr marL="171450" indent="-171450">
              <a:buFont typeface="Arial" charset="0"/>
              <a:buChar char="•"/>
            </a:pPr>
            <a:r>
              <a:rPr lang="en-US" altLang="ko-KR" baseline="0" dirty="0" smtClean="0">
                <a:ea typeface="굴림" pitchFamily="34" charset="-127"/>
              </a:rPr>
              <a:t>If using an offline version of Books Online, ensure it is kept up to date.</a:t>
            </a:r>
            <a:endParaRPr lang="en-US" altLang="ko-KR" dirty="0" smtClean="0">
              <a:ea typeface="굴림" pitchFamily="34" charset="-127"/>
            </a:endParaRPr>
          </a:p>
          <a:p>
            <a:endParaRPr lang="es-EC" dirty="0"/>
          </a:p>
        </p:txBody>
      </p:sp>
    </p:spTree>
    <p:extLst>
      <p:ext uri="{BB962C8B-B14F-4D97-AF65-F5344CB8AC3E}">
        <p14:creationId xmlns:p14="http://schemas.microsoft.com/office/powerpoint/2010/main" val="736662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708920"/>
            <a:ext cx="8229600" cy="1143000"/>
          </a:xfrm>
        </p:spPr>
        <p:txBody>
          <a:bodyPr/>
          <a:lstStyle/>
          <a:p>
            <a:r>
              <a:rPr lang="es-EC" dirty="0" smtClean="0"/>
              <a:t>Module 2</a:t>
            </a:r>
            <a:endParaRPr lang="es-EC" dirty="0"/>
          </a:p>
        </p:txBody>
      </p:sp>
    </p:spTree>
    <p:extLst>
      <p:ext uri="{BB962C8B-B14F-4D97-AF65-F5344CB8AC3E}">
        <p14:creationId xmlns:p14="http://schemas.microsoft.com/office/powerpoint/2010/main" val="721212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SQL Server </a:t>
            </a:r>
            <a:r>
              <a:rPr lang="es-EC" dirty="0" err="1" smtClean="0"/>
              <a:t>Architecture</a:t>
            </a:r>
            <a:endParaRPr lang="es-EC" dirty="0"/>
          </a:p>
        </p:txBody>
      </p:sp>
      <p:sp>
        <p:nvSpPr>
          <p:cNvPr id="3" name="2 Marcador de contenido"/>
          <p:cNvSpPr>
            <a:spLocks noGrp="1"/>
          </p:cNvSpPr>
          <p:nvPr>
            <p:ph idx="1"/>
          </p:nvPr>
        </p:nvSpPr>
        <p:spPr/>
        <p:txBody>
          <a:bodyPr>
            <a:normAutofit fontScale="55000" lnSpcReduction="20000"/>
          </a:bodyPr>
          <a:lstStyle/>
          <a:p>
            <a:r>
              <a:rPr lang="en-US" baseline="0" noProof="0" dirty="0" smtClean="0"/>
              <a:t>Mention that SQL Server is made of many small components working together. </a:t>
            </a:r>
          </a:p>
          <a:p>
            <a:endParaRPr lang="en-US" baseline="0" noProof="0" dirty="0" smtClean="0"/>
          </a:p>
          <a:p>
            <a:r>
              <a:rPr lang="en-US" baseline="0" noProof="0" dirty="0" smtClean="0"/>
              <a:t>Describe each of the three layers in some detail.</a:t>
            </a:r>
          </a:p>
          <a:p>
            <a:endParaRPr lang="en-US" sz="5400" baseline="0" noProof="0" dirty="0" smtClean="0"/>
          </a:p>
          <a:p>
            <a:r>
              <a:rPr lang="en-US" b="1" baseline="0" noProof="0" dirty="0" smtClean="0"/>
              <a:t>Question:</a:t>
            </a:r>
            <a:r>
              <a:rPr lang="en-US" baseline="0" noProof="0" dirty="0" smtClean="0"/>
              <a:t> </a:t>
            </a:r>
            <a:r>
              <a:rPr lang="en-AU" baseline="0" noProof="0" dirty="0" smtClean="0"/>
              <a:t>Why does SQL Server needs to optimize queries?</a:t>
            </a:r>
          </a:p>
          <a:p>
            <a:r>
              <a:rPr lang="en-US" b="1" baseline="0" noProof="0" dirty="0" smtClean="0"/>
              <a:t>Answer:</a:t>
            </a:r>
            <a:r>
              <a:rPr lang="en-US" baseline="0" noProof="0" dirty="0" smtClean="0"/>
              <a:t> T-SQL is a language that defines logically which data needs to be retrieved or changed. The responsibility of the query optimizer is to translate the query in a physical plan that defines the methods and indexes used to access the data and which operations will be used to process the data further. </a:t>
            </a:r>
          </a:p>
          <a:p>
            <a:endParaRPr lang="en-US" baseline="0" noProof="0" dirty="0" smtClean="0"/>
          </a:p>
          <a:p>
            <a:r>
              <a:rPr lang="en-US" b="1" baseline="0" noProof="0" dirty="0" smtClean="0"/>
              <a:t>Question:</a:t>
            </a:r>
            <a:r>
              <a:rPr lang="en-US" baseline="0" noProof="0" dirty="0" smtClean="0"/>
              <a:t> </a:t>
            </a:r>
            <a:r>
              <a:rPr lang="en-AU" baseline="0" noProof="0" dirty="0" smtClean="0"/>
              <a:t>What do you imagine that cost based optimization means and can you imagine other ways that queries could be optimized (apart from cost based)?</a:t>
            </a:r>
          </a:p>
          <a:p>
            <a:r>
              <a:rPr lang="en-US" b="1" baseline="0" noProof="0" dirty="0" smtClean="0"/>
              <a:t>Answer:</a:t>
            </a:r>
            <a:r>
              <a:rPr lang="en-US" baseline="0" noProof="0" dirty="0" smtClean="0"/>
              <a:t> Cost based optimization is done by calculating the costs of different ways a query can be executed and then choosing the cheapest plan. An other way of optimization would be ruled based optimization that generates a query plan based on rules implemented in the system. </a:t>
            </a:r>
          </a:p>
        </p:txBody>
      </p:sp>
    </p:spTree>
    <p:extLst>
      <p:ext uri="{BB962C8B-B14F-4D97-AF65-F5344CB8AC3E}">
        <p14:creationId xmlns:p14="http://schemas.microsoft.com/office/powerpoint/2010/main" val="174783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Module </a:t>
            </a:r>
            <a:r>
              <a:rPr lang="es-EC" dirty="0" err="1" smtClean="0"/>
              <a:t>overview</a:t>
            </a:r>
            <a:endParaRPr lang="es-EC" dirty="0"/>
          </a:p>
        </p:txBody>
      </p:sp>
      <p:sp>
        <p:nvSpPr>
          <p:cNvPr id="3" name="2 Marcador de contenido"/>
          <p:cNvSpPr>
            <a:spLocks noGrp="1"/>
          </p:cNvSpPr>
          <p:nvPr>
            <p:ph idx="1"/>
          </p:nvPr>
        </p:nvSpPr>
        <p:spPr/>
        <p:txBody>
          <a:bodyPr/>
          <a:lstStyle/>
          <a:p>
            <a:r>
              <a:rPr lang="en-US" dirty="0" smtClean="0"/>
              <a:t>The main goal in this module is to ensure that students</a:t>
            </a:r>
            <a:r>
              <a:rPr lang="en-US" baseline="0" dirty="0" smtClean="0"/>
              <a:t> are aware of SQL Server as a platform, not as a single application. The secondary goal is to make students aware of the tools and services that make up the SQL Server platform.</a:t>
            </a:r>
            <a:endParaRPr lang="en-US" dirty="0" smtClean="0"/>
          </a:p>
          <a:p>
            <a:pPr marL="0" indent="0">
              <a:buNone/>
            </a:pPr>
            <a:endParaRPr lang="es-EC" dirty="0"/>
          </a:p>
        </p:txBody>
      </p:sp>
    </p:spTree>
    <p:extLst>
      <p:ext uri="{BB962C8B-B14F-4D97-AF65-F5344CB8AC3E}">
        <p14:creationId xmlns:p14="http://schemas.microsoft.com/office/powerpoint/2010/main" val="1338777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CPU </a:t>
            </a:r>
            <a:r>
              <a:rPr lang="es-EC" dirty="0" err="1" smtClean="0"/>
              <a:t>Usage</a:t>
            </a:r>
            <a:r>
              <a:rPr lang="es-EC" dirty="0" smtClean="0"/>
              <a:t> </a:t>
            </a:r>
            <a:r>
              <a:rPr lang="es-EC" dirty="0" err="1" smtClean="0"/>
              <a:t>by</a:t>
            </a:r>
            <a:r>
              <a:rPr lang="es-EC" dirty="0" smtClean="0"/>
              <a:t> SQL Server</a:t>
            </a:r>
            <a:endParaRPr lang="es-EC" dirty="0"/>
          </a:p>
        </p:txBody>
      </p:sp>
      <p:sp>
        <p:nvSpPr>
          <p:cNvPr id="3" name="2 Marcador de contenido"/>
          <p:cNvSpPr>
            <a:spLocks noGrp="1"/>
          </p:cNvSpPr>
          <p:nvPr>
            <p:ph idx="1"/>
          </p:nvPr>
        </p:nvSpPr>
        <p:spPr/>
        <p:txBody>
          <a:bodyPr>
            <a:normAutofit fontScale="70000" lnSpcReduction="20000"/>
          </a:bodyPr>
          <a:lstStyle/>
          <a:p>
            <a:r>
              <a:rPr lang="en-US" dirty="0">
                <a:latin typeface="Arial" charset="0"/>
              </a:rPr>
              <a:t>Try not to get too low level with this discussion but it is important for DBAs to have a basic understanding of SQL Server tasks, threads, and schedulers and how they relate to Windows threads.</a:t>
            </a:r>
          </a:p>
          <a:p>
            <a:endParaRPr lang="en-US" dirty="0">
              <a:latin typeface="Arial" charset="0"/>
            </a:endParaRPr>
          </a:p>
          <a:p>
            <a:r>
              <a:rPr lang="en-US" dirty="0">
                <a:latin typeface="Arial" charset="0"/>
              </a:rPr>
              <a:t>Explain that CPU for SQL Server means any logical CPU irrelevant whether core or hyper threading CPU.</a:t>
            </a:r>
          </a:p>
          <a:p>
            <a:endParaRPr lang="en-US" dirty="0">
              <a:latin typeface="Arial" charset="0"/>
            </a:endParaRPr>
          </a:p>
          <a:p>
            <a:r>
              <a:rPr lang="en-US" b="1" dirty="0">
                <a:latin typeface="Arial" charset="0"/>
              </a:rPr>
              <a:t>Question</a:t>
            </a:r>
            <a:r>
              <a:rPr lang="en-US" dirty="0">
                <a:latin typeface="Arial" charset="0"/>
              </a:rPr>
              <a:t>: </a:t>
            </a:r>
            <a:r>
              <a:rPr lang="en-AU" dirty="0">
                <a:latin typeface="Arial" charset="0"/>
              </a:rPr>
              <a:t>Why would </a:t>
            </a:r>
            <a:r>
              <a:rPr lang="en-AU" dirty="0" err="1">
                <a:latin typeface="Arial" charset="0"/>
              </a:rPr>
              <a:t>analyzing</a:t>
            </a:r>
            <a:r>
              <a:rPr lang="en-AU" dirty="0">
                <a:latin typeface="Arial" charset="0"/>
              </a:rPr>
              <a:t> waits be an important instrument for monitoring SQL Server performance?</a:t>
            </a:r>
          </a:p>
          <a:p>
            <a:r>
              <a:rPr lang="en-US" b="1" dirty="0">
                <a:latin typeface="Arial" charset="0"/>
              </a:rPr>
              <a:t>Answer</a:t>
            </a:r>
            <a:r>
              <a:rPr lang="en-US" dirty="0">
                <a:latin typeface="Arial" charset="0"/>
              </a:rPr>
              <a:t>: Analyzing waits provides the chance to get the information about what type of resources are preventing fast query execution. They can give a direction to search in, when trying to resolve specific problems.</a:t>
            </a:r>
          </a:p>
          <a:p>
            <a:endParaRPr lang="es-EC" dirty="0"/>
          </a:p>
        </p:txBody>
      </p:sp>
    </p:spTree>
    <p:extLst>
      <p:ext uri="{BB962C8B-B14F-4D97-AF65-F5344CB8AC3E}">
        <p14:creationId xmlns:p14="http://schemas.microsoft.com/office/powerpoint/2010/main" val="4101314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Paralelismo</a:t>
            </a:r>
            <a:endParaRPr lang="es-EC" dirty="0"/>
          </a:p>
        </p:txBody>
      </p:sp>
      <p:sp>
        <p:nvSpPr>
          <p:cNvPr id="3" name="2 Marcador de contenido"/>
          <p:cNvSpPr>
            <a:spLocks noGrp="1"/>
          </p:cNvSpPr>
          <p:nvPr>
            <p:ph idx="1"/>
          </p:nvPr>
        </p:nvSpPr>
        <p:spPr/>
        <p:txBody>
          <a:bodyPr>
            <a:normAutofit fontScale="55000" lnSpcReduction="20000"/>
          </a:bodyPr>
          <a:lstStyle/>
          <a:p>
            <a:r>
              <a:rPr lang="en-US" b="0" noProof="0" dirty="0" smtClean="0"/>
              <a:t>Explain that SQL Server cannot be forced to run a query in</a:t>
            </a:r>
            <a:r>
              <a:rPr lang="en-US" b="0" baseline="0" noProof="0" dirty="0" smtClean="0"/>
              <a:t> parallel. If a query is expensive enough, it will consider a parallel plan, but if it finds a sequential plan that has lower cost estimates, it will run the sequential plan instead.</a:t>
            </a:r>
          </a:p>
          <a:p>
            <a:endParaRPr lang="en-US" b="0" baseline="0" noProof="0" dirty="0" smtClean="0"/>
          </a:p>
          <a:p>
            <a:r>
              <a:rPr lang="en-US" b="0" baseline="0" noProof="0" dirty="0" smtClean="0"/>
              <a:t>Explain that Query Optimizer only creates the parallel plan and doesn't decide on the degree of parallelism. This is done during query execution based on the resources available.</a:t>
            </a:r>
          </a:p>
          <a:p>
            <a:endParaRPr lang="en-US" b="0" baseline="0" noProof="0" dirty="0" smtClean="0"/>
          </a:p>
          <a:p>
            <a:r>
              <a:rPr lang="en-US" b="0" baseline="0" noProof="0" dirty="0" smtClean="0"/>
              <a:t>Mention that parallel queries was turned off on many SQL Server in previous versions by setting </a:t>
            </a:r>
            <a:r>
              <a:rPr lang="en-US" b="1" baseline="0" noProof="0" dirty="0" smtClean="0"/>
              <a:t>Max degree of parallelism </a:t>
            </a:r>
            <a:r>
              <a:rPr lang="en-US" b="0" baseline="0" noProof="0" dirty="0" smtClean="0"/>
              <a:t>to 1 because of problems involved with some parallel plans. Make clear that this is not a good practice in general and should be considered very carefully.  </a:t>
            </a:r>
          </a:p>
          <a:p>
            <a:endParaRPr lang="en-US" b="0" baseline="0" noProof="0" dirty="0" smtClean="0"/>
          </a:p>
          <a:p>
            <a:r>
              <a:rPr lang="en-US" b="1" baseline="0" noProof="0" dirty="0" smtClean="0"/>
              <a:t>Question</a:t>
            </a:r>
            <a:r>
              <a:rPr lang="en-US" b="0" baseline="0" noProof="0" dirty="0" smtClean="0"/>
              <a:t>: </a:t>
            </a:r>
            <a:r>
              <a:rPr lang="en-AU" b="0" baseline="0" noProof="0" dirty="0" smtClean="0"/>
              <a:t>Why would parallel plans involve an overhead?</a:t>
            </a:r>
          </a:p>
          <a:p>
            <a:r>
              <a:rPr lang="en-US" b="1" baseline="0" noProof="0" dirty="0" smtClean="0"/>
              <a:t>Answer</a:t>
            </a:r>
            <a:r>
              <a:rPr lang="en-US" b="0" baseline="0" noProof="0" dirty="0" smtClean="0"/>
              <a:t>: Data is processed in different tasks and involves the need to gather the data together or repartition the data for further parallel operations. A good analogy is a human project. As soon as there are more people involved, management overhead occurs.</a:t>
            </a:r>
          </a:p>
          <a:p>
            <a:endParaRPr lang="es-EC" dirty="0"/>
          </a:p>
        </p:txBody>
      </p:sp>
    </p:spTree>
    <p:extLst>
      <p:ext uri="{BB962C8B-B14F-4D97-AF65-F5344CB8AC3E}">
        <p14:creationId xmlns:p14="http://schemas.microsoft.com/office/powerpoint/2010/main" val="4166026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32 bit vs 64 bits</a:t>
            </a:r>
            <a:endParaRPr lang="es-EC" dirty="0"/>
          </a:p>
        </p:txBody>
      </p:sp>
      <p:sp>
        <p:nvSpPr>
          <p:cNvPr id="3" name="2 Marcador de contenido"/>
          <p:cNvSpPr>
            <a:spLocks noGrp="1"/>
          </p:cNvSpPr>
          <p:nvPr>
            <p:ph idx="1"/>
          </p:nvPr>
        </p:nvSpPr>
        <p:spPr/>
        <p:txBody>
          <a:bodyPr>
            <a:normAutofit fontScale="55000" lnSpcReduction="20000"/>
          </a:bodyPr>
          <a:lstStyle/>
          <a:p>
            <a:r>
              <a:rPr lang="en-US" dirty="0">
                <a:latin typeface="Arial" charset="0"/>
              </a:rPr>
              <a:t>Virtual Address Space (VAS) is the total amount of memory that an application as SQL Server could possibly refer to in Windows. </a:t>
            </a:r>
          </a:p>
          <a:p>
            <a:endParaRPr lang="en-US" dirty="0">
              <a:latin typeface="Arial" charset="0"/>
            </a:endParaRPr>
          </a:p>
          <a:p>
            <a:r>
              <a:rPr lang="en-AU" dirty="0" smtClean="0"/>
              <a:t>Spend some time describing VAS and how it applies</a:t>
            </a:r>
            <a:r>
              <a:rPr lang="en-AU" baseline="0" dirty="0" smtClean="0"/>
              <a:t> to 32 bit and 64 bit systems. In particular, stress that AWE memory can only be used for data page caching.</a:t>
            </a:r>
          </a:p>
          <a:p>
            <a:endParaRPr lang="en-AU" dirty="0" smtClean="0"/>
          </a:p>
          <a:p>
            <a:r>
              <a:rPr lang="en-AU" dirty="0" smtClean="0"/>
              <a:t>Mention that Itanium support is deprecated and should not be considered for new installations. </a:t>
            </a:r>
          </a:p>
          <a:p>
            <a:endParaRPr lang="de-AT" baseline="0" dirty="0" smtClean="0"/>
          </a:p>
          <a:p>
            <a:r>
              <a:rPr lang="de-AT" baseline="0" dirty="0" smtClean="0"/>
              <a:t>Stress that the main reason for implementing 32 bit systems at present is only the lack of available drivers/providers.</a:t>
            </a:r>
          </a:p>
          <a:p>
            <a:endParaRPr lang="de-AT" baseline="0" dirty="0" smtClean="0"/>
          </a:p>
          <a:p>
            <a:r>
              <a:rPr lang="de-AT" b="1" dirty="0" smtClean="0"/>
              <a:t>Question:</a:t>
            </a:r>
            <a:r>
              <a:rPr lang="de-AT" b="0" dirty="0" smtClean="0"/>
              <a:t> Why is data</a:t>
            </a:r>
            <a:r>
              <a:rPr lang="de-AT" b="0" baseline="0" dirty="0" smtClean="0"/>
              <a:t> caching so important for database engines like SQL Server?</a:t>
            </a:r>
            <a:endParaRPr lang="de-AT" b="1" dirty="0" smtClean="0"/>
          </a:p>
          <a:p>
            <a:r>
              <a:rPr lang="de-AT" b="1" dirty="0" smtClean="0"/>
              <a:t>Answer: </a:t>
            </a:r>
            <a:r>
              <a:rPr lang="de-AT" b="0" dirty="0" smtClean="0"/>
              <a:t>Because disk I/O is much slower than accessing the data</a:t>
            </a:r>
            <a:r>
              <a:rPr lang="de-AT" b="0" baseline="0" dirty="0" smtClean="0"/>
              <a:t> in memory. Therefore it is important to provide good and efficent caching which can reduce physical disk I/O significantly.</a:t>
            </a:r>
            <a:endParaRPr lang="en-US" b="0" dirty="0" smtClean="0"/>
          </a:p>
          <a:p>
            <a:endParaRPr lang="es-EC" dirty="0"/>
          </a:p>
        </p:txBody>
      </p:sp>
    </p:spTree>
    <p:extLst>
      <p:ext uri="{BB962C8B-B14F-4D97-AF65-F5344CB8AC3E}">
        <p14:creationId xmlns:p14="http://schemas.microsoft.com/office/powerpoint/2010/main" val="2162444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err="1" smtClean="0"/>
              <a:t>Overview</a:t>
            </a:r>
            <a:r>
              <a:rPr lang="es-EC" dirty="0" smtClean="0"/>
              <a:t> of SQL Server </a:t>
            </a:r>
            <a:r>
              <a:rPr lang="es-EC" dirty="0" err="1" smtClean="0"/>
              <a:t>Memory</a:t>
            </a:r>
            <a:endParaRPr lang="es-EC" dirty="0"/>
          </a:p>
        </p:txBody>
      </p:sp>
      <p:sp>
        <p:nvSpPr>
          <p:cNvPr id="3" name="2 Marcador de contenido"/>
          <p:cNvSpPr>
            <a:spLocks noGrp="1"/>
          </p:cNvSpPr>
          <p:nvPr>
            <p:ph idx="1"/>
          </p:nvPr>
        </p:nvSpPr>
        <p:spPr/>
        <p:txBody>
          <a:bodyPr>
            <a:normAutofit fontScale="47500" lnSpcReduction="20000"/>
          </a:bodyPr>
          <a:lstStyle/>
          <a:p>
            <a:r>
              <a:rPr lang="en-AU" baseline="0" dirty="0" smtClean="0"/>
              <a:t>Describe the three areas within the buffer pool: free pages, stolen pages, and data cache.</a:t>
            </a:r>
          </a:p>
          <a:p>
            <a:endParaRPr lang="en-AU" baseline="0" dirty="0" smtClean="0"/>
          </a:p>
          <a:p>
            <a:r>
              <a:rPr lang="en-AU" baseline="0" dirty="0" smtClean="0"/>
              <a:t>Mention that all data operations are performed in the data cache. If query wants to select data from a specific data page it has to be moved into the data cache first. Also data modification is done only in memory and never on the data file itself. The changed pages are written back to the file later in a background process called CHECKPOINT. </a:t>
            </a:r>
          </a:p>
          <a:p>
            <a:endParaRPr lang="en-AU" baseline="0" dirty="0" smtClean="0"/>
          </a:p>
          <a:p>
            <a:r>
              <a:rPr lang="en-AU" baseline="0" dirty="0" smtClean="0"/>
              <a:t>The data cache uses a last recently used algorithm (LRU) if data needs to be dropped from the cache. This is done by a process called Lazy Writer. </a:t>
            </a:r>
          </a:p>
          <a:p>
            <a:endParaRPr lang="en-AU" baseline="0" dirty="0" smtClean="0"/>
          </a:p>
          <a:p>
            <a:r>
              <a:rPr lang="en-AU" baseline="0" dirty="0" smtClean="0"/>
              <a:t>Mention that SQL Server can also respond to external memory pressure indications from the operating system and reduce its memory footprint to help the operating system cope.</a:t>
            </a:r>
          </a:p>
          <a:p>
            <a:endParaRPr lang="en-AU" baseline="0" dirty="0" smtClean="0"/>
          </a:p>
          <a:p>
            <a:r>
              <a:rPr lang="en-AU" b="1" baseline="0" dirty="0" smtClean="0"/>
              <a:t>Question</a:t>
            </a:r>
            <a:r>
              <a:rPr lang="en-AU" baseline="0" dirty="0" smtClean="0"/>
              <a:t>: What is the purpose of an LRU algorithm?</a:t>
            </a:r>
          </a:p>
          <a:p>
            <a:r>
              <a:rPr lang="en-AU" b="1" baseline="0" dirty="0" smtClean="0"/>
              <a:t>Answer</a:t>
            </a:r>
            <a:r>
              <a:rPr lang="en-AU" baseline="0" dirty="0" smtClean="0"/>
              <a:t>: To work out which pages have not been used and are candidates to be removed from memory.</a:t>
            </a:r>
          </a:p>
          <a:p>
            <a:endParaRPr lang="es-EC" dirty="0"/>
          </a:p>
        </p:txBody>
      </p:sp>
    </p:spTree>
    <p:extLst>
      <p:ext uri="{BB962C8B-B14F-4D97-AF65-F5344CB8AC3E}">
        <p14:creationId xmlns:p14="http://schemas.microsoft.com/office/powerpoint/2010/main" val="1261292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err="1" smtClean="0"/>
              <a:t>Physical</a:t>
            </a:r>
            <a:r>
              <a:rPr lang="es-EC" dirty="0" smtClean="0"/>
              <a:t> vs. </a:t>
            </a:r>
            <a:r>
              <a:rPr lang="es-EC" dirty="0" err="1" smtClean="0"/>
              <a:t>Logical</a:t>
            </a:r>
            <a:r>
              <a:rPr lang="es-EC" dirty="0" smtClean="0"/>
              <a:t> i/o</a:t>
            </a:r>
            <a:endParaRPr lang="es-EC" dirty="0"/>
          </a:p>
        </p:txBody>
      </p:sp>
      <p:sp>
        <p:nvSpPr>
          <p:cNvPr id="3" name="2 Marcador de contenido"/>
          <p:cNvSpPr>
            <a:spLocks noGrp="1"/>
          </p:cNvSpPr>
          <p:nvPr>
            <p:ph idx="1"/>
          </p:nvPr>
        </p:nvSpPr>
        <p:spPr/>
        <p:txBody>
          <a:bodyPr>
            <a:normAutofit fontScale="62500" lnSpcReduction="20000"/>
          </a:bodyPr>
          <a:lstStyle/>
          <a:p>
            <a:r>
              <a:rPr lang="en-US" b="0" baseline="0" noProof="0" dirty="0" smtClean="0"/>
              <a:t>Mention that from a system point of view physical IO has to be minimized as possible, together with optimizing the I/O performance for the system. </a:t>
            </a:r>
          </a:p>
          <a:p>
            <a:endParaRPr lang="en-US" b="0" baseline="0" noProof="0" dirty="0" smtClean="0"/>
          </a:p>
          <a:p>
            <a:r>
              <a:rPr lang="en-US" b="0" baseline="0" noProof="0" dirty="0" smtClean="0"/>
              <a:t>Minimizing physical I/O is accomplished by:</a:t>
            </a:r>
          </a:p>
          <a:p>
            <a:endParaRPr lang="en-US" b="0" baseline="0" noProof="0" dirty="0" smtClean="0"/>
          </a:p>
          <a:p>
            <a:pPr marL="171450" indent="-171450"/>
            <a:r>
              <a:rPr lang="en-US" b="0" baseline="0" noProof="0" dirty="0" smtClean="0"/>
              <a:t>Providing enough memory for the data cache</a:t>
            </a:r>
          </a:p>
          <a:p>
            <a:pPr marL="171450" indent="-171450"/>
            <a:r>
              <a:rPr lang="en-US" b="0" baseline="0" noProof="0" dirty="0" smtClean="0"/>
              <a:t>Optimizing the physical and logical database layout including indexes</a:t>
            </a:r>
          </a:p>
          <a:p>
            <a:pPr marL="171450" indent="-171450"/>
            <a:r>
              <a:rPr lang="en-US" b="0" baseline="0" noProof="0" dirty="0" smtClean="0"/>
              <a:t>Optimizing queries to request as view I/O as possible</a:t>
            </a:r>
          </a:p>
          <a:p>
            <a:endParaRPr lang="en-US" b="0" baseline="0" noProof="0" dirty="0" smtClean="0"/>
          </a:p>
          <a:p>
            <a:r>
              <a:rPr lang="en-US" b="1" noProof="0" dirty="0" smtClean="0"/>
              <a:t>Question:  </a:t>
            </a:r>
            <a:r>
              <a:rPr lang="en-AU" b="0" noProof="0" dirty="0" smtClean="0"/>
              <a:t>Why should the logical and not the physical I/O be optimized when optimizing queries?</a:t>
            </a:r>
          </a:p>
          <a:p>
            <a:r>
              <a:rPr lang="en-US" b="1" noProof="0" dirty="0" smtClean="0"/>
              <a:t>Answer:  </a:t>
            </a:r>
            <a:r>
              <a:rPr lang="en-US" noProof="0" dirty="0" smtClean="0"/>
              <a:t>Because the physical I/O depends on the state of the system and buffer</a:t>
            </a:r>
            <a:r>
              <a:rPr lang="en-US" baseline="0" noProof="0" dirty="0" smtClean="0"/>
              <a:t> cache, which can be different with every execution. By minimizing the logical I/O the chance of needing to perform physical I/O is also reduced. </a:t>
            </a:r>
            <a:endParaRPr lang="en-US" noProof="0" dirty="0" smtClean="0"/>
          </a:p>
        </p:txBody>
      </p:sp>
    </p:spTree>
    <p:extLst>
      <p:ext uri="{BB962C8B-B14F-4D97-AF65-F5344CB8AC3E}">
        <p14:creationId xmlns:p14="http://schemas.microsoft.com/office/powerpoint/2010/main" val="4258333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C" dirty="0" err="1" smtClean="0"/>
              <a:t>Demostracion</a:t>
            </a:r>
            <a:r>
              <a:rPr lang="es-EC" dirty="0" smtClean="0"/>
              <a:t> 1ª CPU and </a:t>
            </a:r>
            <a:r>
              <a:rPr lang="es-EC" dirty="0" err="1" smtClean="0"/>
              <a:t>memory</a:t>
            </a:r>
            <a:r>
              <a:rPr lang="es-EC" dirty="0" smtClean="0"/>
              <a:t> </a:t>
            </a:r>
            <a:r>
              <a:rPr lang="es-EC" dirty="0" err="1" smtClean="0"/>
              <a:t>configuration</a:t>
            </a:r>
            <a:endParaRPr lang="es-EC" dirty="0"/>
          </a:p>
        </p:txBody>
      </p:sp>
      <p:sp>
        <p:nvSpPr>
          <p:cNvPr id="3" name="2 Marcador de contenido"/>
          <p:cNvSpPr>
            <a:spLocks noGrp="1"/>
          </p:cNvSpPr>
          <p:nvPr>
            <p:ph idx="1"/>
          </p:nvPr>
        </p:nvSpPr>
        <p:spPr/>
        <p:txBody>
          <a:bodyPr>
            <a:normAutofit fontScale="40000" lnSpcReduction="20000"/>
          </a:bodyPr>
          <a:lstStyle/>
          <a:p>
            <a:pPr marL="0" lvl="0" indent="0">
              <a:buNone/>
            </a:pPr>
            <a:r>
              <a:rPr lang="en-AU" b="1" dirty="0">
                <a:latin typeface="Arial" charset="0"/>
              </a:rPr>
              <a:t>High-level Steps</a:t>
            </a:r>
          </a:p>
          <a:p>
            <a:pPr marL="171450" lvl="0" indent="-171450"/>
            <a:r>
              <a:rPr lang="en-AU" dirty="0">
                <a:latin typeface="Arial" charset="0"/>
              </a:rPr>
              <a:t>Revert the virtual machines as per the instructions in D:\6231B_Labs\Revert.txt.</a:t>
            </a:r>
          </a:p>
          <a:p>
            <a:pPr marL="171450" lvl="0" indent="-171450"/>
            <a:r>
              <a:rPr lang="en-AU" dirty="0">
                <a:latin typeface="Arial" charset="0"/>
              </a:rPr>
              <a:t>In the virtual machine, click Start, click All Programs, click Microsoft SQL Server 2008 R2, click SQL Server Management Studio. In the Connect to Server window, type </a:t>
            </a:r>
            <a:r>
              <a:rPr lang="en-AU" dirty="0" err="1">
                <a:latin typeface="Arial" charset="0"/>
              </a:rPr>
              <a:t>Proseware</a:t>
            </a:r>
            <a:r>
              <a:rPr lang="en-AU" dirty="0">
                <a:latin typeface="Arial" charset="0"/>
              </a:rPr>
              <a:t> and click Connect. From the File menu, click Open, click Project/Solution, navigate to D:\6231B_Labs\6231B_02_PRJ\6231B_02_PRJ.ssmssln and click Open.</a:t>
            </a:r>
          </a:p>
          <a:p>
            <a:pPr marL="171450" lvl="0" indent="-171450"/>
            <a:r>
              <a:rPr lang="en-AU" dirty="0">
                <a:latin typeface="Arial" charset="0"/>
              </a:rPr>
              <a:t>Open and execute the 00 – </a:t>
            </a:r>
            <a:r>
              <a:rPr lang="en-AU" dirty="0" err="1">
                <a:latin typeface="Arial" charset="0"/>
              </a:rPr>
              <a:t>Setup.sql</a:t>
            </a:r>
            <a:r>
              <a:rPr lang="en-AU" dirty="0">
                <a:latin typeface="Arial" charset="0"/>
              </a:rPr>
              <a:t> script file from within Solution Explorer.</a:t>
            </a:r>
          </a:p>
          <a:p>
            <a:pPr marL="171450" lvl="0" indent="-171450"/>
            <a:r>
              <a:rPr lang="en-AU" dirty="0">
                <a:latin typeface="Arial" charset="0"/>
              </a:rPr>
              <a:t>Open the 11 – Demonstration 1A.sql script file.</a:t>
            </a:r>
          </a:p>
          <a:p>
            <a:pPr marL="171450" lvl="0" indent="-171450"/>
            <a:r>
              <a:rPr lang="en-AU" dirty="0">
                <a:latin typeface="Arial" charset="0"/>
              </a:rPr>
              <a:t>Follow the instructions contained within the comments of the script file.</a:t>
            </a:r>
          </a:p>
          <a:p>
            <a:endParaRPr lang="en-AU" dirty="0" smtClean="0"/>
          </a:p>
          <a:p>
            <a:r>
              <a:rPr lang="en-AU" b="1" dirty="0" smtClean="0"/>
              <a:t>Notes</a:t>
            </a:r>
            <a:r>
              <a:rPr lang="en-AU" b="1" baseline="0" dirty="0" smtClean="0"/>
              <a:t> for emphasis on specific steps:</a:t>
            </a:r>
          </a:p>
          <a:p>
            <a:endParaRPr lang="en-AU" dirty="0" smtClean="0"/>
          </a:p>
          <a:p>
            <a:r>
              <a:rPr lang="en-AU" dirty="0" smtClean="0"/>
              <a:t>Step 1: Note the values for Platform, Memory and Processors.</a:t>
            </a:r>
          </a:p>
          <a:p>
            <a:endParaRPr lang="en-AU" dirty="0" smtClean="0"/>
          </a:p>
          <a:p>
            <a:r>
              <a:rPr lang="en-AU" dirty="0" smtClean="0"/>
              <a:t>Step 2: Note the setting for Max Worker Threads. (0 is the installed default value which means that the value determined at </a:t>
            </a:r>
            <a:r>
              <a:rPr lang="en-AU" dirty="0" err="1" smtClean="0"/>
              <a:t>startup</a:t>
            </a:r>
            <a:r>
              <a:rPr lang="en-AU" dirty="0" smtClean="0"/>
              <a:t> based on the number of CPUs available). Also note the option for Boost SQL Server priority and mention that it is maintained for backwards compatibility but shouldn't be used in most cases now).</a:t>
            </a:r>
          </a:p>
          <a:p>
            <a:endParaRPr lang="en-AU" dirty="0" smtClean="0"/>
          </a:p>
          <a:p>
            <a:r>
              <a:rPr lang="en-AU" dirty="0" smtClean="0"/>
              <a:t>Step 4: Mention that the AWE option has no effect on 64 bit systems. </a:t>
            </a:r>
          </a:p>
          <a:p>
            <a:r>
              <a:rPr lang="en-AU" dirty="0" smtClean="0"/>
              <a:t> </a:t>
            </a:r>
          </a:p>
          <a:p>
            <a:r>
              <a:rPr lang="en-AU" dirty="0" smtClean="0"/>
              <a:t>Step 5: Note that the same configurations that you saw in the GUI are available via T-SQL.</a:t>
            </a:r>
          </a:p>
        </p:txBody>
      </p:sp>
    </p:spTree>
    <p:extLst>
      <p:ext uri="{BB962C8B-B14F-4D97-AF65-F5344CB8AC3E}">
        <p14:creationId xmlns:p14="http://schemas.microsoft.com/office/powerpoint/2010/main" val="4105152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2348880"/>
            <a:ext cx="8229600" cy="1143000"/>
          </a:xfrm>
        </p:spPr>
        <p:txBody>
          <a:bodyPr/>
          <a:lstStyle/>
          <a:p>
            <a:r>
              <a:rPr lang="es-EC" dirty="0" smtClean="0"/>
              <a:t>LESSON II</a:t>
            </a:r>
            <a:endParaRPr lang="es-EC" dirty="0"/>
          </a:p>
        </p:txBody>
      </p:sp>
    </p:spTree>
    <p:extLst>
      <p:ext uri="{BB962C8B-B14F-4D97-AF65-F5344CB8AC3E}">
        <p14:creationId xmlns:p14="http://schemas.microsoft.com/office/powerpoint/2010/main" val="1268906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C" dirty="0" err="1" smtClean="0"/>
              <a:t>Introduction</a:t>
            </a:r>
            <a:r>
              <a:rPr lang="es-EC" dirty="0" smtClean="0"/>
              <a:t> </a:t>
            </a:r>
            <a:r>
              <a:rPr lang="es-EC" dirty="0" err="1" smtClean="0"/>
              <a:t>to</a:t>
            </a:r>
            <a:r>
              <a:rPr lang="es-EC" dirty="0" smtClean="0"/>
              <a:t> </a:t>
            </a:r>
            <a:r>
              <a:rPr lang="es-EC" dirty="0" err="1" smtClean="0"/>
              <a:t>planning</a:t>
            </a:r>
            <a:r>
              <a:rPr lang="es-EC" dirty="0" smtClean="0"/>
              <a:t> </a:t>
            </a:r>
            <a:r>
              <a:rPr lang="es-EC" dirty="0" err="1" smtClean="0"/>
              <a:t>services</a:t>
            </a:r>
            <a:r>
              <a:rPr lang="es-EC" dirty="0" smtClean="0"/>
              <a:t> </a:t>
            </a:r>
            <a:r>
              <a:rPr lang="es-EC" dirty="0" err="1" smtClean="0"/>
              <a:t>Resource</a:t>
            </a:r>
            <a:r>
              <a:rPr lang="es-EC" dirty="0" smtClean="0"/>
              <a:t> </a:t>
            </a:r>
            <a:r>
              <a:rPr lang="es-EC" dirty="0" err="1" smtClean="0"/>
              <a:t>Requirements</a:t>
            </a:r>
            <a:endParaRPr lang="es-EC" dirty="0"/>
          </a:p>
        </p:txBody>
      </p:sp>
      <p:sp>
        <p:nvSpPr>
          <p:cNvPr id="3" name="2 Marcador de contenido"/>
          <p:cNvSpPr>
            <a:spLocks noGrp="1"/>
          </p:cNvSpPr>
          <p:nvPr>
            <p:ph idx="1"/>
          </p:nvPr>
        </p:nvSpPr>
        <p:spPr/>
        <p:txBody>
          <a:bodyPr>
            <a:normAutofit fontScale="55000" lnSpcReduction="20000"/>
          </a:bodyPr>
          <a:lstStyle/>
          <a:p>
            <a:pPr marL="0" indent="0" fontAlgn="base">
              <a:spcBef>
                <a:spcPct val="0"/>
              </a:spcBef>
              <a:spcAft>
                <a:spcPct val="60000"/>
              </a:spcAft>
              <a:buNone/>
              <a:defRPr/>
            </a:pPr>
            <a:r>
              <a:rPr lang="en-US" dirty="0"/>
              <a:t>Stress that no magic planning formula exists. And if anyone claims to have one, treat it with caution.</a:t>
            </a:r>
          </a:p>
          <a:p>
            <a:pPr marL="0" indent="0" fontAlgn="base">
              <a:spcBef>
                <a:spcPct val="0"/>
              </a:spcBef>
              <a:spcAft>
                <a:spcPct val="60000"/>
              </a:spcAft>
              <a:buNone/>
              <a:defRPr/>
            </a:pPr>
            <a:endParaRPr lang="en-US" dirty="0"/>
          </a:p>
          <a:p>
            <a:pPr marL="0" indent="0" fontAlgn="base">
              <a:spcBef>
                <a:spcPct val="0"/>
              </a:spcBef>
              <a:spcAft>
                <a:spcPct val="60000"/>
              </a:spcAft>
              <a:buNone/>
              <a:defRPr/>
            </a:pPr>
            <a:r>
              <a:rPr lang="en-US" dirty="0"/>
              <a:t>Mention that case studies can be very helpful as they tend to document hardware and software configurations.</a:t>
            </a:r>
          </a:p>
          <a:p>
            <a:pPr marL="0" indent="0" fontAlgn="base">
              <a:spcBef>
                <a:spcPct val="0"/>
              </a:spcBef>
              <a:spcAft>
                <a:spcPct val="60000"/>
              </a:spcAft>
              <a:buNone/>
              <a:defRPr/>
            </a:pPr>
            <a:endParaRPr lang="en-US" dirty="0"/>
          </a:p>
          <a:p>
            <a:pPr marL="0" indent="0" fontAlgn="base">
              <a:spcBef>
                <a:spcPct val="0"/>
              </a:spcBef>
              <a:spcAft>
                <a:spcPct val="60000"/>
              </a:spcAft>
              <a:buNone/>
              <a:defRPr/>
            </a:pPr>
            <a:r>
              <a:rPr lang="en-US" dirty="0"/>
              <a:t>Stress the need to test for long term requirements, not just for the period where the system is installed.</a:t>
            </a:r>
          </a:p>
          <a:p>
            <a:pPr marL="0" indent="0" fontAlgn="base">
              <a:spcBef>
                <a:spcPct val="0"/>
              </a:spcBef>
              <a:spcAft>
                <a:spcPct val="60000"/>
              </a:spcAft>
              <a:buNone/>
              <a:defRPr/>
            </a:pPr>
            <a:endParaRPr lang="en-US" dirty="0"/>
          </a:p>
          <a:p>
            <a:pPr marL="0" indent="0" fontAlgn="base">
              <a:spcBef>
                <a:spcPct val="0"/>
              </a:spcBef>
              <a:spcAft>
                <a:spcPct val="60000"/>
              </a:spcAft>
              <a:buNone/>
              <a:defRPr/>
            </a:pPr>
            <a:r>
              <a:rPr lang="en-US" b="1" dirty="0"/>
              <a:t>Question:</a:t>
            </a:r>
            <a:r>
              <a:rPr lang="en-US" dirty="0"/>
              <a:t> Why is it important to perform tests for capacity planning?</a:t>
            </a:r>
          </a:p>
          <a:p>
            <a:pPr marL="0" indent="0" fontAlgn="base">
              <a:spcBef>
                <a:spcPct val="0"/>
              </a:spcBef>
              <a:spcAft>
                <a:spcPct val="60000"/>
              </a:spcAft>
              <a:buNone/>
              <a:defRPr/>
            </a:pPr>
            <a:r>
              <a:rPr lang="en-US" b="1" dirty="0"/>
              <a:t>Answer:</a:t>
            </a:r>
            <a:r>
              <a:rPr lang="en-US" dirty="0"/>
              <a:t> Because the usage patterns on database system are very different, which makes it very hard up to impossible to predict the Server Resources needed based, even based on known parameters like database size, user connections and others. </a:t>
            </a:r>
          </a:p>
        </p:txBody>
      </p:sp>
    </p:spTree>
    <p:extLst>
      <p:ext uri="{BB962C8B-B14F-4D97-AF65-F5344CB8AC3E}">
        <p14:creationId xmlns:p14="http://schemas.microsoft.com/office/powerpoint/2010/main" val="1694019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C" dirty="0" err="1" smtClean="0"/>
              <a:t>Discusion</a:t>
            </a:r>
            <a:r>
              <a:rPr lang="es-EC" dirty="0" smtClean="0"/>
              <a:t>, exposición previa a </a:t>
            </a:r>
            <a:r>
              <a:rPr lang="es-EC" dirty="0" err="1" smtClean="0"/>
              <a:t>resource</a:t>
            </a:r>
            <a:r>
              <a:rPr lang="es-EC" dirty="0" smtClean="0"/>
              <a:t> </a:t>
            </a:r>
            <a:r>
              <a:rPr lang="es-EC" dirty="0" err="1" smtClean="0"/>
              <a:t>planning</a:t>
            </a:r>
            <a:endParaRPr lang="es-EC" dirty="0"/>
          </a:p>
        </p:txBody>
      </p:sp>
      <p:sp>
        <p:nvSpPr>
          <p:cNvPr id="3" name="2 Marcador de contenido"/>
          <p:cNvSpPr>
            <a:spLocks noGrp="1"/>
          </p:cNvSpPr>
          <p:nvPr>
            <p:ph idx="1"/>
          </p:nvPr>
        </p:nvSpPr>
        <p:spPr/>
        <p:txBody>
          <a:bodyPr>
            <a:normAutofit fontScale="85000" lnSpcReduction="20000"/>
          </a:bodyPr>
          <a:lstStyle/>
          <a:p>
            <a:r>
              <a:rPr lang="en-AU" baseline="0" noProof="0" dirty="0" smtClean="0"/>
              <a:t>Discuss with the students their previous experiences with planning of new systems.</a:t>
            </a:r>
          </a:p>
          <a:p>
            <a:r>
              <a:rPr lang="en-AU" baseline="0" noProof="0" dirty="0" smtClean="0"/>
              <a:t>Ask them how that aspect of projects is handled within their companies and with new IT systems in general, not only SQL Server.</a:t>
            </a:r>
          </a:p>
          <a:p>
            <a:r>
              <a:rPr lang="en-AU" baseline="0" noProof="0" dirty="0" smtClean="0"/>
              <a:t>Often companies only rely on the predictions provided by the application and database providers. Ask them about their experience doing that.</a:t>
            </a:r>
          </a:p>
          <a:p>
            <a:endParaRPr lang="de-AT" baseline="0" noProof="0" dirty="0" smtClean="0"/>
          </a:p>
          <a:p>
            <a:r>
              <a:rPr lang="en-US" b="1" dirty="0">
                <a:latin typeface="Arial" charset="0"/>
              </a:rPr>
              <a:t>Question: </a:t>
            </a:r>
            <a:r>
              <a:rPr lang="en-US" dirty="0">
                <a:latin typeface="Arial" charset="0"/>
              </a:rPr>
              <a:t>What is your experience with planning of new systems?</a:t>
            </a:r>
            <a:endParaRPr lang="en-AU" dirty="0">
              <a:latin typeface="Arial" charset="0"/>
            </a:endParaRPr>
          </a:p>
          <a:p>
            <a:r>
              <a:rPr lang="en-US" b="1" dirty="0">
                <a:latin typeface="Arial" charset="0"/>
              </a:rPr>
              <a:t>Question: </a:t>
            </a:r>
            <a:r>
              <a:rPr lang="en-US" dirty="0">
                <a:latin typeface="Arial" charset="0"/>
              </a:rPr>
              <a:t>How successful was the planning?</a:t>
            </a:r>
            <a:endParaRPr lang="en-AU" dirty="0">
              <a:latin typeface="Arial" charset="0"/>
            </a:endParaRPr>
          </a:p>
          <a:p>
            <a:endParaRPr lang="es-EC" dirty="0"/>
          </a:p>
        </p:txBody>
      </p:sp>
    </p:spTree>
    <p:extLst>
      <p:ext uri="{BB962C8B-B14F-4D97-AF65-F5344CB8AC3E}">
        <p14:creationId xmlns:p14="http://schemas.microsoft.com/office/powerpoint/2010/main" val="4027561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err="1" smtClean="0"/>
              <a:t>Planning</a:t>
            </a:r>
            <a:r>
              <a:rPr lang="es-EC" dirty="0" smtClean="0"/>
              <a:t> CPU </a:t>
            </a:r>
            <a:r>
              <a:rPr lang="es-EC" dirty="0" err="1" smtClean="0"/>
              <a:t>Requirements</a:t>
            </a:r>
            <a:endParaRPr lang="es-EC" dirty="0"/>
          </a:p>
        </p:txBody>
      </p:sp>
      <p:sp>
        <p:nvSpPr>
          <p:cNvPr id="3" name="2 Marcador de contenido"/>
          <p:cNvSpPr>
            <a:spLocks noGrp="1"/>
          </p:cNvSpPr>
          <p:nvPr>
            <p:ph idx="1"/>
          </p:nvPr>
        </p:nvSpPr>
        <p:spPr/>
        <p:txBody>
          <a:bodyPr>
            <a:normAutofit fontScale="77500" lnSpcReduction="20000"/>
          </a:bodyPr>
          <a:lstStyle/>
          <a:p>
            <a:r>
              <a:rPr lang="en-AU" baseline="0" dirty="0" smtClean="0"/>
              <a:t>Briefly discuss the difference between the typical SMP architecture and the NUMA architecture used in many new systems. In a SMP system all CPUs and the memory are bound to one system bus, which can get a bottleneck when additional CPUs are added. On an NUMA (Non Uniform Memory Access) a small set of CPUs has its own bus with local memory and sometimes its own I/O channels. Such a group is called a NUMA node. Each NUMA node can access the memory of other nodes but the local access is much faster.</a:t>
            </a:r>
          </a:p>
          <a:p>
            <a:endParaRPr lang="en-AU" baseline="0" dirty="0" smtClean="0"/>
          </a:p>
          <a:p>
            <a:r>
              <a:rPr lang="en-AU" baseline="0" dirty="0" smtClean="0"/>
              <a:t>Make it clear that optimal NUMA configuration is highly dependent on the hardware and that BIOS configurations are often necessary.</a:t>
            </a:r>
          </a:p>
        </p:txBody>
      </p:sp>
    </p:spTree>
    <p:extLst>
      <p:ext uri="{BB962C8B-B14F-4D97-AF65-F5344CB8AC3E}">
        <p14:creationId xmlns:p14="http://schemas.microsoft.com/office/powerpoint/2010/main" val="466412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SQL Server </a:t>
            </a:r>
            <a:r>
              <a:rPr lang="es-EC" dirty="0" err="1" smtClean="0"/>
              <a:t>Arquitecture</a:t>
            </a:r>
            <a:endParaRPr lang="es-EC" dirty="0"/>
          </a:p>
        </p:txBody>
      </p:sp>
      <p:sp>
        <p:nvSpPr>
          <p:cNvPr id="3" name="2 Marcador de contenido"/>
          <p:cNvSpPr>
            <a:spLocks noGrp="1"/>
          </p:cNvSpPr>
          <p:nvPr>
            <p:ph idx="1"/>
          </p:nvPr>
        </p:nvSpPr>
        <p:spPr/>
        <p:txBody>
          <a:bodyPr>
            <a:normAutofit fontScale="62500" lnSpcReduction="20000"/>
          </a:bodyPr>
          <a:lstStyle/>
          <a:p>
            <a:r>
              <a:rPr lang="en-US" dirty="0" smtClean="0"/>
              <a:t>Start by asking students about their previous experiences with SQL Server.</a:t>
            </a:r>
          </a:p>
          <a:p>
            <a:endParaRPr lang="en-US" dirty="0" smtClean="0"/>
          </a:p>
          <a:p>
            <a:r>
              <a:rPr lang="en-US" dirty="0" smtClean="0"/>
              <a:t>Stress that SQL Server is positioned as enterprise-ready (and requiring</a:t>
            </a:r>
            <a:r>
              <a:rPr lang="en-US" baseline="0" dirty="0" smtClean="0"/>
              <a:t> high performance, availability, security and scalability) while still aiming for a low total cost of ownership.</a:t>
            </a:r>
          </a:p>
          <a:p>
            <a:endParaRPr lang="en-US" baseline="0" dirty="0" smtClean="0"/>
          </a:p>
          <a:p>
            <a:r>
              <a:rPr lang="en-US" baseline="0" dirty="0" smtClean="0"/>
              <a:t>Mention that SQL Server tooling (both management and development) build on existing Windows knowledge and that most users tend to become familiar with them quite quickly. </a:t>
            </a:r>
          </a:p>
          <a:p>
            <a:endParaRPr lang="en-US" baseline="0" dirty="0" smtClean="0"/>
          </a:p>
          <a:p>
            <a:r>
              <a:rPr lang="en-US" b="1" baseline="0" dirty="0" smtClean="0"/>
              <a:t>Question: Which other database platforms have you worked with?</a:t>
            </a:r>
          </a:p>
          <a:p>
            <a:r>
              <a:rPr lang="en-US" b="1" baseline="0" dirty="0" smtClean="0"/>
              <a:t>Answer: Answers will vary widely but it will be interesting to ask for perceived pros and cons of each environment mentioned. (But do not spend too long on this)</a:t>
            </a:r>
          </a:p>
          <a:p>
            <a:endParaRPr lang="es-EC" dirty="0"/>
          </a:p>
        </p:txBody>
      </p:sp>
    </p:spTree>
    <p:extLst>
      <p:ext uri="{BB962C8B-B14F-4D97-AF65-F5344CB8AC3E}">
        <p14:creationId xmlns:p14="http://schemas.microsoft.com/office/powerpoint/2010/main" val="42910018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err="1" smtClean="0"/>
              <a:t>Planning</a:t>
            </a:r>
            <a:r>
              <a:rPr lang="es-EC" dirty="0" smtClean="0"/>
              <a:t> </a:t>
            </a:r>
            <a:r>
              <a:rPr lang="es-EC" dirty="0" err="1" smtClean="0"/>
              <a:t>Memory</a:t>
            </a:r>
            <a:r>
              <a:rPr lang="es-EC" dirty="0" smtClean="0"/>
              <a:t> </a:t>
            </a:r>
            <a:r>
              <a:rPr lang="es-EC" dirty="0" err="1" smtClean="0"/>
              <a:t>Requirements</a:t>
            </a:r>
            <a:endParaRPr lang="es-EC" dirty="0"/>
          </a:p>
        </p:txBody>
      </p:sp>
      <p:sp>
        <p:nvSpPr>
          <p:cNvPr id="3" name="2 Marcador de contenido"/>
          <p:cNvSpPr>
            <a:spLocks noGrp="1"/>
          </p:cNvSpPr>
          <p:nvPr>
            <p:ph idx="1"/>
          </p:nvPr>
        </p:nvSpPr>
        <p:spPr/>
        <p:txBody>
          <a:bodyPr>
            <a:normAutofit fontScale="62500" lnSpcReduction="20000"/>
          </a:bodyPr>
          <a:lstStyle/>
          <a:p>
            <a:r>
              <a:rPr lang="en-AU" baseline="0" dirty="0" smtClean="0"/>
              <a:t>Planning memory required on a system involves planning for the SQL Server instance but also for other services running on the system.</a:t>
            </a:r>
          </a:p>
          <a:p>
            <a:endParaRPr lang="en-AU" baseline="0" dirty="0" smtClean="0"/>
          </a:p>
          <a:p>
            <a:r>
              <a:rPr lang="en-AU" baseline="0" dirty="0" smtClean="0"/>
              <a:t>Memory allocation is a very complicated topic. The easiest way to predict memory requirements is to use guidelines from application vendors if they exist. Even then, every system that is implemented will no doubt differ from previous systems.</a:t>
            </a:r>
          </a:p>
          <a:p>
            <a:endParaRPr lang="en-AU" baseline="0" dirty="0" smtClean="0"/>
          </a:p>
          <a:p>
            <a:r>
              <a:rPr lang="en-AU" baseline="0" dirty="0" smtClean="0"/>
              <a:t>Stress that a shortage of one resource can appear to be a shortage of another resource.</a:t>
            </a:r>
          </a:p>
          <a:p>
            <a:endParaRPr lang="en-US" baseline="0" dirty="0" smtClean="0"/>
          </a:p>
          <a:p>
            <a:r>
              <a:rPr lang="en-US" b="1" baseline="0" dirty="0" smtClean="0"/>
              <a:t>Question: </a:t>
            </a:r>
            <a:r>
              <a:rPr lang="en-AU" baseline="0" dirty="0" smtClean="0"/>
              <a:t>What are some of the potential symptoms of memory shortage?</a:t>
            </a:r>
          </a:p>
          <a:p>
            <a:r>
              <a:rPr lang="en-US" b="1" baseline="0" dirty="0" smtClean="0"/>
              <a:t>Answer:</a:t>
            </a:r>
            <a:r>
              <a:rPr lang="en-US" baseline="0" dirty="0" smtClean="0"/>
              <a:t> Higher CPU and I/O usage.</a:t>
            </a:r>
          </a:p>
        </p:txBody>
      </p:sp>
    </p:spTree>
    <p:extLst>
      <p:ext uri="{BB962C8B-B14F-4D97-AF65-F5344CB8AC3E}">
        <p14:creationId xmlns:p14="http://schemas.microsoft.com/office/powerpoint/2010/main" val="1387477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err="1" smtClean="0"/>
              <a:t>Planning</a:t>
            </a:r>
            <a:r>
              <a:rPr lang="es-EC" dirty="0" smtClean="0"/>
              <a:t> Network </a:t>
            </a:r>
            <a:r>
              <a:rPr lang="es-EC" dirty="0" err="1" smtClean="0"/>
              <a:t>Requirement</a:t>
            </a:r>
            <a:endParaRPr lang="es-EC" dirty="0"/>
          </a:p>
        </p:txBody>
      </p:sp>
      <p:sp>
        <p:nvSpPr>
          <p:cNvPr id="3" name="2 Marcador de contenido"/>
          <p:cNvSpPr>
            <a:spLocks noGrp="1"/>
          </p:cNvSpPr>
          <p:nvPr>
            <p:ph idx="1"/>
          </p:nvPr>
        </p:nvSpPr>
        <p:spPr/>
        <p:txBody>
          <a:bodyPr>
            <a:normAutofit/>
          </a:bodyPr>
          <a:lstStyle/>
          <a:p>
            <a:r>
              <a:rPr lang="en-AU" sz="1600" dirty="0" smtClean="0"/>
              <a:t>Stress the need to </a:t>
            </a:r>
            <a:r>
              <a:rPr lang="en-AU" sz="1600" baseline="0" dirty="0" smtClean="0"/>
              <a:t>plan for other operations that need the network, not just for basic SQL Server client I/O. Often these operations are forgotten while planning and evaluating new systems. Operations like performing backups to network shares or moving backup devices to backup storages are operations that produce a high network I/O. </a:t>
            </a:r>
          </a:p>
          <a:p>
            <a:endParaRPr lang="en-AU" sz="1600" baseline="0" dirty="0" smtClean="0"/>
          </a:p>
          <a:p>
            <a:r>
              <a:rPr lang="en-AU" sz="1600" baseline="0" dirty="0" smtClean="0"/>
              <a:t>Emphasize that a dedicated network connection for such purposes might be a good choice.</a:t>
            </a:r>
          </a:p>
          <a:p>
            <a:endParaRPr lang="en-AU" sz="1600" baseline="0" dirty="0" smtClean="0"/>
          </a:p>
          <a:p>
            <a:r>
              <a:rPr lang="en-AU" sz="1600" baseline="0" dirty="0" smtClean="0"/>
              <a:t>Mention that some other features like database mirroring or replication might also need dedicated connections to perform as wanted. </a:t>
            </a:r>
          </a:p>
          <a:p>
            <a:endParaRPr lang="en-AU" sz="1600" baseline="0" dirty="0" smtClean="0"/>
          </a:p>
          <a:p>
            <a:r>
              <a:rPr lang="en-AU" sz="1600" baseline="0" dirty="0" smtClean="0"/>
              <a:t>Stress also that most network technologies today work best when lightly loaded and that overall transfer rates quickly drop off as the network load increases.</a:t>
            </a:r>
          </a:p>
          <a:p>
            <a:endParaRPr lang="en-AU" sz="1600" baseline="0" dirty="0" smtClean="0"/>
          </a:p>
          <a:p>
            <a:r>
              <a:rPr lang="en-AU" sz="1600" b="1" baseline="0" dirty="0" smtClean="0"/>
              <a:t>Question</a:t>
            </a:r>
            <a:r>
              <a:rPr lang="en-AU" sz="1600" baseline="0" dirty="0" smtClean="0"/>
              <a:t>: Why might backups interrupt or slow down user workloads?</a:t>
            </a:r>
          </a:p>
          <a:p>
            <a:r>
              <a:rPr lang="en-AU" sz="1600" b="1" baseline="0" dirty="0" smtClean="0"/>
              <a:t>Answer</a:t>
            </a:r>
            <a:r>
              <a:rPr lang="en-AU" sz="1600" baseline="0" dirty="0" smtClean="0"/>
              <a:t>: Database backups often work with large amounts of data. When this is performed across a network, this can present a substantial load on the network.</a:t>
            </a:r>
          </a:p>
        </p:txBody>
      </p:sp>
    </p:spTree>
    <p:extLst>
      <p:ext uri="{BB962C8B-B14F-4D97-AF65-F5344CB8AC3E}">
        <p14:creationId xmlns:p14="http://schemas.microsoft.com/office/powerpoint/2010/main" val="2262919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C" dirty="0" err="1" smtClean="0"/>
              <a:t>Planing</a:t>
            </a:r>
            <a:r>
              <a:rPr lang="es-EC" dirty="0" smtClean="0"/>
              <a:t> Storage and I/O </a:t>
            </a:r>
            <a:r>
              <a:rPr lang="es-EC" dirty="0" err="1" smtClean="0"/>
              <a:t>requirements</a:t>
            </a:r>
            <a:endParaRPr lang="es-EC" dirty="0"/>
          </a:p>
        </p:txBody>
      </p:sp>
      <p:sp>
        <p:nvSpPr>
          <p:cNvPr id="3" name="2 Marcador de contenido"/>
          <p:cNvSpPr>
            <a:spLocks noGrp="1"/>
          </p:cNvSpPr>
          <p:nvPr>
            <p:ph idx="1"/>
          </p:nvPr>
        </p:nvSpPr>
        <p:spPr/>
        <p:txBody>
          <a:bodyPr>
            <a:normAutofit fontScale="40000" lnSpcReduction="20000"/>
          </a:bodyPr>
          <a:lstStyle/>
          <a:p>
            <a:r>
              <a:rPr lang="en-AU" dirty="0" smtClean="0"/>
              <a:t>Spend some time explaining the</a:t>
            </a:r>
            <a:r>
              <a:rPr lang="en-AU" baseline="0" dirty="0" smtClean="0"/>
              <a:t> differences between DAS and SAN based storage. DAS will always be more predictable and will offer often higher performance, albeit with lower manageability.</a:t>
            </a:r>
          </a:p>
          <a:p>
            <a:r>
              <a:rPr lang="en-AU" baseline="0" dirty="0" smtClean="0"/>
              <a:t>Stress that many SAN administrators tend to focus on disk space to the exclusion of performance.</a:t>
            </a:r>
          </a:p>
          <a:p>
            <a:r>
              <a:rPr lang="en-AU" baseline="0" dirty="0" smtClean="0"/>
              <a:t>Explain the students the advantages of the different RAID systems and make clear that the used RAID system chosen not only to get better performance but also provide an additional safety level making RAID 1, 5 and 10 the most used systems. Do not spend too long discussing RAID systems though. Make you that you point students at the reference below that covers RAID Levels and SQL Server.</a:t>
            </a:r>
          </a:p>
          <a:p>
            <a:r>
              <a:rPr lang="en-AU" baseline="0" dirty="0" smtClean="0"/>
              <a:t>Explain that the number of spindles matters more than the disk size as a matter of performance. You can also mention that SSD disks are rapidly changing the I/O landscape for SQL Server systems but they are still not yet broadly used because of the costs involved. What is interesting is to compare the cost for a given performance, rather than the cost for a number of gigabytes. This comparison often leads to the adoption of SSD based technologies.</a:t>
            </a:r>
          </a:p>
          <a:p>
            <a:r>
              <a:rPr lang="en-AU" baseline="0" dirty="0" smtClean="0"/>
              <a:t>Make clear that read cache is almost useless in most cases as SQL Server manages its own caching system and it is very unlikely that SQL Server reads a data page that it wrote after a short period of time. On the other hand SQL Server can strongly benefit from write caches as it fastens write operations a lot. Of course make clear that it is important that these caches survive failures. This may mean the need for battery-backed-up caching controllers.</a:t>
            </a:r>
          </a:p>
          <a:p>
            <a:r>
              <a:rPr lang="en-AU" baseline="0" dirty="0" smtClean="0"/>
              <a:t>Don’t go into deep on the files and file placements of SQL Server itself as this will be discussed in the following modules. </a:t>
            </a:r>
          </a:p>
          <a:p>
            <a:endParaRPr lang="en-AU" baseline="0" dirty="0" smtClean="0"/>
          </a:p>
          <a:p>
            <a:r>
              <a:rPr lang="en-AU" b="1" baseline="0" dirty="0" smtClean="0"/>
              <a:t>Question</a:t>
            </a:r>
            <a:r>
              <a:rPr lang="en-AU" baseline="0" dirty="0" smtClean="0"/>
              <a:t>: Why is it better to spread a database over several disks rather than one large disk?</a:t>
            </a:r>
          </a:p>
          <a:p>
            <a:r>
              <a:rPr lang="en-AU" b="1" baseline="0" dirty="0" smtClean="0"/>
              <a:t>Answer</a:t>
            </a:r>
            <a:r>
              <a:rPr lang="en-AU" baseline="0" dirty="0" smtClean="0"/>
              <a:t>: Because typical disk are not able to fulfil the demand of most SQL Server databases. A typical </a:t>
            </a:r>
            <a:r>
              <a:rPr lang="en-US" dirty="0">
                <a:latin typeface="Arial" charset="0"/>
              </a:rPr>
              <a:t>15K RPM disk for example can only handle about 150 to 180 IOPs, where thousands of IOPs are required on many systems. SSD disks are rapidly changing this situation as many are capable of large numbers of IOPs.</a:t>
            </a:r>
          </a:p>
          <a:p>
            <a:endParaRPr lang="es-EC" dirty="0"/>
          </a:p>
        </p:txBody>
      </p:sp>
    </p:spTree>
    <p:extLst>
      <p:ext uri="{BB962C8B-B14F-4D97-AF65-F5344CB8AC3E}">
        <p14:creationId xmlns:p14="http://schemas.microsoft.com/office/powerpoint/2010/main" val="1017614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3068960"/>
            <a:ext cx="8229600" cy="1143000"/>
          </a:xfrm>
        </p:spPr>
        <p:txBody>
          <a:bodyPr/>
          <a:lstStyle/>
          <a:p>
            <a:r>
              <a:rPr lang="es-EC" dirty="0" smtClean="0"/>
              <a:t>LESSON III</a:t>
            </a:r>
            <a:endParaRPr lang="es-EC" dirty="0"/>
          </a:p>
        </p:txBody>
      </p:sp>
    </p:spTree>
    <p:extLst>
      <p:ext uri="{BB962C8B-B14F-4D97-AF65-F5344CB8AC3E}">
        <p14:creationId xmlns:p14="http://schemas.microsoft.com/office/powerpoint/2010/main" val="18746494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err="1" smtClean="0"/>
              <a:t>Overview</a:t>
            </a:r>
            <a:r>
              <a:rPr lang="es-EC" dirty="0" smtClean="0"/>
              <a:t> of pre </a:t>
            </a:r>
            <a:r>
              <a:rPr lang="es-EC" dirty="0" err="1" smtClean="0"/>
              <a:t>instalation</a:t>
            </a:r>
            <a:endParaRPr lang="es-EC" dirty="0"/>
          </a:p>
        </p:txBody>
      </p:sp>
      <p:sp>
        <p:nvSpPr>
          <p:cNvPr id="3" name="2 Marcador de contenido"/>
          <p:cNvSpPr>
            <a:spLocks noGrp="1"/>
          </p:cNvSpPr>
          <p:nvPr>
            <p:ph idx="1"/>
          </p:nvPr>
        </p:nvSpPr>
        <p:spPr/>
        <p:txBody>
          <a:bodyPr>
            <a:normAutofit fontScale="70000" lnSpcReduction="20000"/>
          </a:bodyPr>
          <a:lstStyle/>
          <a:p>
            <a:r>
              <a:rPr lang="en-AU" dirty="0" smtClean="0"/>
              <a:t>Point out that testing should be as near to reality as possible. </a:t>
            </a:r>
            <a:endParaRPr lang="en-AU" baseline="0" dirty="0" smtClean="0"/>
          </a:p>
          <a:p>
            <a:endParaRPr lang="en-AU" baseline="0" dirty="0" smtClean="0"/>
          </a:p>
          <a:p>
            <a:r>
              <a:rPr lang="en-AU" baseline="0" dirty="0" smtClean="0"/>
              <a:t>Mention that it is crucial to check different configurations to find the best options for the system and make clear that time and money in that phase of the process can save a lot of time and money that might be needed to fix a poorly planned and tested environment later.</a:t>
            </a:r>
          </a:p>
          <a:p>
            <a:endParaRPr lang="en-AU" baseline="0" dirty="0" smtClean="0"/>
          </a:p>
          <a:p>
            <a:r>
              <a:rPr lang="en-AU" b="1" baseline="0" dirty="0" smtClean="0"/>
              <a:t>Question:</a:t>
            </a:r>
            <a:r>
              <a:rPr lang="en-AU" baseline="0" dirty="0" smtClean="0"/>
              <a:t> Why is it important to document and archive the tests run on the system?</a:t>
            </a:r>
          </a:p>
          <a:p>
            <a:r>
              <a:rPr lang="en-AU" b="1" baseline="0" dirty="0" smtClean="0"/>
              <a:t>Answer:</a:t>
            </a:r>
            <a:r>
              <a:rPr lang="en-AU" baseline="0" dirty="0" smtClean="0"/>
              <a:t> Beside the use of it in the planning and test phase offers a good reference for later usage, including planning for similar systems or to have reference data for later monitoring of the production system.</a:t>
            </a:r>
            <a:endParaRPr lang="en-AU" baseline="0" dirty="0" smtClean="0"/>
          </a:p>
        </p:txBody>
      </p:sp>
    </p:spTree>
    <p:extLst>
      <p:ext uri="{BB962C8B-B14F-4D97-AF65-F5344CB8AC3E}">
        <p14:creationId xmlns:p14="http://schemas.microsoft.com/office/powerpoint/2010/main" val="783721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C" dirty="0" err="1" smtClean="0"/>
              <a:t>Perform</a:t>
            </a:r>
            <a:r>
              <a:rPr lang="es-EC" dirty="0" smtClean="0"/>
              <a:t> pre-</a:t>
            </a:r>
            <a:r>
              <a:rPr lang="es-EC" dirty="0" err="1" smtClean="0"/>
              <a:t>checks</a:t>
            </a:r>
            <a:r>
              <a:rPr lang="es-EC" dirty="0" smtClean="0"/>
              <a:t> of I/O </a:t>
            </a:r>
            <a:r>
              <a:rPr lang="es-EC" dirty="0" err="1" smtClean="0"/>
              <a:t>subsystems</a:t>
            </a:r>
            <a:endParaRPr lang="es-EC" dirty="0"/>
          </a:p>
        </p:txBody>
      </p:sp>
      <p:sp>
        <p:nvSpPr>
          <p:cNvPr id="3" name="2 Marcador de contenido"/>
          <p:cNvSpPr>
            <a:spLocks noGrp="1"/>
          </p:cNvSpPr>
          <p:nvPr>
            <p:ph idx="1"/>
          </p:nvPr>
        </p:nvSpPr>
        <p:spPr/>
        <p:txBody>
          <a:bodyPr>
            <a:normAutofit fontScale="47500" lnSpcReduction="20000"/>
          </a:bodyPr>
          <a:lstStyle/>
          <a:p>
            <a:r>
              <a:rPr lang="en-AU" dirty="0" smtClean="0"/>
              <a:t>Point out that SQLIO and SQIOSIM tools are available that makes this possible in an easy way and will be introduced and discussed in the next slides. </a:t>
            </a:r>
          </a:p>
          <a:p>
            <a:endParaRPr lang="en-AU" dirty="0" smtClean="0"/>
          </a:p>
          <a:p>
            <a:r>
              <a:rPr lang="en-AU" dirty="0" smtClean="0"/>
              <a:t>Mention that besides running the tests on files that have similar sizes to the ones that will reside on the production systems, it is also important to run the tests for a long enough time to get valid results. When running the tests only for a short period, the large caches available on many storage systems can make the results look considerably better than reality. </a:t>
            </a:r>
          </a:p>
          <a:p>
            <a:endParaRPr lang="en-AU" dirty="0" smtClean="0"/>
          </a:p>
          <a:p>
            <a:r>
              <a:rPr lang="en-AU" dirty="0" smtClean="0"/>
              <a:t>Note that the I/O pattern stated on the slide is only a general rule of dump and must not meet the real access pattern of the system. The real pattern needs to be evaluated with a test workload. </a:t>
            </a:r>
          </a:p>
          <a:p>
            <a:endParaRPr lang="en-AU" baseline="0" dirty="0" smtClean="0"/>
          </a:p>
          <a:p>
            <a:r>
              <a:rPr lang="en-AU" b="1" baseline="0" dirty="0" smtClean="0"/>
              <a:t>Question</a:t>
            </a:r>
            <a:r>
              <a:rPr lang="en-AU" baseline="0" dirty="0" smtClean="0"/>
              <a:t>: Why is it better to spread a database over several disks compared to one bigger disk?</a:t>
            </a:r>
          </a:p>
          <a:p>
            <a:r>
              <a:rPr lang="en-AU" b="1" baseline="0" dirty="0" smtClean="0"/>
              <a:t>Answer</a:t>
            </a:r>
            <a:r>
              <a:rPr lang="en-AU" baseline="0" dirty="0" smtClean="0"/>
              <a:t>: Because typical disk are not able to fulfil the demand of most SQL Server databases. A typical </a:t>
            </a:r>
            <a:r>
              <a:rPr lang="en-US" dirty="0">
                <a:latin typeface="Arial" charset="0"/>
              </a:rPr>
              <a:t>15K RPM disk for example can only handle about 150 to 180 IOPs, where thousands of IOPs are required on many systems. SSD disk might change this in the future as they are capable of 5,000+ </a:t>
            </a:r>
            <a:r>
              <a:rPr lang="en-US" dirty="0" smtClean="0">
                <a:latin typeface="Arial" charset="0"/>
              </a:rPr>
              <a:t>IOPs</a:t>
            </a:r>
            <a:endParaRPr lang="en-AU" dirty="0" smtClean="0"/>
          </a:p>
        </p:txBody>
      </p:sp>
    </p:spTree>
    <p:extLst>
      <p:ext uri="{BB962C8B-B14F-4D97-AF65-F5344CB8AC3E}">
        <p14:creationId xmlns:p14="http://schemas.microsoft.com/office/powerpoint/2010/main" val="41588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err="1" smtClean="0"/>
              <a:t>Introducing</a:t>
            </a:r>
            <a:r>
              <a:rPr lang="es-EC" dirty="0" smtClean="0"/>
              <a:t> SQLIOSIM</a:t>
            </a:r>
            <a:endParaRPr lang="es-EC" dirty="0"/>
          </a:p>
        </p:txBody>
      </p:sp>
      <p:sp>
        <p:nvSpPr>
          <p:cNvPr id="3" name="2 Marcador de contenido"/>
          <p:cNvSpPr>
            <a:spLocks noGrp="1"/>
          </p:cNvSpPr>
          <p:nvPr>
            <p:ph idx="1"/>
          </p:nvPr>
        </p:nvSpPr>
        <p:spPr/>
        <p:txBody>
          <a:bodyPr>
            <a:normAutofit fontScale="70000" lnSpcReduction="20000"/>
          </a:bodyPr>
          <a:lstStyle/>
          <a:p>
            <a:r>
              <a:rPr lang="en-AU" dirty="0" smtClean="0"/>
              <a:t>Point out that the utility can be downloaded</a:t>
            </a:r>
            <a:r>
              <a:rPr lang="en-AU" baseline="0" dirty="0" smtClean="0"/>
              <a:t> through microsoft.com. It can be run and configured through the GUI but also provides the option to run in command line. </a:t>
            </a:r>
          </a:p>
          <a:p>
            <a:endParaRPr lang="en-AU" baseline="0" dirty="0" smtClean="0"/>
          </a:p>
          <a:p>
            <a:r>
              <a:rPr lang="en-AU" baseline="0" dirty="0" smtClean="0"/>
              <a:t>Mention that it is a stand-alone tool and SQL Server doesn’t need to be installed on the system. Furthermore it is advised to perform this test before installation of SQL Server.</a:t>
            </a:r>
          </a:p>
          <a:p>
            <a:endParaRPr lang="en-AU" baseline="0" dirty="0" smtClean="0"/>
          </a:p>
          <a:p>
            <a:r>
              <a:rPr lang="en-AU" baseline="0" dirty="0" smtClean="0"/>
              <a:t>Emphasize that although the tool provides performance data, its main purpose is to check the functional correctness of the storage. </a:t>
            </a:r>
          </a:p>
          <a:p>
            <a:endParaRPr lang="en-AU" dirty="0" smtClean="0"/>
          </a:p>
          <a:p>
            <a:r>
              <a:rPr lang="en-AU" dirty="0" smtClean="0"/>
              <a:t>Some students might know</a:t>
            </a:r>
            <a:r>
              <a:rPr lang="en-AU" baseline="0" dirty="0" smtClean="0"/>
              <a:t> the </a:t>
            </a:r>
            <a:r>
              <a:rPr lang="en-AU" baseline="0" dirty="0" err="1" smtClean="0"/>
              <a:t>SQLStress</a:t>
            </a:r>
            <a:r>
              <a:rPr lang="en-AU" baseline="0" dirty="0" smtClean="0"/>
              <a:t> utility. Mention that SQLIOSIM is the follow up product to the </a:t>
            </a:r>
            <a:r>
              <a:rPr lang="en-AU" baseline="0" dirty="0" err="1" smtClean="0"/>
              <a:t>SQLStress</a:t>
            </a:r>
            <a:r>
              <a:rPr lang="en-AU" baseline="0" dirty="0" smtClean="0"/>
              <a:t> utility and </a:t>
            </a:r>
            <a:r>
              <a:rPr lang="en-AU" baseline="0" dirty="0" err="1" smtClean="0"/>
              <a:t>SQLStress</a:t>
            </a:r>
            <a:r>
              <a:rPr lang="en-AU" baseline="0" dirty="0" smtClean="0"/>
              <a:t> shouldn’t be used anymore.</a:t>
            </a:r>
            <a:endParaRPr lang="en-AU" dirty="0" smtClean="0"/>
          </a:p>
          <a:p>
            <a:endParaRPr lang="es-EC" dirty="0"/>
          </a:p>
        </p:txBody>
      </p:sp>
    </p:spTree>
    <p:extLst>
      <p:ext uri="{BB962C8B-B14F-4D97-AF65-F5344CB8AC3E}">
        <p14:creationId xmlns:p14="http://schemas.microsoft.com/office/powerpoint/2010/main" val="1752002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err="1" smtClean="0"/>
              <a:t>Introducing</a:t>
            </a:r>
            <a:r>
              <a:rPr lang="es-EC" dirty="0" smtClean="0"/>
              <a:t> IO</a:t>
            </a:r>
            <a:endParaRPr lang="es-EC" dirty="0"/>
          </a:p>
        </p:txBody>
      </p:sp>
      <p:sp>
        <p:nvSpPr>
          <p:cNvPr id="3" name="2 Marcador de contenido"/>
          <p:cNvSpPr>
            <a:spLocks noGrp="1"/>
          </p:cNvSpPr>
          <p:nvPr>
            <p:ph idx="1"/>
          </p:nvPr>
        </p:nvSpPr>
        <p:spPr/>
        <p:txBody>
          <a:bodyPr>
            <a:normAutofit fontScale="47500" lnSpcReduction="20000"/>
          </a:bodyPr>
          <a:lstStyle/>
          <a:p>
            <a:r>
              <a:rPr lang="en-AU" dirty="0" smtClean="0"/>
              <a:t>Point out that the utility can be downloaded through microsoft.com. </a:t>
            </a:r>
          </a:p>
          <a:p>
            <a:endParaRPr lang="en-AU" dirty="0" smtClean="0"/>
          </a:p>
          <a:p>
            <a:r>
              <a:rPr lang="en-AU" dirty="0" smtClean="0"/>
              <a:t>Mention that it is a stand-alone tool and SQL Server doesn’t need to be installed on the system. Furthermore it is advised to perform these tests before installation of SQL Server.</a:t>
            </a:r>
          </a:p>
          <a:p>
            <a:endParaRPr lang="en-AU" dirty="0" smtClean="0"/>
          </a:p>
          <a:p>
            <a:r>
              <a:rPr lang="en-AU" dirty="0" smtClean="0"/>
              <a:t>Emphasize that purpose of this tool is to check different I/O types. In a test environment it will be run as a batch job checking many different I/O types, with different file layouts and different values for outstanding I/O. </a:t>
            </a:r>
          </a:p>
          <a:p>
            <a:endParaRPr lang="en-AU" dirty="0" smtClean="0"/>
          </a:p>
          <a:p>
            <a:r>
              <a:rPr lang="en-AU" dirty="0" smtClean="0"/>
              <a:t>Point out that the tool does not provide typical SQL Server I/O patterns, because SQL Server runs a mix of all these I/O types with different weights, depending on the system. SQLIO only checks one I/O type at a time making the correct interpretation of the results, the most important task. </a:t>
            </a:r>
          </a:p>
          <a:p>
            <a:endParaRPr lang="en-AU" baseline="0" dirty="0" smtClean="0"/>
          </a:p>
          <a:p>
            <a:r>
              <a:rPr lang="en-AU" b="1" baseline="0" dirty="0" smtClean="0"/>
              <a:t>Question</a:t>
            </a:r>
            <a:r>
              <a:rPr lang="en-AU" baseline="0" dirty="0" smtClean="0"/>
              <a:t>: What types of I/O will SQL Server mainly produce against data files of a typical OLTP system?</a:t>
            </a:r>
          </a:p>
          <a:p>
            <a:r>
              <a:rPr lang="en-AU" b="1" baseline="0" dirty="0" smtClean="0"/>
              <a:t>Answer</a:t>
            </a:r>
            <a:r>
              <a:rPr lang="en-AU" baseline="0" dirty="0" smtClean="0"/>
              <a:t>: A big number of small random I/</a:t>
            </a:r>
            <a:r>
              <a:rPr lang="en-AU" baseline="0" dirty="0" err="1" smtClean="0"/>
              <a:t>Os</a:t>
            </a:r>
            <a:r>
              <a:rPr lang="en-AU" baseline="0" dirty="0" smtClean="0"/>
              <a:t>.</a:t>
            </a:r>
          </a:p>
        </p:txBody>
      </p:sp>
    </p:spTree>
    <p:extLst>
      <p:ext uri="{BB962C8B-B14F-4D97-AF65-F5344CB8AC3E}">
        <p14:creationId xmlns:p14="http://schemas.microsoft.com/office/powerpoint/2010/main" val="1908201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Demonstration 3A: Using SQLIOSIM &amp; SQLIO</a:t>
            </a:r>
            <a:endParaRPr lang="es-EC" dirty="0"/>
          </a:p>
        </p:txBody>
      </p:sp>
      <p:sp>
        <p:nvSpPr>
          <p:cNvPr id="3" name="2 Marcador de contenido"/>
          <p:cNvSpPr>
            <a:spLocks noGrp="1"/>
          </p:cNvSpPr>
          <p:nvPr>
            <p:ph idx="1"/>
          </p:nvPr>
        </p:nvSpPr>
        <p:spPr/>
        <p:txBody>
          <a:bodyPr>
            <a:noAutofit/>
          </a:bodyPr>
          <a:lstStyle/>
          <a:p>
            <a:pPr lvl="0"/>
            <a:r>
              <a:rPr lang="en-AU" sz="1100" b="1" dirty="0"/>
              <a:t>High-level Steps</a:t>
            </a:r>
          </a:p>
          <a:p>
            <a:pPr lvl="0"/>
            <a:endParaRPr lang="en-AU" sz="1100" dirty="0"/>
          </a:p>
          <a:p>
            <a:pPr marL="171450" lvl="0" indent="-171450"/>
            <a:r>
              <a:rPr lang="en-AU" sz="1100" dirty="0"/>
              <a:t>If Demonstration 1A was not performed:</a:t>
            </a:r>
          </a:p>
          <a:p>
            <a:pPr marL="342900" lvl="1" indent="-114300" eaLnBrk="0" fontAlgn="base" hangingPunct="0">
              <a:spcBef>
                <a:spcPct val="0"/>
              </a:spcBef>
              <a:spcAft>
                <a:spcPct val="60000"/>
              </a:spcAft>
              <a:buClr>
                <a:srgbClr val="336699"/>
              </a:buClr>
              <a:buFontTx/>
              <a:buChar char="•"/>
              <a:defRPr/>
            </a:pPr>
            <a:r>
              <a:rPr lang="en-AU" sz="1100" dirty="0"/>
              <a:t>Revert the virtual machines as per the instructions in D:\6231B_Labs\Revert.txt.</a:t>
            </a:r>
          </a:p>
          <a:p>
            <a:pPr lvl="1"/>
            <a:r>
              <a:rPr lang="en-AU" sz="1100" dirty="0"/>
              <a:t>In the virtual machine, click Start, click All Programs, click Microsoft SQL Server 2008 R2, click SQL Server Management Studio. In the Connect to Server window, type </a:t>
            </a:r>
            <a:r>
              <a:rPr lang="en-AU" sz="1100" dirty="0" err="1"/>
              <a:t>Proseware</a:t>
            </a:r>
            <a:r>
              <a:rPr lang="en-AU" sz="1100" dirty="0"/>
              <a:t> and click Connect. From the File menu, click Open, click Project/Solution, navigate to D:\6231B_Labs\6231B_02_PRJ\6231B_02_PRJ.ssmssln and click Open.</a:t>
            </a:r>
          </a:p>
          <a:p>
            <a:pPr lvl="1"/>
            <a:r>
              <a:rPr lang="en-AU" sz="1100" dirty="0"/>
              <a:t>Open and execute the 00 – </a:t>
            </a:r>
            <a:r>
              <a:rPr lang="en-AU" sz="1100" dirty="0" err="1"/>
              <a:t>Setup.sql</a:t>
            </a:r>
            <a:r>
              <a:rPr lang="en-AU" sz="1100" dirty="0"/>
              <a:t> script file from within Solution Explorer.</a:t>
            </a:r>
          </a:p>
          <a:p>
            <a:pPr marL="171450" lvl="0" indent="-171450"/>
            <a:r>
              <a:rPr lang="en-AU" sz="1100" dirty="0"/>
              <a:t>Open the 31 – Demonstration 3A.sql script file.</a:t>
            </a:r>
          </a:p>
          <a:p>
            <a:pPr marL="171450" lvl="0" indent="-171450"/>
            <a:r>
              <a:rPr lang="en-AU" sz="1100" dirty="0"/>
              <a:t>Follow the instructions contained within the comments of the script file.</a:t>
            </a:r>
          </a:p>
          <a:p>
            <a:endParaRPr lang="en-AU" sz="1100" dirty="0" smtClean="0"/>
          </a:p>
          <a:p>
            <a:pPr marL="0" indent="0" fontAlgn="base">
              <a:spcBef>
                <a:spcPct val="0"/>
              </a:spcBef>
              <a:spcAft>
                <a:spcPct val="60000"/>
              </a:spcAft>
              <a:buNone/>
              <a:defRPr/>
            </a:pPr>
            <a:r>
              <a:rPr lang="en-AU" sz="1100" b="1" dirty="0"/>
              <a:t>Notes for emphasis on specific steps:</a:t>
            </a:r>
          </a:p>
          <a:p>
            <a:r>
              <a:rPr lang="en-AU" sz="1100" dirty="0" smtClean="0"/>
              <a:t>Step 3a: Note that two versions of </a:t>
            </a:r>
            <a:r>
              <a:rPr lang="en-AU" sz="1100" dirty="0" err="1" smtClean="0"/>
              <a:t>SQLIOSim</a:t>
            </a:r>
            <a:r>
              <a:rPr lang="en-AU" sz="1100" dirty="0" smtClean="0"/>
              <a:t> are supplied: a command line version and a GUI version. </a:t>
            </a:r>
          </a:p>
          <a:p>
            <a:r>
              <a:rPr lang="en-AU" sz="1100" dirty="0" smtClean="0"/>
              <a:t>Step 3h: While waiting, note the operations displayed in the User column.</a:t>
            </a:r>
          </a:p>
          <a:p>
            <a:r>
              <a:rPr lang="en-AU" sz="1100" dirty="0" smtClean="0"/>
              <a:t>Step 3l: Locate the final summary for file D:\sqliosim.mdx and note the average IO duration, the number of times that IO was throttled and the number of times that IO requests were blocked.</a:t>
            </a:r>
          </a:p>
          <a:p>
            <a:r>
              <a:rPr lang="en-AU" sz="1100" dirty="0" smtClean="0"/>
              <a:t>Step 3m: Locate the final summary for file L:\sqliosim.ldx and note the average IO duration, the number of times that IO was throttled and the number of times that IO requests were blocked.</a:t>
            </a:r>
          </a:p>
          <a:p>
            <a:r>
              <a:rPr lang="en-AU" sz="1100" dirty="0" smtClean="0"/>
              <a:t>Step 4b: Note that</a:t>
            </a:r>
            <a:r>
              <a:rPr lang="en-AU" sz="1100" baseline="0" dirty="0" smtClean="0"/>
              <a:t> the </a:t>
            </a:r>
            <a:r>
              <a:rPr lang="en-AU" sz="1100" dirty="0" smtClean="0"/>
              <a:t>file param.txt lists the drives to be tested. </a:t>
            </a:r>
          </a:p>
          <a:p>
            <a:r>
              <a:rPr lang="en-AU" sz="1100" dirty="0" smtClean="0"/>
              <a:t>Step</a:t>
            </a:r>
            <a:r>
              <a:rPr lang="en-AU" sz="1100" baseline="0" dirty="0" smtClean="0"/>
              <a:t> 4g: </a:t>
            </a:r>
            <a:r>
              <a:rPr lang="en-AU" sz="1100" dirty="0" smtClean="0"/>
              <a:t> Note that you have chosen to test 8K random reads for up to 60 seconds and have requested the collection of latency statistics, with the drive to be tested as defined in the param.txt file.</a:t>
            </a:r>
          </a:p>
          <a:p>
            <a:r>
              <a:rPr lang="en-AU" sz="1100" dirty="0" smtClean="0"/>
              <a:t>Step 4h: Look through the output of the command, note the values returned for IOs/sec and MBs/sec. These values are commonly referred to as IOPS and throughput. Note the minimum, maximum and average latency.</a:t>
            </a:r>
          </a:p>
          <a:p>
            <a:r>
              <a:rPr lang="en-AU" sz="1100" dirty="0" smtClean="0"/>
              <a:t>Step 5a: Note the examples and descriptions of the available parameters for SQLIO. </a:t>
            </a:r>
          </a:p>
          <a:p>
            <a:endParaRPr lang="es-EC" sz="1100" dirty="0"/>
          </a:p>
        </p:txBody>
      </p:sp>
    </p:spTree>
    <p:extLst>
      <p:ext uri="{BB962C8B-B14F-4D97-AF65-F5344CB8AC3E}">
        <p14:creationId xmlns:p14="http://schemas.microsoft.com/office/powerpoint/2010/main" val="6146191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LAB 2</a:t>
            </a:r>
            <a:endParaRPr lang="es-EC" dirty="0"/>
          </a:p>
        </p:txBody>
      </p:sp>
      <p:sp>
        <p:nvSpPr>
          <p:cNvPr id="3" name="2 Marcador de contenido"/>
          <p:cNvSpPr>
            <a:spLocks noGrp="1"/>
          </p:cNvSpPr>
          <p:nvPr>
            <p:ph idx="1"/>
          </p:nvPr>
        </p:nvSpPr>
        <p:spPr/>
        <p:txBody>
          <a:bodyPr>
            <a:normAutofit fontScale="85000" lnSpcReduction="10000"/>
          </a:bodyPr>
          <a:lstStyle/>
          <a:p>
            <a:r>
              <a:rPr lang="es-EC" dirty="0" err="1" smtClean="0"/>
              <a:t>Lab</a:t>
            </a:r>
            <a:r>
              <a:rPr lang="es-EC" dirty="0" smtClean="0"/>
              <a:t> </a:t>
            </a:r>
            <a:r>
              <a:rPr lang="es-EC" dirty="0" err="1" smtClean="0"/>
              <a:t>review</a:t>
            </a:r>
            <a:endParaRPr lang="es-EC" dirty="0" smtClean="0"/>
          </a:p>
          <a:p>
            <a:r>
              <a:rPr lang="en-US" b="1" dirty="0" smtClean="0"/>
              <a:t>Question: </a:t>
            </a:r>
            <a:r>
              <a:rPr lang="en-US" dirty="0" smtClean="0"/>
              <a:t>Why is running </a:t>
            </a:r>
            <a:r>
              <a:rPr lang="en-US" dirty="0" err="1" smtClean="0"/>
              <a:t>SQLIOSim</a:t>
            </a:r>
            <a:r>
              <a:rPr lang="en-US" dirty="0" smtClean="0"/>
              <a:t> on the VM difficult?</a:t>
            </a:r>
          </a:p>
          <a:p>
            <a:r>
              <a:rPr lang="en-US" b="1" dirty="0" smtClean="0"/>
              <a:t>Answer:</a:t>
            </a:r>
            <a:r>
              <a:rPr lang="en-US" dirty="0" smtClean="0"/>
              <a:t> Because</a:t>
            </a:r>
            <a:r>
              <a:rPr lang="en-US" baseline="0" dirty="0" smtClean="0"/>
              <a:t> the VM has a virtualized I/O subsystem that is not capable of typical I/O performance levels.</a:t>
            </a:r>
          </a:p>
          <a:p>
            <a:endParaRPr lang="en-US" dirty="0" smtClean="0"/>
          </a:p>
          <a:p>
            <a:r>
              <a:rPr lang="en-US" b="1" dirty="0" smtClean="0"/>
              <a:t>Question:</a:t>
            </a:r>
            <a:r>
              <a:rPr lang="en-US" baseline="0" dirty="0" smtClean="0"/>
              <a:t> </a:t>
            </a:r>
            <a:r>
              <a:rPr lang="en-US" dirty="0" smtClean="0"/>
              <a:t>Should you use SQLIOSIM or SQLIO to test the performance of a system with 8KB random reads?</a:t>
            </a:r>
          </a:p>
          <a:p>
            <a:pPr>
              <a:lnSpc>
                <a:spcPct val="90000"/>
              </a:lnSpc>
            </a:pPr>
            <a:r>
              <a:rPr lang="en-US" b="1" baseline="0" dirty="0" smtClean="0"/>
              <a:t>Answer: </a:t>
            </a:r>
            <a:r>
              <a:rPr lang="en-US" b="0" baseline="0" dirty="0" smtClean="0"/>
              <a:t>SQLIO</a:t>
            </a:r>
          </a:p>
          <a:p>
            <a:endParaRPr lang="es-EC" dirty="0"/>
          </a:p>
        </p:txBody>
      </p:sp>
    </p:spTree>
    <p:extLst>
      <p:ext uri="{BB962C8B-B14F-4D97-AF65-F5344CB8AC3E}">
        <p14:creationId xmlns:p14="http://schemas.microsoft.com/office/powerpoint/2010/main" val="21902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SQL Server </a:t>
            </a:r>
            <a:r>
              <a:rPr lang="es-EC" dirty="0" err="1" smtClean="0"/>
              <a:t>Components</a:t>
            </a:r>
            <a:endParaRPr lang="es-EC" dirty="0"/>
          </a:p>
        </p:txBody>
      </p:sp>
      <p:sp>
        <p:nvSpPr>
          <p:cNvPr id="3" name="2 Marcador de contenido"/>
          <p:cNvSpPr>
            <a:spLocks noGrp="1"/>
          </p:cNvSpPr>
          <p:nvPr>
            <p:ph idx="1"/>
          </p:nvPr>
        </p:nvSpPr>
        <p:spPr/>
        <p:txBody>
          <a:bodyPr>
            <a:normAutofit fontScale="47500" lnSpcReduction="20000"/>
          </a:bodyPr>
          <a:lstStyle/>
          <a:p>
            <a:r>
              <a:rPr lang="en-US" dirty="0" smtClean="0"/>
              <a:t>Stress that SQL Server is a very good relational database engine but that it is much more than that.</a:t>
            </a:r>
            <a:r>
              <a:rPr lang="en-US" baseline="0" dirty="0" smtClean="0"/>
              <a:t> </a:t>
            </a:r>
          </a:p>
          <a:p>
            <a:endParaRPr lang="en-US" baseline="0" dirty="0" smtClean="0"/>
          </a:p>
          <a:p>
            <a:r>
              <a:rPr lang="en-US" baseline="0" dirty="0" smtClean="0"/>
              <a:t>SQL Server is a platform comprising many components.</a:t>
            </a:r>
          </a:p>
          <a:p>
            <a:endParaRPr lang="en-US" baseline="0" dirty="0" smtClean="0"/>
          </a:p>
          <a:p>
            <a:r>
              <a:rPr lang="en-US" baseline="0" dirty="0" smtClean="0"/>
              <a:t>Step through each of the components, asking students if they know what the component does.</a:t>
            </a:r>
          </a:p>
          <a:p>
            <a:endParaRPr lang="en-US" baseline="0" dirty="0" smtClean="0"/>
          </a:p>
          <a:p>
            <a:r>
              <a:rPr lang="en-US" baseline="0" dirty="0" smtClean="0"/>
              <a:t>Database Engine – relational database engine based on SQL language</a:t>
            </a:r>
          </a:p>
          <a:p>
            <a:r>
              <a:rPr lang="en-US" baseline="0" dirty="0" smtClean="0"/>
              <a:t>Analysis Services – Online Analytical Processing (OLAP) engine – works with cubes (</a:t>
            </a:r>
            <a:r>
              <a:rPr lang="en-US" baseline="0" dirty="0" err="1" smtClean="0"/>
              <a:t>hypercubes</a:t>
            </a:r>
            <a:r>
              <a:rPr lang="en-US" baseline="0" dirty="0" smtClean="0"/>
              <a:t>)</a:t>
            </a:r>
          </a:p>
          <a:p>
            <a:r>
              <a:rPr lang="en-US" baseline="0" dirty="0" smtClean="0"/>
              <a:t>Integration Services – used to orchestrate the movement of data between SQL Server components and external systems (in both directions)</a:t>
            </a:r>
          </a:p>
          <a:p>
            <a:r>
              <a:rPr lang="en-US" baseline="0" dirty="0" smtClean="0"/>
              <a:t>Reporting Services – reporting engine based on web services and web portal</a:t>
            </a:r>
          </a:p>
          <a:p>
            <a:r>
              <a:rPr lang="en-US" baseline="0" dirty="0" smtClean="0"/>
              <a:t>Master Data Services – tooling and engine for managing master or reference data</a:t>
            </a:r>
          </a:p>
          <a:p>
            <a:pPr marL="0" indent="0" fontAlgn="base">
              <a:spcBef>
                <a:spcPct val="0"/>
              </a:spcBef>
              <a:spcAft>
                <a:spcPct val="60000"/>
              </a:spcAft>
              <a:buNone/>
              <a:defRPr/>
            </a:pPr>
            <a:r>
              <a:rPr lang="en-US" dirty="0" err="1"/>
              <a:t>StreamInsight</a:t>
            </a:r>
            <a:r>
              <a:rPr lang="en-US" dirty="0"/>
              <a:t> – platform for building applications to process high speed events</a:t>
            </a:r>
          </a:p>
          <a:p>
            <a:r>
              <a:rPr lang="en-US" baseline="0" dirty="0" smtClean="0"/>
              <a:t>Data Mining – tooling and engine for deriving knowledge and insights from either OLAP data or relational data. Mine historical data for new insights.</a:t>
            </a:r>
          </a:p>
          <a:p>
            <a:r>
              <a:rPr lang="en-US" baseline="0" dirty="0" smtClean="0"/>
              <a:t>Full-Text Search – allows building sophisticated search options into applications</a:t>
            </a:r>
          </a:p>
          <a:p>
            <a:r>
              <a:rPr lang="en-US" baseline="0" dirty="0" err="1" smtClean="0"/>
              <a:t>PowerPivot</a:t>
            </a:r>
            <a:r>
              <a:rPr lang="en-US" baseline="0" dirty="0" smtClean="0"/>
              <a:t> – allows analysis of large volumes of data from different locations quickly</a:t>
            </a:r>
          </a:p>
          <a:p>
            <a:r>
              <a:rPr lang="en-US" baseline="0" dirty="0" smtClean="0"/>
              <a:t>Replication – allows moving data between servers to suit data distribution needs</a:t>
            </a:r>
          </a:p>
        </p:txBody>
      </p:sp>
    </p:spTree>
    <p:extLst>
      <p:ext uri="{BB962C8B-B14F-4D97-AF65-F5344CB8AC3E}">
        <p14:creationId xmlns:p14="http://schemas.microsoft.com/office/powerpoint/2010/main" val="3657529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SQL Server </a:t>
            </a:r>
            <a:r>
              <a:rPr lang="es-EC" dirty="0" err="1" smtClean="0"/>
              <a:t>Instances</a:t>
            </a:r>
            <a:endParaRPr lang="es-EC" dirty="0"/>
          </a:p>
        </p:txBody>
      </p:sp>
      <p:sp>
        <p:nvSpPr>
          <p:cNvPr id="3" name="2 Marcador de contenido"/>
          <p:cNvSpPr>
            <a:spLocks noGrp="1"/>
          </p:cNvSpPr>
          <p:nvPr>
            <p:ph idx="1"/>
          </p:nvPr>
        </p:nvSpPr>
        <p:spPr/>
        <p:txBody>
          <a:bodyPr>
            <a:normAutofit fontScale="47500" lnSpcReduction="20000"/>
          </a:bodyPr>
          <a:lstStyle/>
          <a:p>
            <a:r>
              <a:rPr lang="en-AU" dirty="0" smtClean="0"/>
              <a:t>It is sometimes desirable</a:t>
            </a:r>
            <a:r>
              <a:rPr lang="en-AU" baseline="0" dirty="0" smtClean="0"/>
              <a:t> to install more than a single instance of a SQL Server component on a single server.</a:t>
            </a:r>
          </a:p>
          <a:p>
            <a:endParaRPr lang="en-AU" baseline="0" dirty="0" smtClean="0"/>
          </a:p>
          <a:p>
            <a:r>
              <a:rPr lang="en-AU" baseline="0" dirty="0" smtClean="0"/>
              <a:t>Stress that not all components of SQL Server are instance aware. A particular exception (at present) is Integration Services. Note however that it has been announced that in the next version of SQL Server, Integration Services will become instance aware.</a:t>
            </a:r>
          </a:p>
          <a:p>
            <a:endParaRPr lang="en-AU" baseline="0" dirty="0" smtClean="0"/>
          </a:p>
          <a:p>
            <a:r>
              <a:rPr lang="en-AU" dirty="0" smtClean="0"/>
              <a:t>Multiple</a:t>
            </a:r>
            <a:r>
              <a:rPr lang="en-AU" baseline="0" dirty="0" smtClean="0"/>
              <a:t> instances can be used when different administrative structures need to be in place for multiple databases or when performance of particular databases needs to be isolated.</a:t>
            </a:r>
          </a:p>
          <a:p>
            <a:endParaRPr lang="en-AU" baseline="0" dirty="0" smtClean="0"/>
          </a:p>
          <a:p>
            <a:r>
              <a:rPr lang="en-AU" baseline="0" dirty="0" smtClean="0"/>
              <a:t>Named instances can also assist with upgrades as multiple versions of SQL Server can be installed side by side on a single server.</a:t>
            </a:r>
          </a:p>
          <a:p>
            <a:endParaRPr lang="en-AU" baseline="0" dirty="0" smtClean="0"/>
          </a:p>
          <a:p>
            <a:r>
              <a:rPr lang="en-AU" b="1" baseline="0" dirty="0" smtClean="0"/>
              <a:t>Question: Why might you need to separate databases by service level agreement?</a:t>
            </a:r>
          </a:p>
          <a:p>
            <a:r>
              <a:rPr lang="en-AU" b="1" baseline="0" dirty="0" smtClean="0"/>
              <a:t>Answer: Different database applications might need to meet different service level agreements, particularly in relation to recovery time objectives (RTO) and recovery point objectives (RPO).</a:t>
            </a:r>
          </a:p>
          <a:p>
            <a:endParaRPr lang="en-AU" baseline="0" dirty="0" smtClean="0"/>
          </a:p>
          <a:p>
            <a:pPr marL="0" indent="0" eaLnBrk="0" fontAlgn="base" hangingPunct="0">
              <a:spcBef>
                <a:spcPct val="0"/>
              </a:spcBef>
              <a:spcAft>
                <a:spcPct val="60000"/>
              </a:spcAft>
              <a:buNone/>
              <a:defRPr/>
            </a:pPr>
            <a:r>
              <a:rPr lang="en-AU" dirty="0"/>
              <a:t>Mention that a single "default" instance can be installed and many "named" instances. (Current limit is 50 on most editions)</a:t>
            </a:r>
          </a:p>
          <a:p>
            <a:endParaRPr lang="es-EC" dirty="0"/>
          </a:p>
        </p:txBody>
      </p:sp>
    </p:spTree>
    <p:extLst>
      <p:ext uri="{BB962C8B-B14F-4D97-AF65-F5344CB8AC3E}">
        <p14:creationId xmlns:p14="http://schemas.microsoft.com/office/powerpoint/2010/main" val="2279233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SQL Server </a:t>
            </a:r>
            <a:r>
              <a:rPr lang="es-EC" dirty="0" err="1" smtClean="0"/>
              <a:t>Editions</a:t>
            </a:r>
            <a:endParaRPr lang="es-EC" dirty="0"/>
          </a:p>
        </p:txBody>
      </p:sp>
      <p:sp>
        <p:nvSpPr>
          <p:cNvPr id="3" name="2 Marcador de contenido"/>
          <p:cNvSpPr>
            <a:spLocks noGrp="1"/>
          </p:cNvSpPr>
          <p:nvPr>
            <p:ph idx="1"/>
          </p:nvPr>
        </p:nvSpPr>
        <p:spPr/>
        <p:txBody>
          <a:bodyPr>
            <a:normAutofit fontScale="47500" lnSpcReduction="20000"/>
          </a:bodyPr>
          <a:lstStyle/>
          <a:p>
            <a:r>
              <a:rPr lang="en-AU" dirty="0" smtClean="0"/>
              <a:t>SQL Server</a:t>
            </a:r>
            <a:r>
              <a:rPr lang="en-AU" baseline="0" dirty="0" smtClean="0"/>
              <a:t> is available in a wide variety of editions. Briefly describe each edition:</a:t>
            </a:r>
          </a:p>
          <a:p>
            <a:endParaRPr lang="en-AU" baseline="0" dirty="0" smtClean="0"/>
          </a:p>
          <a:p>
            <a:r>
              <a:rPr lang="en-AU" baseline="0" dirty="0" smtClean="0"/>
              <a:t>Parallel Data Warehouse: Uses massively parallel processing (MPP) to execute queries against vast amounts of data quickly</a:t>
            </a:r>
          </a:p>
          <a:p>
            <a:r>
              <a:rPr lang="en-AU" baseline="0" dirty="0" err="1" smtClean="0"/>
              <a:t>Datacenter</a:t>
            </a:r>
            <a:r>
              <a:rPr lang="en-AU" baseline="0" dirty="0" smtClean="0"/>
              <a:t>: Highest levels of scalability for mission-critical applications</a:t>
            </a:r>
          </a:p>
          <a:p>
            <a:r>
              <a:rPr lang="en-AU" baseline="0" dirty="0" smtClean="0"/>
              <a:t>Enterprise: Highest levels of reliability for demanding workloads</a:t>
            </a:r>
          </a:p>
          <a:p>
            <a:r>
              <a:rPr lang="en-AU" baseline="0" dirty="0" smtClean="0"/>
              <a:t>Standard: Reliable, complete data management and Business Intelligence (BI) platform</a:t>
            </a:r>
          </a:p>
          <a:p>
            <a:r>
              <a:rPr lang="en-AU" baseline="0" dirty="0" smtClean="0"/>
              <a:t>Express: Free edition for lightweight web and small server based applications</a:t>
            </a:r>
          </a:p>
          <a:p>
            <a:r>
              <a:rPr lang="en-AU" baseline="0" dirty="0" smtClean="0"/>
              <a:t>Compact: Free edition for standalone and occasionally connected mobile applications</a:t>
            </a:r>
          </a:p>
          <a:p>
            <a:r>
              <a:rPr lang="en-AU" baseline="0" dirty="0" smtClean="0"/>
              <a:t>Developer: Build, test, and demonstrate all SQL Server functionality</a:t>
            </a:r>
          </a:p>
          <a:p>
            <a:r>
              <a:rPr lang="en-AU" baseline="0" dirty="0" smtClean="0"/>
              <a:t>Workgroup: Run branch applications with secure remote synchronization and management capabilities</a:t>
            </a:r>
          </a:p>
          <a:p>
            <a:r>
              <a:rPr lang="en-AU" baseline="0" dirty="0" smtClean="0"/>
              <a:t>Web: Secure, cost effective, and scalable platform for public web sites and applications</a:t>
            </a:r>
          </a:p>
          <a:p>
            <a:r>
              <a:rPr lang="en-AU" baseline="0" dirty="0" smtClean="0"/>
              <a:t>SQL Azure: Build and extend SQL Server applications to a cloud based platform</a:t>
            </a:r>
          </a:p>
          <a:p>
            <a:endParaRPr lang="en-AU" baseline="0" dirty="0" smtClean="0"/>
          </a:p>
          <a:p>
            <a:r>
              <a:rPr lang="en-AU" b="1" baseline="0" dirty="0" smtClean="0"/>
              <a:t>Question: What would be a good business case example for using a cloud-based service?</a:t>
            </a:r>
          </a:p>
          <a:p>
            <a:r>
              <a:rPr lang="en-AU" b="1" baseline="0" dirty="0" smtClean="0"/>
              <a:t>Answer: </a:t>
            </a:r>
            <a:r>
              <a:rPr lang="en-AU" b="1" baseline="0" dirty="0" err="1" smtClean="0"/>
              <a:t>Startup</a:t>
            </a:r>
            <a:r>
              <a:rPr lang="en-AU" b="1" baseline="0" dirty="0" smtClean="0"/>
              <a:t> companies. (Purchase too many servers and go broke. Purchase too little and go broke).</a:t>
            </a:r>
          </a:p>
        </p:txBody>
      </p:sp>
    </p:spTree>
    <p:extLst>
      <p:ext uri="{BB962C8B-B14F-4D97-AF65-F5344CB8AC3E}">
        <p14:creationId xmlns:p14="http://schemas.microsoft.com/office/powerpoint/2010/main" val="2888482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SQL Server </a:t>
            </a:r>
            <a:r>
              <a:rPr lang="es-EC" dirty="0" err="1" smtClean="0"/>
              <a:t>Versions</a:t>
            </a:r>
            <a:endParaRPr lang="es-EC" dirty="0"/>
          </a:p>
        </p:txBody>
      </p:sp>
      <p:sp>
        <p:nvSpPr>
          <p:cNvPr id="3" name="2 Marcador de contenido"/>
          <p:cNvSpPr>
            <a:spLocks noGrp="1"/>
          </p:cNvSpPr>
          <p:nvPr>
            <p:ph idx="1"/>
          </p:nvPr>
        </p:nvSpPr>
        <p:spPr/>
        <p:txBody>
          <a:bodyPr>
            <a:normAutofit fontScale="70000" lnSpcReduction="20000"/>
          </a:bodyPr>
          <a:lstStyle/>
          <a:p>
            <a:r>
              <a:rPr lang="en-AU" dirty="0" smtClean="0"/>
              <a:t>Students will often ask how long SQL Server has been available. Stress that SQL Server is</a:t>
            </a:r>
            <a:r>
              <a:rPr lang="en-AU" baseline="0" dirty="0" smtClean="0"/>
              <a:t> a platform with a rich history of innovation achieved while maintaining strong levels of stability.</a:t>
            </a:r>
          </a:p>
          <a:p>
            <a:endParaRPr lang="en-AU" baseline="0" dirty="0" smtClean="0"/>
          </a:p>
          <a:p>
            <a:r>
              <a:rPr lang="en-AU" baseline="0" dirty="0" smtClean="0"/>
              <a:t>Versions 1.0 and 1.1 were OS/2 based, later versions were based on Windows NT and its successors such as Windows Server 2000, Windows Server 2003, Windows Server 2008 and Windows Server 2008 R2.</a:t>
            </a:r>
          </a:p>
          <a:p>
            <a:endParaRPr lang="en-AU" baseline="0" dirty="0" smtClean="0"/>
          </a:p>
          <a:p>
            <a:r>
              <a:rPr lang="en-AU" baseline="0" dirty="0" smtClean="0"/>
              <a:t>Mention that even though SQL Server has been available for many years, it is rapidly evolving new capabilities and features.</a:t>
            </a:r>
          </a:p>
          <a:p>
            <a:endParaRPr lang="en-AU" baseline="0" dirty="0" smtClean="0"/>
          </a:p>
          <a:p>
            <a:r>
              <a:rPr lang="en-AU" b="1" baseline="0" dirty="0" smtClean="0"/>
              <a:t>Question: Which versions of SQL Server have you worked with?</a:t>
            </a:r>
          </a:p>
          <a:p>
            <a:r>
              <a:rPr lang="en-AU" b="1" baseline="0" dirty="0" smtClean="0"/>
              <a:t>Answer: Answers will vary by student.</a:t>
            </a:r>
            <a:endParaRPr lang="en-AU" b="1" dirty="0" smtClean="0"/>
          </a:p>
        </p:txBody>
      </p:sp>
    </p:spTree>
    <p:extLst>
      <p:ext uri="{BB962C8B-B14F-4D97-AF65-F5344CB8AC3E}">
        <p14:creationId xmlns:p14="http://schemas.microsoft.com/office/powerpoint/2010/main" val="1654531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2132856"/>
            <a:ext cx="8229600" cy="1143000"/>
          </a:xfrm>
        </p:spPr>
        <p:txBody>
          <a:bodyPr/>
          <a:lstStyle/>
          <a:p>
            <a:r>
              <a:rPr lang="es-EC" dirty="0" smtClean="0"/>
              <a:t>LESSON II</a:t>
            </a:r>
            <a:endParaRPr lang="es-EC" dirty="0"/>
          </a:p>
        </p:txBody>
      </p:sp>
    </p:spTree>
    <p:extLst>
      <p:ext uri="{BB962C8B-B14F-4D97-AF65-F5344CB8AC3E}">
        <p14:creationId xmlns:p14="http://schemas.microsoft.com/office/powerpoint/2010/main" val="10330662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7323</Words>
  <Application>Microsoft Office PowerPoint</Application>
  <PresentationFormat>Presentación en pantalla (4:3)</PresentationFormat>
  <Paragraphs>498</Paragraphs>
  <Slides>49</Slides>
  <Notes>0</Notes>
  <HiddenSlides>0</HiddenSlides>
  <MMClips>0</MMClips>
  <ScaleCrop>false</ScaleCrop>
  <HeadingPairs>
    <vt:vector size="4" baseType="variant">
      <vt:variant>
        <vt:lpstr>Tema</vt:lpstr>
      </vt:variant>
      <vt:variant>
        <vt:i4>1</vt:i4>
      </vt:variant>
      <vt:variant>
        <vt:lpstr>Títulos de diapositiva</vt:lpstr>
      </vt:variant>
      <vt:variant>
        <vt:i4>49</vt:i4>
      </vt:variant>
    </vt:vector>
  </HeadingPairs>
  <TitlesOfParts>
    <vt:vector size="50" baseType="lpstr">
      <vt:lpstr>Tema de Office</vt:lpstr>
      <vt:lpstr>Presentación de PowerPoint</vt:lpstr>
      <vt:lpstr>Objetivos</vt:lpstr>
      <vt:lpstr>Module overview</vt:lpstr>
      <vt:lpstr>SQL Server Arquitecture</vt:lpstr>
      <vt:lpstr>SQL Server Components</vt:lpstr>
      <vt:lpstr>SQL Server Instances</vt:lpstr>
      <vt:lpstr>SQL Server Editions</vt:lpstr>
      <vt:lpstr>SQL Server Versions</vt:lpstr>
      <vt:lpstr>LESSON II</vt:lpstr>
      <vt:lpstr>Connecting from Clients Applications</vt:lpstr>
      <vt:lpstr>Software Layers for Connections</vt:lpstr>
      <vt:lpstr>Demostracion 2A</vt:lpstr>
      <vt:lpstr>Demostracion 2A Contin </vt:lpstr>
      <vt:lpstr>Demostracion 2A Contin 2</vt:lpstr>
      <vt:lpstr>BI Development Studio</vt:lpstr>
      <vt:lpstr>Demonstracion 2B BI Dev Studio</vt:lpstr>
      <vt:lpstr>Books Online</vt:lpstr>
      <vt:lpstr>Demonstration 2C Books Online</vt:lpstr>
      <vt:lpstr>LESSON III</vt:lpstr>
      <vt:lpstr>SQL Server Conf. Manager</vt:lpstr>
      <vt:lpstr>SQL Server Services</vt:lpstr>
      <vt:lpstr>Network Ports and Listeners</vt:lpstr>
      <vt:lpstr>Creating Server aliases</vt:lpstr>
      <vt:lpstr>Other SQL Server Tools</vt:lpstr>
      <vt:lpstr>Demonstration 3A</vt:lpstr>
      <vt:lpstr>Lab Review</vt:lpstr>
      <vt:lpstr>Reviews</vt:lpstr>
      <vt:lpstr>Module 2</vt:lpstr>
      <vt:lpstr>SQL Server Architecture</vt:lpstr>
      <vt:lpstr>CPU Usage by SQL Server</vt:lpstr>
      <vt:lpstr>Paralelismo</vt:lpstr>
      <vt:lpstr>32 bit vs 64 bits</vt:lpstr>
      <vt:lpstr>Overview of SQL Server Memory</vt:lpstr>
      <vt:lpstr>Physical vs. Logical i/o</vt:lpstr>
      <vt:lpstr>Demostracion 1ª CPU and memory configuration</vt:lpstr>
      <vt:lpstr>LESSON II</vt:lpstr>
      <vt:lpstr>Introduction to planning services Resource Requirements</vt:lpstr>
      <vt:lpstr>Discusion, exposición previa a resource planning</vt:lpstr>
      <vt:lpstr>Planning CPU Requirements</vt:lpstr>
      <vt:lpstr>Planning Memory Requirements</vt:lpstr>
      <vt:lpstr>Planning Network Requirement</vt:lpstr>
      <vt:lpstr>Planing Storage and I/O requirements</vt:lpstr>
      <vt:lpstr>LESSON III</vt:lpstr>
      <vt:lpstr>Overview of pre instalation</vt:lpstr>
      <vt:lpstr>Perform pre-checks of I/O subsystems</vt:lpstr>
      <vt:lpstr>Introducing SQLIOSIM</vt:lpstr>
      <vt:lpstr>Introducing IO</vt:lpstr>
      <vt:lpstr>Demonstration 3A: Using SQLIOSIM &amp; SQLIO</vt:lpstr>
      <vt:lpstr>LAB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Xavier Borja Murillo</dc:creator>
  <cp:lastModifiedBy>Xavier Borja Murillo</cp:lastModifiedBy>
  <cp:revision>10</cp:revision>
  <cp:lastPrinted>2015-03-03T20:01:11Z</cp:lastPrinted>
  <dcterms:created xsi:type="dcterms:W3CDTF">2015-03-03T17:17:16Z</dcterms:created>
  <dcterms:modified xsi:type="dcterms:W3CDTF">2015-03-03T20:19:31Z</dcterms:modified>
</cp:coreProperties>
</file>