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6a167442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6a167442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6a167442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6a167442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6a167442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6a167442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6a167442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6a167442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6a167442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6a167442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6a167442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6a167442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85aa3d8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85aa3d8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6a16744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6a16744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6a16744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6a16744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6a167442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6a16744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6a167442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6a167442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6a167442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6a167442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6a16744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6a16744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6a167442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6a167442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6a167442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6a167442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6a167442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6a167442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6a167442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6a167442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6a167442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6a167442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6a167442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6a167442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6a167442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6a167442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6a167442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6a167442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6a167442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6a167442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6a167442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6a167442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6a167442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6a167442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Seminario 1 TDAM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trabajar!!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a:t>Utilizando el constructor de una lista:</a:t>
            </a:r>
            <a:endParaRPr b="1"/>
          </a:p>
          <a:p>
            <a:pPr indent="0" lvl="0" marL="0" rtl="0" algn="l">
              <a:spcBef>
                <a:spcPts val="1200"/>
              </a:spcBef>
              <a:spcAft>
                <a:spcPts val="0"/>
              </a:spcAft>
              <a:buNone/>
            </a:pPr>
            <a:r>
              <a:rPr lang="es"/>
              <a:t>val miLista = List(3) { index -&gt; "Elemento $index" }</a:t>
            </a:r>
            <a:endParaRPr/>
          </a:p>
          <a:p>
            <a:pPr indent="0" lvl="0" marL="0" rtl="0" algn="l">
              <a:spcBef>
                <a:spcPts val="1200"/>
              </a:spcBef>
              <a:spcAft>
                <a:spcPts val="0"/>
              </a:spcAft>
              <a:buNone/>
            </a:pPr>
            <a:r>
              <a:rPr lang="es"/>
              <a:t>val a = List(5) { it + 1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
              <a:t>Declarando una lista inmutable utilizando la palabra clave val:</a:t>
            </a:r>
            <a:endParaRPr b="1"/>
          </a:p>
          <a:p>
            <a:pPr indent="0" lvl="0" marL="0" rtl="0" algn="l">
              <a:spcBef>
                <a:spcPts val="1200"/>
              </a:spcBef>
              <a:spcAft>
                <a:spcPts val="0"/>
              </a:spcAft>
              <a:buNone/>
            </a:pPr>
            <a:r>
              <a:rPr lang="es"/>
              <a:t>val miLista = listOf("manzana", "banana", "cereza")</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
              <a:t>Declarando una lista mutable utilizando la palabra clave var:</a:t>
            </a:r>
            <a:endParaRPr b="1"/>
          </a:p>
          <a:p>
            <a:pPr indent="0" lvl="0" marL="0" rtl="0" algn="l">
              <a:spcBef>
                <a:spcPts val="1200"/>
              </a:spcBef>
              <a:spcAft>
                <a:spcPts val="1200"/>
              </a:spcAft>
              <a:buNone/>
            </a:pPr>
            <a:r>
              <a:rPr lang="es"/>
              <a:t>var miListaMutable = mutableListOf("manzana", "banana", "cereza")</a:t>
            </a:r>
            <a:endParaRPr/>
          </a:p>
        </p:txBody>
      </p:sp>
      <p:pic>
        <p:nvPicPr>
          <p:cNvPr id="115" name="Google Shape;115;p22"/>
          <p:cNvPicPr preferRelativeResize="0"/>
          <p:nvPr/>
        </p:nvPicPr>
        <p:blipFill>
          <a:blip r:embed="rId3">
            <a:alphaModFix/>
          </a:blip>
          <a:stretch>
            <a:fillRect/>
          </a:stretch>
        </p:blipFill>
        <p:spPr>
          <a:xfrm>
            <a:off x="4746673" y="506475"/>
            <a:ext cx="4085626" cy="159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s"/>
              <a:t>La razón por la que la inicialización de elementos se coloca dentro de llaves {} en lugar de paréntesis () en la función List se debe al uso de una lambda (una función anónima) para determinar cómo se deben inicializar los elementos de la lista.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En Kotlin, las llaves {} se utilizan para definir bloques de código, como funciones anónimas o lambdas. En este caso, la lambda se utiliza para especificar cómo se debe inicializar cada elemento de la lista. La lambda toma un parámetro (index en este caso) y utiliza ese parámetro para generar el valor de cada elemento de la lista. Esto permite una personalización completa de cómo se crean los elementos de la lista en función de su posición.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Por lo tanto, al usar {} en lugar de (), estás indicando que deseas proporcionar una lógica personalizada para la inicialización de los elementos de la lista, lo que te permite tener un control más preciso sobre el contenido de la lista.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Otro ejemplo de funciones </a:t>
            </a:r>
            <a:r>
              <a:rPr lang="es"/>
              <a:t>anónimas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val numeros = listOf(1, 2, 3, 4, 5)</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
              <a:t>Utilizando la función filter de List con una función anónima como parámetro</a:t>
            </a:r>
            <a:endParaRPr b="1"/>
          </a:p>
          <a:p>
            <a:pPr indent="0" lvl="0" marL="0" rtl="0" algn="l">
              <a:spcBef>
                <a:spcPts val="1200"/>
              </a:spcBef>
              <a:spcAft>
                <a:spcPts val="0"/>
              </a:spcAft>
              <a:buNone/>
            </a:pPr>
            <a:r>
              <a:rPr lang="es"/>
              <a:t>val numerosPares = numeros.filter { numero -&gt; numero % 2 == 0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
              <a:t>Utilizando la función map de List con una función anónima como parámetro</a:t>
            </a:r>
            <a:endParaRPr b="1"/>
          </a:p>
          <a:p>
            <a:pPr indent="0" lvl="0" marL="0" rtl="0" algn="l">
              <a:spcBef>
                <a:spcPts val="1200"/>
              </a:spcBef>
              <a:spcAft>
                <a:spcPts val="1200"/>
              </a:spcAft>
              <a:buNone/>
            </a:pPr>
            <a:r>
              <a:rPr lang="es"/>
              <a:t>val cuadrados = numeros.map { numero -&gt; numero * numero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284125"/>
            <a:ext cx="8520600" cy="45387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
              <a:t>Si necesitas dos funciones anónimas en Kotlin, puedes pasarlas como argumentos a una función que acepte dos funciones como parámetros. </a:t>
            </a:r>
            <a:endParaRPr/>
          </a:p>
          <a:p>
            <a:pPr indent="0" lvl="0" marL="0" rtl="0" algn="l">
              <a:spcBef>
                <a:spcPts val="1200"/>
              </a:spcBef>
              <a:spcAft>
                <a:spcPts val="0"/>
              </a:spcAft>
              <a:buNone/>
            </a:pPr>
            <a:r>
              <a:rPr b="1" lang="es"/>
              <a:t>Por ejemplo:</a:t>
            </a:r>
            <a:endParaRPr b="1"/>
          </a:p>
          <a:p>
            <a:pPr indent="0" lvl="0" marL="0" rtl="0" algn="l">
              <a:spcBef>
                <a:spcPts val="1200"/>
              </a:spcBef>
              <a:spcAft>
                <a:spcPts val="0"/>
              </a:spcAft>
              <a:buNone/>
            </a:pPr>
            <a:r>
              <a:rPr b="1" lang="es"/>
              <a:t>fun operaciones(num1: </a:t>
            </a:r>
            <a:r>
              <a:rPr b="1" lang="es">
                <a:solidFill>
                  <a:schemeClr val="dk2"/>
                </a:solidFill>
              </a:rPr>
              <a:t>Int</a:t>
            </a:r>
            <a:r>
              <a:rPr b="1" lang="es"/>
              <a:t>, num2: </a:t>
            </a:r>
            <a:r>
              <a:rPr b="1" lang="es">
                <a:solidFill>
                  <a:schemeClr val="dk2"/>
                </a:solidFill>
              </a:rPr>
              <a:t>Int</a:t>
            </a:r>
            <a:r>
              <a:rPr b="1" lang="es"/>
              <a:t>, operacion1: </a:t>
            </a:r>
            <a:r>
              <a:rPr b="1" lang="es"/>
              <a:t>(</a:t>
            </a:r>
            <a:r>
              <a:rPr b="1" lang="es">
                <a:solidFill>
                  <a:schemeClr val="dk2"/>
                </a:solidFill>
              </a:rPr>
              <a:t>Int</a:t>
            </a:r>
            <a:r>
              <a:rPr b="1" lang="es"/>
              <a:t>, </a:t>
            </a:r>
            <a:r>
              <a:rPr b="1" lang="es">
                <a:solidFill>
                  <a:schemeClr val="dk2"/>
                </a:solidFill>
              </a:rPr>
              <a:t>Int</a:t>
            </a:r>
            <a:r>
              <a:rPr b="1" lang="es"/>
              <a:t>) -&gt; Int, operacion2: (</a:t>
            </a:r>
            <a:r>
              <a:rPr b="1" lang="es">
                <a:solidFill>
                  <a:schemeClr val="dk2"/>
                </a:solidFill>
              </a:rPr>
              <a:t>Int</a:t>
            </a:r>
            <a:r>
              <a:rPr b="1" lang="es"/>
              <a:t>, </a:t>
            </a:r>
            <a:r>
              <a:rPr b="1" lang="es">
                <a:solidFill>
                  <a:schemeClr val="dk2"/>
                </a:solidFill>
              </a:rPr>
              <a:t>Int</a:t>
            </a:r>
            <a:r>
              <a:rPr b="1" lang="es"/>
              <a:t>) -&gt; Int): </a:t>
            </a:r>
            <a:r>
              <a:rPr b="1" lang="es">
                <a:solidFill>
                  <a:schemeClr val="dk2"/>
                </a:solidFill>
              </a:rPr>
              <a:t>Int</a:t>
            </a:r>
            <a:r>
              <a:rPr lang="es">
                <a:solidFill>
                  <a:schemeClr val="dk2"/>
                </a:solidFill>
              </a:rPr>
              <a:t> </a:t>
            </a:r>
            <a:r>
              <a:rPr lang="es"/>
              <a:t>{</a:t>
            </a:r>
            <a:endParaRPr/>
          </a:p>
          <a:p>
            <a:pPr indent="0" lvl="0" marL="0" rtl="0" algn="l">
              <a:spcBef>
                <a:spcPts val="1200"/>
              </a:spcBef>
              <a:spcAft>
                <a:spcPts val="0"/>
              </a:spcAft>
              <a:buNone/>
            </a:pPr>
            <a:r>
              <a:rPr lang="es"/>
              <a:t>    val resultado1 = operacion1(num1, num2)</a:t>
            </a:r>
            <a:endParaRPr/>
          </a:p>
          <a:p>
            <a:pPr indent="0" lvl="0" marL="0" rtl="0" algn="l">
              <a:spcBef>
                <a:spcPts val="1200"/>
              </a:spcBef>
              <a:spcAft>
                <a:spcPts val="0"/>
              </a:spcAft>
              <a:buNone/>
            </a:pPr>
            <a:r>
              <a:rPr lang="es"/>
              <a:t>    val resultado2 = operacion2(num1, num2)</a:t>
            </a:r>
            <a:endParaRPr/>
          </a:p>
          <a:p>
            <a:pPr indent="0" lvl="0" marL="0" rtl="0" algn="l">
              <a:spcBef>
                <a:spcPts val="1200"/>
              </a:spcBef>
              <a:spcAft>
                <a:spcPts val="0"/>
              </a:spcAft>
              <a:buNone/>
            </a:pPr>
            <a:r>
              <a:rPr lang="es"/>
              <a:t>    return resultado1 + resultado2</a:t>
            </a:r>
            <a:endParaRPr/>
          </a:p>
          <a:p>
            <a:pPr indent="0" lvl="0" marL="0" rtl="0" algn="l">
              <a:spcBef>
                <a:spcPts val="1200"/>
              </a:spcBef>
              <a:spcAft>
                <a:spcPts val="0"/>
              </a:spcAft>
              <a:buNone/>
            </a:pPr>
            <a:r>
              <a:rPr lang="es"/>
              <a:t>}</a:t>
            </a:r>
            <a:endParaRPr/>
          </a:p>
          <a:p>
            <a:pPr indent="0" lvl="0" marL="0" rtl="0" algn="l">
              <a:spcBef>
                <a:spcPts val="1200"/>
              </a:spcBef>
              <a:spcAft>
                <a:spcPts val="0"/>
              </a:spcAft>
              <a:buNone/>
            </a:pPr>
            <a:r>
              <a:rPr b="1" lang="es"/>
              <a:t>fun main()</a:t>
            </a:r>
            <a:r>
              <a:rPr lang="es"/>
              <a:t> {</a:t>
            </a:r>
            <a:endParaRPr/>
          </a:p>
          <a:p>
            <a:pPr indent="0" lvl="0" marL="0" rtl="0" algn="l">
              <a:spcBef>
                <a:spcPts val="1200"/>
              </a:spcBef>
              <a:spcAft>
                <a:spcPts val="0"/>
              </a:spcAft>
              <a:buNone/>
            </a:pPr>
            <a:r>
              <a:rPr lang="es"/>
              <a:t>    val suma = operaciones(5, 3, { a, b -&gt; a + b }, { a, b -&gt; a + b })</a:t>
            </a:r>
            <a:endParaRPr/>
          </a:p>
          <a:p>
            <a:pPr indent="0" lvl="0" marL="0" rtl="0" algn="l">
              <a:spcBef>
                <a:spcPts val="1200"/>
              </a:spcBef>
              <a:spcAft>
                <a:spcPts val="0"/>
              </a:spcAft>
              <a:buNone/>
            </a:pPr>
            <a:r>
              <a:rPr lang="es"/>
              <a:t>    val resta = operaciones(5, 3, { a, b -&gt; a - b }, { a, b -&gt; a - b })</a:t>
            </a:r>
            <a:endParaRPr/>
          </a:p>
          <a:p>
            <a:pPr indent="0" lvl="0" marL="0" rtl="0" algn="l">
              <a:spcBef>
                <a:spcPts val="1200"/>
              </a:spcBef>
              <a:spcAft>
                <a:spcPts val="0"/>
              </a:spcAft>
              <a:buNone/>
            </a:pPr>
            <a:r>
              <a:rPr lang="es"/>
              <a:t>    println("Suma: $suma")</a:t>
            </a:r>
            <a:endParaRPr/>
          </a:p>
          <a:p>
            <a:pPr indent="0" lvl="0" marL="0" rtl="0" algn="l">
              <a:spcBef>
                <a:spcPts val="1200"/>
              </a:spcBef>
              <a:spcAft>
                <a:spcPts val="0"/>
              </a:spcAft>
              <a:buNone/>
            </a:pPr>
            <a:r>
              <a:rPr lang="es"/>
              <a:t>    println("Resta: $resta")</a:t>
            </a:r>
            <a:endParaRPr/>
          </a:p>
          <a:p>
            <a:pPr indent="0" lvl="0" marL="0" rtl="0" algn="l">
              <a:spcBef>
                <a:spcPts val="1200"/>
              </a:spcBef>
              <a:spcAft>
                <a:spcPts val="1200"/>
              </a:spcAft>
              <a:buNone/>
            </a:pPr>
            <a:r>
              <a:rPr lang="e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 miLista = List(3) { index -&gt; "Elemento $index"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
              <a:t>Esta línea de código crea una lista inmutable (List) en Kotlin con un tamaño fijo de 3 elementos y utiliza una lambda para inicializar cada elemento de la lista.</a:t>
            </a:r>
            <a:endParaRPr/>
          </a:p>
          <a:p>
            <a:pPr indent="0" lvl="0" marL="0" rtl="0" algn="l">
              <a:spcBef>
                <a:spcPts val="1200"/>
              </a:spcBef>
              <a:spcAft>
                <a:spcPts val="0"/>
              </a:spcAft>
              <a:buNone/>
            </a:pPr>
            <a:r>
              <a:rPr lang="es"/>
              <a:t>Aquí está la descomposición de la línea:</a:t>
            </a:r>
            <a:endParaRPr/>
          </a:p>
          <a:p>
            <a:pPr indent="-317182" lvl="0" marL="457200" rtl="0" algn="l">
              <a:spcBef>
                <a:spcPts val="1200"/>
              </a:spcBef>
              <a:spcAft>
                <a:spcPts val="0"/>
              </a:spcAft>
              <a:buSzPct val="100000"/>
              <a:buChar char="-"/>
            </a:pPr>
            <a:r>
              <a:rPr b="1" lang="es"/>
              <a:t>val miLista:</a:t>
            </a:r>
            <a:r>
              <a:rPr lang="es"/>
              <a:t> Esto declara una variable inmutable llamada miLista que almacenará la lista que estamos creando.</a:t>
            </a:r>
            <a:endParaRPr/>
          </a:p>
          <a:p>
            <a:pPr indent="-317182" lvl="0" marL="457200" rtl="0" algn="l">
              <a:spcBef>
                <a:spcPts val="0"/>
              </a:spcBef>
              <a:spcAft>
                <a:spcPts val="0"/>
              </a:spcAft>
              <a:buSzPct val="100000"/>
              <a:buChar char="-"/>
            </a:pPr>
            <a:r>
              <a:rPr b="1" lang="es"/>
              <a:t>List(3)</a:t>
            </a:r>
            <a:r>
              <a:rPr lang="es"/>
              <a:t>: Aquí estamos utilizando el constructor de la clase List para crear una lista con un tamaño de 3 elementos. Esto significa que la lista tendrá espacio para 3 elementos, pero inicialmente estará vacía.</a:t>
            </a:r>
            <a:endParaRPr/>
          </a:p>
          <a:p>
            <a:pPr indent="-317182" lvl="0" marL="457200" rtl="0" algn="l">
              <a:spcBef>
                <a:spcPts val="0"/>
              </a:spcBef>
              <a:spcAft>
                <a:spcPts val="0"/>
              </a:spcAft>
              <a:buSzPct val="100000"/>
              <a:buChar char="-"/>
            </a:pPr>
            <a:r>
              <a:rPr b="1" lang="es"/>
              <a:t>{ index -&gt; "Elemento $index" }:</a:t>
            </a:r>
            <a:r>
              <a:rPr lang="es"/>
              <a:t> Esta parte es una </a:t>
            </a:r>
            <a:r>
              <a:rPr b="1" lang="es">
                <a:solidFill>
                  <a:srgbClr val="5B0F00"/>
                </a:solidFill>
              </a:rPr>
              <a:t>lambda o función anónima.</a:t>
            </a:r>
            <a:r>
              <a:rPr lang="es"/>
              <a:t> La palabra index es un parámetro de la lambda que representa la posición del elemento en la lista (0, 1 o 2 en este caso, ya que tenemos una lista de tamaño 3). La lambda devuelve "Elemento $index", que es una cadena que combina la palabra "Elemento" con el valor de index. Entonces, para cada posición en la lista, la lambda generará un elemento con un valor diferente.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Por lo tanto, después de ejecutar esta línea de código, miLista será una lista inmutable con los siguientes elementos:</a:t>
            </a:r>
            <a:endParaRPr/>
          </a:p>
          <a:p>
            <a:pPr indent="0" lvl="0" marL="0" rtl="0" algn="l">
              <a:spcBef>
                <a:spcPts val="1200"/>
              </a:spcBef>
              <a:spcAft>
                <a:spcPts val="0"/>
              </a:spcAft>
              <a:buNone/>
            </a:pPr>
            <a:r>
              <a:rPr lang="es"/>
              <a:t>"Elemento 0"</a:t>
            </a:r>
            <a:endParaRPr/>
          </a:p>
          <a:p>
            <a:pPr indent="0" lvl="0" marL="0" rtl="0" algn="l">
              <a:spcBef>
                <a:spcPts val="1200"/>
              </a:spcBef>
              <a:spcAft>
                <a:spcPts val="0"/>
              </a:spcAft>
              <a:buNone/>
            </a:pPr>
            <a:r>
              <a:rPr lang="es"/>
              <a:t>"Elemento 1"</a:t>
            </a:r>
            <a:endParaRPr/>
          </a:p>
          <a:p>
            <a:pPr indent="0" lvl="0" marL="0" rtl="0" algn="l">
              <a:spcBef>
                <a:spcPts val="1200"/>
              </a:spcBef>
              <a:spcAft>
                <a:spcPts val="0"/>
              </a:spcAft>
              <a:buNone/>
            </a:pPr>
            <a:r>
              <a:rPr lang="es"/>
              <a:t>"Elemento 2"</a:t>
            </a:r>
            <a:endParaRPr/>
          </a:p>
          <a:p>
            <a:pPr indent="0" lvl="0" marL="0" rtl="0" algn="l">
              <a:spcBef>
                <a:spcPts val="1200"/>
              </a:spcBef>
              <a:spcAft>
                <a:spcPts val="1200"/>
              </a:spcAft>
              <a:buNone/>
            </a:pPr>
            <a:r>
              <a:rPr lang="es"/>
              <a:t>Es una forma concisa de crear una lista con valores específicos basados en una lógica definida en la lambda.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arrayOfNulls</a:t>
            </a:r>
            <a:endParaRPr/>
          </a:p>
        </p:txBody>
      </p:sp>
      <p:sp>
        <p:nvSpPr>
          <p:cNvPr id="150" name="Google Shape;150;p28"/>
          <p:cNvSpPr txBox="1"/>
          <p:nvPr>
            <p:ph idx="1" type="body"/>
          </p:nvPr>
        </p:nvSpPr>
        <p:spPr>
          <a:xfrm>
            <a:off x="311700" y="1152475"/>
            <a:ext cx="48027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s"/>
              <a:t>Utilizando arrayOfNulls para un Array de cadenas (String) con tamaño especificado:</a:t>
            </a:r>
            <a:endParaRPr b="1"/>
          </a:p>
          <a:p>
            <a:pPr indent="0" lvl="0" marL="0" rtl="0" algn="l">
              <a:spcBef>
                <a:spcPts val="1200"/>
              </a:spcBef>
              <a:spcAft>
                <a:spcPts val="0"/>
              </a:spcAft>
              <a:buNone/>
            </a:pPr>
            <a:r>
              <a:rPr lang="es"/>
              <a:t>val miArrayDeNulos = arrayOfNulls&lt;String&gt;(5)</a:t>
            </a:r>
            <a:endParaRPr b="1"/>
          </a:p>
          <a:p>
            <a:pPr indent="0" lvl="0" marL="0" rtl="0" algn="l">
              <a:spcBef>
                <a:spcPts val="1200"/>
              </a:spcBef>
              <a:spcAft>
                <a:spcPts val="0"/>
              </a:spcAft>
              <a:buNone/>
            </a:pPr>
            <a:r>
              <a:rPr b="1" lang="es"/>
              <a:t>Utilizando arrayOfNulls para un Array de enteros (Int) con tamaño especificado:</a:t>
            </a:r>
            <a:endParaRPr b="1"/>
          </a:p>
          <a:p>
            <a:pPr indent="0" lvl="0" marL="0" rtl="0" algn="l">
              <a:spcBef>
                <a:spcPts val="1200"/>
              </a:spcBef>
              <a:spcAft>
                <a:spcPts val="0"/>
              </a:spcAft>
              <a:buNone/>
            </a:pPr>
            <a:r>
              <a:rPr lang="es"/>
              <a:t>val miArrayDeNulosEnteros = arrayOfNulls&lt;Int&gt;(3)</a:t>
            </a:r>
            <a:endParaRPr/>
          </a:p>
          <a:p>
            <a:pPr indent="0" lvl="0" marL="0" rtl="0" algn="l">
              <a:spcBef>
                <a:spcPts val="1200"/>
              </a:spcBef>
              <a:spcAft>
                <a:spcPts val="0"/>
              </a:spcAft>
              <a:buNone/>
            </a:pPr>
            <a:r>
              <a:rPr b="1" lang="es"/>
              <a:t>Utilizando arrayOfNulls para un Array de cualquier tipo (Any) con tamaño especificado:</a:t>
            </a:r>
            <a:endParaRPr b="1"/>
          </a:p>
          <a:p>
            <a:pPr indent="0" lvl="0" marL="0" rtl="0" algn="l">
              <a:spcBef>
                <a:spcPts val="1200"/>
              </a:spcBef>
              <a:spcAft>
                <a:spcPts val="0"/>
              </a:spcAft>
              <a:buNone/>
            </a:pPr>
            <a:r>
              <a:rPr lang="es"/>
              <a:t>val miArrayDeNulosAny = arrayOfNulls&lt;Any&gt;(4)</a:t>
            </a:r>
            <a:endParaRPr b="1"/>
          </a:p>
          <a:p>
            <a:pPr indent="0" lvl="0" marL="0" rtl="0" algn="l">
              <a:spcBef>
                <a:spcPts val="1200"/>
              </a:spcBef>
              <a:spcAft>
                <a:spcPts val="0"/>
              </a:spcAft>
              <a:buNone/>
            </a:pPr>
            <a:r>
              <a:rPr b="1" lang="es"/>
              <a:t>Creando un Array de cadenas (String) e inicializándolo con elementos nulos:</a:t>
            </a:r>
            <a:endParaRPr b="1"/>
          </a:p>
          <a:p>
            <a:pPr indent="0" lvl="0" marL="0" rtl="0" algn="l">
              <a:spcBef>
                <a:spcPts val="1200"/>
              </a:spcBef>
              <a:spcAft>
                <a:spcPts val="1200"/>
              </a:spcAft>
              <a:buNone/>
            </a:pPr>
            <a:r>
              <a:rPr lang="es"/>
              <a:t>val miArrayDeNulos = Array&lt;String?&gt;(5) { null }</a:t>
            </a:r>
            <a:endParaRPr/>
          </a:p>
        </p:txBody>
      </p:sp>
      <p:sp>
        <p:nvSpPr>
          <p:cNvPr id="151" name="Google Shape;151;p28"/>
          <p:cNvSpPr txBox="1"/>
          <p:nvPr>
            <p:ph idx="1" type="body"/>
          </p:nvPr>
        </p:nvSpPr>
        <p:spPr>
          <a:xfrm>
            <a:off x="5056075" y="1152475"/>
            <a:ext cx="37905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s"/>
              <a:t>Creando un Array de enteros (Int) e inicializándolo con elementos nulos:</a:t>
            </a:r>
            <a:endParaRPr b="1"/>
          </a:p>
          <a:p>
            <a:pPr indent="0" lvl="0" marL="0" rtl="0" algn="l">
              <a:spcBef>
                <a:spcPts val="1200"/>
              </a:spcBef>
              <a:spcAft>
                <a:spcPts val="0"/>
              </a:spcAft>
              <a:buNone/>
            </a:pPr>
            <a:r>
              <a:rPr lang="es"/>
              <a:t>val miArrayDeNulosEnteros = Array&lt;Int?&gt;(3) { null }</a:t>
            </a:r>
            <a:endParaRPr b="1"/>
          </a:p>
          <a:p>
            <a:pPr indent="0" lvl="0" marL="0" rtl="0" algn="l">
              <a:spcBef>
                <a:spcPts val="1200"/>
              </a:spcBef>
              <a:spcAft>
                <a:spcPts val="0"/>
              </a:spcAft>
              <a:buNone/>
            </a:pPr>
            <a:r>
              <a:rPr b="1" lang="es"/>
              <a:t>Creando un Array de cualquier tipo (Any) e inicializándolo con elementos nulos:</a:t>
            </a:r>
            <a:endParaRPr b="1"/>
          </a:p>
          <a:p>
            <a:pPr indent="0" lvl="0" marL="0" rtl="0" algn="l">
              <a:spcBef>
                <a:spcPts val="1200"/>
              </a:spcBef>
              <a:spcAft>
                <a:spcPts val="0"/>
              </a:spcAft>
              <a:buNone/>
            </a:pPr>
            <a:r>
              <a:rPr lang="es"/>
              <a:t>val miArrayDeNulosAny = Array&lt;Any?&gt;(4) { null }</a:t>
            </a:r>
            <a:endParaRPr/>
          </a:p>
          <a:p>
            <a:pPr indent="0" lvl="0" marL="0" rtl="0" algn="l">
              <a:spcBef>
                <a:spcPts val="1200"/>
              </a:spcBef>
              <a:spcAft>
                <a:spcPts val="0"/>
              </a:spcAft>
              <a:buNone/>
            </a:pPr>
            <a:r>
              <a:rPr b="1" lang="es"/>
              <a:t>Utilizando el operador null para inicializar un Array de cadenas (String) con elementos nulos:</a:t>
            </a:r>
            <a:endParaRPr b="1"/>
          </a:p>
          <a:p>
            <a:pPr indent="0" lvl="0" marL="0" rtl="0" algn="l">
              <a:spcBef>
                <a:spcPts val="1200"/>
              </a:spcBef>
              <a:spcAft>
                <a:spcPts val="1200"/>
              </a:spcAft>
              <a:buNone/>
            </a:pPr>
            <a:r>
              <a:rPr lang="es"/>
              <a:t>val miArrayDeNulos = arrayOfNulls&lt;String?&gt;(5)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Ejercicio 1. Crea una función que obtenga el número máximo de una lista de números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2. Crea una función que obtenga la sumatoria de una lista de números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Ejercicio 3. Crea una función que dada una distancia en millas calcule su correspondiente en kms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Ejercicio 4. Crea una función que determine si una cadena de texto es un palíndromo.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5. Crea una función que cuenta cuántas veces aparece una letra en un texto.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6. Crea una función que cuenta cuántas veces aparece una subcadena en un texto.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Ejercicio 7. Crea una función que pone en mayúscula la primera letra de cada palabra de un texto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8. Crea una función que sume los dígitos de un número. Ejemplo: sumaDigitos(245) = 2 + 4 + 5 = 11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9. Crea una función que calcule el máximo común divisor de dos números naturales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Explicaciones iniciales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2"/>
          <p:cNvSpPr txBox="1"/>
          <p:nvPr>
            <p:ph idx="1" type="body"/>
          </p:nvPr>
        </p:nvSpPr>
        <p:spPr>
          <a:xfrm>
            <a:off x="233125" y="1152475"/>
            <a:ext cx="87207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Ejercicio 10. Crea una función que calcule el término n-ésimo de la sucesión de Finbonacci. </a:t>
            </a:r>
            <a:endParaRPr/>
          </a:p>
          <a:p>
            <a:pPr indent="0" lvl="0" marL="0" rtl="0" algn="l">
              <a:spcBef>
                <a:spcPts val="1200"/>
              </a:spcBef>
              <a:spcAft>
                <a:spcPts val="0"/>
              </a:spcAft>
              <a:buNone/>
            </a:pPr>
            <a:r>
              <a:rPr lang="es" sz="1295"/>
              <a:t>En matemática, la sucesión de Fibonacci se trata de una serie infinita de números naturales que empieza con un 0 y un 1 y continúa añadiendo números que son la suma de los dos anteriores: 0, 1, 1, 2, 3, 5, 8, 13, 21, 34, 55, 89, 144, 233, 377, 610, 987, 1597…</a:t>
            </a:r>
            <a:endParaRPr sz="1295"/>
          </a:p>
          <a:p>
            <a:pPr indent="0" lvl="0" marL="0" rtl="0" algn="l">
              <a:spcBef>
                <a:spcPts val="1200"/>
              </a:spcBef>
              <a:spcAft>
                <a:spcPts val="0"/>
              </a:spcAft>
              <a:buNone/>
            </a:pPr>
            <a:r>
              <a:t/>
            </a:r>
            <a:endParaRPr/>
          </a:p>
          <a:p>
            <a:pPr indent="0" lvl="0" marL="0" rtl="0" algn="l">
              <a:spcBef>
                <a:spcPts val="1200"/>
              </a:spcBef>
              <a:spcAft>
                <a:spcPts val="0"/>
              </a:spcAft>
              <a:buNone/>
            </a:pPr>
            <a:r>
              <a:rPr lang="es"/>
              <a:t>Ejercicio 11. Crea una función que determine si dos números son primos relativos.</a:t>
            </a:r>
            <a:endParaRPr/>
          </a:p>
          <a:p>
            <a:pPr indent="0" lvl="0" marL="0" rtl="0" algn="l">
              <a:spcBef>
                <a:spcPts val="1200"/>
              </a:spcBef>
              <a:spcAft>
                <a:spcPts val="0"/>
              </a:spcAft>
              <a:buNone/>
            </a:pPr>
            <a:r>
              <a:rPr i="1" lang="es" sz="1174"/>
              <a:t>Se dice que dos números son relativamente primos si su factor común más grande ( FCG ) es 1. Ejemplo 1: Los factores de 20 </a:t>
            </a:r>
            <a:r>
              <a:rPr i="1" lang="es" sz="1174"/>
              <a:t>son 1, 2, 4, 5, 10 y 20. Los factores de 33 son 1, 3, 11, y 33.</a:t>
            </a:r>
            <a:endParaRPr i="1" sz="1174"/>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Ejercicio 12. Crea una función que determine si un número dado es capicúa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13. Crea una función que dada una cadena de texto con formato Emmet devuelva su correspondiente etiqueta HTML, teniendo en cuenta sólo los atributos de clase e id. </a:t>
            </a:r>
            <a:endParaRPr/>
          </a:p>
          <a:p>
            <a:pPr indent="0" lvl="0" marL="0" rtl="0" algn="l">
              <a:spcBef>
                <a:spcPts val="1200"/>
              </a:spcBef>
              <a:spcAft>
                <a:spcPts val="0"/>
              </a:spcAft>
              <a:buNone/>
            </a:pPr>
            <a:r>
              <a:rPr lang="es"/>
              <a:t>Ejemplos:</a:t>
            </a:r>
            <a:endParaRPr sz="1100">
              <a:solidFill>
                <a:srgbClr val="000000"/>
              </a:solidFill>
              <a:latin typeface="Calibri"/>
              <a:ea typeface="Calibri"/>
              <a:cs typeface="Calibri"/>
              <a:sym typeface="Calibri"/>
            </a:endParaRPr>
          </a:p>
          <a:p>
            <a:pPr indent="0" lvl="0" marL="457200" rtl="0" algn="l">
              <a:lnSpc>
                <a:spcPct val="107916"/>
              </a:lnSpc>
              <a:spcBef>
                <a:spcPts val="1200"/>
              </a:spcBef>
              <a:spcAft>
                <a:spcPts val="0"/>
              </a:spcAft>
              <a:buNone/>
            </a:pPr>
            <a:r>
              <a:rPr lang="es" sz="1100">
                <a:solidFill>
                  <a:srgbClr val="000000"/>
                </a:solidFill>
                <a:latin typeface="Calibri"/>
                <a:ea typeface="Calibri"/>
                <a:cs typeface="Calibri"/>
                <a:sym typeface="Calibri"/>
              </a:rPr>
              <a:t>in: a  -&gt; out:   &lt;a&gt;&lt;/a&gt;</a:t>
            </a:r>
            <a:endParaRPr sz="1100">
              <a:solidFill>
                <a:srgbClr val="000000"/>
              </a:solidFill>
              <a:latin typeface="Calibri"/>
              <a:ea typeface="Calibri"/>
              <a:cs typeface="Calibri"/>
              <a:sym typeface="Calibri"/>
            </a:endParaRPr>
          </a:p>
          <a:p>
            <a:pPr indent="0" lvl="0" marL="457200" rtl="0" algn="l">
              <a:lnSpc>
                <a:spcPct val="107916"/>
              </a:lnSpc>
              <a:spcBef>
                <a:spcPts val="800"/>
              </a:spcBef>
              <a:spcAft>
                <a:spcPts val="0"/>
              </a:spcAft>
              <a:buNone/>
            </a:pPr>
            <a:r>
              <a:rPr lang="es" sz="1100">
                <a:solidFill>
                  <a:srgbClr val="000000"/>
                </a:solidFill>
                <a:latin typeface="Calibri"/>
                <a:ea typeface="Calibri"/>
                <a:cs typeface="Calibri"/>
                <a:sym typeface="Calibri"/>
              </a:rPr>
              <a:t>in: div.oferta  -&gt; out: &lt;div class=“oferta”&gt;&lt;/div&gt;</a:t>
            </a:r>
            <a:endParaRPr sz="1100">
              <a:solidFill>
                <a:srgbClr val="000000"/>
              </a:solidFill>
              <a:latin typeface="Calibri"/>
              <a:ea typeface="Calibri"/>
              <a:cs typeface="Calibri"/>
              <a:sym typeface="Calibri"/>
            </a:endParaRPr>
          </a:p>
          <a:p>
            <a:pPr indent="0" lvl="0" marL="457200" rtl="0" algn="l">
              <a:lnSpc>
                <a:spcPct val="107916"/>
              </a:lnSpc>
              <a:spcBef>
                <a:spcPts val="800"/>
              </a:spcBef>
              <a:spcAft>
                <a:spcPts val="0"/>
              </a:spcAft>
              <a:buNone/>
            </a:pPr>
            <a:r>
              <a:rPr lang="es" sz="1100">
                <a:solidFill>
                  <a:srgbClr val="000000"/>
                </a:solidFill>
                <a:latin typeface="Calibri"/>
                <a:ea typeface="Calibri"/>
                <a:cs typeface="Calibri"/>
                <a:sym typeface="Calibri"/>
              </a:rPr>
              <a:t>In: div.coche#VWPolo  -&gt;  out: &lt;div class=“coche” id=“VWPolo”&gt;&lt;/div&gt; </a:t>
            </a:r>
            <a:endParaRPr sz="1100">
              <a:solidFill>
                <a:srgbClr val="000000"/>
              </a:solidFill>
              <a:latin typeface="Calibri"/>
              <a:ea typeface="Calibri"/>
              <a:cs typeface="Calibri"/>
              <a:sym typeface="Calibri"/>
            </a:endParaRPr>
          </a:p>
          <a:p>
            <a:pPr indent="0" lvl="0" marL="0" rtl="0" algn="l">
              <a:spcBef>
                <a:spcPts val="8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Ejercicio 14. Crea una función que dado un número n imprima el siguiente ‘mosaico’ </a:t>
            </a:r>
            <a:endParaRPr/>
          </a:p>
          <a:p>
            <a:pPr indent="0" lvl="0" marL="0" rtl="0" algn="l">
              <a:spcBef>
                <a:spcPts val="1200"/>
              </a:spcBef>
              <a:spcAft>
                <a:spcPts val="0"/>
              </a:spcAft>
              <a:buNone/>
            </a:pPr>
            <a:r>
              <a:rPr lang="es"/>
              <a:t>(para n = 6):</a:t>
            </a:r>
            <a:endParaRPr sz="1100">
              <a:solidFill>
                <a:srgbClr val="000000"/>
              </a:solidFill>
              <a:latin typeface="Calibri"/>
              <a:ea typeface="Calibri"/>
              <a:cs typeface="Calibri"/>
              <a:sym typeface="Calibri"/>
            </a:endParaRPr>
          </a:p>
          <a:p>
            <a:pPr indent="0" lvl="0" marL="0" rtl="0" algn="l">
              <a:lnSpc>
                <a:spcPct val="107916"/>
              </a:lnSpc>
              <a:spcBef>
                <a:spcPts val="1200"/>
              </a:spcBef>
              <a:spcAft>
                <a:spcPts val="0"/>
              </a:spcAft>
              <a:buNone/>
            </a:pPr>
            <a:r>
              <a:rPr lang="es" sz="1100">
                <a:solidFill>
                  <a:srgbClr val="000000"/>
                </a:solidFill>
                <a:latin typeface="Calibri"/>
                <a:ea typeface="Calibri"/>
                <a:cs typeface="Calibri"/>
                <a:sym typeface="Calibri"/>
              </a:rPr>
              <a:t>1</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0"/>
              </a:spcAft>
              <a:buNone/>
            </a:pPr>
            <a:r>
              <a:rPr lang="es" sz="1100">
                <a:solidFill>
                  <a:srgbClr val="000000"/>
                </a:solidFill>
                <a:latin typeface="Calibri"/>
                <a:ea typeface="Calibri"/>
                <a:cs typeface="Calibri"/>
                <a:sym typeface="Calibri"/>
              </a:rPr>
              <a:t>22</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0"/>
              </a:spcAft>
              <a:buNone/>
            </a:pPr>
            <a:r>
              <a:rPr lang="es" sz="1100">
                <a:solidFill>
                  <a:srgbClr val="000000"/>
                </a:solidFill>
                <a:latin typeface="Calibri"/>
                <a:ea typeface="Calibri"/>
                <a:cs typeface="Calibri"/>
                <a:sym typeface="Calibri"/>
              </a:rPr>
              <a:t>333</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0"/>
              </a:spcAft>
              <a:buNone/>
            </a:pPr>
            <a:r>
              <a:rPr lang="es" sz="1100">
                <a:solidFill>
                  <a:srgbClr val="000000"/>
                </a:solidFill>
                <a:latin typeface="Calibri"/>
                <a:ea typeface="Calibri"/>
                <a:cs typeface="Calibri"/>
                <a:sym typeface="Calibri"/>
              </a:rPr>
              <a:t>4444</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0"/>
              </a:spcAft>
              <a:buNone/>
            </a:pPr>
            <a:r>
              <a:rPr lang="es" sz="1100">
                <a:solidFill>
                  <a:srgbClr val="000000"/>
                </a:solidFill>
                <a:latin typeface="Calibri"/>
                <a:ea typeface="Calibri"/>
                <a:cs typeface="Calibri"/>
                <a:sym typeface="Calibri"/>
              </a:rPr>
              <a:t>55555</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0"/>
              </a:spcAft>
              <a:buNone/>
            </a:pPr>
            <a:r>
              <a:rPr lang="es" sz="1100">
                <a:solidFill>
                  <a:srgbClr val="000000"/>
                </a:solidFill>
                <a:latin typeface="Calibri"/>
                <a:ea typeface="Calibri"/>
                <a:cs typeface="Calibri"/>
                <a:sym typeface="Calibri"/>
              </a:rPr>
              <a:t>666666</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0" rtl="0" algn="l">
              <a:spcBef>
                <a:spcPts val="800"/>
              </a:spcBef>
              <a:spcAft>
                <a:spcPts val="0"/>
              </a:spcAft>
              <a:buNone/>
            </a:pPr>
            <a:r>
              <a:rPr lang="es"/>
              <a:t>Ejercicio 15. Crear una función que reciba dos arrays de enteros y devuelva un array de booleanos que determine si los elementos, uno a uno, de ambos arrays son iguales </a:t>
            </a:r>
            <a:endParaRPr sz="110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Ejercicio 20: Crea una función que calcule el factorial de un número.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21: Crea una función que invierta una cadena de texto. Por ejemplo, "hola" debería convertirse en "aloh".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22: Crea una función que, dado un número, devuelva True si es un número perfecto (la suma de sus divisores propios positivos es igual al número), o False en caso contrario.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Ejercicio 23: Crea una función que, dado un número entero, devuelva True si es un número Armstrong (un número que es igual a la suma de sus propios dígitos elevados a una potencia). Por ejemplo, 153 es un número Armstrong porque 1^3 + 5^3 + 3^3 = 153.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Ejercicio 24: Crea una función que encuentre el número más grande en una matriz bidimensional (una lista de listas).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25: Crea una función que encuentre el número más pequeño en una matriz bidimensional (una lista de listas).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26: Crea una función que, dada una lista de palabras, devuelva la palabra más larga.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Ejercicio 27: Crea una función que, dada una lista de palabras, devuelva la palabra más corta.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Ejercicio 28: Crea una función que determine si una cadena de texto contiene solo caracteres alfabéticos (letras) y espacios en blanco.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Ejercicio 29: Crea una función que determine si una cadena de texto es un anagrama de otra cadena. Dos palabras son anagramas si tienen las mismas letras, pero en un orden diferente.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Ejercicio 30: Crea una función que, dado un número entero, devuelva True si es un número triangular (puede representarse como un triángulo equilátero de puntos), o False en caso contrario.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declarar un array</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declarar un array</a:t>
            </a:r>
            <a:endParaRPr/>
          </a:p>
        </p:txBody>
      </p:sp>
      <p:sp>
        <p:nvSpPr>
          <p:cNvPr id="78" name="Google Shape;78;p16"/>
          <p:cNvSpPr txBox="1"/>
          <p:nvPr>
            <p:ph idx="1" type="body"/>
          </p:nvPr>
        </p:nvSpPr>
        <p:spPr>
          <a:xfrm>
            <a:off x="311700" y="1107375"/>
            <a:ext cx="8520600" cy="3708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
              <a:t>Declarando un Array de Strings con tamaño fijo:</a:t>
            </a:r>
            <a:endParaRPr b="1"/>
          </a:p>
          <a:p>
            <a:pPr indent="0" lvl="0" marL="0" rtl="0" algn="l">
              <a:spcBef>
                <a:spcPts val="1200"/>
              </a:spcBef>
              <a:spcAft>
                <a:spcPts val="0"/>
              </a:spcAft>
              <a:buNone/>
            </a:pPr>
            <a:r>
              <a:rPr lang="es"/>
              <a:t>val miArrayDeStrings = Array(5) { "" }</a:t>
            </a:r>
            <a:endParaRPr/>
          </a:p>
          <a:p>
            <a:pPr indent="0" lvl="0" marL="0" rtl="0" algn="l">
              <a:spcBef>
                <a:spcPts val="1200"/>
              </a:spcBef>
              <a:spcAft>
                <a:spcPts val="0"/>
              </a:spcAft>
              <a:buNone/>
            </a:pPr>
            <a:r>
              <a:rPr b="1" lang="es"/>
              <a:t>Declarando un Array de enteros con tamaño fijo:</a:t>
            </a:r>
            <a:endParaRPr b="1"/>
          </a:p>
          <a:p>
            <a:pPr indent="0" lvl="0" marL="0" rtl="0" algn="l">
              <a:spcBef>
                <a:spcPts val="1200"/>
              </a:spcBef>
              <a:spcAft>
                <a:spcPts val="0"/>
              </a:spcAft>
              <a:buNone/>
            </a:pPr>
            <a:r>
              <a:rPr lang="es"/>
              <a:t>val miArrayDeEnteros = Array(5) { 0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
              <a:t>Declarando un Array de cualquier tipo con elementos específicos:</a:t>
            </a:r>
            <a:endParaRPr b="1"/>
          </a:p>
          <a:p>
            <a:pPr indent="0" lvl="0" marL="0" rtl="0" algn="l">
              <a:spcBef>
                <a:spcPts val="1200"/>
              </a:spcBef>
              <a:spcAft>
                <a:spcPts val="0"/>
              </a:spcAft>
              <a:buNone/>
            </a:pPr>
            <a:r>
              <a:rPr lang="es"/>
              <a:t>val miArray = arrayOf("elemento1", "elemento2", "elemento3")</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
              <a:t>Declarando un Array de enteros con elementos específicos:</a:t>
            </a:r>
            <a:endParaRPr b="1"/>
          </a:p>
          <a:p>
            <a:pPr indent="0" lvl="0" marL="0" rtl="0" algn="l">
              <a:spcBef>
                <a:spcPts val="1200"/>
              </a:spcBef>
              <a:spcAft>
                <a:spcPts val="1200"/>
              </a:spcAft>
              <a:buNone/>
            </a:pPr>
            <a:r>
              <a:rPr lang="es"/>
              <a:t>val miArrayDeEnteros = intArrayOf(1, 2, 3, 4, 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3855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a:t>Utilizando intArrayOf() con elementos como argumentos:</a:t>
            </a:r>
            <a:r>
              <a:rPr lang="es"/>
              <a:t>	</a:t>
            </a:r>
            <a:endParaRPr/>
          </a:p>
          <a:p>
            <a:pPr indent="0" lvl="0" marL="0" rtl="0" algn="l">
              <a:spcBef>
                <a:spcPts val="1200"/>
              </a:spcBef>
              <a:spcAft>
                <a:spcPts val="0"/>
              </a:spcAft>
              <a:buNone/>
            </a:pPr>
            <a:r>
              <a:rPr lang="es"/>
              <a:t>val miLista = intArrayOf(1, 2, 3, 4, 5)</a:t>
            </a:r>
            <a:endParaRPr/>
          </a:p>
          <a:p>
            <a:pPr indent="0" lvl="0" marL="0" rtl="0" algn="l">
              <a:spcBef>
                <a:spcPts val="1200"/>
              </a:spcBef>
              <a:spcAft>
                <a:spcPts val="0"/>
              </a:spcAft>
              <a:buNone/>
            </a:pPr>
            <a:r>
              <a:rPr b="1" lang="es"/>
              <a:t>Declarando una lista de enteros inmutable con val: 	</a:t>
            </a:r>
            <a:endParaRPr b="1"/>
          </a:p>
          <a:p>
            <a:pPr indent="0" lvl="0" marL="0" rtl="0" algn="l">
              <a:spcBef>
                <a:spcPts val="1200"/>
              </a:spcBef>
              <a:spcAft>
                <a:spcPts val="0"/>
              </a:spcAft>
              <a:buNone/>
            </a:pPr>
            <a:r>
              <a:rPr lang="es"/>
              <a:t>val miLista = intArrayOf(1, 2, 3, 4, 5)</a:t>
            </a:r>
            <a:endParaRPr/>
          </a:p>
          <a:p>
            <a:pPr indent="0" lvl="0" marL="0" rtl="0" algn="l">
              <a:spcBef>
                <a:spcPts val="1200"/>
              </a:spcBef>
              <a:spcAft>
                <a:spcPts val="0"/>
              </a:spcAft>
              <a:buNone/>
            </a:pPr>
            <a:r>
              <a:rPr b="1" lang="es"/>
              <a:t>Declarando una lista de enteros modificable con var: 	</a:t>
            </a:r>
            <a:endParaRPr b="1"/>
          </a:p>
          <a:p>
            <a:pPr indent="0" lvl="0" marL="0" rtl="0" algn="l">
              <a:spcBef>
                <a:spcPts val="1200"/>
              </a:spcBef>
              <a:spcAft>
                <a:spcPts val="0"/>
              </a:spcAft>
              <a:buNone/>
            </a:pPr>
            <a:r>
              <a:rPr lang="es"/>
              <a:t>var miListaMutable = intArrayOf(1, 2, 3, 4, 5)</a:t>
            </a:r>
            <a:endParaRPr/>
          </a:p>
          <a:p>
            <a:pPr indent="0" lvl="0" marL="0" rtl="0" algn="l">
              <a:spcBef>
                <a:spcPts val="1200"/>
              </a:spcBef>
              <a:spcAft>
                <a:spcPts val="1200"/>
              </a:spcAft>
              <a:buNone/>
            </a:pPr>
            <a:r>
              <a:t/>
            </a:r>
            <a:endParaRPr/>
          </a:p>
        </p:txBody>
      </p:sp>
      <p:sp>
        <p:nvSpPr>
          <p:cNvPr id="85" name="Google Shape;85;p17"/>
          <p:cNvSpPr txBox="1"/>
          <p:nvPr/>
        </p:nvSpPr>
        <p:spPr>
          <a:xfrm>
            <a:off x="4422250" y="1165675"/>
            <a:ext cx="4262100" cy="33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221">
                <a:solidFill>
                  <a:schemeClr val="accent3"/>
                </a:solidFill>
                <a:latin typeface="Proxima Nova"/>
                <a:ea typeface="Proxima Nova"/>
                <a:cs typeface="Proxima Nova"/>
                <a:sym typeface="Proxima Nova"/>
              </a:rPr>
              <a:t>Declarando un IntArray y luego convirtiéndolo en una lista:	</a:t>
            </a:r>
            <a:endParaRPr b="1" sz="2221">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s" sz="1800">
                <a:solidFill>
                  <a:schemeClr val="accent3"/>
                </a:solidFill>
                <a:latin typeface="Proxima Nova"/>
                <a:ea typeface="Proxima Nova"/>
                <a:cs typeface="Proxima Nova"/>
                <a:sym typeface="Proxima Nova"/>
              </a:rPr>
              <a:t>val miArray = intArrayOf(1, 2, 3, 4, 5)</a:t>
            </a:r>
            <a:endParaRPr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s" sz="1800">
                <a:solidFill>
                  <a:schemeClr val="accent3"/>
                </a:solidFill>
                <a:latin typeface="Proxima Nova"/>
                <a:ea typeface="Proxima Nova"/>
                <a:cs typeface="Proxima Nova"/>
                <a:sym typeface="Proxima Nova"/>
              </a:rPr>
              <a:t>val miLista = miArray.toList()</a:t>
            </a:r>
            <a:endParaRPr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4161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sz="2300"/>
              <a:t>Utilizando intArrayOf() para inicializar un IntArray vacío y luego agregando elementos: </a:t>
            </a:r>
            <a:endParaRPr b="1" sz="2300"/>
          </a:p>
          <a:p>
            <a:pPr indent="0" lvl="0" marL="0" rtl="0" algn="l">
              <a:spcBef>
                <a:spcPts val="1200"/>
              </a:spcBef>
              <a:spcAft>
                <a:spcPts val="0"/>
              </a:spcAft>
              <a:buNone/>
            </a:pPr>
            <a:r>
              <a:rPr lang="es"/>
              <a:t>val miListaVacia = IntArray(5)</a:t>
            </a:r>
            <a:endParaRPr/>
          </a:p>
          <a:p>
            <a:pPr indent="0" lvl="0" marL="0" rtl="0" algn="l">
              <a:spcBef>
                <a:spcPts val="1200"/>
              </a:spcBef>
              <a:spcAft>
                <a:spcPts val="0"/>
              </a:spcAft>
              <a:buNone/>
            </a:pPr>
            <a:r>
              <a:rPr lang="es"/>
              <a:t>miListaVacia[0] = 1</a:t>
            </a:r>
            <a:endParaRPr/>
          </a:p>
          <a:p>
            <a:pPr indent="0" lvl="0" marL="0" rtl="0" algn="l">
              <a:spcBef>
                <a:spcPts val="1200"/>
              </a:spcBef>
              <a:spcAft>
                <a:spcPts val="0"/>
              </a:spcAft>
              <a:buNone/>
            </a:pPr>
            <a:r>
              <a:rPr lang="es"/>
              <a:t>miListaVacia[1] = 2</a:t>
            </a:r>
            <a:endParaRPr/>
          </a:p>
          <a:p>
            <a:pPr indent="0" lvl="0" marL="0" rtl="0" algn="l">
              <a:spcBef>
                <a:spcPts val="1200"/>
              </a:spcBef>
              <a:spcAft>
                <a:spcPts val="0"/>
              </a:spcAft>
              <a:buNone/>
            </a:pPr>
            <a:r>
              <a:rPr lang="es"/>
              <a:t>miListaVacia[2] = 3</a:t>
            </a:r>
            <a:endParaRPr/>
          </a:p>
          <a:p>
            <a:pPr indent="0" lvl="0" marL="0" rtl="0" algn="l">
              <a:spcBef>
                <a:spcPts val="1200"/>
              </a:spcBef>
              <a:spcAft>
                <a:spcPts val="0"/>
              </a:spcAft>
              <a:buNone/>
            </a:pPr>
            <a:r>
              <a:rPr lang="es"/>
              <a:t>miListaVacia[3] = 4</a:t>
            </a:r>
            <a:endParaRPr/>
          </a:p>
          <a:p>
            <a:pPr indent="0" lvl="0" marL="0" rtl="0" algn="l">
              <a:spcBef>
                <a:spcPts val="1200"/>
              </a:spcBef>
              <a:spcAft>
                <a:spcPts val="1200"/>
              </a:spcAft>
              <a:buNone/>
            </a:pPr>
            <a:r>
              <a:rPr lang="es"/>
              <a:t>miListaVacia[4] = 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Formas de declarar una lista</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s" sz="2124"/>
              <a:t>Declarando una lista utilizando listOf():</a:t>
            </a:r>
            <a:endParaRPr b="1" sz="2124"/>
          </a:p>
          <a:p>
            <a:pPr indent="0" lvl="0" marL="0" rtl="0" algn="l">
              <a:spcBef>
                <a:spcPts val="1200"/>
              </a:spcBef>
              <a:spcAft>
                <a:spcPts val="0"/>
              </a:spcAft>
              <a:buNone/>
            </a:pPr>
            <a:r>
              <a:rPr lang="es"/>
              <a:t>val miLista = lis</a:t>
            </a:r>
            <a:r>
              <a:rPr lang="es"/>
              <a:t>t</a:t>
            </a:r>
            <a:r>
              <a:rPr lang="es"/>
              <a:t>Of("manzana", "banana", "cereza")</a:t>
            </a:r>
            <a:endParaRPr/>
          </a:p>
          <a:p>
            <a:pPr indent="0" lvl="0" marL="0" rtl="0" algn="l">
              <a:spcBef>
                <a:spcPts val="1200"/>
              </a:spcBef>
              <a:spcAft>
                <a:spcPts val="0"/>
              </a:spcAft>
              <a:buNone/>
            </a:pPr>
            <a:r>
              <a:rPr b="1" lang="es" sz="2163"/>
              <a:t>Declarando una lista modificable utilizando mutableListOf():</a:t>
            </a:r>
            <a:endParaRPr b="1" sz="2163"/>
          </a:p>
          <a:p>
            <a:pPr indent="0" lvl="0" marL="0" rtl="0" algn="l">
              <a:spcBef>
                <a:spcPts val="1200"/>
              </a:spcBef>
              <a:spcAft>
                <a:spcPts val="0"/>
              </a:spcAft>
              <a:buNone/>
            </a:pPr>
            <a:r>
              <a:rPr lang="es"/>
              <a:t>val miListaMutable = mutableListOf("manzana", "banana", "cereza")</a:t>
            </a:r>
            <a:endParaRPr/>
          </a:p>
          <a:p>
            <a:pPr indent="0" lvl="0" marL="0" rtl="0" algn="l">
              <a:spcBef>
                <a:spcPts val="1200"/>
              </a:spcBef>
              <a:spcAft>
                <a:spcPts val="0"/>
              </a:spcAft>
              <a:buNone/>
            </a:pPr>
            <a:r>
              <a:rPr b="1" lang="es" sz="2163"/>
              <a:t>Declarando una lista modificable basada en ArrayList utilizando arrayListOf():</a:t>
            </a:r>
            <a:endParaRPr b="1" sz="2163"/>
          </a:p>
          <a:p>
            <a:pPr indent="0" lvl="0" marL="0" rtl="0" algn="l">
              <a:spcBef>
                <a:spcPts val="1200"/>
              </a:spcBef>
              <a:spcAft>
                <a:spcPts val="0"/>
              </a:spcAft>
              <a:buNone/>
            </a:pPr>
            <a:r>
              <a:rPr lang="es"/>
              <a:t>val miArrayList = arrayListOf("manzana", "banana", "cereza")</a:t>
            </a:r>
            <a:endParaRPr/>
          </a:p>
          <a:p>
            <a:pPr indent="0" lvl="0" marL="0" rtl="0" algn="l">
              <a:spcBef>
                <a:spcPts val="1200"/>
              </a:spcBef>
              <a:spcAft>
                <a:spcPts val="1200"/>
              </a:spcAft>
              <a:buNone/>
            </a:pPr>
            <a:r>
              <a:t/>
            </a:r>
            <a:endParaRPr/>
          </a:p>
        </p:txBody>
      </p:sp>
      <p:sp>
        <p:nvSpPr>
          <p:cNvPr id="103" name="Google Shape;103;p20"/>
          <p:cNvSpPr txBox="1"/>
          <p:nvPr/>
        </p:nvSpPr>
        <p:spPr>
          <a:xfrm>
            <a:off x="4572000" y="502700"/>
            <a:ext cx="4221300" cy="35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163">
                <a:solidFill>
                  <a:schemeClr val="accent3"/>
                </a:solidFill>
                <a:latin typeface="Proxima Nova"/>
                <a:ea typeface="Proxima Nova"/>
                <a:cs typeface="Proxima Nova"/>
                <a:sym typeface="Proxima Nova"/>
              </a:rPr>
              <a:t>Declarando una lista vacía y luego agregando elementos a ella:</a:t>
            </a:r>
            <a:endParaRPr b="1" sz="2163">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s" sz="1700">
                <a:solidFill>
                  <a:schemeClr val="accent3"/>
                </a:solidFill>
                <a:latin typeface="Proxima Nova"/>
                <a:ea typeface="Proxima Nova"/>
                <a:cs typeface="Proxima Nova"/>
                <a:sym typeface="Proxima Nova"/>
              </a:rPr>
              <a:t>val miListaVacia = mutableListOf&lt;String&gt;()</a:t>
            </a:r>
            <a:endParaRPr sz="17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s" sz="1800">
                <a:solidFill>
                  <a:schemeClr val="accent3"/>
                </a:solidFill>
                <a:latin typeface="Proxima Nova"/>
                <a:ea typeface="Proxima Nova"/>
                <a:cs typeface="Proxima Nova"/>
                <a:sym typeface="Proxima Nova"/>
              </a:rPr>
              <a:t>miListaVacia.add("manzana")</a:t>
            </a:r>
            <a:endParaRPr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s" sz="1800">
                <a:solidFill>
                  <a:schemeClr val="accent3"/>
                </a:solidFill>
                <a:latin typeface="Proxima Nova"/>
                <a:ea typeface="Proxima Nova"/>
                <a:cs typeface="Proxima Nova"/>
                <a:sym typeface="Proxima Nova"/>
              </a:rPr>
              <a:t>miListaVacia.add("banana")</a:t>
            </a:r>
            <a:endParaRPr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s" sz="1800">
                <a:solidFill>
                  <a:schemeClr val="accent3"/>
                </a:solidFill>
                <a:latin typeface="Proxima Nova"/>
                <a:ea typeface="Proxima Nova"/>
                <a:cs typeface="Proxima Nova"/>
                <a:sym typeface="Proxima Nova"/>
              </a:rPr>
              <a:t>miListaVacia.add("cereza")</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s"/>
              <a:t>Utilizando el operador listOf con elementos como argumentos:</a:t>
            </a:r>
            <a:endParaRPr b="1"/>
          </a:p>
          <a:p>
            <a:pPr indent="0" lvl="0" marL="0" rtl="0" algn="l">
              <a:spcBef>
                <a:spcPts val="1200"/>
              </a:spcBef>
              <a:spcAft>
                <a:spcPts val="0"/>
              </a:spcAft>
              <a:buNone/>
            </a:pPr>
            <a:r>
              <a:rPr lang="es"/>
              <a:t>val miLista = listOf("manzana", "banana", "cereza")</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
              <a:t>Declarando una lista de un tipo específico utilizando la notación de tipo genérico:</a:t>
            </a:r>
            <a:endParaRPr b="1"/>
          </a:p>
          <a:p>
            <a:pPr indent="0" lvl="0" marL="0" rtl="0" algn="l">
              <a:spcBef>
                <a:spcPts val="1200"/>
              </a:spcBef>
              <a:spcAft>
                <a:spcPts val="0"/>
              </a:spcAft>
              <a:buNone/>
            </a:pPr>
            <a:r>
              <a:rPr lang="es"/>
              <a:t>val miLista: List&lt;String&gt; = listOf("manzana", "banana", "cereza")</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
              <a:t>Utilizando la función arrayOf() para crear una lista basada en un array:</a:t>
            </a:r>
            <a:endParaRPr b="1"/>
          </a:p>
          <a:p>
            <a:pPr indent="0" lvl="0" marL="0" rtl="0" algn="l">
              <a:spcBef>
                <a:spcPts val="1200"/>
              </a:spcBef>
              <a:spcAft>
                <a:spcPts val="1200"/>
              </a:spcAft>
              <a:buNone/>
            </a:pPr>
            <a:r>
              <a:rPr lang="es"/>
              <a:t>val miLista = arrayOf("manzana", "banana", "cereza").toList()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