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72" r:id="rId4"/>
    <p:sldId id="258" r:id="rId5"/>
    <p:sldId id="328" r:id="rId6"/>
    <p:sldId id="327" r:id="rId7"/>
    <p:sldId id="311" r:id="rId8"/>
    <p:sldId id="325" r:id="rId9"/>
    <p:sldId id="312" r:id="rId10"/>
    <p:sldId id="273" r:id="rId11"/>
    <p:sldId id="313" r:id="rId12"/>
    <p:sldId id="274" r:id="rId13"/>
    <p:sldId id="297" r:id="rId14"/>
    <p:sldId id="291" r:id="rId15"/>
    <p:sldId id="300" r:id="rId16"/>
    <p:sldId id="295" r:id="rId17"/>
    <p:sldId id="294" r:id="rId18"/>
    <p:sldId id="292" r:id="rId19"/>
    <p:sldId id="293" r:id="rId20"/>
    <p:sldId id="299" r:id="rId21"/>
    <p:sldId id="296" r:id="rId22"/>
    <p:sldId id="298" r:id="rId23"/>
    <p:sldId id="314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31" r:id="rId35"/>
    <p:sldId id="332" r:id="rId36"/>
    <p:sldId id="324" r:id="rId37"/>
    <p:sldId id="290" r:id="rId38"/>
    <p:sldId id="329" r:id="rId39"/>
    <p:sldId id="326" r:id="rId40"/>
    <p:sldId id="278" r:id="rId41"/>
    <p:sldId id="275" r:id="rId42"/>
    <p:sldId id="279" r:id="rId43"/>
    <p:sldId id="280" r:id="rId44"/>
    <p:sldId id="281" r:id="rId45"/>
    <p:sldId id="283" r:id="rId46"/>
    <p:sldId id="316" r:id="rId47"/>
    <p:sldId id="276" r:id="rId48"/>
    <p:sldId id="284" r:id="rId49"/>
    <p:sldId id="286" r:id="rId50"/>
    <p:sldId id="287" r:id="rId51"/>
    <p:sldId id="282" r:id="rId52"/>
    <p:sldId id="288" r:id="rId53"/>
    <p:sldId id="289" r:id="rId54"/>
    <p:sldId id="317" r:id="rId55"/>
    <p:sldId id="319" r:id="rId56"/>
    <p:sldId id="320" r:id="rId57"/>
    <p:sldId id="322" r:id="rId58"/>
    <p:sldId id="318" r:id="rId59"/>
    <p:sldId id="323" r:id="rId60"/>
    <p:sldId id="330" r:id="rId61"/>
  </p:sldIdLst>
  <p:sldSz cx="12192000" cy="6858000"/>
  <p:notesSz cx="6875463" cy="9047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" initials="T" lastIdx="4" clrIdx="0">
    <p:extLst>
      <p:ext uri="{19B8F6BF-5375-455C-9EA6-DF929625EA0E}">
        <p15:presenceInfo xmlns:p15="http://schemas.microsoft.com/office/powerpoint/2012/main" userId="T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9T14:37:08.723" idx="1">
    <p:pos x="10" y="10"/>
    <p:text>현재 코로나로 인해 여행업계가 침체기를 맞았는데 추후 코로나가 끝나고 난 뒤에 여행업계가 활발해지면 여행사이트 제작 경험이 있는 인재가 필요하지 않을까 하여 관련한 기능들을 구현해봤습니다.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367" cy="4539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4505" y="0"/>
            <a:ext cx="2979367" cy="4539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91BA8-C95E-4754-AF54-49944D8E9DE3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1130300"/>
            <a:ext cx="5430837" cy="3054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547" y="4353947"/>
            <a:ext cx="5500370" cy="35623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593235"/>
            <a:ext cx="2979367" cy="453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4505" y="8593235"/>
            <a:ext cx="2979367" cy="453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1ABC7-CB94-458B-BECE-14A35323CC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5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C889B-4377-4C76-ADD2-92F2AC37C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C013C0-E996-4592-A9F8-A03355286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C761C-3487-48D4-AF85-32E27F29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3829A-BB89-44DF-9452-595775EF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DE8D4-5052-41C6-B000-CC93E76A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2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25D8-7A21-44D8-888F-E74ADA46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51DA1-98A6-4CDE-912B-767487785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F3932-71B7-4214-BF2B-589649FC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A141B-7C11-4B3D-A2CC-C47F0633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94030-3830-4DD6-BE43-80D8AE0D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7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E41A01-30B5-4A35-A9B5-6B4BECE77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9A6413-8609-45CA-B12C-169229D1A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8A419-9F64-4334-AD41-7F0AAB96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EDD20-CCE2-41BD-AEEC-9705ED83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A75A0-390D-4C04-AFE7-CE18F376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4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A4E33-CD93-4A51-BE75-B1ACE409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C11DC-5254-4143-886A-6A788E9B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8AEA1-1714-426B-A719-86222268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D85B5-1411-42C3-ADE9-7B3B6591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EA868-28DE-4151-BF63-325E784D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7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C3618-F2CE-4E1B-85D9-251C287A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A1682-305D-47E6-9AC3-1C2F5FDF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6CA68-41B3-4696-8052-62D9213A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F827C-3601-4C19-8474-3CB5BB66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7D27C-2784-4D21-8C6F-DF97AA4A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0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C76A6-FCB8-4112-8E56-03B3A871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F49E5-90B0-4094-8BAA-3D6E2E2F8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FFA64-6D18-4C9C-B476-EFFFE0F17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501FB-B774-403C-A891-95CDE7A2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65C20-5F5A-4BB1-9B5D-1E27BBA2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45668-FB46-4DB4-A0F5-D3D6323C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0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4BF50-D259-4DDE-A056-0E4700FA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E6F104-A330-4285-A2F2-88DE5C395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DA85C2-8447-43B4-8B2F-BE0CFD892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6AF759-3A18-44DF-A5AE-3A258033A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0F6605-6FFF-4A46-9EA8-A15F54D86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2C2458-5CA8-4B03-9553-5FBE2237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8447B6-864A-4724-B77F-A0685027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9805D-A228-4C1F-B323-81CFF1CE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6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F7BA9-AE6E-4C90-82B7-1EE71AB8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E68A79-B2F3-4637-B149-FB75F31D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1E356A-3CD2-4252-A049-A7918B57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EDA795-3B24-4262-B02F-482F6737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7CAEA4-FAED-41CE-B694-90060C74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EFA79D-D1B7-4863-B503-419FEF1C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77B24-FD35-4D48-A957-F3791BEE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6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EF3F5-AAF0-41E3-A9E7-250C7B63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E8583-B9B2-4A31-8739-45CBDA71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503351-168D-47BB-B7F5-EC81A840D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FEBDA-02F9-4304-A89A-C3C53AA5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8B91B-7D5C-4353-83E6-E569A5F2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B93B0-7306-4941-A38A-F9E01E0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6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69D04-7268-422B-A681-F176C5CE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2C5F03-437E-45D6-8A77-2B4A142BA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EEE1EF-2457-425E-95A6-C8A4422A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195E4-3340-4FA5-A72F-4F808658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D9057-3677-4DCC-ABF1-7E7B84DF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1C470-7B17-4513-8E8F-5264DC82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6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040DC7-9FDE-4AA0-92CB-0AA66F23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A2006-6FDC-4EBD-908C-36B0071E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E4857-5FB6-473A-AAD9-75C6F56EC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354D-0080-4CE0-9F01-50CC51EAF1A8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AE5C9-B329-450E-8D6D-0C6345049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6059D-8A27-467F-B5D4-3CDF77675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4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image" Target="../media/image5.png"/><Relationship Id="rId4" Type="http://schemas.openxmlformats.org/officeDocument/2006/relationships/tags" Target="../tags/tag28.xm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6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6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8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8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9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9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0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1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9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2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9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2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3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9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4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9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4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9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5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9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15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17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17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18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8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19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20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9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20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21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21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2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23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2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24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24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25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tags" Target="../tags/tag26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5" Type="http://schemas.openxmlformats.org/officeDocument/2006/relationships/tags" Target="../tags/tag281.xml"/><Relationship Id="rId4" Type="http://schemas.openxmlformats.org/officeDocument/2006/relationships/tags" Target="../tags/tag28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tags" Target="../tags/tag29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99967"/>
              </p:ext>
            </p:extLst>
          </p:nvPr>
        </p:nvGraphicFramePr>
        <p:xfrm>
          <a:off x="2032000" y="850232"/>
          <a:ext cx="8128000" cy="1700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7338790"/>
                    </a:ext>
                  </a:extLst>
                </a:gridCol>
              </a:tblGrid>
              <a:tr h="844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호텔 </a:t>
                      </a:r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델루나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프로젝트 구현 계획서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50282"/>
                  </a:ext>
                </a:extLst>
              </a:tr>
              <a:tr h="856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시작일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2021-07-05</a:t>
                      </a: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종료일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2021-07-16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19267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158272C-479C-4829-B27B-41303BEE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75690"/>
              </p:ext>
            </p:extLst>
          </p:nvPr>
        </p:nvGraphicFramePr>
        <p:xfrm>
          <a:off x="5813571" y="3543352"/>
          <a:ext cx="4346430" cy="185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215">
                  <a:extLst>
                    <a:ext uri="{9D8B030D-6E8A-4147-A177-3AD203B41FA5}">
                      <a16:colId xmlns:a16="http://schemas.microsoft.com/office/drawing/2014/main" val="3391784286"/>
                    </a:ext>
                  </a:extLst>
                </a:gridCol>
                <a:gridCol w="2173215">
                  <a:extLst>
                    <a:ext uri="{9D8B030D-6E8A-4147-A177-3AD203B41FA5}">
                      <a16:colId xmlns:a16="http://schemas.microsoft.com/office/drawing/2014/main" val="1869769142"/>
                    </a:ext>
                  </a:extLst>
                </a:gridCol>
              </a:tblGrid>
              <a:tr h="46479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참여자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도지혜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347379"/>
                  </a:ext>
                </a:extLst>
              </a:tr>
              <a:tr h="4647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임나연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900920"/>
                  </a:ext>
                </a:extLst>
              </a:tr>
              <a:tr h="4647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이영신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59703"/>
                  </a:ext>
                </a:extLst>
              </a:tr>
              <a:tr h="4647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유인홍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21836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21A0E55-5571-4538-9941-4BA9F2835C4B}"/>
              </a:ext>
            </a:extLst>
          </p:cNvPr>
          <p:cNvSpPr txBox="1"/>
          <p:nvPr/>
        </p:nvSpPr>
        <p:spPr>
          <a:xfrm>
            <a:off x="2032000" y="2550695"/>
            <a:ext cx="81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Ver.1.1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7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2447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구글 스프레드시트로 작성한 프로젝트 목록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목록</a:t>
                </a:r>
                <a:endParaRPr lang="en-US" altLang="ko-KR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8858" y="659978"/>
            <a:ext cx="4125843" cy="59517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35125" y="678239"/>
            <a:ext cx="3913576" cy="59334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8102" y="506779"/>
            <a:ext cx="4106599" cy="2165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64726" y="499073"/>
            <a:ext cx="3983975" cy="2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0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86063"/>
              </p:ext>
            </p:extLst>
          </p:nvPr>
        </p:nvGraphicFramePr>
        <p:xfrm>
          <a:off x="2032000" y="2206109"/>
          <a:ext cx="8128000" cy="2445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호텔 </a:t>
                      </a:r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델루나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프로젝트상세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-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와이어프레임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50282"/>
                  </a:ext>
                </a:extLst>
              </a:tr>
              <a:tr h="1371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발사믹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19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89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75197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공통영역</a:t>
                </a:r>
                <a:endParaRPr lang="en-US" altLang="ko-KR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2784" y="501521"/>
            <a:ext cx="7796022" cy="608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1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62614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예약</a:t>
                </a:r>
                <a:endParaRPr lang="en-US" altLang="ko-KR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1" y="494501"/>
            <a:ext cx="4341888" cy="61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9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61728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룸</a:t>
                </a:r>
                <a:endParaRPr lang="en-US" altLang="ko-KR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3" y="588722"/>
            <a:ext cx="4213761" cy="58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4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14191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이벤트</a:t>
                </a:r>
                <a:endParaRPr lang="en-US" altLang="ko-KR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5" y="682171"/>
            <a:ext cx="4451470" cy="57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4950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라이프스타일</a:t>
                </a:r>
                <a:endParaRPr lang="en-US" altLang="ko-KR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8" y="642331"/>
            <a:ext cx="4143003" cy="57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5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67392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레스토랑</a:t>
                </a:r>
                <a:endParaRPr lang="en-US" altLang="ko-KR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28" y="726616"/>
            <a:ext cx="4482935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7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360850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고객서비스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FAQ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2" y="1006901"/>
            <a:ext cx="4340496" cy="50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79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6835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고객서비스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Q&amp;A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9" y="636068"/>
            <a:ext cx="4788161" cy="558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1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158272C-479C-4829-B27B-41303BEE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83140"/>
              </p:ext>
            </p:extLst>
          </p:nvPr>
        </p:nvGraphicFramePr>
        <p:xfrm>
          <a:off x="159391" y="695326"/>
          <a:ext cx="11912367" cy="520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36">
                  <a:extLst>
                    <a:ext uri="{9D8B030D-6E8A-4147-A177-3AD203B41FA5}">
                      <a16:colId xmlns:a16="http://schemas.microsoft.com/office/drawing/2014/main" val="3391784286"/>
                    </a:ext>
                  </a:extLst>
                </a:gridCol>
                <a:gridCol w="805131">
                  <a:extLst>
                    <a:ext uri="{9D8B030D-6E8A-4147-A177-3AD203B41FA5}">
                      <a16:colId xmlns:a16="http://schemas.microsoft.com/office/drawing/2014/main" val="1869769142"/>
                    </a:ext>
                  </a:extLst>
                </a:gridCol>
                <a:gridCol w="1290273">
                  <a:extLst>
                    <a:ext uri="{9D8B030D-6E8A-4147-A177-3AD203B41FA5}">
                      <a16:colId xmlns:a16="http://schemas.microsoft.com/office/drawing/2014/main" val="1396517871"/>
                    </a:ext>
                  </a:extLst>
                </a:gridCol>
                <a:gridCol w="1441186">
                  <a:extLst>
                    <a:ext uri="{9D8B030D-6E8A-4147-A177-3AD203B41FA5}">
                      <a16:colId xmlns:a16="http://schemas.microsoft.com/office/drawing/2014/main" val="1439120381"/>
                    </a:ext>
                  </a:extLst>
                </a:gridCol>
                <a:gridCol w="2687686">
                  <a:extLst>
                    <a:ext uri="{9D8B030D-6E8A-4147-A177-3AD203B41FA5}">
                      <a16:colId xmlns:a16="http://schemas.microsoft.com/office/drawing/2014/main" val="1031141178"/>
                    </a:ext>
                  </a:extLst>
                </a:gridCol>
                <a:gridCol w="5206355">
                  <a:extLst>
                    <a:ext uri="{9D8B030D-6E8A-4147-A177-3AD203B41FA5}">
                      <a16:colId xmlns:a16="http://schemas.microsoft.com/office/drawing/2014/main" val="1202258787"/>
                    </a:ext>
                  </a:extLst>
                </a:gridCol>
              </a:tblGrid>
              <a:tr h="121292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계획서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347379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순서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종료일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담당자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900920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2021-07-05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2021-07-05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부산파라다이스 호텔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신라호텔을 벤치마킹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도지혜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객실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룸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&amp;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예약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),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라이프스타일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회원가입</a:t>
                      </a:r>
                      <a:b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</a:br>
                      <a:b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</a:br>
                      <a:b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</a:br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임나연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예약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레스토랑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호텔소개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사이트맵</a:t>
                      </a:r>
                      <a:b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</a:br>
                      <a:b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</a:br>
                      <a:b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</a:br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이영신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이벤트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Q&amp;A, FAQ, </a:t>
                      </a:r>
                      <a:r>
                        <a:rPr lang="ko-KR" altLang="en-US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로그인</a:t>
                      </a:r>
                      <a:b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</a:br>
                      <a:b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</a:br>
                      <a:b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</a:br>
                      <a:r>
                        <a:rPr lang="ko-KR" altLang="en-US" sz="1400" b="1" baseline="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유인홍</a:t>
                      </a:r>
                      <a:r>
                        <a:rPr lang="ko-KR" altLang="en-US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ko-KR" altLang="en-US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포인트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1" baseline="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마이페이지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이용약관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관리자회원관리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831462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2021-07-05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2021-07-08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와이어프레임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, UML </a:t>
                      </a: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913608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2021-07-08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2021-07-14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백엔드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프론트엔드</a:t>
                      </a: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구현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25168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2021-07-14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2021-07-16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단위테스트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(JUnit),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데이터 입출력 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1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71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30125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고객서비스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오시는길</a:t>
                </a:r>
                <a:endParaRPr lang="en-US" altLang="ko-KR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3" y="494501"/>
            <a:ext cx="4393395" cy="59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5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48929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회원가입</a:t>
                </a:r>
                <a:endParaRPr lang="en-US" altLang="ko-KR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2" y="601249"/>
            <a:ext cx="5044249" cy="58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10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79292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로그인</a:t>
                </a:r>
                <a:endParaRPr lang="en-US" altLang="ko-KR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4" y="494501"/>
            <a:ext cx="7092625" cy="61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8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149"/>
              </p:ext>
            </p:extLst>
          </p:nvPr>
        </p:nvGraphicFramePr>
        <p:xfrm>
          <a:off x="2032000" y="2206109"/>
          <a:ext cx="8128000" cy="2445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호텔 </a:t>
                      </a:r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델루나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프로젝트상세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관리자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-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와이어프레임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50282"/>
                  </a:ext>
                </a:extLst>
              </a:tr>
              <a:tr h="1371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오븐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19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572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(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관리자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관리자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 – 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416" y="580480"/>
            <a:ext cx="9286875" cy="5886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15EF0E-C0B6-48DC-B569-11D934F168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556" y="3017521"/>
            <a:ext cx="877064" cy="6019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096CB71-04EA-490E-9F21-BDFBF0CAEF1D}"/>
              </a:ext>
            </a:extLst>
          </p:cNvPr>
          <p:cNvSpPr/>
          <p:nvPr/>
        </p:nvSpPr>
        <p:spPr>
          <a:xfrm>
            <a:off x="273556" y="3710940"/>
            <a:ext cx="694184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41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(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관리자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관리자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 – 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147" y="623934"/>
            <a:ext cx="9439274" cy="49248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172D8E-1183-46A0-8FB0-6E82EA1670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596" y="3017521"/>
            <a:ext cx="854204" cy="6019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518A77-552F-4798-A84A-E2A629CA66FB}"/>
              </a:ext>
            </a:extLst>
          </p:cNvPr>
          <p:cNvSpPr/>
          <p:nvPr/>
        </p:nvSpPr>
        <p:spPr>
          <a:xfrm>
            <a:off x="227836" y="3710940"/>
            <a:ext cx="694184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3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(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관리자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관리자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 – 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467" y="603328"/>
            <a:ext cx="9124950" cy="5886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E6C466-49CC-449F-B299-7F988A5A3E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696" y="3017521"/>
            <a:ext cx="877064" cy="6019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A65C27-3DE4-4A94-B071-7EF9CE955912}"/>
              </a:ext>
            </a:extLst>
          </p:cNvPr>
          <p:cNvSpPr/>
          <p:nvPr/>
        </p:nvSpPr>
        <p:spPr>
          <a:xfrm>
            <a:off x="273556" y="3710940"/>
            <a:ext cx="694184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85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(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관리자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관리자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 – 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275" y="580481"/>
            <a:ext cx="9322408" cy="5733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6ABF81-81C3-4B2C-B4E6-7E5EA05DC7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036" y="3017521"/>
            <a:ext cx="877064" cy="6019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8FBFA9-0A33-410A-A67F-F06DF9156B22}"/>
              </a:ext>
            </a:extLst>
          </p:cNvPr>
          <p:cNvSpPr/>
          <p:nvPr/>
        </p:nvSpPr>
        <p:spPr>
          <a:xfrm>
            <a:off x="304036" y="3710940"/>
            <a:ext cx="694184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04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(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관리자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관리자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 – 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649" y="623934"/>
            <a:ext cx="9263454" cy="57056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82A5B8-CAAC-4160-A6E2-0349117506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596" y="3017521"/>
            <a:ext cx="877064" cy="6019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F8BBCE-CCAC-4CFC-A08B-122C8773927D}"/>
              </a:ext>
            </a:extLst>
          </p:cNvPr>
          <p:cNvSpPr/>
          <p:nvPr/>
        </p:nvSpPr>
        <p:spPr>
          <a:xfrm>
            <a:off x="220216" y="3710940"/>
            <a:ext cx="694184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53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(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관리자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관리자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 – 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083" y="623934"/>
            <a:ext cx="9261020" cy="56883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968B5A-DF18-404C-8E44-95C28094C4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836" y="3017521"/>
            <a:ext cx="877064" cy="6019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ED89DA-9A39-4BEC-A164-8AA6E69B1FFC}"/>
              </a:ext>
            </a:extLst>
          </p:cNvPr>
          <p:cNvSpPr/>
          <p:nvPr/>
        </p:nvSpPr>
        <p:spPr>
          <a:xfrm>
            <a:off x="235456" y="3710940"/>
            <a:ext cx="694184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7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158272C-479C-4829-B27B-41303BEE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608598"/>
              </p:ext>
            </p:extLst>
          </p:nvPr>
        </p:nvGraphicFramePr>
        <p:xfrm>
          <a:off x="444617" y="666298"/>
          <a:ext cx="11299970" cy="534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51">
                  <a:extLst>
                    <a:ext uri="{9D8B030D-6E8A-4147-A177-3AD203B41FA5}">
                      <a16:colId xmlns:a16="http://schemas.microsoft.com/office/drawing/2014/main" val="3391784286"/>
                    </a:ext>
                  </a:extLst>
                </a:gridCol>
                <a:gridCol w="1288623">
                  <a:extLst>
                    <a:ext uri="{9D8B030D-6E8A-4147-A177-3AD203B41FA5}">
                      <a16:colId xmlns:a16="http://schemas.microsoft.com/office/drawing/2014/main" val="1869769142"/>
                    </a:ext>
                  </a:extLst>
                </a:gridCol>
                <a:gridCol w="3436327">
                  <a:extLst>
                    <a:ext uri="{9D8B030D-6E8A-4147-A177-3AD203B41FA5}">
                      <a16:colId xmlns:a16="http://schemas.microsoft.com/office/drawing/2014/main" val="1031141178"/>
                    </a:ext>
                  </a:extLst>
                </a:gridCol>
                <a:gridCol w="6018169">
                  <a:extLst>
                    <a:ext uri="{9D8B030D-6E8A-4147-A177-3AD203B41FA5}">
                      <a16:colId xmlns:a16="http://schemas.microsoft.com/office/drawing/2014/main" val="1202258787"/>
                    </a:ext>
                  </a:extLst>
                </a:gridCol>
              </a:tblGrid>
              <a:tr h="121292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개요</a:t>
                      </a:r>
                      <a:endParaRPr lang="en-US" altLang="ko-KR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347379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순서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900920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목표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벤치마킹 사이트와 같이 예약과 예약 내역을 확인할 수 있는 프로그램</a:t>
                      </a:r>
                      <a:r>
                        <a:rPr lang="ko-KR" altLang="en-US" sz="1400" b="1" kern="1200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제작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https://www.busanparadisehotel.co.kr/front</a:t>
                      </a:r>
                      <a:b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</a:br>
                      <a:b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</a:b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https://www.shillahotels.com/index.do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831462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기술 스택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914400" rtl="0" eaLnBrk="1" latinLnBrk="1" hangingPunct="1">
                        <a:buAutoNum type="arabicParenR"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백엔드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:</a:t>
                      </a:r>
                      <a:r>
                        <a:rPr lang="en-US" altLang="ko-KR" sz="1400" b="1" kern="1200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Java, Spring, </a:t>
                      </a: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Mybatis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Mysql</a:t>
                      </a:r>
                      <a:b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</a:br>
                      <a:b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프론트엔드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:</a:t>
                      </a:r>
                      <a:r>
                        <a:rPr lang="en-US" altLang="ko-KR" sz="1400" b="1" kern="1200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Jsp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400" b="1" kern="1200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Js</a:t>
                      </a:r>
                      <a:r>
                        <a:rPr lang="en-US" altLang="ko-KR" sz="1400" b="1" kern="1200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400" b="1" kern="1200" baseline="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css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Jre1.8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ver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tomcat 8.5 </a:t>
                      </a:r>
                      <a:r>
                        <a:rPr lang="en-US" altLang="ko-KR" sz="1400" b="1" baseline="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ver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spring 5.0.2 </a:t>
                      </a:r>
                      <a:r>
                        <a:rPr lang="en-US" altLang="ko-KR" sz="1400" b="1" baseline="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ver</a:t>
                      </a:r>
                      <a:b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</a:br>
                      <a:r>
                        <a:rPr lang="en-US" altLang="ko-KR" sz="1400" b="1" baseline="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Mysql-Jdbc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8.0.24 </a:t>
                      </a:r>
                      <a:r>
                        <a:rPr lang="en-US" altLang="ko-KR" sz="1400" b="1" baseline="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ver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en-US" altLang="ko-KR" sz="1400" b="1" baseline="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mybatis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3.4.1 </a:t>
                      </a:r>
                      <a:r>
                        <a:rPr lang="en-US" altLang="ko-KR" sz="1400" b="1" baseline="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ver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913608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커뮤니케이션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Git</a:t>
                      </a:r>
                      <a:r>
                        <a:rPr lang="en-US" altLang="ko-KR" sz="1400" b="1" kern="1200" baseline="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/ </a:t>
                      </a:r>
                      <a:r>
                        <a:rPr lang="en-US" altLang="ko-KR" sz="1400" b="1" kern="1200" baseline="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Github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https://github.com/dojh555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25168"/>
                  </a:ext>
                </a:extLst>
              </a:tr>
              <a:tr h="79754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1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619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(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관리자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관리자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 – 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274" y="580480"/>
            <a:ext cx="9401175" cy="5581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D5F22F-A04D-4724-AE77-4C5DE9FC69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076" y="3017521"/>
            <a:ext cx="877064" cy="6019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6C6E04-BB13-436B-8DAC-16023C0B8754}"/>
              </a:ext>
            </a:extLst>
          </p:cNvPr>
          <p:cNvSpPr/>
          <p:nvPr/>
        </p:nvSpPr>
        <p:spPr>
          <a:xfrm>
            <a:off x="243076" y="3710940"/>
            <a:ext cx="694184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023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(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관리자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관리자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 – 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504" y="580480"/>
            <a:ext cx="9410700" cy="5886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BFD028-6BD0-46F2-8EF8-6F187F5455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316" y="3017521"/>
            <a:ext cx="877064" cy="6019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38EE5D-7B8E-4CF1-80A1-61DDB028AA16}"/>
              </a:ext>
            </a:extLst>
          </p:cNvPr>
          <p:cNvSpPr/>
          <p:nvPr/>
        </p:nvSpPr>
        <p:spPr>
          <a:xfrm>
            <a:off x="258316" y="3710940"/>
            <a:ext cx="694184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15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(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관리자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관리자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 – 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599" y="549971"/>
            <a:ext cx="9467850" cy="5715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D46BFA-9E80-4E21-8322-4F46EF1531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976" y="3017521"/>
            <a:ext cx="877064" cy="6019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32B37F-A0DD-4F65-86D4-0EADAF27C965}"/>
              </a:ext>
            </a:extLst>
          </p:cNvPr>
          <p:cNvSpPr/>
          <p:nvPr/>
        </p:nvSpPr>
        <p:spPr>
          <a:xfrm>
            <a:off x="212596" y="3710940"/>
            <a:ext cx="694184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1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(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관리자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관리자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 – 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366" y="646191"/>
            <a:ext cx="9324975" cy="5800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82ED36-6520-4FC9-B63C-2AEF70F65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316" y="3017521"/>
            <a:ext cx="877064" cy="6019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86C2D6-6EE3-4A01-8AC7-137B2B6CA147}"/>
              </a:ext>
            </a:extLst>
          </p:cNvPr>
          <p:cNvSpPr/>
          <p:nvPr/>
        </p:nvSpPr>
        <p:spPr>
          <a:xfrm>
            <a:off x="258316" y="3710940"/>
            <a:ext cx="694184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7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(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관리자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관리자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 – 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0936DFF-9494-443C-B8D7-6EB89F30A5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772" y="739140"/>
            <a:ext cx="9421527" cy="511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32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화면설계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화면상세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(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관리자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).pdf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상세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관리자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 – 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C83AC48-2D39-4CBB-BC03-6309D1A705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079" y="754380"/>
            <a:ext cx="9422130" cy="51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61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38931"/>
              </p:ext>
            </p:extLst>
          </p:nvPr>
        </p:nvGraphicFramePr>
        <p:xfrm>
          <a:off x="2032000" y="2206109"/>
          <a:ext cx="8128000" cy="2445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호텔 </a:t>
                      </a:r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델루나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UML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설계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패키지 다이어그램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50282"/>
                  </a:ext>
                </a:extLst>
              </a:tr>
              <a:tr h="1371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StarUML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19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295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UML (</a:t>
                      </a: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StarUML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baseline="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hotelUML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UML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설계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패키지다이어그램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48" y="494501"/>
            <a:ext cx="9456579" cy="418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40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07773"/>
              </p:ext>
            </p:extLst>
          </p:nvPr>
        </p:nvGraphicFramePr>
        <p:xfrm>
          <a:off x="2032000" y="2206109"/>
          <a:ext cx="8128000" cy="2445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호텔 </a:t>
                      </a:r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델루나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UML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설계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클래스 다이어그램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50282"/>
                  </a:ext>
                </a:extLst>
              </a:tr>
              <a:tr h="1371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StarUML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19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115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UML (</a:t>
                      </a: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StarUML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baseline="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hotelUML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UML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설계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클래스다이어그램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룸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&amp;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예약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0086" y="551827"/>
            <a:ext cx="9094574" cy="597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607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00135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회원가입페이지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/member/joinStep1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로그인페이지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/login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레스토랑페이지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/restaurants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호텔</a:t>
                      </a:r>
                      <a:r>
                        <a:rPr lang="ko-KR" altLang="en-US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검색</a:t>
                      </a:r>
                      <a: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&amp;</a:t>
                      </a:r>
                      <a:r>
                        <a:rPr lang="ko-KR" altLang="en-US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예약 페이지 </a:t>
                      </a:r>
                      <a: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/reservation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관리자 페이지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/</a:t>
                      </a:r>
                      <a:r>
                        <a:rPr lang="en-US" altLang="ko-KR" sz="1100" baseline="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adm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/</a:t>
                      </a:r>
                      <a:r>
                        <a:rPr lang="en-US" altLang="ko-KR" sz="1100" baseline="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adm</a:t>
                      </a:r>
                      <a: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/index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개요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목표 추가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  <a:endParaRPr lang="ko-KR" altLang="en-US" sz="800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15588" y="623934"/>
            <a:ext cx="884853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개요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벤치마킹 사이트와 같이 예약과 예약 내역을 확인할 수 있는 프로그램 제작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클라이언트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회원가입과 </a:t>
            </a: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로그인이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가능하다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로그인시 레스토랑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호텔예약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질의응답이 가능하다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회원별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레스토랑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호텔예약의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내역을 확인 가능하다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예약시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포인트의 사용과 적립이 가능하다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예약 내역에서 예약을 취소할 수 있다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관리자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회원의 목록을 확인 가능하다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회원의 정보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등급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상태 등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수정할 수 있다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예약의 실제 상품인 룸을 등록할 수 있다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룸을 패키지로 등록하여 검색의 결과로 출력할 수 있다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레스토랑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호텔의 예약한 내역을 확인 가능하다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레스토랑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호텔의 예약내역에서 </a:t>
            </a: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상태변경이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가능하다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고객질문의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내역을 확인할 수 있다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고객질문에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대한 답변이 가능하다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고객질문에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답변 </a:t>
            </a: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등록시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회원의 </a:t>
            </a: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마이페이지에서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확인 가능하다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이벤트를 신규로 등록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수정이 가능하다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616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UML (</a:t>
                      </a: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StarUML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baseline="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hotelUML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UML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설계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클래스다이어그램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이벤트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239" y="982648"/>
            <a:ext cx="5458152" cy="51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0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UML (</a:t>
                      </a: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StarUML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baseline="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hotelUML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UML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설계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클래스다이어그램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라이프스타일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348" y="801666"/>
            <a:ext cx="8875857" cy="470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20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UML (</a:t>
                      </a: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StarUML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baseline="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hotelUML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UML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설계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클래스다이어그램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레스토랑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591" y="657225"/>
            <a:ext cx="66198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85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UML (</a:t>
                      </a: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StarUML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baseline="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hotelUML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UML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설계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클래스다이어그램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고객서비스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A153FEB-379D-4D0D-AD7A-69A74F39CC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9" y="494501"/>
            <a:ext cx="5655435" cy="3840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EE5945-F7AF-4F2F-8E32-1EDA08E5CC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86" y="494501"/>
            <a:ext cx="3950017" cy="330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05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UML (</a:t>
                      </a: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StarUML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baseline="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hotelUML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UML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설계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클래스다이어그램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회원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987FA1B-F3B5-4C80-B772-2B30FA2080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589" y="484857"/>
            <a:ext cx="9484860" cy="60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03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UML (</a:t>
                      </a: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StarUML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)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 </a:t>
                      </a:r>
                      <a: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baseline="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baseline="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hotelUML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UML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설계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클래스다이어그램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포인트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" y="867647"/>
            <a:ext cx="6722224" cy="53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1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62480"/>
              </p:ext>
            </p:extLst>
          </p:nvPr>
        </p:nvGraphicFramePr>
        <p:xfrm>
          <a:off x="2032000" y="2206109"/>
          <a:ext cx="8128000" cy="2445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호텔 </a:t>
                      </a:r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델루나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ER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다이어그램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50282"/>
                  </a:ext>
                </a:extLst>
              </a:tr>
              <a:tr h="1371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Mysql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WORKBANCH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19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628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46063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ER Diagram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hotelDellunaTotal.mwb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ER Diagram 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전체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CBEE189-AC1B-46A6-9E59-441E83AB6C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259" y="494501"/>
            <a:ext cx="7882569" cy="61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75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13421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ER Diagram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hotelDellunaTotal.mwb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ER Diagram 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룸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&amp;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예약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814" y="494501"/>
            <a:ext cx="5889926" cy="61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71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362078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ER Diagram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hotelDellunaTotal.mwb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ER Diagram 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이벤트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092" y="650374"/>
            <a:ext cx="43338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6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개요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사용기술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기술스택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추가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  <a:endParaRPr lang="ko-KR" altLang="en-US" sz="800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447873" y="1038786"/>
            <a:ext cx="2481943" cy="248194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 Jre1.8 </a:t>
            </a:r>
            <a:r>
              <a:rPr lang="en-US" altLang="ko-KR" b="1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</a:t>
            </a:r>
            <a:r>
              <a:rPr lang="en-US" altLang="ko-KR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77012" y="1038785"/>
            <a:ext cx="2481943" cy="248194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tomcat 8.5 </a:t>
            </a:r>
            <a:r>
              <a:rPr lang="en-US" altLang="ko-KR" b="1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</a:t>
            </a:r>
            <a:r>
              <a:rPr lang="en-US" altLang="ko-KR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77012" y="3790026"/>
            <a:ext cx="2481943" cy="248194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Mysql-Jdbc</a:t>
            </a:r>
            <a:r>
              <a:rPr lang="en-US" altLang="ko-KR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8.0.24 </a:t>
            </a:r>
            <a:r>
              <a:rPr lang="en-US" altLang="ko-KR" b="1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79440" y="3790026"/>
            <a:ext cx="2481943" cy="248194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spring 5.0.2 </a:t>
            </a:r>
            <a:r>
              <a:rPr lang="en-US" altLang="ko-KR" b="1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</a:t>
            </a:r>
            <a:br>
              <a:rPr lang="en-US" altLang="ko-KR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906151" y="1038784"/>
            <a:ext cx="2481943" cy="248194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mybatis</a:t>
            </a:r>
            <a:r>
              <a:rPr lang="en-US" altLang="ko-KR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3.4.1ver</a:t>
            </a:r>
            <a:endParaRPr lang="ko-KR" altLang="en-US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958155" y="3818695"/>
            <a:ext cx="2481943" cy="248194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a typeface="나눔바른고딕 Light" panose="020B0603020101020101" pitchFamily="50" charset="-127"/>
              </a:rPr>
              <a:t>Junit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ea typeface="나눔바른고딕 Light" panose="020B0603020101020101" pitchFamily="50" charset="-127"/>
              </a:rPr>
              <a:t>mockito</a:t>
            </a:r>
            <a:r>
              <a:rPr lang="en-US" altLang="ko-KR" b="1" dirty="0">
                <a:solidFill>
                  <a:schemeClr val="bg1"/>
                </a:solidFill>
                <a:ea typeface="나눔바른고딕 Light" panose="020B0603020101020101" pitchFamily="50" charset="-127"/>
              </a:rPr>
              <a:t>-</a:t>
            </a:r>
            <a:r>
              <a:rPr lang="en-US" altLang="ko-KR" b="1" dirty="0" err="1">
                <a:solidFill>
                  <a:schemeClr val="bg1"/>
                </a:solidFill>
                <a:ea typeface="나눔바른고딕 Light" panose="020B0603020101020101" pitchFamily="50" charset="-127"/>
              </a:rPr>
              <a:t>junit</a:t>
            </a:r>
            <a:r>
              <a:rPr lang="en-US" altLang="ko-KR" b="1" dirty="0">
                <a:solidFill>
                  <a:schemeClr val="bg1"/>
                </a:solidFill>
                <a:ea typeface="나눔바른고딕 Light" panose="020B0603020101020101" pitchFamily="50" charset="-127"/>
              </a:rPr>
              <a:t>-Jupiter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a typeface="나눔바른고딕 Light" panose="020B0603020101020101" pitchFamily="50" charset="-127"/>
              </a:rPr>
              <a:t>3.8.0</a:t>
            </a:r>
            <a:endParaRPr lang="ko-KR" altLang="en-US" b="1" dirty="0">
              <a:solidFill>
                <a:schemeClr val="bg1"/>
              </a:solidFill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886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52666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ER Diagram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hotelDellunaTotal.mwb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ER Diagram 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라이프스타일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441" y="710232"/>
            <a:ext cx="6300681" cy="53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17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45891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ER Diagram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hotelDellunaTotal.mwb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ER Diagram 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레스토랑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455" y="623170"/>
            <a:ext cx="6769263" cy="519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591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ER Diagram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hotelDellunaTotal.mwb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ER Diagram 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고객서비스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97CA35C-4366-40D0-9051-B46C122D7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638" y="771290"/>
            <a:ext cx="5029487" cy="40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99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ER Diagram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hotelDellunaTotal.mwb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ER Diagram 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포인트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94" y="727129"/>
            <a:ext cx="5098831" cy="53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332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589087"/>
              </p:ext>
            </p:extLst>
          </p:nvPr>
        </p:nvGraphicFramePr>
        <p:xfrm>
          <a:off x="2032000" y="2206109"/>
          <a:ext cx="8128000" cy="2445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호텔 </a:t>
                      </a:r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델루나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DDL SCRIPT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50282"/>
                  </a:ext>
                </a:extLst>
              </a:tr>
              <a:tr h="1371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Mysql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WORKBANCH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19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696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DDL Script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DDL_script.sql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–DDL Script 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예약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3260" y="526391"/>
            <a:ext cx="940033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CREATE TABLE `reservation` (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`no`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 AUTO_INCREMENT,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date_write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timestamp NOT NULL DEFAULT CURRENT_TIMESTAMP,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check_in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date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check_out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date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room_count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 DEFAULT '1',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count_adult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count_elementary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count_child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count_baby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count_all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promotion_name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varchar(45)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promotion_code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mediumtext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breakfast_adult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breakfast_child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price_product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price_service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price_bed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price_options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price_member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price_point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price_total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price_result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`name` varchar(45)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`email` varchar(45)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tel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varchar(45)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add_requests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text,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`views`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DEFAULT '0',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`state` varchar(45) NOT NULL DEFAULT '</a:t>
            </a:r>
            <a:r>
              <a:rPr lang="ko-KR" altLang="en-US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예약대기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',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rsv_adm_no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`writer`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rooms_no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PRIMARY KEY (`no`),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KEY `fk_reservation_reservation_adm1_idx`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rsv_adm_no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KEY `fk_reservation_member1_idx` (`writer`),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KEY `fk_reservation_rooms1_idx`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rooms_no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CONSTRAINT `fk_reservation_member1` FOREIGN KEY (`writer`) REFERENCES `member` (`no`) ON DELETE NO ACTION ON UPDATE CASCADE,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CONSTRAINT `fk_reservation_reservation_adm1` FOREIGN KEY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rsv_adm_no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 REFERENCES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reservation_adm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rezAdm_no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 ON DELETE NO ACTION ON UPDATE CASCADE,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CONSTRAINT `fk_reservation_rooms1` FOREIGN KEY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rooms_no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 REFERENCES `rooms` (`no`) ON DELETE NO ACTION ON UPDATE CASCADE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);</a:t>
            </a:r>
            <a:endParaRPr lang="ko-KR" altLang="en-US" sz="900" dirty="0">
              <a:latin typeface="나눔바른고딕 Light" panose="020B0603020101020101" pitchFamily="50" charset="-127"/>
              <a:ea typeface="나눔바른고딕 Light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870814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DDL Script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DDL_script.sql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–DDL Script 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룸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3259" y="494501"/>
            <a:ext cx="684674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CREATE TABLE `rooms` (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`no`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NOT NULL AUTO_INCREMENT,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`state` varchar(4) DEFAULT '</a:t>
            </a:r>
            <a:r>
              <a:rPr lang="ko-KR" altLang="en-US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예약대기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',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room_number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room_detail_no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PRIMARY KEY (`no`),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KEY `fk_rooms_room_detail1_idx`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room_detail_no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CONSTRAINT `fk_rooms_room_detail1` FOREIGN KEY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room_detail_no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 REFERENCES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room_detail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roomdetail_no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);</a:t>
            </a:r>
          </a:p>
          <a:p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/>
            </a:endParaRP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CREATE TABLE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room_detail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roomdetail_no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NOT NULL AUTO_INCREMENT,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room_view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varchar(10)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room_location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varchar(2)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room_bedtype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varchar(2)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room_price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room_thumb_name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varchar(45)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room_thumb_size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room_type_no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PRIMARY KEY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roomdetail_no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KEY `fk_room_detail_room_type1_idx`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room_type_no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CONSTRAINT `fk_room_detail_room_type1` FOREIGN KEY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room_type_no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 REFERENCES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room_type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(`no`)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);</a:t>
            </a:r>
          </a:p>
          <a:p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/>
            </a:endParaRP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CREATE TABLE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room_image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`no`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NOT NULL AUTO_INCREMENT,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`name` varchar(45)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`size`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room_detail_no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PRIMARY KEY (`no`),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KEY `fk_room_image_room_detail1_idx`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room_detail_no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CONSTRAINT `fk_room_image_room_detail1` FOREIGN KEY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room_detail_no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 REFERENCES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room_detail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roomdetail_no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);</a:t>
            </a:r>
          </a:p>
          <a:p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/>
            </a:endParaRP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CREATE TABLE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room_type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`no`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NOT NULL AUTO_INCREMENT,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`type` varchar(20)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adult_cnt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`title` varchar(45)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`info` varchar(500)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wdate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timestamp NULL DEFAULT CURRENT_TIMESTAMP,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modify_date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timestamp NULL DEFAULT CURRENT_TIMESTAMP,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PRIMARY KEY (`no`)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);</a:t>
            </a:r>
            <a:endParaRPr lang="ko-KR" altLang="en-US" sz="900" dirty="0">
              <a:latin typeface="나눔바른고딕 Light" panose="020B0603020101020101" pitchFamily="50" charset="-127"/>
              <a:ea typeface="나눔바른고딕 Light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864996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DDL Script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DDL_script.sql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–DDL Script (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예약관리자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3260" y="494501"/>
            <a:ext cx="951318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CREATE TABLE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reservation_attach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`no`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 AUTO_INCREMENT,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`name` varchar(45)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`size`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rsv_adm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PRIMARY KEY (`no`),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KEY `fk_attach_room_adm1_idx`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rsv_adm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CONSTRAINT `fk_attach_room_adm1` FOREIGN KEY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rsv_adm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 REFERENCES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reservation_adm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rezAdm_no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 ON DELETE NO ACTION ON UPDATE NO ACTION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);</a:t>
            </a:r>
          </a:p>
          <a:p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/>
            </a:endParaRP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CREATE TABLE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reservation_attach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`no`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 AUTO_INCREMENT,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`name` varchar(45)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`size`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rsv_adm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PRIMARY KEY (`no`),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KEY `fk_attach_room_adm1_idx`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rsv_adm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CONSTRAINT `fk_attach_room_adm1` FOREIGN KEY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rsv_adm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 REFERENCES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reservation_adm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rezAdm_no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 ON DELETE NO ACTION ON UPDATE NO ACTION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);</a:t>
            </a:r>
          </a:p>
          <a:p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/>
            </a:endParaRP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CREATE TABLE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rez_adm_room_type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rez_adm_room_no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 AUTO_INCREMENT,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rez_adm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room_type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`title` varchar(150)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`benefit` text,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PRIMARY KEY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rez_adm_room_no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KEY `fk_reservation_adm_has_room_type_room_type1_idx`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room_type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KEY `fk_reservation_adm_has_room_type_reservation_adm1_idx`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rez_adm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CONSTRAINT `fk_reservation_adm_has_room_type_reservation_adm1` FOREIGN KEY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rez_adm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 REFERENCES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reservation_adm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rezAdm_no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 ON DELETE NO ACTION ON UPDATE NO ACTION,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CONSTRAINT `fk_reservation_adm_has_room_type_room_type1` FOREIGN KEY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room_type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 REFERENCES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room_type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(`no`) ON DELETE NO ACTION ON UPDATE NO ACTION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);</a:t>
            </a:r>
            <a:endParaRPr lang="ko-KR" altLang="en-US" sz="900" dirty="0">
              <a:latin typeface="나눔바른고딕 Light" panose="020B0603020101020101" pitchFamily="50" charset="-127"/>
              <a:ea typeface="나눔바른고딕 Light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7825156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09602"/>
              </p:ext>
            </p:extLst>
          </p:nvPr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DDL Script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DDL_script.sql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–DDL Script 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포인트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3259" y="484857"/>
            <a:ext cx="86453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CREATE TABLE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point_detail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`no`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 AUTO_INCREMENT,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member_no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`state`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`amount`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point_event_no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trans_date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timestamp NULL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expire_date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timestamp NULL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PRIMARY KEY (`no`),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KEY `fk_point_detail_point_event1_idx`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point_event_no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CONSTRAINT `fk_point_detail_point_event1` FOREIGN KEY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point_event_no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 REFERENCES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point_event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(`no`) ON DELETE NO ACTION ON UPDATE NO ACTION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);</a:t>
            </a:r>
          </a:p>
          <a:p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/>
            </a:endParaRPr>
          </a:p>
          <a:p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/>
            </a:endParaRP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CREATE TABLE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point_event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`no`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 AUTO_INCREMENT,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`state`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`amount`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trans_date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timestamp NOT NULL DEFAULT CURRENT_TIMESTAMP ON UPDATE CURRENT_TIMESTAMP,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expire_date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timestamp NULL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member_no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reservation_no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int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(11)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PRIMARY KEY (`no`),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KEY `fk_point_event_member1_idx`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member_no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KEY `fk_point_event_reservation1_idx`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reservation_no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CONSTRAINT `fk_point_event_member1` FOREIGN KEY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member_no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 REFERENCES `member` (`no`) ON DELETE NO ACTION ON UPDATE NO ACTION,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CONSTRAINT `fk_point_event_reservation1` FOREIGN KEY (`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reservation_no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`) REFERENCES `reservation` (`no`) ON DELETE NO ACTION ON UPDATE NO ACTION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);</a:t>
            </a:r>
            <a:endParaRPr lang="ko-KR" altLang="en-US" sz="900" dirty="0">
              <a:latin typeface="나눔바른고딕 Light" panose="020B0603020101020101" pitchFamily="50" charset="-127"/>
              <a:ea typeface="나눔바른고딕 Light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1242069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DDL Script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DDL_script.sql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–DDL Script 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회원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3259" y="494501"/>
            <a:ext cx="32928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CREATE TABLE `member` (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`no` int NOT NULL AUTO_INCREMENT,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`id` varchar(12)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`pw` varchar(20)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`name` varchar(50)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`birth` date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tel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varchar(11)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`email` varchar(64)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first_name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varchar(50)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last_name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varchar(50)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`post` varchar(5)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`address` varchar(45)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detail_address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varchar(45)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`marketing` varchar(1)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jdate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timestamp NULL DEFAULT CURRENT_TIMESTAMP,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`state` varchar(2) DEFAULT '</a:t>
            </a:r>
            <a:r>
              <a:rPr lang="ko-KR" altLang="en-US" sz="900" dirty="0">
                <a:latin typeface="나눔바른고딕 Light" panose="020B0603020101020101" pitchFamily="50" charset="-127"/>
                <a:ea typeface="나눔바른고딕 Light" panose="020B0603020101020101"/>
              </a:rPr>
              <a:t>가입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',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`grade` int DEFAULT '1',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sno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int NOT NULL DEFAULT '0',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PRIMARY KEY (`no`)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);</a:t>
            </a:r>
          </a:p>
          <a:p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/>
            </a:endParaRPr>
          </a:p>
          <a:p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/>
            </a:endParaRPr>
          </a:p>
          <a:p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/>
            </a:endParaRPr>
          </a:p>
          <a:p>
            <a:endParaRPr lang="ko-KR" altLang="en-US" sz="900" dirty="0">
              <a:latin typeface="나눔바른고딕 Light" panose="020B0603020101020101" pitchFamily="50" charset="-127"/>
              <a:ea typeface="나눔바른고딕 Light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3898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11791622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프로젝트 개요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3layer(Tier)</a:t>
                </a:r>
                <a:endParaRPr lang="ko-KR" altLang="en-US" sz="800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985" y="833057"/>
            <a:ext cx="1933113" cy="114063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271345" y="1092437"/>
            <a:ext cx="1875119" cy="26905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4972" y="494502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</a:rPr>
              <a:t>| </a:t>
            </a:r>
            <a:r>
              <a:rPr lang="ko-KR" altLang="en-US" sz="1600" dirty="0">
                <a:solidFill>
                  <a:schemeClr val="tx2"/>
                </a:solidFill>
              </a:rPr>
              <a:t>브라우저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3212" y="507201"/>
            <a:ext cx="2038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</a:rPr>
              <a:t>| </a:t>
            </a:r>
            <a:r>
              <a:rPr lang="ko-KR" altLang="en-US" sz="1600" dirty="0">
                <a:solidFill>
                  <a:schemeClr val="tx2"/>
                </a:solidFill>
              </a:rPr>
              <a:t>클라이언트 계층</a:t>
            </a:r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en-US" altLang="ko-KR" sz="1600" dirty="0">
                <a:solidFill>
                  <a:schemeClr val="tx2"/>
                </a:solidFill>
              </a:rPr>
              <a:t>| Presentation</a:t>
            </a:r>
            <a:r>
              <a:rPr lang="ko-KR" altLang="en-US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>
                <a:solidFill>
                  <a:schemeClr val="tx2"/>
                </a:solidFill>
              </a:rPr>
              <a:t>layer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3916907" y="1444087"/>
            <a:ext cx="576198" cy="706877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503492" y="2228052"/>
            <a:ext cx="13676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| </a:t>
            </a:r>
            <a:r>
              <a:rPr lang="ko-KR" altLang="en-US" sz="1400" dirty="0" err="1">
                <a:solidFill>
                  <a:schemeClr val="tx2"/>
                </a:solidFill>
              </a:rPr>
              <a:t>프리젠테이션</a:t>
            </a:r>
            <a:endParaRPr lang="en-US" altLang="ko-KR" sz="1400" dirty="0">
              <a:solidFill>
                <a:schemeClr val="tx2"/>
              </a:solidFill>
            </a:endParaRPr>
          </a:p>
          <a:p>
            <a:r>
              <a:rPr lang="en-US" altLang="ko-KR" sz="1400" dirty="0">
                <a:solidFill>
                  <a:schemeClr val="tx2"/>
                </a:solidFill>
              </a:rPr>
              <a:t>-</a:t>
            </a:r>
            <a:r>
              <a:rPr lang="ko-KR" altLang="en-US" sz="1400" dirty="0">
                <a:solidFill>
                  <a:schemeClr val="tx2"/>
                </a:solidFill>
              </a:rPr>
              <a:t>웹 서버</a:t>
            </a:r>
            <a:endParaRPr lang="en-US" altLang="ko-KR" sz="1400" dirty="0">
              <a:solidFill>
                <a:schemeClr val="tx2"/>
              </a:solidFill>
            </a:endParaRPr>
          </a:p>
          <a:p>
            <a:r>
              <a:rPr lang="en-US" altLang="ko-KR" sz="1400" dirty="0">
                <a:solidFill>
                  <a:schemeClr val="tx2"/>
                </a:solidFill>
              </a:rPr>
              <a:t>-</a:t>
            </a:r>
            <a:r>
              <a:rPr lang="ko-KR" altLang="en-US" sz="1400" dirty="0">
                <a:solidFill>
                  <a:schemeClr val="tx2"/>
                </a:solidFill>
              </a:rPr>
              <a:t>프론트 </a:t>
            </a:r>
            <a:r>
              <a:rPr lang="ko-KR" altLang="en-US" sz="1400" dirty="0" err="1">
                <a:solidFill>
                  <a:schemeClr val="tx2"/>
                </a:solidFill>
              </a:rPr>
              <a:t>엔드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62761" y="2495260"/>
            <a:ext cx="1875119" cy="26905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64628" y="1658666"/>
            <a:ext cx="2123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</a:rPr>
              <a:t>| </a:t>
            </a:r>
            <a:r>
              <a:rPr lang="ko-KR" altLang="en-US" sz="1600" dirty="0">
                <a:solidFill>
                  <a:schemeClr val="tx2"/>
                </a:solidFill>
              </a:rPr>
              <a:t>어플리케이션 계층</a:t>
            </a:r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en-US" altLang="ko-KR" sz="1600" dirty="0">
                <a:solidFill>
                  <a:schemeClr val="tx2"/>
                </a:solidFill>
              </a:rPr>
              <a:t>| Business logic layer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| Service layer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7086581" y="3010337"/>
            <a:ext cx="576198" cy="706877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95042" y="3734686"/>
            <a:ext cx="18197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| </a:t>
            </a:r>
            <a:r>
              <a:rPr lang="ko-KR" altLang="en-US" sz="1400" dirty="0">
                <a:solidFill>
                  <a:schemeClr val="tx2"/>
                </a:solidFill>
              </a:rPr>
              <a:t>어플리케이션</a:t>
            </a:r>
            <a:endParaRPr lang="en-US" altLang="ko-KR" sz="1400" dirty="0">
              <a:solidFill>
                <a:schemeClr val="tx2"/>
              </a:solidFill>
            </a:endParaRPr>
          </a:p>
          <a:p>
            <a:r>
              <a:rPr lang="en-US" altLang="ko-KR" sz="1400" dirty="0">
                <a:solidFill>
                  <a:schemeClr val="tx2"/>
                </a:solidFill>
              </a:rPr>
              <a:t>-</a:t>
            </a:r>
            <a:r>
              <a:rPr lang="ko-KR" altLang="en-US" sz="1400" dirty="0">
                <a:solidFill>
                  <a:schemeClr val="tx2"/>
                </a:solidFill>
              </a:rPr>
              <a:t>어플리케이션서버</a:t>
            </a:r>
            <a:endParaRPr lang="en-US" altLang="ko-KR" sz="1400" dirty="0">
              <a:solidFill>
                <a:schemeClr val="tx2"/>
              </a:solidFill>
            </a:endParaRPr>
          </a:p>
          <a:p>
            <a:r>
              <a:rPr lang="en-US" altLang="ko-KR" sz="1400" dirty="0">
                <a:solidFill>
                  <a:schemeClr val="tx2"/>
                </a:solidFill>
              </a:rPr>
              <a:t>-</a:t>
            </a:r>
            <a:r>
              <a:rPr lang="ko-KR" altLang="en-US" sz="1400" dirty="0">
                <a:solidFill>
                  <a:schemeClr val="tx2"/>
                </a:solidFill>
              </a:rPr>
              <a:t>비즈니스로직</a:t>
            </a:r>
            <a:endParaRPr lang="en-US" altLang="ko-KR" sz="1400" dirty="0">
              <a:solidFill>
                <a:schemeClr val="tx2"/>
              </a:solidFill>
            </a:endParaRPr>
          </a:p>
          <a:p>
            <a:r>
              <a:rPr lang="en-US" altLang="ko-KR" sz="1400" dirty="0">
                <a:solidFill>
                  <a:schemeClr val="tx2"/>
                </a:solidFill>
              </a:rPr>
              <a:t>-</a:t>
            </a:r>
            <a:r>
              <a:rPr lang="ko-KR" altLang="en-US" sz="1400" dirty="0">
                <a:solidFill>
                  <a:schemeClr val="tx2"/>
                </a:solidFill>
              </a:rPr>
              <a:t>데이터 </a:t>
            </a:r>
            <a:r>
              <a:rPr lang="ko-KR" altLang="en-US" sz="1400" dirty="0" err="1">
                <a:solidFill>
                  <a:schemeClr val="tx2"/>
                </a:solidFill>
              </a:rPr>
              <a:t>엑세스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</a:rPr>
              <a:t>로직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683914" y="3704975"/>
            <a:ext cx="1875119" cy="26905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636581" y="3119739"/>
            <a:ext cx="191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</a:rPr>
              <a:t>| </a:t>
            </a:r>
            <a:r>
              <a:rPr lang="ko-KR" altLang="en-US" sz="1600" dirty="0">
                <a:solidFill>
                  <a:schemeClr val="tx2"/>
                </a:solidFill>
              </a:rPr>
              <a:t>데이터 계층</a:t>
            </a:r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en-US" altLang="ko-KR" sz="1600" dirty="0">
                <a:solidFill>
                  <a:schemeClr val="tx2"/>
                </a:solidFill>
              </a:rPr>
              <a:t>| </a:t>
            </a:r>
            <a:r>
              <a:rPr lang="en-US" altLang="ko-KR" sz="1600" dirty="0" err="1">
                <a:solidFill>
                  <a:schemeClr val="tx2"/>
                </a:solidFill>
              </a:rPr>
              <a:t>DataService</a:t>
            </a:r>
            <a:r>
              <a:rPr lang="en-US" altLang="ko-KR" sz="1600" dirty="0">
                <a:solidFill>
                  <a:schemeClr val="tx2"/>
                </a:solidFill>
              </a:rPr>
              <a:t> layer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34" name="한쪽 모서리가 잘린 사각형 33"/>
          <p:cNvSpPr/>
          <p:nvPr/>
        </p:nvSpPr>
        <p:spPr>
          <a:xfrm>
            <a:off x="10296191" y="3969216"/>
            <a:ext cx="576198" cy="706877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705684" y="4880452"/>
            <a:ext cx="17572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| </a:t>
            </a:r>
            <a:r>
              <a:rPr lang="ko-KR" altLang="en-US" sz="1400" dirty="0">
                <a:solidFill>
                  <a:schemeClr val="tx2"/>
                </a:solidFill>
              </a:rPr>
              <a:t>데이터베이스</a:t>
            </a:r>
            <a:endParaRPr lang="en-US" altLang="ko-KR" sz="1400" dirty="0">
              <a:solidFill>
                <a:schemeClr val="tx2"/>
              </a:solidFill>
            </a:endParaRPr>
          </a:p>
          <a:p>
            <a:r>
              <a:rPr lang="en-US" altLang="ko-KR" sz="1400" dirty="0">
                <a:solidFill>
                  <a:schemeClr val="tx2"/>
                </a:solidFill>
              </a:rPr>
              <a:t>-DBMS</a:t>
            </a:r>
          </a:p>
          <a:p>
            <a:r>
              <a:rPr lang="en-US" altLang="ko-KR" sz="1400" dirty="0">
                <a:solidFill>
                  <a:schemeClr val="tx2"/>
                </a:solidFill>
              </a:rPr>
              <a:t>-</a:t>
            </a:r>
            <a:r>
              <a:rPr lang="ko-KR" altLang="en-US" sz="1400" dirty="0">
                <a:solidFill>
                  <a:schemeClr val="tx2"/>
                </a:solidFill>
              </a:rPr>
              <a:t>데이터베이스 백업</a:t>
            </a:r>
          </a:p>
        </p:txBody>
      </p:sp>
      <p:sp>
        <p:nvSpPr>
          <p:cNvPr id="9" name="오른쪽으로 구부러진 화살표 8"/>
          <p:cNvSpPr/>
          <p:nvPr/>
        </p:nvSpPr>
        <p:spPr>
          <a:xfrm rot="6944881">
            <a:off x="2441755" y="135283"/>
            <a:ext cx="541563" cy="209722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오른쪽으로 구부러진 화살표 37"/>
          <p:cNvSpPr/>
          <p:nvPr/>
        </p:nvSpPr>
        <p:spPr>
          <a:xfrm rot="6944881">
            <a:off x="5457408" y="1366979"/>
            <a:ext cx="477281" cy="193080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오른쪽으로 구부러진 화살표 38"/>
          <p:cNvSpPr/>
          <p:nvPr/>
        </p:nvSpPr>
        <p:spPr>
          <a:xfrm rot="6800080">
            <a:off x="8876102" y="2411961"/>
            <a:ext cx="477281" cy="193080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66769" y="972261"/>
            <a:ext cx="1155509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</a:rPr>
              <a:t>HTTP </a:t>
            </a:r>
            <a:r>
              <a:rPr lang="ko-KR" altLang="en-US" sz="1600" dirty="0">
                <a:solidFill>
                  <a:schemeClr val="tx2"/>
                </a:solidFill>
              </a:rPr>
              <a:t>응답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82812" y="2044560"/>
            <a:ext cx="595035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</a:rPr>
              <a:t>응답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20335" y="3194498"/>
            <a:ext cx="1282723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</a:rPr>
              <a:t>결과값 반환</a:t>
            </a:r>
          </a:p>
        </p:txBody>
      </p:sp>
      <p:sp>
        <p:nvSpPr>
          <p:cNvPr id="40" name="오른쪽으로 구부러진 화살표 39"/>
          <p:cNvSpPr/>
          <p:nvPr/>
        </p:nvSpPr>
        <p:spPr>
          <a:xfrm rot="18456715">
            <a:off x="2252393" y="1603395"/>
            <a:ext cx="541563" cy="209722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오른쪽으로 구부러진 화살표 41"/>
          <p:cNvSpPr/>
          <p:nvPr/>
        </p:nvSpPr>
        <p:spPr>
          <a:xfrm rot="17735896">
            <a:off x="5406322" y="3231872"/>
            <a:ext cx="477281" cy="193080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오른쪽으로 구부러진 화살표 42"/>
          <p:cNvSpPr/>
          <p:nvPr/>
        </p:nvSpPr>
        <p:spPr>
          <a:xfrm rot="17735896">
            <a:off x="8723191" y="4579779"/>
            <a:ext cx="477281" cy="193080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오른쪽으로 구부러진 화살표 43"/>
          <p:cNvSpPr/>
          <p:nvPr/>
        </p:nvSpPr>
        <p:spPr>
          <a:xfrm rot="11181820">
            <a:off x="10948124" y="3995616"/>
            <a:ext cx="565155" cy="1597100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8678" y="2678782"/>
            <a:ext cx="1155509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</a:rPr>
              <a:t>HTTP </a:t>
            </a:r>
            <a:r>
              <a:rPr lang="ko-KR" altLang="en-US" sz="1600" dirty="0">
                <a:solidFill>
                  <a:schemeClr val="tx2"/>
                </a:solidFill>
              </a:rPr>
              <a:t>요청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07628" y="4221020"/>
            <a:ext cx="1005403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2"/>
                </a:solidFill>
              </a:rPr>
              <a:t>쿼리실행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57357" y="3954039"/>
            <a:ext cx="1487908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</a:rPr>
              <a:t>구성요소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ko-KR" altLang="en-US" sz="1600" dirty="0">
                <a:solidFill>
                  <a:schemeClr val="tx2"/>
                </a:solidFill>
              </a:rPr>
              <a:t>요청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08293" y="5403996"/>
            <a:ext cx="1765227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</a:rPr>
              <a:t>데이터 쿼리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ko-KR" altLang="en-US" sz="1600" dirty="0">
                <a:solidFill>
                  <a:schemeClr val="tx2"/>
                </a:solidFill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3820938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DDL Script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파일명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</a:t>
                      </a:r>
                      <a:b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DDL_script.sql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–DDL Script (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고객서비스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3259" y="494501"/>
            <a:ext cx="334899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CREATE TABLE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qna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`no` int NOT NULL AUTO_INCREMENT,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`question` varchar(20)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`title` varchar(45)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`contents` varchar(100) DEFAULT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wdate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timestamp NULL DEFAULT CURRENT_TIMESTAMP,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`writer` int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PRIMARY KEY (`no`)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);</a:t>
            </a:r>
            <a:endParaRPr lang="ko-KR" altLang="en-US" sz="900" dirty="0">
              <a:latin typeface="나눔바른고딕 Light" panose="020B0603020101020101" pitchFamily="50" charset="-127"/>
              <a:ea typeface="나눔바른고딕 Light" panose="020B060302010102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BE2B6-3540-4888-9A04-E33723B334B4}"/>
              </a:ext>
            </a:extLst>
          </p:cNvPr>
          <p:cNvSpPr txBox="1"/>
          <p:nvPr/>
        </p:nvSpPr>
        <p:spPr>
          <a:xfrm>
            <a:off x="211589" y="1833329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CREATE TABLE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rqna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(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`no` int NOT NULL AUTO_INCREMENT,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/>
              </a:rPr>
              <a:t>reponse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` varchar(100)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`writer` int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`state` varchar(20) NOT NULL,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  PRIMARY KEY (`no`)</a:t>
            </a:r>
          </a:p>
          <a:p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/>
              </a:rPr>
              <a:t>);</a:t>
            </a:r>
          </a:p>
          <a:p>
            <a:endParaRPr lang="ko-KR" altLang="en-US" sz="900" dirty="0">
              <a:latin typeface="나눔바른고딕 Light" panose="020B0603020101020101" pitchFamily="50" charset="-127"/>
              <a:ea typeface="나눔바른고딕 Light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3969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46454"/>
              </p:ext>
            </p:extLst>
          </p:nvPr>
        </p:nvGraphicFramePr>
        <p:xfrm>
          <a:off x="2032000" y="2206109"/>
          <a:ext cx="8128000" cy="2445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호텔 </a:t>
                      </a:r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델루나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사이트맵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50282"/>
                  </a:ext>
                </a:extLst>
              </a:tr>
              <a:tr h="1371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글루맵스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19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29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7450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글루맵스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(https://www.gloomaps.com/)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를 이용한 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사이트맵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사이트맵</a:t>
                </a:r>
                <a:endParaRPr lang="en-US" altLang="ko-KR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2310" y="830067"/>
            <a:ext cx="9470633" cy="54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6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8600"/>
              </p:ext>
            </p:extLst>
          </p:nvPr>
        </p:nvGraphicFramePr>
        <p:xfrm>
          <a:off x="2032000" y="2206109"/>
          <a:ext cx="8128000" cy="2445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호텔 </a:t>
                      </a:r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델루나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프로젝트목록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50282"/>
                  </a:ext>
                </a:extLst>
              </a:tr>
              <a:tr h="1371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구글스프레드시트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19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878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4003</Words>
  <Application>Microsoft Office PowerPoint</Application>
  <PresentationFormat>와이드스크린</PresentationFormat>
  <Paragraphs>854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나눔고딕</vt:lpstr>
      <vt:lpstr>나눔바른고딕 Light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NY</dc:creator>
  <cp:lastModifiedBy>이 상수</cp:lastModifiedBy>
  <cp:revision>209</cp:revision>
  <cp:lastPrinted>2021-07-18T14:56:11Z</cp:lastPrinted>
  <dcterms:created xsi:type="dcterms:W3CDTF">2021-06-26T06:52:26Z</dcterms:created>
  <dcterms:modified xsi:type="dcterms:W3CDTF">2021-11-21T14:22:15Z</dcterms:modified>
</cp:coreProperties>
</file>