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70" r:id="rId5"/>
    <p:sldId id="271" r:id="rId6"/>
    <p:sldId id="272" r:id="rId7"/>
    <p:sldId id="273" r:id="rId8"/>
    <p:sldId id="274" r:id="rId9"/>
    <p:sldId id="275" r:id="rId10"/>
    <p:sldId id="264" r:id="rId11"/>
    <p:sldId id="26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1" d="100"/>
          <a:sy n="71" d="100"/>
        </p:scale>
        <p:origin x="1068" y="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gela Mercy" userId="1848ee6720d91e54" providerId="LiveId" clId="{7A740CEE-5027-4FA4-AA0E-03BC2D8C144C}"/>
    <pc:docChg chg="undo custSel modSld">
      <pc:chgData name="Angela Mercy" userId="1848ee6720d91e54" providerId="LiveId" clId="{7A740CEE-5027-4FA4-AA0E-03BC2D8C144C}" dt="2024-12-17T23:23:40.864" v="370" actId="478"/>
      <pc:docMkLst>
        <pc:docMk/>
      </pc:docMkLst>
      <pc:sldChg chg="modSp mod">
        <pc:chgData name="Angela Mercy" userId="1848ee6720d91e54" providerId="LiveId" clId="{7A740CEE-5027-4FA4-AA0E-03BC2D8C144C}" dt="2024-12-17T23:11:40.218" v="234" actId="20577"/>
        <pc:sldMkLst>
          <pc:docMk/>
          <pc:sldMk cId="0" sldId="256"/>
        </pc:sldMkLst>
        <pc:spChg chg="mod">
          <ac:chgData name="Angela Mercy" userId="1848ee6720d91e54" providerId="LiveId" clId="{7A740CEE-5027-4FA4-AA0E-03BC2D8C144C}" dt="2024-12-17T23:11:35.641" v="233" actId="1076"/>
          <ac:spMkLst>
            <pc:docMk/>
            <pc:sldMk cId="0" sldId="256"/>
            <ac:spMk id="2" creationId="{00000000-0000-0000-0000-000000000000}"/>
          </ac:spMkLst>
        </pc:spChg>
        <pc:spChg chg="mod">
          <ac:chgData name="Angela Mercy" userId="1848ee6720d91e54" providerId="LiveId" clId="{7A740CEE-5027-4FA4-AA0E-03BC2D8C144C}" dt="2024-12-17T23:11:40.218" v="234" actId="20577"/>
          <ac:spMkLst>
            <pc:docMk/>
            <pc:sldMk cId="0" sldId="256"/>
            <ac:spMk id="3" creationId="{00000000-0000-0000-0000-000000000000}"/>
          </ac:spMkLst>
        </pc:spChg>
      </pc:sldChg>
      <pc:sldChg chg="modSp mod">
        <pc:chgData name="Angela Mercy" userId="1848ee6720d91e54" providerId="LiveId" clId="{7A740CEE-5027-4FA4-AA0E-03BC2D8C144C}" dt="2024-12-17T23:15:38.640" v="309" actId="20577"/>
        <pc:sldMkLst>
          <pc:docMk/>
          <pc:sldMk cId="0" sldId="257"/>
        </pc:sldMkLst>
        <pc:spChg chg="mod">
          <ac:chgData name="Angela Mercy" userId="1848ee6720d91e54" providerId="LiveId" clId="{7A740CEE-5027-4FA4-AA0E-03BC2D8C144C}" dt="2024-12-17T23:15:38.640" v="309" actId="20577"/>
          <ac:spMkLst>
            <pc:docMk/>
            <pc:sldMk cId="0" sldId="257"/>
            <ac:spMk id="3" creationId="{00000000-0000-0000-0000-000000000000}"/>
          </ac:spMkLst>
        </pc:spChg>
      </pc:sldChg>
      <pc:sldChg chg="addSp delSp modSp mod">
        <pc:chgData name="Angela Mercy" userId="1848ee6720d91e54" providerId="LiveId" clId="{7A740CEE-5027-4FA4-AA0E-03BC2D8C144C}" dt="2024-12-17T22:57:19.143" v="140" actId="20577"/>
        <pc:sldMkLst>
          <pc:docMk/>
          <pc:sldMk cId="307210821" sldId="270"/>
        </pc:sldMkLst>
        <pc:spChg chg="del">
          <ac:chgData name="Angela Mercy" userId="1848ee6720d91e54" providerId="LiveId" clId="{7A740CEE-5027-4FA4-AA0E-03BC2D8C144C}" dt="2024-12-17T22:47:12.998" v="18"/>
          <ac:spMkLst>
            <pc:docMk/>
            <pc:sldMk cId="307210821" sldId="270"/>
            <ac:spMk id="2" creationId="{C57D5AFC-CB8A-7847-3321-8F37DCB68B8F}"/>
          </ac:spMkLst>
        </pc:spChg>
        <pc:spChg chg="add mod">
          <ac:chgData name="Angela Mercy" userId="1848ee6720d91e54" providerId="LiveId" clId="{7A740CEE-5027-4FA4-AA0E-03BC2D8C144C}" dt="2024-12-17T22:47:34.667" v="37" actId="1076"/>
          <ac:spMkLst>
            <pc:docMk/>
            <pc:sldMk cId="307210821" sldId="270"/>
            <ac:spMk id="3" creationId="{909CB034-6145-E97F-0ECA-2B355567A5EA}"/>
          </ac:spMkLst>
        </pc:spChg>
        <pc:spChg chg="mod">
          <ac:chgData name="Angela Mercy" userId="1848ee6720d91e54" providerId="LiveId" clId="{7A740CEE-5027-4FA4-AA0E-03BC2D8C144C}" dt="2024-12-17T22:57:19.143" v="140" actId="20577"/>
          <ac:spMkLst>
            <pc:docMk/>
            <pc:sldMk cId="307210821" sldId="270"/>
            <ac:spMk id="4" creationId="{E3C2468A-27B4-3023-D8F5-CDD497C647B8}"/>
          </ac:spMkLst>
        </pc:spChg>
      </pc:sldChg>
      <pc:sldChg chg="modSp mod">
        <pc:chgData name="Angela Mercy" userId="1848ee6720d91e54" providerId="LiveId" clId="{7A740CEE-5027-4FA4-AA0E-03BC2D8C144C}" dt="2024-12-17T23:00:39.343" v="153" actId="20577"/>
        <pc:sldMkLst>
          <pc:docMk/>
          <pc:sldMk cId="3810057171" sldId="271"/>
        </pc:sldMkLst>
        <pc:spChg chg="mod">
          <ac:chgData name="Angela Mercy" userId="1848ee6720d91e54" providerId="LiveId" clId="{7A740CEE-5027-4FA4-AA0E-03BC2D8C144C}" dt="2024-12-17T23:00:34.510" v="151" actId="404"/>
          <ac:spMkLst>
            <pc:docMk/>
            <pc:sldMk cId="3810057171" sldId="271"/>
            <ac:spMk id="2" creationId="{D9A52F7B-9059-67DF-989B-6F16E6F6630A}"/>
          </ac:spMkLst>
        </pc:spChg>
        <pc:spChg chg="mod">
          <ac:chgData name="Angela Mercy" userId="1848ee6720d91e54" providerId="LiveId" clId="{7A740CEE-5027-4FA4-AA0E-03BC2D8C144C}" dt="2024-12-17T23:00:39.343" v="153" actId="20577"/>
          <ac:spMkLst>
            <pc:docMk/>
            <pc:sldMk cId="3810057171" sldId="271"/>
            <ac:spMk id="4" creationId="{B0509B00-85B5-BE03-1FAE-9C0CF5F147B0}"/>
          </ac:spMkLst>
        </pc:spChg>
        <pc:picChg chg="mod">
          <ac:chgData name="Angela Mercy" userId="1848ee6720d91e54" providerId="LiveId" clId="{7A740CEE-5027-4FA4-AA0E-03BC2D8C144C}" dt="2024-12-17T22:58:34.972" v="141" actId="14100"/>
          <ac:picMkLst>
            <pc:docMk/>
            <pc:sldMk cId="3810057171" sldId="271"/>
            <ac:picMk id="5" creationId="{A4A0409A-3845-4C7C-24A4-09F6B195D37A}"/>
          </ac:picMkLst>
        </pc:picChg>
      </pc:sldChg>
      <pc:sldChg chg="modSp mod">
        <pc:chgData name="Angela Mercy" userId="1848ee6720d91e54" providerId="LiveId" clId="{7A740CEE-5027-4FA4-AA0E-03BC2D8C144C}" dt="2024-12-17T23:02:59.026" v="181" actId="404"/>
        <pc:sldMkLst>
          <pc:docMk/>
          <pc:sldMk cId="1973200946" sldId="272"/>
        </pc:sldMkLst>
        <pc:spChg chg="mod">
          <ac:chgData name="Angela Mercy" userId="1848ee6720d91e54" providerId="LiveId" clId="{7A740CEE-5027-4FA4-AA0E-03BC2D8C144C}" dt="2024-12-17T23:02:59.026" v="181" actId="404"/>
          <ac:spMkLst>
            <pc:docMk/>
            <pc:sldMk cId="1973200946" sldId="272"/>
            <ac:spMk id="2" creationId="{7CDA4AF2-D686-46B1-09D6-69EF72E19ADE}"/>
          </ac:spMkLst>
        </pc:spChg>
        <pc:spChg chg="mod">
          <ac:chgData name="Angela Mercy" userId="1848ee6720d91e54" providerId="LiveId" clId="{7A740CEE-5027-4FA4-AA0E-03BC2D8C144C}" dt="2024-12-17T23:02:31.769" v="176" actId="20577"/>
          <ac:spMkLst>
            <pc:docMk/>
            <pc:sldMk cId="1973200946" sldId="272"/>
            <ac:spMk id="4" creationId="{E5E26A90-B77C-8D35-3F85-DB9C223AEFED}"/>
          </ac:spMkLst>
        </pc:spChg>
      </pc:sldChg>
      <pc:sldChg chg="modSp mod">
        <pc:chgData name="Angela Mercy" userId="1848ee6720d91e54" providerId="LiveId" clId="{7A740CEE-5027-4FA4-AA0E-03BC2D8C144C}" dt="2024-12-17T23:04:39.447" v="192" actId="404"/>
        <pc:sldMkLst>
          <pc:docMk/>
          <pc:sldMk cId="1809780072" sldId="273"/>
        </pc:sldMkLst>
        <pc:spChg chg="mod">
          <ac:chgData name="Angela Mercy" userId="1848ee6720d91e54" providerId="LiveId" clId="{7A740CEE-5027-4FA4-AA0E-03BC2D8C144C}" dt="2024-12-17T23:04:39.447" v="192" actId="404"/>
          <ac:spMkLst>
            <pc:docMk/>
            <pc:sldMk cId="1809780072" sldId="273"/>
            <ac:spMk id="2" creationId="{57C56272-7779-9988-6DF6-58D69A172CFF}"/>
          </ac:spMkLst>
        </pc:spChg>
        <pc:spChg chg="mod">
          <ac:chgData name="Angela Mercy" userId="1848ee6720d91e54" providerId="LiveId" clId="{7A740CEE-5027-4FA4-AA0E-03BC2D8C144C}" dt="2024-12-17T23:04:13.048" v="188" actId="113"/>
          <ac:spMkLst>
            <pc:docMk/>
            <pc:sldMk cId="1809780072" sldId="273"/>
            <ac:spMk id="4" creationId="{8DC190B8-397A-7420-B747-09DEFD8474B7}"/>
          </ac:spMkLst>
        </pc:spChg>
      </pc:sldChg>
      <pc:sldChg chg="modSp mod">
        <pc:chgData name="Angela Mercy" userId="1848ee6720d91e54" providerId="LiveId" clId="{7A740CEE-5027-4FA4-AA0E-03BC2D8C144C}" dt="2024-12-17T23:19:45.984" v="336" actId="5793"/>
        <pc:sldMkLst>
          <pc:docMk/>
          <pc:sldMk cId="660511315" sldId="274"/>
        </pc:sldMkLst>
        <pc:spChg chg="mod">
          <ac:chgData name="Angela Mercy" userId="1848ee6720d91e54" providerId="LiveId" clId="{7A740CEE-5027-4FA4-AA0E-03BC2D8C144C}" dt="2024-12-17T23:17:35.436" v="317" actId="404"/>
          <ac:spMkLst>
            <pc:docMk/>
            <pc:sldMk cId="660511315" sldId="274"/>
            <ac:spMk id="2" creationId="{5BDC7111-2420-7175-97D1-6D9E92CE057E}"/>
          </ac:spMkLst>
        </pc:spChg>
        <pc:spChg chg="mod">
          <ac:chgData name="Angela Mercy" userId="1848ee6720d91e54" providerId="LiveId" clId="{7A740CEE-5027-4FA4-AA0E-03BC2D8C144C}" dt="2024-12-17T23:19:45.984" v="336" actId="5793"/>
          <ac:spMkLst>
            <pc:docMk/>
            <pc:sldMk cId="660511315" sldId="274"/>
            <ac:spMk id="4" creationId="{391C7076-6818-56DF-8F17-6C1D814F998C}"/>
          </ac:spMkLst>
        </pc:spChg>
      </pc:sldChg>
      <pc:sldChg chg="addSp delSp modSp mod">
        <pc:chgData name="Angela Mercy" userId="1848ee6720d91e54" providerId="LiveId" clId="{7A740CEE-5027-4FA4-AA0E-03BC2D8C144C}" dt="2024-12-17T23:23:40.864" v="370" actId="478"/>
        <pc:sldMkLst>
          <pc:docMk/>
          <pc:sldMk cId="917593268" sldId="275"/>
        </pc:sldMkLst>
        <pc:spChg chg="add">
          <ac:chgData name="Angela Mercy" userId="1848ee6720d91e54" providerId="LiveId" clId="{7A740CEE-5027-4FA4-AA0E-03BC2D8C144C}" dt="2024-12-17T23:21:43.898" v="348"/>
          <ac:spMkLst>
            <pc:docMk/>
            <pc:sldMk cId="917593268" sldId="275"/>
            <ac:spMk id="3" creationId="{F87988C4-0988-B0E4-05EA-9C151332483A}"/>
          </ac:spMkLst>
        </pc:spChg>
        <pc:spChg chg="mod">
          <ac:chgData name="Angela Mercy" userId="1848ee6720d91e54" providerId="LiveId" clId="{7A740CEE-5027-4FA4-AA0E-03BC2D8C144C}" dt="2024-12-17T23:23:33.021" v="369" actId="27636"/>
          <ac:spMkLst>
            <pc:docMk/>
            <pc:sldMk cId="917593268" sldId="275"/>
            <ac:spMk id="4" creationId="{A97E1A1F-C20B-648F-4507-6D219EF02CA2}"/>
          </ac:spMkLst>
        </pc:spChg>
        <pc:spChg chg="add">
          <ac:chgData name="Angela Mercy" userId="1848ee6720d91e54" providerId="LiveId" clId="{7A740CEE-5027-4FA4-AA0E-03BC2D8C144C}" dt="2024-12-17T23:21:49.585" v="349"/>
          <ac:spMkLst>
            <pc:docMk/>
            <pc:sldMk cId="917593268" sldId="275"/>
            <ac:spMk id="6" creationId="{A710FA70-84A8-BBD3-5997-B1985870E396}"/>
          </ac:spMkLst>
        </pc:spChg>
        <pc:spChg chg="add del mod">
          <ac:chgData name="Angela Mercy" userId="1848ee6720d91e54" providerId="LiveId" clId="{7A740CEE-5027-4FA4-AA0E-03BC2D8C144C}" dt="2024-12-17T23:23:40.864" v="370" actId="478"/>
          <ac:spMkLst>
            <pc:docMk/>
            <pc:sldMk cId="917593268" sldId="275"/>
            <ac:spMk id="7" creationId="{026BDD64-5E6C-FBE8-FD77-03FC50D1AAE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12/17/2024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58824"/>
            <a:ext cx="7772400" cy="1470025"/>
          </a:xfrm>
        </p:spPr>
        <p:txBody>
          <a:bodyPr/>
          <a:lstStyle/>
          <a:p>
            <a:r>
              <a:rPr dirty="0"/>
              <a:t>Starbucks Menu Analysis</a:t>
            </a:r>
          </a:p>
        </p:txBody>
      </p:sp>
      <p:sp>
        <p:nvSpPr>
          <p:cNvPr id="3" name="Subtitle 2"/>
          <p:cNvSpPr>
            <a:spLocks noGrp="1"/>
          </p:cNvSpPr>
          <p:nvPr>
            <p:ph type="subTitle" idx="1"/>
          </p:nvPr>
        </p:nvSpPr>
        <p:spPr>
          <a:xfrm>
            <a:off x="766483" y="2667000"/>
            <a:ext cx="7772400" cy="3604931"/>
          </a:xfrm>
        </p:spPr>
        <p:txBody>
          <a:bodyPr>
            <a:normAutofit/>
          </a:bodyPr>
          <a:lstStyle/>
          <a:p>
            <a:endParaRPr lang="en-US" dirty="0">
              <a:solidFill>
                <a:srgbClr val="002060"/>
              </a:solidFill>
              <a:latin typeface="Albertus" panose="020E0702040304020204" pitchFamily="34" charset="0"/>
            </a:endParaRPr>
          </a:p>
          <a:p>
            <a:r>
              <a:rPr lang="en-US" dirty="0">
                <a:solidFill>
                  <a:srgbClr val="002060"/>
                </a:solidFill>
                <a:latin typeface="Albertus" panose="020E0702040304020204" pitchFamily="34" charset="0"/>
              </a:rPr>
              <a:t>An</a:t>
            </a:r>
            <a:r>
              <a:rPr dirty="0">
                <a:solidFill>
                  <a:srgbClr val="002060"/>
                </a:solidFill>
                <a:latin typeface="Albertus" panose="020E0702040304020204" pitchFamily="34" charset="0"/>
              </a:rPr>
              <a:t> Analysis of Calories and Macronutrients</a:t>
            </a:r>
            <a:r>
              <a:rPr lang="en-US" dirty="0">
                <a:solidFill>
                  <a:srgbClr val="002060"/>
                </a:solidFill>
                <a:latin typeface="Albertus" panose="020E0702040304020204" pitchFamily="34" charset="0"/>
              </a:rPr>
              <a:t> for the Technical Audience</a:t>
            </a:r>
          </a:p>
          <a:p>
            <a:endParaRPr b="1" dirty="0">
              <a:latin typeface="Albertus" panose="020E0702040304020204" pitchFamily="34" charset="0"/>
            </a:endParaRPr>
          </a:p>
          <a:p>
            <a:pPr algn="l"/>
            <a:r>
              <a:rPr b="1" dirty="0">
                <a:solidFill>
                  <a:srgbClr val="002060"/>
                </a:solidFill>
              </a:rPr>
              <a:t>Presented by </a:t>
            </a:r>
            <a:r>
              <a:rPr lang="en-US" dirty="0">
                <a:solidFill>
                  <a:srgbClr val="002060"/>
                </a:solidFill>
              </a:rPr>
              <a:t>: Angela Mercy </a:t>
            </a:r>
            <a:r>
              <a:rPr lang="en-US" dirty="0" err="1">
                <a:solidFill>
                  <a:srgbClr val="002060"/>
                </a:solidFill>
              </a:rPr>
              <a:t>Sebasthiyan</a:t>
            </a:r>
            <a:endParaRPr lang="en-US" dirty="0">
              <a:solidFill>
                <a:srgbClr val="002060"/>
              </a:solidFill>
            </a:endParaRPr>
          </a:p>
          <a:p>
            <a:pPr algn="l"/>
            <a:endParaRPr lang="en-US" sz="1600"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7859"/>
          </a:xfrm>
        </p:spPr>
        <p:txBody>
          <a:bodyPr/>
          <a:lstStyle/>
          <a:p>
            <a:r>
              <a:rPr dirty="0"/>
              <a:t>Insights</a:t>
            </a:r>
          </a:p>
        </p:txBody>
      </p:sp>
      <p:sp>
        <p:nvSpPr>
          <p:cNvPr id="3" name="Content Placeholder 2"/>
          <p:cNvSpPr>
            <a:spLocks noGrp="1"/>
          </p:cNvSpPr>
          <p:nvPr>
            <p:ph idx="1"/>
          </p:nvPr>
        </p:nvSpPr>
        <p:spPr>
          <a:xfrm>
            <a:off x="215153" y="797860"/>
            <a:ext cx="8758517" cy="5809128"/>
          </a:xfrm>
        </p:spPr>
        <p:txBody>
          <a:bodyPr>
            <a:normAutofit fontScale="92500" lnSpcReduction="20000"/>
          </a:bodyPr>
          <a:lstStyle/>
          <a:p>
            <a:pPr marL="0" indent="0">
              <a:buNone/>
            </a:pPr>
            <a:r>
              <a:rPr dirty="0"/>
              <a:t> </a:t>
            </a:r>
            <a:r>
              <a:rPr b="1" dirty="0"/>
              <a:t>Correlation: </a:t>
            </a:r>
            <a:endParaRPr lang="en-US" b="1" dirty="0"/>
          </a:p>
          <a:p>
            <a:pPr marL="0" indent="0">
              <a:buNone/>
            </a:pPr>
            <a:r>
              <a:rPr dirty="0"/>
              <a:t>Calories have a noticeable positive correlation with fat and carbs.</a:t>
            </a:r>
            <a:endParaRPr lang="en-US" dirty="0"/>
          </a:p>
          <a:p>
            <a:pPr marL="0" indent="0">
              <a:buNone/>
            </a:pPr>
            <a:endParaRPr lang="en-US" dirty="0"/>
          </a:p>
          <a:p>
            <a:pPr marL="0" indent="0">
              <a:buNone/>
            </a:pPr>
            <a:r>
              <a:rPr b="1" dirty="0"/>
              <a:t> Distribution:</a:t>
            </a:r>
            <a:endParaRPr lang="en-US" b="1" dirty="0"/>
          </a:p>
          <a:p>
            <a:pPr marL="0" indent="0">
              <a:buNone/>
            </a:pPr>
            <a:r>
              <a:rPr dirty="0"/>
              <a:t> The majority of items have moderate calorie content, with a few high-calorie items.</a:t>
            </a:r>
            <a:endParaRPr lang="en-US" dirty="0"/>
          </a:p>
          <a:p>
            <a:pPr marL="0" indent="0">
              <a:buNone/>
            </a:pPr>
            <a:endParaRPr dirty="0"/>
          </a:p>
          <a:p>
            <a:pPr marL="0" indent="0">
              <a:buNone/>
            </a:pPr>
            <a:r>
              <a:rPr dirty="0"/>
              <a:t> </a:t>
            </a:r>
            <a:r>
              <a:rPr b="1" dirty="0"/>
              <a:t>Trends:</a:t>
            </a:r>
            <a:endParaRPr lang="en-US" b="1" dirty="0"/>
          </a:p>
          <a:p>
            <a:pPr marL="0" indent="0">
              <a:buNone/>
            </a:pPr>
            <a:r>
              <a:rPr dirty="0"/>
              <a:t> Items with high fat or high carbs tend to have higher calorie values.</a:t>
            </a:r>
          </a:p>
          <a:p>
            <a:pPr marL="0" indent="0">
              <a:buNone/>
            </a:pPr>
            <a:r>
              <a:rPr dirty="0"/>
              <a:t> The </a:t>
            </a:r>
            <a:r>
              <a:rPr lang="en-US" dirty="0"/>
              <a:t>histograms</a:t>
            </a:r>
            <a:r>
              <a:rPr dirty="0"/>
              <a:t> </a:t>
            </a:r>
            <a:r>
              <a:rPr lang="en-US" dirty="0"/>
              <a:t>suggest that foods</a:t>
            </a:r>
            <a:r>
              <a:rPr dirty="0"/>
              <a:t> with high fat and carbs are the most calorie-dense.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a:xfrm>
            <a:off x="457200" y="1417638"/>
            <a:ext cx="8229600" cy="5165724"/>
          </a:xfrm>
        </p:spPr>
        <p:txBody>
          <a:bodyPr/>
          <a:lstStyle/>
          <a:p>
            <a:pPr marL="0" indent="0">
              <a:buNone/>
            </a:pPr>
            <a:r>
              <a:rPr lang="en-US" dirty="0"/>
              <a:t>	</a:t>
            </a:r>
            <a:r>
              <a:rPr dirty="0"/>
              <a:t>This analysis reveals several key insights into the nutritional content of Starbucks menu items. The correlation between calories and fat, carbs, and protein can guide menu optimization strategies. Further investigation could explore the impact of specific food categories on overall calorie content.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a:xfrm>
            <a:off x="457200" y="1290918"/>
            <a:ext cx="8229600" cy="4948517"/>
          </a:xfrm>
        </p:spPr>
        <p:txBody>
          <a:bodyPr>
            <a:normAutofit fontScale="92500" lnSpcReduction="20000"/>
          </a:bodyPr>
          <a:lstStyle/>
          <a:p>
            <a:pPr marL="0" indent="0">
              <a:buNone/>
            </a:pPr>
            <a:r>
              <a:rPr lang="en-US" dirty="0"/>
              <a:t>	</a:t>
            </a:r>
          </a:p>
          <a:p>
            <a:pPr marL="0" indent="0">
              <a:buNone/>
            </a:pPr>
            <a:r>
              <a:rPr lang="en-US" dirty="0"/>
              <a:t>This analysis explores</a:t>
            </a:r>
            <a:r>
              <a:rPr dirty="0"/>
              <a:t> the Starbucks menu data focusing on calories and macronutrients (fat, carbs, fiber, protein). The goal is to uncover trends, correlations, and patterns that can help us better understand the nutritional profile of the menu items.</a:t>
            </a:r>
            <a:endParaRPr lang="en-US" dirty="0"/>
          </a:p>
          <a:p>
            <a:pPr marL="0" indent="0">
              <a:buNone/>
            </a:pPr>
            <a:endParaRPr lang="en-US" dirty="0"/>
          </a:p>
          <a:p>
            <a:pPr marL="0" indent="0">
              <a:buNone/>
            </a:pPr>
            <a:r>
              <a:rPr lang="en-US" dirty="0"/>
              <a:t>Starbucks Menu – Data:</a:t>
            </a:r>
            <a:r>
              <a:rPr lang="en-US" sz="4800" dirty="0">
                <a:solidFill>
                  <a:srgbClr val="002060"/>
                </a:solidFill>
              </a:rPr>
              <a:t> </a:t>
            </a:r>
          </a:p>
          <a:p>
            <a:pPr marL="0" indent="0">
              <a:buNone/>
            </a:pPr>
            <a:r>
              <a:rPr lang="en-US" sz="2200" dirty="0"/>
              <a:t>https://docs.google.com/spreadsheets/d/1N0bTtBJpFG2-b77w37KX6D9OSDTSaOyV/edit?usp=sharing&amp;ouid=101478551021008593450&amp;rtpof=true&amp;sd=true</a:t>
            </a:r>
          </a:p>
          <a:p>
            <a:pPr marL="0" indent="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Questions</a:t>
            </a:r>
          </a:p>
        </p:txBody>
      </p:sp>
      <p:sp>
        <p:nvSpPr>
          <p:cNvPr id="3" name="Content Placeholder 2"/>
          <p:cNvSpPr>
            <a:spLocks noGrp="1"/>
          </p:cNvSpPr>
          <p:nvPr>
            <p:ph idx="1"/>
          </p:nvPr>
        </p:nvSpPr>
        <p:spPr>
          <a:xfrm>
            <a:off x="457200" y="1600200"/>
            <a:ext cx="8229600" cy="4983162"/>
          </a:xfrm>
        </p:spPr>
        <p:txBody>
          <a:bodyPr>
            <a:normAutofit fontScale="92500" lnSpcReduction="10000"/>
          </a:bodyPr>
          <a:lstStyle/>
          <a:p>
            <a:pPr marL="0" indent="0">
              <a:buNone/>
            </a:pPr>
            <a:r>
              <a:rPr dirty="0"/>
              <a:t>1. What are the highest and lowest calorie items?</a:t>
            </a:r>
            <a:endParaRPr lang="en-US" dirty="0"/>
          </a:p>
          <a:p>
            <a:pPr marL="0" indent="0">
              <a:buNone/>
            </a:pPr>
            <a:endParaRPr dirty="0"/>
          </a:p>
          <a:p>
            <a:pPr marL="0" indent="0">
              <a:buNone/>
            </a:pPr>
            <a:r>
              <a:rPr dirty="0"/>
              <a:t>2. Are there correlations between calories and macronutrients </a:t>
            </a:r>
            <a:r>
              <a:rPr lang="en-US" dirty="0"/>
              <a:t>which are </a:t>
            </a:r>
            <a:r>
              <a:rPr dirty="0"/>
              <a:t>fat, carbs, protein?</a:t>
            </a:r>
            <a:endParaRPr lang="en-US" dirty="0"/>
          </a:p>
          <a:p>
            <a:pPr marL="0" indent="0">
              <a:buNone/>
            </a:pPr>
            <a:endParaRPr dirty="0"/>
          </a:p>
          <a:p>
            <a:pPr marL="0" indent="0">
              <a:buNone/>
            </a:pPr>
            <a:r>
              <a:rPr dirty="0"/>
              <a:t>3. What trends can we observe between macronutrients?</a:t>
            </a:r>
            <a:endParaRPr lang="en-US" dirty="0"/>
          </a:p>
          <a:p>
            <a:pPr marL="0" indent="0">
              <a:buNone/>
            </a:pPr>
            <a:endParaRPr dirty="0"/>
          </a:p>
          <a:p>
            <a:pPr marL="0" indent="0">
              <a:buNone/>
            </a:pPr>
            <a:r>
              <a:rPr dirty="0"/>
              <a:t>4. How do macronutrient levels impact the calorie content?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3C2468A-27B4-3023-D8F5-CDD497C647B8}"/>
              </a:ext>
            </a:extLst>
          </p:cNvPr>
          <p:cNvSpPr>
            <a:spLocks noGrp="1"/>
          </p:cNvSpPr>
          <p:nvPr>
            <p:ph sz="half" idx="2"/>
          </p:nvPr>
        </p:nvSpPr>
        <p:spPr/>
        <p:txBody>
          <a:bodyPr>
            <a:normAutofit/>
          </a:bodyPr>
          <a:lstStyle/>
          <a:p>
            <a:pPr marL="0" indent="0">
              <a:buNone/>
            </a:pPr>
            <a:endParaRPr lang="en-US" sz="2400" dirty="0"/>
          </a:p>
          <a:p>
            <a:pPr marL="0" indent="0">
              <a:buNone/>
            </a:pPr>
            <a:r>
              <a:rPr lang="en-US" sz="2400" dirty="0"/>
              <a:t>The histogram visualizes the average calories in all four different macronutrient groups. </a:t>
            </a:r>
          </a:p>
          <a:p>
            <a:pPr marL="0" indent="0">
              <a:buNone/>
            </a:pPr>
            <a:r>
              <a:rPr lang="en-US" sz="2400" dirty="0"/>
              <a:t>Each group represents high and low levels of macronutrients like carbohydrates, proteins, or fats.</a:t>
            </a:r>
          </a:p>
        </p:txBody>
      </p:sp>
      <p:pic>
        <p:nvPicPr>
          <p:cNvPr id="5" name="Content Placeholder 4">
            <a:extLst>
              <a:ext uri="{FF2B5EF4-FFF2-40B4-BE49-F238E27FC236}">
                <a16:creationId xmlns:a16="http://schemas.microsoft.com/office/drawing/2014/main" id="{A3338F24-B3A4-87A5-638A-205ECE053C06}"/>
              </a:ext>
            </a:extLst>
          </p:cNvPr>
          <p:cNvPicPr>
            <a:picLocks noGrp="1" noChangeAspect="1"/>
          </p:cNvPicPr>
          <p:nvPr>
            <p:ph sz="half" idx="1"/>
          </p:nvPr>
        </p:nvPicPr>
        <p:blipFill>
          <a:blip r:embed="rId2"/>
          <a:stretch>
            <a:fillRect/>
          </a:stretch>
        </p:blipFill>
        <p:spPr>
          <a:xfrm>
            <a:off x="457199" y="1873624"/>
            <a:ext cx="3953435" cy="4320988"/>
          </a:xfrm>
          <a:prstGeom prst="rect">
            <a:avLst/>
          </a:prstGeom>
        </p:spPr>
      </p:pic>
      <p:sp>
        <p:nvSpPr>
          <p:cNvPr id="3" name="Rectangle 1">
            <a:extLst>
              <a:ext uri="{FF2B5EF4-FFF2-40B4-BE49-F238E27FC236}">
                <a16:creationId xmlns:a16="http://schemas.microsoft.com/office/drawing/2014/main" id="{909CB034-6145-E97F-0ECA-2B355567A5EA}"/>
              </a:ext>
            </a:extLst>
          </p:cNvPr>
          <p:cNvSpPr>
            <a:spLocks noGrp="1" noChangeArrowheads="1"/>
          </p:cNvSpPr>
          <p:nvPr>
            <p:ph type="title"/>
          </p:nvPr>
        </p:nvSpPr>
        <p:spPr bwMode="auto">
          <a:xfrm>
            <a:off x="848377" y="522972"/>
            <a:ext cx="712451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Comparison of Average Calories </a:t>
            </a:r>
            <a:r>
              <a:rPr lang="en-US" altLang="en-US" sz="1800" b="1" dirty="0">
                <a:latin typeface="Arial" panose="020B0604020202020204" pitchFamily="34" charset="0"/>
              </a:rPr>
              <a:t>level in </a:t>
            </a:r>
            <a:r>
              <a:rPr kumimoji="0" lang="en-US" altLang="en-US" sz="1800" b="1" i="0" u="none" strike="noStrike" cap="none" normalizeH="0" baseline="0" dirty="0">
                <a:ln>
                  <a:noFill/>
                </a:ln>
                <a:solidFill>
                  <a:schemeClr val="tx1"/>
                </a:solidFill>
                <a:effectLst/>
                <a:latin typeface="Arial" panose="020B0604020202020204" pitchFamily="34" charset="0"/>
              </a:rPr>
              <a:t>Macronutrient Groups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210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52F7B-9059-67DF-989B-6F16E6F6630A}"/>
              </a:ext>
            </a:extLst>
          </p:cNvPr>
          <p:cNvSpPr>
            <a:spLocks noGrp="1"/>
          </p:cNvSpPr>
          <p:nvPr>
            <p:ph type="title"/>
          </p:nvPr>
        </p:nvSpPr>
        <p:spPr/>
        <p:txBody>
          <a:bodyPr>
            <a:noAutofit/>
          </a:bodyPr>
          <a:lstStyle/>
          <a:p>
            <a:r>
              <a:rPr lang="en-US" sz="3200" dirty="0"/>
              <a:t>Distribution of Protein Content in Food Items</a:t>
            </a:r>
          </a:p>
        </p:txBody>
      </p:sp>
      <p:sp>
        <p:nvSpPr>
          <p:cNvPr id="4" name="Content Placeholder 3">
            <a:extLst>
              <a:ext uri="{FF2B5EF4-FFF2-40B4-BE49-F238E27FC236}">
                <a16:creationId xmlns:a16="http://schemas.microsoft.com/office/drawing/2014/main" id="{B0509B00-85B5-BE03-1FAE-9C0CF5F147B0}"/>
              </a:ext>
            </a:extLst>
          </p:cNvPr>
          <p:cNvSpPr>
            <a:spLocks noGrp="1"/>
          </p:cNvSpPr>
          <p:nvPr>
            <p:ph sz="half" idx="2"/>
          </p:nvPr>
        </p:nvSpPr>
        <p:spPr/>
        <p:txBody>
          <a:bodyPr/>
          <a:lstStyle/>
          <a:p>
            <a:pPr marL="0" indent="0">
              <a:buNone/>
            </a:pPr>
            <a:endParaRPr lang="en-US" dirty="0"/>
          </a:p>
          <a:p>
            <a:pPr marL="0" indent="0">
              <a:buNone/>
            </a:pPr>
            <a:r>
              <a:rPr lang="en-US" dirty="0"/>
              <a:t>This histogram represents the distribution of protein content (in grams) across a dataset.</a:t>
            </a:r>
          </a:p>
          <a:p>
            <a:endParaRPr lang="en-US" dirty="0"/>
          </a:p>
        </p:txBody>
      </p:sp>
      <p:pic>
        <p:nvPicPr>
          <p:cNvPr id="5" name="Content Placeholder 4">
            <a:extLst>
              <a:ext uri="{FF2B5EF4-FFF2-40B4-BE49-F238E27FC236}">
                <a16:creationId xmlns:a16="http://schemas.microsoft.com/office/drawing/2014/main" id="{A4A0409A-3845-4C7C-24A4-09F6B195D37A}"/>
              </a:ext>
            </a:extLst>
          </p:cNvPr>
          <p:cNvPicPr>
            <a:picLocks noGrp="1" noChangeAspect="1"/>
          </p:cNvPicPr>
          <p:nvPr>
            <p:ph sz="half" idx="1"/>
          </p:nvPr>
        </p:nvPicPr>
        <p:blipFill>
          <a:blip r:embed="rId2"/>
          <a:stretch>
            <a:fillRect/>
          </a:stretch>
        </p:blipFill>
        <p:spPr>
          <a:xfrm>
            <a:off x="663388" y="1703295"/>
            <a:ext cx="3514165" cy="4422868"/>
          </a:xfrm>
          <a:prstGeom prst="rect">
            <a:avLst/>
          </a:prstGeom>
        </p:spPr>
      </p:pic>
    </p:spTree>
    <p:extLst>
      <p:ext uri="{BB962C8B-B14F-4D97-AF65-F5344CB8AC3E}">
        <p14:creationId xmlns:p14="http://schemas.microsoft.com/office/powerpoint/2010/main" val="3810057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A4AF2-D686-46B1-09D6-69EF72E19ADE}"/>
              </a:ext>
            </a:extLst>
          </p:cNvPr>
          <p:cNvSpPr>
            <a:spLocks noGrp="1"/>
          </p:cNvSpPr>
          <p:nvPr>
            <p:ph type="title"/>
          </p:nvPr>
        </p:nvSpPr>
        <p:spPr/>
        <p:txBody>
          <a:bodyPr>
            <a:noAutofit/>
          </a:bodyPr>
          <a:lstStyle/>
          <a:p>
            <a:r>
              <a:rPr lang="en-US" sz="2800" dirty="0"/>
              <a:t>Distribution of Carbohydrate Content in Food Items</a:t>
            </a:r>
          </a:p>
        </p:txBody>
      </p:sp>
      <p:sp>
        <p:nvSpPr>
          <p:cNvPr id="4" name="Content Placeholder 3">
            <a:extLst>
              <a:ext uri="{FF2B5EF4-FFF2-40B4-BE49-F238E27FC236}">
                <a16:creationId xmlns:a16="http://schemas.microsoft.com/office/drawing/2014/main" id="{E5E26A90-B77C-8D35-3F85-DB9C223AEFED}"/>
              </a:ext>
            </a:extLst>
          </p:cNvPr>
          <p:cNvSpPr>
            <a:spLocks noGrp="1"/>
          </p:cNvSpPr>
          <p:nvPr>
            <p:ph sz="half" idx="2"/>
          </p:nvPr>
        </p:nvSpPr>
        <p:spPr/>
        <p:txBody>
          <a:bodyPr/>
          <a:lstStyle/>
          <a:p>
            <a:pPr marL="0" indent="0">
              <a:buNone/>
            </a:pPr>
            <a:endParaRPr lang="en-US" dirty="0"/>
          </a:p>
          <a:p>
            <a:pPr marL="0" indent="0">
              <a:buNone/>
            </a:pPr>
            <a:r>
              <a:rPr lang="en-US" dirty="0"/>
              <a:t>This histogram shows the distribution of carbohydrate content (in grams) across a dataset.</a:t>
            </a:r>
          </a:p>
        </p:txBody>
      </p:sp>
      <p:pic>
        <p:nvPicPr>
          <p:cNvPr id="5" name="Content Placeholder 4">
            <a:extLst>
              <a:ext uri="{FF2B5EF4-FFF2-40B4-BE49-F238E27FC236}">
                <a16:creationId xmlns:a16="http://schemas.microsoft.com/office/drawing/2014/main" id="{D1F4AB87-6B9C-112A-5E40-500381241F79}"/>
              </a:ext>
            </a:extLst>
          </p:cNvPr>
          <p:cNvPicPr>
            <a:picLocks noGrp="1" noChangeAspect="1"/>
          </p:cNvPicPr>
          <p:nvPr>
            <p:ph sz="half" idx="1"/>
          </p:nvPr>
        </p:nvPicPr>
        <p:blipFill>
          <a:blip r:embed="rId2"/>
          <a:stretch>
            <a:fillRect/>
          </a:stretch>
        </p:blipFill>
        <p:spPr>
          <a:xfrm>
            <a:off x="600635" y="1778281"/>
            <a:ext cx="3657600" cy="4347882"/>
          </a:xfrm>
          <a:prstGeom prst="rect">
            <a:avLst/>
          </a:prstGeom>
        </p:spPr>
      </p:pic>
    </p:spTree>
    <p:extLst>
      <p:ext uri="{BB962C8B-B14F-4D97-AF65-F5344CB8AC3E}">
        <p14:creationId xmlns:p14="http://schemas.microsoft.com/office/powerpoint/2010/main" val="1973200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6272-7779-9988-6DF6-58D69A172CFF}"/>
              </a:ext>
            </a:extLst>
          </p:cNvPr>
          <p:cNvSpPr>
            <a:spLocks noGrp="1"/>
          </p:cNvSpPr>
          <p:nvPr>
            <p:ph type="title"/>
          </p:nvPr>
        </p:nvSpPr>
        <p:spPr/>
        <p:txBody>
          <a:bodyPr>
            <a:noAutofit/>
          </a:bodyPr>
          <a:lstStyle/>
          <a:p>
            <a:r>
              <a:rPr lang="en-US" sz="3200" dirty="0"/>
              <a:t>Distribution of Fat Content in Food Items</a:t>
            </a:r>
          </a:p>
        </p:txBody>
      </p:sp>
      <p:sp>
        <p:nvSpPr>
          <p:cNvPr id="4" name="Content Placeholder 3">
            <a:extLst>
              <a:ext uri="{FF2B5EF4-FFF2-40B4-BE49-F238E27FC236}">
                <a16:creationId xmlns:a16="http://schemas.microsoft.com/office/drawing/2014/main" id="{8DC190B8-397A-7420-B747-09DEFD8474B7}"/>
              </a:ext>
            </a:extLst>
          </p:cNvPr>
          <p:cNvSpPr>
            <a:spLocks noGrp="1"/>
          </p:cNvSpPr>
          <p:nvPr>
            <p:ph sz="half" idx="2"/>
          </p:nvPr>
        </p:nvSpPr>
        <p:spPr/>
        <p:txBody>
          <a:bodyPr/>
          <a:lstStyle/>
          <a:p>
            <a:pPr marL="0" indent="0">
              <a:buNone/>
            </a:pPr>
            <a:endParaRPr lang="en-US" dirty="0"/>
          </a:p>
          <a:p>
            <a:pPr marL="0" indent="0">
              <a:buNone/>
            </a:pPr>
            <a:r>
              <a:rPr lang="en-US" dirty="0"/>
              <a:t>This histogram shows the distribution of fat content (in grams) across a dataset.</a:t>
            </a:r>
          </a:p>
        </p:txBody>
      </p:sp>
      <p:pic>
        <p:nvPicPr>
          <p:cNvPr id="5" name="Content Placeholder 4">
            <a:extLst>
              <a:ext uri="{FF2B5EF4-FFF2-40B4-BE49-F238E27FC236}">
                <a16:creationId xmlns:a16="http://schemas.microsoft.com/office/drawing/2014/main" id="{49A36C03-42D8-6D39-AAA6-AF5E945D92C4}"/>
              </a:ext>
            </a:extLst>
          </p:cNvPr>
          <p:cNvPicPr>
            <a:picLocks noGrp="1" noChangeAspect="1"/>
          </p:cNvPicPr>
          <p:nvPr>
            <p:ph sz="half" idx="1"/>
          </p:nvPr>
        </p:nvPicPr>
        <p:blipFill>
          <a:blip r:embed="rId2"/>
          <a:stretch>
            <a:fillRect/>
          </a:stretch>
        </p:blipFill>
        <p:spPr>
          <a:xfrm>
            <a:off x="528918" y="1600200"/>
            <a:ext cx="3747247" cy="4525963"/>
          </a:xfrm>
          <a:prstGeom prst="rect">
            <a:avLst/>
          </a:prstGeom>
        </p:spPr>
      </p:pic>
    </p:spTree>
    <p:extLst>
      <p:ext uri="{BB962C8B-B14F-4D97-AF65-F5344CB8AC3E}">
        <p14:creationId xmlns:p14="http://schemas.microsoft.com/office/powerpoint/2010/main" val="1809780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C7111-2420-7175-97D1-6D9E92CE057E}"/>
              </a:ext>
            </a:extLst>
          </p:cNvPr>
          <p:cNvSpPr>
            <a:spLocks noGrp="1"/>
          </p:cNvSpPr>
          <p:nvPr>
            <p:ph type="title"/>
          </p:nvPr>
        </p:nvSpPr>
        <p:spPr/>
        <p:txBody>
          <a:bodyPr>
            <a:noAutofit/>
          </a:bodyPr>
          <a:lstStyle/>
          <a:p>
            <a:r>
              <a:rPr lang="en-US" sz="3200" b="1" dirty="0"/>
              <a:t>Distribution of Calorie Content in Food Items</a:t>
            </a:r>
            <a:endParaRPr lang="en-US" sz="3200" dirty="0"/>
          </a:p>
        </p:txBody>
      </p:sp>
      <p:sp>
        <p:nvSpPr>
          <p:cNvPr id="4" name="Content Placeholder 3">
            <a:extLst>
              <a:ext uri="{FF2B5EF4-FFF2-40B4-BE49-F238E27FC236}">
                <a16:creationId xmlns:a16="http://schemas.microsoft.com/office/drawing/2014/main" id="{391C7076-6818-56DF-8F17-6C1D814F998C}"/>
              </a:ext>
            </a:extLst>
          </p:cNvPr>
          <p:cNvSpPr>
            <a:spLocks noGrp="1"/>
          </p:cNvSpPr>
          <p:nvPr>
            <p:ph sz="half" idx="2"/>
          </p:nvPr>
        </p:nvSpPr>
        <p:spPr/>
        <p:txBody>
          <a:bodyPr>
            <a:normAutofit fontScale="85000" lnSpcReduction="10000"/>
          </a:bodyPr>
          <a:lstStyle/>
          <a:p>
            <a:r>
              <a:rPr lang="en-US" dirty="0"/>
              <a:t>This histogram visualizes the distribution of calories across a dataset.</a:t>
            </a:r>
          </a:p>
          <a:p>
            <a:pPr marL="0" indent="0">
              <a:buNone/>
            </a:pPr>
            <a:endParaRPr lang="en-US" dirty="0"/>
          </a:p>
          <a:p>
            <a:r>
              <a:rPr lang="en-US" dirty="0"/>
              <a:t>Fewer items are observed in the lower calorie range 100–200 and at the higher calorie range above 500.</a:t>
            </a:r>
          </a:p>
          <a:p>
            <a:pPr marL="0" indent="0">
              <a:buNone/>
            </a:pPr>
            <a:endParaRPr lang="en-US" dirty="0"/>
          </a:p>
          <a:p>
            <a:r>
              <a:rPr lang="en-US" dirty="0"/>
              <a:t>This indicates that most items fall within a moderate calorie range.</a:t>
            </a:r>
          </a:p>
          <a:p>
            <a:endParaRPr lang="en-US" dirty="0"/>
          </a:p>
        </p:txBody>
      </p:sp>
      <p:pic>
        <p:nvPicPr>
          <p:cNvPr id="5" name="Content Placeholder 4">
            <a:extLst>
              <a:ext uri="{FF2B5EF4-FFF2-40B4-BE49-F238E27FC236}">
                <a16:creationId xmlns:a16="http://schemas.microsoft.com/office/drawing/2014/main" id="{8848451C-9C96-8E3D-0E7B-2E95ABCCAA67}"/>
              </a:ext>
            </a:extLst>
          </p:cNvPr>
          <p:cNvPicPr>
            <a:picLocks noGrp="1" noChangeAspect="1"/>
          </p:cNvPicPr>
          <p:nvPr>
            <p:ph sz="half" idx="1"/>
          </p:nvPr>
        </p:nvPicPr>
        <p:blipFill>
          <a:blip r:embed="rId2"/>
          <a:stretch>
            <a:fillRect/>
          </a:stretch>
        </p:blipFill>
        <p:spPr>
          <a:xfrm>
            <a:off x="537882" y="1891553"/>
            <a:ext cx="3729318" cy="4234609"/>
          </a:xfrm>
          <a:prstGeom prst="rect">
            <a:avLst/>
          </a:prstGeom>
        </p:spPr>
      </p:pic>
    </p:spTree>
    <p:extLst>
      <p:ext uri="{BB962C8B-B14F-4D97-AF65-F5344CB8AC3E}">
        <p14:creationId xmlns:p14="http://schemas.microsoft.com/office/powerpoint/2010/main" val="660511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B58DB-69E5-5145-6B03-C431C67E7B05}"/>
              </a:ext>
            </a:extLst>
          </p:cNvPr>
          <p:cNvSpPr>
            <a:spLocks noGrp="1"/>
          </p:cNvSpPr>
          <p:nvPr>
            <p:ph type="title"/>
          </p:nvPr>
        </p:nvSpPr>
        <p:spPr/>
        <p:txBody>
          <a:bodyPr>
            <a:noAutofit/>
          </a:bodyPr>
          <a:lstStyle/>
          <a:p>
            <a:r>
              <a:rPr lang="en-US" sz="3600" dirty="0"/>
              <a:t>Average Calories by Macronutrient Levels</a:t>
            </a:r>
          </a:p>
        </p:txBody>
      </p:sp>
      <p:sp>
        <p:nvSpPr>
          <p:cNvPr id="4" name="Content Placeholder 3">
            <a:extLst>
              <a:ext uri="{FF2B5EF4-FFF2-40B4-BE49-F238E27FC236}">
                <a16:creationId xmlns:a16="http://schemas.microsoft.com/office/drawing/2014/main" id="{A97E1A1F-C20B-648F-4507-6D219EF02CA2}"/>
              </a:ext>
            </a:extLst>
          </p:cNvPr>
          <p:cNvSpPr>
            <a:spLocks noGrp="1"/>
          </p:cNvSpPr>
          <p:nvPr>
            <p:ph sz="half" idx="2"/>
          </p:nvPr>
        </p:nvSpPr>
        <p:spPr>
          <a:xfrm>
            <a:off x="4724401" y="1874838"/>
            <a:ext cx="4038600" cy="4525963"/>
          </a:xfrm>
        </p:spPr>
        <p:txBody>
          <a:bodyPr>
            <a:normAutofit lnSpcReduction="10000"/>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2400" dirty="0"/>
              <a:t>This bar chart compares average calories based on two macronutrient levels. Fat Level and Carb Level</a:t>
            </a:r>
            <a:r>
              <a:rPr lang="en-US" dirty="0"/>
              <a:t>.</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dirty="0"/>
          </a:p>
          <a:p>
            <a:pPr marL="0" marR="0" lvl="0" indent="0" algn="l" defTabSz="914400" rtl="0" eaLnBrk="0" fontAlgn="base" latinLnBrk="0" hangingPunct="0">
              <a:lnSpc>
                <a:spcPct val="100000"/>
              </a:lnSpc>
              <a:spcBef>
                <a:spcPct val="0"/>
              </a:spcBef>
              <a:spcAft>
                <a:spcPct val="0"/>
              </a:spcAft>
              <a:buClrTx/>
              <a:buSzTx/>
              <a:buFontTx/>
              <a:buChar char="•"/>
              <a:tabLst/>
            </a:pPr>
            <a:r>
              <a:rPr lang="en-US" dirty="0"/>
              <a:t> </a:t>
            </a:r>
            <a:r>
              <a:rPr kumimoji="0" lang="en-US" altLang="en-US" sz="2400" b="0" i="0" u="none" strike="noStrike" cap="none" normalizeH="0" baseline="0" dirty="0">
                <a:ln>
                  <a:noFill/>
                </a:ln>
                <a:solidFill>
                  <a:schemeClr val="tx1"/>
                </a:solidFill>
                <a:effectLst/>
                <a:latin typeface="Arial" panose="020B0604020202020204" pitchFamily="34" charset="0"/>
              </a:rPr>
              <a:t>Items with </a:t>
            </a:r>
            <a:r>
              <a:rPr kumimoji="0" lang="en-US" altLang="en-US" sz="2400" i="0" u="none" strike="noStrike" cap="none" normalizeH="0" baseline="0" dirty="0">
                <a:ln>
                  <a:noFill/>
                </a:ln>
                <a:solidFill>
                  <a:schemeClr val="tx1"/>
                </a:solidFill>
                <a:effectLst/>
                <a:latin typeface="Arial" panose="020B0604020202020204" pitchFamily="34" charset="0"/>
              </a:rPr>
              <a:t>high fat and high carb levels have the highest average calories.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Items with low fat and low carb levels have the lowest average calories</a:t>
            </a:r>
            <a:r>
              <a:rPr kumimoji="0" lang="en-US" altLang="en-US" sz="2800" i="0" u="none" strike="noStrike" cap="none" normalizeH="0" baseline="0" dirty="0">
                <a:ln>
                  <a:noFill/>
                </a:ln>
                <a:solidFill>
                  <a:schemeClr val="tx1"/>
                </a:solidFill>
                <a:effectLst/>
                <a:latin typeface="Arial" panose="020B0604020202020204" pitchFamily="34" charset="0"/>
              </a:rPr>
              <a:t>. </a:t>
            </a:r>
          </a:p>
          <a:p>
            <a:endParaRPr lang="en-US" dirty="0"/>
          </a:p>
          <a:p>
            <a:endParaRPr lang="en-US" dirty="0"/>
          </a:p>
        </p:txBody>
      </p:sp>
      <p:pic>
        <p:nvPicPr>
          <p:cNvPr id="5" name="Content Placeholder 4" descr="avg_calories_macronutrients.png"/>
          <p:cNvPicPr>
            <a:picLocks noGrp="1" noChangeAspect="1"/>
          </p:cNvPicPr>
          <p:nvPr>
            <p:ph sz="half" idx="1"/>
          </p:nvPr>
        </p:nvPicPr>
        <p:blipFill>
          <a:blip r:embed="rId2"/>
          <a:stretch>
            <a:fillRect/>
          </a:stretch>
        </p:blipFill>
        <p:spPr>
          <a:xfrm>
            <a:off x="457201" y="1685365"/>
            <a:ext cx="4038600" cy="4440798"/>
          </a:xfrm>
          <a:prstGeom prst="rect">
            <a:avLst/>
          </a:prstGeom>
        </p:spPr>
      </p:pic>
    </p:spTree>
    <p:extLst>
      <p:ext uri="{BB962C8B-B14F-4D97-AF65-F5344CB8AC3E}">
        <p14:creationId xmlns:p14="http://schemas.microsoft.com/office/powerpoint/2010/main" val="917593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69</TotalTime>
  <Words>479</Words>
  <Application>Microsoft Office PowerPoint</Application>
  <PresentationFormat>On-screen Show (4:3)</PresentationFormat>
  <Paragraphs>56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Albertus</vt:lpstr>
      <vt:lpstr>Arial</vt:lpstr>
      <vt:lpstr>Calibri</vt:lpstr>
      <vt:lpstr>Office Theme</vt:lpstr>
      <vt:lpstr>Starbucks Menu Analysis</vt:lpstr>
      <vt:lpstr>Introduction</vt:lpstr>
      <vt:lpstr>Key Questions</vt:lpstr>
      <vt:lpstr>Comparison of Average Calories level in Macronutrient Groups </vt:lpstr>
      <vt:lpstr>Distribution of Protein Content in Food Items</vt:lpstr>
      <vt:lpstr>Distribution of Carbohydrate Content in Food Items</vt:lpstr>
      <vt:lpstr>Distribution of Fat Content in Food Items</vt:lpstr>
      <vt:lpstr>Distribution of Calorie Content in Food Items</vt:lpstr>
      <vt:lpstr>Average Calories by Macronutrient Levels</vt:lpstr>
      <vt:lpstr>Insights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Angela Mercy</dc:creator>
  <cp:keywords/>
  <dc:description>generated using python-pptx</dc:description>
  <cp:lastModifiedBy>Angela Mercy</cp:lastModifiedBy>
  <cp:revision>3</cp:revision>
  <dcterms:created xsi:type="dcterms:W3CDTF">2013-01-27T09:14:16Z</dcterms:created>
  <dcterms:modified xsi:type="dcterms:W3CDTF">2024-12-17T23:24:18Z</dcterms:modified>
  <cp:category/>
</cp:coreProperties>
</file>