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70" r:id="rId5"/>
    <p:sldId id="258" r:id="rId6"/>
    <p:sldId id="259" r:id="rId7"/>
    <p:sldId id="260" r:id="rId8"/>
    <p:sldId id="271" r:id="rId9"/>
    <p:sldId id="261" r:id="rId10"/>
    <p:sldId id="262" r:id="rId11"/>
    <p:sldId id="264" r:id="rId12"/>
    <p:sldId id="263" r:id="rId13"/>
    <p:sldId id="265"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6" d="100"/>
          <a:sy n="66" d="100"/>
        </p:scale>
        <p:origin x="600" y="-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gela Mercy" userId="1848ee6720d91e54" providerId="LiveId" clId="{7803C440-2545-40C1-A7BF-31D71A72FD1B}"/>
    <pc:docChg chg="addSld delSld modSld sldOrd">
      <pc:chgData name="Angela Mercy" userId="1848ee6720d91e54" providerId="LiveId" clId="{7803C440-2545-40C1-A7BF-31D71A72FD1B}" dt="2025-02-13T17:53:40.148" v="135" actId="1076"/>
      <pc:docMkLst>
        <pc:docMk/>
      </pc:docMkLst>
      <pc:sldChg chg="modSp mod">
        <pc:chgData name="Angela Mercy" userId="1848ee6720d91e54" providerId="LiveId" clId="{7803C440-2545-40C1-A7BF-31D71A72FD1B}" dt="2025-02-13T05:09:02.489" v="13" actId="20577"/>
        <pc:sldMkLst>
          <pc:docMk/>
          <pc:sldMk cId="330568141" sldId="262"/>
        </pc:sldMkLst>
        <pc:spChg chg="mod">
          <ac:chgData name="Angela Mercy" userId="1848ee6720d91e54" providerId="LiveId" clId="{7803C440-2545-40C1-A7BF-31D71A72FD1B}" dt="2025-02-13T05:09:02.489" v="13" actId="20577"/>
          <ac:spMkLst>
            <pc:docMk/>
            <pc:sldMk cId="330568141" sldId="262"/>
            <ac:spMk id="3" creationId="{E00A93CB-6804-A47C-B9EB-81F9199F4A14}"/>
          </ac:spMkLst>
        </pc:spChg>
      </pc:sldChg>
      <pc:sldChg chg="addSp modSp mod">
        <pc:chgData name="Angela Mercy" userId="1848ee6720d91e54" providerId="LiveId" clId="{7803C440-2545-40C1-A7BF-31D71A72FD1B}" dt="2025-02-13T05:14:48.088" v="76" actId="14100"/>
        <pc:sldMkLst>
          <pc:docMk/>
          <pc:sldMk cId="846926229" sldId="263"/>
        </pc:sldMkLst>
        <pc:spChg chg="add mod">
          <ac:chgData name="Angela Mercy" userId="1848ee6720d91e54" providerId="LiveId" clId="{7803C440-2545-40C1-A7BF-31D71A72FD1B}" dt="2025-02-13T05:14:18.650" v="64" actId="404"/>
          <ac:spMkLst>
            <pc:docMk/>
            <pc:sldMk cId="846926229" sldId="263"/>
            <ac:spMk id="3" creationId="{E57BBF20-6E8F-9C14-8BDD-0E250AD92B86}"/>
          </ac:spMkLst>
        </pc:spChg>
        <pc:spChg chg="add mod">
          <ac:chgData name="Angela Mercy" userId="1848ee6720d91e54" providerId="LiveId" clId="{7803C440-2545-40C1-A7BF-31D71A72FD1B}" dt="2025-02-13T05:14:48.088" v="76" actId="14100"/>
          <ac:spMkLst>
            <pc:docMk/>
            <pc:sldMk cId="846926229" sldId="263"/>
            <ac:spMk id="5" creationId="{3B822011-8682-9C05-F6B4-5BDAFB8E5361}"/>
          </ac:spMkLst>
        </pc:spChg>
      </pc:sldChg>
      <pc:sldChg chg="addSp delSp modSp mod ord">
        <pc:chgData name="Angela Mercy" userId="1848ee6720d91e54" providerId="LiveId" clId="{7803C440-2545-40C1-A7BF-31D71A72FD1B}" dt="2025-02-13T05:15:04.321" v="78"/>
        <pc:sldMkLst>
          <pc:docMk/>
          <pc:sldMk cId="388091809" sldId="264"/>
        </pc:sldMkLst>
        <pc:spChg chg="add mod">
          <ac:chgData name="Angela Mercy" userId="1848ee6720d91e54" providerId="LiveId" clId="{7803C440-2545-40C1-A7BF-31D71A72FD1B}" dt="2025-02-13T05:13:06.356" v="54" actId="1076"/>
          <ac:spMkLst>
            <pc:docMk/>
            <pc:sldMk cId="388091809" sldId="264"/>
            <ac:spMk id="3" creationId="{E5374627-C94E-3852-3E97-514043055940}"/>
          </ac:spMkLst>
        </pc:spChg>
        <pc:spChg chg="add del mod">
          <ac:chgData name="Angela Mercy" userId="1848ee6720d91e54" providerId="LiveId" clId="{7803C440-2545-40C1-A7BF-31D71A72FD1B}" dt="2025-02-13T05:11:42.667" v="36" actId="478"/>
          <ac:spMkLst>
            <pc:docMk/>
            <pc:sldMk cId="388091809" sldId="264"/>
            <ac:spMk id="4" creationId="{28FE0E50-37D9-EA9F-9A7A-89176FFA317D}"/>
          </ac:spMkLst>
        </pc:spChg>
        <pc:spChg chg="add mod">
          <ac:chgData name="Angela Mercy" userId="1848ee6720d91e54" providerId="LiveId" clId="{7803C440-2545-40C1-A7BF-31D71A72FD1B}" dt="2025-02-13T05:13:40.825" v="60" actId="2710"/>
          <ac:spMkLst>
            <pc:docMk/>
            <pc:sldMk cId="388091809" sldId="264"/>
            <ac:spMk id="6" creationId="{97A39C75-5606-365F-ACD9-156B17555367}"/>
          </ac:spMkLst>
        </pc:spChg>
        <pc:graphicFrameChg chg="add mod modGraphic">
          <ac:chgData name="Angela Mercy" userId="1848ee6720d91e54" providerId="LiveId" clId="{7803C440-2545-40C1-A7BF-31D71A72FD1B}" dt="2025-02-13T05:13:10.123" v="55" actId="1076"/>
          <ac:graphicFrameMkLst>
            <pc:docMk/>
            <pc:sldMk cId="388091809" sldId="264"/>
            <ac:graphicFrameMk id="2" creationId="{5564C55D-C167-B483-5650-9A32272D3651}"/>
          </ac:graphicFrameMkLst>
        </pc:graphicFrameChg>
      </pc:sldChg>
      <pc:sldChg chg="addSp modSp mod">
        <pc:chgData name="Angela Mercy" userId="1848ee6720d91e54" providerId="LiveId" clId="{7803C440-2545-40C1-A7BF-31D71A72FD1B}" dt="2025-02-13T05:16:04.922" v="93" actId="20577"/>
        <pc:sldMkLst>
          <pc:docMk/>
          <pc:sldMk cId="1853395455" sldId="265"/>
        </pc:sldMkLst>
        <pc:spChg chg="add mod">
          <ac:chgData name="Angela Mercy" userId="1848ee6720d91e54" providerId="LiveId" clId="{7803C440-2545-40C1-A7BF-31D71A72FD1B}" dt="2025-02-13T05:16:04.922" v="93" actId="20577"/>
          <ac:spMkLst>
            <pc:docMk/>
            <pc:sldMk cId="1853395455" sldId="265"/>
            <ac:spMk id="3" creationId="{8BC4EB4A-5199-7426-77CB-A1C628E6946E}"/>
          </ac:spMkLst>
        </pc:spChg>
      </pc:sldChg>
      <pc:sldChg chg="addSp delSp modSp mod">
        <pc:chgData name="Angela Mercy" userId="1848ee6720d91e54" providerId="LiveId" clId="{7803C440-2545-40C1-A7BF-31D71A72FD1B}" dt="2025-02-13T17:53:40.148" v="135" actId="1076"/>
        <pc:sldMkLst>
          <pc:docMk/>
          <pc:sldMk cId="3236968134" sldId="266"/>
        </pc:sldMkLst>
        <pc:spChg chg="add mod">
          <ac:chgData name="Angela Mercy" userId="1848ee6720d91e54" providerId="LiveId" clId="{7803C440-2545-40C1-A7BF-31D71A72FD1B}" dt="2025-02-13T17:53:40.148" v="135" actId="1076"/>
          <ac:spMkLst>
            <pc:docMk/>
            <pc:sldMk cId="3236968134" sldId="266"/>
            <ac:spMk id="2" creationId="{DDB72385-1371-3A3C-2634-3E654DC55926}"/>
          </ac:spMkLst>
        </pc:spChg>
        <pc:spChg chg="add del">
          <ac:chgData name="Angela Mercy" userId="1848ee6720d91e54" providerId="LiveId" clId="{7803C440-2545-40C1-A7BF-31D71A72FD1B}" dt="2025-02-13T05:16:56.604" v="98" actId="478"/>
          <ac:spMkLst>
            <pc:docMk/>
            <pc:sldMk cId="3236968134" sldId="266"/>
            <ac:spMk id="3" creationId="{625BF212-B02F-4C69-3646-FF925AF9C494}"/>
          </ac:spMkLst>
        </pc:spChg>
        <pc:spChg chg="add mod">
          <ac:chgData name="Angela Mercy" userId="1848ee6720d91e54" providerId="LiveId" clId="{7803C440-2545-40C1-A7BF-31D71A72FD1B}" dt="2025-02-13T17:53:31.601" v="134" actId="1076"/>
          <ac:spMkLst>
            <pc:docMk/>
            <pc:sldMk cId="3236968134" sldId="266"/>
            <ac:spMk id="4" creationId="{E5354CB5-3735-C4FE-4414-3CB873EA603D}"/>
          </ac:spMkLst>
        </pc:spChg>
      </pc:sldChg>
      <pc:sldChg chg="del">
        <pc:chgData name="Angela Mercy" userId="1848ee6720d91e54" providerId="LiveId" clId="{7803C440-2545-40C1-A7BF-31D71A72FD1B}" dt="2025-02-13T17:51:55.277" v="132" actId="47"/>
        <pc:sldMkLst>
          <pc:docMk/>
          <pc:sldMk cId="3253191360" sldId="267"/>
        </pc:sldMkLst>
      </pc:sldChg>
      <pc:sldChg chg="del">
        <pc:chgData name="Angela Mercy" userId="1848ee6720d91e54" providerId="LiveId" clId="{7803C440-2545-40C1-A7BF-31D71A72FD1B}" dt="2025-02-13T17:51:57.970" v="133" actId="47"/>
        <pc:sldMkLst>
          <pc:docMk/>
          <pc:sldMk cId="1138171484" sldId="268"/>
        </pc:sldMkLst>
      </pc:sldChg>
      <pc:sldChg chg="add del">
        <pc:chgData name="Angela Mercy" userId="1848ee6720d91e54" providerId="LiveId" clId="{7803C440-2545-40C1-A7BF-31D71A72FD1B}" dt="2025-02-13T05:16:19.701" v="94" actId="47"/>
        <pc:sldMkLst>
          <pc:docMk/>
          <pc:sldMk cId="2575113451" sldId="27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1DCA3-AEB1-468F-875F-DEE04F31F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3FB0F9-3171-9227-7763-D8D4DDD641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20B82-3E56-3793-6703-F468E2C4E926}"/>
              </a:ext>
            </a:extLst>
          </p:cNvPr>
          <p:cNvSpPr>
            <a:spLocks noGrp="1"/>
          </p:cNvSpPr>
          <p:nvPr>
            <p:ph type="dt" sz="half" idx="10"/>
          </p:nvPr>
        </p:nvSpPr>
        <p:spPr/>
        <p:txBody>
          <a:bodyPr/>
          <a:lstStyle/>
          <a:p>
            <a:fld id="{52454C8D-72E3-474A-9749-B551AD74D1DE}" type="datetimeFigureOut">
              <a:rPr lang="en-US" smtClean="0"/>
              <a:t>2/13/2025</a:t>
            </a:fld>
            <a:endParaRPr lang="en-US"/>
          </a:p>
        </p:txBody>
      </p:sp>
      <p:sp>
        <p:nvSpPr>
          <p:cNvPr id="5" name="Footer Placeholder 4">
            <a:extLst>
              <a:ext uri="{FF2B5EF4-FFF2-40B4-BE49-F238E27FC236}">
                <a16:creationId xmlns:a16="http://schemas.microsoft.com/office/drawing/2014/main" id="{84C86E13-BC47-DC40-F670-6D2A2FE6C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F34B16-7828-F028-1E41-0D30EBF32870}"/>
              </a:ext>
            </a:extLst>
          </p:cNvPr>
          <p:cNvSpPr>
            <a:spLocks noGrp="1"/>
          </p:cNvSpPr>
          <p:nvPr>
            <p:ph type="sldNum" sz="quarter" idx="12"/>
          </p:nvPr>
        </p:nvSpPr>
        <p:spPr/>
        <p:txBody>
          <a:bodyPr/>
          <a:lstStyle/>
          <a:p>
            <a:fld id="{0E5DF3BB-8333-47AA-B267-301C2773C4A2}" type="slidenum">
              <a:rPr lang="en-US" smtClean="0"/>
              <a:t>‹#›</a:t>
            </a:fld>
            <a:endParaRPr lang="en-US"/>
          </a:p>
        </p:txBody>
      </p:sp>
    </p:spTree>
    <p:extLst>
      <p:ext uri="{BB962C8B-B14F-4D97-AF65-F5344CB8AC3E}">
        <p14:creationId xmlns:p14="http://schemas.microsoft.com/office/powerpoint/2010/main" val="3839750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71DE-808F-7BED-BDC8-89A5950295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EF3E24-8590-0E52-39E9-8A4C67DB6B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70708-1211-E508-89F9-12CB9AF7CF92}"/>
              </a:ext>
            </a:extLst>
          </p:cNvPr>
          <p:cNvSpPr>
            <a:spLocks noGrp="1"/>
          </p:cNvSpPr>
          <p:nvPr>
            <p:ph type="dt" sz="half" idx="10"/>
          </p:nvPr>
        </p:nvSpPr>
        <p:spPr/>
        <p:txBody>
          <a:bodyPr/>
          <a:lstStyle/>
          <a:p>
            <a:fld id="{52454C8D-72E3-474A-9749-B551AD74D1DE}" type="datetimeFigureOut">
              <a:rPr lang="en-US" smtClean="0"/>
              <a:t>2/13/2025</a:t>
            </a:fld>
            <a:endParaRPr lang="en-US"/>
          </a:p>
        </p:txBody>
      </p:sp>
      <p:sp>
        <p:nvSpPr>
          <p:cNvPr id="5" name="Footer Placeholder 4">
            <a:extLst>
              <a:ext uri="{FF2B5EF4-FFF2-40B4-BE49-F238E27FC236}">
                <a16:creationId xmlns:a16="http://schemas.microsoft.com/office/drawing/2014/main" id="{892B0883-9DD3-1E8D-1D65-452BF4615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CED754-2737-DAA1-1AB9-77700F7CFAAC}"/>
              </a:ext>
            </a:extLst>
          </p:cNvPr>
          <p:cNvSpPr>
            <a:spLocks noGrp="1"/>
          </p:cNvSpPr>
          <p:nvPr>
            <p:ph type="sldNum" sz="quarter" idx="12"/>
          </p:nvPr>
        </p:nvSpPr>
        <p:spPr/>
        <p:txBody>
          <a:bodyPr/>
          <a:lstStyle/>
          <a:p>
            <a:fld id="{0E5DF3BB-8333-47AA-B267-301C2773C4A2}" type="slidenum">
              <a:rPr lang="en-US" smtClean="0"/>
              <a:t>‹#›</a:t>
            </a:fld>
            <a:endParaRPr lang="en-US"/>
          </a:p>
        </p:txBody>
      </p:sp>
    </p:spTree>
    <p:extLst>
      <p:ext uri="{BB962C8B-B14F-4D97-AF65-F5344CB8AC3E}">
        <p14:creationId xmlns:p14="http://schemas.microsoft.com/office/powerpoint/2010/main" val="1962583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AC3876-ED2D-0291-3488-79FCCB683C6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3197C0-AF7E-953C-CECA-AA31905793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C2F267-C61E-994F-0EFE-BA6B1EAEBF0C}"/>
              </a:ext>
            </a:extLst>
          </p:cNvPr>
          <p:cNvSpPr>
            <a:spLocks noGrp="1"/>
          </p:cNvSpPr>
          <p:nvPr>
            <p:ph type="dt" sz="half" idx="10"/>
          </p:nvPr>
        </p:nvSpPr>
        <p:spPr/>
        <p:txBody>
          <a:bodyPr/>
          <a:lstStyle/>
          <a:p>
            <a:fld id="{52454C8D-72E3-474A-9749-B551AD74D1DE}" type="datetimeFigureOut">
              <a:rPr lang="en-US" smtClean="0"/>
              <a:t>2/13/2025</a:t>
            </a:fld>
            <a:endParaRPr lang="en-US"/>
          </a:p>
        </p:txBody>
      </p:sp>
      <p:sp>
        <p:nvSpPr>
          <p:cNvPr id="5" name="Footer Placeholder 4">
            <a:extLst>
              <a:ext uri="{FF2B5EF4-FFF2-40B4-BE49-F238E27FC236}">
                <a16:creationId xmlns:a16="http://schemas.microsoft.com/office/drawing/2014/main" id="{F8828E63-F644-138D-37F0-5F757D98C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0AB5FA-6ABD-F5AD-655D-96BAAE96D784}"/>
              </a:ext>
            </a:extLst>
          </p:cNvPr>
          <p:cNvSpPr>
            <a:spLocks noGrp="1"/>
          </p:cNvSpPr>
          <p:nvPr>
            <p:ph type="sldNum" sz="quarter" idx="12"/>
          </p:nvPr>
        </p:nvSpPr>
        <p:spPr/>
        <p:txBody>
          <a:bodyPr/>
          <a:lstStyle/>
          <a:p>
            <a:fld id="{0E5DF3BB-8333-47AA-B267-301C2773C4A2}" type="slidenum">
              <a:rPr lang="en-US" smtClean="0"/>
              <a:t>‹#›</a:t>
            </a:fld>
            <a:endParaRPr lang="en-US"/>
          </a:p>
        </p:txBody>
      </p:sp>
    </p:spTree>
    <p:extLst>
      <p:ext uri="{BB962C8B-B14F-4D97-AF65-F5344CB8AC3E}">
        <p14:creationId xmlns:p14="http://schemas.microsoft.com/office/powerpoint/2010/main" val="400214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CE5E8-D14F-B5C9-7ED0-FF007CE540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007F91-081E-C59D-8082-36BC9EBD3A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6E321E-DEF7-603D-9429-E118E99C93BC}"/>
              </a:ext>
            </a:extLst>
          </p:cNvPr>
          <p:cNvSpPr>
            <a:spLocks noGrp="1"/>
          </p:cNvSpPr>
          <p:nvPr>
            <p:ph type="dt" sz="half" idx="10"/>
          </p:nvPr>
        </p:nvSpPr>
        <p:spPr/>
        <p:txBody>
          <a:bodyPr/>
          <a:lstStyle/>
          <a:p>
            <a:fld id="{52454C8D-72E3-474A-9749-B551AD74D1DE}" type="datetimeFigureOut">
              <a:rPr lang="en-US" smtClean="0"/>
              <a:t>2/13/2025</a:t>
            </a:fld>
            <a:endParaRPr lang="en-US"/>
          </a:p>
        </p:txBody>
      </p:sp>
      <p:sp>
        <p:nvSpPr>
          <p:cNvPr id="5" name="Footer Placeholder 4">
            <a:extLst>
              <a:ext uri="{FF2B5EF4-FFF2-40B4-BE49-F238E27FC236}">
                <a16:creationId xmlns:a16="http://schemas.microsoft.com/office/drawing/2014/main" id="{B8BA0DE1-34CA-4F9F-2A83-BF9012A369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E754C-2B87-C0CB-82C9-0CF35628B29A}"/>
              </a:ext>
            </a:extLst>
          </p:cNvPr>
          <p:cNvSpPr>
            <a:spLocks noGrp="1"/>
          </p:cNvSpPr>
          <p:nvPr>
            <p:ph type="sldNum" sz="quarter" idx="12"/>
          </p:nvPr>
        </p:nvSpPr>
        <p:spPr/>
        <p:txBody>
          <a:bodyPr/>
          <a:lstStyle/>
          <a:p>
            <a:fld id="{0E5DF3BB-8333-47AA-B267-301C2773C4A2}" type="slidenum">
              <a:rPr lang="en-US" smtClean="0"/>
              <a:t>‹#›</a:t>
            </a:fld>
            <a:endParaRPr lang="en-US"/>
          </a:p>
        </p:txBody>
      </p:sp>
    </p:spTree>
    <p:extLst>
      <p:ext uri="{BB962C8B-B14F-4D97-AF65-F5344CB8AC3E}">
        <p14:creationId xmlns:p14="http://schemas.microsoft.com/office/powerpoint/2010/main" val="2411928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443C-368B-9DD4-ADAE-D75C8B1169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4B7B426-BEA9-7844-FAA1-ABC3CAC997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2CB9C3-C49B-79F0-A726-EFA6D53B1016}"/>
              </a:ext>
            </a:extLst>
          </p:cNvPr>
          <p:cNvSpPr>
            <a:spLocks noGrp="1"/>
          </p:cNvSpPr>
          <p:nvPr>
            <p:ph type="dt" sz="half" idx="10"/>
          </p:nvPr>
        </p:nvSpPr>
        <p:spPr/>
        <p:txBody>
          <a:bodyPr/>
          <a:lstStyle/>
          <a:p>
            <a:fld id="{52454C8D-72E3-474A-9749-B551AD74D1DE}" type="datetimeFigureOut">
              <a:rPr lang="en-US" smtClean="0"/>
              <a:t>2/13/2025</a:t>
            </a:fld>
            <a:endParaRPr lang="en-US"/>
          </a:p>
        </p:txBody>
      </p:sp>
      <p:sp>
        <p:nvSpPr>
          <p:cNvPr id="5" name="Footer Placeholder 4">
            <a:extLst>
              <a:ext uri="{FF2B5EF4-FFF2-40B4-BE49-F238E27FC236}">
                <a16:creationId xmlns:a16="http://schemas.microsoft.com/office/drawing/2014/main" id="{F5433269-155F-B9C0-9EDD-13BF1EC92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9DF9F-31AF-3B1A-CBA4-238B6F74096F}"/>
              </a:ext>
            </a:extLst>
          </p:cNvPr>
          <p:cNvSpPr>
            <a:spLocks noGrp="1"/>
          </p:cNvSpPr>
          <p:nvPr>
            <p:ph type="sldNum" sz="quarter" idx="12"/>
          </p:nvPr>
        </p:nvSpPr>
        <p:spPr/>
        <p:txBody>
          <a:bodyPr/>
          <a:lstStyle/>
          <a:p>
            <a:fld id="{0E5DF3BB-8333-47AA-B267-301C2773C4A2}" type="slidenum">
              <a:rPr lang="en-US" smtClean="0"/>
              <a:t>‹#›</a:t>
            </a:fld>
            <a:endParaRPr lang="en-US"/>
          </a:p>
        </p:txBody>
      </p:sp>
    </p:spTree>
    <p:extLst>
      <p:ext uri="{BB962C8B-B14F-4D97-AF65-F5344CB8AC3E}">
        <p14:creationId xmlns:p14="http://schemas.microsoft.com/office/powerpoint/2010/main" val="31476459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6066-A29B-3BD5-F930-DFDCFDD4B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1172CE-09FA-3440-458B-6459BE0911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66DB7F-37FD-7947-C94C-8FEA6BE72C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B12034-8389-CC28-2D9C-6ECE43E68A71}"/>
              </a:ext>
            </a:extLst>
          </p:cNvPr>
          <p:cNvSpPr>
            <a:spLocks noGrp="1"/>
          </p:cNvSpPr>
          <p:nvPr>
            <p:ph type="dt" sz="half" idx="10"/>
          </p:nvPr>
        </p:nvSpPr>
        <p:spPr/>
        <p:txBody>
          <a:bodyPr/>
          <a:lstStyle/>
          <a:p>
            <a:fld id="{52454C8D-72E3-474A-9749-B551AD74D1DE}" type="datetimeFigureOut">
              <a:rPr lang="en-US" smtClean="0"/>
              <a:t>2/13/2025</a:t>
            </a:fld>
            <a:endParaRPr lang="en-US"/>
          </a:p>
        </p:txBody>
      </p:sp>
      <p:sp>
        <p:nvSpPr>
          <p:cNvPr id="6" name="Footer Placeholder 5">
            <a:extLst>
              <a:ext uri="{FF2B5EF4-FFF2-40B4-BE49-F238E27FC236}">
                <a16:creationId xmlns:a16="http://schemas.microsoft.com/office/drawing/2014/main" id="{35F940F6-AE1C-7241-C670-A176F48B91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768542-748E-B765-FCFC-1C588734E2E3}"/>
              </a:ext>
            </a:extLst>
          </p:cNvPr>
          <p:cNvSpPr>
            <a:spLocks noGrp="1"/>
          </p:cNvSpPr>
          <p:nvPr>
            <p:ph type="sldNum" sz="quarter" idx="12"/>
          </p:nvPr>
        </p:nvSpPr>
        <p:spPr/>
        <p:txBody>
          <a:bodyPr/>
          <a:lstStyle/>
          <a:p>
            <a:fld id="{0E5DF3BB-8333-47AA-B267-301C2773C4A2}" type="slidenum">
              <a:rPr lang="en-US" smtClean="0"/>
              <a:t>‹#›</a:t>
            </a:fld>
            <a:endParaRPr lang="en-US"/>
          </a:p>
        </p:txBody>
      </p:sp>
    </p:spTree>
    <p:extLst>
      <p:ext uri="{BB962C8B-B14F-4D97-AF65-F5344CB8AC3E}">
        <p14:creationId xmlns:p14="http://schemas.microsoft.com/office/powerpoint/2010/main" val="1214072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2656C-53EA-1EE0-5214-F82385AA17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40C28E1-2780-ED2D-334A-36317C2D3E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A2FCDD-4A88-1773-4C34-2B51DAA83A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AE111F-8A38-EF06-0609-87BD5C86F6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BF06BF-061D-A259-D04F-37AA070A365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D035CF-B596-2900-1497-A8DAFCAA1F5E}"/>
              </a:ext>
            </a:extLst>
          </p:cNvPr>
          <p:cNvSpPr>
            <a:spLocks noGrp="1"/>
          </p:cNvSpPr>
          <p:nvPr>
            <p:ph type="dt" sz="half" idx="10"/>
          </p:nvPr>
        </p:nvSpPr>
        <p:spPr/>
        <p:txBody>
          <a:bodyPr/>
          <a:lstStyle/>
          <a:p>
            <a:fld id="{52454C8D-72E3-474A-9749-B551AD74D1DE}" type="datetimeFigureOut">
              <a:rPr lang="en-US" smtClean="0"/>
              <a:t>2/13/2025</a:t>
            </a:fld>
            <a:endParaRPr lang="en-US"/>
          </a:p>
        </p:txBody>
      </p:sp>
      <p:sp>
        <p:nvSpPr>
          <p:cNvPr id="8" name="Footer Placeholder 7">
            <a:extLst>
              <a:ext uri="{FF2B5EF4-FFF2-40B4-BE49-F238E27FC236}">
                <a16:creationId xmlns:a16="http://schemas.microsoft.com/office/drawing/2014/main" id="{20B4681B-7F4C-F884-4D16-01EC461BAFD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1DB284-88E6-A460-DE19-F8D89DA54D35}"/>
              </a:ext>
            </a:extLst>
          </p:cNvPr>
          <p:cNvSpPr>
            <a:spLocks noGrp="1"/>
          </p:cNvSpPr>
          <p:nvPr>
            <p:ph type="sldNum" sz="quarter" idx="12"/>
          </p:nvPr>
        </p:nvSpPr>
        <p:spPr/>
        <p:txBody>
          <a:bodyPr/>
          <a:lstStyle/>
          <a:p>
            <a:fld id="{0E5DF3BB-8333-47AA-B267-301C2773C4A2}" type="slidenum">
              <a:rPr lang="en-US" smtClean="0"/>
              <a:t>‹#›</a:t>
            </a:fld>
            <a:endParaRPr lang="en-US"/>
          </a:p>
        </p:txBody>
      </p:sp>
    </p:spTree>
    <p:extLst>
      <p:ext uri="{BB962C8B-B14F-4D97-AF65-F5344CB8AC3E}">
        <p14:creationId xmlns:p14="http://schemas.microsoft.com/office/powerpoint/2010/main" val="262088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85FB-C87B-1EC3-6B2A-D0E2CEC7CD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053401-F8B6-FD23-8B8D-B36B578537D5}"/>
              </a:ext>
            </a:extLst>
          </p:cNvPr>
          <p:cNvSpPr>
            <a:spLocks noGrp="1"/>
          </p:cNvSpPr>
          <p:nvPr>
            <p:ph type="dt" sz="half" idx="10"/>
          </p:nvPr>
        </p:nvSpPr>
        <p:spPr/>
        <p:txBody>
          <a:bodyPr/>
          <a:lstStyle/>
          <a:p>
            <a:fld id="{52454C8D-72E3-474A-9749-B551AD74D1DE}" type="datetimeFigureOut">
              <a:rPr lang="en-US" smtClean="0"/>
              <a:t>2/13/2025</a:t>
            </a:fld>
            <a:endParaRPr lang="en-US"/>
          </a:p>
        </p:txBody>
      </p:sp>
      <p:sp>
        <p:nvSpPr>
          <p:cNvPr id="4" name="Footer Placeholder 3">
            <a:extLst>
              <a:ext uri="{FF2B5EF4-FFF2-40B4-BE49-F238E27FC236}">
                <a16:creationId xmlns:a16="http://schemas.microsoft.com/office/drawing/2014/main" id="{27EA555E-5E14-0865-9183-D114152C01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18B880A-A4AA-A750-D10B-A1BF92365F7A}"/>
              </a:ext>
            </a:extLst>
          </p:cNvPr>
          <p:cNvSpPr>
            <a:spLocks noGrp="1"/>
          </p:cNvSpPr>
          <p:nvPr>
            <p:ph type="sldNum" sz="quarter" idx="12"/>
          </p:nvPr>
        </p:nvSpPr>
        <p:spPr/>
        <p:txBody>
          <a:bodyPr/>
          <a:lstStyle/>
          <a:p>
            <a:fld id="{0E5DF3BB-8333-47AA-B267-301C2773C4A2}" type="slidenum">
              <a:rPr lang="en-US" smtClean="0"/>
              <a:t>‹#›</a:t>
            </a:fld>
            <a:endParaRPr lang="en-US"/>
          </a:p>
        </p:txBody>
      </p:sp>
    </p:spTree>
    <p:extLst>
      <p:ext uri="{BB962C8B-B14F-4D97-AF65-F5344CB8AC3E}">
        <p14:creationId xmlns:p14="http://schemas.microsoft.com/office/powerpoint/2010/main" val="179340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3FB248-4C59-01C5-79D4-C0B83B782D93}"/>
              </a:ext>
            </a:extLst>
          </p:cNvPr>
          <p:cNvSpPr>
            <a:spLocks noGrp="1"/>
          </p:cNvSpPr>
          <p:nvPr>
            <p:ph type="dt" sz="half" idx="10"/>
          </p:nvPr>
        </p:nvSpPr>
        <p:spPr/>
        <p:txBody>
          <a:bodyPr/>
          <a:lstStyle/>
          <a:p>
            <a:fld id="{52454C8D-72E3-474A-9749-B551AD74D1DE}" type="datetimeFigureOut">
              <a:rPr lang="en-US" smtClean="0"/>
              <a:t>2/13/2025</a:t>
            </a:fld>
            <a:endParaRPr lang="en-US"/>
          </a:p>
        </p:txBody>
      </p:sp>
      <p:sp>
        <p:nvSpPr>
          <p:cNvPr id="3" name="Footer Placeholder 2">
            <a:extLst>
              <a:ext uri="{FF2B5EF4-FFF2-40B4-BE49-F238E27FC236}">
                <a16:creationId xmlns:a16="http://schemas.microsoft.com/office/drawing/2014/main" id="{6F16CEC5-D766-BD04-7D18-B18F4231A9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37A080-F38C-C75D-1D5F-490F17890385}"/>
              </a:ext>
            </a:extLst>
          </p:cNvPr>
          <p:cNvSpPr>
            <a:spLocks noGrp="1"/>
          </p:cNvSpPr>
          <p:nvPr>
            <p:ph type="sldNum" sz="quarter" idx="12"/>
          </p:nvPr>
        </p:nvSpPr>
        <p:spPr/>
        <p:txBody>
          <a:bodyPr/>
          <a:lstStyle/>
          <a:p>
            <a:fld id="{0E5DF3BB-8333-47AA-B267-301C2773C4A2}" type="slidenum">
              <a:rPr lang="en-US" smtClean="0"/>
              <a:t>‹#›</a:t>
            </a:fld>
            <a:endParaRPr lang="en-US"/>
          </a:p>
        </p:txBody>
      </p:sp>
    </p:spTree>
    <p:extLst>
      <p:ext uri="{BB962C8B-B14F-4D97-AF65-F5344CB8AC3E}">
        <p14:creationId xmlns:p14="http://schemas.microsoft.com/office/powerpoint/2010/main" val="1641787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00CA9-5D4D-7D1A-ECB3-B39B65055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C065749-D119-21B1-05B1-E32860C29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ADFE3EF-67D6-6308-315A-C6D8E37143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562065-7BE3-A9FF-5611-1964168874FC}"/>
              </a:ext>
            </a:extLst>
          </p:cNvPr>
          <p:cNvSpPr>
            <a:spLocks noGrp="1"/>
          </p:cNvSpPr>
          <p:nvPr>
            <p:ph type="dt" sz="half" idx="10"/>
          </p:nvPr>
        </p:nvSpPr>
        <p:spPr/>
        <p:txBody>
          <a:bodyPr/>
          <a:lstStyle/>
          <a:p>
            <a:fld id="{52454C8D-72E3-474A-9749-B551AD74D1DE}" type="datetimeFigureOut">
              <a:rPr lang="en-US" smtClean="0"/>
              <a:t>2/13/2025</a:t>
            </a:fld>
            <a:endParaRPr lang="en-US"/>
          </a:p>
        </p:txBody>
      </p:sp>
      <p:sp>
        <p:nvSpPr>
          <p:cNvPr id="6" name="Footer Placeholder 5">
            <a:extLst>
              <a:ext uri="{FF2B5EF4-FFF2-40B4-BE49-F238E27FC236}">
                <a16:creationId xmlns:a16="http://schemas.microsoft.com/office/drawing/2014/main" id="{FB041753-7373-8611-2885-D189A5B608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2BD25B-269A-7347-476F-D8F8FBFAA0D4}"/>
              </a:ext>
            </a:extLst>
          </p:cNvPr>
          <p:cNvSpPr>
            <a:spLocks noGrp="1"/>
          </p:cNvSpPr>
          <p:nvPr>
            <p:ph type="sldNum" sz="quarter" idx="12"/>
          </p:nvPr>
        </p:nvSpPr>
        <p:spPr/>
        <p:txBody>
          <a:bodyPr/>
          <a:lstStyle/>
          <a:p>
            <a:fld id="{0E5DF3BB-8333-47AA-B267-301C2773C4A2}" type="slidenum">
              <a:rPr lang="en-US" smtClean="0"/>
              <a:t>‹#›</a:t>
            </a:fld>
            <a:endParaRPr lang="en-US"/>
          </a:p>
        </p:txBody>
      </p:sp>
    </p:spTree>
    <p:extLst>
      <p:ext uri="{BB962C8B-B14F-4D97-AF65-F5344CB8AC3E}">
        <p14:creationId xmlns:p14="http://schemas.microsoft.com/office/powerpoint/2010/main" val="326849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1902D-C4E1-9072-0FB0-8B3145961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E7675-EEB1-EFD7-DCF8-95F4AC5103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ACE13B2-E98F-9362-6275-8F8B9424A0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01885B-4A05-C828-299E-EB7ED9A3DE73}"/>
              </a:ext>
            </a:extLst>
          </p:cNvPr>
          <p:cNvSpPr>
            <a:spLocks noGrp="1"/>
          </p:cNvSpPr>
          <p:nvPr>
            <p:ph type="dt" sz="half" idx="10"/>
          </p:nvPr>
        </p:nvSpPr>
        <p:spPr/>
        <p:txBody>
          <a:bodyPr/>
          <a:lstStyle/>
          <a:p>
            <a:fld id="{52454C8D-72E3-474A-9749-B551AD74D1DE}" type="datetimeFigureOut">
              <a:rPr lang="en-US" smtClean="0"/>
              <a:t>2/13/2025</a:t>
            </a:fld>
            <a:endParaRPr lang="en-US"/>
          </a:p>
        </p:txBody>
      </p:sp>
      <p:sp>
        <p:nvSpPr>
          <p:cNvPr id="6" name="Footer Placeholder 5">
            <a:extLst>
              <a:ext uri="{FF2B5EF4-FFF2-40B4-BE49-F238E27FC236}">
                <a16:creationId xmlns:a16="http://schemas.microsoft.com/office/drawing/2014/main" id="{DFECC29E-7D8D-B0EF-EAD5-7A29F5A452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DEDE12-4615-D5CC-E9F3-644B6D1EB211}"/>
              </a:ext>
            </a:extLst>
          </p:cNvPr>
          <p:cNvSpPr>
            <a:spLocks noGrp="1"/>
          </p:cNvSpPr>
          <p:nvPr>
            <p:ph type="sldNum" sz="quarter" idx="12"/>
          </p:nvPr>
        </p:nvSpPr>
        <p:spPr/>
        <p:txBody>
          <a:bodyPr/>
          <a:lstStyle/>
          <a:p>
            <a:fld id="{0E5DF3BB-8333-47AA-B267-301C2773C4A2}" type="slidenum">
              <a:rPr lang="en-US" smtClean="0"/>
              <a:t>‹#›</a:t>
            </a:fld>
            <a:endParaRPr lang="en-US"/>
          </a:p>
        </p:txBody>
      </p:sp>
    </p:spTree>
    <p:extLst>
      <p:ext uri="{BB962C8B-B14F-4D97-AF65-F5344CB8AC3E}">
        <p14:creationId xmlns:p14="http://schemas.microsoft.com/office/powerpoint/2010/main" val="3899867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66F89B-370E-6894-7A40-69A663853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ADDB4B-8491-7A0C-A61D-A765B6FE2A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B63114-13BC-DF71-993B-1DD2993D55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454C8D-72E3-474A-9749-B551AD74D1DE}" type="datetimeFigureOut">
              <a:rPr lang="en-US" smtClean="0"/>
              <a:t>2/13/2025</a:t>
            </a:fld>
            <a:endParaRPr lang="en-US"/>
          </a:p>
        </p:txBody>
      </p:sp>
      <p:sp>
        <p:nvSpPr>
          <p:cNvPr id="5" name="Footer Placeholder 4">
            <a:extLst>
              <a:ext uri="{FF2B5EF4-FFF2-40B4-BE49-F238E27FC236}">
                <a16:creationId xmlns:a16="http://schemas.microsoft.com/office/drawing/2014/main" id="{7E473E30-E3A1-56FD-9218-CD6A1392FF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4763BB-86BA-315C-7F08-ACB65A1CA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5DF3BB-8333-47AA-B267-301C2773C4A2}" type="slidenum">
              <a:rPr lang="en-US" smtClean="0"/>
              <a:t>‹#›</a:t>
            </a:fld>
            <a:endParaRPr lang="en-US"/>
          </a:p>
        </p:txBody>
      </p:sp>
    </p:spTree>
    <p:extLst>
      <p:ext uri="{BB962C8B-B14F-4D97-AF65-F5344CB8AC3E}">
        <p14:creationId xmlns:p14="http://schemas.microsoft.com/office/powerpoint/2010/main" val="37249615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42FDE-3751-97F3-3EB6-8D7B1D0124EE}"/>
              </a:ext>
            </a:extLst>
          </p:cNvPr>
          <p:cNvSpPr>
            <a:spLocks noGrp="1"/>
          </p:cNvSpPr>
          <p:nvPr>
            <p:ph type="ctrTitle"/>
          </p:nvPr>
        </p:nvSpPr>
        <p:spPr>
          <a:xfrm>
            <a:off x="1219199" y="744265"/>
            <a:ext cx="9144000" cy="2387600"/>
          </a:xfrm>
        </p:spPr>
        <p:txBody>
          <a:bodyPr>
            <a:normAutofit fontScale="90000"/>
          </a:bodyPr>
          <a:lstStyle/>
          <a:p>
            <a:r>
              <a:rPr kumimoji="0" lang="en-US" altLang="en-US" sz="60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Time Series Analysis of Crime Data</a:t>
            </a:r>
            <a:br>
              <a:rPr kumimoji="0" lang="en-US" altLang="en-US" sz="6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lang="en-US" dirty="0"/>
          </a:p>
        </p:txBody>
      </p:sp>
      <p:sp>
        <p:nvSpPr>
          <p:cNvPr id="3" name="Subtitle 2">
            <a:extLst>
              <a:ext uri="{FF2B5EF4-FFF2-40B4-BE49-F238E27FC236}">
                <a16:creationId xmlns:a16="http://schemas.microsoft.com/office/drawing/2014/main" id="{D20FE564-D1FA-7A1A-2CD7-B3B6DAB3C242}"/>
              </a:ext>
            </a:extLst>
          </p:cNvPr>
          <p:cNvSpPr>
            <a:spLocks noGrp="1"/>
          </p:cNvSpPr>
          <p:nvPr>
            <p:ph type="subTitle" idx="1"/>
          </p:nvPr>
        </p:nvSpPr>
        <p:spPr>
          <a:xfrm>
            <a:off x="1219199" y="3695229"/>
            <a:ext cx="9144000" cy="1655762"/>
          </a:xfrm>
        </p:spPr>
        <p:txBody>
          <a:bodyPr/>
          <a:lstStyle/>
          <a:p>
            <a:pPr marL="0" marR="0" lvl="0" indent="0" algn="l" defTabSz="914400" rtl="0" eaLnBrk="0" fontAlgn="base" latinLnBrk="0" hangingPunct="0">
              <a:lnSpc>
                <a:spcPct val="100000"/>
              </a:lnSpc>
              <a:spcBef>
                <a:spcPct val="0"/>
              </a:spcBef>
              <a:spcAft>
                <a:spcPct val="0"/>
              </a:spcAft>
              <a:buClrTx/>
              <a:buSzTx/>
              <a:tabLst/>
            </a:pPr>
            <a:r>
              <a:rPr lang="en-US" altLang="en-US" sz="3200" dirty="0">
                <a:latin typeface="Times New Roman" panose="02020603050405020304" pitchFamily="18" charset="0"/>
                <a:ea typeface="Calibri" panose="020F0502020204030204" pitchFamily="34" charset="0"/>
                <a:cs typeface="Times New Roman" panose="02020603050405020304" pitchFamily="18" charset="0"/>
              </a:rPr>
              <a:t>Angela Mercy </a:t>
            </a:r>
            <a:r>
              <a:rPr lang="en-US" altLang="en-US" sz="3200" dirty="0" err="1">
                <a:latin typeface="Times New Roman" panose="02020603050405020304" pitchFamily="18" charset="0"/>
                <a:ea typeface="Calibri" panose="020F0502020204030204" pitchFamily="34" charset="0"/>
                <a:cs typeface="Times New Roman" panose="02020603050405020304" pitchFamily="18" charset="0"/>
              </a:rPr>
              <a:t>Sebasthiyan</a:t>
            </a:r>
            <a:endPar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Feb 13</a:t>
            </a:r>
            <a:r>
              <a:rPr kumimoji="0" lang="en-US" altLang="en-US" sz="3200" b="0" i="0" u="none" strike="noStrike" cap="none" normalizeH="0" baseline="3000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a:t>
            </a: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2025</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endParaRPr lang="en-US" dirty="0"/>
          </a:p>
        </p:txBody>
      </p:sp>
      <p:sp>
        <p:nvSpPr>
          <p:cNvPr id="4" name="Rectangle 1">
            <a:extLst>
              <a:ext uri="{FF2B5EF4-FFF2-40B4-BE49-F238E27FC236}">
                <a16:creationId xmlns:a16="http://schemas.microsoft.com/office/drawing/2014/main" id="{069E1415-A730-9E2C-2B86-2D54126D117A}"/>
              </a:ext>
            </a:extLst>
          </p:cNvPr>
          <p:cNvSpPr>
            <a:spLocks noChangeArrowheads="1"/>
          </p:cNvSpPr>
          <p:nvPr/>
        </p:nvSpPr>
        <p:spPr bwMode="auto">
          <a:xfrm>
            <a:off x="3151413" y="3290006"/>
            <a:ext cx="5279572" cy="810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71872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0A93CB-6804-A47C-B9EB-81F9199F4A14}"/>
              </a:ext>
            </a:extLst>
          </p:cNvPr>
          <p:cNvSpPr txBox="1"/>
          <p:nvPr/>
        </p:nvSpPr>
        <p:spPr>
          <a:xfrm>
            <a:off x="1055914" y="785487"/>
            <a:ext cx="9960429" cy="4784130"/>
          </a:xfrm>
          <a:prstGeom prst="rect">
            <a:avLst/>
          </a:prstGeom>
          <a:noFill/>
        </p:spPr>
        <p:txBody>
          <a:bodyPr wrap="square">
            <a:spAutoFit/>
          </a:bodyPr>
          <a:lstStyle/>
          <a:p>
            <a:pPr marL="0" marR="0">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 SARIMA</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SARIMA (Seasonal ARIMA)</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Aft>
                <a:spcPts val="8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Extension of ARIMA for seasonal patterns.</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Includes: </a:t>
            </a:r>
          </a:p>
          <a:p>
            <a:pPr marL="742950" marR="0" lvl="1" indent="-285750">
              <a:lnSpc>
                <a:spcPct val="150000"/>
              </a:lnSpc>
              <a:spcAft>
                <a:spcPts val="800"/>
              </a:spcAft>
              <a:buSzPts val="1000"/>
              <a:buFont typeface="Courier New" panose="02070309020205020404" pitchFamily="49" charset="0"/>
              <a:buChar char="o"/>
              <a:tabLst>
                <a:tab pos="9144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Seasonal differencing.</a:t>
            </a:r>
          </a:p>
          <a:p>
            <a:pPr marL="742950" marR="0" lvl="1" indent="-285750">
              <a:lnSpc>
                <a:spcPct val="150000"/>
              </a:lnSpc>
              <a:spcAft>
                <a:spcPts val="800"/>
              </a:spcAft>
              <a:buSzPts val="1000"/>
              <a:buFont typeface="Courier New" panose="02070309020205020404" pitchFamily="49" charset="0"/>
              <a:buChar char="o"/>
              <a:tabLst>
                <a:tab pos="9144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Seasonal autoregressive &amp; moving average components.</a:t>
            </a:r>
          </a:p>
          <a:p>
            <a:pPr marL="342900" marR="0" lvl="0" indent="-342900">
              <a:lnSpc>
                <a:spcPct val="150000"/>
              </a:lnSpc>
              <a:spcAft>
                <a:spcPts val="8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Model tuned using seasonal decomposition.</a:t>
            </a:r>
          </a:p>
        </p:txBody>
      </p:sp>
    </p:spTree>
    <p:extLst>
      <p:ext uri="{BB962C8B-B14F-4D97-AF65-F5344CB8AC3E}">
        <p14:creationId xmlns:p14="http://schemas.microsoft.com/office/powerpoint/2010/main" val="330568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564C55D-C167-B483-5650-9A32272D3651}"/>
              </a:ext>
            </a:extLst>
          </p:cNvPr>
          <p:cNvGraphicFramePr>
            <a:graphicFrameLocks noGrp="1"/>
          </p:cNvGraphicFramePr>
          <p:nvPr>
            <p:extLst>
              <p:ext uri="{D42A27DB-BD31-4B8C-83A1-F6EECF244321}">
                <p14:modId xmlns:p14="http://schemas.microsoft.com/office/powerpoint/2010/main" val="1158498060"/>
              </p:ext>
            </p:extLst>
          </p:nvPr>
        </p:nvGraphicFramePr>
        <p:xfrm>
          <a:off x="3071262" y="1850227"/>
          <a:ext cx="5562600" cy="3157545"/>
        </p:xfrm>
        <a:graphic>
          <a:graphicData uri="http://schemas.openxmlformats.org/drawingml/2006/table">
            <a:tbl>
              <a:tblPr firstRow="1" firstCol="1" bandRow="1">
                <a:tableStyleId>{5C22544A-7EE6-4342-B048-85BDC9FD1C3A}</a:tableStyleId>
              </a:tblPr>
              <a:tblGrid>
                <a:gridCol w="1390650">
                  <a:extLst>
                    <a:ext uri="{9D8B030D-6E8A-4147-A177-3AD203B41FA5}">
                      <a16:colId xmlns:a16="http://schemas.microsoft.com/office/drawing/2014/main" val="1121588822"/>
                    </a:ext>
                  </a:extLst>
                </a:gridCol>
                <a:gridCol w="1390650">
                  <a:extLst>
                    <a:ext uri="{9D8B030D-6E8A-4147-A177-3AD203B41FA5}">
                      <a16:colId xmlns:a16="http://schemas.microsoft.com/office/drawing/2014/main" val="1006552733"/>
                    </a:ext>
                  </a:extLst>
                </a:gridCol>
                <a:gridCol w="1390650">
                  <a:extLst>
                    <a:ext uri="{9D8B030D-6E8A-4147-A177-3AD203B41FA5}">
                      <a16:colId xmlns:a16="http://schemas.microsoft.com/office/drawing/2014/main" val="1321227752"/>
                    </a:ext>
                  </a:extLst>
                </a:gridCol>
                <a:gridCol w="1390650">
                  <a:extLst>
                    <a:ext uri="{9D8B030D-6E8A-4147-A177-3AD203B41FA5}">
                      <a16:colId xmlns:a16="http://schemas.microsoft.com/office/drawing/2014/main" val="209137263"/>
                    </a:ext>
                  </a:extLst>
                </a:gridCol>
              </a:tblGrid>
              <a:tr h="1052515">
                <a:tc>
                  <a:txBody>
                    <a:bodyPr/>
                    <a:lstStyle/>
                    <a:p>
                      <a:pPr marL="0" marR="0">
                        <a:lnSpc>
                          <a:spcPct val="107000"/>
                        </a:lnSpc>
                        <a:spcAft>
                          <a:spcPts val="800"/>
                        </a:spcAft>
                      </a:pPr>
                      <a:r>
                        <a:rPr lang="en-US" sz="1800" dirty="0">
                          <a:effectLst/>
                          <a:latin typeface="Times New Roman" panose="02020603050405020304" pitchFamily="18" charset="0"/>
                          <a:cs typeface="Times New Roman" panose="02020603050405020304" pitchFamily="18" charset="0"/>
                        </a:rPr>
                        <a:t>Model</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1800">
                          <a:effectLst/>
                          <a:latin typeface="Times New Roman" panose="02020603050405020304" pitchFamily="18" charset="0"/>
                          <a:cs typeface="Times New Roman" panose="02020603050405020304" pitchFamily="18" charset="0"/>
                        </a:rPr>
                        <a:t>RMSE</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1800" dirty="0">
                          <a:effectLst/>
                          <a:latin typeface="Times New Roman" panose="02020603050405020304" pitchFamily="18" charset="0"/>
                          <a:cs typeface="Times New Roman" panose="02020603050405020304" pitchFamily="18" charset="0"/>
                        </a:rPr>
                        <a:t>MAE</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1800">
                          <a:effectLst/>
                          <a:latin typeface="Times New Roman" panose="02020603050405020304" pitchFamily="18" charset="0"/>
                          <a:cs typeface="Times New Roman" panose="02020603050405020304" pitchFamily="18" charset="0"/>
                        </a:rPr>
                        <a:t>AIC</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67457113"/>
                  </a:ext>
                </a:extLst>
              </a:tr>
              <a:tr h="1052515">
                <a:tc>
                  <a:txBody>
                    <a:bodyPr/>
                    <a:lstStyle/>
                    <a:p>
                      <a:pPr marL="0" marR="0">
                        <a:lnSpc>
                          <a:spcPct val="107000"/>
                        </a:lnSpc>
                        <a:spcAft>
                          <a:spcPts val="800"/>
                        </a:spcAft>
                      </a:pPr>
                      <a:r>
                        <a:rPr lang="en-US" sz="1800">
                          <a:effectLst/>
                          <a:latin typeface="Times New Roman" panose="02020603050405020304" pitchFamily="18" charset="0"/>
                          <a:cs typeface="Times New Roman" panose="02020603050405020304" pitchFamily="18" charset="0"/>
                        </a:rPr>
                        <a:t>ARIMA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1800" dirty="0">
                          <a:effectLst/>
                          <a:latin typeface="Times New Roman" panose="02020603050405020304" pitchFamily="18" charset="0"/>
                          <a:cs typeface="Times New Roman" panose="02020603050405020304" pitchFamily="18" charset="0"/>
                        </a:rPr>
                        <a:t>245.6</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1800">
                          <a:effectLst/>
                          <a:latin typeface="Times New Roman" panose="02020603050405020304" pitchFamily="18" charset="0"/>
                          <a:cs typeface="Times New Roman" panose="02020603050405020304" pitchFamily="18" charset="0"/>
                        </a:rPr>
                        <a:t>180.3</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1800" dirty="0">
                          <a:effectLst/>
                          <a:latin typeface="Times New Roman" panose="02020603050405020304" pitchFamily="18" charset="0"/>
                          <a:cs typeface="Times New Roman" panose="02020603050405020304" pitchFamily="18" charset="0"/>
                        </a:rPr>
                        <a:t>2892.4</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93170009"/>
                  </a:ext>
                </a:extLst>
              </a:tr>
              <a:tr h="1052515">
                <a:tc>
                  <a:txBody>
                    <a:bodyPr/>
                    <a:lstStyle/>
                    <a:p>
                      <a:pPr marL="0" marR="0">
                        <a:lnSpc>
                          <a:spcPct val="107000"/>
                        </a:lnSpc>
                        <a:spcAft>
                          <a:spcPts val="800"/>
                        </a:spcAft>
                      </a:pPr>
                      <a:r>
                        <a:rPr lang="en-US" sz="1800">
                          <a:effectLst/>
                          <a:latin typeface="Times New Roman" panose="02020603050405020304" pitchFamily="18" charset="0"/>
                          <a:cs typeface="Times New Roman" panose="02020603050405020304" pitchFamily="18" charset="0"/>
                        </a:rPr>
                        <a:t>SARIMA</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1800">
                          <a:effectLst/>
                          <a:latin typeface="Times New Roman" panose="02020603050405020304" pitchFamily="18" charset="0"/>
                          <a:cs typeface="Times New Roman" panose="02020603050405020304" pitchFamily="18" charset="0"/>
                        </a:rPr>
                        <a:t>198.4</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1800">
                          <a:effectLst/>
                          <a:latin typeface="Times New Roman" panose="02020603050405020304" pitchFamily="18" charset="0"/>
                          <a:cs typeface="Times New Roman" panose="02020603050405020304" pitchFamily="18" charset="0"/>
                        </a:rPr>
                        <a:t>152.7</a:t>
                      </a:r>
                      <a:endParaRPr lang="en-US" sz="1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tc>
                  <a:txBody>
                    <a:bodyPr/>
                    <a:lstStyle/>
                    <a:p>
                      <a:pPr marL="0" marR="0">
                        <a:lnSpc>
                          <a:spcPct val="107000"/>
                        </a:lnSpc>
                        <a:spcAft>
                          <a:spcPts val="800"/>
                        </a:spcAft>
                      </a:pPr>
                      <a:r>
                        <a:rPr lang="en-US" sz="1800" dirty="0">
                          <a:effectLst/>
                          <a:latin typeface="Times New Roman" panose="02020603050405020304" pitchFamily="18" charset="0"/>
                          <a:cs typeface="Times New Roman" panose="02020603050405020304" pitchFamily="18" charset="0"/>
                        </a:rPr>
                        <a:t>2761.8</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5489077"/>
                  </a:ext>
                </a:extLst>
              </a:tr>
            </a:tbl>
          </a:graphicData>
        </a:graphic>
      </p:graphicFrame>
      <p:sp>
        <p:nvSpPr>
          <p:cNvPr id="3" name="Rectangle 1">
            <a:extLst>
              <a:ext uri="{FF2B5EF4-FFF2-40B4-BE49-F238E27FC236}">
                <a16:creationId xmlns:a16="http://schemas.microsoft.com/office/drawing/2014/main" id="{E5374627-C94E-3852-3E97-514043055940}"/>
              </a:ext>
            </a:extLst>
          </p:cNvPr>
          <p:cNvSpPr>
            <a:spLocks noChangeArrowheads="1"/>
          </p:cNvSpPr>
          <p:nvPr/>
        </p:nvSpPr>
        <p:spPr bwMode="auto">
          <a:xfrm>
            <a:off x="412282" y="1059043"/>
            <a:ext cx="10450286" cy="595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Model Comparison</a:t>
            </a:r>
          </a:p>
        </p:txBody>
      </p:sp>
      <p:sp>
        <p:nvSpPr>
          <p:cNvPr id="6" name="TextBox 5">
            <a:extLst>
              <a:ext uri="{FF2B5EF4-FFF2-40B4-BE49-F238E27FC236}">
                <a16:creationId xmlns:a16="http://schemas.microsoft.com/office/drawing/2014/main" id="{97A39C75-5606-365F-ACD9-156B17555367}"/>
              </a:ext>
            </a:extLst>
          </p:cNvPr>
          <p:cNvSpPr txBox="1"/>
          <p:nvPr/>
        </p:nvSpPr>
        <p:spPr>
          <a:xfrm>
            <a:off x="680986" y="5322051"/>
            <a:ext cx="10888579" cy="1133965"/>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SARIMA outperforms ARIMA</a:t>
            </a: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due to seasonality modeling.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Lower AIC indicates better model fit.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8091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57BBF20-6E8F-9C14-8BDD-0E250AD92B86}"/>
              </a:ext>
            </a:extLst>
          </p:cNvPr>
          <p:cNvSpPr txBox="1"/>
          <p:nvPr/>
        </p:nvSpPr>
        <p:spPr>
          <a:xfrm>
            <a:off x="751114" y="839298"/>
            <a:ext cx="10450285" cy="1715406"/>
          </a:xfrm>
          <a:prstGeom prst="rect">
            <a:avLst/>
          </a:prstGeom>
          <a:noFill/>
        </p:spPr>
        <p:txBody>
          <a:bodyPr wrap="square">
            <a:spAutoFit/>
          </a:bodyPr>
          <a:lstStyle/>
          <a:p>
            <a:pPr marL="0" marR="0">
              <a:lnSpc>
                <a:spcPct val="107000"/>
              </a:lnSpc>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Training &amp; Validation</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Both ARIMA and SARIMA trained on historical data.</a:t>
            </a:r>
          </a:p>
          <a:p>
            <a:pPr marL="342900" marR="0" lvl="0" indent="-342900">
              <a:lnSpc>
                <a:spcPct val="107000"/>
              </a:lnSpc>
              <a:spcAft>
                <a:spcPts val="800"/>
              </a:spcAft>
              <a:buSzPts val="1000"/>
              <a:buFont typeface="Symbol" panose="05050102010706020507" pitchFamily="18" charset="2"/>
              <a:buChar char=""/>
              <a:tabLst>
                <a:tab pos="457200" algn="l"/>
              </a:tabLst>
            </a:pP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Evaluated on validation dataset.</a:t>
            </a:r>
          </a:p>
        </p:txBody>
      </p:sp>
      <p:sp>
        <p:nvSpPr>
          <p:cNvPr id="5" name="TextBox 4">
            <a:extLst>
              <a:ext uri="{FF2B5EF4-FFF2-40B4-BE49-F238E27FC236}">
                <a16:creationId xmlns:a16="http://schemas.microsoft.com/office/drawing/2014/main" id="{3B822011-8682-9C05-F6B4-5BDAFB8E5361}"/>
              </a:ext>
            </a:extLst>
          </p:cNvPr>
          <p:cNvSpPr txBox="1"/>
          <p:nvPr/>
        </p:nvSpPr>
        <p:spPr>
          <a:xfrm>
            <a:off x="751114" y="2704802"/>
            <a:ext cx="10905080" cy="378565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Mean Absolute Error (MAE) Formula:</a:t>
            </a:r>
          </a:p>
          <a:p>
            <a:endParaRPr lang="en-US" sz="2400" b="1"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MAE=1n∑i=1n∣yi−y^i∣\text{MAE} = \frac{1}{n} \sum_{</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=1}^{n} |</a:t>
            </a:r>
            <a:r>
              <a:rPr lang="en-US" sz="2400" dirty="0" err="1">
                <a:latin typeface="Times New Roman" panose="02020603050405020304" pitchFamily="18" charset="0"/>
                <a:cs typeface="Times New Roman" panose="02020603050405020304" pitchFamily="18" charset="0"/>
              </a:rPr>
              <a:t>y_i</a:t>
            </a:r>
            <a:r>
              <a:rPr lang="en-US" sz="2400" dirty="0">
                <a:latin typeface="Times New Roman" panose="02020603050405020304" pitchFamily="18" charset="0"/>
                <a:cs typeface="Times New Roman" panose="02020603050405020304" pitchFamily="18" charset="0"/>
              </a:rPr>
              <a:t> - \hat{y}_</a:t>
            </a:r>
            <a:r>
              <a:rPr lang="en-US" sz="2400" dirty="0" err="1">
                <a:latin typeface="Times New Roman" panose="02020603050405020304" pitchFamily="18" charset="0"/>
                <a:cs typeface="Times New Roman" panose="02020603050405020304" pitchFamily="18" charset="0"/>
              </a:rPr>
              <a:t>i|MAE</a:t>
            </a:r>
            <a:r>
              <a:rPr lang="en-US" sz="2400" dirty="0">
                <a:latin typeface="Times New Roman" panose="02020603050405020304" pitchFamily="18" charset="0"/>
                <a:cs typeface="Times New Roman" panose="02020603050405020304" pitchFamily="18" charset="0"/>
              </a:rPr>
              <a:t>=n1​∑</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=1n​∣</a:t>
            </a:r>
            <a:r>
              <a:rPr lang="en-US" sz="2400" dirty="0" err="1">
                <a:latin typeface="Times New Roman" panose="02020603050405020304" pitchFamily="18" charset="0"/>
                <a:cs typeface="Times New Roman" panose="02020603050405020304" pitchFamily="18" charset="0"/>
              </a:rPr>
              <a:t>yi</a:t>
            </a:r>
            <a:r>
              <a:rPr lang="en-US" sz="2400" dirty="0">
                <a:latin typeface="Times New Roman" panose="02020603050405020304" pitchFamily="18" charset="0"/>
                <a:cs typeface="Times New Roman" panose="02020603050405020304" pitchFamily="18" charset="0"/>
              </a:rPr>
              <a:t>​−y^​</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Mean Squared Error (MSE) Formula</a:t>
            </a:r>
            <a:r>
              <a:rPr lang="en-US" sz="2400" dirty="0">
                <a:latin typeface="Times New Roman" panose="02020603050405020304" pitchFamily="18" charset="0"/>
                <a:cs typeface="Times New Roman" panose="02020603050405020304" pitchFamily="18" charset="0"/>
              </a:rPr>
              <a:t>: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MSE=1n∑i=1n(</a:t>
            </a:r>
            <a:r>
              <a:rPr lang="en-US" sz="2400" dirty="0" err="1">
                <a:latin typeface="Times New Roman" panose="02020603050405020304" pitchFamily="18" charset="0"/>
                <a:cs typeface="Times New Roman" panose="02020603050405020304" pitchFamily="18" charset="0"/>
              </a:rPr>
              <a:t>yi−y^i</a:t>
            </a:r>
            <a:r>
              <a:rPr lang="en-US" sz="2400" dirty="0">
                <a:latin typeface="Times New Roman" panose="02020603050405020304" pitchFamily="18" charset="0"/>
                <a:cs typeface="Times New Roman" panose="02020603050405020304" pitchFamily="18" charset="0"/>
              </a:rPr>
              <a:t>)2\text{MSE} = \frac{1}{n} \sum_{</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=1}^{n} (</a:t>
            </a:r>
            <a:r>
              <a:rPr lang="en-US" sz="2400" dirty="0" err="1">
                <a:latin typeface="Times New Roman" panose="02020603050405020304" pitchFamily="18" charset="0"/>
                <a:cs typeface="Times New Roman" panose="02020603050405020304" pitchFamily="18" charset="0"/>
              </a:rPr>
              <a:t>y_i</a:t>
            </a:r>
            <a:r>
              <a:rPr lang="en-US" sz="2400" dirty="0">
                <a:latin typeface="Times New Roman" panose="02020603050405020304" pitchFamily="18" charset="0"/>
                <a:cs typeface="Times New Roman" panose="02020603050405020304" pitchFamily="18" charset="0"/>
              </a:rPr>
              <a:t> - \hat{y}_</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)^2MSE=n1​∑</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=1n​(</a:t>
            </a:r>
            <a:r>
              <a:rPr lang="en-US" sz="2400" dirty="0" err="1">
                <a:latin typeface="Times New Roman" panose="02020603050405020304" pitchFamily="18" charset="0"/>
                <a:cs typeface="Times New Roman" panose="02020603050405020304" pitchFamily="18" charset="0"/>
              </a:rPr>
              <a:t>yi</a:t>
            </a:r>
            <a:r>
              <a:rPr lang="en-US" sz="2400" dirty="0">
                <a:latin typeface="Times New Roman" panose="02020603050405020304" pitchFamily="18" charset="0"/>
                <a:cs typeface="Times New Roman" panose="02020603050405020304" pitchFamily="18" charset="0"/>
              </a:rPr>
              <a:t>​−y^​</a:t>
            </a:r>
            <a:r>
              <a:rPr lang="en-US" sz="2400" dirty="0" err="1">
                <a:latin typeface="Times New Roman" panose="02020603050405020304" pitchFamily="18" charset="0"/>
                <a:cs typeface="Times New Roman" panose="02020603050405020304" pitchFamily="18" charset="0"/>
              </a:rPr>
              <a:t>i</a:t>
            </a:r>
            <a:r>
              <a:rPr lang="en-US" sz="2400" dirty="0">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846926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C4EB4A-5199-7426-77CB-A1C628E6946E}"/>
              </a:ext>
            </a:extLst>
          </p:cNvPr>
          <p:cNvSpPr txBox="1"/>
          <p:nvPr/>
        </p:nvSpPr>
        <p:spPr>
          <a:xfrm>
            <a:off x="490888" y="1470579"/>
            <a:ext cx="10645541" cy="4217308"/>
          </a:xfrm>
          <a:prstGeom prst="rect">
            <a:avLst/>
          </a:prstGeom>
          <a:noFill/>
        </p:spPr>
        <p:txBody>
          <a:bodyPr wrap="square">
            <a:spAutoFit/>
          </a:bodyPr>
          <a:lstStyle/>
          <a:p>
            <a:pPr marL="0" marR="0">
              <a:lnSpc>
                <a:spcPct val="107000"/>
              </a:lnSpc>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Key Findings:</a:t>
            </a:r>
            <a:endParaRPr lang="en-US" sz="3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Aft>
                <a:spcPts val="800"/>
              </a:spcAft>
              <a:buSzPts val="1000"/>
              <a:buFont typeface="Symbol" panose="05050102010706020507" pitchFamily="18" charset="2"/>
              <a:buChar char=""/>
              <a:tabLst>
                <a:tab pos="457200" algn="l"/>
              </a:tabLs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Seasonal crime patterns observed</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(crime spikes during weekends/holidays).</a:t>
            </a:r>
          </a:p>
          <a:p>
            <a:pPr marL="342900" marR="0" lvl="0" indent="-342900">
              <a:lnSpc>
                <a:spcPct val="150000"/>
              </a:lnSpc>
              <a:spcAft>
                <a:spcPts val="800"/>
              </a:spcAft>
              <a:buSzPts val="1000"/>
              <a:buFont typeface="Symbol" panose="05050102010706020507" pitchFamily="18" charset="2"/>
              <a:buChar char=""/>
              <a:tabLst>
                <a:tab pos="457200" algn="l"/>
              </a:tabLs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High-crime areas</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Central, Van Nuys, and Wilshire.</a:t>
            </a:r>
          </a:p>
          <a:p>
            <a:pPr marL="342900" marR="0" lvl="0" indent="-342900">
              <a:lnSpc>
                <a:spcPct val="150000"/>
              </a:lnSpc>
              <a:spcAft>
                <a:spcPts val="800"/>
              </a:spcAft>
              <a:buSzPts val="1000"/>
              <a:buFont typeface="Symbol" panose="05050102010706020507" pitchFamily="18" charset="2"/>
              <a:buChar char=""/>
              <a:tabLst>
                <a:tab pos="457200" algn="l"/>
              </a:tabLs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Peak crime hours</a:t>
            </a: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 6 PM to 12 AM.</a:t>
            </a:r>
          </a:p>
        </p:txBody>
      </p:sp>
    </p:spTree>
    <p:extLst>
      <p:ext uri="{BB962C8B-B14F-4D97-AF65-F5344CB8AC3E}">
        <p14:creationId xmlns:p14="http://schemas.microsoft.com/office/powerpoint/2010/main" val="185339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72385-1371-3A3C-2634-3E654DC55926}"/>
              </a:ext>
            </a:extLst>
          </p:cNvPr>
          <p:cNvSpPr>
            <a:spLocks noChangeArrowheads="1"/>
          </p:cNvSpPr>
          <p:nvPr/>
        </p:nvSpPr>
        <p:spPr bwMode="auto">
          <a:xfrm>
            <a:off x="343299" y="570080"/>
            <a:ext cx="11643361" cy="338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Recommendations:</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Resource Allocation</a:t>
            </a:r>
            <a:r>
              <a:rPr kumimoji="0" lang="en-US" altLang="en-US" sz="2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Increase police presence in high-crime areas during peak hours.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Community Engagement</a:t>
            </a:r>
            <a:r>
              <a:rPr kumimoji="0" lang="en-US" altLang="en-US" sz="2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Implement crime prevention programs in hotspot areas.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Further Research</a:t>
            </a:r>
            <a:r>
              <a:rPr kumimoji="0" lang="en-US" altLang="en-US" sz="2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Integrate external factors (weather, economy) to enhance forecasting</a:t>
            </a:r>
            <a:r>
              <a:rPr kumimoji="0" lang="en-US" altLang="en-US" sz="2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E5354CB5-3735-C4FE-4414-3CB873EA603D}"/>
              </a:ext>
            </a:extLst>
          </p:cNvPr>
          <p:cNvSpPr>
            <a:spLocks noChangeArrowheads="1"/>
          </p:cNvSpPr>
          <p:nvPr/>
        </p:nvSpPr>
        <p:spPr bwMode="auto">
          <a:xfrm>
            <a:off x="394635" y="3810319"/>
            <a:ext cx="11540691" cy="2477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Conclusion:</a:t>
            </a:r>
            <a:endParaRPr kumimoji="0" lang="en-US" altLang="en-US" sz="2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Demonstrated the effectiveness of time series modeling in crime forecasting.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SARIMA provided superior predictive performance.</a:t>
            </a:r>
            <a:endParaRPr kumimoji="0" lang="en-US" altLang="en-US" sz="2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6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Helps law enforcement anticipate crime trends and optimize resource allocation</a:t>
            </a:r>
            <a:r>
              <a:rPr kumimoji="0" lang="en-US" altLang="en-US" sz="26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endParaRPr kumimoji="0" lang="en-US" altLang="en-US" sz="2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69681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271CB92-30FB-2BEA-039B-DF08FA02F75C}"/>
              </a:ext>
            </a:extLst>
          </p:cNvPr>
          <p:cNvSpPr txBox="1"/>
          <p:nvPr/>
        </p:nvSpPr>
        <p:spPr>
          <a:xfrm>
            <a:off x="876299" y="721624"/>
            <a:ext cx="10439401" cy="5414752"/>
          </a:xfrm>
          <a:prstGeom prst="rect">
            <a:avLst/>
          </a:prstGeom>
          <a:noFill/>
        </p:spPr>
        <p:txBody>
          <a:bodyPr wrap="square">
            <a:spAutoFit/>
          </a:bodyPr>
          <a:lstStyle/>
          <a:p>
            <a:pPr marL="0" marR="0">
              <a:lnSpc>
                <a:spcPct val="107000"/>
              </a:lnSpc>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Introduction:</a:t>
            </a:r>
            <a:r>
              <a:rPr lang="en-US" sz="3600" dirty="0">
                <a:latin typeface="Times New Roman" panose="02020603050405020304" pitchFamily="18" charset="0"/>
                <a:ea typeface="Calibri" panose="020F0502020204030204" pitchFamily="34" charset="0"/>
                <a:cs typeface="Times New Roman" panose="02020603050405020304" pitchFamily="18" charset="0"/>
              </a:rPr>
              <a:t> </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Objective</a:t>
            </a:r>
          </a:p>
          <a:p>
            <a:pPr marL="0" marR="0">
              <a:lnSpc>
                <a:spcPct val="107000"/>
              </a:lnSpc>
              <a:spcAft>
                <a:spcPts val="800"/>
              </a:spcAft>
            </a:pP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Analyze and predict crime trends using historical crime data.</a:t>
            </a:r>
          </a:p>
          <a:p>
            <a:pPr marR="0" lvl="0">
              <a:spcAft>
                <a:spcPts val="800"/>
              </a:spcAft>
              <a:buSzPts val="1000"/>
              <a:tabLst>
                <a:tab pos="457200" algn="l"/>
              </a:tabLs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Utilize time series forecasting models (ARIMA and SARIMA).</a:t>
            </a:r>
          </a:p>
          <a:p>
            <a:pPr marR="0" lvl="0">
              <a:spcAft>
                <a:spcPts val="800"/>
              </a:spcAft>
              <a:buSzPts val="1000"/>
              <a:tabLst>
                <a:tab pos="457200" algn="l"/>
              </a:tabLs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Provide data-driven insights for law enforcement and policymakers</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499436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71767F1-CD9C-4444-F32E-B4A04AE4295E}"/>
              </a:ext>
            </a:extLst>
          </p:cNvPr>
          <p:cNvGrpSpPr/>
          <p:nvPr/>
        </p:nvGrpSpPr>
        <p:grpSpPr>
          <a:xfrm>
            <a:off x="1340950" y="339175"/>
            <a:ext cx="8809794" cy="6179650"/>
            <a:chOff x="121750" y="77426"/>
            <a:chExt cx="8809794" cy="6179650"/>
          </a:xfrm>
        </p:grpSpPr>
        <p:sp>
          <p:nvSpPr>
            <p:cNvPr id="3" name="Google Shape;20;p1">
              <a:extLst>
                <a:ext uri="{FF2B5EF4-FFF2-40B4-BE49-F238E27FC236}">
                  <a16:creationId xmlns:a16="http://schemas.microsoft.com/office/drawing/2014/main" id="{33586B5A-F30B-188B-173C-8A689F2F75D3}"/>
                </a:ext>
              </a:extLst>
            </p:cNvPr>
            <p:cNvSpPr/>
            <p:nvPr/>
          </p:nvSpPr>
          <p:spPr>
            <a:xfrm>
              <a:off x="137949" y="1576013"/>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4" name="Google Shape;21;p1">
              <a:extLst>
                <a:ext uri="{FF2B5EF4-FFF2-40B4-BE49-F238E27FC236}">
                  <a16:creationId xmlns:a16="http://schemas.microsoft.com/office/drawing/2014/main" id="{EC93C3DE-FB0D-E571-E3E5-47ECFA09E571}"/>
                </a:ext>
              </a:extLst>
            </p:cNvPr>
            <p:cNvSpPr/>
            <p:nvPr/>
          </p:nvSpPr>
          <p:spPr>
            <a:xfrm>
              <a:off x="4543354" y="1576012"/>
              <a:ext cx="4344156" cy="4681063"/>
            </a:xfrm>
            <a:prstGeom prst="rect">
              <a:avLst/>
            </a:prstGeom>
            <a:solidFill>
              <a:schemeClr val="lt1"/>
            </a:solidFill>
            <a:ln w="1905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28"/>
                <a:buFont typeface="Arial"/>
                <a:buNone/>
              </a:pPr>
              <a:endParaRPr sz="1428" b="0" i="0" u="none" strike="noStrike" cap="none">
                <a:solidFill>
                  <a:srgbClr val="000000"/>
                </a:solidFill>
                <a:latin typeface="Arial"/>
                <a:ea typeface="Arial"/>
                <a:cs typeface="Arial"/>
                <a:sym typeface="Arial"/>
              </a:endParaRPr>
            </a:p>
          </p:txBody>
        </p:sp>
        <p:sp>
          <p:nvSpPr>
            <p:cNvPr id="5" name="Google Shape;29;p1">
              <a:extLst>
                <a:ext uri="{FF2B5EF4-FFF2-40B4-BE49-F238E27FC236}">
                  <a16:creationId xmlns:a16="http://schemas.microsoft.com/office/drawing/2014/main" id="{3B89982F-F959-4B60-3844-2DC0B37439E8}"/>
                </a:ext>
              </a:extLst>
            </p:cNvPr>
            <p:cNvSpPr/>
            <p:nvPr/>
          </p:nvSpPr>
          <p:spPr>
            <a:xfrm>
              <a:off x="5080286" y="3676341"/>
              <a:ext cx="3597454" cy="224203"/>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dirty="0">
                  <a:solidFill>
                    <a:schemeClr val="dk1"/>
                  </a:solidFill>
                  <a:latin typeface="Arial"/>
                  <a:ea typeface="Arial"/>
                  <a:cs typeface="Arial"/>
                  <a:sym typeface="Arial"/>
                </a:rPr>
                <a:t>Stakeholders to provide key insight</a:t>
              </a:r>
              <a:endParaRPr sz="1400" b="0" i="0" u="none" strike="noStrike" cap="none" dirty="0">
                <a:solidFill>
                  <a:srgbClr val="000000"/>
                </a:solidFill>
                <a:latin typeface="Arial"/>
                <a:ea typeface="Arial"/>
                <a:cs typeface="Arial"/>
                <a:sym typeface="Arial"/>
              </a:endParaRPr>
            </a:p>
          </p:txBody>
        </p:sp>
        <p:sp>
          <p:nvSpPr>
            <p:cNvPr id="6" name="Google Shape;32;p1">
              <a:extLst>
                <a:ext uri="{FF2B5EF4-FFF2-40B4-BE49-F238E27FC236}">
                  <a16:creationId xmlns:a16="http://schemas.microsoft.com/office/drawing/2014/main" id="{2387A94D-34AF-E709-6E50-CC41DEE67917}"/>
                </a:ext>
              </a:extLst>
            </p:cNvPr>
            <p:cNvSpPr/>
            <p:nvPr/>
          </p:nvSpPr>
          <p:spPr>
            <a:xfrm>
              <a:off x="601195" y="4831972"/>
              <a:ext cx="3597454" cy="21974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1428"/>
                <a:buFont typeface="Arial"/>
                <a:buNone/>
              </a:pPr>
              <a:r>
                <a:rPr lang="en-AU" sz="1428" b="0" i="0" u="none" strike="noStrike" cap="none">
                  <a:solidFill>
                    <a:schemeClr val="dk1"/>
                  </a:solidFill>
                  <a:latin typeface="Arial"/>
                  <a:ea typeface="Arial"/>
                  <a:cs typeface="Arial"/>
                  <a:sym typeface="Arial"/>
                </a:rPr>
                <a:t>Scope of solution space </a:t>
              </a:r>
              <a:endParaRPr sz="1400" b="0" i="0" u="none" strike="noStrike" cap="none">
                <a:solidFill>
                  <a:srgbClr val="000000"/>
                </a:solidFill>
                <a:latin typeface="Arial"/>
                <a:ea typeface="Arial"/>
                <a:cs typeface="Arial"/>
                <a:sym typeface="Arial"/>
              </a:endParaRPr>
            </a:p>
          </p:txBody>
        </p:sp>
        <p:sp>
          <p:nvSpPr>
            <p:cNvPr id="7" name="Google Shape;34;p1">
              <a:extLst>
                <a:ext uri="{FF2B5EF4-FFF2-40B4-BE49-F238E27FC236}">
                  <a16:creationId xmlns:a16="http://schemas.microsoft.com/office/drawing/2014/main" id="{BF59109C-247E-C01E-3D11-21B4002FEDFE}"/>
                </a:ext>
              </a:extLst>
            </p:cNvPr>
            <p:cNvSpPr txBox="1"/>
            <p:nvPr/>
          </p:nvSpPr>
          <p:spPr>
            <a:xfrm>
              <a:off x="143108" y="1874384"/>
              <a:ext cx="4324418" cy="1336446"/>
            </a:xfrm>
            <a:prstGeom prst="rect">
              <a:avLst/>
            </a:prstGeom>
            <a:noFill/>
            <a:ln>
              <a:noFill/>
            </a:ln>
          </p:spPr>
          <p:txBody>
            <a:bodyPr spcFirstLastPara="1" wrap="square" lIns="91425" tIns="45700" rIns="91425" bIns="45700" anchor="t" anchorCtr="0">
              <a:noAutofit/>
            </a:bodyPr>
            <a:lstStyle/>
            <a:p>
              <a:pPr rtl="0"/>
              <a:r>
                <a:rPr lang="en-US" sz="1600" b="0" i="0" u="none" strike="noStrike" dirty="0">
                  <a:solidFill>
                    <a:srgbClr val="000000"/>
                  </a:solidFill>
                  <a:effectLst/>
                  <a:latin typeface="Times New Roman" panose="02020603050405020304" pitchFamily="18" charset="0"/>
                </a:rPr>
                <a:t>Crime management is critical for city planning, policing, and community safety. Accurate forecasts allow: Efficient officer deployment, Enhanced public awareness and safety measures, and Improved city resource </a:t>
              </a:r>
              <a:r>
                <a:rPr lang="en-US" sz="1800" b="0" i="0" u="none" strike="noStrike" dirty="0">
                  <a:solidFill>
                    <a:srgbClr val="000000"/>
                  </a:solidFill>
                  <a:effectLst/>
                  <a:latin typeface="Times New Roman" panose="02020603050405020304" pitchFamily="18" charset="0"/>
                </a:rPr>
                <a:t>allocation.</a:t>
              </a:r>
              <a:endParaRPr lang="en-US" sz="1400" b="0" dirty="0">
                <a:effectLst/>
              </a:endParaRPr>
            </a:p>
            <a:p>
              <a:br>
                <a:rPr lang="en-US" sz="1400" dirty="0"/>
              </a:br>
              <a:endParaRPr dirty="0"/>
            </a:p>
          </p:txBody>
        </p:sp>
        <p:sp>
          <p:nvSpPr>
            <p:cNvPr id="8" name="Google Shape;35;p1">
              <a:extLst>
                <a:ext uri="{FF2B5EF4-FFF2-40B4-BE49-F238E27FC236}">
                  <a16:creationId xmlns:a16="http://schemas.microsoft.com/office/drawing/2014/main" id="{7DABC91A-A294-8561-3BDF-92A78EDFF7ED}"/>
                </a:ext>
              </a:extLst>
            </p:cNvPr>
            <p:cNvSpPr txBox="1"/>
            <p:nvPr/>
          </p:nvSpPr>
          <p:spPr>
            <a:xfrm>
              <a:off x="143108" y="3538874"/>
              <a:ext cx="4324418" cy="1410643"/>
            </a:xfrm>
            <a:prstGeom prst="rect">
              <a:avLst/>
            </a:prstGeom>
            <a:noFill/>
            <a:ln>
              <a:noFill/>
            </a:ln>
          </p:spPr>
          <p:txBody>
            <a:bodyPr spcFirstLastPara="1" wrap="square" lIns="91425" tIns="45700" rIns="91425" bIns="45700" anchor="t" anchorCtr="0">
              <a:noAutofit/>
            </a:bodyPr>
            <a:lstStyle/>
            <a:p>
              <a:pPr rtl="0"/>
              <a:r>
                <a:rPr lang="en-US" sz="1600" b="0" i="0" u="none" strike="noStrike" dirty="0">
                  <a:solidFill>
                    <a:srgbClr val="000000"/>
                  </a:solidFill>
                  <a:effectLst/>
                  <a:latin typeface="Times New Roman" panose="02020603050405020304" pitchFamily="18" charset="0"/>
                </a:rPr>
                <a:t>The solution will be successful if It improves prediction accuracy for crime trends, It provides actionable insights for decision-makers, and Performance is validated by historical data.</a:t>
              </a:r>
              <a:endParaRPr lang="en-US" sz="1200" b="0" dirty="0">
                <a:effectLst/>
              </a:endParaRPr>
            </a:p>
            <a:p>
              <a:br>
                <a:rPr lang="en-US" sz="1400" dirty="0"/>
              </a:br>
              <a:endParaRPr sz="1071" b="1" i="0" u="none" strike="noStrike" cap="none" dirty="0">
                <a:solidFill>
                  <a:srgbClr val="000000"/>
                </a:solidFill>
                <a:latin typeface="Arial"/>
                <a:ea typeface="Arial"/>
                <a:cs typeface="Arial"/>
                <a:sym typeface="Arial"/>
              </a:endParaRPr>
            </a:p>
          </p:txBody>
        </p:sp>
        <p:sp>
          <p:nvSpPr>
            <p:cNvPr id="9" name="Google Shape;36;p1">
              <a:extLst>
                <a:ext uri="{FF2B5EF4-FFF2-40B4-BE49-F238E27FC236}">
                  <a16:creationId xmlns:a16="http://schemas.microsoft.com/office/drawing/2014/main" id="{920BB305-7206-FB38-B916-2EF95BCB35BA}"/>
                </a:ext>
              </a:extLst>
            </p:cNvPr>
            <p:cNvSpPr txBox="1"/>
            <p:nvPr/>
          </p:nvSpPr>
          <p:spPr>
            <a:xfrm>
              <a:off x="186842" y="5085174"/>
              <a:ext cx="4324418" cy="1123154"/>
            </a:xfrm>
            <a:prstGeom prst="rect">
              <a:avLst/>
            </a:prstGeom>
            <a:noFill/>
            <a:ln>
              <a:noFill/>
            </a:ln>
          </p:spPr>
          <p:txBody>
            <a:bodyPr spcFirstLastPara="1" wrap="square" lIns="91425" tIns="45700" rIns="91425" bIns="45700" anchor="t" anchorCtr="0">
              <a:noAutofit/>
            </a:bodyPr>
            <a:lstStyle/>
            <a:p>
              <a:pPr marL="285750" indent="-285750" rtl="0">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Time-series forecasting ARIMA, SARIMA  </a:t>
              </a:r>
            </a:p>
            <a:p>
              <a:pPr marL="285750" indent="-285750" rtl="0">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Data preprocessing to clean and prepare historical crime data </a:t>
              </a:r>
            </a:p>
            <a:p>
              <a:pPr marL="285750" indent="-285750" rtl="0">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Feature engineering </a:t>
              </a:r>
              <a:endParaRPr lang="en-US" sz="1200" b="0" dirty="0">
                <a:effectLst/>
              </a:endParaRPr>
            </a:p>
            <a:p>
              <a:br>
                <a:rPr lang="en-US" sz="1400" dirty="0"/>
              </a:br>
              <a:endParaRPr sz="1400" b="0" i="0" u="none" strike="noStrike" cap="none" dirty="0">
                <a:solidFill>
                  <a:srgbClr val="000000"/>
                </a:solidFill>
                <a:latin typeface="Arial"/>
                <a:ea typeface="Arial"/>
                <a:cs typeface="Arial"/>
                <a:sym typeface="Arial"/>
              </a:endParaRPr>
            </a:p>
          </p:txBody>
        </p:sp>
        <p:sp>
          <p:nvSpPr>
            <p:cNvPr id="10" name="Google Shape;37;p1">
              <a:extLst>
                <a:ext uri="{FF2B5EF4-FFF2-40B4-BE49-F238E27FC236}">
                  <a16:creationId xmlns:a16="http://schemas.microsoft.com/office/drawing/2014/main" id="{C4AFB555-DAC8-546A-4329-89EB48CE82B3}"/>
                </a:ext>
              </a:extLst>
            </p:cNvPr>
            <p:cNvSpPr txBox="1"/>
            <p:nvPr/>
          </p:nvSpPr>
          <p:spPr>
            <a:xfrm>
              <a:off x="4558232" y="1926573"/>
              <a:ext cx="4324418" cy="1675124"/>
            </a:xfrm>
            <a:prstGeom prst="rect">
              <a:avLst/>
            </a:prstGeom>
            <a:noFill/>
            <a:ln>
              <a:noFill/>
            </a:ln>
          </p:spPr>
          <p:txBody>
            <a:bodyPr spcFirstLastPara="1" wrap="square" lIns="91425" tIns="45700" rIns="91425" bIns="45700" anchor="t" anchorCtr="0">
              <a:noAutofit/>
            </a:bodyPr>
            <a:lstStyle/>
            <a:p>
              <a:pPr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 Missing or incomplete data may reduce accuracy.</a:t>
              </a:r>
            </a:p>
            <a:p>
              <a:pPr rtl="0" fontAlgn="base">
                <a:spcAft>
                  <a:spcPts val="120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 Changes in crime reporting policies could skew historical data. </a:t>
              </a:r>
            </a:p>
            <a:p>
              <a:pPr rtl="0" fontAlgn="base">
                <a:spcAft>
                  <a:spcPts val="120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Real-time prediction needs may require additional resources for deployment</a:t>
              </a:r>
              <a:endParaRPr lang="en-US" sz="1800" b="0" i="0" u="none" strike="noStrike" dirty="0">
                <a:solidFill>
                  <a:srgbClr val="000000"/>
                </a:solidFill>
                <a:effectLst/>
                <a:latin typeface="Times New Roman" panose="02020603050405020304" pitchFamily="18" charset="0"/>
              </a:endParaRPr>
            </a:p>
          </p:txBody>
        </p:sp>
        <p:sp>
          <p:nvSpPr>
            <p:cNvPr id="11" name="Google Shape;38;p1">
              <a:extLst>
                <a:ext uri="{FF2B5EF4-FFF2-40B4-BE49-F238E27FC236}">
                  <a16:creationId xmlns:a16="http://schemas.microsoft.com/office/drawing/2014/main" id="{8FB3057C-37EF-C05A-6BA6-086DA553F7DD}"/>
                </a:ext>
              </a:extLst>
            </p:cNvPr>
            <p:cNvSpPr txBox="1"/>
            <p:nvPr/>
          </p:nvSpPr>
          <p:spPr>
            <a:xfrm>
              <a:off x="4590928" y="5085174"/>
              <a:ext cx="4324418" cy="1081065"/>
            </a:xfrm>
            <a:prstGeom prst="rect">
              <a:avLst/>
            </a:prstGeom>
            <a:noFill/>
            <a:ln>
              <a:noFill/>
            </a:ln>
          </p:spPr>
          <p:txBody>
            <a:bodyPr spcFirstLastPara="1" wrap="square" lIns="91425" tIns="45700" rIns="91425" bIns="45700" anchor="t" anchorCtr="0">
              <a:noAutofit/>
            </a:bodyPr>
            <a:lstStyle/>
            <a:p>
              <a:pPr rtl="0">
                <a:spcBef>
                  <a:spcPts val="1200"/>
                </a:spcBef>
                <a:spcAft>
                  <a:spcPts val="1200"/>
                </a:spcAft>
              </a:pPr>
              <a:r>
                <a:rPr lang="en-US" sz="1600" b="1" i="0" u="none" strike="noStrike" dirty="0">
                  <a:solidFill>
                    <a:srgbClr val="000000"/>
                  </a:solidFill>
                  <a:effectLst/>
                  <a:latin typeface="Times New Roman" panose="02020603050405020304" pitchFamily="18" charset="0"/>
                </a:rPr>
                <a:t>"Crime Data from 2020 to Present."</a:t>
              </a:r>
              <a:br>
                <a:rPr lang="en-US" sz="1600" b="1" i="0" u="none" strike="noStrike" dirty="0">
                  <a:solidFill>
                    <a:srgbClr val="000000"/>
                  </a:solidFill>
                  <a:effectLst/>
                  <a:latin typeface="Times New Roman" panose="02020603050405020304" pitchFamily="18" charset="0"/>
                </a:rPr>
              </a:br>
              <a:r>
                <a:rPr lang="en-US" sz="1600" b="0" i="0" u="none" strike="noStrike" dirty="0">
                  <a:solidFill>
                    <a:srgbClr val="000000"/>
                  </a:solidFill>
                  <a:effectLst/>
                  <a:latin typeface="Times New Roman" panose="02020603050405020304" pitchFamily="18" charset="0"/>
                </a:rPr>
                <a:t>Key fields may include: Date and time of crime, Location, and Crime type.</a:t>
              </a:r>
              <a:endParaRPr lang="en-US" sz="1200" b="0" dirty="0">
                <a:effectLst/>
              </a:endParaRPr>
            </a:p>
            <a:p>
              <a:br>
                <a:rPr lang="en-US" sz="1400" dirty="0"/>
              </a:br>
              <a:endParaRPr sz="1070" b="1" i="0" u="none" strike="noStrike" cap="none" dirty="0">
                <a:solidFill>
                  <a:srgbClr val="000000"/>
                </a:solidFill>
                <a:latin typeface="Arial"/>
                <a:ea typeface="Arial"/>
                <a:cs typeface="Arial"/>
                <a:sym typeface="Arial"/>
              </a:endParaRPr>
            </a:p>
          </p:txBody>
        </p:sp>
        <p:sp>
          <p:nvSpPr>
            <p:cNvPr id="12" name="Google Shape;45;p1">
              <a:extLst>
                <a:ext uri="{FF2B5EF4-FFF2-40B4-BE49-F238E27FC236}">
                  <a16:creationId xmlns:a16="http://schemas.microsoft.com/office/drawing/2014/main" id="{AA4E08A3-1870-4D21-BED9-F62B56997B5B}"/>
                </a:ext>
              </a:extLst>
            </p:cNvPr>
            <p:cNvSpPr/>
            <p:nvPr/>
          </p:nvSpPr>
          <p:spPr>
            <a:xfrm>
              <a:off x="121750" y="77426"/>
              <a:ext cx="8809794" cy="1410643"/>
            </a:xfrm>
            <a:prstGeom prst="wedgeRectCallout">
              <a:avLst>
                <a:gd name="adj1" fmla="val 53513"/>
                <a:gd name="adj2" fmla="val 6588"/>
              </a:avLst>
            </a:prstGeom>
            <a:solidFill>
              <a:srgbClr val="FEF2DA"/>
            </a:solidFill>
            <a:ln>
              <a:noFill/>
            </a:ln>
          </p:spPr>
          <p:txBody>
            <a:bodyPr spcFirstLastPara="1" wrap="square" lIns="91425" tIns="45700" rIns="91425" bIns="45700" anchor="ctr" anchorCtr="0">
              <a:noAutofit/>
            </a:bodyPr>
            <a:lstStyle/>
            <a:p>
              <a:pPr rtl="0"/>
              <a:endParaRPr lang="en-US" sz="1800" b="0" i="0" u="none" strike="noStrike" dirty="0">
                <a:solidFill>
                  <a:srgbClr val="000000"/>
                </a:solidFill>
                <a:effectLst/>
                <a:latin typeface="Times New Roman" panose="02020603050405020304" pitchFamily="18" charset="0"/>
              </a:endParaRPr>
            </a:p>
            <a:p>
              <a:pPr rtl="0"/>
              <a:endParaRPr lang="en-US" sz="1800" dirty="0">
                <a:latin typeface="Times New Roman" panose="02020603050405020304" pitchFamily="18" charset="0"/>
              </a:endParaRPr>
            </a:p>
            <a:p>
              <a:pPr rtl="0"/>
              <a:r>
                <a:rPr lang="en-US" sz="1800" b="0" i="0" u="none" strike="noStrike" dirty="0">
                  <a:solidFill>
                    <a:srgbClr val="000000"/>
                  </a:solidFill>
                  <a:effectLst/>
                  <a:latin typeface="Times New Roman" panose="02020603050405020304" pitchFamily="18" charset="0"/>
                </a:rPr>
                <a:t>We will address the problem of crime trends and patterns over time. The aim is to predict future crime occurrences in different areas using time-series analysis. The client, possibly city authorities or police departments, needs this insight to allocate resources more efficiently and enhance public safety. The Project goal is Identifying seasonal and temporal trends in crime rates, and Predicting crime occurrences for future dates.</a:t>
              </a:r>
              <a:endParaRPr lang="en-US" sz="2400" b="0" dirty="0">
                <a:effectLst/>
              </a:endParaRPr>
            </a:p>
            <a:p>
              <a:br>
                <a:rPr lang="en-US" sz="2400" dirty="0"/>
              </a:br>
              <a:endParaRPr sz="1800" b="0" i="0" u="none" strike="noStrike" cap="none" dirty="0">
                <a:solidFill>
                  <a:schemeClr val="dk1"/>
                </a:solidFill>
                <a:latin typeface="Times New Roman" panose="02020603050405020304" pitchFamily="18" charset="0"/>
                <a:ea typeface="Arial"/>
                <a:cs typeface="Times New Roman" panose="02020603050405020304" pitchFamily="18" charset="0"/>
                <a:sym typeface="Arial"/>
              </a:endParaRPr>
            </a:p>
          </p:txBody>
        </p:sp>
        <p:sp>
          <p:nvSpPr>
            <p:cNvPr id="13" name="Google Shape;47;p1">
              <a:extLst>
                <a:ext uri="{FF2B5EF4-FFF2-40B4-BE49-F238E27FC236}">
                  <a16:creationId xmlns:a16="http://schemas.microsoft.com/office/drawing/2014/main" id="{5A061542-77C0-E26A-909C-B54CEE48CCE7}"/>
                </a:ext>
              </a:extLst>
            </p:cNvPr>
            <p:cNvSpPr txBox="1"/>
            <p:nvPr/>
          </p:nvSpPr>
          <p:spPr>
            <a:xfrm>
              <a:off x="4607126" y="3948586"/>
              <a:ext cx="4324418" cy="1081065"/>
            </a:xfrm>
            <a:prstGeom prst="rect">
              <a:avLst/>
            </a:prstGeom>
            <a:noFill/>
            <a:ln>
              <a:noFill/>
            </a:ln>
          </p:spPr>
          <p:txBody>
            <a:bodyPr spcFirstLastPara="1" wrap="square" lIns="91425" tIns="45700" rIns="91425" bIns="45700" anchor="t" anchorCtr="0">
              <a:noAutofit/>
            </a:bodyPr>
            <a:lstStyle/>
            <a:p>
              <a:pPr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City police departments and authorities.</a:t>
              </a:r>
            </a:p>
            <a:p>
              <a:pPr rtl="0" fontAlgn="base">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Policy makers in public safety.</a:t>
              </a:r>
            </a:p>
            <a:p>
              <a:pPr rtl="0" fontAlgn="base">
                <a:spcAft>
                  <a:spcPts val="1200"/>
                </a:spcAft>
                <a:buFont typeface="Arial" panose="020B0604020202020204" pitchFamily="34" charset="0"/>
                <a:buChar char="•"/>
              </a:pPr>
              <a:r>
                <a:rPr lang="en-US" sz="1600" b="0" i="0" u="none" strike="noStrike" dirty="0">
                  <a:solidFill>
                    <a:srgbClr val="000000"/>
                  </a:solidFill>
                  <a:effectLst/>
                  <a:latin typeface="Times New Roman" panose="02020603050405020304" pitchFamily="18" charset="0"/>
                </a:rPr>
                <a:t>Data analysts in urban planning departments.</a:t>
              </a:r>
            </a:p>
            <a:p>
              <a:pPr marL="0" marR="0" lvl="0" indent="0" algn="l" rtl="0">
                <a:lnSpc>
                  <a:spcPct val="100000"/>
                </a:lnSpc>
                <a:spcBef>
                  <a:spcPts val="0"/>
                </a:spcBef>
                <a:spcAft>
                  <a:spcPts val="0"/>
                </a:spcAft>
                <a:buNone/>
              </a:pPr>
              <a:endParaRPr sz="1400" b="0" i="0" u="none" strike="noStrike" cap="none" dirty="0">
                <a:solidFill>
                  <a:srgbClr val="000000"/>
                </a:solidFill>
                <a:latin typeface="Arial"/>
                <a:ea typeface="Arial"/>
                <a:cs typeface="Arial"/>
                <a:sym typeface="Arial"/>
              </a:endParaRPr>
            </a:p>
          </p:txBody>
        </p:sp>
      </p:grpSp>
    </p:spTree>
    <p:extLst>
      <p:ext uri="{BB962C8B-B14F-4D97-AF65-F5344CB8AC3E}">
        <p14:creationId xmlns:p14="http://schemas.microsoft.com/office/powerpoint/2010/main" val="863350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E9A768-4F36-3C14-8168-B72800E60F30}"/>
              </a:ext>
            </a:extLst>
          </p:cNvPr>
          <p:cNvSpPr txBox="1"/>
          <p:nvPr/>
        </p:nvSpPr>
        <p:spPr>
          <a:xfrm>
            <a:off x="806824" y="818404"/>
            <a:ext cx="8310282" cy="2127057"/>
          </a:xfrm>
          <a:prstGeom prst="rect">
            <a:avLst/>
          </a:prstGeom>
          <a:noFill/>
        </p:spPr>
        <p:txBody>
          <a:bodyPr wrap="square">
            <a:spAutoFit/>
          </a:bodyPr>
          <a:lstStyle/>
          <a:p>
            <a:pPr marL="0" marR="0">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Dataset Description</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SzPts val="1000"/>
              <a:buFont typeface="Symbol" panose="05050102010706020507" pitchFamily="18" charset="2"/>
              <a:buChar char=""/>
              <a:tabLst>
                <a:tab pos="4572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Dataset Overview:</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Crime incident reports from various areas.</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Important Fields: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DATE OCC,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Vict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Age, AREA NAME, </a:t>
            </a:r>
            <a:r>
              <a:rPr lang="en-US" sz="2000" dirty="0" err="1">
                <a:effectLst/>
                <a:latin typeface="Times New Roman" panose="02020603050405020304" pitchFamily="18" charset="0"/>
                <a:ea typeface="Calibri" panose="020F0502020204030204" pitchFamily="34" charset="0"/>
                <a:cs typeface="Times New Roman" panose="02020603050405020304" pitchFamily="18" charset="0"/>
              </a:rPr>
              <a:t>Premis</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Desc</a:t>
            </a:r>
          </a:p>
          <a:p>
            <a:pPr marR="0" lvl="0">
              <a:lnSpc>
                <a:spcPct val="107000"/>
              </a:lnSpc>
              <a:spcAft>
                <a:spcPts val="800"/>
              </a:spcAft>
              <a:buSzPts val="1000"/>
              <a:tabLst>
                <a:tab pos="457200" algn="l"/>
              </a:tabLst>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DBFF406A-91FE-01AD-D5D5-B73C627940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29" y="2761129"/>
            <a:ext cx="11385176" cy="3729318"/>
          </a:xfrm>
          <a:prstGeom prst="rect">
            <a:avLst/>
          </a:prstGeom>
        </p:spPr>
      </p:pic>
    </p:spTree>
    <p:extLst>
      <p:ext uri="{BB962C8B-B14F-4D97-AF65-F5344CB8AC3E}">
        <p14:creationId xmlns:p14="http://schemas.microsoft.com/office/powerpoint/2010/main" val="422730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6317465-D855-8C2B-5D12-260A511B9102}"/>
              </a:ext>
            </a:extLst>
          </p:cNvPr>
          <p:cNvSpPr>
            <a:spLocks noChangeArrowheads="1"/>
          </p:cNvSpPr>
          <p:nvPr/>
        </p:nvSpPr>
        <p:spPr bwMode="auto">
          <a:xfrm>
            <a:off x="914400" y="1115174"/>
            <a:ext cx="10461171" cy="4257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Dataset Description: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Key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Numerical Columns</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Date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Rptd</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DATE OCC, TIME OCC,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Vict</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Age, AREA,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Rpt</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Dist</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No.</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Categorical Columns</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AREA NAME, Status Desc, LOCATION,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Premis</a:t>
            </a:r>
            <a:r>
              <a:rPr kumimoji="0" lang="en-US" altLang="en-US" sz="28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Desc.</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2597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84A688-ECBC-4166-DABD-BA800D34A58C}"/>
              </a:ext>
            </a:extLst>
          </p:cNvPr>
          <p:cNvSpPr txBox="1"/>
          <p:nvPr/>
        </p:nvSpPr>
        <p:spPr>
          <a:xfrm>
            <a:off x="990599" y="1126141"/>
            <a:ext cx="9786257" cy="4313617"/>
          </a:xfrm>
          <a:prstGeom prst="rect">
            <a:avLst/>
          </a:prstGeom>
          <a:noFill/>
        </p:spPr>
        <p:txBody>
          <a:bodyPr wrap="square">
            <a:spAutoFit/>
          </a:bodyPr>
          <a:lstStyle/>
          <a:p>
            <a:pPr marL="0" marR="0">
              <a:lnSpc>
                <a:spcPct val="107000"/>
              </a:lnSpc>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Data Preprocessing:</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Cleaning and Transformation</a:t>
            </a:r>
          </a:p>
          <a:p>
            <a:pPr marL="0" marR="0">
              <a:lnSpc>
                <a:spcPct val="107000"/>
              </a:lnSpc>
              <a:spcAft>
                <a:spcPts val="800"/>
              </a:spcAf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Removed missing and inconsistent records.</a:t>
            </a:r>
          </a:p>
          <a:p>
            <a:pPr marL="342900" marR="0" lvl="0" indent="-342900">
              <a:lnSpc>
                <a:spcPct val="150000"/>
              </a:lnSpc>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Converted date fields to datetime format.</a:t>
            </a:r>
          </a:p>
          <a:p>
            <a:pPr marL="342900" marR="0" lvl="0" indent="-342900">
              <a:lnSpc>
                <a:spcPct val="150000"/>
              </a:lnSpc>
              <a:spcAft>
                <a:spcPts val="800"/>
              </a:spcAft>
              <a:buSzPts val="1000"/>
              <a:buFont typeface="Symbol" panose="05050102010706020507" pitchFamily="18" charset="2"/>
              <a:buChar char=""/>
              <a:tabLst>
                <a:tab pos="457200" algn="l"/>
              </a:tabLst>
            </a:pP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Aggregated crime counts by reporting date.</a:t>
            </a:r>
          </a:p>
        </p:txBody>
      </p:sp>
    </p:spTree>
    <p:extLst>
      <p:ext uri="{BB962C8B-B14F-4D97-AF65-F5344CB8AC3E}">
        <p14:creationId xmlns:p14="http://schemas.microsoft.com/office/powerpoint/2010/main" val="3501683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29CBBA-C50C-5E04-EE15-0EF570F2EBD3}"/>
              </a:ext>
            </a:extLst>
          </p:cNvPr>
          <p:cNvSpPr txBox="1"/>
          <p:nvPr/>
        </p:nvSpPr>
        <p:spPr>
          <a:xfrm>
            <a:off x="707572" y="1236085"/>
            <a:ext cx="10602686" cy="4949688"/>
          </a:xfrm>
          <a:prstGeom prst="rect">
            <a:avLst/>
          </a:prstGeom>
          <a:noFill/>
        </p:spPr>
        <p:txBody>
          <a:bodyPr wrap="square">
            <a:spAutoFit/>
          </a:bodyPr>
          <a:lstStyle/>
          <a:p>
            <a:pPr marL="0" marR="0">
              <a:lnSpc>
                <a:spcPct val="107000"/>
              </a:lnSpc>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(EDA)</a:t>
            </a: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Visual Insights</a:t>
            </a:r>
          </a:p>
          <a:p>
            <a:pPr marL="0" marR="0">
              <a:lnSpc>
                <a:spcPct val="107000"/>
              </a:lnSpc>
              <a:spcAft>
                <a:spcPts val="800"/>
              </a:spcAft>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nSpc>
                <a:spcPct val="150000"/>
              </a:lnSpc>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Crime Trends Over Time</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(Time-series plot of total reported crimes per month).</a:t>
            </a:r>
          </a:p>
          <a:p>
            <a:pPr marL="342900" marR="0" lvl="0" indent="-342900">
              <a:lnSpc>
                <a:spcPct val="150000"/>
              </a:lnSpc>
              <a:spcAft>
                <a:spcPts val="800"/>
              </a:spcAft>
              <a:buSzPts val="1000"/>
              <a:buFont typeface="Symbol" panose="05050102010706020507" pitchFamily="18" charset="2"/>
              <a:buChar char=""/>
              <a:tabLst>
                <a:tab pos="457200" algn="l"/>
              </a:tabLs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Crime Distribution by Area</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 (Bar chart of crime occurrences across different areas).</a:t>
            </a:r>
          </a:p>
        </p:txBody>
      </p:sp>
    </p:spTree>
    <p:extLst>
      <p:ext uri="{BB962C8B-B14F-4D97-AF65-F5344CB8AC3E}">
        <p14:creationId xmlns:p14="http://schemas.microsoft.com/office/powerpoint/2010/main" val="2849492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B55767-1362-CA89-2AC2-68632AA3EDE0}"/>
              </a:ext>
            </a:extLst>
          </p:cNvPr>
          <p:cNvSpPr txBox="1"/>
          <p:nvPr/>
        </p:nvSpPr>
        <p:spPr>
          <a:xfrm>
            <a:off x="1452282" y="1741121"/>
            <a:ext cx="4410636" cy="2641942"/>
          </a:xfrm>
          <a:prstGeom prst="rect">
            <a:avLst/>
          </a:prstGeom>
          <a:noFill/>
        </p:spPr>
        <p:txBody>
          <a:bodyPr wrap="square">
            <a:spAutoFit/>
          </a:bodyPr>
          <a:lstStyle/>
          <a:p>
            <a:pPr marR="0" lvl="0">
              <a:lnSpc>
                <a:spcPct val="107000"/>
              </a:lnSpc>
              <a:spcAft>
                <a:spcPts val="800"/>
              </a:spcAft>
              <a:buSzPts val="1000"/>
              <a:tabLst>
                <a:tab pos="457200" algn="l"/>
              </a:tabLs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Key Insights: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High crime frequency in certain areas.</a:t>
            </a:r>
          </a:p>
          <a:p>
            <a:pPr marL="742950" marR="0" lvl="1" indent="-285750">
              <a:lnSpc>
                <a:spcPct val="107000"/>
              </a:lnSpc>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Temporal patterns suggest daily or monthly seasonality</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5" name="TextBox 4">
            <a:extLst>
              <a:ext uri="{FF2B5EF4-FFF2-40B4-BE49-F238E27FC236}">
                <a16:creationId xmlns:a16="http://schemas.microsoft.com/office/drawing/2014/main" id="{823E5852-CC3E-7BAB-ABEA-26EF93959C16}"/>
              </a:ext>
            </a:extLst>
          </p:cNvPr>
          <p:cNvSpPr txBox="1"/>
          <p:nvPr/>
        </p:nvSpPr>
        <p:spPr>
          <a:xfrm>
            <a:off x="1272988" y="806223"/>
            <a:ext cx="6096000" cy="399405"/>
          </a:xfrm>
          <a:prstGeom prst="rect">
            <a:avLst/>
          </a:prstGeom>
          <a:noFill/>
        </p:spPr>
        <p:txBody>
          <a:bodyPr wrap="square">
            <a:spAutoFit/>
          </a:bodyPr>
          <a:lstStyle/>
          <a:p>
            <a:pPr marL="0" marR="0">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Exploratory Data Analysis (EDA)</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2050" name="Picture 2">
            <a:extLst>
              <a:ext uri="{FF2B5EF4-FFF2-40B4-BE49-F238E27FC236}">
                <a16:creationId xmlns:a16="http://schemas.microsoft.com/office/drawing/2014/main" id="{F3043FD8-B553-2836-D202-42F7B27AC9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308846"/>
            <a:ext cx="5334000" cy="381896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20CB69D-D1FB-8B59-9A80-96A81534733C}"/>
              </a:ext>
            </a:extLst>
          </p:cNvPr>
          <p:cNvSpPr txBox="1"/>
          <p:nvPr/>
        </p:nvSpPr>
        <p:spPr>
          <a:xfrm>
            <a:off x="1380565" y="5127868"/>
            <a:ext cx="9126070" cy="399405"/>
          </a:xfrm>
          <a:prstGeom prst="rect">
            <a:avLst/>
          </a:prstGeom>
          <a:noFill/>
        </p:spPr>
        <p:txBody>
          <a:bodyPr wrap="square">
            <a:spAutoFit/>
          </a:bodyPr>
          <a:lstStyle/>
          <a:p>
            <a:pPr marL="0" marR="0">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Time Series Aggregation: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Grouped by DATE OCC to create time series data.</a:t>
            </a:r>
          </a:p>
        </p:txBody>
      </p:sp>
    </p:spTree>
    <p:extLst>
      <p:ext uri="{BB962C8B-B14F-4D97-AF65-F5344CB8AC3E}">
        <p14:creationId xmlns:p14="http://schemas.microsoft.com/office/powerpoint/2010/main" val="29364205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280657-4DC7-A598-27AB-C193A03E5290}"/>
              </a:ext>
            </a:extLst>
          </p:cNvPr>
          <p:cNvSpPr>
            <a:spLocks noChangeArrowheads="1"/>
          </p:cNvSpPr>
          <p:nvPr/>
        </p:nvSpPr>
        <p:spPr bwMode="auto">
          <a:xfrm>
            <a:off x="468086" y="284565"/>
            <a:ext cx="11854542" cy="62888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0156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Methodology – ARIMA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ARIMA (</a:t>
            </a:r>
            <a:r>
              <a:rPr kumimoji="0" lang="en-US" altLang="en-US" sz="3200" b="1"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AutoRegressive</a:t>
            </a:r>
            <a:r>
              <a:rPr kumimoji="0" lang="en-US" altLang="en-US" sz="3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Integrated Moving Average)</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Captures crime trends via: </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 typeface="Symbol" panose="05050102010706020507" pitchFamily="18" charset="2"/>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Autoregressive (AR) component.</a:t>
            </a:r>
          </a:p>
          <a:p>
            <a:pPr marL="457200" marR="0" lvl="1" indent="0" algn="l" defTabSz="914400" rtl="0" eaLnBrk="0" fontAlgn="base" latinLnBrk="0" hangingPunct="0">
              <a:lnSpc>
                <a:spcPct val="150000"/>
              </a:lnSpc>
              <a:spcBef>
                <a:spcPct val="0"/>
              </a:spcBef>
              <a:spcAft>
                <a:spcPct val="0"/>
              </a:spcAft>
              <a:buClrTx/>
              <a:buSzTx/>
              <a:buFont typeface="Symbol" panose="05050102010706020507" pitchFamily="18" charset="2"/>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Differencing (I) to remove trends.</a:t>
            </a:r>
          </a:p>
          <a:p>
            <a:pPr marL="457200" marR="0" lvl="1" indent="0" algn="l" defTabSz="914400" rtl="0" eaLnBrk="0" fontAlgn="base" latinLnBrk="0" hangingPunct="0">
              <a:lnSpc>
                <a:spcPct val="150000"/>
              </a:lnSpc>
              <a:spcBef>
                <a:spcPct val="0"/>
              </a:spcBef>
              <a:spcAft>
                <a:spcPct val="0"/>
              </a:spcAft>
              <a:buClrTx/>
              <a:buSzTx/>
              <a:buFont typeface="Symbol" panose="05050102010706020507" pitchFamily="18" charset="2"/>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Moving Average (MA) component.</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Model selection based on ACF and PACF plots.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Optimized parameters (p, d, q) using grid search.</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95469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765</TotalTime>
  <Words>842</Words>
  <Application>Microsoft Office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Symbol</vt:lpstr>
      <vt:lpstr>Times New Roman</vt:lpstr>
      <vt:lpstr>Office Theme</vt:lpstr>
      <vt:lpstr>Time Series Analysis of Crime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Angela Mercy</dc:creator>
  <cp:lastModifiedBy>Angela Mercy</cp:lastModifiedBy>
  <cp:revision>1</cp:revision>
  <dcterms:created xsi:type="dcterms:W3CDTF">2025-02-13T04:47:28Z</dcterms:created>
  <dcterms:modified xsi:type="dcterms:W3CDTF">2025-02-13T17:53:49Z</dcterms:modified>
</cp:coreProperties>
</file>