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284" r:id="rId7"/>
    <p:sldId id="342" r:id="rId8"/>
    <p:sldId id="341" r:id="rId9"/>
    <p:sldId id="352" r:id="rId10"/>
    <p:sldId id="351" r:id="rId11"/>
    <p:sldId id="354" r:id="rId12"/>
    <p:sldId id="346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-24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AVIATION FATALITY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insights using python and Tableau</a:t>
            </a:r>
          </a:p>
          <a:p>
            <a:r>
              <a:rPr lang="en-GB" dirty="0" smtClean="0"/>
              <a:t>By: Angela </a:t>
            </a:r>
            <a:r>
              <a:rPr lang="en-GB" dirty="0" err="1" smtClean="0"/>
              <a:t>mwanzia</a:t>
            </a:r>
            <a:endParaRPr lang="en-GB" dirty="0" smtClean="0"/>
          </a:p>
          <a:p>
            <a:r>
              <a:rPr lang="en-GB" dirty="0" smtClean="0"/>
              <a:t>09/09/24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530455"/>
            <a:ext cx="5711810" cy="3941540"/>
          </a:xfrm>
        </p:spPr>
        <p:txBody>
          <a:bodyPr>
            <a:noAutofit/>
          </a:bodyPr>
          <a:lstStyle/>
          <a:p>
            <a:r>
              <a:rPr lang="en-GB" sz="1800" b="1" dirty="0"/>
              <a:t>Key Message:</a:t>
            </a:r>
            <a:endParaRPr lang="en-GB" sz="1800" dirty="0"/>
          </a:p>
          <a:p>
            <a:r>
              <a:rPr lang="en-GB" sz="1800" dirty="0"/>
              <a:t>Aviation safety has improved, but there are still regions, operators, and flight phases that need attention.</a:t>
            </a:r>
          </a:p>
          <a:p>
            <a:r>
              <a:rPr lang="en-GB" sz="1800" b="1" dirty="0"/>
              <a:t>Next Steps:</a:t>
            </a:r>
            <a:endParaRPr lang="en-GB" sz="1800" dirty="0"/>
          </a:p>
          <a:p>
            <a:r>
              <a:rPr lang="en-GB" sz="1800" dirty="0"/>
              <a:t>By focusing on high-risk areas and critical phases of flight, we can continue to improve global aviation safety.</a:t>
            </a:r>
          </a:p>
          <a:p>
            <a:endParaRPr lang="en-GB" sz="1800" dirty="0"/>
          </a:p>
        </p:txBody>
      </p:sp>
      <p:pic>
        <p:nvPicPr>
          <p:cNvPr id="26" name="Content Placeholder 19" descr="A woman sitting at a table in front of a computer working late into the night">
            <a:extLst>
              <a:ext uri="{FF2B5EF4-FFF2-40B4-BE49-F238E27FC236}">
                <a16:creationId xmlns:a16="http://schemas.microsoft.com/office/drawing/2014/main" id="{16B11D6C-8BFF-1A47-AD21-B0E21DE6AF2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42027"/>
            <a:ext cx="4589462" cy="5544764"/>
          </a:xfrm>
        </p:spPr>
      </p:pic>
    </p:spTree>
    <p:extLst>
      <p:ext uri="{BB962C8B-B14F-4D97-AF65-F5344CB8AC3E}">
        <p14:creationId xmlns:p14="http://schemas.microsoft.com/office/powerpoint/2010/main" val="16621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00" dirty="0" smtClean="0"/>
              <a:t>I am here </a:t>
            </a:r>
            <a:r>
              <a:rPr lang="en-GB" sz="2800" spc="200" dirty="0"/>
              <a:t>to present key insights from aviation fatality data</a:t>
            </a:r>
            <a:r>
              <a:rPr lang="en-GB" sz="2800" spc="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00" dirty="0" smtClean="0"/>
              <a:t>This </a:t>
            </a:r>
            <a:r>
              <a:rPr lang="en-GB" sz="2800" spc="200" dirty="0"/>
              <a:t>will help us understand accident patterns and make informed safety decisions.</a:t>
            </a:r>
            <a:endParaRPr lang="en-US" sz="2800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Dashboard: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1961617"/>
            <a:ext cx="4157296" cy="363347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dashboard </a:t>
            </a:r>
            <a:r>
              <a:rPr lang="en-GB" sz="2800" dirty="0" err="1"/>
              <a:t>analyzes</a:t>
            </a:r>
            <a:r>
              <a:rPr lang="en-GB" sz="2800" dirty="0"/>
              <a:t> aviation fatalities to identify trends and areas for improvement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This </a:t>
            </a:r>
            <a:r>
              <a:rPr lang="en-GB" sz="2800" dirty="0"/>
              <a:t>analysis will shed light on the areas requiring attention for better aviation safety.</a:t>
            </a:r>
            <a:endParaRPr lang="en-US" sz="2800" dirty="0"/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4550" y="633875"/>
            <a:ext cx="5632450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Source </a:t>
            </a:r>
            <a:r>
              <a:rPr lang="en-GB" sz="1800" dirty="0"/>
              <a:t>of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dashboard covers global aviation fatalities, focusing on key factors like time, location, and causes.</a:t>
            </a:r>
          </a:p>
          <a:p>
            <a:r>
              <a:rPr lang="en-GB" sz="1800" b="1" dirty="0"/>
              <a:t>Key Metrics: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number of fatalities in different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Geographic distribution of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Patterns in fatalities across regions and airlines.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Content Placeholder 6" descr="A close up of a person in glasses looking at her computer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26533"/>
            <a:ext cx="4589462" cy="5604933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310" y="0"/>
            <a:ext cx="5711810" cy="587584"/>
          </a:xfrm>
        </p:spPr>
        <p:txBody>
          <a:bodyPr/>
          <a:lstStyle/>
          <a:p>
            <a:r>
              <a:rPr lang="en-US" dirty="0" smtClean="0"/>
              <a:t>Fatalities by year</a:t>
            </a:r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9310" y="4693929"/>
            <a:ext cx="5711810" cy="3941540"/>
          </a:xfrm>
        </p:spPr>
        <p:txBody>
          <a:bodyPr/>
          <a:lstStyle/>
          <a:p>
            <a:r>
              <a:rPr lang="en-GB" b="1" dirty="0"/>
              <a:t>Main Finding: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 the past few decades, the number of aviation fatalities has decreased.</a:t>
            </a:r>
          </a:p>
          <a:p>
            <a:r>
              <a:rPr lang="en-GB" b="1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is a positive sign, indicating that improvements in technology and safety regulations have had an impact.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587584"/>
            <a:ext cx="10916602" cy="3920569"/>
          </a:xfrm>
        </p:spPr>
      </p:pic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310" y="0"/>
            <a:ext cx="5711810" cy="587584"/>
          </a:xfrm>
        </p:spPr>
        <p:txBody>
          <a:bodyPr/>
          <a:lstStyle/>
          <a:p>
            <a:r>
              <a:rPr lang="en-US" dirty="0" smtClean="0"/>
              <a:t>Fatalities by Region</a:t>
            </a:r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9310" y="4508153"/>
            <a:ext cx="5711810" cy="3941540"/>
          </a:xfrm>
        </p:spPr>
        <p:txBody>
          <a:bodyPr/>
          <a:lstStyle/>
          <a:p>
            <a:r>
              <a:rPr lang="en-GB" b="1" dirty="0"/>
              <a:t>Main Finding:</a:t>
            </a:r>
            <a:endParaRPr lang="en-GB" dirty="0"/>
          </a:p>
          <a:p>
            <a:r>
              <a:rPr lang="en-GB" dirty="0"/>
              <a:t>Some regions have a higher number of accidents, particularly in areas with high air traffic and looser safety protocols.</a:t>
            </a:r>
          </a:p>
          <a:p>
            <a:r>
              <a:rPr lang="en-GB" b="1" dirty="0"/>
              <a:t>Takeaway:</a:t>
            </a:r>
            <a:endParaRPr lang="en-GB" dirty="0"/>
          </a:p>
          <a:p>
            <a:r>
              <a:rPr lang="en-GB" dirty="0"/>
              <a:t>Regional safety improvements can reduce accidents, especially in higher-risk regions.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587585"/>
            <a:ext cx="10870882" cy="3909546"/>
          </a:xfrm>
        </p:spPr>
      </p:pic>
    </p:spTree>
    <p:extLst>
      <p:ext uri="{BB962C8B-B14F-4D97-AF65-F5344CB8AC3E}">
        <p14:creationId xmlns:p14="http://schemas.microsoft.com/office/powerpoint/2010/main" val="157060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310" y="0"/>
            <a:ext cx="5711810" cy="587584"/>
          </a:xfrm>
        </p:spPr>
        <p:txBody>
          <a:bodyPr/>
          <a:lstStyle/>
          <a:p>
            <a:r>
              <a:rPr lang="en-US" dirty="0" smtClean="0"/>
              <a:t>Fatalities by Season</a:t>
            </a:r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9310" y="4508153"/>
            <a:ext cx="6786230" cy="3941540"/>
          </a:xfrm>
        </p:spPr>
        <p:txBody>
          <a:bodyPr/>
          <a:lstStyle/>
          <a:p>
            <a:r>
              <a:rPr lang="en-GB" b="1" dirty="0"/>
              <a:t>Main Finding:</a:t>
            </a:r>
            <a:endParaRPr lang="en-GB" dirty="0"/>
          </a:p>
          <a:p>
            <a:r>
              <a:rPr lang="en-GB" dirty="0" smtClean="0"/>
              <a:t>Summer has the highest fatalities indicating that the model  of the airplane may have issues due to hot weather.</a:t>
            </a:r>
            <a:endParaRPr lang="en-GB" dirty="0"/>
          </a:p>
          <a:p>
            <a:r>
              <a:rPr lang="en-GB" b="1" dirty="0"/>
              <a:t>Takeaway:</a:t>
            </a:r>
            <a:endParaRPr lang="en-GB" dirty="0"/>
          </a:p>
          <a:p>
            <a:r>
              <a:rPr lang="en-GB" dirty="0" smtClean="0"/>
              <a:t>The model components of the planes need to be maintained and invested on to ensure safety of the travellers.</a:t>
            </a:r>
            <a:endParaRPr lang="en-GB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587585"/>
            <a:ext cx="10939462" cy="3925888"/>
          </a:xfrm>
        </p:spPr>
      </p:pic>
    </p:spTree>
    <p:extLst>
      <p:ext uri="{BB962C8B-B14F-4D97-AF65-F5344CB8AC3E}">
        <p14:creationId xmlns:p14="http://schemas.microsoft.com/office/powerpoint/2010/main" val="101173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310" y="0"/>
            <a:ext cx="5711810" cy="5875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WEATHER, STATE , SEASON AND FATALITIES</a:t>
            </a:r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0020" y="647154"/>
            <a:ext cx="6786230" cy="3941540"/>
          </a:xfrm>
        </p:spPr>
        <p:txBody>
          <a:bodyPr/>
          <a:lstStyle/>
          <a:p>
            <a:r>
              <a:rPr lang="en-GB" b="1" dirty="0"/>
              <a:t>Main Finding:</a:t>
            </a:r>
            <a:endParaRPr lang="en-GB" dirty="0"/>
          </a:p>
          <a:p>
            <a:r>
              <a:rPr lang="en-GB" dirty="0" smtClean="0"/>
              <a:t>VMC has the highest number of </a:t>
            </a:r>
            <a:r>
              <a:rPr lang="en-GB" dirty="0" err="1" smtClean="0"/>
              <a:t>fataliites</a:t>
            </a:r>
            <a:r>
              <a:rPr lang="en-GB" dirty="0" smtClean="0"/>
              <a:t> indicating that the fault is either with  the pilot , </a:t>
            </a:r>
            <a:r>
              <a:rPr lang="en-GB" dirty="0" err="1" smtClean="0"/>
              <a:t>personel</a:t>
            </a:r>
            <a:r>
              <a:rPr lang="en-GB" dirty="0" smtClean="0"/>
              <a:t> to make sure conditions </a:t>
            </a:r>
            <a:r>
              <a:rPr lang="en-GB" smtClean="0"/>
              <a:t>are suitable or aircraft. </a:t>
            </a:r>
            <a:endParaRPr lang="en-GB" dirty="0" smtClean="0"/>
          </a:p>
          <a:p>
            <a:r>
              <a:rPr lang="en-GB" b="1" dirty="0" smtClean="0"/>
              <a:t>Takeaway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/>
              <a:t>It should be noted about the weather conditions that are safest and most risky to compare finding and come up with </a:t>
            </a:r>
            <a:r>
              <a:rPr lang="en-GB" dirty="0" err="1"/>
              <a:t>sollutions</a:t>
            </a:r>
            <a:r>
              <a:rPr lang="en-GB" dirty="0"/>
              <a:t> on what to do to decrease fatalities.</a:t>
            </a:r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" y="647154"/>
            <a:ext cx="4589462" cy="26209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" y="3327680"/>
            <a:ext cx="9297698" cy="23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530455"/>
            <a:ext cx="5711810" cy="3941540"/>
          </a:xfrm>
        </p:spPr>
        <p:txBody>
          <a:bodyPr>
            <a:noAutofit/>
          </a:bodyPr>
          <a:lstStyle/>
          <a:p>
            <a:r>
              <a:rPr lang="en-GB" sz="1800" b="1" dirty="0"/>
              <a:t>Summary of Insights: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Fatalities are decreasing globally.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Regions and operators still face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Critical flight phases like </a:t>
            </a:r>
            <a:r>
              <a:rPr lang="en-GB" sz="1800" dirty="0" err="1"/>
              <a:t>takeoff</a:t>
            </a:r>
            <a:r>
              <a:rPr lang="en-GB" sz="1800" dirty="0"/>
              <a:t> and landing need extra safety precautions.</a:t>
            </a:r>
          </a:p>
          <a:p>
            <a:r>
              <a:rPr lang="en-GB" sz="1800" b="1" dirty="0"/>
              <a:t>Recommendations:</a:t>
            </a:r>
            <a:endParaRPr lang="en-GB" sz="1800" dirty="0"/>
          </a:p>
          <a:p>
            <a:pPr>
              <a:buFont typeface="+mj-lt"/>
              <a:buAutoNum type="arabicPeriod"/>
            </a:pPr>
            <a:r>
              <a:rPr lang="en-GB" sz="1800" b="1" dirty="0"/>
              <a:t>Regional Safety Audits:</a:t>
            </a:r>
            <a:r>
              <a:rPr lang="en-GB" sz="1800" dirty="0"/>
              <a:t> Focus on improving safety in high-risk areas.</a:t>
            </a:r>
          </a:p>
          <a:p>
            <a:pPr>
              <a:buFont typeface="+mj-lt"/>
              <a:buAutoNum type="arabicPeriod"/>
            </a:pPr>
            <a:r>
              <a:rPr lang="en-GB" sz="1800" b="1" dirty="0"/>
              <a:t>Operator-Specific Strategies:</a:t>
            </a:r>
            <a:r>
              <a:rPr lang="en-GB" sz="1800" dirty="0"/>
              <a:t> Develop tailored safety strategies for airlines with higher fatality rates.</a:t>
            </a:r>
          </a:p>
          <a:p>
            <a:pPr>
              <a:buFont typeface="+mj-lt"/>
              <a:buAutoNum type="arabicPeriod"/>
            </a:pPr>
            <a:r>
              <a:rPr lang="en-GB" sz="1800" b="1" dirty="0"/>
              <a:t>Phase-Specific Safety Measures:</a:t>
            </a:r>
            <a:r>
              <a:rPr lang="en-GB" sz="1800" dirty="0"/>
              <a:t> Invest in pilot and crew training, particularly for </a:t>
            </a:r>
            <a:r>
              <a:rPr lang="en-GB" sz="1800" dirty="0" err="1"/>
              <a:t>takeoff</a:t>
            </a:r>
            <a:r>
              <a:rPr lang="en-GB" sz="1800" dirty="0"/>
              <a:t> and landing.</a:t>
            </a:r>
          </a:p>
        </p:txBody>
      </p:sp>
      <p:pic>
        <p:nvPicPr>
          <p:cNvPr id="26" name="Content Placeholder 19" descr="A woman sitting at a table in front of a computer working late into the night">
            <a:extLst>
              <a:ext uri="{FF2B5EF4-FFF2-40B4-BE49-F238E27FC236}">
                <a16:creationId xmlns:a16="http://schemas.microsoft.com/office/drawing/2014/main" id="{16B11D6C-8BFF-1A47-AD21-B0E21DE6AF2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42027"/>
            <a:ext cx="4589462" cy="5544764"/>
          </a:xfr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443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Helvetica Neue Medium</vt:lpstr>
      <vt:lpstr>RetrospectVTI</vt:lpstr>
      <vt:lpstr>AVIATION FATALITY</vt:lpstr>
      <vt:lpstr>INTRODUCTION</vt:lpstr>
      <vt:lpstr>Purpose of the Dashboard:</vt:lpstr>
      <vt:lpstr>Data overview</vt:lpstr>
      <vt:lpstr>Fatalities by year</vt:lpstr>
      <vt:lpstr>Fatalities by Region</vt:lpstr>
      <vt:lpstr>Fatalities by Season</vt:lpstr>
      <vt:lpstr>WEATHER, STATE , SEASON AND FATALITIES</vt:lpstr>
      <vt:lpstr>Actionable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2024-09-09T15:32:13Z</dcterms:created>
  <dcterms:modified xsi:type="dcterms:W3CDTF">2024-09-09T17:09:03Z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