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4" r:id="rId5"/>
    <p:sldId id="265" r:id="rId6"/>
    <p:sldId id="267" r:id="rId7"/>
    <p:sldId id="268" r:id="rId8"/>
    <p:sldId id="266" r:id="rId9"/>
    <p:sldId id="269" r:id="rId10"/>
    <p:sldId id="270" r:id="rId11"/>
    <p:sldId id="259" r:id="rId12"/>
    <p:sldId id="272" r:id="rId13"/>
    <p:sldId id="260" r:id="rId14"/>
    <p:sldId id="273" r:id="rId15"/>
    <p:sldId id="261" r:id="rId16"/>
    <p:sldId id="262"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72"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203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238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40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22865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1074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782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94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305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325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smtClean="0"/>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12/23/2024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141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3492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593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860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391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250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284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196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115325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Predicting Vaccine Uptake</a:t>
            </a:r>
          </a:p>
        </p:txBody>
      </p:sp>
      <p:sp>
        <p:nvSpPr>
          <p:cNvPr id="3" name="Subtitle 2"/>
          <p:cNvSpPr>
            <a:spLocks noGrp="1"/>
          </p:cNvSpPr>
          <p:nvPr>
            <p:ph type="subTitle" idx="1"/>
          </p:nvPr>
        </p:nvSpPr>
        <p:spPr/>
        <p:txBody>
          <a:bodyPr/>
          <a:lstStyle/>
          <a:p>
            <a:r>
              <a:t>Insights and Recommendations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of opinion on vaccine safety</a:t>
            </a:r>
            <a:endParaRPr lang="en-US" dirty="0"/>
          </a:p>
        </p:txBody>
      </p:sp>
      <p:pic>
        <p:nvPicPr>
          <p:cNvPr id="5" name="Content Placeholder 4"/>
          <p:cNvPicPr>
            <a:picLocks noGrp="1" noChangeAspect="1"/>
          </p:cNvPicPr>
          <p:nvPr>
            <p:ph idx="1"/>
          </p:nvPr>
        </p:nvPicPr>
        <p:blipFill>
          <a:blip r:embed="rId2"/>
          <a:stretch>
            <a:fillRect/>
          </a:stretch>
        </p:blipFill>
        <p:spPr>
          <a:xfrm>
            <a:off x="856059" y="2249488"/>
            <a:ext cx="7429499" cy="4608512"/>
          </a:xfrm>
          <a:prstGeom prst="rect">
            <a:avLst/>
          </a:prstGeom>
        </p:spPr>
      </p:pic>
    </p:spTree>
    <p:extLst>
      <p:ext uri="{BB962C8B-B14F-4D97-AF65-F5344CB8AC3E}">
        <p14:creationId xmlns:p14="http://schemas.microsoft.com/office/powerpoint/2010/main" val="2091126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a:t>
            </a:r>
          </a:p>
        </p:txBody>
      </p:sp>
      <p:sp>
        <p:nvSpPr>
          <p:cNvPr id="3" name="Content Placeholder 2"/>
          <p:cNvSpPr>
            <a:spLocks noGrp="1"/>
          </p:cNvSpPr>
          <p:nvPr>
            <p:ph idx="1"/>
          </p:nvPr>
        </p:nvSpPr>
        <p:spPr/>
        <p:txBody>
          <a:bodyPr/>
          <a:lstStyle/>
          <a:p>
            <a:r>
              <a:rPr dirty="0"/>
              <a:t>- Approach: </a:t>
            </a:r>
            <a:r>
              <a:rPr lang="en-GB" dirty="0" smtClean="0"/>
              <a:t>Classifier chain Logistic regression to </a:t>
            </a:r>
            <a:r>
              <a:rPr dirty="0" smtClean="0"/>
              <a:t>predict </a:t>
            </a:r>
            <a:r>
              <a:rPr dirty="0"/>
              <a:t>vaccine uptake</a:t>
            </a:r>
          </a:p>
          <a:p>
            <a:r>
              <a:rPr dirty="0"/>
              <a:t>- Why Classification: Identifies patterns in vaccination behavior for targeted interventions</a:t>
            </a:r>
          </a:p>
          <a:p>
            <a:r>
              <a:rPr dirty="0"/>
              <a:t>- Model Inputs: Age, education level, marital status, health </a:t>
            </a:r>
            <a:r>
              <a:rPr dirty="0" smtClean="0"/>
              <a:t>conditions</a:t>
            </a:r>
            <a:r>
              <a:rPr lang="en-GB" dirty="0" smtClean="0"/>
              <a:t>, opinions, behaviour</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Baseline model vs Highest Performing model</a:t>
            </a:r>
            <a:endParaRPr lang="en-US" dirty="0"/>
          </a:p>
        </p:txBody>
      </p:sp>
      <p:sp>
        <p:nvSpPr>
          <p:cNvPr id="3" name="Text Placeholder 2"/>
          <p:cNvSpPr>
            <a:spLocks noGrp="1"/>
          </p:cNvSpPr>
          <p:nvPr>
            <p:ph type="body" idx="1"/>
          </p:nvPr>
        </p:nvSpPr>
        <p:spPr>
          <a:xfrm>
            <a:off x="1078902" y="2097088"/>
            <a:ext cx="3435949" cy="823912"/>
          </a:xfrm>
        </p:spPr>
        <p:txBody>
          <a:bodyPr/>
          <a:lstStyle/>
          <a:p>
            <a:r>
              <a:rPr lang="en-GB" dirty="0" smtClean="0"/>
              <a:t>baseline</a:t>
            </a:r>
            <a:endParaRPr lang="en-US" dirty="0"/>
          </a:p>
        </p:txBody>
      </p:sp>
      <p:pic>
        <p:nvPicPr>
          <p:cNvPr id="7" name="Content Placeholder 6"/>
          <p:cNvPicPr>
            <a:picLocks noGrp="1" noChangeAspect="1"/>
          </p:cNvPicPr>
          <p:nvPr>
            <p:ph sz="half" idx="2"/>
          </p:nvPr>
        </p:nvPicPr>
        <p:blipFill>
          <a:blip r:embed="rId2"/>
          <a:stretch>
            <a:fillRect/>
          </a:stretch>
        </p:blipFill>
        <p:spPr>
          <a:xfrm>
            <a:off x="933457" y="3073400"/>
            <a:ext cx="3503598" cy="2717800"/>
          </a:xfrm>
          <a:prstGeom prst="rect">
            <a:avLst/>
          </a:prstGeom>
        </p:spPr>
      </p:pic>
      <p:sp>
        <p:nvSpPr>
          <p:cNvPr id="5" name="Text Placeholder 4"/>
          <p:cNvSpPr>
            <a:spLocks noGrp="1"/>
          </p:cNvSpPr>
          <p:nvPr>
            <p:ph type="body" sz="quarter" idx="3"/>
          </p:nvPr>
        </p:nvSpPr>
        <p:spPr>
          <a:xfrm>
            <a:off x="4851992" y="2173288"/>
            <a:ext cx="3433565" cy="823912"/>
          </a:xfrm>
        </p:spPr>
        <p:txBody>
          <a:bodyPr/>
          <a:lstStyle/>
          <a:p>
            <a:r>
              <a:rPr lang="en-GB" dirty="0" smtClean="0"/>
              <a:t>Highest performing</a:t>
            </a:r>
            <a:endParaRPr lang="en-US" dirty="0"/>
          </a:p>
        </p:txBody>
      </p:sp>
      <p:pic>
        <p:nvPicPr>
          <p:cNvPr id="8" name="Content Placeholder 7"/>
          <p:cNvPicPr>
            <a:picLocks noGrp="1" noChangeAspect="1"/>
          </p:cNvPicPr>
          <p:nvPr>
            <p:ph sz="quarter" idx="4"/>
          </p:nvPr>
        </p:nvPicPr>
        <p:blipFill>
          <a:blip r:embed="rId3"/>
          <a:stretch>
            <a:fillRect/>
          </a:stretch>
        </p:blipFill>
        <p:spPr>
          <a:xfrm>
            <a:off x="4737264" y="3325376"/>
            <a:ext cx="3656013" cy="2213848"/>
          </a:xfrm>
          <a:prstGeom prst="rect">
            <a:avLst/>
          </a:prstGeom>
        </p:spPr>
      </p:pic>
    </p:spTree>
    <p:extLst>
      <p:ext uri="{BB962C8B-B14F-4D97-AF65-F5344CB8AC3E}">
        <p14:creationId xmlns:p14="http://schemas.microsoft.com/office/powerpoint/2010/main" val="352648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a:t>
            </a:r>
          </a:p>
        </p:txBody>
      </p:sp>
      <p:sp>
        <p:nvSpPr>
          <p:cNvPr id="3" name="Content Placeholder 2"/>
          <p:cNvSpPr>
            <a:spLocks noGrp="1"/>
          </p:cNvSpPr>
          <p:nvPr>
            <p:ph idx="1"/>
          </p:nvPr>
        </p:nvSpPr>
        <p:spPr/>
        <p:txBody>
          <a:bodyPr>
            <a:normAutofit fontScale="92500" lnSpcReduction="20000"/>
          </a:bodyPr>
          <a:lstStyle/>
          <a:p>
            <a:r>
              <a:t>- Key Metrics:</a:t>
            </a:r>
          </a:p>
          <a:p>
            <a:r>
              <a:t>  - Accuracy: Overall correct predictions</a:t>
            </a:r>
          </a:p>
          <a:p>
            <a:r>
              <a:t>  - Precision: Correctly predicted vaccinations</a:t>
            </a:r>
          </a:p>
          <a:p>
            <a:r>
              <a:t>  - Recall: Effectiveness in identifying vaccinated individuals</a:t>
            </a:r>
          </a:p>
          <a:p>
            <a:r>
              <a:t>- Feature Importance:</a:t>
            </a:r>
          </a:p>
          <a:p>
            <a:r>
              <a:t>  - Demographic factors like age and gender are critical</a:t>
            </a:r>
          </a:p>
          <a:p>
            <a:r>
              <a:t>  - Behavioral aspects such as vaccine awareness influence decisions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63" y="0"/>
            <a:ext cx="7429499" cy="1478570"/>
          </a:xfrm>
        </p:spPr>
        <p:txBody>
          <a:bodyPr/>
          <a:lstStyle/>
          <a:p>
            <a:r>
              <a:rPr lang="en-GB" dirty="0" smtClean="0"/>
              <a:t>Evaluation</a:t>
            </a:r>
            <a:endParaRPr lang="en-US" dirty="0"/>
          </a:p>
        </p:txBody>
      </p:sp>
      <p:pic>
        <p:nvPicPr>
          <p:cNvPr id="4" name="Content Placeholder 3"/>
          <p:cNvPicPr>
            <a:picLocks noGrp="1" noChangeAspect="1"/>
          </p:cNvPicPr>
          <p:nvPr>
            <p:ph idx="1"/>
          </p:nvPr>
        </p:nvPicPr>
        <p:blipFill>
          <a:blip r:embed="rId2"/>
          <a:stretch>
            <a:fillRect/>
          </a:stretch>
        </p:blipFill>
        <p:spPr>
          <a:xfrm>
            <a:off x="0" y="1478570"/>
            <a:ext cx="5308676" cy="3541712"/>
          </a:xfrm>
          <a:prstGeom prst="rect">
            <a:avLst/>
          </a:prstGeom>
        </p:spPr>
      </p:pic>
      <p:pic>
        <p:nvPicPr>
          <p:cNvPr id="5" name="Picture 4"/>
          <p:cNvPicPr>
            <a:picLocks noChangeAspect="1"/>
          </p:cNvPicPr>
          <p:nvPr/>
        </p:nvPicPr>
        <p:blipFill>
          <a:blip r:embed="rId3"/>
          <a:stretch>
            <a:fillRect/>
          </a:stretch>
        </p:blipFill>
        <p:spPr>
          <a:xfrm>
            <a:off x="5789933" y="1640940"/>
            <a:ext cx="2705478" cy="781159"/>
          </a:xfrm>
          <a:prstGeom prst="rect">
            <a:avLst/>
          </a:prstGeom>
        </p:spPr>
      </p:pic>
    </p:spTree>
    <p:extLst>
      <p:ext uri="{BB962C8B-B14F-4D97-AF65-F5344CB8AC3E}">
        <p14:creationId xmlns:p14="http://schemas.microsoft.com/office/powerpoint/2010/main" val="938396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rmAutofit fontScale="92500"/>
          </a:bodyPr>
          <a:lstStyle/>
          <a:p>
            <a:r>
              <a:t>1. Targeted Campaigns:</a:t>
            </a:r>
          </a:p>
          <a:p>
            <a:r>
              <a:t>   - Focus on demographic groups less likely to vaccinate</a:t>
            </a:r>
          </a:p>
          <a:p>
            <a:r>
              <a:t>2. Education Programs:</a:t>
            </a:r>
          </a:p>
          <a:p>
            <a:r>
              <a:t>   - Increase awareness of vaccine benefits</a:t>
            </a:r>
          </a:p>
          <a:p>
            <a:r>
              <a:t>3. Accessibility Initiatives:</a:t>
            </a:r>
          </a:p>
          <a:p>
            <a:r>
              <a:t>   - Address barriers like cost and access to vaccination centers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Expand the dataset with recent vaccination campaigns</a:t>
            </a:r>
          </a:p>
          <a:p>
            <a:r>
              <a:t>- Enhance the model with new predictors (e.g., social media influence)</a:t>
            </a:r>
          </a:p>
          <a:p>
            <a:r>
              <a:t>- Pilot targeted campaigns and measure their effectiveness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Thank You</a:t>
            </a:r>
          </a:p>
        </p:txBody>
      </p:sp>
      <p:sp>
        <p:nvSpPr>
          <p:cNvPr id="3" name="Content Placeholder 2"/>
          <p:cNvSpPr>
            <a:spLocks noGrp="1"/>
          </p:cNvSpPr>
          <p:nvPr>
            <p:ph idx="1"/>
          </p:nvPr>
        </p:nvSpPr>
        <p:spPr/>
        <p:txBody>
          <a:bodyPr/>
          <a:lstStyle/>
          <a:p>
            <a:r>
              <a:rPr lang="en-GB" dirty="0" smtClean="0"/>
              <a:t>I</a:t>
            </a:r>
            <a:r>
              <a:rPr dirty="0" smtClean="0"/>
              <a:t> </a:t>
            </a:r>
            <a:r>
              <a:rPr dirty="0"/>
              <a:t>look forward to discussing how these findings can improve public health outcomes.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t>This analysis aims to understand and predict vaccination behavior for H1N1 and seasonal flu using data from the National 2009 H1N1 Flu Survey. Findings will help public health organizations design targeted campaigns to increase vaccination 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and Data Understanding</a:t>
            </a:r>
          </a:p>
        </p:txBody>
      </p:sp>
      <p:sp>
        <p:nvSpPr>
          <p:cNvPr id="3" name="Content Placeholder 2"/>
          <p:cNvSpPr>
            <a:spLocks noGrp="1"/>
          </p:cNvSpPr>
          <p:nvPr>
            <p:ph idx="1"/>
          </p:nvPr>
        </p:nvSpPr>
        <p:spPr/>
        <p:txBody>
          <a:bodyPr>
            <a:normAutofit fontScale="85000" lnSpcReduction="10000"/>
          </a:bodyPr>
          <a:lstStyle/>
          <a:p>
            <a:r>
              <a:t>- Stakeholder: Public health organizations and policymakers</a:t>
            </a:r>
          </a:p>
          <a:p>
            <a:r>
              <a:t>- Objective: Predict vaccine uptake based on demographic, social, and behavioral factors</a:t>
            </a:r>
          </a:p>
          <a:p>
            <a:r>
              <a:t>- Dataset Overview:</a:t>
            </a:r>
          </a:p>
          <a:p>
            <a:r>
              <a:t>  - Targets: H1N1 vaccine uptake, seasonal flu vaccine uptake (binary: vaccinated or not)</a:t>
            </a:r>
          </a:p>
          <a:p>
            <a:r>
              <a:t>  - Predictors: Demographic (age, gender), social (education, marital status), behavioral (health conditions, vaccine awareness)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168652"/>
            <a:ext cx="7429499" cy="899731"/>
          </a:xfrm>
        </p:spPr>
        <p:txBody>
          <a:bodyPr/>
          <a:lstStyle/>
          <a:p>
            <a:r>
              <a:rPr lang="en-GB" dirty="0" smtClean="0"/>
              <a:t>Exploratory Data Analysis</a:t>
            </a:r>
            <a:endParaRPr lang="en-US" dirty="0"/>
          </a:p>
        </p:txBody>
      </p:sp>
      <p:pic>
        <p:nvPicPr>
          <p:cNvPr id="9" name="Content Placeholder 8"/>
          <p:cNvPicPr>
            <a:picLocks noGrp="1" noChangeAspect="1"/>
          </p:cNvPicPr>
          <p:nvPr>
            <p:ph idx="1"/>
          </p:nvPr>
        </p:nvPicPr>
        <p:blipFill>
          <a:blip r:embed="rId2"/>
          <a:stretch>
            <a:fillRect/>
          </a:stretch>
        </p:blipFill>
        <p:spPr>
          <a:xfrm>
            <a:off x="0" y="2249488"/>
            <a:ext cx="6953022" cy="3541712"/>
          </a:xfrm>
          <a:prstGeom prst="rect">
            <a:avLst/>
          </a:prstGeom>
        </p:spPr>
      </p:pic>
      <p:sp>
        <p:nvSpPr>
          <p:cNvPr id="10" name="TextBox 9"/>
          <p:cNvSpPr txBox="1"/>
          <p:nvPr/>
        </p:nvSpPr>
        <p:spPr>
          <a:xfrm flipH="1">
            <a:off x="7004781" y="2097088"/>
            <a:ext cx="2190978"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Distribution of people who took the </a:t>
            </a:r>
            <a:r>
              <a:rPr lang="en-US" sz="2000" dirty="0"/>
              <a:t>h1n1_vaccine</a:t>
            </a:r>
          </a:p>
          <a:p>
            <a:pPr marL="285750" indent="-285750">
              <a:buFont typeface="Arial" panose="020B0604020202020204" pitchFamily="34" charset="0"/>
              <a:buChar char="•"/>
            </a:pPr>
            <a:r>
              <a:rPr lang="en-GB" sz="2000" dirty="0" smtClean="0"/>
              <a:t>Slightly more than 2000 didn’t take the vaccine and 5000 did. </a:t>
            </a:r>
            <a:endParaRPr lang="en-US" sz="2000" dirty="0"/>
          </a:p>
        </p:txBody>
      </p:sp>
      <p:sp>
        <p:nvSpPr>
          <p:cNvPr id="12" name="Title 1"/>
          <p:cNvSpPr txBox="1">
            <a:spLocks/>
          </p:cNvSpPr>
          <p:nvPr/>
        </p:nvSpPr>
        <p:spPr>
          <a:xfrm>
            <a:off x="856060" y="618518"/>
            <a:ext cx="7429499"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smtClean="0"/>
              <a:t>H1N1 Vaccine distribution</a:t>
            </a:r>
            <a:endParaRPr lang="en-US" dirty="0"/>
          </a:p>
        </p:txBody>
      </p:sp>
    </p:spTree>
    <p:extLst>
      <p:ext uri="{BB962C8B-B14F-4D97-AF65-F5344CB8AC3E}">
        <p14:creationId xmlns:p14="http://schemas.microsoft.com/office/powerpoint/2010/main" val="256291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Seasonal Vaccine distribution</a:t>
            </a:r>
            <a:endParaRPr lang="en-US" dirty="0"/>
          </a:p>
        </p:txBody>
      </p:sp>
      <p:pic>
        <p:nvPicPr>
          <p:cNvPr id="5" name="Content Placeholder 4"/>
          <p:cNvPicPr>
            <a:picLocks noGrp="1" noChangeAspect="1"/>
          </p:cNvPicPr>
          <p:nvPr>
            <p:ph idx="1"/>
          </p:nvPr>
        </p:nvPicPr>
        <p:blipFill>
          <a:blip r:embed="rId2"/>
          <a:stretch>
            <a:fillRect/>
          </a:stretch>
        </p:blipFill>
        <p:spPr>
          <a:xfrm>
            <a:off x="3867150" y="1567730"/>
            <a:ext cx="4418013" cy="3247877"/>
          </a:xfrm>
          <a:prstGeom prst="rect">
            <a:avLst/>
          </a:prstGeom>
        </p:spPr>
      </p:pic>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GB" sz="2000" dirty="0" smtClean="0"/>
              <a:t>Slightly more than 14000 did not take the vaccine and slightly more than 12000 took it.</a:t>
            </a:r>
          </a:p>
        </p:txBody>
      </p:sp>
    </p:spTree>
    <p:extLst>
      <p:ext uri="{BB962C8B-B14F-4D97-AF65-F5344CB8AC3E}">
        <p14:creationId xmlns:p14="http://schemas.microsoft.com/office/powerpoint/2010/main" val="158386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Audience distribution</a:t>
            </a:r>
            <a:endParaRPr lang="en-US" dirty="0"/>
          </a:p>
        </p:txBody>
      </p:sp>
      <p:pic>
        <p:nvPicPr>
          <p:cNvPr id="4" name="Content Placeholder 3"/>
          <p:cNvPicPr>
            <a:picLocks noGrp="1" noChangeAspect="1"/>
          </p:cNvPicPr>
          <p:nvPr>
            <p:ph idx="1"/>
          </p:nvPr>
        </p:nvPicPr>
        <p:blipFill>
          <a:blip r:embed="rId2"/>
          <a:stretch>
            <a:fillRect/>
          </a:stretch>
        </p:blipFill>
        <p:spPr>
          <a:xfrm>
            <a:off x="668260" y="2425829"/>
            <a:ext cx="2057687" cy="9145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659" y="2530619"/>
            <a:ext cx="2210108" cy="704948"/>
          </a:xfrm>
          <a:prstGeom prst="rect">
            <a:avLst/>
          </a:prstGeom>
        </p:spPr>
      </p:pic>
      <p:sp>
        <p:nvSpPr>
          <p:cNvPr id="7" name="TextBox 6"/>
          <p:cNvSpPr txBox="1"/>
          <p:nvPr/>
        </p:nvSpPr>
        <p:spPr>
          <a:xfrm flipH="1">
            <a:off x="448574" y="1656272"/>
            <a:ext cx="4554747"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distribution of the audience that responded to the survey is as follows.</a:t>
            </a:r>
            <a:endParaRPr lang="en-US" dirty="0"/>
          </a:p>
        </p:txBody>
      </p:sp>
      <p:pic>
        <p:nvPicPr>
          <p:cNvPr id="8" name="Picture 7"/>
          <p:cNvPicPr>
            <a:picLocks noChangeAspect="1"/>
          </p:cNvPicPr>
          <p:nvPr/>
        </p:nvPicPr>
        <p:blipFill>
          <a:blip r:embed="rId4"/>
          <a:stretch>
            <a:fillRect/>
          </a:stretch>
        </p:blipFill>
        <p:spPr>
          <a:xfrm>
            <a:off x="856060" y="3540758"/>
            <a:ext cx="1829055" cy="1057423"/>
          </a:xfrm>
          <a:prstGeom prst="rect">
            <a:avLst/>
          </a:prstGeom>
        </p:spPr>
      </p:pic>
      <p:pic>
        <p:nvPicPr>
          <p:cNvPr id="9" name="Picture 8"/>
          <p:cNvPicPr>
            <a:picLocks noChangeAspect="1"/>
          </p:cNvPicPr>
          <p:nvPr/>
        </p:nvPicPr>
        <p:blipFill>
          <a:blip r:embed="rId5"/>
          <a:stretch>
            <a:fillRect/>
          </a:stretch>
        </p:blipFill>
        <p:spPr>
          <a:xfrm>
            <a:off x="3261711" y="3574100"/>
            <a:ext cx="2172003" cy="990738"/>
          </a:xfrm>
          <a:prstGeom prst="rect">
            <a:avLst/>
          </a:prstGeom>
        </p:spPr>
      </p:pic>
    </p:spTree>
    <p:extLst>
      <p:ext uri="{BB962C8B-B14F-4D97-AF65-F5344CB8AC3E}">
        <p14:creationId xmlns:p14="http://schemas.microsoft.com/office/powerpoint/2010/main" val="271187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above is the concern for taking the </a:t>
            </a:r>
            <a:r>
              <a:rPr lang="en-GB" dirty="0" err="1" smtClean="0"/>
              <a:t>vacicne</a:t>
            </a:r>
            <a:endParaRPr lang="en-US" dirty="0"/>
          </a:p>
        </p:txBody>
      </p:sp>
      <p:sp>
        <p:nvSpPr>
          <p:cNvPr id="4" name="Text Placeholder 3"/>
          <p:cNvSpPr>
            <a:spLocks noGrp="1"/>
          </p:cNvSpPr>
          <p:nvPr>
            <p:ph type="body" sz="half" idx="2"/>
          </p:nvPr>
        </p:nvSpPr>
        <p:spPr/>
        <p:txBody>
          <a:bodyPr/>
          <a:lstStyle/>
          <a:p>
            <a:r>
              <a:rPr lang="en-GB" dirty="0" smtClean="0"/>
              <a:t>- 1 Represents not all worried and 5 very worried.</a:t>
            </a:r>
            <a:endParaRPr lang="en-US" dirty="0"/>
          </a:p>
        </p:txBody>
      </p:sp>
      <p:pic>
        <p:nvPicPr>
          <p:cNvPr id="13" name="Picture Placeholder 12"/>
          <p:cNvPicPr>
            <a:picLocks noGrp="1" noChangeAspect="1"/>
          </p:cNvPicPr>
          <p:nvPr>
            <p:ph type="pic" idx="1"/>
          </p:nvPr>
        </p:nvPicPr>
        <p:blipFill>
          <a:blip r:embed="rId2"/>
          <a:srcRect l="5289" r="5289"/>
          <a:stretch>
            <a:fillRect/>
          </a:stretch>
        </p:blipFill>
        <p:spPr>
          <a:prstGeom prst="rect">
            <a:avLst/>
          </a:prstGeom>
        </p:spPr>
      </p:pic>
    </p:spTree>
    <p:extLst>
      <p:ext uri="{BB962C8B-B14F-4D97-AF65-F5344CB8AC3E}">
        <p14:creationId xmlns:p14="http://schemas.microsoft.com/office/powerpoint/2010/main" val="179725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 understanding from data</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Conclusion:</a:t>
            </a:r>
          </a:p>
          <a:p>
            <a:r>
              <a:rPr lang="en-GB" b="1" dirty="0"/>
              <a:t>Public Awareness and Trust</a:t>
            </a:r>
            <a:r>
              <a:rPr lang="en-GB" dirty="0"/>
              <a:t>: Seasonal flu vaccines are more familiar and accepted by the general public because they are offered regularly every year, whereas the H1N1 vaccine may be perceived as specific to a past pandemic.</a:t>
            </a:r>
          </a:p>
          <a:p>
            <a:r>
              <a:rPr lang="en-GB" b="1" dirty="0"/>
              <a:t>Target Audience</a:t>
            </a:r>
            <a:r>
              <a:rPr lang="en-GB" dirty="0"/>
              <a:t>: Seasonal flu vaccines protect against multiple influenza strains predicted to circulate in a given year, making them broadly applicable, while the H1N1 vaccine targets a specific strain, leading to a more limited perceived need.</a:t>
            </a:r>
          </a:p>
          <a:p>
            <a:r>
              <a:rPr lang="en-GB" b="1" dirty="0"/>
              <a:t>Epidemiology</a:t>
            </a:r>
            <a:r>
              <a:rPr lang="en-GB" dirty="0"/>
              <a:t>: The seasonal flu is a recurring issue, affecting millions annually, so its vaccine is prioritized for routine public health efforts. The H1N1 vaccine is targeted at a specific outbreak and has less uptake outside of outbreak periods.</a:t>
            </a:r>
          </a:p>
        </p:txBody>
      </p:sp>
    </p:spTree>
    <p:extLst>
      <p:ext uri="{BB962C8B-B14F-4D97-AF65-F5344CB8AC3E}">
        <p14:creationId xmlns:p14="http://schemas.microsoft.com/office/powerpoint/2010/main" val="223118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of different preventive methods</a:t>
            </a:r>
            <a:endParaRPr lang="en-US" dirty="0"/>
          </a:p>
        </p:txBody>
      </p:sp>
      <p:pic>
        <p:nvPicPr>
          <p:cNvPr id="4" name="Content Placeholder 3"/>
          <p:cNvPicPr>
            <a:picLocks noGrp="1" noChangeAspect="1"/>
          </p:cNvPicPr>
          <p:nvPr>
            <p:ph idx="1"/>
          </p:nvPr>
        </p:nvPicPr>
        <p:blipFill>
          <a:blip r:embed="rId2"/>
          <a:stretch>
            <a:fillRect/>
          </a:stretch>
        </p:blipFill>
        <p:spPr>
          <a:xfrm>
            <a:off x="856061" y="2249488"/>
            <a:ext cx="7891124" cy="4203070"/>
          </a:xfrm>
          <a:prstGeom prst="rect">
            <a:avLst/>
          </a:prstGeom>
        </p:spPr>
      </p:pic>
    </p:spTree>
    <p:extLst>
      <p:ext uri="{BB962C8B-B14F-4D97-AF65-F5344CB8AC3E}">
        <p14:creationId xmlns:p14="http://schemas.microsoft.com/office/powerpoint/2010/main" val="5722824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269</TotalTime>
  <Words>537</Words>
  <Application>Microsoft Office PowerPoint</Application>
  <PresentationFormat>On-screen Show (4:3)</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Predicting Vaccine Uptake</vt:lpstr>
      <vt:lpstr>Overview</vt:lpstr>
      <vt:lpstr>Business and Data Understanding</vt:lpstr>
      <vt:lpstr>Exploratory Data Analysis</vt:lpstr>
      <vt:lpstr>Seasonal Vaccine distribution</vt:lpstr>
      <vt:lpstr>Audience distribution</vt:lpstr>
      <vt:lpstr>The above is the concern for taking the vacicne</vt:lpstr>
      <vt:lpstr>Medical understanding from data</vt:lpstr>
      <vt:lpstr>Relationship of different preventive methods</vt:lpstr>
      <vt:lpstr>Relationship of opinion on vaccine safety</vt:lpstr>
      <vt:lpstr>Modeling</vt:lpstr>
      <vt:lpstr>Baseline model vs Highest Performing model</vt:lpstr>
      <vt:lpstr>Evaluation</vt:lpstr>
      <vt:lpstr>Evaluation</vt:lpstr>
      <vt:lpstr>Recommendations</vt:lpstr>
      <vt:lpstr>Next Steps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Vaccine Uptake</dc:title>
  <dc:subject/>
  <dc:creator/>
  <cp:keywords/>
  <dc:description>generated using python-pptx</dc:description>
  <cp:lastModifiedBy>DELL</cp:lastModifiedBy>
  <cp:revision>11</cp:revision>
  <dcterms:created xsi:type="dcterms:W3CDTF">2013-01-27T09:14:16Z</dcterms:created>
  <dcterms:modified xsi:type="dcterms:W3CDTF">2024-12-23T14:18:05Z</dcterms:modified>
  <cp:category/>
</cp:coreProperties>
</file>