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83" r:id="rId10"/>
    <p:sldId id="28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0" r:id="rId19"/>
  </p:sldIdLst>
  <p:sldSz cx="18288000" cy="10287000"/>
  <p:notesSz cx="6858000" cy="9144000"/>
  <p:embeddedFontLst>
    <p:embeddedFont>
      <p:font typeface="Bentham" panose="020B0604020202020204" charset="0"/>
      <p:regular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DM Sans Bold" charset="0"/>
      <p:regular r:id="rId26"/>
    </p:embeddedFont>
    <p:embeddedFont>
      <p:font typeface="Hanuman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76" autoAdjust="0"/>
  </p:normalViewPr>
  <p:slideViewPr>
    <p:cSldViewPr>
      <p:cViewPr varScale="1">
        <p:scale>
          <a:sx n="49" d="100"/>
          <a:sy n="49" d="100"/>
        </p:scale>
        <p:origin x="2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Today I will be presenting my thesis focusing  on 'Predicting Customer Redemption  in Short-Term Loyalty Programs through RFM Analysis and Transfer Learning.</a:t>
            </a:r>
          </a:p>
          <a:p>
            <a:endParaRPr lang="en-US"/>
          </a:p>
          <a:p>
            <a:r>
              <a:rPr lang="en-US"/>
              <a:t>This study explores the integration of traditional marketing models with advanced machine learning techniques to improve the effectiveness of loyalty programs in the retail industry.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E927-C8EE-7811-107F-D50EE1B33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71DFFD-E3CA-E9F6-0B18-FE2101695D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AA71-E527-61CE-27DF-6BFB2AC55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47BD35F-F5A3-A40D-73BD-1EFE180A45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DFDDC6B-D237-45B8-2642-1DE09CEBD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9BB8-B9AC-F94D-5E01-0FDE841F48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C545B-3864-272E-FCD5-493AB8AF1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7609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96FA-6410-0C3D-7EEF-AB02C72C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74DA0C-E874-0A5A-F64C-257A2AD33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CE887-2DB3-52BA-3144-6F1CD5C740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25CDCC-7C1B-B61F-F536-31184509C7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0E9F21-BE0D-7EBC-61B2-B116215FE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1B612-3CDB-777C-8B6A-1B7738DFEA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A3FC-F059-21D3-E712-0A7E999F0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5208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51E8A-D229-C0A5-0511-233BF4E6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5C9D-4C8A-FDF3-F362-B0693FF337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3CF27-C8ED-D67F-3890-2F8D0C6F507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109E92-6EBB-9FD8-54B8-55749BE07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18D8CB-0E20-AC30-A3BC-E24266D7F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1C2B-3016-FF8B-B59F-03D8C7EEA3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CB92-A04B-132F-FCD3-E98E9ABBD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440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B9A7-8FCA-1FC6-F551-193E44A6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70A4C8-8E13-2695-7754-ACB0EDACC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C0DC3-5BE8-5D76-3506-B54B268882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83217C-F93E-C264-47FB-F227DB564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E0E5E01-E1DA-4E33-43C5-840B3EB19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primary objective of this research is to understand the customer behavior in STLPs </a:t>
            </a:r>
          </a:p>
          <a:p>
            <a:endParaRPr lang="en-US"/>
          </a:p>
          <a:p>
            <a:r>
              <a:rPr lang="en-US"/>
              <a:t>by integrating the RFM model </a:t>
            </a:r>
          </a:p>
          <a:p>
            <a:endParaRPr lang="en-US"/>
          </a:p>
          <a:p>
            <a:r>
              <a:rPr lang="en-US"/>
              <a:t>with transfer learning techniques.</a:t>
            </a:r>
          </a:p>
          <a:p>
            <a:endParaRPr lang="en-US"/>
          </a:p>
          <a:p>
            <a:r>
              <a:rPr lang="en-US"/>
              <a:t>Specifically, we aim to predict customer redemption behavior using the RFM model  and How purchase frequency, spending, and recency affect the likelihood of customers becoming redeemers, with redemption serving as a tangible indication of customer engagement.</a:t>
            </a:r>
          </a:p>
          <a:p>
            <a:endParaRPr lang="en-US"/>
          </a:p>
          <a:p>
            <a:r>
              <a:rPr lang="en-US"/>
              <a:t>Secondly, assess whether previous reward redemptions predict future engagement in subsequent programs.</a:t>
            </a:r>
          </a:p>
          <a:p>
            <a:endParaRPr lang="en-US"/>
          </a:p>
          <a:p>
            <a:r>
              <a:rPr lang="en-US"/>
              <a:t>Additionally, we explore the potential of transfer learning to improve model performance across different loyalty programs and retailers.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52C70-0859-8058-3884-D3D392BC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B461-3309-37A7-8BD1-4605B7D83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927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4F58B-1FA3-5542-FB2B-DCC19C97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6B85DA-1C95-8AE5-8229-16004BE96B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0D518-0C48-5582-D19C-02456DD47F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3F775B-60DE-A03B-5D4A-C880C9909C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564A389-8DF0-8A79-5C9D-49FF245B9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primary objective of this research is to understand the customer behavior in STLPs </a:t>
            </a:r>
          </a:p>
          <a:p>
            <a:endParaRPr lang="en-US"/>
          </a:p>
          <a:p>
            <a:r>
              <a:rPr lang="en-US"/>
              <a:t>by integrating the RFM model </a:t>
            </a:r>
          </a:p>
          <a:p>
            <a:endParaRPr lang="en-US"/>
          </a:p>
          <a:p>
            <a:r>
              <a:rPr lang="en-US"/>
              <a:t>with transfer learning techniques.</a:t>
            </a:r>
          </a:p>
          <a:p>
            <a:endParaRPr lang="en-US"/>
          </a:p>
          <a:p>
            <a:r>
              <a:rPr lang="en-US"/>
              <a:t>Specifically, we aim to predict customer redemption behavior using the RFM model  and How purchase frequency, spending, and recency affect the likelihood of customers becoming redeemers, with redemption serving as a tangible indication of customer engagement.</a:t>
            </a:r>
          </a:p>
          <a:p>
            <a:endParaRPr lang="en-US"/>
          </a:p>
          <a:p>
            <a:r>
              <a:rPr lang="en-US"/>
              <a:t>Secondly, assess whether previous reward redemptions predict future engagement in subsequent programs.</a:t>
            </a:r>
          </a:p>
          <a:p>
            <a:endParaRPr lang="en-US"/>
          </a:p>
          <a:p>
            <a:r>
              <a:rPr lang="en-US"/>
              <a:t>Additionally, we explore the potential of transfer learning to improve model performance across different loyalty programs and retailers.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BD46-689E-A0CE-4E6D-4D81E9D951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22FF-6144-1292-D974-3D347C5B3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64226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77DF-46BC-66FF-4EFF-B7CC04DA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0A186F-87D8-C586-2DDE-17E913EA7D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35C06-0EDB-7881-FCE7-F1A01F8336F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433E24-C334-8A4C-5BFF-3E4C154DA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D606A3-4E97-6264-7A31-3DE879207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primary objective of this research is to understand the customer behavior in STLPs </a:t>
            </a:r>
          </a:p>
          <a:p>
            <a:endParaRPr lang="en-US"/>
          </a:p>
          <a:p>
            <a:r>
              <a:rPr lang="en-US"/>
              <a:t>by integrating the RFM model </a:t>
            </a:r>
          </a:p>
          <a:p>
            <a:endParaRPr lang="en-US"/>
          </a:p>
          <a:p>
            <a:r>
              <a:rPr lang="en-US"/>
              <a:t>with transfer learning techniques.</a:t>
            </a:r>
          </a:p>
          <a:p>
            <a:endParaRPr lang="en-US"/>
          </a:p>
          <a:p>
            <a:r>
              <a:rPr lang="en-US"/>
              <a:t>Specifically, we aim to predict customer redemption behavior using the RFM model  and How purchase frequency, spending, and recency affect the likelihood of customers becoming redeemers, with redemption serving as a tangible indication of customer engagement.</a:t>
            </a:r>
          </a:p>
          <a:p>
            <a:endParaRPr lang="en-US"/>
          </a:p>
          <a:p>
            <a:r>
              <a:rPr lang="en-US"/>
              <a:t>Secondly, assess whether previous reward redemptions predict future engagement in subsequent programs.</a:t>
            </a:r>
          </a:p>
          <a:p>
            <a:endParaRPr lang="en-US"/>
          </a:p>
          <a:p>
            <a:r>
              <a:rPr lang="en-US"/>
              <a:t>Additionally, we explore the potential of transfer learning to improve model performance across different loyalty programs and retailers.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BC0B1-AF54-39D6-F4D2-8D920F367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BAFCC-30B7-6932-09A7-EBB7B271D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3452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13E3D-E637-4BD8-2768-C2AA088A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F8481-9582-D819-2F48-F68FE0137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C08D-39E1-7EEF-FA6B-18B1597150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FB32796-67C9-726F-E859-4CED105C7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1E612FA-8751-8DBE-3EE6-B66817C30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primary objective of this research is to understand the customer behavior in STLPs </a:t>
            </a:r>
          </a:p>
          <a:p>
            <a:endParaRPr lang="en-US"/>
          </a:p>
          <a:p>
            <a:r>
              <a:rPr lang="en-US"/>
              <a:t>by integrating the RFM model </a:t>
            </a:r>
          </a:p>
          <a:p>
            <a:endParaRPr lang="en-US"/>
          </a:p>
          <a:p>
            <a:r>
              <a:rPr lang="en-US"/>
              <a:t>with transfer learning techniques.</a:t>
            </a:r>
          </a:p>
          <a:p>
            <a:endParaRPr lang="en-US"/>
          </a:p>
          <a:p>
            <a:r>
              <a:rPr lang="en-US"/>
              <a:t>Specifically, we aim to predict customer redemption behavior using the RFM model  and How purchase frequency, spending, and recency affect the likelihood of customers becoming redeemers, with redemption serving as a tangible indication of customer engagement.</a:t>
            </a:r>
          </a:p>
          <a:p>
            <a:endParaRPr lang="en-US"/>
          </a:p>
          <a:p>
            <a:r>
              <a:rPr lang="en-US"/>
              <a:t>Secondly, assess whether previous reward redemptions predict future engagement in subsequent programs.</a:t>
            </a:r>
          </a:p>
          <a:p>
            <a:endParaRPr lang="en-US"/>
          </a:p>
          <a:p>
            <a:r>
              <a:rPr lang="en-US"/>
              <a:t>Additionally, we explore the potential of transfer learning to improve model performance across different loyalty programs and retailers.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523B-F72D-242B-863A-6F641C656E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B81F4-A222-12DF-F7D5-8CF48795C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7479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6E804-54C3-D8BD-FE18-C030633E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B6FDD1-D801-638C-D8AB-73E40207F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F9A2E-1D0D-61B9-3181-E30D1668A42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E500E0-A5D3-5BF6-B701-31886EACB5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A45093-F92A-72C8-0F4D-BA0775F1D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primary objective of this research is to understand the customer behavior in STLPs </a:t>
            </a:r>
          </a:p>
          <a:p>
            <a:endParaRPr lang="en-US"/>
          </a:p>
          <a:p>
            <a:r>
              <a:rPr lang="en-US"/>
              <a:t>by integrating the RFM model </a:t>
            </a:r>
          </a:p>
          <a:p>
            <a:endParaRPr lang="en-US"/>
          </a:p>
          <a:p>
            <a:r>
              <a:rPr lang="en-US"/>
              <a:t>with transfer learning techniques.</a:t>
            </a:r>
          </a:p>
          <a:p>
            <a:endParaRPr lang="en-US"/>
          </a:p>
          <a:p>
            <a:r>
              <a:rPr lang="en-US"/>
              <a:t>Specifically, we aim to predict customer redemption behavior using the RFM model  and How purchase frequency, spending, and recency affect the likelihood of customers becoming redeemers, with redemption serving as a tangible indication of customer engagement.</a:t>
            </a:r>
          </a:p>
          <a:p>
            <a:endParaRPr lang="en-US"/>
          </a:p>
          <a:p>
            <a:r>
              <a:rPr lang="en-US"/>
              <a:t>Secondly, assess whether previous reward redemptions predict future engagement in subsequent programs.</a:t>
            </a:r>
          </a:p>
          <a:p>
            <a:endParaRPr lang="en-US"/>
          </a:p>
          <a:p>
            <a:r>
              <a:rPr lang="en-US"/>
              <a:t>Additionally, we explore the potential of transfer learning to improve model performance across different loyalty programs and retailers.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40CB8-6B33-73FC-FFD1-C12C9F7D99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D9114-4AFA-8C61-0FE5-0F8E27091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47182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This presentation will cover the various aspects of my study, including the research objectives, conceptual model, methodology, results, discussion, limitations, and conclusions. </a:t>
            </a:r>
          </a:p>
          <a:p>
            <a:endParaRPr lang="en-US"/>
          </a:p>
          <a:p>
            <a:r>
              <a:rPr lang="en-US"/>
              <a:t>So Let's get started.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today’s competitive retail market, loyalty programs have become crucial for driving customer engagement and retention. </a:t>
            </a:r>
          </a:p>
          <a:p>
            <a:endParaRPr lang="en-US"/>
          </a:p>
          <a:p>
            <a:r>
              <a:rPr lang="en-US"/>
              <a:t>However, the success and customer participation in these programs are not guaranteed. </a:t>
            </a:r>
          </a:p>
          <a:p>
            <a:endParaRPr lang="en-US"/>
          </a:p>
          <a:p>
            <a:r>
              <a:rPr lang="en-US"/>
              <a:t>Poor strategic planning, design, and inappropriate targeting can hinder the effectiveness of LPs despite the investments made in launching and maintaining them.</a:t>
            </a:r>
          </a:p>
          <a:p>
            <a:endParaRPr lang="en-US"/>
          </a:p>
          <a:p>
            <a:r>
              <a:rPr lang="en-US"/>
              <a:t>There are different kinds of LPs. The research focuses specifically on STLPs. </a:t>
            </a:r>
          </a:p>
          <a:p>
            <a:endParaRPr lang="en-US"/>
          </a:p>
          <a:p>
            <a:r>
              <a:rPr lang="en-US"/>
              <a:t>These programs typically last for 14 to 22 weeks; in this study, we focus on a 16-week duration. </a:t>
            </a:r>
          </a:p>
          <a:p>
            <a:endParaRPr lang="en-US"/>
          </a:p>
          <a:p>
            <a:r>
              <a:rPr lang="en-US"/>
              <a:t>The limited duration of STLPs presents unique challenges.</a:t>
            </a:r>
          </a:p>
          <a:p>
            <a:endParaRPr lang="en-US"/>
          </a:p>
          <a:p>
            <a:r>
              <a:rPr lang="en-US"/>
              <a:t>Limited data availability makes it difficult to understand and predict customer behavior within these short periods.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Despite the widespread use of loyalty programs, there is a notable gap in the literature. </a:t>
            </a:r>
          </a:p>
          <a:p>
            <a:endParaRPr lang="en-US"/>
          </a:p>
          <a:p>
            <a:r>
              <a:rPr lang="en-US"/>
              <a:t>Specifically, there is a lack of  predictive models that  forecast customer redemption behavior in STLPs. </a:t>
            </a:r>
          </a:p>
          <a:p>
            <a:endParaRPr lang="en-US"/>
          </a:p>
          <a:p>
            <a:r>
              <a:rPr lang="en-US"/>
              <a:t>Furthermore, while traditional RFM analysis is a common method for segmenting and understanding customer behavior, it has not been widely integrated with advanced machine learning techniques like transfer learning. </a:t>
            </a:r>
          </a:p>
          <a:p>
            <a:endParaRPr lang="en-US"/>
          </a:p>
          <a:p>
            <a:r>
              <a:rPr lang="en-US"/>
              <a:t>This integration could significantly enhance predictive accuracy, especially in data-limited contexts typical of STLPs.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9850-FCDA-0BE3-FA86-EE7EF3C3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634854-CDF5-4FCD-C13F-FC5D4AD3B6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7AC13-C27C-8E88-208C-6F2A98CF44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F64B28-2618-2131-3B58-692FD23E0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057848E-22CB-A538-13B8-52AF8E2FE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today’s competitive retail market, loyalty programs have become crucial for driving customer engagement and retention. </a:t>
            </a:r>
          </a:p>
          <a:p>
            <a:endParaRPr lang="en-US"/>
          </a:p>
          <a:p>
            <a:r>
              <a:rPr lang="en-US"/>
              <a:t>However, the success and customer participation in these programs are not guaranteed. </a:t>
            </a:r>
          </a:p>
          <a:p>
            <a:endParaRPr lang="en-US"/>
          </a:p>
          <a:p>
            <a:r>
              <a:rPr lang="en-US"/>
              <a:t>Poor strategic planning, design, and inappropriate targeting can hinder the effectiveness of LPs despite the investments made in launching and maintaining them.</a:t>
            </a:r>
          </a:p>
          <a:p>
            <a:endParaRPr lang="en-US"/>
          </a:p>
          <a:p>
            <a:r>
              <a:rPr lang="en-US"/>
              <a:t>There are different kinds of LPs. The research focuses specifically on STLPs. </a:t>
            </a:r>
          </a:p>
          <a:p>
            <a:endParaRPr lang="en-US"/>
          </a:p>
          <a:p>
            <a:r>
              <a:rPr lang="en-US"/>
              <a:t>These programs typically last for 14 to 22 weeks; in this study, we focus on a 16-week duration. </a:t>
            </a:r>
          </a:p>
          <a:p>
            <a:endParaRPr lang="en-US"/>
          </a:p>
          <a:p>
            <a:r>
              <a:rPr lang="en-US"/>
              <a:t>The limited duration of STLPs presents unique challenges.</a:t>
            </a:r>
          </a:p>
          <a:p>
            <a:endParaRPr lang="en-US"/>
          </a:p>
          <a:p>
            <a:r>
              <a:rPr lang="en-US"/>
              <a:t>Limited data availability makes it difficult to understand and predict customer behavior within these short periods.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Despite the widespread use of loyalty programs, there is a notable gap in the literature. </a:t>
            </a:r>
          </a:p>
          <a:p>
            <a:endParaRPr lang="en-US"/>
          </a:p>
          <a:p>
            <a:r>
              <a:rPr lang="en-US"/>
              <a:t>Specifically, there is a lack of  predictive models that  forecast customer redemption behavior in STLPs. </a:t>
            </a:r>
          </a:p>
          <a:p>
            <a:endParaRPr lang="en-US"/>
          </a:p>
          <a:p>
            <a:r>
              <a:rPr lang="en-US"/>
              <a:t>Furthermore, while traditional RFM analysis is a common method for segmenting and understanding customer behavior, it has not been widely integrated with advanced machine learning techniques like transfer learning. </a:t>
            </a:r>
          </a:p>
          <a:p>
            <a:endParaRPr lang="en-US"/>
          </a:p>
          <a:p>
            <a:r>
              <a:rPr lang="en-US"/>
              <a:t>This integration could significantly enhance predictive accuracy, especially in data-limited contexts typical of STLPs.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8C003-3C26-68B5-33A9-EC1C532930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56470-7940-F9A1-1A5F-1593B527C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4671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02B39-F446-CBFD-398C-97E2FB54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7C7CC-1B70-1EBC-49FC-CDB697062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78154-EFD7-C9C6-F9CE-B03AA1B04F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66BAF1C-23FC-7077-A855-14EB3FBD0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4170CF-4443-F351-2AE2-641E6E94B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 today’s competitive retail market, loyalty programs have become crucial for driving customer engagement and retention. </a:t>
            </a:r>
          </a:p>
          <a:p>
            <a:endParaRPr lang="en-US" dirty="0"/>
          </a:p>
          <a:p>
            <a:r>
              <a:rPr lang="en-US" dirty="0"/>
              <a:t>However, the success and customer participation in these programs are not guaranteed. </a:t>
            </a:r>
          </a:p>
          <a:p>
            <a:endParaRPr lang="en-US" dirty="0"/>
          </a:p>
          <a:p>
            <a:r>
              <a:rPr lang="en-US" dirty="0"/>
              <a:t>Poor strategic planning, design, and inappropriate targeting can hinder the effectiveness of LPs despite the investments made in launching and maintaining them.</a:t>
            </a:r>
          </a:p>
          <a:p>
            <a:endParaRPr lang="en-US" dirty="0"/>
          </a:p>
          <a:p>
            <a:r>
              <a:rPr lang="en-US" dirty="0"/>
              <a:t>There are different kinds of LPs. The research focuses specifically on STLPs. </a:t>
            </a:r>
          </a:p>
          <a:p>
            <a:endParaRPr lang="en-US" dirty="0"/>
          </a:p>
          <a:p>
            <a:r>
              <a:rPr lang="en-US" dirty="0"/>
              <a:t>These programs typically last for 14 to 22 weeks; in this study, we focus on a 16-week duration. </a:t>
            </a:r>
          </a:p>
          <a:p>
            <a:endParaRPr lang="en-US" dirty="0"/>
          </a:p>
          <a:p>
            <a:r>
              <a:rPr lang="en-US" dirty="0"/>
              <a:t>The limited duration of STLPs presents unique challenges.</a:t>
            </a:r>
          </a:p>
          <a:p>
            <a:endParaRPr lang="en-US" dirty="0"/>
          </a:p>
          <a:p>
            <a:r>
              <a:rPr lang="en-US" dirty="0"/>
              <a:t>Limited data availability makes it difficult to understand and predict customer behavior within these short periods.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Despite the widespread use of loyalty programs, there is a notable gap in the literature. </a:t>
            </a:r>
          </a:p>
          <a:p>
            <a:endParaRPr lang="en-US" dirty="0"/>
          </a:p>
          <a:p>
            <a:r>
              <a:rPr lang="en-US" dirty="0"/>
              <a:t>Specifically, there is a lack of  predictive models that  forecast customer redemption behavior in STLPs. </a:t>
            </a:r>
          </a:p>
          <a:p>
            <a:endParaRPr lang="en-US" dirty="0"/>
          </a:p>
          <a:p>
            <a:r>
              <a:rPr lang="en-US" dirty="0"/>
              <a:t>Furthermore, while traditional RFM analysis is a common method for segmenting and understanding customer behavior, it has not been widely integrated with advanced machine learning techniques like transfer learning. </a:t>
            </a:r>
          </a:p>
          <a:p>
            <a:endParaRPr lang="en-US" dirty="0"/>
          </a:p>
          <a:p>
            <a:r>
              <a:rPr lang="en-US" dirty="0"/>
              <a:t>This integration could significantly enhance predictive accuracy, especially in data-limited contexts typical of STLPs.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B640F-513F-1F53-CE5B-48DD416F75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7A51-16F5-D637-9D61-58A3FBE33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468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84712-D711-848C-1EDB-47BA82917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AD66F4-B733-716C-9CFC-0A94CE56F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9A9A7-07E3-A020-848A-B670430E12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63D250-DDA2-AE65-94BC-E1E40134C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60CE4-8BB8-742F-5690-1611B32FB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 today’s competitive retail market, loyalty programs have become crucial for driving customer engagement and retention. </a:t>
            </a:r>
          </a:p>
          <a:p>
            <a:endParaRPr lang="en-US"/>
          </a:p>
          <a:p>
            <a:r>
              <a:rPr lang="en-US"/>
              <a:t>However, the success and customer participation in these programs are not guaranteed. </a:t>
            </a:r>
          </a:p>
          <a:p>
            <a:endParaRPr lang="en-US"/>
          </a:p>
          <a:p>
            <a:r>
              <a:rPr lang="en-US"/>
              <a:t>Poor strategic planning, design, and inappropriate targeting can hinder the effectiveness of LPs despite the investments made in launching and maintaining them.</a:t>
            </a:r>
          </a:p>
          <a:p>
            <a:endParaRPr lang="en-US"/>
          </a:p>
          <a:p>
            <a:r>
              <a:rPr lang="en-US"/>
              <a:t>There are different kinds of LPs. The research focuses specifically on STLPs. </a:t>
            </a:r>
          </a:p>
          <a:p>
            <a:endParaRPr lang="en-US"/>
          </a:p>
          <a:p>
            <a:r>
              <a:rPr lang="en-US"/>
              <a:t>These programs typically last for 14 to 22 weeks; in this study, we focus on a 16-week duration. </a:t>
            </a:r>
          </a:p>
          <a:p>
            <a:endParaRPr lang="en-US"/>
          </a:p>
          <a:p>
            <a:r>
              <a:rPr lang="en-US"/>
              <a:t>The limited duration of STLPs presents unique challenges.</a:t>
            </a:r>
          </a:p>
          <a:p>
            <a:endParaRPr lang="en-US"/>
          </a:p>
          <a:p>
            <a:r>
              <a:rPr lang="en-US"/>
              <a:t>Limited data availability makes it difficult to understand and predict customer behavior within these short periods.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Despite the widespread use of loyalty programs, there is a notable gap in the literature. </a:t>
            </a:r>
          </a:p>
          <a:p>
            <a:endParaRPr lang="en-US"/>
          </a:p>
          <a:p>
            <a:r>
              <a:rPr lang="en-US"/>
              <a:t>Specifically, there is a lack of  predictive models that  forecast customer redemption behavior in STLPs. </a:t>
            </a:r>
          </a:p>
          <a:p>
            <a:endParaRPr lang="en-US"/>
          </a:p>
          <a:p>
            <a:r>
              <a:rPr lang="en-US"/>
              <a:t>Furthermore, while traditional RFM analysis is a common method for segmenting and understanding customer behavior, it has not been widely integrated with advanced machine learning techniques like transfer learning. </a:t>
            </a:r>
          </a:p>
          <a:p>
            <a:endParaRPr lang="en-US"/>
          </a:p>
          <a:p>
            <a:r>
              <a:rPr lang="en-US"/>
              <a:t>This integration could significantly enhance predictive accuracy, especially in data-limited contexts typical of STLPs.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B4CFE-3FE4-4852-608E-A4B877C68C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02359-C017-DCFE-8E92-06F0A800C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6674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C66B-D4E3-DDCB-CAC1-2829DD8F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A8BBE1-CECD-9AC9-D7AF-F2C522669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5DB5-00F2-6202-3F13-B670B5AAF5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80273-1423-4C0F-1F78-919199D28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076F9C-095D-020A-86AE-3F8DB4DB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F32B9-9EB8-9F05-9BAB-664B199827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AC9A-EF46-5159-0F5E-C1B379493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3081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C0738-59A2-CAC1-9A6B-81D3D9EB7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45C02D-5FB7-12AA-28E3-31710F2B12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4AC4F-E2CC-1ECF-13E1-05C853C281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DB97885-3C1B-96E9-A0D9-855DAD5E4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2BD0D3-44F4-0CB0-E96D-12B03CE2A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6D69-4D00-99BD-3E4E-316E4F51A3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D86E4-7E9C-B655-1565-93B3AC3C7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6465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4533A-E209-C799-37AC-3650D30D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7F64E6-DFB3-4104-8A66-91E369D49C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B4C6-97A2-B87D-74FB-58894ABC23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3568B9-5AC9-0961-C56D-D1D852DFF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184F99-7C5D-91D6-9B2A-6E7F43EC4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9597-F0BE-3BBD-5A85-18FBE7ED0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D1AB-2A79-1825-2E61-C3C9BF814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6230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w="19050" cap="flat">
            <a:solidFill>
              <a:srgbClr val="FFD7D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nl-NL"/>
          </a:p>
        </p:txBody>
      </p:sp>
      <p:sp>
        <p:nvSpPr>
          <p:cNvPr id="3" name="Freeform 3"/>
          <p:cNvSpPr/>
          <p:nvPr/>
        </p:nvSpPr>
        <p:spPr>
          <a:xfrm>
            <a:off x="-21775" y="18896"/>
            <a:ext cx="18288000" cy="10753344"/>
          </a:xfrm>
          <a:custGeom>
            <a:avLst/>
            <a:gdLst/>
            <a:ahLst/>
            <a:cxnLst/>
            <a:rect l="l" t="t" r="r" b="b"/>
            <a:pathLst>
              <a:path w="18288000" h="10753344">
                <a:moveTo>
                  <a:pt x="0" y="0"/>
                </a:moveTo>
                <a:lnTo>
                  <a:pt x="18288000" y="0"/>
                </a:lnTo>
                <a:lnTo>
                  <a:pt x="18288000" y="10753344"/>
                </a:lnTo>
                <a:lnTo>
                  <a:pt x="0" y="10753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pSp>
        <p:nvGrpSpPr>
          <p:cNvPr id="4" name="Group 4"/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716000" y="571500"/>
            <a:ext cx="4276725" cy="1233950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8" name="TextBox 8"/>
          <p:cNvSpPr txBox="1"/>
          <p:nvPr/>
        </p:nvSpPr>
        <p:spPr>
          <a:xfrm>
            <a:off x="313953" y="2332446"/>
            <a:ext cx="17660093" cy="271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800" b="1" i="1" kern="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Drivers of Box Office Success: Budget, Star Actors, Reviews and the Moderating Effect of Seasonality across Movie Genres</a:t>
            </a:r>
            <a:endParaRPr lang="nl-NL" sz="4800" i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7000"/>
              </a:lnSpc>
            </a:pPr>
            <a:r>
              <a:rPr lang="en-US" sz="7000" dirty="0">
                <a:solidFill>
                  <a:srgbClr val="000000"/>
                </a:solidFill>
                <a:latin typeface="Bentham"/>
                <a:ea typeface="Bentham"/>
                <a:cs typeface="Bentham"/>
                <a:sym typeface="Bentham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8574" y="9742773"/>
            <a:ext cx="13830852" cy="682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999" dirty="0">
                <a:solidFill>
                  <a:srgbClr val="000000"/>
                </a:solidFill>
                <a:ea typeface="Bentham"/>
                <a:cs typeface="Bentham"/>
                <a:sym typeface="Bentham"/>
              </a:rPr>
              <a:t>First Supervisor:  Dr. Evert de Haan                 Second Supervisor: Dr. A. </a:t>
            </a:r>
            <a:r>
              <a:rPr lang="en-US" sz="2999" dirty="0" err="1">
                <a:solidFill>
                  <a:srgbClr val="000000"/>
                </a:solidFill>
                <a:ea typeface="Bentham"/>
                <a:cs typeface="Bentham"/>
                <a:sym typeface="Bentham"/>
              </a:rPr>
              <a:t>Minnema</a:t>
            </a:r>
            <a:r>
              <a:rPr lang="en-US" sz="2999" dirty="0">
                <a:solidFill>
                  <a:srgbClr val="000000"/>
                </a:solidFill>
                <a:ea typeface="Bentham"/>
                <a:cs typeface="Bentham"/>
                <a:sym typeface="Bentham"/>
              </a:rPr>
              <a:t> </a:t>
            </a:r>
          </a:p>
          <a:p>
            <a:pPr algn="ctr">
              <a:lnSpc>
                <a:spcPts val="2000"/>
              </a:lnSpc>
            </a:pPr>
            <a:endParaRPr lang="en-US" sz="2999" dirty="0">
              <a:solidFill>
                <a:srgbClr val="000000"/>
              </a:solidFill>
              <a:latin typeface="Bentham"/>
              <a:ea typeface="Bentham"/>
              <a:cs typeface="Bentham"/>
              <a:sym typeface="Bentha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791200" y="5865357"/>
            <a:ext cx="6365602" cy="1248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ea typeface="Bentham"/>
                <a:cs typeface="Bentham"/>
                <a:sym typeface="Bentham"/>
              </a:rPr>
              <a:t>Angeliki Loulo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ea typeface="Bentham"/>
                <a:cs typeface="Bentham"/>
                <a:sym typeface="Bentham"/>
              </a:rPr>
              <a:t>January 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AB789-4521-9023-7629-B70786657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4B2A9C5-72AD-7FF9-AABA-6C4561C9F750}"/>
              </a:ext>
            </a:extLst>
          </p:cNvPr>
          <p:cNvSpPr txBox="1"/>
          <p:nvPr/>
        </p:nvSpPr>
        <p:spPr>
          <a:xfrm>
            <a:off x="295275" y="1570125"/>
            <a:ext cx="17992725" cy="9790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Explanatory Model: 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𝑌𝑖</a:t>
            </a:r>
            <a:r>
              <a:rPr lang="nl-NL" sz="1800" kern="100" spc="125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800" kern="100" spc="21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𝛼</a:t>
            </a:r>
            <a:r>
              <a:rPr lang="nl-NL" sz="1800" kern="100" spc="-35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spc="17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𝛽𝑥𝑋𝑖</a:t>
            </a:r>
            <a:r>
              <a:rPr lang="nl-NL" sz="1800" kern="100" spc="23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spc="15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𝛽𝑧𝑍𝑖</a:t>
            </a:r>
            <a:r>
              <a:rPr lang="nl-NL" sz="1800" kern="100" spc="21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spc="-4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𝛽𝑥𝑧𝑋𝑖</a:t>
            </a:r>
            <a:r>
              <a:rPr lang="nl-NL" sz="1800" kern="100" spc="2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𝑍𝑖</a:t>
            </a:r>
            <a:r>
              <a:rPr lang="nl-NL" sz="1800" kern="100" spc="21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spc="17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nl-NL" sz="1800" kern="100" spc="-25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𝜀𝑖 </a:t>
            </a:r>
            <a:r>
              <a:rPr lang="nl-NL" sz="1800" kern="100" spc="-25" dirty="0">
                <a:effectLst/>
                <a:ea typeface="Aptos" panose="020B000402020202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MMR analysis</a:t>
            </a:r>
          </a:p>
          <a:p>
            <a:pPr>
              <a:lnSpc>
                <a:spcPts val="3919"/>
              </a:lnSpc>
            </a:pPr>
            <a:r>
              <a:rPr lang="en-US" sz="2400" b="1" dirty="0"/>
              <a:t>OLS (Ordinary Least Squares)</a:t>
            </a:r>
            <a:r>
              <a:rPr lang="en-US" sz="2400" dirty="0"/>
              <a:t>:Used for parameter estimation, capturing direct and interaction effects </a:t>
            </a:r>
            <a:r>
              <a:rPr lang="en-US" sz="2400" dirty="0">
                <a:sym typeface="Wingdings" panose="05000000000000000000" pitchFamily="2" charset="2"/>
              </a:rPr>
              <a:t> provides interpretable coefficients</a:t>
            </a:r>
            <a:endParaRPr lang="nl-NL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DV: Box Office Performance revenue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, 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as l</a:t>
            </a:r>
            <a:r>
              <a:rPr lang="en-US" sz="2400" b="1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og-transformed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to address skewness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IV: Budget </a:t>
            </a:r>
            <a:r>
              <a:rPr lang="en-US" sz="2400" b="1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(log-transformed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),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volume of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Professional Reviews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and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Consumer reviews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,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Star Actors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( dummy variable), 1= presence, 0=absence)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Moderator Variable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Seasonality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 Dummy variable for 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holiday periods= 1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, 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non-holiday periods=0 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 Seasonality</a:t>
            </a:r>
            <a:endParaRPr lang="en-US" sz="2400" i="1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Control Variables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Genre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 Dummy variable for 7 genres) &amp;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Sequel: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Dummy variable (1=sequel, 0= no sequel)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Interaction Terms: </a:t>
            </a:r>
            <a:r>
              <a:rPr lang="en-US" sz="2400" i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IV * Seasonality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explore how seasonality moderates the relationship between predictors &amp; revenue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Interaction Effects: Log Budget * Holiday = 1, Reviews * Holiday=1, Star Actors * Holiday = 1</a:t>
            </a: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Specification: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>
                <a:ea typeface="DM Sans Bold"/>
                <a:cs typeface="DM Sans Bold"/>
                <a:sym typeface="DM Sans Bold"/>
              </a:rPr>
              <a:t>Baseline Model: 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Examines direct effects of predictors without interaction effects, 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a typeface="DM Sans Bold"/>
                <a:cs typeface="DM Sans Bold"/>
                <a:sym typeface="DM Sans Bold"/>
              </a:rPr>
              <a:t>Holiday Model &amp; Non- Holiday model: 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Separate Regressions to analyze predictor impacts in each season ( Holiday =1 , Non-Holiday = 0)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dirty="0"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>
                <a:ea typeface="DM Sans Bold"/>
                <a:cs typeface="DM Sans Bold"/>
                <a:sym typeface="DM Sans Bold"/>
              </a:rPr>
              <a:t>Full Model: 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includes all predictors, control variables and interaction terms 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Isolated Interaction Effects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  were tested individually to evaluate their significance and directly address specific hypothesis: (1-4) about the moderating role of seasonality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98F426-6497-E9CC-E69A-551A99ABD2E8}"/>
              </a:ext>
            </a:extLst>
          </p:cNvPr>
          <p:cNvSpPr txBox="1"/>
          <p:nvPr/>
        </p:nvSpPr>
        <p:spPr>
          <a:xfrm>
            <a:off x="466786" y="419100"/>
            <a:ext cx="9205110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Methodology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D0F49D5-7072-1243-18E3-0429F0C085F1}"/>
              </a:ext>
            </a:extLst>
          </p:cNvPr>
          <p:cNvGrpSpPr/>
          <p:nvPr/>
        </p:nvGrpSpPr>
        <p:grpSpPr>
          <a:xfrm>
            <a:off x="0" y="9755954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CB8F6B2-9DB1-A7B4-2CFE-9B26811B658E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30D8AEA-8598-0192-178C-B850B203EEB5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EFBAAB27-8950-3E37-9944-0F073D479D6D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764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E9AF2-C750-A156-A2A4-E66682E6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C13D14E-D88D-AEB5-26EF-5B1E7AC6F819}"/>
              </a:ext>
            </a:extLst>
          </p:cNvPr>
          <p:cNvSpPr txBox="1"/>
          <p:nvPr/>
        </p:nvSpPr>
        <p:spPr>
          <a:xfrm>
            <a:off x="263191" y="1106162"/>
            <a:ext cx="17383125" cy="84798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Estimation &amp; Assumptions: </a:t>
            </a:r>
          </a:p>
          <a:p>
            <a:pPr>
              <a:lnSpc>
                <a:spcPts val="3919"/>
              </a:lnSpc>
            </a:pPr>
            <a:endParaRPr lang="en-US" sz="2799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"/>
                <a:cs typeface="DM Sans"/>
                <a:sym typeface="DM Sans Bold"/>
              </a:rPr>
              <a:t>Heteroscedasticity</a:t>
            </a:r>
            <a:r>
              <a:rPr lang="en-US" sz="2400" dirty="0">
                <a:ea typeface="DM Sans"/>
                <a:cs typeface="DM Sans"/>
                <a:sym typeface="DM Sans Bold"/>
              </a:rPr>
              <a:t>:  Constant variance of residuals across predictors ( homoscedasticity)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ea typeface="DM Sans"/>
                <a:cs typeface="DM Sans"/>
                <a:sym typeface="DM Sans Bold"/>
              </a:rPr>
              <a:t>Test: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Breusch-Pagan Test </a:t>
            </a:r>
            <a:r>
              <a:rPr lang="en-US" sz="2400" dirty="0">
                <a:ea typeface="DM Sans"/>
                <a:cs typeface="DM Sans"/>
                <a:sym typeface="DM Sans Bold"/>
              </a:rPr>
              <a:t>( detected heteroscedasticity)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p &lt; 0.05 </a:t>
            </a:r>
            <a:r>
              <a:rPr lang="en-US" sz="2400" dirty="0">
                <a:ea typeface="DM Sans"/>
                <a:cs typeface="DM Sans"/>
                <a:sym typeface="DM Sans Bold"/>
              </a:rPr>
              <a:t>for all the models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ea typeface="DM Sans"/>
                <a:cs typeface="DM Sans"/>
                <a:sym typeface="DM Sans Bold"/>
              </a:rPr>
              <a:t>Corrected Using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Robust Standard Errors</a:t>
            </a:r>
            <a:endParaRPr lang="en-US" sz="2799" b="1" dirty="0">
              <a:solidFill>
                <a:srgbClr val="FF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"/>
                <a:cs typeface="DM Sans"/>
                <a:sym typeface="DM Sans Bold"/>
              </a:rPr>
              <a:t>Multicollinearity: </a:t>
            </a:r>
            <a:r>
              <a:rPr lang="en-US" sz="2400" dirty="0">
                <a:ea typeface="DM Sans"/>
                <a:cs typeface="DM Sans"/>
                <a:sym typeface="DM Sans Bold"/>
              </a:rPr>
              <a:t>Test: Variance Inflation Factor (VIF), High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VIF</a:t>
            </a:r>
            <a:r>
              <a:rPr lang="en-US" sz="2400" dirty="0">
                <a:ea typeface="DM Sans"/>
                <a:cs typeface="DM Sans"/>
                <a:sym typeface="DM Sans Bold"/>
              </a:rPr>
              <a:t> values &gt; 10 </a:t>
            </a:r>
            <a:r>
              <a:rPr lang="en-US" sz="2400" dirty="0">
                <a:ea typeface="DM Sans"/>
                <a:cs typeface="DM Sans"/>
                <a:sym typeface="Wingdings" panose="05000000000000000000" pitchFamily="2" charset="2"/>
              </a:rPr>
              <a:t> Holiday &amp; Combined Model ( </a:t>
            </a:r>
            <a:r>
              <a:rPr lang="en-US" sz="2400" dirty="0" err="1">
                <a:ea typeface="DM Sans"/>
                <a:cs typeface="DM Sans"/>
                <a:sym typeface="Wingdings" panose="05000000000000000000" pitchFamily="2" charset="2"/>
              </a:rPr>
              <a:t>holiday_budget</a:t>
            </a:r>
            <a:r>
              <a:rPr lang="en-US" sz="2400" dirty="0">
                <a:ea typeface="DM Sans"/>
                <a:cs typeface="DM Sans"/>
                <a:sym typeface="Wingdings" panose="05000000000000000000" pitchFamily="2" charset="2"/>
              </a:rPr>
              <a:t>, </a:t>
            </a:r>
            <a:r>
              <a:rPr lang="en-US" sz="2400" dirty="0" err="1">
                <a:ea typeface="DM Sans"/>
                <a:cs typeface="DM Sans"/>
                <a:sym typeface="Wingdings" panose="05000000000000000000" pitchFamily="2" charset="2"/>
              </a:rPr>
              <a:t>holiday_score</a:t>
            </a:r>
            <a:r>
              <a:rPr lang="en-US" sz="2400" dirty="0">
                <a:ea typeface="DM Sans"/>
                <a:cs typeface="DM Sans"/>
                <a:sym typeface="Wingdings" panose="05000000000000000000" pitchFamily="2" charset="2"/>
              </a:rPr>
              <a:t>) </a:t>
            </a:r>
            <a:r>
              <a:rPr lang="en-US" sz="2400" b="1" dirty="0">
                <a:ea typeface="DM Sans"/>
                <a:cs typeface="DM Sans"/>
                <a:sym typeface="Wingdings" panose="05000000000000000000" pitchFamily="2" charset="2"/>
              </a:rPr>
              <a:t>( centering interaction terms</a:t>
            </a:r>
            <a:r>
              <a:rPr lang="en-US" sz="2400" dirty="0">
                <a:ea typeface="DM Sans"/>
                <a:cs typeface="DM Sans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FF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"/>
                <a:cs typeface="DM Sans"/>
                <a:sym typeface="DM Sans Bold"/>
              </a:rPr>
              <a:t>Non-Normality: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Shapiro-Wilk test: p &lt;0,05, W-statistic close to 1 </a:t>
            </a:r>
            <a:r>
              <a:rPr lang="en-US" sz="2400" b="1" dirty="0">
                <a:ea typeface="DM Sans"/>
                <a:cs typeface="DM Sans"/>
                <a:sym typeface="Wingdings" panose="05000000000000000000" pitchFamily="2" charset="2"/>
              </a:rPr>
              <a:t> mild deviations from Normality of residuals ( Q-Q plots</a:t>
            </a:r>
            <a:r>
              <a:rPr lang="en-US" sz="2400" dirty="0">
                <a:ea typeface="DM Sans"/>
                <a:cs typeface="DM Sans"/>
                <a:sym typeface="Wingdings" panose="05000000000000000000" pitchFamily="2" charset="2"/>
              </a:rPr>
              <a:t> residuals deviated slightly from Normality</a:t>
            </a:r>
            <a:r>
              <a:rPr lang="en-US" sz="2400" b="1" dirty="0">
                <a:ea typeface="DM Sans"/>
                <a:cs typeface="DM Sans"/>
                <a:sym typeface="Wingdings" panose="05000000000000000000" pitchFamily="2" charset="2"/>
              </a:rPr>
              <a:t>)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ea typeface="DM Sans"/>
                <a:cs typeface="DM Sans"/>
                <a:sym typeface="Wingdings" panose="05000000000000000000" pitchFamily="2" charset="2"/>
              </a:rPr>
              <a:t>OLS robust to non-normality</a:t>
            </a:r>
            <a:endParaRPr lang="en-US" sz="2799" dirty="0">
              <a:solidFill>
                <a:srgbClr val="FF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"/>
                <a:cs typeface="DM Sans"/>
                <a:sym typeface="DM Sans Bold"/>
              </a:rPr>
              <a:t>Linearity: </a:t>
            </a:r>
            <a:r>
              <a:rPr lang="en-US" sz="2400" b="1" dirty="0">
                <a:ea typeface="DM Sans"/>
                <a:cs typeface="DM Sans"/>
                <a:sym typeface="DM Sans Bold"/>
              </a:rPr>
              <a:t>Scatterplots &amp; Rainbow test </a:t>
            </a:r>
            <a:r>
              <a:rPr lang="en-US" sz="2400" dirty="0">
                <a:ea typeface="DM Sans"/>
                <a:cs typeface="DM Sans"/>
                <a:sym typeface="DM Sans Bold"/>
              </a:rPr>
              <a:t>( p &gt; 0.05) accepting null hypothesis  that they are linear relationships between predictors</a:t>
            </a:r>
            <a:endParaRPr lang="en-US" sz="2799" dirty="0">
              <a:solidFill>
                <a:srgbClr val="FF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"/>
                <a:cs typeface="DM Sans"/>
                <a:sym typeface="DM Sans Bold"/>
              </a:rPr>
              <a:t>Assessment of Influential Data Points: Test</a:t>
            </a:r>
            <a:r>
              <a:rPr lang="en-US" sz="2799" dirty="0">
                <a:ea typeface="DM Sans"/>
                <a:cs typeface="DM Sans"/>
                <a:sym typeface="DM Sans Bold"/>
              </a:rPr>
              <a:t>: </a:t>
            </a:r>
            <a:r>
              <a:rPr lang="en-US" sz="2799" b="1" dirty="0">
                <a:ea typeface="DM Sans"/>
                <a:cs typeface="DM Sans"/>
                <a:sym typeface="DM Sans Bold"/>
              </a:rPr>
              <a:t>Cook’s Distance </a:t>
            </a:r>
            <a:r>
              <a:rPr lang="en-US" sz="2799" dirty="0">
                <a:ea typeface="DM Sans"/>
                <a:cs typeface="DM Sans"/>
                <a:sym typeface="DM Sans Bold"/>
              </a:rPr>
              <a:t>(threshold = 1) &amp; </a:t>
            </a:r>
            <a:r>
              <a:rPr lang="en-US" sz="2799" b="1" dirty="0">
                <a:ea typeface="DM Sans"/>
                <a:cs typeface="DM Sans"/>
                <a:sym typeface="DM Sans Bold"/>
              </a:rPr>
              <a:t>Leverage Plots </a:t>
            </a:r>
            <a:r>
              <a:rPr lang="en-US" sz="2799" dirty="0">
                <a:ea typeface="DM Sans"/>
                <a:cs typeface="DM Sans"/>
                <a:sym typeface="Wingdings" panose="05000000000000000000" pitchFamily="2" charset="2"/>
              </a:rPr>
              <a:t> no data points exceeded the threshold, model is not influenced from outliers</a:t>
            </a:r>
          </a:p>
          <a:p>
            <a:pPr algn="l">
              <a:lnSpc>
                <a:spcPts val="3919"/>
              </a:lnSpc>
            </a:pPr>
            <a:endParaRPr lang="en-US" sz="2799" dirty="0">
              <a:ea typeface="DM Sans"/>
              <a:cs typeface="DM Sans"/>
              <a:sym typeface="Wingdings" panose="05000000000000000000" pitchFamily="2" charset="2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ea typeface="DM Sans"/>
              <a:cs typeface="DM Sans"/>
              <a:sym typeface="Wingdings" panose="05000000000000000000" pitchFamily="2" charset="2"/>
            </a:endParaRPr>
          </a:p>
          <a:p>
            <a:pPr algn="l">
              <a:lnSpc>
                <a:spcPts val="3919"/>
              </a:lnSpc>
            </a:pPr>
            <a:r>
              <a:rPr lang="en-US" sz="2800" b="1" dirty="0"/>
              <a:t>Ridge regression </a:t>
            </a:r>
            <a:r>
              <a:rPr lang="en-US" sz="2800" dirty="0"/>
              <a:t>penalizes large coefficients to reduce multicollinearity, particularly in interaction terms.</a:t>
            </a:r>
            <a:endParaRPr lang="en-US" sz="2799" dirty="0"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D245076-09FA-5BA0-0039-4D0859DA7F06}"/>
              </a:ext>
            </a:extLst>
          </p:cNvPr>
          <p:cNvSpPr txBox="1"/>
          <p:nvPr/>
        </p:nvSpPr>
        <p:spPr>
          <a:xfrm>
            <a:off x="311317" y="73432"/>
            <a:ext cx="9205110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Methodology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AF011AF-099E-E868-47F9-4B54CC2D70C8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3989FB6-29A8-D2CF-D91D-B5038AD66EF6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359E302-85E0-F562-B8D9-9FF32AC99249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DE1E5658-6C15-D542-28F7-2E2805926301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097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1019D-F647-4821-B04A-24CEC88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CFE6DB3-81E9-1A50-47DC-673968D35351}"/>
              </a:ext>
            </a:extLst>
          </p:cNvPr>
          <p:cNvSpPr txBox="1"/>
          <p:nvPr/>
        </p:nvSpPr>
        <p:spPr>
          <a:xfrm>
            <a:off x="1028700" y="2334414"/>
            <a:ext cx="16534917" cy="197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04624E4-06ED-9264-235E-09446721D972}"/>
              </a:ext>
            </a:extLst>
          </p:cNvPr>
          <p:cNvSpPr txBox="1"/>
          <p:nvPr/>
        </p:nvSpPr>
        <p:spPr>
          <a:xfrm>
            <a:off x="466786" y="52127"/>
            <a:ext cx="9205110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Results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76B8603-4EC5-8AEB-6C60-BD64610C31A0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8ADA6CA-D479-B6D2-2EEE-824632F7AF32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0CABFF9-09EC-A67B-AB75-F4190DA9FC57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505759-8FD2-B15F-5CE5-E1517ABCA0B4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574537-933E-9284-1AE7-0E775AED7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33629"/>
              </p:ext>
            </p:extLst>
          </p:nvPr>
        </p:nvGraphicFramePr>
        <p:xfrm>
          <a:off x="1219200" y="1073562"/>
          <a:ext cx="11429999" cy="8139875"/>
        </p:xfrm>
        <a:graphic>
          <a:graphicData uri="http://schemas.openxmlformats.org/drawingml/2006/table">
            <a:tbl>
              <a:tblPr firstRow="1" firstCol="1" bandRow="1"/>
              <a:tblGrid>
                <a:gridCol w="1265778">
                  <a:extLst>
                    <a:ext uri="{9D8B030D-6E8A-4147-A177-3AD203B41FA5}">
                      <a16:colId xmlns:a16="http://schemas.microsoft.com/office/drawing/2014/main" val="1539126556"/>
                    </a:ext>
                  </a:extLst>
                </a:gridCol>
                <a:gridCol w="3244778">
                  <a:extLst>
                    <a:ext uri="{9D8B030D-6E8A-4147-A177-3AD203B41FA5}">
                      <a16:colId xmlns:a16="http://schemas.microsoft.com/office/drawing/2014/main" val="373406455"/>
                    </a:ext>
                  </a:extLst>
                </a:gridCol>
                <a:gridCol w="2064760">
                  <a:extLst>
                    <a:ext uri="{9D8B030D-6E8A-4147-A177-3AD203B41FA5}">
                      <a16:colId xmlns:a16="http://schemas.microsoft.com/office/drawing/2014/main" val="3720418964"/>
                    </a:ext>
                  </a:extLst>
                </a:gridCol>
                <a:gridCol w="1055177">
                  <a:extLst>
                    <a:ext uri="{9D8B030D-6E8A-4147-A177-3AD203B41FA5}">
                      <a16:colId xmlns:a16="http://schemas.microsoft.com/office/drawing/2014/main" val="1512806437"/>
                    </a:ext>
                  </a:extLst>
                </a:gridCol>
                <a:gridCol w="1263607">
                  <a:extLst>
                    <a:ext uri="{9D8B030D-6E8A-4147-A177-3AD203B41FA5}">
                      <a16:colId xmlns:a16="http://schemas.microsoft.com/office/drawing/2014/main" val="3744294005"/>
                    </a:ext>
                  </a:extLst>
                </a:gridCol>
                <a:gridCol w="1157221">
                  <a:extLst>
                    <a:ext uri="{9D8B030D-6E8A-4147-A177-3AD203B41FA5}">
                      <a16:colId xmlns:a16="http://schemas.microsoft.com/office/drawing/2014/main" val="679359738"/>
                    </a:ext>
                  </a:extLst>
                </a:gridCol>
                <a:gridCol w="1378678">
                  <a:extLst>
                    <a:ext uri="{9D8B030D-6E8A-4147-A177-3AD203B41FA5}">
                      <a16:colId xmlns:a16="http://schemas.microsoft.com/office/drawing/2014/main" val="1214892232"/>
                    </a:ext>
                  </a:extLst>
                </a:gridCol>
              </a:tblGrid>
              <a:tr h="11811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Predictors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Non-Significant Predictors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Adjusted R-squared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F-statistic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24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MSE (Ridge Regression)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79771"/>
                  </a:ext>
                </a:extLst>
              </a:tr>
              <a:tr h="1095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b="1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Holiday Model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log_budget (+), holiday_star_actor (-), action (-, marginal), horror (+, marginal)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tomato (professional reviews), score (consumer reviews)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0.334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0.306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12.30 (p &lt; 0.001)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4.84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544480"/>
                  </a:ext>
                </a:extLst>
              </a:tr>
              <a:tr h="1095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b="1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Non-Holiday Model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log_budget (+), score (consumer reviews, +), tomato (professional reviews, -), thriller (+), sequel (+)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star_actor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0.446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0.403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28.46 (p &lt; 0.001)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3.97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35616"/>
                  </a:ext>
                </a:extLst>
              </a:tr>
              <a:tr h="14738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b="1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Model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log_budget (+), star_actor (-), tomato (professional reviews, -), score (consumer reviews, marginal +), sequel (+)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Genres (except action, marginal -)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0.379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37.24 (p &lt; 0.001), 19.86 (robust)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4.48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737115"/>
                  </a:ext>
                </a:extLst>
              </a:tr>
              <a:tr h="1852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Model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log_budget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(+), holiday (+), </a:t>
                      </a:r>
                      <a:r>
                        <a:rPr lang="en-US" sz="1800" kern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holiday_star_actor</a:t>
                      </a: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(-), tomato (-), sequel (+)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holiday_budget (-, not significant in 2,3), score (consumer reviews, limited significance)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0.393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0.371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27.70 (1), 28.48 (2), 15.73 (3) (all p &lt; 0.001)</a:t>
                      </a:r>
                      <a:endParaRPr lang="nl-NL" sz="28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nl-NL" sz="18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4.49</a:t>
                      </a:r>
                      <a:endParaRPr lang="nl-NL" sz="28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4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6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A13D5-1F0E-1345-7D8B-5F8C90E5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C5C9762-54B5-526B-B7B3-4DE89AD4213E}"/>
              </a:ext>
            </a:extLst>
          </p:cNvPr>
          <p:cNvSpPr txBox="1"/>
          <p:nvPr/>
        </p:nvSpPr>
        <p:spPr>
          <a:xfrm>
            <a:off x="295275" y="1830750"/>
            <a:ext cx="17285755" cy="7979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Adjusted R- Squared: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Highest in Combined Model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Wingdings" panose="05000000000000000000" pitchFamily="2" charset="2"/>
              </a:rPr>
              <a:t> better explains variability in box office revenue with seasonality included</a:t>
            </a: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Key Predictors:</a:t>
            </a: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Budget</a:t>
            </a: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Consistently significant across all the models at non-holiday periods and stages</a:t>
            </a: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-Consumer Reviews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Stronger  marginal effect during non-holiday periods, insignificant during holidays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Professional Reviews: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minor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negative effect during non-holiday periods</a:t>
            </a: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-Star Actors: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Negative significant effect during holiday periods, positively significant during non-holidays</a:t>
            </a:r>
          </a:p>
          <a:p>
            <a:pPr algn="l">
              <a:lnSpc>
                <a:spcPts val="3919"/>
              </a:lnSpc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MSE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 for Evaluation:</a:t>
            </a: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MSE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 </a:t>
            </a:r>
            <a:r>
              <a:rPr lang="en-US" sz="2400" i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penalized large errors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, suitable for example </a:t>
            </a:r>
            <a:r>
              <a:rPr lang="en-US" sz="2400" i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for blockbuster outliers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, other metrics like MAE less sensitive to outliers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Lower MSE in Ridge Regression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Wingdings" panose="05000000000000000000" pitchFamily="2" charset="2"/>
              </a:rPr>
              <a:t> robust predictions &amp; accuracy</a:t>
            </a:r>
          </a:p>
          <a:p>
            <a:pPr algn="l">
              <a:lnSpc>
                <a:spcPts val="3919"/>
              </a:lnSpc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Wingdings" panose="05000000000000000000" pitchFamily="2" charset="2"/>
            </a:endParaRPr>
          </a:p>
          <a:p>
            <a:pPr algn="l">
              <a:lnSpc>
                <a:spcPts val="3919"/>
              </a:lnSpc>
            </a:pP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Wingdings" panose="05000000000000000000" pitchFamily="2" charset="2"/>
              </a:rPr>
              <a:t>Robust standard Errors: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Wingdings" panose="05000000000000000000" pitchFamily="2" charset="2"/>
              </a:rPr>
              <a:t>Address heteroscedasticity, improve reliability of coefficients</a:t>
            </a: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800" b="1" dirty="0"/>
              <a:t>F-statistic </a:t>
            </a:r>
            <a:r>
              <a:rPr lang="en-US" sz="2400" dirty="0"/>
              <a:t>in the </a:t>
            </a:r>
            <a:r>
              <a:rPr lang="en-US" sz="2400" b="1" dirty="0"/>
              <a:t>Baseline</a:t>
            </a:r>
            <a:r>
              <a:rPr lang="en-US" sz="2400" dirty="0"/>
              <a:t> and </a:t>
            </a:r>
            <a:r>
              <a:rPr lang="en-US" sz="2400" b="1" dirty="0"/>
              <a:t>Combined Model </a:t>
            </a:r>
            <a:r>
              <a:rPr lang="en-US" sz="2400" dirty="0"/>
              <a:t>became smaller because the test is now more realistic and less inflated by error variability.</a:t>
            </a:r>
            <a:endParaRPr lang="en-US" sz="24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6917007-72F1-81B1-0274-938B08C963A6}"/>
              </a:ext>
            </a:extLst>
          </p:cNvPr>
          <p:cNvSpPr txBox="1"/>
          <p:nvPr/>
        </p:nvSpPr>
        <p:spPr>
          <a:xfrm>
            <a:off x="468845" y="312671"/>
            <a:ext cx="9205110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Results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C713E54-F331-9763-77B0-536609C1A444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8EA95C2-2F9D-A458-39BA-5DDF25DDC910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E871AFD-9D64-2098-2AC0-9BFB5125DE3C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82ED1410-0310-BF25-72BD-5628200FEA3A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431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62727-1F9F-9A8C-A3E7-B6FF36537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C46382A-DE1E-6408-77EA-751B38CE9996}"/>
              </a:ext>
            </a:extLst>
          </p:cNvPr>
          <p:cNvSpPr txBox="1"/>
          <p:nvPr/>
        </p:nvSpPr>
        <p:spPr>
          <a:xfrm>
            <a:off x="295275" y="1445022"/>
            <a:ext cx="17154525" cy="10480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H1 (Consumer Reviews): Not supported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</a:t>
            </a:r>
            <a:r>
              <a:rPr lang="en-US" sz="2799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Non-significant during holiday periods, marginally significant during non-holiday periods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-Due to competition during holidays reduces their influence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H2(Professional Reviews): Not Supported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DM Sans Bold"/>
                <a:ea typeface="DM Sans"/>
                <a:cs typeface="DM Sans"/>
                <a:sym typeface="DM Sans Bold"/>
              </a:rPr>
              <a:t>-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Non-significant during holiday periods 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-minimal negative impact during non-holiday periods 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-do not align with audience tastes, and users rely more on online reviews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H3(Budget): Not Supported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-Negative, significant during holiday periods but positive &amp; significant during non-holiday periods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-High competition among high-budget movies eliminates their effect and audiences’ attention 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H4(Star Actors): Not Supported</a:t>
            </a: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Negative, significant during holiday periods, Positive, significant during non-holiday periods</a:t>
            </a: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 Bold"/>
              </a:rPr>
              <a:t>- Popular series with popular storylines overshadow movies with star actors during holiday periods (high competition)</a:t>
            </a:r>
          </a:p>
          <a:p>
            <a:pPr algn="l">
              <a:lnSpc>
                <a:spcPts val="3919"/>
              </a:lnSpc>
            </a:pPr>
            <a:endParaRPr lang="en-US" sz="2799" b="1" dirty="0">
              <a:solidFill>
                <a:srgbClr val="000000"/>
              </a:solidFill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"/>
              <a:cs typeface="DM Sans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F0E53CC-EF20-9C4C-A717-126C99A19EFC}"/>
              </a:ext>
            </a:extLst>
          </p:cNvPr>
          <p:cNvSpPr txBox="1"/>
          <p:nvPr/>
        </p:nvSpPr>
        <p:spPr>
          <a:xfrm>
            <a:off x="466786" y="419100"/>
            <a:ext cx="997261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Discussion- Hypothesis Testing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00F1375-C43F-B682-977B-7042B16ED109}"/>
              </a:ext>
            </a:extLst>
          </p:cNvPr>
          <p:cNvGrpSpPr/>
          <p:nvPr/>
        </p:nvGrpSpPr>
        <p:grpSpPr>
          <a:xfrm>
            <a:off x="-30804" y="9715500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35B02AC-5A52-46F9-609F-CD9424C99C46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BD7AD9B4-08F9-48AD-7E13-A3AC13C0941B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F4B2AD29-E3E5-23F4-943E-4BA6BB89434E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324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B11A2-7595-2407-0A86-BD9E69E9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8A819EE-300F-188B-5869-227A0186A9AA}"/>
              </a:ext>
            </a:extLst>
          </p:cNvPr>
          <p:cNvSpPr txBox="1"/>
          <p:nvPr/>
        </p:nvSpPr>
        <p:spPr>
          <a:xfrm>
            <a:off x="343913" y="1361012"/>
            <a:ext cx="16534917" cy="8479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Tailored Marketing &amp; Release strategies: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-Promoting Positive </a:t>
            </a: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Consumer Reviews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during non-holiday periods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-Encourage WOM through social media, ads (“MUST SEE”), engagement campaigns, trailers</a:t>
            </a:r>
          </a:p>
          <a:p>
            <a:pPr algn="l">
              <a:lnSpc>
                <a:spcPts val="3919"/>
              </a:lnSpc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-Use of Predictive Analytics Using Historical Data</a:t>
            </a:r>
          </a:p>
          <a:p>
            <a:pPr algn="l">
              <a:lnSpc>
                <a:spcPts val="3919"/>
              </a:lnSpc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Focus less on </a:t>
            </a: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Professional Reviews </a:t>
            </a: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and more on audience ones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Using professional reviews for niche markets or middle budget films during non-holiday periods, 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improving technical aspects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Optimized Budget Allocation: 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High budget movies released during non-holiday periods,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Star Actor Strategy: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Promotion of movies with star actors during non-holiday periods avoiding the high competition</a:t>
            </a:r>
          </a:p>
          <a:p>
            <a:pPr marL="342900" indent="-342900" algn="l">
              <a:lnSpc>
                <a:spcPts val="3919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Promote them to sequel movies during  holiday periods works better</a:t>
            </a:r>
          </a:p>
          <a:p>
            <a:pPr algn="l">
              <a:lnSpc>
                <a:spcPts val="3919"/>
              </a:lnSpc>
            </a:pPr>
            <a:endParaRPr lang="en-US" sz="24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C09ED46-CE8D-1F9E-9800-9E9337FC9309}"/>
              </a:ext>
            </a:extLst>
          </p:cNvPr>
          <p:cNvSpPr txBox="1"/>
          <p:nvPr/>
        </p:nvSpPr>
        <p:spPr>
          <a:xfrm>
            <a:off x="466786" y="419100"/>
            <a:ext cx="1096321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Discussion- Managerial Implications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51F6A90-877E-FEA1-C3D4-599BB80BA6B9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7BD4723-F501-F781-BCC7-4C55EE477265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6139767-10C2-3E73-1449-D6E51781EA9B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8E075E21-C2B3-ADE3-3C0B-EB72FFAD5C37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9856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90B4A-12AE-9BAB-459E-3C56733F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A81C027-BAA2-48E2-06BC-89F29E295114}"/>
              </a:ext>
            </a:extLst>
          </p:cNvPr>
          <p:cNvSpPr txBox="1"/>
          <p:nvPr/>
        </p:nvSpPr>
        <p:spPr>
          <a:xfrm>
            <a:off x="295275" y="1481187"/>
            <a:ext cx="16534917" cy="7940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Scope: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-Focused on global box office revenue, markets like Asia are excluded</a:t>
            </a:r>
          </a:p>
          <a:p>
            <a:pPr algn="l"/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Limited Streaming Data:</a:t>
            </a:r>
          </a:p>
          <a:p>
            <a:pPr algn="l"/>
            <a:r>
              <a:rPr lang="en-US" sz="2400" dirty="0"/>
              <a:t>Did not analyze the role of streaming platforms in box office performance.</a:t>
            </a:r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/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Reviews: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-Relied on volume and not on sentiment analysis, focusing also to the review variance</a:t>
            </a:r>
          </a:p>
          <a:p>
            <a:pPr algn="l"/>
            <a:endParaRPr lang="en-US" sz="2799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/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Model Limitations:</a:t>
            </a:r>
          </a:p>
          <a:p>
            <a:pPr algn="l"/>
            <a:r>
              <a:rPr lang="en-US" sz="2400" b="1" dirty="0"/>
              <a:t>Multicollinearity </a:t>
            </a:r>
            <a:r>
              <a:rPr lang="en-US" sz="2400" dirty="0"/>
              <a:t>among predictors (e.g., budget, reviews, star actors) persisted despite mean-centering, robust standard errors, and Ridge Regression.</a:t>
            </a:r>
          </a:p>
          <a:p>
            <a:pPr algn="l"/>
            <a:r>
              <a:rPr lang="en-US" sz="2400" b="1" dirty="0"/>
              <a:t>Impact</a:t>
            </a:r>
            <a:r>
              <a:rPr lang="en-US" sz="2400" dirty="0"/>
              <a:t>: Obscured the true relationship between variables, reducing the reliability of coefficient estimates.</a:t>
            </a:r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/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:</a:t>
            </a:r>
            <a:r>
              <a:rPr lang="en-US" sz="2400" b="1" dirty="0"/>
              <a:t>Seasonality Analysis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Simplified Approach</a:t>
            </a:r>
            <a:r>
              <a:rPr lang="en-US" sz="2400" dirty="0"/>
              <a:t>: Holiday season treated as a single category due to time constraints. Instead of (e.g., Christmas, Thanksgiving).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Future Direction</a:t>
            </a:r>
            <a:r>
              <a:rPr lang="en-US" sz="2400" dirty="0"/>
              <a:t>: Analyze individual holidays to better capture audience behaviors and seasonality effects.</a:t>
            </a:r>
          </a:p>
          <a:p>
            <a:pPr algn="l"/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/>
            <a:r>
              <a:rPr lang="en-US" sz="2400" dirty="0"/>
              <a:t>While </a:t>
            </a:r>
            <a:r>
              <a:rPr lang="en-US" sz="2400" b="1" dirty="0"/>
              <a:t>Ridge Regression </a:t>
            </a:r>
            <a:r>
              <a:rPr lang="en-US" sz="2400" dirty="0"/>
              <a:t>addressed multicollinearity in this study, future research with </a:t>
            </a:r>
            <a:r>
              <a:rPr lang="en-US" sz="2400" b="1" dirty="0"/>
              <a:t>larger datasets </a:t>
            </a:r>
            <a:r>
              <a:rPr lang="en-US" sz="2400" dirty="0"/>
              <a:t>could explore alternative methods like </a:t>
            </a:r>
            <a:r>
              <a:rPr lang="en-US" sz="2400" b="1" dirty="0"/>
              <a:t>Elastic Net </a:t>
            </a:r>
            <a:r>
              <a:rPr lang="en-US" sz="2400" dirty="0"/>
              <a:t>or </a:t>
            </a:r>
            <a:r>
              <a:rPr lang="en-US" sz="2400" b="1" dirty="0"/>
              <a:t>PCA</a:t>
            </a:r>
            <a:r>
              <a:rPr lang="en-US" sz="2400" dirty="0"/>
              <a:t> to evaluate whether these approaches yield additional insights."</a:t>
            </a:r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l"/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F178BD9-DE4C-D6AF-F7D9-842768531439}"/>
              </a:ext>
            </a:extLst>
          </p:cNvPr>
          <p:cNvSpPr txBox="1"/>
          <p:nvPr/>
        </p:nvSpPr>
        <p:spPr>
          <a:xfrm>
            <a:off x="295275" y="419100"/>
            <a:ext cx="1275187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Discussion- Limitations &amp; Future Research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D10C0AE-E52B-74EB-C506-B6A3DD8CD7B9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761CC3A-B269-E735-376E-7DD267CC8197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F2BAE01-CB29-88D1-F8F4-F98A1353568E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45F2DE0-B0E8-3938-F493-59D30119004B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719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8F4DA-0EE1-082C-6F24-B3899CB3C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7A7D507-8D0E-9587-5193-8A2AFCD52238}"/>
              </a:ext>
            </a:extLst>
          </p:cNvPr>
          <p:cNvSpPr txBox="1"/>
          <p:nvPr/>
        </p:nvSpPr>
        <p:spPr>
          <a:xfrm>
            <a:off x="295275" y="1951788"/>
            <a:ext cx="16534917" cy="62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dirty="0"/>
              <a:t>Main Findings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Budget</a:t>
            </a:r>
            <a:r>
              <a:rPr lang="en-US" sz="2800" dirty="0"/>
              <a:t>: Strongest predictor of box office success, especially during non-holiday periods when competition is lower.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8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-Ridge Combined Model: </a:t>
            </a:r>
            <a:r>
              <a:rPr lang="en-US" sz="28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Best model, addressing multicollinearity and accurately capturing the interaction between predictors and seasonality.</a:t>
            </a:r>
          </a:p>
          <a:p>
            <a:pPr algn="l"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8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-Strategic budget allocation </a:t>
            </a:r>
            <a:r>
              <a:rPr lang="en-US" sz="28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and </a:t>
            </a:r>
            <a:r>
              <a:rPr lang="en-US" sz="2800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release timing </a:t>
            </a:r>
            <a:r>
              <a:rPr lang="en-US" sz="2800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are critical for maximizing box office revenue.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Future Trends</a:t>
            </a:r>
            <a:r>
              <a:rPr lang="en-US" sz="2799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Explore the impact of 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Social Media Buzz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&amp; 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Marketing campaigns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on box office performance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Hybrid Models: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Analyze simultaneous </a:t>
            </a:r>
            <a:r>
              <a:rPr lang="en-US" sz="2799" b="1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streaming &amp; theatrical releases </a:t>
            </a:r>
            <a:r>
              <a:rPr lang="en-US" sz="279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influence audience behavior &amp; revenue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F7DA238-5D34-C81F-AE47-E6C946D55F32}"/>
              </a:ext>
            </a:extLst>
          </p:cNvPr>
          <p:cNvSpPr txBox="1"/>
          <p:nvPr/>
        </p:nvSpPr>
        <p:spPr>
          <a:xfrm>
            <a:off x="295275" y="419100"/>
            <a:ext cx="12751874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Conclusion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C741130-27F1-BB57-8A5A-60F5ABEF24AF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35A2837-726E-31E8-A867-3E12BE0A3268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4C51664-5EDA-0480-EE4D-2D18F9170768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B48C0158-2E69-BB7E-1D58-B033DFC2060E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56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6977964"/>
            <a:ext cx="18302863" cy="0"/>
          </a:xfrm>
          <a:prstGeom prst="line">
            <a:avLst/>
          </a:prstGeom>
          <a:ln w="47625" cap="flat">
            <a:solidFill>
              <a:srgbClr val="FE34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nl-NL"/>
          </a:p>
        </p:txBody>
      </p:sp>
      <p:sp>
        <p:nvSpPr>
          <p:cNvPr id="7" name="TextBox 7"/>
          <p:cNvSpPr txBox="1"/>
          <p:nvPr/>
        </p:nvSpPr>
        <p:spPr>
          <a:xfrm>
            <a:off x="4902198" y="3771900"/>
            <a:ext cx="8483600" cy="2853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 dirty="0">
                <a:solidFill>
                  <a:schemeClr val="accent3">
                    <a:lumMod val="50000"/>
                  </a:schemeClr>
                </a:solidFill>
                <a:ea typeface="Hanuman"/>
                <a:cs typeface="Hanuman"/>
                <a:sym typeface="Hanuman"/>
              </a:rPr>
              <a:t>Thank you!</a:t>
            </a:r>
          </a:p>
          <a:p>
            <a:pPr marL="0" lvl="0" indent="0" algn="ctr">
              <a:lnSpc>
                <a:spcPts val="10999"/>
              </a:lnSpc>
            </a:pPr>
            <a:r>
              <a:rPr lang="en-US" sz="9999" b="1" dirty="0">
                <a:solidFill>
                  <a:schemeClr val="accent3">
                    <a:lumMod val="50000"/>
                  </a:schemeClr>
                </a:solidFill>
                <a:ea typeface="Hanuman"/>
                <a:cs typeface="Hanuman"/>
                <a:sym typeface="Hanuman"/>
              </a:rPr>
              <a:t>Questions</a:t>
            </a:r>
          </a:p>
        </p:txBody>
      </p:sp>
      <p:sp>
        <p:nvSpPr>
          <p:cNvPr id="8" name="Freeform 7"/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2168255" y="2622838"/>
            <a:ext cx="0" cy="5206015"/>
          </a:xfrm>
          <a:prstGeom prst="line">
            <a:avLst/>
          </a:prstGeom>
          <a:ln w="19050" cap="flat">
            <a:solidFill>
              <a:srgbClr val="01857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nl-NL"/>
          </a:p>
        </p:txBody>
      </p:sp>
      <p:sp>
        <p:nvSpPr>
          <p:cNvPr id="4" name="TextBox 4"/>
          <p:cNvSpPr txBox="1"/>
          <p:nvPr/>
        </p:nvSpPr>
        <p:spPr>
          <a:xfrm>
            <a:off x="1017192" y="2742011"/>
            <a:ext cx="663305" cy="641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1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2</a:t>
            </a:r>
          </a:p>
          <a:p>
            <a:pPr algn="ctr">
              <a:lnSpc>
                <a:spcPts val="5040"/>
              </a:lnSpc>
            </a:pPr>
            <a:endParaRPr lang="en-US" sz="32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3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4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5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6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7</a:t>
            </a:r>
          </a:p>
          <a:p>
            <a:pPr algn="ctr">
              <a:lnSpc>
                <a:spcPts val="5040"/>
              </a:lnSpc>
            </a:pPr>
            <a:endParaRPr lang="en-US" sz="32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  <a:p>
            <a:pPr algn="ctr">
              <a:lnSpc>
                <a:spcPts val="5040"/>
              </a:lnSpc>
            </a:pPr>
            <a:endParaRPr lang="en-US" sz="36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95326"/>
            <a:ext cx="4153141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70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2804" y="2773747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ea typeface="Hanuman"/>
                <a:cs typeface="Hanuman"/>
                <a:sym typeface="Hanuman"/>
              </a:rPr>
              <a:t>Introduction</a:t>
            </a:r>
            <a:endParaRPr lang="en-US" sz="3600" dirty="0">
              <a:solidFill>
                <a:srgbClr val="000000"/>
              </a:solidFill>
              <a:ea typeface="Hanuman"/>
              <a:cs typeface="Hanuman"/>
              <a:sym typeface="Hanuman"/>
              <a:hlinkClick r:id="rId3" action="ppaction://hlinksldjump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5948" y="4042267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ea typeface="Hanuman"/>
                <a:cs typeface="Hanuman"/>
                <a:sym typeface="Hanuman"/>
              </a:rPr>
              <a:t>Conceptual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58780" y="5330681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ea typeface="Hanuman"/>
                <a:cs typeface="Hanuman"/>
                <a:sym typeface="Hanuman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07638" y="4727887"/>
            <a:ext cx="6204219" cy="602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ea typeface="Hanuman"/>
                <a:cs typeface="Hanuman"/>
                <a:sym typeface="Hanuman"/>
              </a:rPr>
              <a:t>Data Preparation &amp; Description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07638" y="5967764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ea typeface="Hanuman Bold"/>
                <a:cs typeface="Hanuman Bold"/>
                <a:sym typeface="Hanuman Bold"/>
              </a:rPr>
              <a:t>Results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881645" y="2762857"/>
            <a:ext cx="663305" cy="512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7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10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21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23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37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47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55</a:t>
            </a:r>
          </a:p>
          <a:p>
            <a:pPr algn="ctr">
              <a:lnSpc>
                <a:spcPts val="5040"/>
              </a:lnSpc>
            </a:pPr>
            <a:r>
              <a:rPr lang="en-US" sz="3200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60</a:t>
            </a:r>
          </a:p>
        </p:txBody>
      </p:sp>
      <p:sp>
        <p:nvSpPr>
          <p:cNvPr id="21" name="AutoShape 21"/>
          <p:cNvSpPr/>
          <p:nvPr/>
        </p:nvSpPr>
        <p:spPr>
          <a:xfrm flipH="1" flipV="1">
            <a:off x="10971099" y="2622837"/>
            <a:ext cx="77873" cy="5117235"/>
          </a:xfrm>
          <a:prstGeom prst="line">
            <a:avLst/>
          </a:prstGeom>
          <a:ln w="19050" cap="flat">
            <a:solidFill>
              <a:srgbClr val="01857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nl-NL"/>
          </a:p>
        </p:txBody>
      </p:sp>
      <p:sp>
        <p:nvSpPr>
          <p:cNvPr id="22" name="Freeform 7"/>
          <p:cNvSpPr/>
          <p:nvPr/>
        </p:nvSpPr>
        <p:spPr>
          <a:xfrm>
            <a:off x="13563600" y="571500"/>
            <a:ext cx="4429125" cy="1038746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2FFE04F1-52ED-F324-4D8A-6E0CF98922C8}"/>
              </a:ext>
            </a:extLst>
          </p:cNvPr>
          <p:cNvSpPr txBox="1"/>
          <p:nvPr/>
        </p:nvSpPr>
        <p:spPr>
          <a:xfrm>
            <a:off x="2537079" y="3410802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ea typeface="Hanuman"/>
                <a:cs typeface="Hanuman"/>
                <a:sym typeface="Hanuman"/>
              </a:rPr>
              <a:t>Literature Review</a:t>
            </a:r>
          </a:p>
        </p:txBody>
      </p:sp>
      <p:sp>
        <p:nvSpPr>
          <p:cNvPr id="25" name="TextBox 11">
            <a:extLst>
              <a:ext uri="{FF2B5EF4-FFF2-40B4-BE49-F238E27FC236}">
                <a16:creationId xmlns:a16="http://schemas.microsoft.com/office/drawing/2014/main" id="{24763149-8144-6B18-0001-343909866554}"/>
              </a:ext>
            </a:extLst>
          </p:cNvPr>
          <p:cNvSpPr txBox="1"/>
          <p:nvPr/>
        </p:nvSpPr>
        <p:spPr>
          <a:xfrm>
            <a:off x="2424163" y="6540078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ea typeface="Hanuman Bold"/>
                <a:cs typeface="Hanuman Bold"/>
                <a:sym typeface="Hanuman Bold"/>
              </a:rPr>
              <a:t>Discussion</a:t>
            </a: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53BFAE5A-B146-2BD3-8FAB-9611DD9B708F}"/>
              </a:ext>
            </a:extLst>
          </p:cNvPr>
          <p:cNvSpPr txBox="1"/>
          <p:nvPr/>
        </p:nvSpPr>
        <p:spPr>
          <a:xfrm>
            <a:off x="2424163" y="7137279"/>
            <a:ext cx="5588000" cy="602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+mj-lt"/>
                <a:ea typeface="Hanuman Bold"/>
                <a:cs typeface="Hanuman Bold"/>
                <a:sym typeface="Hanuman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0921" y="162255"/>
            <a:ext cx="5476252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Introduction </a:t>
            </a:r>
            <a:endParaRPr lang="en-US" sz="6600" b="1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" y="2143596"/>
            <a:ext cx="16015879" cy="6421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Mix of Art, Business, Strategy &amp; Unpredictability of movie industry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some movies  are hits and some flops?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A small percentage of movies 20%, generates 80% of revenue (Pareto Principle), (De 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Vany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, 2004)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in Prediction </a:t>
            </a: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Key factors like budgets, star actors, reviews, time of release, are important but do not guarantee success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these factors interact during holiday vs non holiday seasons?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This process helps in understanding:</a:t>
            </a: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  </a:t>
            </a:r>
            <a:r>
              <a:rPr lang="en-US" sz="2400" dirty="0">
                <a:latin typeface="+mj-lt"/>
                <a:ea typeface="DM Sans Bold"/>
                <a:cs typeface="DM Sans Bold"/>
                <a:sym typeface="Wingdings" panose="05000000000000000000" pitchFamily="2" charset="2"/>
              </a:rPr>
              <a:t>How turning Raw data  Useful insights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How different factors work together ?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/>
          <p:cNvSpPr/>
          <p:nvPr/>
        </p:nvSpPr>
        <p:spPr>
          <a:xfrm>
            <a:off x="13716000" y="542315"/>
            <a:ext cx="4281079" cy="1179908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C33B6-DD93-B482-DF4B-DD2418A06B12}"/>
              </a:ext>
            </a:extLst>
          </p:cNvPr>
          <p:cNvSpPr txBox="1"/>
          <p:nvPr/>
        </p:nvSpPr>
        <p:spPr>
          <a:xfrm>
            <a:off x="304800" y="1061711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Motivation – Why study this topic?</a:t>
            </a:r>
            <a:endParaRPr lang="nl-NL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DD9A6-2AB1-61A4-E373-5BB5D953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031" y="4225967"/>
            <a:ext cx="6350769" cy="4374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E4FF0-C57C-68A9-AEC0-3C84E57A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D3BDBEA-7CB1-AEBC-8EA8-AA79EF34D8FE}"/>
              </a:ext>
            </a:extLst>
          </p:cNvPr>
          <p:cNvSpPr txBox="1"/>
          <p:nvPr/>
        </p:nvSpPr>
        <p:spPr>
          <a:xfrm>
            <a:off x="290921" y="162255"/>
            <a:ext cx="5476252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Introduction</a:t>
            </a:r>
            <a:endParaRPr lang="en-US" sz="6600" b="1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E547547-5745-F18A-72A2-8199A4E8A352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1ACB433-1BAE-0764-2341-40E4D09CE210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1E22085-BD46-F8E1-A031-B901D2925D8F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1A275B8-946F-A658-5D50-086E26688142}"/>
              </a:ext>
            </a:extLst>
          </p:cNvPr>
          <p:cNvSpPr txBox="1"/>
          <p:nvPr/>
        </p:nvSpPr>
        <p:spPr>
          <a:xfrm>
            <a:off x="240121" y="1839241"/>
            <a:ext cx="16941800" cy="272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BDEC57E-164F-8CA6-A10B-C418912BB444}"/>
              </a:ext>
            </a:extLst>
          </p:cNvPr>
          <p:cNvSpPr/>
          <p:nvPr/>
        </p:nvSpPr>
        <p:spPr>
          <a:xfrm>
            <a:off x="13639800" y="571500"/>
            <a:ext cx="4352925" cy="832726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62246-3F6C-E15C-0C42-0605416936D6}"/>
              </a:ext>
            </a:extLst>
          </p:cNvPr>
          <p:cNvSpPr txBox="1"/>
          <p:nvPr/>
        </p:nvSpPr>
        <p:spPr>
          <a:xfrm>
            <a:off x="304800" y="1061711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Relevance of the Topic &amp; Research Objectives</a:t>
            </a:r>
            <a:endParaRPr lang="nl-NL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85F97A9-7280-6B06-DEE8-EBBFBF806AFD}"/>
              </a:ext>
            </a:extLst>
          </p:cNvPr>
          <p:cNvSpPr txBox="1"/>
          <p:nvPr/>
        </p:nvSpPr>
        <p:spPr>
          <a:xfrm>
            <a:off x="0" y="1868874"/>
            <a:ext cx="17992725" cy="7344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44175-1C85-D18E-76B3-F120943D7954}"/>
              </a:ext>
            </a:extLst>
          </p:cNvPr>
          <p:cNvSpPr txBox="1"/>
          <p:nvPr/>
        </p:nvSpPr>
        <p:spPr>
          <a:xfrm>
            <a:off x="457200" y="2143596"/>
            <a:ext cx="17221200" cy="10114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Relevance of the Topic: 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Timing is critical for movie success. Holiday periods attract larger audiences &amp; revenue (</a:t>
            </a:r>
            <a:r>
              <a:rPr lang="en-US" sz="2400" dirty="0" err="1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Pangarker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 et al., 2013).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 Post-release factors,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play a critical role in success, often overlooked in pre-release predictions (De </a:t>
            </a:r>
            <a:r>
              <a:rPr lang="en-US" sz="2400" dirty="0" err="1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Vany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, 2004)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Post-release &amp; pre-release dynamics combined with competition during holiday periods, makes studying seasonality even more important.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DM Sans Bold"/>
                <a:cs typeface="DM Sans Bold"/>
                <a:sym typeface="DM Sans Bold"/>
              </a:rPr>
              <a:t>Globalization &amp; Technological advancements reshaped box office performance ( making it more complex</a:t>
            </a: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)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Research Gap: 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Papers like ( </a:t>
            </a:r>
            <a:r>
              <a:rPr lang="en-US" sz="2400" dirty="0" err="1">
                <a:ea typeface="DM Sans Bold"/>
                <a:cs typeface="DM Sans Bold"/>
                <a:sym typeface="DM Sans Bold"/>
              </a:rPr>
              <a:t>Pangarker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 et al.,2013, </a:t>
            </a:r>
            <a:r>
              <a:rPr lang="en-US" sz="2400" dirty="0" err="1">
                <a:ea typeface="DM Sans Bold"/>
                <a:cs typeface="DM Sans Bold"/>
                <a:sym typeface="DM Sans Bold"/>
              </a:rPr>
              <a:t>Mirrlees</a:t>
            </a:r>
            <a:r>
              <a:rPr lang="en-US" sz="2400" dirty="0">
                <a:ea typeface="DM Sans Bold"/>
                <a:cs typeface="DM Sans Bold"/>
                <a:sym typeface="DM Sans Bold"/>
              </a:rPr>
              <a:t>, T. et al., 2013) &amp; (Scott, 2019)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 do not explore how does seasonality ( holiday vs non-holiday) interact with reviews, budgets &amp; star actors to influence revenue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They focus more on </a:t>
            </a: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individual factors </a:t>
            </a: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but not on these moderating effects of seasonality across those factors, genres and sequels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Research Objective: RQ: </a:t>
            </a: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“How do key factors such as budget, star actors, consumer and professional reviews interact with seasonality ( holiday vs non – holiday periods) to influence box office performance across specific genres? “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/>
              <a:t>This will help</a:t>
            </a:r>
            <a:r>
              <a:rPr lang="en-US" sz="2400" b="1" dirty="0"/>
              <a:t> to optimized  release strategies of movies </a:t>
            </a:r>
            <a:r>
              <a:rPr lang="en-US" sz="2400" dirty="0"/>
              <a:t>and improve overall </a:t>
            </a:r>
            <a:r>
              <a:rPr lang="en-US" sz="2400" b="1" dirty="0"/>
              <a:t>performance</a:t>
            </a:r>
            <a:r>
              <a:rPr lang="en-US" sz="2400" dirty="0"/>
              <a:t>."</a:t>
            </a: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1941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9199E-C0CB-807D-F4E0-003C195D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24DEC0-BB98-2245-7220-5DE608FBB4E6}"/>
              </a:ext>
            </a:extLst>
          </p:cNvPr>
          <p:cNvSpPr txBox="1"/>
          <p:nvPr/>
        </p:nvSpPr>
        <p:spPr>
          <a:xfrm>
            <a:off x="290921" y="162255"/>
            <a:ext cx="5476252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Literature Review</a:t>
            </a:r>
            <a:endParaRPr lang="en-US" sz="6600" b="1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1301B90-FC94-3CC2-E42E-E4F0EBA5A258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A81FA3-D688-88B2-2196-EC0502F0E8CF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F1F1123-4EE7-71C2-C436-C46589623EB8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AB2A9CB-4D08-E6CB-1B01-137B01D17797}"/>
              </a:ext>
            </a:extLst>
          </p:cNvPr>
          <p:cNvSpPr txBox="1"/>
          <p:nvPr/>
        </p:nvSpPr>
        <p:spPr>
          <a:xfrm>
            <a:off x="240121" y="1839241"/>
            <a:ext cx="16941800" cy="272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F5B448CF-D663-1392-AFB8-8EDD279E5B0F}"/>
              </a:ext>
            </a:extLst>
          </p:cNvPr>
          <p:cNvSpPr/>
          <p:nvPr/>
        </p:nvSpPr>
        <p:spPr>
          <a:xfrm>
            <a:off x="13716000" y="571500"/>
            <a:ext cx="4276725" cy="1038746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F3B9A-96E6-13A2-E935-B2D9E6311465}"/>
              </a:ext>
            </a:extLst>
          </p:cNvPr>
          <p:cNvSpPr txBox="1"/>
          <p:nvPr/>
        </p:nvSpPr>
        <p:spPr>
          <a:xfrm>
            <a:off x="304800" y="1061711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Key Findings from Literature &amp; Hypothesis</a:t>
            </a:r>
            <a:endParaRPr lang="nl-NL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76D4004-8CEA-997E-B9EF-684B54A9C629}"/>
              </a:ext>
            </a:extLst>
          </p:cNvPr>
          <p:cNvSpPr txBox="1"/>
          <p:nvPr/>
        </p:nvSpPr>
        <p:spPr>
          <a:xfrm>
            <a:off x="0" y="1868874"/>
            <a:ext cx="17992725" cy="7344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793B5-91DC-90F6-2A9D-43328A9DF23C}"/>
              </a:ext>
            </a:extLst>
          </p:cNvPr>
          <p:cNvSpPr txBox="1"/>
          <p:nvPr/>
        </p:nvSpPr>
        <p:spPr>
          <a:xfrm>
            <a:off x="447735" y="1868874"/>
            <a:ext cx="17097254" cy="10576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/>
              <a:t>Complexity of Movie Success</a:t>
            </a:r>
            <a:endParaRPr lang="en-US" sz="2400" dirty="0"/>
          </a:p>
          <a:p>
            <a:r>
              <a:rPr lang="en-US" sz="2400" dirty="0"/>
              <a:t>-"The movie industry is dynamic, influenced by both commercial (box office revenue) and critical (reviews and awards) factors, making predictions complex.“</a:t>
            </a:r>
          </a:p>
          <a:p>
            <a:r>
              <a:rPr lang="en-US" sz="2400" dirty="0"/>
              <a:t>-Balancing these factors reflects artistic and popular appeal (Gao et al., 2019).“, While some movies excel commercially, generating significant revenue, others achieve critical acclaim.</a:t>
            </a:r>
          </a:p>
          <a:p>
            <a:endParaRPr lang="en-US" sz="2400" dirty="0"/>
          </a:p>
          <a:p>
            <a:r>
              <a:rPr lang="en-US" sz="2400" b="1" dirty="0"/>
              <a:t>Hypothesis 1:</a:t>
            </a:r>
            <a:r>
              <a:rPr lang="en-US" sz="2400" dirty="0"/>
              <a:t>"</a:t>
            </a:r>
            <a:r>
              <a:rPr lang="en-US" sz="2400" b="1" dirty="0"/>
              <a:t>Consumer reviews </a:t>
            </a:r>
            <a:r>
              <a:rPr lang="en-US" sz="2400" dirty="0"/>
              <a:t>positively impact box office performance, with stronger effects during holiday periods (Li et al., 2018, </a:t>
            </a:r>
            <a:r>
              <a:rPr lang="en-US" sz="2400" dirty="0" err="1"/>
              <a:t>Pangarker</a:t>
            </a:r>
            <a:r>
              <a:rPr lang="en-US" sz="2400" dirty="0"/>
              <a:t> et al., 2013).“</a:t>
            </a:r>
          </a:p>
          <a:p>
            <a:r>
              <a:rPr lang="en-US" sz="2400" b="1" dirty="0"/>
              <a:t>Hypothesis 2</a:t>
            </a:r>
            <a:r>
              <a:rPr lang="en-US" sz="2400" dirty="0"/>
              <a:t>: “</a:t>
            </a:r>
            <a:r>
              <a:rPr lang="en-US" sz="2400" b="1" dirty="0"/>
              <a:t>Professional reviews </a:t>
            </a:r>
            <a:r>
              <a:rPr lang="en-US" sz="2400" dirty="0"/>
              <a:t>have a positive impact on box office performance, and this is stronger during the holiday season compared to non-holiday season. (</a:t>
            </a:r>
            <a:r>
              <a:rPr lang="nl-NL" sz="2400" dirty="0"/>
              <a:t>(Basuroy et al., 2003,  Reinstein et al., 2005)”</a:t>
            </a:r>
          </a:p>
          <a:p>
            <a:r>
              <a:rPr lang="en-US" sz="2400" b="1" dirty="0"/>
              <a:t>Hypothesis 3: “Budget </a:t>
            </a:r>
            <a:r>
              <a:rPr lang="en-US" sz="2400" dirty="0"/>
              <a:t>has a significant positive impact on box office performance, with stronger effects during the holiday season compared to non-holiday season”. </a:t>
            </a:r>
            <a:r>
              <a:rPr lang="nl-NL" sz="2400" dirty="0"/>
              <a:t>(Scott, 2019)</a:t>
            </a:r>
          </a:p>
          <a:p>
            <a:r>
              <a:rPr lang="en-US" sz="2400" b="1" dirty="0"/>
              <a:t>Hypothesis 4: “</a:t>
            </a:r>
            <a:r>
              <a:rPr lang="en-US" sz="2400" dirty="0"/>
              <a:t>The presence of </a:t>
            </a:r>
            <a:r>
              <a:rPr lang="en-US" sz="2400" b="1" dirty="0"/>
              <a:t>star actors </a:t>
            </a:r>
            <a:r>
              <a:rPr lang="en-US" sz="2400" dirty="0"/>
              <a:t>positively impacts box office performance, with stronger effects during the holiday season compared to the non-holiday season.” </a:t>
            </a:r>
            <a:r>
              <a:rPr lang="da-DK" sz="2400" dirty="0"/>
              <a:t>(Gunter, 2018,Nelson et al., 2012)</a:t>
            </a:r>
          </a:p>
          <a:p>
            <a:endParaRPr lang="da-DK" sz="2400" dirty="0"/>
          </a:p>
          <a:p>
            <a:endParaRPr lang="nl-NL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510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A32DB-DE93-7C30-5597-418569C1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310F1B-6824-4207-26DC-9C4638F247F1}"/>
              </a:ext>
            </a:extLst>
          </p:cNvPr>
          <p:cNvSpPr txBox="1"/>
          <p:nvPr/>
        </p:nvSpPr>
        <p:spPr>
          <a:xfrm>
            <a:off x="290921" y="162255"/>
            <a:ext cx="5476252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Conceptual Model</a:t>
            </a:r>
          </a:p>
          <a:p>
            <a:pPr algn="l">
              <a:lnSpc>
                <a:spcPts val="8000"/>
              </a:lnSpc>
            </a:pPr>
            <a:endParaRPr lang="en-US" sz="66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73DD787-6679-2D69-5157-D156A33C3C5C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44C94AD-0877-4089-9B9E-93D608884B3F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63C4768-D907-4CAB-6028-CCDF1E3B86F8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4337E962-498E-C7C7-A2EB-7602568CC4B9}"/>
              </a:ext>
            </a:extLst>
          </p:cNvPr>
          <p:cNvSpPr txBox="1"/>
          <p:nvPr/>
        </p:nvSpPr>
        <p:spPr>
          <a:xfrm>
            <a:off x="240121" y="1839241"/>
            <a:ext cx="16941800" cy="272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7714185B-CF7A-A9F1-0627-1A839CD4C72C}"/>
              </a:ext>
            </a:extLst>
          </p:cNvPr>
          <p:cNvSpPr/>
          <p:nvPr/>
        </p:nvSpPr>
        <p:spPr>
          <a:xfrm>
            <a:off x="13563600" y="571500"/>
            <a:ext cx="4429125" cy="990600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DFAA4F0D-16A1-656E-E089-16CF2E460F0D}"/>
              </a:ext>
            </a:extLst>
          </p:cNvPr>
          <p:cNvSpPr txBox="1"/>
          <p:nvPr/>
        </p:nvSpPr>
        <p:spPr>
          <a:xfrm>
            <a:off x="0" y="1868874"/>
            <a:ext cx="17992725" cy="7344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18662-158D-2701-8C58-06A67EC23B60}"/>
              </a:ext>
            </a:extLst>
          </p:cNvPr>
          <p:cNvSpPr txBox="1"/>
          <p:nvPr/>
        </p:nvSpPr>
        <p:spPr>
          <a:xfrm>
            <a:off x="11525326" y="2353520"/>
            <a:ext cx="6532077" cy="9191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Genres &amp; Sequels </a:t>
            </a: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 control variables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Moderator </a:t>
            </a:r>
            <a:r>
              <a:rPr lang="en-US" sz="2400" dirty="0"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 Holiday 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000" dirty="0">
                <a:ea typeface="DM Sans Bold"/>
                <a:cs typeface="DM Sans Bold"/>
                <a:sym typeface="DM Sans Bold"/>
              </a:rPr>
              <a:t>Genres are control variables because some genres naturally do better than others, and sequels are included because they usually have a loyal audience."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These are included to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isolate better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and understand the 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specific impact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of the main variables on a movie’s box office performance. 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000" b="1" dirty="0">
                <a:ea typeface="DM Sans Bold"/>
                <a:cs typeface="DM Sans Bold"/>
                <a:sym typeface="DM Sans Bold"/>
              </a:rPr>
              <a:t>holiday periods </a:t>
            </a:r>
            <a:r>
              <a:rPr lang="en-US" sz="2000" dirty="0">
                <a:ea typeface="DM Sans Bold"/>
                <a:cs typeface="DM Sans Bold"/>
                <a:sym typeface="DM Sans Bold"/>
              </a:rPr>
              <a:t>bring larger audiences and increased competition</a:t>
            </a:r>
            <a:r>
              <a:rPr lang="en-US" sz="2000" dirty="0">
                <a:ea typeface="DM Sans Bold"/>
                <a:cs typeface="DM Sans Bold"/>
                <a:sym typeface="Wingdings" panose="05000000000000000000" pitchFamily="2" charset="2"/>
              </a:rPr>
              <a:t> e</a:t>
            </a:r>
            <a:r>
              <a:rPr lang="en-US" sz="2000" dirty="0"/>
              <a:t>xplores how timing affects the relationship between key factors on box office </a:t>
            </a:r>
            <a:r>
              <a:rPr lang="en-US" sz="2000" dirty="0" err="1"/>
              <a:t>performace</a:t>
            </a:r>
            <a:endParaRPr lang="en-US" sz="2000" dirty="0"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000000"/>
              </a:solidFill>
              <a:latin typeface="+mj-lt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7" name="Picture 6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61E40429-BDF0-5AC8-729A-9C61E36AA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19300"/>
            <a:ext cx="10972800" cy="6428459"/>
          </a:xfrm>
          <a:prstGeom prst="rect">
            <a:avLst/>
          </a:prstGeom>
          <a:ln w="9000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770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1D33E-A52C-3433-811C-38815019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2499F81-41AF-DC80-7587-73A89BF576A1}"/>
              </a:ext>
            </a:extLst>
          </p:cNvPr>
          <p:cNvSpPr txBox="1"/>
          <p:nvPr/>
        </p:nvSpPr>
        <p:spPr>
          <a:xfrm>
            <a:off x="290921" y="162255"/>
            <a:ext cx="5476252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Data Preparation</a:t>
            </a:r>
          </a:p>
          <a:p>
            <a:pPr algn="l">
              <a:lnSpc>
                <a:spcPts val="8000"/>
              </a:lnSpc>
            </a:pPr>
            <a:endParaRPr lang="en-US" sz="66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A69ACCB-D8AC-EED5-1CAB-6479EB93BD2A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409615-D9B9-3EA5-DBD8-36BD231510AA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FBE3586-FB7E-3563-61BC-537A2C2A65DB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FC95DD4-8FF9-E8DD-E7BD-83ABEE9CD869}"/>
              </a:ext>
            </a:extLst>
          </p:cNvPr>
          <p:cNvSpPr txBox="1"/>
          <p:nvPr/>
        </p:nvSpPr>
        <p:spPr>
          <a:xfrm>
            <a:off x="152400" y="1645088"/>
            <a:ext cx="16941800" cy="272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02BB9ADB-856C-ACD7-2449-6FBA6AC7C232}"/>
              </a:ext>
            </a:extLst>
          </p:cNvPr>
          <p:cNvSpPr/>
          <p:nvPr/>
        </p:nvSpPr>
        <p:spPr>
          <a:xfrm>
            <a:off x="13791317" y="324842"/>
            <a:ext cx="4239629" cy="1072287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D0C42594-806F-C9FC-C199-A911CE9AC8E2}"/>
              </a:ext>
            </a:extLst>
          </p:cNvPr>
          <p:cNvSpPr txBox="1"/>
          <p:nvPr/>
        </p:nvSpPr>
        <p:spPr>
          <a:xfrm>
            <a:off x="-95519" y="1471244"/>
            <a:ext cx="17992725" cy="7344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84490-241F-AA65-C1EE-BA4565D50656}"/>
              </a:ext>
            </a:extLst>
          </p:cNvPr>
          <p:cNvSpPr txBox="1"/>
          <p:nvPr/>
        </p:nvSpPr>
        <p:spPr>
          <a:xfrm>
            <a:off x="496627" y="1318319"/>
            <a:ext cx="11911229" cy="4112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C54F4-9A7F-7A58-94AA-B69CC64D4195}"/>
              </a:ext>
            </a:extLst>
          </p:cNvPr>
          <p:cNvSpPr txBox="1"/>
          <p:nvPr/>
        </p:nvSpPr>
        <p:spPr>
          <a:xfrm>
            <a:off x="365394" y="1451830"/>
            <a:ext cx="14950806" cy="11961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sources </a:t>
            </a: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IMDB &amp; Rotten Tomatoes ( sources via Kaggle)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 verified for accuracy through web scraping 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Data Integration</a:t>
            </a:r>
            <a:r>
              <a:rPr lang="en-US" sz="24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Wingdings" panose="05000000000000000000" pitchFamily="2" charset="2"/>
              </a:rPr>
              <a:t>: 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Merged datasets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using movie titles &amp; release dates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Final dataset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: 745 movies (2000-2023)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Excluded movies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from Asia &amp; genres: biography, western</a:t>
            </a: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Created dummy variables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:(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7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Genres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 with most </a:t>
            </a:r>
            <a:r>
              <a:rPr lang="en-US" sz="2400" dirty="0" err="1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populars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 being thriller, drama, comedy),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Star Actors 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(150 top actors: 228 movies featured at least one star actor), </a:t>
            </a:r>
            <a:r>
              <a:rPr lang="en-US" sz="2400" b="1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Sequels</a:t>
            </a:r>
            <a:r>
              <a:rPr lang="en-US" sz="2400" dirty="0">
                <a:solidFill>
                  <a:srgbClr val="00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 ( 89 movies marked as sequels)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solidFill>
                  <a:srgbClr val="FF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Missing values: 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-Professional reviews: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61 missing values (8%), using MICE ( under assumption of MAR)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-Revenue: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5 missing values (0.67%), using Median Values &lt;Mean ( to handle highly skewed data)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-Consumer Reviews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: 1 missing value, replaced by the mean 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solidFill>
                  <a:srgbClr val="FF0000"/>
                </a:solidFill>
                <a:ea typeface="DM Sans Bold"/>
                <a:cs typeface="DM Sans Bold"/>
                <a:sym typeface="Wingdings" panose="05000000000000000000" pitchFamily="2" charset="2"/>
              </a:rPr>
              <a:t>Outliers: Detected using IQR &amp; Z – score Methods: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-Revenue: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25 outliers retained for insights into blockbusters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-Budget: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10 outliers retained to assess high – budget impact</a:t>
            </a:r>
          </a:p>
          <a:p>
            <a:pPr algn="just">
              <a:lnSpc>
                <a:spcPts val="3640"/>
              </a:lnSpc>
            </a:pPr>
            <a:r>
              <a:rPr lang="en-US" sz="2400" b="1" dirty="0">
                <a:ea typeface="DM Sans Bold"/>
                <a:cs typeface="DM Sans Bold"/>
                <a:sym typeface="Wingdings" panose="05000000000000000000" pitchFamily="2" charset="2"/>
              </a:rPr>
              <a:t>-Consumer Reviews: </a:t>
            </a:r>
            <a:r>
              <a:rPr lang="en-US" sz="2400" dirty="0">
                <a:ea typeface="DM Sans Bold"/>
                <a:cs typeface="DM Sans Bold"/>
                <a:sym typeface="Wingdings" panose="05000000000000000000" pitchFamily="2" charset="2"/>
              </a:rPr>
              <a:t>7 outliers retained to capture variability</a:t>
            </a:r>
          </a:p>
          <a:p>
            <a:pPr algn="just">
              <a:lnSpc>
                <a:spcPts val="3640"/>
              </a:lnSpc>
            </a:pPr>
            <a:endParaRPr lang="en-US" sz="2400" b="1" dirty="0">
              <a:solidFill>
                <a:srgbClr val="FF0000"/>
              </a:solidFill>
              <a:ea typeface="DM Sans Bold"/>
              <a:cs typeface="DM Sans Bold"/>
              <a:sym typeface="Wingdings" panose="05000000000000000000" pitchFamily="2" charset="2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solidFill>
                <a:srgbClr val="000000"/>
              </a:solidFill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j-lt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2" name="Picture 11" descr="A graph of a box office revenue&#10;&#10;Description automatically generated">
            <a:extLst>
              <a:ext uri="{FF2B5EF4-FFF2-40B4-BE49-F238E27FC236}">
                <a16:creationId xmlns:a16="http://schemas.microsoft.com/office/drawing/2014/main" id="{1932503A-8DE0-F5A6-9906-92E338898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856" y="2033370"/>
            <a:ext cx="3994704" cy="2112097"/>
          </a:xfrm>
          <a:prstGeom prst="rect">
            <a:avLst/>
          </a:prstGeom>
        </p:spPr>
      </p:pic>
      <p:pic>
        <p:nvPicPr>
          <p:cNvPr id="13" name="Picture 12" descr="A graph of a distribution of revenue&#10;&#10;Description automatically generated">
            <a:extLst>
              <a:ext uri="{FF2B5EF4-FFF2-40B4-BE49-F238E27FC236}">
                <a16:creationId xmlns:a16="http://schemas.microsoft.com/office/drawing/2014/main" id="{8EC0C4F7-D6DC-763B-BF6B-64A64CB839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4914900"/>
            <a:ext cx="4168227" cy="26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60286-2451-87C5-747E-23DF9EC7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3552A0A-2A3D-193C-BE64-2C2ACB1BDC8F}"/>
              </a:ext>
            </a:extLst>
          </p:cNvPr>
          <p:cNvSpPr txBox="1"/>
          <p:nvPr/>
        </p:nvSpPr>
        <p:spPr>
          <a:xfrm>
            <a:off x="290921" y="162255"/>
            <a:ext cx="5476252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Data Description</a:t>
            </a:r>
          </a:p>
          <a:p>
            <a:pPr algn="l">
              <a:lnSpc>
                <a:spcPts val="8000"/>
              </a:lnSpc>
            </a:pPr>
            <a:endParaRPr lang="en-US" sz="6600" dirty="0">
              <a:solidFill>
                <a:srgbClr val="FF0000"/>
              </a:solidFill>
              <a:latin typeface="Hanuman"/>
              <a:ea typeface="Hanuman"/>
              <a:cs typeface="Hanuman"/>
              <a:sym typeface="Hanuman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CDEAC53-C112-299F-095E-1F626330F6A2}"/>
              </a:ext>
            </a:extLst>
          </p:cNvPr>
          <p:cNvGrpSpPr/>
          <p:nvPr/>
        </p:nvGrpSpPr>
        <p:grpSpPr>
          <a:xfrm>
            <a:off x="0" y="9714198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30364B-2D5D-D5BA-B44D-F40641266D28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51C6648-B827-EFFB-31EE-DBB4A010238F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016181A-1B53-14A8-5835-7F1F9C37619E}"/>
              </a:ext>
            </a:extLst>
          </p:cNvPr>
          <p:cNvSpPr txBox="1"/>
          <p:nvPr/>
        </p:nvSpPr>
        <p:spPr>
          <a:xfrm>
            <a:off x="240121" y="1839241"/>
            <a:ext cx="16941800" cy="2727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B899141-CA05-AA45-8E32-A82729EA20AD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CBF8EA5-5A2E-A293-4E55-60E11CF5D734}"/>
              </a:ext>
            </a:extLst>
          </p:cNvPr>
          <p:cNvSpPr txBox="1"/>
          <p:nvPr/>
        </p:nvSpPr>
        <p:spPr>
          <a:xfrm>
            <a:off x="0" y="1868874"/>
            <a:ext cx="17992725" cy="7344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r>
              <a:rPr lang="en-US" sz="20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42836-B1F7-125E-0919-E2CB94124669}"/>
              </a:ext>
            </a:extLst>
          </p:cNvPr>
          <p:cNvSpPr txBox="1"/>
          <p:nvPr/>
        </p:nvSpPr>
        <p:spPr>
          <a:xfrm>
            <a:off x="600220" y="1827901"/>
            <a:ext cx="6532077" cy="4112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endParaRPr lang="en-US" sz="2400" dirty="0">
              <a:solidFill>
                <a:srgbClr val="000000"/>
              </a:solidFill>
              <a:latin typeface="+mj-lt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400" dirty="0">
              <a:latin typeface="DM Sans Bold"/>
              <a:ea typeface="DM Sans Bold"/>
              <a:cs typeface="DM Sans Bold"/>
              <a:sym typeface="Wingdings" panose="05000000000000000000" pitchFamily="2" charset="2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400" dirty="0">
              <a:solidFill>
                <a:srgbClr val="FF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342900" indent="-342900" algn="just">
              <a:lnSpc>
                <a:spcPts val="3640"/>
              </a:lnSpc>
              <a:buFontTx/>
              <a:buChar char="-"/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3640"/>
              </a:lnSpc>
            </a:pPr>
            <a:endParaRPr lang="en-US" sz="20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9B0302-06B5-97B6-A890-B70A41761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71005"/>
              </p:ext>
            </p:extLst>
          </p:nvPr>
        </p:nvGraphicFramePr>
        <p:xfrm>
          <a:off x="10518396" y="1966686"/>
          <a:ext cx="7293569" cy="6781494"/>
        </p:xfrm>
        <a:graphic>
          <a:graphicData uri="http://schemas.openxmlformats.org/drawingml/2006/table">
            <a:tbl>
              <a:tblPr firstRow="1" firstCol="1" bandRow="1"/>
              <a:tblGrid>
                <a:gridCol w="936580">
                  <a:extLst>
                    <a:ext uri="{9D8B030D-6E8A-4147-A177-3AD203B41FA5}">
                      <a16:colId xmlns:a16="http://schemas.microsoft.com/office/drawing/2014/main" val="1033024176"/>
                    </a:ext>
                  </a:extLst>
                </a:gridCol>
                <a:gridCol w="2576967">
                  <a:extLst>
                    <a:ext uri="{9D8B030D-6E8A-4147-A177-3AD203B41FA5}">
                      <a16:colId xmlns:a16="http://schemas.microsoft.com/office/drawing/2014/main" val="1654442816"/>
                    </a:ext>
                  </a:extLst>
                </a:gridCol>
                <a:gridCol w="443602">
                  <a:extLst>
                    <a:ext uri="{9D8B030D-6E8A-4147-A177-3AD203B41FA5}">
                      <a16:colId xmlns:a16="http://schemas.microsoft.com/office/drawing/2014/main" val="2450769046"/>
                    </a:ext>
                  </a:extLst>
                </a:gridCol>
                <a:gridCol w="842530">
                  <a:extLst>
                    <a:ext uri="{9D8B030D-6E8A-4147-A177-3AD203B41FA5}">
                      <a16:colId xmlns:a16="http://schemas.microsoft.com/office/drawing/2014/main" val="4324927"/>
                    </a:ext>
                  </a:extLst>
                </a:gridCol>
                <a:gridCol w="842530">
                  <a:extLst>
                    <a:ext uri="{9D8B030D-6E8A-4147-A177-3AD203B41FA5}">
                      <a16:colId xmlns:a16="http://schemas.microsoft.com/office/drawing/2014/main" val="194554864"/>
                    </a:ext>
                  </a:extLst>
                </a:gridCol>
                <a:gridCol w="741427">
                  <a:extLst>
                    <a:ext uri="{9D8B030D-6E8A-4147-A177-3AD203B41FA5}">
                      <a16:colId xmlns:a16="http://schemas.microsoft.com/office/drawing/2014/main" val="3396917494"/>
                    </a:ext>
                  </a:extLst>
                </a:gridCol>
                <a:gridCol w="909933">
                  <a:extLst>
                    <a:ext uri="{9D8B030D-6E8A-4147-A177-3AD203B41FA5}">
                      <a16:colId xmlns:a16="http://schemas.microsoft.com/office/drawing/2014/main" val="3261332116"/>
                    </a:ext>
                  </a:extLst>
                </a:gridCol>
              </a:tblGrid>
              <a:tr h="405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Description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Deviation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09001"/>
                  </a:ext>
                </a:extLst>
              </a:tr>
              <a:tr h="263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movie i</a:t>
                      </a: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17706"/>
                  </a:ext>
                </a:extLst>
              </a:tr>
              <a:tr h="405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Variable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755634"/>
                  </a:ext>
                </a:extLst>
              </a:tr>
              <a:tr h="310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Box office revenue for movie I in USD$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182,042,63</a:t>
                      </a: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nl-NL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247,492,045</a:t>
                      </a:r>
                      <a:endParaRPr lang="nl-NL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1,256,887,58</a:t>
                      </a: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301113"/>
                  </a:ext>
                </a:extLst>
              </a:tr>
              <a:tr h="405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Variables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713361"/>
                  </a:ext>
                </a:extLst>
              </a:tr>
              <a:tr h="4565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budget_x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Production budget of movie I (in USD)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56,253,180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59,110,483</a:t>
                      </a:r>
                      <a:endParaRPr lang="nl-NL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85,645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340,000,000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375455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tomato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professional review score (1-100), Rotten Tomatoes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44.9557047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25.9434232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995855"/>
                  </a:ext>
                </a:extLst>
              </a:tr>
              <a:tr h="1973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consumer reveiws (1-100) IMDB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60.88590604</a:t>
                      </a:r>
                      <a:endParaRPr lang="nl-NL" sz="2400" kern="100" dirty="0">
                        <a:effectLst/>
                        <a:highlight>
                          <a:srgbClr val="FFFF0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8.976170815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62827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star_actor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whether the movie I features a star actor (1 = Yes, 0 = No)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0.30738255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474024"/>
                  </a:ext>
                </a:extLst>
              </a:tr>
              <a:tr h="405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Moderator Variable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27281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Holiday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whether the movie I was released during a holiday season (1 = Yes, 0 = No)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0.413422819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19319"/>
                  </a:ext>
                </a:extLst>
              </a:tr>
              <a:tr h="4054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b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Control Variables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999419"/>
                  </a:ext>
                </a:extLst>
              </a:tr>
              <a:tr h="36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sequel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whether the movie I is a sequel (1 = Yes, 0 = No)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0.119463087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91267"/>
                  </a:ext>
                </a:extLst>
              </a:tr>
              <a:tr h="5452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Indicator for where the movie I belongs to the genres : (drama, comedy, sci-fi, adventure, thriller, action, horror)</a:t>
                      </a:r>
                      <a:endParaRPr lang="nl-NL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nl-NL" sz="12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</a:t>
                      </a:r>
                      <a:endParaRPr lang="nl-NL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nl-NL" sz="2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644334"/>
                  </a:ext>
                </a:extLst>
              </a:tr>
            </a:tbl>
          </a:graphicData>
        </a:graphic>
      </p:graphicFrame>
      <p:pic>
        <p:nvPicPr>
          <p:cNvPr id="11" name="Picture 10" descr="A graph with blue lines&#10;&#10;Description automatically generated">
            <a:extLst>
              <a:ext uri="{FF2B5EF4-FFF2-40B4-BE49-F238E27FC236}">
                <a16:creationId xmlns:a16="http://schemas.microsoft.com/office/drawing/2014/main" id="{CEFDF744-182D-55F6-0A36-60E768FD7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72" y="1003225"/>
            <a:ext cx="4553166" cy="2663305"/>
          </a:xfrm>
          <a:prstGeom prst="rect">
            <a:avLst/>
          </a:prstGeom>
        </p:spPr>
      </p:pic>
      <p:pic>
        <p:nvPicPr>
          <p:cNvPr id="12" name="Picture 11" descr="A graph with blue lines&#10;&#10;Description automatically generated">
            <a:extLst>
              <a:ext uri="{FF2B5EF4-FFF2-40B4-BE49-F238E27FC236}">
                <a16:creationId xmlns:a16="http://schemas.microsoft.com/office/drawing/2014/main" id="{62701C68-02B5-3FEE-DC80-6223D4AFC0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74" y="980985"/>
            <a:ext cx="4277226" cy="2862095"/>
          </a:xfrm>
          <a:prstGeom prst="rect">
            <a:avLst/>
          </a:prstGeom>
        </p:spPr>
      </p:pic>
      <p:pic>
        <p:nvPicPr>
          <p:cNvPr id="13" name="Picture 12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5FAFF423-AA73-F974-0FF1-E45CEA7B0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" y="3944379"/>
            <a:ext cx="4865279" cy="2903317"/>
          </a:xfrm>
          <a:prstGeom prst="rect">
            <a:avLst/>
          </a:prstGeom>
        </p:spPr>
      </p:pic>
      <p:pic>
        <p:nvPicPr>
          <p:cNvPr id="14" name="Picture 1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BF2CD7C8-7D01-8AC9-5010-9F03DA902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67" y="4013742"/>
            <a:ext cx="4922441" cy="2898654"/>
          </a:xfrm>
          <a:prstGeom prst="rect">
            <a:avLst/>
          </a:prstGeom>
        </p:spPr>
      </p:pic>
      <p:pic>
        <p:nvPicPr>
          <p:cNvPr id="15" name="Picture 14" descr="A graph with a blue and orange line&#10;&#10;Description automatically generated">
            <a:extLst>
              <a:ext uri="{FF2B5EF4-FFF2-40B4-BE49-F238E27FC236}">
                <a16:creationId xmlns:a16="http://schemas.microsoft.com/office/drawing/2014/main" id="{281C8B6B-0DBA-BD40-5AF7-8C2733CE6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1" y="7142708"/>
            <a:ext cx="4933446" cy="2348526"/>
          </a:xfrm>
          <a:prstGeom prst="rect">
            <a:avLst/>
          </a:prstGeom>
        </p:spPr>
      </p:pic>
      <p:pic>
        <p:nvPicPr>
          <p:cNvPr id="16" name="Picture 15" descr="A graph with orange lines&#10;&#10;Description automatically generated">
            <a:extLst>
              <a:ext uri="{FF2B5EF4-FFF2-40B4-BE49-F238E27FC236}">
                <a16:creationId xmlns:a16="http://schemas.microsoft.com/office/drawing/2014/main" id="{A21EC985-118A-CF1E-38A1-50DBE149E1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63" y="7070946"/>
            <a:ext cx="4834942" cy="23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1202E-33EC-FB99-FC58-9BDB3B14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1F89A60-F68B-50E3-5E64-E5031332807E}"/>
              </a:ext>
            </a:extLst>
          </p:cNvPr>
          <p:cNvSpPr txBox="1"/>
          <p:nvPr/>
        </p:nvSpPr>
        <p:spPr>
          <a:xfrm>
            <a:off x="295275" y="1570125"/>
            <a:ext cx="17383125" cy="9800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799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Specification: 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ea typeface="DM Sans Bold"/>
                <a:cs typeface="DM Sans Bold"/>
                <a:sym typeface="DM Sans Bold"/>
              </a:rPr>
              <a:t>Holiday Model</a:t>
            </a:r>
            <a:r>
              <a:rPr lang="en-US" sz="2799" b="1" dirty="0">
                <a:ea typeface="DM Sans Bold"/>
                <a:cs typeface="DM Sans Bold"/>
                <a:sym typeface="DM Sans Bold"/>
              </a:rPr>
              <a:t>: 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log_revenue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​log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star_actor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​(Holiday = 1)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sequel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drama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horrori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thrilleri+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sci-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800" i="1" kern="100" baseline="-25000" dirty="0">
              <a:solidFill>
                <a:srgbClr val="000000"/>
              </a:solidFill>
              <a:effectLst/>
              <a:latin typeface="DM Sans Bold"/>
              <a:ea typeface="Times New Roman" panose="02020603050405020304" pitchFamily="18" charset="0"/>
              <a:cs typeface="Times New Roman" panose="02020603050405020304" pitchFamily="18" charset="0"/>
              <a:sym typeface="DM Sans Bold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ea typeface="DM Sans Bold"/>
                <a:cs typeface="DM Sans Bold"/>
                <a:sym typeface="DM Sans Bold"/>
              </a:rPr>
              <a:t>Non-Holiday Model: 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log_revenue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​log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star_actor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​(Holiday = 0)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sequel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drama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horrori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thrilleri+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sci-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800" dirty="0">
              <a:latin typeface="DM Sans Bold"/>
              <a:ea typeface="DM Sans Bold"/>
              <a:cs typeface="DM Sans Bold"/>
              <a:sym typeface="DM Sans Bold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ea typeface="DM Sans Bold"/>
                <a:cs typeface="DM Sans Bold"/>
                <a:sym typeface="DM Sans Bold"/>
              </a:rPr>
              <a:t>Baseline Model:</a:t>
            </a:r>
            <a:r>
              <a:rPr lang="en-US" sz="2400" b="1" dirty="0">
                <a:ea typeface="DM Sans Bold"/>
                <a:cs typeface="DM Sans Bold"/>
                <a:sym typeface="DM Sans Bold"/>
              </a:rPr>
              <a:t> 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log_revenue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​log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star_actor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sequel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drama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horrori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thrilleri+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sci-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​,</a:t>
            </a:r>
          </a:p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ea typeface="DM Sans Bold"/>
                <a:cs typeface="DM Sans Bold"/>
                <a:sym typeface="DM Sans Bold"/>
              </a:rPr>
              <a:t>Combined Model: 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log_revenue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​log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3​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tomato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star_actor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​((Holiday =1) *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log_budget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((Holiday=1) * scores)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((Holiday=1)) * tomato)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((Holiday=1) *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star_actor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sequel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comedy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drama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horrori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en-GB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thrilleri+ </a:t>
            </a:r>
            <a:r>
              <a:rPr lang="el-GR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sci-</a:t>
            </a:r>
            <a:r>
              <a:rPr lang="en-US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lang="en-GB" i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Holidayi</a:t>
            </a:r>
            <a:r>
              <a:rPr lang="en-GB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nl-NL" i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i="1" kern="10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kern="10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2800" b="1" dirty="0"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r>
              <a:rPr lang="en-US" sz="2800" b="1" dirty="0">
                <a:ea typeface="DM Sans Bold"/>
                <a:cs typeface="DM Sans Bold"/>
                <a:sym typeface="DM Sans Bold"/>
              </a:rPr>
              <a:t>Isolated Interaction Effects : </a:t>
            </a:r>
            <a:r>
              <a:rPr lang="en-US" sz="2800" dirty="0">
                <a:ea typeface="DM Sans Bold"/>
                <a:cs typeface="DM Sans Bold"/>
                <a:sym typeface="DM Sans Bold"/>
              </a:rPr>
              <a:t>Budget, Star Actors, Consumer &amp; Professional Reviews </a:t>
            </a:r>
            <a:r>
              <a:rPr lang="en-US" sz="2800" dirty="0">
                <a:ea typeface="DM Sans Bold"/>
                <a:cs typeface="DM Sans Bold"/>
                <a:sym typeface="Wingdings" panose="05000000000000000000" pitchFamily="2" charset="2"/>
              </a:rPr>
              <a:t> for Hypothesis Testing</a:t>
            </a:r>
          </a:p>
          <a:p>
            <a:pPr algn="l">
              <a:lnSpc>
                <a:spcPts val="3919"/>
              </a:lnSpc>
            </a:pPr>
            <a:r>
              <a:rPr lang="en-US" sz="2800" dirty="0"/>
              <a:t>Tested each isolated interaction term of key factors, moderated by seasonality</a:t>
            </a:r>
            <a:endParaRPr lang="en-US" sz="2800" dirty="0"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4679E4B-8926-5317-D0BB-0E285AEA93CE}"/>
              </a:ext>
            </a:extLst>
          </p:cNvPr>
          <p:cNvSpPr txBox="1"/>
          <p:nvPr/>
        </p:nvSpPr>
        <p:spPr>
          <a:xfrm>
            <a:off x="466786" y="419100"/>
            <a:ext cx="9205110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b="1" dirty="0">
                <a:solidFill>
                  <a:srgbClr val="FF0000"/>
                </a:solidFill>
                <a:latin typeface="Hanuman"/>
                <a:ea typeface="Hanuman"/>
                <a:cs typeface="Hanuman"/>
                <a:sym typeface="Hanuman"/>
              </a:rPr>
              <a:t>Methodology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916E98A-837D-DAFE-0351-F8C362AFD9CD}"/>
              </a:ext>
            </a:extLst>
          </p:cNvPr>
          <p:cNvGrpSpPr/>
          <p:nvPr/>
        </p:nvGrpSpPr>
        <p:grpSpPr>
          <a:xfrm>
            <a:off x="0" y="9755954"/>
            <a:ext cx="18288000" cy="531046"/>
            <a:chOff x="0" y="0"/>
            <a:chExt cx="4816593" cy="13986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B0505F-0F20-1BD7-F653-57A23984EEFD}"/>
                </a:ext>
              </a:extLst>
            </p:cNvPr>
            <p:cNvSpPr/>
            <p:nvPr/>
          </p:nvSpPr>
          <p:spPr>
            <a:xfrm>
              <a:off x="0" y="0"/>
              <a:ext cx="4816592" cy="139864"/>
            </a:xfrm>
            <a:custGeom>
              <a:avLst/>
              <a:gdLst/>
              <a:ahLst/>
              <a:cxnLst/>
              <a:rect l="l" t="t" r="r" b="b"/>
              <a:pathLst>
                <a:path w="4816592" h="139864">
                  <a:moveTo>
                    <a:pt x="0" y="0"/>
                  </a:moveTo>
                  <a:lnTo>
                    <a:pt x="4816592" y="0"/>
                  </a:lnTo>
                  <a:lnTo>
                    <a:pt x="4816592" y="139864"/>
                  </a:lnTo>
                  <a:lnTo>
                    <a:pt x="0" y="139864"/>
                  </a:lnTo>
                  <a:close/>
                </a:path>
              </a:pathLst>
            </a:custGeom>
            <a:solidFill>
              <a:srgbClr val="E2001A"/>
            </a:solidFill>
          </p:spPr>
          <p:txBody>
            <a:bodyPr/>
            <a:lstStyle/>
            <a:p>
              <a:endParaRPr lang="nl-NL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FBF30E0F-E282-A141-3D9A-F9564E1D18FA}"/>
                </a:ext>
              </a:extLst>
            </p:cNvPr>
            <p:cNvSpPr txBox="1"/>
            <p:nvPr/>
          </p:nvSpPr>
          <p:spPr>
            <a:xfrm>
              <a:off x="0" y="-9525"/>
              <a:ext cx="4816593" cy="149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4"/>
                </a:lnSpc>
              </a:pPr>
              <a:endParaRPr/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78416427-7880-CE3F-FA60-83BA02B9DF3A}"/>
              </a:ext>
            </a:extLst>
          </p:cNvPr>
          <p:cNvSpPr/>
          <p:nvPr/>
        </p:nvSpPr>
        <p:spPr>
          <a:xfrm>
            <a:off x="13218660" y="571500"/>
            <a:ext cx="4774065" cy="1317372"/>
          </a:xfrm>
          <a:custGeom>
            <a:avLst/>
            <a:gdLst/>
            <a:ahLst/>
            <a:cxnLst/>
            <a:rect l="l" t="t" r="r" b="b"/>
            <a:pathLst>
              <a:path w="4774065" h="1317372">
                <a:moveTo>
                  <a:pt x="0" y="0"/>
                </a:moveTo>
                <a:lnTo>
                  <a:pt x="4774065" y="0"/>
                </a:lnTo>
                <a:lnTo>
                  <a:pt x="4774065" y="1317372"/>
                </a:lnTo>
                <a:lnTo>
                  <a:pt x="0" y="131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620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4158</Words>
  <Application>Microsoft Office PowerPoint</Application>
  <PresentationFormat>Custom</PresentationFormat>
  <Paragraphs>632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Bentham</vt:lpstr>
      <vt:lpstr>Hanuman</vt:lpstr>
      <vt:lpstr>Wingdings</vt:lpstr>
      <vt:lpstr>DM Sans</vt:lpstr>
      <vt:lpstr>Times New Roman</vt:lpstr>
      <vt:lpstr>Arial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 Presentation</dc:title>
  <cp:lastModifiedBy>Angeliki Loulo</cp:lastModifiedBy>
  <cp:revision>22</cp:revision>
  <dcterms:created xsi:type="dcterms:W3CDTF">2006-08-16T00:00:00Z</dcterms:created>
  <dcterms:modified xsi:type="dcterms:W3CDTF">2025-01-27T13:12:59Z</dcterms:modified>
  <dc:identifier>DAGJJca4xfs</dc:identifier>
</cp:coreProperties>
</file>