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TT Ramillas" panose="020B0604020202020204" charset="0"/>
      <p:regular r:id="rId7"/>
    </p:embeddedFont>
    <p:embeddedFont>
      <p:font typeface="TT Ramillas Bold" panose="020B0604020202020204" charset="0"/>
      <p:regular r:id="rId8"/>
    </p:embeddedFont>
    <p:embeddedFont>
      <p:font typeface="TT Ramillas Italics"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4C69"/>
        </a:solidFill>
        <a:effectLst/>
      </p:bgPr>
    </p:bg>
    <p:spTree>
      <p:nvGrpSpPr>
        <p:cNvPr id="1" name=""/>
        <p:cNvGrpSpPr/>
        <p:nvPr/>
      </p:nvGrpSpPr>
      <p:grpSpPr>
        <a:xfrm>
          <a:off x="0" y="0"/>
          <a:ext cx="0" cy="0"/>
          <a:chOff x="0" y="0"/>
          <a:chExt cx="0" cy="0"/>
        </a:xfrm>
      </p:grpSpPr>
      <p:sp>
        <p:nvSpPr>
          <p:cNvPr id="2" name="TextBox 2"/>
          <p:cNvSpPr txBox="1"/>
          <p:nvPr/>
        </p:nvSpPr>
        <p:spPr>
          <a:xfrm>
            <a:off x="1306210" y="1400587"/>
            <a:ext cx="9062472" cy="4430557"/>
          </a:xfrm>
          <a:prstGeom prst="rect">
            <a:avLst/>
          </a:prstGeom>
        </p:spPr>
        <p:txBody>
          <a:bodyPr lIns="0" tIns="0" rIns="0" bIns="0" rtlCol="0" anchor="t">
            <a:spAutoFit/>
          </a:bodyPr>
          <a:lstStyle/>
          <a:p>
            <a:pPr marL="0" lvl="0" indent="0" algn="ctr">
              <a:lnSpc>
                <a:spcPts val="11614"/>
              </a:lnSpc>
            </a:pPr>
            <a:r>
              <a:rPr lang="en-US" sz="10187">
                <a:solidFill>
                  <a:srgbClr val="F5F3F3"/>
                </a:solidFill>
                <a:latin typeface="TT Ramillas"/>
                <a:ea typeface="TT Ramillas"/>
                <a:cs typeface="TT Ramillas"/>
                <a:sym typeface="TT Ramillas"/>
              </a:rPr>
              <a:t>PORYECTO: RESERVA DE CINE</a:t>
            </a:r>
          </a:p>
        </p:txBody>
      </p:sp>
      <p:grpSp>
        <p:nvGrpSpPr>
          <p:cNvPr id="3" name="Group 3"/>
          <p:cNvGrpSpPr/>
          <p:nvPr/>
        </p:nvGrpSpPr>
        <p:grpSpPr>
          <a:xfrm>
            <a:off x="2403805" y="6238651"/>
            <a:ext cx="7747713" cy="2918076"/>
            <a:chOff x="0" y="0"/>
            <a:chExt cx="2748767" cy="1035288"/>
          </a:xfrm>
        </p:grpSpPr>
        <p:sp>
          <p:nvSpPr>
            <p:cNvPr id="4" name="Freeform 4"/>
            <p:cNvSpPr/>
            <p:nvPr/>
          </p:nvSpPr>
          <p:spPr>
            <a:xfrm>
              <a:off x="0" y="0"/>
              <a:ext cx="2748767" cy="1035288"/>
            </a:xfrm>
            <a:custGeom>
              <a:avLst/>
              <a:gdLst/>
              <a:ahLst/>
              <a:cxnLst/>
              <a:rect l="l" t="t" r="r" b="b"/>
              <a:pathLst>
                <a:path w="2748767" h="1035288">
                  <a:moveTo>
                    <a:pt x="0" y="0"/>
                  </a:moveTo>
                  <a:lnTo>
                    <a:pt x="2748767" y="0"/>
                  </a:lnTo>
                  <a:lnTo>
                    <a:pt x="2748767" y="1035288"/>
                  </a:lnTo>
                  <a:lnTo>
                    <a:pt x="0" y="1035288"/>
                  </a:lnTo>
                  <a:close/>
                </a:path>
              </a:pathLst>
            </a:custGeom>
            <a:solidFill>
              <a:srgbClr val="FFFFFF"/>
            </a:solidFill>
            <a:ln cap="sq">
              <a:noFill/>
              <a:prstDash val="solid"/>
              <a:miter/>
            </a:ln>
          </p:spPr>
          <p:txBody>
            <a:bodyPr/>
            <a:lstStyle/>
            <a:p>
              <a:endParaRPr lang="es-PE"/>
            </a:p>
          </p:txBody>
        </p:sp>
        <p:sp>
          <p:nvSpPr>
            <p:cNvPr id="5" name="TextBox 5"/>
            <p:cNvSpPr txBox="1"/>
            <p:nvPr/>
          </p:nvSpPr>
          <p:spPr>
            <a:xfrm>
              <a:off x="0" y="-38100"/>
              <a:ext cx="2748767" cy="1073388"/>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312297" y="6743544"/>
            <a:ext cx="2339986" cy="3677778"/>
          </a:xfrm>
          <a:custGeom>
            <a:avLst/>
            <a:gdLst/>
            <a:ahLst/>
            <a:cxnLst/>
            <a:rect l="l" t="t" r="r" b="b"/>
            <a:pathLst>
              <a:path w="2339986" h="3677778">
                <a:moveTo>
                  <a:pt x="0" y="0"/>
                </a:moveTo>
                <a:lnTo>
                  <a:pt x="2339986" y="0"/>
                </a:lnTo>
                <a:lnTo>
                  <a:pt x="2339986" y="3677778"/>
                </a:lnTo>
                <a:lnTo>
                  <a:pt x="0" y="3677778"/>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s-PE"/>
          </a:p>
        </p:txBody>
      </p:sp>
      <p:sp>
        <p:nvSpPr>
          <p:cNvPr id="7" name="Freeform 7"/>
          <p:cNvSpPr/>
          <p:nvPr/>
        </p:nvSpPr>
        <p:spPr>
          <a:xfrm rot="-10800000">
            <a:off x="1731731" y="8582433"/>
            <a:ext cx="2304584" cy="1760126"/>
          </a:xfrm>
          <a:custGeom>
            <a:avLst/>
            <a:gdLst/>
            <a:ahLst/>
            <a:cxnLst/>
            <a:rect l="l" t="t" r="r" b="b"/>
            <a:pathLst>
              <a:path w="2304584" h="1760126">
                <a:moveTo>
                  <a:pt x="0" y="0"/>
                </a:moveTo>
                <a:lnTo>
                  <a:pt x="2304583" y="0"/>
                </a:lnTo>
                <a:lnTo>
                  <a:pt x="2304583" y="1760125"/>
                </a:lnTo>
                <a:lnTo>
                  <a:pt x="0" y="1760125"/>
                </a:lnTo>
                <a:lnTo>
                  <a:pt x="0" y="0"/>
                </a:lnTo>
                <a:close/>
              </a:path>
            </a:pathLst>
          </a:custGeom>
          <a:blipFill>
            <a:blip r:embed="rId4">
              <a:alphaModFix amt="18999"/>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PE"/>
          </a:p>
        </p:txBody>
      </p:sp>
      <p:sp>
        <p:nvSpPr>
          <p:cNvPr id="8" name="Freeform 8"/>
          <p:cNvSpPr/>
          <p:nvPr/>
        </p:nvSpPr>
        <p:spPr>
          <a:xfrm rot="-10800000">
            <a:off x="15470036" y="-85725"/>
            <a:ext cx="2339986" cy="3677778"/>
          </a:xfrm>
          <a:custGeom>
            <a:avLst/>
            <a:gdLst/>
            <a:ahLst/>
            <a:cxnLst/>
            <a:rect l="l" t="t" r="r" b="b"/>
            <a:pathLst>
              <a:path w="2339986" h="3677778">
                <a:moveTo>
                  <a:pt x="0" y="0"/>
                </a:moveTo>
                <a:lnTo>
                  <a:pt x="2339986" y="0"/>
                </a:lnTo>
                <a:lnTo>
                  <a:pt x="2339986" y="3677778"/>
                </a:lnTo>
                <a:lnTo>
                  <a:pt x="0" y="3677778"/>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txBody>
          <a:bodyPr/>
          <a:lstStyle/>
          <a:p>
            <a:endParaRPr lang="es-PE"/>
          </a:p>
        </p:txBody>
      </p:sp>
      <p:sp>
        <p:nvSpPr>
          <p:cNvPr id="9" name="Freeform 9"/>
          <p:cNvSpPr/>
          <p:nvPr/>
        </p:nvSpPr>
        <p:spPr>
          <a:xfrm>
            <a:off x="14086005" y="-6962"/>
            <a:ext cx="2304584" cy="1760126"/>
          </a:xfrm>
          <a:custGeom>
            <a:avLst/>
            <a:gdLst/>
            <a:ahLst/>
            <a:cxnLst/>
            <a:rect l="l" t="t" r="r" b="b"/>
            <a:pathLst>
              <a:path w="2304584" h="1760126">
                <a:moveTo>
                  <a:pt x="0" y="0"/>
                </a:moveTo>
                <a:lnTo>
                  <a:pt x="2304584" y="0"/>
                </a:lnTo>
                <a:lnTo>
                  <a:pt x="2304584" y="1760126"/>
                </a:lnTo>
                <a:lnTo>
                  <a:pt x="0" y="1760126"/>
                </a:lnTo>
                <a:lnTo>
                  <a:pt x="0" y="0"/>
                </a:lnTo>
                <a:close/>
              </a:path>
            </a:pathLst>
          </a:custGeom>
          <a:blipFill>
            <a:blip r:embed="rId4">
              <a:alphaModFix amt="18999"/>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PE"/>
          </a:p>
        </p:txBody>
      </p:sp>
      <p:sp>
        <p:nvSpPr>
          <p:cNvPr id="10" name="Freeform 10"/>
          <p:cNvSpPr/>
          <p:nvPr/>
        </p:nvSpPr>
        <p:spPr>
          <a:xfrm>
            <a:off x="14144369" y="8469828"/>
            <a:ext cx="3607289" cy="1817172"/>
          </a:xfrm>
          <a:custGeom>
            <a:avLst/>
            <a:gdLst/>
            <a:ahLst/>
            <a:cxnLst/>
            <a:rect l="l" t="t" r="r" b="b"/>
            <a:pathLst>
              <a:path w="3607289" h="1817172">
                <a:moveTo>
                  <a:pt x="0" y="0"/>
                </a:moveTo>
                <a:lnTo>
                  <a:pt x="3607289" y="0"/>
                </a:lnTo>
                <a:lnTo>
                  <a:pt x="3607289" y="1817172"/>
                </a:lnTo>
                <a:lnTo>
                  <a:pt x="0" y="1817172"/>
                </a:lnTo>
                <a:lnTo>
                  <a:pt x="0" y="0"/>
                </a:lnTo>
                <a:close/>
              </a:path>
            </a:pathLst>
          </a:custGeom>
          <a:blipFill>
            <a:blip r:embed="rId6">
              <a:alphaModFix amt="27000"/>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PE"/>
          </a:p>
        </p:txBody>
      </p:sp>
      <p:sp>
        <p:nvSpPr>
          <p:cNvPr id="11" name="Freeform 11"/>
          <p:cNvSpPr/>
          <p:nvPr/>
        </p:nvSpPr>
        <p:spPr>
          <a:xfrm rot="-10800000">
            <a:off x="848639" y="-35485"/>
            <a:ext cx="3607289" cy="1817172"/>
          </a:xfrm>
          <a:custGeom>
            <a:avLst/>
            <a:gdLst/>
            <a:ahLst/>
            <a:cxnLst/>
            <a:rect l="l" t="t" r="r" b="b"/>
            <a:pathLst>
              <a:path w="3607289" h="1817172">
                <a:moveTo>
                  <a:pt x="0" y="0"/>
                </a:moveTo>
                <a:lnTo>
                  <a:pt x="3607289" y="0"/>
                </a:lnTo>
                <a:lnTo>
                  <a:pt x="3607289" y="1817172"/>
                </a:lnTo>
                <a:lnTo>
                  <a:pt x="0" y="1817172"/>
                </a:lnTo>
                <a:lnTo>
                  <a:pt x="0" y="0"/>
                </a:lnTo>
                <a:close/>
              </a:path>
            </a:pathLst>
          </a:custGeom>
          <a:blipFill>
            <a:blip r:embed="rId6">
              <a:alphaModFix amt="27000"/>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PE"/>
          </a:p>
        </p:txBody>
      </p:sp>
      <p:sp>
        <p:nvSpPr>
          <p:cNvPr id="12" name="Freeform 12"/>
          <p:cNvSpPr/>
          <p:nvPr/>
        </p:nvSpPr>
        <p:spPr>
          <a:xfrm>
            <a:off x="10368682" y="962288"/>
            <a:ext cx="7620145" cy="7620145"/>
          </a:xfrm>
          <a:custGeom>
            <a:avLst/>
            <a:gdLst/>
            <a:ahLst/>
            <a:cxnLst/>
            <a:rect l="l" t="t" r="r" b="b"/>
            <a:pathLst>
              <a:path w="7620145" h="7620145">
                <a:moveTo>
                  <a:pt x="0" y="0"/>
                </a:moveTo>
                <a:lnTo>
                  <a:pt x="7620144" y="0"/>
                </a:lnTo>
                <a:lnTo>
                  <a:pt x="7620144" y="7620145"/>
                </a:lnTo>
                <a:lnTo>
                  <a:pt x="0" y="7620145"/>
                </a:lnTo>
                <a:lnTo>
                  <a:pt x="0" y="0"/>
                </a:lnTo>
                <a:close/>
              </a:path>
            </a:pathLst>
          </a:custGeom>
          <a:blipFill>
            <a:blip r:embed="rId8"/>
            <a:stretch>
              <a:fillRect/>
            </a:stretch>
          </a:blipFill>
        </p:spPr>
        <p:txBody>
          <a:bodyPr/>
          <a:lstStyle/>
          <a:p>
            <a:endParaRPr lang="es-PE"/>
          </a:p>
        </p:txBody>
      </p:sp>
      <p:sp>
        <p:nvSpPr>
          <p:cNvPr id="13" name="TextBox 13"/>
          <p:cNvSpPr txBox="1"/>
          <p:nvPr/>
        </p:nvSpPr>
        <p:spPr>
          <a:xfrm>
            <a:off x="575976" y="6396218"/>
            <a:ext cx="11403371" cy="2940420"/>
          </a:xfrm>
          <a:prstGeom prst="rect">
            <a:avLst/>
          </a:prstGeom>
        </p:spPr>
        <p:txBody>
          <a:bodyPr lIns="0" tIns="0" rIns="0" bIns="0" rtlCol="0" anchor="t">
            <a:spAutoFit/>
          </a:bodyPr>
          <a:lstStyle/>
          <a:p>
            <a:pPr algn="ctr">
              <a:lnSpc>
                <a:spcPts val="3051"/>
              </a:lnSpc>
            </a:pPr>
            <a:r>
              <a:rPr lang="en-US" sz="2179" i="1" dirty="0" err="1">
                <a:solidFill>
                  <a:srgbClr val="094C69"/>
                </a:solidFill>
                <a:latin typeface="TT Ramillas Italics"/>
                <a:ea typeface="TT Ramillas Italics"/>
                <a:cs typeface="TT Ramillas Italics"/>
                <a:sym typeface="TT Ramillas Italics"/>
              </a:rPr>
              <a:t>Integrantes</a:t>
            </a:r>
            <a:r>
              <a:rPr lang="en-US" sz="2179" i="1" dirty="0">
                <a:solidFill>
                  <a:srgbClr val="094C69"/>
                </a:solidFill>
                <a:latin typeface="TT Ramillas Italics"/>
                <a:ea typeface="TT Ramillas Italics"/>
                <a:cs typeface="TT Ramillas Italics"/>
                <a:sym typeface="TT Ramillas Italics"/>
              </a:rPr>
              <a:t>: </a:t>
            </a:r>
          </a:p>
          <a:p>
            <a:pPr algn="ctr">
              <a:lnSpc>
                <a:spcPts val="3051"/>
              </a:lnSpc>
            </a:pPr>
            <a:r>
              <a:rPr lang="en-US" sz="2179" i="1" dirty="0">
                <a:solidFill>
                  <a:srgbClr val="094C69"/>
                </a:solidFill>
                <a:latin typeface="TT Ramillas Italics"/>
                <a:ea typeface="TT Ramillas Italics"/>
                <a:cs typeface="TT Ramillas Italics"/>
                <a:sym typeface="TT Ramillas Italics"/>
              </a:rPr>
              <a:t>- Angela Torres. </a:t>
            </a:r>
          </a:p>
          <a:p>
            <a:pPr algn="ctr">
              <a:lnSpc>
                <a:spcPts val="3051"/>
              </a:lnSpc>
            </a:pPr>
            <a:r>
              <a:rPr lang="en-US" sz="2179" i="1" dirty="0">
                <a:solidFill>
                  <a:srgbClr val="094C69"/>
                </a:solidFill>
                <a:latin typeface="TT Ramillas Italics"/>
                <a:ea typeface="TT Ramillas Italics"/>
                <a:cs typeface="TT Ramillas Italics"/>
                <a:sym typeface="TT Ramillas Italics"/>
              </a:rPr>
              <a:t>-Benjamin </a:t>
            </a:r>
            <a:r>
              <a:rPr lang="en-US" sz="2179" i="1" dirty="0" err="1">
                <a:solidFill>
                  <a:srgbClr val="094C69"/>
                </a:solidFill>
                <a:latin typeface="TT Ramillas Italics"/>
                <a:ea typeface="TT Ramillas Italics"/>
                <a:cs typeface="TT Ramillas Italics"/>
                <a:sym typeface="TT Ramillas Italics"/>
              </a:rPr>
              <a:t>Cotrina</a:t>
            </a:r>
            <a:r>
              <a:rPr lang="en-US" sz="2179" i="1" dirty="0">
                <a:solidFill>
                  <a:srgbClr val="094C69"/>
                </a:solidFill>
                <a:latin typeface="TT Ramillas Italics"/>
                <a:ea typeface="TT Ramillas Italics"/>
                <a:cs typeface="TT Ramillas Italics"/>
                <a:sym typeface="TT Ramillas Italics"/>
              </a:rPr>
              <a:t>.</a:t>
            </a:r>
          </a:p>
          <a:p>
            <a:pPr marL="342900" indent="-342900" algn="ctr">
              <a:lnSpc>
                <a:spcPts val="3051"/>
              </a:lnSpc>
              <a:buFontTx/>
              <a:buChar char="-"/>
            </a:pPr>
            <a:r>
              <a:rPr lang="en-US" sz="2179" i="1" dirty="0">
                <a:solidFill>
                  <a:srgbClr val="094C69"/>
                </a:solidFill>
                <a:latin typeface="TT Ramillas Italics"/>
                <a:ea typeface="TT Ramillas Italics"/>
                <a:cs typeface="TT Ramillas Italics"/>
                <a:sym typeface="TT Ramillas Italics"/>
              </a:rPr>
              <a:t>Jean Marcos Dionisio</a:t>
            </a:r>
          </a:p>
          <a:p>
            <a:pPr marL="342900" indent="-342900" algn="ctr">
              <a:lnSpc>
                <a:spcPts val="3051"/>
              </a:lnSpc>
              <a:buFontTx/>
              <a:buChar char="-"/>
            </a:pPr>
            <a:r>
              <a:rPr lang="en-US" sz="2179" i="1" dirty="0">
                <a:solidFill>
                  <a:srgbClr val="094C69"/>
                </a:solidFill>
                <a:latin typeface="TT Ramillas Italics"/>
                <a:ea typeface="TT Ramillas Italics"/>
                <a:cs typeface="TT Ramillas Italics"/>
                <a:sym typeface="TT Ramillas Italics"/>
              </a:rPr>
              <a:t>Romero </a:t>
            </a:r>
            <a:r>
              <a:rPr lang="en-US" sz="2179" i="1">
                <a:solidFill>
                  <a:srgbClr val="094C69"/>
                </a:solidFill>
                <a:latin typeface="TT Ramillas Italics"/>
                <a:ea typeface="TT Ramillas Italics"/>
                <a:cs typeface="TT Ramillas Italics"/>
                <a:sym typeface="TT Ramillas Italics"/>
              </a:rPr>
              <a:t>Toribio Nehemias</a:t>
            </a:r>
          </a:p>
          <a:p>
            <a:pPr algn="ctr">
              <a:lnSpc>
                <a:spcPts val="3051"/>
              </a:lnSpc>
            </a:pPr>
            <a:r>
              <a:rPr lang="en-US" sz="2179" i="1" dirty="0">
                <a:solidFill>
                  <a:srgbClr val="094C69"/>
                </a:solidFill>
                <a:latin typeface="TT Ramillas Italics"/>
                <a:ea typeface="TT Ramillas Italics"/>
                <a:cs typeface="TT Ramillas Italics"/>
                <a:sym typeface="TT Ramillas Italics"/>
              </a:rPr>
              <a:t>-</a:t>
            </a:r>
          </a:p>
          <a:p>
            <a:pPr algn="ctr">
              <a:lnSpc>
                <a:spcPts val="4871"/>
              </a:lnSpc>
              <a:spcBef>
                <a:spcPct val="0"/>
              </a:spcBef>
            </a:pPr>
            <a:endParaRPr lang="en-US" sz="2179" i="1" dirty="0">
              <a:solidFill>
                <a:srgbClr val="094C69"/>
              </a:solidFill>
              <a:latin typeface="TT Ramillas Italics"/>
              <a:ea typeface="TT Ramillas Italics"/>
              <a:cs typeface="TT Ramillas Italics"/>
              <a:sym typeface="TT Ramillas Itali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7"/>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79547"/>
            <a:chOff x="0" y="0"/>
            <a:chExt cx="24384000" cy="3306063"/>
          </a:xfrm>
        </p:grpSpPr>
        <p:pic>
          <p:nvPicPr>
            <p:cNvPr id="3" name="Picture 3"/>
            <p:cNvPicPr>
              <a:picLocks noChangeAspect="1"/>
            </p:cNvPicPr>
            <p:nvPr/>
          </p:nvPicPr>
          <p:blipFill>
            <a:blip r:embed="rId2"/>
            <a:srcRect t="39034" b="40577"/>
            <a:stretch>
              <a:fillRect/>
            </a:stretch>
          </p:blipFill>
          <p:spPr>
            <a:xfrm>
              <a:off x="0" y="0"/>
              <a:ext cx="24384000" cy="3306063"/>
            </a:xfrm>
            <a:prstGeom prst="rect">
              <a:avLst/>
            </a:prstGeom>
          </p:spPr>
        </p:pic>
      </p:grpSp>
      <p:grpSp>
        <p:nvGrpSpPr>
          <p:cNvPr id="4" name="Group 4"/>
          <p:cNvGrpSpPr/>
          <p:nvPr/>
        </p:nvGrpSpPr>
        <p:grpSpPr>
          <a:xfrm>
            <a:off x="1148669" y="3721279"/>
            <a:ext cx="587725" cy="4768749"/>
            <a:chOff x="0" y="0"/>
            <a:chExt cx="154792" cy="1255967"/>
          </a:xfrm>
        </p:grpSpPr>
        <p:sp>
          <p:nvSpPr>
            <p:cNvPr id="5" name="Freeform 5"/>
            <p:cNvSpPr/>
            <p:nvPr/>
          </p:nvSpPr>
          <p:spPr>
            <a:xfrm>
              <a:off x="0" y="0"/>
              <a:ext cx="154792" cy="1255967"/>
            </a:xfrm>
            <a:custGeom>
              <a:avLst/>
              <a:gdLst/>
              <a:ahLst/>
              <a:cxnLst/>
              <a:rect l="l" t="t" r="r" b="b"/>
              <a:pathLst>
                <a:path w="154792" h="1255967">
                  <a:moveTo>
                    <a:pt x="0" y="0"/>
                  </a:moveTo>
                  <a:lnTo>
                    <a:pt x="154792" y="0"/>
                  </a:lnTo>
                  <a:lnTo>
                    <a:pt x="154792" y="1255967"/>
                  </a:lnTo>
                  <a:lnTo>
                    <a:pt x="0" y="1255967"/>
                  </a:lnTo>
                  <a:close/>
                </a:path>
              </a:pathLst>
            </a:custGeom>
            <a:solidFill>
              <a:srgbClr val="094C69"/>
            </a:solidFill>
          </p:spPr>
          <p:txBody>
            <a:bodyPr/>
            <a:lstStyle/>
            <a:p>
              <a:endParaRPr lang="es-PE"/>
            </a:p>
          </p:txBody>
        </p:sp>
        <p:sp>
          <p:nvSpPr>
            <p:cNvPr id="6" name="TextBox 6"/>
            <p:cNvSpPr txBox="1"/>
            <p:nvPr/>
          </p:nvSpPr>
          <p:spPr>
            <a:xfrm>
              <a:off x="0" y="-38100"/>
              <a:ext cx="154792" cy="129406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989427" y="2726389"/>
            <a:ext cx="10353970" cy="994890"/>
          </a:xfrm>
          <a:prstGeom prst="rect">
            <a:avLst/>
          </a:prstGeom>
        </p:spPr>
        <p:txBody>
          <a:bodyPr lIns="0" tIns="0" rIns="0" bIns="0" rtlCol="0" anchor="t">
            <a:spAutoFit/>
          </a:bodyPr>
          <a:lstStyle/>
          <a:p>
            <a:pPr marL="0" lvl="0" indent="0" algn="l">
              <a:lnSpc>
                <a:spcPts val="7766"/>
              </a:lnSpc>
              <a:spcBef>
                <a:spcPct val="0"/>
              </a:spcBef>
            </a:pPr>
            <a:r>
              <a:rPr lang="en-US" sz="6812">
                <a:solidFill>
                  <a:srgbClr val="000000"/>
                </a:solidFill>
                <a:latin typeface="TT Ramillas"/>
                <a:ea typeface="TT Ramillas"/>
                <a:cs typeface="TT Ramillas"/>
                <a:sym typeface="TT Ramillas"/>
              </a:rPr>
              <a:t>CONTEXTO</a:t>
            </a:r>
          </a:p>
        </p:txBody>
      </p:sp>
      <p:sp>
        <p:nvSpPr>
          <p:cNvPr id="8" name="TextBox 8"/>
          <p:cNvSpPr txBox="1"/>
          <p:nvPr/>
        </p:nvSpPr>
        <p:spPr>
          <a:xfrm>
            <a:off x="2420123" y="3771585"/>
            <a:ext cx="12727343" cy="5447600"/>
          </a:xfrm>
          <a:prstGeom prst="rect">
            <a:avLst/>
          </a:prstGeom>
        </p:spPr>
        <p:txBody>
          <a:bodyPr lIns="0" tIns="0" rIns="0" bIns="0" rtlCol="0" anchor="t">
            <a:spAutoFit/>
          </a:bodyPr>
          <a:lstStyle/>
          <a:p>
            <a:pPr marL="0" lvl="0" indent="0" algn="l">
              <a:lnSpc>
                <a:spcPts val="3968"/>
              </a:lnSpc>
              <a:spcBef>
                <a:spcPct val="0"/>
              </a:spcBef>
            </a:pPr>
            <a:r>
              <a:rPr lang="en-US" sz="2834">
                <a:solidFill>
                  <a:srgbClr val="000000"/>
                </a:solidFill>
                <a:latin typeface="TT Ramillas"/>
                <a:ea typeface="TT Ramillas"/>
                <a:cs typeface="TT Ramillas"/>
                <a:sym typeface="TT Ramillas"/>
              </a:rPr>
              <a:t>La empresa "CinePlanet" es una cadena de cines con sede en Perú, con sucursales en varios distritos y departamentos del país. A lo largo de los años, ha logrado consolidarse como uno de los principales actores en el mercado cinematográfico peruano, ofreciendo una variedad de películas nacionales e internacionales. Sin embargo, a pesar de su éxito, la empresa enfrenta ciertos desafíos relacionados con la eficiencia y la experiencia del usuario en su sistema de reservas de boletos, tanto en sus locales como en su plataforma en línea, donde identificamos que proceso de compra de boletos puede resultar confuso para algunos clientes, ya que no ofrece recomendaciones personalizadas ni un acceso rápido a funciones como la compra de snacks o la selección de asientos.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7"/>
        </a:solidFill>
        <a:effectLst/>
      </p:bgPr>
    </p:bg>
    <p:spTree>
      <p:nvGrpSpPr>
        <p:cNvPr id="1" name=""/>
        <p:cNvGrpSpPr/>
        <p:nvPr/>
      </p:nvGrpSpPr>
      <p:grpSpPr>
        <a:xfrm>
          <a:off x="0" y="0"/>
          <a:ext cx="0" cy="0"/>
          <a:chOff x="0" y="0"/>
          <a:chExt cx="0" cy="0"/>
        </a:xfrm>
      </p:grpSpPr>
      <p:sp>
        <p:nvSpPr>
          <p:cNvPr id="2" name="TextBox 2"/>
          <p:cNvSpPr txBox="1"/>
          <p:nvPr/>
        </p:nvSpPr>
        <p:spPr>
          <a:xfrm>
            <a:off x="2957228" y="1202513"/>
            <a:ext cx="11581777" cy="713712"/>
          </a:xfrm>
          <a:prstGeom prst="rect">
            <a:avLst/>
          </a:prstGeom>
        </p:spPr>
        <p:txBody>
          <a:bodyPr lIns="0" tIns="0" rIns="0" bIns="0" rtlCol="0" anchor="t">
            <a:spAutoFit/>
          </a:bodyPr>
          <a:lstStyle/>
          <a:p>
            <a:pPr marL="0" lvl="0" indent="0" algn="l">
              <a:lnSpc>
                <a:spcPts val="5600"/>
              </a:lnSpc>
              <a:spcBef>
                <a:spcPct val="0"/>
              </a:spcBef>
            </a:pPr>
            <a:r>
              <a:rPr lang="en-US" sz="4913">
                <a:solidFill>
                  <a:srgbClr val="000000"/>
                </a:solidFill>
                <a:latin typeface="TT Ramillas"/>
                <a:ea typeface="TT Ramillas"/>
                <a:cs typeface="TT Ramillas"/>
                <a:sym typeface="TT Ramillas"/>
              </a:rPr>
              <a:t>POBLEMA A SOLUCIONAR</a:t>
            </a:r>
          </a:p>
        </p:txBody>
      </p:sp>
      <p:sp>
        <p:nvSpPr>
          <p:cNvPr id="3" name="TextBox 3"/>
          <p:cNvSpPr txBox="1"/>
          <p:nvPr/>
        </p:nvSpPr>
        <p:spPr>
          <a:xfrm>
            <a:off x="2592793" y="3017690"/>
            <a:ext cx="14162115" cy="6038715"/>
          </a:xfrm>
          <a:prstGeom prst="rect">
            <a:avLst/>
          </a:prstGeom>
        </p:spPr>
        <p:txBody>
          <a:bodyPr lIns="0" tIns="0" rIns="0" bIns="0" rtlCol="0" anchor="t">
            <a:spAutoFit/>
          </a:bodyPr>
          <a:lstStyle/>
          <a:p>
            <a:pPr marL="567886" lvl="1" indent="-283943" algn="l">
              <a:lnSpc>
                <a:spcPts val="3682"/>
              </a:lnSpc>
              <a:buFont typeface="Arial"/>
              <a:buChar char="•"/>
            </a:pPr>
            <a:r>
              <a:rPr lang="en-US" sz="2630" b="1">
                <a:solidFill>
                  <a:srgbClr val="000000"/>
                </a:solidFill>
                <a:latin typeface="TT Ramillas Bold"/>
                <a:ea typeface="TT Ramillas Bold"/>
                <a:cs typeface="TT Ramillas Bold"/>
                <a:sym typeface="TT Ramillas Bold"/>
              </a:rPr>
              <a:t>Proceso de reserva ineficiente: </a:t>
            </a:r>
            <a:r>
              <a:rPr lang="en-US" sz="2630">
                <a:solidFill>
                  <a:srgbClr val="000000"/>
                </a:solidFill>
                <a:latin typeface="TT Ramillas"/>
                <a:ea typeface="TT Ramillas"/>
                <a:cs typeface="TT Ramillas"/>
                <a:sym typeface="TT Ramillas"/>
              </a:rPr>
              <a:t>El sistema actual no es lo suficientemente rápido ni intuitivo para que los usuarios seleccionen sus asientos de manera ágil. Esto puede resultar en abandono de la compra o insatisfacción del cliente debido a tiempos de espera largos y errores en la selección.</a:t>
            </a:r>
          </a:p>
          <a:p>
            <a:pPr marL="567886" lvl="1" indent="-283943" algn="l">
              <a:lnSpc>
                <a:spcPts val="3682"/>
              </a:lnSpc>
              <a:buFont typeface="Arial"/>
              <a:buChar char="•"/>
            </a:pPr>
            <a:r>
              <a:rPr lang="en-US" sz="2630" b="1">
                <a:solidFill>
                  <a:srgbClr val="000000"/>
                </a:solidFill>
                <a:latin typeface="TT Ramillas Bold"/>
                <a:ea typeface="TT Ramillas Bold"/>
                <a:cs typeface="TT Ramillas Bold"/>
                <a:sym typeface="TT Ramillas Bold"/>
              </a:rPr>
              <a:t>Falta de personalización: </a:t>
            </a:r>
            <a:r>
              <a:rPr lang="en-US" sz="2630">
                <a:solidFill>
                  <a:srgbClr val="000000"/>
                </a:solidFill>
                <a:latin typeface="TT Ramillas"/>
                <a:ea typeface="TT Ramillas"/>
                <a:cs typeface="TT Ramillas"/>
                <a:sym typeface="TT Ramillas"/>
              </a:rPr>
              <a:t>El sistema no cuenta con recomendaciones personalizadas, lo que hace que los usuarios tengan que navegar por múltiples opciones para encontrar las películas y horarios que más les interesan. Esto afecta la retención de clientes y reduce la experiencia de usuario.</a:t>
            </a:r>
          </a:p>
          <a:p>
            <a:pPr marL="567886" lvl="1" indent="-283943" algn="l">
              <a:lnSpc>
                <a:spcPts val="3682"/>
              </a:lnSpc>
              <a:buFont typeface="Arial"/>
              <a:buChar char="•"/>
            </a:pPr>
            <a:r>
              <a:rPr lang="en-US" sz="2630" b="1">
                <a:solidFill>
                  <a:srgbClr val="000000"/>
                </a:solidFill>
                <a:latin typeface="TT Ramillas Bold"/>
                <a:ea typeface="TT Ramillas Bold"/>
                <a:cs typeface="TT Ramillas Bold"/>
                <a:sym typeface="TT Ramillas Bold"/>
              </a:rPr>
              <a:t>Gestión de funciones adicionales (snacks y promociones): </a:t>
            </a:r>
            <a:r>
              <a:rPr lang="en-US" sz="2630">
                <a:solidFill>
                  <a:srgbClr val="000000"/>
                </a:solidFill>
                <a:latin typeface="TT Ramillas"/>
                <a:ea typeface="TT Ramillas"/>
                <a:cs typeface="TT Ramillas"/>
                <a:sym typeface="TT Ramillas"/>
              </a:rPr>
              <a:t>Los clientes también desean poder comprar snacks o aprovechar promociones de manera sencilla mientras realizan su reserva. La ausencia de estas funciones dentro del mismo sistema de reservas crea un punto de fricción adicional en el proceso de compra.</a:t>
            </a:r>
          </a:p>
          <a:p>
            <a:pPr algn="l">
              <a:lnSpc>
                <a:spcPts val="3682"/>
              </a:lnSpc>
            </a:pPr>
            <a:endParaRPr lang="en-US" sz="2630">
              <a:solidFill>
                <a:srgbClr val="000000"/>
              </a:solidFill>
              <a:latin typeface="TT Ramillas"/>
              <a:ea typeface="TT Ramillas"/>
              <a:cs typeface="TT Ramillas"/>
              <a:sym typeface="TT Ramillas"/>
            </a:endParaRPr>
          </a:p>
        </p:txBody>
      </p:sp>
      <p:grpSp>
        <p:nvGrpSpPr>
          <p:cNvPr id="4" name="Group 4"/>
          <p:cNvGrpSpPr/>
          <p:nvPr/>
        </p:nvGrpSpPr>
        <p:grpSpPr>
          <a:xfrm>
            <a:off x="-1307930" y="-535143"/>
            <a:ext cx="3020465" cy="11934400"/>
            <a:chOff x="0" y="0"/>
            <a:chExt cx="795514" cy="3143216"/>
          </a:xfrm>
        </p:grpSpPr>
        <p:sp>
          <p:nvSpPr>
            <p:cNvPr id="5" name="Freeform 5"/>
            <p:cNvSpPr/>
            <p:nvPr/>
          </p:nvSpPr>
          <p:spPr>
            <a:xfrm>
              <a:off x="0" y="0"/>
              <a:ext cx="795514" cy="3143216"/>
            </a:xfrm>
            <a:custGeom>
              <a:avLst/>
              <a:gdLst/>
              <a:ahLst/>
              <a:cxnLst/>
              <a:rect l="l" t="t" r="r" b="b"/>
              <a:pathLst>
                <a:path w="795514" h="3143216">
                  <a:moveTo>
                    <a:pt x="0" y="0"/>
                  </a:moveTo>
                  <a:lnTo>
                    <a:pt x="795514" y="0"/>
                  </a:lnTo>
                  <a:lnTo>
                    <a:pt x="795514" y="3143216"/>
                  </a:lnTo>
                  <a:lnTo>
                    <a:pt x="0" y="3143216"/>
                  </a:lnTo>
                  <a:close/>
                </a:path>
              </a:pathLst>
            </a:custGeom>
            <a:solidFill>
              <a:srgbClr val="094C69"/>
            </a:solidFill>
          </p:spPr>
          <p:txBody>
            <a:bodyPr/>
            <a:lstStyle/>
            <a:p>
              <a:endParaRPr lang="es-PE"/>
            </a:p>
          </p:txBody>
        </p:sp>
        <p:sp>
          <p:nvSpPr>
            <p:cNvPr id="6" name="TextBox 6"/>
            <p:cNvSpPr txBox="1"/>
            <p:nvPr/>
          </p:nvSpPr>
          <p:spPr>
            <a:xfrm>
              <a:off x="0" y="-38100"/>
              <a:ext cx="795514" cy="3181316"/>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10800000">
            <a:off x="15452394" y="-293807"/>
            <a:ext cx="2339986" cy="3677778"/>
          </a:xfrm>
          <a:custGeom>
            <a:avLst/>
            <a:gdLst/>
            <a:ahLst/>
            <a:cxnLst/>
            <a:rect l="l" t="t" r="r" b="b"/>
            <a:pathLst>
              <a:path w="2339986" h="3677778">
                <a:moveTo>
                  <a:pt x="0" y="0"/>
                </a:moveTo>
                <a:lnTo>
                  <a:pt x="2339986" y="0"/>
                </a:lnTo>
                <a:lnTo>
                  <a:pt x="2339986" y="3677778"/>
                </a:lnTo>
                <a:lnTo>
                  <a:pt x="0" y="3677778"/>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PE"/>
          </a:p>
        </p:txBody>
      </p:sp>
      <p:sp>
        <p:nvSpPr>
          <p:cNvPr id="8" name="Freeform 8"/>
          <p:cNvSpPr/>
          <p:nvPr/>
        </p:nvSpPr>
        <p:spPr>
          <a:xfrm>
            <a:off x="14068362" y="-215044"/>
            <a:ext cx="2304584" cy="1760126"/>
          </a:xfrm>
          <a:custGeom>
            <a:avLst/>
            <a:gdLst/>
            <a:ahLst/>
            <a:cxnLst/>
            <a:rect l="l" t="t" r="r" b="b"/>
            <a:pathLst>
              <a:path w="2304584" h="1760126">
                <a:moveTo>
                  <a:pt x="0" y="0"/>
                </a:moveTo>
                <a:lnTo>
                  <a:pt x="2304584" y="0"/>
                </a:lnTo>
                <a:lnTo>
                  <a:pt x="2304584" y="1760126"/>
                </a:lnTo>
                <a:lnTo>
                  <a:pt x="0" y="1760126"/>
                </a:lnTo>
                <a:lnTo>
                  <a:pt x="0" y="0"/>
                </a:lnTo>
                <a:close/>
              </a:path>
            </a:pathLst>
          </a:custGeom>
          <a:blipFill>
            <a:blip r:embed="rId4">
              <a:alphaModFix amt="29000"/>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P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7"/>
        </a:solidFill>
        <a:effectLst/>
      </p:bgPr>
    </p:bg>
    <p:spTree>
      <p:nvGrpSpPr>
        <p:cNvPr id="1" name=""/>
        <p:cNvGrpSpPr/>
        <p:nvPr/>
      </p:nvGrpSpPr>
      <p:grpSpPr>
        <a:xfrm>
          <a:off x="0" y="0"/>
          <a:ext cx="0" cy="0"/>
          <a:chOff x="0" y="0"/>
          <a:chExt cx="0" cy="0"/>
        </a:xfrm>
      </p:grpSpPr>
      <p:grpSp>
        <p:nvGrpSpPr>
          <p:cNvPr id="2" name="Group 2"/>
          <p:cNvGrpSpPr/>
          <p:nvPr/>
        </p:nvGrpSpPr>
        <p:grpSpPr>
          <a:xfrm>
            <a:off x="1589021" y="4699197"/>
            <a:ext cx="4137001" cy="888605"/>
            <a:chOff x="0" y="0"/>
            <a:chExt cx="1470951" cy="315952"/>
          </a:xfrm>
        </p:grpSpPr>
        <p:sp>
          <p:nvSpPr>
            <p:cNvPr id="3" name="Freeform 3"/>
            <p:cNvSpPr/>
            <p:nvPr/>
          </p:nvSpPr>
          <p:spPr>
            <a:xfrm>
              <a:off x="0" y="0"/>
              <a:ext cx="1470951" cy="315952"/>
            </a:xfrm>
            <a:custGeom>
              <a:avLst/>
              <a:gdLst/>
              <a:ahLst/>
              <a:cxnLst/>
              <a:rect l="l" t="t" r="r" b="b"/>
              <a:pathLst>
                <a:path w="1470951" h="315952">
                  <a:moveTo>
                    <a:pt x="0" y="0"/>
                  </a:moveTo>
                  <a:lnTo>
                    <a:pt x="1470951" y="0"/>
                  </a:lnTo>
                  <a:lnTo>
                    <a:pt x="1470951" y="315952"/>
                  </a:lnTo>
                  <a:lnTo>
                    <a:pt x="0" y="315952"/>
                  </a:lnTo>
                  <a:close/>
                </a:path>
              </a:pathLst>
            </a:custGeom>
            <a:solidFill>
              <a:srgbClr val="094C69"/>
            </a:solidFill>
            <a:ln cap="sq">
              <a:noFill/>
              <a:prstDash val="solid"/>
              <a:miter/>
            </a:ln>
          </p:spPr>
          <p:txBody>
            <a:bodyPr/>
            <a:lstStyle/>
            <a:p>
              <a:endParaRPr lang="es-PE"/>
            </a:p>
          </p:txBody>
        </p:sp>
        <p:sp>
          <p:nvSpPr>
            <p:cNvPr id="4" name="TextBox 4"/>
            <p:cNvSpPr txBox="1"/>
            <p:nvPr/>
          </p:nvSpPr>
          <p:spPr>
            <a:xfrm>
              <a:off x="0" y="-38100"/>
              <a:ext cx="1470951" cy="35405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7165526" y="4699197"/>
            <a:ext cx="4137001" cy="888605"/>
            <a:chOff x="0" y="0"/>
            <a:chExt cx="1470951" cy="315952"/>
          </a:xfrm>
        </p:grpSpPr>
        <p:sp>
          <p:nvSpPr>
            <p:cNvPr id="6" name="Freeform 6"/>
            <p:cNvSpPr/>
            <p:nvPr/>
          </p:nvSpPr>
          <p:spPr>
            <a:xfrm>
              <a:off x="0" y="0"/>
              <a:ext cx="1470951" cy="315952"/>
            </a:xfrm>
            <a:custGeom>
              <a:avLst/>
              <a:gdLst/>
              <a:ahLst/>
              <a:cxnLst/>
              <a:rect l="l" t="t" r="r" b="b"/>
              <a:pathLst>
                <a:path w="1470951" h="315952">
                  <a:moveTo>
                    <a:pt x="0" y="0"/>
                  </a:moveTo>
                  <a:lnTo>
                    <a:pt x="1470951" y="0"/>
                  </a:lnTo>
                  <a:lnTo>
                    <a:pt x="1470951" y="315952"/>
                  </a:lnTo>
                  <a:lnTo>
                    <a:pt x="0" y="315952"/>
                  </a:lnTo>
                  <a:close/>
                </a:path>
              </a:pathLst>
            </a:custGeom>
            <a:solidFill>
              <a:srgbClr val="094C69"/>
            </a:solidFill>
            <a:ln cap="sq">
              <a:noFill/>
              <a:prstDash val="solid"/>
              <a:miter/>
            </a:ln>
          </p:spPr>
          <p:txBody>
            <a:bodyPr/>
            <a:lstStyle/>
            <a:p>
              <a:endParaRPr lang="es-PE"/>
            </a:p>
          </p:txBody>
        </p:sp>
        <p:sp>
          <p:nvSpPr>
            <p:cNvPr id="7" name="TextBox 7"/>
            <p:cNvSpPr txBox="1"/>
            <p:nvPr/>
          </p:nvSpPr>
          <p:spPr>
            <a:xfrm>
              <a:off x="0" y="-38100"/>
              <a:ext cx="1470951" cy="35405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2524432" y="4693406"/>
            <a:ext cx="4137001" cy="888605"/>
            <a:chOff x="0" y="0"/>
            <a:chExt cx="1470951" cy="315952"/>
          </a:xfrm>
        </p:grpSpPr>
        <p:sp>
          <p:nvSpPr>
            <p:cNvPr id="9" name="Freeform 9"/>
            <p:cNvSpPr/>
            <p:nvPr/>
          </p:nvSpPr>
          <p:spPr>
            <a:xfrm>
              <a:off x="0" y="0"/>
              <a:ext cx="1470951" cy="315952"/>
            </a:xfrm>
            <a:custGeom>
              <a:avLst/>
              <a:gdLst/>
              <a:ahLst/>
              <a:cxnLst/>
              <a:rect l="l" t="t" r="r" b="b"/>
              <a:pathLst>
                <a:path w="1470951" h="315952">
                  <a:moveTo>
                    <a:pt x="0" y="0"/>
                  </a:moveTo>
                  <a:lnTo>
                    <a:pt x="1470951" y="0"/>
                  </a:lnTo>
                  <a:lnTo>
                    <a:pt x="1470951" y="315952"/>
                  </a:lnTo>
                  <a:lnTo>
                    <a:pt x="0" y="315952"/>
                  </a:lnTo>
                  <a:close/>
                </a:path>
              </a:pathLst>
            </a:custGeom>
            <a:solidFill>
              <a:srgbClr val="094C69"/>
            </a:solidFill>
            <a:ln cap="sq">
              <a:noFill/>
              <a:prstDash val="solid"/>
              <a:miter/>
            </a:ln>
          </p:spPr>
          <p:txBody>
            <a:bodyPr/>
            <a:lstStyle/>
            <a:p>
              <a:endParaRPr lang="es-PE"/>
            </a:p>
          </p:txBody>
        </p:sp>
        <p:sp>
          <p:nvSpPr>
            <p:cNvPr id="10" name="TextBox 10"/>
            <p:cNvSpPr txBox="1"/>
            <p:nvPr/>
          </p:nvSpPr>
          <p:spPr>
            <a:xfrm>
              <a:off x="0" y="-38100"/>
              <a:ext cx="1470951" cy="35405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2694709" y="2197495"/>
            <a:ext cx="1925621" cy="1916749"/>
          </a:xfrm>
          <a:custGeom>
            <a:avLst/>
            <a:gdLst/>
            <a:ahLst/>
            <a:cxnLst/>
            <a:rect l="l" t="t" r="r" b="b"/>
            <a:pathLst>
              <a:path w="1925621" h="1916749">
                <a:moveTo>
                  <a:pt x="0" y="0"/>
                </a:moveTo>
                <a:lnTo>
                  <a:pt x="1925620" y="0"/>
                </a:lnTo>
                <a:lnTo>
                  <a:pt x="1925620" y="1916749"/>
                </a:lnTo>
                <a:lnTo>
                  <a:pt x="0" y="1916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a:p>
        </p:txBody>
      </p:sp>
      <p:sp>
        <p:nvSpPr>
          <p:cNvPr id="12" name="Freeform 12"/>
          <p:cNvSpPr/>
          <p:nvPr/>
        </p:nvSpPr>
        <p:spPr>
          <a:xfrm>
            <a:off x="8160458" y="1993702"/>
            <a:ext cx="1967084" cy="2230714"/>
          </a:xfrm>
          <a:custGeom>
            <a:avLst/>
            <a:gdLst/>
            <a:ahLst/>
            <a:cxnLst/>
            <a:rect l="l" t="t" r="r" b="b"/>
            <a:pathLst>
              <a:path w="1967084" h="2230714">
                <a:moveTo>
                  <a:pt x="0" y="0"/>
                </a:moveTo>
                <a:lnTo>
                  <a:pt x="1967084" y="0"/>
                </a:lnTo>
                <a:lnTo>
                  <a:pt x="1967084" y="2230715"/>
                </a:lnTo>
                <a:lnTo>
                  <a:pt x="0" y="223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a:p>
        </p:txBody>
      </p:sp>
      <p:sp>
        <p:nvSpPr>
          <p:cNvPr id="13" name="Freeform 13"/>
          <p:cNvSpPr/>
          <p:nvPr/>
        </p:nvSpPr>
        <p:spPr>
          <a:xfrm>
            <a:off x="13323510" y="2080359"/>
            <a:ext cx="2538844" cy="2057400"/>
          </a:xfrm>
          <a:custGeom>
            <a:avLst/>
            <a:gdLst/>
            <a:ahLst/>
            <a:cxnLst/>
            <a:rect l="l" t="t" r="r" b="b"/>
            <a:pathLst>
              <a:path w="2538844" h="2057400">
                <a:moveTo>
                  <a:pt x="0" y="0"/>
                </a:moveTo>
                <a:lnTo>
                  <a:pt x="2538844" y="0"/>
                </a:lnTo>
                <a:lnTo>
                  <a:pt x="2538844"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PE"/>
          </a:p>
        </p:txBody>
      </p:sp>
      <p:sp>
        <p:nvSpPr>
          <p:cNvPr id="14" name="TextBox 14"/>
          <p:cNvSpPr txBox="1"/>
          <p:nvPr/>
        </p:nvSpPr>
        <p:spPr>
          <a:xfrm>
            <a:off x="7358498" y="4818390"/>
            <a:ext cx="3751055" cy="543063"/>
          </a:xfrm>
          <a:prstGeom prst="rect">
            <a:avLst/>
          </a:prstGeom>
        </p:spPr>
        <p:txBody>
          <a:bodyPr lIns="0" tIns="0" rIns="0" bIns="0" rtlCol="0" anchor="t">
            <a:spAutoFit/>
          </a:bodyPr>
          <a:lstStyle/>
          <a:p>
            <a:pPr marL="0" lvl="0" indent="0" algn="ctr">
              <a:lnSpc>
                <a:spcPts val="4295"/>
              </a:lnSpc>
              <a:spcBef>
                <a:spcPct val="0"/>
              </a:spcBef>
            </a:pPr>
            <a:r>
              <a:rPr lang="en-US" sz="3768" dirty="0">
                <a:solidFill>
                  <a:srgbClr val="FFFFFF"/>
                </a:solidFill>
                <a:latin typeface="TT Ramillas"/>
                <a:ea typeface="TT Ramillas"/>
                <a:cs typeface="TT Ramillas"/>
                <a:sym typeface="TT Ramillas"/>
              </a:rPr>
              <a:t>EFICIENCIA</a:t>
            </a:r>
          </a:p>
        </p:txBody>
      </p:sp>
      <p:sp>
        <p:nvSpPr>
          <p:cNvPr id="15" name="TextBox 15"/>
          <p:cNvSpPr txBox="1"/>
          <p:nvPr/>
        </p:nvSpPr>
        <p:spPr>
          <a:xfrm>
            <a:off x="1889212" y="6205535"/>
            <a:ext cx="4137001" cy="1427734"/>
          </a:xfrm>
          <a:prstGeom prst="rect">
            <a:avLst/>
          </a:prstGeom>
        </p:spPr>
        <p:txBody>
          <a:bodyPr lIns="0" tIns="0" rIns="0" bIns="0" rtlCol="0" anchor="t">
            <a:spAutoFit/>
          </a:bodyPr>
          <a:lstStyle/>
          <a:p>
            <a:pPr marL="0" lvl="0" indent="0" algn="l">
              <a:lnSpc>
                <a:spcPts val="2888"/>
              </a:lnSpc>
              <a:spcBef>
                <a:spcPct val="0"/>
              </a:spcBef>
            </a:pPr>
            <a:r>
              <a:rPr lang="en-US" sz="1900" dirty="0" err="1">
                <a:solidFill>
                  <a:srgbClr val="000000"/>
                </a:solidFill>
                <a:latin typeface="TT Ramillas"/>
                <a:ea typeface="TT Ramillas"/>
                <a:cs typeface="TT Ramillas"/>
                <a:sym typeface="TT Ramillas"/>
              </a:rPr>
              <a:t>Desarrollar</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una</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nueva</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versión</a:t>
            </a:r>
            <a:r>
              <a:rPr lang="en-US" sz="1900" dirty="0">
                <a:solidFill>
                  <a:srgbClr val="000000"/>
                </a:solidFill>
                <a:latin typeface="TT Ramillas"/>
                <a:ea typeface="TT Ramillas"/>
                <a:cs typeface="TT Ramillas"/>
                <a:sym typeface="TT Ramillas"/>
              </a:rPr>
              <a:t> del </a:t>
            </a:r>
            <a:r>
              <a:rPr lang="en-US" sz="1900" dirty="0" err="1">
                <a:solidFill>
                  <a:srgbClr val="000000"/>
                </a:solidFill>
                <a:latin typeface="TT Ramillas"/>
                <a:ea typeface="TT Ramillas"/>
                <a:cs typeface="TT Ramillas"/>
                <a:sym typeface="TT Ramillas"/>
              </a:rPr>
              <a:t>sistema</a:t>
            </a:r>
            <a:r>
              <a:rPr lang="en-US" sz="1900" dirty="0">
                <a:solidFill>
                  <a:srgbClr val="000000"/>
                </a:solidFill>
                <a:latin typeface="TT Ramillas"/>
                <a:ea typeface="TT Ramillas"/>
                <a:cs typeface="TT Ramillas"/>
                <a:sym typeface="TT Ramillas"/>
              </a:rPr>
              <a:t> de </a:t>
            </a:r>
            <a:r>
              <a:rPr lang="en-US" sz="1900" dirty="0" err="1">
                <a:solidFill>
                  <a:srgbClr val="000000"/>
                </a:solidFill>
                <a:latin typeface="TT Ramillas"/>
                <a:ea typeface="TT Ramillas"/>
                <a:cs typeface="TT Ramillas"/>
                <a:sym typeface="TT Ramillas"/>
              </a:rPr>
              <a:t>reservas</a:t>
            </a:r>
            <a:r>
              <a:rPr lang="en-US" sz="1900" dirty="0">
                <a:solidFill>
                  <a:srgbClr val="000000"/>
                </a:solidFill>
                <a:latin typeface="TT Ramillas"/>
                <a:ea typeface="TT Ramillas"/>
                <a:cs typeface="TT Ramillas"/>
                <a:sym typeface="TT Ramillas"/>
              </a:rPr>
              <a:t> de "</a:t>
            </a:r>
            <a:r>
              <a:rPr lang="en-US" sz="1900" dirty="0" err="1">
                <a:solidFill>
                  <a:srgbClr val="000000"/>
                </a:solidFill>
                <a:latin typeface="TT Ramillas"/>
                <a:ea typeface="TT Ramillas"/>
                <a:cs typeface="TT Ramillas"/>
                <a:sym typeface="TT Ramillas"/>
              </a:rPr>
              <a:t>CinePlanet</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implementada</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en</a:t>
            </a:r>
            <a:r>
              <a:rPr lang="en-US" sz="1900" dirty="0">
                <a:solidFill>
                  <a:srgbClr val="000000"/>
                </a:solidFill>
                <a:latin typeface="TT Ramillas"/>
                <a:ea typeface="TT Ramillas"/>
                <a:cs typeface="TT Ramillas"/>
                <a:sym typeface="TT Ramillas"/>
              </a:rPr>
              <a:t> NetBeans, que </a:t>
            </a:r>
            <a:r>
              <a:rPr lang="en-US" sz="1900" dirty="0" err="1">
                <a:solidFill>
                  <a:srgbClr val="000000"/>
                </a:solidFill>
                <a:latin typeface="TT Ramillas"/>
                <a:ea typeface="TT Ramillas"/>
                <a:cs typeface="TT Ramillas"/>
                <a:sym typeface="TT Ramillas"/>
              </a:rPr>
              <a:t>resuelva</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estos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problemas</a:t>
            </a:r>
            <a:r>
              <a:rPr lang="en-US" sz="1900" dirty="0">
                <a:solidFill>
                  <a:srgbClr val="000000"/>
                </a:solidFill>
                <a:latin typeface="TT Ramillas"/>
                <a:ea typeface="TT Ramillas"/>
                <a:cs typeface="TT Ramillas"/>
                <a:sym typeface="TT Ramillas"/>
              </a:rPr>
              <a:t>.</a:t>
            </a:r>
          </a:p>
        </p:txBody>
      </p:sp>
      <p:sp>
        <p:nvSpPr>
          <p:cNvPr id="16" name="TextBox 16"/>
          <p:cNvSpPr txBox="1"/>
          <p:nvPr/>
        </p:nvSpPr>
        <p:spPr>
          <a:xfrm>
            <a:off x="1802892" y="4866178"/>
            <a:ext cx="3709257" cy="543063"/>
          </a:xfrm>
          <a:prstGeom prst="rect">
            <a:avLst/>
          </a:prstGeom>
        </p:spPr>
        <p:txBody>
          <a:bodyPr lIns="0" tIns="0" rIns="0" bIns="0" rtlCol="0" anchor="t">
            <a:spAutoFit/>
          </a:bodyPr>
          <a:lstStyle/>
          <a:p>
            <a:pPr marL="0" lvl="0" indent="0" algn="ctr">
              <a:lnSpc>
                <a:spcPts val="4295"/>
              </a:lnSpc>
              <a:spcBef>
                <a:spcPct val="0"/>
              </a:spcBef>
            </a:pPr>
            <a:r>
              <a:rPr lang="en-US" sz="3768" dirty="0">
                <a:solidFill>
                  <a:srgbClr val="FFFFFF"/>
                </a:solidFill>
                <a:latin typeface="TT Ramillas"/>
                <a:ea typeface="TT Ramillas"/>
                <a:cs typeface="TT Ramillas"/>
                <a:sym typeface="TT Ramillas"/>
              </a:rPr>
              <a:t>PROCESO</a:t>
            </a:r>
          </a:p>
        </p:txBody>
      </p:sp>
      <p:sp>
        <p:nvSpPr>
          <p:cNvPr id="17" name="TextBox 17"/>
          <p:cNvSpPr txBox="1"/>
          <p:nvPr/>
        </p:nvSpPr>
        <p:spPr>
          <a:xfrm>
            <a:off x="7165526" y="5970341"/>
            <a:ext cx="4137001" cy="2513584"/>
          </a:xfrm>
          <a:prstGeom prst="rect">
            <a:avLst/>
          </a:prstGeom>
        </p:spPr>
        <p:txBody>
          <a:bodyPr lIns="0" tIns="0" rIns="0" bIns="0" rtlCol="0" anchor="t">
            <a:spAutoFit/>
          </a:bodyPr>
          <a:lstStyle/>
          <a:p>
            <a:pPr marL="0" lvl="0" indent="0" algn="l">
              <a:lnSpc>
                <a:spcPts val="2888"/>
              </a:lnSpc>
              <a:spcBef>
                <a:spcPct val="0"/>
              </a:spcBef>
            </a:pPr>
            <a:r>
              <a:rPr lang="en-US" sz="1900" dirty="0" err="1">
                <a:solidFill>
                  <a:srgbClr val="000000"/>
                </a:solidFill>
                <a:latin typeface="TT Ramillas"/>
                <a:ea typeface="TT Ramillas"/>
                <a:cs typeface="TT Ramillas"/>
                <a:sym typeface="TT Ramillas"/>
              </a:rPr>
              <a:t>Ofrecer</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una</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interfaz</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intuitiva</a:t>
            </a:r>
            <a:r>
              <a:rPr lang="en-US" sz="1900" dirty="0">
                <a:solidFill>
                  <a:srgbClr val="000000"/>
                </a:solidFill>
                <a:latin typeface="TT Ramillas"/>
                <a:ea typeface="TT Ramillas"/>
                <a:cs typeface="TT Ramillas"/>
                <a:sym typeface="TT Ramillas"/>
              </a:rPr>
              <a:t> para </a:t>
            </a:r>
            <a:r>
              <a:rPr lang="en-US" sz="1900" dirty="0" err="1">
                <a:solidFill>
                  <a:srgbClr val="000000"/>
                </a:solidFill>
                <a:latin typeface="TT Ramillas"/>
                <a:ea typeface="TT Ramillas"/>
                <a:cs typeface="TT Ramillas"/>
                <a:sym typeface="TT Ramillas"/>
              </a:rPr>
              <a:t>los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usuarios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garantizar</a:t>
            </a:r>
            <a:r>
              <a:rPr lang="en-US" sz="1900" dirty="0">
                <a:solidFill>
                  <a:srgbClr val="000000"/>
                </a:solidFill>
                <a:latin typeface="TT Ramillas"/>
                <a:ea typeface="TT Ramillas"/>
                <a:cs typeface="TT Ramillas"/>
                <a:sym typeface="TT Ramillas"/>
              </a:rPr>
              <a:t> la </a:t>
            </a:r>
            <a:r>
              <a:rPr lang="en-US" sz="1900" dirty="0" err="1">
                <a:solidFill>
                  <a:srgbClr val="000000"/>
                </a:solidFill>
                <a:latin typeface="TT Ramillas"/>
                <a:ea typeface="TT Ramillas"/>
                <a:cs typeface="TT Ramillas"/>
                <a:sym typeface="TT Ramillas"/>
              </a:rPr>
              <a:t>disponibilidad</a:t>
            </a:r>
            <a:r>
              <a:rPr lang="en-US" sz="1900" dirty="0">
                <a:solidFill>
                  <a:srgbClr val="000000"/>
                </a:solidFill>
                <a:latin typeface="TT Ramillas"/>
                <a:ea typeface="TT Ramillas"/>
                <a:cs typeface="TT Ramillas"/>
                <a:sym typeface="TT Ramillas"/>
              </a:rPr>
              <a:t> de asientos </a:t>
            </a:r>
            <a:r>
              <a:rPr lang="en-US" sz="1900" dirty="0" err="1">
                <a:solidFill>
                  <a:srgbClr val="000000"/>
                </a:solidFill>
                <a:latin typeface="TT Ramillas"/>
                <a:ea typeface="TT Ramillas"/>
                <a:cs typeface="TT Ramillas"/>
                <a:sym typeface="TT Ramillas"/>
              </a:rPr>
              <a:t>en</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tiempo</a:t>
            </a:r>
            <a:r>
              <a:rPr lang="en-US" sz="1900" dirty="0">
                <a:solidFill>
                  <a:srgbClr val="000000"/>
                </a:solidFill>
                <a:latin typeface="TT Ramillas"/>
                <a:ea typeface="TT Ramillas"/>
                <a:cs typeface="TT Ramillas"/>
                <a:sym typeface="TT Ramillas"/>
              </a:rPr>
              <a:t> real, </a:t>
            </a:r>
            <a:r>
              <a:rPr lang="en-US" sz="1900" dirty="0" err="1">
                <a:solidFill>
                  <a:srgbClr val="000000"/>
                </a:solidFill>
                <a:latin typeface="TT Ramillas"/>
                <a:ea typeface="TT Ramillas"/>
                <a:cs typeface="TT Ramillas"/>
                <a:sym typeface="TT Ramillas"/>
              </a:rPr>
              <a:t>incluir</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recomendaciones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personalizadas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mejorar</a:t>
            </a:r>
            <a:r>
              <a:rPr lang="en-US" sz="1900" dirty="0">
                <a:solidFill>
                  <a:srgbClr val="000000"/>
                </a:solidFill>
                <a:latin typeface="TT Ramillas"/>
                <a:ea typeface="TT Ramillas"/>
                <a:cs typeface="TT Ramillas"/>
                <a:sym typeface="TT Ramillas"/>
              </a:rPr>
              <a:t> la </a:t>
            </a:r>
            <a:r>
              <a:rPr lang="en-US" sz="1900" dirty="0" err="1">
                <a:solidFill>
                  <a:srgbClr val="000000"/>
                </a:solidFill>
                <a:latin typeface="TT Ramillas"/>
                <a:ea typeface="TT Ramillas"/>
                <a:cs typeface="TT Ramillas"/>
                <a:sym typeface="TT Ramillas"/>
              </a:rPr>
              <a:t>experiencia</a:t>
            </a:r>
            <a:r>
              <a:rPr lang="en-US" sz="1900" dirty="0">
                <a:solidFill>
                  <a:srgbClr val="000000"/>
                </a:solidFill>
                <a:latin typeface="TT Ramillas"/>
                <a:ea typeface="TT Ramillas"/>
                <a:cs typeface="TT Ramillas"/>
                <a:sym typeface="TT Ramillas"/>
              </a:rPr>
              <a:t> de </a:t>
            </a:r>
            <a:r>
              <a:rPr lang="en-US" sz="1900" dirty="0" err="1">
                <a:solidFill>
                  <a:srgbClr val="000000"/>
                </a:solidFill>
                <a:latin typeface="TT Ramillas"/>
                <a:ea typeface="TT Ramillas"/>
                <a:cs typeface="TT Ramillas"/>
                <a:sym typeface="TT Ramillas"/>
              </a:rPr>
              <a:t>pago</a:t>
            </a:r>
            <a:r>
              <a:rPr lang="en-US" sz="1900" dirty="0">
                <a:solidFill>
                  <a:srgbClr val="000000"/>
                </a:solidFill>
                <a:latin typeface="TT Ramillas"/>
                <a:ea typeface="TT Ramillas"/>
                <a:cs typeface="TT Ramillas"/>
                <a:sym typeface="TT Ramillas"/>
              </a:rPr>
              <a:t> y </a:t>
            </a:r>
            <a:r>
              <a:rPr lang="en-US" sz="1900" dirty="0" err="1">
                <a:solidFill>
                  <a:srgbClr val="000000"/>
                </a:solidFill>
                <a:latin typeface="TT Ramillas"/>
                <a:ea typeface="TT Ramillas"/>
                <a:cs typeface="TT Ramillas"/>
                <a:sym typeface="TT Ramillas"/>
              </a:rPr>
              <a:t>permitir</a:t>
            </a:r>
            <a:r>
              <a:rPr lang="en-US" sz="1900" dirty="0">
                <a:solidFill>
                  <a:srgbClr val="000000"/>
                </a:solidFill>
                <a:latin typeface="TT Ramillas"/>
                <a:ea typeface="TT Ramillas"/>
                <a:cs typeface="TT Ramillas"/>
                <a:sym typeface="TT Ramillas"/>
              </a:rPr>
              <a:t> la </a:t>
            </a:r>
            <a:r>
              <a:rPr lang="en-US" sz="1900" dirty="0" err="1">
                <a:solidFill>
                  <a:srgbClr val="000000"/>
                </a:solidFill>
                <a:latin typeface="TT Ramillas"/>
                <a:ea typeface="TT Ramillas"/>
                <a:cs typeface="TT Ramillas"/>
                <a:sym typeface="TT Ramillas"/>
              </a:rPr>
              <a:t>compra</a:t>
            </a:r>
            <a:r>
              <a:rPr lang="en-US" sz="1900" dirty="0">
                <a:solidFill>
                  <a:srgbClr val="000000"/>
                </a:solidFill>
                <a:latin typeface="TT Ramillas"/>
                <a:ea typeface="TT Ramillas"/>
                <a:cs typeface="TT Ramillas"/>
                <a:sym typeface="TT Ramillas"/>
              </a:rPr>
              <a:t> de snacks y </a:t>
            </a:r>
            <a:r>
              <a:rPr lang="en-US" sz="1900" dirty="0" err="1">
                <a:solidFill>
                  <a:srgbClr val="000000"/>
                </a:solidFill>
                <a:latin typeface="TT Ramillas"/>
                <a:ea typeface="TT Ramillas"/>
                <a:cs typeface="TT Ramillas"/>
                <a:sym typeface="TT Ramillas"/>
              </a:rPr>
              <a:t>promociones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adicionales</a:t>
            </a:r>
            <a:r>
              <a:rPr lang="en-US" sz="1900" dirty="0">
                <a:solidFill>
                  <a:srgbClr val="000000"/>
                </a:solidFill>
                <a:latin typeface="TT Ramillas"/>
                <a:ea typeface="TT Ramillas"/>
                <a:cs typeface="TT Ramillas"/>
                <a:sym typeface="TT Ramillas"/>
              </a:rPr>
              <a:t>.</a:t>
            </a:r>
          </a:p>
        </p:txBody>
      </p:sp>
      <p:sp>
        <p:nvSpPr>
          <p:cNvPr id="18" name="TextBox 18"/>
          <p:cNvSpPr txBox="1"/>
          <p:nvPr/>
        </p:nvSpPr>
        <p:spPr>
          <a:xfrm>
            <a:off x="12689862" y="4803521"/>
            <a:ext cx="3844734" cy="583449"/>
          </a:xfrm>
          <a:prstGeom prst="rect">
            <a:avLst/>
          </a:prstGeom>
        </p:spPr>
        <p:txBody>
          <a:bodyPr lIns="0" tIns="0" rIns="0" bIns="0" rtlCol="0" anchor="t">
            <a:spAutoFit/>
          </a:bodyPr>
          <a:lstStyle/>
          <a:p>
            <a:pPr marL="0" lvl="0" indent="0" algn="ctr">
              <a:lnSpc>
                <a:spcPts val="4637"/>
              </a:lnSpc>
              <a:spcBef>
                <a:spcPct val="0"/>
              </a:spcBef>
            </a:pPr>
            <a:r>
              <a:rPr lang="en-US" sz="4068" dirty="0">
                <a:solidFill>
                  <a:srgbClr val="FFFFFF"/>
                </a:solidFill>
                <a:latin typeface="TT Ramillas"/>
                <a:ea typeface="TT Ramillas"/>
                <a:cs typeface="TT Ramillas"/>
                <a:sym typeface="TT Ramillas"/>
              </a:rPr>
              <a:t>OPTIMIZACION</a:t>
            </a:r>
          </a:p>
        </p:txBody>
      </p:sp>
      <p:sp>
        <p:nvSpPr>
          <p:cNvPr id="19" name="TextBox 19"/>
          <p:cNvSpPr txBox="1"/>
          <p:nvPr/>
        </p:nvSpPr>
        <p:spPr>
          <a:xfrm>
            <a:off x="12575683" y="5952176"/>
            <a:ext cx="4137001" cy="1427734"/>
          </a:xfrm>
          <a:prstGeom prst="rect">
            <a:avLst/>
          </a:prstGeom>
        </p:spPr>
        <p:txBody>
          <a:bodyPr lIns="0" tIns="0" rIns="0" bIns="0" rtlCol="0" anchor="t">
            <a:spAutoFit/>
          </a:bodyPr>
          <a:lstStyle/>
          <a:p>
            <a:pPr marL="0" lvl="0" indent="0" algn="l">
              <a:lnSpc>
                <a:spcPts val="2888"/>
              </a:lnSpc>
              <a:spcBef>
                <a:spcPct val="0"/>
              </a:spcBef>
            </a:pPr>
            <a:r>
              <a:rPr lang="en-US" sz="1900" dirty="0" err="1">
                <a:solidFill>
                  <a:srgbClr val="000000"/>
                </a:solidFill>
                <a:latin typeface="TT Ramillas"/>
                <a:ea typeface="TT Ramillas"/>
                <a:cs typeface="TT Ramillas"/>
                <a:sym typeface="TT Ramillas"/>
              </a:rPr>
              <a:t>Optimizar</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el</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proceso</a:t>
            </a:r>
            <a:r>
              <a:rPr lang="en-US" sz="1900" dirty="0">
                <a:solidFill>
                  <a:srgbClr val="000000"/>
                </a:solidFill>
                <a:latin typeface="TT Ramillas"/>
                <a:ea typeface="TT Ramillas"/>
                <a:cs typeface="TT Ramillas"/>
                <a:sym typeface="TT Ramillas"/>
              </a:rPr>
              <a:t> de </a:t>
            </a:r>
            <a:r>
              <a:rPr lang="en-US" sz="1900" dirty="0" err="1">
                <a:solidFill>
                  <a:srgbClr val="000000"/>
                </a:solidFill>
                <a:latin typeface="TT Ramillas"/>
                <a:ea typeface="TT Ramillas"/>
                <a:cs typeface="TT Ramillas"/>
                <a:sym typeface="TT Ramillas"/>
              </a:rPr>
              <a:t>reserva</a:t>
            </a:r>
            <a:r>
              <a:rPr lang="en-US" sz="1900" dirty="0">
                <a:solidFill>
                  <a:srgbClr val="000000"/>
                </a:solidFill>
                <a:latin typeface="TT Ramillas"/>
                <a:ea typeface="TT Ramillas"/>
                <a:cs typeface="TT Ramillas"/>
                <a:sym typeface="TT Ramillas"/>
              </a:rPr>
              <a:t> tanto para las </a:t>
            </a:r>
            <a:r>
              <a:rPr lang="en-US" sz="1900" dirty="0" err="1">
                <a:solidFill>
                  <a:srgbClr val="000000"/>
                </a:solidFill>
                <a:latin typeface="TT Ramillas"/>
                <a:ea typeface="TT Ramillas"/>
                <a:cs typeface="TT Ramillas"/>
                <a:sym typeface="TT Ramillas"/>
              </a:rPr>
              <a:t>compras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en</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línea</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como</a:t>
            </a:r>
            <a:r>
              <a:rPr lang="en-US" sz="1900" dirty="0">
                <a:solidFill>
                  <a:srgbClr val="000000"/>
                </a:solidFill>
                <a:latin typeface="TT Ramillas"/>
                <a:ea typeface="TT Ramillas"/>
                <a:cs typeface="TT Ramillas"/>
                <a:sym typeface="TT Ramillas"/>
              </a:rPr>
              <a:t> para la </a:t>
            </a:r>
            <a:r>
              <a:rPr lang="en-US" sz="1900" dirty="0" err="1">
                <a:solidFill>
                  <a:srgbClr val="000000"/>
                </a:solidFill>
                <a:latin typeface="TT Ramillas"/>
                <a:ea typeface="TT Ramillas"/>
                <a:cs typeface="TT Ramillas"/>
                <a:sym typeface="TT Ramillas"/>
              </a:rPr>
              <a:t>gestión</a:t>
            </a:r>
            <a:r>
              <a:rPr lang="en-US" sz="1900" dirty="0">
                <a:solidFill>
                  <a:srgbClr val="000000"/>
                </a:solidFill>
                <a:latin typeface="TT Ramillas"/>
                <a:ea typeface="TT Ramillas"/>
                <a:cs typeface="TT Ramillas"/>
                <a:sym typeface="TT Ramillas"/>
              </a:rPr>
              <a:t> interna </a:t>
            </a:r>
            <a:r>
              <a:rPr lang="en-US" sz="1900" dirty="0" err="1">
                <a:solidFill>
                  <a:srgbClr val="000000"/>
                </a:solidFill>
                <a:latin typeface="TT Ramillas"/>
                <a:ea typeface="TT Ramillas"/>
                <a:cs typeface="TT Ramillas"/>
                <a:sym typeface="TT Ramillas"/>
              </a:rPr>
              <a:t>en</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los</a:t>
            </a:r>
            <a:r>
              <a:rPr lang="en-US" sz="1900" dirty="0">
                <a:solidFill>
                  <a:srgbClr val="000000"/>
                </a:solidFill>
                <a:latin typeface="TT Ramillas"/>
                <a:ea typeface="TT Ramillas"/>
                <a:cs typeface="TT Ramillas"/>
                <a:sym typeface="TT Ramillas"/>
              </a:rPr>
              <a:t> cines </a:t>
            </a:r>
            <a:r>
              <a:rPr lang="en-US" sz="1900" dirty="0" err="1">
                <a:solidFill>
                  <a:srgbClr val="000000"/>
                </a:solidFill>
                <a:latin typeface="TT Ramillas"/>
                <a:ea typeface="TT Ramillas"/>
                <a:cs typeface="TT Ramillas"/>
                <a:sym typeface="TT Ramillas"/>
              </a:rPr>
              <a:t>físicos</a:t>
            </a:r>
            <a:r>
              <a:rPr lang="en-US" sz="1900" dirty="0">
                <a:solidFill>
                  <a:srgbClr val="000000"/>
                </a:solidFill>
                <a:latin typeface="TT Ramillas"/>
                <a:ea typeface="TT Ramillas"/>
                <a:cs typeface="TT Ramillas"/>
                <a:sym typeface="TT Ramillas"/>
              </a:rPr>
              <a:t>, </a:t>
            </a:r>
            <a:r>
              <a:rPr lang="en-US" sz="1900" dirty="0" err="1">
                <a:solidFill>
                  <a:srgbClr val="000000"/>
                </a:solidFill>
                <a:latin typeface="TT Ramillas"/>
                <a:ea typeface="TT Ramillas"/>
                <a:cs typeface="TT Ramillas"/>
                <a:sym typeface="TT Ramillas"/>
              </a:rPr>
              <a:t>mejorando</a:t>
            </a:r>
            <a:r>
              <a:rPr lang="en-US" sz="1900" dirty="0">
                <a:solidFill>
                  <a:srgbClr val="000000"/>
                </a:solidFill>
                <a:latin typeface="TT Ramillas"/>
                <a:ea typeface="TT Ramillas"/>
                <a:cs typeface="TT Ramillas"/>
                <a:sym typeface="TT Ramillas"/>
              </a:rPr>
              <a:t> la </a:t>
            </a:r>
            <a:r>
              <a:rPr lang="en-US" sz="1900" dirty="0" err="1">
                <a:solidFill>
                  <a:srgbClr val="000000"/>
                </a:solidFill>
                <a:latin typeface="TT Ramillas"/>
                <a:ea typeface="TT Ramillas"/>
                <a:cs typeface="TT Ramillas"/>
                <a:sym typeface="TT Ramillas"/>
              </a:rPr>
              <a:t>eficiencia</a:t>
            </a:r>
            <a:r>
              <a:rPr lang="en-US" sz="1900" dirty="0">
                <a:solidFill>
                  <a:srgbClr val="000000"/>
                </a:solidFill>
                <a:latin typeface="TT Ramillas"/>
                <a:ea typeface="TT Ramillas"/>
                <a:cs typeface="TT Ramillas"/>
                <a:sym typeface="TT Ramillas"/>
              </a:rPr>
              <a:t> del personal.</a:t>
            </a:r>
          </a:p>
        </p:txBody>
      </p:sp>
      <p:sp>
        <p:nvSpPr>
          <p:cNvPr id="20" name="TextBox 20"/>
          <p:cNvSpPr txBox="1"/>
          <p:nvPr/>
        </p:nvSpPr>
        <p:spPr>
          <a:xfrm>
            <a:off x="1132666" y="805209"/>
            <a:ext cx="11581777" cy="713712"/>
          </a:xfrm>
          <a:prstGeom prst="rect">
            <a:avLst/>
          </a:prstGeom>
        </p:spPr>
        <p:txBody>
          <a:bodyPr lIns="0" tIns="0" rIns="0" bIns="0" rtlCol="0" anchor="t">
            <a:spAutoFit/>
          </a:bodyPr>
          <a:lstStyle/>
          <a:p>
            <a:pPr marL="0" lvl="0" indent="0" algn="l">
              <a:lnSpc>
                <a:spcPts val="5600"/>
              </a:lnSpc>
              <a:spcBef>
                <a:spcPct val="0"/>
              </a:spcBef>
            </a:pPr>
            <a:r>
              <a:rPr lang="en-US" sz="4913">
                <a:solidFill>
                  <a:srgbClr val="000000"/>
                </a:solidFill>
                <a:latin typeface="TT Ramillas"/>
                <a:ea typeface="TT Ramillas"/>
                <a:cs typeface="TT Ramillas"/>
                <a:sym typeface="TT Ramillas"/>
              </a:rPr>
              <a:t>OBJETIVOS DE NUESTRO PROYECTO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7"/>
        </a:solidFill>
        <a:effectLst/>
      </p:bgPr>
    </p:bg>
    <p:spTree>
      <p:nvGrpSpPr>
        <p:cNvPr id="1" name=""/>
        <p:cNvGrpSpPr/>
        <p:nvPr/>
      </p:nvGrpSpPr>
      <p:grpSpPr>
        <a:xfrm>
          <a:off x="0" y="0"/>
          <a:ext cx="0" cy="0"/>
          <a:chOff x="0" y="0"/>
          <a:chExt cx="0" cy="0"/>
        </a:xfrm>
      </p:grpSpPr>
      <p:sp>
        <p:nvSpPr>
          <p:cNvPr id="2" name="TextBox 2"/>
          <p:cNvSpPr txBox="1"/>
          <p:nvPr/>
        </p:nvSpPr>
        <p:spPr>
          <a:xfrm>
            <a:off x="3957480" y="5537511"/>
            <a:ext cx="10373041" cy="972125"/>
          </a:xfrm>
          <a:prstGeom prst="rect">
            <a:avLst/>
          </a:prstGeom>
        </p:spPr>
        <p:txBody>
          <a:bodyPr lIns="0" tIns="0" rIns="0" bIns="0" rtlCol="0" anchor="t">
            <a:spAutoFit/>
          </a:bodyPr>
          <a:lstStyle/>
          <a:p>
            <a:pPr marL="0" lvl="0" indent="0" algn="ctr">
              <a:lnSpc>
                <a:spcPts val="7444"/>
              </a:lnSpc>
              <a:spcBef>
                <a:spcPct val="0"/>
              </a:spcBef>
            </a:pPr>
            <a:r>
              <a:rPr lang="en-US" sz="6957" b="1">
                <a:solidFill>
                  <a:srgbClr val="094C69"/>
                </a:solidFill>
                <a:latin typeface="TT Ramillas Bold"/>
                <a:ea typeface="TT Ramillas Bold"/>
                <a:cs typeface="TT Ramillas Bold"/>
                <a:sym typeface="TT Ramillas Bold"/>
              </a:rPr>
              <a:t>Thank you</a:t>
            </a:r>
          </a:p>
        </p:txBody>
      </p:sp>
      <p:sp>
        <p:nvSpPr>
          <p:cNvPr id="3" name="Freeform 3"/>
          <p:cNvSpPr/>
          <p:nvPr/>
        </p:nvSpPr>
        <p:spPr>
          <a:xfrm>
            <a:off x="7918632" y="3777364"/>
            <a:ext cx="2450737" cy="1234559"/>
          </a:xfrm>
          <a:custGeom>
            <a:avLst/>
            <a:gdLst/>
            <a:ahLst/>
            <a:cxnLst/>
            <a:rect l="l" t="t" r="r" b="b"/>
            <a:pathLst>
              <a:path w="2450737" h="1234559">
                <a:moveTo>
                  <a:pt x="0" y="0"/>
                </a:moveTo>
                <a:lnTo>
                  <a:pt x="2450736" y="0"/>
                </a:lnTo>
                <a:lnTo>
                  <a:pt x="2450736" y="1234559"/>
                </a:lnTo>
                <a:lnTo>
                  <a:pt x="0" y="123455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P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403</Words>
  <Application>Microsoft Office PowerPoint</Application>
  <PresentationFormat>Personalizado</PresentationFormat>
  <Paragraphs>21</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TT Ramillas</vt:lpstr>
      <vt:lpstr>Calibri</vt:lpstr>
      <vt:lpstr>Arial</vt:lpstr>
      <vt:lpstr>TT Ramillas Bold</vt:lpstr>
      <vt:lpstr>TT Ramillas Italics</vt:lpstr>
      <vt:lpstr>Office Theme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Poryecto de cines</dc:title>
  <cp:lastModifiedBy>ALUMNO - ANGELA LISET TORRES FRANCIA</cp:lastModifiedBy>
  <cp:revision>4</cp:revision>
  <dcterms:created xsi:type="dcterms:W3CDTF">2006-08-16T00:00:00Z</dcterms:created>
  <dcterms:modified xsi:type="dcterms:W3CDTF">2024-12-14T20:36:09Z</dcterms:modified>
  <dc:identifier>DAGZNYPUJO4</dc:identifier>
</cp:coreProperties>
</file>