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80" r:id="rId4"/>
    <p:sldId id="256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2" r:id="rId13"/>
    <p:sldId id="267" r:id="rId14"/>
    <p:sldId id="268" r:id="rId15"/>
    <p:sldId id="283" r:id="rId16"/>
    <p:sldId id="269" r:id="rId17"/>
    <p:sldId id="284" r:id="rId18"/>
    <p:sldId id="270" r:id="rId19"/>
    <p:sldId id="271" r:id="rId20"/>
    <p:sldId id="272" r:id="rId21"/>
    <p:sldId id="273" r:id="rId22"/>
    <p:sldId id="276" r:id="rId23"/>
    <p:sldId id="285" r:id="rId24"/>
    <p:sldId id="279" r:id="rId25"/>
    <p:sldId id="286" r:id="rId26"/>
    <p:sldId id="287" r:id="rId27"/>
    <p:sldId id="288" r:id="rId28"/>
    <p:sldId id="289" r:id="rId29"/>
    <p:sldId id="281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F86FD-55B0-4F99-B125-EF21F1CF3A4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A7B6-DC24-433C-977B-61D1E3253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985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8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7B43-2D89-4DC2-9E3C-73BBA65C7D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Modelamiento de distribución de especies con </a:t>
            </a:r>
            <a:r>
              <a:rPr lang="es-ES" sz="4400" dirty="0" err="1"/>
              <a:t>Maxent</a:t>
            </a:r>
            <a:r>
              <a:rPr lang="es-ES" sz="4400"/>
              <a:t> en </a:t>
            </a:r>
            <a:r>
              <a:rPr lang="es-ES" sz="4400" smtClean="0"/>
              <a:t>R: tutorial </a:t>
            </a:r>
            <a:r>
              <a:rPr lang="es-ES" sz="4400"/>
              <a:t>y (algunas) consideraciones </a:t>
            </a:r>
            <a:r>
              <a:rPr lang="es-ES" sz="4400" smtClean="0"/>
              <a:t>prácticas</a:t>
            </a:r>
            <a:endParaRPr lang="en-US" sz="440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939662"/>
            <a:ext cx="9144000" cy="1655762"/>
          </a:xfrm>
        </p:spPr>
        <p:txBody>
          <a:bodyPr/>
          <a:lstStyle/>
          <a:p>
            <a:r>
              <a:rPr lang="en-US" dirty="0" smtClean="0"/>
              <a:t>Jorge </a:t>
            </a:r>
            <a:r>
              <a:rPr lang="en-US" dirty="0" err="1" smtClean="0"/>
              <a:t>Velásquez-Tibatá</a:t>
            </a:r>
            <a:endParaRPr lang="en-US" dirty="0" smtClean="0"/>
          </a:p>
          <a:p>
            <a:r>
              <a:rPr lang="en-US" dirty="0" err="1" smtClean="0"/>
              <a:t>Laboratorio</a:t>
            </a:r>
            <a:r>
              <a:rPr lang="en-US" dirty="0" smtClean="0"/>
              <a:t> de </a:t>
            </a:r>
            <a:r>
              <a:rPr lang="en-US" dirty="0" err="1" smtClean="0"/>
              <a:t>Biogeografía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</a:t>
            </a:r>
            <a:r>
              <a:rPr lang="en-US" dirty="0" err="1" smtClean="0"/>
              <a:t>Instituto</a:t>
            </a:r>
            <a:r>
              <a:rPr lang="en-US" dirty="0" smtClean="0"/>
              <a:t> Humboldt, Colombia</a:t>
            </a:r>
          </a:p>
          <a:p>
            <a:r>
              <a:rPr lang="en-US" dirty="0"/>
              <a:t>j</a:t>
            </a:r>
            <a:r>
              <a:rPr lang="en-US" dirty="0" smtClean="0"/>
              <a:t>velasquez@humboldt.org.co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SWD: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 (background)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564313"/>
            <a:ext cx="11182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2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490537"/>
            <a:ext cx="7267575" cy="5876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8214" y="5679583"/>
            <a:ext cx="4687910" cy="24469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Requerimientos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Formatos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correr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modelos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Maxent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Evaluación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estadísticas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desempeño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Transferencia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otras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épocas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áreas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features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Argumentos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transferencia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modelos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Regularización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64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9707" y="875763"/>
            <a:ext cx="8950817" cy="1481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9707" y="2599385"/>
            <a:ext cx="8950817" cy="372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84882" y="1275005"/>
            <a:ext cx="2123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</a:t>
            </a:r>
            <a:r>
              <a:rPr lang="en-US" sz="4000" dirty="0" err="1" smtClean="0"/>
              <a:t>res.covs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784882" y="4107513"/>
            <a:ext cx="1969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bkg.covs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73035" y="2772800"/>
            <a:ext cx="2313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e</a:t>
            </a:r>
            <a:r>
              <a:rPr lang="en-US" sz="4000" dirty="0" err="1" smtClean="0"/>
              <a:t>nv.values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753859" y="875763"/>
            <a:ext cx="656823" cy="1481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3858" y="2599385"/>
            <a:ext cx="656823" cy="372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73718" y="167877"/>
            <a:ext cx="41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867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0023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6846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2</a:t>
            </a:r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3669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3</a:t>
            </a:r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0492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3755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740578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7401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54224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98172" y="1143231"/>
            <a:ext cx="238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Presencias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0418" y="1235177"/>
            <a:ext cx="28411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Dividir</a:t>
            </a:r>
            <a:r>
              <a:rPr lang="en-US" dirty="0" smtClean="0"/>
              <a:t> las </a:t>
            </a:r>
            <a:r>
              <a:rPr lang="en-US" dirty="0" err="1" smtClean="0"/>
              <a:t>presencias</a:t>
            </a:r>
            <a:r>
              <a:rPr lang="en-US" dirty="0" smtClean="0"/>
              <a:t> en n </a:t>
            </a:r>
            <a:r>
              <a:rPr lang="en-US" dirty="0" err="1" smtClean="0"/>
              <a:t>grupos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background para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Correr</a:t>
            </a:r>
            <a:r>
              <a:rPr lang="en-US" dirty="0" smtClean="0"/>
              <a:t> n </a:t>
            </a:r>
            <a:r>
              <a:rPr lang="en-US" dirty="0" err="1" smtClean="0"/>
              <a:t>modelos</a:t>
            </a:r>
            <a:r>
              <a:rPr lang="en-US" dirty="0" smtClean="0"/>
              <a:t> con </a:t>
            </a:r>
            <a:r>
              <a:rPr lang="en-US" dirty="0" err="1" smtClean="0"/>
              <a:t>cada</a:t>
            </a:r>
            <a:r>
              <a:rPr lang="en-US" dirty="0" smtClean="0"/>
              <a:t> fold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r>
              <a:rPr lang="en-US" dirty="0" smtClean="0"/>
              <a:t> de </a:t>
            </a:r>
            <a:r>
              <a:rPr lang="en-US" dirty="0" err="1" smtClean="0"/>
              <a:t>desempeño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(e.g. AUC).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450023" y="2193647"/>
            <a:ext cx="5261024" cy="2405247"/>
            <a:chOff x="3450023" y="2193647"/>
            <a:chExt cx="5261024" cy="746975"/>
          </a:xfrm>
        </p:grpSpPr>
        <p:sp>
          <p:nvSpPr>
            <p:cNvPr id="14" name="Rectangle 13"/>
            <p:cNvSpPr/>
            <p:nvPr/>
          </p:nvSpPr>
          <p:spPr>
            <a:xfrm>
              <a:off x="3450023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000" dirty="0" smtClean="0">
                  <a:solidFill>
                    <a:sysClr val="windowText" lastClr="000000"/>
                  </a:solidFill>
                </a:rPr>
                <a:t>background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06846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3669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20492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83755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40578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7401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54224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453243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 smtClean="0">
                <a:solidFill>
                  <a:sysClr val="windowText" lastClr="000000"/>
                </a:solidFill>
              </a:rPr>
              <a:t>AUC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10066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AUC </a:t>
            </a:r>
            <a:r>
              <a:rPr lang="en-US" sz="3000" dirty="0" smtClean="0">
                <a:solidFill>
                  <a:sysClr val="windowText" lastClr="000000"/>
                </a:solidFill>
              </a:rPr>
              <a:t>2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66889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AUC </a:t>
            </a:r>
            <a:r>
              <a:rPr lang="en-US" sz="3000" dirty="0" smtClean="0">
                <a:solidFill>
                  <a:sysClr val="windowText" lastClr="000000"/>
                </a:solidFill>
              </a:rPr>
              <a:t>3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23712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6975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43798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00621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57444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AUC </a:t>
            </a:r>
            <a:r>
              <a:rPr lang="en-US" sz="3000" dirty="0" smtClean="0">
                <a:solidFill>
                  <a:sysClr val="windowText" lastClr="000000"/>
                </a:solidFill>
              </a:rPr>
              <a:t>n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1017" y="6003649"/>
            <a:ext cx="585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Medidas</a:t>
            </a:r>
            <a:r>
              <a:rPr lang="en-US" dirty="0" smtClean="0"/>
              <a:t> de </a:t>
            </a:r>
            <a:r>
              <a:rPr lang="en-US" dirty="0" err="1" smtClean="0"/>
              <a:t>tendencia</a:t>
            </a:r>
            <a:r>
              <a:rPr lang="en-US" dirty="0" smtClean="0"/>
              <a:t> central y dispersion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33615" y="996462"/>
            <a:ext cx="4816231" cy="5080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49846" y="992554"/>
            <a:ext cx="781539" cy="5080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Requerimientos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Formatos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correr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modelos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Maxent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Evaluación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estadísticas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desempeño</a:t>
            </a:r>
            <a:r>
              <a:rPr lang="en-US" dirty="0" smtClean="0">
                <a:solidFill>
                  <a:srgbClr val="008000"/>
                </a:solidFill>
              </a:rPr>
              <a:t> y </a:t>
            </a:r>
            <a:r>
              <a:rPr lang="en-US" dirty="0" err="1" smtClean="0">
                <a:solidFill>
                  <a:srgbClr val="008000"/>
                </a:solidFill>
              </a:rPr>
              <a:t>umbrales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a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áreas</a:t>
            </a:r>
            <a:endParaRPr lang="en-US" dirty="0" smtClean="0"/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features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Argumentos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transferencia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modelos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Regularización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6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500062"/>
            <a:ext cx="7248525" cy="585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8214" y="5679583"/>
            <a:ext cx="4687910" cy="24469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Requerimientos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Formatos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correr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modelos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Maxent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Evaluación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estadísticas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desempeño</a:t>
            </a:r>
            <a:r>
              <a:rPr lang="en-US" dirty="0" smtClean="0">
                <a:solidFill>
                  <a:srgbClr val="008000"/>
                </a:solidFill>
              </a:rPr>
              <a:t> y </a:t>
            </a:r>
            <a:r>
              <a:rPr lang="en-US" dirty="0" err="1" smtClean="0">
                <a:solidFill>
                  <a:srgbClr val="008000"/>
                </a:solidFill>
              </a:rPr>
              <a:t>umbrales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Transferencia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r>
              <a:rPr lang="en-US" dirty="0" smtClean="0">
                <a:solidFill>
                  <a:srgbClr val="008000"/>
                </a:solidFill>
              </a:rPr>
              <a:t> a </a:t>
            </a:r>
            <a:r>
              <a:rPr lang="en-US" dirty="0" err="1" smtClean="0">
                <a:solidFill>
                  <a:srgbClr val="008000"/>
                </a:solidFill>
              </a:rPr>
              <a:t>otras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épocas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/ </a:t>
            </a:r>
            <a:r>
              <a:rPr lang="en-US" dirty="0" err="1" smtClean="0">
                <a:solidFill>
                  <a:srgbClr val="008000"/>
                </a:solidFill>
              </a:rPr>
              <a:t>áreas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/>
              <a:t>Selección</a:t>
            </a:r>
            <a:r>
              <a:rPr lang="en-US" dirty="0" smtClean="0"/>
              <a:t> de features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Argumentos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transferencia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modelos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Regularización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6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81012"/>
            <a:ext cx="7239000" cy="5895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1290" y="4220308"/>
            <a:ext cx="1618556" cy="170397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Estimación</a:t>
            </a:r>
            <a:r>
              <a:rPr lang="en-US" sz="3200" dirty="0"/>
              <a:t> de la </a:t>
            </a:r>
            <a:r>
              <a:rPr lang="en-US" sz="3200" dirty="0" err="1"/>
              <a:t>distribución</a:t>
            </a:r>
            <a:r>
              <a:rPr lang="en-US" sz="3200" dirty="0"/>
              <a:t> de </a:t>
            </a:r>
            <a:r>
              <a:rPr lang="en-US" sz="3200" dirty="0" err="1"/>
              <a:t>probabilidad</a:t>
            </a:r>
            <a:r>
              <a:rPr lang="en-US" sz="3200" dirty="0"/>
              <a:t> de las variables </a:t>
            </a:r>
            <a:r>
              <a:rPr lang="en-US" sz="3200" dirty="0" err="1"/>
              <a:t>ambientales</a:t>
            </a:r>
            <a:r>
              <a:rPr lang="en-US" sz="3200" dirty="0"/>
              <a:t> que </a:t>
            </a:r>
            <a:r>
              <a:rPr lang="en-US" sz="3200" dirty="0" err="1"/>
              <a:t>maximiza</a:t>
            </a:r>
            <a:r>
              <a:rPr lang="en-US" sz="3200" dirty="0"/>
              <a:t> la </a:t>
            </a:r>
            <a:r>
              <a:rPr lang="en-US" sz="3200" dirty="0" err="1"/>
              <a:t>entropia</a:t>
            </a:r>
            <a:r>
              <a:rPr lang="en-US" sz="3200" dirty="0"/>
              <a:t>, </a:t>
            </a:r>
            <a:r>
              <a:rPr lang="en-US" sz="3200" dirty="0" err="1"/>
              <a:t>sujeto</a:t>
            </a:r>
            <a:r>
              <a:rPr lang="en-US" sz="3200" dirty="0"/>
              <a:t> a </a:t>
            </a:r>
            <a:r>
              <a:rPr lang="en-US" sz="3200" dirty="0" err="1"/>
              <a:t>ciertas</a:t>
            </a:r>
            <a:r>
              <a:rPr lang="en-US" sz="3200" dirty="0"/>
              <a:t> </a:t>
            </a:r>
            <a:r>
              <a:rPr lang="en-US" sz="3200" dirty="0" err="1"/>
              <a:t>restricciónes</a:t>
            </a:r>
            <a:r>
              <a:rPr lang="en-US" sz="32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12216"/>
          <a:stretch/>
        </p:blipFill>
        <p:spPr bwMode="auto">
          <a:xfrm>
            <a:off x="1752600" y="2286000"/>
            <a:ext cx="458938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362200" y="3962400"/>
            <a:ext cx="3733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363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43077" y="3927231"/>
            <a:ext cx="276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Restricci</a:t>
            </a:r>
            <a:r>
              <a:rPr lang="en-US" sz="2400" dirty="0" err="1" smtClean="0"/>
              <a:t>ón</a:t>
            </a:r>
            <a:r>
              <a:rPr lang="en-US" sz="2400" dirty="0" smtClean="0"/>
              <a:t> </a:t>
            </a:r>
            <a:r>
              <a:rPr lang="en-US" sz="2400" dirty="0" err="1" smtClean="0"/>
              <a:t>densidad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1228" t="-4292" r="40673" b="4292"/>
          <a:stretch/>
        </p:blipFill>
        <p:spPr>
          <a:xfrm>
            <a:off x="7619999" y="4543668"/>
            <a:ext cx="2051539" cy="6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3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endParaRPr lang="en-US" dirty="0"/>
          </a:p>
          <a:p>
            <a:r>
              <a:rPr lang="en-US" dirty="0" err="1" smtClean="0"/>
              <a:t>Formatos</a:t>
            </a:r>
            <a:r>
              <a:rPr lang="en-US" dirty="0" smtClean="0"/>
              <a:t> para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Maxent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, </a:t>
            </a:r>
            <a:r>
              <a:rPr lang="en-US" dirty="0" err="1" smtClean="0"/>
              <a:t>estadísticas</a:t>
            </a:r>
            <a:r>
              <a:rPr lang="en-US" dirty="0" smtClean="0"/>
              <a:t> de </a:t>
            </a:r>
            <a:r>
              <a:rPr lang="en-US" dirty="0" err="1" smtClean="0"/>
              <a:t>desempeño</a:t>
            </a:r>
            <a:r>
              <a:rPr lang="en-US" dirty="0" smtClean="0"/>
              <a:t> y </a:t>
            </a:r>
            <a:r>
              <a:rPr lang="en-US" dirty="0" err="1" smtClean="0"/>
              <a:t>umbrales</a:t>
            </a:r>
            <a:endParaRPr lang="en-US" dirty="0" smtClean="0"/>
          </a:p>
          <a:p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a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áreas</a:t>
            </a:r>
            <a:endParaRPr lang="en-US" dirty="0" smtClean="0"/>
          </a:p>
          <a:p>
            <a:r>
              <a:rPr lang="en-US" dirty="0" err="1" smtClean="0"/>
              <a:t>Selección</a:t>
            </a:r>
            <a:r>
              <a:rPr lang="en-US" dirty="0" smtClean="0"/>
              <a:t> de features</a:t>
            </a:r>
          </a:p>
          <a:p>
            <a:r>
              <a:rPr lang="en-US" dirty="0" err="1" smtClean="0"/>
              <a:t>Argumentos</a:t>
            </a:r>
            <a:r>
              <a:rPr lang="en-US" dirty="0" smtClean="0"/>
              <a:t> para </a:t>
            </a:r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endParaRPr lang="en-US" dirty="0" smtClean="0"/>
          </a:p>
          <a:p>
            <a:r>
              <a:rPr lang="en-US" dirty="0" err="1" smtClean="0"/>
              <a:t>Regularización</a:t>
            </a:r>
            <a:endParaRPr lang="en-US" dirty="0"/>
          </a:p>
          <a:p>
            <a:r>
              <a:rPr lang="en-US" dirty="0" err="1" smtClean="0"/>
              <a:t>Selección</a:t>
            </a:r>
            <a:r>
              <a:rPr lang="en-US" dirty="0" smtClean="0"/>
              <a:t> de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8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Estimación</a:t>
            </a:r>
            <a:r>
              <a:rPr lang="en-US" sz="3200" dirty="0"/>
              <a:t> de la </a:t>
            </a:r>
            <a:r>
              <a:rPr lang="en-US" sz="3200" dirty="0" err="1"/>
              <a:t>distribución</a:t>
            </a:r>
            <a:r>
              <a:rPr lang="en-US" sz="3200" dirty="0"/>
              <a:t> de </a:t>
            </a:r>
            <a:r>
              <a:rPr lang="en-US" sz="3200" dirty="0" err="1"/>
              <a:t>probabilidad</a:t>
            </a:r>
            <a:r>
              <a:rPr lang="en-US" sz="3200" dirty="0"/>
              <a:t> de las variables </a:t>
            </a:r>
            <a:r>
              <a:rPr lang="en-US" sz="3200" dirty="0" err="1"/>
              <a:t>ambientales</a:t>
            </a:r>
            <a:r>
              <a:rPr lang="en-US" sz="3200" dirty="0"/>
              <a:t> que </a:t>
            </a:r>
            <a:r>
              <a:rPr lang="en-US" sz="3200" dirty="0" err="1"/>
              <a:t>maximiza</a:t>
            </a:r>
            <a:r>
              <a:rPr lang="en-US" sz="3200" dirty="0"/>
              <a:t> la </a:t>
            </a:r>
            <a:r>
              <a:rPr lang="en-US" sz="3200" dirty="0" err="1"/>
              <a:t>entropia</a:t>
            </a:r>
            <a:r>
              <a:rPr lang="en-US" sz="3200" dirty="0"/>
              <a:t>, </a:t>
            </a:r>
            <a:r>
              <a:rPr lang="en-US" sz="3200" dirty="0" err="1"/>
              <a:t>sujeto</a:t>
            </a:r>
            <a:r>
              <a:rPr lang="en-US" sz="3200" dirty="0"/>
              <a:t> a </a:t>
            </a:r>
            <a:r>
              <a:rPr lang="en-US" sz="3200" dirty="0" err="1"/>
              <a:t>ciertas</a:t>
            </a:r>
            <a:r>
              <a:rPr lang="en-US" sz="3200" dirty="0"/>
              <a:t> </a:t>
            </a:r>
            <a:r>
              <a:rPr lang="en-US" sz="3200" dirty="0" err="1"/>
              <a:t>restricciónes</a:t>
            </a:r>
            <a:r>
              <a:rPr lang="en-US" sz="32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12216"/>
          <a:stretch/>
        </p:blipFill>
        <p:spPr bwMode="auto">
          <a:xfrm>
            <a:off x="1752600" y="2286000"/>
            <a:ext cx="458938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363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c 5"/>
          <p:cNvSpPr/>
          <p:nvPr/>
        </p:nvSpPr>
        <p:spPr>
          <a:xfrm rot="10800000">
            <a:off x="4267200" y="-76200"/>
            <a:ext cx="2286000" cy="5257800"/>
          </a:xfrm>
          <a:prstGeom prst="arc">
            <a:avLst>
              <a:gd name="adj1" fmla="val 16370742"/>
              <a:gd name="adj2" fmla="val 215132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0800000" flipH="1">
            <a:off x="1219200" y="-6246"/>
            <a:ext cx="3048000" cy="5257800"/>
          </a:xfrm>
          <a:prstGeom prst="arc">
            <a:avLst>
              <a:gd name="adj1" fmla="val 16370742"/>
              <a:gd name="adj2" fmla="val 215132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43077" y="3927231"/>
            <a:ext cx="319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Restricci</a:t>
            </a:r>
            <a:r>
              <a:rPr lang="en-US" sz="2400" dirty="0" err="1" smtClean="0"/>
              <a:t>ón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la media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6766" r="36719"/>
          <a:stretch/>
        </p:blipFill>
        <p:spPr>
          <a:xfrm>
            <a:off x="7405076" y="4664808"/>
            <a:ext cx="192454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Estimación</a:t>
            </a:r>
            <a:r>
              <a:rPr lang="en-US" sz="3200" dirty="0"/>
              <a:t> de la </a:t>
            </a:r>
            <a:r>
              <a:rPr lang="en-US" sz="3200" dirty="0" err="1"/>
              <a:t>distribución</a:t>
            </a:r>
            <a:r>
              <a:rPr lang="en-US" sz="3200" dirty="0"/>
              <a:t> de </a:t>
            </a:r>
            <a:r>
              <a:rPr lang="en-US" sz="3200" dirty="0" err="1"/>
              <a:t>probabilidad</a:t>
            </a:r>
            <a:r>
              <a:rPr lang="en-US" sz="3200" dirty="0"/>
              <a:t> de las variables </a:t>
            </a:r>
            <a:r>
              <a:rPr lang="en-US" sz="3200" dirty="0" err="1"/>
              <a:t>ambientales</a:t>
            </a:r>
            <a:r>
              <a:rPr lang="en-US" sz="3200" dirty="0"/>
              <a:t> que </a:t>
            </a:r>
            <a:r>
              <a:rPr lang="en-US" sz="3200" dirty="0" err="1"/>
              <a:t>maximiza</a:t>
            </a:r>
            <a:r>
              <a:rPr lang="en-US" sz="3200" dirty="0"/>
              <a:t> la </a:t>
            </a:r>
            <a:r>
              <a:rPr lang="en-US" sz="3200" dirty="0" err="1"/>
              <a:t>entropia</a:t>
            </a:r>
            <a:r>
              <a:rPr lang="en-US" sz="3200" dirty="0"/>
              <a:t>, </a:t>
            </a:r>
            <a:r>
              <a:rPr lang="en-US" sz="3200" dirty="0" err="1"/>
              <a:t>sujeto</a:t>
            </a:r>
            <a:r>
              <a:rPr lang="en-US" sz="3200" dirty="0"/>
              <a:t> a </a:t>
            </a:r>
            <a:r>
              <a:rPr lang="en-US" sz="3200" dirty="0" err="1"/>
              <a:t>ciertas</a:t>
            </a:r>
            <a:r>
              <a:rPr lang="en-US" sz="3200" dirty="0"/>
              <a:t> </a:t>
            </a:r>
            <a:r>
              <a:rPr lang="en-US" sz="3200" dirty="0" err="1"/>
              <a:t>restricciónes</a:t>
            </a:r>
            <a:r>
              <a:rPr lang="en-US" sz="32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12216"/>
          <a:stretch/>
        </p:blipFill>
        <p:spPr bwMode="auto">
          <a:xfrm>
            <a:off x="1752600" y="2286000"/>
            <a:ext cx="458938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363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2348460" y="3072966"/>
            <a:ext cx="3777521" cy="2023690"/>
          </a:xfrm>
          <a:custGeom>
            <a:avLst/>
            <a:gdLst>
              <a:gd name="connsiteX0" fmla="*/ 0 w 3777521"/>
              <a:gd name="connsiteY0" fmla="*/ 2023690 h 2023690"/>
              <a:gd name="connsiteX1" fmla="*/ 1813810 w 3777521"/>
              <a:gd name="connsiteY1" fmla="*/ 18 h 2023690"/>
              <a:gd name="connsiteX2" fmla="*/ 3777521 w 3777521"/>
              <a:gd name="connsiteY2" fmla="*/ 1993709 h 202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521" h="2023690">
                <a:moveTo>
                  <a:pt x="0" y="2023690"/>
                </a:moveTo>
                <a:cubicBezTo>
                  <a:pt x="592111" y="1014352"/>
                  <a:pt x="1184223" y="5015"/>
                  <a:pt x="1813810" y="18"/>
                </a:cubicBezTo>
                <a:cubicBezTo>
                  <a:pt x="2443397" y="-4979"/>
                  <a:pt x="3110459" y="994365"/>
                  <a:pt x="3777521" y="1993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43077" y="3927231"/>
            <a:ext cx="3461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Restricci</a:t>
            </a:r>
            <a:r>
              <a:rPr lang="en-US" sz="2400" dirty="0" err="1" smtClean="0"/>
              <a:t>ón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la </a:t>
            </a:r>
            <a:r>
              <a:rPr lang="en-US" sz="2400" dirty="0" err="1" smtClean="0"/>
              <a:t>varianza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571" r="18739"/>
          <a:stretch/>
        </p:blipFill>
        <p:spPr>
          <a:xfrm>
            <a:off x="6740768" y="4664808"/>
            <a:ext cx="3409463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83" name="Rectangle 3"/>
          <p:cNvSpPr>
            <a:spLocks noChangeArrowheads="1"/>
          </p:cNvSpPr>
          <p:nvPr/>
        </p:nvSpPr>
        <p:spPr bwMode="auto">
          <a:xfrm>
            <a:off x="1418676" y="0"/>
            <a:ext cx="9530496" cy="53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498" tIns="52749" rIns="105498" bIns="52749"/>
          <a:lstStyle>
            <a:lvl1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1pPr>
            <a:lvl2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2pPr>
            <a:lvl3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3pPr>
            <a:lvl4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4pPr>
            <a:lvl5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9pPr>
          </a:lstStyle>
          <a:p>
            <a:r>
              <a:rPr lang="en-US" altLang="en-US" sz="3692" dirty="0" err="1"/>
              <a:t>Atributos</a:t>
            </a:r>
            <a:r>
              <a:rPr lang="en-US" altLang="en-US" sz="3692" dirty="0"/>
              <a:t> </a:t>
            </a:r>
            <a:r>
              <a:rPr lang="en-US" altLang="en-US" sz="3692" dirty="0" smtClean="0"/>
              <a:t>(features)</a:t>
            </a:r>
            <a:endParaRPr lang="en-US" altLang="en-US" sz="3692" dirty="0"/>
          </a:p>
        </p:txBody>
      </p:sp>
      <p:sp>
        <p:nvSpPr>
          <p:cNvPr id="2273284" name="Line 4"/>
          <p:cNvSpPr>
            <a:spLocks noChangeShapeType="1"/>
          </p:cNvSpPr>
          <p:nvPr/>
        </p:nvSpPr>
        <p:spPr bwMode="auto">
          <a:xfrm>
            <a:off x="5981518" y="4154365"/>
            <a:ext cx="0" cy="7271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5" name="Line 5"/>
          <p:cNvSpPr>
            <a:spLocks noChangeShapeType="1"/>
          </p:cNvSpPr>
          <p:nvPr/>
        </p:nvSpPr>
        <p:spPr bwMode="auto">
          <a:xfrm>
            <a:off x="5990676" y="4890721"/>
            <a:ext cx="3020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6" name="Line 6"/>
          <p:cNvSpPr>
            <a:spLocks noChangeShapeType="1"/>
          </p:cNvSpPr>
          <p:nvPr/>
        </p:nvSpPr>
        <p:spPr bwMode="auto">
          <a:xfrm>
            <a:off x="6117067" y="4782650"/>
            <a:ext cx="12107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7" name="Line 7"/>
          <p:cNvSpPr>
            <a:spLocks noChangeShapeType="1"/>
          </p:cNvSpPr>
          <p:nvPr/>
        </p:nvSpPr>
        <p:spPr bwMode="auto">
          <a:xfrm flipV="1">
            <a:off x="7327839" y="4255111"/>
            <a:ext cx="0" cy="52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8" name="Line 8"/>
          <p:cNvSpPr>
            <a:spLocks noChangeShapeType="1"/>
          </p:cNvSpPr>
          <p:nvPr/>
        </p:nvSpPr>
        <p:spPr bwMode="auto">
          <a:xfrm>
            <a:off x="7327840" y="4255111"/>
            <a:ext cx="1527663" cy="73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9" name="Text Box 9"/>
          <p:cNvSpPr txBox="1">
            <a:spLocks noChangeArrowheads="1"/>
          </p:cNvSpPr>
          <p:nvPr/>
        </p:nvSpPr>
        <p:spPr bwMode="auto">
          <a:xfrm>
            <a:off x="5732403" y="4104909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1</a:t>
            </a:r>
          </a:p>
        </p:txBody>
      </p:sp>
      <p:sp>
        <p:nvSpPr>
          <p:cNvPr id="2273290" name="Text Box 10"/>
          <p:cNvSpPr txBox="1">
            <a:spLocks noChangeArrowheads="1"/>
          </p:cNvSpPr>
          <p:nvPr/>
        </p:nvSpPr>
        <p:spPr bwMode="auto">
          <a:xfrm>
            <a:off x="5732403" y="4588486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0</a:t>
            </a:r>
          </a:p>
        </p:txBody>
      </p:sp>
      <p:sp>
        <p:nvSpPr>
          <p:cNvPr id="2273291" name="Text Box 11"/>
          <p:cNvSpPr txBox="1">
            <a:spLocks noChangeArrowheads="1"/>
          </p:cNvSpPr>
          <p:nvPr/>
        </p:nvSpPr>
        <p:spPr bwMode="auto">
          <a:xfrm>
            <a:off x="6600643" y="4899880"/>
            <a:ext cx="1451729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Environmental variable</a:t>
            </a:r>
          </a:p>
        </p:txBody>
      </p:sp>
      <p:sp>
        <p:nvSpPr>
          <p:cNvPr id="2273300" name="Line 20"/>
          <p:cNvSpPr>
            <a:spLocks noChangeShapeType="1"/>
          </p:cNvSpPr>
          <p:nvPr/>
        </p:nvSpPr>
        <p:spPr bwMode="auto">
          <a:xfrm>
            <a:off x="5963200" y="5568461"/>
            <a:ext cx="0" cy="7271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01" name="Line 21"/>
          <p:cNvSpPr>
            <a:spLocks noChangeShapeType="1"/>
          </p:cNvSpPr>
          <p:nvPr/>
        </p:nvSpPr>
        <p:spPr bwMode="auto">
          <a:xfrm>
            <a:off x="5972358" y="6304817"/>
            <a:ext cx="3020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02" name="Line 22"/>
          <p:cNvSpPr>
            <a:spLocks noChangeShapeType="1"/>
          </p:cNvSpPr>
          <p:nvPr/>
        </p:nvSpPr>
        <p:spPr bwMode="auto">
          <a:xfrm>
            <a:off x="6098749" y="6196746"/>
            <a:ext cx="12107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05" name="Text Box 25"/>
          <p:cNvSpPr txBox="1">
            <a:spLocks noChangeArrowheads="1"/>
          </p:cNvSpPr>
          <p:nvPr/>
        </p:nvSpPr>
        <p:spPr bwMode="auto">
          <a:xfrm>
            <a:off x="5714086" y="5519005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1</a:t>
            </a:r>
          </a:p>
        </p:txBody>
      </p:sp>
      <p:sp>
        <p:nvSpPr>
          <p:cNvPr id="2273306" name="Text Box 26"/>
          <p:cNvSpPr txBox="1">
            <a:spLocks noChangeArrowheads="1"/>
          </p:cNvSpPr>
          <p:nvPr/>
        </p:nvSpPr>
        <p:spPr bwMode="auto">
          <a:xfrm>
            <a:off x="5714086" y="6002582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0</a:t>
            </a:r>
          </a:p>
        </p:txBody>
      </p:sp>
      <p:sp>
        <p:nvSpPr>
          <p:cNvPr id="2273307" name="Text Box 27"/>
          <p:cNvSpPr txBox="1">
            <a:spLocks noChangeArrowheads="1"/>
          </p:cNvSpPr>
          <p:nvPr/>
        </p:nvSpPr>
        <p:spPr bwMode="auto">
          <a:xfrm>
            <a:off x="6582326" y="6313977"/>
            <a:ext cx="1451729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Environmental variable</a:t>
            </a:r>
          </a:p>
        </p:txBody>
      </p:sp>
      <p:sp>
        <p:nvSpPr>
          <p:cNvPr id="2273308" name="Line 28"/>
          <p:cNvSpPr>
            <a:spLocks noChangeShapeType="1"/>
          </p:cNvSpPr>
          <p:nvPr/>
        </p:nvSpPr>
        <p:spPr bwMode="auto">
          <a:xfrm flipV="1">
            <a:off x="7309522" y="5685693"/>
            <a:ext cx="1536823" cy="5110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15" name="Text Box 35"/>
          <p:cNvSpPr txBox="1">
            <a:spLocks noChangeArrowheads="1"/>
          </p:cNvSpPr>
          <p:nvPr/>
        </p:nvSpPr>
        <p:spPr bwMode="auto">
          <a:xfrm>
            <a:off x="1889432" y="707049"/>
            <a:ext cx="9059740" cy="54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651" tIns="47325" rIns="94651" bIns="47325">
            <a:spAutoFit/>
          </a:bodyPr>
          <a:lstStyle>
            <a:lvl1pPr marL="457200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6775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77938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513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7088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42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14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86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58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Variables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ambientales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o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funciones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estas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Maxent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tiene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estas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clases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atributos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u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opciones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otros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también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son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posibles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):</a:t>
            </a:r>
          </a:p>
          <a:p>
            <a:pPr>
              <a:spcBef>
                <a:spcPct val="50000"/>
              </a:spcBef>
            </a:pPr>
            <a:endParaRPr lang="en-US" altLang="en-US" sz="2308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0" indent="0"/>
            <a:r>
              <a:rPr lang="en-US" altLang="en-US" sz="2308" dirty="0">
                <a:latin typeface="Arial" panose="020B0604020202020204" pitchFamily="34" charset="0"/>
              </a:rPr>
              <a:t>Linear 		</a:t>
            </a:r>
          </a:p>
          <a:p>
            <a:pPr marL="0" indent="0"/>
            <a:r>
              <a:rPr lang="en-US" altLang="en-US" sz="2308" dirty="0" err="1">
                <a:latin typeface="Arial" panose="020B0604020202020204" pitchFamily="34" charset="0"/>
              </a:rPr>
              <a:t>Cuadrática</a:t>
            </a:r>
            <a:r>
              <a:rPr lang="en-US" altLang="en-US" sz="2308" dirty="0">
                <a:latin typeface="Arial" panose="020B0604020202020204" pitchFamily="34" charset="0"/>
              </a:rPr>
              <a:t> </a:t>
            </a:r>
            <a:r>
              <a:rPr lang="en-US" altLang="en-US" sz="2308" dirty="0" smtClean="0">
                <a:latin typeface="Arial" panose="020B0604020202020204" pitchFamily="34" charset="0"/>
              </a:rPr>
              <a:t>(Quadratic)</a:t>
            </a:r>
          </a:p>
          <a:p>
            <a:pPr marL="0" indent="0"/>
            <a:r>
              <a:rPr lang="en-US" altLang="en-US" sz="2308" dirty="0" err="1" smtClean="0">
                <a:latin typeface="Arial" panose="020B0604020202020204" pitchFamily="34" charset="0"/>
              </a:rPr>
              <a:t>Producto</a:t>
            </a:r>
            <a:r>
              <a:rPr lang="en-US" altLang="en-US" sz="2308" dirty="0" smtClean="0">
                <a:latin typeface="Arial" panose="020B0604020202020204" pitchFamily="34" charset="0"/>
              </a:rPr>
              <a:t> (Product)			</a:t>
            </a:r>
            <a:r>
              <a:rPr lang="en-US" altLang="en-US" sz="2308" dirty="0" err="1" smtClean="0">
                <a:latin typeface="Arial" panose="020B0604020202020204" pitchFamily="34" charset="0"/>
              </a:rPr>
              <a:t>Interacciones</a:t>
            </a:r>
            <a:r>
              <a:rPr lang="en-US" altLang="en-US" sz="2308" dirty="0" smtClean="0">
                <a:latin typeface="Arial" panose="020B0604020202020204" pitchFamily="34" charset="0"/>
              </a:rPr>
              <a:t> entre variables</a:t>
            </a:r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endParaRPr lang="en-US" altLang="en-US" sz="2308" dirty="0"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r>
              <a:rPr lang="en-US" altLang="en-US" sz="2308" dirty="0" smtClean="0">
                <a:latin typeface="Arial" panose="020B0604020202020204" pitchFamily="34" charset="0"/>
              </a:rPr>
              <a:t>Umbral(Threshold)</a:t>
            </a:r>
            <a:endParaRPr lang="en-US" altLang="en-US" sz="2308" dirty="0"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endParaRPr lang="en-US" altLang="en-US" sz="2308" dirty="0" smtClean="0">
              <a:latin typeface="Arial" panose="020B0604020202020204" pitchFamily="34" charset="0"/>
            </a:endParaRPr>
          </a:p>
          <a:p>
            <a:pPr marL="0" indent="0"/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r>
              <a:rPr lang="en-US" altLang="en-US" sz="2308" dirty="0" err="1" smtClean="0">
                <a:latin typeface="Arial" panose="020B0604020202020204" pitchFamily="34" charset="0"/>
              </a:rPr>
              <a:t>Bisagra</a:t>
            </a:r>
            <a:r>
              <a:rPr lang="en-US" altLang="en-US" sz="2308" dirty="0" smtClean="0">
                <a:latin typeface="Arial" panose="020B0604020202020204" pitchFamily="34" charset="0"/>
              </a:rPr>
              <a:t> (Hinge)</a:t>
            </a:r>
            <a:endParaRPr lang="en-US" altLang="en-US" sz="2308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982" y="6376368"/>
            <a:ext cx="2743200" cy="365125"/>
          </a:xfrm>
        </p:spPr>
        <p:txBody>
          <a:bodyPr/>
          <a:lstStyle/>
          <a:p>
            <a:pPr marL="292100" indent="0">
              <a:buFontTx/>
              <a:buNone/>
            </a:pPr>
            <a:r>
              <a:rPr lang="en-US" altLang="en-US" sz="2000" dirty="0"/>
              <a:t>Steven Phillips,</a:t>
            </a:r>
          </a:p>
          <a:p>
            <a:pPr marL="292100" indent="0">
              <a:buFontTx/>
              <a:buNone/>
            </a:pPr>
            <a:r>
              <a:rPr lang="en-US" altLang="en-US" dirty="0"/>
              <a:t>Miro </a:t>
            </a:r>
            <a:r>
              <a:rPr lang="en-US" altLang="en-US" dirty="0" err="1"/>
              <a:t>Dudik</a:t>
            </a:r>
            <a:r>
              <a:rPr lang="en-US" altLang="en-US" dirty="0"/>
              <a:t> &amp; Rob </a:t>
            </a:r>
            <a:r>
              <a:rPr lang="en-US" altLang="en-US" dirty="0" err="1"/>
              <a:t>Schapire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761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Requerimientos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Formatos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correr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modelos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Maxent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Evaluación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estadísticas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desempeño</a:t>
            </a:r>
            <a:r>
              <a:rPr lang="en-US" dirty="0" smtClean="0">
                <a:solidFill>
                  <a:srgbClr val="008000"/>
                </a:solidFill>
              </a:rPr>
              <a:t> y </a:t>
            </a:r>
            <a:r>
              <a:rPr lang="en-US" dirty="0" err="1" smtClean="0">
                <a:solidFill>
                  <a:srgbClr val="008000"/>
                </a:solidFill>
              </a:rPr>
              <a:t>umbrales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Transferencia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r>
              <a:rPr lang="en-US" dirty="0" smtClean="0">
                <a:solidFill>
                  <a:srgbClr val="008000"/>
                </a:solidFill>
              </a:rPr>
              <a:t> a </a:t>
            </a:r>
            <a:r>
              <a:rPr lang="en-US" dirty="0" err="1" smtClean="0">
                <a:solidFill>
                  <a:srgbClr val="008000"/>
                </a:solidFill>
              </a:rPr>
              <a:t>otras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épocas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/ </a:t>
            </a:r>
            <a:r>
              <a:rPr lang="en-US" dirty="0" err="1" smtClean="0">
                <a:solidFill>
                  <a:srgbClr val="008000"/>
                </a:solidFill>
              </a:rPr>
              <a:t>áreas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Selección</a:t>
            </a:r>
            <a:r>
              <a:rPr lang="en-US" dirty="0" smtClean="0">
                <a:solidFill>
                  <a:srgbClr val="008000"/>
                </a:solidFill>
              </a:rPr>
              <a:t> de features</a:t>
            </a:r>
          </a:p>
          <a:p>
            <a:r>
              <a:rPr lang="en-US" dirty="0" err="1" smtClean="0"/>
              <a:t>Argumentos</a:t>
            </a:r>
            <a:r>
              <a:rPr lang="en-US" dirty="0" smtClean="0"/>
              <a:t> para </a:t>
            </a:r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endParaRPr lang="en-US" dirty="0" smtClean="0"/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Regularización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4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1242158"/>
            <a:ext cx="4729163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687514" y="203200"/>
            <a:ext cx="88280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04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00000"/>
                </a:solidFill>
                <a:cs typeface="Arial" panose="020B0604020202020204" pitchFamily="34" charset="0"/>
              </a:rPr>
              <a:t>Incertidumbres en proyecciones temporales y espaciales.</a:t>
            </a:r>
            <a:br>
              <a:rPr lang="en-US" altLang="en-US">
                <a:solidFill>
                  <a:srgbClr val="800000"/>
                </a:solidFill>
                <a:cs typeface="Arial" panose="020B0604020202020204" pitchFamily="34" charset="0"/>
              </a:rPr>
            </a:br>
            <a:r>
              <a:rPr lang="en-US" altLang="en-US">
                <a:solidFill>
                  <a:srgbClr val="800000"/>
                </a:solidFill>
                <a:cs typeface="Arial" panose="020B0604020202020204" pitchFamily="34" charset="0"/>
              </a:rPr>
              <a:t>El comportamiento de los modelos en climas no análogos</a:t>
            </a: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1548" y="3105128"/>
            <a:ext cx="204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Clamp / extrapolate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981" y="6446837"/>
            <a:ext cx="3879465" cy="365125"/>
          </a:xfrm>
        </p:spPr>
        <p:txBody>
          <a:bodyPr/>
          <a:lstStyle/>
          <a:p>
            <a:pPr marL="292100" indent="0">
              <a:buFontTx/>
              <a:buNone/>
            </a:pPr>
            <a:r>
              <a:rPr lang="en-US" altLang="en-US" sz="1800" dirty="0" err="1" smtClean="0"/>
              <a:t>Tomado</a:t>
            </a:r>
            <a:r>
              <a:rPr lang="en-US" altLang="en-US" sz="1800" dirty="0" smtClean="0"/>
              <a:t> de Enrique Martinez-Meyer</a:t>
            </a:r>
            <a:endParaRPr lang="en-US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894665" y="1059596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extrapolate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4665" y="5068730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extrapolate</a:t>
            </a:r>
            <a:endParaRPr lang="en-US" dirty="0"/>
          </a:p>
        </p:txBody>
      </p:sp>
      <p:pic>
        <p:nvPicPr>
          <p:cNvPr id="3" name="Picture 2" descr="Screen Shot 2016-04-18 at 8.56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46" y="1514231"/>
            <a:ext cx="4453792" cy="36481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9597" y="2481385"/>
            <a:ext cx="1618556" cy="40053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5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Requerimientos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Formatos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correr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modelos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Maxent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Evaluación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estadísticas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desempeño</a:t>
            </a:r>
            <a:r>
              <a:rPr lang="en-US" dirty="0" smtClean="0">
                <a:solidFill>
                  <a:srgbClr val="008000"/>
                </a:solidFill>
              </a:rPr>
              <a:t> y </a:t>
            </a:r>
            <a:r>
              <a:rPr lang="en-US" dirty="0" err="1" smtClean="0">
                <a:solidFill>
                  <a:srgbClr val="008000"/>
                </a:solidFill>
              </a:rPr>
              <a:t>umbrales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Transferencia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r>
              <a:rPr lang="en-US" dirty="0" smtClean="0">
                <a:solidFill>
                  <a:srgbClr val="008000"/>
                </a:solidFill>
              </a:rPr>
              <a:t> a </a:t>
            </a:r>
            <a:r>
              <a:rPr lang="en-US" dirty="0" err="1" smtClean="0">
                <a:solidFill>
                  <a:srgbClr val="008000"/>
                </a:solidFill>
              </a:rPr>
              <a:t>otras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épocas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/ </a:t>
            </a:r>
            <a:r>
              <a:rPr lang="en-US" dirty="0" err="1" smtClean="0">
                <a:solidFill>
                  <a:srgbClr val="008000"/>
                </a:solidFill>
              </a:rPr>
              <a:t>áreas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Selección</a:t>
            </a:r>
            <a:r>
              <a:rPr lang="en-US" dirty="0" smtClean="0">
                <a:solidFill>
                  <a:srgbClr val="008000"/>
                </a:solidFill>
              </a:rPr>
              <a:t> de features</a:t>
            </a:r>
          </a:p>
          <a:p>
            <a:r>
              <a:rPr lang="en-US" dirty="0" err="1" smtClean="0">
                <a:solidFill>
                  <a:srgbClr val="008000"/>
                </a:solidFill>
              </a:rPr>
              <a:t>Argumentos</a:t>
            </a:r>
            <a:r>
              <a:rPr lang="en-US" dirty="0" smtClean="0">
                <a:solidFill>
                  <a:srgbClr val="008000"/>
                </a:solidFill>
              </a:rPr>
              <a:t> para </a:t>
            </a:r>
            <a:r>
              <a:rPr lang="en-US" dirty="0" err="1" smtClean="0">
                <a:solidFill>
                  <a:srgbClr val="008000"/>
                </a:solidFill>
              </a:rPr>
              <a:t>transferencia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/>
              <a:t>Regularización</a:t>
            </a:r>
            <a:endParaRPr lang="en-US" dirty="0"/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Selección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3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18 at 8.20.3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2"/>
          <a:stretch/>
        </p:blipFill>
        <p:spPr>
          <a:xfrm>
            <a:off x="236416" y="1136161"/>
            <a:ext cx="4716584" cy="4287465"/>
          </a:xfrm>
          <a:prstGeom prst="rect">
            <a:avLst/>
          </a:prstGeom>
        </p:spPr>
      </p:pic>
      <p:pic>
        <p:nvPicPr>
          <p:cNvPr id="6" name="Picture 5" descr="Screen Shot 2016-04-18 at 8.24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39" y="656008"/>
            <a:ext cx="6920523" cy="50785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4231" y="60446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James, G., Witten, D., Hastie, T., &amp; </a:t>
            </a:r>
            <a:r>
              <a:rPr lang="en-US" dirty="0" err="1">
                <a:solidFill>
                  <a:srgbClr val="7F7F7F"/>
                </a:solidFill>
              </a:rPr>
              <a:t>Tibshirani</a:t>
            </a:r>
            <a:r>
              <a:rPr lang="en-US" dirty="0">
                <a:solidFill>
                  <a:srgbClr val="7F7F7F"/>
                </a:solidFill>
              </a:rPr>
              <a:t>, R. (2013). An introduction to statistical </a:t>
            </a:r>
            <a:r>
              <a:rPr lang="en-US" dirty="0" smtClean="0">
                <a:solidFill>
                  <a:srgbClr val="7F7F7F"/>
                </a:solidFill>
              </a:rPr>
              <a:t>learning. New </a:t>
            </a:r>
            <a:r>
              <a:rPr lang="en-US" dirty="0">
                <a:solidFill>
                  <a:srgbClr val="7F7F7F"/>
                </a:solidFill>
              </a:rPr>
              <a:t>York: </a:t>
            </a:r>
            <a:r>
              <a:rPr lang="en-US" dirty="0" smtClean="0">
                <a:solidFill>
                  <a:srgbClr val="7F7F7F"/>
                </a:solidFill>
              </a:rPr>
              <a:t>Springer</a:t>
            </a:r>
            <a:r>
              <a:rPr lang="en-US" dirty="0">
                <a:solidFill>
                  <a:srgbClr val="7F7F7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07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Requerimientos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Formatos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correr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modelos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Maxent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Evaluación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estadísticas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desempeño</a:t>
            </a:r>
            <a:r>
              <a:rPr lang="en-US" dirty="0" smtClean="0">
                <a:solidFill>
                  <a:srgbClr val="008000"/>
                </a:solidFill>
              </a:rPr>
              <a:t> y </a:t>
            </a:r>
            <a:r>
              <a:rPr lang="en-US" dirty="0" err="1" smtClean="0">
                <a:solidFill>
                  <a:srgbClr val="008000"/>
                </a:solidFill>
              </a:rPr>
              <a:t>umbrales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Transferencia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r>
              <a:rPr lang="en-US" dirty="0" smtClean="0">
                <a:solidFill>
                  <a:srgbClr val="008000"/>
                </a:solidFill>
              </a:rPr>
              <a:t> a </a:t>
            </a:r>
            <a:r>
              <a:rPr lang="en-US" dirty="0" err="1" smtClean="0">
                <a:solidFill>
                  <a:srgbClr val="008000"/>
                </a:solidFill>
              </a:rPr>
              <a:t>otras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épocas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/ </a:t>
            </a:r>
            <a:r>
              <a:rPr lang="en-US" dirty="0" err="1" smtClean="0">
                <a:solidFill>
                  <a:srgbClr val="008000"/>
                </a:solidFill>
              </a:rPr>
              <a:t>áreas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Selección</a:t>
            </a:r>
            <a:r>
              <a:rPr lang="en-US" dirty="0" smtClean="0">
                <a:solidFill>
                  <a:srgbClr val="008000"/>
                </a:solidFill>
              </a:rPr>
              <a:t> de features</a:t>
            </a:r>
          </a:p>
          <a:p>
            <a:r>
              <a:rPr lang="en-US" dirty="0" err="1" smtClean="0">
                <a:solidFill>
                  <a:srgbClr val="008000"/>
                </a:solidFill>
              </a:rPr>
              <a:t>Argumentos</a:t>
            </a:r>
            <a:r>
              <a:rPr lang="en-US" dirty="0" smtClean="0">
                <a:solidFill>
                  <a:srgbClr val="008000"/>
                </a:solidFill>
              </a:rPr>
              <a:t> para </a:t>
            </a:r>
            <a:r>
              <a:rPr lang="en-US" dirty="0" err="1" smtClean="0">
                <a:solidFill>
                  <a:srgbClr val="008000"/>
                </a:solidFill>
              </a:rPr>
              <a:t>transferencia</a:t>
            </a:r>
            <a:r>
              <a:rPr lang="en-US" dirty="0" smtClean="0">
                <a:solidFill>
                  <a:srgbClr val="008000"/>
                </a:solidFill>
              </a:rPr>
              <a:t> de </a:t>
            </a:r>
            <a:r>
              <a:rPr lang="en-US" dirty="0" err="1" smtClean="0">
                <a:solidFill>
                  <a:srgbClr val="008000"/>
                </a:solidFill>
              </a:rPr>
              <a:t>modelos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Regularización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Selección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7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2" y="713153"/>
            <a:ext cx="5818553" cy="5210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634" t="9970" r="28451" b="11824"/>
          <a:stretch/>
        </p:blipFill>
        <p:spPr>
          <a:xfrm>
            <a:off x="6623539" y="703384"/>
            <a:ext cx="4191000" cy="5363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2283" t="9544" b="11823"/>
          <a:stretch/>
        </p:blipFill>
        <p:spPr>
          <a:xfrm>
            <a:off x="11322538" y="679938"/>
            <a:ext cx="790472" cy="53926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92" y="60854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nicho.conabio.gob.mx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conceptos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-y-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teoria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diagrama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-bam/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ecologia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-de-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poblaciones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-y-el-bam</a:t>
            </a:r>
          </a:p>
        </p:txBody>
      </p:sp>
    </p:spTree>
    <p:extLst>
      <p:ext uri="{BB962C8B-B14F-4D97-AF65-F5344CB8AC3E}">
        <p14:creationId xmlns:p14="http://schemas.microsoft.com/office/powerpoint/2010/main" val="326236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Corriendo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42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https://github.com/LBAB-Humboldt/parallelMaxent</a:t>
            </a:r>
          </a:p>
        </p:txBody>
      </p:sp>
    </p:spTree>
    <p:extLst>
      <p:ext uri="{BB962C8B-B14F-4D97-AF65-F5344CB8AC3E}">
        <p14:creationId xmlns:p14="http://schemas.microsoft.com/office/powerpoint/2010/main" val="342019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y </a:t>
            </a:r>
            <a:r>
              <a:rPr lang="en-US" dirty="0" err="1" smtClean="0"/>
              <a:t>diapositivas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://github.com/jivelasquezt/courses/tree/master/Hangout_Maxent</a:t>
            </a:r>
          </a:p>
        </p:txBody>
      </p:sp>
    </p:spTree>
    <p:extLst>
      <p:ext uri="{BB962C8B-B14F-4D97-AF65-F5344CB8AC3E}">
        <p14:creationId xmlns:p14="http://schemas.microsoft.com/office/powerpoint/2010/main" val="263725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42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Facebook: </a:t>
            </a:r>
            <a:r>
              <a:rPr lang="en-US" dirty="0" err="1"/>
              <a:t>m</a:t>
            </a:r>
            <a:r>
              <a:rPr lang="en-US" dirty="0" err="1" smtClean="0"/>
              <a:t>odelado</a:t>
            </a:r>
            <a:r>
              <a:rPr lang="en-US" dirty="0" smtClean="0"/>
              <a:t> de </a:t>
            </a:r>
            <a:r>
              <a:rPr lang="en-US" dirty="0" err="1" smtClean="0"/>
              <a:t>nichos</a:t>
            </a:r>
            <a:r>
              <a:rPr lang="en-US" dirty="0" smtClean="0"/>
              <a:t> </a:t>
            </a:r>
            <a:r>
              <a:rPr lang="en-US" dirty="0" err="1" smtClean="0"/>
              <a:t>ecol</a:t>
            </a:r>
            <a:r>
              <a:rPr lang="en-US" dirty="0" err="1" smtClean="0"/>
              <a:t>ógicos</a:t>
            </a:r>
            <a:r>
              <a:rPr lang="en-US" dirty="0" smtClean="0"/>
              <a:t> y </a:t>
            </a:r>
            <a:r>
              <a:rPr lang="en-US" dirty="0" err="1" smtClean="0"/>
              <a:t>distribuciones</a:t>
            </a:r>
            <a:r>
              <a:rPr lang="en-US" dirty="0" smtClean="0"/>
              <a:t> </a:t>
            </a:r>
            <a:r>
              <a:rPr lang="en-US" dirty="0" err="1" smtClean="0"/>
              <a:t>geográficas</a:t>
            </a:r>
            <a:endParaRPr lang="en-US" dirty="0"/>
          </a:p>
          <a:p>
            <a:r>
              <a:rPr lang="en-US" dirty="0" err="1" smtClean="0"/>
              <a:t>jvelasquez@humboldt.org.co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Preliminares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Software y </a:t>
            </a:r>
            <a:r>
              <a:rPr lang="en-US" b="1" dirty="0" err="1" smtClean="0"/>
              <a:t>datos</a:t>
            </a:r>
            <a:endParaRPr lang="en-US" b="1" dirty="0" smtClean="0"/>
          </a:p>
          <a:p>
            <a:r>
              <a:rPr lang="en-US" dirty="0" smtClean="0"/>
              <a:t>Java Runtime Environment</a:t>
            </a:r>
          </a:p>
          <a:p>
            <a:r>
              <a:rPr lang="en-US" dirty="0" err="1" smtClean="0"/>
              <a:t>Maxent</a:t>
            </a:r>
            <a:r>
              <a:rPr lang="en-US" dirty="0" smtClean="0"/>
              <a:t> (</a:t>
            </a:r>
            <a:r>
              <a:rPr lang="en-US" dirty="0" err="1" smtClean="0"/>
              <a:t>programa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datos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librerias</a:t>
            </a:r>
            <a:r>
              <a:rPr lang="en-US" dirty="0"/>
              <a:t> </a:t>
            </a:r>
            <a:r>
              <a:rPr lang="en-US" dirty="0" smtClean="0"/>
              <a:t>de R: raster, </a:t>
            </a:r>
            <a:r>
              <a:rPr lang="en-US" dirty="0" err="1" smtClean="0"/>
              <a:t>dismo</a:t>
            </a:r>
            <a:r>
              <a:rPr lang="en-US" dirty="0" smtClean="0"/>
              <a:t>, </a:t>
            </a:r>
            <a:r>
              <a:rPr lang="en-US" dirty="0" err="1" smtClean="0"/>
              <a:t>rgdal</a:t>
            </a:r>
            <a:r>
              <a:rPr lang="en-US" dirty="0" smtClean="0"/>
              <a:t>, </a:t>
            </a:r>
            <a:r>
              <a:rPr lang="en-US" dirty="0" err="1" smtClean="0"/>
              <a:t>rJava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Técnicos</a:t>
            </a:r>
            <a:endParaRPr lang="en-US" b="1" dirty="0" smtClean="0"/>
          </a:p>
          <a:p>
            <a:r>
              <a:rPr lang="en-US" dirty="0" err="1"/>
              <a:t>Familiaridad</a:t>
            </a:r>
            <a:r>
              <a:rPr lang="en-US" dirty="0"/>
              <a:t> con la </a:t>
            </a:r>
            <a:r>
              <a:rPr lang="en-US" dirty="0" err="1"/>
              <a:t>consola</a:t>
            </a:r>
            <a:r>
              <a:rPr lang="en-US" dirty="0"/>
              <a:t> de </a:t>
            </a:r>
            <a:r>
              <a:rPr lang="en-US" dirty="0" err="1" smtClean="0"/>
              <a:t>Maxent</a:t>
            </a:r>
            <a:endParaRPr lang="en-US" dirty="0" smtClean="0"/>
          </a:p>
          <a:p>
            <a:r>
              <a:rPr lang="en-US" dirty="0" err="1" smtClean="0"/>
              <a:t>Familiaridad</a:t>
            </a:r>
            <a:r>
              <a:rPr lang="en-US" dirty="0" smtClean="0"/>
              <a:t> con la </a:t>
            </a:r>
            <a:r>
              <a:rPr lang="en-US" dirty="0" err="1" smtClean="0"/>
              <a:t>sintaxis</a:t>
            </a:r>
            <a:r>
              <a:rPr lang="en-US" dirty="0" smtClean="0"/>
              <a:t> de R,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estructuras</a:t>
            </a:r>
            <a:r>
              <a:rPr lang="en-US" dirty="0" smtClean="0"/>
              <a:t> de control.</a:t>
            </a:r>
          </a:p>
        </p:txBody>
      </p:sp>
    </p:spTree>
    <p:extLst>
      <p:ext uri="{BB962C8B-B14F-4D97-AF65-F5344CB8AC3E}">
        <p14:creationId xmlns:p14="http://schemas.microsoft.com/office/powerpoint/2010/main" val="185450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consola</a:t>
            </a:r>
            <a:r>
              <a:rPr lang="en-US" dirty="0" smtClean="0"/>
              <a:t> de </a:t>
            </a:r>
            <a:r>
              <a:rPr lang="en-US" dirty="0" err="1" smtClean="0"/>
              <a:t>Maxent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37" y="1510617"/>
            <a:ext cx="6045960" cy="4895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905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90" y="1545466"/>
            <a:ext cx="8612168" cy="4861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314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Capas</a:t>
            </a:r>
            <a:r>
              <a:rPr lang="en-US" dirty="0" smtClean="0"/>
              <a:t> (Phillips et al.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cld6190_ann : cloud cover, annual</a:t>
            </a:r>
          </a:p>
          <a:p>
            <a:r>
              <a:rPr lang="en-US" sz="1600" dirty="0"/>
              <a:t>dtr6190_ann : diurnal temperature range, annual</a:t>
            </a:r>
          </a:p>
          <a:p>
            <a:r>
              <a:rPr lang="en-US" sz="1600" dirty="0"/>
              <a:t>frs6190_ann : frost frequency, annual</a:t>
            </a:r>
          </a:p>
          <a:p>
            <a:r>
              <a:rPr lang="en-US" sz="1600" dirty="0"/>
              <a:t>pre6190_ann : precipitation, annual</a:t>
            </a:r>
          </a:p>
          <a:p>
            <a:r>
              <a:rPr lang="en-US" sz="1600" dirty="0"/>
              <a:t>pre6190_I1 : precipitation, January</a:t>
            </a:r>
          </a:p>
          <a:p>
            <a:r>
              <a:rPr lang="en-US" sz="1600" dirty="0"/>
              <a:t>pre6190_I4 : precipitation, April</a:t>
            </a:r>
          </a:p>
          <a:p>
            <a:r>
              <a:rPr lang="en-US" sz="1600" dirty="0"/>
              <a:t>pre6190_I7 : precipitation, July</a:t>
            </a:r>
          </a:p>
          <a:p>
            <a:r>
              <a:rPr lang="en-US" sz="1600" dirty="0"/>
              <a:t>pre6190_I10 : precipitation, October</a:t>
            </a:r>
          </a:p>
          <a:p>
            <a:r>
              <a:rPr lang="en-US" sz="1600" dirty="0"/>
              <a:t>tmn6190_ann : mean temperature, annual</a:t>
            </a:r>
          </a:p>
          <a:p>
            <a:r>
              <a:rPr lang="en-US" sz="1600" dirty="0"/>
              <a:t>tmp6190_ann : minimum temperature, annual</a:t>
            </a:r>
          </a:p>
          <a:p>
            <a:r>
              <a:rPr lang="en-US" sz="1600" dirty="0"/>
              <a:t>tmx6190_ann : maximum temperature, annual</a:t>
            </a:r>
          </a:p>
          <a:p>
            <a:r>
              <a:rPr lang="en-US" sz="1600" dirty="0"/>
              <a:t>vap6190_ann : </a:t>
            </a:r>
            <a:r>
              <a:rPr lang="en-US" sz="1600" dirty="0" err="1"/>
              <a:t>vapour</a:t>
            </a:r>
            <a:r>
              <a:rPr lang="en-US" sz="1600" dirty="0"/>
              <a:t> pressure, </a:t>
            </a:r>
            <a:r>
              <a:rPr lang="en-US" sz="1600" dirty="0" smtClean="0"/>
              <a:t>annual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Steven J. Phillips, Robert P. Anderson, Robert E.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Schapire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Maximum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entropy modeling of species geographic distributions. 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Ecological Modelling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190:231-259, 2006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9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consola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SWD: </a:t>
            </a:r>
            <a:r>
              <a:rPr lang="en-US" dirty="0" err="1" smtClean="0"/>
              <a:t>presencias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188"/>
          <a:stretch/>
        </p:blipFill>
        <p:spPr>
          <a:xfrm>
            <a:off x="257579" y="1443842"/>
            <a:ext cx="11410682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8427</TotalTime>
  <Words>694</Words>
  <Application>Microsoft Macintosh PowerPoint</Application>
  <PresentationFormat>Custom</PresentationFormat>
  <Paragraphs>173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Modelamiento de distribución de especies con Maxent en R: tutorial y (algunas) consideraciones prácticas</vt:lpstr>
      <vt:lpstr>Contenido</vt:lpstr>
      <vt:lpstr>Código y diapositivas</vt:lpstr>
      <vt:lpstr>Preliminares</vt:lpstr>
      <vt:lpstr>La consola de Maxent</vt:lpstr>
      <vt:lpstr>Datos</vt:lpstr>
      <vt:lpstr>Capas (Phillips et al. 2006)</vt:lpstr>
      <vt:lpstr>Ejemplo uso consola</vt:lpstr>
      <vt:lpstr>Formato SWD: presencias</vt:lpstr>
      <vt:lpstr>Formato SWD: datos de fondo (background)</vt:lpstr>
      <vt:lpstr>PowerPoint Presentation</vt:lpstr>
      <vt:lpstr>Contenido</vt:lpstr>
      <vt:lpstr>PowerPoint Presentation</vt:lpstr>
      <vt:lpstr>PowerPoint Presentation</vt:lpstr>
      <vt:lpstr>Contenido</vt:lpstr>
      <vt:lpstr>PowerPoint Presentation</vt:lpstr>
      <vt:lpstr>Contenido</vt:lpstr>
      <vt:lpstr>PowerPoint Presentation</vt:lpstr>
      <vt:lpstr>Estimación de la distribución de probabilidad de las variables ambientales que maximiza la entropia, sujeto a ciertas restricciónes </vt:lpstr>
      <vt:lpstr>Estimación de la distribución de probabilidad de las variables ambientales que maximiza la entropia, sujeto a ciertas restricciónes </vt:lpstr>
      <vt:lpstr>Estimación de la distribución de probabilidad de las variables ambientales que maximiza la entropia, sujeto a ciertas restricciónes </vt:lpstr>
      <vt:lpstr>PowerPoint Presentation</vt:lpstr>
      <vt:lpstr>Contenido</vt:lpstr>
      <vt:lpstr>PowerPoint Presentation</vt:lpstr>
      <vt:lpstr>Contenido</vt:lpstr>
      <vt:lpstr>PowerPoint Presentation</vt:lpstr>
      <vt:lpstr>Contenido</vt:lpstr>
      <vt:lpstr>PowerPoint Presentation</vt:lpstr>
      <vt:lpstr>Corriendo varios modelos</vt:lpstr>
      <vt:lpstr>Preguntas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Velasquez</dc:creator>
  <cp:lastModifiedBy>Jorge Velasquez</cp:lastModifiedBy>
  <cp:revision>32</cp:revision>
  <dcterms:created xsi:type="dcterms:W3CDTF">2016-03-23T00:24:15Z</dcterms:created>
  <dcterms:modified xsi:type="dcterms:W3CDTF">2016-04-18T19:03:42Z</dcterms:modified>
</cp:coreProperties>
</file>